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 id="438" r:id="rId189"/>
    <p:sldId id="439" r:id="rId190"/>
    <p:sldId id="440" r:id="rId191"/>
    <p:sldId id="441" r:id="rId192"/>
    <p:sldId id="442" r:id="rId193"/>
    <p:sldId id="443" r:id="rId194"/>
    <p:sldId id="444" r:id="rId195"/>
    <p:sldId id="445" r:id="rId196"/>
    <p:sldId id="446" r:id="rId197"/>
    <p:sldId id="447" r:id="rId198"/>
    <p:sldId id="448" r:id="rId199"/>
    <p:sldId id="449" r:id="rId200"/>
    <p:sldId id="450" r:id="rId201"/>
    <p:sldId id="451" r:id="rId202"/>
    <p:sldId id="452" r:id="rId203"/>
    <p:sldId id="453" r:id="rId204"/>
    <p:sldId id="454" r:id="rId205"/>
    <p:sldId id="455" r:id="rId206"/>
    <p:sldId id="456" r:id="rId207"/>
    <p:sldId id="457" r:id="rId208"/>
  </p:sldIdLst>
  <p:sldSz cy="5143500" cx="9144000"/>
  <p:notesSz cx="6858000" cy="9144000"/>
  <p:embeddedFontLst>
    <p:embeddedFont>
      <p:font typeface="Raleway"/>
      <p:regular r:id="rId209"/>
      <p:bold r:id="rId210"/>
      <p:italic r:id="rId211"/>
      <p:boldItalic r:id="rId212"/>
    </p:embeddedFont>
    <p:embeddedFont>
      <p:font typeface="Raleway ExtraBold"/>
      <p:bold r:id="rId213"/>
      <p:boldItalic r:id="rId214"/>
    </p:embeddedFont>
    <p:embeddedFont>
      <p:font typeface="Amatic SC"/>
      <p:regular r:id="rId215"/>
      <p:bold r:id="rId216"/>
    </p:embeddedFont>
    <p:embeddedFont>
      <p:font typeface="Nixie One"/>
      <p:regular r:id="rId217"/>
    </p:embeddedFont>
    <p:embeddedFont>
      <p:font typeface="Hepta Slab"/>
      <p:regular r:id="rId218"/>
      <p:bold r:id="rId219"/>
    </p:embeddedFont>
    <p:embeddedFont>
      <p:font typeface="Quicksand"/>
      <p:regular r:id="rId220"/>
      <p:bold r:id="rId2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B265FE-3E5D-4F9C-BDB5-01FE1703B5BB}">
  <a:tblStyle styleId="{44B265FE-3E5D-4F9C-BDB5-01FE1703B5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slide" Target="slides/slide18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slide" Target="slides/slide188.xml"/><Relationship Id="rId43" Type="http://schemas.openxmlformats.org/officeDocument/2006/relationships/slide" Target="slides/slide37.xml"/><Relationship Id="rId193" Type="http://schemas.openxmlformats.org/officeDocument/2006/relationships/slide" Target="slides/slide187.xml"/><Relationship Id="rId46" Type="http://schemas.openxmlformats.org/officeDocument/2006/relationships/slide" Target="slides/slide40.xml"/><Relationship Id="rId192" Type="http://schemas.openxmlformats.org/officeDocument/2006/relationships/slide" Target="slides/slide186.xml"/><Relationship Id="rId45" Type="http://schemas.openxmlformats.org/officeDocument/2006/relationships/slide" Target="slides/slide39.xml"/><Relationship Id="rId191" Type="http://schemas.openxmlformats.org/officeDocument/2006/relationships/slide" Target="slides/slide185.xml"/><Relationship Id="rId48" Type="http://schemas.openxmlformats.org/officeDocument/2006/relationships/slide" Target="slides/slide42.xml"/><Relationship Id="rId187" Type="http://schemas.openxmlformats.org/officeDocument/2006/relationships/slide" Target="slides/slide181.xml"/><Relationship Id="rId47" Type="http://schemas.openxmlformats.org/officeDocument/2006/relationships/slide" Target="slides/slide41.xml"/><Relationship Id="rId186" Type="http://schemas.openxmlformats.org/officeDocument/2006/relationships/slide" Target="slides/slide180.xml"/><Relationship Id="rId185" Type="http://schemas.openxmlformats.org/officeDocument/2006/relationships/slide" Target="slides/slide179.xml"/><Relationship Id="rId49" Type="http://schemas.openxmlformats.org/officeDocument/2006/relationships/slide" Target="slides/slide43.xml"/><Relationship Id="rId184" Type="http://schemas.openxmlformats.org/officeDocument/2006/relationships/slide" Target="slides/slide178.xml"/><Relationship Id="rId189" Type="http://schemas.openxmlformats.org/officeDocument/2006/relationships/slide" Target="slides/slide183.xml"/><Relationship Id="rId188" Type="http://schemas.openxmlformats.org/officeDocument/2006/relationships/slide" Target="slides/slide18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slide" Target="slides/slide177.xml"/><Relationship Id="rId32" Type="http://schemas.openxmlformats.org/officeDocument/2006/relationships/slide" Target="slides/slide26.xml"/><Relationship Id="rId182" Type="http://schemas.openxmlformats.org/officeDocument/2006/relationships/slide" Target="slides/slide176.xml"/><Relationship Id="rId35" Type="http://schemas.openxmlformats.org/officeDocument/2006/relationships/slide" Target="slides/slide29.xml"/><Relationship Id="rId181" Type="http://schemas.openxmlformats.org/officeDocument/2006/relationships/slide" Target="slides/slide175.xml"/><Relationship Id="rId34" Type="http://schemas.openxmlformats.org/officeDocument/2006/relationships/slide" Target="slides/slide28.xml"/><Relationship Id="rId180" Type="http://schemas.openxmlformats.org/officeDocument/2006/relationships/slide" Target="slides/slide174.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98" Type="http://schemas.openxmlformats.org/officeDocument/2006/relationships/slide" Target="slides/slide192.xml"/><Relationship Id="rId14" Type="http://schemas.openxmlformats.org/officeDocument/2006/relationships/slide" Target="slides/slide8.xml"/><Relationship Id="rId197" Type="http://schemas.openxmlformats.org/officeDocument/2006/relationships/slide" Target="slides/slide191.xml"/><Relationship Id="rId17" Type="http://schemas.openxmlformats.org/officeDocument/2006/relationships/slide" Target="slides/slide11.xml"/><Relationship Id="rId196" Type="http://schemas.openxmlformats.org/officeDocument/2006/relationships/slide" Target="slides/slide190.xml"/><Relationship Id="rId16" Type="http://schemas.openxmlformats.org/officeDocument/2006/relationships/slide" Target="slides/slide10.xml"/><Relationship Id="rId195" Type="http://schemas.openxmlformats.org/officeDocument/2006/relationships/slide" Target="slides/slide189.xml"/><Relationship Id="rId19" Type="http://schemas.openxmlformats.org/officeDocument/2006/relationships/slide" Target="slides/slide13.xml"/><Relationship Id="rId18" Type="http://schemas.openxmlformats.org/officeDocument/2006/relationships/slide" Target="slides/slide12.xml"/><Relationship Id="rId199" Type="http://schemas.openxmlformats.org/officeDocument/2006/relationships/slide" Target="slides/slide193.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220" Type="http://schemas.openxmlformats.org/officeDocument/2006/relationships/font" Target="fonts/Quicksand-regular.fntdata"/><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221" Type="http://schemas.openxmlformats.org/officeDocument/2006/relationships/font" Target="fonts/Quicksand-bold.fntdata"/><Relationship Id="rId217" Type="http://schemas.openxmlformats.org/officeDocument/2006/relationships/font" Target="fonts/NixieOne-regular.fntdata"/><Relationship Id="rId216" Type="http://schemas.openxmlformats.org/officeDocument/2006/relationships/font" Target="fonts/AmaticSC-bold.fntdata"/><Relationship Id="rId215" Type="http://schemas.openxmlformats.org/officeDocument/2006/relationships/font" Target="fonts/AmaticSC-regular.fntdata"/><Relationship Id="rId214" Type="http://schemas.openxmlformats.org/officeDocument/2006/relationships/font" Target="fonts/RalewayExtraBold-boldItalic.fntdata"/><Relationship Id="rId219" Type="http://schemas.openxmlformats.org/officeDocument/2006/relationships/font" Target="fonts/HeptaSlab-bold.fntdata"/><Relationship Id="rId218" Type="http://schemas.openxmlformats.org/officeDocument/2006/relationships/font" Target="fonts/HeptaSlab-regular.fntdata"/><Relationship Id="rId213" Type="http://schemas.openxmlformats.org/officeDocument/2006/relationships/font" Target="fonts/RalewayExtraBold-bold.fntdata"/><Relationship Id="rId212" Type="http://schemas.openxmlformats.org/officeDocument/2006/relationships/font" Target="fonts/Raleway-boldItalic.fntdata"/><Relationship Id="rId211" Type="http://schemas.openxmlformats.org/officeDocument/2006/relationships/font" Target="fonts/Raleway-italic.fntdata"/><Relationship Id="rId210" Type="http://schemas.openxmlformats.org/officeDocument/2006/relationships/font" Target="fonts/Raleway-bold.fntdata"/><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206" Type="http://schemas.openxmlformats.org/officeDocument/2006/relationships/slide" Target="slides/slide200.xml"/><Relationship Id="rId205" Type="http://schemas.openxmlformats.org/officeDocument/2006/relationships/slide" Target="slides/slide199.xml"/><Relationship Id="rId204" Type="http://schemas.openxmlformats.org/officeDocument/2006/relationships/slide" Target="slides/slide198.xml"/><Relationship Id="rId203" Type="http://schemas.openxmlformats.org/officeDocument/2006/relationships/slide" Target="slides/slide197.xml"/><Relationship Id="rId209" Type="http://schemas.openxmlformats.org/officeDocument/2006/relationships/font" Target="fonts/Raleway-regular.fntdata"/><Relationship Id="rId208" Type="http://schemas.openxmlformats.org/officeDocument/2006/relationships/slide" Target="slides/slide202.xml"/><Relationship Id="rId207" Type="http://schemas.openxmlformats.org/officeDocument/2006/relationships/slide" Target="slides/slide201.xml"/><Relationship Id="rId202" Type="http://schemas.openxmlformats.org/officeDocument/2006/relationships/slide" Target="slides/slide196.xml"/><Relationship Id="rId201" Type="http://schemas.openxmlformats.org/officeDocument/2006/relationships/slide" Target="slides/slide195.xml"/><Relationship Id="rId200" Type="http://schemas.openxmlformats.org/officeDocument/2006/relationships/slide" Target="slides/slide19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0f2d5e58f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0f2d5e58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90f2d5e58f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90f2d5e58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dd3e439eed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dd3e439eed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dd3e439eed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dd3e439eed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90f2d5e58f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90f2d5e58f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90f2d5e58f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90f2d5e58f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90f2d5e58f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90f2d5e58f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90f2d5e58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90f2d5e58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90f2d5e58f_0_2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90f2d5e58f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90f2d5e58f_0_2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90f2d5e58f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90f2d5e58f_0_3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90f2d5e58f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90f2d5e58f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90f2d5e58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dd3e439eed_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dd3e439eed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90f2d5e58f_0_3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90f2d5e58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dd3e439eed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dd3e439eed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90f2d5e58f_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90f2d5e58f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8f1d579835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8f1d57983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7cc8ad3f27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7cc8ad3f2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dd3e439eed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dd3e439ee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769c54a84e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769c54a8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8a1c5e0f93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8a1c5e0f9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8a1c5e0f93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8a1c5e0f9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8a1c5e0f93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8a1c5e0f9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8f1d579835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8f1d57983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dd3e439eed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dd3e439ee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dd3e439eed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dd3e439ee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8f1d579835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8f1d57983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ea09723181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ea0972318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769c54a84e_0_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769c54a84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8f1d579835_0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8f1d579835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8f1d579835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8f1d57983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769c54a84e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769c54a84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8f6941f252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8f6941f25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8f6941f25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8f6941f2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8f6941f252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8f6941f25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8f6941f252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8f6941f25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8a1c706384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8a1c70638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8f739e709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8f739e70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8a1c706384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8a1c706384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8a1c706384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8a1c706384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8f739e7095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8f739e709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8f739e7095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8f739e709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8a1c706384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8a1c706384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8f74f3f9f5_2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8f74f3f9f5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8f74f3f9f5_2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8f74f3f9f5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8f74f3f9f5_2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8f74f3f9f5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8f74f3f9f5_2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8f74f3f9f5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8b65898bbc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8b65898bbc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8f74f3f9f5_2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8f74f3f9f5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90f2d5e58f_0_4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90f2d5e58f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90f2d5e58f_0_4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90f2d5e58f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90f2d5e58f_0_4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90f2d5e58f_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dd3e439eed_0_3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dd3e439eed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90f2d5e58f_0_4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90f2d5e58f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dd3e439eed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dd3e439eed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90f2d5e58f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90f2d5e58f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90f2d5e58f_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90f2d5e58f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90f2d5e58f_0_4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90f2d5e58f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90f2d5e58f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90f2d5e58f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90f2d5e58f_0_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90f2d5e58f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90f2d5e58f_0_4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90f2d5e58f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dd3e439eed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dd3e439eed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90f2d5e58f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90f2d5e58f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90f2d5e58f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90f2d5e58f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8f8692569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8f869256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8f86925694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8f869256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8f86925694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8f8692569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8f86925694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8f8692569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8b65898bbc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8b65898bbc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8b0f34d5af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8b0f34d5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8f86925705_2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8f86925705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8b0f34d5af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8b0f34d5a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8bb5fff223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8bb5fff22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8fe3b0ab31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8fe3b0ab3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8bb5fff223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8bb5fff22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8fe3b0ab31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8fe3b0ab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8fe3b0ab31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8fe3b0ab3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8fe3b0ab31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8fe3b0ab3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8fe3b0ab3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8fe3b0ab3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8fe3b0ab31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8fe3b0ab3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8fe3b0ab31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8fe3b0ab3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g8fe3b0ab31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9" name="Google Shape;1399;g8fe3b0ab3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8fe3b0ab31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g8fe3b0ab3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8fe3b0ab31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8fe3b0ab3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8fe3b0ab31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8fe3b0ab3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dd3e439eed_0_1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dd3e439eed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8fe3b0ab31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8fe3b0ab3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8fe3b0ab31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8fe3b0ab3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8fe3b0ab31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8fe3b0ab3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8fe3b0ab31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8fe3b0ab31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8fe3b0ab31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8fe3b0ab3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8fe3b0ab31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8fe3b0ab3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8fe3b0ab31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8fe3b0ab31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8fe3b0ab31_0_2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8fe3b0ab31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8fe3b0ab31_0_2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8fe3b0ab31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8fe3b0ab31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8fe3b0ab3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8fe3b0ab31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8fe3b0ab3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8fe3b0ab3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8fe3b0ab3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8fe3b0ab31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8fe3b0ab31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8fe3b0ab31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8fe3b0ab3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1" name="Shape 1571"/>
        <p:cNvGrpSpPr/>
        <p:nvPr/>
      </p:nvGrpSpPr>
      <p:grpSpPr>
        <a:xfrm>
          <a:off x="0" y="0"/>
          <a:ext cx="0" cy="0"/>
          <a:chOff x="0" y="0"/>
          <a:chExt cx="0" cy="0"/>
        </a:xfrm>
      </p:grpSpPr>
      <p:sp>
        <p:nvSpPr>
          <p:cNvPr id="1572" name="Google Shape;1572;g8fe3b0ab31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3" name="Google Shape;1573;g8fe3b0ab31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8" name="Shape 1578"/>
        <p:cNvGrpSpPr/>
        <p:nvPr/>
      </p:nvGrpSpPr>
      <p:grpSpPr>
        <a:xfrm>
          <a:off x="0" y="0"/>
          <a:ext cx="0" cy="0"/>
          <a:chOff x="0" y="0"/>
          <a:chExt cx="0" cy="0"/>
        </a:xfrm>
      </p:grpSpPr>
      <p:sp>
        <p:nvSpPr>
          <p:cNvPr id="1579" name="Google Shape;1579;g8fe3b0ab31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0" name="Google Shape;1580;g8fe3b0ab31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8fe3b0ab31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g8fe3b0ab31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8fe3b0ab31_0_2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8fe3b0ab31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8fe3b0ab31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8fe3b0ab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8fe3b0ab31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8fe3b0ab3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8fe3b0ab3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8fe3b0ab3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8fe3b0ab31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8fe3b0ab31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8fe3b0ab31_0_3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8fe3b0ab31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8fe3b0ab31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8fe3b0ab3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8fe3b0ab31_0_3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8fe3b0ab31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8fe3b0ab31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8fe3b0ab31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8fe3b0ab31_0_3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8fe3b0ab31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g8fe3b0ab31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2" name="Google Shape;1682;g8fe3b0ab31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8fe3b0ab31_0_3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1" name="Google Shape;1691;g8fe3b0ab31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8fe3b0ab31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8fe3b0ab31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8fe3b0ab31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7" name="Google Shape;1707;g8fe3b0ab3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g8fe3b0ab31_0_4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5" name="Google Shape;1715;g8fe3b0ab31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8fe3b0ab31_0_4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8fe3b0ab31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8fe3b0ab31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8" name="Google Shape;1738;g8fe3b0ab31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5" name="Shape 1745"/>
        <p:cNvGrpSpPr/>
        <p:nvPr/>
      </p:nvGrpSpPr>
      <p:grpSpPr>
        <a:xfrm>
          <a:off x="0" y="0"/>
          <a:ext cx="0" cy="0"/>
          <a:chOff x="0" y="0"/>
          <a:chExt cx="0" cy="0"/>
        </a:xfrm>
      </p:grpSpPr>
      <p:sp>
        <p:nvSpPr>
          <p:cNvPr id="1746" name="Google Shape;1746;g8fe3b0ab31_0_4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7" name="Google Shape;1747;g8fe3b0ab31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2" name="Shape 1752"/>
        <p:cNvGrpSpPr/>
        <p:nvPr/>
      </p:nvGrpSpPr>
      <p:grpSpPr>
        <a:xfrm>
          <a:off x="0" y="0"/>
          <a:ext cx="0" cy="0"/>
          <a:chOff x="0" y="0"/>
          <a:chExt cx="0" cy="0"/>
        </a:xfrm>
      </p:grpSpPr>
      <p:sp>
        <p:nvSpPr>
          <p:cNvPr id="1753" name="Google Shape;1753;g8fe3b0ab31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4" name="Google Shape;1754;g8fe3b0ab31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8fe3b0ab31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8fe3b0ab31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0" name="Shape 1770"/>
        <p:cNvGrpSpPr/>
        <p:nvPr/>
      </p:nvGrpSpPr>
      <p:grpSpPr>
        <a:xfrm>
          <a:off x="0" y="0"/>
          <a:ext cx="0" cy="0"/>
          <a:chOff x="0" y="0"/>
          <a:chExt cx="0" cy="0"/>
        </a:xfrm>
      </p:grpSpPr>
      <p:sp>
        <p:nvSpPr>
          <p:cNvPr id="1771" name="Google Shape;1771;g8fe3b0ab31_0_4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2" name="Google Shape;1772;g8fe3b0ab31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g8fe3b0ab31_0_4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1" name="Google Shape;1781;g8fe3b0ab31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8fe3b0ab31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0" name="Google Shape;1790;g8fe3b0ab31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8" name="Shape 1798"/>
        <p:cNvGrpSpPr/>
        <p:nvPr/>
      </p:nvGrpSpPr>
      <p:grpSpPr>
        <a:xfrm>
          <a:off x="0" y="0"/>
          <a:ext cx="0" cy="0"/>
          <a:chOff x="0" y="0"/>
          <a:chExt cx="0" cy="0"/>
        </a:xfrm>
      </p:grpSpPr>
      <p:sp>
        <p:nvSpPr>
          <p:cNvPr id="1799" name="Google Shape;1799;g8fe3b0ab31_0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0" name="Google Shape;1800;g8fe3b0ab31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8fe3b0ab31_0_4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7" name="Google Shape;1807;g8fe3b0ab31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g8fe3b0ab31_0_5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6" name="Google Shape;1816;g8fe3b0ab31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g8fe3b0ab31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3" name="Google Shape;1823;g8fe3b0ab31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8" name="Shape 1828"/>
        <p:cNvGrpSpPr/>
        <p:nvPr/>
      </p:nvGrpSpPr>
      <p:grpSpPr>
        <a:xfrm>
          <a:off x="0" y="0"/>
          <a:ext cx="0" cy="0"/>
          <a:chOff x="0" y="0"/>
          <a:chExt cx="0" cy="0"/>
        </a:xfrm>
      </p:grpSpPr>
      <p:sp>
        <p:nvSpPr>
          <p:cNvPr id="1829" name="Google Shape;1829;g8fe3b0ab31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0" name="Google Shape;1830;g8fe3b0ab31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5" name="Shape 1835"/>
        <p:cNvGrpSpPr/>
        <p:nvPr/>
      </p:nvGrpSpPr>
      <p:grpSpPr>
        <a:xfrm>
          <a:off x="0" y="0"/>
          <a:ext cx="0" cy="0"/>
          <a:chOff x="0" y="0"/>
          <a:chExt cx="0" cy="0"/>
        </a:xfrm>
      </p:grpSpPr>
      <p:sp>
        <p:nvSpPr>
          <p:cNvPr id="1836" name="Google Shape;1836;g8fe3b0ab31_0_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7" name="Google Shape;1837;g8fe3b0ab31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8fe3b0ab31_0_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8fe3b0ab3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1" name="Shape 1851"/>
        <p:cNvGrpSpPr/>
        <p:nvPr/>
      </p:nvGrpSpPr>
      <p:grpSpPr>
        <a:xfrm>
          <a:off x="0" y="0"/>
          <a:ext cx="0" cy="0"/>
          <a:chOff x="0" y="0"/>
          <a:chExt cx="0" cy="0"/>
        </a:xfrm>
      </p:grpSpPr>
      <p:sp>
        <p:nvSpPr>
          <p:cNvPr id="1852" name="Google Shape;1852;g8fe3b0ab31_0_5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3" name="Google Shape;1853;g8fe3b0ab31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8fe3b0ab31_0_5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8fe3b0ab31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8fe3b0ab31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8fe3b0ab3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8fe3b0ab31_0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8fe3b0ab31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g8fe3b0ab31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0" name="Google Shape;1890;g8fe3b0ab31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7" name="Shape 1897"/>
        <p:cNvGrpSpPr/>
        <p:nvPr/>
      </p:nvGrpSpPr>
      <p:grpSpPr>
        <a:xfrm>
          <a:off x="0" y="0"/>
          <a:ext cx="0" cy="0"/>
          <a:chOff x="0" y="0"/>
          <a:chExt cx="0" cy="0"/>
        </a:xfrm>
      </p:grpSpPr>
      <p:sp>
        <p:nvSpPr>
          <p:cNvPr id="1898" name="Google Shape;1898;g8fe3b0ab31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9" name="Google Shape;1899;g8fe3b0ab31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4" name="Shape 1904"/>
        <p:cNvGrpSpPr/>
        <p:nvPr/>
      </p:nvGrpSpPr>
      <p:grpSpPr>
        <a:xfrm>
          <a:off x="0" y="0"/>
          <a:ext cx="0" cy="0"/>
          <a:chOff x="0" y="0"/>
          <a:chExt cx="0" cy="0"/>
        </a:xfrm>
      </p:grpSpPr>
      <p:sp>
        <p:nvSpPr>
          <p:cNvPr id="1905" name="Google Shape;1905;g8fe3b0ab31_0_6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6" name="Google Shape;1906;g8fe3b0ab31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8fe3b0ab31_0_6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8fe3b0ab31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8" name="Shape 1918"/>
        <p:cNvGrpSpPr/>
        <p:nvPr/>
      </p:nvGrpSpPr>
      <p:grpSpPr>
        <a:xfrm>
          <a:off x="0" y="0"/>
          <a:ext cx="0" cy="0"/>
          <a:chOff x="0" y="0"/>
          <a:chExt cx="0" cy="0"/>
        </a:xfrm>
      </p:grpSpPr>
      <p:sp>
        <p:nvSpPr>
          <p:cNvPr id="1919" name="Google Shape;1919;g8fe3b0ab31_0_6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0" name="Google Shape;1920;g8fe3b0ab31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8fe3b0ab31_0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8fe3b0ab31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8fe3b0ab31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8fe3b0ab31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6" name="Shape 1946"/>
        <p:cNvGrpSpPr/>
        <p:nvPr/>
      </p:nvGrpSpPr>
      <p:grpSpPr>
        <a:xfrm>
          <a:off x="0" y="0"/>
          <a:ext cx="0" cy="0"/>
          <a:chOff x="0" y="0"/>
          <a:chExt cx="0" cy="0"/>
        </a:xfrm>
      </p:grpSpPr>
      <p:sp>
        <p:nvSpPr>
          <p:cNvPr id="1947" name="Google Shape;1947;g8fe3b0ab31_0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8" name="Google Shape;1948;g8fe3b0ab31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8fe3b0ab31_0_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2" name="Google Shape;1962;g8fe3b0ab31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gdd3e439eed_0_2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0" name="Google Shape;1970;gdd3e439eed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gdd3e439eed_0_2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9" name="Google Shape;1979;gdd3e439eed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gdd3e439eed_0_2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9" name="Google Shape;1989;gdd3e439eed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dd3e439eed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dd3e439eed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dd3e439eed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dd3e439eed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7" name="Shape 2017"/>
        <p:cNvGrpSpPr/>
        <p:nvPr/>
      </p:nvGrpSpPr>
      <p:grpSpPr>
        <a:xfrm>
          <a:off x="0" y="0"/>
          <a:ext cx="0" cy="0"/>
          <a:chOff x="0" y="0"/>
          <a:chExt cx="0" cy="0"/>
        </a:xfrm>
      </p:grpSpPr>
      <p:sp>
        <p:nvSpPr>
          <p:cNvPr id="2018" name="Google Shape;2018;gdd3e439eed_0_2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9" name="Google Shape;2019;gdd3e439eed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12.xml"/><Relationship Id="rId42" Type="http://schemas.openxmlformats.org/officeDocument/2006/relationships/slide" Target="/ppt/slides/slide150.xml"/><Relationship Id="rId41" Type="http://schemas.openxmlformats.org/officeDocument/2006/relationships/slide" Target="/ppt/slides/slide150.xml"/><Relationship Id="rId44" Type="http://schemas.openxmlformats.org/officeDocument/2006/relationships/slide" Target="/ppt/slides/slide160.xml"/><Relationship Id="rId43" Type="http://schemas.openxmlformats.org/officeDocument/2006/relationships/slide" Target="/ppt/slides/slide112.xml"/><Relationship Id="rId46" Type="http://schemas.openxmlformats.org/officeDocument/2006/relationships/slide" Target="/ppt/slides/slide112.xml"/><Relationship Id="rId45" Type="http://schemas.openxmlformats.org/officeDocument/2006/relationships/slide" Target="/ppt/slides/slide160.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20.xml"/><Relationship Id="rId9" Type="http://schemas.openxmlformats.org/officeDocument/2006/relationships/slide" Target="/ppt/slides/slide48.xml"/><Relationship Id="rId48" Type="http://schemas.openxmlformats.org/officeDocument/2006/relationships/slide" Target="/ppt/slides/slide166.xml"/><Relationship Id="rId47" Type="http://schemas.openxmlformats.org/officeDocument/2006/relationships/slide" Target="/ppt/slides/slide166.xml"/><Relationship Id="rId49" Type="http://schemas.openxmlformats.org/officeDocument/2006/relationships/slide" Target="/ppt/slides/slide112.xml"/><Relationship Id="rId5" Type="http://schemas.openxmlformats.org/officeDocument/2006/relationships/slide" Target="/ppt/slides/slide27.xml"/><Relationship Id="rId6" Type="http://schemas.openxmlformats.org/officeDocument/2006/relationships/slide" Target="/ppt/slides/slide27.xml"/><Relationship Id="rId7" Type="http://schemas.openxmlformats.org/officeDocument/2006/relationships/slide" Target="/ppt/slides/slide34.xml"/><Relationship Id="rId8" Type="http://schemas.openxmlformats.org/officeDocument/2006/relationships/slide" Target="/ppt/slides/slide34.xml"/><Relationship Id="rId31" Type="http://schemas.openxmlformats.org/officeDocument/2006/relationships/slide" Target="/ppt/slides/slide112.xml"/><Relationship Id="rId30" Type="http://schemas.openxmlformats.org/officeDocument/2006/relationships/slide" Target="/ppt/slides/slide119.xml"/><Relationship Id="rId33" Type="http://schemas.openxmlformats.org/officeDocument/2006/relationships/slide" Target="/ppt/slides/slide126.xml"/><Relationship Id="rId32" Type="http://schemas.openxmlformats.org/officeDocument/2006/relationships/slide" Target="/ppt/slides/slide126.xml"/><Relationship Id="rId35" Type="http://schemas.openxmlformats.org/officeDocument/2006/relationships/slide" Target="/ppt/slides/slide134.xml"/><Relationship Id="rId34" Type="http://schemas.openxmlformats.org/officeDocument/2006/relationships/slide" Target="/ppt/slides/slide112.xml"/><Relationship Id="rId37" Type="http://schemas.openxmlformats.org/officeDocument/2006/relationships/slide" Target="/ppt/slides/slide112.xml"/><Relationship Id="rId36" Type="http://schemas.openxmlformats.org/officeDocument/2006/relationships/slide" Target="/ppt/slides/slide134.xml"/><Relationship Id="rId39" Type="http://schemas.openxmlformats.org/officeDocument/2006/relationships/slide" Target="/ppt/slides/slide141.xml"/><Relationship Id="rId38" Type="http://schemas.openxmlformats.org/officeDocument/2006/relationships/slide" Target="/ppt/slides/slide141.xml"/><Relationship Id="rId62" Type="http://schemas.openxmlformats.org/officeDocument/2006/relationships/slide" Target="/ppt/slides/slide1.xml"/><Relationship Id="rId61" Type="http://schemas.openxmlformats.org/officeDocument/2006/relationships/slide" Target="/ppt/slides/slide88.xml"/><Relationship Id="rId20" Type="http://schemas.openxmlformats.org/officeDocument/2006/relationships/slide" Target="/ppt/slides/slide78.xml"/><Relationship Id="rId64" Type="http://schemas.openxmlformats.org/officeDocument/2006/relationships/slide" Target="/ppt/slides/slide1.xml"/><Relationship Id="rId63" Type="http://schemas.openxmlformats.org/officeDocument/2006/relationships/slide" Target="/ppt/slides/slide13.xml"/><Relationship Id="rId22" Type="http://schemas.openxmlformats.org/officeDocument/2006/relationships/slide" Target="/ppt/slides/slide103.xml"/><Relationship Id="rId66" Type="http://schemas.openxmlformats.org/officeDocument/2006/relationships/slide" Target="/ppt/slides/slide112.xml"/><Relationship Id="rId21" Type="http://schemas.openxmlformats.org/officeDocument/2006/relationships/slide" Target="/ppt/slides/slide103.xml"/><Relationship Id="rId65" Type="http://schemas.openxmlformats.org/officeDocument/2006/relationships/slide" Target="/ppt/slides/slide4.xml"/><Relationship Id="rId24" Type="http://schemas.openxmlformats.org/officeDocument/2006/relationships/image" Target="../media/image7.png"/><Relationship Id="rId68" Type="http://schemas.openxmlformats.org/officeDocument/2006/relationships/slide" Target="/ppt/slides/slide197.xml"/><Relationship Id="rId23" Type="http://schemas.openxmlformats.org/officeDocument/2006/relationships/hyperlink" Target="https://im.kendallhunt.com/" TargetMode="External"/><Relationship Id="rId67" Type="http://schemas.openxmlformats.org/officeDocument/2006/relationships/slide" Target="/ppt/slides/slide197.xml"/><Relationship Id="rId60" Type="http://schemas.openxmlformats.org/officeDocument/2006/relationships/slide" Target="/ppt/slides/slide1.xml"/><Relationship Id="rId26" Type="http://schemas.openxmlformats.org/officeDocument/2006/relationships/slide" Target="/ppt/slides/slide112.xml"/><Relationship Id="rId25" Type="http://schemas.openxmlformats.org/officeDocument/2006/relationships/slide" Target="/ppt/slides/slide112.xml"/><Relationship Id="rId28" Type="http://schemas.openxmlformats.org/officeDocument/2006/relationships/slide" Target="/ppt/slides/slide112.xml"/><Relationship Id="rId27" Type="http://schemas.openxmlformats.org/officeDocument/2006/relationships/slide" Target="/ppt/slides/slide112.xml"/><Relationship Id="rId29" Type="http://schemas.openxmlformats.org/officeDocument/2006/relationships/slide" Target="/ppt/slides/slide119.xml"/><Relationship Id="rId51" Type="http://schemas.openxmlformats.org/officeDocument/2006/relationships/slide" Target="/ppt/slides/slide172.xml"/><Relationship Id="rId50" Type="http://schemas.openxmlformats.org/officeDocument/2006/relationships/slide" Target="/ppt/slides/slide172.xml"/><Relationship Id="rId53" Type="http://schemas.openxmlformats.org/officeDocument/2006/relationships/slide" Target="/ppt/slides/slide178.xml"/><Relationship Id="rId52" Type="http://schemas.openxmlformats.org/officeDocument/2006/relationships/slide" Target="/ppt/slides/slide112.xml"/><Relationship Id="rId11" Type="http://schemas.openxmlformats.org/officeDocument/2006/relationships/slide" Target="/ppt/slides/slide55.xml"/><Relationship Id="rId55" Type="http://schemas.openxmlformats.org/officeDocument/2006/relationships/slide" Target="/ppt/slides/slide112.xml"/><Relationship Id="rId10" Type="http://schemas.openxmlformats.org/officeDocument/2006/relationships/slide" Target="/ppt/slides/slide48.xml"/><Relationship Id="rId54" Type="http://schemas.openxmlformats.org/officeDocument/2006/relationships/slide" Target="/ppt/slides/slide178.xml"/><Relationship Id="rId13" Type="http://schemas.openxmlformats.org/officeDocument/2006/relationships/slide" Target="/ppt/slides/slide55.xml"/><Relationship Id="rId57" Type="http://schemas.openxmlformats.org/officeDocument/2006/relationships/slide" Target="/ppt/slides/slide188.xml"/><Relationship Id="rId12" Type="http://schemas.openxmlformats.org/officeDocument/2006/relationships/slide" Target="/ppt/slides/slide55.xml"/><Relationship Id="rId56" Type="http://schemas.openxmlformats.org/officeDocument/2006/relationships/slide" Target="/ppt/slides/slide188.xml"/><Relationship Id="rId15" Type="http://schemas.openxmlformats.org/officeDocument/2006/relationships/slide" Target="/ppt/slides/slide64.xml"/><Relationship Id="rId59" Type="http://schemas.openxmlformats.org/officeDocument/2006/relationships/slide" Target="/ppt/slides/slide95.xml"/><Relationship Id="rId14" Type="http://schemas.openxmlformats.org/officeDocument/2006/relationships/slide" Target="/ppt/slides/slide64.xml"/><Relationship Id="rId58" Type="http://schemas.openxmlformats.org/officeDocument/2006/relationships/slide" Target="/ppt/slides/slide1.xml"/><Relationship Id="rId17" Type="http://schemas.openxmlformats.org/officeDocument/2006/relationships/slide" Target="/ppt/slides/slide71.xml"/><Relationship Id="rId16" Type="http://schemas.openxmlformats.org/officeDocument/2006/relationships/slide" Target="/ppt/slides/slide64.xml"/><Relationship Id="rId19" Type="http://schemas.openxmlformats.org/officeDocument/2006/relationships/slide" Target="/ppt/slides/slide78.xml"/><Relationship Id="rId18" Type="http://schemas.openxmlformats.org/officeDocument/2006/relationships/slide" Target="/ppt/slides/slide7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7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7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51.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51.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28.png"/><Relationship Id="rId5"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hyperlink" Target="http://www.youtube.com/watch?v=_W0bSen8Qjg" TargetMode="External"/><Relationship Id="rId6" Type="http://schemas.openxmlformats.org/officeDocument/2006/relationships/image" Target="../media/image3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hyperlink" Target="http://www.youtube.com/watch?v=4ASKMcdCc3g" TargetMode="External"/><Relationship Id="rId6" Type="http://schemas.openxmlformats.org/officeDocument/2006/relationships/image" Target="../media/image3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7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8.png"/><Relationship Id="rId4" Type="http://schemas.openxmlformats.org/officeDocument/2006/relationships/image" Target="../media/image33.png"/><Relationship Id="rId5"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33.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4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1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3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image" Target="../media/image4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47.png"/><Relationship Id="rId4" Type="http://schemas.openxmlformats.org/officeDocument/2006/relationships/image" Target="../media/image49.png"/><Relationship Id="rId5"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5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5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52.png"/><Relationship Id="rId4" Type="http://schemas.openxmlformats.org/officeDocument/2006/relationships/image" Target="../media/image5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62.png"/><Relationship Id="rId4" Type="http://schemas.openxmlformats.org/officeDocument/2006/relationships/image" Target="../media/image58.png"/><Relationship Id="rId5"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63.png"/><Relationship Id="rId4" Type="http://schemas.openxmlformats.org/officeDocument/2006/relationships/image" Target="../media/image6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6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9.xml"/><Relationship Id="rId3" Type="http://schemas.openxmlformats.org/officeDocument/2006/relationships/image" Target="../media/image8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0.xml"/><Relationship Id="rId3" Type="http://schemas.openxmlformats.org/officeDocument/2006/relationships/image" Target="../media/image65.jpg"/><Relationship Id="rId4" Type="http://schemas.openxmlformats.org/officeDocument/2006/relationships/image" Target="../media/image8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1.xml"/><Relationship Id="rId3" Type="http://schemas.openxmlformats.org/officeDocument/2006/relationships/image" Target="../media/image65.jpg"/><Relationship Id="rId4" Type="http://schemas.openxmlformats.org/officeDocument/2006/relationships/image" Target="../media/image6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2.xml"/><Relationship Id="rId3" Type="http://schemas.openxmlformats.org/officeDocument/2006/relationships/image" Target="../media/image71.png"/><Relationship Id="rId4" Type="http://schemas.openxmlformats.org/officeDocument/2006/relationships/image" Target="../media/image6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3.xml"/><Relationship Id="rId3" Type="http://schemas.openxmlformats.org/officeDocument/2006/relationships/image" Target="../media/image91.png"/><Relationship Id="rId4" Type="http://schemas.openxmlformats.org/officeDocument/2006/relationships/image" Target="../media/image8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4.xml"/><Relationship Id="rId3" Type="http://schemas.openxmlformats.org/officeDocument/2006/relationships/image" Target="../media/image8.png"/><Relationship Id="rId4" Type="http://schemas.openxmlformats.org/officeDocument/2006/relationships/image" Target="../media/image6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6.xml"/><Relationship Id="rId3" Type="http://schemas.openxmlformats.org/officeDocument/2006/relationships/image" Target="../media/image92.png"/><Relationship Id="rId4" Type="http://schemas.openxmlformats.org/officeDocument/2006/relationships/image" Target="../media/image6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7.xml"/><Relationship Id="rId3" Type="http://schemas.openxmlformats.org/officeDocument/2006/relationships/image" Target="../media/image8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8.xml"/><Relationship Id="rId3" Type="http://schemas.openxmlformats.org/officeDocument/2006/relationships/image" Target="../media/image9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9.xml"/><Relationship Id="rId3" Type="http://schemas.openxmlformats.org/officeDocument/2006/relationships/image" Target="../media/image106.png"/><Relationship Id="rId4" Type="http://schemas.openxmlformats.org/officeDocument/2006/relationships/image" Target="../media/image87.png"/><Relationship Id="rId5" Type="http://schemas.openxmlformats.org/officeDocument/2006/relationships/image" Target="../media/image9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0.xml"/><Relationship Id="rId3" Type="http://schemas.openxmlformats.org/officeDocument/2006/relationships/image" Target="../media/image77.png"/><Relationship Id="rId4" Type="http://schemas.openxmlformats.org/officeDocument/2006/relationships/image" Target="../media/image75.png"/><Relationship Id="rId5" Type="http://schemas.openxmlformats.org/officeDocument/2006/relationships/image" Target="../media/image10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1.xml"/><Relationship Id="rId3" Type="http://schemas.openxmlformats.org/officeDocument/2006/relationships/image" Target="../media/image116.png"/><Relationship Id="rId4" Type="http://schemas.openxmlformats.org/officeDocument/2006/relationships/image" Target="../media/image13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2.xml"/><Relationship Id="rId3" Type="http://schemas.openxmlformats.org/officeDocument/2006/relationships/image" Target="../media/image8.png"/><Relationship Id="rId4" Type="http://schemas.openxmlformats.org/officeDocument/2006/relationships/image" Target="../media/image7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28.png"/><Relationship Id="rId4" Type="http://schemas.openxmlformats.org/officeDocument/2006/relationships/image" Target="../media/image8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8.png"/><Relationship Id="rId4" Type="http://schemas.openxmlformats.org/officeDocument/2006/relationships/image" Target="../media/image7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7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0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80.png"/><Relationship Id="rId4" Type="http://schemas.openxmlformats.org/officeDocument/2006/relationships/image" Target="../media/image82.png"/><Relationship Id="rId9" Type="http://schemas.openxmlformats.org/officeDocument/2006/relationships/image" Target="../media/image94.png"/><Relationship Id="rId5" Type="http://schemas.openxmlformats.org/officeDocument/2006/relationships/image" Target="../media/image83.png"/><Relationship Id="rId6" Type="http://schemas.openxmlformats.org/officeDocument/2006/relationships/image" Target="../media/image86.png"/><Relationship Id="rId7" Type="http://schemas.openxmlformats.org/officeDocument/2006/relationships/image" Target="../media/image89.png"/><Relationship Id="rId8" Type="http://schemas.openxmlformats.org/officeDocument/2006/relationships/image" Target="../media/image90.png"/><Relationship Id="rId11" Type="http://schemas.openxmlformats.org/officeDocument/2006/relationships/image" Target="../media/image95.png"/><Relationship Id="rId10" Type="http://schemas.openxmlformats.org/officeDocument/2006/relationships/image" Target="../media/image93.png"/><Relationship Id="rId13" Type="http://schemas.openxmlformats.org/officeDocument/2006/relationships/image" Target="../media/image101.png"/><Relationship Id="rId12" Type="http://schemas.openxmlformats.org/officeDocument/2006/relationships/image" Target="../media/image97.png"/><Relationship Id="rId14" Type="http://schemas.openxmlformats.org/officeDocument/2006/relationships/image" Target="../media/image104.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0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8.png"/><Relationship Id="rId4" Type="http://schemas.openxmlformats.org/officeDocument/2006/relationships/image" Target="../media/image9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80.png"/><Relationship Id="rId4" Type="http://schemas.openxmlformats.org/officeDocument/2006/relationships/image" Target="../media/image82.png"/><Relationship Id="rId9" Type="http://schemas.openxmlformats.org/officeDocument/2006/relationships/image" Target="../media/image94.png"/><Relationship Id="rId5" Type="http://schemas.openxmlformats.org/officeDocument/2006/relationships/image" Target="../media/image83.png"/><Relationship Id="rId6" Type="http://schemas.openxmlformats.org/officeDocument/2006/relationships/image" Target="../media/image86.png"/><Relationship Id="rId7" Type="http://schemas.openxmlformats.org/officeDocument/2006/relationships/image" Target="../media/image89.png"/><Relationship Id="rId8" Type="http://schemas.openxmlformats.org/officeDocument/2006/relationships/image" Target="../media/image90.png"/><Relationship Id="rId11" Type="http://schemas.openxmlformats.org/officeDocument/2006/relationships/image" Target="../media/image95.png"/><Relationship Id="rId10" Type="http://schemas.openxmlformats.org/officeDocument/2006/relationships/image" Target="../media/image93.png"/><Relationship Id="rId13" Type="http://schemas.openxmlformats.org/officeDocument/2006/relationships/image" Target="../media/image101.png"/><Relationship Id="rId12" Type="http://schemas.openxmlformats.org/officeDocument/2006/relationships/image" Target="../media/image97.png"/><Relationship Id="rId14" Type="http://schemas.openxmlformats.org/officeDocument/2006/relationships/image" Target="../media/image104.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0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1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8.png"/><Relationship Id="rId4" Type="http://schemas.openxmlformats.org/officeDocument/2006/relationships/image" Target="../media/image80.png"/><Relationship Id="rId5" Type="http://schemas.openxmlformats.org/officeDocument/2006/relationships/image" Target="../media/image89.png"/><Relationship Id="rId6" Type="http://schemas.openxmlformats.org/officeDocument/2006/relationships/image" Target="../media/image9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03.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03.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2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24.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8.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09.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09.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1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08.png"/><Relationship Id="rId4" Type="http://schemas.openxmlformats.org/officeDocument/2006/relationships/image" Target="../media/image110.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8.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13.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45.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8.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46.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31.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8.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107.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1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14.png"/><Relationship Id="rId4" Type="http://schemas.openxmlformats.org/officeDocument/2006/relationships/image" Target="../media/image120.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8.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11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18.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138.png"/><Relationship Id="rId4" Type="http://schemas.openxmlformats.org/officeDocument/2006/relationships/image" Target="../media/image125.png"/><Relationship Id="rId5" Type="http://schemas.openxmlformats.org/officeDocument/2006/relationships/image" Target="../media/image141.png"/><Relationship Id="rId6" Type="http://schemas.openxmlformats.org/officeDocument/2006/relationships/image" Target="../media/image129.png"/><Relationship Id="rId7" Type="http://schemas.openxmlformats.org/officeDocument/2006/relationships/image" Target="../media/image132.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18.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21.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147.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122.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18.png"/><Relationship Id="rId4" Type="http://schemas.openxmlformats.org/officeDocument/2006/relationships/image" Target="../media/image126.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 Id="rId3" Type="http://schemas.openxmlformats.org/officeDocument/2006/relationships/image" Target="../media/image140.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136.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3.xml"/><Relationship Id="rId3" Type="http://schemas.openxmlformats.org/officeDocument/2006/relationships/image" Target="../media/image127.png"/><Relationship Id="rId4" Type="http://schemas.openxmlformats.org/officeDocument/2006/relationships/image" Target="../media/image137.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4.xml"/><Relationship Id="rId3" Type="http://schemas.openxmlformats.org/officeDocument/2006/relationships/image" Target="../media/image130.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5.xml"/><Relationship Id="rId3" Type="http://schemas.openxmlformats.org/officeDocument/2006/relationships/image" Target="../media/image18.png"/><Relationship Id="rId4" Type="http://schemas.openxmlformats.org/officeDocument/2006/relationships/image" Target="../media/image134.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6.xml"/><Relationship Id="rId3" Type="http://schemas.openxmlformats.org/officeDocument/2006/relationships/image" Target="../media/image135.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143.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144.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 Id="rId3" Type="http://schemas.openxmlformats.org/officeDocument/2006/relationships/image" Target="../media/image142.png"/><Relationship Id="rId4" Type="http://schemas.openxmlformats.org/officeDocument/2006/relationships/image" Target="../media/image139.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18.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851300" y="1521850"/>
            <a:ext cx="5441400" cy="16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Introducing Multiplication</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3123838"/>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3: Unit 1</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119075" y="4285775"/>
            <a:ext cx="6685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MD.B.3, OA.A.1, OA.A.3, OA.A.4, OA.B.5</a:t>
            </a:r>
            <a:endParaRPr>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375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50">
                <a:latin typeface="Times New Roman"/>
                <a:ea typeface="Times New Roman"/>
                <a:cs typeface="Times New Roman"/>
                <a:sym typeface="Times New Roman"/>
              </a:rPr>
              <a:t> These slides have been created by Plainville Community Schools and are not official IM materials. Images and language are taken from IM Grade 3, Unit 1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5825542" y="938763"/>
            <a:ext cx="3305700" cy="2044690"/>
            <a:chOff x="5632317" y="1189775"/>
            <a:chExt cx="3305700" cy="236708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multiplication problems involving arrays.</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0" y="938786"/>
            <a:ext cx="3546900" cy="2763658"/>
            <a:chOff x="0" y="1189989"/>
            <a:chExt cx="3546900" cy="3199419"/>
          </a:xfrm>
        </p:grpSpPr>
        <p:sp>
          <p:nvSpPr>
            <p:cNvPr id="137" name="Google Shape;137;p31"/>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Interpret scaled picture and bar graphs.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data using scaled picture and bar graphs.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one- and two-step story problems using addition and subtraction.</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919154" y="938763"/>
            <a:ext cx="3305700" cy="2399676"/>
            <a:chOff x="2944204" y="1189775"/>
            <a:chExt cx="3305700" cy="2778046"/>
          </a:xfrm>
        </p:grpSpPr>
        <p:sp>
          <p:nvSpPr>
            <p:cNvPr id="140" name="Google Shape;140;p31"/>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multiplication problems involving equal groups.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multiplication in terms of equal groups.</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1-8</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MD.B.3</a:t>
            </a:r>
            <a:endParaRPr sz="1000">
              <a:latin typeface="Quicksand"/>
              <a:ea typeface="Quicksand"/>
              <a:cs typeface="Quicksand"/>
              <a:sym typeface="Quicksand"/>
            </a:endParaRPr>
          </a:p>
        </p:txBody>
      </p:sp>
      <p:sp>
        <p:nvSpPr>
          <p:cNvPr id="143" name="Google Shape;143;p31"/>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9-15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OA.A.1, OA.A.3, OA.A.4,</a:t>
            </a:r>
            <a:endParaRPr sz="1000">
              <a:latin typeface="Quicksand"/>
              <a:ea typeface="Quicksand"/>
              <a:cs typeface="Quicksand"/>
              <a:sym typeface="Quicksand"/>
            </a:endParaRPr>
          </a:p>
        </p:txBody>
      </p:sp>
      <p:sp>
        <p:nvSpPr>
          <p:cNvPr id="144" name="Google Shape;144;p31"/>
          <p:cNvSpPr txBox="1"/>
          <p:nvPr/>
        </p:nvSpPr>
        <p:spPr>
          <a:xfrm>
            <a:off x="5899625"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16-21</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OA.A.1, OA.A.3, OA.OA.B.5</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1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Introducing Multiplication</a:t>
            </a:r>
            <a:endParaRPr sz="1800">
              <a:latin typeface="Hepta Slab"/>
              <a:ea typeface="Hepta Slab"/>
              <a:cs typeface="Hepta Slab"/>
              <a:sym typeface="Hepta Slab"/>
            </a:endParaRPr>
          </a:p>
        </p:txBody>
      </p:sp>
      <p:pic>
        <p:nvPicPr>
          <p:cNvPr id="146" name="Google Shape;146;p31"/>
          <p:cNvPicPr preferRelativeResize="0"/>
          <p:nvPr/>
        </p:nvPicPr>
        <p:blipFill>
          <a:blip r:embed="rId3">
            <a:alphaModFix/>
          </a:blip>
          <a:stretch>
            <a:fillRect/>
          </a:stretch>
        </p:blipFill>
        <p:spPr>
          <a:xfrm>
            <a:off x="6341875" y="4036350"/>
            <a:ext cx="2449774" cy="652800"/>
          </a:xfrm>
          <a:prstGeom prst="rect">
            <a:avLst/>
          </a:prstGeom>
          <a:noFill/>
          <a:ln cap="flat" cmpd="sng" w="9525">
            <a:solidFill>
              <a:schemeClr val="dk2"/>
            </a:solidFill>
            <a:prstDash val="solid"/>
            <a:round/>
            <a:headEnd len="sm" w="sm" type="none"/>
            <a:tailEnd len="sm" w="sm" type="none"/>
          </a:ln>
        </p:spPr>
      </p:pic>
      <p:pic>
        <p:nvPicPr>
          <p:cNvPr id="147" name="Google Shape;147;p31"/>
          <p:cNvPicPr preferRelativeResize="0"/>
          <p:nvPr/>
        </p:nvPicPr>
        <p:blipFill>
          <a:blip r:embed="rId4">
            <a:alphaModFix/>
          </a:blip>
          <a:stretch>
            <a:fillRect/>
          </a:stretch>
        </p:blipFill>
        <p:spPr>
          <a:xfrm>
            <a:off x="3617625" y="4321550"/>
            <a:ext cx="2282000" cy="659762"/>
          </a:xfrm>
          <a:prstGeom prst="rect">
            <a:avLst/>
          </a:prstGeom>
          <a:noFill/>
          <a:ln cap="flat" cmpd="sng" w="9525">
            <a:solidFill>
              <a:schemeClr val="dk2"/>
            </a:solidFill>
            <a:prstDash val="solid"/>
            <a:round/>
            <a:headEnd len="sm" w="sm" type="none"/>
            <a:tailEnd len="sm" w="sm" type="none"/>
          </a:ln>
        </p:spPr>
      </p:pic>
      <p:pic>
        <p:nvPicPr>
          <p:cNvPr id="148" name="Google Shape;148;p31"/>
          <p:cNvPicPr preferRelativeResize="0"/>
          <p:nvPr/>
        </p:nvPicPr>
        <p:blipFill>
          <a:blip r:embed="rId5">
            <a:alphaModFix/>
          </a:blip>
          <a:stretch>
            <a:fillRect/>
          </a:stretch>
        </p:blipFill>
        <p:spPr>
          <a:xfrm>
            <a:off x="3617625" y="3455162"/>
            <a:ext cx="2282000" cy="749675"/>
          </a:xfrm>
          <a:prstGeom prst="rect">
            <a:avLst/>
          </a:prstGeom>
          <a:noFill/>
          <a:ln cap="flat" cmpd="sng" w="9525">
            <a:solidFill>
              <a:schemeClr val="dk2"/>
            </a:solidFill>
            <a:prstDash val="solid"/>
            <a:round/>
            <a:headEnd len="sm" w="sm" type="none"/>
            <a:tailEnd len="sm" w="sm" type="none"/>
          </a:ln>
        </p:spPr>
      </p:pic>
      <p:pic>
        <p:nvPicPr>
          <p:cNvPr id="149" name="Google Shape;149;p31"/>
          <p:cNvPicPr preferRelativeResize="0"/>
          <p:nvPr/>
        </p:nvPicPr>
        <p:blipFill>
          <a:blip r:embed="rId6">
            <a:alphaModFix/>
          </a:blip>
          <a:stretch>
            <a:fillRect/>
          </a:stretch>
        </p:blipFill>
        <p:spPr>
          <a:xfrm>
            <a:off x="97200" y="3438750"/>
            <a:ext cx="3305701" cy="14908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53" name="Shape 153"/>
        <p:cNvGrpSpPr/>
        <p:nvPr/>
      </p:nvGrpSpPr>
      <p:grpSpPr>
        <a:xfrm>
          <a:off x="0" y="0"/>
          <a:ext cx="0" cy="0"/>
          <a:chOff x="0" y="0"/>
          <a:chExt cx="0" cy="0"/>
        </a:xfrm>
      </p:grpSpPr>
      <p:sp>
        <p:nvSpPr>
          <p:cNvPr id="154" name="Google Shape;154;p32"/>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1 Quick Links</a:t>
            </a:r>
            <a:endParaRPr sz="3200">
              <a:solidFill>
                <a:srgbClr val="434343"/>
              </a:solidFill>
              <a:latin typeface="Gayathri"/>
              <a:ea typeface="Gayathri"/>
              <a:cs typeface="Gayathri"/>
              <a:sym typeface="Gayathri"/>
            </a:endParaRPr>
          </a:p>
        </p:txBody>
      </p:sp>
      <p:sp>
        <p:nvSpPr>
          <p:cNvPr id="155" name="Google Shape;155;p32">
            <a:hlinkClick action="ppaction://hlinksldjump" r:id="rId3"/>
          </p:cNvPr>
          <p:cNvSpPr txBox="1"/>
          <p:nvPr/>
        </p:nvSpPr>
        <p:spPr>
          <a:xfrm>
            <a:off x="2488675"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AA84F"/>
              </a:solidFill>
              <a:latin typeface="Hepta Slab"/>
              <a:ea typeface="Hepta Slab"/>
              <a:cs typeface="Hepta Slab"/>
              <a:sym typeface="Hepta Slab"/>
            </a:endParaRPr>
          </a:p>
        </p:txBody>
      </p:sp>
      <p:sp>
        <p:nvSpPr>
          <p:cNvPr id="156" name="Google Shape;156;p32">
            <a:hlinkClick action="ppaction://hlinksldjump" r:id="rId5"/>
          </p:cNvPr>
          <p:cNvSpPr txBox="1"/>
          <p:nvPr/>
        </p:nvSpPr>
        <p:spPr>
          <a:xfrm>
            <a:off x="3385213"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AA84F"/>
              </a:solidFill>
              <a:latin typeface="Hepta Slab"/>
              <a:ea typeface="Hepta Slab"/>
              <a:cs typeface="Hepta Slab"/>
              <a:sym typeface="Hepta Slab"/>
            </a:endParaRPr>
          </a:p>
        </p:txBody>
      </p:sp>
      <p:sp>
        <p:nvSpPr>
          <p:cNvPr id="157" name="Google Shape;157;p32">
            <a:hlinkClick action="ppaction://hlinksldjump" r:id="rId7"/>
          </p:cNvPr>
          <p:cNvSpPr txBox="1"/>
          <p:nvPr/>
        </p:nvSpPr>
        <p:spPr>
          <a:xfrm>
            <a:off x="4286600"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AA84F"/>
              </a:solidFill>
              <a:latin typeface="Hepta Slab"/>
              <a:ea typeface="Hepta Slab"/>
              <a:cs typeface="Hepta Slab"/>
              <a:sym typeface="Hepta Slab"/>
            </a:endParaRPr>
          </a:p>
        </p:txBody>
      </p:sp>
      <p:sp>
        <p:nvSpPr>
          <p:cNvPr id="158" name="Google Shape;158;p32">
            <a:hlinkClick action="ppaction://hlinksldjump" r:id="rId9"/>
          </p:cNvPr>
          <p:cNvSpPr txBox="1"/>
          <p:nvPr/>
        </p:nvSpPr>
        <p:spPr>
          <a:xfrm>
            <a:off x="5190413"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AA84F"/>
              </a:solidFill>
              <a:latin typeface="Hepta Slab"/>
              <a:ea typeface="Hepta Slab"/>
              <a:cs typeface="Hepta Slab"/>
              <a:sym typeface="Hepta Slab"/>
            </a:endParaRPr>
          </a:p>
        </p:txBody>
      </p:sp>
      <p:sp>
        <p:nvSpPr>
          <p:cNvPr id="159" name="Google Shape;159;p32">
            <a:hlinkClick action="ppaction://hlinksldjump" r:id="rId11"/>
          </p:cNvPr>
          <p:cNvSpPr txBox="1"/>
          <p:nvPr/>
        </p:nvSpPr>
        <p:spPr>
          <a:xfrm>
            <a:off x="6100825"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AA84F"/>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AA84F"/>
              </a:solidFill>
              <a:latin typeface="Hepta Slab"/>
              <a:ea typeface="Hepta Slab"/>
              <a:cs typeface="Hepta Slab"/>
              <a:sym typeface="Hepta Slab"/>
            </a:endParaRPr>
          </a:p>
        </p:txBody>
      </p:sp>
      <p:sp>
        <p:nvSpPr>
          <p:cNvPr id="160" name="Google Shape;160;p32">
            <a:hlinkClick action="ppaction://hlinksldjump" r:id="rId14"/>
          </p:cNvPr>
          <p:cNvSpPr txBox="1"/>
          <p:nvPr/>
        </p:nvSpPr>
        <p:spPr>
          <a:xfrm>
            <a:off x="7011225"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AA84F"/>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AA84F"/>
              </a:solidFill>
              <a:latin typeface="Hepta Slab"/>
              <a:ea typeface="Hepta Slab"/>
              <a:cs typeface="Hepta Slab"/>
              <a:sym typeface="Hepta Slab"/>
            </a:endParaRPr>
          </a:p>
        </p:txBody>
      </p:sp>
      <p:sp>
        <p:nvSpPr>
          <p:cNvPr id="161" name="Google Shape;161;p32">
            <a:hlinkClick action="ppaction://hlinksldjump" r:id="rId17"/>
          </p:cNvPr>
          <p:cNvSpPr txBox="1"/>
          <p:nvPr/>
        </p:nvSpPr>
        <p:spPr>
          <a:xfrm>
            <a:off x="1191450" y="23644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18">
                  <a:extLst>
                    <a:ext uri="{A12FA001-AC4F-418D-AE19-62706E023703}">
                      <ahyp:hlinkClr val="tx"/>
                    </a:ext>
                  </a:extLst>
                </a:hlinkClick>
              </a:rPr>
              <a:t>L7</a:t>
            </a:r>
            <a:endParaRPr b="1" sz="2200">
              <a:solidFill>
                <a:srgbClr val="6AA84F"/>
              </a:solidFill>
              <a:latin typeface="Hepta Slab"/>
              <a:ea typeface="Hepta Slab"/>
              <a:cs typeface="Hepta Slab"/>
              <a:sym typeface="Hepta Slab"/>
            </a:endParaRPr>
          </a:p>
        </p:txBody>
      </p:sp>
      <p:sp>
        <p:nvSpPr>
          <p:cNvPr id="162" name="Google Shape;162;p32">
            <a:hlinkClick action="ppaction://hlinksldjump" r:id="rId19"/>
          </p:cNvPr>
          <p:cNvSpPr txBox="1"/>
          <p:nvPr/>
        </p:nvSpPr>
        <p:spPr>
          <a:xfrm>
            <a:off x="2106450" y="2372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20">
                  <a:extLst>
                    <a:ext uri="{A12FA001-AC4F-418D-AE19-62706E023703}">
                      <ahyp:hlinkClr val="tx"/>
                    </a:ext>
                  </a:extLst>
                </a:hlinkClick>
              </a:rPr>
              <a:t>L8</a:t>
            </a:r>
            <a:endParaRPr b="1" sz="2200">
              <a:solidFill>
                <a:srgbClr val="6AA84F"/>
              </a:solidFill>
              <a:latin typeface="Hepta Slab"/>
              <a:ea typeface="Hepta Slab"/>
              <a:cs typeface="Hepta Slab"/>
              <a:sym typeface="Hepta Slab"/>
            </a:endParaRPr>
          </a:p>
        </p:txBody>
      </p:sp>
      <p:sp>
        <p:nvSpPr>
          <p:cNvPr id="163" name="Google Shape;163;p32">
            <a:hlinkClick action="ppaction://hlinksldjump" r:id="rId21"/>
          </p:cNvPr>
          <p:cNvSpPr txBox="1"/>
          <p:nvPr/>
        </p:nvSpPr>
        <p:spPr>
          <a:xfrm>
            <a:off x="4730213" y="23644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AA84F"/>
                </a:solidFill>
                <a:latin typeface="Hepta Slab"/>
                <a:ea typeface="Hepta Slab"/>
                <a:cs typeface="Hepta Slab"/>
                <a:sym typeface="Hepta Slab"/>
                <a:hlinkClick action="ppaction://hlinksldjump" r:id="rId22">
                  <a:extLst>
                    <a:ext uri="{A12FA001-AC4F-418D-AE19-62706E023703}">
                      <ahyp:hlinkClr val="tx"/>
                    </a:ext>
                  </a:extLst>
                </a:hlinkClick>
              </a:rPr>
              <a:t>L9</a:t>
            </a:r>
            <a:endParaRPr b="1" sz="2200">
              <a:solidFill>
                <a:srgbClr val="6AA84F"/>
              </a:solidFill>
              <a:latin typeface="Hepta Slab"/>
              <a:ea typeface="Hepta Slab"/>
              <a:cs typeface="Hepta Slab"/>
              <a:sym typeface="Hepta Slab"/>
            </a:endParaRPr>
          </a:p>
        </p:txBody>
      </p:sp>
      <p:pic>
        <p:nvPicPr>
          <p:cNvPr id="164" name="Google Shape;164;p32">
            <a:hlinkClick r:id="rId23"/>
          </p:cNvPr>
          <p:cNvPicPr preferRelativeResize="0"/>
          <p:nvPr/>
        </p:nvPicPr>
        <p:blipFill>
          <a:blip r:embed="rId24">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sp>
        <p:nvSpPr>
          <p:cNvPr id="165" name="Google Shape;165;p32">
            <a:hlinkClick action="ppaction://hlinksldjump" r:id="rId25"/>
          </p:cNvPr>
          <p:cNvSpPr txBox="1"/>
          <p:nvPr/>
        </p:nvSpPr>
        <p:spPr>
          <a:xfrm>
            <a:off x="5634400" y="236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26">
                  <a:extLst>
                    <a:ext uri="{A12FA001-AC4F-418D-AE19-62706E023703}">
                      <ahyp:hlinkClr val="tx"/>
                    </a:ext>
                  </a:extLst>
                </a:hlinkClick>
              </a:rPr>
              <a:t>L</a:t>
            </a:r>
            <a:r>
              <a:rPr b="1" lang="en" sz="1800" u="sng">
                <a:solidFill>
                  <a:srgbClr val="6AA84F"/>
                </a:solidFill>
                <a:latin typeface="Hepta Slab"/>
                <a:ea typeface="Hepta Slab"/>
                <a:cs typeface="Hepta Slab"/>
                <a:sym typeface="Hepta Slab"/>
                <a:hlinkClick action="ppaction://hlinksldjump" r:id="rId27">
                  <a:extLst>
                    <a:ext uri="{A12FA001-AC4F-418D-AE19-62706E023703}">
                      <ahyp:hlinkClr val="tx"/>
                    </a:ext>
                  </a:extLst>
                </a:hlinkClick>
              </a:rPr>
              <a:t>10</a:t>
            </a:r>
            <a:endParaRPr b="1" sz="1800">
              <a:solidFill>
                <a:srgbClr val="6AA84F"/>
              </a:solidFill>
              <a:latin typeface="Hepta Slab"/>
              <a:ea typeface="Hepta Slab"/>
              <a:cs typeface="Hepta Slab"/>
              <a:sym typeface="Hepta Slab"/>
            </a:endParaRPr>
          </a:p>
        </p:txBody>
      </p:sp>
      <p:grpSp>
        <p:nvGrpSpPr>
          <p:cNvPr id="166" name="Google Shape;166;p32"/>
          <p:cNvGrpSpPr/>
          <p:nvPr/>
        </p:nvGrpSpPr>
        <p:grpSpPr>
          <a:xfrm>
            <a:off x="8000373" y="283909"/>
            <a:ext cx="780563" cy="669288"/>
            <a:chOff x="570875" y="4322250"/>
            <a:chExt cx="443300" cy="443325"/>
          </a:xfrm>
        </p:grpSpPr>
        <p:sp>
          <p:nvSpPr>
            <p:cNvPr id="167" name="Google Shape;167;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 name="Google Shape;171;p32">
            <a:hlinkClick action="ppaction://hlinksldjump" r:id="rId28"/>
          </p:cNvPr>
          <p:cNvSpPr txBox="1"/>
          <p:nvPr/>
        </p:nvSpPr>
        <p:spPr>
          <a:xfrm>
            <a:off x="6551413" y="2372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29">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30">
                  <a:extLst>
                    <a:ext uri="{A12FA001-AC4F-418D-AE19-62706E023703}">
                      <ahyp:hlinkClr val="tx"/>
                    </a:ext>
                  </a:extLst>
                </a:hlinkClick>
              </a:rPr>
              <a:t>1</a:t>
            </a:r>
            <a:endParaRPr b="1" sz="1800">
              <a:solidFill>
                <a:srgbClr val="6AA84F"/>
              </a:solidFill>
              <a:latin typeface="Hepta Slab"/>
              <a:ea typeface="Hepta Slab"/>
              <a:cs typeface="Hepta Slab"/>
              <a:sym typeface="Hepta Slab"/>
            </a:endParaRPr>
          </a:p>
        </p:txBody>
      </p:sp>
      <p:sp>
        <p:nvSpPr>
          <p:cNvPr id="172" name="Google Shape;172;p32">
            <a:hlinkClick action="ppaction://hlinksldjump" r:id="rId31"/>
          </p:cNvPr>
          <p:cNvSpPr txBox="1"/>
          <p:nvPr/>
        </p:nvSpPr>
        <p:spPr>
          <a:xfrm>
            <a:off x="7468438" y="236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32">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33">
                  <a:extLst>
                    <a:ext uri="{A12FA001-AC4F-418D-AE19-62706E023703}">
                      <ahyp:hlinkClr val="tx"/>
                    </a:ext>
                  </a:extLst>
                </a:hlinkClick>
              </a:rPr>
              <a:t>2</a:t>
            </a:r>
            <a:endParaRPr b="1" sz="1800">
              <a:solidFill>
                <a:srgbClr val="6AA84F"/>
              </a:solidFill>
              <a:latin typeface="Hepta Slab"/>
              <a:ea typeface="Hepta Slab"/>
              <a:cs typeface="Hepta Slab"/>
              <a:sym typeface="Hepta Slab"/>
            </a:endParaRPr>
          </a:p>
        </p:txBody>
      </p:sp>
      <p:sp>
        <p:nvSpPr>
          <p:cNvPr id="173" name="Google Shape;173;p32">
            <a:hlinkClick action="ppaction://hlinksldjump" r:id="rId34"/>
          </p:cNvPr>
          <p:cNvSpPr txBox="1"/>
          <p:nvPr/>
        </p:nvSpPr>
        <p:spPr>
          <a:xfrm>
            <a:off x="734250" y="3466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35">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36">
                  <a:extLst>
                    <a:ext uri="{A12FA001-AC4F-418D-AE19-62706E023703}">
                      <ahyp:hlinkClr val="tx"/>
                    </a:ext>
                  </a:extLst>
                </a:hlinkClick>
              </a:rPr>
              <a:t>3</a:t>
            </a:r>
            <a:endParaRPr b="1" sz="1800">
              <a:solidFill>
                <a:srgbClr val="6AA84F"/>
              </a:solidFill>
              <a:latin typeface="Hepta Slab"/>
              <a:ea typeface="Hepta Slab"/>
              <a:cs typeface="Hepta Slab"/>
              <a:sym typeface="Hepta Slab"/>
            </a:endParaRPr>
          </a:p>
        </p:txBody>
      </p:sp>
      <p:sp>
        <p:nvSpPr>
          <p:cNvPr id="174" name="Google Shape;174;p32">
            <a:hlinkClick action="ppaction://hlinksldjump" r:id="rId37"/>
          </p:cNvPr>
          <p:cNvSpPr txBox="1"/>
          <p:nvPr/>
        </p:nvSpPr>
        <p:spPr>
          <a:xfrm>
            <a:off x="1649250" y="3466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38">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39">
                  <a:extLst>
                    <a:ext uri="{A12FA001-AC4F-418D-AE19-62706E023703}">
                      <ahyp:hlinkClr val="tx"/>
                    </a:ext>
                  </a:extLst>
                </a:hlinkClick>
              </a:rPr>
              <a:t>4</a:t>
            </a:r>
            <a:endParaRPr b="1" sz="1800">
              <a:solidFill>
                <a:srgbClr val="6AA84F"/>
              </a:solidFill>
              <a:latin typeface="Hepta Slab"/>
              <a:ea typeface="Hepta Slab"/>
              <a:cs typeface="Hepta Slab"/>
              <a:sym typeface="Hepta Slab"/>
            </a:endParaRPr>
          </a:p>
        </p:txBody>
      </p:sp>
      <p:sp>
        <p:nvSpPr>
          <p:cNvPr id="175" name="Google Shape;175;p32">
            <a:hlinkClick action="ppaction://hlinksldjump" r:id="rId40"/>
          </p:cNvPr>
          <p:cNvSpPr txBox="1"/>
          <p:nvPr/>
        </p:nvSpPr>
        <p:spPr>
          <a:xfrm>
            <a:off x="2503625" y="3466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41">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42">
                  <a:extLst>
                    <a:ext uri="{A12FA001-AC4F-418D-AE19-62706E023703}">
                      <ahyp:hlinkClr val="tx"/>
                    </a:ext>
                  </a:extLst>
                </a:hlinkClick>
              </a:rPr>
              <a:t>5</a:t>
            </a:r>
            <a:endParaRPr b="1" sz="1800">
              <a:solidFill>
                <a:srgbClr val="6AA84F"/>
              </a:solidFill>
              <a:latin typeface="Hepta Slab"/>
              <a:ea typeface="Hepta Slab"/>
              <a:cs typeface="Hepta Slab"/>
              <a:sym typeface="Hepta Slab"/>
            </a:endParaRPr>
          </a:p>
        </p:txBody>
      </p:sp>
      <p:sp>
        <p:nvSpPr>
          <p:cNvPr id="176" name="Google Shape;176;p32">
            <a:hlinkClick action="ppaction://hlinksldjump" r:id="rId43"/>
          </p:cNvPr>
          <p:cNvSpPr txBox="1"/>
          <p:nvPr/>
        </p:nvSpPr>
        <p:spPr>
          <a:xfrm>
            <a:off x="3358000" y="3466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44">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45">
                  <a:extLst>
                    <a:ext uri="{A12FA001-AC4F-418D-AE19-62706E023703}">
                      <ahyp:hlinkClr val="tx"/>
                    </a:ext>
                  </a:extLst>
                </a:hlinkClick>
              </a:rPr>
              <a:t>6</a:t>
            </a:r>
            <a:endParaRPr b="1" sz="1800">
              <a:solidFill>
                <a:srgbClr val="6AA84F"/>
              </a:solidFill>
              <a:latin typeface="Hepta Slab"/>
              <a:ea typeface="Hepta Slab"/>
              <a:cs typeface="Hepta Slab"/>
              <a:sym typeface="Hepta Slab"/>
            </a:endParaRPr>
          </a:p>
        </p:txBody>
      </p:sp>
      <p:sp>
        <p:nvSpPr>
          <p:cNvPr id="177" name="Google Shape;177;p32">
            <a:hlinkClick action="ppaction://hlinksldjump" r:id="rId46"/>
          </p:cNvPr>
          <p:cNvSpPr txBox="1"/>
          <p:nvPr/>
        </p:nvSpPr>
        <p:spPr>
          <a:xfrm>
            <a:off x="4273000" y="3449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47">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48">
                  <a:extLst>
                    <a:ext uri="{A12FA001-AC4F-418D-AE19-62706E023703}">
                      <ahyp:hlinkClr val="tx"/>
                    </a:ext>
                  </a:extLst>
                </a:hlinkClick>
              </a:rPr>
              <a:t>7</a:t>
            </a:r>
            <a:endParaRPr b="1" sz="1800">
              <a:solidFill>
                <a:srgbClr val="6AA84F"/>
              </a:solidFill>
              <a:latin typeface="Hepta Slab"/>
              <a:ea typeface="Hepta Slab"/>
              <a:cs typeface="Hepta Slab"/>
              <a:sym typeface="Hepta Slab"/>
            </a:endParaRPr>
          </a:p>
        </p:txBody>
      </p:sp>
      <p:sp>
        <p:nvSpPr>
          <p:cNvPr id="178" name="Google Shape;178;p32">
            <a:hlinkClick action="ppaction://hlinksldjump" r:id="rId49"/>
          </p:cNvPr>
          <p:cNvSpPr txBox="1"/>
          <p:nvPr/>
        </p:nvSpPr>
        <p:spPr>
          <a:xfrm>
            <a:off x="5188000" y="3449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50">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51">
                  <a:extLst>
                    <a:ext uri="{A12FA001-AC4F-418D-AE19-62706E023703}">
                      <ahyp:hlinkClr val="tx"/>
                    </a:ext>
                  </a:extLst>
                </a:hlinkClick>
              </a:rPr>
              <a:t>8</a:t>
            </a:r>
            <a:endParaRPr b="1" sz="1800">
              <a:solidFill>
                <a:srgbClr val="6AA84F"/>
              </a:solidFill>
              <a:latin typeface="Hepta Slab"/>
              <a:ea typeface="Hepta Slab"/>
              <a:cs typeface="Hepta Slab"/>
              <a:sym typeface="Hepta Slab"/>
            </a:endParaRPr>
          </a:p>
        </p:txBody>
      </p:sp>
      <p:sp>
        <p:nvSpPr>
          <p:cNvPr id="179" name="Google Shape;179;p32">
            <a:hlinkClick action="ppaction://hlinksldjump" r:id="rId52"/>
          </p:cNvPr>
          <p:cNvSpPr txBox="1"/>
          <p:nvPr/>
        </p:nvSpPr>
        <p:spPr>
          <a:xfrm>
            <a:off x="6094225" y="3466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53">
                  <a:extLst>
                    <a:ext uri="{A12FA001-AC4F-418D-AE19-62706E023703}">
                      <ahyp:hlinkClr val="tx"/>
                    </a:ext>
                  </a:extLst>
                </a:hlinkClick>
              </a:rPr>
              <a:t>L1</a:t>
            </a:r>
            <a:r>
              <a:rPr b="1" lang="en" sz="1800" u="sng">
                <a:solidFill>
                  <a:srgbClr val="6AA84F"/>
                </a:solidFill>
                <a:latin typeface="Hepta Slab"/>
                <a:ea typeface="Hepta Slab"/>
                <a:cs typeface="Hepta Slab"/>
                <a:sym typeface="Hepta Slab"/>
                <a:hlinkClick action="ppaction://hlinksldjump" r:id="rId54">
                  <a:extLst>
                    <a:ext uri="{A12FA001-AC4F-418D-AE19-62706E023703}">
                      <ahyp:hlinkClr val="tx"/>
                    </a:ext>
                  </a:extLst>
                </a:hlinkClick>
              </a:rPr>
              <a:t>9</a:t>
            </a:r>
            <a:endParaRPr b="1" sz="1800">
              <a:solidFill>
                <a:srgbClr val="6AA84F"/>
              </a:solidFill>
              <a:latin typeface="Hepta Slab"/>
              <a:ea typeface="Hepta Slab"/>
              <a:cs typeface="Hepta Slab"/>
              <a:sym typeface="Hepta Slab"/>
            </a:endParaRPr>
          </a:p>
        </p:txBody>
      </p:sp>
      <p:sp>
        <p:nvSpPr>
          <p:cNvPr id="180" name="Google Shape;180;p32">
            <a:hlinkClick action="ppaction://hlinksldjump" r:id="rId55"/>
          </p:cNvPr>
          <p:cNvSpPr txBox="1"/>
          <p:nvPr/>
        </p:nvSpPr>
        <p:spPr>
          <a:xfrm>
            <a:off x="7000450" y="3449375"/>
            <a:ext cx="6669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56">
                  <a:extLst>
                    <a:ext uri="{A12FA001-AC4F-418D-AE19-62706E023703}">
                      <ahyp:hlinkClr val="tx"/>
                    </a:ext>
                  </a:extLst>
                </a:hlinkClick>
              </a:rPr>
              <a:t>L</a:t>
            </a:r>
            <a:r>
              <a:rPr b="1" lang="en" sz="1800" u="sng">
                <a:solidFill>
                  <a:srgbClr val="6AA84F"/>
                </a:solidFill>
                <a:latin typeface="Hepta Slab"/>
                <a:ea typeface="Hepta Slab"/>
                <a:cs typeface="Hepta Slab"/>
                <a:sym typeface="Hepta Slab"/>
                <a:hlinkClick action="ppaction://hlinksldjump" r:id="rId57">
                  <a:extLst>
                    <a:ext uri="{A12FA001-AC4F-418D-AE19-62706E023703}">
                      <ahyp:hlinkClr val="tx"/>
                    </a:ext>
                  </a:extLst>
                </a:hlinkClick>
              </a:rPr>
              <a:t>20</a:t>
            </a:r>
            <a:endParaRPr b="1" sz="1800">
              <a:solidFill>
                <a:srgbClr val="6AA84F"/>
              </a:solidFill>
              <a:latin typeface="Hepta Slab"/>
              <a:ea typeface="Hepta Slab"/>
              <a:cs typeface="Hepta Slab"/>
              <a:sym typeface="Hepta Slab"/>
            </a:endParaRPr>
          </a:p>
        </p:txBody>
      </p:sp>
      <p:sp>
        <p:nvSpPr>
          <p:cNvPr id="181" name="Google Shape;181;p32">
            <a:hlinkClick action="ppaction://hlinksldjump" r:id="rId58"/>
          </p:cNvPr>
          <p:cNvSpPr txBox="1"/>
          <p:nvPr/>
        </p:nvSpPr>
        <p:spPr>
          <a:xfrm>
            <a:off x="3845538" y="234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9">
                  <a:extLst>
                    <a:ext uri="{A12FA001-AC4F-418D-AE19-62706E023703}">
                      <ahyp:hlinkClr val="tx"/>
                    </a:ext>
                  </a:extLst>
                </a:hlinkClick>
              </a:rPr>
              <a:t>Adapt 4</a:t>
            </a:r>
            <a:endParaRPr b="1" sz="1000">
              <a:solidFill>
                <a:schemeClr val="accent5"/>
              </a:solidFill>
              <a:latin typeface="Hepta Slab"/>
              <a:ea typeface="Hepta Slab"/>
              <a:cs typeface="Hepta Slab"/>
              <a:sym typeface="Hepta Slab"/>
            </a:endParaRPr>
          </a:p>
        </p:txBody>
      </p:sp>
      <p:sp>
        <p:nvSpPr>
          <p:cNvPr id="182" name="Google Shape;182;p32">
            <a:hlinkClick action="ppaction://hlinksldjump" r:id="rId60"/>
          </p:cNvPr>
          <p:cNvSpPr txBox="1"/>
          <p:nvPr/>
        </p:nvSpPr>
        <p:spPr>
          <a:xfrm>
            <a:off x="2960838" y="234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1">
                  <a:extLst>
                    <a:ext uri="{A12FA001-AC4F-418D-AE19-62706E023703}">
                      <ahyp:hlinkClr val="tx"/>
                    </a:ext>
                  </a:extLst>
                </a:hlinkClick>
              </a:rPr>
              <a:t>Adapt 3</a:t>
            </a:r>
            <a:endParaRPr b="1" sz="1000">
              <a:solidFill>
                <a:schemeClr val="accent5"/>
              </a:solidFill>
              <a:latin typeface="Hepta Slab"/>
              <a:ea typeface="Hepta Slab"/>
              <a:cs typeface="Hepta Slab"/>
              <a:sym typeface="Hepta Slab"/>
            </a:endParaRPr>
          </a:p>
        </p:txBody>
      </p:sp>
      <p:sp>
        <p:nvSpPr>
          <p:cNvPr id="183" name="Google Shape;183;p32">
            <a:hlinkClick action="ppaction://hlinksldjump" r:id="rId62"/>
          </p:cNvPr>
          <p:cNvSpPr txBox="1"/>
          <p:nvPr/>
        </p:nvSpPr>
        <p:spPr>
          <a:xfrm>
            <a:off x="1601788"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3">
                  <a:extLst>
                    <a:ext uri="{A12FA001-AC4F-418D-AE19-62706E023703}">
                      <ahyp:hlinkClr val="tx"/>
                    </a:ext>
                  </a:extLst>
                </a:hlinkClick>
              </a:rPr>
              <a:t>Adapt 2</a:t>
            </a:r>
            <a:endParaRPr b="1" sz="1000">
              <a:solidFill>
                <a:schemeClr val="accent5"/>
              </a:solidFill>
              <a:latin typeface="Hepta Slab"/>
              <a:ea typeface="Hepta Slab"/>
              <a:cs typeface="Hepta Slab"/>
              <a:sym typeface="Hepta Slab"/>
            </a:endParaRPr>
          </a:p>
        </p:txBody>
      </p:sp>
      <p:sp>
        <p:nvSpPr>
          <p:cNvPr id="184" name="Google Shape;184;p32">
            <a:hlinkClick action="ppaction://hlinksldjump" r:id="rId64"/>
          </p:cNvPr>
          <p:cNvSpPr txBox="1"/>
          <p:nvPr/>
        </p:nvSpPr>
        <p:spPr>
          <a:xfrm>
            <a:off x="734250"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5">
                  <a:extLst>
                    <a:ext uri="{A12FA001-AC4F-418D-AE19-62706E023703}">
                      <ahyp:hlinkClr val="tx"/>
                    </a:ext>
                  </a:extLst>
                </a:hlinkClick>
              </a:rPr>
              <a:t>Adapt 1</a:t>
            </a:r>
            <a:endParaRPr b="1" sz="1000">
              <a:solidFill>
                <a:schemeClr val="accent5"/>
              </a:solidFill>
              <a:latin typeface="Hepta Slab"/>
              <a:ea typeface="Hepta Slab"/>
              <a:cs typeface="Hepta Slab"/>
              <a:sym typeface="Hepta Slab"/>
            </a:endParaRPr>
          </a:p>
        </p:txBody>
      </p:sp>
      <p:sp>
        <p:nvSpPr>
          <p:cNvPr id="185" name="Google Shape;185;p32">
            <a:hlinkClick action="ppaction://hlinksldjump" r:id="rId66"/>
          </p:cNvPr>
          <p:cNvSpPr txBox="1"/>
          <p:nvPr/>
        </p:nvSpPr>
        <p:spPr>
          <a:xfrm>
            <a:off x="7928275" y="3466375"/>
            <a:ext cx="6669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AA84F"/>
                </a:solidFill>
                <a:latin typeface="Hepta Slab"/>
                <a:ea typeface="Hepta Slab"/>
                <a:cs typeface="Hepta Slab"/>
                <a:sym typeface="Hepta Slab"/>
                <a:hlinkClick action="ppaction://hlinksldjump" r:id="rId67">
                  <a:extLst>
                    <a:ext uri="{A12FA001-AC4F-418D-AE19-62706E023703}">
                      <ahyp:hlinkClr val="tx"/>
                    </a:ext>
                  </a:extLst>
                </a:hlinkClick>
              </a:rPr>
              <a:t>L2</a:t>
            </a:r>
            <a:r>
              <a:rPr b="1" lang="en" sz="1800" u="sng">
                <a:solidFill>
                  <a:srgbClr val="6AA84F"/>
                </a:solidFill>
                <a:latin typeface="Hepta Slab"/>
                <a:ea typeface="Hepta Slab"/>
                <a:cs typeface="Hepta Slab"/>
                <a:sym typeface="Hepta Slab"/>
                <a:hlinkClick action="ppaction://hlinksldjump" r:id="rId68">
                  <a:extLst>
                    <a:ext uri="{A12FA001-AC4F-418D-AE19-62706E023703}">
                      <ahyp:hlinkClr val="tx"/>
                    </a:ext>
                  </a:extLst>
                </a:hlinkClick>
              </a:rPr>
              <a:t>1</a:t>
            </a:r>
            <a:endParaRPr b="1" sz="1800">
              <a:solidFill>
                <a:srgbClr val="6AA84F"/>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9" name="Shape 189"/>
        <p:cNvGrpSpPr/>
        <p:nvPr/>
      </p:nvGrpSpPr>
      <p:grpSpPr>
        <a:xfrm>
          <a:off x="0" y="0"/>
          <a:ext cx="0" cy="0"/>
          <a:chOff x="0" y="0"/>
          <a:chExt cx="0" cy="0"/>
        </a:xfrm>
      </p:grpSpPr>
      <p:sp>
        <p:nvSpPr>
          <p:cNvPr id="190" name="Google Shape;190;p33"/>
          <p:cNvSpPr txBox="1"/>
          <p:nvPr>
            <p:ph type="ctrTitle"/>
          </p:nvPr>
        </p:nvSpPr>
        <p:spPr>
          <a:xfrm>
            <a:off x="2112400" y="1634250"/>
            <a:ext cx="53889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Interpreting Picture Graphs</a:t>
            </a:r>
            <a:endParaRPr sz="4400">
              <a:latin typeface="Hepta Slab"/>
              <a:ea typeface="Hepta Slab"/>
              <a:cs typeface="Hepta Slab"/>
              <a:sym typeface="Hepta Slab"/>
            </a:endParaRPr>
          </a:p>
        </p:txBody>
      </p:sp>
      <p:sp>
        <p:nvSpPr>
          <p:cNvPr id="191" name="Google Shape;191;p3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t>
            </a:r>
            <a:r>
              <a:rPr lang="en">
                <a:latin typeface="Quicksand"/>
                <a:ea typeface="Quicksand"/>
                <a:cs typeface="Quicksand"/>
                <a:sym typeface="Quicksand"/>
              </a:rPr>
              <a:t>answer</a:t>
            </a:r>
            <a:r>
              <a:rPr lang="en">
                <a:latin typeface="Quicksand"/>
                <a:ea typeface="Quicksand"/>
                <a:cs typeface="Quicksand"/>
                <a:sym typeface="Quicksand"/>
              </a:rPr>
              <a:t> questions </a:t>
            </a:r>
            <a:r>
              <a:rPr lang="en">
                <a:latin typeface="Quicksand"/>
                <a:ea typeface="Quicksand"/>
                <a:cs typeface="Quicksand"/>
                <a:sym typeface="Quicksand"/>
              </a:rPr>
              <a:t>based on picture graphs.</a:t>
            </a:r>
            <a:endParaRPr>
              <a:latin typeface="Quicksand"/>
              <a:ea typeface="Quicksand"/>
              <a:cs typeface="Quicksand"/>
              <a:sym typeface="Quicksand"/>
            </a:endParaRPr>
          </a:p>
        </p:txBody>
      </p:sp>
      <p:sp>
        <p:nvSpPr>
          <p:cNvPr id="192" name="Google Shape;192;p3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MD.D.10</a:t>
            </a:r>
            <a:endParaRPr sz="1100">
              <a:latin typeface="Quicksand"/>
              <a:ea typeface="Quicksand"/>
              <a:cs typeface="Quicksand"/>
              <a:sym typeface="Quicksand"/>
            </a:endParaRPr>
          </a:p>
        </p:txBody>
      </p:sp>
      <p:sp>
        <p:nvSpPr>
          <p:cNvPr id="194" name="Google Shape;194;p33"/>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200" name="Google Shape;200;p34"/>
          <p:cNvPicPr preferRelativeResize="0"/>
          <p:nvPr/>
        </p:nvPicPr>
        <p:blipFill>
          <a:blip r:embed="rId3">
            <a:alphaModFix/>
          </a:blip>
          <a:stretch>
            <a:fillRect/>
          </a:stretch>
        </p:blipFill>
        <p:spPr>
          <a:xfrm>
            <a:off x="2708050" y="1631025"/>
            <a:ext cx="3524650" cy="2726975"/>
          </a:xfrm>
          <a:prstGeom prst="rect">
            <a:avLst/>
          </a:prstGeom>
          <a:noFill/>
          <a:ln>
            <a:noFill/>
          </a:ln>
        </p:spPr>
      </p:pic>
      <p:sp>
        <p:nvSpPr>
          <p:cNvPr id="201" name="Google Shape;201;p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2" name="Google Shape;202;p34"/>
          <p:cNvSpPr txBox="1"/>
          <p:nvPr>
            <p:ph type="ctrTitle"/>
          </p:nvPr>
        </p:nvSpPr>
        <p:spPr>
          <a:xfrm>
            <a:off x="685800" y="402952"/>
            <a:ext cx="7772400" cy="166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b="0" sz="3000">
              <a:solidFill>
                <a:schemeClr val="accent6"/>
              </a:solidFill>
              <a:latin typeface="Hepta Slab"/>
              <a:ea typeface="Hepta Slab"/>
              <a:cs typeface="Hepta Slab"/>
              <a:sym typeface="Hepta Slab"/>
            </a:endParaRPr>
          </a:p>
        </p:txBody>
      </p:sp>
      <p:sp>
        <p:nvSpPr>
          <p:cNvPr id="203" name="Google Shape;203;p34"/>
          <p:cNvSpPr txBox="1"/>
          <p:nvPr/>
        </p:nvSpPr>
        <p:spPr>
          <a:xfrm>
            <a:off x="577600" y="1049900"/>
            <a:ext cx="79563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09" name="Google Shape;209;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0" name="Google Shape;210;p35"/>
          <p:cNvSpPr txBox="1"/>
          <p:nvPr>
            <p:ph type="ctrTitle"/>
          </p:nvPr>
        </p:nvSpPr>
        <p:spPr>
          <a:xfrm>
            <a:off x="685800" y="402952"/>
            <a:ext cx="7772400" cy="166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b="0" sz="3000">
              <a:solidFill>
                <a:schemeClr val="accent6"/>
              </a:solidFill>
              <a:latin typeface="Hepta Slab"/>
              <a:ea typeface="Hepta Slab"/>
              <a:cs typeface="Hepta Slab"/>
              <a:sym typeface="Hepta Slab"/>
            </a:endParaRPr>
          </a:p>
        </p:txBody>
      </p:sp>
      <p:sp>
        <p:nvSpPr>
          <p:cNvPr id="211" name="Google Shape;211;p35"/>
          <p:cNvSpPr txBox="1"/>
          <p:nvPr/>
        </p:nvSpPr>
        <p:spPr>
          <a:xfrm>
            <a:off x="577600" y="1049900"/>
            <a:ext cx="79563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212" name="Google Shape;212;p35"/>
          <p:cNvPicPr preferRelativeResize="0"/>
          <p:nvPr/>
        </p:nvPicPr>
        <p:blipFill>
          <a:blip r:embed="rId3">
            <a:alphaModFix/>
          </a:blip>
          <a:stretch>
            <a:fillRect/>
          </a:stretch>
        </p:blipFill>
        <p:spPr>
          <a:xfrm>
            <a:off x="2691022" y="1594175"/>
            <a:ext cx="3761950" cy="2949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8" name="Google Shape;218;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9" name="Google Shape;219;p36"/>
          <p:cNvSpPr txBox="1"/>
          <p:nvPr>
            <p:ph type="ctrTitle"/>
          </p:nvPr>
        </p:nvSpPr>
        <p:spPr>
          <a:xfrm>
            <a:off x="685800" y="402952"/>
            <a:ext cx="7772400" cy="166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b="0" sz="3000">
              <a:solidFill>
                <a:schemeClr val="accent6"/>
              </a:solidFill>
              <a:latin typeface="Hepta Slab"/>
              <a:ea typeface="Hepta Slab"/>
              <a:cs typeface="Hepta Slab"/>
              <a:sym typeface="Hepta Slab"/>
            </a:endParaRPr>
          </a:p>
        </p:txBody>
      </p:sp>
      <p:sp>
        <p:nvSpPr>
          <p:cNvPr id="220" name="Google Shape;220;p36"/>
          <p:cNvSpPr txBox="1"/>
          <p:nvPr/>
        </p:nvSpPr>
        <p:spPr>
          <a:xfrm>
            <a:off x="577600" y="1049900"/>
            <a:ext cx="79563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221" name="Google Shape;221;p36"/>
          <p:cNvPicPr preferRelativeResize="0"/>
          <p:nvPr/>
        </p:nvPicPr>
        <p:blipFill>
          <a:blip r:embed="rId3">
            <a:alphaModFix/>
          </a:blip>
          <a:stretch>
            <a:fillRect/>
          </a:stretch>
        </p:blipFill>
        <p:spPr>
          <a:xfrm>
            <a:off x="2752561" y="1435575"/>
            <a:ext cx="3638875" cy="2901400"/>
          </a:xfrm>
          <a:prstGeom prst="rect">
            <a:avLst/>
          </a:prstGeom>
          <a:noFill/>
          <a:ln>
            <a:noFill/>
          </a:ln>
        </p:spPr>
      </p:pic>
      <p:sp>
        <p:nvSpPr>
          <p:cNvPr id="222" name="Google Shape;222;p36"/>
          <p:cNvSpPr txBox="1"/>
          <p:nvPr/>
        </p:nvSpPr>
        <p:spPr>
          <a:xfrm>
            <a:off x="739725" y="4314425"/>
            <a:ext cx="7617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Hepta Slab"/>
                <a:ea typeface="Hepta Slab"/>
                <a:cs typeface="Hepta Slab"/>
                <a:sym typeface="Hepta Slab"/>
              </a:rPr>
              <a:t>How did your method stay the same or change in each image?</a:t>
            </a:r>
            <a:endParaRPr b="1" sz="16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Veggies People Love</a:t>
            </a:r>
            <a:endParaRPr b="0" sz="3000">
              <a:solidFill>
                <a:schemeClr val="accent5"/>
              </a:solidFill>
              <a:latin typeface="Hepta Slab"/>
              <a:ea typeface="Hepta Slab"/>
              <a:cs typeface="Hepta Slab"/>
              <a:sym typeface="Hepta Slab"/>
            </a:endParaRPr>
          </a:p>
        </p:txBody>
      </p:sp>
      <p:sp>
        <p:nvSpPr>
          <p:cNvPr id="228" name="Google Shape;228;p3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229" name="Google Shape;229;p37"/>
          <p:cNvPicPr preferRelativeResize="0"/>
          <p:nvPr/>
        </p:nvPicPr>
        <p:blipFill rotWithShape="1">
          <a:blip r:embed="rId3">
            <a:alphaModFix/>
          </a:blip>
          <a:srcRect b="0" l="0" r="0" t="6323"/>
          <a:stretch/>
        </p:blipFill>
        <p:spPr>
          <a:xfrm>
            <a:off x="4863450" y="1344850"/>
            <a:ext cx="3312975" cy="3167425"/>
          </a:xfrm>
          <a:prstGeom prst="rect">
            <a:avLst/>
          </a:prstGeom>
          <a:noFill/>
          <a:ln cap="flat" cmpd="sng" w="9525">
            <a:solidFill>
              <a:schemeClr val="dk2"/>
            </a:solidFill>
            <a:prstDash val="solid"/>
            <a:round/>
            <a:headEnd len="sm" w="sm" type="none"/>
            <a:tailEnd len="sm" w="sm" type="none"/>
          </a:ln>
        </p:spPr>
      </p:pic>
      <p:sp>
        <p:nvSpPr>
          <p:cNvPr id="230" name="Google Shape;230;p37"/>
          <p:cNvSpPr txBox="1"/>
          <p:nvPr/>
        </p:nvSpPr>
        <p:spPr>
          <a:xfrm>
            <a:off x="780450" y="1587525"/>
            <a:ext cx="34095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Clare asked a group of kids, “What veggies do you love?”  Their responses are shown in this </a:t>
            </a:r>
            <a:r>
              <a:rPr b="1" lang="en" sz="1700">
                <a:latin typeface="Quicksand"/>
                <a:ea typeface="Quicksand"/>
                <a:cs typeface="Quicksand"/>
                <a:sym typeface="Quicksand"/>
              </a:rPr>
              <a:t>picture graph</a:t>
            </a: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What can you learn about veggies kids love from Clare’s picture graph?</a:t>
            </a:r>
            <a:endParaRPr sz="1700">
              <a:latin typeface="Quicksand"/>
              <a:ea typeface="Quicksand"/>
              <a:cs typeface="Quicksand"/>
              <a:sym typeface="Quicksand"/>
            </a:endParaRPr>
          </a:p>
        </p:txBody>
      </p:sp>
      <p:sp>
        <p:nvSpPr>
          <p:cNvPr id="231" name="Google Shape;231;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8"/>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Veggies People Love</a:t>
            </a:r>
            <a:endParaRPr b="0" sz="3000">
              <a:solidFill>
                <a:schemeClr val="accent5"/>
              </a:solidFill>
              <a:latin typeface="Hepta Slab"/>
              <a:ea typeface="Hepta Slab"/>
              <a:cs typeface="Hepta Slab"/>
              <a:sym typeface="Hepta Slab"/>
            </a:endParaRPr>
          </a:p>
        </p:txBody>
      </p:sp>
      <p:sp>
        <p:nvSpPr>
          <p:cNvPr id="237" name="Google Shape;237;p3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238" name="Google Shape;238;p38"/>
          <p:cNvPicPr preferRelativeResize="0"/>
          <p:nvPr/>
        </p:nvPicPr>
        <p:blipFill>
          <a:blip r:embed="rId3">
            <a:alphaModFix/>
          </a:blip>
          <a:stretch>
            <a:fillRect/>
          </a:stretch>
        </p:blipFill>
        <p:spPr>
          <a:xfrm>
            <a:off x="4744275" y="1177025"/>
            <a:ext cx="3214150" cy="3280251"/>
          </a:xfrm>
          <a:prstGeom prst="rect">
            <a:avLst/>
          </a:prstGeom>
          <a:noFill/>
          <a:ln cap="flat" cmpd="sng" w="9525">
            <a:solidFill>
              <a:schemeClr val="dk2"/>
            </a:solidFill>
            <a:prstDash val="solid"/>
            <a:round/>
            <a:headEnd len="sm" w="sm" type="none"/>
            <a:tailEnd len="sm" w="sm" type="none"/>
          </a:ln>
        </p:spPr>
      </p:pic>
      <p:sp>
        <p:nvSpPr>
          <p:cNvPr id="239" name="Google Shape;239;p38"/>
          <p:cNvSpPr txBox="1"/>
          <p:nvPr/>
        </p:nvSpPr>
        <p:spPr>
          <a:xfrm>
            <a:off x="780450" y="1789225"/>
            <a:ext cx="3483000" cy="13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Quicksand"/>
                <a:ea typeface="Quicksand"/>
                <a:cs typeface="Quicksand"/>
                <a:sym typeface="Quicksand"/>
              </a:rPr>
              <a:t>What is the total number of kids who loved spinach or corn?</a:t>
            </a:r>
            <a:endParaRPr sz="1700">
              <a:latin typeface="Quicksand"/>
              <a:ea typeface="Quicksand"/>
              <a:cs typeface="Quicksand"/>
              <a:sym typeface="Quicksand"/>
            </a:endParaRPr>
          </a:p>
        </p:txBody>
      </p:sp>
      <p:sp>
        <p:nvSpPr>
          <p:cNvPr id="240" name="Google Shape;240;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9"/>
          <p:cNvSpPr txBox="1"/>
          <p:nvPr>
            <p:ph type="ctrTitle"/>
          </p:nvPr>
        </p:nvSpPr>
        <p:spPr>
          <a:xfrm>
            <a:off x="685800" y="2542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Veggies People Love</a:t>
            </a:r>
            <a:endParaRPr b="0" sz="3000">
              <a:solidFill>
                <a:schemeClr val="accent5"/>
              </a:solidFill>
              <a:latin typeface="Hepta Slab"/>
              <a:ea typeface="Hepta Slab"/>
              <a:cs typeface="Hepta Slab"/>
              <a:sym typeface="Hepta Slab"/>
            </a:endParaRPr>
          </a:p>
        </p:txBody>
      </p:sp>
      <p:sp>
        <p:nvSpPr>
          <p:cNvPr id="246" name="Google Shape;246;p3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247" name="Google Shape;247;p39"/>
          <p:cNvPicPr preferRelativeResize="0"/>
          <p:nvPr/>
        </p:nvPicPr>
        <p:blipFill>
          <a:blip r:embed="rId3">
            <a:alphaModFix/>
          </a:blip>
          <a:stretch>
            <a:fillRect/>
          </a:stretch>
        </p:blipFill>
        <p:spPr>
          <a:xfrm>
            <a:off x="5108825" y="1198135"/>
            <a:ext cx="2931900" cy="2992191"/>
          </a:xfrm>
          <a:prstGeom prst="rect">
            <a:avLst/>
          </a:prstGeom>
          <a:noFill/>
          <a:ln cap="flat" cmpd="sng" w="9525">
            <a:solidFill>
              <a:schemeClr val="dk2"/>
            </a:solidFill>
            <a:prstDash val="solid"/>
            <a:round/>
            <a:headEnd len="sm" w="sm" type="none"/>
            <a:tailEnd len="sm" w="sm" type="none"/>
          </a:ln>
        </p:spPr>
      </p:pic>
      <p:sp>
        <p:nvSpPr>
          <p:cNvPr id="248" name="Google Shape;248;p39"/>
          <p:cNvSpPr txBox="1"/>
          <p:nvPr/>
        </p:nvSpPr>
        <p:spPr>
          <a:xfrm>
            <a:off x="743800" y="1166063"/>
            <a:ext cx="39876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Clare asked a group of adults, “What veggies do you love?”  Their responses are shown in this picture graph. </a:t>
            </a:r>
            <a:endParaRPr>
              <a:latin typeface="Quicksand"/>
              <a:ea typeface="Quicksand"/>
              <a:cs typeface="Quicksand"/>
              <a:sym typeface="Quicksand"/>
            </a:endParaRPr>
          </a:p>
        </p:txBody>
      </p:sp>
      <p:sp>
        <p:nvSpPr>
          <p:cNvPr id="249" name="Google Shape;249;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50" name="Google Shape;250;p39"/>
          <p:cNvPicPr preferRelativeResize="0"/>
          <p:nvPr/>
        </p:nvPicPr>
        <p:blipFill>
          <a:blip r:embed="rId4">
            <a:alphaModFix/>
          </a:blip>
          <a:stretch>
            <a:fillRect/>
          </a:stretch>
        </p:blipFill>
        <p:spPr>
          <a:xfrm>
            <a:off x="1065250" y="2007563"/>
            <a:ext cx="2931900" cy="2132287"/>
          </a:xfrm>
          <a:prstGeom prst="rect">
            <a:avLst/>
          </a:prstGeom>
          <a:noFill/>
          <a:ln>
            <a:noFill/>
          </a:ln>
        </p:spPr>
      </p:pic>
      <p:sp>
        <p:nvSpPr>
          <p:cNvPr id="251" name="Google Shape;251;p39"/>
          <p:cNvSpPr txBox="1"/>
          <p:nvPr/>
        </p:nvSpPr>
        <p:spPr>
          <a:xfrm>
            <a:off x="431700" y="4162025"/>
            <a:ext cx="83505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Hepta Slab"/>
                <a:ea typeface="Hepta Slab"/>
                <a:cs typeface="Hepta Slab"/>
                <a:sym typeface="Hepta Slab"/>
              </a:rPr>
              <a:t>How many more adults like carrots than spinach? Explain how you know.</a:t>
            </a:r>
            <a:endParaRPr b="1" sz="16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0"/>
          <p:cNvSpPr txBox="1"/>
          <p:nvPr>
            <p:ph type="ctrTitle"/>
          </p:nvPr>
        </p:nvSpPr>
        <p:spPr>
          <a:xfrm>
            <a:off x="708875" y="579450"/>
            <a:ext cx="7903500" cy="60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400">
                <a:solidFill>
                  <a:schemeClr val="accent5"/>
                </a:solidFill>
                <a:latin typeface="Hepta Slab"/>
                <a:ea typeface="Hepta Slab"/>
                <a:cs typeface="Hepta Slab"/>
                <a:sym typeface="Hepta Slab"/>
              </a:rPr>
              <a:t>Answer</a:t>
            </a:r>
            <a:r>
              <a:rPr lang="en" sz="2400">
                <a:solidFill>
                  <a:schemeClr val="accent5"/>
                </a:solidFill>
                <a:latin typeface="Hepta Slab"/>
                <a:ea typeface="Hepta Slab"/>
                <a:cs typeface="Hepta Slab"/>
                <a:sym typeface="Hepta Slab"/>
              </a:rPr>
              <a:t> </a:t>
            </a:r>
            <a:r>
              <a:rPr b="0" lang="en" sz="2400">
                <a:solidFill>
                  <a:schemeClr val="accent5"/>
                </a:solidFill>
                <a:latin typeface="Hepta Slab"/>
                <a:ea typeface="Hepta Slab"/>
                <a:cs typeface="Hepta Slab"/>
                <a:sym typeface="Hepta Slab"/>
              </a:rPr>
              <a:t>Questions</a:t>
            </a:r>
            <a:endParaRPr b="0" sz="2400">
              <a:solidFill>
                <a:schemeClr val="accent5"/>
              </a:solidFill>
              <a:latin typeface="Hepta Slab"/>
              <a:ea typeface="Hepta Slab"/>
              <a:cs typeface="Hepta Slab"/>
              <a:sym typeface="Hepta Slab"/>
            </a:endParaRPr>
          </a:p>
        </p:txBody>
      </p:sp>
      <p:sp>
        <p:nvSpPr>
          <p:cNvPr id="257" name="Google Shape;257;p4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58" name="Google Shape;258;p40"/>
          <p:cNvSpPr txBox="1"/>
          <p:nvPr/>
        </p:nvSpPr>
        <p:spPr>
          <a:xfrm>
            <a:off x="774425" y="1433250"/>
            <a:ext cx="3398100" cy="29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259" name="Google Shape;259;p40"/>
          <p:cNvPicPr preferRelativeResize="0"/>
          <p:nvPr/>
        </p:nvPicPr>
        <p:blipFill>
          <a:blip r:embed="rId3">
            <a:alphaModFix/>
          </a:blip>
          <a:stretch>
            <a:fillRect/>
          </a:stretch>
        </p:blipFill>
        <p:spPr>
          <a:xfrm>
            <a:off x="5009725" y="1295300"/>
            <a:ext cx="2818435" cy="2982000"/>
          </a:xfrm>
          <a:prstGeom prst="rect">
            <a:avLst/>
          </a:prstGeom>
          <a:noFill/>
          <a:ln cap="flat" cmpd="sng" w="9525">
            <a:solidFill>
              <a:schemeClr val="dk2"/>
            </a:solidFill>
            <a:prstDash val="solid"/>
            <a:round/>
            <a:headEnd len="sm" w="sm" type="none"/>
            <a:tailEnd len="sm" w="sm" type="none"/>
          </a:ln>
        </p:spPr>
      </p:pic>
      <p:sp>
        <p:nvSpPr>
          <p:cNvPr id="260" name="Google Shape;260;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61" name="Google Shape;261;p40"/>
          <p:cNvPicPr preferRelativeResize="0"/>
          <p:nvPr/>
        </p:nvPicPr>
        <p:blipFill>
          <a:blip r:embed="rId4">
            <a:alphaModFix/>
          </a:blip>
          <a:stretch>
            <a:fillRect/>
          </a:stretch>
        </p:blipFill>
        <p:spPr>
          <a:xfrm>
            <a:off x="1134295" y="1317476"/>
            <a:ext cx="3398100" cy="2937650"/>
          </a:xfrm>
          <a:prstGeom prst="rect">
            <a:avLst/>
          </a:prstGeom>
          <a:noFill/>
          <a:ln>
            <a:noFill/>
          </a:ln>
        </p:spPr>
      </p:pic>
      <p:sp>
        <p:nvSpPr>
          <p:cNvPr id="262" name="Google Shape;262;p40"/>
          <p:cNvSpPr txBox="1"/>
          <p:nvPr/>
        </p:nvSpPr>
        <p:spPr>
          <a:xfrm>
            <a:off x="431700" y="4314425"/>
            <a:ext cx="8350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Hepta Slab"/>
                <a:ea typeface="Hepta Slab"/>
                <a:cs typeface="Hepta Slab"/>
                <a:sym typeface="Hepta Slab"/>
              </a:rPr>
              <a:t>Which questions did you decide couldn’t be answered? Explain.</a:t>
            </a:r>
            <a:endParaRPr b="1" sz="16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1"/>
          <p:cNvSpPr txBox="1"/>
          <p:nvPr>
            <p:ph type="ctrTitle"/>
          </p:nvPr>
        </p:nvSpPr>
        <p:spPr>
          <a:xfrm>
            <a:off x="685800" y="670416"/>
            <a:ext cx="7772400" cy="6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268" name="Google Shape;268;p4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69" name="Google Shape;269;p41"/>
          <p:cNvSpPr txBox="1"/>
          <p:nvPr/>
        </p:nvSpPr>
        <p:spPr>
          <a:xfrm>
            <a:off x="5368401" y="2254675"/>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did you learn about how picture graphs can help with answering questions about data?</a:t>
            </a:r>
            <a:endParaRPr b="1">
              <a:latin typeface="Quicksand"/>
              <a:ea typeface="Quicksand"/>
              <a:cs typeface="Quicksand"/>
              <a:sym typeface="Quicksand"/>
            </a:endParaRPr>
          </a:p>
        </p:txBody>
      </p:sp>
      <p:sp>
        <p:nvSpPr>
          <p:cNvPr id="270" name="Google Shape;270;p41"/>
          <p:cNvSpPr/>
          <p:nvPr/>
        </p:nvSpPr>
        <p:spPr>
          <a:xfrm>
            <a:off x="5155116" y="190297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1"/>
          <p:cNvSpPr txBox="1"/>
          <p:nvPr/>
        </p:nvSpPr>
        <p:spPr>
          <a:xfrm>
            <a:off x="1256275" y="1366700"/>
            <a:ext cx="6310800" cy="13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you learned about </a:t>
            </a:r>
            <a:r>
              <a:rPr b="1" lang="en" sz="1700">
                <a:latin typeface="Quicksand"/>
                <a:ea typeface="Quicksand"/>
                <a:cs typeface="Quicksand"/>
                <a:sym typeface="Quicksand"/>
              </a:rPr>
              <a:t>picture graphs</a:t>
            </a:r>
            <a:r>
              <a:rPr lang="en" sz="1700">
                <a:latin typeface="Quicksand"/>
                <a:ea typeface="Quicksand"/>
                <a:cs typeface="Quicksand"/>
                <a:sym typeface="Quicksand"/>
              </a:rPr>
              <a:t>, which is one way of representing data. </a:t>
            </a:r>
            <a:endParaRPr sz="1700">
              <a:latin typeface="Quicksand"/>
              <a:ea typeface="Quicksand"/>
              <a:cs typeface="Quicksand"/>
              <a:sym typeface="Quicksand"/>
            </a:endParaRPr>
          </a:p>
        </p:txBody>
      </p:sp>
      <p:pic>
        <p:nvPicPr>
          <p:cNvPr id="272" name="Google Shape;272;p41"/>
          <p:cNvPicPr preferRelativeResize="0"/>
          <p:nvPr/>
        </p:nvPicPr>
        <p:blipFill>
          <a:blip r:embed="rId3">
            <a:alphaModFix/>
          </a:blip>
          <a:stretch>
            <a:fillRect/>
          </a:stretch>
        </p:blipFill>
        <p:spPr>
          <a:xfrm>
            <a:off x="2760350" y="2568075"/>
            <a:ext cx="2085975" cy="1857375"/>
          </a:xfrm>
          <a:prstGeom prst="rect">
            <a:avLst/>
          </a:prstGeom>
          <a:noFill/>
          <a:ln>
            <a:noFill/>
          </a:ln>
        </p:spPr>
      </p:pic>
      <p:sp>
        <p:nvSpPr>
          <p:cNvPr id="273" name="Google Shape;273;p41"/>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7" name="Shape 277"/>
        <p:cNvGrpSpPr/>
        <p:nvPr/>
      </p:nvGrpSpPr>
      <p:grpSpPr>
        <a:xfrm>
          <a:off x="0" y="0"/>
          <a:ext cx="0" cy="0"/>
          <a:chOff x="0" y="0"/>
          <a:chExt cx="0" cy="0"/>
        </a:xfrm>
      </p:grpSpPr>
      <p:sp>
        <p:nvSpPr>
          <p:cNvPr id="278" name="Google Shape;278;p42"/>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Representing Data using Picture Graphs and</a:t>
            </a:r>
            <a:endParaRPr sz="3800">
              <a:latin typeface="Hepta Slab"/>
              <a:ea typeface="Hepta Slab"/>
              <a:cs typeface="Hepta Slab"/>
              <a:sym typeface="Hepta Slab"/>
            </a:endParaRPr>
          </a:p>
          <a:p>
            <a:pPr indent="0" lvl="0" marL="0" rtl="0" algn="ctr">
              <a:spcBef>
                <a:spcPts val="0"/>
              </a:spcBef>
              <a:spcAft>
                <a:spcPts val="0"/>
              </a:spcAft>
              <a:buNone/>
            </a:pPr>
            <a:r>
              <a:rPr lang="en" sz="3800">
                <a:latin typeface="Hepta Slab"/>
                <a:ea typeface="Hepta Slab"/>
                <a:cs typeface="Hepta Slab"/>
                <a:sym typeface="Hepta Slab"/>
              </a:rPr>
              <a:t> Bar Graphs</a:t>
            </a:r>
            <a:endParaRPr sz="3800">
              <a:latin typeface="Hepta Slab"/>
              <a:ea typeface="Hepta Slab"/>
              <a:cs typeface="Hepta Slab"/>
              <a:sym typeface="Hepta Slab"/>
            </a:endParaRPr>
          </a:p>
        </p:txBody>
      </p:sp>
      <p:sp>
        <p:nvSpPr>
          <p:cNvPr id="279" name="Google Shape;279;p42"/>
          <p:cNvSpPr txBox="1"/>
          <p:nvPr/>
        </p:nvSpPr>
        <p:spPr>
          <a:xfrm>
            <a:off x="2698200" y="32068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our own picture graphs and bar graphs.</a:t>
            </a:r>
            <a:endParaRPr>
              <a:latin typeface="Quicksand"/>
              <a:ea typeface="Quicksand"/>
              <a:cs typeface="Quicksand"/>
              <a:sym typeface="Quicksand"/>
            </a:endParaRPr>
          </a:p>
        </p:txBody>
      </p:sp>
      <p:sp>
        <p:nvSpPr>
          <p:cNvPr id="280" name="Google Shape;280;p42"/>
          <p:cNvSpPr/>
          <p:nvPr/>
        </p:nvSpPr>
        <p:spPr>
          <a:xfrm>
            <a:off x="2311027" y="336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MD.D.10</a:t>
            </a:r>
            <a:endParaRPr sz="1100">
              <a:latin typeface="Quicksand"/>
              <a:ea typeface="Quicksand"/>
              <a:cs typeface="Quicksand"/>
              <a:sym typeface="Quicksand"/>
            </a:endParaRPr>
          </a:p>
        </p:txBody>
      </p:sp>
      <p:sp>
        <p:nvSpPr>
          <p:cNvPr id="282" name="Google Shape;282;p42"/>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3"/>
          <p:cNvSpPr txBox="1"/>
          <p:nvPr>
            <p:ph type="ctrTitle"/>
          </p:nvPr>
        </p:nvSpPr>
        <p:spPr>
          <a:xfrm>
            <a:off x="685800" y="427667"/>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288" name="Google Shape;288;p4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89" name="Google Shape;289;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90" name="Google Shape;290;p43"/>
          <p:cNvPicPr preferRelativeResize="0"/>
          <p:nvPr/>
        </p:nvPicPr>
        <p:blipFill>
          <a:blip r:embed="rId3">
            <a:alphaModFix/>
          </a:blip>
          <a:stretch>
            <a:fillRect/>
          </a:stretch>
        </p:blipFill>
        <p:spPr>
          <a:xfrm>
            <a:off x="2795825" y="1132524"/>
            <a:ext cx="3552349" cy="3242826"/>
          </a:xfrm>
          <a:prstGeom prst="rect">
            <a:avLst/>
          </a:prstGeom>
          <a:noFill/>
          <a:ln>
            <a:noFill/>
          </a:ln>
        </p:spPr>
      </p:pic>
      <p:sp>
        <p:nvSpPr>
          <p:cNvPr id="291" name="Google Shape;291;p43"/>
          <p:cNvSpPr txBox="1"/>
          <p:nvPr/>
        </p:nvSpPr>
        <p:spPr>
          <a:xfrm>
            <a:off x="431700" y="4314425"/>
            <a:ext cx="8350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Hepta Slab"/>
                <a:ea typeface="Hepta Slab"/>
                <a:cs typeface="Hepta Slab"/>
                <a:sym typeface="Hepta Slab"/>
              </a:rPr>
              <a:t>How is graph A different from the other graphs? How is it the same?</a:t>
            </a:r>
            <a:endParaRPr b="1" sz="16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4"/>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 Picture Graphs</a:t>
            </a:r>
            <a:endParaRPr b="0" sz="3000">
              <a:solidFill>
                <a:schemeClr val="accent5"/>
              </a:solidFill>
              <a:latin typeface="Hepta Slab"/>
              <a:ea typeface="Hepta Slab"/>
              <a:cs typeface="Hepta Slab"/>
              <a:sym typeface="Hepta Slab"/>
            </a:endParaRPr>
          </a:p>
        </p:txBody>
      </p:sp>
      <p:sp>
        <p:nvSpPr>
          <p:cNvPr id="297" name="Google Shape;297;p4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298" name="Google Shape;298;p44"/>
          <p:cNvPicPr preferRelativeResize="0"/>
          <p:nvPr/>
        </p:nvPicPr>
        <p:blipFill>
          <a:blip r:embed="rId3">
            <a:alphaModFix/>
          </a:blip>
          <a:stretch>
            <a:fillRect/>
          </a:stretch>
        </p:blipFill>
        <p:spPr>
          <a:xfrm>
            <a:off x="594100" y="1628875"/>
            <a:ext cx="3430700" cy="2495775"/>
          </a:xfrm>
          <a:prstGeom prst="rect">
            <a:avLst/>
          </a:prstGeom>
          <a:noFill/>
          <a:ln cap="flat" cmpd="sng" w="9525">
            <a:solidFill>
              <a:schemeClr val="dk2"/>
            </a:solidFill>
            <a:prstDash val="solid"/>
            <a:round/>
            <a:headEnd len="sm" w="sm" type="none"/>
            <a:tailEnd len="sm" w="sm" type="none"/>
          </a:ln>
        </p:spPr>
      </p:pic>
      <p:pic>
        <p:nvPicPr>
          <p:cNvPr id="299" name="Google Shape;299;p44"/>
          <p:cNvPicPr preferRelativeResize="0"/>
          <p:nvPr/>
        </p:nvPicPr>
        <p:blipFill rotWithShape="1">
          <a:blip r:embed="rId4">
            <a:alphaModFix/>
          </a:blip>
          <a:srcRect b="42459" l="0" r="0" t="0"/>
          <a:stretch/>
        </p:blipFill>
        <p:spPr>
          <a:xfrm>
            <a:off x="4245000" y="1567226"/>
            <a:ext cx="4314275" cy="986100"/>
          </a:xfrm>
          <a:prstGeom prst="rect">
            <a:avLst/>
          </a:prstGeom>
          <a:noFill/>
          <a:ln cap="flat" cmpd="sng" w="9525">
            <a:solidFill>
              <a:schemeClr val="dk2"/>
            </a:solidFill>
            <a:prstDash val="solid"/>
            <a:round/>
            <a:headEnd len="sm" w="sm" type="none"/>
            <a:tailEnd len="sm" w="sm" type="none"/>
          </a:ln>
        </p:spPr>
      </p:pic>
      <p:sp>
        <p:nvSpPr>
          <p:cNvPr id="300" name="Google Shape;300;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01" name="Google Shape;301;p44"/>
          <p:cNvSpPr txBox="1"/>
          <p:nvPr/>
        </p:nvSpPr>
        <p:spPr>
          <a:xfrm>
            <a:off x="4245000" y="2635675"/>
            <a:ext cx="43143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Hepta Slab"/>
                <a:ea typeface="Hepta Slab"/>
                <a:cs typeface="Hepta Slab"/>
                <a:sym typeface="Hepta Slab"/>
              </a:rPr>
              <a:t>What can you learned about 2nd graders’ favorite sport from this graph?</a:t>
            </a:r>
            <a:endParaRPr sz="1700">
              <a:latin typeface="Hepta Slab"/>
              <a:ea typeface="Hepta Slab"/>
              <a:cs typeface="Hepta Slab"/>
              <a:sym typeface="Hepta Slab"/>
            </a:endParaRPr>
          </a:p>
          <a:p>
            <a:pPr indent="0" lvl="0" marL="0" rtl="0" algn="l">
              <a:spcBef>
                <a:spcPts val="0"/>
              </a:spcBef>
              <a:spcAft>
                <a:spcPts val="0"/>
              </a:spcAft>
              <a:buNone/>
            </a:pPr>
            <a:r>
              <a:t/>
            </a:r>
            <a:endParaRPr sz="1700">
              <a:latin typeface="Hepta Slab"/>
              <a:ea typeface="Hepta Slab"/>
              <a:cs typeface="Hepta Slab"/>
              <a:sym typeface="Hepta Slab"/>
            </a:endParaRPr>
          </a:p>
          <a:p>
            <a:pPr indent="0" lvl="0" marL="0" rtl="0" algn="l">
              <a:spcBef>
                <a:spcPts val="0"/>
              </a:spcBef>
              <a:spcAft>
                <a:spcPts val="0"/>
              </a:spcAft>
              <a:buNone/>
            </a:pPr>
            <a:r>
              <a:rPr lang="en" sz="1700">
                <a:latin typeface="Hepta Slab"/>
                <a:ea typeface="Hepta Slab"/>
                <a:cs typeface="Hepta Slab"/>
                <a:sym typeface="Hepta Slab"/>
              </a:rPr>
              <a:t>What are some features of this graph that help us understand the data?</a:t>
            </a:r>
            <a:endParaRPr sz="1700">
              <a:latin typeface="Hepta Slab"/>
              <a:ea typeface="Hepta Slab"/>
              <a:cs typeface="Hepta Slab"/>
              <a:sym typeface="Hepta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5"/>
          <p:cNvSpPr txBox="1"/>
          <p:nvPr>
            <p:ph type="ctrTitle"/>
          </p:nvPr>
        </p:nvSpPr>
        <p:spPr>
          <a:xfrm>
            <a:off x="685800" y="997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 Picture Graphs</a:t>
            </a:r>
            <a:endParaRPr b="0" sz="3000">
              <a:solidFill>
                <a:schemeClr val="accent5"/>
              </a:solidFill>
              <a:latin typeface="Hepta Slab"/>
              <a:ea typeface="Hepta Slab"/>
              <a:cs typeface="Hepta Slab"/>
              <a:sym typeface="Hepta Slab"/>
            </a:endParaRPr>
          </a:p>
        </p:txBody>
      </p:sp>
      <p:sp>
        <p:nvSpPr>
          <p:cNvPr id="307" name="Google Shape;307;p4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08" name="Google Shape;308;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09" name="Google Shape;309;p45"/>
          <p:cNvSpPr txBox="1"/>
          <p:nvPr/>
        </p:nvSpPr>
        <p:spPr>
          <a:xfrm>
            <a:off x="685800" y="1012975"/>
            <a:ext cx="79077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Now you are going to create your own picture graph.</a:t>
            </a:r>
            <a:endParaRPr sz="1700">
              <a:latin typeface="Hepta Slab"/>
              <a:ea typeface="Hepta Slab"/>
              <a:cs typeface="Hepta Slab"/>
              <a:sym typeface="Hepta Slab"/>
            </a:endParaRPr>
          </a:p>
        </p:txBody>
      </p:sp>
      <p:pic>
        <p:nvPicPr>
          <p:cNvPr id="310" name="Google Shape;310;p45"/>
          <p:cNvPicPr preferRelativeResize="0"/>
          <p:nvPr/>
        </p:nvPicPr>
        <p:blipFill>
          <a:blip r:embed="rId3">
            <a:alphaModFix/>
          </a:blip>
          <a:stretch>
            <a:fillRect/>
          </a:stretch>
        </p:blipFill>
        <p:spPr>
          <a:xfrm>
            <a:off x="1168875" y="1504575"/>
            <a:ext cx="2294271" cy="3061025"/>
          </a:xfrm>
          <a:prstGeom prst="rect">
            <a:avLst/>
          </a:prstGeom>
          <a:noFill/>
          <a:ln>
            <a:noFill/>
          </a:ln>
        </p:spPr>
      </p:pic>
      <p:pic>
        <p:nvPicPr>
          <p:cNvPr id="311" name="Google Shape;311;p45"/>
          <p:cNvPicPr preferRelativeResize="0"/>
          <p:nvPr/>
        </p:nvPicPr>
        <p:blipFill>
          <a:blip r:embed="rId4">
            <a:alphaModFix/>
          </a:blip>
          <a:stretch>
            <a:fillRect/>
          </a:stretch>
        </p:blipFill>
        <p:spPr>
          <a:xfrm>
            <a:off x="3714000" y="1504575"/>
            <a:ext cx="2611080" cy="3061026"/>
          </a:xfrm>
          <a:prstGeom prst="rect">
            <a:avLst/>
          </a:prstGeom>
          <a:noFill/>
          <a:ln>
            <a:noFill/>
          </a:ln>
        </p:spPr>
      </p:pic>
      <p:sp>
        <p:nvSpPr>
          <p:cNvPr id="312" name="Google Shape;312;p45"/>
          <p:cNvSpPr txBox="1"/>
          <p:nvPr/>
        </p:nvSpPr>
        <p:spPr>
          <a:xfrm>
            <a:off x="6500675" y="1686575"/>
            <a:ext cx="21873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Hepta Slab"/>
                <a:ea typeface="Hepta Slab"/>
                <a:cs typeface="Hepta Slab"/>
                <a:sym typeface="Hepta Slab"/>
              </a:rPr>
              <a:t>What did you choose as your </a:t>
            </a:r>
            <a:r>
              <a:rPr b="1" lang="en" sz="1700">
                <a:latin typeface="Hepta Slab"/>
                <a:ea typeface="Hepta Slab"/>
                <a:cs typeface="Hepta Slab"/>
                <a:sym typeface="Hepta Slab"/>
              </a:rPr>
              <a:t>symbol</a:t>
            </a:r>
            <a:r>
              <a:rPr b="1" lang="en" sz="1700">
                <a:latin typeface="Hepta Slab"/>
                <a:ea typeface="Hepta Slab"/>
                <a:cs typeface="Hepta Slab"/>
                <a:sym typeface="Hepta Slab"/>
              </a:rPr>
              <a:t>? Why?</a:t>
            </a:r>
            <a:endParaRPr b="1" sz="1700">
              <a:latin typeface="Hepta Slab"/>
              <a:ea typeface="Hepta Slab"/>
              <a:cs typeface="Hepta Slab"/>
              <a:sym typeface="Hepta Slab"/>
            </a:endParaRPr>
          </a:p>
          <a:p>
            <a:pPr indent="0" lvl="0" marL="0" rtl="0" algn="ctr">
              <a:spcBef>
                <a:spcPts val="0"/>
              </a:spcBef>
              <a:spcAft>
                <a:spcPts val="0"/>
              </a:spcAft>
              <a:buNone/>
            </a:pPr>
            <a:r>
              <a:t/>
            </a:r>
            <a:endParaRPr b="1" sz="1700">
              <a:latin typeface="Hepta Slab"/>
              <a:ea typeface="Hepta Slab"/>
              <a:cs typeface="Hepta Slab"/>
              <a:sym typeface="Hepta Slab"/>
            </a:endParaRPr>
          </a:p>
          <a:p>
            <a:pPr indent="0" lvl="0" marL="0" rtl="0" algn="ctr">
              <a:spcBef>
                <a:spcPts val="0"/>
              </a:spcBef>
              <a:spcAft>
                <a:spcPts val="0"/>
              </a:spcAft>
              <a:buNone/>
            </a:pPr>
            <a:r>
              <a:rPr b="1" lang="en" sz="1700">
                <a:latin typeface="Hepta Slab"/>
                <a:ea typeface="Hepta Slab"/>
                <a:cs typeface="Hepta Slab"/>
                <a:sym typeface="Hepta Slab"/>
              </a:rPr>
              <a:t>What other features did you add to your graph to help others’ understand it?</a:t>
            </a:r>
            <a:endParaRPr b="1" sz="17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6"/>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a:t>
            </a:r>
            <a:r>
              <a:rPr b="0" lang="en" sz="3000">
                <a:solidFill>
                  <a:schemeClr val="accent5"/>
                </a:solidFill>
                <a:latin typeface="Hepta Slab"/>
                <a:ea typeface="Hepta Slab"/>
                <a:cs typeface="Hepta Slab"/>
                <a:sym typeface="Hepta Slab"/>
              </a:rPr>
              <a:t> Bar Graphs </a:t>
            </a:r>
            <a:endParaRPr b="0" sz="3000">
              <a:solidFill>
                <a:schemeClr val="accent5"/>
              </a:solidFill>
              <a:latin typeface="Hepta Slab"/>
              <a:ea typeface="Hepta Slab"/>
              <a:cs typeface="Hepta Slab"/>
              <a:sym typeface="Hepta Slab"/>
            </a:endParaRPr>
          </a:p>
        </p:txBody>
      </p:sp>
      <p:sp>
        <p:nvSpPr>
          <p:cNvPr id="318" name="Google Shape;318;p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319" name="Google Shape;319;p46"/>
          <p:cNvPicPr preferRelativeResize="0"/>
          <p:nvPr/>
        </p:nvPicPr>
        <p:blipFill>
          <a:blip r:embed="rId3">
            <a:alphaModFix/>
          </a:blip>
          <a:stretch>
            <a:fillRect/>
          </a:stretch>
        </p:blipFill>
        <p:spPr>
          <a:xfrm>
            <a:off x="685800" y="1248675"/>
            <a:ext cx="3009600" cy="3265522"/>
          </a:xfrm>
          <a:prstGeom prst="rect">
            <a:avLst/>
          </a:prstGeom>
          <a:noFill/>
          <a:ln cap="flat" cmpd="sng" w="9525">
            <a:solidFill>
              <a:schemeClr val="dk2"/>
            </a:solidFill>
            <a:prstDash val="solid"/>
            <a:round/>
            <a:headEnd len="sm" w="sm" type="none"/>
            <a:tailEnd len="sm" w="sm" type="none"/>
          </a:ln>
        </p:spPr>
      </p:pic>
      <p:pic>
        <p:nvPicPr>
          <p:cNvPr id="320" name="Google Shape;320;p46"/>
          <p:cNvPicPr preferRelativeResize="0"/>
          <p:nvPr/>
        </p:nvPicPr>
        <p:blipFill rotWithShape="1">
          <a:blip r:embed="rId4">
            <a:alphaModFix/>
          </a:blip>
          <a:srcRect b="56383" l="0" r="0" t="0"/>
          <a:stretch/>
        </p:blipFill>
        <p:spPr>
          <a:xfrm>
            <a:off x="3998050" y="1248675"/>
            <a:ext cx="4335575" cy="966650"/>
          </a:xfrm>
          <a:prstGeom prst="rect">
            <a:avLst/>
          </a:prstGeom>
          <a:noFill/>
          <a:ln cap="flat" cmpd="sng" w="9525">
            <a:solidFill>
              <a:schemeClr val="dk2"/>
            </a:solidFill>
            <a:prstDash val="solid"/>
            <a:round/>
            <a:headEnd len="sm" w="sm" type="none"/>
            <a:tailEnd len="sm" w="sm" type="none"/>
          </a:ln>
        </p:spPr>
      </p:pic>
      <p:pic>
        <p:nvPicPr>
          <p:cNvPr id="321" name="Google Shape;321;p46"/>
          <p:cNvPicPr preferRelativeResize="0"/>
          <p:nvPr/>
        </p:nvPicPr>
        <p:blipFill>
          <a:blip r:embed="rId5">
            <a:alphaModFix/>
          </a:blip>
          <a:stretch>
            <a:fillRect/>
          </a:stretch>
        </p:blipFill>
        <p:spPr>
          <a:xfrm>
            <a:off x="5176950" y="2414713"/>
            <a:ext cx="1362075" cy="933450"/>
          </a:xfrm>
          <a:prstGeom prst="rect">
            <a:avLst/>
          </a:prstGeom>
          <a:noFill/>
          <a:ln>
            <a:noFill/>
          </a:ln>
        </p:spPr>
      </p:pic>
      <p:sp>
        <p:nvSpPr>
          <p:cNvPr id="322" name="Google Shape;322;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7"/>
          <p:cNvSpPr txBox="1"/>
          <p:nvPr>
            <p:ph type="ctrTitle"/>
          </p:nvPr>
        </p:nvSpPr>
        <p:spPr>
          <a:xfrm>
            <a:off x="685800" y="997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 Bar Graphs</a:t>
            </a:r>
            <a:endParaRPr b="0" sz="3000">
              <a:solidFill>
                <a:schemeClr val="accent5"/>
              </a:solidFill>
              <a:latin typeface="Hepta Slab"/>
              <a:ea typeface="Hepta Slab"/>
              <a:cs typeface="Hepta Slab"/>
              <a:sym typeface="Hepta Slab"/>
            </a:endParaRPr>
          </a:p>
        </p:txBody>
      </p:sp>
      <p:sp>
        <p:nvSpPr>
          <p:cNvPr id="328" name="Google Shape;328;p4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29" name="Google Shape;329;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30" name="Google Shape;330;p47"/>
          <p:cNvSpPr txBox="1"/>
          <p:nvPr/>
        </p:nvSpPr>
        <p:spPr>
          <a:xfrm>
            <a:off x="685800" y="1012975"/>
            <a:ext cx="79077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Trade data tables with a partner. This time draw a bar graph.</a:t>
            </a:r>
            <a:endParaRPr sz="1700">
              <a:latin typeface="Hepta Slab"/>
              <a:ea typeface="Hepta Slab"/>
              <a:cs typeface="Hepta Slab"/>
              <a:sym typeface="Hepta Slab"/>
            </a:endParaRPr>
          </a:p>
        </p:txBody>
      </p:sp>
      <p:pic>
        <p:nvPicPr>
          <p:cNvPr id="331" name="Google Shape;331;p47"/>
          <p:cNvPicPr preferRelativeResize="0"/>
          <p:nvPr/>
        </p:nvPicPr>
        <p:blipFill>
          <a:blip r:embed="rId3">
            <a:alphaModFix/>
          </a:blip>
          <a:stretch>
            <a:fillRect/>
          </a:stretch>
        </p:blipFill>
        <p:spPr>
          <a:xfrm>
            <a:off x="1168875" y="1504575"/>
            <a:ext cx="2294271" cy="3061025"/>
          </a:xfrm>
          <a:prstGeom prst="rect">
            <a:avLst/>
          </a:prstGeom>
          <a:noFill/>
          <a:ln>
            <a:noFill/>
          </a:ln>
        </p:spPr>
      </p:pic>
      <p:pic>
        <p:nvPicPr>
          <p:cNvPr id="332" name="Google Shape;332;p47"/>
          <p:cNvPicPr preferRelativeResize="0"/>
          <p:nvPr/>
        </p:nvPicPr>
        <p:blipFill>
          <a:blip r:embed="rId4">
            <a:alphaModFix/>
          </a:blip>
          <a:stretch>
            <a:fillRect/>
          </a:stretch>
        </p:blipFill>
        <p:spPr>
          <a:xfrm>
            <a:off x="3714000" y="1504575"/>
            <a:ext cx="2611080" cy="3061026"/>
          </a:xfrm>
          <a:prstGeom prst="rect">
            <a:avLst/>
          </a:prstGeom>
          <a:noFill/>
          <a:ln>
            <a:noFill/>
          </a:ln>
        </p:spPr>
      </p:pic>
      <p:sp>
        <p:nvSpPr>
          <p:cNvPr id="333" name="Google Shape;333;p47"/>
          <p:cNvSpPr txBox="1"/>
          <p:nvPr/>
        </p:nvSpPr>
        <p:spPr>
          <a:xfrm>
            <a:off x="6500675" y="1305575"/>
            <a:ext cx="21873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Hepta Slab"/>
                <a:ea typeface="Hepta Slab"/>
                <a:cs typeface="Hepta Slab"/>
                <a:sym typeface="Hepta Slab"/>
              </a:rPr>
              <a:t>How did you know how high to make each bar in your graph?</a:t>
            </a:r>
            <a:endParaRPr b="1" sz="1700">
              <a:latin typeface="Hepta Slab"/>
              <a:ea typeface="Hepta Slab"/>
              <a:cs typeface="Hepta Slab"/>
              <a:sym typeface="Hepta Slab"/>
            </a:endParaRPr>
          </a:p>
          <a:p>
            <a:pPr indent="0" lvl="0" marL="0" rtl="0" algn="ctr">
              <a:spcBef>
                <a:spcPts val="0"/>
              </a:spcBef>
              <a:spcAft>
                <a:spcPts val="0"/>
              </a:spcAft>
              <a:buNone/>
            </a:pPr>
            <a:r>
              <a:t/>
            </a:r>
            <a:endParaRPr b="1" sz="1700">
              <a:latin typeface="Hepta Slab"/>
              <a:ea typeface="Hepta Slab"/>
              <a:cs typeface="Hepta Slab"/>
              <a:sym typeface="Hepta Slab"/>
            </a:endParaRPr>
          </a:p>
          <a:p>
            <a:pPr indent="0" lvl="0" marL="0" rtl="0" algn="ctr">
              <a:spcBef>
                <a:spcPts val="0"/>
              </a:spcBef>
              <a:spcAft>
                <a:spcPts val="0"/>
              </a:spcAft>
              <a:buNone/>
            </a:pPr>
            <a:r>
              <a:rPr b="1" lang="en" sz="1700">
                <a:latin typeface="Hepta Slab"/>
                <a:ea typeface="Hepta Slab"/>
                <a:cs typeface="Hepta Slab"/>
                <a:sym typeface="Hepta Slab"/>
              </a:rPr>
              <a:t>How was drawing a bar graph like drawing a picture graph? How was it different?</a:t>
            </a:r>
            <a:endParaRPr b="1" sz="1700">
              <a:latin typeface="Hepta Slab"/>
              <a:ea typeface="Hepta Slab"/>
              <a:cs typeface="Hepta Slab"/>
              <a:sym typeface="Hepta Slab"/>
            </a:endParaRPr>
          </a:p>
          <a:p>
            <a:pPr indent="0" lvl="0" marL="0" rtl="0" algn="ctr">
              <a:spcBef>
                <a:spcPts val="0"/>
              </a:spcBef>
              <a:spcAft>
                <a:spcPts val="0"/>
              </a:spcAft>
              <a:buNone/>
            </a:pPr>
            <a:r>
              <a:t/>
            </a:r>
            <a:endParaRPr b="1" sz="1700">
              <a:latin typeface="Hepta Slab"/>
              <a:ea typeface="Hepta Slab"/>
              <a:cs typeface="Hepta Slab"/>
              <a:sym typeface="Hepta Slab"/>
            </a:endParaRPr>
          </a:p>
          <a:p>
            <a:pPr indent="0" lvl="0" marL="0" rtl="0" algn="ctr">
              <a:spcBef>
                <a:spcPts val="0"/>
              </a:spcBef>
              <a:spcAft>
                <a:spcPts val="0"/>
              </a:spcAft>
              <a:buNone/>
            </a:pPr>
            <a:r>
              <a:t/>
            </a:r>
            <a:endParaRPr b="1" sz="17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8"/>
          <p:cNvSpPr txBox="1"/>
          <p:nvPr>
            <p:ph type="ctrTitle"/>
          </p:nvPr>
        </p:nvSpPr>
        <p:spPr>
          <a:xfrm>
            <a:off x="685800" y="330493"/>
            <a:ext cx="7772400" cy="85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339" name="Google Shape;339;p4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40" name="Google Shape;340;p48"/>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How did you revise your thinking while creating your graphs?</a:t>
            </a:r>
            <a:endParaRPr b="1" sz="1500">
              <a:latin typeface="Quicksand"/>
              <a:ea typeface="Quicksand"/>
              <a:cs typeface="Quicksand"/>
              <a:sym typeface="Quicksand"/>
            </a:endParaRPr>
          </a:p>
        </p:txBody>
      </p:sp>
      <p:sp>
        <p:nvSpPr>
          <p:cNvPr id="341" name="Google Shape;341;p48"/>
          <p:cNvSpPr/>
          <p:nvPr/>
        </p:nvSpPr>
        <p:spPr>
          <a:xfrm flipH="1">
            <a:off x="496976" y="181262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8"/>
          <p:cNvSpPr/>
          <p:nvPr/>
        </p:nvSpPr>
        <p:spPr>
          <a:xfrm>
            <a:off x="6219000" y="1766475"/>
            <a:ext cx="2264861" cy="18573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8"/>
          <p:cNvSpPr txBox="1"/>
          <p:nvPr/>
        </p:nvSpPr>
        <p:spPr>
          <a:xfrm>
            <a:off x="681338" y="2082150"/>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What is something new you learned today?</a:t>
            </a:r>
            <a:endParaRPr b="1" sz="1600">
              <a:latin typeface="Quicksand"/>
              <a:ea typeface="Quicksand"/>
              <a:cs typeface="Quicksand"/>
              <a:sym typeface="Quicksand"/>
            </a:endParaRPr>
          </a:p>
        </p:txBody>
      </p:sp>
      <p:sp>
        <p:nvSpPr>
          <p:cNvPr id="344" name="Google Shape;344;p48"/>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45" name="Google Shape;345;p48"/>
          <p:cNvSpPr txBox="1"/>
          <p:nvPr/>
        </p:nvSpPr>
        <p:spPr>
          <a:xfrm>
            <a:off x="901775" y="1195875"/>
            <a:ext cx="7340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you made picture graphs and bar graphs to represent data.</a:t>
            </a:r>
            <a:endParaRPr sz="1700">
              <a:latin typeface="Quicksand"/>
              <a:ea typeface="Quicksand"/>
              <a:cs typeface="Quicksand"/>
              <a:sym typeface="Quicksand"/>
            </a:endParaRPr>
          </a:p>
        </p:txBody>
      </p:sp>
      <p:pic>
        <p:nvPicPr>
          <p:cNvPr id="346" name="Google Shape;346;p48"/>
          <p:cNvPicPr preferRelativeResize="0"/>
          <p:nvPr/>
        </p:nvPicPr>
        <p:blipFill>
          <a:blip r:embed="rId3">
            <a:alphaModFix/>
          </a:blip>
          <a:stretch>
            <a:fillRect/>
          </a:stretch>
        </p:blipFill>
        <p:spPr>
          <a:xfrm>
            <a:off x="3507875" y="2793600"/>
            <a:ext cx="2085975" cy="1857375"/>
          </a:xfrm>
          <a:prstGeom prst="rect">
            <a:avLst/>
          </a:prstGeom>
          <a:noFill/>
          <a:ln>
            <a:noFill/>
          </a:ln>
        </p:spPr>
      </p:pic>
      <p:sp>
        <p:nvSpPr>
          <p:cNvPr id="347" name="Google Shape;347;p48"/>
          <p:cNvSpPr txBox="1"/>
          <p:nvPr/>
        </p:nvSpPr>
        <p:spPr>
          <a:xfrm>
            <a:off x="901775" y="3736225"/>
            <a:ext cx="6837000" cy="9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348" name="Google Shape;348;p48"/>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352" name="Shape 352"/>
        <p:cNvGrpSpPr/>
        <p:nvPr/>
      </p:nvGrpSpPr>
      <p:grpSpPr>
        <a:xfrm>
          <a:off x="0" y="0"/>
          <a:ext cx="0" cy="0"/>
          <a:chOff x="0" y="0"/>
          <a:chExt cx="0" cy="0"/>
        </a:xfrm>
      </p:grpSpPr>
      <p:sp>
        <p:nvSpPr>
          <p:cNvPr id="353" name="Google Shape;353;p49"/>
          <p:cNvSpPr txBox="1"/>
          <p:nvPr>
            <p:ph type="ctrTitle"/>
          </p:nvPr>
        </p:nvSpPr>
        <p:spPr>
          <a:xfrm>
            <a:off x="1860300" y="2019150"/>
            <a:ext cx="5423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Got Data?</a:t>
            </a:r>
            <a:endParaRPr sz="4400">
              <a:solidFill>
                <a:srgbClr val="434343"/>
              </a:solidFill>
              <a:latin typeface="Hepta Slab"/>
              <a:ea typeface="Hepta Slab"/>
              <a:cs typeface="Hepta Slab"/>
              <a:sym typeface="Hepta Slab"/>
            </a:endParaRPr>
          </a:p>
        </p:txBody>
      </p:sp>
      <p:sp>
        <p:nvSpPr>
          <p:cNvPr id="354" name="Google Shape;354;p49"/>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read and ask questions about data.</a:t>
            </a:r>
            <a:endParaRPr>
              <a:latin typeface="Quicksand"/>
              <a:ea typeface="Quicksand"/>
              <a:cs typeface="Quicksand"/>
              <a:sym typeface="Quicksand"/>
            </a:endParaRPr>
          </a:p>
        </p:txBody>
      </p:sp>
      <p:sp>
        <p:nvSpPr>
          <p:cNvPr id="355" name="Google Shape;355;p49"/>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357" name="Google Shape;357;p4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1" name="Shape 361"/>
        <p:cNvGrpSpPr/>
        <p:nvPr/>
      </p:nvGrpSpPr>
      <p:grpSpPr>
        <a:xfrm>
          <a:off x="0" y="0"/>
          <a:ext cx="0" cy="0"/>
          <a:chOff x="0" y="0"/>
          <a:chExt cx="0" cy="0"/>
        </a:xfrm>
      </p:grpSpPr>
      <p:sp>
        <p:nvSpPr>
          <p:cNvPr id="362" name="Google Shape;362;p5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363" name="Google Shape;363;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64" name="Google Shape;364;p50"/>
          <p:cNvPicPr preferRelativeResize="0"/>
          <p:nvPr/>
        </p:nvPicPr>
        <p:blipFill>
          <a:blip r:embed="rId3">
            <a:alphaModFix/>
          </a:blip>
          <a:stretch>
            <a:fillRect/>
          </a:stretch>
        </p:blipFill>
        <p:spPr>
          <a:xfrm>
            <a:off x="1757988" y="1181175"/>
            <a:ext cx="4052075" cy="3496450"/>
          </a:xfrm>
          <a:prstGeom prst="rect">
            <a:avLst/>
          </a:prstGeom>
          <a:noFill/>
          <a:ln>
            <a:noFill/>
          </a:ln>
        </p:spPr>
      </p:pic>
      <p:sp>
        <p:nvSpPr>
          <p:cNvPr id="365" name="Google Shape;365;p50"/>
          <p:cNvSpPr txBox="1"/>
          <p:nvPr/>
        </p:nvSpPr>
        <p:spPr>
          <a:xfrm>
            <a:off x="6092825" y="1573525"/>
            <a:ext cx="23676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“What situations could the graph represent?”</a:t>
            </a:r>
            <a:endParaRPr sz="24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9" name="Shape 369"/>
        <p:cNvGrpSpPr/>
        <p:nvPr/>
      </p:nvGrpSpPr>
      <p:grpSpPr>
        <a:xfrm>
          <a:off x="0" y="0"/>
          <a:ext cx="0" cy="0"/>
          <a:chOff x="0" y="0"/>
          <a:chExt cx="0" cy="0"/>
        </a:xfrm>
      </p:grpSpPr>
      <p:sp>
        <p:nvSpPr>
          <p:cNvPr id="370" name="Google Shape;370;p51"/>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Picture Time</a:t>
            </a:r>
            <a:endParaRPr b="0" sz="3400">
              <a:solidFill>
                <a:schemeClr val="accent5"/>
              </a:solidFill>
              <a:latin typeface="Hepta Slab"/>
              <a:ea typeface="Hepta Slab"/>
              <a:cs typeface="Hepta Slab"/>
              <a:sym typeface="Hepta Slab"/>
            </a:endParaRPr>
          </a:p>
        </p:txBody>
      </p:sp>
      <p:sp>
        <p:nvSpPr>
          <p:cNvPr id="371" name="Google Shape;371;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72" name="Google Shape;372;p51"/>
          <p:cNvPicPr preferRelativeResize="0"/>
          <p:nvPr/>
        </p:nvPicPr>
        <p:blipFill>
          <a:blip r:embed="rId3">
            <a:alphaModFix/>
          </a:blip>
          <a:stretch>
            <a:fillRect/>
          </a:stretch>
        </p:blipFill>
        <p:spPr>
          <a:xfrm>
            <a:off x="867925" y="1159375"/>
            <a:ext cx="3865899" cy="3339376"/>
          </a:xfrm>
          <a:prstGeom prst="rect">
            <a:avLst/>
          </a:prstGeom>
          <a:noFill/>
          <a:ln>
            <a:noFill/>
          </a:ln>
        </p:spPr>
      </p:pic>
      <p:sp>
        <p:nvSpPr>
          <p:cNvPr id="373" name="Google Shape;373;p51"/>
          <p:cNvSpPr txBox="1"/>
          <p:nvPr/>
        </p:nvSpPr>
        <p:spPr>
          <a:xfrm>
            <a:off x="5251025" y="1320975"/>
            <a:ext cx="32094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“What could the categories be for this picture graph?”</a:t>
            </a:r>
            <a:endParaRPr sz="2400">
              <a:latin typeface="Hepta Slab"/>
              <a:ea typeface="Hepta Slab"/>
              <a:cs typeface="Hepta Slab"/>
              <a:sym typeface="Hepta Slab"/>
            </a:endParaRPr>
          </a:p>
        </p:txBody>
      </p:sp>
      <p:sp>
        <p:nvSpPr>
          <p:cNvPr id="374" name="Google Shape;374;p51"/>
          <p:cNvSpPr txBox="1"/>
          <p:nvPr/>
        </p:nvSpPr>
        <p:spPr>
          <a:xfrm>
            <a:off x="4812600" y="2983275"/>
            <a:ext cx="3865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Hepta Slab"/>
                <a:ea typeface="Hepta Slab"/>
                <a:cs typeface="Hepta Slab"/>
                <a:sym typeface="Hepta Slab"/>
              </a:rPr>
              <a:t>“How </a:t>
            </a:r>
            <a:r>
              <a:rPr b="1" lang="en" sz="2400">
                <a:latin typeface="Hepta Slab"/>
                <a:ea typeface="Hepta Slab"/>
                <a:cs typeface="Hepta Slab"/>
                <a:sym typeface="Hepta Slab"/>
              </a:rPr>
              <a:t>many</a:t>
            </a:r>
            <a:r>
              <a:rPr b="1" lang="en" sz="2400">
                <a:latin typeface="Hepta Slab"/>
                <a:ea typeface="Hepta Slab"/>
                <a:cs typeface="Hepta Slab"/>
                <a:sym typeface="Hepta Slab"/>
              </a:rPr>
              <a:t> categories will there be for this graph? How can you tell?</a:t>
            </a:r>
            <a:endParaRPr b="1" sz="24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8" name="Shape 378"/>
        <p:cNvGrpSpPr/>
        <p:nvPr/>
      </p:nvGrpSpPr>
      <p:grpSpPr>
        <a:xfrm>
          <a:off x="0" y="0"/>
          <a:ext cx="0" cy="0"/>
          <a:chOff x="0" y="0"/>
          <a:chExt cx="0" cy="0"/>
        </a:xfrm>
      </p:grpSpPr>
      <p:sp>
        <p:nvSpPr>
          <p:cNvPr id="379" name="Google Shape;379;p52"/>
          <p:cNvSpPr txBox="1"/>
          <p:nvPr>
            <p:ph type="ctrTitle"/>
          </p:nvPr>
        </p:nvSpPr>
        <p:spPr>
          <a:xfrm>
            <a:off x="804025" y="611350"/>
            <a:ext cx="6974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Picture Graphs and Bar Graphs</a:t>
            </a:r>
            <a:endParaRPr b="0" sz="3000">
              <a:solidFill>
                <a:schemeClr val="accent5"/>
              </a:solidFill>
              <a:latin typeface="Hepta Slab"/>
              <a:ea typeface="Hepta Slab"/>
              <a:cs typeface="Hepta Slab"/>
              <a:sym typeface="Hepta Slab"/>
            </a:endParaRPr>
          </a:p>
        </p:txBody>
      </p:sp>
      <p:sp>
        <p:nvSpPr>
          <p:cNvPr id="380" name="Google Shape;380;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81" name="Google Shape;381;p52"/>
          <p:cNvPicPr preferRelativeResize="0"/>
          <p:nvPr/>
        </p:nvPicPr>
        <p:blipFill>
          <a:blip r:embed="rId3">
            <a:alphaModFix/>
          </a:blip>
          <a:stretch>
            <a:fillRect/>
          </a:stretch>
        </p:blipFill>
        <p:spPr>
          <a:xfrm>
            <a:off x="804025" y="1191850"/>
            <a:ext cx="5376275" cy="3398200"/>
          </a:xfrm>
          <a:prstGeom prst="rect">
            <a:avLst/>
          </a:prstGeom>
          <a:noFill/>
          <a:ln>
            <a:noFill/>
          </a:ln>
        </p:spPr>
      </p:pic>
      <p:sp>
        <p:nvSpPr>
          <p:cNvPr id="382" name="Google Shape;382;p52"/>
          <p:cNvSpPr txBox="1"/>
          <p:nvPr/>
        </p:nvSpPr>
        <p:spPr>
          <a:xfrm>
            <a:off x="6285650" y="1875000"/>
            <a:ext cx="23676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1. </a:t>
            </a:r>
            <a:r>
              <a:rPr lang="en" sz="2400">
                <a:latin typeface="Hepta Slab"/>
                <a:ea typeface="Hepta Slab"/>
                <a:cs typeface="Hepta Slab"/>
                <a:sym typeface="Hepta Slab"/>
              </a:rPr>
              <a:t>“How are they the same? How are they different?”</a:t>
            </a:r>
            <a:endParaRPr sz="24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6" name="Shape 386"/>
        <p:cNvGrpSpPr/>
        <p:nvPr/>
      </p:nvGrpSpPr>
      <p:grpSpPr>
        <a:xfrm>
          <a:off x="0" y="0"/>
          <a:ext cx="0" cy="0"/>
          <a:chOff x="0" y="0"/>
          <a:chExt cx="0" cy="0"/>
        </a:xfrm>
      </p:grpSpPr>
      <p:sp>
        <p:nvSpPr>
          <p:cNvPr id="387" name="Google Shape;387;p53"/>
          <p:cNvSpPr txBox="1"/>
          <p:nvPr>
            <p:ph type="ctrTitle"/>
          </p:nvPr>
        </p:nvSpPr>
        <p:spPr>
          <a:xfrm>
            <a:off x="659375" y="611350"/>
            <a:ext cx="71352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Picture Graphs and </a:t>
            </a:r>
            <a:r>
              <a:rPr lang="en" sz="3000">
                <a:solidFill>
                  <a:schemeClr val="accent5"/>
                </a:solidFill>
                <a:latin typeface="Hepta Slab"/>
                <a:ea typeface="Hepta Slab"/>
                <a:cs typeface="Hepta Slab"/>
                <a:sym typeface="Hepta Slab"/>
              </a:rPr>
              <a:t>Bar Graphs</a:t>
            </a:r>
            <a:endParaRPr b="0" sz="3000">
              <a:solidFill>
                <a:schemeClr val="accent5"/>
              </a:solidFill>
              <a:latin typeface="Hepta Slab"/>
              <a:ea typeface="Hepta Slab"/>
              <a:cs typeface="Hepta Slab"/>
              <a:sym typeface="Hepta Slab"/>
            </a:endParaRPr>
          </a:p>
        </p:txBody>
      </p:sp>
      <p:sp>
        <p:nvSpPr>
          <p:cNvPr id="388" name="Google Shape;388;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89" name="Google Shape;389;p53"/>
          <p:cNvPicPr preferRelativeResize="0"/>
          <p:nvPr/>
        </p:nvPicPr>
        <p:blipFill>
          <a:blip r:embed="rId3">
            <a:alphaModFix/>
          </a:blip>
          <a:stretch>
            <a:fillRect/>
          </a:stretch>
        </p:blipFill>
        <p:spPr>
          <a:xfrm>
            <a:off x="659375" y="1272200"/>
            <a:ext cx="5135250" cy="3245875"/>
          </a:xfrm>
          <a:prstGeom prst="rect">
            <a:avLst/>
          </a:prstGeom>
          <a:noFill/>
          <a:ln>
            <a:noFill/>
          </a:ln>
        </p:spPr>
      </p:pic>
      <p:sp>
        <p:nvSpPr>
          <p:cNvPr id="390" name="Google Shape;390;p53"/>
          <p:cNvSpPr txBox="1"/>
          <p:nvPr/>
        </p:nvSpPr>
        <p:spPr>
          <a:xfrm>
            <a:off x="5948175" y="1441100"/>
            <a:ext cx="2553600" cy="3324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Hepta Slab"/>
                <a:ea typeface="Hepta Slab"/>
                <a:cs typeface="Hepta Slab"/>
                <a:sym typeface="Hepta Slab"/>
              </a:rPr>
              <a:t>2. What have we learned about how students get home based on the graphs?</a:t>
            </a:r>
            <a:endParaRPr sz="1700">
              <a:latin typeface="Hepta Slab"/>
              <a:ea typeface="Hepta Slab"/>
              <a:cs typeface="Hepta Slab"/>
              <a:sym typeface="Hepta Slab"/>
            </a:endParaRPr>
          </a:p>
          <a:p>
            <a:pPr indent="0" lvl="0" marL="0" rtl="0" algn="ctr">
              <a:spcBef>
                <a:spcPts val="0"/>
              </a:spcBef>
              <a:spcAft>
                <a:spcPts val="0"/>
              </a:spcAft>
              <a:buNone/>
            </a:pPr>
            <a:r>
              <a:t/>
            </a:r>
            <a:endParaRPr sz="17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3. Write two questions you could ask </a:t>
            </a:r>
            <a:r>
              <a:rPr lang="en" sz="1700">
                <a:latin typeface="Hepta Slab"/>
                <a:ea typeface="Hepta Slab"/>
                <a:cs typeface="Hepta Slab"/>
                <a:sym typeface="Hepta Slab"/>
              </a:rPr>
              <a:t>about how students get home based on the graphs.</a:t>
            </a:r>
            <a:endParaRPr sz="1700">
              <a:latin typeface="Hepta Slab"/>
              <a:ea typeface="Hepta Slab"/>
              <a:cs typeface="Hepta Slab"/>
              <a:sym typeface="Hepta Slab"/>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4" name="Shape 394"/>
        <p:cNvGrpSpPr/>
        <p:nvPr/>
      </p:nvGrpSpPr>
      <p:grpSpPr>
        <a:xfrm>
          <a:off x="0" y="0"/>
          <a:ext cx="0" cy="0"/>
          <a:chOff x="0" y="0"/>
          <a:chExt cx="0" cy="0"/>
        </a:xfrm>
      </p:grpSpPr>
      <p:sp>
        <p:nvSpPr>
          <p:cNvPr id="395" name="Google Shape;395;p54"/>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396" name="Google Shape;396;p54"/>
          <p:cNvSpPr/>
          <p:nvPr/>
        </p:nvSpPr>
        <p:spPr>
          <a:xfrm flipH="1">
            <a:off x="820005" y="191325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4"/>
          <p:cNvSpPr txBox="1"/>
          <p:nvPr/>
        </p:nvSpPr>
        <p:spPr>
          <a:xfrm>
            <a:off x="1099300" y="2015153"/>
            <a:ext cx="18531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parts of graphs help us communicate the information in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the graph with others?</a:t>
            </a:r>
            <a:endParaRPr b="1">
              <a:latin typeface="Quicksand"/>
              <a:ea typeface="Quicksand"/>
              <a:cs typeface="Quicksand"/>
              <a:sym typeface="Quicksand"/>
            </a:endParaRPr>
          </a:p>
        </p:txBody>
      </p:sp>
      <p:sp>
        <p:nvSpPr>
          <p:cNvPr id="398" name="Google Shape;398;p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99" name="Google Shape;399;p54"/>
          <p:cNvPicPr preferRelativeResize="0"/>
          <p:nvPr/>
        </p:nvPicPr>
        <p:blipFill>
          <a:blip r:embed="rId3">
            <a:alphaModFix/>
          </a:blip>
          <a:stretch>
            <a:fillRect/>
          </a:stretch>
        </p:blipFill>
        <p:spPr>
          <a:xfrm>
            <a:off x="3386276" y="2930775"/>
            <a:ext cx="2098000" cy="1319575"/>
          </a:xfrm>
          <a:prstGeom prst="rect">
            <a:avLst/>
          </a:prstGeom>
          <a:noFill/>
          <a:ln>
            <a:noFill/>
          </a:ln>
        </p:spPr>
      </p:pic>
      <p:sp>
        <p:nvSpPr>
          <p:cNvPr id="400" name="Google Shape;400;p54"/>
          <p:cNvSpPr/>
          <p:nvPr/>
        </p:nvSpPr>
        <p:spPr>
          <a:xfrm>
            <a:off x="5531655" y="1682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4"/>
          <p:cNvSpPr txBox="1"/>
          <p:nvPr/>
        </p:nvSpPr>
        <p:spPr>
          <a:xfrm>
            <a:off x="5810963" y="1940890"/>
            <a:ext cx="18531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are picture graphs and bar graphs the same? How are they different?</a:t>
            </a:r>
            <a:endParaRPr b="1">
              <a:latin typeface="Quicksand"/>
              <a:ea typeface="Quicksand"/>
              <a:cs typeface="Quicksand"/>
              <a:sym typeface="Quicksa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405" name="Shape 405"/>
        <p:cNvGrpSpPr/>
        <p:nvPr/>
      </p:nvGrpSpPr>
      <p:grpSpPr>
        <a:xfrm>
          <a:off x="0" y="0"/>
          <a:ext cx="0" cy="0"/>
          <a:chOff x="0" y="0"/>
          <a:chExt cx="0" cy="0"/>
        </a:xfrm>
      </p:grpSpPr>
      <p:sp>
        <p:nvSpPr>
          <p:cNvPr id="406" name="Google Shape;406;p55"/>
          <p:cNvSpPr txBox="1"/>
          <p:nvPr>
            <p:ph idx="1" type="body"/>
          </p:nvPr>
        </p:nvSpPr>
        <p:spPr>
          <a:xfrm>
            <a:off x="1341775" y="811525"/>
            <a:ext cx="6591900" cy="368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a:t>
            </a:r>
            <a:r>
              <a:rPr i="0" lang="en" sz="2400">
                <a:latin typeface="Quicksand"/>
                <a:ea typeface="Quicksand"/>
                <a:cs typeface="Quicksand"/>
                <a:sym typeface="Quicksand"/>
              </a:rPr>
              <a:t>looked at </a:t>
            </a:r>
            <a:r>
              <a:rPr b="1" i="0" lang="en" sz="2400">
                <a:latin typeface="Quicksand"/>
                <a:ea typeface="Quicksand"/>
                <a:cs typeface="Quicksand"/>
                <a:sym typeface="Quicksand"/>
              </a:rPr>
              <a:t>picture graphs</a:t>
            </a:r>
            <a:r>
              <a:rPr i="0" lang="en" sz="2400">
                <a:latin typeface="Quicksand"/>
                <a:ea typeface="Quicksand"/>
                <a:cs typeface="Quicksand"/>
                <a:sym typeface="Quicksand"/>
              </a:rPr>
              <a:t> and </a:t>
            </a:r>
            <a:r>
              <a:rPr b="1" i="0" lang="en" sz="2400">
                <a:latin typeface="Quicksand"/>
                <a:ea typeface="Quicksand"/>
                <a:cs typeface="Quicksand"/>
                <a:sym typeface="Quicksand"/>
              </a:rPr>
              <a:t>bar graphs</a:t>
            </a:r>
            <a:r>
              <a:rPr i="0" lang="en" sz="2400">
                <a:latin typeface="Quicksand"/>
                <a:ea typeface="Quicksand"/>
                <a:cs typeface="Quicksand"/>
                <a:sym typeface="Quicksand"/>
              </a:rPr>
              <a:t>. We now know that in a </a:t>
            </a:r>
            <a:r>
              <a:rPr b="1" i="0" lang="en" sz="2400">
                <a:latin typeface="Quicksand"/>
                <a:ea typeface="Quicksand"/>
                <a:cs typeface="Quicksand"/>
                <a:sym typeface="Quicksand"/>
              </a:rPr>
              <a:t>picture graph</a:t>
            </a:r>
            <a:r>
              <a:rPr i="0" lang="en" sz="2400">
                <a:latin typeface="Quicksand"/>
                <a:ea typeface="Quicksand"/>
                <a:cs typeface="Quicksand"/>
                <a:sym typeface="Quicksand"/>
              </a:rPr>
              <a:t>, the picture represents an object or person. In a </a:t>
            </a:r>
            <a:r>
              <a:rPr b="1" i="0" lang="en" sz="2400">
                <a:latin typeface="Quicksand"/>
                <a:ea typeface="Quicksand"/>
                <a:cs typeface="Quicksand"/>
                <a:sym typeface="Quicksand"/>
              </a:rPr>
              <a:t>bar graph</a:t>
            </a:r>
            <a:r>
              <a:rPr i="0" lang="en" sz="2400">
                <a:latin typeface="Quicksand"/>
                <a:ea typeface="Quicksand"/>
                <a:cs typeface="Quicksand"/>
                <a:sym typeface="Quicksand"/>
              </a:rPr>
              <a:t>, the </a:t>
            </a:r>
            <a:r>
              <a:rPr b="1" i="0" lang="en" sz="2400">
                <a:latin typeface="Quicksand"/>
                <a:ea typeface="Quicksand"/>
                <a:cs typeface="Quicksand"/>
                <a:sym typeface="Quicksand"/>
              </a:rPr>
              <a:t>scale</a:t>
            </a:r>
            <a:r>
              <a:rPr i="0" lang="en" sz="2400">
                <a:latin typeface="Quicksand"/>
                <a:ea typeface="Quicksand"/>
                <a:cs typeface="Quicksand"/>
                <a:sym typeface="Quicksand"/>
              </a:rPr>
              <a:t> tells us how many objects or people. </a:t>
            </a:r>
            <a:endParaRPr b="0" i="0" sz="12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a:t>
            </a:r>
            <a:r>
              <a:rPr i="0" lang="en" sz="2400">
                <a:latin typeface="Quicksand"/>
                <a:ea typeface="Quicksand"/>
                <a:cs typeface="Quicksand"/>
                <a:sym typeface="Quicksand"/>
              </a:rPr>
              <a:t> create graphs and answer questions.</a:t>
            </a:r>
            <a:r>
              <a:rPr b="0" i="0" lang="en" sz="2400">
                <a:latin typeface="Quicksand"/>
                <a:ea typeface="Quicksand"/>
                <a:cs typeface="Quicksand"/>
                <a:sym typeface="Quicksand"/>
              </a:rPr>
              <a:t> </a:t>
            </a:r>
            <a:endParaRPr b="0" i="0" sz="2400">
              <a:latin typeface="Quicksand"/>
              <a:ea typeface="Quicksand"/>
              <a:cs typeface="Quicksand"/>
              <a:sym typeface="Quicksand"/>
            </a:endParaRPr>
          </a:p>
        </p:txBody>
      </p:sp>
      <p:sp>
        <p:nvSpPr>
          <p:cNvPr id="407" name="Google Shape;407;p55"/>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5"/>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412" name="Shape 412"/>
        <p:cNvGrpSpPr/>
        <p:nvPr/>
      </p:nvGrpSpPr>
      <p:grpSpPr>
        <a:xfrm>
          <a:off x="0" y="0"/>
          <a:ext cx="0" cy="0"/>
          <a:chOff x="0" y="0"/>
          <a:chExt cx="0" cy="0"/>
        </a:xfrm>
      </p:grpSpPr>
      <p:sp>
        <p:nvSpPr>
          <p:cNvPr id="413" name="Google Shape;413;p56"/>
          <p:cNvSpPr txBox="1"/>
          <p:nvPr>
            <p:ph type="ctrTitle"/>
          </p:nvPr>
        </p:nvSpPr>
        <p:spPr>
          <a:xfrm>
            <a:off x="707600" y="1684500"/>
            <a:ext cx="7713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Data and Solve Problems</a:t>
            </a:r>
            <a:endParaRPr sz="4400">
              <a:solidFill>
                <a:srgbClr val="434343"/>
              </a:solidFill>
              <a:latin typeface="Hepta Slab"/>
              <a:ea typeface="Hepta Slab"/>
              <a:cs typeface="Hepta Slab"/>
              <a:sym typeface="Hepta Slab"/>
            </a:endParaRPr>
          </a:p>
        </p:txBody>
      </p:sp>
      <p:sp>
        <p:nvSpPr>
          <p:cNvPr id="414" name="Google Shape;414;p56"/>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create graphs and answer questions.</a:t>
            </a:r>
            <a:endParaRPr>
              <a:latin typeface="Quicksand"/>
              <a:ea typeface="Quicksand"/>
              <a:cs typeface="Quicksand"/>
              <a:sym typeface="Quicksand"/>
            </a:endParaRPr>
          </a:p>
        </p:txBody>
      </p:sp>
      <p:sp>
        <p:nvSpPr>
          <p:cNvPr id="415" name="Google Shape;415;p56"/>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417" name="Google Shape;417;p56"/>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1" name="Shape 421"/>
        <p:cNvGrpSpPr/>
        <p:nvPr/>
      </p:nvGrpSpPr>
      <p:grpSpPr>
        <a:xfrm>
          <a:off x="0" y="0"/>
          <a:ext cx="0" cy="0"/>
          <a:chOff x="0" y="0"/>
          <a:chExt cx="0" cy="0"/>
        </a:xfrm>
      </p:grpSpPr>
      <p:sp>
        <p:nvSpPr>
          <p:cNvPr id="422" name="Google Shape;422;p57"/>
          <p:cNvSpPr txBox="1"/>
          <p:nvPr>
            <p:ph type="ctrTitle"/>
          </p:nvPr>
        </p:nvSpPr>
        <p:spPr>
          <a:xfrm>
            <a:off x="1473000" y="641175"/>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How many do you see? How do you see them?</a:t>
            </a:r>
            <a:endParaRPr sz="1800">
              <a:latin typeface="Hepta Slab"/>
              <a:ea typeface="Hepta Slab"/>
              <a:cs typeface="Hepta Slab"/>
              <a:sym typeface="Hepta Slab"/>
            </a:endParaRPr>
          </a:p>
        </p:txBody>
      </p:sp>
      <p:sp>
        <p:nvSpPr>
          <p:cNvPr id="423" name="Google Shape;423;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24" name="Google Shape;424;p57"/>
          <p:cNvPicPr preferRelativeResize="0"/>
          <p:nvPr/>
        </p:nvPicPr>
        <p:blipFill>
          <a:blip r:embed="rId3">
            <a:alphaModFix/>
          </a:blip>
          <a:stretch>
            <a:fillRect/>
          </a:stretch>
        </p:blipFill>
        <p:spPr>
          <a:xfrm>
            <a:off x="730900" y="1838325"/>
            <a:ext cx="2000250" cy="1466850"/>
          </a:xfrm>
          <a:prstGeom prst="rect">
            <a:avLst/>
          </a:prstGeom>
          <a:noFill/>
          <a:ln>
            <a:noFill/>
          </a:ln>
        </p:spPr>
      </p:pic>
      <p:pic>
        <p:nvPicPr>
          <p:cNvPr id="425" name="Google Shape;425;p57"/>
          <p:cNvPicPr preferRelativeResize="0"/>
          <p:nvPr/>
        </p:nvPicPr>
        <p:blipFill>
          <a:blip r:embed="rId4">
            <a:alphaModFix/>
          </a:blip>
          <a:stretch>
            <a:fillRect/>
          </a:stretch>
        </p:blipFill>
        <p:spPr>
          <a:xfrm>
            <a:off x="3044263" y="1838325"/>
            <a:ext cx="2620392" cy="1466850"/>
          </a:xfrm>
          <a:prstGeom prst="rect">
            <a:avLst/>
          </a:prstGeom>
          <a:noFill/>
          <a:ln>
            <a:noFill/>
          </a:ln>
        </p:spPr>
      </p:pic>
      <p:pic>
        <p:nvPicPr>
          <p:cNvPr id="426" name="Google Shape;426;p57"/>
          <p:cNvPicPr preferRelativeResize="0"/>
          <p:nvPr/>
        </p:nvPicPr>
        <p:blipFill>
          <a:blip r:embed="rId5">
            <a:alphaModFix/>
          </a:blip>
          <a:stretch>
            <a:fillRect/>
          </a:stretch>
        </p:blipFill>
        <p:spPr>
          <a:xfrm>
            <a:off x="5977775" y="1838321"/>
            <a:ext cx="2620400" cy="1466854"/>
          </a:xfrm>
          <a:prstGeom prst="rect">
            <a:avLst/>
          </a:prstGeom>
          <a:noFill/>
          <a:ln>
            <a:noFill/>
          </a:ln>
        </p:spPr>
      </p:pic>
      <p:sp>
        <p:nvSpPr>
          <p:cNvPr id="427" name="Google Shape;427;p57"/>
          <p:cNvSpPr txBox="1"/>
          <p:nvPr/>
        </p:nvSpPr>
        <p:spPr>
          <a:xfrm>
            <a:off x="739725" y="3704825"/>
            <a:ext cx="76173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latin typeface="Hepta Slab"/>
                <a:ea typeface="Hepta Slab"/>
                <a:cs typeface="Hepta Slab"/>
                <a:sym typeface="Hepta Slab"/>
              </a:rPr>
              <a:t>How many more dots were in the 3rd image than the 2nd image? What equation matches your thinking?</a:t>
            </a:r>
            <a:endParaRPr b="1" sz="20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1000"/>
                                        <p:tgtEl>
                                          <p:spTgt spid="4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24"/>
                                        </p:tgtEl>
                                      </p:cBhvr>
                                    </p:animEffect>
                                    <p:set>
                                      <p:cBhvr>
                                        <p:cTn dur="1" fill="hold">
                                          <p:stCondLst>
                                            <p:cond delay="1000"/>
                                          </p:stCondLst>
                                        </p:cTn>
                                        <p:tgtEl>
                                          <p:spTgt spid="42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25"/>
                                        </p:tgtEl>
                                      </p:cBhvr>
                                    </p:animEffect>
                                    <p:set>
                                      <p:cBhvr>
                                        <p:cTn dur="1" fill="hold">
                                          <p:stCondLst>
                                            <p:cond delay="1000"/>
                                          </p:stCondLst>
                                        </p:cTn>
                                        <p:tgtEl>
                                          <p:spTgt spid="42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par>
                                <p:cTn fill="hold" nodeType="with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
                                        <p:tgtEl>
                                          <p:spTgt spid="4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1" name="Shape 431"/>
        <p:cNvGrpSpPr/>
        <p:nvPr/>
      </p:nvGrpSpPr>
      <p:grpSpPr>
        <a:xfrm>
          <a:off x="0" y="0"/>
          <a:ext cx="0" cy="0"/>
          <a:chOff x="0" y="0"/>
          <a:chExt cx="0" cy="0"/>
        </a:xfrm>
      </p:grpSpPr>
      <p:sp>
        <p:nvSpPr>
          <p:cNvPr id="432" name="Google Shape;432;p58"/>
          <p:cNvSpPr txBox="1"/>
          <p:nvPr>
            <p:ph type="ctrTitle"/>
          </p:nvPr>
        </p:nvSpPr>
        <p:spPr>
          <a:xfrm>
            <a:off x="2444400" y="447475"/>
            <a:ext cx="42552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We Get Home</a:t>
            </a:r>
            <a:endParaRPr b="0" sz="3000">
              <a:solidFill>
                <a:schemeClr val="accent5"/>
              </a:solidFill>
              <a:latin typeface="Hepta Slab"/>
              <a:ea typeface="Hepta Slab"/>
              <a:cs typeface="Hepta Slab"/>
              <a:sym typeface="Hepta Slab"/>
            </a:endParaRPr>
          </a:p>
        </p:txBody>
      </p:sp>
      <p:sp>
        <p:nvSpPr>
          <p:cNvPr id="433" name="Google Shape;433;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4" name="Google Shape;434;p58"/>
          <p:cNvSpPr txBox="1"/>
          <p:nvPr/>
        </p:nvSpPr>
        <p:spPr>
          <a:xfrm>
            <a:off x="5207400" y="1970075"/>
            <a:ext cx="202200" cy="2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435" name="Google Shape;435;p58"/>
          <p:cNvGrpSpPr/>
          <p:nvPr/>
        </p:nvGrpSpPr>
        <p:grpSpPr>
          <a:xfrm>
            <a:off x="953600" y="1304225"/>
            <a:ext cx="4558550" cy="3205375"/>
            <a:chOff x="2303500" y="1352425"/>
            <a:chExt cx="4558550" cy="3205375"/>
          </a:xfrm>
        </p:grpSpPr>
        <p:pic>
          <p:nvPicPr>
            <p:cNvPr id="436" name="Google Shape;436;p58"/>
            <p:cNvPicPr preferRelativeResize="0"/>
            <p:nvPr/>
          </p:nvPicPr>
          <p:blipFill>
            <a:blip r:embed="rId3">
              <a:alphaModFix/>
            </a:blip>
            <a:stretch>
              <a:fillRect/>
            </a:stretch>
          </p:blipFill>
          <p:spPr>
            <a:xfrm>
              <a:off x="2303500" y="1361450"/>
              <a:ext cx="4558550" cy="3196350"/>
            </a:xfrm>
            <a:prstGeom prst="rect">
              <a:avLst/>
            </a:prstGeom>
            <a:noFill/>
            <a:ln>
              <a:noFill/>
            </a:ln>
          </p:spPr>
        </p:pic>
        <p:sp>
          <p:nvSpPr>
            <p:cNvPr id="437" name="Google Shape;437;p58"/>
            <p:cNvSpPr txBox="1"/>
            <p:nvPr/>
          </p:nvSpPr>
          <p:spPr>
            <a:xfrm>
              <a:off x="2321500" y="1352425"/>
              <a:ext cx="4540500" cy="2928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sp>
        <p:nvSpPr>
          <p:cNvPr id="438" name="Google Shape;438;p58"/>
          <p:cNvSpPr txBox="1"/>
          <p:nvPr/>
        </p:nvSpPr>
        <p:spPr>
          <a:xfrm>
            <a:off x="5721525" y="1441100"/>
            <a:ext cx="2780400" cy="2893800"/>
          </a:xfrm>
          <a:prstGeom prst="rect">
            <a:avLst/>
          </a:prstGeom>
          <a:noFill/>
          <a:ln>
            <a:noFill/>
          </a:ln>
        </p:spPr>
        <p:txBody>
          <a:bodyPr anchorCtr="0" anchor="t" bIns="91425" lIns="91425" spcFirstLastPara="1" rIns="91425" wrap="square" tIns="91425">
            <a:spAutoFit/>
          </a:bodyPr>
          <a:lstStyle/>
          <a:p>
            <a:pPr indent="-368300" lvl="0" marL="457200" rtl="0" algn="ctr">
              <a:spcBef>
                <a:spcPts val="0"/>
              </a:spcBef>
              <a:spcAft>
                <a:spcPts val="0"/>
              </a:spcAft>
              <a:buSzPts val="2200"/>
              <a:buFont typeface="Hepta Slab"/>
              <a:buAutoNum type="arabicPeriod"/>
            </a:pPr>
            <a:r>
              <a:rPr lang="en" sz="2200">
                <a:latin typeface="Hepta Slab"/>
                <a:ea typeface="Hepta Slab"/>
                <a:cs typeface="Hepta Slab"/>
                <a:sym typeface="Hepta Slab"/>
              </a:rPr>
              <a:t>Follow your teacher’s instructions to organize and represent the class data in a picture graph.</a:t>
            </a:r>
            <a:endParaRPr sz="2200">
              <a:latin typeface="Hepta Slab"/>
              <a:ea typeface="Hepta Slab"/>
              <a:cs typeface="Hepta Slab"/>
              <a:sym typeface="Hepta Slab"/>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2" name="Shape 442"/>
        <p:cNvGrpSpPr/>
        <p:nvPr/>
      </p:nvGrpSpPr>
      <p:grpSpPr>
        <a:xfrm>
          <a:off x="0" y="0"/>
          <a:ext cx="0" cy="0"/>
          <a:chOff x="0" y="0"/>
          <a:chExt cx="0" cy="0"/>
        </a:xfrm>
      </p:grpSpPr>
      <p:sp>
        <p:nvSpPr>
          <p:cNvPr id="443" name="Google Shape;443;p59"/>
          <p:cNvSpPr txBox="1"/>
          <p:nvPr>
            <p:ph type="ctrTitle"/>
          </p:nvPr>
        </p:nvSpPr>
        <p:spPr>
          <a:xfrm>
            <a:off x="2444400" y="447475"/>
            <a:ext cx="42552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We Get Home</a:t>
            </a:r>
            <a:endParaRPr b="0" sz="3000">
              <a:solidFill>
                <a:schemeClr val="accent5"/>
              </a:solidFill>
              <a:latin typeface="Hepta Slab"/>
              <a:ea typeface="Hepta Slab"/>
              <a:cs typeface="Hepta Slab"/>
              <a:sym typeface="Hepta Slab"/>
            </a:endParaRPr>
          </a:p>
        </p:txBody>
      </p:sp>
      <p:sp>
        <p:nvSpPr>
          <p:cNvPr id="444" name="Google Shape;444;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45" name="Google Shape;445;p59"/>
          <p:cNvSpPr txBox="1"/>
          <p:nvPr/>
        </p:nvSpPr>
        <p:spPr>
          <a:xfrm>
            <a:off x="5207400" y="1970075"/>
            <a:ext cx="202200" cy="2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9"/>
          <p:cNvSpPr txBox="1"/>
          <p:nvPr/>
        </p:nvSpPr>
        <p:spPr>
          <a:xfrm>
            <a:off x="4323525" y="1406575"/>
            <a:ext cx="4113900" cy="1539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2200">
                <a:latin typeface="Hepta Slab"/>
                <a:ea typeface="Hepta Slab"/>
                <a:cs typeface="Hepta Slab"/>
                <a:sym typeface="Hepta Slab"/>
              </a:rPr>
              <a:t>2. Represent the same data that shows how our class gets home on a bar graph.</a:t>
            </a:r>
            <a:endParaRPr sz="2200">
              <a:latin typeface="Hepta Slab"/>
              <a:ea typeface="Hepta Slab"/>
              <a:cs typeface="Hepta Slab"/>
              <a:sym typeface="Hepta Slab"/>
            </a:endParaRPr>
          </a:p>
        </p:txBody>
      </p:sp>
      <p:pic>
        <p:nvPicPr>
          <p:cNvPr id="447" name="Google Shape;447;p59"/>
          <p:cNvPicPr preferRelativeResize="0"/>
          <p:nvPr/>
        </p:nvPicPr>
        <p:blipFill>
          <a:blip r:embed="rId3">
            <a:alphaModFix/>
          </a:blip>
          <a:stretch>
            <a:fillRect/>
          </a:stretch>
        </p:blipFill>
        <p:spPr>
          <a:xfrm>
            <a:off x="795225" y="1219688"/>
            <a:ext cx="3254999" cy="3297275"/>
          </a:xfrm>
          <a:prstGeom prst="rect">
            <a:avLst/>
          </a:prstGeom>
          <a:noFill/>
          <a:ln>
            <a:noFill/>
          </a:ln>
        </p:spPr>
      </p:pic>
      <p:sp>
        <p:nvSpPr>
          <p:cNvPr id="448" name="Google Shape;448;p59"/>
          <p:cNvSpPr txBox="1"/>
          <p:nvPr/>
        </p:nvSpPr>
        <p:spPr>
          <a:xfrm>
            <a:off x="4411625" y="2977675"/>
            <a:ext cx="41139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How are our picture graph and bar graph alike? How are they different?</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000"/>
                                        <p:tgtEl>
                                          <p:spTgt spid="4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2" name="Shape 452"/>
        <p:cNvGrpSpPr/>
        <p:nvPr/>
      </p:nvGrpSpPr>
      <p:grpSpPr>
        <a:xfrm>
          <a:off x="0" y="0"/>
          <a:ext cx="0" cy="0"/>
          <a:chOff x="0" y="0"/>
          <a:chExt cx="0" cy="0"/>
        </a:xfrm>
      </p:grpSpPr>
      <p:sp>
        <p:nvSpPr>
          <p:cNvPr id="453" name="Google Shape;453;p60"/>
          <p:cNvSpPr txBox="1"/>
          <p:nvPr>
            <p:ph type="ctrTitle"/>
          </p:nvPr>
        </p:nvSpPr>
        <p:spPr>
          <a:xfrm>
            <a:off x="1192700" y="662675"/>
            <a:ext cx="64002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Questions About a Bar Graph</a:t>
            </a:r>
            <a:endParaRPr b="0" sz="3000">
              <a:solidFill>
                <a:schemeClr val="accent5"/>
              </a:solidFill>
              <a:latin typeface="Hepta Slab"/>
              <a:ea typeface="Hepta Slab"/>
              <a:cs typeface="Hepta Slab"/>
              <a:sym typeface="Hepta Slab"/>
            </a:endParaRPr>
          </a:p>
        </p:txBody>
      </p:sp>
      <p:sp>
        <p:nvSpPr>
          <p:cNvPr id="454" name="Google Shape;454;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55" name="Google Shape;455;p60"/>
          <p:cNvPicPr preferRelativeResize="0"/>
          <p:nvPr/>
        </p:nvPicPr>
        <p:blipFill>
          <a:blip r:embed="rId3">
            <a:alphaModFix/>
          </a:blip>
          <a:stretch>
            <a:fillRect/>
          </a:stretch>
        </p:blipFill>
        <p:spPr>
          <a:xfrm>
            <a:off x="578350" y="1394800"/>
            <a:ext cx="3984350" cy="2668175"/>
          </a:xfrm>
          <a:prstGeom prst="rect">
            <a:avLst/>
          </a:prstGeom>
          <a:noFill/>
          <a:ln cap="flat" cmpd="sng" w="9525">
            <a:solidFill>
              <a:schemeClr val="dk2"/>
            </a:solidFill>
            <a:prstDash val="solid"/>
            <a:round/>
            <a:headEnd len="sm" w="sm" type="none"/>
            <a:tailEnd len="sm" w="sm" type="none"/>
          </a:ln>
        </p:spPr>
      </p:pic>
      <p:pic>
        <p:nvPicPr>
          <p:cNvPr id="456" name="Google Shape;456;p60"/>
          <p:cNvPicPr preferRelativeResize="0"/>
          <p:nvPr/>
        </p:nvPicPr>
        <p:blipFill>
          <a:blip r:embed="rId4">
            <a:alphaModFix/>
          </a:blip>
          <a:stretch>
            <a:fillRect/>
          </a:stretch>
        </p:blipFill>
        <p:spPr>
          <a:xfrm>
            <a:off x="4941250" y="1506975"/>
            <a:ext cx="3596474" cy="841500"/>
          </a:xfrm>
          <a:prstGeom prst="rect">
            <a:avLst/>
          </a:prstGeom>
          <a:noFill/>
          <a:ln cap="flat" cmpd="sng" w="9525">
            <a:solidFill>
              <a:schemeClr val="dk2"/>
            </a:solidFill>
            <a:prstDash val="solid"/>
            <a:round/>
            <a:headEnd len="sm" w="sm" type="none"/>
            <a:tailEnd len="sm" w="sm" type="none"/>
          </a:ln>
        </p:spPr>
      </p:pic>
      <p:pic>
        <p:nvPicPr>
          <p:cNvPr id="457" name="Google Shape;457;p60"/>
          <p:cNvPicPr preferRelativeResize="0"/>
          <p:nvPr/>
        </p:nvPicPr>
        <p:blipFill>
          <a:blip r:embed="rId5">
            <a:alphaModFix/>
          </a:blip>
          <a:stretch>
            <a:fillRect/>
          </a:stretch>
        </p:blipFill>
        <p:spPr>
          <a:xfrm>
            <a:off x="4941250" y="2344125"/>
            <a:ext cx="3596476" cy="841500"/>
          </a:xfrm>
          <a:prstGeom prst="rect">
            <a:avLst/>
          </a:prstGeom>
          <a:noFill/>
          <a:ln cap="flat" cmpd="sng" w="9525">
            <a:solidFill>
              <a:schemeClr val="dk2"/>
            </a:solidFill>
            <a:prstDash val="solid"/>
            <a:round/>
            <a:headEnd len="sm" w="sm" type="none"/>
            <a:tailEnd len="sm" w="sm" type="none"/>
          </a:ln>
        </p:spPr>
      </p:pic>
      <p:sp>
        <p:nvSpPr>
          <p:cNvPr id="458" name="Google Shape;458;p60"/>
          <p:cNvSpPr txBox="1"/>
          <p:nvPr/>
        </p:nvSpPr>
        <p:spPr>
          <a:xfrm>
            <a:off x="4682538" y="3414225"/>
            <a:ext cx="41139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What equation matches your thinking from each question?</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1000"/>
                                        <p:tgtEl>
                                          <p:spTgt spid="4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2" name="Shape 462"/>
        <p:cNvGrpSpPr/>
        <p:nvPr/>
      </p:nvGrpSpPr>
      <p:grpSpPr>
        <a:xfrm>
          <a:off x="0" y="0"/>
          <a:ext cx="0" cy="0"/>
          <a:chOff x="0" y="0"/>
          <a:chExt cx="0" cy="0"/>
        </a:xfrm>
      </p:grpSpPr>
      <p:sp>
        <p:nvSpPr>
          <p:cNvPr id="463" name="Google Shape;463;p61"/>
          <p:cNvSpPr txBox="1"/>
          <p:nvPr>
            <p:ph type="ctrTitle"/>
          </p:nvPr>
        </p:nvSpPr>
        <p:spPr>
          <a:xfrm>
            <a:off x="2305650" y="501525"/>
            <a:ext cx="5083800" cy="65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464" name="Google Shape;464;p61"/>
          <p:cNvSpPr/>
          <p:nvPr/>
        </p:nvSpPr>
        <p:spPr>
          <a:xfrm>
            <a:off x="5653075" y="2396050"/>
            <a:ext cx="2344392" cy="191505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61"/>
          <p:cNvSpPr txBox="1"/>
          <p:nvPr/>
        </p:nvSpPr>
        <p:spPr>
          <a:xfrm>
            <a:off x="5938925" y="2618650"/>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Let’s remember to ask questions that answer how many more or how many fewer?</a:t>
            </a:r>
            <a:endParaRPr b="1">
              <a:latin typeface="Quicksand"/>
              <a:ea typeface="Quicksand"/>
              <a:cs typeface="Quicksand"/>
              <a:sym typeface="Quicksand"/>
            </a:endParaRPr>
          </a:p>
        </p:txBody>
      </p:sp>
      <p:sp>
        <p:nvSpPr>
          <p:cNvPr id="466" name="Google Shape;466;p61"/>
          <p:cNvSpPr txBox="1"/>
          <p:nvPr>
            <p:ph idx="4294967295" type="title"/>
          </p:nvPr>
        </p:nvSpPr>
        <p:spPr>
          <a:xfrm>
            <a:off x="1648525" y="1277740"/>
            <a:ext cx="6085500" cy="117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Let’s look at the graphs we created.</a:t>
            </a:r>
            <a:endParaRPr b="0" sz="2400">
              <a:latin typeface="Quicksand"/>
              <a:ea typeface="Quicksand"/>
              <a:cs typeface="Quicksand"/>
              <a:sym typeface="Quicksand"/>
            </a:endParaRPr>
          </a:p>
        </p:txBody>
      </p:sp>
      <p:sp>
        <p:nvSpPr>
          <p:cNvPr id="467" name="Google Shape;467;p61"/>
          <p:cNvSpPr/>
          <p:nvPr/>
        </p:nvSpPr>
        <p:spPr>
          <a:xfrm flipH="1">
            <a:off x="1034291" y="2001377"/>
            <a:ext cx="2887360" cy="238777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1"/>
          <p:cNvSpPr txBox="1"/>
          <p:nvPr/>
        </p:nvSpPr>
        <p:spPr>
          <a:xfrm flipH="1">
            <a:off x="1545126" y="2396050"/>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Do you have any lingering questions about how to answer these questions from the bar graph?</a:t>
            </a:r>
            <a:endParaRPr b="1">
              <a:latin typeface="Quicksand"/>
              <a:ea typeface="Quicksand"/>
              <a:cs typeface="Quicksand"/>
              <a:sym typeface="Quicksand"/>
            </a:endParaRPr>
          </a:p>
        </p:txBody>
      </p:sp>
      <p:pic>
        <p:nvPicPr>
          <p:cNvPr id="469" name="Google Shape;469;p61"/>
          <p:cNvPicPr preferRelativeResize="0"/>
          <p:nvPr/>
        </p:nvPicPr>
        <p:blipFill>
          <a:blip r:embed="rId3">
            <a:alphaModFix/>
          </a:blip>
          <a:stretch>
            <a:fillRect/>
          </a:stretch>
        </p:blipFill>
        <p:spPr>
          <a:xfrm>
            <a:off x="4173569" y="3722474"/>
            <a:ext cx="1466686" cy="922500"/>
          </a:xfrm>
          <a:prstGeom prst="rect">
            <a:avLst/>
          </a:prstGeom>
          <a:noFill/>
          <a:ln>
            <a:noFill/>
          </a:ln>
        </p:spPr>
      </p:pic>
      <p:sp>
        <p:nvSpPr>
          <p:cNvPr id="470" name="Google Shape;470;p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474" name="Shape 474"/>
        <p:cNvGrpSpPr/>
        <p:nvPr/>
      </p:nvGrpSpPr>
      <p:grpSpPr>
        <a:xfrm>
          <a:off x="0" y="0"/>
          <a:ext cx="0" cy="0"/>
          <a:chOff x="0" y="0"/>
          <a:chExt cx="0" cy="0"/>
        </a:xfrm>
      </p:grpSpPr>
      <p:sp>
        <p:nvSpPr>
          <p:cNvPr id="475" name="Google Shape;475;p62"/>
          <p:cNvSpPr txBox="1"/>
          <p:nvPr>
            <p:ph idx="1" type="body"/>
          </p:nvPr>
        </p:nvSpPr>
        <p:spPr>
          <a:xfrm>
            <a:off x="1235300" y="724350"/>
            <a:ext cx="7284000" cy="3971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a:t>
            </a:r>
            <a:r>
              <a:rPr i="0" lang="en" sz="2200">
                <a:latin typeface="Quicksand"/>
                <a:ea typeface="Quicksand"/>
                <a:cs typeface="Quicksand"/>
                <a:sym typeface="Quicksand"/>
              </a:rPr>
              <a:t> created a </a:t>
            </a:r>
            <a:r>
              <a:rPr b="1" i="0" lang="en" sz="2200">
                <a:latin typeface="Quicksand"/>
                <a:ea typeface="Quicksand"/>
                <a:cs typeface="Quicksand"/>
                <a:sym typeface="Quicksand"/>
              </a:rPr>
              <a:t>picture graph</a:t>
            </a:r>
            <a:r>
              <a:rPr i="0" lang="en" sz="2200">
                <a:latin typeface="Quicksand"/>
                <a:ea typeface="Quicksand"/>
                <a:cs typeface="Quicksand"/>
                <a:sym typeface="Quicksand"/>
              </a:rPr>
              <a:t> and then used that information to create </a:t>
            </a:r>
            <a:r>
              <a:rPr b="1" i="0" lang="en" sz="2200">
                <a:latin typeface="Quicksand"/>
                <a:ea typeface="Quicksand"/>
                <a:cs typeface="Quicksand"/>
                <a:sym typeface="Quicksand"/>
              </a:rPr>
              <a:t>bar graphs</a:t>
            </a:r>
            <a:r>
              <a:rPr i="0" lang="en" sz="2200">
                <a:latin typeface="Quicksand"/>
                <a:ea typeface="Quicksand"/>
                <a:cs typeface="Quicksand"/>
                <a:sym typeface="Quicksand"/>
              </a:rPr>
              <a:t>. </a:t>
            </a:r>
            <a:r>
              <a:rPr b="0" i="0" lang="en" sz="2200">
                <a:latin typeface="Quicksand"/>
                <a:ea typeface="Quicksand"/>
                <a:cs typeface="Quicksand"/>
                <a:sym typeface="Quicksand"/>
              </a:rPr>
              <a:t> </a:t>
            </a:r>
            <a:r>
              <a:rPr i="0" lang="en" sz="2200">
                <a:latin typeface="Quicksand"/>
                <a:ea typeface="Quicksand"/>
                <a:cs typeface="Quicksand"/>
                <a:sym typeface="Quicksand"/>
              </a:rPr>
              <a:t>We made sure that our </a:t>
            </a:r>
            <a:r>
              <a:rPr b="1" i="0" lang="en" sz="2200">
                <a:latin typeface="Quicksand"/>
                <a:ea typeface="Quicksand"/>
                <a:cs typeface="Quicksand"/>
                <a:sym typeface="Quicksand"/>
              </a:rPr>
              <a:t>picture graphs</a:t>
            </a:r>
            <a:r>
              <a:rPr i="0" lang="en" sz="2200">
                <a:latin typeface="Quicksand"/>
                <a:ea typeface="Quicksand"/>
                <a:cs typeface="Quicksand"/>
                <a:sym typeface="Quicksand"/>
              </a:rPr>
              <a:t> had a </a:t>
            </a:r>
            <a:r>
              <a:rPr b="1" i="0" lang="en" sz="2200">
                <a:latin typeface="Quicksand"/>
                <a:ea typeface="Quicksand"/>
                <a:cs typeface="Quicksand"/>
                <a:sym typeface="Quicksand"/>
              </a:rPr>
              <a:t>key</a:t>
            </a:r>
            <a:r>
              <a:rPr i="0" lang="en" sz="2200">
                <a:latin typeface="Quicksand"/>
                <a:ea typeface="Quicksand"/>
                <a:cs typeface="Quicksand"/>
                <a:sym typeface="Quicksand"/>
              </a:rPr>
              <a:t> and that our </a:t>
            </a:r>
            <a:r>
              <a:rPr b="1" i="0" lang="en" sz="2200">
                <a:latin typeface="Quicksand"/>
                <a:ea typeface="Quicksand"/>
                <a:cs typeface="Quicksand"/>
                <a:sym typeface="Quicksand"/>
              </a:rPr>
              <a:t>bar graphs</a:t>
            </a:r>
            <a:r>
              <a:rPr i="0" lang="en" sz="2200">
                <a:latin typeface="Quicksand"/>
                <a:ea typeface="Quicksand"/>
                <a:cs typeface="Quicksand"/>
                <a:sym typeface="Quicksand"/>
              </a:rPr>
              <a:t> had a </a:t>
            </a:r>
            <a:r>
              <a:rPr b="1" i="0" lang="en" sz="2200">
                <a:latin typeface="Quicksand"/>
                <a:ea typeface="Quicksand"/>
                <a:cs typeface="Quicksand"/>
                <a:sym typeface="Quicksand"/>
              </a:rPr>
              <a:t>scale</a:t>
            </a:r>
            <a:r>
              <a:rPr i="0" lang="en" sz="2200">
                <a:latin typeface="Quicksand"/>
                <a:ea typeface="Quicksand"/>
                <a:cs typeface="Quicksand"/>
                <a:sym typeface="Quicksand"/>
              </a:rPr>
              <a:t>. We added other features to our graphs including a </a:t>
            </a:r>
            <a:r>
              <a:rPr b="1" i="0" lang="en" sz="2200">
                <a:latin typeface="Quicksand"/>
                <a:ea typeface="Quicksand"/>
                <a:cs typeface="Quicksand"/>
                <a:sym typeface="Quicksand"/>
              </a:rPr>
              <a:t>title</a:t>
            </a:r>
            <a:r>
              <a:rPr i="0" lang="en" sz="2200">
                <a:latin typeface="Quicksand"/>
                <a:ea typeface="Quicksand"/>
                <a:cs typeface="Quicksand"/>
                <a:sym typeface="Quicksand"/>
              </a:rPr>
              <a:t>, and </a:t>
            </a:r>
            <a:r>
              <a:rPr b="1" i="0" lang="en" sz="2200">
                <a:latin typeface="Quicksand"/>
                <a:ea typeface="Quicksand"/>
                <a:cs typeface="Quicksand"/>
                <a:sym typeface="Quicksand"/>
              </a:rPr>
              <a:t>labels</a:t>
            </a:r>
            <a:r>
              <a:rPr i="0" lang="en" sz="2200">
                <a:latin typeface="Quicksand"/>
                <a:ea typeface="Quicksand"/>
                <a:cs typeface="Quicksand"/>
                <a:sym typeface="Quicksand"/>
              </a:rPr>
              <a:t> for the </a:t>
            </a:r>
            <a:r>
              <a:rPr b="1" i="0" lang="en" sz="2200">
                <a:latin typeface="Quicksand"/>
                <a:ea typeface="Quicksand"/>
                <a:cs typeface="Quicksand"/>
                <a:sym typeface="Quicksand"/>
              </a:rPr>
              <a:t>side axis</a:t>
            </a:r>
            <a:r>
              <a:rPr i="0" lang="en" sz="2200">
                <a:latin typeface="Quicksand"/>
                <a:ea typeface="Quicksand"/>
                <a:cs typeface="Quicksand"/>
                <a:sym typeface="Quicksand"/>
              </a:rPr>
              <a:t> and </a:t>
            </a:r>
            <a:r>
              <a:rPr b="1" i="0" lang="en" sz="2200">
                <a:latin typeface="Quicksand"/>
                <a:ea typeface="Quicksand"/>
                <a:cs typeface="Quicksand"/>
                <a:sym typeface="Quicksand"/>
              </a:rPr>
              <a:t>bottom axis</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0"/>
              </a:spcAft>
              <a:buNone/>
            </a:pPr>
            <a:r>
              <a:rPr i="0" lang="en" sz="2200">
                <a:latin typeface="Quicksand"/>
                <a:ea typeface="Quicksand"/>
                <a:cs typeface="Quicksand"/>
                <a:sym typeface="Quicksand"/>
              </a:rPr>
              <a:t>We also used our graphs to answer “how many more?” and “how many fewer?” questions</a:t>
            </a:r>
            <a:endParaRPr i="0" sz="2200">
              <a:latin typeface="Quicksand"/>
              <a:ea typeface="Quicksand"/>
              <a:cs typeface="Quicksand"/>
              <a:sym typeface="Quicksand"/>
            </a:endParaRPr>
          </a:p>
          <a:p>
            <a:pPr indent="0" lvl="0" marL="0" rtl="0" algn="l">
              <a:spcBef>
                <a:spcPts val="1600"/>
              </a:spcBef>
              <a:spcAft>
                <a:spcPts val="1600"/>
              </a:spcAft>
              <a:buNone/>
            </a:pPr>
            <a:r>
              <a:rPr b="0" i="0" lang="en" sz="2200">
                <a:latin typeface="Quicksand"/>
                <a:ea typeface="Quicksand"/>
                <a:cs typeface="Quicksand"/>
                <a:sym typeface="Quicksand"/>
              </a:rPr>
              <a:t>Next</a:t>
            </a:r>
            <a:r>
              <a:rPr b="0" i="0" lang="en" sz="2200">
                <a:latin typeface="Quicksand"/>
                <a:ea typeface="Quicksand"/>
                <a:cs typeface="Quicksand"/>
                <a:sym typeface="Quicksand"/>
              </a:rPr>
              <a:t>, let’s </a:t>
            </a:r>
            <a:r>
              <a:rPr i="0" lang="en" sz="2200">
                <a:latin typeface="Quicksand"/>
                <a:ea typeface="Quicksand"/>
                <a:cs typeface="Quicksand"/>
                <a:sym typeface="Quicksand"/>
              </a:rPr>
              <a:t>explore </a:t>
            </a:r>
            <a:r>
              <a:rPr b="1" i="0" lang="en" sz="2200">
                <a:latin typeface="Quicksand"/>
                <a:ea typeface="Quicksand"/>
                <a:cs typeface="Quicksand"/>
                <a:sym typeface="Quicksand"/>
              </a:rPr>
              <a:t>scaled picture graphs</a:t>
            </a:r>
            <a:r>
              <a:rPr i="0" lang="en" sz="2200">
                <a:latin typeface="Quicksand"/>
                <a:ea typeface="Quicksand"/>
                <a:cs typeface="Quicksand"/>
                <a:sym typeface="Quicksand"/>
              </a:rPr>
              <a:t>.</a:t>
            </a:r>
            <a:endParaRPr b="0" i="0" sz="2200">
              <a:latin typeface="Quicksand"/>
              <a:ea typeface="Quicksand"/>
              <a:cs typeface="Quicksand"/>
              <a:sym typeface="Quicksand"/>
            </a:endParaRPr>
          </a:p>
        </p:txBody>
      </p:sp>
      <p:sp>
        <p:nvSpPr>
          <p:cNvPr id="476" name="Google Shape;476;p62"/>
          <p:cNvSpPr txBox="1"/>
          <p:nvPr/>
        </p:nvSpPr>
        <p:spPr>
          <a:xfrm>
            <a:off x="284225" y="366750"/>
            <a:ext cx="678300" cy="6783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481" name="Shape 481"/>
        <p:cNvGrpSpPr/>
        <p:nvPr/>
      </p:nvGrpSpPr>
      <p:grpSpPr>
        <a:xfrm>
          <a:off x="0" y="0"/>
          <a:ext cx="0" cy="0"/>
          <a:chOff x="0" y="0"/>
          <a:chExt cx="0" cy="0"/>
        </a:xfrm>
      </p:grpSpPr>
      <p:sp>
        <p:nvSpPr>
          <p:cNvPr id="482" name="Google Shape;482;p63"/>
          <p:cNvSpPr txBox="1"/>
          <p:nvPr>
            <p:ph type="ctrTitle"/>
          </p:nvPr>
        </p:nvSpPr>
        <p:spPr>
          <a:xfrm>
            <a:off x="1064900" y="1718875"/>
            <a:ext cx="7220100" cy="94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Scaled Picture Graphs</a:t>
            </a:r>
            <a:endParaRPr sz="4400">
              <a:solidFill>
                <a:srgbClr val="434343"/>
              </a:solidFill>
              <a:latin typeface="Hepta Slab"/>
              <a:ea typeface="Hepta Slab"/>
              <a:cs typeface="Hepta Slab"/>
              <a:sym typeface="Hepta Slab"/>
            </a:endParaRPr>
          </a:p>
        </p:txBody>
      </p:sp>
      <p:sp>
        <p:nvSpPr>
          <p:cNvPr id="483" name="Google Shape;483;p63"/>
          <p:cNvSpPr txBox="1"/>
          <p:nvPr/>
        </p:nvSpPr>
        <p:spPr>
          <a:xfrm>
            <a:off x="3123475" y="27605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scaled picture graphs.</a:t>
            </a:r>
            <a:endParaRPr>
              <a:latin typeface="Quicksand"/>
              <a:ea typeface="Quicksand"/>
              <a:cs typeface="Quicksand"/>
              <a:sym typeface="Quicksand"/>
            </a:endParaRPr>
          </a:p>
        </p:txBody>
      </p:sp>
      <p:sp>
        <p:nvSpPr>
          <p:cNvPr id="484" name="Google Shape;484;p63"/>
          <p:cNvSpPr/>
          <p:nvPr/>
        </p:nvSpPr>
        <p:spPr>
          <a:xfrm>
            <a:off x="2651102" y="2760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486" name="Google Shape;486;p6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0" name="Shape 490"/>
        <p:cNvGrpSpPr/>
        <p:nvPr/>
      </p:nvGrpSpPr>
      <p:grpSpPr>
        <a:xfrm>
          <a:off x="0" y="0"/>
          <a:ext cx="0" cy="0"/>
          <a:chOff x="0" y="0"/>
          <a:chExt cx="0" cy="0"/>
        </a:xfrm>
      </p:grpSpPr>
      <p:sp>
        <p:nvSpPr>
          <p:cNvPr id="491" name="Google Shape;491;p64"/>
          <p:cNvSpPr txBox="1"/>
          <p:nvPr>
            <p:ph type="ctrTitle"/>
          </p:nvPr>
        </p:nvSpPr>
        <p:spPr>
          <a:xfrm>
            <a:off x="2954950" y="446825"/>
            <a:ext cx="3146700" cy="75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92" name="Google Shape;492;p64"/>
          <p:cNvSpPr txBox="1"/>
          <p:nvPr>
            <p:ph idx="4294967295" type="title"/>
          </p:nvPr>
        </p:nvSpPr>
        <p:spPr>
          <a:xfrm>
            <a:off x="2116300" y="1204325"/>
            <a:ext cx="4599300" cy="199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sz="3800">
                <a:latin typeface="Quicksand"/>
                <a:ea typeface="Quicksand"/>
                <a:cs typeface="Quicksand"/>
                <a:sym typeface="Quicksand"/>
              </a:rPr>
              <a:t>50 + 10</a:t>
            </a:r>
            <a:endParaRPr b="0" sz="3800">
              <a:latin typeface="Quicksand"/>
              <a:ea typeface="Quicksand"/>
              <a:cs typeface="Quicksand"/>
              <a:sym typeface="Quicksand"/>
            </a:endParaRPr>
          </a:p>
        </p:txBody>
      </p:sp>
      <p:sp>
        <p:nvSpPr>
          <p:cNvPr id="493" name="Google Shape;493;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94" name="Google Shape;494;p64"/>
          <p:cNvSpPr txBox="1"/>
          <p:nvPr/>
        </p:nvSpPr>
        <p:spPr>
          <a:xfrm>
            <a:off x="496450" y="3195125"/>
            <a:ext cx="8063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“Give me a thumbs up when you have an answer and can explain how you got it.”</a:t>
            </a:r>
            <a:endParaRPr sz="17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8" name="Shape 498"/>
        <p:cNvGrpSpPr/>
        <p:nvPr/>
      </p:nvGrpSpPr>
      <p:grpSpPr>
        <a:xfrm>
          <a:off x="0" y="0"/>
          <a:ext cx="0" cy="0"/>
          <a:chOff x="0" y="0"/>
          <a:chExt cx="0" cy="0"/>
        </a:xfrm>
      </p:grpSpPr>
      <p:sp>
        <p:nvSpPr>
          <p:cNvPr id="499" name="Google Shape;499;p65"/>
          <p:cNvSpPr txBox="1"/>
          <p:nvPr>
            <p:ph type="ctrTitle"/>
          </p:nvPr>
        </p:nvSpPr>
        <p:spPr>
          <a:xfrm>
            <a:off x="2491900" y="507400"/>
            <a:ext cx="3898500" cy="73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00" name="Google Shape;500;p65"/>
          <p:cNvSpPr txBox="1"/>
          <p:nvPr>
            <p:ph idx="4294967295" type="title"/>
          </p:nvPr>
        </p:nvSpPr>
        <p:spPr>
          <a:xfrm>
            <a:off x="3002499" y="1686100"/>
            <a:ext cx="28773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Quicksand"/>
                <a:ea typeface="Quicksand"/>
                <a:cs typeface="Quicksand"/>
                <a:sym typeface="Quicksand"/>
              </a:rPr>
              <a:t>50 + 12</a:t>
            </a:r>
            <a:endParaRPr b="0" sz="3900">
              <a:latin typeface="Quicksand"/>
              <a:ea typeface="Quicksand"/>
              <a:cs typeface="Quicksand"/>
              <a:sym typeface="Quicksand"/>
            </a:endParaRPr>
          </a:p>
        </p:txBody>
      </p:sp>
      <p:sp>
        <p:nvSpPr>
          <p:cNvPr id="501" name="Google Shape;501;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02" name="Google Shape;502;p65"/>
          <p:cNvSpPr txBox="1"/>
          <p:nvPr/>
        </p:nvSpPr>
        <p:spPr>
          <a:xfrm>
            <a:off x="496450" y="3195125"/>
            <a:ext cx="8063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“Give me a thumbs up when you have an answer and can explain how you got it.”</a:t>
            </a:r>
            <a:endParaRPr sz="17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6" name="Shape 506"/>
        <p:cNvGrpSpPr/>
        <p:nvPr/>
      </p:nvGrpSpPr>
      <p:grpSpPr>
        <a:xfrm>
          <a:off x="0" y="0"/>
          <a:ext cx="0" cy="0"/>
          <a:chOff x="0" y="0"/>
          <a:chExt cx="0" cy="0"/>
        </a:xfrm>
      </p:grpSpPr>
      <p:sp>
        <p:nvSpPr>
          <p:cNvPr id="507" name="Google Shape;507;p66"/>
          <p:cNvSpPr txBox="1"/>
          <p:nvPr>
            <p:ph type="ctrTitle"/>
          </p:nvPr>
        </p:nvSpPr>
        <p:spPr>
          <a:xfrm>
            <a:off x="2474400" y="461750"/>
            <a:ext cx="3870900" cy="69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08" name="Google Shape;508;p66"/>
          <p:cNvSpPr txBox="1"/>
          <p:nvPr>
            <p:ph idx="4294967295" type="title"/>
          </p:nvPr>
        </p:nvSpPr>
        <p:spPr>
          <a:xfrm>
            <a:off x="2636544" y="1327100"/>
            <a:ext cx="35466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Quicksand"/>
                <a:ea typeface="Quicksand"/>
                <a:cs typeface="Quicksand"/>
                <a:sym typeface="Quicksand"/>
              </a:rPr>
              <a:t>60 + 13</a:t>
            </a:r>
            <a:endParaRPr b="0" sz="3900">
              <a:latin typeface="Quicksand"/>
              <a:ea typeface="Quicksand"/>
              <a:cs typeface="Quicksand"/>
              <a:sym typeface="Quicksand"/>
            </a:endParaRPr>
          </a:p>
        </p:txBody>
      </p:sp>
      <p:sp>
        <p:nvSpPr>
          <p:cNvPr id="509" name="Google Shape;509;p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10" name="Google Shape;510;p66"/>
          <p:cNvSpPr txBox="1"/>
          <p:nvPr/>
        </p:nvSpPr>
        <p:spPr>
          <a:xfrm>
            <a:off x="496450" y="3195125"/>
            <a:ext cx="8063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“Give me a thumbs up when you have an answer and can explain how you got it.”</a:t>
            </a:r>
            <a:endParaRPr sz="17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4" name="Shape 514"/>
        <p:cNvGrpSpPr/>
        <p:nvPr/>
      </p:nvGrpSpPr>
      <p:grpSpPr>
        <a:xfrm>
          <a:off x="0" y="0"/>
          <a:ext cx="0" cy="0"/>
          <a:chOff x="0" y="0"/>
          <a:chExt cx="0" cy="0"/>
        </a:xfrm>
      </p:grpSpPr>
      <p:sp>
        <p:nvSpPr>
          <p:cNvPr id="515" name="Google Shape;515;p67"/>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16" name="Google Shape;516;p67"/>
          <p:cNvSpPr txBox="1"/>
          <p:nvPr>
            <p:ph idx="4294967295" type="title"/>
          </p:nvPr>
        </p:nvSpPr>
        <p:spPr>
          <a:xfrm>
            <a:off x="3394191" y="1406600"/>
            <a:ext cx="19698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Quicksand"/>
                <a:ea typeface="Quicksand"/>
                <a:cs typeface="Quicksand"/>
                <a:sym typeface="Quicksand"/>
              </a:rPr>
              <a:t>65 + 13</a:t>
            </a:r>
            <a:endParaRPr b="0" sz="3900">
              <a:latin typeface="Quicksand"/>
              <a:ea typeface="Quicksand"/>
              <a:cs typeface="Quicksand"/>
              <a:sym typeface="Quicksand"/>
            </a:endParaRPr>
          </a:p>
        </p:txBody>
      </p:sp>
      <p:sp>
        <p:nvSpPr>
          <p:cNvPr id="517" name="Google Shape;517;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18" name="Google Shape;518;p67"/>
          <p:cNvSpPr txBox="1"/>
          <p:nvPr/>
        </p:nvSpPr>
        <p:spPr>
          <a:xfrm>
            <a:off x="707612" y="3871425"/>
            <a:ext cx="8088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How was place value helpful as you added these numbers?</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1000"/>
                                        <p:tgtEl>
                                          <p:spTgt spid="5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2" name="Shape 522"/>
        <p:cNvGrpSpPr/>
        <p:nvPr/>
      </p:nvGrpSpPr>
      <p:grpSpPr>
        <a:xfrm>
          <a:off x="0" y="0"/>
          <a:ext cx="0" cy="0"/>
          <a:chOff x="0" y="0"/>
          <a:chExt cx="0" cy="0"/>
        </a:xfrm>
      </p:grpSpPr>
      <p:sp>
        <p:nvSpPr>
          <p:cNvPr id="523" name="Google Shape;523;p68"/>
          <p:cNvSpPr txBox="1"/>
          <p:nvPr>
            <p:ph type="ctrTitle"/>
          </p:nvPr>
        </p:nvSpPr>
        <p:spPr>
          <a:xfrm>
            <a:off x="1333600" y="36880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 Many Responses</a:t>
            </a:r>
            <a:endParaRPr b="0" sz="3000">
              <a:solidFill>
                <a:schemeClr val="accent5"/>
              </a:solidFill>
              <a:latin typeface="Hepta Slab"/>
              <a:ea typeface="Hepta Slab"/>
              <a:cs typeface="Hepta Slab"/>
              <a:sym typeface="Hepta Slab"/>
            </a:endParaRPr>
          </a:p>
        </p:txBody>
      </p:sp>
      <p:sp>
        <p:nvSpPr>
          <p:cNvPr id="524" name="Google Shape;524;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25" name="Google Shape;525;p68"/>
          <p:cNvPicPr preferRelativeResize="0"/>
          <p:nvPr/>
        </p:nvPicPr>
        <p:blipFill>
          <a:blip r:embed="rId3">
            <a:alphaModFix/>
          </a:blip>
          <a:stretch>
            <a:fillRect/>
          </a:stretch>
        </p:blipFill>
        <p:spPr>
          <a:xfrm>
            <a:off x="2744300" y="1152750"/>
            <a:ext cx="2721825" cy="3494525"/>
          </a:xfrm>
          <a:prstGeom prst="rect">
            <a:avLst/>
          </a:prstGeom>
          <a:noFill/>
          <a:ln cap="flat" cmpd="sng" w="9525">
            <a:solidFill>
              <a:schemeClr val="dk2"/>
            </a:solidFill>
            <a:prstDash val="solid"/>
            <a:round/>
            <a:headEnd len="sm" w="sm" type="none"/>
            <a:tailEnd len="sm" w="sm" type="none"/>
          </a:ln>
        </p:spPr>
      </p:pic>
      <p:pic>
        <p:nvPicPr>
          <p:cNvPr id="526" name="Google Shape;526;p68"/>
          <p:cNvPicPr preferRelativeResize="0"/>
          <p:nvPr/>
        </p:nvPicPr>
        <p:blipFill>
          <a:blip r:embed="rId4">
            <a:alphaModFix/>
          </a:blip>
          <a:stretch>
            <a:fillRect/>
          </a:stretch>
        </p:blipFill>
        <p:spPr>
          <a:xfrm>
            <a:off x="5597025" y="1250425"/>
            <a:ext cx="2533650" cy="533400"/>
          </a:xfrm>
          <a:prstGeom prst="rect">
            <a:avLst/>
          </a:prstGeom>
          <a:noFill/>
          <a:ln cap="flat" cmpd="sng" w="9525">
            <a:solidFill>
              <a:schemeClr val="dk2"/>
            </a:solidFill>
            <a:prstDash val="solid"/>
            <a:round/>
            <a:headEnd len="sm" w="sm" type="none"/>
            <a:tailEnd len="sm" w="sm" type="none"/>
          </a:ln>
        </p:spPr>
      </p:pic>
      <p:sp>
        <p:nvSpPr>
          <p:cNvPr id="527" name="Google Shape;527;p68"/>
          <p:cNvSpPr txBox="1"/>
          <p:nvPr/>
        </p:nvSpPr>
        <p:spPr>
          <a:xfrm>
            <a:off x="360750" y="1425100"/>
            <a:ext cx="25338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Hepta Slab"/>
                <a:ea typeface="Hepta Slab"/>
                <a:cs typeface="Hepta Slab"/>
                <a:sym typeface="Hepta Slab"/>
              </a:rPr>
              <a:t>What do you notice? </a:t>
            </a:r>
            <a:endParaRPr sz="2200">
              <a:latin typeface="Hepta Slab"/>
              <a:ea typeface="Hepta Slab"/>
              <a:cs typeface="Hepta Slab"/>
              <a:sym typeface="Hepta Slab"/>
            </a:endParaRPr>
          </a:p>
          <a:p>
            <a:pPr indent="0" lvl="0" marL="0" rtl="0" algn="l">
              <a:spcBef>
                <a:spcPts val="0"/>
              </a:spcBef>
              <a:spcAft>
                <a:spcPts val="0"/>
              </a:spcAft>
              <a:buNone/>
            </a:pPr>
            <a:r>
              <a:t/>
            </a:r>
            <a:endParaRPr sz="2200">
              <a:latin typeface="Hepta Slab"/>
              <a:ea typeface="Hepta Slab"/>
              <a:cs typeface="Hepta Slab"/>
              <a:sym typeface="Hepta Slab"/>
            </a:endParaRPr>
          </a:p>
          <a:p>
            <a:pPr indent="0" lvl="0" marL="0" rtl="0" algn="l">
              <a:spcBef>
                <a:spcPts val="0"/>
              </a:spcBef>
              <a:spcAft>
                <a:spcPts val="0"/>
              </a:spcAft>
              <a:buNone/>
            </a:pPr>
            <a:r>
              <a:rPr lang="en" sz="2200">
                <a:latin typeface="Hepta Slab"/>
                <a:ea typeface="Hepta Slab"/>
                <a:cs typeface="Hepta Slab"/>
                <a:sym typeface="Hepta Slab"/>
              </a:rPr>
              <a:t>What do you wonder?</a:t>
            </a:r>
            <a:endParaRPr sz="2200">
              <a:latin typeface="Hepta Slab"/>
              <a:ea typeface="Hepta Slab"/>
              <a:cs typeface="Hepta Slab"/>
              <a:sym typeface="Hepta Slab"/>
            </a:endParaRPr>
          </a:p>
        </p:txBody>
      </p:sp>
      <p:sp>
        <p:nvSpPr>
          <p:cNvPr id="528" name="Google Shape;528;p68"/>
          <p:cNvSpPr txBox="1"/>
          <p:nvPr/>
        </p:nvSpPr>
        <p:spPr>
          <a:xfrm>
            <a:off x="5700875" y="1925500"/>
            <a:ext cx="2977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Hepta Slab"/>
                <a:ea typeface="Hepta Slab"/>
                <a:cs typeface="Hepta Slab"/>
                <a:sym typeface="Hepta Slab"/>
              </a:rPr>
              <a:t>How many students are represented in the graph?</a:t>
            </a:r>
            <a:endParaRPr sz="2000">
              <a:latin typeface="Hepta Slab"/>
              <a:ea typeface="Hepta Slab"/>
              <a:cs typeface="Hepta Slab"/>
              <a:sym typeface="Hepta Slab"/>
            </a:endParaRPr>
          </a:p>
        </p:txBody>
      </p:sp>
      <p:sp>
        <p:nvSpPr>
          <p:cNvPr id="529" name="Google Shape;529;p68"/>
          <p:cNvSpPr txBox="1"/>
          <p:nvPr/>
        </p:nvSpPr>
        <p:spPr>
          <a:xfrm>
            <a:off x="5810600" y="3078875"/>
            <a:ext cx="28677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Hepta Slab"/>
                <a:ea typeface="Hepta Slab"/>
                <a:cs typeface="Hepta Slab"/>
                <a:sym typeface="Hepta Slab"/>
              </a:rPr>
              <a:t>How could we count the total number of students in this graph?</a:t>
            </a:r>
            <a:endParaRPr sz="2000">
              <a:latin typeface="Hepta Slab"/>
              <a:ea typeface="Hepta Slab"/>
              <a:cs typeface="Hepta Slab"/>
              <a:sym typeface="Hepta Slab"/>
            </a:endParaRPr>
          </a:p>
        </p:txBody>
      </p:sp>
      <p:pic>
        <p:nvPicPr>
          <p:cNvPr descr="This timer counts down silently until it reaches 0:00, then a police siren sounds to alert you that time is up." id="530" name="Google Shape;530;p68" title="5 Minute Timer">
            <a:hlinkClick r:id="rId5"/>
          </p:cNvPr>
          <p:cNvPicPr preferRelativeResize="0"/>
          <p:nvPr/>
        </p:nvPicPr>
        <p:blipFill>
          <a:blip r:embed="rId6">
            <a:alphaModFix/>
          </a:blip>
          <a:stretch>
            <a:fillRect/>
          </a:stretch>
        </p:blipFill>
        <p:spPr>
          <a:xfrm>
            <a:off x="635125" y="3434500"/>
            <a:ext cx="1670066" cy="1252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1000"/>
                                        <p:tgtEl>
                                          <p:spTgt spid="5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1000"/>
                                        <p:tgtEl>
                                          <p:spTgt spid="5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4" name="Shape 534"/>
        <p:cNvGrpSpPr/>
        <p:nvPr/>
      </p:nvGrpSpPr>
      <p:grpSpPr>
        <a:xfrm>
          <a:off x="0" y="0"/>
          <a:ext cx="0" cy="0"/>
          <a:chOff x="0" y="0"/>
          <a:chExt cx="0" cy="0"/>
        </a:xfrm>
      </p:grpSpPr>
      <p:sp>
        <p:nvSpPr>
          <p:cNvPr id="535" name="Google Shape;535;p69"/>
          <p:cNvSpPr txBox="1"/>
          <p:nvPr>
            <p:ph type="ctrTitle"/>
          </p:nvPr>
        </p:nvSpPr>
        <p:spPr>
          <a:xfrm>
            <a:off x="1476750" y="514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 Many Responses</a:t>
            </a:r>
            <a:endParaRPr b="0" sz="3000">
              <a:solidFill>
                <a:schemeClr val="accent5"/>
              </a:solidFill>
              <a:latin typeface="Hepta Slab"/>
              <a:ea typeface="Hepta Slab"/>
              <a:cs typeface="Hepta Slab"/>
              <a:sym typeface="Hepta Slab"/>
            </a:endParaRPr>
          </a:p>
        </p:txBody>
      </p:sp>
      <p:sp>
        <p:nvSpPr>
          <p:cNvPr id="536" name="Google Shape;536;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37" name="Google Shape;537;p69"/>
          <p:cNvPicPr preferRelativeResize="0"/>
          <p:nvPr/>
        </p:nvPicPr>
        <p:blipFill>
          <a:blip r:embed="rId3">
            <a:alphaModFix/>
          </a:blip>
          <a:stretch>
            <a:fillRect/>
          </a:stretch>
        </p:blipFill>
        <p:spPr>
          <a:xfrm>
            <a:off x="1004325" y="1347750"/>
            <a:ext cx="3197725" cy="3082275"/>
          </a:xfrm>
          <a:prstGeom prst="rect">
            <a:avLst/>
          </a:prstGeom>
          <a:noFill/>
          <a:ln cap="flat" cmpd="sng" w="9525">
            <a:solidFill>
              <a:schemeClr val="dk2"/>
            </a:solidFill>
            <a:prstDash val="solid"/>
            <a:round/>
            <a:headEnd len="sm" w="sm" type="none"/>
            <a:tailEnd len="sm" w="sm" type="none"/>
          </a:ln>
        </p:spPr>
      </p:pic>
      <p:sp>
        <p:nvSpPr>
          <p:cNvPr id="538" name="Google Shape;538;p69"/>
          <p:cNvSpPr txBox="1"/>
          <p:nvPr/>
        </p:nvSpPr>
        <p:spPr>
          <a:xfrm>
            <a:off x="4544550" y="1347750"/>
            <a:ext cx="37839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Hepta Slab"/>
                <a:ea typeface="Hepta Slab"/>
                <a:cs typeface="Hepta Slab"/>
                <a:sym typeface="Hepta Slab"/>
              </a:rPr>
              <a:t>How is counting the total number of students in this graph different from counting the total number of students in the first graph?</a:t>
            </a:r>
            <a:endParaRPr sz="1800">
              <a:latin typeface="Hepta Slab"/>
              <a:ea typeface="Hepta Slab"/>
              <a:cs typeface="Hepta Slab"/>
              <a:sym typeface="Hepta Slab"/>
            </a:endParaRPr>
          </a:p>
          <a:p>
            <a:pPr indent="0" lvl="0" marL="0" rtl="0" algn="l">
              <a:spcBef>
                <a:spcPts val="0"/>
              </a:spcBef>
              <a:spcAft>
                <a:spcPts val="0"/>
              </a:spcAft>
              <a:buNone/>
            </a:pPr>
            <a:r>
              <a:t/>
            </a:r>
            <a:endParaRPr sz="1800">
              <a:latin typeface="Hepta Slab"/>
              <a:ea typeface="Hepta Slab"/>
              <a:cs typeface="Hepta Slab"/>
              <a:sym typeface="Hepta Slab"/>
            </a:endParaRPr>
          </a:p>
          <a:p>
            <a:pPr indent="0" lvl="0" marL="0" rtl="0" algn="l">
              <a:spcBef>
                <a:spcPts val="0"/>
              </a:spcBef>
              <a:spcAft>
                <a:spcPts val="0"/>
              </a:spcAft>
              <a:buNone/>
            </a:pPr>
            <a:r>
              <a:t/>
            </a:r>
            <a:endParaRPr sz="1800">
              <a:latin typeface="Hepta Slab"/>
              <a:ea typeface="Hepta Slab"/>
              <a:cs typeface="Hepta Slab"/>
              <a:sym typeface="Hepta Slab"/>
            </a:endParaRPr>
          </a:p>
          <a:p>
            <a:pPr indent="0" lvl="0" marL="0" rtl="0" algn="l">
              <a:spcBef>
                <a:spcPts val="0"/>
              </a:spcBef>
              <a:spcAft>
                <a:spcPts val="0"/>
              </a:spcAft>
              <a:buNone/>
            </a:pPr>
            <a:r>
              <a:rPr lang="en" sz="1800">
                <a:latin typeface="Hepta Slab"/>
                <a:ea typeface="Hepta Slab"/>
                <a:cs typeface="Hepta Slab"/>
                <a:sym typeface="Hepta Slab"/>
              </a:rPr>
              <a:t>How could we count the total number of </a:t>
            </a:r>
            <a:r>
              <a:rPr lang="en" sz="1800">
                <a:latin typeface="Hepta Slab"/>
                <a:ea typeface="Hepta Slab"/>
                <a:cs typeface="Hepta Slab"/>
                <a:sym typeface="Hepta Slab"/>
              </a:rPr>
              <a:t>students</a:t>
            </a:r>
            <a:r>
              <a:rPr lang="en" sz="1800">
                <a:latin typeface="Hepta Slab"/>
                <a:ea typeface="Hepta Slab"/>
                <a:cs typeface="Hepta Slab"/>
                <a:sym typeface="Hepta Slab"/>
              </a:rPr>
              <a:t> in this graph?</a:t>
            </a:r>
            <a:endParaRPr sz="1800">
              <a:latin typeface="Hepta Slab"/>
              <a:ea typeface="Hepta Slab"/>
              <a:cs typeface="Hepta Slab"/>
              <a:sym typeface="Hepta Slab"/>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2" name="Shape 542"/>
        <p:cNvGrpSpPr/>
        <p:nvPr/>
      </p:nvGrpSpPr>
      <p:grpSpPr>
        <a:xfrm>
          <a:off x="0" y="0"/>
          <a:ext cx="0" cy="0"/>
          <a:chOff x="0" y="0"/>
          <a:chExt cx="0" cy="0"/>
        </a:xfrm>
      </p:grpSpPr>
      <p:sp>
        <p:nvSpPr>
          <p:cNvPr id="543" name="Google Shape;543;p70"/>
          <p:cNvSpPr txBox="1"/>
          <p:nvPr>
            <p:ph type="ctrTitle"/>
          </p:nvPr>
        </p:nvSpPr>
        <p:spPr>
          <a:xfrm>
            <a:off x="1476750" y="514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 Many Responses</a:t>
            </a:r>
            <a:endParaRPr b="0" sz="3000">
              <a:solidFill>
                <a:schemeClr val="accent5"/>
              </a:solidFill>
              <a:latin typeface="Hepta Slab"/>
              <a:ea typeface="Hepta Slab"/>
              <a:cs typeface="Hepta Slab"/>
              <a:sym typeface="Hepta Slab"/>
            </a:endParaRPr>
          </a:p>
        </p:txBody>
      </p:sp>
      <p:sp>
        <p:nvSpPr>
          <p:cNvPr id="544" name="Google Shape;544;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45" name="Google Shape;545;p70"/>
          <p:cNvSpPr txBox="1"/>
          <p:nvPr/>
        </p:nvSpPr>
        <p:spPr>
          <a:xfrm>
            <a:off x="1173625" y="1519150"/>
            <a:ext cx="71835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dk1"/>
                </a:solidFill>
                <a:latin typeface="Hepta Slab"/>
                <a:ea typeface="Hepta Slab"/>
                <a:cs typeface="Hepta Slab"/>
                <a:sym typeface="Hepta Slab"/>
              </a:rPr>
              <a:t>“In a graph where there’s a lot of data we can adjust the scale so each picture represents more than 1 object. When each picture represents something other than 1, we say that it’s a </a:t>
            </a:r>
            <a:r>
              <a:rPr b="1" lang="en" sz="2400" u="sng">
                <a:solidFill>
                  <a:schemeClr val="dk1"/>
                </a:solidFill>
                <a:latin typeface="Hepta Slab"/>
                <a:ea typeface="Hepta Slab"/>
                <a:cs typeface="Hepta Slab"/>
                <a:sym typeface="Hepta Slab"/>
              </a:rPr>
              <a:t>scaled picture graph</a:t>
            </a:r>
            <a:r>
              <a:rPr lang="en" sz="2400">
                <a:solidFill>
                  <a:schemeClr val="dk1"/>
                </a:solidFill>
                <a:latin typeface="Hepta Slab"/>
                <a:ea typeface="Hepta Slab"/>
                <a:cs typeface="Hepta Slab"/>
                <a:sym typeface="Hepta Slab"/>
              </a:rPr>
              <a:t>. The key tells us that in this graph, each smiley face represents 5 students.”</a:t>
            </a:r>
            <a:endParaRPr sz="3000">
              <a:latin typeface="Hepta Slab"/>
              <a:ea typeface="Hepta Slab"/>
              <a:cs typeface="Hepta Slab"/>
              <a:sym typeface="Hepta Slab"/>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9" name="Shape 549"/>
        <p:cNvGrpSpPr/>
        <p:nvPr/>
      </p:nvGrpSpPr>
      <p:grpSpPr>
        <a:xfrm>
          <a:off x="0" y="0"/>
          <a:ext cx="0" cy="0"/>
          <a:chOff x="0" y="0"/>
          <a:chExt cx="0" cy="0"/>
        </a:xfrm>
      </p:grpSpPr>
      <p:sp>
        <p:nvSpPr>
          <p:cNvPr id="550" name="Google Shape;550;p71"/>
          <p:cNvSpPr txBox="1"/>
          <p:nvPr>
            <p:ph type="ctrTitle"/>
          </p:nvPr>
        </p:nvSpPr>
        <p:spPr>
          <a:xfrm>
            <a:off x="1012750" y="391750"/>
            <a:ext cx="6757800" cy="59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Hepta Slab"/>
                <a:ea typeface="Hepta Slab"/>
                <a:cs typeface="Hepta Slab"/>
                <a:sym typeface="Hepta Slab"/>
              </a:rPr>
              <a:t>Questions about Scaled Picture Graphs</a:t>
            </a:r>
            <a:endParaRPr b="0" sz="2400">
              <a:solidFill>
                <a:schemeClr val="accent5"/>
              </a:solidFill>
              <a:latin typeface="Hepta Slab"/>
              <a:ea typeface="Hepta Slab"/>
              <a:cs typeface="Hepta Slab"/>
              <a:sym typeface="Hepta Slab"/>
            </a:endParaRPr>
          </a:p>
        </p:txBody>
      </p:sp>
      <p:sp>
        <p:nvSpPr>
          <p:cNvPr id="551" name="Google Shape;551;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52" name="Google Shape;552;p71"/>
          <p:cNvPicPr preferRelativeResize="0"/>
          <p:nvPr/>
        </p:nvPicPr>
        <p:blipFill>
          <a:blip r:embed="rId3">
            <a:alphaModFix/>
          </a:blip>
          <a:stretch>
            <a:fillRect/>
          </a:stretch>
        </p:blipFill>
        <p:spPr>
          <a:xfrm>
            <a:off x="681925" y="1011363"/>
            <a:ext cx="3191400" cy="3120775"/>
          </a:xfrm>
          <a:prstGeom prst="rect">
            <a:avLst/>
          </a:prstGeom>
          <a:noFill/>
          <a:ln cap="flat" cmpd="sng" w="9525">
            <a:solidFill>
              <a:schemeClr val="dk2"/>
            </a:solidFill>
            <a:prstDash val="solid"/>
            <a:round/>
            <a:headEnd len="sm" w="sm" type="none"/>
            <a:tailEnd len="sm" w="sm" type="none"/>
          </a:ln>
        </p:spPr>
      </p:pic>
      <p:pic>
        <p:nvPicPr>
          <p:cNvPr id="553" name="Google Shape;553;p71"/>
          <p:cNvPicPr preferRelativeResize="0"/>
          <p:nvPr/>
        </p:nvPicPr>
        <p:blipFill>
          <a:blip r:embed="rId4">
            <a:alphaModFix/>
          </a:blip>
          <a:stretch>
            <a:fillRect/>
          </a:stretch>
        </p:blipFill>
        <p:spPr>
          <a:xfrm>
            <a:off x="4177475" y="1108750"/>
            <a:ext cx="3990975" cy="3019425"/>
          </a:xfrm>
          <a:prstGeom prst="rect">
            <a:avLst/>
          </a:prstGeom>
          <a:noFill/>
          <a:ln cap="flat" cmpd="sng" w="9525">
            <a:solidFill>
              <a:schemeClr val="dk2"/>
            </a:solidFill>
            <a:prstDash val="solid"/>
            <a:round/>
            <a:headEnd len="sm" w="sm" type="none"/>
            <a:tailEnd len="sm" w="sm" type="none"/>
          </a:ln>
        </p:spPr>
      </p:pic>
      <p:pic>
        <p:nvPicPr>
          <p:cNvPr descr="This timer counts down silently until it reaches 0:00, then a police siren sounds to alert you that time is up." id="554" name="Google Shape;554;p71" title="10 Minute Timer">
            <a:hlinkClick r:id="rId5"/>
          </p:cNvPr>
          <p:cNvPicPr preferRelativeResize="0"/>
          <p:nvPr/>
        </p:nvPicPr>
        <p:blipFill>
          <a:blip r:embed="rId6">
            <a:alphaModFix/>
          </a:blip>
          <a:stretch>
            <a:fillRect/>
          </a:stretch>
        </p:blipFill>
        <p:spPr>
          <a:xfrm>
            <a:off x="7433800" y="4168400"/>
            <a:ext cx="1122010" cy="84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000"/>
                                        <p:tgtEl>
                                          <p:spTgt spid="5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8" name="Shape 558"/>
        <p:cNvGrpSpPr/>
        <p:nvPr/>
      </p:nvGrpSpPr>
      <p:grpSpPr>
        <a:xfrm>
          <a:off x="0" y="0"/>
          <a:ext cx="0" cy="0"/>
          <a:chOff x="0" y="0"/>
          <a:chExt cx="0" cy="0"/>
        </a:xfrm>
      </p:grpSpPr>
      <p:sp>
        <p:nvSpPr>
          <p:cNvPr id="559" name="Google Shape;559;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0" name="Google Shape;560;p72"/>
          <p:cNvSpPr txBox="1"/>
          <p:nvPr>
            <p:ph type="ctrTitle"/>
          </p:nvPr>
        </p:nvSpPr>
        <p:spPr>
          <a:xfrm>
            <a:off x="947775" y="473650"/>
            <a:ext cx="6757800" cy="59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Hepta Slab"/>
                <a:ea typeface="Hepta Slab"/>
                <a:cs typeface="Hepta Slab"/>
                <a:sym typeface="Hepta Slab"/>
              </a:rPr>
              <a:t>Questions about Scaled Picture Graphs</a:t>
            </a:r>
            <a:endParaRPr b="0" sz="2400">
              <a:solidFill>
                <a:schemeClr val="accent5"/>
              </a:solidFill>
              <a:latin typeface="Hepta Slab"/>
              <a:ea typeface="Hepta Slab"/>
              <a:cs typeface="Hepta Slab"/>
              <a:sym typeface="Hepta Slab"/>
            </a:endParaRPr>
          </a:p>
        </p:txBody>
      </p:sp>
      <p:pic>
        <p:nvPicPr>
          <p:cNvPr id="561" name="Google Shape;561;p72"/>
          <p:cNvPicPr preferRelativeResize="0"/>
          <p:nvPr/>
        </p:nvPicPr>
        <p:blipFill>
          <a:blip r:embed="rId3">
            <a:alphaModFix/>
          </a:blip>
          <a:stretch>
            <a:fillRect/>
          </a:stretch>
        </p:blipFill>
        <p:spPr>
          <a:xfrm>
            <a:off x="947775" y="1190425"/>
            <a:ext cx="2797100" cy="3396475"/>
          </a:xfrm>
          <a:prstGeom prst="rect">
            <a:avLst/>
          </a:prstGeom>
          <a:noFill/>
          <a:ln>
            <a:noFill/>
          </a:ln>
        </p:spPr>
      </p:pic>
      <p:sp>
        <p:nvSpPr>
          <p:cNvPr id="562" name="Google Shape;562;p72"/>
          <p:cNvSpPr txBox="1"/>
          <p:nvPr/>
        </p:nvSpPr>
        <p:spPr>
          <a:xfrm>
            <a:off x="4146650" y="989950"/>
            <a:ext cx="42105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Hepta Slab"/>
                <a:ea typeface="Hepta Slab"/>
                <a:cs typeface="Hepta Slab"/>
                <a:sym typeface="Hepta Slab"/>
              </a:rPr>
              <a:t>How many of each type of flower did Andre see on his way home?</a:t>
            </a:r>
            <a:endParaRPr sz="1800">
              <a:latin typeface="Hepta Slab"/>
              <a:ea typeface="Hepta Slab"/>
              <a:cs typeface="Hepta Slab"/>
              <a:sym typeface="Hepta Slab"/>
            </a:endParaRPr>
          </a:p>
          <a:p>
            <a:pPr indent="0" lvl="0" marL="0" rtl="0" algn="l">
              <a:spcBef>
                <a:spcPts val="0"/>
              </a:spcBef>
              <a:spcAft>
                <a:spcPts val="0"/>
              </a:spcAft>
              <a:buNone/>
            </a:pPr>
            <a:r>
              <a:t/>
            </a:r>
            <a:endParaRPr sz="1800">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Roses: _______</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Tulips: _______</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Daisies: _______</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Violets: _______</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sz="1800">
                <a:latin typeface="Hepta Slab"/>
                <a:ea typeface="Hepta Slab"/>
                <a:cs typeface="Hepta Slab"/>
                <a:sym typeface="Hepta Slab"/>
              </a:rPr>
              <a:t>Write 2 questions that you could ask about the flowers Andre saw on his way home.</a:t>
            </a:r>
            <a:endParaRPr sz="1800">
              <a:latin typeface="Hepta Slab"/>
              <a:ea typeface="Hepta Slab"/>
              <a:cs typeface="Hepta Slab"/>
              <a:sym typeface="Hepta Slab"/>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6" name="Shape 566"/>
        <p:cNvGrpSpPr/>
        <p:nvPr/>
      </p:nvGrpSpPr>
      <p:grpSpPr>
        <a:xfrm>
          <a:off x="0" y="0"/>
          <a:ext cx="0" cy="0"/>
          <a:chOff x="0" y="0"/>
          <a:chExt cx="0" cy="0"/>
        </a:xfrm>
      </p:grpSpPr>
      <p:sp>
        <p:nvSpPr>
          <p:cNvPr id="567" name="Google Shape;567;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8" name="Google Shape;568;p73"/>
          <p:cNvSpPr txBox="1"/>
          <p:nvPr>
            <p:ph type="ctrTitle"/>
          </p:nvPr>
        </p:nvSpPr>
        <p:spPr>
          <a:xfrm>
            <a:off x="947775" y="473650"/>
            <a:ext cx="6757800" cy="59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Hepta Slab"/>
                <a:ea typeface="Hepta Slab"/>
                <a:cs typeface="Hepta Slab"/>
                <a:sym typeface="Hepta Slab"/>
              </a:rPr>
              <a:t>Questions about Scaled Picture Graphs</a:t>
            </a:r>
            <a:endParaRPr b="0" sz="2400">
              <a:solidFill>
                <a:schemeClr val="accent5"/>
              </a:solidFill>
              <a:latin typeface="Hepta Slab"/>
              <a:ea typeface="Hepta Slab"/>
              <a:cs typeface="Hepta Slab"/>
              <a:sym typeface="Hepta Slab"/>
            </a:endParaRPr>
          </a:p>
        </p:txBody>
      </p:sp>
      <p:sp>
        <p:nvSpPr>
          <p:cNvPr id="569" name="Google Shape;569;p73"/>
          <p:cNvSpPr txBox="1"/>
          <p:nvPr/>
        </p:nvSpPr>
        <p:spPr>
          <a:xfrm>
            <a:off x="4801800" y="1291800"/>
            <a:ext cx="37839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Hepta Slab"/>
                <a:ea typeface="Hepta Slab"/>
                <a:cs typeface="Hepta Slab"/>
                <a:sym typeface="Hepta Slab"/>
              </a:rPr>
              <a:t>How many studen</a:t>
            </a:r>
            <a:r>
              <a:rPr lang="en" sz="1800">
                <a:latin typeface="Hepta Slab"/>
                <a:ea typeface="Hepta Slab"/>
                <a:cs typeface="Hepta Slab"/>
                <a:sym typeface="Hepta Slab"/>
              </a:rPr>
              <a:t>t liked each type of book? How do you know?</a:t>
            </a:r>
            <a:endParaRPr sz="1800">
              <a:latin typeface="Hepta Slab"/>
              <a:ea typeface="Hepta Slab"/>
              <a:cs typeface="Hepta Slab"/>
              <a:sym typeface="Hepta Slab"/>
            </a:endParaRPr>
          </a:p>
          <a:p>
            <a:pPr indent="0" lvl="0" marL="0" rtl="0" algn="l">
              <a:spcBef>
                <a:spcPts val="0"/>
              </a:spcBef>
              <a:spcAft>
                <a:spcPts val="0"/>
              </a:spcAft>
              <a:buNone/>
            </a:pPr>
            <a:r>
              <a:t/>
            </a:r>
            <a:endParaRPr sz="1800">
              <a:latin typeface="Hepta Slab"/>
              <a:ea typeface="Hepta Slab"/>
              <a:cs typeface="Hepta Slab"/>
              <a:sym typeface="Hepta Slab"/>
            </a:endParaRPr>
          </a:p>
          <a:p>
            <a:pPr indent="0" lvl="0" marL="0" rtl="0" algn="l">
              <a:spcBef>
                <a:spcPts val="0"/>
              </a:spcBef>
              <a:spcAft>
                <a:spcPts val="0"/>
              </a:spcAft>
              <a:buNone/>
            </a:pPr>
            <a:r>
              <a:rPr lang="en" sz="1800">
                <a:latin typeface="Hepta Slab"/>
                <a:ea typeface="Hepta Slab"/>
                <a:cs typeface="Hepta Slab"/>
                <a:sym typeface="Hepta Slab"/>
              </a:rPr>
              <a:t>Write 2 questions that you could ask about the students’ favorite types of books based on the graph.</a:t>
            </a:r>
            <a:endParaRPr sz="1800">
              <a:latin typeface="Hepta Slab"/>
              <a:ea typeface="Hepta Slab"/>
              <a:cs typeface="Hepta Slab"/>
              <a:sym typeface="Hepta Slab"/>
            </a:endParaRPr>
          </a:p>
        </p:txBody>
      </p:sp>
      <p:pic>
        <p:nvPicPr>
          <p:cNvPr id="570" name="Google Shape;570;p73"/>
          <p:cNvPicPr preferRelativeResize="0"/>
          <p:nvPr/>
        </p:nvPicPr>
        <p:blipFill>
          <a:blip r:embed="rId3">
            <a:alphaModFix/>
          </a:blip>
          <a:stretch>
            <a:fillRect/>
          </a:stretch>
        </p:blipFill>
        <p:spPr>
          <a:xfrm>
            <a:off x="649700" y="1071975"/>
            <a:ext cx="3999701" cy="3519750"/>
          </a:xfrm>
          <a:prstGeom prst="rect">
            <a:avLst/>
          </a:prstGeom>
          <a:noFill/>
          <a:ln>
            <a:noFill/>
          </a:ln>
        </p:spPr>
      </p:pic>
      <p:sp>
        <p:nvSpPr>
          <p:cNvPr id="571" name="Google Shape;571;p73"/>
          <p:cNvSpPr txBox="1"/>
          <p:nvPr/>
        </p:nvSpPr>
        <p:spPr>
          <a:xfrm>
            <a:off x="4682538" y="3566625"/>
            <a:ext cx="41139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How did you use the scale to answer the questions?</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1000"/>
                                        <p:tgtEl>
                                          <p:spTgt spid="5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5" name="Shape 575"/>
        <p:cNvGrpSpPr/>
        <p:nvPr/>
      </p:nvGrpSpPr>
      <p:grpSpPr>
        <a:xfrm>
          <a:off x="0" y="0"/>
          <a:ext cx="0" cy="0"/>
          <a:chOff x="0" y="0"/>
          <a:chExt cx="0" cy="0"/>
        </a:xfrm>
      </p:grpSpPr>
      <p:sp>
        <p:nvSpPr>
          <p:cNvPr id="576" name="Google Shape;576;p74"/>
          <p:cNvSpPr txBox="1"/>
          <p:nvPr>
            <p:ph type="ctrTitle"/>
          </p:nvPr>
        </p:nvSpPr>
        <p:spPr>
          <a:xfrm>
            <a:off x="2030400" y="498425"/>
            <a:ext cx="5083200" cy="675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577" name="Google Shape;577;p74"/>
          <p:cNvSpPr/>
          <p:nvPr/>
        </p:nvSpPr>
        <p:spPr>
          <a:xfrm flipH="1">
            <a:off x="118383" y="924350"/>
            <a:ext cx="2394292" cy="18899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74"/>
          <p:cNvSpPr txBox="1"/>
          <p:nvPr/>
        </p:nvSpPr>
        <p:spPr>
          <a:xfrm>
            <a:off x="330775" y="1296475"/>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Why would we use a scaled picture graph to represent data?</a:t>
            </a:r>
            <a:endParaRPr b="1">
              <a:latin typeface="Quicksand"/>
              <a:ea typeface="Quicksand"/>
              <a:cs typeface="Quicksand"/>
              <a:sym typeface="Quicksand"/>
            </a:endParaRPr>
          </a:p>
        </p:txBody>
      </p:sp>
      <p:pic>
        <p:nvPicPr>
          <p:cNvPr id="579" name="Google Shape;579;p74"/>
          <p:cNvPicPr preferRelativeResize="0"/>
          <p:nvPr/>
        </p:nvPicPr>
        <p:blipFill>
          <a:blip r:embed="rId3">
            <a:alphaModFix/>
          </a:blip>
          <a:stretch>
            <a:fillRect/>
          </a:stretch>
        </p:blipFill>
        <p:spPr>
          <a:xfrm>
            <a:off x="4722475" y="3713525"/>
            <a:ext cx="1628725" cy="1024428"/>
          </a:xfrm>
          <a:prstGeom prst="rect">
            <a:avLst/>
          </a:prstGeom>
          <a:noFill/>
          <a:ln>
            <a:noFill/>
          </a:ln>
        </p:spPr>
      </p:pic>
      <p:sp>
        <p:nvSpPr>
          <p:cNvPr id="580" name="Google Shape;580;p7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81" name="Google Shape;581;p74"/>
          <p:cNvSpPr/>
          <p:nvPr/>
        </p:nvSpPr>
        <p:spPr>
          <a:xfrm>
            <a:off x="6615749" y="2228250"/>
            <a:ext cx="2546835" cy="218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74"/>
          <p:cNvSpPr txBox="1"/>
          <p:nvPr/>
        </p:nvSpPr>
        <p:spPr>
          <a:xfrm>
            <a:off x="6838800" y="2437952"/>
            <a:ext cx="1969500" cy="133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is reading scaled picture graphs different from reading graphs that have a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scale of 1?</a:t>
            </a:r>
            <a:endParaRPr b="1">
              <a:latin typeface="Quicksand"/>
              <a:ea typeface="Quicksand"/>
              <a:cs typeface="Quicksand"/>
              <a:sym typeface="Quicksand"/>
            </a:endParaRPr>
          </a:p>
        </p:txBody>
      </p:sp>
      <p:pic>
        <p:nvPicPr>
          <p:cNvPr id="583" name="Google Shape;583;p74"/>
          <p:cNvPicPr preferRelativeResize="0"/>
          <p:nvPr/>
        </p:nvPicPr>
        <p:blipFill>
          <a:blip r:embed="rId4">
            <a:alphaModFix/>
          </a:blip>
          <a:stretch>
            <a:fillRect/>
          </a:stretch>
        </p:blipFill>
        <p:spPr>
          <a:xfrm>
            <a:off x="2512675" y="2193353"/>
            <a:ext cx="1819225" cy="2335723"/>
          </a:xfrm>
          <a:prstGeom prst="rect">
            <a:avLst/>
          </a:prstGeom>
          <a:noFill/>
          <a:ln cap="flat" cmpd="sng" w="9525">
            <a:solidFill>
              <a:schemeClr val="dk2"/>
            </a:solidFill>
            <a:prstDash val="solid"/>
            <a:round/>
            <a:headEnd len="sm" w="sm" type="none"/>
            <a:tailEnd len="sm" w="sm" type="none"/>
          </a:ln>
        </p:spPr>
      </p:pic>
      <p:pic>
        <p:nvPicPr>
          <p:cNvPr id="584" name="Google Shape;584;p74"/>
          <p:cNvPicPr preferRelativeResize="0"/>
          <p:nvPr/>
        </p:nvPicPr>
        <p:blipFill>
          <a:blip r:embed="rId5">
            <a:alphaModFix/>
          </a:blip>
          <a:stretch>
            <a:fillRect/>
          </a:stretch>
        </p:blipFill>
        <p:spPr>
          <a:xfrm>
            <a:off x="4451175" y="1296468"/>
            <a:ext cx="2045300" cy="1971457"/>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88" name="Shape 588"/>
        <p:cNvGrpSpPr/>
        <p:nvPr/>
      </p:nvGrpSpPr>
      <p:grpSpPr>
        <a:xfrm>
          <a:off x="0" y="0"/>
          <a:ext cx="0" cy="0"/>
          <a:chOff x="0" y="0"/>
          <a:chExt cx="0" cy="0"/>
        </a:xfrm>
      </p:grpSpPr>
      <p:sp>
        <p:nvSpPr>
          <p:cNvPr id="589" name="Google Shape;589;p75"/>
          <p:cNvSpPr txBox="1"/>
          <p:nvPr/>
        </p:nvSpPr>
        <p:spPr>
          <a:xfrm>
            <a:off x="311725" y="403400"/>
            <a:ext cx="623400" cy="6327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5"/>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1" name="Google Shape;591;p75"/>
          <p:cNvPicPr preferRelativeResize="0"/>
          <p:nvPr/>
        </p:nvPicPr>
        <p:blipFill>
          <a:blip r:embed="rId3">
            <a:alphaModFix/>
          </a:blip>
          <a:stretch>
            <a:fillRect/>
          </a:stretch>
        </p:blipFill>
        <p:spPr>
          <a:xfrm>
            <a:off x="1273850" y="517488"/>
            <a:ext cx="2721825" cy="3494525"/>
          </a:xfrm>
          <a:prstGeom prst="rect">
            <a:avLst/>
          </a:prstGeom>
          <a:noFill/>
          <a:ln cap="flat" cmpd="sng" w="9525">
            <a:solidFill>
              <a:schemeClr val="dk2"/>
            </a:solidFill>
            <a:prstDash val="solid"/>
            <a:round/>
            <a:headEnd len="sm" w="sm" type="none"/>
            <a:tailEnd len="sm" w="sm" type="none"/>
          </a:ln>
        </p:spPr>
      </p:pic>
      <p:pic>
        <p:nvPicPr>
          <p:cNvPr id="592" name="Google Shape;592;p75"/>
          <p:cNvPicPr preferRelativeResize="0"/>
          <p:nvPr/>
        </p:nvPicPr>
        <p:blipFill>
          <a:blip r:embed="rId4">
            <a:alphaModFix/>
          </a:blip>
          <a:stretch>
            <a:fillRect/>
          </a:stretch>
        </p:blipFill>
        <p:spPr>
          <a:xfrm>
            <a:off x="4334400" y="517500"/>
            <a:ext cx="3197725" cy="3082275"/>
          </a:xfrm>
          <a:prstGeom prst="rect">
            <a:avLst/>
          </a:prstGeom>
          <a:noFill/>
          <a:ln cap="flat" cmpd="sng" w="9525">
            <a:solidFill>
              <a:schemeClr val="dk2"/>
            </a:solidFill>
            <a:prstDash val="solid"/>
            <a:round/>
            <a:headEnd len="sm" w="sm" type="none"/>
            <a:tailEnd len="sm" w="sm" type="none"/>
          </a:ln>
        </p:spPr>
      </p:pic>
      <p:sp>
        <p:nvSpPr>
          <p:cNvPr id="593" name="Google Shape;593;p75"/>
          <p:cNvSpPr txBox="1"/>
          <p:nvPr/>
        </p:nvSpPr>
        <p:spPr>
          <a:xfrm>
            <a:off x="4139325" y="3653150"/>
            <a:ext cx="44946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Why would we make a scaled picture graph?</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How is reading scaled picture graphs </a:t>
            </a:r>
            <a:r>
              <a:rPr lang="en" sz="1600"/>
              <a:t>different</a:t>
            </a:r>
            <a:r>
              <a:rPr lang="en" sz="1600"/>
              <a:t> from reading graphs that have a scale of 1?</a:t>
            </a:r>
            <a:endParaRPr sz="16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97" name="Shape 597"/>
        <p:cNvGrpSpPr/>
        <p:nvPr/>
      </p:nvGrpSpPr>
      <p:grpSpPr>
        <a:xfrm>
          <a:off x="0" y="0"/>
          <a:ext cx="0" cy="0"/>
          <a:chOff x="0" y="0"/>
          <a:chExt cx="0" cy="0"/>
        </a:xfrm>
      </p:grpSpPr>
      <p:sp>
        <p:nvSpPr>
          <p:cNvPr id="598" name="Google Shape;598;p76"/>
          <p:cNvSpPr txBox="1"/>
          <p:nvPr>
            <p:ph idx="1" type="body"/>
          </p:nvPr>
        </p:nvSpPr>
        <p:spPr>
          <a:xfrm>
            <a:off x="1156375" y="1142975"/>
            <a:ext cx="69753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learned </a:t>
            </a:r>
            <a:r>
              <a:rPr i="0" lang="en" sz="2400">
                <a:latin typeface="Quicksand"/>
                <a:ea typeface="Quicksand"/>
                <a:cs typeface="Quicksand"/>
                <a:sym typeface="Quicksand"/>
              </a:rPr>
              <a:t>about </a:t>
            </a:r>
            <a:r>
              <a:rPr b="1" i="0" lang="en" sz="2400">
                <a:latin typeface="Quicksand"/>
                <a:ea typeface="Quicksand"/>
                <a:cs typeface="Quicksand"/>
                <a:sym typeface="Quicksand"/>
              </a:rPr>
              <a:t>scaled picture graphs</a:t>
            </a:r>
            <a:r>
              <a:rPr i="0" lang="en" sz="2400">
                <a:latin typeface="Quicksand"/>
                <a:ea typeface="Quicksand"/>
                <a:cs typeface="Quicksand"/>
                <a:sym typeface="Quicksand"/>
              </a:rPr>
              <a:t>. We noticed that the </a:t>
            </a:r>
            <a:r>
              <a:rPr b="1" i="0" lang="en" sz="2400">
                <a:latin typeface="Quicksand"/>
                <a:ea typeface="Quicksand"/>
                <a:cs typeface="Quicksand"/>
                <a:sym typeface="Quicksand"/>
              </a:rPr>
              <a:t>key</a:t>
            </a:r>
            <a:r>
              <a:rPr i="0" lang="en" sz="2400">
                <a:latin typeface="Quicksand"/>
                <a:ea typeface="Quicksand"/>
                <a:cs typeface="Quicksand"/>
                <a:sym typeface="Quicksand"/>
              </a:rPr>
              <a:t> to a graph is not always 1. Based on the </a:t>
            </a:r>
            <a:r>
              <a:rPr b="1" i="0" lang="en" sz="2400">
                <a:latin typeface="Quicksand"/>
                <a:ea typeface="Quicksand"/>
                <a:cs typeface="Quicksand"/>
                <a:sym typeface="Quicksand"/>
              </a:rPr>
              <a:t>key, we</a:t>
            </a:r>
            <a:r>
              <a:rPr i="0" lang="en" sz="2400">
                <a:latin typeface="Quicksand"/>
                <a:ea typeface="Quicksand"/>
                <a:cs typeface="Quicksand"/>
                <a:sym typeface="Quicksand"/>
              </a:rPr>
              <a:t> </a:t>
            </a:r>
            <a:r>
              <a:rPr b="1" i="0" lang="en" sz="2400">
                <a:latin typeface="Quicksand"/>
                <a:ea typeface="Quicksand"/>
                <a:cs typeface="Quicksand"/>
                <a:sym typeface="Quicksand"/>
              </a:rPr>
              <a:t>skip-counted</a:t>
            </a:r>
            <a:r>
              <a:rPr i="0" lang="en" sz="2400">
                <a:latin typeface="Quicksand"/>
                <a:ea typeface="Quicksand"/>
                <a:cs typeface="Quicksand"/>
                <a:sym typeface="Quicksand"/>
              </a:rPr>
              <a:t> by 2’s or 5’s to answer questions about the data in the graph.</a:t>
            </a:r>
            <a:endParaRPr b="1"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Next, let’s make a </a:t>
            </a:r>
            <a:r>
              <a:rPr b="1" i="0" lang="en" sz="2400">
                <a:latin typeface="Quicksand"/>
                <a:ea typeface="Quicksand"/>
                <a:cs typeface="Quicksand"/>
                <a:sym typeface="Quicksand"/>
              </a:rPr>
              <a:t>scaled picture graph</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599" name="Google Shape;599;p76"/>
          <p:cNvSpPr txBox="1"/>
          <p:nvPr/>
        </p:nvSpPr>
        <p:spPr>
          <a:xfrm>
            <a:off x="311725" y="403400"/>
            <a:ext cx="623400" cy="6327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76"/>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604" name="Shape 604"/>
        <p:cNvGrpSpPr/>
        <p:nvPr/>
      </p:nvGrpSpPr>
      <p:grpSpPr>
        <a:xfrm>
          <a:off x="0" y="0"/>
          <a:ext cx="0" cy="0"/>
          <a:chOff x="0" y="0"/>
          <a:chExt cx="0" cy="0"/>
        </a:xfrm>
      </p:grpSpPr>
      <p:sp>
        <p:nvSpPr>
          <p:cNvPr id="605" name="Google Shape;605;p77"/>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Create Scaled Picture Graphs</a:t>
            </a:r>
            <a:endParaRPr sz="4400">
              <a:solidFill>
                <a:srgbClr val="434343"/>
              </a:solidFill>
              <a:latin typeface="Hepta Slab"/>
              <a:ea typeface="Hepta Slab"/>
              <a:cs typeface="Hepta Slab"/>
              <a:sym typeface="Hepta Slab"/>
            </a:endParaRPr>
          </a:p>
        </p:txBody>
      </p:sp>
      <p:sp>
        <p:nvSpPr>
          <p:cNvPr id="606" name="Google Shape;606;p77"/>
          <p:cNvSpPr txBox="1"/>
          <p:nvPr/>
        </p:nvSpPr>
        <p:spPr>
          <a:xfrm>
            <a:off x="2778450" y="29063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scaled picture graph</a:t>
            </a:r>
            <a:endParaRPr>
              <a:latin typeface="Quicksand"/>
              <a:ea typeface="Quicksand"/>
              <a:cs typeface="Quicksand"/>
              <a:sym typeface="Quicksand"/>
            </a:endParaRPr>
          </a:p>
        </p:txBody>
      </p:sp>
      <p:sp>
        <p:nvSpPr>
          <p:cNvPr id="607" name="Google Shape;607;p7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609" name="Google Shape;609;p77"/>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3" name="Shape 613"/>
        <p:cNvGrpSpPr/>
        <p:nvPr/>
      </p:nvGrpSpPr>
      <p:grpSpPr>
        <a:xfrm>
          <a:off x="0" y="0"/>
          <a:ext cx="0" cy="0"/>
          <a:chOff x="0" y="0"/>
          <a:chExt cx="0" cy="0"/>
        </a:xfrm>
      </p:grpSpPr>
      <p:sp>
        <p:nvSpPr>
          <p:cNvPr id="614" name="Google Shape;614;p78"/>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15" name="Google Shape;615;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16" name="Google Shape;616;p78"/>
          <p:cNvPicPr preferRelativeResize="0"/>
          <p:nvPr/>
        </p:nvPicPr>
        <p:blipFill>
          <a:blip r:embed="rId3">
            <a:alphaModFix/>
          </a:blip>
          <a:stretch>
            <a:fillRect/>
          </a:stretch>
        </p:blipFill>
        <p:spPr>
          <a:xfrm>
            <a:off x="3031300" y="2203925"/>
            <a:ext cx="2952750" cy="2209800"/>
          </a:xfrm>
          <a:prstGeom prst="rect">
            <a:avLst/>
          </a:prstGeom>
          <a:noFill/>
          <a:ln cap="flat" cmpd="sng" w="9525">
            <a:solidFill>
              <a:schemeClr val="dk2"/>
            </a:solidFill>
            <a:prstDash val="solid"/>
            <a:round/>
            <a:headEnd len="sm" w="sm" type="none"/>
            <a:tailEnd len="sm" w="sm" type="none"/>
          </a:ln>
        </p:spPr>
      </p:pic>
      <p:sp>
        <p:nvSpPr>
          <p:cNvPr id="617" name="Google Shape;617;p78"/>
          <p:cNvSpPr txBox="1"/>
          <p:nvPr/>
        </p:nvSpPr>
        <p:spPr>
          <a:xfrm>
            <a:off x="577600" y="1659500"/>
            <a:ext cx="79563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1" name="Shape 621"/>
        <p:cNvGrpSpPr/>
        <p:nvPr/>
      </p:nvGrpSpPr>
      <p:grpSpPr>
        <a:xfrm>
          <a:off x="0" y="0"/>
          <a:ext cx="0" cy="0"/>
          <a:chOff x="0" y="0"/>
          <a:chExt cx="0" cy="0"/>
        </a:xfrm>
      </p:grpSpPr>
      <p:sp>
        <p:nvSpPr>
          <p:cNvPr id="622" name="Google Shape;622;p79"/>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23" name="Google Shape;623;p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4" name="Google Shape;624;p79"/>
          <p:cNvSpPr txBox="1"/>
          <p:nvPr/>
        </p:nvSpPr>
        <p:spPr>
          <a:xfrm>
            <a:off x="577600" y="1202300"/>
            <a:ext cx="80367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625" name="Google Shape;625;p79"/>
          <p:cNvPicPr preferRelativeResize="0"/>
          <p:nvPr/>
        </p:nvPicPr>
        <p:blipFill>
          <a:blip r:embed="rId3">
            <a:alphaModFix/>
          </a:blip>
          <a:stretch>
            <a:fillRect/>
          </a:stretch>
        </p:blipFill>
        <p:spPr>
          <a:xfrm>
            <a:off x="2861775" y="1803950"/>
            <a:ext cx="3200400" cy="2247900"/>
          </a:xfrm>
          <a:prstGeom prst="rect">
            <a:avLst/>
          </a:prstGeom>
          <a:noFill/>
          <a:ln cap="flat" cmpd="sng" w="9525">
            <a:solidFill>
              <a:schemeClr val="dk2"/>
            </a:solidFill>
            <a:prstDash val="solid"/>
            <a:round/>
            <a:headEnd len="sm" w="sm" type="none"/>
            <a:tailEnd len="sm" w="sm" type="none"/>
          </a:ln>
        </p:spPr>
      </p:pic>
      <p:sp>
        <p:nvSpPr>
          <p:cNvPr id="626" name="Google Shape;626;p79"/>
          <p:cNvSpPr txBox="1"/>
          <p:nvPr/>
        </p:nvSpPr>
        <p:spPr>
          <a:xfrm>
            <a:off x="553650" y="4183075"/>
            <a:ext cx="80367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Hepta Slab"/>
                <a:ea typeface="Hepta Slab"/>
                <a:cs typeface="Hepta Slab"/>
                <a:sym typeface="Hepta Slab"/>
              </a:rPr>
              <a:t>What patterns did you see first and how did this help you figure out the total?</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0" name="Shape 630"/>
        <p:cNvGrpSpPr/>
        <p:nvPr/>
      </p:nvGrpSpPr>
      <p:grpSpPr>
        <a:xfrm>
          <a:off x="0" y="0"/>
          <a:ext cx="0" cy="0"/>
          <a:chOff x="0" y="0"/>
          <a:chExt cx="0" cy="0"/>
        </a:xfrm>
      </p:grpSpPr>
      <p:sp>
        <p:nvSpPr>
          <p:cNvPr id="631" name="Google Shape;631;p80"/>
          <p:cNvSpPr txBox="1"/>
          <p:nvPr>
            <p:ph type="ctrTitle"/>
          </p:nvPr>
        </p:nvSpPr>
        <p:spPr>
          <a:xfrm>
            <a:off x="1476750" y="470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Ways to Travel</a:t>
            </a:r>
            <a:endParaRPr b="0" sz="3000">
              <a:solidFill>
                <a:schemeClr val="accent5"/>
              </a:solidFill>
              <a:latin typeface="Hepta Slab"/>
              <a:ea typeface="Hepta Slab"/>
              <a:cs typeface="Hepta Slab"/>
              <a:sym typeface="Hepta Slab"/>
            </a:endParaRPr>
          </a:p>
        </p:txBody>
      </p:sp>
      <p:sp>
        <p:nvSpPr>
          <p:cNvPr id="632" name="Google Shape;632;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33" name="Google Shape;633;p80"/>
          <p:cNvPicPr preferRelativeResize="0"/>
          <p:nvPr/>
        </p:nvPicPr>
        <p:blipFill>
          <a:blip r:embed="rId3">
            <a:alphaModFix/>
          </a:blip>
          <a:stretch>
            <a:fillRect/>
          </a:stretch>
        </p:blipFill>
        <p:spPr>
          <a:xfrm>
            <a:off x="726950" y="1261675"/>
            <a:ext cx="5504549" cy="3270475"/>
          </a:xfrm>
          <a:prstGeom prst="rect">
            <a:avLst/>
          </a:prstGeom>
          <a:noFill/>
          <a:ln cap="flat" cmpd="sng" w="9525">
            <a:solidFill>
              <a:schemeClr val="dk2"/>
            </a:solidFill>
            <a:prstDash val="solid"/>
            <a:round/>
            <a:headEnd len="sm" w="sm" type="none"/>
            <a:tailEnd len="sm" w="sm" type="none"/>
          </a:ln>
        </p:spPr>
      </p:pic>
      <p:sp>
        <p:nvSpPr>
          <p:cNvPr id="634" name="Google Shape;634;p80"/>
          <p:cNvSpPr txBox="1"/>
          <p:nvPr/>
        </p:nvSpPr>
        <p:spPr>
          <a:xfrm>
            <a:off x="6380400" y="1455775"/>
            <a:ext cx="2330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pta Slab"/>
                <a:ea typeface="Hepta Slab"/>
                <a:cs typeface="Hepta Slab"/>
                <a:sym typeface="Hepta Slab"/>
              </a:rPr>
              <a:t>What is helpful about having this data in the form of a list? </a:t>
            </a:r>
            <a:endParaRPr b="1" sz="1800">
              <a:latin typeface="Hepta Slab"/>
              <a:ea typeface="Hepta Slab"/>
              <a:cs typeface="Hepta Slab"/>
              <a:sym typeface="Hepta Slab"/>
            </a:endParaRPr>
          </a:p>
          <a:p>
            <a:pPr indent="0" lvl="0" marL="0" rtl="0" algn="l">
              <a:spcBef>
                <a:spcPts val="0"/>
              </a:spcBef>
              <a:spcAft>
                <a:spcPts val="0"/>
              </a:spcAft>
              <a:buNone/>
            </a:pPr>
            <a:r>
              <a:t/>
            </a:r>
            <a:endParaRPr b="1" sz="1800">
              <a:latin typeface="Hepta Slab"/>
              <a:ea typeface="Hepta Slab"/>
              <a:cs typeface="Hepta Slab"/>
              <a:sym typeface="Hepta Slab"/>
            </a:endParaRPr>
          </a:p>
          <a:p>
            <a:pPr indent="0" lvl="0" marL="0" rtl="0" algn="l">
              <a:spcBef>
                <a:spcPts val="0"/>
              </a:spcBef>
              <a:spcAft>
                <a:spcPts val="0"/>
              </a:spcAft>
              <a:buNone/>
            </a:pPr>
            <a:r>
              <a:rPr b="1" lang="en" sz="1800">
                <a:latin typeface="Hepta Slab"/>
                <a:ea typeface="Hepta Slab"/>
                <a:cs typeface="Hepta Slab"/>
                <a:sym typeface="Hepta Slab"/>
              </a:rPr>
              <a:t>What is not helpful?</a:t>
            </a:r>
            <a:endParaRPr b="1" sz="18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1000"/>
                                        <p:tgtEl>
                                          <p:spTgt spid="6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8" name="Shape 638"/>
        <p:cNvGrpSpPr/>
        <p:nvPr/>
      </p:nvGrpSpPr>
      <p:grpSpPr>
        <a:xfrm>
          <a:off x="0" y="0"/>
          <a:ext cx="0" cy="0"/>
          <a:chOff x="0" y="0"/>
          <a:chExt cx="0" cy="0"/>
        </a:xfrm>
      </p:grpSpPr>
      <p:sp>
        <p:nvSpPr>
          <p:cNvPr id="639" name="Google Shape;639;p81"/>
          <p:cNvSpPr txBox="1"/>
          <p:nvPr>
            <p:ph type="ctrTitle"/>
          </p:nvPr>
        </p:nvSpPr>
        <p:spPr>
          <a:xfrm>
            <a:off x="685788" y="461172"/>
            <a:ext cx="7772400" cy="70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Create a Scaled Picture Graph</a:t>
            </a:r>
            <a:endParaRPr b="0" sz="3000">
              <a:solidFill>
                <a:schemeClr val="accent5"/>
              </a:solidFill>
              <a:latin typeface="Hepta Slab"/>
              <a:ea typeface="Hepta Slab"/>
              <a:cs typeface="Hepta Slab"/>
              <a:sym typeface="Hepta Slab"/>
            </a:endParaRPr>
          </a:p>
        </p:txBody>
      </p:sp>
      <p:sp>
        <p:nvSpPr>
          <p:cNvPr id="640" name="Google Shape;640;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641" name="Google Shape;641;p81"/>
          <p:cNvGrpSpPr/>
          <p:nvPr/>
        </p:nvGrpSpPr>
        <p:grpSpPr>
          <a:xfrm>
            <a:off x="1242400" y="2209600"/>
            <a:ext cx="3108000" cy="2356200"/>
            <a:chOff x="1852000" y="2209600"/>
            <a:chExt cx="3108000" cy="2356200"/>
          </a:xfrm>
        </p:grpSpPr>
        <p:cxnSp>
          <p:nvCxnSpPr>
            <p:cNvPr id="642" name="Google Shape;642;p81"/>
            <p:cNvCxnSpPr/>
            <p:nvPr/>
          </p:nvCxnSpPr>
          <p:spPr>
            <a:xfrm>
              <a:off x="1852000" y="2209600"/>
              <a:ext cx="18300" cy="2356200"/>
            </a:xfrm>
            <a:prstGeom prst="straightConnector1">
              <a:avLst/>
            </a:prstGeom>
            <a:noFill/>
            <a:ln cap="flat" cmpd="sng" w="9525">
              <a:solidFill>
                <a:schemeClr val="dk2"/>
              </a:solidFill>
              <a:prstDash val="solid"/>
              <a:round/>
              <a:headEnd len="med" w="med" type="none"/>
              <a:tailEnd len="med" w="med" type="none"/>
            </a:ln>
          </p:spPr>
        </p:cxnSp>
        <p:cxnSp>
          <p:nvCxnSpPr>
            <p:cNvPr id="643" name="Google Shape;643;p81"/>
            <p:cNvCxnSpPr/>
            <p:nvPr/>
          </p:nvCxnSpPr>
          <p:spPr>
            <a:xfrm>
              <a:off x="1870300" y="4565800"/>
              <a:ext cx="3089700" cy="0"/>
            </a:xfrm>
            <a:prstGeom prst="straightConnector1">
              <a:avLst/>
            </a:prstGeom>
            <a:noFill/>
            <a:ln cap="flat" cmpd="sng" w="9525">
              <a:solidFill>
                <a:schemeClr val="dk2"/>
              </a:solidFill>
              <a:prstDash val="solid"/>
              <a:round/>
              <a:headEnd len="med" w="med" type="none"/>
              <a:tailEnd len="med" w="med" type="none"/>
            </a:ln>
          </p:spPr>
        </p:cxnSp>
      </p:grpSp>
      <p:sp>
        <p:nvSpPr>
          <p:cNvPr id="644" name="Google Shape;644;p81"/>
          <p:cNvSpPr txBox="1"/>
          <p:nvPr/>
        </p:nvSpPr>
        <p:spPr>
          <a:xfrm>
            <a:off x="577500" y="1540300"/>
            <a:ext cx="7880700" cy="5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can we create a picture graph about our survey data without having to draw a picture for each student in our class?</a:t>
            </a:r>
            <a:endParaRPr>
              <a:latin typeface="Hepta Slab"/>
              <a:ea typeface="Hepta Slab"/>
              <a:cs typeface="Hepta Slab"/>
              <a:sym typeface="Hepta Slab"/>
            </a:endParaRPr>
          </a:p>
        </p:txBody>
      </p:sp>
      <p:sp>
        <p:nvSpPr>
          <p:cNvPr id="645" name="Google Shape;645;p81"/>
          <p:cNvSpPr txBox="1"/>
          <p:nvPr/>
        </p:nvSpPr>
        <p:spPr>
          <a:xfrm>
            <a:off x="4644825" y="2209600"/>
            <a:ext cx="3985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Hepta Slab"/>
                <a:ea typeface="Hepta Slab"/>
                <a:cs typeface="Hepta Slab"/>
                <a:sym typeface="Hepta Slab"/>
              </a:rPr>
              <a:t>Represent the data that you collected in your own scaled picture graph, where each picture represents 2 students.</a:t>
            </a:r>
            <a:endParaRPr sz="1800">
              <a:latin typeface="Hepta Slab"/>
              <a:ea typeface="Hepta Slab"/>
              <a:cs typeface="Hepta Slab"/>
              <a:sym typeface="Hepta Slab"/>
            </a:endParaRPr>
          </a:p>
        </p:txBody>
      </p:sp>
      <p:sp>
        <p:nvSpPr>
          <p:cNvPr id="646" name="Google Shape;646;p81"/>
          <p:cNvSpPr txBox="1"/>
          <p:nvPr/>
        </p:nvSpPr>
        <p:spPr>
          <a:xfrm>
            <a:off x="4644825" y="3502600"/>
            <a:ext cx="3985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Hepta Slab"/>
                <a:ea typeface="Hepta Slab"/>
                <a:cs typeface="Hepta Slab"/>
                <a:sym typeface="Hepta Slab"/>
              </a:rPr>
              <a:t>How do you represent an odd number?</a:t>
            </a:r>
            <a:endParaRPr b="1" sz="18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1000"/>
                                        <p:tgtEl>
                                          <p:spTgt spid="6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0" name="Shape 650"/>
        <p:cNvGrpSpPr/>
        <p:nvPr/>
      </p:nvGrpSpPr>
      <p:grpSpPr>
        <a:xfrm>
          <a:off x="0" y="0"/>
          <a:ext cx="0" cy="0"/>
          <a:chOff x="0" y="0"/>
          <a:chExt cx="0" cy="0"/>
        </a:xfrm>
      </p:grpSpPr>
      <p:sp>
        <p:nvSpPr>
          <p:cNvPr id="651" name="Google Shape;651;p82"/>
          <p:cNvSpPr txBox="1"/>
          <p:nvPr>
            <p:ph type="ctrTitle"/>
          </p:nvPr>
        </p:nvSpPr>
        <p:spPr>
          <a:xfrm>
            <a:off x="1913950" y="548700"/>
            <a:ext cx="5465100" cy="60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652" name="Google Shape;652;p82"/>
          <p:cNvSpPr/>
          <p:nvPr/>
        </p:nvSpPr>
        <p:spPr>
          <a:xfrm flipH="1">
            <a:off x="1296037" y="2196625"/>
            <a:ext cx="2431613" cy="1773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82"/>
          <p:cNvSpPr txBox="1"/>
          <p:nvPr/>
        </p:nvSpPr>
        <p:spPr>
          <a:xfrm>
            <a:off x="1352025" y="249407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if 2 more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students chose to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travel by balloon?</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pic>
        <p:nvPicPr>
          <p:cNvPr id="654" name="Google Shape;654;p82"/>
          <p:cNvPicPr preferRelativeResize="0"/>
          <p:nvPr/>
        </p:nvPicPr>
        <p:blipFill>
          <a:blip r:embed="rId3">
            <a:alphaModFix/>
          </a:blip>
          <a:stretch>
            <a:fillRect/>
          </a:stretch>
        </p:blipFill>
        <p:spPr>
          <a:xfrm>
            <a:off x="3859225" y="3577325"/>
            <a:ext cx="1628725" cy="1024428"/>
          </a:xfrm>
          <a:prstGeom prst="rect">
            <a:avLst/>
          </a:prstGeom>
          <a:noFill/>
          <a:ln>
            <a:noFill/>
          </a:ln>
        </p:spPr>
      </p:pic>
      <p:sp>
        <p:nvSpPr>
          <p:cNvPr id="655" name="Google Shape;655;p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56" name="Google Shape;656;p82"/>
          <p:cNvSpPr/>
          <p:nvPr/>
        </p:nvSpPr>
        <p:spPr>
          <a:xfrm>
            <a:off x="5417262" y="2196625"/>
            <a:ext cx="2431613" cy="1773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82"/>
          <p:cNvSpPr txBox="1"/>
          <p:nvPr/>
        </p:nvSpPr>
        <p:spPr>
          <a:xfrm>
            <a:off x="5473250" y="261792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if 1 more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s</a:t>
            </a:r>
            <a:r>
              <a:rPr b="1" lang="en">
                <a:latin typeface="Quicksand"/>
                <a:ea typeface="Quicksand"/>
                <a:cs typeface="Quicksand"/>
                <a:sym typeface="Quicksand"/>
              </a:rPr>
              <a:t>tudent chose to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t</a:t>
            </a:r>
            <a:r>
              <a:rPr b="1" lang="en">
                <a:latin typeface="Quicksand"/>
                <a:ea typeface="Quicksand"/>
                <a:cs typeface="Quicksand"/>
                <a:sym typeface="Quicksand"/>
              </a:rPr>
              <a:t>ravel by car?</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61" name="Shape 661"/>
        <p:cNvGrpSpPr/>
        <p:nvPr/>
      </p:nvGrpSpPr>
      <p:grpSpPr>
        <a:xfrm>
          <a:off x="0" y="0"/>
          <a:ext cx="0" cy="0"/>
          <a:chOff x="0" y="0"/>
          <a:chExt cx="0" cy="0"/>
        </a:xfrm>
      </p:grpSpPr>
      <p:sp>
        <p:nvSpPr>
          <p:cNvPr id="662" name="Google Shape;662;p83"/>
          <p:cNvSpPr txBox="1"/>
          <p:nvPr/>
        </p:nvSpPr>
        <p:spPr>
          <a:xfrm>
            <a:off x="1468075" y="1048800"/>
            <a:ext cx="6381900" cy="304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solidFill>
                  <a:srgbClr val="434343"/>
                </a:solidFill>
                <a:latin typeface="Quicksand"/>
                <a:ea typeface="Quicksand"/>
                <a:cs typeface="Quicksand"/>
                <a:sym typeface="Quicksand"/>
              </a:rPr>
              <a:t>Today, we created a </a:t>
            </a:r>
            <a:r>
              <a:rPr b="1" lang="en" sz="2000">
                <a:solidFill>
                  <a:srgbClr val="434343"/>
                </a:solidFill>
                <a:latin typeface="Quicksand"/>
                <a:ea typeface="Quicksand"/>
                <a:cs typeface="Quicksand"/>
                <a:sym typeface="Quicksand"/>
              </a:rPr>
              <a:t>scaled picture graph</a:t>
            </a:r>
            <a:r>
              <a:rPr lang="en" sz="2000">
                <a:solidFill>
                  <a:srgbClr val="434343"/>
                </a:solidFill>
                <a:latin typeface="Quicksand"/>
                <a:ea typeface="Quicksand"/>
                <a:cs typeface="Quicksand"/>
                <a:sym typeface="Quicksand"/>
              </a:rPr>
              <a:t> based on </a:t>
            </a:r>
            <a:r>
              <a:rPr b="1" lang="en" sz="2000">
                <a:solidFill>
                  <a:srgbClr val="434343"/>
                </a:solidFill>
                <a:latin typeface="Quicksand"/>
                <a:ea typeface="Quicksand"/>
                <a:cs typeface="Quicksand"/>
                <a:sym typeface="Quicksand"/>
              </a:rPr>
              <a:t>data</a:t>
            </a:r>
            <a:r>
              <a:rPr lang="en" sz="2000">
                <a:solidFill>
                  <a:srgbClr val="434343"/>
                </a:solidFill>
                <a:latin typeface="Quicksand"/>
                <a:ea typeface="Quicksand"/>
                <a:cs typeface="Quicksand"/>
                <a:sym typeface="Quicksand"/>
              </a:rPr>
              <a:t> collected from our class.  We gave our graph a </a:t>
            </a:r>
            <a:r>
              <a:rPr b="1" lang="en" sz="2000">
                <a:solidFill>
                  <a:srgbClr val="434343"/>
                </a:solidFill>
                <a:latin typeface="Quicksand"/>
                <a:ea typeface="Quicksand"/>
                <a:cs typeface="Quicksand"/>
                <a:sym typeface="Quicksand"/>
              </a:rPr>
              <a:t>title</a:t>
            </a:r>
            <a:r>
              <a:rPr lang="en" sz="2000">
                <a:solidFill>
                  <a:srgbClr val="434343"/>
                </a:solidFill>
                <a:latin typeface="Quicksand"/>
                <a:ea typeface="Quicksand"/>
                <a:cs typeface="Quicksand"/>
                <a:sym typeface="Quicksand"/>
              </a:rPr>
              <a:t>, </a:t>
            </a:r>
            <a:r>
              <a:rPr b="1" lang="en" sz="2000">
                <a:solidFill>
                  <a:srgbClr val="434343"/>
                </a:solidFill>
                <a:latin typeface="Quicksand"/>
                <a:ea typeface="Quicksand"/>
                <a:cs typeface="Quicksand"/>
                <a:sym typeface="Quicksand"/>
              </a:rPr>
              <a:t>labels</a:t>
            </a:r>
            <a:r>
              <a:rPr lang="en" sz="2000">
                <a:solidFill>
                  <a:srgbClr val="434343"/>
                </a:solidFill>
                <a:latin typeface="Quicksand"/>
                <a:ea typeface="Quicksand"/>
                <a:cs typeface="Quicksand"/>
                <a:sym typeface="Quicksand"/>
              </a:rPr>
              <a:t> and a </a:t>
            </a:r>
            <a:r>
              <a:rPr b="1" lang="en" sz="2000">
                <a:solidFill>
                  <a:srgbClr val="434343"/>
                </a:solidFill>
                <a:latin typeface="Quicksand"/>
                <a:ea typeface="Quicksand"/>
                <a:cs typeface="Quicksand"/>
                <a:sym typeface="Quicksand"/>
              </a:rPr>
              <a:t>key</a:t>
            </a:r>
            <a:r>
              <a:rPr lang="en" sz="2000">
                <a:solidFill>
                  <a:srgbClr val="434343"/>
                </a:solidFill>
                <a:latin typeface="Quicksand"/>
                <a:ea typeface="Quicksand"/>
                <a:cs typeface="Quicksand"/>
                <a:sym typeface="Quicksand"/>
              </a:rPr>
              <a:t>. We used a </a:t>
            </a:r>
            <a:r>
              <a:rPr b="1" lang="en" sz="2000">
                <a:solidFill>
                  <a:srgbClr val="434343"/>
                </a:solidFill>
                <a:latin typeface="Quicksand"/>
                <a:ea typeface="Quicksand"/>
                <a:cs typeface="Quicksand"/>
                <a:sym typeface="Quicksand"/>
              </a:rPr>
              <a:t>scale</a:t>
            </a:r>
            <a:r>
              <a:rPr lang="en" sz="2000">
                <a:solidFill>
                  <a:srgbClr val="434343"/>
                </a:solidFill>
                <a:latin typeface="Quicksand"/>
                <a:ea typeface="Quicksand"/>
                <a:cs typeface="Quicksand"/>
                <a:sym typeface="Quicksand"/>
              </a:rPr>
              <a:t> of 2, so each of our pictures represented two students.</a:t>
            </a:r>
            <a:endParaRPr sz="2000">
              <a:solidFill>
                <a:srgbClr val="434343"/>
              </a:solidFill>
              <a:latin typeface="Quicksand"/>
              <a:ea typeface="Quicksand"/>
              <a:cs typeface="Quicksand"/>
              <a:sym typeface="Quicksand"/>
            </a:endParaRPr>
          </a:p>
          <a:p>
            <a:pPr indent="0" lvl="0" marL="0" rtl="0" algn="l">
              <a:lnSpc>
                <a:spcPct val="115000"/>
              </a:lnSpc>
              <a:spcBef>
                <a:spcPts val="1600"/>
              </a:spcBef>
              <a:spcAft>
                <a:spcPts val="0"/>
              </a:spcAft>
              <a:buNone/>
            </a:pPr>
            <a:r>
              <a:rPr lang="en" sz="2000">
                <a:solidFill>
                  <a:srgbClr val="434343"/>
                </a:solidFill>
                <a:latin typeface="Quicksand"/>
                <a:ea typeface="Quicksand"/>
                <a:cs typeface="Quicksand"/>
                <a:sym typeface="Quicksand"/>
              </a:rPr>
              <a:t>We also answered questions based on our graph. </a:t>
            </a:r>
            <a:endParaRPr sz="2000">
              <a:solidFill>
                <a:srgbClr val="434343"/>
              </a:solidFill>
              <a:latin typeface="Quicksand"/>
              <a:ea typeface="Quicksand"/>
              <a:cs typeface="Quicksand"/>
              <a:sym typeface="Quicksand"/>
            </a:endParaRPr>
          </a:p>
          <a:p>
            <a:pPr indent="0" lvl="0" marL="0" rtl="0" algn="l">
              <a:lnSpc>
                <a:spcPct val="115000"/>
              </a:lnSpc>
              <a:spcBef>
                <a:spcPts val="1600"/>
              </a:spcBef>
              <a:spcAft>
                <a:spcPts val="1600"/>
              </a:spcAft>
              <a:buNone/>
            </a:pPr>
            <a:r>
              <a:rPr lang="en" sz="2000">
                <a:solidFill>
                  <a:srgbClr val="434343"/>
                </a:solidFill>
                <a:latin typeface="Quicksand"/>
                <a:ea typeface="Quicksand"/>
                <a:cs typeface="Quicksand"/>
                <a:sym typeface="Quicksand"/>
              </a:rPr>
              <a:t>Next, let’s make a </a:t>
            </a:r>
            <a:r>
              <a:rPr b="1" lang="en" sz="2000">
                <a:solidFill>
                  <a:srgbClr val="434343"/>
                </a:solidFill>
                <a:latin typeface="Quicksand"/>
                <a:ea typeface="Quicksand"/>
                <a:cs typeface="Quicksand"/>
                <a:sym typeface="Quicksand"/>
              </a:rPr>
              <a:t>scaled bar graph</a:t>
            </a:r>
            <a:r>
              <a:rPr lang="en" sz="2000">
                <a:solidFill>
                  <a:srgbClr val="434343"/>
                </a:solidFill>
                <a:latin typeface="Quicksand"/>
                <a:ea typeface="Quicksand"/>
                <a:cs typeface="Quicksand"/>
                <a:sym typeface="Quicksand"/>
              </a:rPr>
              <a:t>.</a:t>
            </a:r>
            <a:endParaRPr sz="2000">
              <a:solidFill>
                <a:srgbClr val="434343"/>
              </a:solidFill>
              <a:latin typeface="Quicksand"/>
              <a:ea typeface="Quicksand"/>
              <a:cs typeface="Quicksand"/>
              <a:sym typeface="Quicksand"/>
            </a:endParaRPr>
          </a:p>
        </p:txBody>
      </p:sp>
      <p:sp>
        <p:nvSpPr>
          <p:cNvPr id="663" name="Google Shape;663;p83"/>
          <p:cNvSpPr txBox="1"/>
          <p:nvPr/>
        </p:nvSpPr>
        <p:spPr>
          <a:xfrm>
            <a:off x="378825" y="412825"/>
            <a:ext cx="5397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83"/>
          <p:cNvSpPr/>
          <p:nvPr/>
        </p:nvSpPr>
        <p:spPr>
          <a:xfrm>
            <a:off x="165050" y="23561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668" name="Shape 668"/>
        <p:cNvGrpSpPr/>
        <p:nvPr/>
      </p:nvGrpSpPr>
      <p:grpSpPr>
        <a:xfrm>
          <a:off x="0" y="0"/>
          <a:ext cx="0" cy="0"/>
          <a:chOff x="0" y="0"/>
          <a:chExt cx="0" cy="0"/>
        </a:xfrm>
      </p:grpSpPr>
      <p:sp>
        <p:nvSpPr>
          <p:cNvPr id="669" name="Google Shape;669;p84"/>
          <p:cNvSpPr txBox="1"/>
          <p:nvPr>
            <p:ph type="ctrTitle"/>
          </p:nvPr>
        </p:nvSpPr>
        <p:spPr>
          <a:xfrm>
            <a:off x="959550" y="1461563"/>
            <a:ext cx="7224900" cy="139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Data in Scaled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Bar Graphs</a:t>
            </a:r>
            <a:endParaRPr sz="4400">
              <a:solidFill>
                <a:srgbClr val="434343"/>
              </a:solidFill>
              <a:latin typeface="Hepta Slab"/>
              <a:ea typeface="Hepta Slab"/>
              <a:cs typeface="Hepta Slab"/>
              <a:sym typeface="Hepta Slab"/>
            </a:endParaRPr>
          </a:p>
        </p:txBody>
      </p:sp>
      <p:sp>
        <p:nvSpPr>
          <p:cNvPr id="670" name="Google Shape;670;p84"/>
          <p:cNvSpPr txBox="1"/>
          <p:nvPr/>
        </p:nvSpPr>
        <p:spPr>
          <a:xfrm>
            <a:off x="2617450" y="2852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Represent data using scaled bar graphs.</a:t>
            </a:r>
            <a:endParaRPr>
              <a:latin typeface="Quicksand"/>
              <a:ea typeface="Quicksand"/>
              <a:cs typeface="Quicksand"/>
              <a:sym typeface="Quicksand"/>
            </a:endParaRPr>
          </a:p>
        </p:txBody>
      </p:sp>
      <p:sp>
        <p:nvSpPr>
          <p:cNvPr id="671" name="Google Shape;671;p84"/>
          <p:cNvSpPr/>
          <p:nvPr/>
        </p:nvSpPr>
        <p:spPr>
          <a:xfrm>
            <a:off x="2039577" y="2930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8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673" name="Google Shape;673;p84"/>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7" name="Shape 677"/>
        <p:cNvGrpSpPr/>
        <p:nvPr/>
      </p:nvGrpSpPr>
      <p:grpSpPr>
        <a:xfrm>
          <a:off x="0" y="0"/>
          <a:ext cx="0" cy="0"/>
          <a:chOff x="0" y="0"/>
          <a:chExt cx="0" cy="0"/>
        </a:xfrm>
      </p:grpSpPr>
      <p:sp>
        <p:nvSpPr>
          <p:cNvPr id="678" name="Google Shape;678;p85"/>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679" name="Google Shape;679;p85"/>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2 + 2 + 2 + 2</a:t>
            </a:r>
            <a:endParaRPr b="0">
              <a:latin typeface="Quicksand"/>
              <a:ea typeface="Quicksand"/>
              <a:cs typeface="Quicksand"/>
              <a:sym typeface="Quicksand"/>
            </a:endParaRPr>
          </a:p>
        </p:txBody>
      </p:sp>
      <p:sp>
        <p:nvSpPr>
          <p:cNvPr id="680" name="Google Shape;680;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4" name="Shape 684"/>
        <p:cNvGrpSpPr/>
        <p:nvPr/>
      </p:nvGrpSpPr>
      <p:grpSpPr>
        <a:xfrm>
          <a:off x="0" y="0"/>
          <a:ext cx="0" cy="0"/>
          <a:chOff x="0" y="0"/>
          <a:chExt cx="0" cy="0"/>
        </a:xfrm>
      </p:grpSpPr>
      <p:sp>
        <p:nvSpPr>
          <p:cNvPr id="685" name="Google Shape;685;p86"/>
          <p:cNvSpPr txBox="1"/>
          <p:nvPr>
            <p:ph type="ctrTitle"/>
          </p:nvPr>
        </p:nvSpPr>
        <p:spPr>
          <a:xfrm>
            <a:off x="2954950" y="446825"/>
            <a:ext cx="3146700" cy="75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686" name="Google Shape;686;p86"/>
          <p:cNvSpPr txBox="1"/>
          <p:nvPr>
            <p:ph idx="4294967295" type="title"/>
          </p:nvPr>
        </p:nvSpPr>
        <p:spPr>
          <a:xfrm>
            <a:off x="2172400" y="1204325"/>
            <a:ext cx="4781400" cy="55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+ 2 + 2 + 2 + 2 + 2 + 2 + 2</a:t>
            </a:r>
            <a:endParaRPr b="0">
              <a:latin typeface="Quicksand"/>
              <a:ea typeface="Quicksand"/>
              <a:cs typeface="Quicksand"/>
              <a:sym typeface="Quicksand"/>
            </a:endParaRPr>
          </a:p>
        </p:txBody>
      </p:sp>
      <p:sp>
        <p:nvSpPr>
          <p:cNvPr id="687" name="Google Shape;687;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1" name="Shape 691"/>
        <p:cNvGrpSpPr/>
        <p:nvPr/>
      </p:nvGrpSpPr>
      <p:grpSpPr>
        <a:xfrm>
          <a:off x="0" y="0"/>
          <a:ext cx="0" cy="0"/>
          <a:chOff x="0" y="0"/>
          <a:chExt cx="0" cy="0"/>
        </a:xfrm>
      </p:grpSpPr>
      <p:sp>
        <p:nvSpPr>
          <p:cNvPr id="692" name="Google Shape;692;p87"/>
          <p:cNvSpPr txBox="1"/>
          <p:nvPr>
            <p:ph type="ctrTitle"/>
          </p:nvPr>
        </p:nvSpPr>
        <p:spPr>
          <a:xfrm>
            <a:off x="2491900" y="507400"/>
            <a:ext cx="3898500" cy="73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693" name="Google Shape;693;p87"/>
          <p:cNvSpPr txBox="1"/>
          <p:nvPr>
            <p:ph idx="4294967295" type="title"/>
          </p:nvPr>
        </p:nvSpPr>
        <p:spPr>
          <a:xfrm>
            <a:off x="3002499" y="1237600"/>
            <a:ext cx="28773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5 + 5 + 5 + 5</a:t>
            </a:r>
            <a:endParaRPr b="0">
              <a:latin typeface="Quicksand"/>
              <a:ea typeface="Quicksand"/>
              <a:cs typeface="Quicksand"/>
              <a:sym typeface="Quicksand"/>
            </a:endParaRPr>
          </a:p>
        </p:txBody>
      </p:sp>
      <p:sp>
        <p:nvSpPr>
          <p:cNvPr id="694" name="Google Shape;694;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8" name="Shape 698"/>
        <p:cNvGrpSpPr/>
        <p:nvPr/>
      </p:nvGrpSpPr>
      <p:grpSpPr>
        <a:xfrm>
          <a:off x="0" y="0"/>
          <a:ext cx="0" cy="0"/>
          <a:chOff x="0" y="0"/>
          <a:chExt cx="0" cy="0"/>
        </a:xfrm>
      </p:grpSpPr>
      <p:sp>
        <p:nvSpPr>
          <p:cNvPr id="699" name="Google Shape;699;p88"/>
          <p:cNvSpPr txBox="1"/>
          <p:nvPr>
            <p:ph type="ctrTitle"/>
          </p:nvPr>
        </p:nvSpPr>
        <p:spPr>
          <a:xfrm>
            <a:off x="2474400" y="461750"/>
            <a:ext cx="3870900" cy="69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700" name="Google Shape;700;p88"/>
          <p:cNvSpPr txBox="1"/>
          <p:nvPr>
            <p:ph idx="4294967295" type="title"/>
          </p:nvPr>
        </p:nvSpPr>
        <p:spPr>
          <a:xfrm>
            <a:off x="2282400" y="1155350"/>
            <a:ext cx="4579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5 + 5 + 5 + 5 + 5 + 5 + 5 + 5</a:t>
            </a:r>
            <a:endParaRPr b="0">
              <a:latin typeface="Quicksand"/>
              <a:ea typeface="Quicksand"/>
              <a:cs typeface="Quicksand"/>
              <a:sym typeface="Quicksand"/>
            </a:endParaRPr>
          </a:p>
        </p:txBody>
      </p:sp>
      <p:sp>
        <p:nvSpPr>
          <p:cNvPr id="701" name="Google Shape;701;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02" name="Google Shape;702;p88"/>
          <p:cNvSpPr txBox="1"/>
          <p:nvPr/>
        </p:nvSpPr>
        <p:spPr>
          <a:xfrm>
            <a:off x="707612" y="3871425"/>
            <a:ext cx="8088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How did the first two expressions help you solve the 3rd and 4th expressions?</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1000"/>
                                        <p:tgtEl>
                                          <p:spTgt spid="7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6" name="Shape 706"/>
        <p:cNvGrpSpPr/>
        <p:nvPr/>
      </p:nvGrpSpPr>
      <p:grpSpPr>
        <a:xfrm>
          <a:off x="0" y="0"/>
          <a:ext cx="0" cy="0"/>
          <a:chOff x="0" y="0"/>
          <a:chExt cx="0" cy="0"/>
        </a:xfrm>
      </p:grpSpPr>
      <p:sp>
        <p:nvSpPr>
          <p:cNvPr id="707" name="Google Shape;707;p89"/>
          <p:cNvSpPr txBox="1"/>
          <p:nvPr>
            <p:ph type="ctrTitle"/>
          </p:nvPr>
        </p:nvSpPr>
        <p:spPr>
          <a:xfrm>
            <a:off x="1925700" y="353825"/>
            <a:ext cx="52926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Compare Bar Graphs</a:t>
            </a:r>
            <a:endParaRPr b="0" sz="3400">
              <a:solidFill>
                <a:schemeClr val="accent5"/>
              </a:solidFill>
              <a:latin typeface="Hepta Slab"/>
              <a:ea typeface="Hepta Slab"/>
              <a:cs typeface="Hepta Slab"/>
              <a:sym typeface="Hepta Slab"/>
            </a:endParaRPr>
          </a:p>
        </p:txBody>
      </p:sp>
      <p:sp>
        <p:nvSpPr>
          <p:cNvPr id="708" name="Google Shape;708;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09" name="Google Shape;709;p89"/>
          <p:cNvPicPr preferRelativeResize="0"/>
          <p:nvPr/>
        </p:nvPicPr>
        <p:blipFill>
          <a:blip r:embed="rId3">
            <a:alphaModFix/>
          </a:blip>
          <a:stretch>
            <a:fillRect/>
          </a:stretch>
        </p:blipFill>
        <p:spPr>
          <a:xfrm>
            <a:off x="594550" y="1034689"/>
            <a:ext cx="5292600" cy="3164711"/>
          </a:xfrm>
          <a:prstGeom prst="rect">
            <a:avLst/>
          </a:prstGeom>
          <a:noFill/>
          <a:ln cap="flat" cmpd="sng" w="9525">
            <a:solidFill>
              <a:schemeClr val="dk2"/>
            </a:solidFill>
            <a:prstDash val="solid"/>
            <a:round/>
            <a:headEnd len="sm" w="sm" type="none"/>
            <a:tailEnd len="sm" w="sm" type="none"/>
          </a:ln>
        </p:spPr>
      </p:pic>
      <p:sp>
        <p:nvSpPr>
          <p:cNvPr id="710" name="Google Shape;710;p89"/>
          <p:cNvSpPr txBox="1"/>
          <p:nvPr/>
        </p:nvSpPr>
        <p:spPr>
          <a:xfrm>
            <a:off x="129075" y="4199400"/>
            <a:ext cx="5758200" cy="100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Hepta Slab"/>
                <a:ea typeface="Hepta Slab"/>
                <a:cs typeface="Hepta Slab"/>
                <a:sym typeface="Hepta Slab"/>
              </a:rPr>
              <a:t>How are the two graphs alike?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are they different?</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711" name="Google Shape;711;p89"/>
          <p:cNvSpPr txBox="1"/>
          <p:nvPr/>
        </p:nvSpPr>
        <p:spPr>
          <a:xfrm>
            <a:off x="5813800" y="1198450"/>
            <a:ext cx="3058800" cy="357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When each jump on the scale is some number other than 1, we say it’s a </a:t>
            </a:r>
            <a:r>
              <a:rPr b="1" lang="en" sz="2200" u="sng">
                <a:latin typeface="Hepta Slab"/>
                <a:ea typeface="Hepta Slab"/>
                <a:cs typeface="Hepta Slab"/>
                <a:sym typeface="Hepta Slab"/>
              </a:rPr>
              <a:t>scaled bar graph</a:t>
            </a:r>
            <a:r>
              <a:rPr b="1" lang="en" sz="2200">
                <a:latin typeface="Hepta Slab"/>
                <a:ea typeface="Hepta Slab"/>
                <a:cs typeface="Hepta Slab"/>
                <a:sym typeface="Hepta Slab"/>
              </a:rPr>
              <a:t>.</a:t>
            </a:r>
            <a:endParaRPr b="1" sz="2200">
              <a:latin typeface="Hepta Slab"/>
              <a:ea typeface="Hepta Slab"/>
              <a:cs typeface="Hepta Slab"/>
              <a:sym typeface="Hepta Slab"/>
            </a:endParaRPr>
          </a:p>
          <a:p>
            <a:pPr indent="0" lvl="0" marL="0" rtl="0" algn="ctr">
              <a:spcBef>
                <a:spcPts val="0"/>
              </a:spcBef>
              <a:spcAft>
                <a:spcPts val="0"/>
              </a:spcAft>
              <a:buNone/>
            </a:pPr>
            <a:r>
              <a:t/>
            </a:r>
            <a:endParaRPr b="1" sz="2200">
              <a:latin typeface="Hepta Slab"/>
              <a:ea typeface="Hepta Slab"/>
              <a:cs typeface="Hepta Slab"/>
              <a:sym typeface="Hepta Slab"/>
            </a:endParaRPr>
          </a:p>
          <a:p>
            <a:pPr indent="0" lvl="0" marL="0" rtl="0" algn="ctr">
              <a:spcBef>
                <a:spcPts val="0"/>
              </a:spcBef>
              <a:spcAft>
                <a:spcPts val="0"/>
              </a:spcAft>
              <a:buNone/>
            </a:pPr>
            <a:r>
              <a:rPr b="1" lang="en" sz="2200">
                <a:latin typeface="Hepta Slab"/>
                <a:ea typeface="Hepta Slab"/>
                <a:cs typeface="Hepta Slab"/>
                <a:sym typeface="Hepta Slab"/>
              </a:rPr>
              <a:t>Why would it be helpful to make a scaled bar graph?</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1000"/>
                                        <p:tgtEl>
                                          <p:spTgt spid="7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5" name="Shape 715"/>
        <p:cNvGrpSpPr/>
        <p:nvPr/>
      </p:nvGrpSpPr>
      <p:grpSpPr>
        <a:xfrm>
          <a:off x="0" y="0"/>
          <a:ext cx="0" cy="0"/>
          <a:chOff x="0" y="0"/>
          <a:chExt cx="0" cy="0"/>
        </a:xfrm>
      </p:grpSpPr>
      <p:sp>
        <p:nvSpPr>
          <p:cNvPr id="716" name="Google Shape;716;p90"/>
          <p:cNvSpPr txBox="1"/>
          <p:nvPr>
            <p:ph type="ctrTitle"/>
          </p:nvPr>
        </p:nvSpPr>
        <p:spPr>
          <a:xfrm>
            <a:off x="1751100" y="476950"/>
            <a:ext cx="56418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Create a Scaled Bar Graph</a:t>
            </a:r>
            <a:endParaRPr b="0" sz="3000">
              <a:solidFill>
                <a:schemeClr val="accent5"/>
              </a:solidFill>
              <a:latin typeface="Hepta Slab"/>
              <a:ea typeface="Hepta Slab"/>
              <a:cs typeface="Hepta Slab"/>
              <a:sym typeface="Hepta Slab"/>
            </a:endParaRPr>
          </a:p>
        </p:txBody>
      </p:sp>
      <p:sp>
        <p:nvSpPr>
          <p:cNvPr id="717" name="Google Shape;717;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18" name="Google Shape;718;p90"/>
          <p:cNvPicPr preferRelativeResize="0"/>
          <p:nvPr/>
        </p:nvPicPr>
        <p:blipFill>
          <a:blip r:embed="rId3">
            <a:alphaModFix/>
          </a:blip>
          <a:stretch>
            <a:fillRect/>
          </a:stretch>
        </p:blipFill>
        <p:spPr>
          <a:xfrm>
            <a:off x="876713" y="1579450"/>
            <a:ext cx="4650325" cy="3086100"/>
          </a:xfrm>
          <a:prstGeom prst="rect">
            <a:avLst/>
          </a:prstGeom>
          <a:noFill/>
          <a:ln cap="flat" cmpd="sng" w="9525">
            <a:solidFill>
              <a:schemeClr val="dk2"/>
            </a:solidFill>
            <a:prstDash val="solid"/>
            <a:round/>
            <a:headEnd len="sm" w="sm" type="none"/>
            <a:tailEnd len="sm" w="sm" type="none"/>
          </a:ln>
        </p:spPr>
      </p:pic>
      <p:sp>
        <p:nvSpPr>
          <p:cNvPr id="719" name="Google Shape;719;p90"/>
          <p:cNvSpPr txBox="1"/>
          <p:nvPr/>
        </p:nvSpPr>
        <p:spPr>
          <a:xfrm>
            <a:off x="46675" y="1108750"/>
            <a:ext cx="6219900" cy="100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Represent the data we collected earlier in a</a:t>
            </a:r>
            <a:r>
              <a:rPr b="1" lang="en">
                <a:latin typeface="Hepta Slab"/>
                <a:ea typeface="Hepta Slab"/>
                <a:cs typeface="Hepta Slab"/>
                <a:sym typeface="Hepta Slab"/>
              </a:rPr>
              <a:t> scaled bar graph.</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720" name="Google Shape;720;p90"/>
          <p:cNvSpPr txBox="1"/>
          <p:nvPr/>
        </p:nvSpPr>
        <p:spPr>
          <a:xfrm>
            <a:off x="5813800" y="1198450"/>
            <a:ext cx="3058800" cy="369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Hepta Slab"/>
                <a:ea typeface="Hepta Slab"/>
                <a:cs typeface="Hepta Slab"/>
                <a:sym typeface="Hepta Slab"/>
              </a:rPr>
              <a:t>How did you represent the way of travel that did not land right on the number in the scale?</a:t>
            </a:r>
            <a:endParaRPr b="1" sz="1900">
              <a:latin typeface="Hepta Slab"/>
              <a:ea typeface="Hepta Slab"/>
              <a:cs typeface="Hepta Slab"/>
              <a:sym typeface="Hepta Slab"/>
            </a:endParaRPr>
          </a:p>
          <a:p>
            <a:pPr indent="0" lvl="0" marL="0" rtl="0" algn="ctr">
              <a:spcBef>
                <a:spcPts val="0"/>
              </a:spcBef>
              <a:spcAft>
                <a:spcPts val="0"/>
              </a:spcAft>
              <a:buNone/>
            </a:pPr>
            <a:r>
              <a:t/>
            </a:r>
            <a:endParaRPr b="1" sz="1900">
              <a:latin typeface="Hepta Slab"/>
              <a:ea typeface="Hepta Slab"/>
              <a:cs typeface="Hepta Slab"/>
              <a:sym typeface="Hepta Slab"/>
            </a:endParaRPr>
          </a:p>
          <a:p>
            <a:pPr indent="0" lvl="0" marL="0" rtl="0" algn="ctr">
              <a:spcBef>
                <a:spcPts val="0"/>
              </a:spcBef>
              <a:spcAft>
                <a:spcPts val="0"/>
              </a:spcAft>
              <a:buNone/>
            </a:pPr>
            <a:r>
              <a:rPr b="1" lang="en" sz="1900">
                <a:latin typeface="Hepta Slab"/>
                <a:ea typeface="Hepta Slab"/>
                <a:cs typeface="Hepta Slab"/>
                <a:sym typeface="Hepta Slab"/>
              </a:rPr>
              <a:t>What differences do you notice when the graph is </a:t>
            </a:r>
            <a:r>
              <a:rPr b="1" lang="en" sz="1900">
                <a:latin typeface="Hepta Slab"/>
                <a:ea typeface="Hepta Slab"/>
                <a:cs typeface="Hepta Slab"/>
                <a:sym typeface="Hepta Slab"/>
              </a:rPr>
              <a:t>with</a:t>
            </a:r>
            <a:r>
              <a:rPr b="1" lang="en" sz="1900">
                <a:latin typeface="Hepta Slab"/>
                <a:ea typeface="Hepta Slab"/>
                <a:cs typeface="Hepta Slab"/>
                <a:sym typeface="Hepta Slab"/>
              </a:rPr>
              <a:t> a scale of 2 and when the graph is with a scale of 5?</a:t>
            </a:r>
            <a:endParaRPr b="1" sz="19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0"/>
                                        </p:tgtEl>
                                        <p:attrNameLst>
                                          <p:attrName>style.visibility</p:attrName>
                                        </p:attrNameLst>
                                      </p:cBhvr>
                                      <p:to>
                                        <p:strVal val="visible"/>
                                      </p:to>
                                    </p:set>
                                    <p:animEffect filter="fade" transition="in">
                                      <p:cBhvr>
                                        <p:cTn dur="1000"/>
                                        <p:tgtEl>
                                          <p:spTgt spid="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4" name="Shape 724"/>
        <p:cNvGrpSpPr/>
        <p:nvPr/>
      </p:nvGrpSpPr>
      <p:grpSpPr>
        <a:xfrm>
          <a:off x="0" y="0"/>
          <a:ext cx="0" cy="0"/>
          <a:chOff x="0" y="0"/>
          <a:chExt cx="0" cy="0"/>
        </a:xfrm>
      </p:grpSpPr>
      <p:sp>
        <p:nvSpPr>
          <p:cNvPr id="725" name="Google Shape;725;p91"/>
          <p:cNvSpPr txBox="1"/>
          <p:nvPr>
            <p:ph type="ctrTitle"/>
          </p:nvPr>
        </p:nvSpPr>
        <p:spPr>
          <a:xfrm>
            <a:off x="1801650" y="512525"/>
            <a:ext cx="5540700" cy="66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726" name="Google Shape;726;p91"/>
          <p:cNvSpPr/>
          <p:nvPr/>
        </p:nvSpPr>
        <p:spPr>
          <a:xfrm>
            <a:off x="3502050" y="1284250"/>
            <a:ext cx="2718728" cy="21055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7" name="Google Shape;727;p91"/>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728" name="Google Shape;728;p91"/>
          <p:cNvSpPr txBox="1"/>
          <p:nvPr/>
        </p:nvSpPr>
        <p:spPr>
          <a:xfrm>
            <a:off x="1054223" y="2589825"/>
            <a:ext cx="15459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Why might you choose a scale of 2?</a:t>
            </a:r>
            <a:endParaRPr b="1">
              <a:latin typeface="Quicksand"/>
              <a:ea typeface="Quicksand"/>
              <a:cs typeface="Quicksand"/>
              <a:sym typeface="Quicksand"/>
            </a:endParaRPr>
          </a:p>
        </p:txBody>
      </p:sp>
      <p:sp>
        <p:nvSpPr>
          <p:cNvPr id="729" name="Google Shape;729;p91"/>
          <p:cNvSpPr/>
          <p:nvPr/>
        </p:nvSpPr>
        <p:spPr>
          <a:xfrm flipH="1">
            <a:off x="566541" y="215625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91"/>
          <p:cNvSpPr/>
          <p:nvPr/>
        </p:nvSpPr>
        <p:spPr>
          <a:xfrm>
            <a:off x="6220772" y="2435963"/>
            <a:ext cx="2401815" cy="1965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32" name="Google Shape;732;p91"/>
          <p:cNvSpPr txBox="1"/>
          <p:nvPr/>
        </p:nvSpPr>
        <p:spPr>
          <a:xfrm>
            <a:off x="3916263" y="1512600"/>
            <a:ext cx="18903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If you were going to help a friend create a scaled bar graph, what advice would you give them?</a:t>
            </a:r>
            <a:endParaRPr b="1">
              <a:latin typeface="Quicksand"/>
              <a:ea typeface="Quicksand"/>
              <a:cs typeface="Quicksand"/>
              <a:sym typeface="Quicksand"/>
            </a:endParaRPr>
          </a:p>
        </p:txBody>
      </p:sp>
      <p:sp>
        <p:nvSpPr>
          <p:cNvPr id="733" name="Google Shape;733;p91"/>
          <p:cNvSpPr txBox="1"/>
          <p:nvPr/>
        </p:nvSpPr>
        <p:spPr>
          <a:xfrm>
            <a:off x="6635023" y="2850600"/>
            <a:ext cx="15459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Why might you choose a scale of 5?</a:t>
            </a:r>
            <a:endParaRPr b="1">
              <a:latin typeface="Quicksand"/>
              <a:ea typeface="Quicksand"/>
              <a:cs typeface="Quicksand"/>
              <a:sym typeface="Quicksan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37" name="Shape 737"/>
        <p:cNvGrpSpPr/>
        <p:nvPr/>
      </p:nvGrpSpPr>
      <p:grpSpPr>
        <a:xfrm>
          <a:off x="0" y="0"/>
          <a:ext cx="0" cy="0"/>
          <a:chOff x="0" y="0"/>
          <a:chExt cx="0" cy="0"/>
        </a:xfrm>
      </p:grpSpPr>
      <p:sp>
        <p:nvSpPr>
          <p:cNvPr id="738" name="Google Shape;738;p92"/>
          <p:cNvSpPr txBox="1"/>
          <p:nvPr>
            <p:ph idx="1" type="body"/>
          </p:nvPr>
        </p:nvSpPr>
        <p:spPr>
          <a:xfrm>
            <a:off x="1156375" y="946250"/>
            <a:ext cx="7101300" cy="3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learned how to create a </a:t>
            </a:r>
            <a:r>
              <a:rPr b="1" i="0" lang="en" sz="2200">
                <a:latin typeface="Quicksand"/>
                <a:ea typeface="Quicksand"/>
                <a:cs typeface="Quicksand"/>
                <a:sym typeface="Quicksand"/>
              </a:rPr>
              <a:t>scaled bar graph</a:t>
            </a:r>
            <a:r>
              <a:rPr i="0" lang="en" sz="2200">
                <a:latin typeface="Quicksand"/>
                <a:ea typeface="Quicksand"/>
                <a:cs typeface="Quicksand"/>
                <a:sym typeface="Quicksand"/>
              </a:rPr>
              <a:t>.  We talked about when and why we might choose to use a </a:t>
            </a:r>
            <a:r>
              <a:rPr b="1" i="0" lang="en" sz="2200">
                <a:latin typeface="Quicksand"/>
                <a:ea typeface="Quicksand"/>
                <a:cs typeface="Quicksand"/>
                <a:sym typeface="Quicksand"/>
              </a:rPr>
              <a:t>scale</a:t>
            </a:r>
            <a:r>
              <a:rPr i="0" lang="en" sz="2200">
                <a:latin typeface="Quicksand"/>
                <a:ea typeface="Quicksand"/>
                <a:cs typeface="Quicksand"/>
                <a:sym typeface="Quicksand"/>
              </a:rPr>
              <a:t> of 2 and when and why we might choose to use a </a:t>
            </a:r>
            <a:r>
              <a:rPr b="1" i="0" lang="en" sz="2200">
                <a:latin typeface="Quicksand"/>
                <a:ea typeface="Quicksand"/>
                <a:cs typeface="Quicksand"/>
                <a:sym typeface="Quicksand"/>
              </a:rPr>
              <a:t>scale</a:t>
            </a:r>
            <a:r>
              <a:rPr i="0" lang="en" sz="2200">
                <a:latin typeface="Quicksand"/>
                <a:ea typeface="Quicksand"/>
                <a:cs typeface="Quicksand"/>
                <a:sym typeface="Quicksand"/>
              </a:rPr>
              <a:t> of 5.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choose a </a:t>
            </a:r>
            <a:r>
              <a:rPr b="1" i="0" lang="en" sz="2200">
                <a:latin typeface="Quicksand"/>
                <a:ea typeface="Quicksand"/>
                <a:cs typeface="Quicksand"/>
                <a:sym typeface="Quicksand"/>
              </a:rPr>
              <a:t>scale </a:t>
            </a:r>
            <a:r>
              <a:rPr i="0" lang="en" sz="2200">
                <a:latin typeface="Quicksand"/>
                <a:ea typeface="Quicksand"/>
                <a:cs typeface="Quicksand"/>
                <a:sym typeface="Quicksand"/>
              </a:rPr>
              <a:t>for our </a:t>
            </a:r>
            <a:r>
              <a:rPr b="1" i="0" lang="en" sz="2200">
                <a:latin typeface="Quicksand"/>
                <a:ea typeface="Quicksand"/>
                <a:cs typeface="Quicksand"/>
                <a:sym typeface="Quicksand"/>
              </a:rPr>
              <a:t>bar graph</a:t>
            </a:r>
            <a:r>
              <a:rPr i="0" lang="en" sz="2200">
                <a:latin typeface="Quicksand"/>
                <a:ea typeface="Quicksand"/>
                <a:cs typeface="Quicksand"/>
                <a:sym typeface="Quicksand"/>
              </a:rPr>
              <a:t>. </a:t>
            </a:r>
            <a:endParaRPr i="0" sz="2200">
              <a:latin typeface="Quicksand"/>
              <a:ea typeface="Quicksand"/>
              <a:cs typeface="Quicksand"/>
              <a:sym typeface="Quicksand"/>
            </a:endParaRPr>
          </a:p>
        </p:txBody>
      </p:sp>
      <p:sp>
        <p:nvSpPr>
          <p:cNvPr id="739" name="Google Shape;739;p92"/>
          <p:cNvSpPr txBox="1"/>
          <p:nvPr/>
        </p:nvSpPr>
        <p:spPr>
          <a:xfrm>
            <a:off x="340350" y="499175"/>
            <a:ext cx="539700" cy="5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92"/>
          <p:cNvSpPr txBox="1"/>
          <p:nvPr/>
        </p:nvSpPr>
        <p:spPr>
          <a:xfrm>
            <a:off x="340350" y="499175"/>
            <a:ext cx="6012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9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745" name="Shape 745"/>
        <p:cNvGrpSpPr/>
        <p:nvPr/>
      </p:nvGrpSpPr>
      <p:grpSpPr>
        <a:xfrm>
          <a:off x="0" y="0"/>
          <a:ext cx="0" cy="0"/>
          <a:chOff x="0" y="0"/>
          <a:chExt cx="0" cy="0"/>
        </a:xfrm>
      </p:grpSpPr>
      <p:sp>
        <p:nvSpPr>
          <p:cNvPr id="746" name="Google Shape;746;p93"/>
          <p:cNvSpPr txBox="1"/>
          <p:nvPr>
            <p:ph type="ctrTitle"/>
          </p:nvPr>
        </p:nvSpPr>
        <p:spPr>
          <a:xfrm>
            <a:off x="784525" y="17048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Choose a Scale</a:t>
            </a:r>
            <a:endParaRPr sz="4400">
              <a:solidFill>
                <a:srgbClr val="434343"/>
              </a:solidFill>
              <a:latin typeface="Hepta Slab"/>
              <a:ea typeface="Hepta Slab"/>
              <a:cs typeface="Hepta Slab"/>
              <a:sym typeface="Hepta Slab"/>
            </a:endParaRPr>
          </a:p>
        </p:txBody>
      </p:sp>
      <p:sp>
        <p:nvSpPr>
          <p:cNvPr id="747" name="Google Shape;747;p93"/>
          <p:cNvSpPr txBox="1"/>
          <p:nvPr/>
        </p:nvSpPr>
        <p:spPr>
          <a:xfrm>
            <a:off x="2815125" y="26015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choose a scale for our bar graph.</a:t>
            </a:r>
            <a:endParaRPr>
              <a:latin typeface="Quicksand"/>
              <a:ea typeface="Quicksand"/>
              <a:cs typeface="Quicksand"/>
              <a:sym typeface="Quicksand"/>
            </a:endParaRPr>
          </a:p>
        </p:txBody>
      </p:sp>
      <p:sp>
        <p:nvSpPr>
          <p:cNvPr id="748" name="Google Shape;748;p93"/>
          <p:cNvSpPr/>
          <p:nvPr/>
        </p:nvSpPr>
        <p:spPr>
          <a:xfrm>
            <a:off x="2311027" y="2601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750" name="Google Shape;750;p9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4" name="Shape 754"/>
        <p:cNvGrpSpPr/>
        <p:nvPr/>
      </p:nvGrpSpPr>
      <p:grpSpPr>
        <a:xfrm>
          <a:off x="0" y="0"/>
          <a:ext cx="0" cy="0"/>
          <a:chOff x="0" y="0"/>
          <a:chExt cx="0" cy="0"/>
        </a:xfrm>
      </p:grpSpPr>
      <p:sp>
        <p:nvSpPr>
          <p:cNvPr id="755" name="Google Shape;755;p94"/>
          <p:cNvSpPr txBox="1"/>
          <p:nvPr>
            <p:ph type="ctrTitle"/>
          </p:nvPr>
        </p:nvSpPr>
        <p:spPr>
          <a:xfrm>
            <a:off x="623875" y="5923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756" name="Google Shape;756;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57" name="Google Shape;757;p94"/>
          <p:cNvPicPr preferRelativeResize="0"/>
          <p:nvPr/>
        </p:nvPicPr>
        <p:blipFill>
          <a:blip r:embed="rId3">
            <a:alphaModFix/>
          </a:blip>
          <a:stretch>
            <a:fillRect/>
          </a:stretch>
        </p:blipFill>
        <p:spPr>
          <a:xfrm>
            <a:off x="432200" y="1852075"/>
            <a:ext cx="2634154" cy="2002875"/>
          </a:xfrm>
          <a:prstGeom prst="rect">
            <a:avLst/>
          </a:prstGeom>
          <a:noFill/>
          <a:ln cap="flat" cmpd="sng" w="9525">
            <a:solidFill>
              <a:schemeClr val="dk2"/>
            </a:solidFill>
            <a:prstDash val="solid"/>
            <a:round/>
            <a:headEnd len="sm" w="sm" type="none"/>
            <a:tailEnd len="sm" w="sm" type="none"/>
          </a:ln>
        </p:spPr>
      </p:pic>
      <p:pic>
        <p:nvPicPr>
          <p:cNvPr id="758" name="Google Shape;758;p94"/>
          <p:cNvPicPr preferRelativeResize="0"/>
          <p:nvPr/>
        </p:nvPicPr>
        <p:blipFill>
          <a:blip r:embed="rId4">
            <a:alphaModFix/>
          </a:blip>
          <a:stretch>
            <a:fillRect/>
          </a:stretch>
        </p:blipFill>
        <p:spPr>
          <a:xfrm>
            <a:off x="3143088" y="1852075"/>
            <a:ext cx="2733963" cy="2002875"/>
          </a:xfrm>
          <a:prstGeom prst="rect">
            <a:avLst/>
          </a:prstGeom>
          <a:noFill/>
          <a:ln cap="flat" cmpd="sng" w="9525">
            <a:solidFill>
              <a:schemeClr val="dk2"/>
            </a:solidFill>
            <a:prstDash val="solid"/>
            <a:round/>
            <a:headEnd len="sm" w="sm" type="none"/>
            <a:tailEnd len="sm" w="sm" type="none"/>
          </a:ln>
        </p:spPr>
      </p:pic>
      <p:pic>
        <p:nvPicPr>
          <p:cNvPr id="759" name="Google Shape;759;p94"/>
          <p:cNvPicPr preferRelativeResize="0"/>
          <p:nvPr/>
        </p:nvPicPr>
        <p:blipFill>
          <a:blip r:embed="rId5">
            <a:alphaModFix/>
          </a:blip>
          <a:stretch>
            <a:fillRect/>
          </a:stretch>
        </p:blipFill>
        <p:spPr>
          <a:xfrm>
            <a:off x="5953800" y="1852075"/>
            <a:ext cx="2733950" cy="2002875"/>
          </a:xfrm>
          <a:prstGeom prst="rect">
            <a:avLst/>
          </a:prstGeom>
          <a:noFill/>
          <a:ln cap="flat" cmpd="sng" w="9525">
            <a:solidFill>
              <a:schemeClr val="dk2"/>
            </a:solidFill>
            <a:prstDash val="solid"/>
            <a:round/>
            <a:headEnd len="sm" w="sm" type="none"/>
            <a:tailEnd len="sm" w="sm" type="none"/>
          </a:ln>
        </p:spPr>
      </p:pic>
      <p:sp>
        <p:nvSpPr>
          <p:cNvPr id="760" name="Google Shape;760;p94"/>
          <p:cNvSpPr txBox="1"/>
          <p:nvPr/>
        </p:nvSpPr>
        <p:spPr>
          <a:xfrm>
            <a:off x="46675" y="1323013"/>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761" name="Google Shape;761;p94"/>
          <p:cNvSpPr txBox="1"/>
          <p:nvPr/>
        </p:nvSpPr>
        <p:spPr>
          <a:xfrm>
            <a:off x="46675" y="4159138"/>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Hepta Slab"/>
                <a:ea typeface="Hepta Slab"/>
                <a:cs typeface="Hepta Slab"/>
                <a:sym typeface="Hepta Slab"/>
              </a:rPr>
              <a:t>How are the three graphs different?</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5" name="Shape 765"/>
        <p:cNvGrpSpPr/>
        <p:nvPr/>
      </p:nvGrpSpPr>
      <p:grpSpPr>
        <a:xfrm>
          <a:off x="0" y="0"/>
          <a:ext cx="0" cy="0"/>
          <a:chOff x="0" y="0"/>
          <a:chExt cx="0" cy="0"/>
        </a:xfrm>
      </p:grpSpPr>
      <p:sp>
        <p:nvSpPr>
          <p:cNvPr id="766" name="Google Shape;766;p95"/>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Represent Pattern Blocks</a:t>
            </a:r>
            <a:endParaRPr b="0" sz="3000">
              <a:solidFill>
                <a:schemeClr val="accent5"/>
              </a:solidFill>
              <a:latin typeface="Hepta Slab"/>
              <a:ea typeface="Hepta Slab"/>
              <a:cs typeface="Hepta Slab"/>
              <a:sym typeface="Hepta Slab"/>
            </a:endParaRPr>
          </a:p>
        </p:txBody>
      </p:sp>
      <p:sp>
        <p:nvSpPr>
          <p:cNvPr id="767" name="Google Shape;767;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68" name="Google Shape;768;p95"/>
          <p:cNvPicPr preferRelativeResize="0"/>
          <p:nvPr/>
        </p:nvPicPr>
        <p:blipFill>
          <a:blip r:embed="rId3">
            <a:alphaModFix/>
          </a:blip>
          <a:stretch>
            <a:fillRect/>
          </a:stretch>
        </p:blipFill>
        <p:spPr>
          <a:xfrm>
            <a:off x="2646237" y="1379325"/>
            <a:ext cx="3851525" cy="32260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2" name="Shape 772"/>
        <p:cNvGrpSpPr/>
        <p:nvPr/>
      </p:nvGrpSpPr>
      <p:grpSpPr>
        <a:xfrm>
          <a:off x="0" y="0"/>
          <a:ext cx="0" cy="0"/>
          <a:chOff x="0" y="0"/>
          <a:chExt cx="0" cy="0"/>
        </a:xfrm>
      </p:grpSpPr>
      <p:sp>
        <p:nvSpPr>
          <p:cNvPr id="773" name="Google Shape;773;p96"/>
          <p:cNvSpPr txBox="1"/>
          <p:nvPr>
            <p:ph type="ctrTitle"/>
          </p:nvPr>
        </p:nvSpPr>
        <p:spPr>
          <a:xfrm>
            <a:off x="1693225" y="480025"/>
            <a:ext cx="5569200" cy="68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Represent Pattern Blocks</a:t>
            </a:r>
            <a:endParaRPr b="0" sz="3000">
              <a:solidFill>
                <a:schemeClr val="accent5"/>
              </a:solidFill>
              <a:latin typeface="Hepta Slab"/>
              <a:ea typeface="Hepta Slab"/>
              <a:cs typeface="Hepta Slab"/>
              <a:sym typeface="Hepta Slab"/>
            </a:endParaRPr>
          </a:p>
        </p:txBody>
      </p:sp>
      <p:sp>
        <p:nvSpPr>
          <p:cNvPr id="774" name="Google Shape;774;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75" name="Google Shape;775;p96"/>
          <p:cNvPicPr preferRelativeResize="0"/>
          <p:nvPr/>
        </p:nvPicPr>
        <p:blipFill>
          <a:blip r:embed="rId3">
            <a:alphaModFix/>
          </a:blip>
          <a:stretch>
            <a:fillRect/>
          </a:stretch>
        </p:blipFill>
        <p:spPr>
          <a:xfrm>
            <a:off x="2311150" y="2311975"/>
            <a:ext cx="4248150" cy="1047750"/>
          </a:xfrm>
          <a:prstGeom prst="rect">
            <a:avLst/>
          </a:prstGeom>
          <a:noFill/>
          <a:ln cap="flat" cmpd="sng" w="9525">
            <a:solidFill>
              <a:schemeClr val="dk2"/>
            </a:solidFill>
            <a:prstDash val="solid"/>
            <a:round/>
            <a:headEnd len="sm" w="sm" type="none"/>
            <a:tailEnd len="sm" w="sm" type="none"/>
          </a:ln>
        </p:spPr>
      </p:pic>
      <p:pic>
        <p:nvPicPr>
          <p:cNvPr id="776" name="Google Shape;776;p96"/>
          <p:cNvPicPr preferRelativeResize="0"/>
          <p:nvPr/>
        </p:nvPicPr>
        <p:blipFill>
          <a:blip r:embed="rId4">
            <a:alphaModFix/>
          </a:blip>
          <a:stretch>
            <a:fillRect/>
          </a:stretch>
        </p:blipFill>
        <p:spPr>
          <a:xfrm>
            <a:off x="535775" y="3436400"/>
            <a:ext cx="3861887" cy="704850"/>
          </a:xfrm>
          <a:prstGeom prst="rect">
            <a:avLst/>
          </a:prstGeom>
          <a:noFill/>
          <a:ln cap="flat" cmpd="sng" w="9525">
            <a:solidFill>
              <a:schemeClr val="dk2"/>
            </a:solidFill>
            <a:prstDash val="solid"/>
            <a:round/>
            <a:headEnd len="sm" w="sm" type="none"/>
            <a:tailEnd len="sm" w="sm" type="none"/>
          </a:ln>
        </p:spPr>
      </p:pic>
      <p:pic>
        <p:nvPicPr>
          <p:cNvPr id="777" name="Google Shape;777;p96"/>
          <p:cNvPicPr preferRelativeResize="0"/>
          <p:nvPr/>
        </p:nvPicPr>
        <p:blipFill>
          <a:blip r:embed="rId5">
            <a:alphaModFix/>
          </a:blip>
          <a:stretch>
            <a:fillRect/>
          </a:stretch>
        </p:blipFill>
        <p:spPr>
          <a:xfrm>
            <a:off x="4539825" y="3436388"/>
            <a:ext cx="4067175" cy="704850"/>
          </a:xfrm>
          <a:prstGeom prst="rect">
            <a:avLst/>
          </a:prstGeom>
          <a:noFill/>
          <a:ln cap="flat" cmpd="sng" w="9525">
            <a:solidFill>
              <a:schemeClr val="dk2"/>
            </a:solidFill>
            <a:prstDash val="solid"/>
            <a:round/>
            <a:headEnd len="sm" w="sm" type="none"/>
            <a:tailEnd len="sm" w="sm" type="none"/>
          </a:ln>
        </p:spPr>
      </p:pic>
      <p:sp>
        <p:nvSpPr>
          <p:cNvPr id="778" name="Google Shape;778;p96"/>
          <p:cNvSpPr txBox="1"/>
          <p:nvPr/>
        </p:nvSpPr>
        <p:spPr>
          <a:xfrm>
            <a:off x="466550" y="1288750"/>
            <a:ext cx="81801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Hepta Slab"/>
                <a:ea typeface="Hepta Slab"/>
                <a:cs typeface="Hepta Slab"/>
                <a:sym typeface="Hepta Slab"/>
              </a:rPr>
              <a:t>Mai, Noah, and Priya want to make a bar graph to represent the number of triangles, squares, trapezoids, and hexagons in a collection.</a:t>
            </a:r>
            <a:endParaRPr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779" name="Google Shape;779;p96"/>
          <p:cNvSpPr txBox="1"/>
          <p:nvPr/>
        </p:nvSpPr>
        <p:spPr>
          <a:xfrm>
            <a:off x="46675" y="4082938"/>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Hepta Slab"/>
                <a:ea typeface="Hepta Slab"/>
                <a:cs typeface="Hepta Slab"/>
                <a:sym typeface="Hepta Slab"/>
              </a:rPr>
              <a:t>What scale did you use for your bar graph? Why did you choose that scale?</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3" name="Shape 783"/>
        <p:cNvGrpSpPr/>
        <p:nvPr/>
      </p:nvGrpSpPr>
      <p:grpSpPr>
        <a:xfrm>
          <a:off x="0" y="0"/>
          <a:ext cx="0" cy="0"/>
          <a:chOff x="0" y="0"/>
          <a:chExt cx="0" cy="0"/>
        </a:xfrm>
      </p:grpSpPr>
      <p:sp>
        <p:nvSpPr>
          <p:cNvPr id="784" name="Google Shape;784;p97"/>
          <p:cNvSpPr txBox="1"/>
          <p:nvPr>
            <p:ph type="ctrTitle"/>
          </p:nvPr>
        </p:nvSpPr>
        <p:spPr>
          <a:xfrm>
            <a:off x="1829850" y="500500"/>
            <a:ext cx="5484300" cy="101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Represent More Data in a Scaled Bar Graph</a:t>
            </a:r>
            <a:endParaRPr b="0" sz="3000">
              <a:solidFill>
                <a:schemeClr val="accent5"/>
              </a:solidFill>
              <a:latin typeface="Hepta Slab"/>
              <a:ea typeface="Hepta Slab"/>
              <a:cs typeface="Hepta Slab"/>
              <a:sym typeface="Hepta Slab"/>
            </a:endParaRPr>
          </a:p>
        </p:txBody>
      </p:sp>
      <p:sp>
        <p:nvSpPr>
          <p:cNvPr id="785" name="Google Shape;785;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86" name="Google Shape;786;p97"/>
          <p:cNvPicPr preferRelativeResize="0"/>
          <p:nvPr/>
        </p:nvPicPr>
        <p:blipFill>
          <a:blip r:embed="rId3">
            <a:alphaModFix/>
          </a:blip>
          <a:stretch>
            <a:fillRect/>
          </a:stretch>
        </p:blipFill>
        <p:spPr>
          <a:xfrm>
            <a:off x="897799" y="1631725"/>
            <a:ext cx="4937850" cy="2988700"/>
          </a:xfrm>
          <a:prstGeom prst="rect">
            <a:avLst/>
          </a:prstGeom>
          <a:noFill/>
          <a:ln cap="flat" cmpd="sng" w="9525">
            <a:solidFill>
              <a:schemeClr val="dk2"/>
            </a:solidFill>
            <a:prstDash val="solid"/>
            <a:round/>
            <a:headEnd len="sm" w="sm" type="none"/>
            <a:tailEnd len="sm" w="sm" type="none"/>
          </a:ln>
        </p:spPr>
      </p:pic>
      <p:sp>
        <p:nvSpPr>
          <p:cNvPr id="787" name="Google Shape;787;p97"/>
          <p:cNvSpPr txBox="1"/>
          <p:nvPr/>
        </p:nvSpPr>
        <p:spPr>
          <a:xfrm>
            <a:off x="6042925" y="1609350"/>
            <a:ext cx="2426700" cy="298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Hepta Slab"/>
                <a:ea typeface="Hepta Slab"/>
                <a:cs typeface="Hepta Slab"/>
                <a:sym typeface="Hepta Slab"/>
              </a:rPr>
              <a:t>How did the scale you chose for your graph affect how your graph looked in the end?</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1" name="Shape 791"/>
        <p:cNvGrpSpPr/>
        <p:nvPr/>
      </p:nvGrpSpPr>
      <p:grpSpPr>
        <a:xfrm>
          <a:off x="0" y="0"/>
          <a:ext cx="0" cy="0"/>
          <a:chOff x="0" y="0"/>
          <a:chExt cx="0" cy="0"/>
        </a:xfrm>
      </p:grpSpPr>
      <p:sp>
        <p:nvSpPr>
          <p:cNvPr id="792" name="Google Shape;792;p98"/>
          <p:cNvSpPr txBox="1"/>
          <p:nvPr>
            <p:ph type="ctrTitle"/>
          </p:nvPr>
        </p:nvSpPr>
        <p:spPr>
          <a:xfrm>
            <a:off x="1636200" y="507700"/>
            <a:ext cx="5871600" cy="68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pic>
        <p:nvPicPr>
          <p:cNvPr id="793" name="Google Shape;793;p98"/>
          <p:cNvPicPr preferRelativeResize="0"/>
          <p:nvPr/>
        </p:nvPicPr>
        <p:blipFill>
          <a:blip r:embed="rId3">
            <a:alphaModFix/>
          </a:blip>
          <a:stretch>
            <a:fillRect/>
          </a:stretch>
        </p:blipFill>
        <p:spPr>
          <a:xfrm>
            <a:off x="4575664" y="3501326"/>
            <a:ext cx="1890300" cy="1188949"/>
          </a:xfrm>
          <a:prstGeom prst="rect">
            <a:avLst/>
          </a:prstGeom>
          <a:noFill/>
          <a:ln>
            <a:noFill/>
          </a:ln>
        </p:spPr>
      </p:pic>
      <p:sp>
        <p:nvSpPr>
          <p:cNvPr id="794" name="Google Shape;794;p98"/>
          <p:cNvSpPr txBox="1"/>
          <p:nvPr/>
        </p:nvSpPr>
        <p:spPr>
          <a:xfrm>
            <a:off x="2484126" y="190273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did you learn today that will  help you make decisions about how to create scaled graphs in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the future?</a:t>
            </a:r>
            <a:endParaRPr b="1">
              <a:latin typeface="Quicksand"/>
              <a:ea typeface="Quicksand"/>
              <a:cs typeface="Quicksand"/>
              <a:sym typeface="Quicksand"/>
            </a:endParaRPr>
          </a:p>
        </p:txBody>
      </p:sp>
      <p:sp>
        <p:nvSpPr>
          <p:cNvPr id="795" name="Google Shape;795;p98"/>
          <p:cNvSpPr/>
          <p:nvPr/>
        </p:nvSpPr>
        <p:spPr>
          <a:xfrm flipH="1">
            <a:off x="2224591" y="172150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00" name="Shape 800"/>
        <p:cNvGrpSpPr/>
        <p:nvPr/>
      </p:nvGrpSpPr>
      <p:grpSpPr>
        <a:xfrm>
          <a:off x="0" y="0"/>
          <a:ext cx="0" cy="0"/>
          <a:chOff x="0" y="0"/>
          <a:chExt cx="0" cy="0"/>
        </a:xfrm>
      </p:grpSpPr>
      <p:sp>
        <p:nvSpPr>
          <p:cNvPr id="801" name="Google Shape;801;p99"/>
          <p:cNvSpPr txBox="1"/>
          <p:nvPr>
            <p:ph idx="1" type="body"/>
          </p:nvPr>
        </p:nvSpPr>
        <p:spPr>
          <a:xfrm>
            <a:off x="1288550" y="899850"/>
            <a:ext cx="6911100" cy="3620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a:t>
            </a:r>
            <a:r>
              <a:rPr b="0" i="0" lang="en" sz="2400">
                <a:latin typeface="Quicksand"/>
                <a:ea typeface="Quicksand"/>
                <a:cs typeface="Quicksand"/>
                <a:sym typeface="Quicksand"/>
              </a:rPr>
              <a:t>learned how t</a:t>
            </a:r>
            <a:r>
              <a:rPr i="0" lang="en" sz="2400">
                <a:latin typeface="Quicksand"/>
                <a:ea typeface="Quicksand"/>
                <a:cs typeface="Quicksand"/>
                <a:sym typeface="Quicksand"/>
              </a:rPr>
              <a:t>o use information from images and tables to create a </a:t>
            </a:r>
            <a:r>
              <a:rPr b="1" i="0" lang="en" sz="2400">
                <a:latin typeface="Quicksand"/>
                <a:ea typeface="Quicksand"/>
                <a:cs typeface="Quicksand"/>
                <a:sym typeface="Quicksand"/>
              </a:rPr>
              <a:t>scaled bar graph</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We also made a decision to use a </a:t>
            </a:r>
            <a:r>
              <a:rPr b="1" i="0" lang="en" sz="2400">
                <a:latin typeface="Quicksand"/>
                <a:ea typeface="Quicksand"/>
                <a:cs typeface="Quicksand"/>
                <a:sym typeface="Quicksand"/>
              </a:rPr>
              <a:t>scale</a:t>
            </a:r>
            <a:r>
              <a:rPr i="0" lang="en" sz="2400">
                <a:latin typeface="Quicksand"/>
                <a:ea typeface="Quicksand"/>
                <a:cs typeface="Quicksand"/>
                <a:sym typeface="Quicksand"/>
              </a:rPr>
              <a:t> of 2, 5 or 10 based on the </a:t>
            </a:r>
            <a:r>
              <a:rPr b="1" i="0" lang="en" sz="2400">
                <a:latin typeface="Quicksand"/>
                <a:ea typeface="Quicksand"/>
                <a:cs typeface="Quicksand"/>
                <a:sym typeface="Quicksand"/>
              </a:rPr>
              <a:t>data</a:t>
            </a:r>
            <a:r>
              <a:rPr i="0" lang="en" sz="2400">
                <a:latin typeface="Quicksand"/>
                <a:ea typeface="Quicksand"/>
                <a:cs typeface="Quicksand"/>
                <a:sym typeface="Quicksand"/>
              </a:rPr>
              <a:t> we had.</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Next, let’s solve problems based on information represented in </a:t>
            </a:r>
            <a:r>
              <a:rPr b="1" i="0" lang="en" sz="2400">
                <a:latin typeface="Quicksand"/>
                <a:ea typeface="Quicksand"/>
                <a:cs typeface="Quicksand"/>
                <a:sym typeface="Quicksand"/>
              </a:rPr>
              <a:t>bar graphs</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802" name="Google Shape;802;p99"/>
          <p:cNvSpPr txBox="1"/>
          <p:nvPr/>
        </p:nvSpPr>
        <p:spPr>
          <a:xfrm>
            <a:off x="272275" y="351700"/>
            <a:ext cx="737400" cy="7146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99"/>
          <p:cNvSpPr/>
          <p:nvPr/>
        </p:nvSpPr>
        <p:spPr>
          <a:xfrm>
            <a:off x="214075" y="31191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807" name="Shape 807"/>
        <p:cNvGrpSpPr/>
        <p:nvPr/>
      </p:nvGrpSpPr>
      <p:grpSpPr>
        <a:xfrm>
          <a:off x="0" y="0"/>
          <a:ext cx="0" cy="0"/>
          <a:chOff x="0" y="0"/>
          <a:chExt cx="0" cy="0"/>
        </a:xfrm>
      </p:grpSpPr>
      <p:sp>
        <p:nvSpPr>
          <p:cNvPr id="808" name="Google Shape;808;p100"/>
          <p:cNvSpPr txBox="1"/>
          <p:nvPr>
            <p:ph type="ctrTitle"/>
          </p:nvPr>
        </p:nvSpPr>
        <p:spPr>
          <a:xfrm>
            <a:off x="706350" y="1493663"/>
            <a:ext cx="77313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Answer Questions about Scaled Bar Graphs</a:t>
            </a:r>
            <a:endParaRPr sz="4400">
              <a:solidFill>
                <a:srgbClr val="434343"/>
              </a:solidFill>
              <a:latin typeface="Hepta Slab"/>
              <a:ea typeface="Hepta Slab"/>
              <a:cs typeface="Hepta Slab"/>
              <a:sym typeface="Hepta Slab"/>
            </a:endParaRPr>
          </a:p>
        </p:txBody>
      </p:sp>
      <p:sp>
        <p:nvSpPr>
          <p:cNvPr id="809" name="Google Shape;809;p100"/>
          <p:cNvSpPr txBox="1"/>
          <p:nvPr/>
        </p:nvSpPr>
        <p:spPr>
          <a:xfrm>
            <a:off x="2642325" y="29988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based on information represented in bar graphs. </a:t>
            </a:r>
            <a:endParaRPr>
              <a:latin typeface="Quicksand"/>
              <a:ea typeface="Quicksand"/>
              <a:cs typeface="Quicksand"/>
              <a:sym typeface="Quicksand"/>
            </a:endParaRPr>
          </a:p>
        </p:txBody>
      </p:sp>
      <p:sp>
        <p:nvSpPr>
          <p:cNvPr id="810" name="Google Shape;810;p100"/>
          <p:cNvSpPr/>
          <p:nvPr/>
        </p:nvSpPr>
        <p:spPr>
          <a:xfrm>
            <a:off x="2208352" y="3076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0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812" name="Google Shape;812;p10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6" name="Shape 816"/>
        <p:cNvGrpSpPr/>
        <p:nvPr/>
      </p:nvGrpSpPr>
      <p:grpSpPr>
        <a:xfrm>
          <a:off x="0" y="0"/>
          <a:ext cx="0" cy="0"/>
          <a:chOff x="0" y="0"/>
          <a:chExt cx="0" cy="0"/>
        </a:xfrm>
      </p:grpSpPr>
      <p:sp>
        <p:nvSpPr>
          <p:cNvPr id="817" name="Google Shape;817;p101"/>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18" name="Google Shape;818;p1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19" name="Google Shape;819;p101"/>
          <p:cNvSpPr txBox="1"/>
          <p:nvPr/>
        </p:nvSpPr>
        <p:spPr>
          <a:xfrm>
            <a:off x="2101600" y="1659500"/>
            <a:ext cx="48501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820" name="Google Shape;820;p101"/>
          <p:cNvPicPr preferRelativeResize="0"/>
          <p:nvPr/>
        </p:nvPicPr>
        <p:blipFill>
          <a:blip r:embed="rId3">
            <a:alphaModFix/>
          </a:blip>
          <a:stretch>
            <a:fillRect/>
          </a:stretch>
        </p:blipFill>
        <p:spPr>
          <a:xfrm>
            <a:off x="3284425" y="2379475"/>
            <a:ext cx="2467250" cy="10921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4" name="Shape 824"/>
        <p:cNvGrpSpPr/>
        <p:nvPr/>
      </p:nvGrpSpPr>
      <p:grpSpPr>
        <a:xfrm>
          <a:off x="0" y="0"/>
          <a:ext cx="0" cy="0"/>
          <a:chOff x="0" y="0"/>
          <a:chExt cx="0" cy="0"/>
        </a:xfrm>
      </p:grpSpPr>
      <p:sp>
        <p:nvSpPr>
          <p:cNvPr id="825" name="Google Shape;825;p102"/>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26" name="Google Shape;826;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27" name="Google Shape;827;p102"/>
          <p:cNvSpPr txBox="1"/>
          <p:nvPr/>
        </p:nvSpPr>
        <p:spPr>
          <a:xfrm>
            <a:off x="2101600" y="1126100"/>
            <a:ext cx="48501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828" name="Google Shape;828;p102"/>
          <p:cNvPicPr preferRelativeResize="0"/>
          <p:nvPr/>
        </p:nvPicPr>
        <p:blipFill>
          <a:blip r:embed="rId3">
            <a:alphaModFix/>
          </a:blip>
          <a:stretch>
            <a:fillRect/>
          </a:stretch>
        </p:blipFill>
        <p:spPr>
          <a:xfrm>
            <a:off x="3315425" y="1643750"/>
            <a:ext cx="2435325" cy="2272975"/>
          </a:xfrm>
          <a:prstGeom prst="rect">
            <a:avLst/>
          </a:prstGeom>
          <a:noFill/>
          <a:ln cap="flat" cmpd="sng" w="9525">
            <a:solidFill>
              <a:schemeClr val="dk2"/>
            </a:solidFill>
            <a:prstDash val="solid"/>
            <a:round/>
            <a:headEnd len="sm" w="sm" type="none"/>
            <a:tailEnd len="sm" w="sm" type="none"/>
          </a:ln>
        </p:spPr>
      </p:pic>
      <p:sp>
        <p:nvSpPr>
          <p:cNvPr id="829" name="Google Shape;829;p102"/>
          <p:cNvSpPr txBox="1"/>
          <p:nvPr/>
        </p:nvSpPr>
        <p:spPr>
          <a:xfrm>
            <a:off x="46675" y="4006738"/>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Hepta Slab"/>
                <a:ea typeface="Hepta Slab"/>
                <a:cs typeface="Hepta Slab"/>
                <a:sym typeface="Hepta Slab"/>
              </a:rPr>
              <a:t>How did thinking about groups help you find the total number of dots?</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1000"/>
                                        <p:tgtEl>
                                          <p:spTgt spid="8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3" name="Shape 833"/>
        <p:cNvGrpSpPr/>
        <p:nvPr/>
      </p:nvGrpSpPr>
      <p:grpSpPr>
        <a:xfrm>
          <a:off x="0" y="0"/>
          <a:ext cx="0" cy="0"/>
          <a:chOff x="0" y="0"/>
          <a:chExt cx="0" cy="0"/>
        </a:xfrm>
      </p:grpSpPr>
      <p:sp>
        <p:nvSpPr>
          <p:cNvPr id="834" name="Google Shape;834;p103"/>
          <p:cNvSpPr txBox="1"/>
          <p:nvPr>
            <p:ph type="ctrTitle"/>
          </p:nvPr>
        </p:nvSpPr>
        <p:spPr>
          <a:xfrm>
            <a:off x="343375" y="373175"/>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Questions about  Favorite Time of Year </a:t>
            </a:r>
            <a:endParaRPr b="0" sz="2800">
              <a:solidFill>
                <a:schemeClr val="accent5"/>
              </a:solidFill>
              <a:latin typeface="Hepta Slab"/>
              <a:ea typeface="Hepta Slab"/>
              <a:cs typeface="Hepta Slab"/>
              <a:sym typeface="Hepta Slab"/>
            </a:endParaRPr>
          </a:p>
        </p:txBody>
      </p:sp>
      <p:sp>
        <p:nvSpPr>
          <p:cNvPr id="835" name="Google Shape;835;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36" name="Google Shape;836;p103"/>
          <p:cNvPicPr preferRelativeResize="0"/>
          <p:nvPr/>
        </p:nvPicPr>
        <p:blipFill>
          <a:blip r:embed="rId3">
            <a:alphaModFix/>
          </a:blip>
          <a:stretch>
            <a:fillRect/>
          </a:stretch>
        </p:blipFill>
        <p:spPr>
          <a:xfrm>
            <a:off x="2303525" y="1033688"/>
            <a:ext cx="4095600" cy="889175"/>
          </a:xfrm>
          <a:prstGeom prst="rect">
            <a:avLst/>
          </a:prstGeom>
          <a:noFill/>
          <a:ln cap="flat" cmpd="sng" w="9525">
            <a:solidFill>
              <a:schemeClr val="dk2"/>
            </a:solidFill>
            <a:prstDash val="solid"/>
            <a:round/>
            <a:headEnd len="sm" w="sm" type="none"/>
            <a:tailEnd len="sm" w="sm" type="none"/>
          </a:ln>
        </p:spPr>
      </p:pic>
      <p:pic>
        <p:nvPicPr>
          <p:cNvPr id="837" name="Google Shape;837;p103"/>
          <p:cNvPicPr preferRelativeResize="0"/>
          <p:nvPr/>
        </p:nvPicPr>
        <p:blipFill>
          <a:blip r:embed="rId4">
            <a:alphaModFix/>
          </a:blip>
          <a:stretch>
            <a:fillRect/>
          </a:stretch>
        </p:blipFill>
        <p:spPr>
          <a:xfrm>
            <a:off x="2151725" y="2013375"/>
            <a:ext cx="4399200" cy="2006140"/>
          </a:xfrm>
          <a:prstGeom prst="rect">
            <a:avLst/>
          </a:prstGeom>
          <a:noFill/>
          <a:ln cap="flat" cmpd="sng" w="9525">
            <a:solidFill>
              <a:schemeClr val="dk2"/>
            </a:solidFill>
            <a:prstDash val="solid"/>
            <a:round/>
            <a:headEnd len="sm" w="sm" type="none"/>
            <a:tailEnd len="sm" w="sm" type="none"/>
          </a:ln>
        </p:spPr>
      </p:pic>
      <p:sp>
        <p:nvSpPr>
          <p:cNvPr id="838" name="Google Shape;838;p103"/>
          <p:cNvSpPr txBox="1"/>
          <p:nvPr/>
        </p:nvSpPr>
        <p:spPr>
          <a:xfrm>
            <a:off x="406175" y="4033825"/>
            <a:ext cx="7890300" cy="8415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 sz="1900">
                <a:latin typeface="Hepta Slab"/>
                <a:ea typeface="Hepta Slab"/>
                <a:cs typeface="Hepta Slab"/>
                <a:sym typeface="Hepta Slab"/>
              </a:rPr>
              <a:t>How are questions 3 and 4 the same? How are they different?</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8"/>
                                        </p:tgtEl>
                                        <p:attrNameLst>
                                          <p:attrName>style.visibility</p:attrName>
                                        </p:attrNameLst>
                                      </p:cBhvr>
                                      <p:to>
                                        <p:strVal val="visible"/>
                                      </p:to>
                                    </p:set>
                                    <p:animEffect filter="fade" transition="in">
                                      <p:cBhvr>
                                        <p:cTn dur="1000"/>
                                        <p:tgtEl>
                                          <p:spTgt spid="8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2" name="Shape 842"/>
        <p:cNvGrpSpPr/>
        <p:nvPr/>
      </p:nvGrpSpPr>
      <p:grpSpPr>
        <a:xfrm>
          <a:off x="0" y="0"/>
          <a:ext cx="0" cy="0"/>
          <a:chOff x="0" y="0"/>
          <a:chExt cx="0" cy="0"/>
        </a:xfrm>
      </p:grpSpPr>
      <p:sp>
        <p:nvSpPr>
          <p:cNvPr id="843" name="Google Shape;843;p104"/>
          <p:cNvSpPr txBox="1"/>
          <p:nvPr>
            <p:ph type="ctrTitle"/>
          </p:nvPr>
        </p:nvSpPr>
        <p:spPr>
          <a:xfrm>
            <a:off x="341838" y="559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Questions about Bugs in the Garden</a:t>
            </a:r>
            <a:endParaRPr b="0" sz="2800">
              <a:solidFill>
                <a:schemeClr val="accent5"/>
              </a:solidFill>
              <a:latin typeface="Hepta Slab"/>
              <a:ea typeface="Hepta Slab"/>
              <a:cs typeface="Hepta Slab"/>
              <a:sym typeface="Hepta Slab"/>
            </a:endParaRPr>
          </a:p>
        </p:txBody>
      </p:sp>
      <p:sp>
        <p:nvSpPr>
          <p:cNvPr id="844" name="Google Shape;844;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45" name="Google Shape;845;p104"/>
          <p:cNvPicPr preferRelativeResize="0"/>
          <p:nvPr/>
        </p:nvPicPr>
        <p:blipFill>
          <a:blip r:embed="rId3">
            <a:alphaModFix/>
          </a:blip>
          <a:stretch>
            <a:fillRect/>
          </a:stretch>
        </p:blipFill>
        <p:spPr>
          <a:xfrm>
            <a:off x="1301050" y="1297912"/>
            <a:ext cx="3252650" cy="2831175"/>
          </a:xfrm>
          <a:prstGeom prst="rect">
            <a:avLst/>
          </a:prstGeom>
          <a:noFill/>
          <a:ln cap="flat" cmpd="sng" w="9525">
            <a:solidFill>
              <a:schemeClr val="dk2"/>
            </a:solidFill>
            <a:prstDash val="solid"/>
            <a:round/>
            <a:headEnd len="sm" w="sm" type="none"/>
            <a:tailEnd len="sm" w="sm" type="none"/>
          </a:ln>
        </p:spPr>
      </p:pic>
      <p:pic>
        <p:nvPicPr>
          <p:cNvPr id="846" name="Google Shape;846;p104"/>
          <p:cNvPicPr preferRelativeResize="0"/>
          <p:nvPr/>
        </p:nvPicPr>
        <p:blipFill>
          <a:blip r:embed="rId4">
            <a:alphaModFix/>
          </a:blip>
          <a:stretch>
            <a:fillRect/>
          </a:stretch>
        </p:blipFill>
        <p:spPr>
          <a:xfrm>
            <a:off x="5352425" y="1332600"/>
            <a:ext cx="3252650" cy="1904979"/>
          </a:xfrm>
          <a:prstGeom prst="rect">
            <a:avLst/>
          </a:prstGeom>
          <a:noFill/>
          <a:ln cap="flat" cmpd="sng" w="9525">
            <a:solidFill>
              <a:schemeClr val="dk2"/>
            </a:solidFill>
            <a:prstDash val="solid"/>
            <a:round/>
            <a:headEnd len="sm" w="sm" type="none"/>
            <a:tailEnd len="sm" w="sm" type="none"/>
          </a:ln>
        </p:spPr>
      </p:pic>
      <p:pic>
        <p:nvPicPr>
          <p:cNvPr id="847" name="Google Shape;847;p104"/>
          <p:cNvPicPr preferRelativeResize="0"/>
          <p:nvPr/>
        </p:nvPicPr>
        <p:blipFill>
          <a:blip r:embed="rId5">
            <a:alphaModFix/>
          </a:blip>
          <a:stretch>
            <a:fillRect/>
          </a:stretch>
        </p:blipFill>
        <p:spPr>
          <a:xfrm>
            <a:off x="5352425" y="3194975"/>
            <a:ext cx="3252650" cy="1298925"/>
          </a:xfrm>
          <a:prstGeom prst="rect">
            <a:avLst/>
          </a:prstGeom>
          <a:noFill/>
          <a:ln cap="flat" cmpd="sng" w="9525">
            <a:solidFill>
              <a:schemeClr val="dk2"/>
            </a:solidFill>
            <a:prstDash val="solid"/>
            <a:round/>
            <a:headEnd len="sm" w="sm" type="none"/>
            <a:tailEnd len="sm" w="sm" type="none"/>
          </a:ln>
        </p:spPr>
      </p:pic>
      <p:sp>
        <p:nvSpPr>
          <p:cNvPr id="848" name="Google Shape;848;p104"/>
          <p:cNvSpPr txBox="1"/>
          <p:nvPr/>
        </p:nvSpPr>
        <p:spPr>
          <a:xfrm>
            <a:off x="502325" y="4246800"/>
            <a:ext cx="48501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is one thing you notice?</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1000"/>
                                        <p:tgtEl>
                                          <p:spTgt spid="846"/>
                                        </p:tgtEl>
                                      </p:cBhvr>
                                    </p:animEffect>
                                  </p:childTnLst>
                                </p:cTn>
                              </p:par>
                              <p:par>
                                <p:cTn fill="hold" nodeType="withEffect" presetClass="entr" presetID="10" presetSubtype="0">
                                  <p:stCondLst>
                                    <p:cond delay="0"/>
                                  </p:stCondLst>
                                  <p:childTnLst>
                                    <p:set>
                                      <p:cBhvr>
                                        <p:cTn dur="1" fill="hold">
                                          <p:stCondLst>
                                            <p:cond delay="0"/>
                                          </p:stCondLst>
                                        </p:cTn>
                                        <p:tgtEl>
                                          <p:spTgt spid="847"/>
                                        </p:tgtEl>
                                        <p:attrNameLst>
                                          <p:attrName>style.visibility</p:attrName>
                                        </p:attrNameLst>
                                      </p:cBhvr>
                                      <p:to>
                                        <p:strVal val="visible"/>
                                      </p:to>
                                    </p:set>
                                    <p:animEffect filter="fade" transition="in">
                                      <p:cBhvr>
                                        <p:cTn dur="1000"/>
                                        <p:tgtEl>
                                          <p:spTgt spid="8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2" name="Shape 852"/>
        <p:cNvGrpSpPr/>
        <p:nvPr/>
      </p:nvGrpSpPr>
      <p:grpSpPr>
        <a:xfrm>
          <a:off x="0" y="0"/>
          <a:ext cx="0" cy="0"/>
          <a:chOff x="0" y="0"/>
          <a:chExt cx="0" cy="0"/>
        </a:xfrm>
      </p:grpSpPr>
      <p:sp>
        <p:nvSpPr>
          <p:cNvPr id="853" name="Google Shape;853;p105"/>
          <p:cNvSpPr txBox="1"/>
          <p:nvPr>
            <p:ph type="ctrTitle"/>
          </p:nvPr>
        </p:nvSpPr>
        <p:spPr>
          <a:xfrm>
            <a:off x="685800" y="5707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854" name="Google Shape;854;p105"/>
          <p:cNvSpPr/>
          <p:nvPr/>
        </p:nvSpPr>
        <p:spPr>
          <a:xfrm flipH="1">
            <a:off x="2351649" y="1693775"/>
            <a:ext cx="2806826" cy="23451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05"/>
          <p:cNvSpPr txBox="1"/>
          <p:nvPr/>
        </p:nvSpPr>
        <p:spPr>
          <a:xfrm>
            <a:off x="2595250" y="192057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were some strategies that were helpful as you answered questions about information represented in the bar graph?</a:t>
            </a:r>
            <a:endParaRPr b="1">
              <a:latin typeface="Quicksand"/>
              <a:ea typeface="Quicksand"/>
              <a:cs typeface="Quicksand"/>
              <a:sym typeface="Quicksand"/>
            </a:endParaRPr>
          </a:p>
        </p:txBody>
      </p:sp>
      <p:pic>
        <p:nvPicPr>
          <p:cNvPr id="856" name="Google Shape;856;p105"/>
          <p:cNvPicPr preferRelativeResize="0"/>
          <p:nvPr/>
        </p:nvPicPr>
        <p:blipFill>
          <a:blip r:embed="rId3">
            <a:alphaModFix/>
          </a:blip>
          <a:stretch>
            <a:fillRect/>
          </a:stretch>
        </p:blipFill>
        <p:spPr>
          <a:xfrm>
            <a:off x="5581400" y="3269350"/>
            <a:ext cx="1628725" cy="1024428"/>
          </a:xfrm>
          <a:prstGeom prst="rect">
            <a:avLst/>
          </a:prstGeom>
          <a:noFill/>
          <a:ln>
            <a:noFill/>
          </a:ln>
        </p:spPr>
      </p:pic>
      <p:sp>
        <p:nvSpPr>
          <p:cNvPr id="857" name="Google Shape;857;p1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61" name="Shape 861"/>
        <p:cNvGrpSpPr/>
        <p:nvPr/>
      </p:nvGrpSpPr>
      <p:grpSpPr>
        <a:xfrm>
          <a:off x="0" y="0"/>
          <a:ext cx="0" cy="0"/>
          <a:chOff x="0" y="0"/>
          <a:chExt cx="0" cy="0"/>
        </a:xfrm>
      </p:grpSpPr>
      <p:sp>
        <p:nvSpPr>
          <p:cNvPr id="862" name="Google Shape;862;p106"/>
          <p:cNvSpPr txBox="1"/>
          <p:nvPr/>
        </p:nvSpPr>
        <p:spPr>
          <a:xfrm>
            <a:off x="226900" y="419750"/>
            <a:ext cx="7374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06"/>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06"/>
          <p:cNvSpPr txBox="1"/>
          <p:nvPr>
            <p:ph idx="1" type="body"/>
          </p:nvPr>
        </p:nvSpPr>
        <p:spPr>
          <a:xfrm>
            <a:off x="1159050" y="972950"/>
            <a:ext cx="6911100" cy="341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Clr>
                <a:schemeClr val="dk1"/>
              </a:buClr>
              <a:buSzPts val="1100"/>
              <a:buFont typeface="Arial"/>
              <a:buNone/>
            </a:pPr>
            <a:r>
              <a:rPr i="0" lang="en" sz="2400">
                <a:latin typeface="Quicksand"/>
                <a:ea typeface="Quicksand"/>
                <a:cs typeface="Quicksand"/>
                <a:sym typeface="Quicksand"/>
              </a:rPr>
              <a:t>Today, we answered </a:t>
            </a:r>
            <a:r>
              <a:rPr b="1" i="0" lang="en" sz="2400">
                <a:latin typeface="Quicksand"/>
                <a:ea typeface="Quicksand"/>
                <a:cs typeface="Quicksand"/>
                <a:sym typeface="Quicksand"/>
              </a:rPr>
              <a:t>one-step questions</a:t>
            </a:r>
            <a:r>
              <a:rPr i="0" lang="en" sz="2400">
                <a:latin typeface="Quicksand"/>
                <a:ea typeface="Quicksand"/>
                <a:cs typeface="Quicksand"/>
                <a:sym typeface="Quicksand"/>
              </a:rPr>
              <a:t> that asked us “</a:t>
            </a:r>
            <a:r>
              <a:rPr b="1" i="0" lang="en" sz="2400">
                <a:latin typeface="Quicksand"/>
                <a:ea typeface="Quicksand"/>
                <a:cs typeface="Quicksand"/>
                <a:sym typeface="Quicksand"/>
              </a:rPr>
              <a:t>how many more</a:t>
            </a:r>
            <a:r>
              <a:rPr i="0" lang="en" sz="2400">
                <a:latin typeface="Quicksand"/>
                <a:ea typeface="Quicksand"/>
                <a:cs typeface="Quicksand"/>
                <a:sym typeface="Quicksand"/>
              </a:rPr>
              <a:t>?” and “</a:t>
            </a:r>
            <a:r>
              <a:rPr b="1" i="0" lang="en" sz="2400">
                <a:latin typeface="Quicksand"/>
                <a:ea typeface="Quicksand"/>
                <a:cs typeface="Quicksand"/>
                <a:sym typeface="Quicksand"/>
              </a:rPr>
              <a:t>how many less</a:t>
            </a:r>
            <a:r>
              <a:rPr i="0" lang="en" sz="2400">
                <a:latin typeface="Quicksand"/>
                <a:ea typeface="Quicksand"/>
                <a:cs typeface="Quicksand"/>
                <a:sym typeface="Quicksand"/>
              </a:rPr>
              <a:t>?" using the information represented in bar graphs. </a:t>
            </a:r>
            <a:endParaRPr i="0" sz="2400">
              <a:latin typeface="Quicksand"/>
              <a:ea typeface="Quicksand"/>
              <a:cs typeface="Quicksand"/>
              <a:sym typeface="Quicksand"/>
            </a:endParaRPr>
          </a:p>
          <a:p>
            <a:pPr indent="0" lvl="0" marL="0" rtl="0" algn="l">
              <a:spcBef>
                <a:spcPts val="1600"/>
              </a:spcBef>
              <a:spcAft>
                <a:spcPts val="0"/>
              </a:spcAft>
              <a:buClr>
                <a:schemeClr val="dk1"/>
              </a:buClr>
              <a:buSzPts val="1100"/>
              <a:buFont typeface="Arial"/>
              <a:buNone/>
            </a:pPr>
            <a:r>
              <a:rPr i="0" lang="en" sz="2400">
                <a:latin typeface="Quicksand"/>
                <a:ea typeface="Quicksand"/>
                <a:cs typeface="Quicksand"/>
                <a:sym typeface="Quicksand"/>
              </a:rPr>
              <a:t>Next, let’s solve problems based on information represented in </a:t>
            </a:r>
            <a:r>
              <a:rPr b="1" i="0" lang="en" sz="2400">
                <a:latin typeface="Quicksand"/>
                <a:ea typeface="Quicksand"/>
                <a:cs typeface="Quicksand"/>
                <a:sym typeface="Quicksand"/>
              </a:rPr>
              <a:t>bar graphs</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868" name="Shape 868"/>
        <p:cNvGrpSpPr/>
        <p:nvPr/>
      </p:nvGrpSpPr>
      <p:grpSpPr>
        <a:xfrm>
          <a:off x="0" y="0"/>
          <a:ext cx="0" cy="0"/>
          <a:chOff x="0" y="0"/>
          <a:chExt cx="0" cy="0"/>
        </a:xfrm>
      </p:grpSpPr>
      <p:sp>
        <p:nvSpPr>
          <p:cNvPr id="869" name="Google Shape;869;p107"/>
          <p:cNvSpPr txBox="1"/>
          <p:nvPr>
            <p:ph type="ctrTitle"/>
          </p:nvPr>
        </p:nvSpPr>
        <p:spPr>
          <a:xfrm>
            <a:off x="558750" y="1531138"/>
            <a:ext cx="79413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More Questions about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Scaled Bar Graphs</a:t>
            </a:r>
            <a:endParaRPr sz="4400">
              <a:solidFill>
                <a:srgbClr val="434343"/>
              </a:solidFill>
              <a:latin typeface="Hepta Slab"/>
              <a:ea typeface="Hepta Slab"/>
              <a:cs typeface="Hepta Slab"/>
              <a:sym typeface="Hepta Slab"/>
            </a:endParaRPr>
          </a:p>
        </p:txBody>
      </p:sp>
      <p:sp>
        <p:nvSpPr>
          <p:cNvPr id="870" name="Google Shape;870;p107"/>
          <p:cNvSpPr txBox="1"/>
          <p:nvPr/>
        </p:nvSpPr>
        <p:spPr>
          <a:xfrm>
            <a:off x="2623675" y="3038700"/>
            <a:ext cx="4777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based on information represented in bar graphs.</a:t>
            </a:r>
            <a:endParaRPr>
              <a:latin typeface="Quicksand"/>
              <a:ea typeface="Quicksand"/>
              <a:cs typeface="Quicksand"/>
              <a:sym typeface="Quicksand"/>
            </a:endParaRPr>
          </a:p>
        </p:txBody>
      </p:sp>
      <p:sp>
        <p:nvSpPr>
          <p:cNvPr id="871" name="Google Shape;871;p107"/>
          <p:cNvSpPr/>
          <p:nvPr/>
        </p:nvSpPr>
        <p:spPr>
          <a:xfrm>
            <a:off x="2161927" y="3116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0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a:t>
            </a:r>
            <a:endParaRPr sz="1100">
              <a:latin typeface="Quicksand"/>
              <a:ea typeface="Quicksand"/>
              <a:cs typeface="Quicksand"/>
              <a:sym typeface="Quicksand"/>
            </a:endParaRPr>
          </a:p>
        </p:txBody>
      </p:sp>
      <p:sp>
        <p:nvSpPr>
          <p:cNvPr id="873" name="Google Shape;873;p107"/>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7" name="Shape 877"/>
        <p:cNvGrpSpPr/>
        <p:nvPr/>
      </p:nvGrpSpPr>
      <p:grpSpPr>
        <a:xfrm>
          <a:off x="0" y="0"/>
          <a:ext cx="0" cy="0"/>
          <a:chOff x="0" y="0"/>
          <a:chExt cx="0" cy="0"/>
        </a:xfrm>
      </p:grpSpPr>
      <p:sp>
        <p:nvSpPr>
          <p:cNvPr id="878" name="Google Shape;878;p108"/>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879" name="Google Shape;879;p108"/>
          <p:cNvSpPr txBox="1"/>
          <p:nvPr>
            <p:ph idx="4294967295" type="title"/>
          </p:nvPr>
        </p:nvSpPr>
        <p:spPr>
          <a:xfrm>
            <a:off x="2993075" y="1213500"/>
            <a:ext cx="32265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2 + 2 + 2 + 2 + 2</a:t>
            </a:r>
            <a:endParaRPr b="0">
              <a:latin typeface="Quicksand"/>
              <a:ea typeface="Quicksand"/>
              <a:cs typeface="Quicksand"/>
              <a:sym typeface="Quicksand"/>
            </a:endParaRPr>
          </a:p>
        </p:txBody>
      </p:sp>
      <p:sp>
        <p:nvSpPr>
          <p:cNvPr id="880" name="Google Shape;880;p1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4" name="Shape 884"/>
        <p:cNvGrpSpPr/>
        <p:nvPr/>
      </p:nvGrpSpPr>
      <p:grpSpPr>
        <a:xfrm>
          <a:off x="0" y="0"/>
          <a:ext cx="0" cy="0"/>
          <a:chOff x="0" y="0"/>
          <a:chExt cx="0" cy="0"/>
        </a:xfrm>
      </p:grpSpPr>
      <p:sp>
        <p:nvSpPr>
          <p:cNvPr id="885" name="Google Shape;885;p109"/>
          <p:cNvSpPr txBox="1"/>
          <p:nvPr>
            <p:ph type="ctrTitle"/>
          </p:nvPr>
        </p:nvSpPr>
        <p:spPr>
          <a:xfrm>
            <a:off x="2954950" y="446825"/>
            <a:ext cx="3146700" cy="75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886" name="Google Shape;886;p109"/>
          <p:cNvSpPr txBox="1"/>
          <p:nvPr>
            <p:ph idx="4294967295" type="title"/>
          </p:nvPr>
        </p:nvSpPr>
        <p:spPr>
          <a:xfrm>
            <a:off x="2797750" y="1204325"/>
            <a:ext cx="3461100" cy="55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+ 2 + 2 + 2 + 2 + 2 </a:t>
            </a:r>
            <a:endParaRPr b="0">
              <a:latin typeface="Quicksand"/>
              <a:ea typeface="Quicksand"/>
              <a:cs typeface="Quicksand"/>
              <a:sym typeface="Quicksand"/>
            </a:endParaRPr>
          </a:p>
        </p:txBody>
      </p:sp>
      <p:sp>
        <p:nvSpPr>
          <p:cNvPr id="887" name="Google Shape;887;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1" name="Shape 891"/>
        <p:cNvGrpSpPr/>
        <p:nvPr/>
      </p:nvGrpSpPr>
      <p:grpSpPr>
        <a:xfrm>
          <a:off x="0" y="0"/>
          <a:ext cx="0" cy="0"/>
          <a:chOff x="0" y="0"/>
          <a:chExt cx="0" cy="0"/>
        </a:xfrm>
      </p:grpSpPr>
      <p:sp>
        <p:nvSpPr>
          <p:cNvPr id="892" name="Google Shape;892;p110"/>
          <p:cNvSpPr txBox="1"/>
          <p:nvPr>
            <p:ph type="ctrTitle"/>
          </p:nvPr>
        </p:nvSpPr>
        <p:spPr>
          <a:xfrm>
            <a:off x="2491900" y="507400"/>
            <a:ext cx="3898500" cy="73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893" name="Google Shape;893;p110"/>
          <p:cNvSpPr txBox="1"/>
          <p:nvPr>
            <p:ph idx="4294967295" type="title"/>
          </p:nvPr>
        </p:nvSpPr>
        <p:spPr>
          <a:xfrm>
            <a:off x="2851950" y="1237600"/>
            <a:ext cx="34401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5 + 5 + 5 + 5 + 5 + 5</a:t>
            </a:r>
            <a:endParaRPr b="0">
              <a:latin typeface="Quicksand"/>
              <a:ea typeface="Quicksand"/>
              <a:cs typeface="Quicksand"/>
              <a:sym typeface="Quicksand"/>
            </a:endParaRPr>
          </a:p>
        </p:txBody>
      </p:sp>
      <p:sp>
        <p:nvSpPr>
          <p:cNvPr id="894" name="Google Shape;894;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8" name="Shape 898"/>
        <p:cNvGrpSpPr/>
        <p:nvPr/>
      </p:nvGrpSpPr>
      <p:grpSpPr>
        <a:xfrm>
          <a:off x="0" y="0"/>
          <a:ext cx="0" cy="0"/>
          <a:chOff x="0" y="0"/>
          <a:chExt cx="0" cy="0"/>
        </a:xfrm>
      </p:grpSpPr>
      <p:sp>
        <p:nvSpPr>
          <p:cNvPr id="899" name="Google Shape;899;p111"/>
          <p:cNvSpPr txBox="1"/>
          <p:nvPr>
            <p:ph type="ctrTitle"/>
          </p:nvPr>
        </p:nvSpPr>
        <p:spPr>
          <a:xfrm>
            <a:off x="2474400" y="461750"/>
            <a:ext cx="3870900" cy="69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900" name="Google Shape;900;p111"/>
          <p:cNvSpPr txBox="1"/>
          <p:nvPr>
            <p:ph idx="4294967295" type="title"/>
          </p:nvPr>
        </p:nvSpPr>
        <p:spPr>
          <a:xfrm>
            <a:off x="2282400" y="1155350"/>
            <a:ext cx="4579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5 + 5 + 5 + 5 + 5 + 5 + 5</a:t>
            </a:r>
            <a:endParaRPr b="0">
              <a:latin typeface="Quicksand"/>
              <a:ea typeface="Quicksand"/>
              <a:cs typeface="Quicksand"/>
              <a:sym typeface="Quicksand"/>
            </a:endParaRPr>
          </a:p>
        </p:txBody>
      </p:sp>
      <p:sp>
        <p:nvSpPr>
          <p:cNvPr id="901" name="Google Shape;901;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2" name="Google Shape;902;p111"/>
          <p:cNvSpPr txBox="1"/>
          <p:nvPr/>
        </p:nvSpPr>
        <p:spPr>
          <a:xfrm>
            <a:off x="406175" y="4033825"/>
            <a:ext cx="7890300" cy="8415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 sz="1900">
                <a:latin typeface="Hepta Slab"/>
                <a:ea typeface="Hepta Slab"/>
                <a:cs typeface="Hepta Slab"/>
                <a:sym typeface="Hepta Slab"/>
              </a:rPr>
              <a:t>What is a strategy that you hadn’t used before you that might use in the future?</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1000"/>
                                        <p:tgtEl>
                                          <p:spTgt spid="9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6" name="Shape 906"/>
        <p:cNvGrpSpPr/>
        <p:nvPr/>
      </p:nvGrpSpPr>
      <p:grpSpPr>
        <a:xfrm>
          <a:off x="0" y="0"/>
          <a:ext cx="0" cy="0"/>
          <a:chOff x="0" y="0"/>
          <a:chExt cx="0" cy="0"/>
        </a:xfrm>
      </p:grpSpPr>
      <p:sp>
        <p:nvSpPr>
          <p:cNvPr id="907" name="Google Shape;907;p112"/>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New School Year</a:t>
            </a:r>
            <a:endParaRPr b="0" sz="3400">
              <a:solidFill>
                <a:schemeClr val="accent5"/>
              </a:solidFill>
              <a:latin typeface="Hepta Slab"/>
              <a:ea typeface="Hepta Slab"/>
              <a:cs typeface="Hepta Slab"/>
              <a:sym typeface="Hepta Slab"/>
            </a:endParaRPr>
          </a:p>
        </p:txBody>
      </p:sp>
      <p:sp>
        <p:nvSpPr>
          <p:cNvPr id="908" name="Google Shape;908;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09" name="Google Shape;909;p112"/>
          <p:cNvPicPr preferRelativeResize="0"/>
          <p:nvPr/>
        </p:nvPicPr>
        <p:blipFill>
          <a:blip r:embed="rId3">
            <a:alphaModFix/>
          </a:blip>
          <a:stretch>
            <a:fillRect/>
          </a:stretch>
        </p:blipFill>
        <p:spPr>
          <a:xfrm>
            <a:off x="652900" y="1507624"/>
            <a:ext cx="3287250" cy="3105175"/>
          </a:xfrm>
          <a:prstGeom prst="rect">
            <a:avLst/>
          </a:prstGeom>
          <a:noFill/>
          <a:ln cap="flat" cmpd="sng" w="9525">
            <a:solidFill>
              <a:schemeClr val="dk2"/>
            </a:solidFill>
            <a:prstDash val="solid"/>
            <a:round/>
            <a:headEnd len="sm" w="sm" type="none"/>
            <a:tailEnd len="sm" w="sm" type="none"/>
          </a:ln>
        </p:spPr>
      </p:pic>
      <p:pic>
        <p:nvPicPr>
          <p:cNvPr id="910" name="Google Shape;910;p112"/>
          <p:cNvPicPr preferRelativeResize="0"/>
          <p:nvPr/>
        </p:nvPicPr>
        <p:blipFill>
          <a:blip r:embed="rId4">
            <a:alphaModFix/>
          </a:blip>
          <a:stretch>
            <a:fillRect/>
          </a:stretch>
        </p:blipFill>
        <p:spPr>
          <a:xfrm>
            <a:off x="4397375" y="1982826"/>
            <a:ext cx="3958725" cy="767000"/>
          </a:xfrm>
          <a:prstGeom prst="rect">
            <a:avLst/>
          </a:prstGeom>
          <a:noFill/>
          <a:ln cap="flat" cmpd="sng" w="9525">
            <a:solidFill>
              <a:schemeClr val="dk2"/>
            </a:solidFill>
            <a:prstDash val="solid"/>
            <a:round/>
            <a:headEnd len="sm" w="sm" type="none"/>
            <a:tailEnd len="sm" w="sm" type="none"/>
          </a:ln>
        </p:spPr>
      </p:pic>
      <p:sp>
        <p:nvSpPr>
          <p:cNvPr id="911" name="Google Shape;911;p112"/>
          <p:cNvSpPr txBox="1"/>
          <p:nvPr/>
        </p:nvSpPr>
        <p:spPr>
          <a:xfrm>
            <a:off x="723675" y="897500"/>
            <a:ext cx="77724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A group of students were asked, “How are you feeling about the new school year?” Their responses were show in this bar graph:</a:t>
            </a:r>
            <a:endParaRPr>
              <a:latin typeface="Hepta Slab"/>
              <a:ea typeface="Hepta Slab"/>
              <a:cs typeface="Hepta Slab"/>
              <a:sym typeface="Hepta Slab"/>
            </a:endParaRPr>
          </a:p>
        </p:txBody>
      </p:sp>
      <p:sp>
        <p:nvSpPr>
          <p:cNvPr id="912" name="Google Shape;912;p112"/>
          <p:cNvSpPr txBox="1"/>
          <p:nvPr/>
        </p:nvSpPr>
        <p:spPr>
          <a:xfrm>
            <a:off x="4337750" y="2981675"/>
            <a:ext cx="3958800" cy="1893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 sz="1900">
                <a:latin typeface="Hepta Slab"/>
                <a:ea typeface="Hepta Slab"/>
                <a:cs typeface="Hepta Slab"/>
                <a:sym typeface="Hepta Slab"/>
              </a:rPr>
              <a:t>How did reading the problem three times help you make sense of the problem?</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0"/>
                                        </p:tgtEl>
                                        <p:attrNameLst>
                                          <p:attrName>style.visibility</p:attrName>
                                        </p:attrNameLst>
                                      </p:cBhvr>
                                      <p:to>
                                        <p:strVal val="visible"/>
                                      </p:to>
                                    </p:set>
                                    <p:animEffect filter="fade" transition="in">
                                      <p:cBhvr>
                                        <p:cTn dur="1000"/>
                                        <p:tgtEl>
                                          <p:spTgt spid="9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2"/>
                                        </p:tgtEl>
                                        <p:attrNameLst>
                                          <p:attrName>style.visibility</p:attrName>
                                        </p:attrNameLst>
                                      </p:cBhvr>
                                      <p:to>
                                        <p:strVal val="visible"/>
                                      </p:to>
                                    </p:set>
                                    <p:animEffect filter="fade" transition="in">
                                      <p:cBhvr>
                                        <p:cTn dur="1000"/>
                                        <p:tgtEl>
                                          <p:spTgt spid="9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6" name="Shape 916"/>
        <p:cNvGrpSpPr/>
        <p:nvPr/>
      </p:nvGrpSpPr>
      <p:grpSpPr>
        <a:xfrm>
          <a:off x="0" y="0"/>
          <a:ext cx="0" cy="0"/>
          <a:chOff x="0" y="0"/>
          <a:chExt cx="0" cy="0"/>
        </a:xfrm>
      </p:grpSpPr>
      <p:sp>
        <p:nvSpPr>
          <p:cNvPr id="917" name="Google Shape;917;p113"/>
          <p:cNvSpPr txBox="1"/>
          <p:nvPr>
            <p:ph type="ctrTitle"/>
          </p:nvPr>
        </p:nvSpPr>
        <p:spPr>
          <a:xfrm>
            <a:off x="389150" y="3445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Use Bar Graphs to Solve Problems</a:t>
            </a:r>
            <a:endParaRPr b="0" sz="3000">
              <a:solidFill>
                <a:schemeClr val="accent5"/>
              </a:solidFill>
              <a:latin typeface="Hepta Slab"/>
              <a:ea typeface="Hepta Slab"/>
              <a:cs typeface="Hepta Slab"/>
              <a:sym typeface="Hepta Slab"/>
            </a:endParaRPr>
          </a:p>
        </p:txBody>
      </p:sp>
      <p:sp>
        <p:nvSpPr>
          <p:cNvPr id="918" name="Google Shape;918;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19" name="Google Shape;919;p113"/>
          <p:cNvPicPr preferRelativeResize="0"/>
          <p:nvPr/>
        </p:nvPicPr>
        <p:blipFill>
          <a:blip r:embed="rId3">
            <a:alphaModFix/>
          </a:blip>
          <a:stretch>
            <a:fillRect/>
          </a:stretch>
        </p:blipFill>
        <p:spPr>
          <a:xfrm>
            <a:off x="716800" y="1627076"/>
            <a:ext cx="3727450" cy="3063500"/>
          </a:xfrm>
          <a:prstGeom prst="rect">
            <a:avLst/>
          </a:prstGeom>
          <a:noFill/>
          <a:ln cap="flat" cmpd="sng" w="9525">
            <a:solidFill>
              <a:schemeClr val="dk2"/>
            </a:solidFill>
            <a:prstDash val="solid"/>
            <a:round/>
            <a:headEnd len="sm" w="sm" type="none"/>
            <a:tailEnd len="sm" w="sm" type="none"/>
          </a:ln>
        </p:spPr>
      </p:pic>
      <p:sp>
        <p:nvSpPr>
          <p:cNvPr id="920" name="Google Shape;920;p113"/>
          <p:cNvSpPr txBox="1"/>
          <p:nvPr/>
        </p:nvSpPr>
        <p:spPr>
          <a:xfrm>
            <a:off x="723675" y="821300"/>
            <a:ext cx="77724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This bar graph shows how many of each type of tree Clare saw on the way home. </a:t>
            </a:r>
            <a:r>
              <a:rPr lang="en">
                <a:latin typeface="Hepta Slab"/>
                <a:ea typeface="Hepta Slab"/>
                <a:cs typeface="Hepta Slab"/>
                <a:sym typeface="Hepta Slab"/>
              </a:rPr>
              <a:t>Use the graph to answer the questions. Show your thinking using expressions or equations.</a:t>
            </a:r>
            <a:endParaRPr>
              <a:latin typeface="Hepta Slab"/>
              <a:ea typeface="Hepta Slab"/>
              <a:cs typeface="Hepta Slab"/>
              <a:sym typeface="Hepta Slab"/>
            </a:endParaRPr>
          </a:p>
        </p:txBody>
      </p:sp>
      <p:sp>
        <p:nvSpPr>
          <p:cNvPr id="921" name="Google Shape;921;p113"/>
          <p:cNvSpPr txBox="1"/>
          <p:nvPr/>
        </p:nvSpPr>
        <p:spPr>
          <a:xfrm>
            <a:off x="4725175" y="1519150"/>
            <a:ext cx="3891300" cy="483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How many more pine trees did Clare see than fir trees?</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How many more pine trees did Clare see than oak or maple trees?</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How many fewer oak trees did Clare see than pine trees?</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How many fewer maple trees did Clare see than fir trees?</a:t>
            </a:r>
            <a:endParaRPr>
              <a:latin typeface="Hepta Slab"/>
              <a:ea typeface="Hepta Slab"/>
              <a:cs typeface="Hepta Slab"/>
              <a:sym typeface="Hepta Slab"/>
            </a:endParaRPr>
          </a:p>
        </p:txBody>
      </p:sp>
      <p:sp>
        <p:nvSpPr>
          <p:cNvPr id="922" name="Google Shape;922;p113"/>
          <p:cNvSpPr txBox="1"/>
          <p:nvPr/>
        </p:nvSpPr>
        <p:spPr>
          <a:xfrm>
            <a:off x="4566350" y="3515075"/>
            <a:ext cx="3958800" cy="1893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 sz="1900">
                <a:latin typeface="Hepta Slab"/>
                <a:ea typeface="Hepta Slab"/>
                <a:cs typeface="Hepta Slab"/>
                <a:sym typeface="Hepta Slab"/>
              </a:rPr>
              <a:t>How are the methods used to solve 1 and 4 the same? How are they different?</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6" name="Shape 926"/>
        <p:cNvGrpSpPr/>
        <p:nvPr/>
      </p:nvGrpSpPr>
      <p:grpSpPr>
        <a:xfrm>
          <a:off x="0" y="0"/>
          <a:ext cx="0" cy="0"/>
          <a:chOff x="0" y="0"/>
          <a:chExt cx="0" cy="0"/>
        </a:xfrm>
      </p:grpSpPr>
      <p:sp>
        <p:nvSpPr>
          <p:cNvPr id="927" name="Google Shape;927;p114"/>
          <p:cNvSpPr txBox="1"/>
          <p:nvPr>
            <p:ph type="ctrTitle"/>
          </p:nvPr>
        </p:nvSpPr>
        <p:spPr>
          <a:xfrm>
            <a:off x="685800" y="62755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pic>
        <p:nvPicPr>
          <p:cNvPr id="928" name="Google Shape;928;p114"/>
          <p:cNvPicPr preferRelativeResize="0"/>
          <p:nvPr/>
        </p:nvPicPr>
        <p:blipFill>
          <a:blip r:embed="rId3">
            <a:alphaModFix/>
          </a:blip>
          <a:stretch>
            <a:fillRect/>
          </a:stretch>
        </p:blipFill>
        <p:spPr>
          <a:xfrm>
            <a:off x="3704014" y="3057051"/>
            <a:ext cx="1890300" cy="1188949"/>
          </a:xfrm>
          <a:prstGeom prst="rect">
            <a:avLst/>
          </a:prstGeom>
          <a:noFill/>
          <a:ln>
            <a:noFill/>
          </a:ln>
        </p:spPr>
      </p:pic>
      <p:sp>
        <p:nvSpPr>
          <p:cNvPr id="929" name="Google Shape;929;p114"/>
          <p:cNvSpPr txBox="1"/>
          <p:nvPr/>
        </p:nvSpPr>
        <p:spPr>
          <a:xfrm>
            <a:off x="5853851" y="1902750"/>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In the future, could you use the Three Reads strategy </a:t>
            </a:r>
            <a:r>
              <a:rPr b="1" lang="en">
                <a:latin typeface="Quicksand"/>
                <a:ea typeface="Quicksand"/>
                <a:cs typeface="Quicksand"/>
                <a:sym typeface="Quicksand"/>
              </a:rPr>
              <a:t>without</a:t>
            </a:r>
            <a:r>
              <a:rPr b="1" lang="en">
                <a:latin typeface="Quicksand"/>
                <a:ea typeface="Quicksand"/>
                <a:cs typeface="Quicksand"/>
                <a:sym typeface="Quicksand"/>
              </a:rPr>
              <a:t> a </a:t>
            </a:r>
            <a:r>
              <a:rPr b="1" lang="en">
                <a:latin typeface="Quicksand"/>
                <a:ea typeface="Quicksand"/>
                <a:cs typeface="Quicksand"/>
                <a:sym typeface="Quicksand"/>
              </a:rPr>
              <a:t>partner?</a:t>
            </a:r>
            <a:endParaRPr b="1">
              <a:latin typeface="Quicksand"/>
              <a:ea typeface="Quicksand"/>
              <a:cs typeface="Quicksand"/>
              <a:sym typeface="Quicksand"/>
            </a:endParaRPr>
          </a:p>
        </p:txBody>
      </p:sp>
      <p:sp>
        <p:nvSpPr>
          <p:cNvPr id="930" name="Google Shape;930;p114"/>
          <p:cNvSpPr/>
          <p:nvPr/>
        </p:nvSpPr>
        <p:spPr>
          <a:xfrm flipH="1">
            <a:off x="1182766" y="179297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32" name="Google Shape;932;p114"/>
          <p:cNvSpPr/>
          <p:nvPr/>
        </p:nvSpPr>
        <p:spPr>
          <a:xfrm>
            <a:off x="5594316" y="155105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14"/>
          <p:cNvSpPr txBox="1"/>
          <p:nvPr/>
        </p:nvSpPr>
        <p:spPr>
          <a:xfrm>
            <a:off x="1442301" y="2080800"/>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you use what you know about tens and ones to solve the problems?</a:t>
            </a:r>
            <a:endParaRPr b="1">
              <a:latin typeface="Quicksand"/>
              <a:ea typeface="Quicksand"/>
              <a:cs typeface="Quicksand"/>
              <a:sym typeface="Quicksan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37" name="Shape 937"/>
        <p:cNvGrpSpPr/>
        <p:nvPr/>
      </p:nvGrpSpPr>
      <p:grpSpPr>
        <a:xfrm>
          <a:off x="0" y="0"/>
          <a:ext cx="0" cy="0"/>
          <a:chOff x="0" y="0"/>
          <a:chExt cx="0" cy="0"/>
        </a:xfrm>
      </p:grpSpPr>
      <p:sp>
        <p:nvSpPr>
          <p:cNvPr id="938" name="Google Shape;938;p115"/>
          <p:cNvSpPr txBox="1"/>
          <p:nvPr>
            <p:ph idx="1" type="body"/>
          </p:nvPr>
        </p:nvSpPr>
        <p:spPr>
          <a:xfrm>
            <a:off x="1022500" y="814950"/>
            <a:ext cx="7549200" cy="3987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learned about the </a:t>
            </a:r>
            <a:r>
              <a:rPr b="1" i="0" lang="en" sz="2400">
                <a:latin typeface="Quicksand"/>
                <a:ea typeface="Quicksand"/>
                <a:cs typeface="Quicksand"/>
                <a:sym typeface="Quicksand"/>
              </a:rPr>
              <a:t>Three Reads</a:t>
            </a:r>
            <a:r>
              <a:rPr i="0" lang="en" sz="2400">
                <a:latin typeface="Quicksand"/>
                <a:ea typeface="Quicksand"/>
                <a:cs typeface="Quicksand"/>
                <a:sym typeface="Quicksand"/>
              </a:rPr>
              <a:t> strategy help us make sense of the information in a graph.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We used the information represented in the </a:t>
            </a:r>
            <a:r>
              <a:rPr b="1" i="0" lang="en" sz="2400">
                <a:latin typeface="Quicksand"/>
                <a:ea typeface="Quicksand"/>
                <a:cs typeface="Quicksand"/>
                <a:sym typeface="Quicksand"/>
              </a:rPr>
              <a:t>bar graph</a:t>
            </a:r>
            <a:r>
              <a:rPr i="0" lang="en" sz="2400">
                <a:latin typeface="Quicksand"/>
                <a:ea typeface="Quicksand"/>
                <a:cs typeface="Quicksand"/>
                <a:sym typeface="Quicksand"/>
              </a:rPr>
              <a:t> to solve </a:t>
            </a:r>
            <a:r>
              <a:rPr b="1" i="0" lang="en" sz="2400">
                <a:latin typeface="Quicksand"/>
                <a:ea typeface="Quicksand"/>
                <a:cs typeface="Quicksand"/>
                <a:sym typeface="Quicksand"/>
              </a:rPr>
              <a:t>one-step </a:t>
            </a:r>
            <a:r>
              <a:rPr i="0" lang="en" sz="2400">
                <a:latin typeface="Quicksand"/>
                <a:ea typeface="Quicksand"/>
                <a:cs typeface="Quicksand"/>
                <a:sym typeface="Quicksand"/>
              </a:rPr>
              <a:t>and </a:t>
            </a:r>
            <a:r>
              <a:rPr b="1" i="0" lang="en" sz="2400">
                <a:latin typeface="Quicksand"/>
                <a:ea typeface="Quicksand"/>
                <a:cs typeface="Quicksand"/>
                <a:sym typeface="Quicksand"/>
              </a:rPr>
              <a:t>two-step</a:t>
            </a:r>
            <a:r>
              <a:rPr i="0" lang="en" sz="2400">
                <a:latin typeface="Quicksand"/>
                <a:ea typeface="Quicksand"/>
                <a:cs typeface="Quicksand"/>
                <a:sym typeface="Quicksand"/>
              </a:rPr>
              <a:t> problems that asked “</a:t>
            </a:r>
            <a:r>
              <a:rPr b="1" i="0" lang="en" sz="2400">
                <a:latin typeface="Quicksand"/>
                <a:ea typeface="Quicksand"/>
                <a:cs typeface="Quicksand"/>
                <a:sym typeface="Quicksand"/>
              </a:rPr>
              <a:t>how many more</a:t>
            </a:r>
            <a:r>
              <a:rPr i="0" lang="en" sz="2400">
                <a:latin typeface="Quicksand"/>
                <a:ea typeface="Quicksand"/>
                <a:cs typeface="Quicksand"/>
                <a:sym typeface="Quicksand"/>
              </a:rPr>
              <a:t>?” and “</a:t>
            </a:r>
            <a:r>
              <a:rPr b="1" i="0" lang="en" sz="2400">
                <a:latin typeface="Quicksand"/>
                <a:ea typeface="Quicksand"/>
                <a:cs typeface="Quicksand"/>
                <a:sym typeface="Quicksand"/>
              </a:rPr>
              <a:t>how many fewer</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Next, let’s work with </a:t>
            </a:r>
            <a:r>
              <a:rPr b="1" i="0" lang="en" sz="2400">
                <a:latin typeface="Quicksand"/>
                <a:ea typeface="Quicksand"/>
                <a:cs typeface="Quicksand"/>
                <a:sym typeface="Quicksand"/>
              </a:rPr>
              <a:t>equal groups</a:t>
            </a:r>
            <a:r>
              <a:rPr i="0" lang="en" sz="2400">
                <a:latin typeface="Quicksand"/>
                <a:ea typeface="Quicksand"/>
                <a:cs typeface="Quicksand"/>
                <a:sym typeface="Quicksand"/>
              </a:rPr>
              <a:t> of things.</a:t>
            </a:r>
            <a:endParaRPr i="0" sz="2400">
              <a:latin typeface="Quicksand"/>
              <a:ea typeface="Quicksand"/>
              <a:cs typeface="Quicksand"/>
              <a:sym typeface="Quicksand"/>
            </a:endParaRPr>
          </a:p>
        </p:txBody>
      </p:sp>
      <p:sp>
        <p:nvSpPr>
          <p:cNvPr id="939" name="Google Shape;939;p115"/>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15"/>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44" name="Shape 944"/>
        <p:cNvGrpSpPr/>
        <p:nvPr/>
      </p:nvGrpSpPr>
      <p:grpSpPr>
        <a:xfrm>
          <a:off x="0" y="0"/>
          <a:ext cx="0" cy="0"/>
          <a:chOff x="0" y="0"/>
          <a:chExt cx="0" cy="0"/>
        </a:xfrm>
      </p:grpSpPr>
      <p:sp>
        <p:nvSpPr>
          <p:cNvPr id="945" name="Google Shape;945;p116"/>
          <p:cNvSpPr txBox="1"/>
          <p:nvPr/>
        </p:nvSpPr>
        <p:spPr>
          <a:xfrm>
            <a:off x="1502775" y="5562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46" name="Google Shape;946;p116"/>
          <p:cNvSpPr/>
          <p:nvPr/>
        </p:nvSpPr>
        <p:spPr>
          <a:xfrm>
            <a:off x="8142898" y="299300"/>
            <a:ext cx="701837" cy="629533"/>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1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16"/>
          <p:cNvSpPr txBox="1"/>
          <p:nvPr>
            <p:ph idx="4294967295" type="body"/>
          </p:nvPr>
        </p:nvSpPr>
        <p:spPr>
          <a:xfrm>
            <a:off x="670900" y="1091050"/>
            <a:ext cx="7710000" cy="360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So far we have:</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learned what a </a:t>
            </a:r>
            <a:r>
              <a:rPr b="1" lang="en" sz="1600">
                <a:latin typeface="Quicksand"/>
                <a:ea typeface="Quicksand"/>
                <a:cs typeface="Quicksand"/>
                <a:sym typeface="Quicksand"/>
              </a:rPr>
              <a:t>picture graph</a:t>
            </a:r>
            <a:r>
              <a:rPr lang="en" sz="1600">
                <a:latin typeface="Quicksand"/>
                <a:ea typeface="Quicksand"/>
                <a:cs typeface="Quicksand"/>
                <a:sym typeface="Quicksand"/>
              </a:rPr>
              <a:t> is and what a </a:t>
            </a:r>
            <a:r>
              <a:rPr b="1" lang="en" sz="1600">
                <a:latin typeface="Quicksand"/>
                <a:ea typeface="Quicksand"/>
                <a:cs typeface="Quicksand"/>
                <a:sym typeface="Quicksand"/>
              </a:rPr>
              <a:t>bar graph</a:t>
            </a:r>
            <a:r>
              <a:rPr lang="en" sz="1600">
                <a:latin typeface="Quicksand"/>
                <a:ea typeface="Quicksand"/>
                <a:cs typeface="Quicksand"/>
                <a:sym typeface="Quicksand"/>
              </a:rPr>
              <a:t> is. We also learned               about the similarities and differences between the two types of graphs.</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a:t>
            </a:r>
            <a:r>
              <a:rPr lang="en" sz="1600">
                <a:latin typeface="Quicksand"/>
                <a:ea typeface="Quicksand"/>
                <a:cs typeface="Quicksand"/>
                <a:sym typeface="Quicksand"/>
              </a:rPr>
              <a:t>f</a:t>
            </a:r>
            <a:r>
              <a:rPr lang="en" sz="1600">
                <a:latin typeface="Quicksand"/>
                <a:ea typeface="Quicksand"/>
                <a:cs typeface="Quicksand"/>
                <a:sym typeface="Quicksand"/>
              </a:rPr>
              <a:t>igured out what a </a:t>
            </a:r>
            <a:r>
              <a:rPr b="1" lang="en" sz="1600">
                <a:latin typeface="Quicksand"/>
                <a:ea typeface="Quicksand"/>
                <a:cs typeface="Quicksand"/>
                <a:sym typeface="Quicksand"/>
              </a:rPr>
              <a:t>scale</a:t>
            </a:r>
            <a:r>
              <a:rPr lang="en" sz="1600">
                <a:latin typeface="Quicksand"/>
                <a:ea typeface="Quicksand"/>
                <a:cs typeface="Quicksand"/>
                <a:sym typeface="Quicksand"/>
              </a:rPr>
              <a:t> is and why we might use a scale other than 1.</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identified situations where it would make sense to use a </a:t>
            </a:r>
            <a:r>
              <a:rPr b="1" lang="en" sz="1600">
                <a:latin typeface="Quicksand"/>
                <a:ea typeface="Quicksand"/>
                <a:cs typeface="Quicksand"/>
                <a:sym typeface="Quicksand"/>
              </a:rPr>
              <a:t>scale </a:t>
            </a:r>
            <a:r>
              <a:rPr lang="en" sz="1600">
                <a:latin typeface="Quicksand"/>
                <a:ea typeface="Quicksand"/>
                <a:cs typeface="Quicksand"/>
                <a:sym typeface="Quicksand"/>
              </a:rPr>
              <a:t>of 2, 5, or 10.</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a:t>
            </a:r>
            <a:r>
              <a:rPr lang="en" sz="1600">
                <a:latin typeface="Quicksand"/>
                <a:ea typeface="Quicksand"/>
                <a:cs typeface="Quicksand"/>
                <a:sym typeface="Quicksand"/>
              </a:rPr>
              <a:t>c</a:t>
            </a:r>
            <a:r>
              <a:rPr lang="en" sz="1600">
                <a:latin typeface="Quicksand"/>
                <a:ea typeface="Quicksand"/>
                <a:cs typeface="Quicksand"/>
                <a:sym typeface="Quicksand"/>
              </a:rPr>
              <a:t>reated our own </a:t>
            </a:r>
            <a:r>
              <a:rPr b="1" lang="en" sz="1600">
                <a:latin typeface="Quicksand"/>
                <a:ea typeface="Quicksand"/>
                <a:cs typeface="Quicksand"/>
                <a:sym typeface="Quicksand"/>
              </a:rPr>
              <a:t>picture graphs</a:t>
            </a:r>
            <a:r>
              <a:rPr lang="en" sz="1600">
                <a:latin typeface="Quicksand"/>
                <a:ea typeface="Quicksand"/>
                <a:cs typeface="Quicksand"/>
                <a:sym typeface="Quicksand"/>
              </a:rPr>
              <a:t> and </a:t>
            </a:r>
            <a:r>
              <a:rPr b="1" lang="en" sz="1600">
                <a:latin typeface="Quicksand"/>
                <a:ea typeface="Quicksand"/>
                <a:cs typeface="Quicksand"/>
                <a:sym typeface="Quicksand"/>
              </a:rPr>
              <a:t>bar graphs</a:t>
            </a:r>
            <a:r>
              <a:rPr lang="en" sz="1600">
                <a:latin typeface="Quicksand"/>
                <a:ea typeface="Quicksand"/>
                <a:cs typeface="Quicksand"/>
                <a:sym typeface="Quicksand"/>
              </a:rPr>
              <a:t> from </a:t>
            </a:r>
            <a:r>
              <a:rPr b="1" lang="en" sz="1600">
                <a:latin typeface="Quicksand"/>
                <a:ea typeface="Quicksand"/>
                <a:cs typeface="Quicksand"/>
                <a:sym typeface="Quicksand"/>
              </a:rPr>
              <a:t>data</a:t>
            </a:r>
            <a:r>
              <a:rPr lang="en" sz="1600">
                <a:latin typeface="Quicksand"/>
                <a:ea typeface="Quicksand"/>
                <a:cs typeface="Quicksand"/>
                <a:sym typeface="Quicksand"/>
              </a:rPr>
              <a:t>.</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solved </a:t>
            </a:r>
            <a:r>
              <a:rPr b="1" lang="en" sz="1600">
                <a:latin typeface="Quicksand"/>
                <a:ea typeface="Quicksand"/>
                <a:cs typeface="Quicksand"/>
                <a:sym typeface="Quicksand"/>
              </a:rPr>
              <a:t>one-step</a:t>
            </a:r>
            <a:r>
              <a:rPr lang="en" sz="1600">
                <a:latin typeface="Quicksand"/>
                <a:ea typeface="Quicksand"/>
                <a:cs typeface="Quicksand"/>
                <a:sym typeface="Quicksand"/>
              </a:rPr>
              <a:t> and </a:t>
            </a:r>
            <a:r>
              <a:rPr b="1" lang="en" sz="1600">
                <a:latin typeface="Quicksand"/>
                <a:ea typeface="Quicksand"/>
                <a:cs typeface="Quicksand"/>
                <a:sym typeface="Quicksand"/>
              </a:rPr>
              <a:t>two-step</a:t>
            </a:r>
            <a:r>
              <a:rPr lang="en" sz="1600">
                <a:latin typeface="Quicksand"/>
                <a:ea typeface="Quicksand"/>
                <a:cs typeface="Quicksand"/>
                <a:sym typeface="Quicksand"/>
              </a:rPr>
              <a:t> problems asking “</a:t>
            </a:r>
            <a:r>
              <a:rPr b="1" lang="en" sz="1600">
                <a:latin typeface="Quicksand"/>
                <a:ea typeface="Quicksand"/>
                <a:cs typeface="Quicksand"/>
                <a:sym typeface="Quicksand"/>
              </a:rPr>
              <a:t>how many more</a:t>
            </a:r>
            <a:r>
              <a:rPr lang="en" sz="1600">
                <a:latin typeface="Quicksand"/>
                <a:ea typeface="Quicksand"/>
                <a:cs typeface="Quicksand"/>
                <a:sym typeface="Quicksand"/>
              </a:rPr>
              <a:t>?” and “</a:t>
            </a:r>
            <a:r>
              <a:rPr b="1" lang="en" sz="1600">
                <a:latin typeface="Quicksand"/>
                <a:ea typeface="Quicksand"/>
                <a:cs typeface="Quicksand"/>
                <a:sym typeface="Quicksand"/>
              </a:rPr>
              <a:t>how many less</a:t>
            </a:r>
            <a:r>
              <a:rPr lang="en" sz="1600">
                <a:latin typeface="Quicksand"/>
                <a:ea typeface="Quicksand"/>
                <a:cs typeface="Quicksand"/>
                <a:sym typeface="Quicksand"/>
              </a:rPr>
              <a:t>?” by using the data represented in </a:t>
            </a:r>
            <a:r>
              <a:rPr b="1" lang="en" sz="1600">
                <a:latin typeface="Quicksand"/>
                <a:ea typeface="Quicksand"/>
                <a:cs typeface="Quicksand"/>
                <a:sym typeface="Quicksand"/>
              </a:rPr>
              <a:t>picture graphs</a:t>
            </a:r>
            <a:r>
              <a:rPr lang="en" sz="1600">
                <a:latin typeface="Quicksand"/>
                <a:ea typeface="Quicksand"/>
                <a:cs typeface="Quicksand"/>
                <a:sym typeface="Quicksand"/>
              </a:rPr>
              <a:t> and </a:t>
            </a:r>
            <a:r>
              <a:rPr b="1" lang="en" sz="1600">
                <a:latin typeface="Quicksand"/>
                <a:ea typeface="Quicksand"/>
                <a:cs typeface="Quicksand"/>
                <a:sym typeface="Quicksand"/>
              </a:rPr>
              <a:t>bar graphs</a:t>
            </a:r>
            <a:r>
              <a:rPr lang="en" sz="1600">
                <a:latin typeface="Quicksand"/>
                <a:ea typeface="Quicksand"/>
                <a:cs typeface="Quicksand"/>
                <a:sym typeface="Quicksand"/>
              </a:rPr>
              <a:t>.</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1600"/>
              </a:spcBef>
              <a:spcAft>
                <a:spcPts val="0"/>
              </a:spcAft>
              <a:buNone/>
            </a:pPr>
            <a:r>
              <a:t/>
            </a:r>
            <a:endParaRPr sz="1600">
              <a:latin typeface="Quicksand"/>
              <a:ea typeface="Quicksand"/>
              <a:cs typeface="Quicksand"/>
              <a:sym typeface="Quicksand"/>
            </a:endParaRPr>
          </a:p>
          <a:p>
            <a:pPr indent="0" lvl="0" marL="0" rtl="0" algn="l">
              <a:spcBef>
                <a:spcPts val="1600"/>
              </a:spcBef>
              <a:spcAft>
                <a:spcPts val="1600"/>
              </a:spcAft>
              <a:buNone/>
            </a:pPr>
            <a:r>
              <a:t/>
            </a:r>
            <a:endParaRPr i="0" sz="1600">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52" name="Shape 952"/>
        <p:cNvGrpSpPr/>
        <p:nvPr/>
      </p:nvGrpSpPr>
      <p:grpSpPr>
        <a:xfrm>
          <a:off x="0" y="0"/>
          <a:ext cx="0" cy="0"/>
          <a:chOff x="0" y="0"/>
          <a:chExt cx="0" cy="0"/>
        </a:xfrm>
      </p:grpSpPr>
      <p:sp>
        <p:nvSpPr>
          <p:cNvPr id="953" name="Google Shape;953;p117"/>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What is an Array?</a:t>
            </a:r>
            <a:endParaRPr sz="4400">
              <a:latin typeface="Hepta Slab"/>
              <a:ea typeface="Hepta Slab"/>
              <a:cs typeface="Hepta Slab"/>
              <a:sym typeface="Hepta Slab"/>
            </a:endParaRPr>
          </a:p>
        </p:txBody>
      </p:sp>
      <p:sp>
        <p:nvSpPr>
          <p:cNvPr id="954" name="Google Shape;954;p117"/>
          <p:cNvSpPr txBox="1"/>
          <p:nvPr/>
        </p:nvSpPr>
        <p:spPr>
          <a:xfrm>
            <a:off x="2698200" y="26659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arrays.</a:t>
            </a:r>
            <a:endParaRPr>
              <a:latin typeface="Quicksand"/>
              <a:ea typeface="Quicksand"/>
              <a:cs typeface="Quicksand"/>
              <a:sym typeface="Quicksand"/>
            </a:endParaRPr>
          </a:p>
        </p:txBody>
      </p:sp>
      <p:sp>
        <p:nvSpPr>
          <p:cNvPr id="955" name="Google Shape;955;p117"/>
          <p:cNvSpPr/>
          <p:nvPr/>
        </p:nvSpPr>
        <p:spPr>
          <a:xfrm>
            <a:off x="2356852" y="2743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2.OA.C.4</a:t>
            </a:r>
            <a:endParaRPr sz="1100">
              <a:latin typeface="Quicksand"/>
              <a:ea typeface="Quicksand"/>
              <a:cs typeface="Quicksand"/>
              <a:sym typeface="Quicksand"/>
            </a:endParaRPr>
          </a:p>
        </p:txBody>
      </p:sp>
      <p:sp>
        <p:nvSpPr>
          <p:cNvPr id="957" name="Google Shape;957;p117"/>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118"/>
          <p:cNvSpPr txBox="1"/>
          <p:nvPr>
            <p:ph type="ctrTitle"/>
          </p:nvPr>
        </p:nvSpPr>
        <p:spPr>
          <a:xfrm>
            <a:off x="685800" y="427667"/>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Which One Doesn’t Belong?</a:t>
            </a:r>
            <a:endParaRPr b="0" sz="3400">
              <a:solidFill>
                <a:schemeClr val="accent5"/>
              </a:solidFill>
              <a:latin typeface="Hepta Slab"/>
              <a:ea typeface="Hepta Slab"/>
              <a:cs typeface="Hepta Slab"/>
              <a:sym typeface="Hepta Slab"/>
            </a:endParaRPr>
          </a:p>
        </p:txBody>
      </p:sp>
      <p:sp>
        <p:nvSpPr>
          <p:cNvPr id="963" name="Google Shape;963;p11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4" name="Google Shape;964;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65" name="Google Shape;965;p118"/>
          <p:cNvPicPr preferRelativeResize="0"/>
          <p:nvPr/>
        </p:nvPicPr>
        <p:blipFill>
          <a:blip r:embed="rId3">
            <a:alphaModFix/>
          </a:blip>
          <a:stretch>
            <a:fillRect/>
          </a:stretch>
        </p:blipFill>
        <p:spPr>
          <a:xfrm>
            <a:off x="745738" y="1298648"/>
            <a:ext cx="4361975" cy="2868026"/>
          </a:xfrm>
          <a:prstGeom prst="rect">
            <a:avLst/>
          </a:prstGeom>
          <a:noFill/>
          <a:ln>
            <a:noFill/>
          </a:ln>
        </p:spPr>
      </p:pic>
      <p:sp>
        <p:nvSpPr>
          <p:cNvPr id="966" name="Google Shape;966;p118"/>
          <p:cNvSpPr txBox="1"/>
          <p:nvPr/>
        </p:nvSpPr>
        <p:spPr>
          <a:xfrm>
            <a:off x="6130050" y="1327600"/>
            <a:ext cx="2478600" cy="176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Hepta Slab"/>
                <a:ea typeface="Hepta Slab"/>
                <a:cs typeface="Hepta Slab"/>
                <a:sym typeface="Hepta Slab"/>
              </a:rPr>
              <a:t>How are the circles in B arranged differently than in the other groups?</a:t>
            </a:r>
            <a:endParaRPr b="1" sz="1900">
              <a:latin typeface="Hepta Slab"/>
              <a:ea typeface="Hepta Slab"/>
              <a:cs typeface="Hepta Slab"/>
              <a:sym typeface="Hepta Slab"/>
            </a:endParaRPr>
          </a:p>
          <a:p>
            <a:pPr indent="0" lvl="0" marL="0" rtl="0" algn="l">
              <a:spcBef>
                <a:spcPts val="0"/>
              </a:spcBef>
              <a:spcAft>
                <a:spcPts val="0"/>
              </a:spcAft>
              <a:buNone/>
            </a:pPr>
            <a:r>
              <a:t/>
            </a:r>
            <a:endParaRPr b="1" sz="1900">
              <a:latin typeface="Hepta Slab"/>
              <a:ea typeface="Hepta Slab"/>
              <a:cs typeface="Hepta Slab"/>
              <a:sym typeface="Hepta Slab"/>
            </a:endParaRPr>
          </a:p>
          <a:p>
            <a:pPr indent="0" lvl="0" marL="0" rtl="0" algn="ctr">
              <a:spcBef>
                <a:spcPts val="0"/>
              </a:spcBef>
              <a:spcAft>
                <a:spcPts val="0"/>
              </a:spcAft>
              <a:buNone/>
            </a:pPr>
            <a:r>
              <a:rPr lang="en" sz="1900">
                <a:latin typeface="Hepta Slab"/>
                <a:ea typeface="Hepta Slab"/>
                <a:cs typeface="Hepta Slab"/>
                <a:sym typeface="Hepta Slab"/>
              </a:rPr>
              <a:t>We call objects arranged in equal rows an</a:t>
            </a:r>
            <a:r>
              <a:rPr b="1" lang="en" sz="1900">
                <a:latin typeface="Hepta Slab"/>
                <a:ea typeface="Hepta Slab"/>
                <a:cs typeface="Hepta Slab"/>
                <a:sym typeface="Hepta Slab"/>
              </a:rPr>
              <a:t> array.</a:t>
            </a:r>
            <a:endParaRPr b="1" sz="19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6"/>
                                        </p:tgtEl>
                                        <p:attrNameLst>
                                          <p:attrName>style.visibility</p:attrName>
                                        </p:attrNameLst>
                                      </p:cBhvr>
                                      <p:to>
                                        <p:strVal val="visible"/>
                                      </p:to>
                                    </p:set>
                                    <p:animEffect filter="fade" transition="in">
                                      <p:cBhvr>
                                        <p:cTn dur="1000"/>
                                        <p:tgtEl>
                                          <p:spTgt spid="9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119"/>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What is An Array?</a:t>
            </a:r>
            <a:endParaRPr b="0" sz="3400">
              <a:solidFill>
                <a:schemeClr val="accent5"/>
              </a:solidFill>
              <a:latin typeface="Hepta Slab"/>
              <a:ea typeface="Hepta Slab"/>
              <a:cs typeface="Hepta Slab"/>
              <a:sym typeface="Hepta Slab"/>
            </a:endParaRPr>
          </a:p>
        </p:txBody>
      </p:sp>
      <p:sp>
        <p:nvSpPr>
          <p:cNvPr id="972" name="Google Shape;972;p11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3" name="Google Shape;973;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74" name="Google Shape;974;p119"/>
          <p:cNvSpPr txBox="1"/>
          <p:nvPr/>
        </p:nvSpPr>
        <p:spPr>
          <a:xfrm>
            <a:off x="4913950" y="1317775"/>
            <a:ext cx="3688800" cy="32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Hepta Slab"/>
                <a:ea typeface="Hepta Slab"/>
                <a:cs typeface="Hepta Slab"/>
                <a:sym typeface="Hepta Slab"/>
              </a:rPr>
              <a:t>1. How many counters? _____</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500">
                <a:solidFill>
                  <a:schemeClr val="dk1"/>
                </a:solidFill>
                <a:latin typeface="Hepta Slab"/>
                <a:ea typeface="Hepta Slab"/>
                <a:cs typeface="Hepta Slab"/>
                <a:sym typeface="Hepta Slab"/>
              </a:rPr>
              <a:t>Show how you arranged them using words, drawings, or numbers.</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500">
                <a:solidFill>
                  <a:schemeClr val="dk1"/>
                </a:solidFill>
                <a:latin typeface="Hepta Slab"/>
                <a:ea typeface="Hepta Slab"/>
                <a:cs typeface="Hepta Slab"/>
                <a:sym typeface="Hepta Slab"/>
              </a:rPr>
              <a:t>2. How many counters? _____</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500">
                <a:solidFill>
                  <a:schemeClr val="dk1"/>
                </a:solidFill>
                <a:latin typeface="Hepta Slab"/>
                <a:ea typeface="Hepta Slab"/>
                <a:cs typeface="Hepta Slab"/>
                <a:sym typeface="Hepta Slab"/>
              </a:rPr>
              <a:t>Show how you arranged them using words, drawings, or numbers.</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500">
                <a:solidFill>
                  <a:schemeClr val="dk1"/>
                </a:solidFill>
                <a:latin typeface="Hepta Slab"/>
                <a:ea typeface="Hepta Slab"/>
                <a:cs typeface="Hepta Slab"/>
                <a:sym typeface="Hepta Slab"/>
              </a:rPr>
              <a:t>3. How many counters? _____</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500">
                <a:solidFill>
                  <a:schemeClr val="dk1"/>
                </a:solidFill>
                <a:latin typeface="Hepta Slab"/>
                <a:ea typeface="Hepta Slab"/>
                <a:cs typeface="Hepta Slab"/>
                <a:sym typeface="Hepta Slab"/>
              </a:rPr>
              <a:t>Show how you arranged them using words, drawings, or numbers.</a:t>
            </a:r>
            <a:endParaRPr sz="1500">
              <a:solidFill>
                <a:schemeClr val="dk1"/>
              </a:solidFill>
              <a:latin typeface="Hepta Slab"/>
              <a:ea typeface="Hepta Slab"/>
              <a:cs typeface="Hepta Slab"/>
              <a:sym typeface="Hepta Slab"/>
            </a:endParaRPr>
          </a:p>
        </p:txBody>
      </p:sp>
      <p:pic>
        <p:nvPicPr>
          <p:cNvPr id="975" name="Google Shape;975;p119"/>
          <p:cNvPicPr preferRelativeResize="0"/>
          <p:nvPr/>
        </p:nvPicPr>
        <p:blipFill>
          <a:blip r:embed="rId3">
            <a:alphaModFix/>
          </a:blip>
          <a:stretch>
            <a:fillRect/>
          </a:stretch>
        </p:blipFill>
        <p:spPr>
          <a:xfrm>
            <a:off x="797520" y="470645"/>
            <a:ext cx="1536076" cy="913200"/>
          </a:xfrm>
          <a:prstGeom prst="rect">
            <a:avLst/>
          </a:prstGeom>
          <a:noFill/>
          <a:ln>
            <a:noFill/>
          </a:ln>
        </p:spPr>
      </p:pic>
      <p:pic>
        <p:nvPicPr>
          <p:cNvPr id="976" name="Google Shape;976;p119"/>
          <p:cNvPicPr preferRelativeResize="0"/>
          <p:nvPr/>
        </p:nvPicPr>
        <p:blipFill rotWithShape="1">
          <a:blip r:embed="rId4">
            <a:alphaModFix/>
          </a:blip>
          <a:srcRect b="50673" l="0" r="0" t="0"/>
          <a:stretch/>
        </p:blipFill>
        <p:spPr>
          <a:xfrm>
            <a:off x="797525" y="1618814"/>
            <a:ext cx="3892549" cy="1262461"/>
          </a:xfrm>
          <a:prstGeom prst="rect">
            <a:avLst/>
          </a:prstGeom>
          <a:noFill/>
          <a:ln>
            <a:noFill/>
          </a:ln>
        </p:spPr>
      </p:pic>
      <p:sp>
        <p:nvSpPr>
          <p:cNvPr id="977" name="Google Shape;977;p119"/>
          <p:cNvSpPr txBox="1"/>
          <p:nvPr/>
        </p:nvSpPr>
        <p:spPr>
          <a:xfrm>
            <a:off x="797525" y="2959225"/>
            <a:ext cx="3892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epta Slab"/>
                <a:ea typeface="Hepta Slab"/>
                <a:cs typeface="Hepta Slab"/>
                <a:sym typeface="Hepta Slab"/>
              </a:rPr>
              <a:t>Arrange each set of counters into an array. Your arrays should have the same number of counters in each row with no extra counters. Be prepared to explain how you made an array out of each set.</a:t>
            </a:r>
            <a:endParaRPr sz="1200">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7"/>
                                        </p:tgtEl>
                                        <p:attrNameLst>
                                          <p:attrName>style.visibility</p:attrName>
                                        </p:attrNameLst>
                                      </p:cBhvr>
                                      <p:to>
                                        <p:strVal val="visible"/>
                                      </p:to>
                                    </p:set>
                                    <p:animEffect filter="fade" transition="in">
                                      <p:cBhvr>
                                        <p:cTn dur="1000"/>
                                        <p:tgtEl>
                                          <p:spTgt spid="977"/>
                                        </p:tgtEl>
                                      </p:cBhvr>
                                    </p:animEffect>
                                  </p:childTnLst>
                                </p:cTn>
                              </p:par>
                              <p:par>
                                <p:cTn fill="hold" nodeType="withEffect" presetClass="entr" presetID="10" presetSubtype="0">
                                  <p:stCondLst>
                                    <p:cond delay="0"/>
                                  </p:stCondLst>
                                  <p:childTnLst>
                                    <p:set>
                                      <p:cBhvr>
                                        <p:cTn dur="1" fill="hold">
                                          <p:stCondLst>
                                            <p:cond delay="0"/>
                                          </p:stCondLst>
                                        </p:cTn>
                                        <p:tgtEl>
                                          <p:spTgt spid="974"/>
                                        </p:tgtEl>
                                        <p:attrNameLst>
                                          <p:attrName>style.visibility</p:attrName>
                                        </p:attrNameLst>
                                      </p:cBhvr>
                                      <p:to>
                                        <p:strVal val="visible"/>
                                      </p:to>
                                    </p:set>
                                    <p:animEffect filter="fade" transition="in">
                                      <p:cBhvr>
                                        <p:cTn dur="1000"/>
                                        <p:tgtEl>
                                          <p:spTgt spid="9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20"/>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What is An Array?</a:t>
            </a:r>
            <a:endParaRPr b="0" sz="3400">
              <a:solidFill>
                <a:schemeClr val="accent5"/>
              </a:solidFill>
              <a:latin typeface="Hepta Slab"/>
              <a:ea typeface="Hepta Slab"/>
              <a:cs typeface="Hepta Slab"/>
              <a:sym typeface="Hepta Slab"/>
            </a:endParaRPr>
          </a:p>
        </p:txBody>
      </p:sp>
      <p:sp>
        <p:nvSpPr>
          <p:cNvPr id="983" name="Google Shape;983;p12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4" name="Google Shape;984;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85" name="Google Shape;985;p120"/>
          <p:cNvSpPr txBox="1"/>
          <p:nvPr/>
        </p:nvSpPr>
        <p:spPr>
          <a:xfrm>
            <a:off x="4937525" y="1565325"/>
            <a:ext cx="3688800" cy="6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Hepta Slab"/>
                <a:ea typeface="Hepta Slab"/>
                <a:cs typeface="Hepta Slab"/>
                <a:sym typeface="Hepta Slab"/>
              </a:rPr>
              <a:t>How can we </a:t>
            </a:r>
            <a:r>
              <a:rPr b="1" lang="en" sz="1500">
                <a:solidFill>
                  <a:schemeClr val="dk1"/>
                </a:solidFill>
                <a:latin typeface="Hepta Slab"/>
                <a:ea typeface="Hepta Slab"/>
                <a:cs typeface="Hepta Slab"/>
                <a:sym typeface="Hepta Slab"/>
              </a:rPr>
              <a:t>describe</a:t>
            </a:r>
            <a:r>
              <a:rPr b="1" lang="en" sz="1500">
                <a:solidFill>
                  <a:schemeClr val="dk1"/>
                </a:solidFill>
                <a:latin typeface="Hepta Slab"/>
                <a:ea typeface="Hepta Slab"/>
                <a:cs typeface="Hepta Slab"/>
                <a:sym typeface="Hepta Slab"/>
              </a:rPr>
              <a:t> this array of counters?</a:t>
            </a:r>
            <a:endParaRPr b="1" sz="15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dk1"/>
              </a:solidFill>
              <a:latin typeface="Hepta Slab"/>
              <a:ea typeface="Hepta Slab"/>
              <a:cs typeface="Hepta Slab"/>
              <a:sym typeface="Hepta Slab"/>
            </a:endParaRPr>
          </a:p>
        </p:txBody>
      </p:sp>
      <p:pic>
        <p:nvPicPr>
          <p:cNvPr id="986" name="Google Shape;986;p120"/>
          <p:cNvPicPr preferRelativeResize="0"/>
          <p:nvPr/>
        </p:nvPicPr>
        <p:blipFill>
          <a:blip r:embed="rId3">
            <a:alphaModFix/>
          </a:blip>
          <a:stretch>
            <a:fillRect/>
          </a:stretch>
        </p:blipFill>
        <p:spPr>
          <a:xfrm>
            <a:off x="797520" y="470645"/>
            <a:ext cx="1536076" cy="913200"/>
          </a:xfrm>
          <a:prstGeom prst="rect">
            <a:avLst/>
          </a:prstGeom>
          <a:noFill/>
          <a:ln>
            <a:noFill/>
          </a:ln>
        </p:spPr>
      </p:pic>
      <p:sp>
        <p:nvSpPr>
          <p:cNvPr id="987" name="Google Shape;987;p120"/>
          <p:cNvSpPr txBox="1"/>
          <p:nvPr/>
        </p:nvSpPr>
        <p:spPr>
          <a:xfrm>
            <a:off x="729400" y="1737775"/>
            <a:ext cx="38925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1"/>
                </a:solidFill>
                <a:latin typeface="Hepta Slab"/>
                <a:ea typeface="Hepta Slab"/>
                <a:cs typeface="Hepta Slab"/>
                <a:sym typeface="Hepta Slab"/>
              </a:rPr>
              <a:t>7 and 9 are both odd numbers. What did you notice about the arrays you could make with them?</a:t>
            </a:r>
            <a:endParaRPr b="1" sz="1200">
              <a:solidFill>
                <a:schemeClr val="dk1"/>
              </a:solidFill>
              <a:latin typeface="Hepta Slab"/>
              <a:ea typeface="Hepta Slab"/>
              <a:cs typeface="Hepta Slab"/>
              <a:sym typeface="Hepta Slab"/>
            </a:endParaRPr>
          </a:p>
        </p:txBody>
      </p:sp>
      <p:pic>
        <p:nvPicPr>
          <p:cNvPr id="988" name="Google Shape;988;p120"/>
          <p:cNvPicPr preferRelativeResize="0"/>
          <p:nvPr/>
        </p:nvPicPr>
        <p:blipFill>
          <a:blip r:embed="rId4">
            <a:alphaModFix/>
          </a:blip>
          <a:stretch>
            <a:fillRect/>
          </a:stretch>
        </p:blipFill>
        <p:spPr>
          <a:xfrm>
            <a:off x="6010400" y="2287718"/>
            <a:ext cx="1543050" cy="1104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5"/>
                                        </p:tgtEl>
                                        <p:attrNameLst>
                                          <p:attrName>style.visibility</p:attrName>
                                        </p:attrNameLst>
                                      </p:cBhvr>
                                      <p:to>
                                        <p:strVal val="visible"/>
                                      </p:to>
                                    </p:set>
                                    <p:animEffect filter="fade" transition="in">
                                      <p:cBhvr>
                                        <p:cTn dur="1000"/>
                                        <p:tgtEl>
                                          <p:spTgt spid="985"/>
                                        </p:tgtEl>
                                      </p:cBhvr>
                                    </p:animEffect>
                                  </p:childTnLst>
                                </p:cTn>
                              </p:par>
                              <p:par>
                                <p:cTn fill="hold" nodeType="with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1000"/>
                                        <p:tgtEl>
                                          <p:spTgt spid="9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121"/>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Rows of Counters</a:t>
            </a:r>
            <a:endParaRPr b="0">
              <a:solidFill>
                <a:schemeClr val="accent5"/>
              </a:solidFill>
              <a:latin typeface="Hepta Slab"/>
              <a:ea typeface="Hepta Slab"/>
              <a:cs typeface="Hepta Slab"/>
              <a:sym typeface="Hepta Slab"/>
            </a:endParaRPr>
          </a:p>
        </p:txBody>
      </p:sp>
      <p:sp>
        <p:nvSpPr>
          <p:cNvPr id="994" name="Google Shape;994;p12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5" name="Google Shape;995;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996" name="Google Shape;996;p121"/>
          <p:cNvPicPr preferRelativeResize="0"/>
          <p:nvPr/>
        </p:nvPicPr>
        <p:blipFill>
          <a:blip r:embed="rId3">
            <a:alphaModFix/>
          </a:blip>
          <a:stretch>
            <a:fillRect/>
          </a:stretch>
        </p:blipFill>
        <p:spPr>
          <a:xfrm>
            <a:off x="969950" y="1261150"/>
            <a:ext cx="2305050" cy="1066800"/>
          </a:xfrm>
          <a:prstGeom prst="rect">
            <a:avLst/>
          </a:prstGeom>
          <a:noFill/>
          <a:ln>
            <a:noFill/>
          </a:ln>
        </p:spPr>
      </p:pic>
      <p:pic>
        <p:nvPicPr>
          <p:cNvPr id="997" name="Google Shape;997;p121"/>
          <p:cNvPicPr preferRelativeResize="0"/>
          <p:nvPr/>
        </p:nvPicPr>
        <p:blipFill>
          <a:blip r:embed="rId4">
            <a:alphaModFix/>
          </a:blip>
          <a:stretch>
            <a:fillRect/>
          </a:stretch>
        </p:blipFill>
        <p:spPr>
          <a:xfrm>
            <a:off x="1417625" y="2524150"/>
            <a:ext cx="1409700" cy="1924050"/>
          </a:xfrm>
          <a:prstGeom prst="rect">
            <a:avLst/>
          </a:prstGeom>
          <a:noFill/>
          <a:ln>
            <a:noFill/>
          </a:ln>
        </p:spPr>
      </p:pic>
      <p:sp>
        <p:nvSpPr>
          <p:cNvPr id="998" name="Google Shape;998;p121"/>
          <p:cNvSpPr txBox="1"/>
          <p:nvPr/>
        </p:nvSpPr>
        <p:spPr>
          <a:xfrm>
            <a:off x="4114800" y="1261150"/>
            <a:ext cx="3640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Which of these images shows 10 counters in an array? How do you know?</a:t>
            </a:r>
            <a:endParaRPr>
              <a:latin typeface="Hepta Slab"/>
              <a:ea typeface="Hepta Slab"/>
              <a:cs typeface="Hepta Slab"/>
              <a:sym typeface="Hepta Slab"/>
            </a:endParaRPr>
          </a:p>
        </p:txBody>
      </p:sp>
      <p:sp>
        <p:nvSpPr>
          <p:cNvPr id="999" name="Google Shape;999;p121"/>
          <p:cNvSpPr txBox="1"/>
          <p:nvPr/>
        </p:nvSpPr>
        <p:spPr>
          <a:xfrm>
            <a:off x="4208800" y="2170700"/>
            <a:ext cx="364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How many rows are in the array?</a:t>
            </a:r>
            <a:endParaRPr>
              <a:latin typeface="Hepta Slab"/>
              <a:ea typeface="Hepta Slab"/>
              <a:cs typeface="Hepta Slab"/>
              <a:sym typeface="Hepta Slab"/>
            </a:endParaRPr>
          </a:p>
        </p:txBody>
      </p:sp>
      <p:sp>
        <p:nvSpPr>
          <p:cNvPr id="1000" name="Google Shape;1000;p121"/>
          <p:cNvSpPr txBox="1"/>
          <p:nvPr/>
        </p:nvSpPr>
        <p:spPr>
          <a:xfrm>
            <a:off x="4208800" y="2751350"/>
            <a:ext cx="398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How many counters are in each row?</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9"/>
                                        </p:tgtEl>
                                        <p:attrNameLst>
                                          <p:attrName>style.visibility</p:attrName>
                                        </p:attrNameLst>
                                      </p:cBhvr>
                                      <p:to>
                                        <p:strVal val="visible"/>
                                      </p:to>
                                    </p:set>
                                    <p:animEffect filter="fade" transition="in">
                                      <p:cBhvr>
                                        <p:cTn dur="1000"/>
                                        <p:tgtEl>
                                          <p:spTgt spid="9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0"/>
                                        </p:tgtEl>
                                        <p:attrNameLst>
                                          <p:attrName>style.visibility</p:attrName>
                                        </p:attrNameLst>
                                      </p:cBhvr>
                                      <p:to>
                                        <p:strVal val="visible"/>
                                      </p:to>
                                    </p:set>
                                    <p:animEffect filter="fade" transition="in">
                                      <p:cBhvr>
                                        <p:cTn dur="1000"/>
                                        <p:tgtEl>
                                          <p:spTgt spid="10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122"/>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Rows of Counters</a:t>
            </a:r>
            <a:endParaRPr b="0">
              <a:solidFill>
                <a:schemeClr val="accent5"/>
              </a:solidFill>
              <a:latin typeface="Hepta Slab"/>
              <a:ea typeface="Hepta Slab"/>
              <a:cs typeface="Hepta Slab"/>
              <a:sym typeface="Hepta Slab"/>
            </a:endParaRPr>
          </a:p>
        </p:txBody>
      </p:sp>
      <p:sp>
        <p:nvSpPr>
          <p:cNvPr id="1006" name="Google Shape;1006;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07" name="Google Shape;1007;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008" name="Google Shape;1008;p122"/>
          <p:cNvPicPr preferRelativeResize="0"/>
          <p:nvPr/>
        </p:nvPicPr>
        <p:blipFill>
          <a:blip r:embed="rId3">
            <a:alphaModFix/>
          </a:blip>
          <a:stretch>
            <a:fillRect/>
          </a:stretch>
        </p:blipFill>
        <p:spPr>
          <a:xfrm>
            <a:off x="563550" y="1527125"/>
            <a:ext cx="3874625" cy="2700500"/>
          </a:xfrm>
          <a:prstGeom prst="rect">
            <a:avLst/>
          </a:prstGeom>
          <a:noFill/>
          <a:ln>
            <a:noFill/>
          </a:ln>
        </p:spPr>
      </p:pic>
      <p:pic>
        <p:nvPicPr>
          <p:cNvPr id="1009" name="Google Shape;1009;p122"/>
          <p:cNvPicPr preferRelativeResize="0"/>
          <p:nvPr/>
        </p:nvPicPr>
        <p:blipFill>
          <a:blip r:embed="rId4">
            <a:alphaModFix/>
          </a:blip>
          <a:stretch>
            <a:fillRect/>
          </a:stretch>
        </p:blipFill>
        <p:spPr>
          <a:xfrm>
            <a:off x="4619950" y="1513988"/>
            <a:ext cx="3912324" cy="2726771"/>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23"/>
          <p:cNvSpPr txBox="1"/>
          <p:nvPr>
            <p:ph type="ctrTitle"/>
          </p:nvPr>
        </p:nvSpPr>
        <p:spPr>
          <a:xfrm>
            <a:off x="685800" y="330493"/>
            <a:ext cx="7772400" cy="85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015" name="Google Shape;1015;p123"/>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6" name="Google Shape;1016;p123"/>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1017" name="Google Shape;1017;p123"/>
          <p:cNvSpPr/>
          <p:nvPr/>
        </p:nvSpPr>
        <p:spPr>
          <a:xfrm flipH="1">
            <a:off x="573176" y="204122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23"/>
          <p:cNvSpPr txBox="1"/>
          <p:nvPr/>
        </p:nvSpPr>
        <p:spPr>
          <a:xfrm>
            <a:off x="757550" y="2280975"/>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could you use the rows to find the total number of counters?”</a:t>
            </a:r>
            <a:endParaRPr b="1" sz="1600">
              <a:latin typeface="Quicksand"/>
              <a:ea typeface="Quicksand"/>
              <a:cs typeface="Quicksand"/>
              <a:sym typeface="Quicksand"/>
            </a:endParaRPr>
          </a:p>
        </p:txBody>
      </p:sp>
      <p:sp>
        <p:nvSpPr>
          <p:cNvPr id="1019" name="Google Shape;1019;p123"/>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20" name="Google Shape;1020;p123"/>
          <p:cNvSpPr txBox="1"/>
          <p:nvPr/>
        </p:nvSpPr>
        <p:spPr>
          <a:xfrm>
            <a:off x="901775" y="1195875"/>
            <a:ext cx="7340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Hepta Slab"/>
                <a:ea typeface="Hepta Slab"/>
                <a:cs typeface="Hepta Slab"/>
                <a:sym typeface="Hepta Slab"/>
              </a:rPr>
              <a:t>Today you learned that an array is an arrangement of objects with equal number of objects in each row. </a:t>
            </a:r>
            <a:endParaRPr sz="1700">
              <a:latin typeface="Hepta Slab"/>
              <a:ea typeface="Hepta Slab"/>
              <a:cs typeface="Hepta Slab"/>
              <a:sym typeface="Hepta Slab"/>
            </a:endParaRPr>
          </a:p>
        </p:txBody>
      </p:sp>
      <p:pic>
        <p:nvPicPr>
          <p:cNvPr id="1021" name="Google Shape;1021;p123"/>
          <p:cNvPicPr preferRelativeResize="0"/>
          <p:nvPr/>
        </p:nvPicPr>
        <p:blipFill>
          <a:blip r:embed="rId3">
            <a:alphaModFix/>
          </a:blip>
          <a:stretch>
            <a:fillRect/>
          </a:stretch>
        </p:blipFill>
        <p:spPr>
          <a:xfrm>
            <a:off x="3507875" y="2793600"/>
            <a:ext cx="2085975" cy="1857375"/>
          </a:xfrm>
          <a:prstGeom prst="rect">
            <a:avLst/>
          </a:prstGeom>
          <a:noFill/>
          <a:ln>
            <a:noFill/>
          </a:ln>
        </p:spPr>
      </p:pic>
      <p:sp>
        <p:nvSpPr>
          <p:cNvPr id="1022" name="Google Shape;1022;p123"/>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023" name="Google Shape;1023;p123"/>
          <p:cNvPicPr preferRelativeResize="0"/>
          <p:nvPr/>
        </p:nvPicPr>
        <p:blipFill>
          <a:blip r:embed="rId4">
            <a:alphaModFix/>
          </a:blip>
          <a:stretch>
            <a:fillRect/>
          </a:stretch>
        </p:blipFill>
        <p:spPr>
          <a:xfrm>
            <a:off x="5846200" y="2061250"/>
            <a:ext cx="2305050" cy="14097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27" name="Shape 1027"/>
        <p:cNvGrpSpPr/>
        <p:nvPr/>
      </p:nvGrpSpPr>
      <p:grpSpPr>
        <a:xfrm>
          <a:off x="0" y="0"/>
          <a:ext cx="0" cy="0"/>
          <a:chOff x="0" y="0"/>
          <a:chExt cx="0" cy="0"/>
        </a:xfrm>
      </p:grpSpPr>
      <p:sp>
        <p:nvSpPr>
          <p:cNvPr id="1028" name="Google Shape;1028;p124"/>
          <p:cNvSpPr txBox="1"/>
          <p:nvPr>
            <p:ph type="ctrTitle"/>
          </p:nvPr>
        </p:nvSpPr>
        <p:spPr>
          <a:xfrm>
            <a:off x="554800" y="1634250"/>
            <a:ext cx="7894500" cy="142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 Sum of Equal Addends</a:t>
            </a:r>
            <a:endParaRPr sz="4400">
              <a:latin typeface="Hepta Slab"/>
              <a:ea typeface="Hepta Slab"/>
              <a:cs typeface="Hepta Slab"/>
              <a:sym typeface="Hepta Slab"/>
            </a:endParaRPr>
          </a:p>
        </p:txBody>
      </p:sp>
      <p:sp>
        <p:nvSpPr>
          <p:cNvPr id="1029" name="Google Shape;1029;p124"/>
          <p:cNvSpPr txBox="1"/>
          <p:nvPr/>
        </p:nvSpPr>
        <p:spPr>
          <a:xfrm>
            <a:off x="3184125" y="30628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expressions to arrays.</a:t>
            </a:r>
            <a:endParaRPr>
              <a:latin typeface="Quicksand"/>
              <a:ea typeface="Quicksand"/>
              <a:cs typeface="Quicksand"/>
              <a:sym typeface="Quicksand"/>
            </a:endParaRPr>
          </a:p>
        </p:txBody>
      </p:sp>
      <p:sp>
        <p:nvSpPr>
          <p:cNvPr id="1030" name="Google Shape;1030;p124"/>
          <p:cNvSpPr/>
          <p:nvPr/>
        </p:nvSpPr>
        <p:spPr>
          <a:xfrm>
            <a:off x="2796952" y="30628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2.OA.C3, 2.OA.C.4</a:t>
            </a:r>
            <a:endParaRPr sz="1100">
              <a:latin typeface="Quicksand"/>
              <a:ea typeface="Quicksand"/>
              <a:cs typeface="Quicksand"/>
              <a:sym typeface="Quicksand"/>
            </a:endParaRPr>
          </a:p>
        </p:txBody>
      </p:sp>
      <p:sp>
        <p:nvSpPr>
          <p:cNvPr id="1032" name="Google Shape;1032;p12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25"/>
          <p:cNvSpPr txBox="1"/>
          <p:nvPr>
            <p:ph type="ctrTitle"/>
          </p:nvPr>
        </p:nvSpPr>
        <p:spPr>
          <a:xfrm>
            <a:off x="685800" y="427667"/>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Estimation Exploration</a:t>
            </a:r>
            <a:endParaRPr b="0" sz="3400">
              <a:solidFill>
                <a:schemeClr val="accent5"/>
              </a:solidFill>
              <a:latin typeface="Hepta Slab"/>
              <a:ea typeface="Hepta Slab"/>
              <a:cs typeface="Hepta Slab"/>
              <a:sym typeface="Hepta Slab"/>
            </a:endParaRPr>
          </a:p>
        </p:txBody>
      </p:sp>
      <p:sp>
        <p:nvSpPr>
          <p:cNvPr id="1038" name="Google Shape;1038;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9" name="Google Shape;1039;p125"/>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040" name="Google Shape;1040;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41" name="Google Shape;1041;p125"/>
          <p:cNvPicPr preferRelativeResize="0"/>
          <p:nvPr/>
        </p:nvPicPr>
        <p:blipFill>
          <a:blip r:embed="rId3">
            <a:alphaModFix/>
          </a:blip>
          <a:stretch>
            <a:fillRect/>
          </a:stretch>
        </p:blipFill>
        <p:spPr>
          <a:xfrm>
            <a:off x="1319375" y="1108750"/>
            <a:ext cx="2407475" cy="3306575"/>
          </a:xfrm>
          <a:prstGeom prst="rect">
            <a:avLst/>
          </a:prstGeom>
          <a:noFill/>
          <a:ln>
            <a:noFill/>
          </a:ln>
        </p:spPr>
      </p:pic>
      <p:sp>
        <p:nvSpPr>
          <p:cNvPr id="1042" name="Google Shape;1042;p125"/>
          <p:cNvSpPr txBox="1"/>
          <p:nvPr/>
        </p:nvSpPr>
        <p:spPr>
          <a:xfrm>
            <a:off x="4565575" y="1213625"/>
            <a:ext cx="3791100" cy="3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chemeClr val="dk1"/>
                </a:solidFill>
                <a:latin typeface="Hepta Slab"/>
                <a:ea typeface="Hepta Slab"/>
                <a:cs typeface="Hepta Slab"/>
                <a:sym typeface="Hepta Slab"/>
              </a:rPr>
              <a:t>How many waffles?</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700">
                <a:solidFill>
                  <a:schemeClr val="dk1"/>
                </a:solidFill>
                <a:latin typeface="Hepta Slab"/>
                <a:ea typeface="Hepta Slab"/>
                <a:cs typeface="Hepta Slab"/>
                <a:sym typeface="Hepta Slab"/>
              </a:rPr>
              <a:t>Record an estimate that is:</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p:txBody>
      </p:sp>
      <p:pic>
        <p:nvPicPr>
          <p:cNvPr id="1043" name="Google Shape;1043;p125"/>
          <p:cNvPicPr preferRelativeResize="0"/>
          <p:nvPr/>
        </p:nvPicPr>
        <p:blipFill>
          <a:blip r:embed="rId4">
            <a:alphaModFix/>
          </a:blip>
          <a:stretch>
            <a:fillRect/>
          </a:stretch>
        </p:blipFill>
        <p:spPr>
          <a:xfrm>
            <a:off x="4262175" y="2150988"/>
            <a:ext cx="4196035" cy="8415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126"/>
          <p:cNvSpPr txBox="1"/>
          <p:nvPr>
            <p:ph type="ctrTitle"/>
          </p:nvPr>
        </p:nvSpPr>
        <p:spPr>
          <a:xfrm>
            <a:off x="685800" y="427667"/>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Estimation Exploration</a:t>
            </a:r>
            <a:endParaRPr b="0" sz="3400">
              <a:solidFill>
                <a:schemeClr val="accent5"/>
              </a:solidFill>
              <a:latin typeface="Hepta Slab"/>
              <a:ea typeface="Hepta Slab"/>
              <a:cs typeface="Hepta Slab"/>
              <a:sym typeface="Hepta Slab"/>
            </a:endParaRPr>
          </a:p>
        </p:txBody>
      </p:sp>
      <p:sp>
        <p:nvSpPr>
          <p:cNvPr id="1049" name="Google Shape;1049;p12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50" name="Google Shape;1050;p126"/>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051" name="Google Shape;1051;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52" name="Google Shape;1052;p126"/>
          <p:cNvSpPr txBox="1"/>
          <p:nvPr/>
        </p:nvSpPr>
        <p:spPr>
          <a:xfrm>
            <a:off x="4565575" y="1213625"/>
            <a:ext cx="3791100" cy="13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How many waffles?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Would you like to revise your thinking?</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pic>
        <p:nvPicPr>
          <p:cNvPr id="1053" name="Google Shape;1053;p126"/>
          <p:cNvPicPr preferRelativeResize="0"/>
          <p:nvPr/>
        </p:nvPicPr>
        <p:blipFill>
          <a:blip r:embed="rId3">
            <a:alphaModFix/>
          </a:blip>
          <a:stretch>
            <a:fillRect/>
          </a:stretch>
        </p:blipFill>
        <p:spPr>
          <a:xfrm>
            <a:off x="1753200" y="1032425"/>
            <a:ext cx="2547696" cy="3669001"/>
          </a:xfrm>
          <a:prstGeom prst="rect">
            <a:avLst/>
          </a:prstGeom>
          <a:noFill/>
          <a:ln>
            <a:noFill/>
          </a:ln>
        </p:spPr>
      </p:pic>
      <p:sp>
        <p:nvSpPr>
          <p:cNvPr id="1054" name="Google Shape;1054;p126"/>
          <p:cNvSpPr txBox="1"/>
          <p:nvPr/>
        </p:nvSpPr>
        <p:spPr>
          <a:xfrm>
            <a:off x="4667100" y="2539625"/>
            <a:ext cx="3791100" cy="13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Hepta Slab"/>
                <a:ea typeface="Hepta Slab"/>
                <a:cs typeface="Hepta Slab"/>
                <a:sym typeface="Hepta Slab"/>
              </a:rPr>
              <a:t>Even </a:t>
            </a:r>
            <a:r>
              <a:rPr b="1" lang="en" sz="1700">
                <a:solidFill>
                  <a:schemeClr val="dk1"/>
                </a:solidFill>
                <a:latin typeface="Hepta Slab"/>
                <a:ea typeface="Hepta Slab"/>
                <a:cs typeface="Hepta Slab"/>
                <a:sym typeface="Hepta Slab"/>
              </a:rPr>
              <a:t>though</a:t>
            </a:r>
            <a:r>
              <a:rPr b="1" lang="en" sz="1700">
                <a:solidFill>
                  <a:schemeClr val="dk1"/>
                </a:solidFill>
                <a:latin typeface="Hepta Slab"/>
                <a:ea typeface="Hepta Slab"/>
                <a:cs typeface="Hepta Slab"/>
                <a:sym typeface="Hepta Slab"/>
              </a:rPr>
              <a:t> we can’t see the whole tray, some students are very confident about their estimates. Why do you think that is?</a:t>
            </a:r>
            <a:endParaRPr b="1"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000"/>
                                        <p:tgtEl>
                                          <p:spTgt spid="10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7"/>
          <p:cNvSpPr txBox="1"/>
          <p:nvPr>
            <p:ph type="ctrTitle"/>
          </p:nvPr>
        </p:nvSpPr>
        <p:spPr>
          <a:xfrm>
            <a:off x="685800" y="404574"/>
            <a:ext cx="7772400" cy="186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Sums of Rows and Sums of</a:t>
            </a:r>
            <a:endParaRPr sz="3400">
              <a:solidFill>
                <a:schemeClr val="accent5"/>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Columns</a:t>
            </a:r>
            <a:endParaRPr sz="34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400">
              <a:solidFill>
                <a:schemeClr val="accent5"/>
              </a:solidFill>
              <a:latin typeface="Hepta Slab"/>
              <a:ea typeface="Hepta Slab"/>
              <a:cs typeface="Hepta Slab"/>
              <a:sym typeface="Hepta Slab"/>
            </a:endParaRPr>
          </a:p>
        </p:txBody>
      </p:sp>
      <p:sp>
        <p:nvSpPr>
          <p:cNvPr id="1060" name="Google Shape;1060;p12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61" name="Google Shape;1061;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062" name="Google Shape;1062;p127"/>
          <p:cNvPicPr preferRelativeResize="0"/>
          <p:nvPr/>
        </p:nvPicPr>
        <p:blipFill>
          <a:blip r:embed="rId3">
            <a:alphaModFix/>
          </a:blip>
          <a:stretch>
            <a:fillRect/>
          </a:stretch>
        </p:blipFill>
        <p:spPr>
          <a:xfrm>
            <a:off x="870475" y="1688200"/>
            <a:ext cx="3389076" cy="2928425"/>
          </a:xfrm>
          <a:prstGeom prst="rect">
            <a:avLst/>
          </a:prstGeom>
          <a:noFill/>
          <a:ln>
            <a:noFill/>
          </a:ln>
        </p:spPr>
      </p:pic>
      <p:sp>
        <p:nvSpPr>
          <p:cNvPr id="1063" name="Google Shape;1063;p127"/>
          <p:cNvSpPr txBox="1"/>
          <p:nvPr/>
        </p:nvSpPr>
        <p:spPr>
          <a:xfrm>
            <a:off x="4667100" y="1717300"/>
            <a:ext cx="3791100" cy="74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Hepta Slab"/>
                <a:ea typeface="Hepta Slab"/>
                <a:cs typeface="Hepta Slab"/>
                <a:sym typeface="Hepta Slab"/>
              </a:rPr>
              <a:t>How can both expressions represent the array?</a:t>
            </a:r>
            <a:endParaRPr b="1"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
        <p:nvSpPr>
          <p:cNvPr id="1064" name="Google Shape;1064;p127"/>
          <p:cNvSpPr txBox="1"/>
          <p:nvPr/>
        </p:nvSpPr>
        <p:spPr>
          <a:xfrm>
            <a:off x="4697875" y="2396675"/>
            <a:ext cx="3791100" cy="74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Hepta Slab"/>
                <a:ea typeface="Hepta Slab"/>
                <a:cs typeface="Hepta Slab"/>
                <a:sym typeface="Hepta Slab"/>
              </a:rPr>
              <a:t>Which expression </a:t>
            </a:r>
            <a:r>
              <a:rPr b="1" lang="en" sz="1700">
                <a:solidFill>
                  <a:schemeClr val="dk1"/>
                </a:solidFill>
                <a:latin typeface="Hepta Slab"/>
                <a:ea typeface="Hepta Slab"/>
                <a:cs typeface="Hepta Slab"/>
                <a:sym typeface="Hepta Slab"/>
              </a:rPr>
              <a:t>represents</a:t>
            </a:r>
            <a:r>
              <a:rPr b="1" lang="en" sz="1700">
                <a:solidFill>
                  <a:schemeClr val="dk1"/>
                </a:solidFill>
                <a:latin typeface="Hepta Slab"/>
                <a:ea typeface="Hepta Slab"/>
                <a:cs typeface="Hepta Slab"/>
                <a:sym typeface="Hepta Slab"/>
              </a:rPr>
              <a:t> the sum of the number in each row?</a:t>
            </a:r>
            <a:endParaRPr b="1"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
        <p:nvSpPr>
          <p:cNvPr id="1065" name="Google Shape;1065;p127"/>
          <p:cNvSpPr txBox="1"/>
          <p:nvPr/>
        </p:nvSpPr>
        <p:spPr>
          <a:xfrm>
            <a:off x="4697875" y="3400350"/>
            <a:ext cx="3791100" cy="74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Hepta Slab"/>
                <a:ea typeface="Hepta Slab"/>
                <a:cs typeface="Hepta Slab"/>
                <a:sym typeface="Hepta Slab"/>
              </a:rPr>
              <a:t>Mai’s expression is 6 + 6. What are the different ways Mai may see 6 + 6 in this array?</a:t>
            </a:r>
            <a:endParaRPr b="1"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3"/>
                                        </p:tgtEl>
                                        <p:attrNameLst>
                                          <p:attrName>style.visibility</p:attrName>
                                        </p:attrNameLst>
                                      </p:cBhvr>
                                      <p:to>
                                        <p:strVal val="visible"/>
                                      </p:to>
                                    </p:set>
                                    <p:animEffect filter="fade" transition="in">
                                      <p:cBhvr>
                                        <p:cTn dur="1000"/>
                                        <p:tgtEl>
                                          <p:spTgt spid="10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4"/>
                                        </p:tgtEl>
                                        <p:attrNameLst>
                                          <p:attrName>style.visibility</p:attrName>
                                        </p:attrNameLst>
                                      </p:cBhvr>
                                      <p:to>
                                        <p:strVal val="visible"/>
                                      </p:to>
                                    </p:set>
                                    <p:animEffect filter="fade" transition="in">
                                      <p:cBhvr>
                                        <p:cTn dur="1000"/>
                                        <p:tgtEl>
                                          <p:spTgt spid="10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5"/>
                                        </p:tgtEl>
                                        <p:attrNameLst>
                                          <p:attrName>style.visibility</p:attrName>
                                        </p:attrNameLst>
                                      </p:cBhvr>
                                      <p:to>
                                        <p:strVal val="visible"/>
                                      </p:to>
                                    </p:set>
                                    <p:animEffect filter="fade" transition="in">
                                      <p:cBhvr>
                                        <p:cTn dur="1000"/>
                                        <p:tgtEl>
                                          <p:spTgt spid="10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128"/>
          <p:cNvSpPr txBox="1"/>
          <p:nvPr>
            <p:ph type="ctrTitle"/>
          </p:nvPr>
        </p:nvSpPr>
        <p:spPr>
          <a:xfrm>
            <a:off x="381000" y="506974"/>
            <a:ext cx="7772400" cy="66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5"/>
                </a:solidFill>
                <a:latin typeface="Hepta Slab"/>
                <a:ea typeface="Hepta Slab"/>
                <a:cs typeface="Hepta Slab"/>
                <a:sym typeface="Hepta Slab"/>
              </a:rPr>
              <a:t>Card Sort: Arrays and Expressions</a:t>
            </a:r>
            <a:endParaRPr sz="3200">
              <a:solidFill>
                <a:schemeClr val="accent5"/>
              </a:solidFill>
              <a:latin typeface="Hepta Slab"/>
              <a:ea typeface="Hepta Slab"/>
              <a:cs typeface="Hepta Slab"/>
              <a:sym typeface="Hepta Slab"/>
            </a:endParaRPr>
          </a:p>
        </p:txBody>
      </p:sp>
      <p:sp>
        <p:nvSpPr>
          <p:cNvPr id="1071" name="Google Shape;1071;p1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2" name="Google Shape;1072;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73" name="Google Shape;1073;p128"/>
          <p:cNvSpPr txBox="1"/>
          <p:nvPr/>
        </p:nvSpPr>
        <p:spPr>
          <a:xfrm>
            <a:off x="755275" y="1185375"/>
            <a:ext cx="3307500" cy="14628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Sort the cards into 8 groups.</a:t>
            </a:r>
            <a:endParaRPr sz="1700">
              <a:solidFill>
                <a:schemeClr val="dk1"/>
              </a:solidFill>
              <a:latin typeface="Hepta Slab"/>
              <a:ea typeface="Hepta Slab"/>
              <a:cs typeface="Hepta Slab"/>
              <a:sym typeface="Hepta Slab"/>
            </a:endParaRPr>
          </a:p>
          <a:p>
            <a:pPr indent="0" lvl="0" marL="457200" rtl="0" algn="l">
              <a:spcBef>
                <a:spcPts val="0"/>
              </a:spcBef>
              <a:spcAft>
                <a:spcPts val="0"/>
              </a:spcAft>
              <a:buNone/>
            </a:pPr>
            <a:r>
              <a:t/>
            </a:r>
            <a:endParaRPr sz="1700">
              <a:solidFill>
                <a:schemeClr val="dk1"/>
              </a:solidFill>
              <a:latin typeface="Hepta Slab"/>
              <a:ea typeface="Hepta Slab"/>
              <a:cs typeface="Hepta Slab"/>
              <a:sym typeface="Hepta Slab"/>
            </a:endParaRPr>
          </a:p>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Each group should have an array, 2 expressions and a total number.</a:t>
            </a:r>
            <a:endParaRPr sz="1700">
              <a:solidFill>
                <a:schemeClr val="dk1"/>
              </a:solidFill>
              <a:latin typeface="Hepta Slab"/>
              <a:ea typeface="Hepta Slab"/>
              <a:cs typeface="Hepta Slab"/>
              <a:sym typeface="Hepta Slab"/>
            </a:endParaRPr>
          </a:p>
          <a:p>
            <a:pPr indent="0" lvl="0" marL="457200" rtl="0" algn="l">
              <a:spcBef>
                <a:spcPts val="0"/>
              </a:spcBef>
              <a:spcAft>
                <a:spcPts val="0"/>
              </a:spcAft>
              <a:buNone/>
            </a:pPr>
            <a:r>
              <a:t/>
            </a:r>
            <a:endParaRPr sz="1700">
              <a:solidFill>
                <a:schemeClr val="dk1"/>
              </a:solidFill>
              <a:latin typeface="Hepta Slab"/>
              <a:ea typeface="Hepta Slab"/>
              <a:cs typeface="Hepta Slab"/>
              <a:sym typeface="Hepta Slab"/>
            </a:endParaRPr>
          </a:p>
          <a:p>
            <a:pPr indent="-336550" lvl="0" marL="457200" rtl="0" algn="l">
              <a:spcBef>
                <a:spcPts val="0"/>
              </a:spcBef>
              <a:spcAft>
                <a:spcPts val="0"/>
              </a:spcAft>
              <a:buClr>
                <a:schemeClr val="dk1"/>
              </a:buClr>
              <a:buSzPts val="1700"/>
              <a:buFont typeface="Hepta Slab"/>
              <a:buChar char="●"/>
            </a:pPr>
            <a:r>
              <a:rPr lang="en" sz="1700">
                <a:solidFill>
                  <a:schemeClr val="dk1"/>
                </a:solidFill>
                <a:latin typeface="Hepta Slab"/>
                <a:ea typeface="Hepta Slab"/>
                <a:cs typeface="Hepta Slab"/>
                <a:sym typeface="Hepta Slab"/>
              </a:rPr>
              <a:t>Each group has 4 cards, but one will have 3</a:t>
            </a:r>
            <a:endParaRPr sz="1700">
              <a:solidFill>
                <a:schemeClr val="dk1"/>
              </a:solidFill>
              <a:latin typeface="Hepta Slab"/>
              <a:ea typeface="Hepta Slab"/>
              <a:cs typeface="Hepta Slab"/>
              <a:sym typeface="Hepta Slab"/>
            </a:endParaRPr>
          </a:p>
        </p:txBody>
      </p:sp>
      <p:pic>
        <p:nvPicPr>
          <p:cNvPr id="1074" name="Google Shape;1074;p128"/>
          <p:cNvPicPr preferRelativeResize="0"/>
          <p:nvPr/>
        </p:nvPicPr>
        <p:blipFill>
          <a:blip r:embed="rId3">
            <a:alphaModFix/>
          </a:blip>
          <a:stretch>
            <a:fillRect/>
          </a:stretch>
        </p:blipFill>
        <p:spPr>
          <a:xfrm>
            <a:off x="4318792" y="1047675"/>
            <a:ext cx="2924143" cy="1203602"/>
          </a:xfrm>
          <a:prstGeom prst="rect">
            <a:avLst/>
          </a:prstGeom>
          <a:noFill/>
          <a:ln>
            <a:noFill/>
          </a:ln>
        </p:spPr>
      </p:pic>
      <p:pic>
        <p:nvPicPr>
          <p:cNvPr id="1075" name="Google Shape;1075;p128"/>
          <p:cNvPicPr preferRelativeResize="0"/>
          <p:nvPr/>
        </p:nvPicPr>
        <p:blipFill>
          <a:blip r:embed="rId4">
            <a:alphaModFix/>
          </a:blip>
          <a:stretch>
            <a:fillRect/>
          </a:stretch>
        </p:blipFill>
        <p:spPr>
          <a:xfrm>
            <a:off x="4318797" y="2279129"/>
            <a:ext cx="2924132" cy="1203602"/>
          </a:xfrm>
          <a:prstGeom prst="rect">
            <a:avLst/>
          </a:prstGeom>
          <a:noFill/>
          <a:ln>
            <a:noFill/>
          </a:ln>
        </p:spPr>
      </p:pic>
      <p:pic>
        <p:nvPicPr>
          <p:cNvPr id="1076" name="Google Shape;1076;p128"/>
          <p:cNvPicPr preferRelativeResize="0"/>
          <p:nvPr/>
        </p:nvPicPr>
        <p:blipFill>
          <a:blip r:embed="rId5">
            <a:alphaModFix/>
          </a:blip>
          <a:stretch>
            <a:fillRect/>
          </a:stretch>
        </p:blipFill>
        <p:spPr>
          <a:xfrm>
            <a:off x="4318800" y="3510575"/>
            <a:ext cx="2924161" cy="1203601"/>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129"/>
          <p:cNvSpPr txBox="1"/>
          <p:nvPr>
            <p:ph type="ctrTitle"/>
          </p:nvPr>
        </p:nvSpPr>
        <p:spPr>
          <a:xfrm>
            <a:off x="381000" y="506974"/>
            <a:ext cx="7772400" cy="66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5"/>
                </a:solidFill>
                <a:latin typeface="Hepta Slab"/>
                <a:ea typeface="Hepta Slab"/>
                <a:cs typeface="Hepta Slab"/>
                <a:sym typeface="Hepta Slab"/>
              </a:rPr>
              <a:t>Card Sort: Arrays and Expressions</a:t>
            </a:r>
            <a:endParaRPr sz="3200">
              <a:solidFill>
                <a:schemeClr val="accent5"/>
              </a:solidFill>
              <a:latin typeface="Hepta Slab"/>
              <a:ea typeface="Hepta Slab"/>
              <a:cs typeface="Hepta Slab"/>
              <a:sym typeface="Hepta Slab"/>
            </a:endParaRPr>
          </a:p>
        </p:txBody>
      </p:sp>
      <p:sp>
        <p:nvSpPr>
          <p:cNvPr id="1082" name="Google Shape;1082;p12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83" name="Google Shape;1083;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84" name="Google Shape;1084;p129"/>
          <p:cNvSpPr txBox="1"/>
          <p:nvPr/>
        </p:nvSpPr>
        <p:spPr>
          <a:xfrm>
            <a:off x="755275" y="1185375"/>
            <a:ext cx="3307500" cy="14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How is it possible that these two arrays have the same expression?</a:t>
            </a:r>
            <a:endParaRPr sz="1700">
              <a:solidFill>
                <a:schemeClr val="dk1"/>
              </a:solidFill>
              <a:latin typeface="Hepta Slab"/>
              <a:ea typeface="Hepta Slab"/>
              <a:cs typeface="Hepta Slab"/>
              <a:sym typeface="Hepta Slab"/>
            </a:endParaRPr>
          </a:p>
        </p:txBody>
      </p:sp>
      <p:pic>
        <p:nvPicPr>
          <p:cNvPr id="1085" name="Google Shape;1085;p129"/>
          <p:cNvPicPr preferRelativeResize="0"/>
          <p:nvPr/>
        </p:nvPicPr>
        <p:blipFill>
          <a:blip r:embed="rId3">
            <a:alphaModFix/>
          </a:blip>
          <a:stretch>
            <a:fillRect/>
          </a:stretch>
        </p:blipFill>
        <p:spPr>
          <a:xfrm>
            <a:off x="3876525" y="1479850"/>
            <a:ext cx="2363025" cy="2775775"/>
          </a:xfrm>
          <a:prstGeom prst="rect">
            <a:avLst/>
          </a:prstGeom>
          <a:noFill/>
          <a:ln>
            <a:noFill/>
          </a:ln>
        </p:spPr>
      </p:pic>
      <p:pic>
        <p:nvPicPr>
          <p:cNvPr id="1086" name="Google Shape;1086;p129"/>
          <p:cNvPicPr preferRelativeResize="0"/>
          <p:nvPr/>
        </p:nvPicPr>
        <p:blipFill>
          <a:blip r:embed="rId4">
            <a:alphaModFix/>
          </a:blip>
          <a:stretch>
            <a:fillRect/>
          </a:stretch>
        </p:blipFill>
        <p:spPr>
          <a:xfrm>
            <a:off x="6318150" y="1479850"/>
            <a:ext cx="2276900" cy="2896050"/>
          </a:xfrm>
          <a:prstGeom prst="rect">
            <a:avLst/>
          </a:prstGeom>
          <a:noFill/>
          <a:ln>
            <a:noFill/>
          </a:ln>
        </p:spPr>
      </p:pic>
      <p:pic>
        <p:nvPicPr>
          <p:cNvPr id="1087" name="Google Shape;1087;p129"/>
          <p:cNvPicPr preferRelativeResize="0"/>
          <p:nvPr/>
        </p:nvPicPr>
        <p:blipFill rotWithShape="1">
          <a:blip r:embed="rId5">
            <a:alphaModFix/>
          </a:blip>
          <a:srcRect b="0" l="68049" r="0" t="0"/>
          <a:stretch/>
        </p:blipFill>
        <p:spPr>
          <a:xfrm>
            <a:off x="5278725" y="1479850"/>
            <a:ext cx="2248476" cy="2811026"/>
          </a:xfrm>
          <a:prstGeom prst="rect">
            <a:avLst/>
          </a:prstGeom>
          <a:noFill/>
          <a:ln>
            <a:noFill/>
          </a:ln>
        </p:spPr>
      </p:pic>
      <p:sp>
        <p:nvSpPr>
          <p:cNvPr id="1088" name="Google Shape;1088;p129"/>
          <p:cNvSpPr txBox="1"/>
          <p:nvPr/>
        </p:nvSpPr>
        <p:spPr>
          <a:xfrm>
            <a:off x="755275" y="2258550"/>
            <a:ext cx="3307500" cy="14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What was different about this array?</a:t>
            </a:r>
            <a:endParaRPr sz="1700">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8"/>
                                        </p:tgtEl>
                                        <p:attrNameLst>
                                          <p:attrName>style.visibility</p:attrName>
                                        </p:attrNameLst>
                                      </p:cBhvr>
                                      <p:to>
                                        <p:strVal val="visible"/>
                                      </p:to>
                                    </p:set>
                                    <p:animEffect filter="fade" transition="in">
                                      <p:cBhvr>
                                        <p:cTn dur="1000"/>
                                        <p:tgtEl>
                                          <p:spTgt spid="1088"/>
                                        </p:tgtEl>
                                      </p:cBhvr>
                                    </p:animEffect>
                                  </p:childTnLst>
                                </p:cTn>
                              </p:par>
                              <p:par>
                                <p:cTn fill="hold" nodeType="withEffect" presetClass="entr" presetID="10" presetSubtype="0">
                                  <p:stCondLst>
                                    <p:cond delay="0"/>
                                  </p:stCondLst>
                                  <p:childTnLst>
                                    <p:set>
                                      <p:cBhvr>
                                        <p:cTn dur="1" fill="hold">
                                          <p:stCondLst>
                                            <p:cond delay="0"/>
                                          </p:stCondLst>
                                        </p:cTn>
                                        <p:tgtEl>
                                          <p:spTgt spid="1087"/>
                                        </p:tgtEl>
                                        <p:attrNameLst>
                                          <p:attrName>style.visibility</p:attrName>
                                        </p:attrNameLst>
                                      </p:cBhvr>
                                      <p:to>
                                        <p:strVal val="visible"/>
                                      </p:to>
                                    </p:set>
                                    <p:animEffect filter="fade" transition="in">
                                      <p:cBhvr>
                                        <p:cTn dur="1000"/>
                                        <p:tgtEl>
                                          <p:spTgt spid="1087"/>
                                        </p:tgtEl>
                                      </p:cBhvr>
                                    </p:animEffect>
                                  </p:childTnLst>
                                </p:cTn>
                              </p:par>
                              <p:par>
                                <p:cTn fill="hold" nodeType="withEffect" presetClass="exit" presetID="10" presetSubtype="0">
                                  <p:stCondLst>
                                    <p:cond delay="0"/>
                                  </p:stCondLst>
                                  <p:childTnLst>
                                    <p:animEffect filter="fade" transition="out">
                                      <p:cBhvr>
                                        <p:cTn dur="1000"/>
                                        <p:tgtEl>
                                          <p:spTgt spid="1085"/>
                                        </p:tgtEl>
                                      </p:cBhvr>
                                    </p:animEffect>
                                    <p:set>
                                      <p:cBhvr>
                                        <p:cTn dur="1" fill="hold">
                                          <p:stCondLst>
                                            <p:cond delay="1000"/>
                                          </p:stCondLst>
                                        </p:cTn>
                                        <p:tgtEl>
                                          <p:spTgt spid="108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086"/>
                                        </p:tgtEl>
                                      </p:cBhvr>
                                    </p:animEffect>
                                    <p:set>
                                      <p:cBhvr>
                                        <p:cTn dur="1" fill="hold">
                                          <p:stCondLst>
                                            <p:cond delay="1000"/>
                                          </p:stCondLst>
                                        </p:cTn>
                                        <p:tgtEl>
                                          <p:spTgt spid="108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084"/>
                                        </p:tgtEl>
                                      </p:cBhvr>
                                    </p:animEffect>
                                    <p:set>
                                      <p:cBhvr>
                                        <p:cTn dur="1" fill="hold">
                                          <p:stCondLst>
                                            <p:cond delay="1000"/>
                                          </p:stCondLst>
                                        </p:cTn>
                                        <p:tgtEl>
                                          <p:spTgt spid="108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130"/>
          <p:cNvSpPr txBox="1"/>
          <p:nvPr>
            <p:ph type="ctrTitle"/>
          </p:nvPr>
        </p:nvSpPr>
        <p:spPr>
          <a:xfrm>
            <a:off x="685800" y="543250"/>
            <a:ext cx="7772400" cy="115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Add It All Up</a:t>
            </a:r>
            <a:endParaRPr sz="34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400">
              <a:solidFill>
                <a:schemeClr val="accent5"/>
              </a:solidFill>
              <a:latin typeface="Hepta Slab"/>
              <a:ea typeface="Hepta Slab"/>
              <a:cs typeface="Hepta Slab"/>
              <a:sym typeface="Hepta Slab"/>
            </a:endParaRPr>
          </a:p>
        </p:txBody>
      </p:sp>
      <p:sp>
        <p:nvSpPr>
          <p:cNvPr id="1094" name="Google Shape;1094;p13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5" name="Google Shape;1095;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096" name="Google Shape;1096;p130"/>
          <p:cNvSpPr txBox="1"/>
          <p:nvPr/>
        </p:nvSpPr>
        <p:spPr>
          <a:xfrm>
            <a:off x="4565575" y="1105800"/>
            <a:ext cx="3475200" cy="34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097" name="Google Shape;1097;p130"/>
          <p:cNvPicPr preferRelativeResize="0"/>
          <p:nvPr/>
        </p:nvPicPr>
        <p:blipFill>
          <a:blip r:embed="rId3">
            <a:alphaModFix/>
          </a:blip>
          <a:stretch>
            <a:fillRect/>
          </a:stretch>
        </p:blipFill>
        <p:spPr>
          <a:xfrm>
            <a:off x="1687650" y="1108750"/>
            <a:ext cx="2804176" cy="3493326"/>
          </a:xfrm>
          <a:prstGeom prst="rect">
            <a:avLst/>
          </a:prstGeom>
          <a:noFill/>
          <a:ln>
            <a:noFill/>
          </a:ln>
        </p:spPr>
      </p:pic>
      <p:pic>
        <p:nvPicPr>
          <p:cNvPr id="1098" name="Google Shape;1098;p130"/>
          <p:cNvPicPr preferRelativeResize="0"/>
          <p:nvPr/>
        </p:nvPicPr>
        <p:blipFill>
          <a:blip r:embed="rId4">
            <a:alphaModFix/>
          </a:blip>
          <a:stretch>
            <a:fillRect/>
          </a:stretch>
        </p:blipFill>
        <p:spPr>
          <a:xfrm>
            <a:off x="4798725" y="1108750"/>
            <a:ext cx="2804176" cy="3493332"/>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31"/>
          <p:cNvSpPr txBox="1"/>
          <p:nvPr>
            <p:ph type="ctrTitle"/>
          </p:nvPr>
        </p:nvSpPr>
        <p:spPr>
          <a:xfrm>
            <a:off x="685800" y="330493"/>
            <a:ext cx="7772400" cy="85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104" name="Google Shape;1104;p13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5" name="Google Shape;1105;p131"/>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1106" name="Google Shape;1106;p131"/>
          <p:cNvSpPr/>
          <p:nvPr/>
        </p:nvSpPr>
        <p:spPr>
          <a:xfrm flipH="1">
            <a:off x="496976" y="234602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31"/>
          <p:cNvSpPr txBox="1"/>
          <p:nvPr/>
        </p:nvSpPr>
        <p:spPr>
          <a:xfrm>
            <a:off x="681350" y="2738175"/>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What can you tell me about this array?</a:t>
            </a:r>
            <a:endParaRPr b="1" sz="1600">
              <a:latin typeface="Quicksand"/>
              <a:ea typeface="Quicksand"/>
              <a:cs typeface="Quicksand"/>
              <a:sym typeface="Quicksand"/>
            </a:endParaRPr>
          </a:p>
        </p:txBody>
      </p:sp>
      <p:sp>
        <p:nvSpPr>
          <p:cNvPr id="1108" name="Google Shape;1108;p131"/>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09" name="Google Shape;1109;p131"/>
          <p:cNvSpPr txBox="1"/>
          <p:nvPr/>
        </p:nvSpPr>
        <p:spPr>
          <a:xfrm>
            <a:off x="901775" y="1195875"/>
            <a:ext cx="7340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110" name="Google Shape;1110;p131"/>
          <p:cNvPicPr preferRelativeResize="0"/>
          <p:nvPr/>
        </p:nvPicPr>
        <p:blipFill>
          <a:blip r:embed="rId3">
            <a:alphaModFix/>
          </a:blip>
          <a:stretch>
            <a:fillRect/>
          </a:stretch>
        </p:blipFill>
        <p:spPr>
          <a:xfrm>
            <a:off x="3507875" y="2793600"/>
            <a:ext cx="2085975" cy="1857375"/>
          </a:xfrm>
          <a:prstGeom prst="rect">
            <a:avLst/>
          </a:prstGeom>
          <a:noFill/>
          <a:ln>
            <a:noFill/>
          </a:ln>
        </p:spPr>
      </p:pic>
      <p:sp>
        <p:nvSpPr>
          <p:cNvPr id="1111" name="Google Shape;1111;p13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12" name="Google Shape;1112;p131"/>
          <p:cNvSpPr txBox="1"/>
          <p:nvPr/>
        </p:nvSpPr>
        <p:spPr>
          <a:xfrm>
            <a:off x="842875" y="1236750"/>
            <a:ext cx="7282800" cy="6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Hepta Slab"/>
                <a:ea typeface="Hepta Slab"/>
                <a:cs typeface="Hepta Slab"/>
                <a:sym typeface="Hepta Slab"/>
              </a:rPr>
              <a:t>Today you learned that the number of objects in an array can be represented using expressions that show the sum of the number of objects in each row or the sum of the number of objects in each column.</a:t>
            </a:r>
            <a:endParaRPr>
              <a:latin typeface="Hepta Slab"/>
              <a:ea typeface="Hepta Slab"/>
              <a:cs typeface="Hepta Slab"/>
              <a:sym typeface="Hepta Slab"/>
            </a:endParaRPr>
          </a:p>
          <a:p>
            <a:pPr indent="0" lvl="0" marL="0" rtl="0" algn="l">
              <a:spcBef>
                <a:spcPts val="0"/>
              </a:spcBef>
              <a:spcAft>
                <a:spcPts val="0"/>
              </a:spcAft>
              <a:buNone/>
            </a:pPr>
            <a:r>
              <a:t/>
            </a:r>
            <a:endParaRPr/>
          </a:p>
        </p:txBody>
      </p:sp>
      <p:pic>
        <p:nvPicPr>
          <p:cNvPr id="1113" name="Google Shape;1113;p131"/>
          <p:cNvPicPr preferRelativeResize="0"/>
          <p:nvPr/>
        </p:nvPicPr>
        <p:blipFill>
          <a:blip r:embed="rId4">
            <a:alphaModFix/>
          </a:blip>
          <a:stretch>
            <a:fillRect/>
          </a:stretch>
        </p:blipFill>
        <p:spPr>
          <a:xfrm>
            <a:off x="6138125" y="1977350"/>
            <a:ext cx="2057400" cy="241935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117" name="Shape 1117"/>
        <p:cNvGrpSpPr/>
        <p:nvPr/>
      </p:nvGrpSpPr>
      <p:grpSpPr>
        <a:xfrm>
          <a:off x="0" y="0"/>
          <a:ext cx="0" cy="0"/>
          <a:chOff x="0" y="0"/>
          <a:chExt cx="0" cy="0"/>
        </a:xfrm>
      </p:grpSpPr>
      <p:sp>
        <p:nvSpPr>
          <p:cNvPr id="1118" name="Google Shape;1118;p132"/>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Multiplication as Equal Groups</a:t>
            </a:r>
            <a:endParaRPr sz="4400">
              <a:latin typeface="Hepta Slab"/>
              <a:ea typeface="Hepta Slab"/>
              <a:cs typeface="Hepta Slab"/>
              <a:sym typeface="Hepta Slab"/>
            </a:endParaRPr>
          </a:p>
        </p:txBody>
      </p:sp>
      <p:sp>
        <p:nvSpPr>
          <p:cNvPr id="1119" name="Google Shape;1119;p132"/>
          <p:cNvSpPr txBox="1"/>
          <p:nvPr/>
        </p:nvSpPr>
        <p:spPr>
          <a:xfrm>
            <a:off x="2863625" y="2906313"/>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work with equal groups of things.</a:t>
            </a:r>
            <a:endParaRPr>
              <a:latin typeface="Quicksand"/>
              <a:ea typeface="Quicksand"/>
              <a:cs typeface="Quicksand"/>
              <a:sym typeface="Quicksand"/>
            </a:endParaRPr>
          </a:p>
        </p:txBody>
      </p:sp>
      <p:sp>
        <p:nvSpPr>
          <p:cNvPr id="1120" name="Google Shape;1120;p132"/>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122" name="Google Shape;1122;p132"/>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6" name="Shape 1126"/>
        <p:cNvGrpSpPr/>
        <p:nvPr/>
      </p:nvGrpSpPr>
      <p:grpSpPr>
        <a:xfrm>
          <a:off x="0" y="0"/>
          <a:ext cx="0" cy="0"/>
          <a:chOff x="0" y="0"/>
          <a:chExt cx="0" cy="0"/>
        </a:xfrm>
      </p:grpSpPr>
      <p:sp>
        <p:nvSpPr>
          <p:cNvPr id="1127" name="Google Shape;1127;p133"/>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28" name="Google Shape;1128;p133"/>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40 + 35</a:t>
            </a:r>
            <a:endParaRPr b="0">
              <a:latin typeface="Quicksand"/>
              <a:ea typeface="Quicksand"/>
              <a:cs typeface="Quicksand"/>
              <a:sym typeface="Quicksand"/>
            </a:endParaRPr>
          </a:p>
        </p:txBody>
      </p:sp>
      <p:sp>
        <p:nvSpPr>
          <p:cNvPr id="1129" name="Google Shape;1129;p1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3" name="Shape 1133"/>
        <p:cNvGrpSpPr/>
        <p:nvPr/>
      </p:nvGrpSpPr>
      <p:grpSpPr>
        <a:xfrm>
          <a:off x="0" y="0"/>
          <a:ext cx="0" cy="0"/>
          <a:chOff x="0" y="0"/>
          <a:chExt cx="0" cy="0"/>
        </a:xfrm>
      </p:grpSpPr>
      <p:sp>
        <p:nvSpPr>
          <p:cNvPr id="1134" name="Google Shape;1134;p134"/>
          <p:cNvSpPr txBox="1"/>
          <p:nvPr>
            <p:ph type="ctrTitle"/>
          </p:nvPr>
        </p:nvSpPr>
        <p:spPr>
          <a:xfrm>
            <a:off x="2954950" y="446825"/>
            <a:ext cx="3146700" cy="75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35" name="Google Shape;1135;p134"/>
          <p:cNvSpPr txBox="1"/>
          <p:nvPr>
            <p:ph idx="4294967295" type="title"/>
          </p:nvPr>
        </p:nvSpPr>
        <p:spPr>
          <a:xfrm>
            <a:off x="3691950" y="1204325"/>
            <a:ext cx="1760100" cy="55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45 + 35</a:t>
            </a:r>
            <a:endParaRPr b="0">
              <a:latin typeface="Quicksand"/>
              <a:ea typeface="Quicksand"/>
              <a:cs typeface="Quicksand"/>
              <a:sym typeface="Quicksand"/>
            </a:endParaRPr>
          </a:p>
        </p:txBody>
      </p:sp>
      <p:sp>
        <p:nvSpPr>
          <p:cNvPr id="1136" name="Google Shape;1136;p1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0" name="Shape 1140"/>
        <p:cNvGrpSpPr/>
        <p:nvPr/>
      </p:nvGrpSpPr>
      <p:grpSpPr>
        <a:xfrm>
          <a:off x="0" y="0"/>
          <a:ext cx="0" cy="0"/>
          <a:chOff x="0" y="0"/>
          <a:chExt cx="0" cy="0"/>
        </a:xfrm>
      </p:grpSpPr>
      <p:sp>
        <p:nvSpPr>
          <p:cNvPr id="1141" name="Google Shape;1141;p135"/>
          <p:cNvSpPr txBox="1"/>
          <p:nvPr>
            <p:ph type="ctrTitle"/>
          </p:nvPr>
        </p:nvSpPr>
        <p:spPr>
          <a:xfrm>
            <a:off x="2491900" y="507400"/>
            <a:ext cx="3898500" cy="73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42" name="Google Shape;1142;p135"/>
          <p:cNvSpPr txBox="1"/>
          <p:nvPr>
            <p:ph idx="4294967295" type="title"/>
          </p:nvPr>
        </p:nvSpPr>
        <p:spPr>
          <a:xfrm>
            <a:off x="2851950" y="1237600"/>
            <a:ext cx="34401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45 + 36</a:t>
            </a:r>
            <a:endParaRPr b="0">
              <a:latin typeface="Quicksand"/>
              <a:ea typeface="Quicksand"/>
              <a:cs typeface="Quicksand"/>
              <a:sym typeface="Quicksand"/>
            </a:endParaRPr>
          </a:p>
        </p:txBody>
      </p:sp>
      <p:sp>
        <p:nvSpPr>
          <p:cNvPr id="1143" name="Google Shape;1143;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7" name="Shape 1147"/>
        <p:cNvGrpSpPr/>
        <p:nvPr/>
      </p:nvGrpSpPr>
      <p:grpSpPr>
        <a:xfrm>
          <a:off x="0" y="0"/>
          <a:ext cx="0" cy="0"/>
          <a:chOff x="0" y="0"/>
          <a:chExt cx="0" cy="0"/>
        </a:xfrm>
      </p:grpSpPr>
      <p:sp>
        <p:nvSpPr>
          <p:cNvPr id="1148" name="Google Shape;1148;p136"/>
          <p:cNvSpPr txBox="1"/>
          <p:nvPr>
            <p:ph type="ctrTitle"/>
          </p:nvPr>
        </p:nvSpPr>
        <p:spPr>
          <a:xfrm>
            <a:off x="2474400" y="461750"/>
            <a:ext cx="3870900" cy="69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149" name="Google Shape;1149;p136"/>
          <p:cNvSpPr txBox="1"/>
          <p:nvPr>
            <p:ph idx="4294967295" type="title"/>
          </p:nvPr>
        </p:nvSpPr>
        <p:spPr>
          <a:xfrm>
            <a:off x="2282400" y="1155350"/>
            <a:ext cx="4579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34 + 58</a:t>
            </a:r>
            <a:endParaRPr b="0">
              <a:latin typeface="Quicksand"/>
              <a:ea typeface="Quicksand"/>
              <a:cs typeface="Quicksand"/>
              <a:sym typeface="Quicksand"/>
            </a:endParaRPr>
          </a:p>
        </p:txBody>
      </p:sp>
      <p:sp>
        <p:nvSpPr>
          <p:cNvPr id="1150" name="Google Shape;1150;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1" name="Google Shape;1151;p136"/>
          <p:cNvSpPr txBox="1"/>
          <p:nvPr/>
        </p:nvSpPr>
        <p:spPr>
          <a:xfrm>
            <a:off x="707612" y="3871425"/>
            <a:ext cx="8088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pta Slab"/>
                <a:ea typeface="Hepta Slab"/>
                <a:cs typeface="Hepta Slab"/>
                <a:sym typeface="Hepta Slab"/>
              </a:rPr>
              <a:t>How did you compose new tens as you solved these problems?</a:t>
            </a:r>
            <a:endParaRPr b="1" sz="2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1"/>
                                        </p:tgtEl>
                                        <p:attrNameLst>
                                          <p:attrName>style.visibility</p:attrName>
                                        </p:attrNameLst>
                                      </p:cBhvr>
                                      <p:to>
                                        <p:strVal val="visible"/>
                                      </p:to>
                                    </p:set>
                                    <p:animEffect filter="fade" transition="in">
                                      <p:cBhvr>
                                        <p:cTn dur="1000"/>
                                        <p:tgtEl>
                                          <p:spTgt spid="1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5" name="Shape 1155"/>
        <p:cNvGrpSpPr/>
        <p:nvPr/>
      </p:nvGrpSpPr>
      <p:grpSpPr>
        <a:xfrm>
          <a:off x="0" y="0"/>
          <a:ext cx="0" cy="0"/>
          <a:chOff x="0" y="0"/>
          <a:chExt cx="0" cy="0"/>
        </a:xfrm>
      </p:grpSpPr>
      <p:sp>
        <p:nvSpPr>
          <p:cNvPr id="1156" name="Google Shape;1156;p137"/>
          <p:cNvSpPr txBox="1"/>
          <p:nvPr>
            <p:ph type="ctrTitle"/>
          </p:nvPr>
        </p:nvSpPr>
        <p:spPr>
          <a:xfrm>
            <a:off x="530950" y="3473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From Scaled Graphs to Equal Groups</a:t>
            </a:r>
            <a:endParaRPr b="0" sz="2800">
              <a:solidFill>
                <a:schemeClr val="accent5"/>
              </a:solidFill>
              <a:latin typeface="Hepta Slab"/>
              <a:ea typeface="Hepta Slab"/>
              <a:cs typeface="Hepta Slab"/>
              <a:sym typeface="Hepta Slab"/>
            </a:endParaRPr>
          </a:p>
        </p:txBody>
      </p:sp>
      <p:sp>
        <p:nvSpPr>
          <p:cNvPr id="1157" name="Google Shape;1157;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58" name="Google Shape;1158;p137"/>
          <p:cNvPicPr preferRelativeResize="0"/>
          <p:nvPr/>
        </p:nvPicPr>
        <p:blipFill>
          <a:blip r:embed="rId3">
            <a:alphaModFix/>
          </a:blip>
          <a:stretch>
            <a:fillRect/>
          </a:stretch>
        </p:blipFill>
        <p:spPr>
          <a:xfrm>
            <a:off x="479200" y="975425"/>
            <a:ext cx="3979150" cy="3015775"/>
          </a:xfrm>
          <a:prstGeom prst="rect">
            <a:avLst/>
          </a:prstGeom>
          <a:noFill/>
          <a:ln>
            <a:noFill/>
          </a:ln>
        </p:spPr>
      </p:pic>
      <p:pic>
        <p:nvPicPr>
          <p:cNvPr id="1159" name="Google Shape;1159;p137"/>
          <p:cNvPicPr preferRelativeResize="0"/>
          <p:nvPr/>
        </p:nvPicPr>
        <p:blipFill>
          <a:blip r:embed="rId4">
            <a:alphaModFix/>
          </a:blip>
          <a:stretch>
            <a:fillRect/>
          </a:stretch>
        </p:blipFill>
        <p:spPr>
          <a:xfrm>
            <a:off x="4685125" y="878250"/>
            <a:ext cx="3341150" cy="3210125"/>
          </a:xfrm>
          <a:prstGeom prst="rect">
            <a:avLst/>
          </a:prstGeom>
          <a:noFill/>
          <a:ln>
            <a:noFill/>
          </a:ln>
        </p:spPr>
      </p:pic>
      <p:sp>
        <p:nvSpPr>
          <p:cNvPr id="1160" name="Google Shape;1160;p137"/>
          <p:cNvSpPr txBox="1"/>
          <p:nvPr/>
        </p:nvSpPr>
        <p:spPr>
          <a:xfrm>
            <a:off x="479012" y="4100025"/>
            <a:ext cx="80889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Hepta Slab"/>
                <a:ea typeface="Hepta Slab"/>
                <a:cs typeface="Hepta Slab"/>
                <a:sym typeface="Hepta Slab"/>
              </a:rPr>
              <a:t>This drawing shows equal groups. How does this drawing help you represent data in the picture graph?</a:t>
            </a:r>
            <a:endParaRPr b="1" sz="19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0"/>
                                        </p:tgtEl>
                                        <p:attrNameLst>
                                          <p:attrName>style.visibility</p:attrName>
                                        </p:attrNameLst>
                                      </p:cBhvr>
                                      <p:to>
                                        <p:strVal val="visible"/>
                                      </p:to>
                                    </p:set>
                                    <p:animEffect filter="fade" transition="in">
                                      <p:cBhvr>
                                        <p:cTn dur="1000"/>
                                        <p:tgtEl>
                                          <p:spTgt spid="1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4" name="Shape 1164"/>
        <p:cNvGrpSpPr/>
        <p:nvPr/>
      </p:nvGrpSpPr>
      <p:grpSpPr>
        <a:xfrm>
          <a:off x="0" y="0"/>
          <a:ext cx="0" cy="0"/>
          <a:chOff x="0" y="0"/>
          <a:chExt cx="0" cy="0"/>
        </a:xfrm>
      </p:grpSpPr>
      <p:sp>
        <p:nvSpPr>
          <p:cNvPr id="1165" name="Google Shape;1165;p138"/>
          <p:cNvSpPr txBox="1"/>
          <p:nvPr>
            <p:ph type="ctrTitle"/>
          </p:nvPr>
        </p:nvSpPr>
        <p:spPr>
          <a:xfrm>
            <a:off x="468975" y="544600"/>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Equal Group Situations</a:t>
            </a:r>
            <a:endParaRPr b="0" sz="2600">
              <a:solidFill>
                <a:schemeClr val="accent5"/>
              </a:solidFill>
              <a:latin typeface="Hepta Slab"/>
              <a:ea typeface="Hepta Slab"/>
              <a:cs typeface="Hepta Slab"/>
              <a:sym typeface="Hepta Slab"/>
            </a:endParaRPr>
          </a:p>
        </p:txBody>
      </p:sp>
      <p:sp>
        <p:nvSpPr>
          <p:cNvPr id="1166" name="Google Shape;1166;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67" name="Google Shape;1167;p138"/>
          <p:cNvSpPr txBox="1"/>
          <p:nvPr/>
        </p:nvSpPr>
        <p:spPr>
          <a:xfrm>
            <a:off x="479000" y="1202800"/>
            <a:ext cx="8088900" cy="193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Hepta Slab"/>
                <a:ea typeface="Hepta Slab"/>
                <a:cs typeface="Hepta Slab"/>
                <a:sym typeface="Hepta Slab"/>
              </a:rPr>
              <a:t>Represent each </a:t>
            </a:r>
            <a:r>
              <a:rPr lang="en" sz="1900">
                <a:latin typeface="Hepta Slab"/>
                <a:ea typeface="Hepta Slab"/>
                <a:cs typeface="Hepta Slab"/>
                <a:sym typeface="Hepta Slab"/>
              </a:rPr>
              <a:t>situation</a:t>
            </a:r>
            <a:r>
              <a:rPr lang="en" sz="1900">
                <a:latin typeface="Hepta Slab"/>
                <a:ea typeface="Hepta Slab"/>
                <a:cs typeface="Hepta Slab"/>
                <a:sym typeface="Hepta Slab"/>
              </a:rPr>
              <a:t>.</a:t>
            </a:r>
            <a:endParaRPr sz="1900">
              <a:latin typeface="Hepta Slab"/>
              <a:ea typeface="Hepta Slab"/>
              <a:cs typeface="Hepta Slab"/>
              <a:sym typeface="Hepta Slab"/>
            </a:endParaRPr>
          </a:p>
          <a:p>
            <a:pPr indent="0" lvl="0" marL="0" rtl="0" algn="ctr">
              <a:spcBef>
                <a:spcPts val="0"/>
              </a:spcBef>
              <a:spcAft>
                <a:spcPts val="0"/>
              </a:spcAft>
              <a:buNone/>
            </a:pPr>
            <a:r>
              <a:t/>
            </a:r>
            <a:endParaRPr sz="1900">
              <a:latin typeface="Hepta Slab"/>
              <a:ea typeface="Hepta Slab"/>
              <a:cs typeface="Hepta Slab"/>
              <a:sym typeface="Hepta Slab"/>
            </a:endParaRPr>
          </a:p>
          <a:p>
            <a:pPr indent="-349250" lvl="0" marL="457200" rtl="0" algn="ctr">
              <a:spcBef>
                <a:spcPts val="0"/>
              </a:spcBef>
              <a:spcAft>
                <a:spcPts val="0"/>
              </a:spcAft>
              <a:buSzPts val="1900"/>
              <a:buFont typeface="Hepta Slab"/>
              <a:buAutoNum type="arabicPeriod"/>
            </a:pPr>
            <a:r>
              <a:rPr lang="en" sz="1900">
                <a:latin typeface="Hepta Slab"/>
                <a:ea typeface="Hepta Slab"/>
                <a:cs typeface="Hepta Slab"/>
                <a:sym typeface="Hepta Slab"/>
              </a:rPr>
              <a:t>There are 4 people wearing shoes. Each person is wearing 2 shoes.</a:t>
            </a:r>
            <a:endParaRPr sz="1900">
              <a:latin typeface="Hepta Slab"/>
              <a:ea typeface="Hepta Slab"/>
              <a:cs typeface="Hepta Slab"/>
              <a:sym typeface="Hepta Slab"/>
            </a:endParaRPr>
          </a:p>
          <a:p>
            <a:pPr indent="-349250" lvl="0" marL="457200" rtl="0" algn="ctr">
              <a:spcBef>
                <a:spcPts val="0"/>
              </a:spcBef>
              <a:spcAft>
                <a:spcPts val="0"/>
              </a:spcAft>
              <a:buSzPts val="1900"/>
              <a:buFont typeface="Hepta Slab"/>
              <a:buAutoNum type="arabicPeriod"/>
            </a:pPr>
            <a:r>
              <a:rPr lang="en" sz="1900">
                <a:latin typeface="Hepta Slab"/>
                <a:ea typeface="Hepta Slab"/>
                <a:cs typeface="Hepta Slab"/>
                <a:sym typeface="Hepta Slab"/>
              </a:rPr>
              <a:t>There are 2 boxes of markers. Each box has 10 markers.</a:t>
            </a:r>
            <a:endParaRPr sz="1900">
              <a:latin typeface="Hepta Slab"/>
              <a:ea typeface="Hepta Slab"/>
              <a:cs typeface="Hepta Slab"/>
              <a:sym typeface="Hepta Slab"/>
            </a:endParaRPr>
          </a:p>
          <a:p>
            <a:pPr indent="-349250" lvl="0" marL="457200" rtl="0" algn="ctr">
              <a:spcBef>
                <a:spcPts val="0"/>
              </a:spcBef>
              <a:spcAft>
                <a:spcPts val="0"/>
              </a:spcAft>
              <a:buSzPts val="1900"/>
              <a:buFont typeface="Hepta Slab"/>
              <a:buAutoNum type="arabicPeriod"/>
            </a:pPr>
            <a:r>
              <a:rPr lang="en" sz="1900">
                <a:latin typeface="Hepta Slab"/>
                <a:ea typeface="Hepta Slab"/>
                <a:cs typeface="Hepta Slab"/>
                <a:sym typeface="Hepta Slab"/>
              </a:rPr>
              <a:t>There are 3 basketball teams. Each team has 5 players.</a:t>
            </a:r>
            <a:endParaRPr sz="1900">
              <a:latin typeface="Hepta Slab"/>
              <a:ea typeface="Hepta Slab"/>
              <a:cs typeface="Hepta Slab"/>
              <a:sym typeface="Hepta Slab"/>
            </a:endParaRPr>
          </a:p>
        </p:txBody>
      </p:sp>
      <p:sp>
        <p:nvSpPr>
          <p:cNvPr id="1168" name="Google Shape;1168;p138"/>
          <p:cNvSpPr txBox="1"/>
          <p:nvPr/>
        </p:nvSpPr>
        <p:spPr>
          <a:xfrm>
            <a:off x="479012" y="4100025"/>
            <a:ext cx="80889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Hepta Slab"/>
                <a:ea typeface="Hepta Slab"/>
                <a:cs typeface="Hepta Slab"/>
                <a:sym typeface="Hepta Slab"/>
              </a:rPr>
              <a:t>How do the representations help you picture the situation?</a:t>
            </a:r>
            <a:endParaRPr b="1" sz="19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8"/>
                                        </p:tgtEl>
                                        <p:attrNameLst>
                                          <p:attrName>style.visibility</p:attrName>
                                        </p:attrNameLst>
                                      </p:cBhvr>
                                      <p:to>
                                        <p:strVal val="visible"/>
                                      </p:to>
                                    </p:set>
                                    <p:animEffect filter="fade" transition="in">
                                      <p:cBhvr>
                                        <p:cTn dur="1000"/>
                                        <p:tgtEl>
                                          <p:spTgt spid="1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2" name="Shape 1172"/>
        <p:cNvGrpSpPr/>
        <p:nvPr/>
      </p:nvGrpSpPr>
      <p:grpSpPr>
        <a:xfrm>
          <a:off x="0" y="0"/>
          <a:ext cx="0" cy="0"/>
          <a:chOff x="0" y="0"/>
          <a:chExt cx="0" cy="0"/>
        </a:xfrm>
      </p:grpSpPr>
      <p:sp>
        <p:nvSpPr>
          <p:cNvPr id="1173" name="Google Shape;1173;p139"/>
          <p:cNvSpPr txBox="1"/>
          <p:nvPr>
            <p:ph type="ctrTitle"/>
          </p:nvPr>
        </p:nvSpPr>
        <p:spPr>
          <a:xfrm>
            <a:off x="685800" y="514075"/>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pic>
        <p:nvPicPr>
          <p:cNvPr id="1174" name="Google Shape;1174;p139"/>
          <p:cNvPicPr preferRelativeResize="0"/>
          <p:nvPr/>
        </p:nvPicPr>
        <p:blipFill>
          <a:blip r:embed="rId3">
            <a:alphaModFix/>
          </a:blip>
          <a:stretch>
            <a:fillRect/>
          </a:stretch>
        </p:blipFill>
        <p:spPr>
          <a:xfrm>
            <a:off x="4722800" y="2543145"/>
            <a:ext cx="1600800" cy="1006868"/>
          </a:xfrm>
          <a:prstGeom prst="rect">
            <a:avLst/>
          </a:prstGeom>
          <a:noFill/>
          <a:ln>
            <a:noFill/>
          </a:ln>
        </p:spPr>
      </p:pic>
      <p:sp>
        <p:nvSpPr>
          <p:cNvPr id="1175" name="Google Shape;1175;p139"/>
          <p:cNvSpPr/>
          <p:nvPr/>
        </p:nvSpPr>
        <p:spPr>
          <a:xfrm>
            <a:off x="6446225" y="1290900"/>
            <a:ext cx="2175258" cy="164080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39"/>
          <p:cNvSpPr txBox="1"/>
          <p:nvPr/>
        </p:nvSpPr>
        <p:spPr>
          <a:xfrm>
            <a:off x="6733450" y="1520450"/>
            <a:ext cx="1600800" cy="100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Describe a situation with equal groups that you could represent with multiplication?</a:t>
            </a:r>
            <a:endParaRPr b="1" sz="1100">
              <a:latin typeface="Quicksand"/>
              <a:ea typeface="Quicksand"/>
              <a:cs typeface="Quicksand"/>
              <a:sym typeface="Quicksand"/>
            </a:endParaRPr>
          </a:p>
        </p:txBody>
      </p:sp>
      <p:sp>
        <p:nvSpPr>
          <p:cNvPr id="1177" name="Google Shape;1177;p1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8" name="Google Shape;1178;p139"/>
          <p:cNvSpPr txBox="1"/>
          <p:nvPr/>
        </p:nvSpPr>
        <p:spPr>
          <a:xfrm>
            <a:off x="479000" y="1202800"/>
            <a:ext cx="38154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Hepta Slab"/>
                <a:ea typeface="Hepta Slab"/>
                <a:cs typeface="Hepta Slab"/>
                <a:sym typeface="Hepta Slab"/>
              </a:rPr>
              <a:t>The </a:t>
            </a:r>
            <a:r>
              <a:rPr lang="en" sz="1900">
                <a:latin typeface="Hepta Slab"/>
                <a:ea typeface="Hepta Slab"/>
                <a:cs typeface="Hepta Slab"/>
                <a:sym typeface="Hepta Slab"/>
              </a:rPr>
              <a:t>situations</a:t>
            </a:r>
            <a:r>
              <a:rPr lang="en" sz="1900">
                <a:latin typeface="Hepta Slab"/>
                <a:ea typeface="Hepta Slab"/>
                <a:cs typeface="Hepta Slab"/>
                <a:sym typeface="Hepta Slab"/>
              </a:rPr>
              <a:t> we looked at today were all </a:t>
            </a:r>
            <a:r>
              <a:rPr b="1" lang="en" sz="1900">
                <a:latin typeface="Hepta Slab"/>
                <a:ea typeface="Hepta Slab"/>
                <a:cs typeface="Hepta Slab"/>
                <a:sym typeface="Hepta Slab"/>
              </a:rPr>
              <a:t>multiplication</a:t>
            </a:r>
            <a:r>
              <a:rPr lang="en" sz="1900">
                <a:latin typeface="Hepta Slab"/>
                <a:ea typeface="Hepta Slab"/>
                <a:cs typeface="Hepta Slab"/>
                <a:sym typeface="Hepta Slab"/>
              </a:rPr>
              <a:t>. Multiplication is how we </a:t>
            </a:r>
            <a:r>
              <a:rPr lang="en" sz="1900">
                <a:latin typeface="Hepta Slab"/>
                <a:ea typeface="Hepta Slab"/>
                <a:cs typeface="Hepta Slab"/>
                <a:sym typeface="Hepta Slab"/>
              </a:rPr>
              <a:t>represent</a:t>
            </a:r>
            <a:r>
              <a:rPr lang="en" sz="1900">
                <a:latin typeface="Hepta Slab"/>
                <a:ea typeface="Hepta Slab"/>
                <a:cs typeface="Hepta Slab"/>
                <a:sym typeface="Hepta Slab"/>
              </a:rPr>
              <a:t> the total number of object when you have a certain number of equal groups. For example, in this picture we would say 5 groups of 2.</a:t>
            </a:r>
            <a:endParaRPr sz="1900">
              <a:latin typeface="Hepta Slab"/>
              <a:ea typeface="Hepta Slab"/>
              <a:cs typeface="Hepta Slab"/>
              <a:sym typeface="Hepta Slab"/>
            </a:endParaRPr>
          </a:p>
        </p:txBody>
      </p:sp>
      <p:pic>
        <p:nvPicPr>
          <p:cNvPr id="1179" name="Google Shape;1179;p139"/>
          <p:cNvPicPr preferRelativeResize="0"/>
          <p:nvPr/>
        </p:nvPicPr>
        <p:blipFill>
          <a:blip r:embed="rId4">
            <a:alphaModFix/>
          </a:blip>
          <a:stretch>
            <a:fillRect/>
          </a:stretch>
        </p:blipFill>
        <p:spPr>
          <a:xfrm>
            <a:off x="2862875" y="3981150"/>
            <a:ext cx="4123800" cy="639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4"/>
                                        </p:tgtEl>
                                        <p:attrNameLst>
                                          <p:attrName>style.visibility</p:attrName>
                                        </p:attrNameLst>
                                      </p:cBhvr>
                                      <p:to>
                                        <p:strVal val="visible"/>
                                      </p:to>
                                    </p:set>
                                    <p:animEffect filter="fade" transition="in">
                                      <p:cBhvr>
                                        <p:cTn dur="1000"/>
                                        <p:tgtEl>
                                          <p:spTgt spid="1174"/>
                                        </p:tgtEl>
                                      </p:cBhvr>
                                    </p:animEffect>
                                  </p:childTnLst>
                                </p:cTn>
                              </p:par>
                              <p:par>
                                <p:cTn fill="hold" nodeType="withEffect" presetClass="entr" presetID="10" presetSubtype="0">
                                  <p:stCondLst>
                                    <p:cond delay="0"/>
                                  </p:stCondLst>
                                  <p:childTnLst>
                                    <p:set>
                                      <p:cBhvr>
                                        <p:cTn dur="1" fill="hold">
                                          <p:stCondLst>
                                            <p:cond delay="0"/>
                                          </p:stCondLst>
                                        </p:cTn>
                                        <p:tgtEl>
                                          <p:spTgt spid="1176"/>
                                        </p:tgtEl>
                                        <p:attrNameLst>
                                          <p:attrName>style.visibility</p:attrName>
                                        </p:attrNameLst>
                                      </p:cBhvr>
                                      <p:to>
                                        <p:strVal val="visible"/>
                                      </p:to>
                                    </p:set>
                                    <p:animEffect filter="fade" transition="in">
                                      <p:cBhvr>
                                        <p:cTn dur="1000"/>
                                        <p:tgtEl>
                                          <p:spTgt spid="1176"/>
                                        </p:tgtEl>
                                      </p:cBhvr>
                                    </p:animEffect>
                                  </p:childTnLst>
                                </p:cTn>
                              </p:par>
                              <p:par>
                                <p:cTn fill="hold" nodeType="withEffect" presetClass="entr" presetID="10" presetSubtype="0">
                                  <p:stCondLst>
                                    <p:cond delay="0"/>
                                  </p:stCondLst>
                                  <p:childTnLst>
                                    <p:set>
                                      <p:cBhvr>
                                        <p:cTn dur="1" fill="hold">
                                          <p:stCondLst>
                                            <p:cond delay="0"/>
                                          </p:stCondLst>
                                        </p:cTn>
                                        <p:tgtEl>
                                          <p:spTgt spid="1175"/>
                                        </p:tgtEl>
                                        <p:attrNameLst>
                                          <p:attrName>style.visibility</p:attrName>
                                        </p:attrNameLst>
                                      </p:cBhvr>
                                      <p:to>
                                        <p:strVal val="visible"/>
                                      </p:to>
                                    </p:set>
                                    <p:animEffect filter="fade" transition="in">
                                      <p:cBhvr>
                                        <p:cTn dur="1000"/>
                                        <p:tgtEl>
                                          <p:spTgt spid="1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83" name="Shape 1183"/>
        <p:cNvGrpSpPr/>
        <p:nvPr/>
      </p:nvGrpSpPr>
      <p:grpSpPr>
        <a:xfrm>
          <a:off x="0" y="0"/>
          <a:ext cx="0" cy="0"/>
          <a:chOff x="0" y="0"/>
          <a:chExt cx="0" cy="0"/>
        </a:xfrm>
      </p:grpSpPr>
      <p:sp>
        <p:nvSpPr>
          <p:cNvPr id="1184" name="Google Shape;1184;p140"/>
          <p:cNvSpPr txBox="1"/>
          <p:nvPr>
            <p:ph idx="1" type="body"/>
          </p:nvPr>
        </p:nvSpPr>
        <p:spPr>
          <a:xfrm>
            <a:off x="1158150" y="1111375"/>
            <a:ext cx="7147200" cy="35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a:t>
            </a:r>
            <a:r>
              <a:rPr i="0" lang="en" sz="2400">
                <a:latin typeface="Quicksand"/>
                <a:ea typeface="Quicksand"/>
                <a:cs typeface="Quicksand"/>
                <a:sym typeface="Quicksand"/>
              </a:rPr>
              <a:t>we made connections between </a:t>
            </a:r>
            <a:r>
              <a:rPr b="1" i="0" lang="en" sz="2400">
                <a:latin typeface="Quicksand"/>
                <a:ea typeface="Quicksand"/>
                <a:cs typeface="Quicksand"/>
                <a:sym typeface="Quicksand"/>
              </a:rPr>
              <a:t>equal groups</a:t>
            </a:r>
            <a:r>
              <a:rPr i="0" lang="en" sz="2400">
                <a:latin typeface="Quicksand"/>
                <a:ea typeface="Quicksand"/>
                <a:cs typeface="Quicksand"/>
                <a:sym typeface="Quicksand"/>
              </a:rPr>
              <a:t> and the information that is shown on a </a:t>
            </a:r>
            <a:r>
              <a:rPr b="1" i="0" lang="en" sz="2400">
                <a:latin typeface="Quicksand"/>
                <a:ea typeface="Quicksand"/>
                <a:cs typeface="Quicksand"/>
                <a:sym typeface="Quicksand"/>
              </a:rPr>
              <a:t>scaled picture graph</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We also learned that </a:t>
            </a:r>
            <a:r>
              <a:rPr b="1" i="0" lang="en" sz="2400">
                <a:latin typeface="Quicksand"/>
                <a:ea typeface="Quicksand"/>
                <a:cs typeface="Quicksand"/>
                <a:sym typeface="Quicksand"/>
              </a:rPr>
              <a:t>multiplication</a:t>
            </a:r>
            <a:r>
              <a:rPr i="0" lang="en" sz="2400">
                <a:latin typeface="Quicksand"/>
                <a:ea typeface="Quicksand"/>
                <a:cs typeface="Quicksand"/>
                <a:sym typeface="Quicksand"/>
              </a:rPr>
              <a:t> is how we represent the </a:t>
            </a:r>
            <a:r>
              <a:rPr b="1" i="0" lang="en" sz="2400">
                <a:latin typeface="Quicksand"/>
                <a:ea typeface="Quicksand"/>
                <a:cs typeface="Quicksand"/>
                <a:sym typeface="Quicksand"/>
              </a:rPr>
              <a:t>total number</a:t>
            </a:r>
            <a:r>
              <a:rPr i="0" lang="en" sz="2400">
                <a:latin typeface="Quicksand"/>
                <a:ea typeface="Quicksand"/>
                <a:cs typeface="Quicksand"/>
                <a:sym typeface="Quicksand"/>
              </a:rPr>
              <a:t> of objects in </a:t>
            </a:r>
            <a:r>
              <a:rPr b="1" i="0" lang="en" sz="2400">
                <a:latin typeface="Quicksand"/>
                <a:ea typeface="Quicksand"/>
                <a:cs typeface="Quicksand"/>
                <a:sym typeface="Quicksand"/>
              </a:rPr>
              <a:t>equal groups</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1600"/>
              </a:spcAft>
              <a:buClr>
                <a:schemeClr val="dk1"/>
              </a:buClr>
              <a:buSzPts val="1100"/>
              <a:buFont typeface="Arial"/>
              <a:buNone/>
            </a:pPr>
            <a:r>
              <a:rPr i="0" lang="en" sz="2400">
                <a:latin typeface="Quicksand"/>
                <a:ea typeface="Quicksand"/>
                <a:cs typeface="Quicksand"/>
                <a:sym typeface="Quicksand"/>
              </a:rPr>
              <a:t>Next, let’s represent </a:t>
            </a:r>
            <a:r>
              <a:rPr b="1" i="0" lang="en" sz="2400">
                <a:latin typeface="Quicksand"/>
                <a:ea typeface="Quicksand"/>
                <a:cs typeface="Quicksand"/>
                <a:sym typeface="Quicksand"/>
              </a:rPr>
              <a:t>equal groups</a:t>
            </a:r>
            <a:r>
              <a:rPr i="0" lang="en" sz="2400">
                <a:latin typeface="Quicksand"/>
                <a:ea typeface="Quicksand"/>
                <a:cs typeface="Quicksand"/>
                <a:sym typeface="Quicksand"/>
              </a:rPr>
              <a:t>. </a:t>
            </a:r>
            <a:endParaRPr i="0" sz="2400">
              <a:latin typeface="Quicksand"/>
              <a:ea typeface="Quicksand"/>
              <a:cs typeface="Quicksand"/>
              <a:sym typeface="Quicksand"/>
            </a:endParaRPr>
          </a:p>
        </p:txBody>
      </p:sp>
      <p:sp>
        <p:nvSpPr>
          <p:cNvPr id="1185" name="Google Shape;1185;p140"/>
          <p:cNvSpPr txBox="1"/>
          <p:nvPr/>
        </p:nvSpPr>
        <p:spPr>
          <a:xfrm>
            <a:off x="226900" y="385725"/>
            <a:ext cx="805500" cy="6354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40"/>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190" name="Shape 1190"/>
        <p:cNvGrpSpPr/>
        <p:nvPr/>
      </p:nvGrpSpPr>
      <p:grpSpPr>
        <a:xfrm>
          <a:off x="0" y="0"/>
          <a:ext cx="0" cy="0"/>
          <a:chOff x="0" y="0"/>
          <a:chExt cx="0" cy="0"/>
        </a:xfrm>
      </p:grpSpPr>
      <p:sp>
        <p:nvSpPr>
          <p:cNvPr id="1191" name="Google Shape;1191;p141"/>
          <p:cNvSpPr txBox="1"/>
          <p:nvPr>
            <p:ph type="ctrTitle"/>
          </p:nvPr>
        </p:nvSpPr>
        <p:spPr>
          <a:xfrm>
            <a:off x="1086200" y="1521925"/>
            <a:ext cx="71031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Drawings, Situations, and Diagrams, Oh My!</a:t>
            </a:r>
            <a:endParaRPr sz="4400">
              <a:solidFill>
                <a:srgbClr val="434343"/>
              </a:solidFill>
              <a:latin typeface="Hepta Slab"/>
              <a:ea typeface="Hepta Slab"/>
              <a:cs typeface="Hepta Slab"/>
              <a:sym typeface="Hepta Slab"/>
            </a:endParaRPr>
          </a:p>
        </p:txBody>
      </p:sp>
      <p:sp>
        <p:nvSpPr>
          <p:cNvPr id="1192" name="Google Shape;1192;p141"/>
          <p:cNvSpPr txBox="1"/>
          <p:nvPr/>
        </p:nvSpPr>
        <p:spPr>
          <a:xfrm>
            <a:off x="3258900" y="2966850"/>
            <a:ext cx="2626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equal groups.</a:t>
            </a:r>
            <a:endParaRPr>
              <a:latin typeface="Quicksand"/>
              <a:ea typeface="Quicksand"/>
              <a:cs typeface="Quicksand"/>
              <a:sym typeface="Quicksand"/>
            </a:endParaRPr>
          </a:p>
        </p:txBody>
      </p:sp>
      <p:sp>
        <p:nvSpPr>
          <p:cNvPr id="1193" name="Google Shape;1193;p141"/>
          <p:cNvSpPr/>
          <p:nvPr/>
        </p:nvSpPr>
        <p:spPr>
          <a:xfrm>
            <a:off x="2871727" y="2966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4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195" name="Google Shape;1195;p14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9" name="Shape 1199"/>
        <p:cNvGrpSpPr/>
        <p:nvPr/>
      </p:nvGrpSpPr>
      <p:grpSpPr>
        <a:xfrm>
          <a:off x="0" y="0"/>
          <a:ext cx="0" cy="0"/>
          <a:chOff x="0" y="0"/>
          <a:chExt cx="0" cy="0"/>
        </a:xfrm>
      </p:grpSpPr>
      <p:sp>
        <p:nvSpPr>
          <p:cNvPr id="1200" name="Google Shape;1200;p142"/>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Notice and Wonder: </a:t>
            </a:r>
            <a:r>
              <a:rPr lang="en" sz="3000">
                <a:solidFill>
                  <a:schemeClr val="accent5"/>
                </a:solidFill>
                <a:latin typeface="Hepta Slab"/>
                <a:ea typeface="Hepta Slab"/>
                <a:cs typeface="Hepta Slab"/>
                <a:sym typeface="Hepta Slab"/>
              </a:rPr>
              <a:t>Socks</a:t>
            </a:r>
            <a:endParaRPr b="0" sz="3000">
              <a:solidFill>
                <a:schemeClr val="accent5"/>
              </a:solidFill>
              <a:latin typeface="Hepta Slab"/>
              <a:ea typeface="Hepta Slab"/>
              <a:cs typeface="Hepta Slab"/>
              <a:sym typeface="Hepta Slab"/>
            </a:endParaRPr>
          </a:p>
        </p:txBody>
      </p:sp>
      <p:sp>
        <p:nvSpPr>
          <p:cNvPr id="1201" name="Google Shape;1201;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02" name="Google Shape;1202;p142"/>
          <p:cNvPicPr preferRelativeResize="0"/>
          <p:nvPr/>
        </p:nvPicPr>
        <p:blipFill>
          <a:blip r:embed="rId3">
            <a:alphaModFix/>
          </a:blip>
          <a:stretch>
            <a:fillRect/>
          </a:stretch>
        </p:blipFill>
        <p:spPr>
          <a:xfrm>
            <a:off x="2589450" y="1535124"/>
            <a:ext cx="3851650" cy="2834100"/>
          </a:xfrm>
          <a:prstGeom prst="rect">
            <a:avLst/>
          </a:prstGeom>
          <a:noFill/>
          <a:ln cap="flat" cmpd="sng" w="9525">
            <a:solidFill>
              <a:schemeClr val="dk2"/>
            </a:solidFill>
            <a:prstDash val="solid"/>
            <a:round/>
            <a:headEnd len="sm" w="sm" type="none"/>
            <a:tailEnd len="sm" w="sm" type="none"/>
          </a:ln>
        </p:spPr>
      </p:pic>
      <p:sp>
        <p:nvSpPr>
          <p:cNvPr id="1203" name="Google Shape;1203;p142"/>
          <p:cNvSpPr txBox="1"/>
          <p:nvPr/>
        </p:nvSpPr>
        <p:spPr>
          <a:xfrm>
            <a:off x="275275" y="1170613"/>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1204" name="Google Shape;1204;p142"/>
          <p:cNvSpPr txBox="1"/>
          <p:nvPr/>
        </p:nvSpPr>
        <p:spPr>
          <a:xfrm>
            <a:off x="351475" y="4311538"/>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Hepta Slab"/>
                <a:ea typeface="Hepta Slab"/>
                <a:cs typeface="Hepta Slab"/>
                <a:sym typeface="Hepta Slab"/>
              </a:rPr>
              <a:t>How does this problem relate to what we know about multiplication?</a:t>
            </a:r>
            <a:endParaRPr b="1" sz="1600">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4"/>
                                        </p:tgtEl>
                                        <p:attrNameLst>
                                          <p:attrName>style.visibility</p:attrName>
                                        </p:attrNameLst>
                                      </p:cBhvr>
                                      <p:to>
                                        <p:strVal val="visible"/>
                                      </p:to>
                                    </p:set>
                                    <p:animEffect filter="fade" transition="in">
                                      <p:cBhvr>
                                        <p:cTn dur="1000"/>
                                        <p:tgtEl>
                                          <p:spTgt spid="1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8" name="Shape 1208"/>
        <p:cNvGrpSpPr/>
        <p:nvPr/>
      </p:nvGrpSpPr>
      <p:grpSpPr>
        <a:xfrm>
          <a:off x="0" y="0"/>
          <a:ext cx="0" cy="0"/>
          <a:chOff x="0" y="0"/>
          <a:chExt cx="0" cy="0"/>
        </a:xfrm>
      </p:grpSpPr>
      <p:sp>
        <p:nvSpPr>
          <p:cNvPr id="1209" name="Google Shape;1209;p143"/>
          <p:cNvSpPr txBox="1"/>
          <p:nvPr>
            <p:ph type="ctrTitle"/>
          </p:nvPr>
        </p:nvSpPr>
        <p:spPr>
          <a:xfrm>
            <a:off x="268325" y="5575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Scaled Picture Graph to Diagram</a:t>
            </a:r>
            <a:endParaRPr b="0" sz="3000">
              <a:solidFill>
                <a:schemeClr val="accent5"/>
              </a:solidFill>
              <a:latin typeface="Hepta Slab"/>
              <a:ea typeface="Hepta Slab"/>
              <a:cs typeface="Hepta Slab"/>
              <a:sym typeface="Hepta Slab"/>
            </a:endParaRPr>
          </a:p>
        </p:txBody>
      </p:sp>
      <p:sp>
        <p:nvSpPr>
          <p:cNvPr id="1210" name="Google Shape;1210;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11" name="Google Shape;1211;p143"/>
          <p:cNvSpPr txBox="1"/>
          <p:nvPr/>
        </p:nvSpPr>
        <p:spPr>
          <a:xfrm>
            <a:off x="479225" y="1170625"/>
            <a:ext cx="49311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pic>
        <p:nvPicPr>
          <p:cNvPr id="1212" name="Google Shape;1212;p143"/>
          <p:cNvPicPr preferRelativeResize="0"/>
          <p:nvPr/>
        </p:nvPicPr>
        <p:blipFill>
          <a:blip r:embed="rId3">
            <a:alphaModFix/>
          </a:blip>
          <a:stretch>
            <a:fillRect/>
          </a:stretch>
        </p:blipFill>
        <p:spPr>
          <a:xfrm>
            <a:off x="5331075" y="1211825"/>
            <a:ext cx="3125499" cy="3407426"/>
          </a:xfrm>
          <a:prstGeom prst="rect">
            <a:avLst/>
          </a:prstGeom>
          <a:noFill/>
          <a:ln>
            <a:noFill/>
          </a:ln>
        </p:spPr>
      </p:pic>
      <p:sp>
        <p:nvSpPr>
          <p:cNvPr id="1213" name="Google Shape;1213;p143"/>
          <p:cNvSpPr txBox="1"/>
          <p:nvPr/>
        </p:nvSpPr>
        <p:spPr>
          <a:xfrm>
            <a:off x="479225" y="1500725"/>
            <a:ext cx="4931100" cy="438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How does the diagram show the speed limit signs that Elena saw on the way home?</a:t>
            </a:r>
            <a:endParaRPr>
              <a:latin typeface="Hepta Slab"/>
              <a:ea typeface="Hepta Slab"/>
              <a:cs typeface="Hepta Slab"/>
              <a:sym typeface="Hepta Slab"/>
            </a:endParaRPr>
          </a:p>
          <a:p>
            <a:pPr indent="0" lvl="0" marL="457200" rtl="0" algn="l">
              <a:spcBef>
                <a:spcPts val="0"/>
              </a:spcBef>
              <a:spcAft>
                <a:spcPts val="0"/>
              </a:spcAft>
              <a:buNone/>
            </a:pPr>
            <a:r>
              <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Represent the data from another category in the graph with your own drawing or diagram.</a:t>
            </a:r>
            <a:endParaRPr>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graphicFrame>
        <p:nvGraphicFramePr>
          <p:cNvPr id="1214" name="Google Shape;1214;p143"/>
          <p:cNvGraphicFramePr/>
          <p:nvPr/>
        </p:nvGraphicFramePr>
        <p:xfrm>
          <a:off x="949525" y="2916150"/>
          <a:ext cx="3000000" cy="3000000"/>
        </p:xfrm>
        <a:graphic>
          <a:graphicData uri="http://schemas.openxmlformats.org/drawingml/2006/table">
            <a:tbl>
              <a:tblPr>
                <a:noFill/>
                <a:tableStyleId>{44B265FE-3E5D-4F9C-BDB5-01FE1703B5BB}</a:tableStyleId>
              </a:tblPr>
              <a:tblGrid>
                <a:gridCol w="798100"/>
                <a:gridCol w="798100"/>
                <a:gridCol w="798100"/>
                <a:gridCol w="798100"/>
                <a:gridCol w="798100"/>
              </a:tblGrid>
              <a:tr h="381000">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r>
            </a:tbl>
          </a:graphicData>
        </a:graphic>
      </p:graphicFrame>
      <p:sp>
        <p:nvSpPr>
          <p:cNvPr id="1215" name="Google Shape;1215;p143"/>
          <p:cNvSpPr txBox="1"/>
          <p:nvPr/>
        </p:nvSpPr>
        <p:spPr>
          <a:xfrm>
            <a:off x="452100" y="3363575"/>
            <a:ext cx="49311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Hepta Slab"/>
                <a:ea typeface="Hepta Slab"/>
                <a:cs typeface="Hepta Slab"/>
                <a:sym typeface="Hepta Slab"/>
              </a:rPr>
              <a:t>Which category does this tape diagram represent? How do you know?</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is the diagram the same as the scaled picture graph? How is the diagram different than the scaled picture graph?</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3"/>
                                        </p:tgtEl>
                                        <p:attrNameLst>
                                          <p:attrName>style.visibility</p:attrName>
                                        </p:attrNameLst>
                                      </p:cBhvr>
                                      <p:to>
                                        <p:strVal val="visible"/>
                                      </p:to>
                                    </p:set>
                                    <p:animEffect filter="fade" transition="in">
                                      <p:cBhvr>
                                        <p:cTn dur="1000"/>
                                        <p:tgtEl>
                                          <p:spTgt spid="1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4"/>
                                        </p:tgtEl>
                                        <p:attrNameLst>
                                          <p:attrName>style.visibility</p:attrName>
                                        </p:attrNameLst>
                                      </p:cBhvr>
                                      <p:to>
                                        <p:strVal val="visible"/>
                                      </p:to>
                                    </p:set>
                                    <p:animEffect filter="fade" transition="in">
                                      <p:cBhvr>
                                        <p:cTn dur="1000"/>
                                        <p:tgtEl>
                                          <p:spTgt spid="1214"/>
                                        </p:tgtEl>
                                      </p:cBhvr>
                                    </p:animEffect>
                                  </p:childTnLst>
                                </p:cTn>
                              </p:par>
                              <p:par>
                                <p:cTn fill="hold" nodeType="withEffect" presetClass="entr" presetID="10" presetSubtype="0">
                                  <p:stCondLst>
                                    <p:cond delay="0"/>
                                  </p:stCondLst>
                                  <p:childTnLst>
                                    <p:set>
                                      <p:cBhvr>
                                        <p:cTn dur="1" fill="hold">
                                          <p:stCondLst>
                                            <p:cond delay="0"/>
                                          </p:stCondLst>
                                        </p:cTn>
                                        <p:tgtEl>
                                          <p:spTgt spid="1215"/>
                                        </p:tgtEl>
                                        <p:attrNameLst>
                                          <p:attrName>style.visibility</p:attrName>
                                        </p:attrNameLst>
                                      </p:cBhvr>
                                      <p:to>
                                        <p:strVal val="visible"/>
                                      </p:to>
                                    </p:set>
                                    <p:animEffect filter="fade" transition="in">
                                      <p:cBhvr>
                                        <p:cTn dur="1000"/>
                                        <p:tgtEl>
                                          <p:spTgt spid="1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9" name="Shape 1219"/>
        <p:cNvGrpSpPr/>
        <p:nvPr/>
      </p:nvGrpSpPr>
      <p:grpSpPr>
        <a:xfrm>
          <a:off x="0" y="0"/>
          <a:ext cx="0" cy="0"/>
          <a:chOff x="0" y="0"/>
          <a:chExt cx="0" cy="0"/>
        </a:xfrm>
      </p:grpSpPr>
      <p:sp>
        <p:nvSpPr>
          <p:cNvPr id="1220" name="Google Shape;1220;p144"/>
          <p:cNvSpPr txBox="1"/>
          <p:nvPr>
            <p:ph type="ctrTitle"/>
          </p:nvPr>
        </p:nvSpPr>
        <p:spPr>
          <a:xfrm>
            <a:off x="456175" y="3776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Equal Groups</a:t>
            </a:r>
            <a:endParaRPr b="0" sz="3000">
              <a:solidFill>
                <a:schemeClr val="accent5"/>
              </a:solidFill>
              <a:latin typeface="Hepta Slab"/>
              <a:ea typeface="Hepta Slab"/>
              <a:cs typeface="Hepta Slab"/>
              <a:sym typeface="Hepta Slab"/>
            </a:endParaRPr>
          </a:p>
        </p:txBody>
      </p:sp>
      <p:sp>
        <p:nvSpPr>
          <p:cNvPr id="1221" name="Google Shape;1221;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22" name="Google Shape;1222;p144"/>
          <p:cNvPicPr preferRelativeResize="0"/>
          <p:nvPr/>
        </p:nvPicPr>
        <p:blipFill>
          <a:blip r:embed="rId3">
            <a:alphaModFix/>
          </a:blip>
          <a:stretch>
            <a:fillRect/>
          </a:stretch>
        </p:blipFill>
        <p:spPr>
          <a:xfrm>
            <a:off x="655950" y="964300"/>
            <a:ext cx="2112032" cy="844589"/>
          </a:xfrm>
          <a:prstGeom prst="rect">
            <a:avLst/>
          </a:prstGeom>
          <a:noFill/>
          <a:ln>
            <a:noFill/>
          </a:ln>
        </p:spPr>
      </p:pic>
      <p:pic>
        <p:nvPicPr>
          <p:cNvPr id="1223" name="Google Shape;1223;p144"/>
          <p:cNvPicPr preferRelativeResize="0"/>
          <p:nvPr/>
        </p:nvPicPr>
        <p:blipFill>
          <a:blip r:embed="rId4">
            <a:alphaModFix/>
          </a:blip>
          <a:stretch>
            <a:fillRect/>
          </a:stretch>
        </p:blipFill>
        <p:spPr>
          <a:xfrm>
            <a:off x="655950" y="1929212"/>
            <a:ext cx="2143200" cy="844589"/>
          </a:xfrm>
          <a:prstGeom prst="rect">
            <a:avLst/>
          </a:prstGeom>
          <a:noFill/>
          <a:ln>
            <a:noFill/>
          </a:ln>
        </p:spPr>
      </p:pic>
      <p:pic>
        <p:nvPicPr>
          <p:cNvPr id="1224" name="Google Shape;1224;p144"/>
          <p:cNvPicPr preferRelativeResize="0"/>
          <p:nvPr/>
        </p:nvPicPr>
        <p:blipFill>
          <a:blip r:embed="rId5">
            <a:alphaModFix/>
          </a:blip>
          <a:stretch>
            <a:fillRect/>
          </a:stretch>
        </p:blipFill>
        <p:spPr>
          <a:xfrm>
            <a:off x="655950" y="2894124"/>
            <a:ext cx="2143200" cy="844589"/>
          </a:xfrm>
          <a:prstGeom prst="rect">
            <a:avLst/>
          </a:prstGeom>
          <a:noFill/>
          <a:ln>
            <a:noFill/>
          </a:ln>
        </p:spPr>
      </p:pic>
      <p:pic>
        <p:nvPicPr>
          <p:cNvPr id="1225" name="Google Shape;1225;p144"/>
          <p:cNvPicPr preferRelativeResize="0"/>
          <p:nvPr/>
        </p:nvPicPr>
        <p:blipFill>
          <a:blip r:embed="rId6">
            <a:alphaModFix/>
          </a:blip>
          <a:stretch>
            <a:fillRect/>
          </a:stretch>
        </p:blipFill>
        <p:spPr>
          <a:xfrm>
            <a:off x="655950" y="3859036"/>
            <a:ext cx="2143200" cy="844589"/>
          </a:xfrm>
          <a:prstGeom prst="rect">
            <a:avLst/>
          </a:prstGeom>
          <a:noFill/>
          <a:ln>
            <a:noFill/>
          </a:ln>
        </p:spPr>
      </p:pic>
      <p:pic>
        <p:nvPicPr>
          <p:cNvPr id="1226" name="Google Shape;1226;p144"/>
          <p:cNvPicPr preferRelativeResize="0"/>
          <p:nvPr/>
        </p:nvPicPr>
        <p:blipFill>
          <a:blip r:embed="rId7">
            <a:alphaModFix/>
          </a:blip>
          <a:stretch>
            <a:fillRect/>
          </a:stretch>
        </p:blipFill>
        <p:spPr>
          <a:xfrm>
            <a:off x="3131475" y="964300"/>
            <a:ext cx="2403800" cy="841500"/>
          </a:xfrm>
          <a:prstGeom prst="rect">
            <a:avLst/>
          </a:prstGeom>
          <a:noFill/>
          <a:ln>
            <a:noFill/>
          </a:ln>
        </p:spPr>
      </p:pic>
      <p:pic>
        <p:nvPicPr>
          <p:cNvPr id="1227" name="Google Shape;1227;p144"/>
          <p:cNvPicPr preferRelativeResize="0"/>
          <p:nvPr/>
        </p:nvPicPr>
        <p:blipFill>
          <a:blip r:embed="rId8">
            <a:alphaModFix/>
          </a:blip>
          <a:stretch>
            <a:fillRect/>
          </a:stretch>
        </p:blipFill>
        <p:spPr>
          <a:xfrm>
            <a:off x="3131475" y="1870600"/>
            <a:ext cx="2403800" cy="879700"/>
          </a:xfrm>
          <a:prstGeom prst="rect">
            <a:avLst/>
          </a:prstGeom>
          <a:noFill/>
          <a:ln>
            <a:noFill/>
          </a:ln>
        </p:spPr>
      </p:pic>
      <p:pic>
        <p:nvPicPr>
          <p:cNvPr id="1228" name="Google Shape;1228;p144"/>
          <p:cNvPicPr preferRelativeResize="0"/>
          <p:nvPr/>
        </p:nvPicPr>
        <p:blipFill>
          <a:blip r:embed="rId9">
            <a:alphaModFix/>
          </a:blip>
          <a:stretch>
            <a:fillRect/>
          </a:stretch>
        </p:blipFill>
        <p:spPr>
          <a:xfrm>
            <a:off x="3131471" y="2909555"/>
            <a:ext cx="2403804" cy="872229"/>
          </a:xfrm>
          <a:prstGeom prst="rect">
            <a:avLst/>
          </a:prstGeom>
          <a:noFill/>
          <a:ln>
            <a:noFill/>
          </a:ln>
        </p:spPr>
      </p:pic>
      <p:pic>
        <p:nvPicPr>
          <p:cNvPr id="1229" name="Google Shape;1229;p144"/>
          <p:cNvPicPr preferRelativeResize="0"/>
          <p:nvPr/>
        </p:nvPicPr>
        <p:blipFill>
          <a:blip r:embed="rId10">
            <a:alphaModFix/>
          </a:blip>
          <a:stretch>
            <a:fillRect/>
          </a:stretch>
        </p:blipFill>
        <p:spPr>
          <a:xfrm>
            <a:off x="3131470" y="3881701"/>
            <a:ext cx="2403804" cy="872229"/>
          </a:xfrm>
          <a:prstGeom prst="rect">
            <a:avLst/>
          </a:prstGeom>
          <a:noFill/>
          <a:ln>
            <a:noFill/>
          </a:ln>
        </p:spPr>
      </p:pic>
      <p:pic>
        <p:nvPicPr>
          <p:cNvPr id="1230" name="Google Shape;1230;p144"/>
          <p:cNvPicPr preferRelativeResize="0"/>
          <p:nvPr/>
        </p:nvPicPr>
        <p:blipFill>
          <a:blip r:embed="rId11">
            <a:alphaModFix/>
          </a:blip>
          <a:stretch>
            <a:fillRect/>
          </a:stretch>
        </p:blipFill>
        <p:spPr>
          <a:xfrm>
            <a:off x="5739870" y="1112056"/>
            <a:ext cx="2403804" cy="872229"/>
          </a:xfrm>
          <a:prstGeom prst="rect">
            <a:avLst/>
          </a:prstGeom>
          <a:noFill/>
          <a:ln>
            <a:noFill/>
          </a:ln>
        </p:spPr>
      </p:pic>
      <p:pic>
        <p:nvPicPr>
          <p:cNvPr id="1231" name="Google Shape;1231;p144"/>
          <p:cNvPicPr preferRelativeResize="0"/>
          <p:nvPr/>
        </p:nvPicPr>
        <p:blipFill>
          <a:blip r:embed="rId12">
            <a:alphaModFix/>
          </a:blip>
          <a:stretch>
            <a:fillRect/>
          </a:stretch>
        </p:blipFill>
        <p:spPr>
          <a:xfrm>
            <a:off x="5739870" y="2037310"/>
            <a:ext cx="2403804" cy="872229"/>
          </a:xfrm>
          <a:prstGeom prst="rect">
            <a:avLst/>
          </a:prstGeom>
          <a:noFill/>
          <a:ln>
            <a:noFill/>
          </a:ln>
        </p:spPr>
      </p:pic>
      <p:pic>
        <p:nvPicPr>
          <p:cNvPr id="1232" name="Google Shape;1232;p144"/>
          <p:cNvPicPr preferRelativeResize="0"/>
          <p:nvPr/>
        </p:nvPicPr>
        <p:blipFill>
          <a:blip r:embed="rId13">
            <a:alphaModFix/>
          </a:blip>
          <a:stretch>
            <a:fillRect/>
          </a:stretch>
        </p:blipFill>
        <p:spPr>
          <a:xfrm>
            <a:off x="5739883" y="3854048"/>
            <a:ext cx="2403804" cy="872229"/>
          </a:xfrm>
          <a:prstGeom prst="rect">
            <a:avLst/>
          </a:prstGeom>
          <a:noFill/>
          <a:ln>
            <a:noFill/>
          </a:ln>
        </p:spPr>
      </p:pic>
      <p:pic>
        <p:nvPicPr>
          <p:cNvPr id="1233" name="Google Shape;1233;p144"/>
          <p:cNvPicPr preferRelativeResize="0"/>
          <p:nvPr/>
        </p:nvPicPr>
        <p:blipFill>
          <a:blip r:embed="rId14">
            <a:alphaModFix/>
          </a:blip>
          <a:stretch>
            <a:fillRect/>
          </a:stretch>
        </p:blipFill>
        <p:spPr>
          <a:xfrm>
            <a:off x="5739870" y="2945685"/>
            <a:ext cx="2403804" cy="872229"/>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7" name="Shape 1237"/>
        <p:cNvGrpSpPr/>
        <p:nvPr/>
      </p:nvGrpSpPr>
      <p:grpSpPr>
        <a:xfrm>
          <a:off x="0" y="0"/>
          <a:ext cx="0" cy="0"/>
          <a:chOff x="0" y="0"/>
          <a:chExt cx="0" cy="0"/>
        </a:xfrm>
      </p:grpSpPr>
      <p:sp>
        <p:nvSpPr>
          <p:cNvPr id="1238" name="Google Shape;1238;p145"/>
          <p:cNvSpPr txBox="1"/>
          <p:nvPr>
            <p:ph type="ctrTitle"/>
          </p:nvPr>
        </p:nvSpPr>
        <p:spPr>
          <a:xfrm>
            <a:off x="456175" y="806937"/>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Equal Groups</a:t>
            </a:r>
            <a:endParaRPr b="0" sz="3000">
              <a:solidFill>
                <a:schemeClr val="accent5"/>
              </a:solidFill>
              <a:latin typeface="Hepta Slab"/>
              <a:ea typeface="Hepta Slab"/>
              <a:cs typeface="Hepta Slab"/>
              <a:sym typeface="Hepta Slab"/>
            </a:endParaRPr>
          </a:p>
        </p:txBody>
      </p:sp>
      <p:sp>
        <p:nvSpPr>
          <p:cNvPr id="1239" name="Google Shape;1239;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40" name="Google Shape;1240;p145"/>
          <p:cNvPicPr preferRelativeResize="0"/>
          <p:nvPr/>
        </p:nvPicPr>
        <p:blipFill>
          <a:blip r:embed="rId3">
            <a:alphaModFix/>
          </a:blip>
          <a:stretch>
            <a:fillRect/>
          </a:stretch>
        </p:blipFill>
        <p:spPr>
          <a:xfrm>
            <a:off x="2041688" y="1754048"/>
            <a:ext cx="4906175" cy="1635400"/>
          </a:xfrm>
          <a:prstGeom prst="rect">
            <a:avLst/>
          </a:prstGeom>
          <a:noFill/>
          <a:ln cap="flat" cmpd="sng" w="9525">
            <a:solidFill>
              <a:schemeClr val="dk2"/>
            </a:solidFill>
            <a:prstDash val="solid"/>
            <a:round/>
            <a:headEnd len="sm" w="sm" type="none"/>
            <a:tailEnd len="sm" w="sm" type="none"/>
          </a:ln>
        </p:spPr>
      </p:pic>
      <p:sp>
        <p:nvSpPr>
          <p:cNvPr id="1241" name="Google Shape;1241;p145"/>
          <p:cNvSpPr txBox="1"/>
          <p:nvPr/>
        </p:nvSpPr>
        <p:spPr>
          <a:xfrm>
            <a:off x="452100" y="3363575"/>
            <a:ext cx="82032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Hepta Slab"/>
                <a:ea typeface="Hepta Slab"/>
                <a:cs typeface="Hepta Slab"/>
                <a:sym typeface="Hepta Slab"/>
              </a:rPr>
              <a:t>What do our representations have in common?</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Where are the 4 bags and 2 strawberries in each drawing or diagram?</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Where</a:t>
            </a:r>
            <a:r>
              <a:rPr b="1" lang="en">
                <a:latin typeface="Hepta Slab"/>
                <a:ea typeface="Hepta Slab"/>
                <a:cs typeface="Hepta Slab"/>
                <a:sym typeface="Hepta Slab"/>
              </a:rPr>
              <a:t> are the 4 </a:t>
            </a:r>
            <a:r>
              <a:rPr b="1" lang="en">
                <a:latin typeface="Hepta Slab"/>
                <a:ea typeface="Hepta Slab"/>
                <a:cs typeface="Hepta Slab"/>
                <a:sym typeface="Hepta Slab"/>
              </a:rPr>
              <a:t>hands</a:t>
            </a:r>
            <a:r>
              <a:rPr b="1" lang="en">
                <a:latin typeface="Hepta Slab"/>
                <a:ea typeface="Hepta Slab"/>
                <a:cs typeface="Hepta Slab"/>
                <a:sym typeface="Hepta Slab"/>
              </a:rPr>
              <a:t> and the 5 fingers in each drawing or diagram?</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1"/>
                                        </p:tgtEl>
                                        <p:attrNameLst>
                                          <p:attrName>style.visibility</p:attrName>
                                        </p:attrNameLst>
                                      </p:cBhvr>
                                      <p:to>
                                        <p:strVal val="visible"/>
                                      </p:to>
                                    </p:set>
                                    <p:animEffect filter="fade" transition="in">
                                      <p:cBhvr>
                                        <p:cTn dur="1000"/>
                                        <p:tgtEl>
                                          <p:spTgt spid="1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5" name="Shape 1245"/>
        <p:cNvGrpSpPr/>
        <p:nvPr/>
      </p:nvGrpSpPr>
      <p:grpSpPr>
        <a:xfrm>
          <a:off x="0" y="0"/>
          <a:ext cx="0" cy="0"/>
          <a:chOff x="0" y="0"/>
          <a:chExt cx="0" cy="0"/>
        </a:xfrm>
      </p:grpSpPr>
      <p:sp>
        <p:nvSpPr>
          <p:cNvPr id="1246" name="Google Shape;1246;p146"/>
          <p:cNvSpPr txBox="1"/>
          <p:nvPr>
            <p:ph type="ctrTitle"/>
          </p:nvPr>
        </p:nvSpPr>
        <p:spPr>
          <a:xfrm>
            <a:off x="640475" y="514071"/>
            <a:ext cx="7772400" cy="54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pic>
        <p:nvPicPr>
          <p:cNvPr id="1247" name="Google Shape;1247;p146"/>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1248" name="Google Shape;1248;p146"/>
          <p:cNvSpPr txBox="1"/>
          <p:nvPr/>
        </p:nvSpPr>
        <p:spPr>
          <a:xfrm>
            <a:off x="6219025" y="268972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can a diagram show multiplication?</a:t>
            </a:r>
            <a:endParaRPr b="1">
              <a:latin typeface="Quicksand"/>
              <a:ea typeface="Quicksand"/>
              <a:cs typeface="Quicksand"/>
              <a:sym typeface="Quicksand"/>
            </a:endParaRPr>
          </a:p>
        </p:txBody>
      </p:sp>
      <p:sp>
        <p:nvSpPr>
          <p:cNvPr id="1249" name="Google Shape;1249;p146"/>
          <p:cNvSpPr/>
          <p:nvPr/>
        </p:nvSpPr>
        <p:spPr>
          <a:xfrm>
            <a:off x="3634539" y="1857788"/>
            <a:ext cx="1832685" cy="16875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46"/>
          <p:cNvSpPr/>
          <p:nvPr/>
        </p:nvSpPr>
        <p:spPr>
          <a:xfrm flipH="1">
            <a:off x="827102" y="2430275"/>
            <a:ext cx="2055648" cy="16875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46"/>
          <p:cNvSpPr/>
          <p:nvPr/>
        </p:nvSpPr>
        <p:spPr>
          <a:xfrm>
            <a:off x="6219025" y="2454325"/>
            <a:ext cx="1935160" cy="17689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46"/>
          <p:cNvSpPr txBox="1"/>
          <p:nvPr/>
        </p:nvSpPr>
        <p:spPr>
          <a:xfrm>
            <a:off x="938563" y="2679588"/>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the multiplication expression 4 x 5 mean? </a:t>
            </a:r>
            <a:endParaRPr b="1">
              <a:latin typeface="Quicksand"/>
              <a:ea typeface="Quicksand"/>
              <a:cs typeface="Quicksand"/>
              <a:sym typeface="Quicksand"/>
            </a:endParaRPr>
          </a:p>
        </p:txBody>
      </p:sp>
      <p:sp>
        <p:nvSpPr>
          <p:cNvPr id="1253" name="Google Shape;1253;p146"/>
          <p:cNvSpPr txBox="1"/>
          <p:nvPr/>
        </p:nvSpPr>
        <p:spPr>
          <a:xfrm>
            <a:off x="3634513" y="2107088"/>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symbol for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multiplication?</a:t>
            </a:r>
            <a:endParaRPr b="1">
              <a:latin typeface="Quicksand"/>
              <a:ea typeface="Quicksand"/>
              <a:cs typeface="Quicksand"/>
              <a:sym typeface="Quicksand"/>
            </a:endParaRPr>
          </a:p>
        </p:txBody>
      </p:sp>
      <p:sp>
        <p:nvSpPr>
          <p:cNvPr id="1254" name="Google Shape;1254;p1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55" name="Google Shape;1255;p146"/>
          <p:cNvPicPr preferRelativeResize="0"/>
          <p:nvPr/>
        </p:nvPicPr>
        <p:blipFill>
          <a:blip r:embed="rId4">
            <a:alphaModFix/>
          </a:blip>
          <a:stretch>
            <a:fillRect/>
          </a:stretch>
        </p:blipFill>
        <p:spPr>
          <a:xfrm>
            <a:off x="5606062" y="1814788"/>
            <a:ext cx="3058625" cy="377550"/>
          </a:xfrm>
          <a:prstGeom prst="rect">
            <a:avLst/>
          </a:prstGeom>
          <a:noFill/>
          <a:ln>
            <a:noFill/>
          </a:ln>
        </p:spPr>
      </p:pic>
      <p:sp>
        <p:nvSpPr>
          <p:cNvPr id="1256" name="Google Shape;1256;p146"/>
          <p:cNvSpPr txBox="1"/>
          <p:nvPr/>
        </p:nvSpPr>
        <p:spPr>
          <a:xfrm>
            <a:off x="621950" y="1462500"/>
            <a:ext cx="3058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4 groups of 5 in each group</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4 x 5</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8"/>
                                        </p:tgtEl>
                                        <p:attrNameLst>
                                          <p:attrName>style.visibility</p:attrName>
                                        </p:attrNameLst>
                                      </p:cBhvr>
                                      <p:to>
                                        <p:strVal val="visible"/>
                                      </p:to>
                                    </p:set>
                                    <p:animEffect filter="fade" transition="in">
                                      <p:cBhvr>
                                        <p:cTn dur="1000"/>
                                        <p:tgtEl>
                                          <p:spTgt spid="1248"/>
                                        </p:tgtEl>
                                      </p:cBhvr>
                                    </p:animEffect>
                                  </p:childTnLst>
                                </p:cTn>
                              </p:par>
                              <p:par>
                                <p:cTn fill="hold" nodeType="withEffect" presetClass="entr" presetID="10" presetSubtype="0">
                                  <p:stCondLst>
                                    <p:cond delay="0"/>
                                  </p:stCondLst>
                                  <p:childTnLst>
                                    <p:set>
                                      <p:cBhvr>
                                        <p:cTn dur="1" fill="hold">
                                          <p:stCondLst>
                                            <p:cond delay="0"/>
                                          </p:stCondLst>
                                        </p:cTn>
                                        <p:tgtEl>
                                          <p:spTgt spid="1251"/>
                                        </p:tgtEl>
                                        <p:attrNameLst>
                                          <p:attrName>style.visibility</p:attrName>
                                        </p:attrNameLst>
                                      </p:cBhvr>
                                      <p:to>
                                        <p:strVal val="visible"/>
                                      </p:to>
                                    </p:set>
                                    <p:animEffect filter="fade" transition="in">
                                      <p:cBhvr>
                                        <p:cTn dur="1000"/>
                                        <p:tgtEl>
                                          <p:spTgt spid="1251"/>
                                        </p:tgtEl>
                                      </p:cBhvr>
                                    </p:animEffect>
                                  </p:childTnLst>
                                </p:cTn>
                              </p:par>
                              <p:par>
                                <p:cTn fill="hold" nodeType="withEffect" presetClass="entr" presetID="10" presetSubtype="0">
                                  <p:stCondLst>
                                    <p:cond delay="0"/>
                                  </p:stCondLst>
                                  <p:childTnLst>
                                    <p:set>
                                      <p:cBhvr>
                                        <p:cTn dur="1" fill="hold">
                                          <p:stCondLst>
                                            <p:cond delay="0"/>
                                          </p:stCondLst>
                                        </p:cTn>
                                        <p:tgtEl>
                                          <p:spTgt spid="1255"/>
                                        </p:tgtEl>
                                        <p:attrNameLst>
                                          <p:attrName>style.visibility</p:attrName>
                                        </p:attrNameLst>
                                      </p:cBhvr>
                                      <p:to>
                                        <p:strVal val="visible"/>
                                      </p:to>
                                    </p:set>
                                    <p:animEffect filter="fade" transition="in">
                                      <p:cBhvr>
                                        <p:cTn dur="1000"/>
                                        <p:tgtEl>
                                          <p:spTgt spid="1255"/>
                                        </p:tgtEl>
                                      </p:cBhvr>
                                    </p:animEffect>
                                  </p:childTnLst>
                                </p:cTn>
                              </p:par>
                              <p:par>
                                <p:cTn fill="hold" nodeType="withEffect" presetClass="entr" presetID="10" presetSubtype="0">
                                  <p:stCondLst>
                                    <p:cond delay="0"/>
                                  </p:stCondLst>
                                  <p:childTnLst>
                                    <p:set>
                                      <p:cBhvr>
                                        <p:cTn dur="1" fill="hold">
                                          <p:stCondLst>
                                            <p:cond delay="0"/>
                                          </p:stCondLst>
                                        </p:cTn>
                                        <p:tgtEl>
                                          <p:spTgt spid="1247"/>
                                        </p:tgtEl>
                                        <p:attrNameLst>
                                          <p:attrName>style.visibility</p:attrName>
                                        </p:attrNameLst>
                                      </p:cBhvr>
                                      <p:to>
                                        <p:strVal val="visible"/>
                                      </p:to>
                                    </p:set>
                                    <p:animEffect filter="fade" transition="in">
                                      <p:cBhvr>
                                        <p:cTn dur="1000"/>
                                        <p:tgtEl>
                                          <p:spTgt spid="12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0"/>
                                        </p:tgtEl>
                                        <p:attrNameLst>
                                          <p:attrName>style.visibility</p:attrName>
                                        </p:attrNameLst>
                                      </p:cBhvr>
                                      <p:to>
                                        <p:strVal val="visible"/>
                                      </p:to>
                                    </p:set>
                                    <p:animEffect filter="fade" transition="in">
                                      <p:cBhvr>
                                        <p:cTn dur="1000"/>
                                        <p:tgtEl>
                                          <p:spTgt spid="1250"/>
                                        </p:tgtEl>
                                      </p:cBhvr>
                                    </p:animEffect>
                                  </p:childTnLst>
                                </p:cTn>
                              </p:par>
                              <p:par>
                                <p:cTn fill="hold" nodeType="withEffect" presetClass="entr" presetID="10" presetSubtype="0">
                                  <p:stCondLst>
                                    <p:cond delay="0"/>
                                  </p:stCondLst>
                                  <p:childTnLst>
                                    <p:set>
                                      <p:cBhvr>
                                        <p:cTn dur="1" fill="hold">
                                          <p:stCondLst>
                                            <p:cond delay="0"/>
                                          </p:stCondLst>
                                        </p:cTn>
                                        <p:tgtEl>
                                          <p:spTgt spid="1252"/>
                                        </p:tgtEl>
                                        <p:attrNameLst>
                                          <p:attrName>style.visibility</p:attrName>
                                        </p:attrNameLst>
                                      </p:cBhvr>
                                      <p:to>
                                        <p:strVal val="visible"/>
                                      </p:to>
                                    </p:set>
                                    <p:animEffect filter="fade" transition="in">
                                      <p:cBhvr>
                                        <p:cTn dur="1000"/>
                                        <p:tgtEl>
                                          <p:spTgt spid="1252"/>
                                        </p:tgtEl>
                                      </p:cBhvr>
                                    </p:animEffect>
                                  </p:childTnLst>
                                </p:cTn>
                              </p:par>
                              <p:par>
                                <p:cTn fill="hold" nodeType="withEffect" presetClass="entr" presetID="10" presetSubtype="0">
                                  <p:stCondLst>
                                    <p:cond delay="0"/>
                                  </p:stCondLst>
                                  <p:childTnLst>
                                    <p:set>
                                      <p:cBhvr>
                                        <p:cTn dur="1" fill="hold">
                                          <p:stCondLst>
                                            <p:cond delay="0"/>
                                          </p:stCondLst>
                                        </p:cTn>
                                        <p:tgtEl>
                                          <p:spTgt spid="1253"/>
                                        </p:tgtEl>
                                        <p:attrNameLst>
                                          <p:attrName>style.visibility</p:attrName>
                                        </p:attrNameLst>
                                      </p:cBhvr>
                                      <p:to>
                                        <p:strVal val="visible"/>
                                      </p:to>
                                    </p:set>
                                    <p:animEffect filter="fade" transition="in">
                                      <p:cBhvr>
                                        <p:cTn dur="1000"/>
                                        <p:tgtEl>
                                          <p:spTgt spid="1253"/>
                                        </p:tgtEl>
                                      </p:cBhvr>
                                    </p:animEffect>
                                  </p:childTnLst>
                                </p:cTn>
                              </p:par>
                              <p:par>
                                <p:cTn fill="hold" nodeType="withEffect" presetClass="entr" presetID="10" presetSubtype="0">
                                  <p:stCondLst>
                                    <p:cond delay="0"/>
                                  </p:stCondLst>
                                  <p:childTnLst>
                                    <p:set>
                                      <p:cBhvr>
                                        <p:cTn dur="1" fill="hold">
                                          <p:stCondLst>
                                            <p:cond delay="0"/>
                                          </p:stCondLst>
                                        </p:cTn>
                                        <p:tgtEl>
                                          <p:spTgt spid="1249"/>
                                        </p:tgtEl>
                                        <p:attrNameLst>
                                          <p:attrName>style.visibility</p:attrName>
                                        </p:attrNameLst>
                                      </p:cBhvr>
                                      <p:to>
                                        <p:strVal val="visible"/>
                                      </p:to>
                                    </p:set>
                                    <p:animEffect filter="fade" transition="in">
                                      <p:cBhvr>
                                        <p:cTn dur="1000"/>
                                        <p:tgtEl>
                                          <p:spTgt spid="1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gtEl>
                                        <p:attrNameLst>
                                          <p:attrName>style.visibility</p:attrName>
                                        </p:attrNameLst>
                                      </p:cBhvr>
                                      <p:to>
                                        <p:strVal val="visible"/>
                                      </p:to>
                                    </p:set>
                                    <p:animEffect filter="fade" transition="in">
                                      <p:cBhvr>
                                        <p:cTn dur="1000"/>
                                        <p:tgtEl>
                                          <p:spTgt spid="12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60" name="Shape 1260"/>
        <p:cNvGrpSpPr/>
        <p:nvPr/>
      </p:nvGrpSpPr>
      <p:grpSpPr>
        <a:xfrm>
          <a:off x="0" y="0"/>
          <a:ext cx="0" cy="0"/>
          <a:chOff x="0" y="0"/>
          <a:chExt cx="0" cy="0"/>
        </a:xfrm>
      </p:grpSpPr>
      <p:sp>
        <p:nvSpPr>
          <p:cNvPr id="1261" name="Google Shape;1261;p147"/>
          <p:cNvSpPr txBox="1"/>
          <p:nvPr>
            <p:ph idx="1" type="body"/>
          </p:nvPr>
        </p:nvSpPr>
        <p:spPr>
          <a:xfrm>
            <a:off x="1157175" y="745425"/>
            <a:ext cx="6965700" cy="37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i="0" sz="2000">
              <a:latin typeface="Quicksand"/>
              <a:ea typeface="Quicksand"/>
              <a:cs typeface="Quicksand"/>
              <a:sym typeface="Quicksand"/>
            </a:endParaRPr>
          </a:p>
          <a:p>
            <a:pPr indent="0" lvl="0" marL="0" rtl="0" algn="l">
              <a:spcBef>
                <a:spcPts val="1600"/>
              </a:spcBef>
              <a:spcAft>
                <a:spcPts val="0"/>
              </a:spcAft>
              <a:buNone/>
            </a:pPr>
            <a:r>
              <a:rPr b="0" i="0" lang="en" sz="2000">
                <a:latin typeface="Quicksand"/>
                <a:ea typeface="Quicksand"/>
                <a:cs typeface="Quicksand"/>
                <a:sym typeface="Quicksand"/>
              </a:rPr>
              <a:t>Today, </a:t>
            </a:r>
            <a:r>
              <a:rPr i="0" lang="en" sz="2000">
                <a:latin typeface="Quicksand"/>
                <a:ea typeface="Quicksand"/>
                <a:cs typeface="Quicksand"/>
                <a:sym typeface="Quicksand"/>
              </a:rPr>
              <a:t>represented math situations with drawings, images and </a:t>
            </a:r>
            <a:r>
              <a:rPr b="1" i="0" lang="en" sz="2000">
                <a:latin typeface="Quicksand"/>
                <a:ea typeface="Quicksand"/>
                <a:cs typeface="Quicksand"/>
                <a:sym typeface="Quicksand"/>
              </a:rPr>
              <a:t>tape diagrams</a:t>
            </a:r>
            <a:r>
              <a:rPr i="0" lang="en" sz="2000">
                <a:latin typeface="Quicksand"/>
                <a:ea typeface="Quicksand"/>
                <a:cs typeface="Quicksand"/>
                <a:sym typeface="Quicksand"/>
              </a:rPr>
              <a:t>.  </a:t>
            </a:r>
            <a:endParaRPr i="0" sz="2000">
              <a:latin typeface="Quicksand"/>
              <a:ea typeface="Quicksand"/>
              <a:cs typeface="Quicksand"/>
              <a:sym typeface="Quicksand"/>
            </a:endParaRPr>
          </a:p>
          <a:p>
            <a:pPr indent="0" lvl="0" marL="0" rtl="0" algn="l">
              <a:spcBef>
                <a:spcPts val="1600"/>
              </a:spcBef>
              <a:spcAft>
                <a:spcPts val="0"/>
              </a:spcAft>
              <a:buNone/>
            </a:pPr>
            <a:r>
              <a:rPr i="0" lang="en" sz="2000">
                <a:latin typeface="Quicksand"/>
                <a:ea typeface="Quicksand"/>
                <a:cs typeface="Quicksand"/>
                <a:sym typeface="Quicksand"/>
              </a:rPr>
              <a:t>We learned that a </a:t>
            </a:r>
            <a:r>
              <a:rPr b="1" i="0" lang="en" sz="2000">
                <a:latin typeface="Quicksand"/>
                <a:ea typeface="Quicksand"/>
                <a:cs typeface="Quicksand"/>
                <a:sym typeface="Quicksand"/>
              </a:rPr>
              <a:t>multiplication expression</a:t>
            </a:r>
            <a:r>
              <a:rPr i="0" lang="en" sz="2000">
                <a:latin typeface="Quicksand"/>
                <a:ea typeface="Quicksand"/>
                <a:cs typeface="Quicksand"/>
                <a:sym typeface="Quicksand"/>
              </a:rPr>
              <a:t> is how we represent the number of </a:t>
            </a:r>
            <a:r>
              <a:rPr b="1" i="0" lang="en" sz="2000">
                <a:latin typeface="Quicksand"/>
                <a:ea typeface="Quicksand"/>
                <a:cs typeface="Quicksand"/>
                <a:sym typeface="Quicksand"/>
              </a:rPr>
              <a:t>equal groups</a:t>
            </a:r>
            <a:r>
              <a:rPr i="0" lang="en" sz="2000">
                <a:latin typeface="Quicksand"/>
                <a:ea typeface="Quicksand"/>
                <a:cs typeface="Quicksand"/>
                <a:sym typeface="Quicksand"/>
              </a:rPr>
              <a:t> and the amount in each group. We also learned that the </a:t>
            </a:r>
            <a:r>
              <a:rPr b="1" i="0" lang="en" sz="2000">
                <a:latin typeface="Quicksand"/>
                <a:ea typeface="Quicksand"/>
                <a:cs typeface="Quicksand"/>
                <a:sym typeface="Quicksand"/>
              </a:rPr>
              <a:t>multiplication symbol</a:t>
            </a:r>
            <a:r>
              <a:rPr i="0" lang="en" sz="2000">
                <a:latin typeface="Quicksand"/>
                <a:ea typeface="Quicksand"/>
                <a:cs typeface="Quicksand"/>
                <a:sym typeface="Quicksand"/>
              </a:rPr>
              <a:t> comes in the middle of an </a:t>
            </a:r>
            <a:r>
              <a:rPr b="1" i="0" lang="en" sz="2000">
                <a:latin typeface="Quicksand"/>
                <a:ea typeface="Quicksand"/>
                <a:cs typeface="Quicksand"/>
                <a:sym typeface="Quicksand"/>
              </a:rPr>
              <a:t>expression</a:t>
            </a:r>
            <a:r>
              <a:rPr i="0" lang="en" sz="2000">
                <a:latin typeface="Quicksand"/>
                <a:ea typeface="Quicksand"/>
                <a:cs typeface="Quicksand"/>
                <a:sym typeface="Quicksand"/>
              </a:rPr>
              <a:t>.</a:t>
            </a:r>
            <a:endParaRPr i="0" sz="2000">
              <a:latin typeface="Quicksand"/>
              <a:ea typeface="Quicksand"/>
              <a:cs typeface="Quicksand"/>
              <a:sym typeface="Quicksand"/>
            </a:endParaRPr>
          </a:p>
          <a:p>
            <a:pPr indent="0" lvl="0" marL="0" rtl="0" algn="l">
              <a:spcBef>
                <a:spcPts val="1600"/>
              </a:spcBef>
              <a:spcAft>
                <a:spcPts val="0"/>
              </a:spcAft>
              <a:buNone/>
            </a:pPr>
            <a:r>
              <a:rPr i="0" lang="en" sz="2000">
                <a:latin typeface="Quicksand"/>
                <a:ea typeface="Quicksand"/>
                <a:cs typeface="Quicksand"/>
                <a:sym typeface="Quicksand"/>
              </a:rPr>
              <a:t>Next, let’s write </a:t>
            </a:r>
            <a:r>
              <a:rPr b="1" i="0" lang="en" sz="2000">
                <a:latin typeface="Quicksand"/>
                <a:ea typeface="Quicksand"/>
                <a:cs typeface="Quicksand"/>
                <a:sym typeface="Quicksand"/>
              </a:rPr>
              <a:t>multiplication expressions</a:t>
            </a:r>
            <a:r>
              <a:rPr i="0" lang="en" sz="2000">
                <a:latin typeface="Quicksand"/>
                <a:ea typeface="Quicksand"/>
                <a:cs typeface="Quicksand"/>
                <a:sym typeface="Quicksand"/>
              </a:rPr>
              <a:t>.</a:t>
            </a:r>
            <a:endParaRPr i="0" sz="2000">
              <a:latin typeface="Quicksand"/>
              <a:ea typeface="Quicksand"/>
              <a:cs typeface="Quicksand"/>
              <a:sym typeface="Quicksand"/>
            </a:endParaRPr>
          </a:p>
          <a:p>
            <a:pPr indent="0" lvl="0" marL="0" rtl="0" algn="l">
              <a:spcBef>
                <a:spcPts val="1600"/>
              </a:spcBef>
              <a:spcAft>
                <a:spcPts val="1600"/>
              </a:spcAft>
              <a:buNone/>
            </a:pPr>
            <a:r>
              <a:t/>
            </a:r>
            <a:endParaRPr i="0" sz="2000">
              <a:latin typeface="Quicksand"/>
              <a:ea typeface="Quicksand"/>
              <a:cs typeface="Quicksand"/>
              <a:sym typeface="Quicksand"/>
            </a:endParaRPr>
          </a:p>
        </p:txBody>
      </p:sp>
      <p:sp>
        <p:nvSpPr>
          <p:cNvPr id="1262" name="Google Shape;1262;p147"/>
          <p:cNvSpPr txBox="1"/>
          <p:nvPr/>
        </p:nvSpPr>
        <p:spPr>
          <a:xfrm>
            <a:off x="238250" y="408425"/>
            <a:ext cx="748800" cy="6354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47"/>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267" name="Shape 1267"/>
        <p:cNvGrpSpPr/>
        <p:nvPr/>
      </p:nvGrpSpPr>
      <p:grpSpPr>
        <a:xfrm>
          <a:off x="0" y="0"/>
          <a:ext cx="0" cy="0"/>
          <a:chOff x="0" y="0"/>
          <a:chExt cx="0" cy="0"/>
        </a:xfrm>
      </p:grpSpPr>
      <p:sp>
        <p:nvSpPr>
          <p:cNvPr id="1268" name="Google Shape;1268;p148"/>
          <p:cNvSpPr txBox="1"/>
          <p:nvPr>
            <p:ph type="ctrTitle"/>
          </p:nvPr>
        </p:nvSpPr>
        <p:spPr>
          <a:xfrm>
            <a:off x="500525" y="2121575"/>
            <a:ext cx="831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Multiplication Expressions</a:t>
            </a:r>
            <a:endParaRPr sz="4000">
              <a:solidFill>
                <a:srgbClr val="434343"/>
              </a:solidFill>
              <a:latin typeface="Hepta Slab"/>
              <a:ea typeface="Hepta Slab"/>
              <a:cs typeface="Hepta Slab"/>
              <a:sym typeface="Hepta Slab"/>
            </a:endParaRPr>
          </a:p>
        </p:txBody>
      </p:sp>
      <p:sp>
        <p:nvSpPr>
          <p:cNvPr id="1269" name="Google Shape;1269;p148"/>
          <p:cNvSpPr txBox="1"/>
          <p:nvPr/>
        </p:nvSpPr>
        <p:spPr>
          <a:xfrm>
            <a:off x="2652675" y="2781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a:t>
            </a:r>
            <a:endParaRPr>
              <a:latin typeface="Quicksand"/>
              <a:ea typeface="Quicksand"/>
              <a:cs typeface="Quicksand"/>
              <a:sym typeface="Quicksand"/>
            </a:endParaRPr>
          </a:p>
        </p:txBody>
      </p:sp>
      <p:sp>
        <p:nvSpPr>
          <p:cNvPr id="1270" name="Google Shape;1270;p148"/>
          <p:cNvSpPr/>
          <p:nvPr/>
        </p:nvSpPr>
        <p:spPr>
          <a:xfrm>
            <a:off x="21981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272" name="Google Shape;1272;p14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6" name="Shape 1276"/>
        <p:cNvGrpSpPr/>
        <p:nvPr/>
      </p:nvGrpSpPr>
      <p:grpSpPr>
        <a:xfrm>
          <a:off x="0" y="0"/>
          <a:ext cx="0" cy="0"/>
          <a:chOff x="0" y="0"/>
          <a:chExt cx="0" cy="0"/>
        </a:xfrm>
      </p:grpSpPr>
      <p:sp>
        <p:nvSpPr>
          <p:cNvPr id="1277" name="Google Shape;1277;p149"/>
          <p:cNvSpPr txBox="1"/>
          <p:nvPr>
            <p:ph type="ctrTitle"/>
          </p:nvPr>
        </p:nvSpPr>
        <p:spPr>
          <a:xfrm>
            <a:off x="765000" y="274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1278" name="Google Shape;1278;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aphicFrame>
        <p:nvGraphicFramePr>
          <p:cNvPr id="1279" name="Google Shape;1279;p149"/>
          <p:cNvGraphicFramePr/>
          <p:nvPr/>
        </p:nvGraphicFramePr>
        <p:xfrm>
          <a:off x="476925" y="955290"/>
          <a:ext cx="3000000" cy="3000000"/>
        </p:xfrm>
        <a:graphic>
          <a:graphicData uri="http://schemas.openxmlformats.org/drawingml/2006/table">
            <a:tbl>
              <a:tblPr>
                <a:noFill/>
                <a:tableStyleId>{44B265FE-3E5D-4F9C-BDB5-01FE1703B5BB}</a:tableStyleId>
              </a:tblPr>
              <a:tblGrid>
                <a:gridCol w="969825"/>
              </a:tblGrid>
              <a:tr h="333700">
                <a:tc>
                  <a:txBody>
                    <a:bodyPr/>
                    <a:lstStyle/>
                    <a:p>
                      <a:pPr indent="0" lvl="0" marL="0" rtl="0" algn="ctr">
                        <a:spcBef>
                          <a:spcPts val="0"/>
                        </a:spcBef>
                        <a:spcAft>
                          <a:spcPts val="0"/>
                        </a:spcAft>
                        <a:buNone/>
                      </a:pPr>
                      <a:r>
                        <a:rPr lang="en" sz="900"/>
                        <a:t>0</a:t>
                      </a:r>
                      <a:endParaRPr sz="900"/>
                    </a:p>
                  </a:txBody>
                  <a:tcPr marT="91425" marB="91425" marR="91425" marL="91425"/>
                </a:tc>
              </a:tr>
              <a:tr h="303750">
                <a:tc>
                  <a:txBody>
                    <a:bodyPr/>
                    <a:lstStyle/>
                    <a:p>
                      <a:pPr indent="0" lvl="0" marL="0" rtl="0" algn="l">
                        <a:spcBef>
                          <a:spcPts val="0"/>
                        </a:spcBef>
                        <a:spcAft>
                          <a:spcPts val="0"/>
                        </a:spcAft>
                        <a:buNone/>
                      </a:pPr>
                      <a:r>
                        <a:t/>
                      </a:r>
                      <a:endParaRPr sz="1200"/>
                    </a:p>
                  </a:txBody>
                  <a:tcPr marT="91425" marB="91425" marR="91425" marL="91425"/>
                </a:tc>
              </a:tr>
              <a:tr h="303750">
                <a:tc>
                  <a:txBody>
                    <a:bodyPr/>
                    <a:lstStyle/>
                    <a:p>
                      <a:pPr indent="0" lvl="0" marL="0" rtl="0" algn="l">
                        <a:spcBef>
                          <a:spcPts val="0"/>
                        </a:spcBef>
                        <a:spcAft>
                          <a:spcPts val="0"/>
                        </a:spcAft>
                        <a:buNone/>
                      </a:pPr>
                      <a:r>
                        <a:t/>
                      </a:r>
                      <a:endParaRPr sz="12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3370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bl>
          </a:graphicData>
        </a:graphic>
      </p:graphicFrame>
      <p:sp>
        <p:nvSpPr>
          <p:cNvPr id="1280" name="Google Shape;1280;p149"/>
          <p:cNvSpPr txBox="1"/>
          <p:nvPr/>
        </p:nvSpPr>
        <p:spPr>
          <a:xfrm>
            <a:off x="1554600" y="1213475"/>
            <a:ext cx="305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patterns do you see?</a:t>
            </a:r>
            <a:endParaRPr>
              <a:latin typeface="Hepta Slab"/>
              <a:ea typeface="Hepta Slab"/>
              <a:cs typeface="Hepta Slab"/>
              <a:sym typeface="Hepta Slab"/>
            </a:endParaRPr>
          </a:p>
        </p:txBody>
      </p:sp>
      <p:graphicFrame>
        <p:nvGraphicFramePr>
          <p:cNvPr id="1281" name="Google Shape;1281;p149"/>
          <p:cNvGraphicFramePr/>
          <p:nvPr/>
        </p:nvGraphicFramePr>
        <p:xfrm>
          <a:off x="4667925" y="955290"/>
          <a:ext cx="3000000" cy="3000000"/>
        </p:xfrm>
        <a:graphic>
          <a:graphicData uri="http://schemas.openxmlformats.org/drawingml/2006/table">
            <a:tbl>
              <a:tblPr>
                <a:noFill/>
                <a:tableStyleId>{44B265FE-3E5D-4F9C-BDB5-01FE1703B5BB}</a:tableStyleId>
              </a:tblPr>
              <a:tblGrid>
                <a:gridCol w="969825"/>
              </a:tblGrid>
              <a:tr h="333700">
                <a:tc>
                  <a:txBody>
                    <a:bodyPr/>
                    <a:lstStyle/>
                    <a:p>
                      <a:pPr indent="0" lvl="0" marL="0" rtl="0" algn="ctr">
                        <a:spcBef>
                          <a:spcPts val="0"/>
                        </a:spcBef>
                        <a:spcAft>
                          <a:spcPts val="0"/>
                        </a:spcAft>
                        <a:buNone/>
                      </a:pPr>
                      <a:r>
                        <a:rPr lang="en" sz="900"/>
                        <a:t>0</a:t>
                      </a:r>
                      <a:endParaRPr sz="900"/>
                    </a:p>
                  </a:txBody>
                  <a:tcPr marT="91425" marB="91425" marR="91425" marL="91425"/>
                </a:tc>
              </a:tr>
              <a:tr h="303750">
                <a:tc>
                  <a:txBody>
                    <a:bodyPr/>
                    <a:lstStyle/>
                    <a:p>
                      <a:pPr indent="0" lvl="0" marL="0" rtl="0" algn="l">
                        <a:spcBef>
                          <a:spcPts val="0"/>
                        </a:spcBef>
                        <a:spcAft>
                          <a:spcPts val="0"/>
                        </a:spcAft>
                        <a:buNone/>
                      </a:pPr>
                      <a:r>
                        <a:t/>
                      </a:r>
                      <a:endParaRPr sz="1200"/>
                    </a:p>
                  </a:txBody>
                  <a:tcPr marT="91425" marB="91425" marR="91425" marL="91425"/>
                </a:tc>
              </a:tr>
              <a:tr h="303750">
                <a:tc>
                  <a:txBody>
                    <a:bodyPr/>
                    <a:lstStyle/>
                    <a:p>
                      <a:pPr indent="0" lvl="0" marL="0" rtl="0" algn="l">
                        <a:spcBef>
                          <a:spcPts val="0"/>
                        </a:spcBef>
                        <a:spcAft>
                          <a:spcPts val="0"/>
                        </a:spcAft>
                        <a:buNone/>
                      </a:pPr>
                      <a:r>
                        <a:t/>
                      </a:r>
                      <a:endParaRPr sz="12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r h="333700">
                <a:tc>
                  <a:txBody>
                    <a:bodyPr/>
                    <a:lstStyle/>
                    <a:p>
                      <a:pPr indent="0" lvl="0" marL="0" rtl="0" algn="l">
                        <a:spcBef>
                          <a:spcPts val="0"/>
                        </a:spcBef>
                        <a:spcAft>
                          <a:spcPts val="0"/>
                        </a:spcAft>
                        <a:buNone/>
                      </a:pPr>
                      <a:r>
                        <a:t/>
                      </a:r>
                      <a:endParaRPr sz="900"/>
                    </a:p>
                  </a:txBody>
                  <a:tcPr marT="91425" marB="91425" marR="91425" marL="91425"/>
                </a:tc>
              </a:tr>
              <a:tr h="303750">
                <a:tc>
                  <a:txBody>
                    <a:bodyPr/>
                    <a:lstStyle/>
                    <a:p>
                      <a:pPr indent="0" lvl="0" marL="0" rtl="0" algn="l">
                        <a:spcBef>
                          <a:spcPts val="0"/>
                        </a:spcBef>
                        <a:spcAft>
                          <a:spcPts val="0"/>
                        </a:spcAft>
                        <a:buNone/>
                      </a:pPr>
                      <a:r>
                        <a:t/>
                      </a:r>
                      <a:endParaRPr sz="900"/>
                    </a:p>
                  </a:txBody>
                  <a:tcPr marT="91425" marB="91425" marR="91425" marL="91425"/>
                </a:tc>
              </a:tr>
            </a:tbl>
          </a:graphicData>
        </a:graphic>
      </p:graphicFrame>
      <p:sp>
        <p:nvSpPr>
          <p:cNvPr id="1282" name="Google Shape;1282;p149"/>
          <p:cNvSpPr txBox="1"/>
          <p:nvPr/>
        </p:nvSpPr>
        <p:spPr>
          <a:xfrm>
            <a:off x="5745600" y="1213475"/>
            <a:ext cx="305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patterns do you see?</a:t>
            </a:r>
            <a:endParaRPr>
              <a:latin typeface="Hepta Slab"/>
              <a:ea typeface="Hepta Slab"/>
              <a:cs typeface="Hepta Slab"/>
              <a:sym typeface="Hepta Slab"/>
            </a:endParaRPr>
          </a:p>
        </p:txBody>
      </p:sp>
      <p:sp>
        <p:nvSpPr>
          <p:cNvPr id="1283" name="Google Shape;1283;p149"/>
          <p:cNvSpPr txBox="1"/>
          <p:nvPr/>
        </p:nvSpPr>
        <p:spPr>
          <a:xfrm>
            <a:off x="1528075" y="3916075"/>
            <a:ext cx="3058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could some of the patterns help you with counting by 5?</a:t>
            </a:r>
            <a:endParaRPr b="1">
              <a:latin typeface="Hepta Slab"/>
              <a:ea typeface="Hepta Slab"/>
              <a:cs typeface="Hepta Slab"/>
              <a:sym typeface="Hepta Slab"/>
            </a:endParaRPr>
          </a:p>
        </p:txBody>
      </p:sp>
      <p:sp>
        <p:nvSpPr>
          <p:cNvPr id="1284" name="Google Shape;1284;p149"/>
          <p:cNvSpPr txBox="1"/>
          <p:nvPr/>
        </p:nvSpPr>
        <p:spPr>
          <a:xfrm>
            <a:off x="5774725" y="3916075"/>
            <a:ext cx="3058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could some of the patterns help you with counting by 2?</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1"/>
                                        </p:tgtEl>
                                        <p:attrNameLst>
                                          <p:attrName>style.visibility</p:attrName>
                                        </p:attrNameLst>
                                      </p:cBhvr>
                                      <p:to>
                                        <p:strVal val="visible"/>
                                      </p:to>
                                    </p:set>
                                    <p:animEffect filter="fade" transition="in">
                                      <p:cBhvr>
                                        <p:cTn dur="1000"/>
                                        <p:tgtEl>
                                          <p:spTgt spid="1281"/>
                                        </p:tgtEl>
                                      </p:cBhvr>
                                    </p:animEffect>
                                  </p:childTnLst>
                                </p:cTn>
                              </p:par>
                              <p:par>
                                <p:cTn fill="hold" nodeType="withEffect" presetClass="entr" presetID="10" presetSubtype="0">
                                  <p:stCondLst>
                                    <p:cond delay="0"/>
                                  </p:stCondLst>
                                  <p:childTnLst>
                                    <p:set>
                                      <p:cBhvr>
                                        <p:cTn dur="1" fill="hold">
                                          <p:stCondLst>
                                            <p:cond delay="0"/>
                                          </p:stCondLst>
                                        </p:cTn>
                                        <p:tgtEl>
                                          <p:spTgt spid="1282"/>
                                        </p:tgtEl>
                                        <p:attrNameLst>
                                          <p:attrName>style.visibility</p:attrName>
                                        </p:attrNameLst>
                                      </p:cBhvr>
                                      <p:to>
                                        <p:strVal val="visible"/>
                                      </p:to>
                                    </p:set>
                                    <p:animEffect filter="fade" transition="in">
                                      <p:cBhvr>
                                        <p:cTn dur="1000"/>
                                        <p:tgtEl>
                                          <p:spTgt spid="12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3"/>
                                        </p:tgtEl>
                                        <p:attrNameLst>
                                          <p:attrName>style.visibility</p:attrName>
                                        </p:attrNameLst>
                                      </p:cBhvr>
                                      <p:to>
                                        <p:strVal val="visible"/>
                                      </p:to>
                                    </p:set>
                                    <p:animEffect filter="fade" transition="in">
                                      <p:cBhvr>
                                        <p:cTn dur="1000"/>
                                        <p:tgtEl>
                                          <p:spTgt spid="1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4"/>
                                        </p:tgtEl>
                                        <p:attrNameLst>
                                          <p:attrName>style.visibility</p:attrName>
                                        </p:attrNameLst>
                                      </p:cBhvr>
                                      <p:to>
                                        <p:strVal val="visible"/>
                                      </p:to>
                                    </p:set>
                                    <p:animEffect filter="fade" transition="in">
                                      <p:cBhvr>
                                        <p:cTn dur="1000"/>
                                        <p:tgtEl>
                                          <p:spTgt spid="1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8" name="Shape 1288"/>
        <p:cNvGrpSpPr/>
        <p:nvPr/>
      </p:nvGrpSpPr>
      <p:grpSpPr>
        <a:xfrm>
          <a:off x="0" y="0"/>
          <a:ext cx="0" cy="0"/>
          <a:chOff x="0" y="0"/>
          <a:chExt cx="0" cy="0"/>
        </a:xfrm>
      </p:grpSpPr>
      <p:sp>
        <p:nvSpPr>
          <p:cNvPr id="1289" name="Google Shape;1289;p150"/>
          <p:cNvSpPr txBox="1"/>
          <p:nvPr>
            <p:ph type="ctrTitle"/>
          </p:nvPr>
        </p:nvSpPr>
        <p:spPr>
          <a:xfrm>
            <a:off x="512850" y="3191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Expression Match</a:t>
            </a:r>
            <a:endParaRPr b="0" sz="3000">
              <a:solidFill>
                <a:schemeClr val="accent5"/>
              </a:solidFill>
              <a:latin typeface="Hepta Slab"/>
              <a:ea typeface="Hepta Slab"/>
              <a:cs typeface="Hepta Slab"/>
              <a:sym typeface="Hepta Slab"/>
            </a:endParaRPr>
          </a:p>
        </p:txBody>
      </p:sp>
      <p:sp>
        <p:nvSpPr>
          <p:cNvPr id="1290" name="Google Shape;1290;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91" name="Google Shape;1291;p150"/>
          <p:cNvSpPr txBox="1"/>
          <p:nvPr/>
        </p:nvSpPr>
        <p:spPr>
          <a:xfrm>
            <a:off x="655950" y="759250"/>
            <a:ext cx="72888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Match the card to one of the expressions posted around the room. Be prepared to share your reasoning.</a:t>
            </a:r>
            <a:endParaRPr sz="1500">
              <a:latin typeface="Hepta Slab"/>
              <a:ea typeface="Hepta Slab"/>
              <a:cs typeface="Hepta Slab"/>
              <a:sym typeface="Hepta Slab"/>
            </a:endParaRPr>
          </a:p>
        </p:txBody>
      </p:sp>
      <p:pic>
        <p:nvPicPr>
          <p:cNvPr id="1292" name="Google Shape;1292;p150"/>
          <p:cNvPicPr preferRelativeResize="0"/>
          <p:nvPr/>
        </p:nvPicPr>
        <p:blipFill>
          <a:blip r:embed="rId3">
            <a:alphaModFix/>
          </a:blip>
          <a:stretch>
            <a:fillRect/>
          </a:stretch>
        </p:blipFill>
        <p:spPr>
          <a:xfrm>
            <a:off x="1170963" y="1469351"/>
            <a:ext cx="1918630" cy="702743"/>
          </a:xfrm>
          <a:prstGeom prst="rect">
            <a:avLst/>
          </a:prstGeom>
          <a:noFill/>
          <a:ln>
            <a:noFill/>
          </a:ln>
        </p:spPr>
      </p:pic>
      <p:pic>
        <p:nvPicPr>
          <p:cNvPr id="1293" name="Google Shape;1293;p150"/>
          <p:cNvPicPr preferRelativeResize="0"/>
          <p:nvPr/>
        </p:nvPicPr>
        <p:blipFill>
          <a:blip r:embed="rId4">
            <a:alphaModFix/>
          </a:blip>
          <a:stretch>
            <a:fillRect/>
          </a:stretch>
        </p:blipFill>
        <p:spPr>
          <a:xfrm>
            <a:off x="1170962" y="2272209"/>
            <a:ext cx="1946944" cy="702743"/>
          </a:xfrm>
          <a:prstGeom prst="rect">
            <a:avLst/>
          </a:prstGeom>
          <a:noFill/>
          <a:ln>
            <a:noFill/>
          </a:ln>
        </p:spPr>
      </p:pic>
      <p:pic>
        <p:nvPicPr>
          <p:cNvPr id="1294" name="Google Shape;1294;p150"/>
          <p:cNvPicPr preferRelativeResize="0"/>
          <p:nvPr/>
        </p:nvPicPr>
        <p:blipFill>
          <a:blip r:embed="rId5">
            <a:alphaModFix/>
          </a:blip>
          <a:stretch>
            <a:fillRect/>
          </a:stretch>
        </p:blipFill>
        <p:spPr>
          <a:xfrm>
            <a:off x="1170963" y="3075068"/>
            <a:ext cx="1946944" cy="702743"/>
          </a:xfrm>
          <a:prstGeom prst="rect">
            <a:avLst/>
          </a:prstGeom>
          <a:noFill/>
          <a:ln>
            <a:noFill/>
          </a:ln>
        </p:spPr>
      </p:pic>
      <p:pic>
        <p:nvPicPr>
          <p:cNvPr id="1295" name="Google Shape;1295;p150"/>
          <p:cNvPicPr preferRelativeResize="0"/>
          <p:nvPr/>
        </p:nvPicPr>
        <p:blipFill>
          <a:blip r:embed="rId6">
            <a:alphaModFix/>
          </a:blip>
          <a:stretch>
            <a:fillRect/>
          </a:stretch>
        </p:blipFill>
        <p:spPr>
          <a:xfrm>
            <a:off x="1170963" y="3877926"/>
            <a:ext cx="1946944" cy="702743"/>
          </a:xfrm>
          <a:prstGeom prst="rect">
            <a:avLst/>
          </a:prstGeom>
          <a:noFill/>
          <a:ln>
            <a:noFill/>
          </a:ln>
        </p:spPr>
      </p:pic>
      <p:pic>
        <p:nvPicPr>
          <p:cNvPr id="1296" name="Google Shape;1296;p150"/>
          <p:cNvPicPr preferRelativeResize="0"/>
          <p:nvPr/>
        </p:nvPicPr>
        <p:blipFill>
          <a:blip r:embed="rId7">
            <a:alphaModFix/>
          </a:blip>
          <a:stretch>
            <a:fillRect/>
          </a:stretch>
        </p:blipFill>
        <p:spPr>
          <a:xfrm>
            <a:off x="3419800" y="1469351"/>
            <a:ext cx="2183682" cy="700173"/>
          </a:xfrm>
          <a:prstGeom prst="rect">
            <a:avLst/>
          </a:prstGeom>
          <a:noFill/>
          <a:ln>
            <a:noFill/>
          </a:ln>
        </p:spPr>
      </p:pic>
      <p:pic>
        <p:nvPicPr>
          <p:cNvPr id="1297" name="Google Shape;1297;p150"/>
          <p:cNvPicPr preferRelativeResize="0"/>
          <p:nvPr/>
        </p:nvPicPr>
        <p:blipFill>
          <a:blip r:embed="rId8">
            <a:alphaModFix/>
          </a:blip>
          <a:stretch>
            <a:fillRect/>
          </a:stretch>
        </p:blipFill>
        <p:spPr>
          <a:xfrm>
            <a:off x="3419800" y="2223441"/>
            <a:ext cx="2183682" cy="731957"/>
          </a:xfrm>
          <a:prstGeom prst="rect">
            <a:avLst/>
          </a:prstGeom>
          <a:noFill/>
          <a:ln>
            <a:noFill/>
          </a:ln>
        </p:spPr>
      </p:pic>
      <p:pic>
        <p:nvPicPr>
          <p:cNvPr id="1298" name="Google Shape;1298;p150"/>
          <p:cNvPicPr preferRelativeResize="0"/>
          <p:nvPr/>
        </p:nvPicPr>
        <p:blipFill>
          <a:blip r:embed="rId9">
            <a:alphaModFix/>
          </a:blip>
          <a:stretch>
            <a:fillRect/>
          </a:stretch>
        </p:blipFill>
        <p:spPr>
          <a:xfrm>
            <a:off x="3419796" y="3087907"/>
            <a:ext cx="2183685" cy="725741"/>
          </a:xfrm>
          <a:prstGeom prst="rect">
            <a:avLst/>
          </a:prstGeom>
          <a:noFill/>
          <a:ln>
            <a:noFill/>
          </a:ln>
        </p:spPr>
      </p:pic>
      <p:pic>
        <p:nvPicPr>
          <p:cNvPr id="1299" name="Google Shape;1299;p150"/>
          <p:cNvPicPr preferRelativeResize="0"/>
          <p:nvPr/>
        </p:nvPicPr>
        <p:blipFill>
          <a:blip r:embed="rId10">
            <a:alphaModFix/>
          </a:blip>
          <a:stretch>
            <a:fillRect/>
          </a:stretch>
        </p:blipFill>
        <p:spPr>
          <a:xfrm>
            <a:off x="3419796" y="3896784"/>
            <a:ext cx="2183685" cy="725741"/>
          </a:xfrm>
          <a:prstGeom prst="rect">
            <a:avLst/>
          </a:prstGeom>
          <a:noFill/>
          <a:ln>
            <a:noFill/>
          </a:ln>
        </p:spPr>
      </p:pic>
      <p:pic>
        <p:nvPicPr>
          <p:cNvPr id="1300" name="Google Shape;1300;p150"/>
          <p:cNvPicPr preferRelativeResize="0"/>
          <p:nvPr/>
        </p:nvPicPr>
        <p:blipFill>
          <a:blip r:embed="rId11">
            <a:alphaModFix/>
          </a:blip>
          <a:stretch>
            <a:fillRect/>
          </a:stretch>
        </p:blipFill>
        <p:spPr>
          <a:xfrm>
            <a:off x="5789341" y="1456567"/>
            <a:ext cx="2183685" cy="725741"/>
          </a:xfrm>
          <a:prstGeom prst="rect">
            <a:avLst/>
          </a:prstGeom>
          <a:noFill/>
          <a:ln>
            <a:noFill/>
          </a:ln>
        </p:spPr>
      </p:pic>
      <p:pic>
        <p:nvPicPr>
          <p:cNvPr id="1301" name="Google Shape;1301;p150"/>
          <p:cNvPicPr preferRelativeResize="0"/>
          <p:nvPr/>
        </p:nvPicPr>
        <p:blipFill>
          <a:blip r:embed="rId12">
            <a:alphaModFix/>
          </a:blip>
          <a:stretch>
            <a:fillRect/>
          </a:stretch>
        </p:blipFill>
        <p:spPr>
          <a:xfrm>
            <a:off x="5789341" y="2260703"/>
            <a:ext cx="2183685" cy="725741"/>
          </a:xfrm>
          <a:prstGeom prst="rect">
            <a:avLst/>
          </a:prstGeom>
          <a:noFill/>
          <a:ln>
            <a:noFill/>
          </a:ln>
        </p:spPr>
      </p:pic>
      <p:pic>
        <p:nvPicPr>
          <p:cNvPr id="1302" name="Google Shape;1302;p150"/>
          <p:cNvPicPr preferRelativeResize="0"/>
          <p:nvPr/>
        </p:nvPicPr>
        <p:blipFill>
          <a:blip r:embed="rId13">
            <a:alphaModFix/>
          </a:blip>
          <a:stretch>
            <a:fillRect/>
          </a:stretch>
        </p:blipFill>
        <p:spPr>
          <a:xfrm>
            <a:off x="5789353" y="3896776"/>
            <a:ext cx="2183685" cy="725741"/>
          </a:xfrm>
          <a:prstGeom prst="rect">
            <a:avLst/>
          </a:prstGeom>
          <a:noFill/>
          <a:ln>
            <a:noFill/>
          </a:ln>
        </p:spPr>
      </p:pic>
      <p:pic>
        <p:nvPicPr>
          <p:cNvPr id="1303" name="Google Shape;1303;p150"/>
          <p:cNvPicPr preferRelativeResize="0"/>
          <p:nvPr/>
        </p:nvPicPr>
        <p:blipFill>
          <a:blip r:embed="rId14">
            <a:alphaModFix/>
          </a:blip>
          <a:stretch>
            <a:fillRect/>
          </a:stretch>
        </p:blipFill>
        <p:spPr>
          <a:xfrm>
            <a:off x="5789341" y="3113094"/>
            <a:ext cx="2183685" cy="725741"/>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7" name="Shape 1307"/>
        <p:cNvGrpSpPr/>
        <p:nvPr/>
      </p:nvGrpSpPr>
      <p:grpSpPr>
        <a:xfrm>
          <a:off x="0" y="0"/>
          <a:ext cx="0" cy="0"/>
          <a:chOff x="0" y="0"/>
          <a:chExt cx="0" cy="0"/>
        </a:xfrm>
      </p:grpSpPr>
      <p:sp>
        <p:nvSpPr>
          <p:cNvPr id="1308" name="Google Shape;1308;p151"/>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Expressions to Drawings &amp; Diagrams</a:t>
            </a:r>
            <a:endParaRPr b="0" sz="2600">
              <a:solidFill>
                <a:schemeClr val="accent5"/>
              </a:solidFill>
              <a:latin typeface="Hepta Slab"/>
              <a:ea typeface="Hepta Slab"/>
              <a:cs typeface="Hepta Slab"/>
              <a:sym typeface="Hepta Slab"/>
            </a:endParaRPr>
          </a:p>
        </p:txBody>
      </p:sp>
      <p:sp>
        <p:nvSpPr>
          <p:cNvPr id="1309" name="Google Shape;1309;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10" name="Google Shape;1310;p151"/>
          <p:cNvPicPr preferRelativeResize="0"/>
          <p:nvPr/>
        </p:nvPicPr>
        <p:blipFill>
          <a:blip r:embed="rId3">
            <a:alphaModFix/>
          </a:blip>
          <a:stretch>
            <a:fillRect/>
          </a:stretch>
        </p:blipFill>
        <p:spPr>
          <a:xfrm>
            <a:off x="3947400" y="1361650"/>
            <a:ext cx="4429100" cy="2316925"/>
          </a:xfrm>
          <a:prstGeom prst="rect">
            <a:avLst/>
          </a:prstGeom>
          <a:noFill/>
          <a:ln cap="flat" cmpd="sng" w="9525">
            <a:solidFill>
              <a:schemeClr val="dk2"/>
            </a:solidFill>
            <a:prstDash val="solid"/>
            <a:round/>
            <a:headEnd len="sm" w="sm" type="none"/>
            <a:tailEnd len="sm" w="sm" type="none"/>
          </a:ln>
        </p:spPr>
      </p:pic>
      <p:sp>
        <p:nvSpPr>
          <p:cNvPr id="1311" name="Google Shape;1311;p151"/>
          <p:cNvSpPr txBox="1"/>
          <p:nvPr/>
        </p:nvSpPr>
        <p:spPr>
          <a:xfrm>
            <a:off x="532650" y="1296200"/>
            <a:ext cx="30585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Multiplication is how we express equal groups.</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We use multiplication symbols to create an expression like 5 x 10 </a:t>
            </a:r>
            <a:r>
              <a:rPr lang="en">
                <a:latin typeface="Hepta Slab"/>
                <a:ea typeface="Hepta Slab"/>
                <a:cs typeface="Hepta Slab"/>
                <a:sym typeface="Hepta Slab"/>
              </a:rPr>
              <a:t>which</a:t>
            </a:r>
            <a:r>
              <a:rPr lang="en">
                <a:latin typeface="Hepta Slab"/>
                <a:ea typeface="Hepta Slab"/>
                <a:cs typeface="Hepta Slab"/>
                <a:sym typeface="Hepta Slab"/>
              </a:rPr>
              <a:t> represents the total number of objects in 5 groups of 10 or 5 tens.</a:t>
            </a:r>
            <a:endParaRPr>
              <a:latin typeface="Hepta Slab"/>
              <a:ea typeface="Hepta Slab"/>
              <a:cs typeface="Hepta Slab"/>
              <a:sym typeface="Hepta Slab"/>
            </a:endParaRPr>
          </a:p>
        </p:txBody>
      </p:sp>
      <p:sp>
        <p:nvSpPr>
          <p:cNvPr id="1312" name="Google Shape;1312;p151"/>
          <p:cNvSpPr txBox="1"/>
          <p:nvPr/>
        </p:nvSpPr>
        <p:spPr>
          <a:xfrm>
            <a:off x="1528075" y="3916075"/>
            <a:ext cx="597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is our work for 3 x 4 the same? How is it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0"/>
                                        </p:tgtEl>
                                        <p:attrNameLst>
                                          <p:attrName>style.visibility</p:attrName>
                                        </p:attrNameLst>
                                      </p:cBhvr>
                                      <p:to>
                                        <p:strVal val="visible"/>
                                      </p:to>
                                    </p:set>
                                    <p:animEffect filter="fade" transition="in">
                                      <p:cBhvr>
                                        <p:cTn dur="1000"/>
                                        <p:tgtEl>
                                          <p:spTgt spid="13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2"/>
                                        </p:tgtEl>
                                        <p:attrNameLst>
                                          <p:attrName>style.visibility</p:attrName>
                                        </p:attrNameLst>
                                      </p:cBhvr>
                                      <p:to>
                                        <p:strVal val="visible"/>
                                      </p:to>
                                    </p:set>
                                    <p:animEffect filter="fade" transition="in">
                                      <p:cBhvr>
                                        <p:cTn dur="1000"/>
                                        <p:tgtEl>
                                          <p:spTgt spid="1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6" name="Shape 1316"/>
        <p:cNvGrpSpPr/>
        <p:nvPr/>
      </p:nvGrpSpPr>
      <p:grpSpPr>
        <a:xfrm>
          <a:off x="0" y="0"/>
          <a:ext cx="0" cy="0"/>
          <a:chOff x="0" y="0"/>
          <a:chExt cx="0" cy="0"/>
        </a:xfrm>
      </p:grpSpPr>
      <p:sp>
        <p:nvSpPr>
          <p:cNvPr id="1317" name="Google Shape;1317;p152"/>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Write Multiplication Expressions</a:t>
            </a:r>
            <a:endParaRPr b="0" sz="2600">
              <a:solidFill>
                <a:schemeClr val="accent5"/>
              </a:solidFill>
              <a:latin typeface="Hepta Slab"/>
              <a:ea typeface="Hepta Slab"/>
              <a:cs typeface="Hepta Slab"/>
              <a:sym typeface="Hepta Slab"/>
            </a:endParaRPr>
          </a:p>
        </p:txBody>
      </p:sp>
      <p:sp>
        <p:nvSpPr>
          <p:cNvPr id="1318" name="Google Shape;1318;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319" name="Google Shape;1319;p152"/>
          <p:cNvPicPr preferRelativeResize="0"/>
          <p:nvPr/>
        </p:nvPicPr>
        <p:blipFill>
          <a:blip r:embed="rId3">
            <a:alphaModFix/>
          </a:blip>
          <a:stretch>
            <a:fillRect/>
          </a:stretch>
        </p:blipFill>
        <p:spPr>
          <a:xfrm>
            <a:off x="2858699" y="1160875"/>
            <a:ext cx="3135275" cy="3041500"/>
          </a:xfrm>
          <a:prstGeom prst="rect">
            <a:avLst/>
          </a:prstGeom>
          <a:noFill/>
          <a:ln>
            <a:noFill/>
          </a:ln>
        </p:spPr>
      </p:pic>
      <p:sp>
        <p:nvSpPr>
          <p:cNvPr id="1320" name="Google Shape;1320;p152"/>
          <p:cNvSpPr txBox="1"/>
          <p:nvPr/>
        </p:nvSpPr>
        <p:spPr>
          <a:xfrm>
            <a:off x="1528075" y="4297075"/>
            <a:ext cx="597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does each representation show multiplication?</a:t>
            </a:r>
            <a:endParaRPr b="1">
              <a:latin typeface="Hepta Slab"/>
              <a:ea typeface="Hepta Slab"/>
              <a:cs typeface="Hepta Slab"/>
              <a:sym typeface="Hepta Slab"/>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4" name="Shape 1324"/>
        <p:cNvGrpSpPr/>
        <p:nvPr/>
      </p:nvGrpSpPr>
      <p:grpSpPr>
        <a:xfrm>
          <a:off x="0" y="0"/>
          <a:ext cx="0" cy="0"/>
          <a:chOff x="0" y="0"/>
          <a:chExt cx="0" cy="0"/>
        </a:xfrm>
      </p:grpSpPr>
      <p:sp>
        <p:nvSpPr>
          <p:cNvPr id="1325" name="Google Shape;1325;p153"/>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326" name="Google Shape;1326;p153"/>
          <p:cNvSpPr/>
          <p:nvPr/>
        </p:nvSpPr>
        <p:spPr>
          <a:xfrm flipH="1">
            <a:off x="1442034" y="2245438"/>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53"/>
          <p:cNvSpPr txBox="1"/>
          <p:nvPr/>
        </p:nvSpPr>
        <p:spPr>
          <a:xfrm>
            <a:off x="1606375" y="2405125"/>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Share something you learned about multiplication today.</a:t>
            </a:r>
            <a:endParaRPr b="1" sz="1200">
              <a:latin typeface="Quicksand"/>
              <a:ea typeface="Quicksand"/>
              <a:cs typeface="Quicksand"/>
              <a:sym typeface="Quicksand"/>
            </a:endParaRPr>
          </a:p>
        </p:txBody>
      </p:sp>
      <p:sp>
        <p:nvSpPr>
          <p:cNvPr id="1328" name="Google Shape;1328;p153"/>
          <p:cNvSpPr/>
          <p:nvPr/>
        </p:nvSpPr>
        <p:spPr>
          <a:xfrm>
            <a:off x="5318884" y="2074250"/>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53"/>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are some different ways you can represent multiplication?</a:t>
            </a:r>
            <a:endParaRPr b="1" sz="1200">
              <a:latin typeface="Quicksand"/>
              <a:ea typeface="Quicksand"/>
              <a:cs typeface="Quicksand"/>
              <a:sym typeface="Quicksand"/>
            </a:endParaRPr>
          </a:p>
        </p:txBody>
      </p:sp>
      <p:sp>
        <p:nvSpPr>
          <p:cNvPr id="1330" name="Google Shape;1330;p1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31" name="Google Shape;1331;p153"/>
          <p:cNvPicPr preferRelativeResize="0"/>
          <p:nvPr/>
        </p:nvPicPr>
        <p:blipFill>
          <a:blip r:embed="rId3">
            <a:alphaModFix/>
          </a:blip>
          <a:stretch>
            <a:fillRect/>
          </a:stretch>
        </p:blipFill>
        <p:spPr>
          <a:xfrm>
            <a:off x="3428564" y="3452426"/>
            <a:ext cx="1890300" cy="1188949"/>
          </a:xfrm>
          <a:prstGeom prst="rect">
            <a:avLst/>
          </a:prstGeom>
          <a:noFill/>
          <a:ln>
            <a:noFill/>
          </a:ln>
        </p:spPr>
      </p:pic>
      <p:pic>
        <p:nvPicPr>
          <p:cNvPr id="1332" name="Google Shape;1332;p153"/>
          <p:cNvPicPr preferRelativeResize="0"/>
          <p:nvPr/>
        </p:nvPicPr>
        <p:blipFill>
          <a:blip r:embed="rId4">
            <a:alphaModFix/>
          </a:blip>
          <a:stretch>
            <a:fillRect/>
          </a:stretch>
        </p:blipFill>
        <p:spPr>
          <a:xfrm>
            <a:off x="1170963" y="1240751"/>
            <a:ext cx="1918630" cy="702743"/>
          </a:xfrm>
          <a:prstGeom prst="rect">
            <a:avLst/>
          </a:prstGeom>
          <a:noFill/>
          <a:ln>
            <a:noFill/>
          </a:ln>
        </p:spPr>
      </p:pic>
      <p:pic>
        <p:nvPicPr>
          <p:cNvPr id="1333" name="Google Shape;1333;p153"/>
          <p:cNvPicPr preferRelativeResize="0"/>
          <p:nvPr/>
        </p:nvPicPr>
        <p:blipFill>
          <a:blip r:embed="rId5">
            <a:alphaModFix/>
          </a:blip>
          <a:stretch>
            <a:fillRect/>
          </a:stretch>
        </p:blipFill>
        <p:spPr>
          <a:xfrm>
            <a:off x="3419800" y="1240751"/>
            <a:ext cx="2183682" cy="700173"/>
          </a:xfrm>
          <a:prstGeom prst="rect">
            <a:avLst/>
          </a:prstGeom>
          <a:noFill/>
          <a:ln>
            <a:noFill/>
          </a:ln>
        </p:spPr>
      </p:pic>
      <p:pic>
        <p:nvPicPr>
          <p:cNvPr id="1334" name="Google Shape;1334;p153"/>
          <p:cNvPicPr preferRelativeResize="0"/>
          <p:nvPr/>
        </p:nvPicPr>
        <p:blipFill>
          <a:blip r:embed="rId6">
            <a:alphaModFix/>
          </a:blip>
          <a:stretch>
            <a:fillRect/>
          </a:stretch>
        </p:blipFill>
        <p:spPr>
          <a:xfrm>
            <a:off x="5789341" y="1227967"/>
            <a:ext cx="2183685" cy="7257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6"/>
                                        </p:tgtEl>
                                        <p:attrNameLst>
                                          <p:attrName>style.visibility</p:attrName>
                                        </p:attrNameLst>
                                      </p:cBhvr>
                                      <p:to>
                                        <p:strVal val="visible"/>
                                      </p:to>
                                    </p:set>
                                    <p:animEffect filter="fade" transition="in">
                                      <p:cBhvr>
                                        <p:cTn dur="1000"/>
                                        <p:tgtEl>
                                          <p:spTgt spid="1326"/>
                                        </p:tgtEl>
                                      </p:cBhvr>
                                    </p:animEffect>
                                  </p:childTnLst>
                                </p:cTn>
                              </p:par>
                              <p:par>
                                <p:cTn fill="hold" nodeType="withEffect" presetClass="entr" presetID="10" presetSubtype="0">
                                  <p:stCondLst>
                                    <p:cond delay="0"/>
                                  </p:stCondLst>
                                  <p:childTnLst>
                                    <p:set>
                                      <p:cBhvr>
                                        <p:cTn dur="1" fill="hold">
                                          <p:stCondLst>
                                            <p:cond delay="0"/>
                                          </p:stCondLst>
                                        </p:cTn>
                                        <p:tgtEl>
                                          <p:spTgt spid="1327"/>
                                        </p:tgtEl>
                                        <p:attrNameLst>
                                          <p:attrName>style.visibility</p:attrName>
                                        </p:attrNameLst>
                                      </p:cBhvr>
                                      <p:to>
                                        <p:strVal val="visible"/>
                                      </p:to>
                                    </p:set>
                                    <p:animEffect filter="fade" transition="in">
                                      <p:cBhvr>
                                        <p:cTn dur="1000"/>
                                        <p:tgtEl>
                                          <p:spTgt spid="1327"/>
                                        </p:tgtEl>
                                      </p:cBhvr>
                                    </p:animEffect>
                                  </p:childTnLst>
                                </p:cTn>
                              </p:par>
                              <p:par>
                                <p:cTn fill="hold" nodeType="withEffect" presetClass="entr" presetID="10" presetSubtype="0">
                                  <p:stCondLst>
                                    <p:cond delay="0"/>
                                  </p:stCondLst>
                                  <p:childTnLst>
                                    <p:set>
                                      <p:cBhvr>
                                        <p:cTn dur="1" fill="hold">
                                          <p:stCondLst>
                                            <p:cond delay="0"/>
                                          </p:stCondLst>
                                        </p:cTn>
                                        <p:tgtEl>
                                          <p:spTgt spid="1332"/>
                                        </p:tgtEl>
                                        <p:attrNameLst>
                                          <p:attrName>style.visibility</p:attrName>
                                        </p:attrNameLst>
                                      </p:cBhvr>
                                      <p:to>
                                        <p:strVal val="visible"/>
                                      </p:to>
                                    </p:set>
                                    <p:animEffect filter="fade" transition="in">
                                      <p:cBhvr>
                                        <p:cTn dur="1000"/>
                                        <p:tgtEl>
                                          <p:spTgt spid="1332"/>
                                        </p:tgtEl>
                                      </p:cBhvr>
                                    </p:animEffect>
                                  </p:childTnLst>
                                </p:cTn>
                              </p:par>
                              <p:par>
                                <p:cTn fill="hold" nodeType="withEffect" presetClass="entr" presetID="10" presetSubtype="0">
                                  <p:stCondLst>
                                    <p:cond delay="0"/>
                                  </p:stCondLst>
                                  <p:childTnLst>
                                    <p:set>
                                      <p:cBhvr>
                                        <p:cTn dur="1" fill="hold">
                                          <p:stCondLst>
                                            <p:cond delay="0"/>
                                          </p:stCondLst>
                                        </p:cTn>
                                        <p:tgtEl>
                                          <p:spTgt spid="1333"/>
                                        </p:tgtEl>
                                        <p:attrNameLst>
                                          <p:attrName>style.visibility</p:attrName>
                                        </p:attrNameLst>
                                      </p:cBhvr>
                                      <p:to>
                                        <p:strVal val="visible"/>
                                      </p:to>
                                    </p:set>
                                    <p:animEffect filter="fade" transition="in">
                                      <p:cBhvr>
                                        <p:cTn dur="1000"/>
                                        <p:tgtEl>
                                          <p:spTgt spid="1333"/>
                                        </p:tgtEl>
                                      </p:cBhvr>
                                    </p:animEffect>
                                  </p:childTnLst>
                                </p:cTn>
                              </p:par>
                              <p:par>
                                <p:cTn fill="hold" nodeType="withEffect" presetClass="entr" presetID="10" presetSubtype="0">
                                  <p:stCondLst>
                                    <p:cond delay="0"/>
                                  </p:stCondLst>
                                  <p:childTnLst>
                                    <p:set>
                                      <p:cBhvr>
                                        <p:cTn dur="1" fill="hold">
                                          <p:stCondLst>
                                            <p:cond delay="0"/>
                                          </p:stCondLst>
                                        </p:cTn>
                                        <p:tgtEl>
                                          <p:spTgt spid="1334"/>
                                        </p:tgtEl>
                                        <p:attrNameLst>
                                          <p:attrName>style.visibility</p:attrName>
                                        </p:attrNameLst>
                                      </p:cBhvr>
                                      <p:to>
                                        <p:strVal val="visible"/>
                                      </p:to>
                                    </p:set>
                                    <p:animEffect filter="fade" transition="in">
                                      <p:cBhvr>
                                        <p:cTn dur="1000"/>
                                        <p:tgtEl>
                                          <p:spTgt spid="1334"/>
                                        </p:tgtEl>
                                      </p:cBhvr>
                                    </p:animEffect>
                                  </p:childTnLst>
                                </p:cTn>
                              </p:par>
                              <p:par>
                                <p:cTn fill="hold" nodeType="withEffect" presetClass="entr" presetID="10" presetSubtype="0">
                                  <p:stCondLst>
                                    <p:cond delay="0"/>
                                  </p:stCondLst>
                                  <p:childTnLst>
                                    <p:set>
                                      <p:cBhvr>
                                        <p:cTn dur="1" fill="hold">
                                          <p:stCondLst>
                                            <p:cond delay="0"/>
                                          </p:stCondLst>
                                        </p:cTn>
                                        <p:tgtEl>
                                          <p:spTgt spid="1331"/>
                                        </p:tgtEl>
                                        <p:attrNameLst>
                                          <p:attrName>style.visibility</p:attrName>
                                        </p:attrNameLst>
                                      </p:cBhvr>
                                      <p:to>
                                        <p:strVal val="visible"/>
                                      </p:to>
                                    </p:set>
                                    <p:animEffect filter="fade" transition="in">
                                      <p:cBhvr>
                                        <p:cTn dur="1000"/>
                                        <p:tgtEl>
                                          <p:spTgt spid="1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9"/>
                                        </p:tgtEl>
                                        <p:attrNameLst>
                                          <p:attrName>style.visibility</p:attrName>
                                        </p:attrNameLst>
                                      </p:cBhvr>
                                      <p:to>
                                        <p:strVal val="visible"/>
                                      </p:to>
                                    </p:set>
                                    <p:animEffect filter="fade" transition="in">
                                      <p:cBhvr>
                                        <p:cTn dur="1000"/>
                                        <p:tgtEl>
                                          <p:spTgt spid="1329"/>
                                        </p:tgtEl>
                                      </p:cBhvr>
                                    </p:animEffect>
                                  </p:childTnLst>
                                </p:cTn>
                              </p:par>
                              <p:par>
                                <p:cTn fill="hold" nodeType="withEffect" presetClass="entr" presetID="10" presetSubtype="0">
                                  <p:stCondLst>
                                    <p:cond delay="0"/>
                                  </p:stCondLst>
                                  <p:childTnLst>
                                    <p:set>
                                      <p:cBhvr>
                                        <p:cTn dur="1" fill="hold">
                                          <p:stCondLst>
                                            <p:cond delay="0"/>
                                          </p:stCondLst>
                                        </p:cTn>
                                        <p:tgtEl>
                                          <p:spTgt spid="1328"/>
                                        </p:tgtEl>
                                        <p:attrNameLst>
                                          <p:attrName>style.visibility</p:attrName>
                                        </p:attrNameLst>
                                      </p:cBhvr>
                                      <p:to>
                                        <p:strVal val="visible"/>
                                      </p:to>
                                    </p:set>
                                    <p:animEffect filter="fade" transition="in">
                                      <p:cBhvr>
                                        <p:cTn dur="1000"/>
                                        <p:tgtEl>
                                          <p:spTgt spid="1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38" name="Shape 1338"/>
        <p:cNvGrpSpPr/>
        <p:nvPr/>
      </p:nvGrpSpPr>
      <p:grpSpPr>
        <a:xfrm>
          <a:off x="0" y="0"/>
          <a:ext cx="0" cy="0"/>
          <a:chOff x="0" y="0"/>
          <a:chExt cx="0" cy="0"/>
        </a:xfrm>
      </p:grpSpPr>
      <p:sp>
        <p:nvSpPr>
          <p:cNvPr id="1339" name="Google Shape;1339;p154"/>
          <p:cNvSpPr txBox="1"/>
          <p:nvPr>
            <p:ph idx="1" type="body"/>
          </p:nvPr>
        </p:nvSpPr>
        <p:spPr>
          <a:xfrm>
            <a:off x="1147500" y="775400"/>
            <a:ext cx="7253700" cy="376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a:t>
            </a:r>
            <a:r>
              <a:rPr i="0" lang="en" sz="2400">
                <a:latin typeface="Quicksand"/>
                <a:ea typeface="Quicksand"/>
                <a:cs typeface="Quicksand"/>
                <a:sym typeface="Quicksand"/>
              </a:rPr>
              <a:t>matched </a:t>
            </a:r>
            <a:r>
              <a:rPr b="1" i="0" lang="en" sz="2400">
                <a:latin typeface="Quicksand"/>
                <a:ea typeface="Quicksand"/>
                <a:cs typeface="Quicksand"/>
                <a:sym typeface="Quicksand"/>
              </a:rPr>
              <a:t>multiplication expressions</a:t>
            </a:r>
            <a:r>
              <a:rPr i="0" lang="en" sz="2400">
                <a:latin typeface="Quicksand"/>
                <a:ea typeface="Quicksand"/>
                <a:cs typeface="Quicksand"/>
                <a:sym typeface="Quicksand"/>
              </a:rPr>
              <a:t> to </a:t>
            </a:r>
            <a:r>
              <a:rPr b="1" i="0" lang="en" sz="2400">
                <a:latin typeface="Quicksand"/>
                <a:ea typeface="Quicksand"/>
                <a:cs typeface="Quicksand"/>
                <a:sym typeface="Quicksand"/>
              </a:rPr>
              <a:t>drawings</a:t>
            </a:r>
            <a:r>
              <a:rPr i="0" lang="en" sz="2400">
                <a:latin typeface="Quicksand"/>
                <a:ea typeface="Quicksand"/>
                <a:cs typeface="Quicksand"/>
                <a:sym typeface="Quicksand"/>
              </a:rPr>
              <a:t>, </a:t>
            </a:r>
            <a:r>
              <a:rPr b="1" i="0" lang="en" sz="2400">
                <a:latin typeface="Quicksand"/>
                <a:ea typeface="Quicksand"/>
                <a:cs typeface="Quicksand"/>
                <a:sym typeface="Quicksand"/>
              </a:rPr>
              <a:t>tape diagrams</a:t>
            </a:r>
            <a:r>
              <a:rPr i="0" lang="en" sz="2400">
                <a:latin typeface="Quicksand"/>
                <a:ea typeface="Quicksand"/>
                <a:cs typeface="Quicksand"/>
                <a:sym typeface="Quicksand"/>
              </a:rPr>
              <a:t> and </a:t>
            </a:r>
            <a:r>
              <a:rPr b="1" i="0" lang="en" sz="2400">
                <a:latin typeface="Quicksand"/>
                <a:ea typeface="Quicksand"/>
                <a:cs typeface="Quicksand"/>
                <a:sym typeface="Quicksand"/>
              </a:rPr>
              <a:t>multiplication situations</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We also created </a:t>
            </a:r>
            <a:r>
              <a:rPr b="1" i="0" lang="en" sz="2400">
                <a:latin typeface="Quicksand"/>
                <a:ea typeface="Quicksand"/>
                <a:cs typeface="Quicksand"/>
                <a:sym typeface="Quicksand"/>
              </a:rPr>
              <a:t>expressions</a:t>
            </a:r>
            <a:r>
              <a:rPr i="0" lang="en" sz="2400">
                <a:latin typeface="Quicksand"/>
                <a:ea typeface="Quicksand"/>
                <a:cs typeface="Quicksand"/>
                <a:sym typeface="Quicksand"/>
              </a:rPr>
              <a:t> to represent </a:t>
            </a:r>
            <a:r>
              <a:rPr b="1" i="0" lang="en" sz="2400">
                <a:latin typeface="Quicksand"/>
                <a:ea typeface="Quicksand"/>
                <a:cs typeface="Quicksand"/>
                <a:sym typeface="Quicksand"/>
              </a:rPr>
              <a:t>equal groups</a:t>
            </a:r>
            <a:r>
              <a:rPr i="0" lang="en" sz="2400">
                <a:latin typeface="Quicksand"/>
                <a:ea typeface="Quicksand"/>
                <a:cs typeface="Quicksand"/>
                <a:sym typeface="Quicksand"/>
              </a:rPr>
              <a:t>, </a:t>
            </a:r>
            <a:r>
              <a:rPr b="1" i="0" lang="en" sz="2400">
                <a:latin typeface="Quicksand"/>
                <a:ea typeface="Quicksand"/>
                <a:cs typeface="Quicksand"/>
                <a:sym typeface="Quicksand"/>
              </a:rPr>
              <a:t>drawings</a:t>
            </a:r>
            <a:r>
              <a:rPr i="0" lang="en" sz="2400">
                <a:latin typeface="Quicksand"/>
                <a:ea typeface="Quicksand"/>
                <a:cs typeface="Quicksand"/>
                <a:sym typeface="Quicksand"/>
              </a:rPr>
              <a:t>, </a:t>
            </a:r>
            <a:r>
              <a:rPr b="1" i="0" lang="en" sz="2400">
                <a:latin typeface="Quicksand"/>
                <a:ea typeface="Quicksand"/>
                <a:cs typeface="Quicksand"/>
                <a:sym typeface="Quicksand"/>
              </a:rPr>
              <a:t>tape diagrams</a:t>
            </a:r>
            <a:r>
              <a:rPr i="0" lang="en" sz="2400">
                <a:latin typeface="Quicksand"/>
                <a:ea typeface="Quicksand"/>
                <a:cs typeface="Quicksand"/>
                <a:sym typeface="Quicksand"/>
              </a:rPr>
              <a:t> and </a:t>
            </a:r>
            <a:r>
              <a:rPr b="1" i="0" lang="en" sz="2400">
                <a:latin typeface="Quicksand"/>
                <a:ea typeface="Quicksand"/>
                <a:cs typeface="Quicksand"/>
                <a:sym typeface="Quicksand"/>
              </a:rPr>
              <a:t>multiplication situations</a:t>
            </a:r>
            <a:r>
              <a:rPr i="0" lang="en" sz="2400">
                <a:latin typeface="Quicksand"/>
                <a:ea typeface="Quicksand"/>
                <a:cs typeface="Quicksand"/>
                <a:sym typeface="Quicksand"/>
              </a:rPr>
              <a:t>. </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Next, let’s represent and solve problems involving </a:t>
            </a:r>
            <a:r>
              <a:rPr b="1" i="0" lang="en" sz="2400">
                <a:latin typeface="Quicksand"/>
                <a:ea typeface="Quicksand"/>
                <a:cs typeface="Quicksand"/>
                <a:sym typeface="Quicksand"/>
              </a:rPr>
              <a:t>equal groups</a:t>
            </a:r>
            <a:r>
              <a:rPr i="0" lang="en" sz="2400">
                <a:latin typeface="Quicksand"/>
                <a:ea typeface="Quicksand"/>
                <a:cs typeface="Quicksand"/>
                <a:sym typeface="Quicksand"/>
              </a:rPr>
              <a:t>. </a:t>
            </a:r>
            <a:endParaRPr i="0" sz="2400">
              <a:latin typeface="Quicksand"/>
              <a:ea typeface="Quicksand"/>
              <a:cs typeface="Quicksand"/>
              <a:sym typeface="Quicksand"/>
            </a:endParaRPr>
          </a:p>
        </p:txBody>
      </p:sp>
      <p:sp>
        <p:nvSpPr>
          <p:cNvPr id="1340" name="Google Shape;1340;p154"/>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54"/>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345" name="Shape 1345"/>
        <p:cNvGrpSpPr/>
        <p:nvPr/>
      </p:nvGrpSpPr>
      <p:grpSpPr>
        <a:xfrm>
          <a:off x="0" y="0"/>
          <a:ext cx="0" cy="0"/>
          <a:chOff x="0" y="0"/>
          <a:chExt cx="0" cy="0"/>
        </a:xfrm>
      </p:grpSpPr>
      <p:sp>
        <p:nvSpPr>
          <p:cNvPr id="1346" name="Google Shape;1346;p155"/>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&amp; Solve Multiplication Problems</a:t>
            </a:r>
            <a:endParaRPr sz="4000">
              <a:solidFill>
                <a:srgbClr val="434343"/>
              </a:solidFill>
              <a:latin typeface="Hepta Slab"/>
              <a:ea typeface="Hepta Slab"/>
              <a:cs typeface="Hepta Slab"/>
              <a:sym typeface="Hepta Slab"/>
            </a:endParaRPr>
          </a:p>
        </p:txBody>
      </p:sp>
      <p:sp>
        <p:nvSpPr>
          <p:cNvPr id="1347" name="Google Shape;1347;p155"/>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and solve problems involving equal groups.</a:t>
            </a:r>
            <a:endParaRPr>
              <a:latin typeface="Quicksand"/>
              <a:ea typeface="Quicksand"/>
              <a:cs typeface="Quicksand"/>
              <a:sym typeface="Quicksand"/>
            </a:endParaRPr>
          </a:p>
        </p:txBody>
      </p:sp>
      <p:sp>
        <p:nvSpPr>
          <p:cNvPr id="1348" name="Google Shape;1348;p155"/>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5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a:t>
            </a:r>
            <a:endParaRPr sz="1100">
              <a:latin typeface="Quicksand"/>
              <a:ea typeface="Quicksand"/>
              <a:cs typeface="Quicksand"/>
              <a:sym typeface="Quicksand"/>
            </a:endParaRPr>
          </a:p>
        </p:txBody>
      </p:sp>
      <p:sp>
        <p:nvSpPr>
          <p:cNvPr id="1350" name="Google Shape;1350;p15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4" name="Shape 1354"/>
        <p:cNvGrpSpPr/>
        <p:nvPr/>
      </p:nvGrpSpPr>
      <p:grpSpPr>
        <a:xfrm>
          <a:off x="0" y="0"/>
          <a:ext cx="0" cy="0"/>
          <a:chOff x="0" y="0"/>
          <a:chExt cx="0" cy="0"/>
        </a:xfrm>
      </p:grpSpPr>
      <p:sp>
        <p:nvSpPr>
          <p:cNvPr id="1355" name="Google Shape;1355;p156"/>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How Many Do You See: Lots of Dots</a:t>
            </a:r>
            <a:endParaRPr b="0" sz="2600">
              <a:solidFill>
                <a:schemeClr val="accent5"/>
              </a:solidFill>
              <a:latin typeface="Hepta Slab"/>
              <a:ea typeface="Hepta Slab"/>
              <a:cs typeface="Hepta Slab"/>
              <a:sym typeface="Hepta Slab"/>
            </a:endParaRPr>
          </a:p>
        </p:txBody>
      </p:sp>
      <p:sp>
        <p:nvSpPr>
          <p:cNvPr id="1356" name="Google Shape;1356;p1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57" name="Google Shape;1357;p156"/>
          <p:cNvPicPr preferRelativeResize="0"/>
          <p:nvPr/>
        </p:nvPicPr>
        <p:blipFill>
          <a:blip r:embed="rId3">
            <a:alphaModFix/>
          </a:blip>
          <a:stretch>
            <a:fillRect/>
          </a:stretch>
        </p:blipFill>
        <p:spPr>
          <a:xfrm>
            <a:off x="3783750" y="1937547"/>
            <a:ext cx="1381125" cy="552450"/>
          </a:xfrm>
          <a:prstGeom prst="rect">
            <a:avLst/>
          </a:prstGeom>
          <a:noFill/>
          <a:ln>
            <a:noFill/>
          </a:ln>
        </p:spPr>
      </p:pic>
      <p:pic>
        <p:nvPicPr>
          <p:cNvPr id="1358" name="Google Shape;1358;p156"/>
          <p:cNvPicPr preferRelativeResize="0"/>
          <p:nvPr/>
        </p:nvPicPr>
        <p:blipFill>
          <a:blip r:embed="rId3">
            <a:alphaModFix/>
          </a:blip>
          <a:stretch>
            <a:fillRect/>
          </a:stretch>
        </p:blipFill>
        <p:spPr>
          <a:xfrm rot="5400000">
            <a:off x="4798725" y="2904347"/>
            <a:ext cx="1381125" cy="552450"/>
          </a:xfrm>
          <a:prstGeom prst="rect">
            <a:avLst/>
          </a:prstGeom>
          <a:noFill/>
          <a:ln>
            <a:noFill/>
          </a:ln>
        </p:spPr>
      </p:pic>
      <p:pic>
        <p:nvPicPr>
          <p:cNvPr id="1359" name="Google Shape;1359;p156"/>
          <p:cNvPicPr preferRelativeResize="0"/>
          <p:nvPr/>
        </p:nvPicPr>
        <p:blipFill>
          <a:blip r:embed="rId3">
            <a:alphaModFix/>
          </a:blip>
          <a:stretch>
            <a:fillRect/>
          </a:stretch>
        </p:blipFill>
        <p:spPr>
          <a:xfrm>
            <a:off x="3783750" y="3871122"/>
            <a:ext cx="1381125" cy="552450"/>
          </a:xfrm>
          <a:prstGeom prst="rect">
            <a:avLst/>
          </a:prstGeom>
          <a:noFill/>
          <a:ln>
            <a:noFill/>
          </a:ln>
        </p:spPr>
      </p:pic>
      <p:pic>
        <p:nvPicPr>
          <p:cNvPr id="1360" name="Google Shape;1360;p156"/>
          <p:cNvPicPr preferRelativeResize="0"/>
          <p:nvPr/>
        </p:nvPicPr>
        <p:blipFill>
          <a:blip r:embed="rId3">
            <a:alphaModFix/>
          </a:blip>
          <a:stretch>
            <a:fillRect/>
          </a:stretch>
        </p:blipFill>
        <p:spPr>
          <a:xfrm rot="5400000">
            <a:off x="2725475" y="2904347"/>
            <a:ext cx="1381125" cy="552450"/>
          </a:xfrm>
          <a:prstGeom prst="rect">
            <a:avLst/>
          </a:prstGeom>
          <a:noFill/>
          <a:ln>
            <a:noFill/>
          </a:ln>
        </p:spPr>
      </p:pic>
      <p:sp>
        <p:nvSpPr>
          <p:cNvPr id="1361" name="Google Shape;1361;p156"/>
          <p:cNvSpPr txBox="1"/>
          <p:nvPr/>
        </p:nvSpPr>
        <p:spPr>
          <a:xfrm>
            <a:off x="2101600" y="1354700"/>
            <a:ext cx="48501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5" name="Shape 1365"/>
        <p:cNvGrpSpPr/>
        <p:nvPr/>
      </p:nvGrpSpPr>
      <p:grpSpPr>
        <a:xfrm>
          <a:off x="0" y="0"/>
          <a:ext cx="0" cy="0"/>
          <a:chOff x="0" y="0"/>
          <a:chExt cx="0" cy="0"/>
        </a:xfrm>
      </p:grpSpPr>
      <p:sp>
        <p:nvSpPr>
          <p:cNvPr id="1366" name="Google Shape;1366;p157"/>
          <p:cNvSpPr txBox="1"/>
          <p:nvPr>
            <p:ph type="ctrTitle"/>
          </p:nvPr>
        </p:nvSpPr>
        <p:spPr>
          <a:xfrm>
            <a:off x="510350"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How Many Do You See: Lots of Dots</a:t>
            </a:r>
            <a:endParaRPr b="0" sz="2600">
              <a:solidFill>
                <a:schemeClr val="accent5"/>
              </a:solidFill>
              <a:latin typeface="Hepta Slab"/>
              <a:ea typeface="Hepta Slab"/>
              <a:cs typeface="Hepta Slab"/>
              <a:sym typeface="Hepta Slab"/>
            </a:endParaRPr>
          </a:p>
        </p:txBody>
      </p:sp>
      <p:sp>
        <p:nvSpPr>
          <p:cNvPr id="1367" name="Google Shape;1367;p1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68" name="Google Shape;1368;p157"/>
          <p:cNvPicPr preferRelativeResize="0"/>
          <p:nvPr/>
        </p:nvPicPr>
        <p:blipFill rotWithShape="1">
          <a:blip r:embed="rId3">
            <a:alphaModFix/>
          </a:blip>
          <a:srcRect b="0" l="0" r="1777" t="0"/>
          <a:stretch/>
        </p:blipFill>
        <p:spPr>
          <a:xfrm>
            <a:off x="2758125" y="2086625"/>
            <a:ext cx="1663250" cy="617525"/>
          </a:xfrm>
          <a:prstGeom prst="rect">
            <a:avLst/>
          </a:prstGeom>
          <a:noFill/>
          <a:ln>
            <a:noFill/>
          </a:ln>
        </p:spPr>
      </p:pic>
      <p:pic>
        <p:nvPicPr>
          <p:cNvPr id="1369" name="Google Shape;1369;p157"/>
          <p:cNvPicPr preferRelativeResize="0"/>
          <p:nvPr/>
        </p:nvPicPr>
        <p:blipFill rotWithShape="1">
          <a:blip r:embed="rId3">
            <a:alphaModFix/>
          </a:blip>
          <a:srcRect b="0" l="0" r="1777" t="0"/>
          <a:stretch/>
        </p:blipFill>
        <p:spPr>
          <a:xfrm>
            <a:off x="3453625" y="2720200"/>
            <a:ext cx="1663250" cy="617500"/>
          </a:xfrm>
          <a:prstGeom prst="rect">
            <a:avLst/>
          </a:prstGeom>
          <a:noFill/>
          <a:ln>
            <a:noFill/>
          </a:ln>
        </p:spPr>
      </p:pic>
      <p:pic>
        <p:nvPicPr>
          <p:cNvPr id="1370" name="Google Shape;1370;p157"/>
          <p:cNvPicPr preferRelativeResize="0"/>
          <p:nvPr/>
        </p:nvPicPr>
        <p:blipFill rotWithShape="1">
          <a:blip r:embed="rId3">
            <a:alphaModFix/>
          </a:blip>
          <a:srcRect b="0" l="0" r="1777" t="0"/>
          <a:stretch/>
        </p:blipFill>
        <p:spPr>
          <a:xfrm>
            <a:off x="4181075" y="3337700"/>
            <a:ext cx="1663250" cy="617525"/>
          </a:xfrm>
          <a:prstGeom prst="rect">
            <a:avLst/>
          </a:prstGeom>
          <a:noFill/>
          <a:ln>
            <a:noFill/>
          </a:ln>
        </p:spPr>
      </p:pic>
      <p:sp>
        <p:nvSpPr>
          <p:cNvPr id="1371" name="Google Shape;1371;p157"/>
          <p:cNvSpPr txBox="1"/>
          <p:nvPr/>
        </p:nvSpPr>
        <p:spPr>
          <a:xfrm>
            <a:off x="2101600" y="1354700"/>
            <a:ext cx="48501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1372" name="Google Shape;1372;p157"/>
          <p:cNvSpPr txBox="1"/>
          <p:nvPr/>
        </p:nvSpPr>
        <p:spPr>
          <a:xfrm>
            <a:off x="1365000" y="4220875"/>
            <a:ext cx="6642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pattern was helpful for finding the </a:t>
            </a:r>
            <a:r>
              <a:rPr b="1" lang="en">
                <a:latin typeface="Hepta Slab"/>
                <a:ea typeface="Hepta Slab"/>
                <a:cs typeface="Hepta Slab"/>
                <a:sym typeface="Hepta Slab"/>
              </a:rPr>
              <a:t>total</a:t>
            </a:r>
            <a:r>
              <a:rPr b="1" lang="en">
                <a:latin typeface="Hepta Slab"/>
                <a:ea typeface="Hepta Slab"/>
                <a:cs typeface="Hepta Slab"/>
                <a:sym typeface="Hepta Slab"/>
              </a:rPr>
              <a:t> number of dots?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2"/>
                                        </p:tgtEl>
                                        <p:attrNameLst>
                                          <p:attrName>style.visibility</p:attrName>
                                        </p:attrNameLst>
                                      </p:cBhvr>
                                      <p:to>
                                        <p:strVal val="visible"/>
                                      </p:to>
                                    </p:set>
                                    <p:animEffect filter="fade" transition="in">
                                      <p:cBhvr>
                                        <p:cTn dur="1000"/>
                                        <p:tgtEl>
                                          <p:spTgt spid="1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6" name="Shape 1376"/>
        <p:cNvGrpSpPr/>
        <p:nvPr/>
      </p:nvGrpSpPr>
      <p:grpSpPr>
        <a:xfrm>
          <a:off x="0" y="0"/>
          <a:ext cx="0" cy="0"/>
          <a:chOff x="0" y="0"/>
          <a:chExt cx="0" cy="0"/>
        </a:xfrm>
      </p:grpSpPr>
      <p:sp>
        <p:nvSpPr>
          <p:cNvPr id="1377" name="Google Shape;1377;p158"/>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Tyler’s Boxes</a:t>
            </a:r>
            <a:endParaRPr b="0" sz="3000">
              <a:solidFill>
                <a:schemeClr val="accent5"/>
              </a:solidFill>
              <a:latin typeface="Hepta Slab"/>
              <a:ea typeface="Hepta Slab"/>
              <a:cs typeface="Hepta Slab"/>
              <a:sym typeface="Hepta Slab"/>
            </a:endParaRPr>
          </a:p>
        </p:txBody>
      </p:sp>
      <p:sp>
        <p:nvSpPr>
          <p:cNvPr id="1378" name="Google Shape;1378;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79" name="Google Shape;1379;p158"/>
          <p:cNvSpPr txBox="1"/>
          <p:nvPr/>
        </p:nvSpPr>
        <p:spPr>
          <a:xfrm>
            <a:off x="2072250" y="1789050"/>
            <a:ext cx="4653600" cy="103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Tyler has 3 boxes.</a:t>
            </a:r>
            <a:endParaRPr sz="1800">
              <a:latin typeface="Hepta Slab"/>
              <a:ea typeface="Hepta Slab"/>
              <a:cs typeface="Hepta Slab"/>
              <a:sym typeface="Hepta Slab"/>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3" name="Shape 1383"/>
        <p:cNvGrpSpPr/>
        <p:nvPr/>
      </p:nvGrpSpPr>
      <p:grpSpPr>
        <a:xfrm>
          <a:off x="0" y="0"/>
          <a:ext cx="0" cy="0"/>
          <a:chOff x="0" y="0"/>
          <a:chExt cx="0" cy="0"/>
        </a:xfrm>
      </p:grpSpPr>
      <p:sp>
        <p:nvSpPr>
          <p:cNvPr id="1384" name="Google Shape;1384;p159"/>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Tyler’s Boxes</a:t>
            </a:r>
            <a:endParaRPr b="0" sz="3000">
              <a:solidFill>
                <a:schemeClr val="accent5"/>
              </a:solidFill>
              <a:latin typeface="Hepta Slab"/>
              <a:ea typeface="Hepta Slab"/>
              <a:cs typeface="Hepta Slab"/>
              <a:sym typeface="Hepta Slab"/>
            </a:endParaRPr>
          </a:p>
        </p:txBody>
      </p:sp>
      <p:sp>
        <p:nvSpPr>
          <p:cNvPr id="1385" name="Google Shape;1385;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86" name="Google Shape;1386;p159"/>
          <p:cNvSpPr txBox="1"/>
          <p:nvPr/>
        </p:nvSpPr>
        <p:spPr>
          <a:xfrm>
            <a:off x="907475" y="1534500"/>
            <a:ext cx="4653600" cy="16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epta Slab"/>
                <a:ea typeface="Hepta Slab"/>
                <a:cs typeface="Hepta Slab"/>
                <a:sym typeface="Hepta Slab"/>
              </a:rPr>
              <a:t>Tyler has 3 boxes. </a:t>
            </a:r>
            <a:endParaRPr sz="18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8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800">
                <a:solidFill>
                  <a:schemeClr val="dk1"/>
                </a:solidFill>
                <a:latin typeface="Hepta Slab"/>
                <a:ea typeface="Hepta Slab"/>
                <a:cs typeface="Hepta Slab"/>
                <a:sym typeface="Hepta Slab"/>
              </a:rPr>
              <a:t>He has 5 baseballs in each box.  </a:t>
            </a:r>
            <a:endParaRPr sz="18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800">
                <a:solidFill>
                  <a:schemeClr val="dk1"/>
                </a:solidFill>
                <a:latin typeface="Hepta Slab"/>
                <a:ea typeface="Hepta Slab"/>
                <a:cs typeface="Hepta Slab"/>
                <a:sym typeface="Hepta Slab"/>
              </a:rPr>
              <a:t>How many baseballs does he have altogether? Show your thinking using diagrams, symbols or other representations.</a:t>
            </a:r>
            <a:endParaRPr sz="1800">
              <a:latin typeface="Hepta Slab"/>
              <a:ea typeface="Hepta Slab"/>
              <a:cs typeface="Hepta Slab"/>
              <a:sym typeface="Hepta Slab"/>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pic>
        <p:nvPicPr>
          <p:cNvPr id="1387" name="Google Shape;1387;p159"/>
          <p:cNvPicPr preferRelativeResize="0"/>
          <p:nvPr/>
        </p:nvPicPr>
        <p:blipFill>
          <a:blip r:embed="rId3">
            <a:alphaModFix/>
          </a:blip>
          <a:stretch>
            <a:fillRect/>
          </a:stretch>
        </p:blipFill>
        <p:spPr>
          <a:xfrm>
            <a:off x="5449225" y="1609376"/>
            <a:ext cx="3015400" cy="2055950"/>
          </a:xfrm>
          <a:prstGeom prst="rect">
            <a:avLst/>
          </a:prstGeom>
          <a:noFill/>
          <a:ln>
            <a:noFill/>
          </a:ln>
        </p:spPr>
      </p:pic>
      <p:sp>
        <p:nvSpPr>
          <p:cNvPr id="1388" name="Google Shape;1388;p159"/>
          <p:cNvSpPr txBox="1"/>
          <p:nvPr/>
        </p:nvSpPr>
        <p:spPr>
          <a:xfrm>
            <a:off x="1365000" y="4220875"/>
            <a:ext cx="6642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each representation help us see what’s happening in the problem?</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8"/>
                                        </p:tgtEl>
                                        <p:attrNameLst>
                                          <p:attrName>style.visibility</p:attrName>
                                        </p:attrNameLst>
                                      </p:cBhvr>
                                      <p:to>
                                        <p:strVal val="visible"/>
                                      </p:to>
                                    </p:set>
                                    <p:animEffect filter="fade" transition="in">
                                      <p:cBhvr>
                                        <p:cTn dur="1000"/>
                                        <p:tgtEl>
                                          <p:spTgt spid="13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2" name="Shape 1392"/>
        <p:cNvGrpSpPr/>
        <p:nvPr/>
      </p:nvGrpSpPr>
      <p:grpSpPr>
        <a:xfrm>
          <a:off x="0" y="0"/>
          <a:ext cx="0" cy="0"/>
          <a:chOff x="0" y="0"/>
          <a:chExt cx="0" cy="0"/>
        </a:xfrm>
      </p:grpSpPr>
      <p:sp>
        <p:nvSpPr>
          <p:cNvPr id="1393" name="Google Shape;1393;p160"/>
          <p:cNvSpPr txBox="1"/>
          <p:nvPr>
            <p:ph type="ctrTitle"/>
          </p:nvPr>
        </p:nvSpPr>
        <p:spPr>
          <a:xfrm>
            <a:off x="355175" y="377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Solve Equal Group Problems</a:t>
            </a:r>
            <a:endParaRPr b="0" sz="2600">
              <a:solidFill>
                <a:schemeClr val="accent5"/>
              </a:solidFill>
              <a:latin typeface="Hepta Slab"/>
              <a:ea typeface="Hepta Slab"/>
              <a:cs typeface="Hepta Slab"/>
              <a:sym typeface="Hepta Slab"/>
            </a:endParaRPr>
          </a:p>
        </p:txBody>
      </p:sp>
      <p:sp>
        <p:nvSpPr>
          <p:cNvPr id="1394" name="Google Shape;1394;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95" name="Google Shape;1395;p160"/>
          <p:cNvPicPr preferRelativeResize="0"/>
          <p:nvPr/>
        </p:nvPicPr>
        <p:blipFill>
          <a:blip r:embed="rId3">
            <a:alphaModFix/>
          </a:blip>
          <a:stretch>
            <a:fillRect/>
          </a:stretch>
        </p:blipFill>
        <p:spPr>
          <a:xfrm>
            <a:off x="1578250" y="986646"/>
            <a:ext cx="3533616" cy="3623454"/>
          </a:xfrm>
          <a:prstGeom prst="rect">
            <a:avLst/>
          </a:prstGeom>
          <a:noFill/>
          <a:ln>
            <a:noFill/>
          </a:ln>
        </p:spPr>
      </p:pic>
      <p:sp>
        <p:nvSpPr>
          <p:cNvPr id="1396" name="Google Shape;1396;p160"/>
          <p:cNvSpPr txBox="1"/>
          <p:nvPr/>
        </p:nvSpPr>
        <p:spPr>
          <a:xfrm>
            <a:off x="5584425" y="1108750"/>
            <a:ext cx="2287200" cy="233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this representation help us see what’s happening in the problem?</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could each representation help us solve the problem?</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6"/>
                                        </p:tgtEl>
                                        <p:attrNameLst>
                                          <p:attrName>style.visibility</p:attrName>
                                        </p:attrNameLst>
                                      </p:cBhvr>
                                      <p:to>
                                        <p:strVal val="visible"/>
                                      </p:to>
                                    </p:set>
                                    <p:animEffect filter="fade" transition="in">
                                      <p:cBhvr>
                                        <p:cTn dur="1000"/>
                                        <p:tgtEl>
                                          <p:spTgt spid="1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0" name="Shape 1400"/>
        <p:cNvGrpSpPr/>
        <p:nvPr/>
      </p:nvGrpSpPr>
      <p:grpSpPr>
        <a:xfrm>
          <a:off x="0" y="0"/>
          <a:ext cx="0" cy="0"/>
          <a:chOff x="0" y="0"/>
          <a:chExt cx="0" cy="0"/>
        </a:xfrm>
      </p:grpSpPr>
      <p:sp>
        <p:nvSpPr>
          <p:cNvPr id="1401" name="Google Shape;1401;p161"/>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02" name="Google Shape;1402;p161"/>
          <p:cNvSpPr/>
          <p:nvPr/>
        </p:nvSpPr>
        <p:spPr>
          <a:xfrm flipH="1">
            <a:off x="1442043" y="1844700"/>
            <a:ext cx="2193897" cy="17711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61"/>
          <p:cNvSpPr txBox="1"/>
          <p:nvPr/>
        </p:nvSpPr>
        <p:spPr>
          <a:xfrm>
            <a:off x="1638541" y="2259696"/>
            <a:ext cx="1800900" cy="12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representation did you find most helpful today? Why?</a:t>
            </a:r>
            <a:endParaRPr b="1" sz="1200">
              <a:latin typeface="Quicksand"/>
              <a:ea typeface="Quicksand"/>
              <a:cs typeface="Quicksand"/>
              <a:sym typeface="Quicksand"/>
            </a:endParaRPr>
          </a:p>
        </p:txBody>
      </p:sp>
      <p:sp>
        <p:nvSpPr>
          <p:cNvPr id="1404" name="Google Shape;1404;p161"/>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405" name="Google Shape;1405;p1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06" name="Google Shape;1406;p161"/>
          <p:cNvPicPr preferRelativeResize="0"/>
          <p:nvPr/>
        </p:nvPicPr>
        <p:blipFill>
          <a:blip r:embed="rId3">
            <a:alphaModFix/>
          </a:blip>
          <a:stretch>
            <a:fillRect/>
          </a:stretch>
        </p:blipFill>
        <p:spPr>
          <a:xfrm>
            <a:off x="3817509" y="3253566"/>
            <a:ext cx="2260414" cy="1387809"/>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10" name="Shape 1410"/>
        <p:cNvGrpSpPr/>
        <p:nvPr/>
      </p:nvGrpSpPr>
      <p:grpSpPr>
        <a:xfrm>
          <a:off x="0" y="0"/>
          <a:ext cx="0" cy="0"/>
          <a:chOff x="0" y="0"/>
          <a:chExt cx="0" cy="0"/>
        </a:xfrm>
      </p:grpSpPr>
      <p:sp>
        <p:nvSpPr>
          <p:cNvPr id="1411" name="Google Shape;1411;p162"/>
          <p:cNvSpPr txBox="1"/>
          <p:nvPr>
            <p:ph idx="1" type="body"/>
          </p:nvPr>
        </p:nvSpPr>
        <p:spPr>
          <a:xfrm>
            <a:off x="1147500" y="775400"/>
            <a:ext cx="7253700" cy="376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a:t>
            </a:r>
            <a:r>
              <a:rPr i="0" lang="en" sz="2400">
                <a:latin typeface="Quicksand"/>
                <a:ea typeface="Quicksand"/>
                <a:cs typeface="Quicksand"/>
                <a:sym typeface="Quicksand"/>
              </a:rPr>
              <a:t>solved problems using </a:t>
            </a:r>
            <a:r>
              <a:rPr b="1" i="0" lang="en" sz="2400">
                <a:latin typeface="Quicksand"/>
                <a:ea typeface="Quicksand"/>
                <a:cs typeface="Quicksand"/>
                <a:sym typeface="Quicksand"/>
              </a:rPr>
              <a:t>equal groups </a:t>
            </a:r>
            <a:r>
              <a:rPr b="1" i="0" lang="en" sz="2400">
                <a:latin typeface="Quicksand"/>
                <a:ea typeface="Quicksand"/>
                <a:cs typeface="Quicksand"/>
                <a:sym typeface="Quicksand"/>
              </a:rPr>
              <a:t>drawings</a:t>
            </a:r>
            <a:r>
              <a:rPr i="0" lang="en" sz="2400">
                <a:latin typeface="Quicksand"/>
                <a:ea typeface="Quicksand"/>
                <a:cs typeface="Quicksand"/>
                <a:sym typeface="Quicksand"/>
              </a:rPr>
              <a:t>, </a:t>
            </a:r>
            <a:r>
              <a:rPr b="1" i="0" lang="en" sz="2400">
                <a:latin typeface="Quicksand"/>
                <a:ea typeface="Quicksand"/>
                <a:cs typeface="Quicksand"/>
                <a:sym typeface="Quicksand"/>
              </a:rPr>
              <a:t>tape diagrams</a:t>
            </a:r>
            <a:r>
              <a:rPr i="0" lang="en" sz="2400">
                <a:latin typeface="Quicksand"/>
                <a:ea typeface="Quicksand"/>
                <a:cs typeface="Quicksand"/>
                <a:sym typeface="Quicksand"/>
              </a:rPr>
              <a:t> and </a:t>
            </a:r>
            <a:r>
              <a:rPr b="1" i="0" lang="en" sz="2400">
                <a:latin typeface="Quicksand"/>
                <a:ea typeface="Quicksand"/>
                <a:cs typeface="Quicksand"/>
                <a:sym typeface="Quicksand"/>
              </a:rPr>
              <a:t>multiplication symbols and expressions</a:t>
            </a:r>
            <a:r>
              <a:rPr i="0" lang="en" sz="2400">
                <a:latin typeface="Quicksand"/>
                <a:ea typeface="Quicksand"/>
                <a:cs typeface="Quicksand"/>
                <a:sym typeface="Quicksand"/>
              </a:rPr>
              <a:t>.</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Next, let’s learn about </a:t>
            </a:r>
            <a:r>
              <a:rPr b="1" i="0" lang="en" sz="2400">
                <a:latin typeface="Quicksand"/>
                <a:ea typeface="Quicksand"/>
                <a:cs typeface="Quicksand"/>
                <a:sym typeface="Quicksand"/>
              </a:rPr>
              <a:t>multiplication equations</a:t>
            </a:r>
            <a:r>
              <a:rPr i="0" lang="en" sz="2400">
                <a:latin typeface="Quicksand"/>
                <a:ea typeface="Quicksand"/>
                <a:cs typeface="Quicksand"/>
                <a:sym typeface="Quicksand"/>
              </a:rPr>
              <a:t>. </a:t>
            </a:r>
            <a:endParaRPr i="0" sz="2400">
              <a:latin typeface="Quicksand"/>
              <a:ea typeface="Quicksand"/>
              <a:cs typeface="Quicksand"/>
              <a:sym typeface="Quicksand"/>
            </a:endParaRPr>
          </a:p>
        </p:txBody>
      </p:sp>
      <p:sp>
        <p:nvSpPr>
          <p:cNvPr id="1412" name="Google Shape;1412;p162"/>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62"/>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417" name="Shape 1417"/>
        <p:cNvGrpSpPr/>
        <p:nvPr/>
      </p:nvGrpSpPr>
      <p:grpSpPr>
        <a:xfrm>
          <a:off x="0" y="0"/>
          <a:ext cx="0" cy="0"/>
          <a:chOff x="0" y="0"/>
          <a:chExt cx="0" cy="0"/>
        </a:xfrm>
      </p:grpSpPr>
      <p:sp>
        <p:nvSpPr>
          <p:cNvPr id="1418" name="Google Shape;1418;p163"/>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Multiplication Equations</a:t>
            </a:r>
            <a:endParaRPr sz="4000">
              <a:solidFill>
                <a:srgbClr val="434343"/>
              </a:solidFill>
              <a:latin typeface="Hepta Slab"/>
              <a:ea typeface="Hepta Slab"/>
              <a:cs typeface="Hepta Slab"/>
              <a:sym typeface="Hepta Slab"/>
            </a:endParaRPr>
          </a:p>
        </p:txBody>
      </p:sp>
      <p:sp>
        <p:nvSpPr>
          <p:cNvPr id="1419" name="Google Shape;1419;p163"/>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multiplication equations. </a:t>
            </a:r>
            <a:endParaRPr>
              <a:latin typeface="Quicksand"/>
              <a:ea typeface="Quicksand"/>
              <a:cs typeface="Quicksand"/>
              <a:sym typeface="Quicksand"/>
            </a:endParaRPr>
          </a:p>
        </p:txBody>
      </p:sp>
      <p:sp>
        <p:nvSpPr>
          <p:cNvPr id="1420" name="Google Shape;1420;p163"/>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6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a:t>
            </a:r>
            <a:endParaRPr sz="1100">
              <a:latin typeface="Quicksand"/>
              <a:ea typeface="Quicksand"/>
              <a:cs typeface="Quicksand"/>
              <a:sym typeface="Quicksand"/>
            </a:endParaRPr>
          </a:p>
        </p:txBody>
      </p:sp>
      <p:sp>
        <p:nvSpPr>
          <p:cNvPr id="1422" name="Google Shape;1422;p16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6" name="Shape 1426"/>
        <p:cNvGrpSpPr/>
        <p:nvPr/>
      </p:nvGrpSpPr>
      <p:grpSpPr>
        <a:xfrm>
          <a:off x="0" y="0"/>
          <a:ext cx="0" cy="0"/>
          <a:chOff x="0" y="0"/>
          <a:chExt cx="0" cy="0"/>
        </a:xfrm>
      </p:grpSpPr>
      <p:sp>
        <p:nvSpPr>
          <p:cNvPr id="1427" name="Google Shape;1427;p164"/>
          <p:cNvSpPr txBox="1"/>
          <p:nvPr>
            <p:ph type="ctrTitle"/>
          </p:nvPr>
        </p:nvSpPr>
        <p:spPr>
          <a:xfrm>
            <a:off x="685800" y="5131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428" name="Google Shape;1428;p1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29" name="Google Shape;1429;p164"/>
          <p:cNvPicPr preferRelativeResize="0"/>
          <p:nvPr/>
        </p:nvPicPr>
        <p:blipFill>
          <a:blip r:embed="rId3">
            <a:alphaModFix/>
          </a:blip>
          <a:stretch>
            <a:fillRect/>
          </a:stretch>
        </p:blipFill>
        <p:spPr>
          <a:xfrm>
            <a:off x="2145738" y="1127350"/>
            <a:ext cx="4852525" cy="3116300"/>
          </a:xfrm>
          <a:prstGeom prst="rect">
            <a:avLst/>
          </a:prstGeom>
          <a:noFill/>
          <a:ln cap="flat" cmpd="sng" w="9525">
            <a:solidFill>
              <a:schemeClr val="dk2"/>
            </a:solidFill>
            <a:prstDash val="solid"/>
            <a:round/>
            <a:headEnd len="sm" w="sm" type="none"/>
            <a:tailEnd len="sm" w="sm" type="none"/>
          </a:ln>
        </p:spPr>
      </p:pic>
      <p:sp>
        <p:nvSpPr>
          <p:cNvPr id="1430" name="Google Shape;1430;p164"/>
          <p:cNvSpPr txBox="1"/>
          <p:nvPr/>
        </p:nvSpPr>
        <p:spPr>
          <a:xfrm>
            <a:off x="1365000" y="4220875"/>
            <a:ext cx="6642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is C different from the other ways we’ve represented equal groups before?</a:t>
            </a:r>
            <a:endParaRPr b="1">
              <a:latin typeface="Hepta Slab"/>
              <a:ea typeface="Hepta Slab"/>
              <a:cs typeface="Hepta Slab"/>
              <a:sym typeface="Hepta Slab"/>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4" name="Shape 1434"/>
        <p:cNvGrpSpPr/>
        <p:nvPr/>
      </p:nvGrpSpPr>
      <p:grpSpPr>
        <a:xfrm>
          <a:off x="0" y="0"/>
          <a:ext cx="0" cy="0"/>
          <a:chOff x="0" y="0"/>
          <a:chExt cx="0" cy="0"/>
        </a:xfrm>
      </p:grpSpPr>
      <p:sp>
        <p:nvSpPr>
          <p:cNvPr id="1435" name="Google Shape;1435;p165"/>
          <p:cNvSpPr txBox="1"/>
          <p:nvPr>
            <p:ph type="ctrTitle"/>
          </p:nvPr>
        </p:nvSpPr>
        <p:spPr>
          <a:xfrm>
            <a:off x="685800" y="5131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436" name="Google Shape;1436;p1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37" name="Google Shape;1437;p165"/>
          <p:cNvPicPr preferRelativeResize="0"/>
          <p:nvPr/>
        </p:nvPicPr>
        <p:blipFill rotWithShape="1">
          <a:blip r:embed="rId3">
            <a:alphaModFix/>
          </a:blip>
          <a:srcRect b="0" l="0" r="48919" t="48665"/>
          <a:stretch/>
        </p:blipFill>
        <p:spPr>
          <a:xfrm>
            <a:off x="3332675" y="1265625"/>
            <a:ext cx="2478650" cy="1599775"/>
          </a:xfrm>
          <a:prstGeom prst="rect">
            <a:avLst/>
          </a:prstGeom>
          <a:noFill/>
          <a:ln cap="flat" cmpd="sng" w="9525">
            <a:solidFill>
              <a:schemeClr val="dk2"/>
            </a:solidFill>
            <a:prstDash val="solid"/>
            <a:round/>
            <a:headEnd len="sm" w="sm" type="none"/>
            <a:tailEnd len="sm" w="sm" type="none"/>
          </a:ln>
        </p:spPr>
      </p:pic>
      <p:sp>
        <p:nvSpPr>
          <p:cNvPr id="1438" name="Google Shape;1438;p165"/>
          <p:cNvSpPr txBox="1"/>
          <p:nvPr/>
        </p:nvSpPr>
        <p:spPr>
          <a:xfrm>
            <a:off x="715450" y="3002900"/>
            <a:ext cx="7899000" cy="188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“C is a multiplication </a:t>
            </a:r>
            <a:r>
              <a:rPr b="1" lang="en" sz="1200">
                <a:solidFill>
                  <a:schemeClr val="dk1"/>
                </a:solidFill>
                <a:latin typeface="Hepta Slab"/>
                <a:ea typeface="Hepta Slab"/>
                <a:cs typeface="Hepta Slab"/>
                <a:sym typeface="Hepta Slab"/>
              </a:rPr>
              <a:t>equation</a:t>
            </a:r>
            <a:r>
              <a:rPr lang="en" sz="1200">
                <a:solidFill>
                  <a:schemeClr val="dk1"/>
                </a:solidFill>
                <a:latin typeface="Hepta Slab"/>
                <a:ea typeface="Hepta Slab"/>
                <a:cs typeface="Hepta Slab"/>
                <a:sym typeface="Hepta Slab"/>
              </a:rPr>
              <a:t> because it contains a multiplication symbol and the equal sign.”</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lang="en" sz="1200">
                <a:solidFill>
                  <a:schemeClr val="dk1"/>
                </a:solidFill>
                <a:latin typeface="Hepta Slab"/>
                <a:ea typeface="Hepta Slab"/>
                <a:cs typeface="Hepta Slab"/>
                <a:sym typeface="Hepta Slab"/>
              </a:rPr>
              <a:t>“There are words that help us talk about different parts of the multiplication equation. The </a:t>
            </a:r>
            <a:r>
              <a:rPr b="1" lang="en" sz="1200">
                <a:solidFill>
                  <a:schemeClr val="dk1"/>
                </a:solidFill>
                <a:latin typeface="Hepta Slab"/>
                <a:ea typeface="Hepta Slab"/>
                <a:cs typeface="Hepta Slab"/>
                <a:sym typeface="Hepta Slab"/>
              </a:rPr>
              <a:t>factors</a:t>
            </a:r>
            <a:r>
              <a:rPr lang="en" sz="1200">
                <a:solidFill>
                  <a:schemeClr val="dk1"/>
                </a:solidFill>
                <a:latin typeface="Hepta Slab"/>
                <a:ea typeface="Hepta Slab"/>
                <a:cs typeface="Hepta Slab"/>
                <a:sym typeface="Hepta Slab"/>
              </a:rPr>
              <a:t> are the numbers being multiplied. The </a:t>
            </a:r>
            <a:r>
              <a:rPr b="1" lang="en" sz="1200">
                <a:solidFill>
                  <a:schemeClr val="dk1"/>
                </a:solidFill>
                <a:latin typeface="Hepta Slab"/>
                <a:ea typeface="Hepta Slab"/>
                <a:cs typeface="Hepta Slab"/>
                <a:sym typeface="Hepta Slab"/>
              </a:rPr>
              <a:t>product</a:t>
            </a:r>
            <a:r>
              <a:rPr lang="en" sz="1200">
                <a:solidFill>
                  <a:schemeClr val="dk1"/>
                </a:solidFill>
                <a:latin typeface="Hepta Slab"/>
                <a:ea typeface="Hepta Slab"/>
                <a:cs typeface="Hepta Slab"/>
                <a:sym typeface="Hepta Slab"/>
              </a:rPr>
              <a:t> is the result of multiplying some numbers. In the equation in C, the numbers 2 and 5 are the factors. The product is 10. Keep these words in mind today as we work with other multiplication equations.”</a:t>
            </a:r>
            <a:endParaRPr sz="12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2" name="Shape 1442"/>
        <p:cNvGrpSpPr/>
        <p:nvPr/>
      </p:nvGrpSpPr>
      <p:grpSpPr>
        <a:xfrm>
          <a:off x="0" y="0"/>
          <a:ext cx="0" cy="0"/>
          <a:chOff x="0" y="0"/>
          <a:chExt cx="0" cy="0"/>
        </a:xfrm>
      </p:grpSpPr>
      <p:sp>
        <p:nvSpPr>
          <p:cNvPr id="1443" name="Google Shape;1443;p166"/>
          <p:cNvSpPr txBox="1"/>
          <p:nvPr>
            <p:ph type="ctrTitle"/>
          </p:nvPr>
        </p:nvSpPr>
        <p:spPr>
          <a:xfrm>
            <a:off x="512850" y="3191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Multiplication Equation Match</a:t>
            </a:r>
            <a:endParaRPr b="0" sz="3000">
              <a:solidFill>
                <a:schemeClr val="accent5"/>
              </a:solidFill>
              <a:latin typeface="Hepta Slab"/>
              <a:ea typeface="Hepta Slab"/>
              <a:cs typeface="Hepta Slab"/>
              <a:sym typeface="Hepta Slab"/>
            </a:endParaRPr>
          </a:p>
        </p:txBody>
      </p:sp>
      <p:sp>
        <p:nvSpPr>
          <p:cNvPr id="1444" name="Google Shape;1444;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45" name="Google Shape;1445;p166"/>
          <p:cNvPicPr preferRelativeResize="0"/>
          <p:nvPr/>
        </p:nvPicPr>
        <p:blipFill>
          <a:blip r:embed="rId3">
            <a:alphaModFix/>
          </a:blip>
          <a:stretch>
            <a:fillRect/>
          </a:stretch>
        </p:blipFill>
        <p:spPr>
          <a:xfrm>
            <a:off x="2143100" y="979375"/>
            <a:ext cx="4511900" cy="3413274"/>
          </a:xfrm>
          <a:prstGeom prst="rect">
            <a:avLst/>
          </a:prstGeom>
          <a:noFill/>
          <a:ln>
            <a:noFill/>
          </a:ln>
        </p:spPr>
      </p:pic>
      <p:sp>
        <p:nvSpPr>
          <p:cNvPr id="1446" name="Google Shape;1446;p166"/>
          <p:cNvSpPr txBox="1"/>
          <p:nvPr/>
        </p:nvSpPr>
        <p:spPr>
          <a:xfrm>
            <a:off x="574925" y="12073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3 x 5 = 15</a:t>
            </a:r>
            <a:endParaRPr/>
          </a:p>
        </p:txBody>
      </p:sp>
      <p:sp>
        <p:nvSpPr>
          <p:cNvPr id="1447" name="Google Shape;1447;p166"/>
          <p:cNvSpPr txBox="1"/>
          <p:nvPr/>
        </p:nvSpPr>
        <p:spPr>
          <a:xfrm>
            <a:off x="574925" y="17697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4 x 10 = 40</a:t>
            </a:r>
            <a:endParaRPr/>
          </a:p>
        </p:txBody>
      </p:sp>
      <p:sp>
        <p:nvSpPr>
          <p:cNvPr id="1448" name="Google Shape;1448;p166"/>
          <p:cNvSpPr txBox="1"/>
          <p:nvPr/>
        </p:nvSpPr>
        <p:spPr>
          <a:xfrm>
            <a:off x="575050" y="23321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2 x 10 = 20</a:t>
            </a:r>
            <a:endParaRPr/>
          </a:p>
        </p:txBody>
      </p:sp>
      <p:sp>
        <p:nvSpPr>
          <p:cNvPr id="1449" name="Google Shape;1449;p166"/>
          <p:cNvSpPr txBox="1"/>
          <p:nvPr/>
        </p:nvSpPr>
        <p:spPr>
          <a:xfrm>
            <a:off x="575050" y="28945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10 = 5 x 2</a:t>
            </a:r>
            <a:endParaRPr/>
          </a:p>
        </p:txBody>
      </p:sp>
      <p:sp>
        <p:nvSpPr>
          <p:cNvPr id="1450" name="Google Shape;1450;p166"/>
          <p:cNvSpPr txBox="1"/>
          <p:nvPr/>
        </p:nvSpPr>
        <p:spPr>
          <a:xfrm>
            <a:off x="575050" y="34569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30 = 6 x 5</a:t>
            </a:r>
            <a:endParaRPr/>
          </a:p>
        </p:txBody>
      </p:sp>
      <p:sp>
        <p:nvSpPr>
          <p:cNvPr id="1451" name="Google Shape;1451;p166"/>
          <p:cNvSpPr txBox="1"/>
          <p:nvPr/>
        </p:nvSpPr>
        <p:spPr>
          <a:xfrm>
            <a:off x="7052275" y="15586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4 x 2 = 8</a:t>
            </a:r>
            <a:endParaRPr/>
          </a:p>
        </p:txBody>
      </p:sp>
      <p:sp>
        <p:nvSpPr>
          <p:cNvPr id="1452" name="Google Shape;1452;p166"/>
          <p:cNvSpPr txBox="1"/>
          <p:nvPr/>
        </p:nvSpPr>
        <p:spPr>
          <a:xfrm>
            <a:off x="7052275" y="21210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16 = 8 x 2</a:t>
            </a:r>
            <a:endParaRPr/>
          </a:p>
        </p:txBody>
      </p:sp>
      <p:sp>
        <p:nvSpPr>
          <p:cNvPr id="1453" name="Google Shape;1453;p166"/>
          <p:cNvSpPr txBox="1"/>
          <p:nvPr/>
        </p:nvSpPr>
        <p:spPr>
          <a:xfrm>
            <a:off x="7052275" y="26834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4 x 5 = 20</a:t>
            </a:r>
            <a:endParaRPr/>
          </a:p>
        </p:txBody>
      </p:sp>
      <p:sp>
        <p:nvSpPr>
          <p:cNvPr id="1454" name="Google Shape;1454;p166"/>
          <p:cNvSpPr txBox="1"/>
          <p:nvPr/>
        </p:nvSpPr>
        <p:spPr>
          <a:xfrm>
            <a:off x="7052275" y="3245875"/>
            <a:ext cx="1110000" cy="351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50 = 5 x 10</a:t>
            </a:r>
            <a:endParaRPr/>
          </a:p>
        </p:txBody>
      </p:sp>
      <p:sp>
        <p:nvSpPr>
          <p:cNvPr id="1455" name="Google Shape;1455;p166"/>
          <p:cNvSpPr txBox="1"/>
          <p:nvPr/>
        </p:nvSpPr>
        <p:spPr>
          <a:xfrm>
            <a:off x="1365000" y="4373275"/>
            <a:ext cx="6642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the equation represent the situation or diagram?</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5"/>
                                        </p:tgtEl>
                                        <p:attrNameLst>
                                          <p:attrName>style.visibility</p:attrName>
                                        </p:attrNameLst>
                                      </p:cBhvr>
                                      <p:to>
                                        <p:strVal val="visible"/>
                                      </p:to>
                                    </p:set>
                                    <p:animEffect filter="fade" transition="in">
                                      <p:cBhvr>
                                        <p:cTn dur="1000"/>
                                        <p:tgtEl>
                                          <p:spTgt spid="14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9" name="Shape 1459"/>
        <p:cNvGrpSpPr/>
        <p:nvPr/>
      </p:nvGrpSpPr>
      <p:grpSpPr>
        <a:xfrm>
          <a:off x="0" y="0"/>
          <a:ext cx="0" cy="0"/>
          <a:chOff x="0" y="0"/>
          <a:chExt cx="0" cy="0"/>
        </a:xfrm>
      </p:grpSpPr>
      <p:sp>
        <p:nvSpPr>
          <p:cNvPr id="1460" name="Google Shape;1460;p167"/>
          <p:cNvSpPr txBox="1"/>
          <p:nvPr>
            <p:ph type="ctrTitle"/>
          </p:nvPr>
        </p:nvSpPr>
        <p:spPr>
          <a:xfrm>
            <a:off x="355175" y="3899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Write </a:t>
            </a:r>
            <a:r>
              <a:rPr lang="en" sz="2600">
                <a:solidFill>
                  <a:schemeClr val="accent5"/>
                </a:solidFill>
                <a:latin typeface="Hepta Slab"/>
                <a:ea typeface="Hepta Slab"/>
                <a:cs typeface="Hepta Slab"/>
                <a:sym typeface="Hepta Slab"/>
              </a:rPr>
              <a:t>Multiplication</a:t>
            </a:r>
            <a:r>
              <a:rPr lang="en" sz="2600">
                <a:solidFill>
                  <a:schemeClr val="accent5"/>
                </a:solidFill>
                <a:latin typeface="Hepta Slab"/>
                <a:ea typeface="Hepta Slab"/>
                <a:cs typeface="Hepta Slab"/>
                <a:sym typeface="Hepta Slab"/>
              </a:rPr>
              <a:t> Equations</a:t>
            </a:r>
            <a:endParaRPr b="0" sz="2600">
              <a:solidFill>
                <a:schemeClr val="accent5"/>
              </a:solidFill>
              <a:latin typeface="Hepta Slab"/>
              <a:ea typeface="Hepta Slab"/>
              <a:cs typeface="Hepta Slab"/>
              <a:sym typeface="Hepta Slab"/>
            </a:endParaRPr>
          </a:p>
        </p:txBody>
      </p:sp>
      <p:sp>
        <p:nvSpPr>
          <p:cNvPr id="1461" name="Google Shape;1461;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62" name="Google Shape;1462;p167"/>
          <p:cNvPicPr preferRelativeResize="0"/>
          <p:nvPr/>
        </p:nvPicPr>
        <p:blipFill>
          <a:blip r:embed="rId3">
            <a:alphaModFix/>
          </a:blip>
          <a:stretch>
            <a:fillRect/>
          </a:stretch>
        </p:blipFill>
        <p:spPr>
          <a:xfrm>
            <a:off x="1527975" y="1473313"/>
            <a:ext cx="2790060" cy="2711350"/>
          </a:xfrm>
          <a:prstGeom prst="rect">
            <a:avLst/>
          </a:prstGeom>
          <a:noFill/>
          <a:ln cap="flat" cmpd="sng" w="9525">
            <a:solidFill>
              <a:schemeClr val="dk2"/>
            </a:solidFill>
            <a:prstDash val="solid"/>
            <a:round/>
            <a:headEnd len="sm" w="sm" type="none"/>
            <a:tailEnd len="sm" w="sm" type="none"/>
          </a:ln>
        </p:spPr>
      </p:pic>
      <p:pic>
        <p:nvPicPr>
          <p:cNvPr id="1463" name="Google Shape;1463;p167"/>
          <p:cNvPicPr preferRelativeResize="0"/>
          <p:nvPr/>
        </p:nvPicPr>
        <p:blipFill>
          <a:blip r:embed="rId4">
            <a:alphaModFix/>
          </a:blip>
          <a:stretch>
            <a:fillRect/>
          </a:stretch>
        </p:blipFill>
        <p:spPr>
          <a:xfrm>
            <a:off x="5106098" y="1506944"/>
            <a:ext cx="2755451" cy="2677717"/>
          </a:xfrm>
          <a:prstGeom prst="rect">
            <a:avLst/>
          </a:prstGeom>
          <a:noFill/>
          <a:ln cap="flat" cmpd="sng" w="9525">
            <a:solidFill>
              <a:schemeClr val="dk2"/>
            </a:solidFill>
            <a:prstDash val="solid"/>
            <a:round/>
            <a:headEnd len="sm" w="sm" type="none"/>
            <a:tailEnd len="sm" w="sm" type="none"/>
          </a:ln>
        </p:spPr>
      </p:pic>
      <p:sp>
        <p:nvSpPr>
          <p:cNvPr id="1464" name="Google Shape;1464;p167"/>
          <p:cNvSpPr txBox="1"/>
          <p:nvPr/>
        </p:nvSpPr>
        <p:spPr>
          <a:xfrm>
            <a:off x="541725" y="908800"/>
            <a:ext cx="7418400" cy="3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Write an equation that represents each situation, drawing, or diagram.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Be prepared to explain your reasoning.</a:t>
            </a:r>
            <a:endParaRPr>
              <a:latin typeface="Hepta Slab"/>
              <a:ea typeface="Hepta Slab"/>
              <a:cs typeface="Hepta Slab"/>
              <a:sym typeface="Hepta Slab"/>
            </a:endParaRPr>
          </a:p>
        </p:txBody>
      </p:sp>
      <p:sp>
        <p:nvSpPr>
          <p:cNvPr id="1465" name="Google Shape;1465;p167"/>
          <p:cNvSpPr txBox="1"/>
          <p:nvPr/>
        </p:nvSpPr>
        <p:spPr>
          <a:xfrm>
            <a:off x="715450" y="4144675"/>
            <a:ext cx="780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part of the situation, drawing, or diagram were especially helpful as you wrote the equation?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5"/>
                                        </p:tgtEl>
                                        <p:attrNameLst>
                                          <p:attrName>style.visibility</p:attrName>
                                        </p:attrNameLst>
                                      </p:cBhvr>
                                      <p:to>
                                        <p:strVal val="visible"/>
                                      </p:to>
                                    </p:set>
                                    <p:animEffect filter="fade" transition="in">
                                      <p:cBhvr>
                                        <p:cTn dur="1000"/>
                                        <p:tgtEl>
                                          <p:spTgt spid="14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9" name="Shape 1469"/>
        <p:cNvGrpSpPr/>
        <p:nvPr/>
      </p:nvGrpSpPr>
      <p:grpSpPr>
        <a:xfrm>
          <a:off x="0" y="0"/>
          <a:ext cx="0" cy="0"/>
          <a:chOff x="0" y="0"/>
          <a:chExt cx="0" cy="0"/>
        </a:xfrm>
      </p:grpSpPr>
      <p:sp>
        <p:nvSpPr>
          <p:cNvPr id="1470" name="Google Shape;1470;p168"/>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71" name="Google Shape;1471;p168"/>
          <p:cNvSpPr/>
          <p:nvPr/>
        </p:nvSpPr>
        <p:spPr>
          <a:xfrm flipH="1">
            <a:off x="1442034" y="2245438"/>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68"/>
          <p:cNvSpPr txBox="1"/>
          <p:nvPr/>
        </p:nvSpPr>
        <p:spPr>
          <a:xfrm>
            <a:off x="1606375" y="2341225"/>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are multiplication expressions and equations alike?</a:t>
            </a:r>
            <a:endParaRPr b="1" sz="1200">
              <a:latin typeface="Quicksand"/>
              <a:ea typeface="Quicksand"/>
              <a:cs typeface="Quicksand"/>
              <a:sym typeface="Quicksand"/>
            </a:endParaRPr>
          </a:p>
        </p:txBody>
      </p:sp>
      <p:sp>
        <p:nvSpPr>
          <p:cNvPr id="1473" name="Google Shape;1473;p16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74" name="Google Shape;1474;p168"/>
          <p:cNvPicPr preferRelativeResize="0"/>
          <p:nvPr/>
        </p:nvPicPr>
        <p:blipFill>
          <a:blip r:embed="rId3">
            <a:alphaModFix/>
          </a:blip>
          <a:stretch>
            <a:fillRect/>
          </a:stretch>
        </p:blipFill>
        <p:spPr>
          <a:xfrm>
            <a:off x="3428573" y="3718025"/>
            <a:ext cx="1468000" cy="923350"/>
          </a:xfrm>
          <a:prstGeom prst="rect">
            <a:avLst/>
          </a:prstGeom>
          <a:noFill/>
          <a:ln>
            <a:noFill/>
          </a:ln>
        </p:spPr>
      </p:pic>
      <p:sp>
        <p:nvSpPr>
          <p:cNvPr id="1475" name="Google Shape;1475;p168"/>
          <p:cNvSpPr/>
          <p:nvPr/>
        </p:nvSpPr>
        <p:spPr>
          <a:xfrm>
            <a:off x="3799434" y="2106175"/>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68"/>
          <p:cNvSpPr txBox="1"/>
          <p:nvPr/>
        </p:nvSpPr>
        <p:spPr>
          <a:xfrm>
            <a:off x="3963775" y="2201963"/>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are multiplication expressions and equations different?</a:t>
            </a:r>
            <a:endParaRPr b="1" sz="1200">
              <a:latin typeface="Quicksand"/>
              <a:ea typeface="Quicksand"/>
              <a:cs typeface="Quicksand"/>
              <a:sym typeface="Quicksand"/>
            </a:endParaRPr>
          </a:p>
        </p:txBody>
      </p:sp>
      <p:sp>
        <p:nvSpPr>
          <p:cNvPr id="1477" name="Google Shape;1477;p168"/>
          <p:cNvSpPr txBox="1"/>
          <p:nvPr/>
        </p:nvSpPr>
        <p:spPr>
          <a:xfrm>
            <a:off x="3535675" y="1182550"/>
            <a:ext cx="2144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Expression: 3 x 5</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Equation: 3 x 5 = 15</a:t>
            </a:r>
            <a:endParaRPr>
              <a:latin typeface="Hepta Slab"/>
              <a:ea typeface="Hepta Slab"/>
              <a:cs typeface="Hepta Slab"/>
              <a:sym typeface="Hepta Slab"/>
            </a:endParaRPr>
          </a:p>
        </p:txBody>
      </p:sp>
      <p:sp>
        <p:nvSpPr>
          <p:cNvPr id="1478" name="Google Shape;1478;p168"/>
          <p:cNvSpPr/>
          <p:nvPr/>
        </p:nvSpPr>
        <p:spPr>
          <a:xfrm>
            <a:off x="5920784" y="2675525"/>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68"/>
          <p:cNvSpPr txBox="1"/>
          <p:nvPr/>
        </p:nvSpPr>
        <p:spPr>
          <a:xfrm>
            <a:off x="6085125" y="2977123"/>
            <a:ext cx="1506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When would each be helpful?</a:t>
            </a:r>
            <a:endParaRPr b="1" sz="1200">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1"/>
                                        </p:tgtEl>
                                        <p:attrNameLst>
                                          <p:attrName>style.visibility</p:attrName>
                                        </p:attrNameLst>
                                      </p:cBhvr>
                                      <p:to>
                                        <p:strVal val="visible"/>
                                      </p:to>
                                    </p:set>
                                    <p:animEffect filter="fade" transition="in">
                                      <p:cBhvr>
                                        <p:cTn dur="1000"/>
                                        <p:tgtEl>
                                          <p:spTgt spid="1471"/>
                                        </p:tgtEl>
                                      </p:cBhvr>
                                    </p:animEffect>
                                  </p:childTnLst>
                                </p:cTn>
                              </p:par>
                              <p:par>
                                <p:cTn fill="hold" nodeType="withEffect" presetClass="entr" presetID="10" presetSubtype="0">
                                  <p:stCondLst>
                                    <p:cond delay="0"/>
                                  </p:stCondLst>
                                  <p:childTnLst>
                                    <p:set>
                                      <p:cBhvr>
                                        <p:cTn dur="1" fill="hold">
                                          <p:stCondLst>
                                            <p:cond delay="0"/>
                                          </p:stCondLst>
                                        </p:cTn>
                                        <p:tgtEl>
                                          <p:spTgt spid="1472"/>
                                        </p:tgtEl>
                                        <p:attrNameLst>
                                          <p:attrName>style.visibility</p:attrName>
                                        </p:attrNameLst>
                                      </p:cBhvr>
                                      <p:to>
                                        <p:strVal val="visible"/>
                                      </p:to>
                                    </p:set>
                                    <p:animEffect filter="fade" transition="in">
                                      <p:cBhvr>
                                        <p:cTn dur="1000"/>
                                        <p:tgtEl>
                                          <p:spTgt spid="1472"/>
                                        </p:tgtEl>
                                      </p:cBhvr>
                                    </p:animEffect>
                                  </p:childTnLst>
                                </p:cTn>
                              </p:par>
                              <p:par>
                                <p:cTn fill="hold" nodeType="withEffect" presetClass="entr" presetID="10" presetSubtype="0">
                                  <p:stCondLst>
                                    <p:cond delay="0"/>
                                  </p:stCondLst>
                                  <p:childTnLst>
                                    <p:set>
                                      <p:cBhvr>
                                        <p:cTn dur="1" fill="hold">
                                          <p:stCondLst>
                                            <p:cond delay="0"/>
                                          </p:stCondLst>
                                        </p:cTn>
                                        <p:tgtEl>
                                          <p:spTgt spid="1477"/>
                                        </p:tgtEl>
                                        <p:attrNameLst>
                                          <p:attrName>style.visibility</p:attrName>
                                        </p:attrNameLst>
                                      </p:cBhvr>
                                      <p:to>
                                        <p:strVal val="visible"/>
                                      </p:to>
                                    </p:set>
                                    <p:animEffect filter="fade" transition="in">
                                      <p:cBhvr>
                                        <p:cTn dur="1000"/>
                                        <p:tgtEl>
                                          <p:spTgt spid="1477"/>
                                        </p:tgtEl>
                                      </p:cBhvr>
                                    </p:animEffect>
                                  </p:childTnLst>
                                </p:cTn>
                              </p:par>
                              <p:par>
                                <p:cTn fill="hold" nodeType="withEffect" presetClass="entr" presetID="10" presetSubtype="0">
                                  <p:stCondLst>
                                    <p:cond delay="0"/>
                                  </p:stCondLst>
                                  <p:childTnLst>
                                    <p:set>
                                      <p:cBhvr>
                                        <p:cTn dur="1" fill="hold">
                                          <p:stCondLst>
                                            <p:cond delay="0"/>
                                          </p:stCondLst>
                                        </p:cTn>
                                        <p:tgtEl>
                                          <p:spTgt spid="1474"/>
                                        </p:tgtEl>
                                        <p:attrNameLst>
                                          <p:attrName>style.visibility</p:attrName>
                                        </p:attrNameLst>
                                      </p:cBhvr>
                                      <p:to>
                                        <p:strVal val="visible"/>
                                      </p:to>
                                    </p:set>
                                    <p:animEffect filter="fade" transition="in">
                                      <p:cBhvr>
                                        <p:cTn dur="1000"/>
                                        <p:tgtEl>
                                          <p:spTgt spid="14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6"/>
                                        </p:tgtEl>
                                        <p:attrNameLst>
                                          <p:attrName>style.visibility</p:attrName>
                                        </p:attrNameLst>
                                      </p:cBhvr>
                                      <p:to>
                                        <p:strVal val="visible"/>
                                      </p:to>
                                    </p:set>
                                    <p:animEffect filter="fade" transition="in">
                                      <p:cBhvr>
                                        <p:cTn dur="1000"/>
                                        <p:tgtEl>
                                          <p:spTgt spid="1476"/>
                                        </p:tgtEl>
                                      </p:cBhvr>
                                    </p:animEffect>
                                  </p:childTnLst>
                                </p:cTn>
                              </p:par>
                              <p:par>
                                <p:cTn fill="hold" nodeType="withEffect" presetClass="entr" presetID="10" presetSubtype="0">
                                  <p:stCondLst>
                                    <p:cond delay="0"/>
                                  </p:stCondLst>
                                  <p:childTnLst>
                                    <p:set>
                                      <p:cBhvr>
                                        <p:cTn dur="1" fill="hold">
                                          <p:stCondLst>
                                            <p:cond delay="0"/>
                                          </p:stCondLst>
                                        </p:cTn>
                                        <p:tgtEl>
                                          <p:spTgt spid="1475"/>
                                        </p:tgtEl>
                                        <p:attrNameLst>
                                          <p:attrName>style.visibility</p:attrName>
                                        </p:attrNameLst>
                                      </p:cBhvr>
                                      <p:to>
                                        <p:strVal val="visible"/>
                                      </p:to>
                                    </p:set>
                                    <p:animEffect filter="fade" transition="in">
                                      <p:cBhvr>
                                        <p:cTn dur="1000"/>
                                        <p:tgtEl>
                                          <p:spTgt spid="14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8"/>
                                        </p:tgtEl>
                                        <p:attrNameLst>
                                          <p:attrName>style.visibility</p:attrName>
                                        </p:attrNameLst>
                                      </p:cBhvr>
                                      <p:to>
                                        <p:strVal val="visible"/>
                                      </p:to>
                                    </p:set>
                                    <p:animEffect filter="fade" transition="in">
                                      <p:cBhvr>
                                        <p:cTn dur="1000"/>
                                        <p:tgtEl>
                                          <p:spTgt spid="1478"/>
                                        </p:tgtEl>
                                      </p:cBhvr>
                                    </p:animEffect>
                                  </p:childTnLst>
                                </p:cTn>
                              </p:par>
                              <p:par>
                                <p:cTn fill="hold" nodeType="withEffect" presetClass="entr" presetID="10" presetSubtype="0">
                                  <p:stCondLst>
                                    <p:cond delay="0"/>
                                  </p:stCondLst>
                                  <p:childTnLst>
                                    <p:set>
                                      <p:cBhvr>
                                        <p:cTn dur="1" fill="hold">
                                          <p:stCondLst>
                                            <p:cond delay="0"/>
                                          </p:stCondLst>
                                        </p:cTn>
                                        <p:tgtEl>
                                          <p:spTgt spid="1479"/>
                                        </p:tgtEl>
                                        <p:attrNameLst>
                                          <p:attrName>style.visibility</p:attrName>
                                        </p:attrNameLst>
                                      </p:cBhvr>
                                      <p:to>
                                        <p:strVal val="visible"/>
                                      </p:to>
                                    </p:set>
                                    <p:animEffect filter="fade" transition="in">
                                      <p:cBhvr>
                                        <p:cTn dur="1000"/>
                                        <p:tgtEl>
                                          <p:spTgt spid="1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83" name="Shape 1483"/>
        <p:cNvGrpSpPr/>
        <p:nvPr/>
      </p:nvGrpSpPr>
      <p:grpSpPr>
        <a:xfrm>
          <a:off x="0" y="0"/>
          <a:ext cx="0" cy="0"/>
          <a:chOff x="0" y="0"/>
          <a:chExt cx="0" cy="0"/>
        </a:xfrm>
      </p:grpSpPr>
      <p:sp>
        <p:nvSpPr>
          <p:cNvPr id="1484" name="Google Shape;1484;p169"/>
          <p:cNvSpPr txBox="1"/>
          <p:nvPr>
            <p:ph idx="1" type="body"/>
          </p:nvPr>
        </p:nvSpPr>
        <p:spPr>
          <a:xfrm>
            <a:off x="1147500" y="636975"/>
            <a:ext cx="7253700" cy="415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learned about </a:t>
            </a:r>
            <a:r>
              <a:rPr b="1" i="0" lang="en" sz="2200">
                <a:latin typeface="Quicksand"/>
                <a:ea typeface="Quicksand"/>
                <a:cs typeface="Quicksand"/>
                <a:sym typeface="Quicksand"/>
              </a:rPr>
              <a:t>equations</a:t>
            </a:r>
            <a:r>
              <a:rPr i="0" lang="en" sz="2200">
                <a:latin typeface="Quicksand"/>
                <a:ea typeface="Quicksand"/>
                <a:cs typeface="Quicksand"/>
                <a:sym typeface="Quicksand"/>
              </a:rPr>
              <a:t> and how we can use them to represent </a:t>
            </a:r>
            <a:r>
              <a:rPr b="1" i="0" lang="en" sz="2200">
                <a:latin typeface="Quicksand"/>
                <a:ea typeface="Quicksand"/>
                <a:cs typeface="Quicksand"/>
                <a:sym typeface="Quicksand"/>
              </a:rPr>
              <a:t>multiplication</a:t>
            </a:r>
            <a:r>
              <a:rPr i="0" lang="en" sz="2200">
                <a:latin typeface="Quicksand"/>
                <a:ea typeface="Quicksand"/>
                <a:cs typeface="Quicksand"/>
                <a:sym typeface="Quicksand"/>
              </a:rPr>
              <a:t>. We matched </a:t>
            </a:r>
            <a:r>
              <a:rPr b="1" i="0" lang="en" sz="2200">
                <a:latin typeface="Quicksand"/>
                <a:ea typeface="Quicksand"/>
                <a:cs typeface="Quicksand"/>
                <a:sym typeface="Quicksand"/>
              </a:rPr>
              <a:t>equations</a:t>
            </a:r>
            <a:r>
              <a:rPr i="0" lang="en" sz="2200">
                <a:latin typeface="Quicksand"/>
                <a:ea typeface="Quicksand"/>
                <a:cs typeface="Quicksand"/>
                <a:sym typeface="Quicksand"/>
              </a:rPr>
              <a:t> to </a:t>
            </a:r>
            <a:r>
              <a:rPr b="1" i="0" lang="en" sz="2200">
                <a:latin typeface="Quicksand"/>
                <a:ea typeface="Quicksand"/>
                <a:cs typeface="Quicksand"/>
                <a:sym typeface="Quicksand"/>
              </a:rPr>
              <a:t>diagrams</a:t>
            </a:r>
            <a:r>
              <a:rPr i="0" lang="en" sz="2200">
                <a:latin typeface="Quicksand"/>
                <a:ea typeface="Quicksand"/>
                <a:cs typeface="Quicksand"/>
                <a:sym typeface="Quicksand"/>
              </a:rPr>
              <a:t>, </a:t>
            </a:r>
            <a:r>
              <a:rPr b="1" i="0" lang="en" sz="2200">
                <a:latin typeface="Quicksand"/>
                <a:ea typeface="Quicksand"/>
                <a:cs typeface="Quicksand"/>
                <a:sym typeface="Quicksand"/>
              </a:rPr>
              <a:t>drawings</a:t>
            </a:r>
            <a:r>
              <a:rPr i="0" lang="en" sz="2200">
                <a:latin typeface="Quicksand"/>
                <a:ea typeface="Quicksand"/>
                <a:cs typeface="Quicksand"/>
                <a:sym typeface="Quicksand"/>
              </a:rPr>
              <a:t> and </a:t>
            </a:r>
            <a:r>
              <a:rPr b="1" i="0" lang="en" sz="2200">
                <a:latin typeface="Quicksand"/>
                <a:ea typeface="Quicksand"/>
                <a:cs typeface="Quicksand"/>
                <a:sym typeface="Quicksand"/>
              </a:rPr>
              <a:t>situations</a:t>
            </a:r>
            <a:r>
              <a:rPr i="0" lang="en" sz="2200">
                <a:latin typeface="Quicksand"/>
                <a:ea typeface="Quicksand"/>
                <a:cs typeface="Quicksand"/>
                <a:sym typeface="Quicksand"/>
              </a:rPr>
              <a:t>. We wrote </a:t>
            </a:r>
            <a:r>
              <a:rPr b="1" i="0" lang="en" sz="2200">
                <a:latin typeface="Quicksand"/>
                <a:ea typeface="Quicksand"/>
                <a:cs typeface="Quicksand"/>
                <a:sym typeface="Quicksand"/>
              </a:rPr>
              <a:t>equations</a:t>
            </a:r>
            <a:r>
              <a:rPr i="0" lang="en" sz="2200">
                <a:latin typeface="Quicksand"/>
                <a:ea typeface="Quicksand"/>
                <a:cs typeface="Quicksand"/>
                <a:sym typeface="Quicksand"/>
              </a:rPr>
              <a:t> to represent </a:t>
            </a:r>
            <a:r>
              <a:rPr b="1" i="0" lang="en" sz="2200">
                <a:latin typeface="Quicksand"/>
                <a:ea typeface="Quicksand"/>
                <a:cs typeface="Quicksand"/>
                <a:sym typeface="Quicksand"/>
              </a:rPr>
              <a:t>situations</a:t>
            </a:r>
            <a:r>
              <a:rPr i="0" lang="en" sz="2200">
                <a:latin typeface="Quicksand"/>
                <a:ea typeface="Quicksand"/>
                <a:cs typeface="Quicksand"/>
                <a:sym typeface="Quicksand"/>
              </a:rPr>
              <a:t>, </a:t>
            </a:r>
            <a:r>
              <a:rPr b="1" i="0" lang="en" sz="2200">
                <a:latin typeface="Quicksand"/>
                <a:ea typeface="Quicksand"/>
                <a:cs typeface="Quicksand"/>
                <a:sym typeface="Quicksand"/>
              </a:rPr>
              <a:t>drawings</a:t>
            </a:r>
            <a:r>
              <a:rPr i="0" lang="en" sz="2200">
                <a:latin typeface="Quicksand"/>
                <a:ea typeface="Quicksand"/>
                <a:cs typeface="Quicksand"/>
                <a:sym typeface="Quicksand"/>
              </a:rPr>
              <a:t> and </a:t>
            </a:r>
            <a:r>
              <a:rPr b="1" i="0" lang="en" sz="2200">
                <a:latin typeface="Quicksand"/>
                <a:ea typeface="Quicksand"/>
                <a:cs typeface="Quicksand"/>
                <a:sym typeface="Quicksand"/>
              </a:rPr>
              <a:t>diagrams</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0"/>
              </a:spcAft>
              <a:buNone/>
            </a:pPr>
            <a:r>
              <a:rPr i="0" lang="en" sz="2200">
                <a:latin typeface="Quicksand"/>
                <a:ea typeface="Quicksand"/>
                <a:cs typeface="Quicksand"/>
                <a:sym typeface="Quicksand"/>
              </a:rPr>
              <a:t>We also learned that in the </a:t>
            </a:r>
            <a:r>
              <a:rPr b="1" i="0" lang="en" sz="2200">
                <a:latin typeface="Quicksand"/>
                <a:ea typeface="Quicksand"/>
                <a:cs typeface="Quicksand"/>
                <a:sym typeface="Quicksand"/>
              </a:rPr>
              <a:t>equation</a:t>
            </a:r>
            <a:r>
              <a:rPr i="0" lang="en" sz="2200">
                <a:latin typeface="Quicksand"/>
                <a:ea typeface="Quicksand"/>
                <a:cs typeface="Quicksand"/>
                <a:sym typeface="Quicksand"/>
              </a:rPr>
              <a:t> 3 x 5 = 15,             3 and 5 are the </a:t>
            </a:r>
            <a:r>
              <a:rPr b="1" i="0" lang="en" sz="2200">
                <a:latin typeface="Quicksand"/>
                <a:ea typeface="Quicksand"/>
                <a:cs typeface="Quicksand"/>
                <a:sym typeface="Quicksand"/>
              </a:rPr>
              <a:t>factors</a:t>
            </a:r>
            <a:r>
              <a:rPr i="0" lang="en" sz="2200">
                <a:latin typeface="Quicksand"/>
                <a:ea typeface="Quicksand"/>
                <a:cs typeface="Quicksand"/>
                <a:sym typeface="Quicksand"/>
              </a:rPr>
              <a:t> and 15 is the </a:t>
            </a:r>
            <a:r>
              <a:rPr b="1" i="0" lang="en" sz="2200">
                <a:latin typeface="Quicksand"/>
                <a:ea typeface="Quicksand"/>
                <a:cs typeface="Quicksand"/>
                <a:sym typeface="Quicksand"/>
              </a:rPr>
              <a:t>product</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work with </a:t>
            </a:r>
            <a:r>
              <a:rPr b="1" i="0" lang="en" sz="2200">
                <a:latin typeface="Quicksand"/>
                <a:ea typeface="Quicksand"/>
                <a:cs typeface="Quicksand"/>
                <a:sym typeface="Quicksand"/>
              </a:rPr>
              <a:t>equations</a:t>
            </a:r>
            <a:r>
              <a:rPr i="0" lang="en" sz="2200">
                <a:latin typeface="Quicksand"/>
                <a:ea typeface="Quicksand"/>
                <a:cs typeface="Quicksand"/>
                <a:sym typeface="Quicksand"/>
              </a:rPr>
              <a:t> with </a:t>
            </a:r>
            <a:r>
              <a:rPr b="1" i="0" lang="en" sz="2200">
                <a:latin typeface="Quicksand"/>
                <a:ea typeface="Quicksand"/>
                <a:cs typeface="Quicksand"/>
                <a:sym typeface="Quicksand"/>
              </a:rPr>
              <a:t>unknown numbers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485" name="Google Shape;1485;p169"/>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69"/>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490" name="Shape 1490"/>
        <p:cNvGrpSpPr/>
        <p:nvPr/>
      </p:nvGrpSpPr>
      <p:grpSpPr>
        <a:xfrm>
          <a:off x="0" y="0"/>
          <a:ext cx="0" cy="0"/>
          <a:chOff x="0" y="0"/>
          <a:chExt cx="0" cy="0"/>
        </a:xfrm>
      </p:grpSpPr>
      <p:sp>
        <p:nvSpPr>
          <p:cNvPr id="1491" name="Google Shape;1491;p170"/>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Write and Solve Equations with Unknown Numbers</a:t>
            </a:r>
            <a:endParaRPr sz="4000">
              <a:solidFill>
                <a:srgbClr val="434343"/>
              </a:solidFill>
              <a:latin typeface="Hepta Slab"/>
              <a:ea typeface="Hepta Slab"/>
              <a:cs typeface="Hepta Slab"/>
              <a:sym typeface="Hepta Slab"/>
            </a:endParaRPr>
          </a:p>
        </p:txBody>
      </p:sp>
      <p:sp>
        <p:nvSpPr>
          <p:cNvPr id="1492" name="Google Shape;1492;p170"/>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work with equations with unknown numbers</a:t>
            </a:r>
            <a:endParaRPr>
              <a:latin typeface="Quicksand"/>
              <a:ea typeface="Quicksand"/>
              <a:cs typeface="Quicksand"/>
              <a:sym typeface="Quicksand"/>
            </a:endParaRPr>
          </a:p>
        </p:txBody>
      </p:sp>
      <p:sp>
        <p:nvSpPr>
          <p:cNvPr id="1493" name="Google Shape;1493;p170"/>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 OA.A.4</a:t>
            </a:r>
            <a:endParaRPr sz="1100">
              <a:latin typeface="Quicksand"/>
              <a:ea typeface="Quicksand"/>
              <a:cs typeface="Quicksand"/>
              <a:sym typeface="Quicksand"/>
            </a:endParaRPr>
          </a:p>
        </p:txBody>
      </p:sp>
      <p:sp>
        <p:nvSpPr>
          <p:cNvPr id="1495" name="Google Shape;1495;p17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9" name="Shape 1499"/>
        <p:cNvGrpSpPr/>
        <p:nvPr/>
      </p:nvGrpSpPr>
      <p:grpSpPr>
        <a:xfrm>
          <a:off x="0" y="0"/>
          <a:ext cx="0" cy="0"/>
          <a:chOff x="0" y="0"/>
          <a:chExt cx="0" cy="0"/>
        </a:xfrm>
      </p:grpSpPr>
      <p:sp>
        <p:nvSpPr>
          <p:cNvPr id="1500" name="Google Shape;1500;p17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01" name="Google Shape;1501;p17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x 5</a:t>
            </a:r>
            <a:endParaRPr b="0">
              <a:latin typeface="Quicksand"/>
              <a:ea typeface="Quicksand"/>
              <a:cs typeface="Quicksand"/>
              <a:sym typeface="Quicksand"/>
            </a:endParaRPr>
          </a:p>
        </p:txBody>
      </p:sp>
      <p:sp>
        <p:nvSpPr>
          <p:cNvPr id="1502" name="Google Shape;1502;p1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6" name="Shape 1506"/>
        <p:cNvGrpSpPr/>
        <p:nvPr/>
      </p:nvGrpSpPr>
      <p:grpSpPr>
        <a:xfrm>
          <a:off x="0" y="0"/>
          <a:ext cx="0" cy="0"/>
          <a:chOff x="0" y="0"/>
          <a:chExt cx="0" cy="0"/>
        </a:xfrm>
      </p:grpSpPr>
      <p:sp>
        <p:nvSpPr>
          <p:cNvPr id="1507" name="Google Shape;1507;p172"/>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08" name="Google Shape;1508;p172"/>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2</a:t>
            </a:r>
            <a:r>
              <a:rPr lang="en">
                <a:latin typeface="Quicksand"/>
                <a:ea typeface="Quicksand"/>
                <a:cs typeface="Quicksand"/>
                <a:sym typeface="Quicksand"/>
              </a:rPr>
              <a:t> x 5</a:t>
            </a:r>
            <a:endParaRPr b="0">
              <a:latin typeface="Quicksand"/>
              <a:ea typeface="Quicksand"/>
              <a:cs typeface="Quicksand"/>
              <a:sym typeface="Quicksand"/>
            </a:endParaRPr>
          </a:p>
        </p:txBody>
      </p:sp>
      <p:sp>
        <p:nvSpPr>
          <p:cNvPr id="1509" name="Google Shape;1509;p1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3" name="Shape 1513"/>
        <p:cNvGrpSpPr/>
        <p:nvPr/>
      </p:nvGrpSpPr>
      <p:grpSpPr>
        <a:xfrm>
          <a:off x="0" y="0"/>
          <a:ext cx="0" cy="0"/>
          <a:chOff x="0" y="0"/>
          <a:chExt cx="0" cy="0"/>
        </a:xfrm>
      </p:grpSpPr>
      <p:sp>
        <p:nvSpPr>
          <p:cNvPr id="1514" name="Google Shape;1514;p173"/>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15" name="Google Shape;1515;p173"/>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3</a:t>
            </a:r>
            <a:r>
              <a:rPr lang="en">
                <a:latin typeface="Quicksand"/>
                <a:ea typeface="Quicksand"/>
                <a:cs typeface="Quicksand"/>
                <a:sym typeface="Quicksand"/>
              </a:rPr>
              <a:t> x 5</a:t>
            </a:r>
            <a:endParaRPr b="0">
              <a:latin typeface="Quicksand"/>
              <a:ea typeface="Quicksand"/>
              <a:cs typeface="Quicksand"/>
              <a:sym typeface="Quicksand"/>
            </a:endParaRPr>
          </a:p>
        </p:txBody>
      </p:sp>
      <p:sp>
        <p:nvSpPr>
          <p:cNvPr id="1516" name="Google Shape;1516;p1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0" name="Shape 1520"/>
        <p:cNvGrpSpPr/>
        <p:nvPr/>
      </p:nvGrpSpPr>
      <p:grpSpPr>
        <a:xfrm>
          <a:off x="0" y="0"/>
          <a:ext cx="0" cy="0"/>
          <a:chOff x="0" y="0"/>
          <a:chExt cx="0" cy="0"/>
        </a:xfrm>
      </p:grpSpPr>
      <p:sp>
        <p:nvSpPr>
          <p:cNvPr id="1521" name="Google Shape;1521;p174"/>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22" name="Google Shape;1522;p174"/>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4</a:t>
            </a:r>
            <a:r>
              <a:rPr lang="en">
                <a:latin typeface="Quicksand"/>
                <a:ea typeface="Quicksand"/>
                <a:cs typeface="Quicksand"/>
                <a:sym typeface="Quicksand"/>
              </a:rPr>
              <a:t> x 5</a:t>
            </a:r>
            <a:endParaRPr b="0">
              <a:latin typeface="Quicksand"/>
              <a:ea typeface="Quicksand"/>
              <a:cs typeface="Quicksand"/>
              <a:sym typeface="Quicksand"/>
            </a:endParaRPr>
          </a:p>
        </p:txBody>
      </p:sp>
      <p:sp>
        <p:nvSpPr>
          <p:cNvPr id="1523" name="Google Shape;1523;p1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24" name="Google Shape;1524;p174"/>
          <p:cNvSpPr txBox="1"/>
          <p:nvPr/>
        </p:nvSpPr>
        <p:spPr>
          <a:xfrm>
            <a:off x="715450" y="4144675"/>
            <a:ext cx="780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pattern do you see as you look at all the problems? Why is that happening?</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4"/>
                                        </p:tgtEl>
                                        <p:attrNameLst>
                                          <p:attrName>style.visibility</p:attrName>
                                        </p:attrNameLst>
                                      </p:cBhvr>
                                      <p:to>
                                        <p:strVal val="visible"/>
                                      </p:to>
                                    </p:set>
                                    <p:animEffect filter="fade" transition="in">
                                      <p:cBhvr>
                                        <p:cTn dur="1000"/>
                                        <p:tgtEl>
                                          <p:spTgt spid="1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8" name="Shape 1528"/>
        <p:cNvGrpSpPr/>
        <p:nvPr/>
      </p:nvGrpSpPr>
      <p:grpSpPr>
        <a:xfrm>
          <a:off x="0" y="0"/>
          <a:ext cx="0" cy="0"/>
          <a:chOff x="0" y="0"/>
          <a:chExt cx="0" cy="0"/>
        </a:xfrm>
      </p:grpSpPr>
      <p:sp>
        <p:nvSpPr>
          <p:cNvPr id="1529" name="Google Shape;1529;p175"/>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Unknown Numbers</a:t>
            </a:r>
            <a:endParaRPr b="0" sz="3000">
              <a:solidFill>
                <a:schemeClr val="accent5"/>
              </a:solidFill>
              <a:latin typeface="Hepta Slab"/>
              <a:ea typeface="Hepta Slab"/>
              <a:cs typeface="Hepta Slab"/>
              <a:sym typeface="Hepta Slab"/>
            </a:endParaRPr>
          </a:p>
        </p:txBody>
      </p:sp>
      <p:sp>
        <p:nvSpPr>
          <p:cNvPr id="1530" name="Google Shape;1530;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31" name="Google Shape;1531;p175"/>
          <p:cNvPicPr preferRelativeResize="0"/>
          <p:nvPr/>
        </p:nvPicPr>
        <p:blipFill>
          <a:blip r:embed="rId3">
            <a:alphaModFix/>
          </a:blip>
          <a:stretch>
            <a:fillRect/>
          </a:stretch>
        </p:blipFill>
        <p:spPr>
          <a:xfrm>
            <a:off x="2622975" y="1206300"/>
            <a:ext cx="3457625" cy="3431574"/>
          </a:xfrm>
          <a:prstGeom prst="rect">
            <a:avLst/>
          </a:prstGeom>
          <a:noFill/>
          <a:ln cap="flat" cmpd="sng" w="9525">
            <a:solidFill>
              <a:schemeClr val="dk2"/>
            </a:solidFill>
            <a:prstDash val="solid"/>
            <a:round/>
            <a:headEnd len="sm" w="sm" type="none"/>
            <a:tailEnd len="sm" w="sm" type="none"/>
          </a:ln>
        </p:spPr>
      </p:pic>
      <p:sp>
        <p:nvSpPr>
          <p:cNvPr id="1532" name="Google Shape;1532;p175"/>
          <p:cNvSpPr txBox="1"/>
          <p:nvPr/>
        </p:nvSpPr>
        <p:spPr>
          <a:xfrm>
            <a:off x="617025" y="1265600"/>
            <a:ext cx="18069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4 x 5 =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What might this equation mean?</a:t>
            </a:r>
            <a:endParaRPr>
              <a:latin typeface="Hepta Slab"/>
              <a:ea typeface="Hepta Slab"/>
              <a:cs typeface="Hepta Slab"/>
              <a:sym typeface="Hepta Slab"/>
            </a:endParaRPr>
          </a:p>
        </p:txBody>
      </p:sp>
      <p:sp>
        <p:nvSpPr>
          <p:cNvPr id="1533" name="Google Shape;1533;p175"/>
          <p:cNvSpPr txBox="1"/>
          <p:nvPr/>
        </p:nvSpPr>
        <p:spPr>
          <a:xfrm>
            <a:off x="617025" y="2286650"/>
            <a:ext cx="1806900" cy="233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Different symbols can be used to represent the unknown number in a equation:</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____</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p:txBody>
      </p:sp>
      <p:sp>
        <p:nvSpPr>
          <p:cNvPr id="1534" name="Google Shape;1534;p175"/>
          <p:cNvSpPr/>
          <p:nvPr/>
        </p:nvSpPr>
        <p:spPr>
          <a:xfrm>
            <a:off x="1329300" y="4392750"/>
            <a:ext cx="364800" cy="3186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75"/>
          <p:cNvSpPr txBox="1"/>
          <p:nvPr/>
        </p:nvSpPr>
        <p:spPr>
          <a:xfrm>
            <a:off x="6233825" y="1313750"/>
            <a:ext cx="22938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does each number in the equation represent?</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What does each question mark, blank, or box represent?</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How can we figure out which </a:t>
            </a:r>
            <a:r>
              <a:rPr b="1" lang="en">
                <a:latin typeface="Hepta Slab"/>
                <a:ea typeface="Hepta Slab"/>
                <a:cs typeface="Hepta Slab"/>
                <a:sym typeface="Hepta Slab"/>
              </a:rPr>
              <a:t>number goes in the blank to make the equation true?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2"/>
                                        </p:tgtEl>
                                        <p:attrNameLst>
                                          <p:attrName>style.visibility</p:attrName>
                                        </p:attrNameLst>
                                      </p:cBhvr>
                                      <p:to>
                                        <p:strVal val="visible"/>
                                      </p:to>
                                    </p:set>
                                    <p:animEffect filter="fade" transition="in">
                                      <p:cBhvr>
                                        <p:cTn dur="1000"/>
                                        <p:tgtEl>
                                          <p:spTgt spid="15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3"/>
                                        </p:tgtEl>
                                        <p:attrNameLst>
                                          <p:attrName>style.visibility</p:attrName>
                                        </p:attrNameLst>
                                      </p:cBhvr>
                                      <p:to>
                                        <p:strVal val="visible"/>
                                      </p:to>
                                    </p:set>
                                    <p:animEffect filter="fade" transition="in">
                                      <p:cBhvr>
                                        <p:cTn dur="1000"/>
                                        <p:tgtEl>
                                          <p:spTgt spid="1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1"/>
                                        </p:tgtEl>
                                        <p:attrNameLst>
                                          <p:attrName>style.visibility</p:attrName>
                                        </p:attrNameLst>
                                      </p:cBhvr>
                                      <p:to>
                                        <p:strVal val="visible"/>
                                      </p:to>
                                    </p:set>
                                    <p:animEffect filter="fade" transition="in">
                                      <p:cBhvr>
                                        <p:cTn dur="1000"/>
                                        <p:tgtEl>
                                          <p:spTgt spid="1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5"/>
                                        </p:tgtEl>
                                        <p:attrNameLst>
                                          <p:attrName>style.visibility</p:attrName>
                                        </p:attrNameLst>
                                      </p:cBhvr>
                                      <p:to>
                                        <p:strVal val="visible"/>
                                      </p:to>
                                    </p:set>
                                    <p:animEffect filter="fade" transition="in">
                                      <p:cBhvr>
                                        <p:cTn dur="1000"/>
                                        <p:tgtEl>
                                          <p:spTgt spid="1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9" name="Shape 1539"/>
        <p:cNvGrpSpPr/>
        <p:nvPr/>
      </p:nvGrpSpPr>
      <p:grpSpPr>
        <a:xfrm>
          <a:off x="0" y="0"/>
          <a:ext cx="0" cy="0"/>
          <a:chOff x="0" y="0"/>
          <a:chExt cx="0" cy="0"/>
        </a:xfrm>
      </p:grpSpPr>
      <p:sp>
        <p:nvSpPr>
          <p:cNvPr id="1540" name="Google Shape;1540;p176"/>
          <p:cNvSpPr txBox="1"/>
          <p:nvPr>
            <p:ph type="ctrTitle"/>
          </p:nvPr>
        </p:nvSpPr>
        <p:spPr>
          <a:xfrm>
            <a:off x="408425" y="457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Write Equations with an Unknown Number</a:t>
            </a:r>
            <a:endParaRPr b="0" sz="2200">
              <a:solidFill>
                <a:schemeClr val="accent5"/>
              </a:solidFill>
              <a:latin typeface="Hepta Slab"/>
              <a:ea typeface="Hepta Slab"/>
              <a:cs typeface="Hepta Slab"/>
              <a:sym typeface="Hepta Slab"/>
            </a:endParaRPr>
          </a:p>
        </p:txBody>
      </p:sp>
      <p:sp>
        <p:nvSpPr>
          <p:cNvPr id="1541" name="Google Shape;1541;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42" name="Google Shape;1542;p176"/>
          <p:cNvPicPr preferRelativeResize="0"/>
          <p:nvPr/>
        </p:nvPicPr>
        <p:blipFill>
          <a:blip r:embed="rId3">
            <a:alphaModFix/>
          </a:blip>
          <a:stretch>
            <a:fillRect/>
          </a:stretch>
        </p:blipFill>
        <p:spPr>
          <a:xfrm>
            <a:off x="1920650" y="1153025"/>
            <a:ext cx="3728751" cy="3283976"/>
          </a:xfrm>
          <a:prstGeom prst="rect">
            <a:avLst/>
          </a:prstGeom>
          <a:noFill/>
          <a:ln>
            <a:noFill/>
          </a:ln>
        </p:spPr>
      </p:pic>
      <p:sp>
        <p:nvSpPr>
          <p:cNvPr id="1543" name="Google Shape;1543;p176"/>
          <p:cNvSpPr txBox="1"/>
          <p:nvPr/>
        </p:nvSpPr>
        <p:spPr>
          <a:xfrm>
            <a:off x="5996400" y="1194213"/>
            <a:ext cx="22938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strategies did you use to find the unknown number, or product in the equations?</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How did each equation change as you found the </a:t>
            </a:r>
            <a:r>
              <a:rPr b="1" lang="en">
                <a:latin typeface="Hepta Slab"/>
                <a:ea typeface="Hepta Slab"/>
                <a:cs typeface="Hepta Slab"/>
                <a:sym typeface="Hepta Slab"/>
              </a:rPr>
              <a:t>total</a:t>
            </a:r>
            <a:r>
              <a:rPr b="1" lang="en">
                <a:latin typeface="Hepta Slab"/>
                <a:ea typeface="Hepta Slab"/>
                <a:cs typeface="Hepta Slab"/>
                <a:sym typeface="Hepta Slab"/>
              </a:rPr>
              <a:t> for each set of equal groups?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3"/>
                                        </p:tgtEl>
                                        <p:attrNameLst>
                                          <p:attrName>style.visibility</p:attrName>
                                        </p:attrNameLst>
                                      </p:cBhvr>
                                      <p:to>
                                        <p:strVal val="visible"/>
                                      </p:to>
                                    </p:set>
                                    <p:animEffect filter="fade" transition="in">
                                      <p:cBhvr>
                                        <p:cTn dur="1000"/>
                                        <p:tgtEl>
                                          <p:spTgt spid="15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7" name="Shape 1547"/>
        <p:cNvGrpSpPr/>
        <p:nvPr/>
      </p:nvGrpSpPr>
      <p:grpSpPr>
        <a:xfrm>
          <a:off x="0" y="0"/>
          <a:ext cx="0" cy="0"/>
          <a:chOff x="0" y="0"/>
          <a:chExt cx="0" cy="0"/>
        </a:xfrm>
      </p:grpSpPr>
      <p:sp>
        <p:nvSpPr>
          <p:cNvPr id="1548" name="Google Shape;1548;p177"/>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549" name="Google Shape;1549;p177"/>
          <p:cNvSpPr/>
          <p:nvPr/>
        </p:nvSpPr>
        <p:spPr>
          <a:xfrm flipH="1">
            <a:off x="1074504" y="2365903"/>
            <a:ext cx="2295871" cy="18852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77"/>
          <p:cNvSpPr txBox="1"/>
          <p:nvPr/>
        </p:nvSpPr>
        <p:spPr>
          <a:xfrm>
            <a:off x="1508925" y="2566913"/>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was finding an unknown factor different from finding an unknown product?</a:t>
            </a:r>
            <a:endParaRPr b="1" sz="1200">
              <a:latin typeface="Quicksand"/>
              <a:ea typeface="Quicksand"/>
              <a:cs typeface="Quicksand"/>
              <a:sym typeface="Quicksand"/>
            </a:endParaRPr>
          </a:p>
        </p:txBody>
      </p:sp>
      <p:sp>
        <p:nvSpPr>
          <p:cNvPr id="1551" name="Google Shape;1551;p17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52" name="Google Shape;1552;p177"/>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1553" name="Google Shape;1553;p177"/>
          <p:cNvSpPr txBox="1"/>
          <p:nvPr/>
        </p:nvSpPr>
        <p:spPr>
          <a:xfrm>
            <a:off x="5214525" y="2531475"/>
            <a:ext cx="15060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6 x 5 =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6 x ? = 30</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 x 5 = 30</a:t>
            </a:r>
            <a:endParaRPr b="1">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54" name="Google Shape;1554;p177"/>
          <p:cNvSpPr/>
          <p:nvPr/>
        </p:nvSpPr>
        <p:spPr>
          <a:xfrm>
            <a:off x="5050184" y="2531475"/>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558" name="Shape 1558"/>
        <p:cNvGrpSpPr/>
        <p:nvPr/>
      </p:nvGrpSpPr>
      <p:grpSpPr>
        <a:xfrm>
          <a:off x="0" y="0"/>
          <a:ext cx="0" cy="0"/>
          <a:chOff x="0" y="0"/>
          <a:chExt cx="0" cy="0"/>
        </a:xfrm>
      </p:grpSpPr>
      <p:sp>
        <p:nvSpPr>
          <p:cNvPr id="1559" name="Google Shape;1559;p178"/>
          <p:cNvSpPr txBox="1"/>
          <p:nvPr>
            <p:ph idx="1" type="body"/>
          </p:nvPr>
        </p:nvSpPr>
        <p:spPr>
          <a:xfrm>
            <a:off x="1147500" y="636975"/>
            <a:ext cx="7253700" cy="415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found missing numbers in </a:t>
            </a:r>
            <a:r>
              <a:rPr b="1" i="0" lang="en" sz="2200">
                <a:latin typeface="Quicksand"/>
                <a:ea typeface="Quicksand"/>
                <a:cs typeface="Quicksand"/>
                <a:sym typeface="Quicksand"/>
              </a:rPr>
              <a:t>multiplication equations</a:t>
            </a:r>
            <a:r>
              <a:rPr i="0" lang="en" sz="2200">
                <a:latin typeface="Quicksand"/>
                <a:ea typeface="Quicksand"/>
                <a:cs typeface="Quicksand"/>
                <a:sym typeface="Quicksand"/>
              </a:rPr>
              <a:t>.  We matched and wrote </a:t>
            </a:r>
            <a:r>
              <a:rPr b="1" i="0" lang="en" sz="2200">
                <a:latin typeface="Quicksand"/>
                <a:ea typeface="Quicksand"/>
                <a:cs typeface="Quicksand"/>
                <a:sym typeface="Quicksand"/>
              </a:rPr>
              <a:t>equations</a:t>
            </a:r>
            <a:r>
              <a:rPr i="0" lang="en" sz="2200">
                <a:latin typeface="Quicksand"/>
                <a:ea typeface="Quicksand"/>
                <a:cs typeface="Quicksand"/>
                <a:sym typeface="Quicksand"/>
              </a:rPr>
              <a:t> that had an </a:t>
            </a:r>
            <a:r>
              <a:rPr b="1" i="0" lang="en" sz="2200">
                <a:latin typeface="Quicksand"/>
                <a:ea typeface="Quicksand"/>
                <a:cs typeface="Quicksand"/>
                <a:sym typeface="Quicksand"/>
              </a:rPr>
              <a:t>unknown number</a:t>
            </a:r>
            <a:r>
              <a:rPr i="0" lang="en" sz="2200">
                <a:latin typeface="Quicksand"/>
                <a:ea typeface="Quicksand"/>
                <a:cs typeface="Quicksand"/>
                <a:sym typeface="Quicksand"/>
              </a:rPr>
              <a:t>.  These equations had either a </a:t>
            </a:r>
            <a:r>
              <a:rPr b="1" i="0" lang="en" sz="2200">
                <a:latin typeface="Quicksand"/>
                <a:ea typeface="Quicksand"/>
                <a:cs typeface="Quicksand"/>
                <a:sym typeface="Quicksand"/>
              </a:rPr>
              <a:t>missing factor</a:t>
            </a:r>
            <a:r>
              <a:rPr i="0" lang="en" sz="2200">
                <a:latin typeface="Quicksand"/>
                <a:ea typeface="Quicksand"/>
                <a:cs typeface="Quicksand"/>
                <a:sym typeface="Quicksand"/>
              </a:rPr>
              <a:t> or a </a:t>
            </a:r>
            <a:r>
              <a:rPr b="1" i="0" lang="en" sz="2200">
                <a:latin typeface="Quicksand"/>
                <a:ea typeface="Quicksand"/>
                <a:cs typeface="Quicksand"/>
                <a:sym typeface="Quicksand"/>
              </a:rPr>
              <a:t>missing product</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0"/>
              </a:spcAft>
              <a:buNone/>
            </a:pPr>
            <a:r>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solve more </a:t>
            </a:r>
            <a:r>
              <a:rPr b="1" i="0" lang="en" sz="2200">
                <a:latin typeface="Quicksand"/>
                <a:ea typeface="Quicksand"/>
                <a:cs typeface="Quicksand"/>
                <a:sym typeface="Quicksand"/>
              </a:rPr>
              <a:t>multiplication</a:t>
            </a:r>
            <a:r>
              <a:rPr i="0" lang="en" sz="2200">
                <a:latin typeface="Quicksand"/>
                <a:ea typeface="Quicksand"/>
                <a:cs typeface="Quicksand"/>
                <a:sym typeface="Quicksand"/>
              </a:rPr>
              <a:t> problems.</a:t>
            </a:r>
            <a:endParaRPr i="0" sz="2200">
              <a:latin typeface="Quicksand"/>
              <a:ea typeface="Quicksand"/>
              <a:cs typeface="Quicksand"/>
              <a:sym typeface="Quicksand"/>
            </a:endParaRPr>
          </a:p>
        </p:txBody>
      </p:sp>
      <p:sp>
        <p:nvSpPr>
          <p:cNvPr id="1560" name="Google Shape;1560;p178"/>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78"/>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565" name="Shape 1565"/>
        <p:cNvGrpSpPr/>
        <p:nvPr/>
      </p:nvGrpSpPr>
      <p:grpSpPr>
        <a:xfrm>
          <a:off x="0" y="0"/>
          <a:ext cx="0" cy="0"/>
          <a:chOff x="0" y="0"/>
          <a:chExt cx="0" cy="0"/>
        </a:xfrm>
      </p:grpSpPr>
      <p:sp>
        <p:nvSpPr>
          <p:cNvPr id="1566" name="Google Shape;1566;p179"/>
          <p:cNvSpPr txBox="1"/>
          <p:nvPr>
            <p:ph type="ctrTitle"/>
          </p:nvPr>
        </p:nvSpPr>
        <p:spPr>
          <a:xfrm>
            <a:off x="413550"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More Factors,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More Problems</a:t>
            </a:r>
            <a:endParaRPr sz="4000">
              <a:solidFill>
                <a:srgbClr val="434343"/>
              </a:solidFill>
              <a:latin typeface="Hepta Slab"/>
              <a:ea typeface="Hepta Slab"/>
              <a:cs typeface="Hepta Slab"/>
              <a:sym typeface="Hepta Slab"/>
            </a:endParaRPr>
          </a:p>
        </p:txBody>
      </p:sp>
      <p:sp>
        <p:nvSpPr>
          <p:cNvPr id="1567" name="Google Shape;1567;p179"/>
          <p:cNvSpPr txBox="1"/>
          <p:nvPr/>
        </p:nvSpPr>
        <p:spPr>
          <a:xfrm>
            <a:off x="2918900"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more multiplication problems.</a:t>
            </a:r>
            <a:endParaRPr>
              <a:latin typeface="Quicksand"/>
              <a:ea typeface="Quicksand"/>
              <a:cs typeface="Quicksand"/>
              <a:sym typeface="Quicksand"/>
            </a:endParaRPr>
          </a:p>
        </p:txBody>
      </p:sp>
      <p:sp>
        <p:nvSpPr>
          <p:cNvPr id="1568" name="Google Shape;1568;p179"/>
          <p:cNvSpPr/>
          <p:nvPr/>
        </p:nvSpPr>
        <p:spPr>
          <a:xfrm>
            <a:off x="25317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 OA.A.4</a:t>
            </a:r>
            <a:endParaRPr sz="1100">
              <a:latin typeface="Quicksand"/>
              <a:ea typeface="Quicksand"/>
              <a:cs typeface="Quicksand"/>
              <a:sym typeface="Quicksand"/>
            </a:endParaRPr>
          </a:p>
        </p:txBody>
      </p:sp>
      <p:sp>
        <p:nvSpPr>
          <p:cNvPr id="1570" name="Google Shape;1570;p17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4" name="Shape 1574"/>
        <p:cNvGrpSpPr/>
        <p:nvPr/>
      </p:nvGrpSpPr>
      <p:grpSpPr>
        <a:xfrm>
          <a:off x="0" y="0"/>
          <a:ext cx="0" cy="0"/>
          <a:chOff x="0" y="0"/>
          <a:chExt cx="0" cy="0"/>
        </a:xfrm>
      </p:grpSpPr>
      <p:sp>
        <p:nvSpPr>
          <p:cNvPr id="1575" name="Google Shape;1575;p180"/>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76" name="Google Shape;1576;p180"/>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x 10</a:t>
            </a:r>
            <a:endParaRPr b="0">
              <a:latin typeface="Quicksand"/>
              <a:ea typeface="Quicksand"/>
              <a:cs typeface="Quicksand"/>
              <a:sym typeface="Quicksand"/>
            </a:endParaRPr>
          </a:p>
        </p:txBody>
      </p:sp>
      <p:sp>
        <p:nvSpPr>
          <p:cNvPr id="1577" name="Google Shape;1577;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1" name="Shape 1581"/>
        <p:cNvGrpSpPr/>
        <p:nvPr/>
      </p:nvGrpSpPr>
      <p:grpSpPr>
        <a:xfrm>
          <a:off x="0" y="0"/>
          <a:ext cx="0" cy="0"/>
          <a:chOff x="0" y="0"/>
          <a:chExt cx="0" cy="0"/>
        </a:xfrm>
      </p:grpSpPr>
      <p:sp>
        <p:nvSpPr>
          <p:cNvPr id="1582" name="Google Shape;1582;p18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83" name="Google Shape;1583;p18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2 x 10</a:t>
            </a:r>
            <a:endParaRPr b="0">
              <a:latin typeface="Quicksand"/>
              <a:ea typeface="Quicksand"/>
              <a:cs typeface="Quicksand"/>
              <a:sym typeface="Quicksand"/>
            </a:endParaRPr>
          </a:p>
        </p:txBody>
      </p:sp>
      <p:sp>
        <p:nvSpPr>
          <p:cNvPr id="1584" name="Google Shape;1584;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8" name="Shape 1588"/>
        <p:cNvGrpSpPr/>
        <p:nvPr/>
      </p:nvGrpSpPr>
      <p:grpSpPr>
        <a:xfrm>
          <a:off x="0" y="0"/>
          <a:ext cx="0" cy="0"/>
          <a:chOff x="0" y="0"/>
          <a:chExt cx="0" cy="0"/>
        </a:xfrm>
      </p:grpSpPr>
      <p:sp>
        <p:nvSpPr>
          <p:cNvPr id="1589" name="Google Shape;1589;p182"/>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90" name="Google Shape;1590;p182"/>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3 x 10</a:t>
            </a:r>
            <a:endParaRPr b="0">
              <a:latin typeface="Quicksand"/>
              <a:ea typeface="Quicksand"/>
              <a:cs typeface="Quicksand"/>
              <a:sym typeface="Quicksand"/>
            </a:endParaRPr>
          </a:p>
        </p:txBody>
      </p:sp>
      <p:sp>
        <p:nvSpPr>
          <p:cNvPr id="1591" name="Google Shape;1591;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95" name="Shape 1595"/>
        <p:cNvGrpSpPr/>
        <p:nvPr/>
      </p:nvGrpSpPr>
      <p:grpSpPr>
        <a:xfrm>
          <a:off x="0" y="0"/>
          <a:ext cx="0" cy="0"/>
          <a:chOff x="0" y="0"/>
          <a:chExt cx="0" cy="0"/>
        </a:xfrm>
      </p:grpSpPr>
      <p:sp>
        <p:nvSpPr>
          <p:cNvPr id="1596" name="Google Shape;1596;p183"/>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97" name="Google Shape;1597;p183"/>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4 x 10</a:t>
            </a:r>
            <a:endParaRPr b="0">
              <a:latin typeface="Quicksand"/>
              <a:ea typeface="Quicksand"/>
              <a:cs typeface="Quicksand"/>
              <a:sym typeface="Quicksand"/>
            </a:endParaRPr>
          </a:p>
        </p:txBody>
      </p:sp>
      <p:sp>
        <p:nvSpPr>
          <p:cNvPr id="1598" name="Google Shape;1598;p1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99" name="Google Shape;1599;p183"/>
          <p:cNvSpPr txBox="1"/>
          <p:nvPr/>
        </p:nvSpPr>
        <p:spPr>
          <a:xfrm>
            <a:off x="715450" y="4144675"/>
            <a:ext cx="780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pattern do we see as we look at all the problems? Why is that happening?</a:t>
            </a:r>
            <a:endParaRPr b="1">
              <a:latin typeface="Hepta Slab"/>
              <a:ea typeface="Hepta Slab"/>
              <a:cs typeface="Hepta Slab"/>
              <a:sym typeface="Hepta Slab"/>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3" name="Shape 1603"/>
        <p:cNvGrpSpPr/>
        <p:nvPr/>
      </p:nvGrpSpPr>
      <p:grpSpPr>
        <a:xfrm>
          <a:off x="0" y="0"/>
          <a:ext cx="0" cy="0"/>
          <a:chOff x="0" y="0"/>
          <a:chExt cx="0" cy="0"/>
        </a:xfrm>
      </p:grpSpPr>
      <p:sp>
        <p:nvSpPr>
          <p:cNvPr id="1604" name="Google Shape;1604;p184"/>
          <p:cNvSpPr txBox="1"/>
          <p:nvPr>
            <p:ph type="ctrTitle"/>
          </p:nvPr>
        </p:nvSpPr>
        <p:spPr>
          <a:xfrm>
            <a:off x="353100" y="5264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Represent Situations with Equations</a:t>
            </a:r>
            <a:endParaRPr b="0" sz="2700">
              <a:solidFill>
                <a:schemeClr val="accent5"/>
              </a:solidFill>
              <a:latin typeface="Hepta Slab"/>
              <a:ea typeface="Hepta Slab"/>
              <a:cs typeface="Hepta Slab"/>
              <a:sym typeface="Hepta Slab"/>
            </a:endParaRPr>
          </a:p>
        </p:txBody>
      </p:sp>
      <p:sp>
        <p:nvSpPr>
          <p:cNvPr id="1605" name="Google Shape;1605;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06" name="Google Shape;1606;p184"/>
          <p:cNvPicPr preferRelativeResize="0"/>
          <p:nvPr/>
        </p:nvPicPr>
        <p:blipFill>
          <a:blip r:embed="rId3">
            <a:alphaModFix/>
          </a:blip>
          <a:stretch>
            <a:fillRect/>
          </a:stretch>
        </p:blipFill>
        <p:spPr>
          <a:xfrm>
            <a:off x="4099078" y="1108751"/>
            <a:ext cx="3739326" cy="3439950"/>
          </a:xfrm>
          <a:prstGeom prst="rect">
            <a:avLst/>
          </a:prstGeom>
          <a:noFill/>
          <a:ln cap="flat" cmpd="sng" w="9525">
            <a:solidFill>
              <a:schemeClr val="dk2"/>
            </a:solidFill>
            <a:prstDash val="solid"/>
            <a:round/>
            <a:headEnd len="sm" w="sm" type="none"/>
            <a:tailEnd len="sm" w="sm" type="none"/>
          </a:ln>
        </p:spPr>
      </p:pic>
      <p:sp>
        <p:nvSpPr>
          <p:cNvPr id="1607" name="Google Shape;1607;p184"/>
          <p:cNvSpPr txBox="1"/>
          <p:nvPr/>
        </p:nvSpPr>
        <p:spPr>
          <a:xfrm>
            <a:off x="610750" y="1108750"/>
            <a:ext cx="33186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For each problem:</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Char char="●"/>
            </a:pPr>
            <a:r>
              <a:rPr lang="en">
                <a:latin typeface="Hepta Slab"/>
                <a:ea typeface="Hepta Slab"/>
                <a:cs typeface="Hepta Slab"/>
                <a:sym typeface="Hepta Slab"/>
              </a:rPr>
              <a:t>Write an equation with a symbol for the unknown to represent the situation.</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Char char="●"/>
            </a:pPr>
            <a:r>
              <a:rPr lang="en">
                <a:latin typeface="Hepta Slab"/>
                <a:ea typeface="Hepta Slab"/>
                <a:cs typeface="Hepta Slab"/>
                <a:sym typeface="Hepta Slab"/>
              </a:rPr>
              <a:t>Find the number that makes the equation true. Show your reasoning.</a:t>
            </a:r>
            <a:endParaRPr>
              <a:latin typeface="Hepta Slab"/>
              <a:ea typeface="Hepta Slab"/>
              <a:cs typeface="Hepta Slab"/>
              <a:sym typeface="Hepta Slab"/>
            </a:endParaRPr>
          </a:p>
        </p:txBody>
      </p:sp>
      <p:sp>
        <p:nvSpPr>
          <p:cNvPr id="1608" name="Google Shape;1608;p184"/>
          <p:cNvSpPr txBox="1"/>
          <p:nvPr/>
        </p:nvSpPr>
        <p:spPr>
          <a:xfrm>
            <a:off x="610750" y="2801950"/>
            <a:ext cx="3318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use the factors in each equation to find the product?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8"/>
                                        </p:tgtEl>
                                        <p:attrNameLst>
                                          <p:attrName>style.visibility</p:attrName>
                                        </p:attrNameLst>
                                      </p:cBhvr>
                                      <p:to>
                                        <p:strVal val="visible"/>
                                      </p:to>
                                    </p:set>
                                    <p:animEffect filter="fade" transition="in">
                                      <p:cBhvr>
                                        <p:cTn dur="1000"/>
                                        <p:tgtEl>
                                          <p:spTgt spid="1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2" name="Shape 1612"/>
        <p:cNvGrpSpPr/>
        <p:nvPr/>
      </p:nvGrpSpPr>
      <p:grpSpPr>
        <a:xfrm>
          <a:off x="0" y="0"/>
          <a:ext cx="0" cy="0"/>
          <a:chOff x="0" y="0"/>
          <a:chExt cx="0" cy="0"/>
        </a:xfrm>
      </p:grpSpPr>
      <p:sp>
        <p:nvSpPr>
          <p:cNvPr id="1613" name="Google Shape;1613;p185"/>
          <p:cNvSpPr txBox="1"/>
          <p:nvPr>
            <p:ph type="ctrTitle"/>
          </p:nvPr>
        </p:nvSpPr>
        <p:spPr>
          <a:xfrm>
            <a:off x="397775" y="411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Multiplication Mashup</a:t>
            </a:r>
            <a:endParaRPr b="0" sz="2600">
              <a:solidFill>
                <a:schemeClr val="accent5"/>
              </a:solidFill>
              <a:latin typeface="Hepta Slab"/>
              <a:ea typeface="Hepta Slab"/>
              <a:cs typeface="Hepta Slab"/>
              <a:sym typeface="Hepta Slab"/>
            </a:endParaRPr>
          </a:p>
        </p:txBody>
      </p:sp>
      <p:sp>
        <p:nvSpPr>
          <p:cNvPr id="1614" name="Google Shape;1614;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615" name="Google Shape;1615;p185"/>
          <p:cNvPicPr preferRelativeResize="0"/>
          <p:nvPr/>
        </p:nvPicPr>
        <p:blipFill>
          <a:blip r:embed="rId3">
            <a:alphaModFix/>
          </a:blip>
          <a:stretch>
            <a:fillRect/>
          </a:stretch>
        </p:blipFill>
        <p:spPr>
          <a:xfrm>
            <a:off x="2590425" y="956346"/>
            <a:ext cx="3518229" cy="3666054"/>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9" name="Shape 1619"/>
        <p:cNvGrpSpPr/>
        <p:nvPr/>
      </p:nvGrpSpPr>
      <p:grpSpPr>
        <a:xfrm>
          <a:off x="0" y="0"/>
          <a:ext cx="0" cy="0"/>
          <a:chOff x="0" y="0"/>
          <a:chExt cx="0" cy="0"/>
        </a:xfrm>
      </p:grpSpPr>
      <p:sp>
        <p:nvSpPr>
          <p:cNvPr id="1620" name="Google Shape;1620;p186"/>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621" name="Google Shape;1621;p186"/>
          <p:cNvSpPr/>
          <p:nvPr/>
        </p:nvSpPr>
        <p:spPr>
          <a:xfrm flipH="1">
            <a:off x="1101819" y="2531478"/>
            <a:ext cx="2326756"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86"/>
          <p:cNvSpPr txBox="1"/>
          <p:nvPr/>
        </p:nvSpPr>
        <p:spPr>
          <a:xfrm>
            <a:off x="1379450" y="2673075"/>
            <a:ext cx="17715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strategy or representation do you find most helpful when you are solving these types of problems? Why?</a:t>
            </a:r>
            <a:endParaRPr b="1" sz="1200">
              <a:latin typeface="Quicksand"/>
              <a:ea typeface="Quicksand"/>
              <a:cs typeface="Quicksand"/>
              <a:sym typeface="Quicksand"/>
            </a:endParaRPr>
          </a:p>
        </p:txBody>
      </p:sp>
      <p:sp>
        <p:nvSpPr>
          <p:cNvPr id="1623" name="Google Shape;1623;p18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24" name="Google Shape;1624;p186"/>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1625" name="Google Shape;1625;p186"/>
          <p:cNvSpPr txBox="1"/>
          <p:nvPr/>
        </p:nvSpPr>
        <p:spPr>
          <a:xfrm>
            <a:off x="5257125" y="2446300"/>
            <a:ext cx="17715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are the most important things to remember when you are solving multiplication problems?</a:t>
            </a:r>
            <a:endParaRPr b="1" sz="1200">
              <a:latin typeface="Quicksand"/>
              <a:ea typeface="Quicksand"/>
              <a:cs typeface="Quicksand"/>
              <a:sym typeface="Quicksand"/>
            </a:endParaRPr>
          </a:p>
          <a:p>
            <a:pPr indent="0" lvl="0" marL="0" rtl="0" algn="l">
              <a:spcBef>
                <a:spcPts val="0"/>
              </a:spcBef>
              <a:spcAft>
                <a:spcPts val="0"/>
              </a:spcAft>
              <a:buNone/>
            </a:pPr>
            <a:r>
              <a:t/>
            </a:r>
            <a:endParaRPr sz="1200"/>
          </a:p>
        </p:txBody>
      </p:sp>
      <p:sp>
        <p:nvSpPr>
          <p:cNvPr id="1626" name="Google Shape;1626;p186"/>
          <p:cNvSpPr/>
          <p:nvPr/>
        </p:nvSpPr>
        <p:spPr>
          <a:xfrm>
            <a:off x="5044800" y="2257725"/>
            <a:ext cx="2196154"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30" name="Shape 1630"/>
        <p:cNvGrpSpPr/>
        <p:nvPr/>
      </p:nvGrpSpPr>
      <p:grpSpPr>
        <a:xfrm>
          <a:off x="0" y="0"/>
          <a:ext cx="0" cy="0"/>
          <a:chOff x="0" y="0"/>
          <a:chExt cx="0" cy="0"/>
        </a:xfrm>
      </p:grpSpPr>
      <p:sp>
        <p:nvSpPr>
          <p:cNvPr id="1631" name="Google Shape;1631;p187"/>
          <p:cNvSpPr txBox="1"/>
          <p:nvPr>
            <p:ph idx="1" type="body"/>
          </p:nvPr>
        </p:nvSpPr>
        <p:spPr>
          <a:xfrm>
            <a:off x="1147500" y="636975"/>
            <a:ext cx="7253700" cy="415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solved </a:t>
            </a:r>
            <a:r>
              <a:rPr b="1" i="0" lang="en" sz="2200">
                <a:latin typeface="Quicksand"/>
                <a:ea typeface="Quicksand"/>
                <a:cs typeface="Quicksand"/>
                <a:sym typeface="Quicksand"/>
              </a:rPr>
              <a:t>multiplication problems </a:t>
            </a:r>
            <a:r>
              <a:rPr i="0" lang="en" sz="2200">
                <a:latin typeface="Quicksand"/>
                <a:ea typeface="Quicksand"/>
                <a:cs typeface="Quicksand"/>
                <a:sym typeface="Quicksand"/>
              </a:rPr>
              <a:t>using any </a:t>
            </a:r>
            <a:r>
              <a:rPr b="1" i="0" lang="en" sz="2200">
                <a:latin typeface="Quicksand"/>
                <a:ea typeface="Quicksand"/>
                <a:cs typeface="Quicksand"/>
                <a:sym typeface="Quicksand"/>
              </a:rPr>
              <a:t>strategy</a:t>
            </a:r>
            <a:r>
              <a:rPr i="0" lang="en" sz="2200">
                <a:latin typeface="Quicksand"/>
                <a:ea typeface="Quicksand"/>
                <a:cs typeface="Quicksand"/>
                <a:sym typeface="Quicksand"/>
              </a:rPr>
              <a:t> or </a:t>
            </a:r>
            <a:r>
              <a:rPr b="1" i="0" lang="en" sz="2200">
                <a:latin typeface="Quicksand"/>
                <a:ea typeface="Quicksand"/>
                <a:cs typeface="Quicksand"/>
                <a:sym typeface="Quicksand"/>
              </a:rPr>
              <a:t>representation</a:t>
            </a:r>
            <a:r>
              <a:rPr i="0" lang="en" sz="2200">
                <a:latin typeface="Quicksand"/>
                <a:ea typeface="Quicksand"/>
                <a:cs typeface="Quicksand"/>
                <a:sym typeface="Quicksand"/>
              </a:rPr>
              <a:t> that we wanted. </a:t>
            </a:r>
            <a:r>
              <a:rPr i="0" lang="en" sz="2200">
                <a:latin typeface="Quicksand"/>
                <a:ea typeface="Quicksand"/>
                <a:cs typeface="Quicksand"/>
                <a:sym typeface="Quicksand"/>
              </a:rPr>
              <a:t> We used our understanding of </a:t>
            </a:r>
            <a:r>
              <a:rPr b="1" i="0" lang="en" sz="2200">
                <a:latin typeface="Quicksand"/>
                <a:ea typeface="Quicksand"/>
                <a:cs typeface="Quicksand"/>
                <a:sym typeface="Quicksand"/>
              </a:rPr>
              <a:t>equal groups</a:t>
            </a:r>
            <a:r>
              <a:rPr i="0" lang="en" sz="2200">
                <a:latin typeface="Quicksand"/>
                <a:ea typeface="Quicksand"/>
                <a:cs typeface="Quicksand"/>
                <a:sym typeface="Quicksand"/>
              </a:rPr>
              <a:t> to create </a:t>
            </a:r>
            <a:r>
              <a:rPr b="1" i="0" lang="en" sz="2200">
                <a:latin typeface="Quicksand"/>
                <a:ea typeface="Quicksand"/>
                <a:cs typeface="Quicksand"/>
                <a:sym typeface="Quicksand"/>
              </a:rPr>
              <a:t>drawings</a:t>
            </a:r>
            <a:r>
              <a:rPr i="0" lang="en" sz="2200">
                <a:latin typeface="Quicksand"/>
                <a:ea typeface="Quicksand"/>
                <a:cs typeface="Quicksand"/>
                <a:sym typeface="Quicksand"/>
              </a:rPr>
              <a:t>, </a:t>
            </a:r>
            <a:r>
              <a:rPr b="1" i="0" lang="en" sz="2200">
                <a:latin typeface="Quicksand"/>
                <a:ea typeface="Quicksand"/>
                <a:cs typeface="Quicksand"/>
                <a:sym typeface="Quicksand"/>
              </a:rPr>
              <a:t>diagrams</a:t>
            </a:r>
            <a:r>
              <a:rPr i="0" lang="en" sz="2200">
                <a:latin typeface="Quicksand"/>
                <a:ea typeface="Quicksand"/>
                <a:cs typeface="Quicksand"/>
                <a:sym typeface="Quicksand"/>
              </a:rPr>
              <a:t>, </a:t>
            </a:r>
            <a:r>
              <a:rPr b="1" i="0" lang="en" sz="2200">
                <a:latin typeface="Quicksand"/>
                <a:ea typeface="Quicksand"/>
                <a:cs typeface="Quicksand"/>
                <a:sym typeface="Quicksand"/>
              </a:rPr>
              <a:t>expressions</a:t>
            </a:r>
            <a:r>
              <a:rPr i="0" lang="en" sz="2200">
                <a:latin typeface="Quicksand"/>
                <a:ea typeface="Quicksand"/>
                <a:cs typeface="Quicksand"/>
                <a:sym typeface="Quicksand"/>
              </a:rPr>
              <a:t> and </a:t>
            </a:r>
            <a:r>
              <a:rPr b="1" i="0" lang="en" sz="2200">
                <a:latin typeface="Quicksand"/>
                <a:ea typeface="Quicksand"/>
                <a:cs typeface="Quicksand"/>
                <a:sym typeface="Quicksand"/>
              </a:rPr>
              <a:t>equations</a:t>
            </a:r>
            <a:r>
              <a:rPr i="0" lang="en" sz="2200">
                <a:latin typeface="Quicksand"/>
                <a:ea typeface="Quicksand"/>
                <a:cs typeface="Quicksand"/>
                <a:sym typeface="Quicksand"/>
              </a:rPr>
              <a:t> to find the unknown </a:t>
            </a:r>
            <a:r>
              <a:rPr b="1" i="0" lang="en" sz="2200">
                <a:latin typeface="Quicksand"/>
                <a:ea typeface="Quicksand"/>
                <a:cs typeface="Quicksand"/>
                <a:sym typeface="Quicksand"/>
              </a:rPr>
              <a:t>factor</a:t>
            </a:r>
            <a:r>
              <a:rPr i="0" lang="en" sz="2200">
                <a:latin typeface="Quicksand"/>
                <a:ea typeface="Quicksand"/>
                <a:cs typeface="Quicksand"/>
                <a:sym typeface="Quicksand"/>
              </a:rPr>
              <a:t> or </a:t>
            </a:r>
            <a:r>
              <a:rPr b="1" i="0" lang="en" sz="2200">
                <a:latin typeface="Quicksand"/>
                <a:ea typeface="Quicksand"/>
                <a:cs typeface="Quicksand"/>
                <a:sym typeface="Quicksand"/>
              </a:rPr>
              <a:t>product</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make some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632" name="Google Shape;1632;p187"/>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87"/>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37" name="Shape 1637"/>
        <p:cNvGrpSpPr/>
        <p:nvPr/>
      </p:nvGrpSpPr>
      <p:grpSpPr>
        <a:xfrm>
          <a:off x="0" y="0"/>
          <a:ext cx="0" cy="0"/>
          <a:chOff x="0" y="0"/>
          <a:chExt cx="0" cy="0"/>
        </a:xfrm>
      </p:grpSpPr>
      <p:sp>
        <p:nvSpPr>
          <p:cNvPr id="1638" name="Google Shape;1638;p188"/>
          <p:cNvSpPr txBox="1"/>
          <p:nvPr/>
        </p:nvSpPr>
        <p:spPr>
          <a:xfrm>
            <a:off x="1492125" y="4497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639" name="Google Shape;1639;p188"/>
          <p:cNvSpPr/>
          <p:nvPr/>
        </p:nvSpPr>
        <p:spPr>
          <a:xfrm>
            <a:off x="8142898" y="299300"/>
            <a:ext cx="701837" cy="629533"/>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8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88"/>
          <p:cNvSpPr txBox="1"/>
          <p:nvPr>
            <p:ph idx="4294967295" type="body"/>
          </p:nvPr>
        </p:nvSpPr>
        <p:spPr>
          <a:xfrm>
            <a:off x="404675" y="1091050"/>
            <a:ext cx="8253300" cy="37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the past few lessons we have:</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learned about </a:t>
            </a:r>
            <a:r>
              <a:rPr b="1" lang="en" sz="1600">
                <a:latin typeface="Quicksand"/>
                <a:ea typeface="Quicksand"/>
                <a:cs typeface="Quicksand"/>
                <a:sym typeface="Quicksand"/>
              </a:rPr>
              <a:t>equal groups</a:t>
            </a:r>
            <a:r>
              <a:rPr lang="en" sz="1600">
                <a:latin typeface="Quicksand"/>
                <a:ea typeface="Quicksand"/>
                <a:cs typeface="Quicksand"/>
                <a:sym typeface="Quicksand"/>
              </a:rPr>
              <a:t>.</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c</a:t>
            </a:r>
            <a:r>
              <a:rPr lang="en" sz="1600">
                <a:latin typeface="Quicksand"/>
                <a:ea typeface="Quicksand"/>
                <a:cs typeface="Quicksand"/>
                <a:sym typeface="Quicksand"/>
              </a:rPr>
              <a:t>reated </a:t>
            </a:r>
            <a:r>
              <a:rPr b="1" lang="en" sz="1600">
                <a:latin typeface="Quicksand"/>
                <a:ea typeface="Quicksand"/>
                <a:cs typeface="Quicksand"/>
                <a:sym typeface="Quicksand"/>
              </a:rPr>
              <a:t>drawings</a:t>
            </a:r>
            <a:r>
              <a:rPr lang="en" sz="1600">
                <a:latin typeface="Quicksand"/>
                <a:ea typeface="Quicksand"/>
                <a:cs typeface="Quicksand"/>
                <a:sym typeface="Quicksand"/>
              </a:rPr>
              <a:t>, </a:t>
            </a:r>
            <a:r>
              <a:rPr b="1" lang="en" sz="1600">
                <a:latin typeface="Quicksand"/>
                <a:ea typeface="Quicksand"/>
                <a:cs typeface="Quicksand"/>
                <a:sym typeface="Quicksand"/>
              </a:rPr>
              <a:t>diagrams</a:t>
            </a:r>
            <a:r>
              <a:rPr lang="en" sz="1600">
                <a:latin typeface="Quicksand"/>
                <a:ea typeface="Quicksand"/>
                <a:cs typeface="Quicksand"/>
                <a:sym typeface="Quicksand"/>
              </a:rPr>
              <a:t>, </a:t>
            </a:r>
            <a:r>
              <a:rPr b="1" lang="en" sz="1600">
                <a:latin typeface="Quicksand"/>
                <a:ea typeface="Quicksand"/>
                <a:cs typeface="Quicksand"/>
                <a:sym typeface="Quicksand"/>
              </a:rPr>
              <a:t>expression</a:t>
            </a:r>
            <a:r>
              <a:rPr lang="en" sz="1600">
                <a:latin typeface="Quicksand"/>
                <a:ea typeface="Quicksand"/>
                <a:cs typeface="Quicksand"/>
                <a:sym typeface="Quicksand"/>
              </a:rPr>
              <a:t>s and </a:t>
            </a:r>
            <a:r>
              <a:rPr b="1" lang="en" sz="1600">
                <a:latin typeface="Quicksand"/>
                <a:ea typeface="Quicksand"/>
                <a:cs typeface="Quicksand"/>
                <a:sym typeface="Quicksand"/>
              </a:rPr>
              <a:t>equations</a:t>
            </a:r>
            <a:r>
              <a:rPr lang="en" sz="1600">
                <a:latin typeface="Quicksand"/>
                <a:ea typeface="Quicksand"/>
                <a:cs typeface="Quicksand"/>
                <a:sym typeface="Quicksand"/>
              </a:rPr>
              <a:t> to match </a:t>
            </a:r>
            <a:r>
              <a:rPr b="1" lang="en" sz="1600">
                <a:latin typeface="Quicksand"/>
                <a:ea typeface="Quicksand"/>
                <a:cs typeface="Quicksand"/>
                <a:sym typeface="Quicksand"/>
              </a:rPr>
              <a:t>situations</a:t>
            </a:r>
            <a:r>
              <a:rPr lang="en" sz="1600">
                <a:latin typeface="Quicksand"/>
                <a:ea typeface="Quicksand"/>
                <a:cs typeface="Quicksand"/>
                <a:sym typeface="Quicksand"/>
              </a:rPr>
              <a:t>. </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w</a:t>
            </a:r>
            <a:r>
              <a:rPr lang="en" sz="1600">
                <a:latin typeface="Quicksand"/>
                <a:ea typeface="Quicksand"/>
                <a:cs typeface="Quicksand"/>
                <a:sym typeface="Quicksand"/>
              </a:rPr>
              <a:t>ritten </a:t>
            </a:r>
            <a:r>
              <a:rPr b="1" lang="en" sz="1600">
                <a:latin typeface="Quicksand"/>
                <a:ea typeface="Quicksand"/>
                <a:cs typeface="Quicksand"/>
                <a:sym typeface="Quicksand"/>
              </a:rPr>
              <a:t>expressions</a:t>
            </a:r>
            <a:r>
              <a:rPr lang="en" sz="1600">
                <a:latin typeface="Quicksand"/>
                <a:ea typeface="Quicksand"/>
                <a:cs typeface="Quicksand"/>
                <a:sym typeface="Quicksand"/>
              </a:rPr>
              <a:t> and </a:t>
            </a:r>
            <a:r>
              <a:rPr b="1" lang="en" sz="1600">
                <a:latin typeface="Quicksand"/>
                <a:ea typeface="Quicksand"/>
                <a:cs typeface="Quicksand"/>
                <a:sym typeface="Quicksand"/>
              </a:rPr>
              <a:t>equations</a:t>
            </a:r>
            <a:r>
              <a:rPr lang="en" sz="1600">
                <a:latin typeface="Quicksand"/>
                <a:ea typeface="Quicksand"/>
                <a:cs typeface="Quicksand"/>
                <a:sym typeface="Quicksand"/>
              </a:rPr>
              <a:t> to match </a:t>
            </a:r>
            <a:r>
              <a:rPr b="1" lang="en" sz="1600">
                <a:latin typeface="Quicksand"/>
                <a:ea typeface="Quicksand"/>
                <a:cs typeface="Quicksand"/>
                <a:sym typeface="Quicksand"/>
              </a:rPr>
              <a:t>drawing</a:t>
            </a:r>
            <a:r>
              <a:rPr lang="en" sz="1600">
                <a:latin typeface="Quicksand"/>
                <a:ea typeface="Quicksand"/>
                <a:cs typeface="Quicksand"/>
                <a:sym typeface="Quicksand"/>
              </a:rPr>
              <a:t>s, </a:t>
            </a:r>
            <a:r>
              <a:rPr b="1" lang="en" sz="1600">
                <a:latin typeface="Quicksand"/>
                <a:ea typeface="Quicksand"/>
                <a:cs typeface="Quicksand"/>
                <a:sym typeface="Quicksand"/>
              </a:rPr>
              <a:t>diagrams</a:t>
            </a:r>
            <a:r>
              <a:rPr lang="en" sz="1600">
                <a:latin typeface="Quicksand"/>
                <a:ea typeface="Quicksand"/>
                <a:cs typeface="Quicksand"/>
                <a:sym typeface="Quicksand"/>
              </a:rPr>
              <a:t> and </a:t>
            </a:r>
            <a:r>
              <a:rPr b="1" lang="en" sz="1600">
                <a:latin typeface="Quicksand"/>
                <a:ea typeface="Quicksand"/>
                <a:cs typeface="Quicksand"/>
                <a:sym typeface="Quicksand"/>
              </a:rPr>
              <a:t>situations</a:t>
            </a:r>
            <a:r>
              <a:rPr lang="en" sz="1600">
                <a:latin typeface="Quicksand"/>
                <a:ea typeface="Quicksand"/>
                <a:cs typeface="Quicksand"/>
                <a:sym typeface="Quicksand"/>
              </a:rPr>
              <a:t>.</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s</a:t>
            </a:r>
            <a:r>
              <a:rPr lang="en" sz="1600">
                <a:latin typeface="Quicksand"/>
                <a:ea typeface="Quicksand"/>
                <a:cs typeface="Quicksand"/>
                <a:sym typeface="Quicksand"/>
              </a:rPr>
              <a:t>olved problems by finding an unknown </a:t>
            </a:r>
            <a:r>
              <a:rPr b="1" lang="en" sz="1600">
                <a:latin typeface="Quicksand"/>
                <a:ea typeface="Quicksand"/>
                <a:cs typeface="Quicksand"/>
                <a:sym typeface="Quicksand"/>
              </a:rPr>
              <a:t>factor</a:t>
            </a:r>
            <a:r>
              <a:rPr lang="en" sz="1600">
                <a:latin typeface="Quicksand"/>
                <a:ea typeface="Quicksand"/>
                <a:cs typeface="Quicksand"/>
                <a:sym typeface="Quicksand"/>
              </a:rPr>
              <a:t> or </a:t>
            </a:r>
            <a:r>
              <a:rPr b="1" lang="en" sz="1600">
                <a:latin typeface="Quicksand"/>
                <a:ea typeface="Quicksand"/>
                <a:cs typeface="Quicksand"/>
                <a:sym typeface="Quicksand"/>
              </a:rPr>
              <a:t>product</a:t>
            </a:r>
            <a:r>
              <a:rPr lang="en" sz="1600">
                <a:latin typeface="Quicksand"/>
                <a:ea typeface="Quicksand"/>
                <a:cs typeface="Quicksand"/>
                <a:sym typeface="Quicksand"/>
              </a:rPr>
              <a:t>.</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1600"/>
              </a:spcBef>
              <a:spcAft>
                <a:spcPts val="0"/>
              </a:spcAft>
              <a:buNone/>
            </a:pPr>
            <a:r>
              <a:t/>
            </a:r>
            <a:endParaRPr sz="1600">
              <a:latin typeface="Quicksand"/>
              <a:ea typeface="Quicksand"/>
              <a:cs typeface="Quicksand"/>
              <a:sym typeface="Quicksand"/>
            </a:endParaRPr>
          </a:p>
          <a:p>
            <a:pPr indent="0" lvl="0" marL="0" rtl="0" algn="l">
              <a:spcBef>
                <a:spcPts val="1600"/>
              </a:spcBef>
              <a:spcAft>
                <a:spcPts val="1600"/>
              </a:spcAft>
              <a:buNone/>
            </a:pPr>
            <a:r>
              <a:t/>
            </a:r>
            <a:endParaRPr i="0" sz="1600">
              <a:latin typeface="Quicksand"/>
              <a:ea typeface="Quicksand"/>
              <a:cs typeface="Quicksand"/>
              <a:sym typeface="Quicksand"/>
            </a:endParaRPr>
          </a:p>
        </p:txBody>
      </p:sp>
      <p:pic>
        <p:nvPicPr>
          <p:cNvPr id="1642" name="Google Shape;1642;p188"/>
          <p:cNvPicPr preferRelativeResize="0"/>
          <p:nvPr/>
        </p:nvPicPr>
        <p:blipFill>
          <a:blip r:embed="rId3">
            <a:alphaModFix/>
          </a:blip>
          <a:stretch>
            <a:fillRect/>
          </a:stretch>
        </p:blipFill>
        <p:spPr>
          <a:xfrm>
            <a:off x="1071400" y="3602675"/>
            <a:ext cx="6915400" cy="11255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646" name="Shape 1646"/>
        <p:cNvGrpSpPr/>
        <p:nvPr/>
      </p:nvGrpSpPr>
      <p:grpSpPr>
        <a:xfrm>
          <a:off x="0" y="0"/>
          <a:ext cx="0" cy="0"/>
          <a:chOff x="0" y="0"/>
          <a:chExt cx="0" cy="0"/>
        </a:xfrm>
      </p:grpSpPr>
      <p:sp>
        <p:nvSpPr>
          <p:cNvPr id="1647" name="Google Shape;1647;p189"/>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Arrange Objects into Arrays</a:t>
            </a:r>
            <a:endParaRPr sz="4000">
              <a:solidFill>
                <a:srgbClr val="434343"/>
              </a:solidFill>
              <a:latin typeface="Hepta Slab"/>
              <a:ea typeface="Hepta Slab"/>
              <a:cs typeface="Hepta Slab"/>
              <a:sym typeface="Hepta Slab"/>
            </a:endParaRPr>
          </a:p>
        </p:txBody>
      </p:sp>
      <p:sp>
        <p:nvSpPr>
          <p:cNvPr id="1648" name="Google Shape;1648;p189"/>
          <p:cNvSpPr txBox="1"/>
          <p:nvPr/>
        </p:nvSpPr>
        <p:spPr>
          <a:xfrm>
            <a:off x="3323575" y="27038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some arrays</a:t>
            </a:r>
            <a:endParaRPr>
              <a:latin typeface="Quicksand"/>
              <a:ea typeface="Quicksand"/>
              <a:cs typeface="Quicksand"/>
              <a:sym typeface="Quicksand"/>
            </a:endParaRPr>
          </a:p>
        </p:txBody>
      </p:sp>
      <p:sp>
        <p:nvSpPr>
          <p:cNvPr id="1649" name="Google Shape;1649;p189"/>
          <p:cNvSpPr/>
          <p:nvPr/>
        </p:nvSpPr>
        <p:spPr>
          <a:xfrm>
            <a:off x="2936402" y="2703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8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651" name="Google Shape;1651;p18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5" name="Shape 1655"/>
        <p:cNvGrpSpPr/>
        <p:nvPr/>
      </p:nvGrpSpPr>
      <p:grpSpPr>
        <a:xfrm>
          <a:off x="0" y="0"/>
          <a:ext cx="0" cy="0"/>
          <a:chOff x="0" y="0"/>
          <a:chExt cx="0" cy="0"/>
        </a:xfrm>
      </p:grpSpPr>
      <p:sp>
        <p:nvSpPr>
          <p:cNvPr id="1656" name="Google Shape;1656;p190"/>
          <p:cNvSpPr txBox="1"/>
          <p:nvPr>
            <p:ph type="ctrTitle"/>
          </p:nvPr>
        </p:nvSpPr>
        <p:spPr>
          <a:xfrm>
            <a:off x="2353450" y="492600"/>
            <a:ext cx="44832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1657" name="Google Shape;1657;p1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658" name="Google Shape;1658;p190"/>
          <p:cNvPicPr preferRelativeResize="0"/>
          <p:nvPr/>
        </p:nvPicPr>
        <p:blipFill>
          <a:blip r:embed="rId3">
            <a:alphaModFix/>
          </a:blip>
          <a:stretch>
            <a:fillRect/>
          </a:stretch>
        </p:blipFill>
        <p:spPr>
          <a:xfrm>
            <a:off x="3153188" y="1706650"/>
            <a:ext cx="2883725" cy="2009875"/>
          </a:xfrm>
          <a:prstGeom prst="rect">
            <a:avLst/>
          </a:prstGeom>
          <a:noFill/>
          <a:ln cap="flat" cmpd="sng" w="9525">
            <a:solidFill>
              <a:schemeClr val="dk2"/>
            </a:solidFill>
            <a:prstDash val="solid"/>
            <a:round/>
            <a:headEnd len="sm" w="sm" type="none"/>
            <a:tailEnd len="sm" w="sm" type="none"/>
          </a:ln>
        </p:spPr>
      </p:pic>
      <p:sp>
        <p:nvSpPr>
          <p:cNvPr id="1659" name="Google Shape;1659;p190"/>
          <p:cNvSpPr txBox="1"/>
          <p:nvPr/>
        </p:nvSpPr>
        <p:spPr>
          <a:xfrm>
            <a:off x="275275" y="1170613"/>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1660" name="Google Shape;1660;p190"/>
          <p:cNvSpPr txBox="1"/>
          <p:nvPr/>
        </p:nvSpPr>
        <p:spPr>
          <a:xfrm>
            <a:off x="715450" y="4297075"/>
            <a:ext cx="780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having the eggs in a carton help you see equal groups?</a:t>
            </a:r>
            <a:endParaRPr b="1">
              <a:latin typeface="Hepta Slab"/>
              <a:ea typeface="Hepta Slab"/>
              <a:cs typeface="Hepta Slab"/>
              <a:sym typeface="Hepta Slab"/>
            </a:endParaRPr>
          </a:p>
        </p:txBody>
      </p:sp>
      <p:sp>
        <p:nvSpPr>
          <p:cNvPr id="1661" name="Google Shape;1661;p190"/>
          <p:cNvSpPr txBox="1"/>
          <p:nvPr/>
        </p:nvSpPr>
        <p:spPr>
          <a:xfrm>
            <a:off x="622800" y="1887875"/>
            <a:ext cx="25047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dk1"/>
                </a:solidFill>
                <a:latin typeface="Hepta Slab"/>
                <a:ea typeface="Hepta Slab"/>
                <a:cs typeface="Hepta Slab"/>
                <a:sym typeface="Hepta Slab"/>
              </a:rPr>
              <a:t>“The eggs are arranged in an </a:t>
            </a:r>
            <a:r>
              <a:rPr b="1" lang="en">
                <a:solidFill>
                  <a:schemeClr val="dk1"/>
                </a:solidFill>
                <a:latin typeface="Hepta Slab"/>
                <a:ea typeface="Hepta Slab"/>
                <a:cs typeface="Hepta Slab"/>
                <a:sym typeface="Hepta Slab"/>
              </a:rPr>
              <a:t>array</a:t>
            </a:r>
            <a:r>
              <a:rPr lang="en">
                <a:solidFill>
                  <a:schemeClr val="dk1"/>
                </a:solidFill>
                <a:latin typeface="Hepta Slab"/>
                <a:ea typeface="Hepta Slab"/>
                <a:cs typeface="Hepta Slab"/>
                <a:sym typeface="Hepta Slab"/>
              </a:rPr>
              <a:t>. </a:t>
            </a:r>
            <a:endParaRPr>
              <a:solidFill>
                <a:schemeClr val="dk1"/>
              </a:solidFill>
              <a:latin typeface="Hepta Slab"/>
              <a:ea typeface="Hepta Slab"/>
              <a:cs typeface="Hepta Slab"/>
              <a:sym typeface="Hepta Slab"/>
            </a:endParaRPr>
          </a:p>
        </p:txBody>
      </p:sp>
      <p:sp>
        <p:nvSpPr>
          <p:cNvPr id="1662" name="Google Shape;1662;p190"/>
          <p:cNvSpPr txBox="1"/>
          <p:nvPr/>
        </p:nvSpPr>
        <p:spPr>
          <a:xfrm>
            <a:off x="6103250" y="1706650"/>
            <a:ext cx="2650200" cy="26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Hepta Slab"/>
                <a:ea typeface="Hepta Slab"/>
                <a:cs typeface="Hepta Slab"/>
                <a:sym typeface="Hepta Slab"/>
              </a:rPr>
              <a:t>An </a:t>
            </a:r>
            <a:r>
              <a:rPr b="1" lang="en">
                <a:solidFill>
                  <a:schemeClr val="dk1"/>
                </a:solidFill>
                <a:latin typeface="Hepta Slab"/>
                <a:ea typeface="Hepta Slab"/>
                <a:cs typeface="Hepta Slab"/>
                <a:sym typeface="Hepta Slab"/>
              </a:rPr>
              <a:t>array</a:t>
            </a:r>
            <a:r>
              <a:rPr lang="en">
                <a:solidFill>
                  <a:schemeClr val="dk1"/>
                </a:solidFill>
                <a:latin typeface="Hepta Slab"/>
                <a:ea typeface="Hepta Slab"/>
                <a:cs typeface="Hepta Slab"/>
                <a:sym typeface="Hepta Slab"/>
              </a:rPr>
              <a:t> is an arrangement of objects in rows and columns. Each column must contain the same number of objects as the other columns, and each row must have the same number of objects as the other rows.”</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0"/>
                                        </p:tgtEl>
                                        <p:attrNameLst>
                                          <p:attrName>style.visibility</p:attrName>
                                        </p:attrNameLst>
                                      </p:cBhvr>
                                      <p:to>
                                        <p:strVal val="visible"/>
                                      </p:to>
                                    </p:set>
                                    <p:animEffect filter="fade" transition="in">
                                      <p:cBhvr>
                                        <p:cTn dur="1000"/>
                                        <p:tgtEl>
                                          <p:spTgt spid="16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1"/>
                                        </p:tgtEl>
                                        <p:attrNameLst>
                                          <p:attrName>style.visibility</p:attrName>
                                        </p:attrNameLst>
                                      </p:cBhvr>
                                      <p:to>
                                        <p:strVal val="visible"/>
                                      </p:to>
                                    </p:set>
                                    <p:animEffect filter="fade" transition="in">
                                      <p:cBhvr>
                                        <p:cTn dur="1000"/>
                                        <p:tgtEl>
                                          <p:spTgt spid="1661"/>
                                        </p:tgtEl>
                                      </p:cBhvr>
                                    </p:animEffect>
                                  </p:childTnLst>
                                </p:cTn>
                              </p:par>
                              <p:par>
                                <p:cTn fill="hold" nodeType="withEffect" presetClass="entr" presetID="10" presetSubtype="0">
                                  <p:stCondLst>
                                    <p:cond delay="0"/>
                                  </p:stCondLst>
                                  <p:childTnLst>
                                    <p:set>
                                      <p:cBhvr>
                                        <p:cTn dur="1" fill="hold">
                                          <p:stCondLst>
                                            <p:cond delay="0"/>
                                          </p:stCondLst>
                                        </p:cTn>
                                        <p:tgtEl>
                                          <p:spTgt spid="1662"/>
                                        </p:tgtEl>
                                        <p:attrNameLst>
                                          <p:attrName>style.visibility</p:attrName>
                                        </p:attrNameLst>
                                      </p:cBhvr>
                                      <p:to>
                                        <p:strVal val="visible"/>
                                      </p:to>
                                    </p:set>
                                    <p:animEffect filter="fade" transition="in">
                                      <p:cBhvr>
                                        <p:cTn dur="1000"/>
                                        <p:tgtEl>
                                          <p:spTgt spid="16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6" name="Shape 1666"/>
        <p:cNvGrpSpPr/>
        <p:nvPr/>
      </p:nvGrpSpPr>
      <p:grpSpPr>
        <a:xfrm>
          <a:off x="0" y="0"/>
          <a:ext cx="0" cy="0"/>
          <a:chOff x="0" y="0"/>
          <a:chExt cx="0" cy="0"/>
        </a:xfrm>
      </p:grpSpPr>
      <p:sp>
        <p:nvSpPr>
          <p:cNvPr id="1667" name="Google Shape;1667;p191"/>
          <p:cNvSpPr txBox="1"/>
          <p:nvPr>
            <p:ph type="ctrTitle"/>
          </p:nvPr>
        </p:nvSpPr>
        <p:spPr>
          <a:xfrm>
            <a:off x="353100" y="7500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Compare Equal Groups and Arrays</a:t>
            </a:r>
            <a:endParaRPr b="0" sz="2700">
              <a:solidFill>
                <a:schemeClr val="accent5"/>
              </a:solidFill>
              <a:latin typeface="Hepta Slab"/>
              <a:ea typeface="Hepta Slab"/>
              <a:cs typeface="Hepta Slab"/>
              <a:sym typeface="Hepta Slab"/>
            </a:endParaRPr>
          </a:p>
        </p:txBody>
      </p:sp>
      <p:sp>
        <p:nvSpPr>
          <p:cNvPr id="1668" name="Google Shape;1668;p1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69" name="Google Shape;1669;p191"/>
          <p:cNvPicPr preferRelativeResize="0"/>
          <p:nvPr/>
        </p:nvPicPr>
        <p:blipFill>
          <a:blip r:embed="rId3">
            <a:alphaModFix/>
          </a:blip>
          <a:stretch>
            <a:fillRect/>
          </a:stretch>
        </p:blipFill>
        <p:spPr>
          <a:xfrm>
            <a:off x="620975" y="2153401"/>
            <a:ext cx="3419025" cy="1433050"/>
          </a:xfrm>
          <a:prstGeom prst="rect">
            <a:avLst/>
          </a:prstGeom>
          <a:noFill/>
          <a:ln cap="flat" cmpd="sng" w="9525">
            <a:solidFill>
              <a:schemeClr val="dk2"/>
            </a:solidFill>
            <a:prstDash val="solid"/>
            <a:round/>
            <a:headEnd len="sm" w="sm" type="none"/>
            <a:tailEnd len="sm" w="sm" type="none"/>
          </a:ln>
        </p:spPr>
      </p:pic>
      <p:pic>
        <p:nvPicPr>
          <p:cNvPr id="1670" name="Google Shape;1670;p191"/>
          <p:cNvPicPr preferRelativeResize="0"/>
          <p:nvPr/>
        </p:nvPicPr>
        <p:blipFill>
          <a:blip r:embed="rId4">
            <a:alphaModFix/>
          </a:blip>
          <a:stretch>
            <a:fillRect/>
          </a:stretch>
        </p:blipFill>
        <p:spPr>
          <a:xfrm>
            <a:off x="4465275" y="1942702"/>
            <a:ext cx="4088925" cy="2093300"/>
          </a:xfrm>
          <a:prstGeom prst="rect">
            <a:avLst/>
          </a:prstGeom>
          <a:noFill/>
          <a:ln cap="flat" cmpd="sng" w="9525">
            <a:solidFill>
              <a:schemeClr val="dk2"/>
            </a:solidFill>
            <a:prstDash val="solid"/>
            <a:round/>
            <a:headEnd len="sm" w="sm" type="none"/>
            <a:tailEnd len="sm" w="sm" type="none"/>
          </a:ln>
        </p:spPr>
      </p:pic>
      <p:sp>
        <p:nvSpPr>
          <p:cNvPr id="1671" name="Google Shape;1671;p191"/>
          <p:cNvSpPr txBox="1"/>
          <p:nvPr/>
        </p:nvSpPr>
        <p:spPr>
          <a:xfrm>
            <a:off x="715450" y="4297075"/>
            <a:ext cx="780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are arrays related to equal groups?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0"/>
                                        </p:tgtEl>
                                        <p:attrNameLst>
                                          <p:attrName>style.visibility</p:attrName>
                                        </p:attrNameLst>
                                      </p:cBhvr>
                                      <p:to>
                                        <p:strVal val="visible"/>
                                      </p:to>
                                    </p:set>
                                    <p:animEffect filter="fade" transition="in">
                                      <p:cBhvr>
                                        <p:cTn dur="1000"/>
                                        <p:tgtEl>
                                          <p:spTgt spid="16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1"/>
                                        </p:tgtEl>
                                        <p:attrNameLst>
                                          <p:attrName>style.visibility</p:attrName>
                                        </p:attrNameLst>
                                      </p:cBhvr>
                                      <p:to>
                                        <p:strVal val="visible"/>
                                      </p:to>
                                    </p:set>
                                    <p:animEffect filter="fade" transition="in">
                                      <p:cBhvr>
                                        <p:cTn dur="1000"/>
                                        <p:tgtEl>
                                          <p:spTgt spid="16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5" name="Shape 1675"/>
        <p:cNvGrpSpPr/>
        <p:nvPr/>
      </p:nvGrpSpPr>
      <p:grpSpPr>
        <a:xfrm>
          <a:off x="0" y="0"/>
          <a:ext cx="0" cy="0"/>
          <a:chOff x="0" y="0"/>
          <a:chExt cx="0" cy="0"/>
        </a:xfrm>
      </p:grpSpPr>
      <p:sp>
        <p:nvSpPr>
          <p:cNvPr id="1676" name="Google Shape;1676;p192"/>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Arrange into Arrays</a:t>
            </a:r>
            <a:endParaRPr b="0" sz="2600">
              <a:solidFill>
                <a:schemeClr val="accent5"/>
              </a:solidFill>
              <a:latin typeface="Hepta Slab"/>
              <a:ea typeface="Hepta Slab"/>
              <a:cs typeface="Hepta Slab"/>
              <a:sym typeface="Hepta Slab"/>
            </a:endParaRPr>
          </a:p>
        </p:txBody>
      </p:sp>
      <p:sp>
        <p:nvSpPr>
          <p:cNvPr id="1677" name="Google Shape;1677;p1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78" name="Google Shape;1678;p192"/>
          <p:cNvSpPr txBox="1"/>
          <p:nvPr/>
        </p:nvSpPr>
        <p:spPr>
          <a:xfrm>
            <a:off x="1271400" y="1149475"/>
            <a:ext cx="6798300" cy="3040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Use cubes to make 6 groups of 5. </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Arrange them into an array.</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Explain or show how the array is related to equal groups.</a:t>
            </a:r>
            <a:endParaRPr>
              <a:latin typeface="Hepta Slab"/>
              <a:ea typeface="Hepta Slab"/>
              <a:cs typeface="Hepta Slab"/>
              <a:sym typeface="Hepta Slab"/>
            </a:endParaRPr>
          </a:p>
          <a:p>
            <a:pPr indent="0" lvl="0" marL="914400" rtl="0" algn="l">
              <a:spcBef>
                <a:spcPts val="0"/>
              </a:spcBef>
              <a:spcAft>
                <a:spcPts val="0"/>
              </a:spcAft>
              <a:buNone/>
            </a:pPr>
            <a:r>
              <a:t/>
            </a:r>
            <a:endParaRPr>
              <a:latin typeface="Hepta Slab"/>
              <a:ea typeface="Hepta Slab"/>
              <a:cs typeface="Hepta Slab"/>
              <a:sym typeface="Hepta Slab"/>
            </a:endParaRPr>
          </a:p>
          <a:p>
            <a:pPr indent="0" lvl="0" marL="914400" rtl="0" algn="l">
              <a:spcBef>
                <a:spcPts val="0"/>
              </a:spcBef>
              <a:spcAft>
                <a:spcPts val="0"/>
              </a:spcAft>
              <a:buNone/>
            </a:pPr>
            <a:r>
              <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Count out 20 cubes.</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Arrange them into as many arrays as you can.</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Explain or show how each array is related to equal groups.</a:t>
            </a:r>
            <a:endParaRPr>
              <a:latin typeface="Hepta Slab"/>
              <a:ea typeface="Hepta Slab"/>
              <a:cs typeface="Hepta Slab"/>
              <a:sym typeface="Hepta Slab"/>
            </a:endParaRPr>
          </a:p>
          <a:p>
            <a:pPr indent="0" lvl="0" marL="914400" rtl="0" algn="l">
              <a:spcBef>
                <a:spcPts val="0"/>
              </a:spcBef>
              <a:spcAft>
                <a:spcPts val="0"/>
              </a:spcAft>
              <a:buNone/>
            </a:pPr>
            <a:r>
              <a:t/>
            </a:r>
            <a:endParaRPr>
              <a:latin typeface="Hepta Slab"/>
              <a:ea typeface="Hepta Slab"/>
              <a:cs typeface="Hepta Slab"/>
              <a:sym typeface="Hepta Slab"/>
            </a:endParaRPr>
          </a:p>
          <a:p>
            <a:pPr indent="0" lvl="0" marL="914400" rtl="0" algn="l">
              <a:spcBef>
                <a:spcPts val="0"/>
              </a:spcBef>
              <a:spcAft>
                <a:spcPts val="0"/>
              </a:spcAft>
              <a:buNone/>
            </a:pPr>
            <a:r>
              <a:t/>
            </a:r>
            <a:endParaRPr>
              <a:latin typeface="Hepta Slab"/>
              <a:ea typeface="Hepta Slab"/>
              <a:cs typeface="Hepta Slab"/>
              <a:sym typeface="Hepta Slab"/>
            </a:endParaRPr>
          </a:p>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Count out 24 cubes.</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Arrange them into as many arrays as you can.</a:t>
            </a:r>
            <a:endParaRPr>
              <a:latin typeface="Hepta Slab"/>
              <a:ea typeface="Hepta Slab"/>
              <a:cs typeface="Hepta Slab"/>
              <a:sym typeface="Hepta Slab"/>
            </a:endParaRPr>
          </a:p>
          <a:p>
            <a:pPr indent="-317500" lvl="1" marL="914400" rtl="0" algn="l">
              <a:spcBef>
                <a:spcPts val="0"/>
              </a:spcBef>
              <a:spcAft>
                <a:spcPts val="0"/>
              </a:spcAft>
              <a:buSzPts val="1400"/>
              <a:buFont typeface="Hepta Slab"/>
              <a:buAutoNum type="alphaLcPeriod"/>
            </a:pPr>
            <a:r>
              <a:rPr lang="en">
                <a:latin typeface="Hepta Slab"/>
                <a:ea typeface="Hepta Slab"/>
                <a:cs typeface="Hepta Slab"/>
                <a:sym typeface="Hepta Slab"/>
              </a:rPr>
              <a:t>Explain or show how each array is relate to equal groups.</a:t>
            </a:r>
            <a:endParaRPr>
              <a:latin typeface="Hepta Slab"/>
              <a:ea typeface="Hepta Slab"/>
              <a:cs typeface="Hepta Slab"/>
              <a:sym typeface="Hepta Slab"/>
            </a:endParaRPr>
          </a:p>
        </p:txBody>
      </p:sp>
      <p:sp>
        <p:nvSpPr>
          <p:cNvPr id="1679" name="Google Shape;1679;p192"/>
          <p:cNvSpPr txBox="1"/>
          <p:nvPr/>
        </p:nvSpPr>
        <p:spPr>
          <a:xfrm>
            <a:off x="715450" y="4297075"/>
            <a:ext cx="780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were you able to create different arrays with 24 objects?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9"/>
                                        </p:tgtEl>
                                        <p:attrNameLst>
                                          <p:attrName>style.visibility</p:attrName>
                                        </p:attrNameLst>
                                      </p:cBhvr>
                                      <p:to>
                                        <p:strVal val="visible"/>
                                      </p:to>
                                    </p:set>
                                    <p:animEffect filter="fade" transition="in">
                                      <p:cBhvr>
                                        <p:cTn dur="1000"/>
                                        <p:tgtEl>
                                          <p:spTgt spid="16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3" name="Shape 1683"/>
        <p:cNvGrpSpPr/>
        <p:nvPr/>
      </p:nvGrpSpPr>
      <p:grpSpPr>
        <a:xfrm>
          <a:off x="0" y="0"/>
          <a:ext cx="0" cy="0"/>
          <a:chOff x="0" y="0"/>
          <a:chExt cx="0" cy="0"/>
        </a:xfrm>
      </p:grpSpPr>
      <p:sp>
        <p:nvSpPr>
          <p:cNvPr id="1684" name="Google Shape;1684;p193"/>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685" name="Google Shape;1685;p193"/>
          <p:cNvSpPr/>
          <p:nvPr/>
        </p:nvSpPr>
        <p:spPr>
          <a:xfrm flipH="1">
            <a:off x="1101808" y="1989475"/>
            <a:ext cx="2662517" cy="23181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93"/>
          <p:cNvSpPr txBox="1"/>
          <p:nvPr/>
        </p:nvSpPr>
        <p:spPr>
          <a:xfrm>
            <a:off x="1419518" y="2377693"/>
            <a:ext cx="2027100" cy="172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you think about when you arranged cubes into arrays?</a:t>
            </a:r>
            <a:endParaRPr b="1" sz="1200">
              <a:latin typeface="Quicksand"/>
              <a:ea typeface="Quicksand"/>
              <a:cs typeface="Quicksand"/>
              <a:sym typeface="Quicksand"/>
            </a:endParaRPr>
          </a:p>
        </p:txBody>
      </p:sp>
      <p:sp>
        <p:nvSpPr>
          <p:cNvPr id="1687" name="Google Shape;1687;p19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88" name="Google Shape;1688;p193"/>
          <p:cNvPicPr preferRelativeResize="0"/>
          <p:nvPr/>
        </p:nvPicPr>
        <p:blipFill>
          <a:blip r:embed="rId3">
            <a:alphaModFix/>
          </a:blip>
          <a:stretch>
            <a:fillRect/>
          </a:stretch>
        </p:blipFill>
        <p:spPr>
          <a:xfrm>
            <a:off x="3764312" y="3147002"/>
            <a:ext cx="2163064" cy="1494373"/>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92" name="Shape 1692"/>
        <p:cNvGrpSpPr/>
        <p:nvPr/>
      </p:nvGrpSpPr>
      <p:grpSpPr>
        <a:xfrm>
          <a:off x="0" y="0"/>
          <a:ext cx="0" cy="0"/>
          <a:chOff x="0" y="0"/>
          <a:chExt cx="0" cy="0"/>
        </a:xfrm>
      </p:grpSpPr>
      <p:sp>
        <p:nvSpPr>
          <p:cNvPr id="1693" name="Google Shape;1693;p194"/>
          <p:cNvSpPr txBox="1"/>
          <p:nvPr>
            <p:ph idx="1" type="body"/>
          </p:nvPr>
        </p:nvSpPr>
        <p:spPr>
          <a:xfrm>
            <a:off x="1147500" y="115877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arranged objects into </a:t>
            </a:r>
            <a:r>
              <a:rPr b="1" i="0" lang="en" sz="2200">
                <a:latin typeface="Quicksand"/>
                <a:ea typeface="Quicksand"/>
                <a:cs typeface="Quicksand"/>
                <a:sym typeface="Quicksand"/>
              </a:rPr>
              <a:t>arrays</a:t>
            </a:r>
            <a:r>
              <a:rPr i="0" lang="en" sz="2200">
                <a:latin typeface="Quicksand"/>
                <a:ea typeface="Quicksand"/>
                <a:cs typeface="Quicksand"/>
                <a:sym typeface="Quicksand"/>
              </a:rPr>
              <a:t> and described how </a:t>
            </a:r>
            <a:r>
              <a:rPr b="1" i="0" lang="en" sz="2200">
                <a:latin typeface="Quicksand"/>
                <a:ea typeface="Quicksand"/>
                <a:cs typeface="Quicksand"/>
                <a:sym typeface="Quicksand"/>
              </a:rPr>
              <a:t>arrays</a:t>
            </a:r>
            <a:r>
              <a:rPr i="0" lang="en" sz="2200">
                <a:latin typeface="Quicksand"/>
                <a:ea typeface="Quicksand"/>
                <a:cs typeface="Quicksand"/>
                <a:sym typeface="Quicksand"/>
              </a:rPr>
              <a:t> are related to </a:t>
            </a:r>
            <a:r>
              <a:rPr b="1" i="0" lang="en" sz="2200">
                <a:latin typeface="Quicksand"/>
                <a:ea typeface="Quicksand"/>
                <a:cs typeface="Quicksand"/>
                <a:sym typeface="Quicksand"/>
              </a:rPr>
              <a:t>equal groups</a:t>
            </a:r>
            <a:r>
              <a:rPr i="0" lang="en" sz="2200">
                <a:latin typeface="Quicksand"/>
                <a:ea typeface="Quicksand"/>
                <a:cs typeface="Quicksand"/>
                <a:sym typeface="Quicksand"/>
              </a:rPr>
              <a:t>. We also created more than one array for a given number of objects. Arrays are made up of </a:t>
            </a:r>
            <a:r>
              <a:rPr b="1" i="0" lang="en" sz="2200">
                <a:latin typeface="Quicksand"/>
                <a:ea typeface="Quicksand"/>
                <a:cs typeface="Quicksand"/>
                <a:sym typeface="Quicksand"/>
              </a:rPr>
              <a:t>rows</a:t>
            </a:r>
            <a:r>
              <a:rPr i="0" lang="en" sz="2200">
                <a:latin typeface="Quicksand"/>
                <a:ea typeface="Quicksand"/>
                <a:cs typeface="Quicksand"/>
                <a:sym typeface="Quicksand"/>
              </a:rPr>
              <a:t> and </a:t>
            </a:r>
            <a:r>
              <a:rPr b="1" i="0" lang="en" sz="2200">
                <a:latin typeface="Quicksand"/>
                <a:ea typeface="Quicksand"/>
                <a:cs typeface="Quicksand"/>
                <a:sym typeface="Quicksand"/>
              </a:rPr>
              <a:t>columns</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match </a:t>
            </a:r>
            <a:r>
              <a:rPr b="1" i="0" lang="en" sz="2200">
                <a:latin typeface="Quicksand"/>
                <a:ea typeface="Quicksand"/>
                <a:cs typeface="Quicksand"/>
                <a:sym typeface="Quicksand"/>
              </a:rPr>
              <a:t>arrays</a:t>
            </a:r>
            <a:r>
              <a:rPr i="0" lang="en" sz="2200">
                <a:latin typeface="Quicksand"/>
                <a:ea typeface="Quicksand"/>
                <a:cs typeface="Quicksand"/>
                <a:sym typeface="Quicksand"/>
              </a:rPr>
              <a:t> to </a:t>
            </a:r>
            <a:r>
              <a:rPr b="1" i="0" lang="en" sz="2200">
                <a:latin typeface="Quicksand"/>
                <a:ea typeface="Quicksand"/>
                <a:cs typeface="Quicksand"/>
                <a:sym typeface="Quicksand"/>
              </a:rPr>
              <a:t>equal groups</a:t>
            </a:r>
            <a:r>
              <a:rPr i="0" lang="en" sz="2200">
                <a:latin typeface="Quicksand"/>
                <a:ea typeface="Quicksand"/>
                <a:cs typeface="Quicksand"/>
                <a:sym typeface="Quicksand"/>
              </a:rPr>
              <a:t> and draw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694" name="Google Shape;1694;p194"/>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94"/>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699" name="Shape 1699"/>
        <p:cNvGrpSpPr/>
        <p:nvPr/>
      </p:nvGrpSpPr>
      <p:grpSpPr>
        <a:xfrm>
          <a:off x="0" y="0"/>
          <a:ext cx="0" cy="0"/>
          <a:chOff x="0" y="0"/>
          <a:chExt cx="0" cy="0"/>
        </a:xfrm>
      </p:grpSpPr>
      <p:sp>
        <p:nvSpPr>
          <p:cNvPr id="1700" name="Google Shape;1700;p195"/>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Match and Draw Arrays</a:t>
            </a:r>
            <a:endParaRPr sz="4000">
              <a:solidFill>
                <a:srgbClr val="434343"/>
              </a:solidFill>
              <a:latin typeface="Hepta Slab"/>
              <a:ea typeface="Hepta Slab"/>
              <a:cs typeface="Hepta Slab"/>
              <a:sym typeface="Hepta Slab"/>
            </a:endParaRPr>
          </a:p>
        </p:txBody>
      </p:sp>
      <p:sp>
        <p:nvSpPr>
          <p:cNvPr id="1701" name="Google Shape;1701;p195"/>
          <p:cNvSpPr txBox="1"/>
          <p:nvPr/>
        </p:nvSpPr>
        <p:spPr>
          <a:xfrm>
            <a:off x="2620725"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arrays to equal groups and draw arrays.</a:t>
            </a:r>
            <a:endParaRPr>
              <a:latin typeface="Quicksand"/>
              <a:ea typeface="Quicksand"/>
              <a:cs typeface="Quicksand"/>
              <a:sym typeface="Quicksand"/>
            </a:endParaRPr>
          </a:p>
        </p:txBody>
      </p:sp>
      <p:sp>
        <p:nvSpPr>
          <p:cNvPr id="1702" name="Google Shape;1702;p195"/>
          <p:cNvSpPr/>
          <p:nvPr/>
        </p:nvSpPr>
        <p:spPr>
          <a:xfrm>
            <a:off x="2233552"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704" name="Google Shape;1704;p19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08" name="Shape 1708"/>
        <p:cNvGrpSpPr/>
        <p:nvPr/>
      </p:nvGrpSpPr>
      <p:grpSpPr>
        <a:xfrm>
          <a:off x="0" y="0"/>
          <a:ext cx="0" cy="0"/>
          <a:chOff x="0" y="0"/>
          <a:chExt cx="0" cy="0"/>
        </a:xfrm>
      </p:grpSpPr>
      <p:sp>
        <p:nvSpPr>
          <p:cNvPr id="1709" name="Google Shape;1709;p196"/>
          <p:cNvSpPr txBox="1"/>
          <p:nvPr>
            <p:ph type="ctrTitle"/>
          </p:nvPr>
        </p:nvSpPr>
        <p:spPr>
          <a:xfrm>
            <a:off x="1245925" y="492600"/>
            <a:ext cx="5963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710" name="Google Shape;1710;p1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711" name="Google Shape;1711;p196"/>
          <p:cNvPicPr preferRelativeResize="0"/>
          <p:nvPr/>
        </p:nvPicPr>
        <p:blipFill>
          <a:blip r:embed="rId3">
            <a:alphaModFix/>
          </a:blip>
          <a:stretch>
            <a:fillRect/>
          </a:stretch>
        </p:blipFill>
        <p:spPr>
          <a:xfrm>
            <a:off x="2931825" y="1630713"/>
            <a:ext cx="2804950" cy="2414525"/>
          </a:xfrm>
          <a:prstGeom prst="rect">
            <a:avLst/>
          </a:prstGeom>
          <a:noFill/>
          <a:ln cap="flat" cmpd="sng" w="9525">
            <a:solidFill>
              <a:schemeClr val="dk2"/>
            </a:solidFill>
            <a:prstDash val="solid"/>
            <a:round/>
            <a:headEnd len="sm" w="sm" type="none"/>
            <a:tailEnd len="sm" w="sm" type="none"/>
          </a:ln>
        </p:spPr>
      </p:pic>
      <p:sp>
        <p:nvSpPr>
          <p:cNvPr id="1712" name="Google Shape;1712;p196"/>
          <p:cNvSpPr txBox="1"/>
          <p:nvPr/>
        </p:nvSpPr>
        <p:spPr>
          <a:xfrm>
            <a:off x="715450" y="4297075"/>
            <a:ext cx="780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is B not an array?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2"/>
                                        </p:tgtEl>
                                        <p:attrNameLst>
                                          <p:attrName>style.visibility</p:attrName>
                                        </p:attrNameLst>
                                      </p:cBhvr>
                                      <p:to>
                                        <p:strVal val="visible"/>
                                      </p:to>
                                    </p:set>
                                    <p:animEffect filter="fade" transition="in">
                                      <p:cBhvr>
                                        <p:cTn dur="1000"/>
                                        <p:tgtEl>
                                          <p:spTgt spid="17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16" name="Shape 1716"/>
        <p:cNvGrpSpPr/>
        <p:nvPr/>
      </p:nvGrpSpPr>
      <p:grpSpPr>
        <a:xfrm>
          <a:off x="0" y="0"/>
          <a:ext cx="0" cy="0"/>
          <a:chOff x="0" y="0"/>
          <a:chExt cx="0" cy="0"/>
        </a:xfrm>
      </p:grpSpPr>
      <p:sp>
        <p:nvSpPr>
          <p:cNvPr id="1717" name="Google Shape;1717;p197"/>
          <p:cNvSpPr txBox="1"/>
          <p:nvPr>
            <p:ph type="ctrTitle"/>
          </p:nvPr>
        </p:nvSpPr>
        <p:spPr>
          <a:xfrm>
            <a:off x="568688" y="5264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Card Sort: Arrays Sort</a:t>
            </a:r>
            <a:endParaRPr b="0" sz="2700">
              <a:solidFill>
                <a:schemeClr val="accent5"/>
              </a:solidFill>
              <a:latin typeface="Hepta Slab"/>
              <a:ea typeface="Hepta Slab"/>
              <a:cs typeface="Hepta Slab"/>
              <a:sym typeface="Hepta Slab"/>
            </a:endParaRPr>
          </a:p>
        </p:txBody>
      </p:sp>
      <p:sp>
        <p:nvSpPr>
          <p:cNvPr id="1718" name="Google Shape;1718;p1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719" name="Google Shape;1719;p197"/>
          <p:cNvPicPr preferRelativeResize="0"/>
          <p:nvPr/>
        </p:nvPicPr>
        <p:blipFill>
          <a:blip r:embed="rId3">
            <a:alphaModFix/>
          </a:blip>
          <a:stretch>
            <a:fillRect/>
          </a:stretch>
        </p:blipFill>
        <p:spPr>
          <a:xfrm>
            <a:off x="2831138" y="1204575"/>
            <a:ext cx="3247475" cy="3506300"/>
          </a:xfrm>
          <a:prstGeom prst="rect">
            <a:avLst/>
          </a:prstGeom>
          <a:noFill/>
          <a:ln cap="flat" cmpd="sng" w="9525">
            <a:solidFill>
              <a:schemeClr val="dk2"/>
            </a:solidFill>
            <a:prstDash val="solid"/>
            <a:round/>
            <a:headEnd len="sm" w="sm" type="none"/>
            <a:tailEnd len="sm" w="sm" type="none"/>
          </a:ln>
        </p:spPr>
      </p:pic>
      <p:sp>
        <p:nvSpPr>
          <p:cNvPr id="1720" name="Google Shape;1720;p197"/>
          <p:cNvSpPr txBox="1"/>
          <p:nvPr/>
        </p:nvSpPr>
        <p:spPr>
          <a:xfrm>
            <a:off x="6103250" y="1706650"/>
            <a:ext cx="26502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did you look for to decide if the two cards were matches?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0"/>
                                        </p:tgtEl>
                                        <p:attrNameLst>
                                          <p:attrName>style.visibility</p:attrName>
                                        </p:attrNameLst>
                                      </p:cBhvr>
                                      <p:to>
                                        <p:strVal val="visible"/>
                                      </p:to>
                                    </p:set>
                                    <p:animEffect filter="fade" transition="in">
                                      <p:cBhvr>
                                        <p:cTn dur="1000"/>
                                        <p:tgtEl>
                                          <p:spTgt spid="1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24" name="Shape 1724"/>
        <p:cNvGrpSpPr/>
        <p:nvPr/>
      </p:nvGrpSpPr>
      <p:grpSpPr>
        <a:xfrm>
          <a:off x="0" y="0"/>
          <a:ext cx="0" cy="0"/>
          <a:chOff x="0" y="0"/>
          <a:chExt cx="0" cy="0"/>
        </a:xfrm>
      </p:grpSpPr>
      <p:sp>
        <p:nvSpPr>
          <p:cNvPr id="1725" name="Google Shape;1725;p198"/>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Draw Arrays</a:t>
            </a:r>
            <a:endParaRPr b="0" sz="2600">
              <a:solidFill>
                <a:schemeClr val="accent5"/>
              </a:solidFill>
              <a:latin typeface="Hepta Slab"/>
              <a:ea typeface="Hepta Slab"/>
              <a:cs typeface="Hepta Slab"/>
              <a:sym typeface="Hepta Slab"/>
            </a:endParaRPr>
          </a:p>
        </p:txBody>
      </p:sp>
      <p:sp>
        <p:nvSpPr>
          <p:cNvPr id="1726" name="Google Shape;1726;p1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727" name="Google Shape;1727;p198"/>
          <p:cNvGrpSpPr/>
          <p:nvPr/>
        </p:nvGrpSpPr>
        <p:grpSpPr>
          <a:xfrm>
            <a:off x="1009511" y="1593820"/>
            <a:ext cx="3302362" cy="1939959"/>
            <a:chOff x="864700" y="1711500"/>
            <a:chExt cx="3949250" cy="2277750"/>
          </a:xfrm>
        </p:grpSpPr>
        <p:pic>
          <p:nvPicPr>
            <p:cNvPr id="1728" name="Google Shape;1728;p198"/>
            <p:cNvPicPr preferRelativeResize="0"/>
            <p:nvPr/>
          </p:nvPicPr>
          <p:blipFill>
            <a:blip r:embed="rId3">
              <a:alphaModFix/>
            </a:blip>
            <a:stretch>
              <a:fillRect/>
            </a:stretch>
          </p:blipFill>
          <p:spPr>
            <a:xfrm>
              <a:off x="864700" y="1711500"/>
              <a:ext cx="3949250" cy="2277750"/>
            </a:xfrm>
            <a:prstGeom prst="rect">
              <a:avLst/>
            </a:prstGeom>
            <a:noFill/>
            <a:ln>
              <a:noFill/>
            </a:ln>
          </p:spPr>
        </p:pic>
        <p:pic>
          <p:nvPicPr>
            <p:cNvPr id="1729" name="Google Shape;1729;p198"/>
            <p:cNvPicPr preferRelativeResize="0"/>
            <p:nvPr/>
          </p:nvPicPr>
          <p:blipFill>
            <a:blip r:embed="rId4">
              <a:alphaModFix/>
            </a:blip>
            <a:stretch>
              <a:fillRect/>
            </a:stretch>
          </p:blipFill>
          <p:spPr>
            <a:xfrm>
              <a:off x="2261950" y="2137348"/>
              <a:ext cx="1435875" cy="1426050"/>
            </a:xfrm>
            <a:prstGeom prst="rect">
              <a:avLst/>
            </a:prstGeom>
            <a:noFill/>
            <a:ln>
              <a:noFill/>
            </a:ln>
          </p:spPr>
        </p:pic>
      </p:grpSp>
      <p:grpSp>
        <p:nvGrpSpPr>
          <p:cNvPr id="1730" name="Google Shape;1730;p198"/>
          <p:cNvGrpSpPr/>
          <p:nvPr/>
        </p:nvGrpSpPr>
        <p:grpSpPr>
          <a:xfrm>
            <a:off x="4941694" y="1311612"/>
            <a:ext cx="3099040" cy="2766538"/>
            <a:chOff x="4410425" y="1215021"/>
            <a:chExt cx="4025250" cy="3591042"/>
          </a:xfrm>
        </p:grpSpPr>
        <p:grpSp>
          <p:nvGrpSpPr>
            <p:cNvPr id="1731" name="Google Shape;1731;p198"/>
            <p:cNvGrpSpPr/>
            <p:nvPr/>
          </p:nvGrpSpPr>
          <p:grpSpPr>
            <a:xfrm>
              <a:off x="4410425" y="1215021"/>
              <a:ext cx="4025250" cy="3591042"/>
              <a:chOff x="4410425" y="1215021"/>
              <a:chExt cx="4025250" cy="3591042"/>
            </a:xfrm>
          </p:grpSpPr>
          <p:pic>
            <p:nvPicPr>
              <p:cNvPr id="1732" name="Google Shape;1732;p198"/>
              <p:cNvPicPr preferRelativeResize="0"/>
              <p:nvPr/>
            </p:nvPicPr>
            <p:blipFill>
              <a:blip r:embed="rId5">
                <a:alphaModFix/>
              </a:blip>
              <a:stretch>
                <a:fillRect/>
              </a:stretch>
            </p:blipFill>
            <p:spPr>
              <a:xfrm>
                <a:off x="4410425" y="1215021"/>
                <a:ext cx="4025250" cy="3078718"/>
              </a:xfrm>
              <a:prstGeom prst="rect">
                <a:avLst/>
              </a:prstGeom>
              <a:noFill/>
              <a:ln>
                <a:noFill/>
              </a:ln>
            </p:spPr>
          </p:pic>
          <p:pic>
            <p:nvPicPr>
              <p:cNvPr id="1733" name="Google Shape;1733;p198"/>
              <p:cNvPicPr preferRelativeResize="0"/>
              <p:nvPr/>
            </p:nvPicPr>
            <p:blipFill>
              <a:blip r:embed="rId6">
                <a:alphaModFix/>
              </a:blip>
              <a:stretch>
                <a:fillRect/>
              </a:stretch>
            </p:blipFill>
            <p:spPr>
              <a:xfrm>
                <a:off x="4410425" y="4293750"/>
                <a:ext cx="4025250" cy="512313"/>
              </a:xfrm>
              <a:prstGeom prst="rect">
                <a:avLst/>
              </a:prstGeom>
              <a:noFill/>
              <a:ln>
                <a:noFill/>
              </a:ln>
            </p:spPr>
          </p:pic>
        </p:grpSp>
        <p:pic>
          <p:nvPicPr>
            <p:cNvPr id="1734" name="Google Shape;1734;p198"/>
            <p:cNvPicPr preferRelativeResize="0"/>
            <p:nvPr/>
          </p:nvPicPr>
          <p:blipFill>
            <a:blip r:embed="rId7">
              <a:alphaModFix/>
            </a:blip>
            <a:stretch>
              <a:fillRect/>
            </a:stretch>
          </p:blipFill>
          <p:spPr>
            <a:xfrm>
              <a:off x="5570250" y="2058975"/>
              <a:ext cx="1902100" cy="2046200"/>
            </a:xfrm>
            <a:prstGeom prst="rect">
              <a:avLst/>
            </a:prstGeom>
            <a:noFill/>
            <a:ln>
              <a:noFill/>
            </a:ln>
          </p:spPr>
        </p:pic>
      </p:grpSp>
      <p:sp>
        <p:nvSpPr>
          <p:cNvPr id="1735" name="Google Shape;1735;p198"/>
          <p:cNvSpPr txBox="1"/>
          <p:nvPr/>
        </p:nvSpPr>
        <p:spPr>
          <a:xfrm>
            <a:off x="570675" y="4131250"/>
            <a:ext cx="80496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kinds of equal groups did you make from 16 dots? How can you see the equal groups in the arrays you made?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5"/>
                                        </p:tgtEl>
                                        <p:attrNameLst>
                                          <p:attrName>style.visibility</p:attrName>
                                        </p:attrNameLst>
                                      </p:cBhvr>
                                      <p:to>
                                        <p:strVal val="visible"/>
                                      </p:to>
                                    </p:set>
                                    <p:animEffect filter="fade" transition="in">
                                      <p:cBhvr>
                                        <p:cTn dur="1000"/>
                                        <p:tgtEl>
                                          <p:spTgt spid="17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39" name="Shape 1739"/>
        <p:cNvGrpSpPr/>
        <p:nvPr/>
      </p:nvGrpSpPr>
      <p:grpSpPr>
        <a:xfrm>
          <a:off x="0" y="0"/>
          <a:ext cx="0" cy="0"/>
          <a:chOff x="0" y="0"/>
          <a:chExt cx="0" cy="0"/>
        </a:xfrm>
      </p:grpSpPr>
      <p:sp>
        <p:nvSpPr>
          <p:cNvPr id="1740" name="Google Shape;1740;p199"/>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741" name="Google Shape;1741;p199"/>
          <p:cNvSpPr/>
          <p:nvPr/>
        </p:nvSpPr>
        <p:spPr>
          <a:xfrm flipH="1">
            <a:off x="1101830" y="2250075"/>
            <a:ext cx="2851001" cy="20903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99"/>
          <p:cNvSpPr txBox="1"/>
          <p:nvPr/>
        </p:nvSpPr>
        <p:spPr>
          <a:xfrm>
            <a:off x="1575447" y="2690217"/>
            <a:ext cx="1903800" cy="121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you need to think about when you draw an array?</a:t>
            </a:r>
            <a:endParaRPr b="1" sz="1200">
              <a:latin typeface="Quicksand"/>
              <a:ea typeface="Quicksand"/>
              <a:cs typeface="Quicksand"/>
              <a:sym typeface="Quicksand"/>
            </a:endParaRPr>
          </a:p>
        </p:txBody>
      </p:sp>
      <p:sp>
        <p:nvSpPr>
          <p:cNvPr id="1743" name="Google Shape;1743;p19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44" name="Google Shape;1744;p199"/>
          <p:cNvPicPr preferRelativeResize="0"/>
          <p:nvPr/>
        </p:nvPicPr>
        <p:blipFill>
          <a:blip r:embed="rId3">
            <a:alphaModFix/>
          </a:blip>
          <a:stretch>
            <a:fillRect/>
          </a:stretch>
        </p:blipFill>
        <p:spPr>
          <a:xfrm>
            <a:off x="3952817" y="3293853"/>
            <a:ext cx="2316209" cy="1347522"/>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48" name="Shape 1748"/>
        <p:cNvGrpSpPr/>
        <p:nvPr/>
      </p:nvGrpSpPr>
      <p:grpSpPr>
        <a:xfrm>
          <a:off x="0" y="0"/>
          <a:ext cx="0" cy="0"/>
          <a:chOff x="0" y="0"/>
          <a:chExt cx="0" cy="0"/>
        </a:xfrm>
      </p:grpSpPr>
      <p:sp>
        <p:nvSpPr>
          <p:cNvPr id="1749" name="Google Shape;1749;p200"/>
          <p:cNvSpPr txBox="1"/>
          <p:nvPr>
            <p:ph idx="1" type="body"/>
          </p:nvPr>
        </p:nvSpPr>
        <p:spPr>
          <a:xfrm>
            <a:off x="1039550" y="104382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ma</a:t>
            </a:r>
            <a:r>
              <a:rPr i="0" lang="en" sz="2200">
                <a:latin typeface="Quicksand"/>
                <a:ea typeface="Quicksand"/>
                <a:cs typeface="Quicksand"/>
                <a:sym typeface="Quicksand"/>
              </a:rPr>
              <a:t>tched </a:t>
            </a:r>
            <a:r>
              <a:rPr b="1" i="0" lang="en" sz="2200">
                <a:latin typeface="Quicksand"/>
                <a:ea typeface="Quicksand"/>
                <a:cs typeface="Quicksand"/>
                <a:sym typeface="Quicksand"/>
              </a:rPr>
              <a:t>equal group drawings</a:t>
            </a:r>
            <a:r>
              <a:rPr i="0" lang="en" sz="2200">
                <a:latin typeface="Quicksand"/>
                <a:ea typeface="Quicksand"/>
                <a:cs typeface="Quicksand"/>
                <a:sym typeface="Quicksand"/>
              </a:rPr>
              <a:t> to </a:t>
            </a:r>
            <a:r>
              <a:rPr b="1" i="0" lang="en" sz="2200">
                <a:latin typeface="Quicksand"/>
                <a:ea typeface="Quicksand"/>
                <a:cs typeface="Quicksand"/>
                <a:sym typeface="Quicksand"/>
              </a:rPr>
              <a:t>arrays</a:t>
            </a:r>
            <a:r>
              <a:rPr i="0" lang="en" sz="2200">
                <a:latin typeface="Quicksand"/>
                <a:ea typeface="Quicksand"/>
                <a:cs typeface="Quicksand"/>
                <a:sym typeface="Quicksand"/>
              </a:rPr>
              <a:t>.  We also made drawings that showed how groups of dots could be rearranged into </a:t>
            </a:r>
            <a:r>
              <a:rPr b="1" i="0" lang="en" sz="2200">
                <a:latin typeface="Quicksand"/>
                <a:ea typeface="Quicksand"/>
                <a:cs typeface="Quicksand"/>
                <a:sym typeface="Quicksand"/>
              </a:rPr>
              <a:t>arrays</a:t>
            </a:r>
            <a:r>
              <a:rPr i="0" lang="en" sz="2200">
                <a:latin typeface="Quicksand"/>
                <a:ea typeface="Quicksand"/>
                <a:cs typeface="Quicksand"/>
                <a:sym typeface="Quicksand"/>
              </a:rPr>
              <a:t>.  </a:t>
            </a:r>
            <a:r>
              <a:rPr b="1" i="0" lang="en" sz="2200">
                <a:latin typeface="Quicksand"/>
                <a:ea typeface="Quicksand"/>
                <a:cs typeface="Quicksand"/>
                <a:sym typeface="Quicksand"/>
              </a:rPr>
              <a:t>Arrays</a:t>
            </a:r>
            <a:r>
              <a:rPr i="0" lang="en" sz="2200">
                <a:latin typeface="Quicksand"/>
                <a:ea typeface="Quicksand"/>
                <a:cs typeface="Quicksand"/>
                <a:sym typeface="Quicksand"/>
              </a:rPr>
              <a:t> are organized into </a:t>
            </a:r>
            <a:r>
              <a:rPr b="1" i="0" lang="en" sz="2200">
                <a:latin typeface="Quicksand"/>
                <a:ea typeface="Quicksand"/>
                <a:cs typeface="Quicksand"/>
                <a:sym typeface="Quicksand"/>
              </a:rPr>
              <a:t>rows</a:t>
            </a:r>
            <a:r>
              <a:rPr i="0" lang="en" sz="2200">
                <a:latin typeface="Quicksand"/>
                <a:ea typeface="Quicksand"/>
                <a:cs typeface="Quicksand"/>
                <a:sym typeface="Quicksand"/>
              </a:rPr>
              <a:t> and </a:t>
            </a:r>
            <a:r>
              <a:rPr b="1" i="0" lang="en" sz="2200">
                <a:latin typeface="Quicksand"/>
                <a:ea typeface="Quicksand"/>
                <a:cs typeface="Quicksand"/>
                <a:sym typeface="Quicksand"/>
              </a:rPr>
              <a:t>columns</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represent situations with </a:t>
            </a:r>
            <a:r>
              <a:rPr b="1" i="0" lang="en" sz="2200">
                <a:latin typeface="Quicksand"/>
                <a:ea typeface="Quicksand"/>
                <a:cs typeface="Quicksand"/>
                <a:sym typeface="Quicksand"/>
              </a:rPr>
              <a:t>arrays</a:t>
            </a:r>
            <a:r>
              <a:rPr i="0" lang="en" sz="2200">
                <a:latin typeface="Quicksand"/>
                <a:ea typeface="Quicksand"/>
                <a:cs typeface="Quicksand"/>
                <a:sym typeface="Quicksand"/>
              </a:rPr>
              <a:t> and </a:t>
            </a:r>
            <a:r>
              <a:rPr b="1" i="0" lang="en" sz="2200">
                <a:latin typeface="Quicksand"/>
                <a:ea typeface="Quicksand"/>
                <a:cs typeface="Quicksand"/>
                <a:sym typeface="Quicksand"/>
              </a:rPr>
              <a:t>expressions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750" name="Google Shape;1750;p200"/>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00"/>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755" name="Shape 1755"/>
        <p:cNvGrpSpPr/>
        <p:nvPr/>
      </p:nvGrpSpPr>
      <p:grpSpPr>
        <a:xfrm>
          <a:off x="0" y="0"/>
          <a:ext cx="0" cy="0"/>
          <a:chOff x="0" y="0"/>
          <a:chExt cx="0" cy="0"/>
        </a:xfrm>
      </p:grpSpPr>
      <p:sp>
        <p:nvSpPr>
          <p:cNvPr id="1756" name="Google Shape;1756;p201"/>
          <p:cNvSpPr txBox="1"/>
          <p:nvPr>
            <p:ph type="ctrTitle"/>
          </p:nvPr>
        </p:nvSpPr>
        <p:spPr>
          <a:xfrm>
            <a:off x="41355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Arrays with Expressions</a:t>
            </a:r>
            <a:endParaRPr sz="4000">
              <a:solidFill>
                <a:srgbClr val="434343"/>
              </a:solidFill>
              <a:latin typeface="Hepta Slab"/>
              <a:ea typeface="Hepta Slab"/>
              <a:cs typeface="Hepta Slab"/>
              <a:sym typeface="Hepta Slab"/>
            </a:endParaRPr>
          </a:p>
        </p:txBody>
      </p:sp>
      <p:sp>
        <p:nvSpPr>
          <p:cNvPr id="1757" name="Google Shape;1757;p201"/>
          <p:cNvSpPr txBox="1"/>
          <p:nvPr/>
        </p:nvSpPr>
        <p:spPr>
          <a:xfrm>
            <a:off x="2482300" y="2832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situations with arrays and expressions.</a:t>
            </a:r>
            <a:endParaRPr>
              <a:latin typeface="Quicksand"/>
              <a:ea typeface="Quicksand"/>
              <a:cs typeface="Quicksand"/>
              <a:sym typeface="Quicksand"/>
            </a:endParaRPr>
          </a:p>
        </p:txBody>
      </p:sp>
      <p:sp>
        <p:nvSpPr>
          <p:cNvPr id="1758" name="Google Shape;1758;p201"/>
          <p:cNvSpPr/>
          <p:nvPr/>
        </p:nvSpPr>
        <p:spPr>
          <a:xfrm>
            <a:off x="2095127" y="2832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760" name="Google Shape;1760;p20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64" name="Shape 1764"/>
        <p:cNvGrpSpPr/>
        <p:nvPr/>
      </p:nvGrpSpPr>
      <p:grpSpPr>
        <a:xfrm>
          <a:off x="0" y="0"/>
          <a:ext cx="0" cy="0"/>
          <a:chOff x="0" y="0"/>
          <a:chExt cx="0" cy="0"/>
        </a:xfrm>
      </p:grpSpPr>
      <p:sp>
        <p:nvSpPr>
          <p:cNvPr id="1765" name="Google Shape;1765;p202"/>
          <p:cNvSpPr txBox="1"/>
          <p:nvPr>
            <p:ph type="ctrTitle"/>
          </p:nvPr>
        </p:nvSpPr>
        <p:spPr>
          <a:xfrm>
            <a:off x="1331138" y="620400"/>
            <a:ext cx="5963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766" name="Google Shape;1766;p2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767" name="Google Shape;1767;p202"/>
          <p:cNvPicPr preferRelativeResize="0"/>
          <p:nvPr/>
        </p:nvPicPr>
        <p:blipFill>
          <a:blip r:embed="rId3">
            <a:alphaModFix/>
          </a:blip>
          <a:stretch>
            <a:fillRect/>
          </a:stretch>
        </p:blipFill>
        <p:spPr>
          <a:xfrm>
            <a:off x="3218288" y="1795425"/>
            <a:ext cx="2295525" cy="2266950"/>
          </a:xfrm>
          <a:prstGeom prst="rect">
            <a:avLst/>
          </a:prstGeom>
          <a:noFill/>
          <a:ln cap="flat" cmpd="sng" w="9525">
            <a:solidFill>
              <a:schemeClr val="dk2"/>
            </a:solidFill>
            <a:prstDash val="solid"/>
            <a:round/>
            <a:headEnd len="sm" w="sm" type="none"/>
            <a:tailEnd len="sm" w="sm" type="none"/>
          </a:ln>
        </p:spPr>
      </p:pic>
      <p:sp>
        <p:nvSpPr>
          <p:cNvPr id="1768" name="Google Shape;1768;p202"/>
          <p:cNvSpPr txBox="1"/>
          <p:nvPr/>
        </p:nvSpPr>
        <p:spPr>
          <a:xfrm>
            <a:off x="2101600" y="1354700"/>
            <a:ext cx="48501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1769" name="Google Shape;1769;p202"/>
          <p:cNvSpPr txBox="1"/>
          <p:nvPr/>
        </p:nvSpPr>
        <p:spPr>
          <a:xfrm>
            <a:off x="570675" y="4131250"/>
            <a:ext cx="80496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did seeing equal groups help </a:t>
            </a:r>
            <a:r>
              <a:rPr b="1" lang="en">
                <a:solidFill>
                  <a:schemeClr val="dk1"/>
                </a:solidFill>
                <a:latin typeface="Hepta Slab"/>
                <a:ea typeface="Hepta Slab"/>
                <a:cs typeface="Hepta Slab"/>
                <a:sym typeface="Hepta Slab"/>
              </a:rPr>
              <a:t>you</a:t>
            </a:r>
            <a:r>
              <a:rPr b="1" lang="en">
                <a:solidFill>
                  <a:schemeClr val="dk1"/>
                </a:solidFill>
                <a:latin typeface="Hepta Slab"/>
                <a:ea typeface="Hepta Slab"/>
                <a:cs typeface="Hepta Slab"/>
                <a:sym typeface="Hepta Slab"/>
              </a:rPr>
              <a:t> know how many triangles there were in the array?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9"/>
                                        </p:tgtEl>
                                        <p:attrNameLst>
                                          <p:attrName>style.visibility</p:attrName>
                                        </p:attrNameLst>
                                      </p:cBhvr>
                                      <p:to>
                                        <p:strVal val="visible"/>
                                      </p:to>
                                    </p:set>
                                    <p:animEffect filter="fade" transition="in">
                                      <p:cBhvr>
                                        <p:cTn dur="1000"/>
                                        <p:tgtEl>
                                          <p:spTgt spid="17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73" name="Shape 1773"/>
        <p:cNvGrpSpPr/>
        <p:nvPr/>
      </p:nvGrpSpPr>
      <p:grpSpPr>
        <a:xfrm>
          <a:off x="0" y="0"/>
          <a:ext cx="0" cy="0"/>
          <a:chOff x="0" y="0"/>
          <a:chExt cx="0" cy="0"/>
        </a:xfrm>
      </p:grpSpPr>
      <p:sp>
        <p:nvSpPr>
          <p:cNvPr id="1774" name="Google Shape;1774;p203"/>
          <p:cNvSpPr txBox="1"/>
          <p:nvPr>
            <p:ph type="ctrTitle"/>
          </p:nvPr>
        </p:nvSpPr>
        <p:spPr>
          <a:xfrm>
            <a:off x="611288" y="3510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Represent Array Situations</a:t>
            </a:r>
            <a:endParaRPr b="0" sz="2700">
              <a:solidFill>
                <a:schemeClr val="accent5"/>
              </a:solidFill>
              <a:latin typeface="Hepta Slab"/>
              <a:ea typeface="Hepta Slab"/>
              <a:cs typeface="Hepta Slab"/>
              <a:sym typeface="Hepta Slab"/>
            </a:endParaRPr>
          </a:p>
        </p:txBody>
      </p:sp>
      <p:sp>
        <p:nvSpPr>
          <p:cNvPr id="1775" name="Google Shape;1775;p2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776" name="Google Shape;1776;p203"/>
          <p:cNvPicPr preferRelativeResize="0"/>
          <p:nvPr/>
        </p:nvPicPr>
        <p:blipFill>
          <a:blip r:embed="rId3">
            <a:alphaModFix/>
          </a:blip>
          <a:stretch>
            <a:fillRect/>
          </a:stretch>
        </p:blipFill>
        <p:spPr>
          <a:xfrm>
            <a:off x="2194150" y="933396"/>
            <a:ext cx="3133137" cy="3676703"/>
          </a:xfrm>
          <a:prstGeom prst="rect">
            <a:avLst/>
          </a:prstGeom>
          <a:noFill/>
          <a:ln>
            <a:noFill/>
          </a:ln>
        </p:spPr>
      </p:pic>
      <p:sp>
        <p:nvSpPr>
          <p:cNvPr id="1777" name="Google Shape;1777;p203"/>
          <p:cNvSpPr/>
          <p:nvPr/>
        </p:nvSpPr>
        <p:spPr>
          <a:xfrm>
            <a:off x="2270775" y="2122675"/>
            <a:ext cx="3017100" cy="2316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03"/>
          <p:cNvSpPr txBox="1"/>
          <p:nvPr/>
        </p:nvSpPr>
        <p:spPr>
          <a:xfrm>
            <a:off x="5576275" y="1191250"/>
            <a:ext cx="26502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did you use equal groups to write your multiplication expression?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77"/>
                                        </p:tgtEl>
                                      </p:cBhvr>
                                    </p:animEffect>
                                    <p:set>
                                      <p:cBhvr>
                                        <p:cTn dur="1" fill="hold">
                                          <p:stCondLst>
                                            <p:cond delay="1000"/>
                                          </p:stCondLst>
                                        </p:cTn>
                                        <p:tgtEl>
                                          <p:spTgt spid="17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8"/>
                                        </p:tgtEl>
                                        <p:attrNameLst>
                                          <p:attrName>style.visibility</p:attrName>
                                        </p:attrNameLst>
                                      </p:cBhvr>
                                      <p:to>
                                        <p:strVal val="visible"/>
                                      </p:to>
                                    </p:set>
                                    <p:animEffect filter="fade" transition="in">
                                      <p:cBhvr>
                                        <p:cTn dur="1000"/>
                                        <p:tgtEl>
                                          <p:spTgt spid="1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82" name="Shape 1782"/>
        <p:cNvGrpSpPr/>
        <p:nvPr/>
      </p:nvGrpSpPr>
      <p:grpSpPr>
        <a:xfrm>
          <a:off x="0" y="0"/>
          <a:ext cx="0" cy="0"/>
          <a:chOff x="0" y="0"/>
          <a:chExt cx="0" cy="0"/>
        </a:xfrm>
      </p:grpSpPr>
      <p:sp>
        <p:nvSpPr>
          <p:cNvPr id="1783" name="Google Shape;1783;p204"/>
          <p:cNvSpPr txBox="1"/>
          <p:nvPr>
            <p:ph type="ctrTitle"/>
          </p:nvPr>
        </p:nvSpPr>
        <p:spPr>
          <a:xfrm>
            <a:off x="397775" y="353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Connect Arrays to Expressions</a:t>
            </a:r>
            <a:endParaRPr b="0" sz="2600">
              <a:solidFill>
                <a:schemeClr val="accent5"/>
              </a:solidFill>
              <a:latin typeface="Hepta Slab"/>
              <a:ea typeface="Hepta Slab"/>
              <a:cs typeface="Hepta Slab"/>
              <a:sym typeface="Hepta Slab"/>
            </a:endParaRPr>
          </a:p>
        </p:txBody>
      </p:sp>
      <p:sp>
        <p:nvSpPr>
          <p:cNvPr id="1784" name="Google Shape;1784;p2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85" name="Google Shape;1785;p204"/>
          <p:cNvPicPr preferRelativeResize="0"/>
          <p:nvPr/>
        </p:nvPicPr>
        <p:blipFill>
          <a:blip r:embed="rId3">
            <a:alphaModFix/>
          </a:blip>
          <a:stretch>
            <a:fillRect/>
          </a:stretch>
        </p:blipFill>
        <p:spPr>
          <a:xfrm>
            <a:off x="2432963" y="1912177"/>
            <a:ext cx="3702025" cy="2178500"/>
          </a:xfrm>
          <a:prstGeom prst="rect">
            <a:avLst/>
          </a:prstGeom>
          <a:noFill/>
          <a:ln cap="flat" cmpd="sng" w="9525">
            <a:solidFill>
              <a:schemeClr val="dk2"/>
            </a:solidFill>
            <a:prstDash val="solid"/>
            <a:round/>
            <a:headEnd len="sm" w="sm" type="none"/>
            <a:tailEnd len="sm" w="sm" type="none"/>
          </a:ln>
        </p:spPr>
      </p:pic>
      <p:sp>
        <p:nvSpPr>
          <p:cNvPr id="1786" name="Google Shape;1786;p204"/>
          <p:cNvSpPr txBox="1"/>
          <p:nvPr/>
        </p:nvSpPr>
        <p:spPr>
          <a:xfrm>
            <a:off x="2394850" y="1029375"/>
            <a:ext cx="3702000" cy="84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4 X 6</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Work together as a class to use your bodies to create an array for this </a:t>
            </a:r>
            <a:r>
              <a:rPr lang="en">
                <a:latin typeface="Hepta Slab"/>
                <a:ea typeface="Hepta Slab"/>
                <a:cs typeface="Hepta Slab"/>
                <a:sym typeface="Hepta Slab"/>
              </a:rPr>
              <a:t>multiplication</a:t>
            </a:r>
            <a:r>
              <a:rPr lang="en">
                <a:latin typeface="Hepta Slab"/>
                <a:ea typeface="Hepta Slab"/>
                <a:cs typeface="Hepta Slab"/>
                <a:sym typeface="Hepta Slab"/>
              </a:rPr>
              <a:t> expression. </a:t>
            </a:r>
            <a:endParaRPr>
              <a:latin typeface="Hepta Slab"/>
              <a:ea typeface="Hepta Slab"/>
              <a:cs typeface="Hepta Slab"/>
              <a:sym typeface="Hepta Slab"/>
            </a:endParaRPr>
          </a:p>
        </p:txBody>
      </p:sp>
      <p:sp>
        <p:nvSpPr>
          <p:cNvPr id="1787" name="Google Shape;1787;p204"/>
          <p:cNvSpPr txBox="1"/>
          <p:nvPr/>
        </p:nvSpPr>
        <p:spPr>
          <a:xfrm>
            <a:off x="619175" y="4090675"/>
            <a:ext cx="80010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connections did you and your partner see between the multiplication expression and arrays?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5"/>
                                        </p:tgtEl>
                                        <p:attrNameLst>
                                          <p:attrName>style.visibility</p:attrName>
                                        </p:attrNameLst>
                                      </p:cBhvr>
                                      <p:to>
                                        <p:strVal val="visible"/>
                                      </p:to>
                                    </p:set>
                                    <p:animEffect filter="fade" transition="in">
                                      <p:cBhvr>
                                        <p:cTn dur="1000"/>
                                        <p:tgtEl>
                                          <p:spTgt spid="17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7"/>
                                        </p:tgtEl>
                                        <p:attrNameLst>
                                          <p:attrName>style.visibility</p:attrName>
                                        </p:attrNameLst>
                                      </p:cBhvr>
                                      <p:to>
                                        <p:strVal val="visible"/>
                                      </p:to>
                                    </p:set>
                                    <p:animEffect filter="fade" transition="in">
                                      <p:cBhvr>
                                        <p:cTn dur="1000"/>
                                        <p:tgtEl>
                                          <p:spTgt spid="17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91" name="Shape 1791"/>
        <p:cNvGrpSpPr/>
        <p:nvPr/>
      </p:nvGrpSpPr>
      <p:grpSpPr>
        <a:xfrm>
          <a:off x="0" y="0"/>
          <a:ext cx="0" cy="0"/>
          <a:chOff x="0" y="0"/>
          <a:chExt cx="0" cy="0"/>
        </a:xfrm>
      </p:grpSpPr>
      <p:sp>
        <p:nvSpPr>
          <p:cNvPr id="1792" name="Google Shape;1792;p205"/>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793" name="Google Shape;1793;p205"/>
          <p:cNvSpPr/>
          <p:nvPr/>
        </p:nvSpPr>
        <p:spPr>
          <a:xfrm flipH="1">
            <a:off x="2165285" y="2331150"/>
            <a:ext cx="2555737" cy="20330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05"/>
          <p:cNvSpPr txBox="1"/>
          <p:nvPr/>
        </p:nvSpPr>
        <p:spPr>
          <a:xfrm>
            <a:off x="2469101" y="2422113"/>
            <a:ext cx="1948200" cy="137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your knowledge of equal groups help you create arrays and write expressions for multiplication situations?</a:t>
            </a:r>
            <a:endParaRPr b="1" sz="1200">
              <a:latin typeface="Quicksand"/>
              <a:ea typeface="Quicksand"/>
              <a:cs typeface="Quicksand"/>
              <a:sym typeface="Quicksand"/>
            </a:endParaRPr>
          </a:p>
        </p:txBody>
      </p:sp>
      <p:sp>
        <p:nvSpPr>
          <p:cNvPr id="1795" name="Google Shape;1795;p2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96" name="Google Shape;1796;p205"/>
          <p:cNvPicPr preferRelativeResize="0"/>
          <p:nvPr/>
        </p:nvPicPr>
        <p:blipFill>
          <a:blip r:embed="rId3">
            <a:alphaModFix/>
          </a:blip>
          <a:stretch>
            <a:fillRect/>
          </a:stretch>
        </p:blipFill>
        <p:spPr>
          <a:xfrm>
            <a:off x="4721010" y="3400401"/>
            <a:ext cx="2007690" cy="1240974"/>
          </a:xfrm>
          <a:prstGeom prst="rect">
            <a:avLst/>
          </a:prstGeom>
          <a:noFill/>
          <a:ln>
            <a:noFill/>
          </a:ln>
        </p:spPr>
      </p:pic>
      <p:pic>
        <p:nvPicPr>
          <p:cNvPr id="1797" name="Google Shape;1797;p205"/>
          <p:cNvPicPr preferRelativeResize="0"/>
          <p:nvPr/>
        </p:nvPicPr>
        <p:blipFill>
          <a:blip r:embed="rId4">
            <a:alphaModFix/>
          </a:blip>
          <a:stretch>
            <a:fillRect/>
          </a:stretch>
        </p:blipFill>
        <p:spPr>
          <a:xfrm>
            <a:off x="1104425" y="1317596"/>
            <a:ext cx="6838950" cy="62865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801" name="Shape 1801"/>
        <p:cNvGrpSpPr/>
        <p:nvPr/>
      </p:nvGrpSpPr>
      <p:grpSpPr>
        <a:xfrm>
          <a:off x="0" y="0"/>
          <a:ext cx="0" cy="0"/>
          <a:chOff x="0" y="0"/>
          <a:chExt cx="0" cy="0"/>
        </a:xfrm>
      </p:grpSpPr>
      <p:sp>
        <p:nvSpPr>
          <p:cNvPr id="1802" name="Google Shape;1802;p206"/>
          <p:cNvSpPr txBox="1"/>
          <p:nvPr>
            <p:ph idx="1" type="body"/>
          </p:nvPr>
        </p:nvSpPr>
        <p:spPr>
          <a:xfrm>
            <a:off x="1146025" y="104382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learned that </a:t>
            </a:r>
            <a:r>
              <a:rPr b="1" i="0" lang="en" sz="2200">
                <a:latin typeface="Quicksand"/>
                <a:ea typeface="Quicksand"/>
                <a:cs typeface="Quicksand"/>
                <a:sym typeface="Quicksand"/>
              </a:rPr>
              <a:t>multiplication</a:t>
            </a:r>
            <a:r>
              <a:rPr i="0" lang="en" sz="2200">
                <a:latin typeface="Quicksand"/>
                <a:ea typeface="Quicksand"/>
                <a:cs typeface="Quicksand"/>
                <a:sym typeface="Quicksand"/>
              </a:rPr>
              <a:t> is how we express the </a:t>
            </a:r>
            <a:r>
              <a:rPr b="1" i="0" lang="en" sz="2200">
                <a:latin typeface="Quicksand"/>
                <a:ea typeface="Quicksand"/>
                <a:cs typeface="Quicksand"/>
                <a:sym typeface="Quicksand"/>
              </a:rPr>
              <a:t>total </a:t>
            </a:r>
            <a:r>
              <a:rPr i="0" lang="en" sz="2200">
                <a:latin typeface="Quicksand"/>
                <a:ea typeface="Quicksand"/>
                <a:cs typeface="Quicksand"/>
                <a:sym typeface="Quicksand"/>
              </a:rPr>
              <a:t>number of objects in </a:t>
            </a:r>
            <a:r>
              <a:rPr b="1" i="0" lang="en" sz="2200">
                <a:latin typeface="Quicksand"/>
                <a:ea typeface="Quicksand"/>
                <a:cs typeface="Quicksand"/>
                <a:sym typeface="Quicksand"/>
              </a:rPr>
              <a:t>equal groups</a:t>
            </a:r>
            <a:r>
              <a:rPr i="0" lang="en" sz="2200">
                <a:latin typeface="Quicksand"/>
                <a:ea typeface="Quicksand"/>
                <a:cs typeface="Quicksand"/>
                <a:sym typeface="Quicksand"/>
              </a:rPr>
              <a:t>.  We learned that the number of groups tells us how many </a:t>
            </a:r>
            <a:r>
              <a:rPr b="1" i="0" lang="en" sz="2200">
                <a:latin typeface="Quicksand"/>
                <a:ea typeface="Quicksand"/>
                <a:cs typeface="Quicksand"/>
                <a:sym typeface="Quicksand"/>
              </a:rPr>
              <a:t>rows</a:t>
            </a:r>
            <a:r>
              <a:rPr i="0" lang="en" sz="2200">
                <a:latin typeface="Quicksand"/>
                <a:ea typeface="Quicksand"/>
                <a:cs typeface="Quicksand"/>
                <a:sym typeface="Quicksand"/>
              </a:rPr>
              <a:t> or </a:t>
            </a:r>
            <a:r>
              <a:rPr b="1" i="0" lang="en" sz="2200">
                <a:latin typeface="Quicksand"/>
                <a:ea typeface="Quicksand"/>
                <a:cs typeface="Quicksand"/>
                <a:sym typeface="Quicksand"/>
              </a:rPr>
              <a:t>columns</a:t>
            </a:r>
            <a:r>
              <a:rPr i="0" lang="en" sz="2200">
                <a:latin typeface="Quicksand"/>
                <a:ea typeface="Quicksand"/>
                <a:cs typeface="Quicksand"/>
                <a:sym typeface="Quicksand"/>
              </a:rPr>
              <a:t> there are.  </a:t>
            </a:r>
            <a:endParaRPr i="0" sz="2200">
              <a:latin typeface="Quicksand"/>
              <a:ea typeface="Quicksand"/>
              <a:cs typeface="Quicksand"/>
              <a:sym typeface="Quicksand"/>
            </a:endParaRPr>
          </a:p>
          <a:p>
            <a:pPr indent="0" lvl="0" marL="0" rtl="0" algn="l">
              <a:spcBef>
                <a:spcPts val="1600"/>
              </a:spcBef>
              <a:spcAft>
                <a:spcPts val="0"/>
              </a:spcAft>
              <a:buNone/>
            </a:pPr>
            <a:r>
              <a:rPr i="0" lang="en" sz="2200">
                <a:latin typeface="Quicksand"/>
                <a:ea typeface="Quicksand"/>
                <a:cs typeface="Quicksand"/>
                <a:sym typeface="Quicksand"/>
              </a:rPr>
              <a:t>We also represented </a:t>
            </a:r>
            <a:r>
              <a:rPr b="1" i="0" lang="en" sz="2200">
                <a:latin typeface="Quicksand"/>
                <a:ea typeface="Quicksand"/>
                <a:cs typeface="Quicksand"/>
                <a:sym typeface="Quicksand"/>
              </a:rPr>
              <a:t>multiplication situations</a:t>
            </a:r>
            <a:r>
              <a:rPr i="0" lang="en" sz="2200">
                <a:latin typeface="Quicksand"/>
                <a:ea typeface="Quicksand"/>
                <a:cs typeface="Quicksand"/>
                <a:sym typeface="Quicksand"/>
              </a:rPr>
              <a:t> and </a:t>
            </a:r>
            <a:r>
              <a:rPr b="1" i="0" lang="en" sz="2200">
                <a:latin typeface="Quicksand"/>
                <a:ea typeface="Quicksand"/>
                <a:cs typeface="Quicksand"/>
                <a:sym typeface="Quicksand"/>
              </a:rPr>
              <a:t>expressions</a:t>
            </a:r>
            <a:r>
              <a:rPr i="0" lang="en" sz="2200">
                <a:latin typeface="Quicksand"/>
                <a:ea typeface="Quicksand"/>
                <a:cs typeface="Quicksand"/>
                <a:sym typeface="Quicksand"/>
              </a:rPr>
              <a:t> using </a:t>
            </a:r>
            <a:r>
              <a:rPr b="1" i="0" lang="en" sz="2200">
                <a:latin typeface="Quicksand"/>
                <a:ea typeface="Quicksand"/>
                <a:cs typeface="Quicksand"/>
                <a:sym typeface="Quicksand"/>
              </a:rPr>
              <a:t>arrays</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solve problems involving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803" name="Google Shape;1803;p206"/>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06"/>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808" name="Shape 1808"/>
        <p:cNvGrpSpPr/>
        <p:nvPr/>
      </p:nvGrpSpPr>
      <p:grpSpPr>
        <a:xfrm>
          <a:off x="0" y="0"/>
          <a:ext cx="0" cy="0"/>
          <a:chOff x="0" y="0"/>
          <a:chExt cx="0" cy="0"/>
        </a:xfrm>
      </p:grpSpPr>
      <p:sp>
        <p:nvSpPr>
          <p:cNvPr id="1809" name="Google Shape;1809;p207"/>
          <p:cNvSpPr txBox="1"/>
          <p:nvPr>
            <p:ph type="ctrTitle"/>
          </p:nvPr>
        </p:nvSpPr>
        <p:spPr>
          <a:xfrm>
            <a:off x="31770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Solve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Involving Arrays</a:t>
            </a:r>
            <a:endParaRPr sz="4000">
              <a:solidFill>
                <a:srgbClr val="434343"/>
              </a:solidFill>
              <a:latin typeface="Hepta Slab"/>
              <a:ea typeface="Hepta Slab"/>
              <a:cs typeface="Hepta Slab"/>
              <a:sym typeface="Hepta Slab"/>
            </a:endParaRPr>
          </a:p>
        </p:txBody>
      </p:sp>
      <p:sp>
        <p:nvSpPr>
          <p:cNvPr id="1810" name="Google Shape;1810;p207"/>
          <p:cNvSpPr txBox="1"/>
          <p:nvPr/>
        </p:nvSpPr>
        <p:spPr>
          <a:xfrm>
            <a:off x="2970300" y="2910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arrays</a:t>
            </a:r>
            <a:endParaRPr>
              <a:latin typeface="Quicksand"/>
              <a:ea typeface="Quicksand"/>
              <a:cs typeface="Quicksand"/>
              <a:sym typeface="Quicksand"/>
            </a:endParaRPr>
          </a:p>
        </p:txBody>
      </p:sp>
      <p:sp>
        <p:nvSpPr>
          <p:cNvPr id="1811" name="Google Shape;1811;p207"/>
          <p:cNvSpPr/>
          <p:nvPr/>
        </p:nvSpPr>
        <p:spPr>
          <a:xfrm>
            <a:off x="2499802" y="291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0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a:t>
            </a:r>
            <a:endParaRPr sz="1100">
              <a:latin typeface="Quicksand"/>
              <a:ea typeface="Quicksand"/>
              <a:cs typeface="Quicksand"/>
              <a:sym typeface="Quicksand"/>
            </a:endParaRPr>
          </a:p>
        </p:txBody>
      </p:sp>
      <p:sp>
        <p:nvSpPr>
          <p:cNvPr id="1813" name="Google Shape;1813;p20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17" name="Shape 1817"/>
        <p:cNvGrpSpPr/>
        <p:nvPr/>
      </p:nvGrpSpPr>
      <p:grpSpPr>
        <a:xfrm>
          <a:off x="0" y="0"/>
          <a:ext cx="0" cy="0"/>
          <a:chOff x="0" y="0"/>
          <a:chExt cx="0" cy="0"/>
        </a:xfrm>
      </p:grpSpPr>
      <p:sp>
        <p:nvSpPr>
          <p:cNvPr id="1818" name="Google Shape;1818;p208"/>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819" name="Google Shape;1819;p208"/>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10 x 2</a:t>
            </a:r>
            <a:endParaRPr b="0">
              <a:latin typeface="Quicksand"/>
              <a:ea typeface="Quicksand"/>
              <a:cs typeface="Quicksand"/>
              <a:sym typeface="Quicksand"/>
            </a:endParaRPr>
          </a:p>
        </p:txBody>
      </p:sp>
      <p:sp>
        <p:nvSpPr>
          <p:cNvPr id="1820" name="Google Shape;1820;p2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24" name="Shape 1824"/>
        <p:cNvGrpSpPr/>
        <p:nvPr/>
      </p:nvGrpSpPr>
      <p:grpSpPr>
        <a:xfrm>
          <a:off x="0" y="0"/>
          <a:ext cx="0" cy="0"/>
          <a:chOff x="0" y="0"/>
          <a:chExt cx="0" cy="0"/>
        </a:xfrm>
      </p:grpSpPr>
      <p:sp>
        <p:nvSpPr>
          <p:cNvPr id="1825" name="Google Shape;1825;p209"/>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826" name="Google Shape;1826;p209"/>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9 x 2</a:t>
            </a:r>
            <a:endParaRPr b="0">
              <a:latin typeface="Quicksand"/>
              <a:ea typeface="Quicksand"/>
              <a:cs typeface="Quicksand"/>
              <a:sym typeface="Quicksand"/>
            </a:endParaRPr>
          </a:p>
        </p:txBody>
      </p:sp>
      <p:sp>
        <p:nvSpPr>
          <p:cNvPr id="1827" name="Google Shape;1827;p2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31" name="Shape 1831"/>
        <p:cNvGrpSpPr/>
        <p:nvPr/>
      </p:nvGrpSpPr>
      <p:grpSpPr>
        <a:xfrm>
          <a:off x="0" y="0"/>
          <a:ext cx="0" cy="0"/>
          <a:chOff x="0" y="0"/>
          <a:chExt cx="0" cy="0"/>
        </a:xfrm>
      </p:grpSpPr>
      <p:sp>
        <p:nvSpPr>
          <p:cNvPr id="1832" name="Google Shape;1832;p210"/>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833" name="Google Shape;1833;p210"/>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8 x 2</a:t>
            </a:r>
            <a:endParaRPr b="0">
              <a:latin typeface="Quicksand"/>
              <a:ea typeface="Quicksand"/>
              <a:cs typeface="Quicksand"/>
              <a:sym typeface="Quicksand"/>
            </a:endParaRPr>
          </a:p>
        </p:txBody>
      </p:sp>
      <p:sp>
        <p:nvSpPr>
          <p:cNvPr id="1834" name="Google Shape;1834;p2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38" name="Shape 1838"/>
        <p:cNvGrpSpPr/>
        <p:nvPr/>
      </p:nvGrpSpPr>
      <p:grpSpPr>
        <a:xfrm>
          <a:off x="0" y="0"/>
          <a:ext cx="0" cy="0"/>
          <a:chOff x="0" y="0"/>
          <a:chExt cx="0" cy="0"/>
        </a:xfrm>
      </p:grpSpPr>
      <p:sp>
        <p:nvSpPr>
          <p:cNvPr id="1839" name="Google Shape;1839;p21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840" name="Google Shape;1840;p21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 x 2</a:t>
            </a:r>
            <a:endParaRPr b="0">
              <a:latin typeface="Quicksand"/>
              <a:ea typeface="Quicksand"/>
              <a:cs typeface="Quicksand"/>
              <a:sym typeface="Quicksand"/>
            </a:endParaRPr>
          </a:p>
        </p:txBody>
      </p:sp>
      <p:sp>
        <p:nvSpPr>
          <p:cNvPr id="1841" name="Google Shape;1841;p2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42" name="Google Shape;1842;p211"/>
          <p:cNvSpPr txBox="1"/>
          <p:nvPr/>
        </p:nvSpPr>
        <p:spPr>
          <a:xfrm>
            <a:off x="619175" y="3897175"/>
            <a:ext cx="80010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did you notice about the product as we worked through this series of problems?</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1843" name="Google Shape;1843;p211"/>
          <p:cNvSpPr txBox="1"/>
          <p:nvPr/>
        </p:nvSpPr>
        <p:spPr>
          <a:xfrm>
            <a:off x="649975" y="4419275"/>
            <a:ext cx="80010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Why does the product </a:t>
            </a:r>
            <a:r>
              <a:rPr b="1" lang="en">
                <a:solidFill>
                  <a:schemeClr val="dk1"/>
                </a:solidFill>
                <a:latin typeface="Hepta Slab"/>
                <a:ea typeface="Hepta Slab"/>
                <a:cs typeface="Hepta Slab"/>
                <a:sym typeface="Hepta Slab"/>
              </a:rPr>
              <a:t>decrease</a:t>
            </a:r>
            <a:r>
              <a:rPr b="1" lang="en">
                <a:solidFill>
                  <a:schemeClr val="dk1"/>
                </a:solidFill>
                <a:latin typeface="Hepta Slab"/>
                <a:ea typeface="Hepta Slab"/>
                <a:cs typeface="Hepta Slab"/>
                <a:sym typeface="Hepta Slab"/>
              </a:rPr>
              <a:t> by 2 each time?</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2"/>
                                        </p:tgtEl>
                                        <p:attrNameLst>
                                          <p:attrName>style.visibility</p:attrName>
                                        </p:attrNameLst>
                                      </p:cBhvr>
                                      <p:to>
                                        <p:strVal val="visible"/>
                                      </p:to>
                                    </p:set>
                                    <p:animEffect filter="fade" transition="in">
                                      <p:cBhvr>
                                        <p:cTn dur="1000"/>
                                        <p:tgtEl>
                                          <p:spTgt spid="18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3"/>
                                        </p:tgtEl>
                                        <p:attrNameLst>
                                          <p:attrName>style.visibility</p:attrName>
                                        </p:attrNameLst>
                                      </p:cBhvr>
                                      <p:to>
                                        <p:strVal val="visible"/>
                                      </p:to>
                                    </p:set>
                                    <p:animEffect filter="fade" transition="in">
                                      <p:cBhvr>
                                        <p:cTn dur="1000"/>
                                        <p:tgtEl>
                                          <p:spTgt spid="18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47" name="Shape 1847"/>
        <p:cNvGrpSpPr/>
        <p:nvPr/>
      </p:nvGrpSpPr>
      <p:grpSpPr>
        <a:xfrm>
          <a:off x="0" y="0"/>
          <a:ext cx="0" cy="0"/>
          <a:chOff x="0" y="0"/>
          <a:chExt cx="0" cy="0"/>
        </a:xfrm>
      </p:grpSpPr>
      <p:sp>
        <p:nvSpPr>
          <p:cNvPr id="1848" name="Google Shape;1848;p212"/>
          <p:cNvSpPr txBox="1"/>
          <p:nvPr>
            <p:ph type="ctrTitle"/>
          </p:nvPr>
        </p:nvSpPr>
        <p:spPr>
          <a:xfrm>
            <a:off x="611288" y="5796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Array of Colors</a:t>
            </a:r>
            <a:endParaRPr b="0" sz="2700">
              <a:solidFill>
                <a:schemeClr val="accent5"/>
              </a:solidFill>
              <a:latin typeface="Hepta Slab"/>
              <a:ea typeface="Hepta Slab"/>
              <a:cs typeface="Hepta Slab"/>
              <a:sym typeface="Hepta Slab"/>
            </a:endParaRPr>
          </a:p>
        </p:txBody>
      </p:sp>
      <p:sp>
        <p:nvSpPr>
          <p:cNvPr id="1849" name="Google Shape;1849;p2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50" name="Google Shape;1850;p212"/>
          <p:cNvSpPr txBox="1"/>
          <p:nvPr/>
        </p:nvSpPr>
        <p:spPr>
          <a:xfrm>
            <a:off x="2072250" y="1789050"/>
            <a:ext cx="4653600" cy="103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There are 7 rows.</a:t>
            </a:r>
            <a:endParaRPr sz="1800">
              <a:latin typeface="Hepta Slab"/>
              <a:ea typeface="Hepta Slab"/>
              <a:cs typeface="Hepta Slab"/>
              <a:sym typeface="Hepta Slab"/>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54" name="Shape 1854"/>
        <p:cNvGrpSpPr/>
        <p:nvPr/>
      </p:nvGrpSpPr>
      <p:grpSpPr>
        <a:xfrm>
          <a:off x="0" y="0"/>
          <a:ext cx="0" cy="0"/>
          <a:chOff x="0" y="0"/>
          <a:chExt cx="0" cy="0"/>
        </a:xfrm>
      </p:grpSpPr>
      <p:sp>
        <p:nvSpPr>
          <p:cNvPr id="1855" name="Google Shape;1855;p213"/>
          <p:cNvSpPr txBox="1"/>
          <p:nvPr>
            <p:ph type="ctrTitle"/>
          </p:nvPr>
        </p:nvSpPr>
        <p:spPr>
          <a:xfrm>
            <a:off x="611288" y="80332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Array of Colors</a:t>
            </a:r>
            <a:endParaRPr b="0" sz="2700">
              <a:solidFill>
                <a:schemeClr val="accent5"/>
              </a:solidFill>
              <a:latin typeface="Hepta Slab"/>
              <a:ea typeface="Hepta Slab"/>
              <a:cs typeface="Hepta Slab"/>
              <a:sym typeface="Hepta Slab"/>
            </a:endParaRPr>
          </a:p>
        </p:txBody>
      </p:sp>
      <p:sp>
        <p:nvSpPr>
          <p:cNvPr id="1856" name="Google Shape;1856;p2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57" name="Google Shape;1857;p213"/>
          <p:cNvSpPr txBox="1"/>
          <p:nvPr/>
        </p:nvSpPr>
        <p:spPr>
          <a:xfrm>
            <a:off x="2082900" y="1810350"/>
            <a:ext cx="4653600" cy="15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Hepta Slab"/>
                <a:ea typeface="Hepta Slab"/>
                <a:cs typeface="Hepta Slab"/>
                <a:sym typeface="Hepta Slab"/>
              </a:rPr>
              <a:t>There are 7 rows.</a:t>
            </a:r>
            <a:endParaRPr sz="1800">
              <a:latin typeface="Hepta Slab"/>
              <a:ea typeface="Hepta Slab"/>
              <a:cs typeface="Hepta Slab"/>
              <a:sym typeface="Hepta Slab"/>
            </a:endParaRPr>
          </a:p>
          <a:p>
            <a:pPr indent="0" lvl="0" marL="0" rtl="0" algn="l">
              <a:spcBef>
                <a:spcPts val="0"/>
              </a:spcBef>
              <a:spcAft>
                <a:spcPts val="0"/>
              </a:spcAft>
              <a:buNone/>
            </a:pPr>
            <a:r>
              <a:t/>
            </a:r>
            <a:endParaRPr sz="1800">
              <a:latin typeface="Hepta Slab"/>
              <a:ea typeface="Hepta Slab"/>
              <a:cs typeface="Hepta Slab"/>
              <a:sym typeface="Hepta Slab"/>
            </a:endParaRPr>
          </a:p>
          <a:p>
            <a:pPr indent="0" lvl="0" marL="0" rtl="0" algn="l">
              <a:spcBef>
                <a:spcPts val="0"/>
              </a:spcBef>
              <a:spcAft>
                <a:spcPts val="0"/>
              </a:spcAft>
              <a:buNone/>
            </a:pPr>
            <a:r>
              <a:rPr lang="en" sz="1800">
                <a:latin typeface="Hepta Slab"/>
                <a:ea typeface="Hepta Slab"/>
                <a:cs typeface="Hepta Slab"/>
                <a:sym typeface="Hepta Slab"/>
              </a:rPr>
              <a:t>Each row has 5 crayons.</a:t>
            </a:r>
            <a:endParaRPr sz="1800">
              <a:latin typeface="Hepta Slab"/>
              <a:ea typeface="Hepta Slab"/>
              <a:cs typeface="Hepta Slab"/>
              <a:sym typeface="Hepta Slab"/>
            </a:endParaRPr>
          </a:p>
          <a:p>
            <a:pPr indent="0" lvl="0" marL="0" rtl="0" algn="l">
              <a:spcBef>
                <a:spcPts val="0"/>
              </a:spcBef>
              <a:spcAft>
                <a:spcPts val="0"/>
              </a:spcAft>
              <a:buNone/>
            </a:pPr>
            <a:r>
              <a:rPr lang="en" sz="1800">
                <a:latin typeface="Hepta Slab"/>
                <a:ea typeface="Hepta Slab"/>
                <a:cs typeface="Hepta Slab"/>
                <a:sym typeface="Hepta Slab"/>
              </a:rPr>
              <a:t>How many crayons are there?</a:t>
            </a:r>
            <a:endParaRPr sz="1800">
              <a:latin typeface="Hepta Slab"/>
              <a:ea typeface="Hepta Slab"/>
              <a:cs typeface="Hepta Slab"/>
              <a:sym typeface="Hepta Slab"/>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sp>
        <p:nvSpPr>
          <p:cNvPr id="1858" name="Google Shape;1858;p213"/>
          <p:cNvSpPr txBox="1"/>
          <p:nvPr/>
        </p:nvSpPr>
        <p:spPr>
          <a:xfrm>
            <a:off x="619175" y="4125775"/>
            <a:ext cx="80010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equation did you write?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each part of the equation connect to the situation?</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8"/>
                                        </p:tgtEl>
                                        <p:attrNameLst>
                                          <p:attrName>style.visibility</p:attrName>
                                        </p:attrNameLst>
                                      </p:cBhvr>
                                      <p:to>
                                        <p:strVal val="visible"/>
                                      </p:to>
                                    </p:set>
                                    <p:animEffect filter="fade" transition="in">
                                      <p:cBhvr>
                                        <p:cTn dur="1000"/>
                                        <p:tgtEl>
                                          <p:spTgt spid="18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62" name="Shape 1862"/>
        <p:cNvGrpSpPr/>
        <p:nvPr/>
      </p:nvGrpSpPr>
      <p:grpSpPr>
        <a:xfrm>
          <a:off x="0" y="0"/>
          <a:ext cx="0" cy="0"/>
          <a:chOff x="0" y="0"/>
          <a:chExt cx="0" cy="0"/>
        </a:xfrm>
      </p:grpSpPr>
      <p:sp>
        <p:nvSpPr>
          <p:cNvPr id="1863" name="Google Shape;1863;p214"/>
          <p:cNvSpPr txBox="1"/>
          <p:nvPr>
            <p:ph type="ctrTitle"/>
          </p:nvPr>
        </p:nvSpPr>
        <p:spPr>
          <a:xfrm>
            <a:off x="397775" y="3546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Tyler’s Tree</a:t>
            </a:r>
            <a:endParaRPr b="0" sz="2600">
              <a:solidFill>
                <a:schemeClr val="accent5"/>
              </a:solidFill>
              <a:latin typeface="Hepta Slab"/>
              <a:ea typeface="Hepta Slab"/>
              <a:cs typeface="Hepta Slab"/>
              <a:sym typeface="Hepta Slab"/>
            </a:endParaRPr>
          </a:p>
        </p:txBody>
      </p:sp>
      <p:sp>
        <p:nvSpPr>
          <p:cNvPr id="1864" name="Google Shape;1864;p2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865" name="Google Shape;1865;p214"/>
          <p:cNvPicPr preferRelativeResize="0"/>
          <p:nvPr/>
        </p:nvPicPr>
        <p:blipFill>
          <a:blip r:embed="rId3">
            <a:alphaModFix/>
          </a:blip>
          <a:stretch>
            <a:fillRect/>
          </a:stretch>
        </p:blipFill>
        <p:spPr>
          <a:xfrm>
            <a:off x="4798325" y="1124021"/>
            <a:ext cx="3371850" cy="2533650"/>
          </a:xfrm>
          <a:prstGeom prst="rect">
            <a:avLst/>
          </a:prstGeom>
          <a:noFill/>
          <a:ln>
            <a:noFill/>
          </a:ln>
        </p:spPr>
      </p:pic>
      <p:sp>
        <p:nvSpPr>
          <p:cNvPr id="1866" name="Google Shape;1866;p214"/>
          <p:cNvSpPr txBox="1"/>
          <p:nvPr/>
        </p:nvSpPr>
        <p:spPr>
          <a:xfrm>
            <a:off x="651750" y="978175"/>
            <a:ext cx="3937800" cy="358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Hepta Slab"/>
                <a:ea typeface="Hepta Slab"/>
                <a:cs typeface="Hepta Slab"/>
                <a:sym typeface="Hepta Slab"/>
              </a:rPr>
              <a:t>For each problem:</a:t>
            </a:r>
            <a:endParaRPr sz="1300">
              <a:latin typeface="Hepta Slab"/>
              <a:ea typeface="Hepta Slab"/>
              <a:cs typeface="Hepta Slab"/>
              <a:sym typeface="Hepta Slab"/>
            </a:endParaRPr>
          </a:p>
          <a:p>
            <a:pPr indent="-311150" lvl="0" marL="457200" rtl="0" algn="l">
              <a:spcBef>
                <a:spcPts val="0"/>
              </a:spcBef>
              <a:spcAft>
                <a:spcPts val="0"/>
              </a:spcAft>
              <a:buSzPts val="1300"/>
              <a:buFont typeface="Hepta Slab"/>
              <a:buChar char="●"/>
            </a:pPr>
            <a:r>
              <a:rPr lang="en" sz="1300">
                <a:latin typeface="Hepta Slab"/>
                <a:ea typeface="Hepta Slab"/>
                <a:cs typeface="Hepta Slab"/>
                <a:sym typeface="Hepta Slab"/>
              </a:rPr>
              <a:t>Write an equation with a symbol for the unknown to represent the situation.</a:t>
            </a:r>
            <a:endParaRPr sz="1300">
              <a:latin typeface="Hepta Slab"/>
              <a:ea typeface="Hepta Slab"/>
              <a:cs typeface="Hepta Slab"/>
              <a:sym typeface="Hepta Slab"/>
            </a:endParaRPr>
          </a:p>
          <a:p>
            <a:pPr indent="-311150" lvl="0" marL="457200" rtl="0" algn="l">
              <a:spcBef>
                <a:spcPts val="0"/>
              </a:spcBef>
              <a:spcAft>
                <a:spcPts val="0"/>
              </a:spcAft>
              <a:buSzPts val="1300"/>
              <a:buFont typeface="Hepta Slab"/>
              <a:buChar char="●"/>
            </a:pPr>
            <a:r>
              <a:rPr lang="en" sz="1300">
                <a:latin typeface="Hepta Slab"/>
                <a:ea typeface="Hepta Slab"/>
                <a:cs typeface="Hepta Slab"/>
                <a:sym typeface="Hepta Slab"/>
              </a:rPr>
              <a:t>Solve the problem. Show your reasoning.</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311150" lvl="0" marL="457200" rtl="0" algn="l">
              <a:spcBef>
                <a:spcPts val="0"/>
              </a:spcBef>
              <a:spcAft>
                <a:spcPts val="0"/>
              </a:spcAft>
              <a:buSzPts val="1300"/>
              <a:buFont typeface="Hepta Slab"/>
              <a:buAutoNum type="arabicPeriod"/>
            </a:pPr>
            <a:r>
              <a:rPr lang="en" sz="1300">
                <a:latin typeface="Hepta Slab"/>
                <a:ea typeface="Hepta Slab"/>
                <a:cs typeface="Hepta Slab"/>
                <a:sym typeface="Hepta Slab"/>
              </a:rPr>
              <a:t>A field of coconut trees in Mexico has 5 rows of trees. Each row has 9 trees. How many trees are there?</a:t>
            </a:r>
            <a:endParaRPr sz="1300">
              <a:latin typeface="Hepta Slab"/>
              <a:ea typeface="Hepta Slab"/>
              <a:cs typeface="Hepta Slab"/>
              <a:sym typeface="Hepta Slab"/>
            </a:endParaRPr>
          </a:p>
          <a:p>
            <a:pPr indent="-311150" lvl="0" marL="457200" rtl="0" algn="l">
              <a:spcBef>
                <a:spcPts val="0"/>
              </a:spcBef>
              <a:spcAft>
                <a:spcPts val="0"/>
              </a:spcAft>
              <a:buSzPts val="1300"/>
              <a:buFont typeface="Hepta Slab"/>
              <a:buAutoNum type="arabicPeriod"/>
            </a:pPr>
            <a:r>
              <a:rPr lang="en" sz="1300">
                <a:latin typeface="Hepta Slab"/>
                <a:ea typeface="Hepta Slab"/>
                <a:cs typeface="Hepta Slab"/>
                <a:sym typeface="Hepta Slab"/>
              </a:rPr>
              <a:t>After learning about growing coconuts in Mexico, Tyler </a:t>
            </a:r>
            <a:r>
              <a:rPr lang="en" sz="1300">
                <a:latin typeface="Hepta Slab"/>
                <a:ea typeface="Hepta Slab"/>
                <a:cs typeface="Hepta Slab"/>
                <a:sym typeface="Hepta Slab"/>
              </a:rPr>
              <a:t>wants to plant coconut trees in his backyard in Florida. His mom will only allow him to plant 2 rows of 4 trees in his backyard. How many trees will Tyler plant?</a:t>
            </a:r>
            <a:endParaRPr sz="1300">
              <a:latin typeface="Hepta Slab"/>
              <a:ea typeface="Hepta Slab"/>
              <a:cs typeface="Hepta Slab"/>
              <a:sym typeface="Hepta Slab"/>
            </a:endParaRPr>
          </a:p>
        </p:txBody>
      </p:sp>
      <p:sp>
        <p:nvSpPr>
          <p:cNvPr id="1867" name="Google Shape;1867;p214"/>
          <p:cNvSpPr txBox="1"/>
          <p:nvPr/>
        </p:nvSpPr>
        <p:spPr>
          <a:xfrm>
            <a:off x="4643875" y="3668575"/>
            <a:ext cx="3671400" cy="139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questions do you still have about solving array problems or writing an equation </a:t>
            </a:r>
            <a:r>
              <a:rPr b="1" lang="en">
                <a:solidFill>
                  <a:schemeClr val="dk1"/>
                </a:solidFill>
                <a:latin typeface="Hepta Slab"/>
                <a:ea typeface="Hepta Slab"/>
                <a:cs typeface="Hepta Slab"/>
                <a:sym typeface="Hepta Slab"/>
              </a:rPr>
              <a:t>with</a:t>
            </a:r>
            <a:r>
              <a:rPr b="1" lang="en">
                <a:solidFill>
                  <a:schemeClr val="dk1"/>
                </a:solidFill>
                <a:latin typeface="Hepta Slab"/>
                <a:ea typeface="Hepta Slab"/>
                <a:cs typeface="Hepta Slab"/>
                <a:sym typeface="Hepta Slab"/>
              </a:rPr>
              <a:t> a symbol for the unknown?</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5"/>
                                        </p:tgtEl>
                                        <p:attrNameLst>
                                          <p:attrName>style.visibility</p:attrName>
                                        </p:attrNameLst>
                                      </p:cBhvr>
                                      <p:to>
                                        <p:strVal val="visible"/>
                                      </p:to>
                                    </p:set>
                                    <p:animEffect filter="fade" transition="in">
                                      <p:cBhvr>
                                        <p:cTn dur="1000"/>
                                        <p:tgtEl>
                                          <p:spTgt spid="18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6"/>
                                        </p:tgtEl>
                                        <p:attrNameLst>
                                          <p:attrName>style.visibility</p:attrName>
                                        </p:attrNameLst>
                                      </p:cBhvr>
                                      <p:to>
                                        <p:strVal val="visible"/>
                                      </p:to>
                                    </p:set>
                                    <p:animEffect filter="fade" transition="in">
                                      <p:cBhvr>
                                        <p:cTn dur="1000"/>
                                        <p:tgtEl>
                                          <p:spTgt spid="18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7"/>
                                        </p:tgtEl>
                                        <p:attrNameLst>
                                          <p:attrName>style.visibility</p:attrName>
                                        </p:attrNameLst>
                                      </p:cBhvr>
                                      <p:to>
                                        <p:strVal val="visible"/>
                                      </p:to>
                                    </p:set>
                                    <p:animEffect filter="fade" transition="in">
                                      <p:cBhvr>
                                        <p:cTn dur="1000"/>
                                        <p:tgtEl>
                                          <p:spTgt spid="18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71" name="Shape 1871"/>
        <p:cNvGrpSpPr/>
        <p:nvPr/>
      </p:nvGrpSpPr>
      <p:grpSpPr>
        <a:xfrm>
          <a:off x="0" y="0"/>
          <a:ext cx="0" cy="0"/>
          <a:chOff x="0" y="0"/>
          <a:chExt cx="0" cy="0"/>
        </a:xfrm>
      </p:grpSpPr>
      <p:sp>
        <p:nvSpPr>
          <p:cNvPr id="1872" name="Google Shape;1872;p215"/>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873" name="Google Shape;1873;p215"/>
          <p:cNvSpPr/>
          <p:nvPr/>
        </p:nvSpPr>
        <p:spPr>
          <a:xfrm flipH="1">
            <a:off x="734798" y="1820973"/>
            <a:ext cx="2203927" cy="16284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15"/>
          <p:cNvSpPr txBox="1"/>
          <p:nvPr/>
        </p:nvSpPr>
        <p:spPr>
          <a:xfrm>
            <a:off x="1053313" y="1981638"/>
            <a:ext cx="15669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does the question mark in the first equation represent in the situation?</a:t>
            </a:r>
            <a:endParaRPr b="1" sz="1200">
              <a:latin typeface="Quicksand"/>
              <a:ea typeface="Quicksand"/>
              <a:cs typeface="Quicksand"/>
              <a:sym typeface="Quicksand"/>
            </a:endParaRPr>
          </a:p>
        </p:txBody>
      </p:sp>
      <p:sp>
        <p:nvSpPr>
          <p:cNvPr id="1875" name="Google Shape;1875;p2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76" name="Google Shape;1876;p215"/>
          <p:cNvSpPr/>
          <p:nvPr/>
        </p:nvSpPr>
        <p:spPr>
          <a:xfrm flipH="1">
            <a:off x="3358785" y="1384374"/>
            <a:ext cx="2203927" cy="14826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15"/>
          <p:cNvSpPr txBox="1"/>
          <p:nvPr/>
        </p:nvSpPr>
        <p:spPr>
          <a:xfrm>
            <a:off x="3730538" y="1556938"/>
            <a:ext cx="15669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each of these equations represent the array situation?</a:t>
            </a:r>
            <a:endParaRPr b="1" sz="1200">
              <a:latin typeface="Quicksand"/>
              <a:ea typeface="Quicksand"/>
              <a:cs typeface="Quicksand"/>
              <a:sym typeface="Quicksand"/>
            </a:endParaRPr>
          </a:p>
        </p:txBody>
      </p:sp>
      <p:sp>
        <p:nvSpPr>
          <p:cNvPr id="1878" name="Google Shape;1878;p215"/>
          <p:cNvSpPr/>
          <p:nvPr/>
        </p:nvSpPr>
        <p:spPr>
          <a:xfrm>
            <a:off x="6217073" y="1820973"/>
            <a:ext cx="2203927" cy="16284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15"/>
          <p:cNvSpPr txBox="1"/>
          <p:nvPr/>
        </p:nvSpPr>
        <p:spPr>
          <a:xfrm>
            <a:off x="6505125" y="2066850"/>
            <a:ext cx="16278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does the 45 in the second equation represent in this situation?</a:t>
            </a:r>
            <a:endParaRPr b="1" sz="1200">
              <a:latin typeface="Quicksand"/>
              <a:ea typeface="Quicksand"/>
              <a:cs typeface="Quicksand"/>
              <a:sym typeface="Quicksand"/>
            </a:endParaRPr>
          </a:p>
        </p:txBody>
      </p:sp>
      <p:pic>
        <p:nvPicPr>
          <p:cNvPr id="1880" name="Google Shape;1880;p215"/>
          <p:cNvPicPr preferRelativeResize="0"/>
          <p:nvPr/>
        </p:nvPicPr>
        <p:blipFill>
          <a:blip r:embed="rId3">
            <a:alphaModFix/>
          </a:blip>
          <a:stretch>
            <a:fillRect/>
          </a:stretch>
        </p:blipFill>
        <p:spPr>
          <a:xfrm>
            <a:off x="1381768" y="3848947"/>
            <a:ext cx="6656007" cy="575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4"/>
                                        </p:tgtEl>
                                        <p:attrNameLst>
                                          <p:attrName>style.visibility</p:attrName>
                                        </p:attrNameLst>
                                      </p:cBhvr>
                                      <p:to>
                                        <p:strVal val="visible"/>
                                      </p:to>
                                    </p:set>
                                    <p:animEffect filter="fade" transition="in">
                                      <p:cBhvr>
                                        <p:cTn dur="1000"/>
                                        <p:tgtEl>
                                          <p:spTgt spid="1874"/>
                                        </p:tgtEl>
                                      </p:cBhvr>
                                    </p:animEffect>
                                  </p:childTnLst>
                                </p:cTn>
                              </p:par>
                              <p:par>
                                <p:cTn fill="hold" nodeType="withEffect" presetClass="entr" presetID="10" presetSubtype="0">
                                  <p:stCondLst>
                                    <p:cond delay="0"/>
                                  </p:stCondLst>
                                  <p:childTnLst>
                                    <p:set>
                                      <p:cBhvr>
                                        <p:cTn dur="1" fill="hold">
                                          <p:stCondLst>
                                            <p:cond delay="0"/>
                                          </p:stCondLst>
                                        </p:cTn>
                                        <p:tgtEl>
                                          <p:spTgt spid="1873"/>
                                        </p:tgtEl>
                                        <p:attrNameLst>
                                          <p:attrName>style.visibility</p:attrName>
                                        </p:attrNameLst>
                                      </p:cBhvr>
                                      <p:to>
                                        <p:strVal val="visible"/>
                                      </p:to>
                                    </p:set>
                                    <p:animEffect filter="fade" transition="in">
                                      <p:cBhvr>
                                        <p:cTn dur="1000"/>
                                        <p:tgtEl>
                                          <p:spTgt spid="18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9"/>
                                        </p:tgtEl>
                                        <p:attrNameLst>
                                          <p:attrName>style.visibility</p:attrName>
                                        </p:attrNameLst>
                                      </p:cBhvr>
                                      <p:to>
                                        <p:strVal val="visible"/>
                                      </p:to>
                                    </p:set>
                                    <p:animEffect filter="fade" transition="in">
                                      <p:cBhvr>
                                        <p:cTn dur="1000"/>
                                        <p:tgtEl>
                                          <p:spTgt spid="1879"/>
                                        </p:tgtEl>
                                      </p:cBhvr>
                                    </p:animEffect>
                                  </p:childTnLst>
                                </p:cTn>
                              </p:par>
                              <p:par>
                                <p:cTn fill="hold" nodeType="withEffect" presetClass="entr" presetID="10" presetSubtype="0">
                                  <p:stCondLst>
                                    <p:cond delay="0"/>
                                  </p:stCondLst>
                                  <p:childTnLst>
                                    <p:set>
                                      <p:cBhvr>
                                        <p:cTn dur="1" fill="hold">
                                          <p:stCondLst>
                                            <p:cond delay="0"/>
                                          </p:stCondLst>
                                        </p:cTn>
                                        <p:tgtEl>
                                          <p:spTgt spid="1878"/>
                                        </p:tgtEl>
                                        <p:attrNameLst>
                                          <p:attrName>style.visibility</p:attrName>
                                        </p:attrNameLst>
                                      </p:cBhvr>
                                      <p:to>
                                        <p:strVal val="visible"/>
                                      </p:to>
                                    </p:set>
                                    <p:animEffect filter="fade" transition="in">
                                      <p:cBhvr>
                                        <p:cTn dur="1000"/>
                                        <p:tgtEl>
                                          <p:spTgt spid="18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884" name="Shape 1884"/>
        <p:cNvGrpSpPr/>
        <p:nvPr/>
      </p:nvGrpSpPr>
      <p:grpSpPr>
        <a:xfrm>
          <a:off x="0" y="0"/>
          <a:ext cx="0" cy="0"/>
          <a:chOff x="0" y="0"/>
          <a:chExt cx="0" cy="0"/>
        </a:xfrm>
      </p:grpSpPr>
      <p:sp>
        <p:nvSpPr>
          <p:cNvPr id="1885" name="Google Shape;1885;p216"/>
          <p:cNvSpPr txBox="1"/>
          <p:nvPr>
            <p:ph idx="1" type="body"/>
          </p:nvPr>
        </p:nvSpPr>
        <p:spPr>
          <a:xfrm>
            <a:off x="1039550" y="861600"/>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a:t>
            </a:r>
            <a:r>
              <a:rPr i="0" lang="en" sz="2200">
                <a:latin typeface="Quicksand"/>
                <a:ea typeface="Quicksand"/>
                <a:cs typeface="Quicksand"/>
                <a:sym typeface="Quicksand"/>
              </a:rPr>
              <a:t>we asked questions about </a:t>
            </a:r>
            <a:r>
              <a:rPr b="1" i="0" lang="en" sz="2200">
                <a:latin typeface="Quicksand"/>
                <a:ea typeface="Quicksand"/>
                <a:cs typeface="Quicksand"/>
                <a:sym typeface="Quicksand"/>
              </a:rPr>
              <a:t>array situations</a:t>
            </a:r>
            <a:r>
              <a:rPr i="0" lang="en" sz="2200">
                <a:latin typeface="Quicksand"/>
                <a:ea typeface="Quicksand"/>
                <a:cs typeface="Quicksand"/>
                <a:sym typeface="Quicksand"/>
              </a:rPr>
              <a:t>. We solved problems by representing the situation with an </a:t>
            </a:r>
            <a:r>
              <a:rPr b="1" i="0" lang="en" sz="2200">
                <a:latin typeface="Quicksand"/>
                <a:ea typeface="Quicksand"/>
                <a:cs typeface="Quicksand"/>
                <a:sym typeface="Quicksand"/>
              </a:rPr>
              <a:t>array</a:t>
            </a:r>
            <a:r>
              <a:rPr i="0" lang="en" sz="2200">
                <a:latin typeface="Quicksand"/>
                <a:ea typeface="Quicksand"/>
                <a:cs typeface="Quicksand"/>
                <a:sym typeface="Quicksand"/>
              </a:rPr>
              <a:t> and an </a:t>
            </a:r>
            <a:r>
              <a:rPr b="1" i="0" lang="en" sz="2200">
                <a:latin typeface="Quicksand"/>
                <a:ea typeface="Quicksand"/>
                <a:cs typeface="Quicksand"/>
                <a:sym typeface="Quicksand"/>
              </a:rPr>
              <a:t>equation</a:t>
            </a:r>
            <a:r>
              <a:rPr i="0" lang="en" sz="2200">
                <a:latin typeface="Quicksand"/>
                <a:ea typeface="Quicksand"/>
                <a:cs typeface="Quicksand"/>
                <a:sym typeface="Quicksand"/>
              </a:rPr>
              <a:t> and we wrote </a:t>
            </a:r>
            <a:r>
              <a:rPr b="1" i="0" lang="en" sz="2200">
                <a:latin typeface="Quicksand"/>
                <a:ea typeface="Quicksand"/>
                <a:cs typeface="Quicksand"/>
                <a:sym typeface="Quicksand"/>
              </a:rPr>
              <a:t>equations</a:t>
            </a:r>
            <a:r>
              <a:rPr i="0" lang="en" sz="2200">
                <a:latin typeface="Quicksand"/>
                <a:ea typeface="Quicksand"/>
                <a:cs typeface="Quicksand"/>
                <a:sym typeface="Quicksand"/>
              </a:rPr>
              <a:t> using a </a:t>
            </a:r>
            <a:r>
              <a:rPr b="1" i="0" lang="en" sz="2200">
                <a:latin typeface="Quicksand"/>
                <a:ea typeface="Quicksand"/>
                <a:cs typeface="Quicksand"/>
                <a:sym typeface="Quicksand"/>
              </a:rPr>
              <a:t>symbol </a:t>
            </a:r>
            <a:r>
              <a:rPr i="0" lang="en" sz="2200">
                <a:latin typeface="Quicksand"/>
                <a:ea typeface="Quicksand"/>
                <a:cs typeface="Quicksand"/>
                <a:sym typeface="Quicksand"/>
              </a:rPr>
              <a:t>for the </a:t>
            </a:r>
            <a:r>
              <a:rPr b="1" i="0" lang="en" sz="2200">
                <a:latin typeface="Quicksand"/>
                <a:ea typeface="Quicksand"/>
                <a:cs typeface="Quicksand"/>
                <a:sym typeface="Quicksand"/>
              </a:rPr>
              <a:t>unknown number</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learn about the </a:t>
            </a:r>
            <a:r>
              <a:rPr b="1" i="0" lang="en" sz="2200">
                <a:latin typeface="Quicksand"/>
                <a:ea typeface="Quicksand"/>
                <a:cs typeface="Quicksand"/>
                <a:sym typeface="Quicksand"/>
              </a:rPr>
              <a:t>commutative property</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886" name="Google Shape;1886;p216"/>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16"/>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891" name="Shape 1891"/>
        <p:cNvGrpSpPr/>
        <p:nvPr/>
      </p:nvGrpSpPr>
      <p:grpSpPr>
        <a:xfrm>
          <a:off x="0" y="0"/>
          <a:ext cx="0" cy="0"/>
          <a:chOff x="0" y="0"/>
          <a:chExt cx="0" cy="0"/>
        </a:xfrm>
      </p:grpSpPr>
      <p:sp>
        <p:nvSpPr>
          <p:cNvPr id="1892" name="Google Shape;1892;p217"/>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The Commutative Property</a:t>
            </a:r>
            <a:endParaRPr sz="4000">
              <a:solidFill>
                <a:srgbClr val="434343"/>
              </a:solidFill>
              <a:latin typeface="Hepta Slab"/>
              <a:ea typeface="Hepta Slab"/>
              <a:cs typeface="Hepta Slab"/>
              <a:sym typeface="Hepta Slab"/>
            </a:endParaRPr>
          </a:p>
        </p:txBody>
      </p:sp>
      <p:sp>
        <p:nvSpPr>
          <p:cNvPr id="1893" name="Google Shape;1893;p217"/>
          <p:cNvSpPr txBox="1"/>
          <p:nvPr/>
        </p:nvSpPr>
        <p:spPr>
          <a:xfrm>
            <a:off x="2772750"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the commutative property.</a:t>
            </a:r>
            <a:endParaRPr>
              <a:latin typeface="Quicksand"/>
              <a:ea typeface="Quicksand"/>
              <a:cs typeface="Quicksand"/>
              <a:sym typeface="Quicksand"/>
            </a:endParaRPr>
          </a:p>
        </p:txBody>
      </p:sp>
      <p:sp>
        <p:nvSpPr>
          <p:cNvPr id="1894" name="Google Shape;1894;p217"/>
          <p:cNvSpPr/>
          <p:nvPr/>
        </p:nvSpPr>
        <p:spPr>
          <a:xfrm>
            <a:off x="2385577"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OA.B.5</a:t>
            </a:r>
            <a:endParaRPr sz="1100">
              <a:latin typeface="Quicksand"/>
              <a:ea typeface="Quicksand"/>
              <a:cs typeface="Quicksand"/>
              <a:sym typeface="Quicksand"/>
            </a:endParaRPr>
          </a:p>
        </p:txBody>
      </p:sp>
      <p:sp>
        <p:nvSpPr>
          <p:cNvPr id="1896" name="Google Shape;1896;p217"/>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0" name="Shape 1900"/>
        <p:cNvGrpSpPr/>
        <p:nvPr/>
      </p:nvGrpSpPr>
      <p:grpSpPr>
        <a:xfrm>
          <a:off x="0" y="0"/>
          <a:ext cx="0" cy="0"/>
          <a:chOff x="0" y="0"/>
          <a:chExt cx="0" cy="0"/>
        </a:xfrm>
      </p:grpSpPr>
      <p:sp>
        <p:nvSpPr>
          <p:cNvPr id="1901" name="Google Shape;1901;p218"/>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902" name="Google Shape;1902;p218"/>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70 - 10</a:t>
            </a:r>
            <a:endParaRPr b="0">
              <a:latin typeface="Quicksand"/>
              <a:ea typeface="Quicksand"/>
              <a:cs typeface="Quicksand"/>
              <a:sym typeface="Quicksand"/>
            </a:endParaRPr>
          </a:p>
        </p:txBody>
      </p:sp>
      <p:sp>
        <p:nvSpPr>
          <p:cNvPr id="1903" name="Google Shape;1903;p2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7" name="Shape 1907"/>
        <p:cNvGrpSpPr/>
        <p:nvPr/>
      </p:nvGrpSpPr>
      <p:grpSpPr>
        <a:xfrm>
          <a:off x="0" y="0"/>
          <a:ext cx="0" cy="0"/>
          <a:chOff x="0" y="0"/>
          <a:chExt cx="0" cy="0"/>
        </a:xfrm>
      </p:grpSpPr>
      <p:sp>
        <p:nvSpPr>
          <p:cNvPr id="1908" name="Google Shape;1908;p219"/>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909" name="Google Shape;1909;p219"/>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68 - 10</a:t>
            </a:r>
            <a:endParaRPr b="0">
              <a:latin typeface="Quicksand"/>
              <a:ea typeface="Quicksand"/>
              <a:cs typeface="Quicksand"/>
              <a:sym typeface="Quicksand"/>
            </a:endParaRPr>
          </a:p>
        </p:txBody>
      </p:sp>
      <p:sp>
        <p:nvSpPr>
          <p:cNvPr id="1910" name="Google Shape;1910;p2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14" name="Shape 1914"/>
        <p:cNvGrpSpPr/>
        <p:nvPr/>
      </p:nvGrpSpPr>
      <p:grpSpPr>
        <a:xfrm>
          <a:off x="0" y="0"/>
          <a:ext cx="0" cy="0"/>
          <a:chOff x="0" y="0"/>
          <a:chExt cx="0" cy="0"/>
        </a:xfrm>
      </p:grpSpPr>
      <p:sp>
        <p:nvSpPr>
          <p:cNvPr id="1915" name="Google Shape;1915;p220"/>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916" name="Google Shape;1916;p220"/>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70 - 12</a:t>
            </a:r>
            <a:endParaRPr b="0">
              <a:latin typeface="Quicksand"/>
              <a:ea typeface="Quicksand"/>
              <a:cs typeface="Quicksand"/>
              <a:sym typeface="Quicksand"/>
            </a:endParaRPr>
          </a:p>
        </p:txBody>
      </p:sp>
      <p:sp>
        <p:nvSpPr>
          <p:cNvPr id="1917" name="Google Shape;1917;p2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1" name="Shape 1921"/>
        <p:cNvGrpSpPr/>
        <p:nvPr/>
      </p:nvGrpSpPr>
      <p:grpSpPr>
        <a:xfrm>
          <a:off x="0" y="0"/>
          <a:ext cx="0" cy="0"/>
          <a:chOff x="0" y="0"/>
          <a:chExt cx="0" cy="0"/>
        </a:xfrm>
      </p:grpSpPr>
      <p:sp>
        <p:nvSpPr>
          <p:cNvPr id="1922" name="Google Shape;1922;p22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923" name="Google Shape;1923;p22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68 - 12</a:t>
            </a:r>
            <a:endParaRPr b="0">
              <a:latin typeface="Quicksand"/>
              <a:ea typeface="Quicksand"/>
              <a:cs typeface="Quicksand"/>
              <a:sym typeface="Quicksand"/>
            </a:endParaRPr>
          </a:p>
        </p:txBody>
      </p:sp>
      <p:sp>
        <p:nvSpPr>
          <p:cNvPr id="1924" name="Google Shape;1924;p2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25" name="Google Shape;1925;p221"/>
          <p:cNvSpPr txBox="1"/>
          <p:nvPr/>
        </p:nvSpPr>
        <p:spPr>
          <a:xfrm>
            <a:off x="619175" y="4354375"/>
            <a:ext cx="80010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was place value helpful as you found the difference in these problems?</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5"/>
                                        </p:tgtEl>
                                        <p:attrNameLst>
                                          <p:attrName>style.visibility</p:attrName>
                                        </p:attrNameLst>
                                      </p:cBhvr>
                                      <p:to>
                                        <p:strVal val="visible"/>
                                      </p:to>
                                    </p:set>
                                    <p:animEffect filter="fade" transition="in">
                                      <p:cBhvr>
                                        <p:cTn dur="1000"/>
                                        <p:tgtEl>
                                          <p:spTgt spid="19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9" name="Shape 1929"/>
        <p:cNvGrpSpPr/>
        <p:nvPr/>
      </p:nvGrpSpPr>
      <p:grpSpPr>
        <a:xfrm>
          <a:off x="0" y="0"/>
          <a:ext cx="0" cy="0"/>
          <a:chOff x="0" y="0"/>
          <a:chExt cx="0" cy="0"/>
        </a:xfrm>
      </p:grpSpPr>
      <p:sp>
        <p:nvSpPr>
          <p:cNvPr id="1930" name="Google Shape;1930;p222"/>
          <p:cNvSpPr txBox="1"/>
          <p:nvPr>
            <p:ph type="ctrTitle"/>
          </p:nvPr>
        </p:nvSpPr>
        <p:spPr>
          <a:xfrm>
            <a:off x="430525" y="59037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Learn More About Multiplication</a:t>
            </a:r>
            <a:endParaRPr b="0" sz="2700">
              <a:solidFill>
                <a:schemeClr val="accent5"/>
              </a:solidFill>
              <a:latin typeface="Hepta Slab"/>
              <a:ea typeface="Hepta Slab"/>
              <a:cs typeface="Hepta Slab"/>
              <a:sym typeface="Hepta Slab"/>
            </a:endParaRPr>
          </a:p>
        </p:txBody>
      </p:sp>
      <p:sp>
        <p:nvSpPr>
          <p:cNvPr id="1931" name="Google Shape;1931;p2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32" name="Google Shape;1932;p222"/>
          <p:cNvPicPr preferRelativeResize="0"/>
          <p:nvPr/>
        </p:nvPicPr>
        <p:blipFill>
          <a:blip r:embed="rId3">
            <a:alphaModFix/>
          </a:blip>
          <a:stretch>
            <a:fillRect/>
          </a:stretch>
        </p:blipFill>
        <p:spPr>
          <a:xfrm>
            <a:off x="953325" y="2271401"/>
            <a:ext cx="2102300" cy="1890900"/>
          </a:xfrm>
          <a:prstGeom prst="rect">
            <a:avLst/>
          </a:prstGeom>
          <a:noFill/>
          <a:ln cap="flat" cmpd="sng" w="9525">
            <a:solidFill>
              <a:schemeClr val="dk2"/>
            </a:solidFill>
            <a:prstDash val="solid"/>
            <a:round/>
            <a:headEnd len="sm" w="sm" type="none"/>
            <a:tailEnd len="sm" w="sm" type="none"/>
          </a:ln>
        </p:spPr>
      </p:pic>
      <p:sp>
        <p:nvSpPr>
          <p:cNvPr id="1933" name="Google Shape;1933;p222"/>
          <p:cNvSpPr txBox="1"/>
          <p:nvPr/>
        </p:nvSpPr>
        <p:spPr>
          <a:xfrm>
            <a:off x="772075" y="1551625"/>
            <a:ext cx="24900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pic>
        <p:nvPicPr>
          <p:cNvPr id="1934" name="Google Shape;1934;p222"/>
          <p:cNvPicPr preferRelativeResize="0"/>
          <p:nvPr/>
        </p:nvPicPr>
        <p:blipFill>
          <a:blip r:embed="rId4">
            <a:alphaModFix/>
          </a:blip>
          <a:stretch>
            <a:fillRect/>
          </a:stretch>
        </p:blipFill>
        <p:spPr>
          <a:xfrm>
            <a:off x="3431825" y="1175225"/>
            <a:ext cx="3068850" cy="3321250"/>
          </a:xfrm>
          <a:prstGeom prst="rect">
            <a:avLst/>
          </a:prstGeom>
          <a:noFill/>
          <a:ln>
            <a:noFill/>
          </a:ln>
        </p:spPr>
      </p:pic>
      <p:sp>
        <p:nvSpPr>
          <p:cNvPr id="1935" name="Google Shape;1935;p222"/>
          <p:cNvSpPr txBox="1"/>
          <p:nvPr/>
        </p:nvSpPr>
        <p:spPr>
          <a:xfrm>
            <a:off x="2713350" y="2504875"/>
            <a:ext cx="26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a:t>
            </a:r>
            <a:endParaRPr/>
          </a:p>
        </p:txBody>
      </p:sp>
      <p:sp>
        <p:nvSpPr>
          <p:cNvPr id="1936" name="Google Shape;1936;p222"/>
          <p:cNvSpPr txBox="1"/>
          <p:nvPr/>
        </p:nvSpPr>
        <p:spPr>
          <a:xfrm>
            <a:off x="1030000" y="3514350"/>
            <a:ext cx="26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a:t>
            </a:r>
            <a:endParaRPr/>
          </a:p>
        </p:txBody>
      </p:sp>
      <p:sp>
        <p:nvSpPr>
          <p:cNvPr id="1937" name="Google Shape;1937;p222"/>
          <p:cNvSpPr txBox="1"/>
          <p:nvPr/>
        </p:nvSpPr>
        <p:spPr>
          <a:xfrm>
            <a:off x="6670425" y="1259225"/>
            <a:ext cx="1963200" cy="287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2 x 5 = 10</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5 x 2 = 10</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 each of the numbers in the equations connect to the situation you wrote?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4"/>
                                        </p:tgtEl>
                                        <p:attrNameLst>
                                          <p:attrName>style.visibility</p:attrName>
                                        </p:attrNameLst>
                                      </p:cBhvr>
                                      <p:to>
                                        <p:strVal val="visible"/>
                                      </p:to>
                                    </p:set>
                                    <p:animEffect filter="fade" transition="in">
                                      <p:cBhvr>
                                        <p:cTn dur="1000"/>
                                        <p:tgtEl>
                                          <p:spTgt spid="19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7"/>
                                        </p:tgtEl>
                                        <p:attrNameLst>
                                          <p:attrName>style.visibility</p:attrName>
                                        </p:attrNameLst>
                                      </p:cBhvr>
                                      <p:to>
                                        <p:strVal val="visible"/>
                                      </p:to>
                                    </p:set>
                                    <p:animEffect filter="fade" transition="in">
                                      <p:cBhvr>
                                        <p:cTn dur="1000"/>
                                        <p:tgtEl>
                                          <p:spTgt spid="19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41" name="Shape 1941"/>
        <p:cNvGrpSpPr/>
        <p:nvPr/>
      </p:nvGrpSpPr>
      <p:grpSpPr>
        <a:xfrm>
          <a:off x="0" y="0"/>
          <a:ext cx="0" cy="0"/>
          <a:chOff x="0" y="0"/>
          <a:chExt cx="0" cy="0"/>
        </a:xfrm>
      </p:grpSpPr>
      <p:sp>
        <p:nvSpPr>
          <p:cNvPr id="1942" name="Google Shape;1942;p223"/>
          <p:cNvSpPr txBox="1"/>
          <p:nvPr>
            <p:ph type="ctrTitle"/>
          </p:nvPr>
        </p:nvSpPr>
        <p:spPr>
          <a:xfrm>
            <a:off x="397775" y="734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Revisit Arrays</a:t>
            </a:r>
            <a:endParaRPr b="0" sz="2600">
              <a:solidFill>
                <a:schemeClr val="accent5"/>
              </a:solidFill>
              <a:latin typeface="Hepta Slab"/>
              <a:ea typeface="Hepta Slab"/>
              <a:cs typeface="Hepta Slab"/>
              <a:sym typeface="Hepta Slab"/>
            </a:endParaRPr>
          </a:p>
        </p:txBody>
      </p:sp>
      <p:sp>
        <p:nvSpPr>
          <p:cNvPr id="1943" name="Google Shape;1943;p2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944" name="Google Shape;1944;p223"/>
          <p:cNvPicPr preferRelativeResize="0"/>
          <p:nvPr/>
        </p:nvPicPr>
        <p:blipFill>
          <a:blip r:embed="rId3">
            <a:alphaModFix/>
          </a:blip>
          <a:stretch>
            <a:fillRect/>
          </a:stretch>
        </p:blipFill>
        <p:spPr>
          <a:xfrm>
            <a:off x="810363" y="1417448"/>
            <a:ext cx="4096575" cy="2823975"/>
          </a:xfrm>
          <a:prstGeom prst="rect">
            <a:avLst/>
          </a:prstGeom>
          <a:noFill/>
          <a:ln cap="flat" cmpd="sng" w="9525">
            <a:solidFill>
              <a:schemeClr val="dk2"/>
            </a:solidFill>
            <a:prstDash val="solid"/>
            <a:round/>
            <a:headEnd len="sm" w="sm" type="none"/>
            <a:tailEnd len="sm" w="sm" type="none"/>
          </a:ln>
        </p:spPr>
      </p:pic>
      <p:sp>
        <p:nvSpPr>
          <p:cNvPr id="1945" name="Google Shape;1945;p223"/>
          <p:cNvSpPr txBox="1"/>
          <p:nvPr/>
        </p:nvSpPr>
        <p:spPr>
          <a:xfrm>
            <a:off x="5064500" y="1417450"/>
            <a:ext cx="3515100" cy="3621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3 x 6 = 18</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6 x 3 = 18</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Stronger Clear Each Time:</a:t>
            </a:r>
            <a:endParaRPr b="1">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AutoNum type="arabicPeriod"/>
            </a:pPr>
            <a:r>
              <a:rPr b="1" lang="en">
                <a:solidFill>
                  <a:schemeClr val="dk1"/>
                </a:solidFill>
                <a:latin typeface="Hepta Slab"/>
                <a:ea typeface="Hepta Slab"/>
                <a:cs typeface="Hepta Slab"/>
                <a:sym typeface="Hepta Slab"/>
              </a:rPr>
              <a:t>Write down why both equations can represent the array.</a:t>
            </a:r>
            <a:endParaRPr b="1">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AutoNum type="arabicPeriod"/>
            </a:pPr>
            <a:r>
              <a:rPr b="1" lang="en">
                <a:solidFill>
                  <a:schemeClr val="dk1"/>
                </a:solidFill>
                <a:latin typeface="Hepta Slab"/>
                <a:ea typeface="Hepta Slab"/>
                <a:cs typeface="Hepta Slab"/>
                <a:sym typeface="Hepta Slab"/>
              </a:rPr>
              <a:t>Share with partner. </a:t>
            </a:r>
            <a:endParaRPr b="1">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AutoNum type="arabicPeriod"/>
            </a:pPr>
            <a:r>
              <a:rPr b="1" lang="en">
                <a:solidFill>
                  <a:schemeClr val="dk1"/>
                </a:solidFill>
                <a:latin typeface="Hepta Slab"/>
                <a:ea typeface="Hepta Slab"/>
                <a:cs typeface="Hepta Slab"/>
                <a:sym typeface="Hepta Slab"/>
              </a:rPr>
              <a:t>Share with another partner.</a:t>
            </a:r>
            <a:endParaRPr b="1">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AutoNum type="arabicPeriod"/>
            </a:pPr>
            <a:r>
              <a:rPr b="1" lang="en">
                <a:solidFill>
                  <a:schemeClr val="dk1"/>
                </a:solidFill>
                <a:latin typeface="Hepta Slab"/>
                <a:ea typeface="Hepta Slab"/>
                <a:cs typeface="Hepta Slab"/>
                <a:sym typeface="Hepta Slab"/>
              </a:rPr>
              <a:t>Revise your initial draft based on the feedback from your partners.</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49" name="Shape 1949"/>
        <p:cNvGrpSpPr/>
        <p:nvPr/>
      </p:nvGrpSpPr>
      <p:grpSpPr>
        <a:xfrm>
          <a:off x="0" y="0"/>
          <a:ext cx="0" cy="0"/>
          <a:chOff x="0" y="0"/>
          <a:chExt cx="0" cy="0"/>
        </a:xfrm>
      </p:grpSpPr>
      <p:sp>
        <p:nvSpPr>
          <p:cNvPr id="1950" name="Google Shape;1950;p224"/>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951" name="Google Shape;1951;p224"/>
          <p:cNvSpPr/>
          <p:nvPr/>
        </p:nvSpPr>
        <p:spPr>
          <a:xfrm flipH="1">
            <a:off x="1128788" y="1880988"/>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24"/>
          <p:cNvSpPr txBox="1"/>
          <p:nvPr/>
        </p:nvSpPr>
        <p:spPr>
          <a:xfrm>
            <a:off x="1414838" y="21317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we learn from thinking about arrays and seeing pairs of equations like this today?</a:t>
            </a:r>
            <a:endParaRPr b="1" sz="1200">
              <a:latin typeface="Quicksand"/>
              <a:ea typeface="Quicksand"/>
              <a:cs typeface="Quicksand"/>
              <a:sym typeface="Quicksand"/>
            </a:endParaRPr>
          </a:p>
        </p:txBody>
      </p:sp>
      <p:sp>
        <p:nvSpPr>
          <p:cNvPr id="1953" name="Google Shape;1953;p2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54" name="Google Shape;1954;p224"/>
          <p:cNvPicPr preferRelativeResize="0"/>
          <p:nvPr/>
        </p:nvPicPr>
        <p:blipFill>
          <a:blip r:embed="rId3">
            <a:alphaModFix/>
          </a:blip>
          <a:stretch>
            <a:fillRect/>
          </a:stretch>
        </p:blipFill>
        <p:spPr>
          <a:xfrm>
            <a:off x="3626839" y="2919976"/>
            <a:ext cx="1890300" cy="1188949"/>
          </a:xfrm>
          <a:prstGeom prst="rect">
            <a:avLst/>
          </a:prstGeom>
          <a:noFill/>
          <a:ln>
            <a:noFill/>
          </a:ln>
        </p:spPr>
      </p:pic>
      <p:pic>
        <p:nvPicPr>
          <p:cNvPr id="1955" name="Google Shape;1955;p224"/>
          <p:cNvPicPr preferRelativeResize="0"/>
          <p:nvPr/>
        </p:nvPicPr>
        <p:blipFill>
          <a:blip r:embed="rId4">
            <a:alphaModFix/>
          </a:blip>
          <a:stretch>
            <a:fillRect/>
          </a:stretch>
        </p:blipFill>
        <p:spPr>
          <a:xfrm rot="5400000">
            <a:off x="5719189" y="1295221"/>
            <a:ext cx="1085850" cy="885825"/>
          </a:xfrm>
          <a:prstGeom prst="rect">
            <a:avLst/>
          </a:prstGeom>
          <a:noFill/>
          <a:ln cap="flat" cmpd="sng" w="9525">
            <a:solidFill>
              <a:schemeClr val="dk2"/>
            </a:solidFill>
            <a:prstDash val="solid"/>
            <a:round/>
            <a:headEnd len="sm" w="sm" type="none"/>
            <a:tailEnd len="sm" w="sm" type="none"/>
          </a:ln>
        </p:spPr>
      </p:pic>
      <p:sp>
        <p:nvSpPr>
          <p:cNvPr id="1956" name="Google Shape;1956;p224"/>
          <p:cNvSpPr txBox="1"/>
          <p:nvPr/>
        </p:nvSpPr>
        <p:spPr>
          <a:xfrm>
            <a:off x="7007075" y="1363350"/>
            <a:ext cx="12567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3 x 4 = 12</a:t>
            </a:r>
            <a:endParaRPr>
              <a:latin typeface="Hepta Slab"/>
              <a:ea typeface="Hepta Slab"/>
              <a:cs typeface="Hepta Slab"/>
              <a:sym typeface="Hepta Slab"/>
            </a:endParaRPr>
          </a:p>
        </p:txBody>
      </p:sp>
      <p:sp>
        <p:nvSpPr>
          <p:cNvPr id="1957" name="Google Shape;1957;p224"/>
          <p:cNvSpPr txBox="1"/>
          <p:nvPr/>
        </p:nvSpPr>
        <p:spPr>
          <a:xfrm>
            <a:off x="7007075" y="1872075"/>
            <a:ext cx="12567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4 x 3 = 12</a:t>
            </a:r>
            <a:endParaRPr>
              <a:latin typeface="Hepta Slab"/>
              <a:ea typeface="Hepta Slab"/>
              <a:cs typeface="Hepta Slab"/>
              <a:sym typeface="Hepta Slab"/>
            </a:endParaRPr>
          </a:p>
        </p:txBody>
      </p:sp>
      <p:sp>
        <p:nvSpPr>
          <p:cNvPr id="1958" name="Google Shape;1958;p224"/>
          <p:cNvSpPr txBox="1"/>
          <p:nvPr/>
        </p:nvSpPr>
        <p:spPr>
          <a:xfrm>
            <a:off x="5819200" y="2731850"/>
            <a:ext cx="2557800" cy="36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3 x 4 = 4 x 3</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p:txBody>
      </p:sp>
      <p:sp>
        <p:nvSpPr>
          <p:cNvPr id="1959" name="Google Shape;1959;p224"/>
          <p:cNvSpPr txBox="1"/>
          <p:nvPr/>
        </p:nvSpPr>
        <p:spPr>
          <a:xfrm>
            <a:off x="5819200" y="3333400"/>
            <a:ext cx="2557800" cy="36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The idea that we can multiply two numbers in any order to get the same product is called the </a:t>
            </a:r>
            <a:r>
              <a:rPr b="1" lang="en">
                <a:latin typeface="Hepta Slab"/>
                <a:ea typeface="Hepta Slab"/>
                <a:cs typeface="Hepta Slab"/>
                <a:sym typeface="Hepta Slab"/>
              </a:rPr>
              <a:t>commutative</a:t>
            </a:r>
            <a:r>
              <a:rPr lang="en">
                <a:latin typeface="Hepta Slab"/>
                <a:ea typeface="Hepta Slab"/>
                <a:cs typeface="Hepta Slab"/>
                <a:sym typeface="Hepta Slab"/>
              </a:rPr>
              <a:t> </a:t>
            </a:r>
            <a:r>
              <a:rPr b="1" lang="en">
                <a:latin typeface="Hepta Slab"/>
                <a:ea typeface="Hepta Slab"/>
                <a:cs typeface="Hepta Slab"/>
                <a:sym typeface="Hepta Slab"/>
              </a:rPr>
              <a:t>property</a:t>
            </a:r>
            <a:r>
              <a:rPr lang="en">
                <a:latin typeface="Hepta Slab"/>
                <a:ea typeface="Hepta Slab"/>
                <a:cs typeface="Hepta Slab"/>
                <a:sym typeface="Hepta Slab"/>
              </a:rPr>
              <a:t>.</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8"/>
                                        </p:tgtEl>
                                        <p:attrNameLst>
                                          <p:attrName>style.visibility</p:attrName>
                                        </p:attrNameLst>
                                      </p:cBhvr>
                                      <p:to>
                                        <p:strVal val="visible"/>
                                      </p:to>
                                    </p:set>
                                    <p:animEffect filter="fade" transition="in">
                                      <p:cBhvr>
                                        <p:cTn dur="1000"/>
                                        <p:tgtEl>
                                          <p:spTgt spid="19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9"/>
                                        </p:tgtEl>
                                        <p:attrNameLst>
                                          <p:attrName>style.visibility</p:attrName>
                                        </p:attrNameLst>
                                      </p:cBhvr>
                                      <p:to>
                                        <p:strVal val="visible"/>
                                      </p:to>
                                    </p:set>
                                    <p:animEffect filter="fade" transition="in">
                                      <p:cBhvr>
                                        <p:cTn dur="1000"/>
                                        <p:tgtEl>
                                          <p:spTgt spid="19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963" name="Shape 1963"/>
        <p:cNvGrpSpPr/>
        <p:nvPr/>
      </p:nvGrpSpPr>
      <p:grpSpPr>
        <a:xfrm>
          <a:off x="0" y="0"/>
          <a:ext cx="0" cy="0"/>
          <a:chOff x="0" y="0"/>
          <a:chExt cx="0" cy="0"/>
        </a:xfrm>
      </p:grpSpPr>
      <p:sp>
        <p:nvSpPr>
          <p:cNvPr id="1964" name="Google Shape;1964;p225"/>
          <p:cNvSpPr txBox="1"/>
          <p:nvPr>
            <p:ph idx="1" type="body"/>
          </p:nvPr>
        </p:nvSpPr>
        <p:spPr>
          <a:xfrm>
            <a:off x="1146025" y="511375"/>
            <a:ext cx="7253700" cy="292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learned how </a:t>
            </a:r>
            <a:r>
              <a:rPr b="1" i="0" lang="en" sz="2200">
                <a:latin typeface="Quicksand"/>
                <a:ea typeface="Quicksand"/>
                <a:cs typeface="Quicksand"/>
                <a:sym typeface="Quicksand"/>
              </a:rPr>
              <a:t>equal groups</a:t>
            </a:r>
            <a:r>
              <a:rPr i="0" lang="en" sz="2200">
                <a:latin typeface="Quicksand"/>
                <a:ea typeface="Quicksand"/>
                <a:cs typeface="Quicksand"/>
                <a:sym typeface="Quicksand"/>
              </a:rPr>
              <a:t> connect to </a:t>
            </a:r>
            <a:r>
              <a:rPr b="1" i="0" lang="en" sz="2200">
                <a:latin typeface="Quicksand"/>
                <a:ea typeface="Quicksand"/>
                <a:cs typeface="Quicksand"/>
                <a:sym typeface="Quicksand"/>
              </a:rPr>
              <a:t>arrays</a:t>
            </a:r>
            <a:r>
              <a:rPr i="0" lang="en" sz="2200">
                <a:latin typeface="Quicksand"/>
                <a:ea typeface="Quicksand"/>
                <a:cs typeface="Quicksand"/>
                <a:sym typeface="Quicksand"/>
              </a:rPr>
              <a:t>.  We also learned that you can </a:t>
            </a:r>
            <a:r>
              <a:rPr b="1" i="0" lang="en" sz="2200">
                <a:latin typeface="Quicksand"/>
                <a:ea typeface="Quicksand"/>
                <a:cs typeface="Quicksand"/>
                <a:sym typeface="Quicksand"/>
              </a:rPr>
              <a:t>multiply</a:t>
            </a:r>
            <a:r>
              <a:rPr i="0" lang="en" sz="2200">
                <a:latin typeface="Quicksand"/>
                <a:ea typeface="Quicksand"/>
                <a:cs typeface="Quicksand"/>
                <a:sym typeface="Quicksand"/>
              </a:rPr>
              <a:t> numbers in any order and get the same </a:t>
            </a:r>
            <a:r>
              <a:rPr b="1" i="0" lang="en" sz="2200">
                <a:latin typeface="Quicksand"/>
                <a:ea typeface="Quicksand"/>
                <a:cs typeface="Quicksand"/>
                <a:sym typeface="Quicksand"/>
              </a:rPr>
              <a:t>product</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The idea that we can </a:t>
            </a:r>
            <a:r>
              <a:rPr b="1" i="0" lang="en" sz="2200">
                <a:latin typeface="Quicksand"/>
                <a:ea typeface="Quicksand"/>
                <a:cs typeface="Quicksand"/>
                <a:sym typeface="Quicksand"/>
              </a:rPr>
              <a:t>multiply</a:t>
            </a:r>
            <a:r>
              <a:rPr i="0" lang="en" sz="2200">
                <a:latin typeface="Quicksand"/>
                <a:ea typeface="Quicksand"/>
                <a:cs typeface="Quicksand"/>
                <a:sym typeface="Quicksand"/>
              </a:rPr>
              <a:t> two numbers in any order and get the same </a:t>
            </a:r>
            <a:r>
              <a:rPr b="1" i="0" lang="en" sz="2200">
                <a:latin typeface="Quicksand"/>
                <a:ea typeface="Quicksand"/>
                <a:cs typeface="Quicksand"/>
                <a:sym typeface="Quicksand"/>
              </a:rPr>
              <a:t>product</a:t>
            </a:r>
            <a:r>
              <a:rPr i="0" lang="en" sz="2200">
                <a:latin typeface="Quicksand"/>
                <a:ea typeface="Quicksand"/>
                <a:cs typeface="Quicksand"/>
                <a:sym typeface="Quicksand"/>
              </a:rPr>
              <a:t> is called the </a:t>
            </a:r>
            <a:r>
              <a:rPr b="1" i="0" lang="en" sz="2200">
                <a:latin typeface="Quicksand"/>
                <a:ea typeface="Quicksand"/>
                <a:cs typeface="Quicksand"/>
                <a:sym typeface="Quicksand"/>
              </a:rPr>
              <a:t>commutative property</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965" name="Google Shape;1965;p225"/>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25"/>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7" name="Google Shape;1967;p225"/>
          <p:cNvPicPr preferRelativeResize="0"/>
          <p:nvPr/>
        </p:nvPicPr>
        <p:blipFill>
          <a:blip r:embed="rId3">
            <a:alphaModFix/>
          </a:blip>
          <a:stretch>
            <a:fillRect/>
          </a:stretch>
        </p:blipFill>
        <p:spPr>
          <a:xfrm>
            <a:off x="1739325" y="3293900"/>
            <a:ext cx="5771800" cy="13990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971" name="Shape 1971"/>
        <p:cNvGrpSpPr/>
        <p:nvPr/>
      </p:nvGrpSpPr>
      <p:grpSpPr>
        <a:xfrm>
          <a:off x="0" y="0"/>
          <a:ext cx="0" cy="0"/>
          <a:chOff x="0" y="0"/>
          <a:chExt cx="0" cy="0"/>
        </a:xfrm>
      </p:grpSpPr>
      <p:sp>
        <p:nvSpPr>
          <p:cNvPr id="1972" name="Google Shape;1972;p226"/>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Game Night Seating Plan</a:t>
            </a:r>
            <a:endParaRPr sz="4000">
              <a:solidFill>
                <a:srgbClr val="434343"/>
              </a:solidFill>
              <a:latin typeface="Hepta Slab"/>
              <a:ea typeface="Hepta Slab"/>
              <a:cs typeface="Hepta Slab"/>
              <a:sym typeface="Hepta Slab"/>
            </a:endParaRPr>
          </a:p>
        </p:txBody>
      </p:sp>
      <p:sp>
        <p:nvSpPr>
          <p:cNvPr id="1973" name="Google Shape;1973;p226"/>
          <p:cNvSpPr txBox="1"/>
          <p:nvPr/>
        </p:nvSpPr>
        <p:spPr>
          <a:xfrm>
            <a:off x="2772750"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plan a game night.</a:t>
            </a:r>
            <a:endParaRPr>
              <a:latin typeface="Quicksand"/>
              <a:ea typeface="Quicksand"/>
              <a:cs typeface="Quicksand"/>
              <a:sym typeface="Quicksand"/>
            </a:endParaRPr>
          </a:p>
        </p:txBody>
      </p:sp>
      <p:sp>
        <p:nvSpPr>
          <p:cNvPr id="1974" name="Google Shape;1974;p226"/>
          <p:cNvSpPr/>
          <p:nvPr/>
        </p:nvSpPr>
        <p:spPr>
          <a:xfrm>
            <a:off x="2385577"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MD.B.3, OA.A., </a:t>
            </a:r>
            <a:r>
              <a:rPr lang="en" sz="1100">
                <a:latin typeface="Quicksand"/>
                <a:ea typeface="Quicksand"/>
                <a:cs typeface="Quicksand"/>
                <a:sym typeface="Quicksand"/>
              </a:rPr>
              <a:t>OA.A.3</a:t>
            </a:r>
            <a:endParaRPr sz="1100">
              <a:latin typeface="Quicksand"/>
              <a:ea typeface="Quicksand"/>
              <a:cs typeface="Quicksand"/>
              <a:sym typeface="Quicksand"/>
            </a:endParaRPr>
          </a:p>
        </p:txBody>
      </p:sp>
      <p:sp>
        <p:nvSpPr>
          <p:cNvPr id="1976" name="Google Shape;1976;p226"/>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80" name="Shape 1980"/>
        <p:cNvGrpSpPr/>
        <p:nvPr/>
      </p:nvGrpSpPr>
      <p:grpSpPr>
        <a:xfrm>
          <a:off x="0" y="0"/>
          <a:ext cx="0" cy="0"/>
          <a:chOff x="0" y="0"/>
          <a:chExt cx="0" cy="0"/>
        </a:xfrm>
      </p:grpSpPr>
      <p:sp>
        <p:nvSpPr>
          <p:cNvPr id="1981" name="Google Shape;1981;p2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82" name="Google Shape;1982;p227"/>
          <p:cNvSpPr txBox="1"/>
          <p:nvPr>
            <p:ph type="ctrTitle"/>
          </p:nvPr>
        </p:nvSpPr>
        <p:spPr>
          <a:xfrm>
            <a:off x="2353450" y="492600"/>
            <a:ext cx="44832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1983" name="Google Shape;1983;p227"/>
          <p:cNvSpPr txBox="1"/>
          <p:nvPr/>
        </p:nvSpPr>
        <p:spPr>
          <a:xfrm>
            <a:off x="-1477325" y="1170613"/>
            <a:ext cx="8422800" cy="43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Quicksand"/>
              <a:ea typeface="Quicksand"/>
              <a:cs typeface="Quicksand"/>
              <a:sym typeface="Quicksand"/>
            </a:endParaRPr>
          </a:p>
        </p:txBody>
      </p:sp>
      <p:pic>
        <p:nvPicPr>
          <p:cNvPr id="1984" name="Google Shape;1984;p227"/>
          <p:cNvPicPr preferRelativeResize="0"/>
          <p:nvPr/>
        </p:nvPicPr>
        <p:blipFill>
          <a:blip r:embed="rId3">
            <a:alphaModFix/>
          </a:blip>
          <a:stretch>
            <a:fillRect/>
          </a:stretch>
        </p:blipFill>
        <p:spPr>
          <a:xfrm>
            <a:off x="706550" y="1609522"/>
            <a:ext cx="4055050" cy="2580475"/>
          </a:xfrm>
          <a:prstGeom prst="rect">
            <a:avLst/>
          </a:prstGeom>
          <a:noFill/>
          <a:ln>
            <a:noFill/>
          </a:ln>
        </p:spPr>
      </p:pic>
      <p:sp>
        <p:nvSpPr>
          <p:cNvPr id="1985" name="Google Shape;1985;p227"/>
          <p:cNvSpPr txBox="1"/>
          <p:nvPr/>
        </p:nvSpPr>
        <p:spPr>
          <a:xfrm>
            <a:off x="5064500" y="1261100"/>
            <a:ext cx="3515100" cy="139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Somebody drew the diagram to illustrate a real work situation. </a:t>
            </a:r>
            <a:r>
              <a:rPr b="1" lang="en">
                <a:solidFill>
                  <a:schemeClr val="dk1"/>
                </a:solidFill>
                <a:latin typeface="Hepta Slab"/>
                <a:ea typeface="Hepta Slab"/>
                <a:cs typeface="Hepta Slab"/>
                <a:sym typeface="Hepta Slab"/>
              </a:rPr>
              <a:t>What could that situation be?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1986" name="Google Shape;1986;p227"/>
          <p:cNvSpPr txBox="1"/>
          <p:nvPr/>
        </p:nvSpPr>
        <p:spPr>
          <a:xfrm>
            <a:off x="5124250" y="2204063"/>
            <a:ext cx="3515100" cy="26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The image shows table </a:t>
            </a:r>
            <a:r>
              <a:rPr b="1" lang="en">
                <a:solidFill>
                  <a:schemeClr val="dk1"/>
                </a:solidFill>
                <a:latin typeface="Hepta Slab"/>
                <a:ea typeface="Hepta Slab"/>
                <a:cs typeface="Hepta Slab"/>
                <a:sym typeface="Hepta Slab"/>
              </a:rPr>
              <a:t>arrangements</a:t>
            </a:r>
            <a:r>
              <a:rPr b="1" lang="en">
                <a:solidFill>
                  <a:schemeClr val="dk1"/>
                </a:solidFill>
                <a:latin typeface="Hepta Slab"/>
                <a:ea typeface="Hepta Slab"/>
                <a:cs typeface="Hepta Slab"/>
                <a:sym typeface="Hepta Slab"/>
              </a:rPr>
              <a:t> for a game night.</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If you were in charge of planning the seating arrangement for a game night what questions would you need to ask to have enough information to plan?</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5"/>
                                        </p:tgtEl>
                                        <p:attrNameLst>
                                          <p:attrName>style.visibility</p:attrName>
                                        </p:attrNameLst>
                                      </p:cBhvr>
                                      <p:to>
                                        <p:strVal val="visible"/>
                                      </p:to>
                                    </p:set>
                                    <p:animEffect filter="fade" transition="in">
                                      <p:cBhvr>
                                        <p:cTn dur="1000"/>
                                        <p:tgtEl>
                                          <p:spTgt spid="19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6"/>
                                        </p:tgtEl>
                                        <p:attrNameLst>
                                          <p:attrName>style.visibility</p:attrName>
                                        </p:attrNameLst>
                                      </p:cBhvr>
                                      <p:to>
                                        <p:strVal val="visible"/>
                                      </p:to>
                                    </p:set>
                                    <p:animEffect filter="fade" transition="in">
                                      <p:cBhvr>
                                        <p:cTn dur="1000"/>
                                        <p:tgtEl>
                                          <p:spTgt spid="19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90" name="Shape 1990"/>
        <p:cNvGrpSpPr/>
        <p:nvPr/>
      </p:nvGrpSpPr>
      <p:grpSpPr>
        <a:xfrm>
          <a:off x="0" y="0"/>
          <a:ext cx="0" cy="0"/>
          <a:chOff x="0" y="0"/>
          <a:chExt cx="0" cy="0"/>
        </a:xfrm>
      </p:grpSpPr>
      <p:sp>
        <p:nvSpPr>
          <p:cNvPr id="1991" name="Google Shape;1991;p228"/>
          <p:cNvSpPr txBox="1"/>
          <p:nvPr>
            <p:ph type="ctrTitle"/>
          </p:nvPr>
        </p:nvSpPr>
        <p:spPr>
          <a:xfrm>
            <a:off x="430525" y="59037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Game Night</a:t>
            </a:r>
            <a:endParaRPr b="0" sz="2700">
              <a:solidFill>
                <a:schemeClr val="accent5"/>
              </a:solidFill>
              <a:latin typeface="Hepta Slab"/>
              <a:ea typeface="Hepta Slab"/>
              <a:cs typeface="Hepta Slab"/>
              <a:sym typeface="Hepta Slab"/>
            </a:endParaRPr>
          </a:p>
        </p:txBody>
      </p:sp>
      <p:sp>
        <p:nvSpPr>
          <p:cNvPr id="1992" name="Google Shape;1992;p2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93" name="Google Shape;1993;p228"/>
          <p:cNvSpPr txBox="1"/>
          <p:nvPr/>
        </p:nvSpPr>
        <p:spPr>
          <a:xfrm>
            <a:off x="6670425" y="1259225"/>
            <a:ext cx="1963200" cy="36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What does the arrangement tell us about the situation?</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What multiplication expression represents the number of people that can play Game A? B? C? D?</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pic>
        <p:nvPicPr>
          <p:cNvPr id="1994" name="Google Shape;1994;p228"/>
          <p:cNvPicPr preferRelativeResize="0"/>
          <p:nvPr/>
        </p:nvPicPr>
        <p:blipFill>
          <a:blip r:embed="rId3">
            <a:alphaModFix/>
          </a:blip>
          <a:stretch>
            <a:fillRect/>
          </a:stretch>
        </p:blipFill>
        <p:spPr>
          <a:xfrm>
            <a:off x="813100" y="1070825"/>
            <a:ext cx="5496449" cy="2004375"/>
          </a:xfrm>
          <a:prstGeom prst="rect">
            <a:avLst/>
          </a:prstGeom>
          <a:noFill/>
          <a:ln>
            <a:noFill/>
          </a:ln>
        </p:spPr>
      </p:pic>
      <p:sp>
        <p:nvSpPr>
          <p:cNvPr id="1995" name="Google Shape;1995;p228"/>
          <p:cNvSpPr txBox="1"/>
          <p:nvPr/>
        </p:nvSpPr>
        <p:spPr>
          <a:xfrm>
            <a:off x="632550" y="3084275"/>
            <a:ext cx="5848800" cy="16623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Hepta Slab"/>
              <a:buAutoNum type="arabicPeriod"/>
            </a:pPr>
            <a:r>
              <a:rPr lang="en" sz="1200">
                <a:latin typeface="Hepta Slab"/>
                <a:ea typeface="Hepta Slab"/>
                <a:cs typeface="Hepta Slab"/>
                <a:sym typeface="Hepta Slab"/>
              </a:rPr>
              <a:t>Make a seating plan that shows the table arrangement so that each guest can play one of the games.</a:t>
            </a:r>
            <a:endParaRPr sz="1200">
              <a:latin typeface="Hepta Slab"/>
              <a:ea typeface="Hepta Slab"/>
              <a:cs typeface="Hepta Slab"/>
              <a:sym typeface="Hepta Slab"/>
            </a:endParaRPr>
          </a:p>
          <a:p>
            <a:pPr indent="-304800" lvl="0" marL="457200" rtl="0" algn="l">
              <a:spcBef>
                <a:spcPts val="0"/>
              </a:spcBef>
              <a:spcAft>
                <a:spcPts val="0"/>
              </a:spcAft>
              <a:buSzPts val="1200"/>
              <a:buFont typeface="Hepta Slab"/>
              <a:buAutoNum type="arabicPeriod"/>
            </a:pPr>
            <a:r>
              <a:rPr lang="en" sz="1200">
                <a:latin typeface="Hepta Slab"/>
                <a:ea typeface="Hepta Slab"/>
                <a:cs typeface="Hepta Slab"/>
                <a:sym typeface="Hepta Slab"/>
              </a:rPr>
              <a:t>Make a poster that includes:</a:t>
            </a:r>
            <a:endParaRPr sz="1200">
              <a:latin typeface="Hepta Slab"/>
              <a:ea typeface="Hepta Slab"/>
              <a:cs typeface="Hepta Slab"/>
              <a:sym typeface="Hepta Slab"/>
            </a:endParaRPr>
          </a:p>
          <a:p>
            <a:pPr indent="-304800" lvl="1" marL="914400" rtl="0" algn="l">
              <a:spcBef>
                <a:spcPts val="0"/>
              </a:spcBef>
              <a:spcAft>
                <a:spcPts val="0"/>
              </a:spcAft>
              <a:buSzPts val="1200"/>
              <a:buFont typeface="Hepta Slab"/>
              <a:buAutoNum type="alphaLcPeriod"/>
            </a:pPr>
            <a:r>
              <a:rPr lang="en" sz="1200">
                <a:latin typeface="Hepta Slab"/>
                <a:ea typeface="Hepta Slab"/>
                <a:cs typeface="Hepta Slab"/>
                <a:sym typeface="Hepta Slab"/>
              </a:rPr>
              <a:t>A seating chart</a:t>
            </a:r>
            <a:endParaRPr sz="1200">
              <a:latin typeface="Hepta Slab"/>
              <a:ea typeface="Hepta Slab"/>
              <a:cs typeface="Hepta Slab"/>
              <a:sym typeface="Hepta Slab"/>
            </a:endParaRPr>
          </a:p>
          <a:p>
            <a:pPr indent="-304800" lvl="1" marL="914400" rtl="0" algn="l">
              <a:spcBef>
                <a:spcPts val="0"/>
              </a:spcBef>
              <a:spcAft>
                <a:spcPts val="0"/>
              </a:spcAft>
              <a:buSzPts val="1200"/>
              <a:buFont typeface="Hepta Slab"/>
              <a:buAutoNum type="alphaLcPeriod"/>
            </a:pPr>
            <a:r>
              <a:rPr lang="en" sz="1200">
                <a:latin typeface="Hepta Slab"/>
                <a:ea typeface="Hepta Slab"/>
                <a:cs typeface="Hepta Slab"/>
                <a:sym typeface="Hepta Slab"/>
              </a:rPr>
              <a:t>An explanation about how you decided on your seating plan</a:t>
            </a:r>
            <a:endParaRPr sz="1200">
              <a:latin typeface="Hepta Slab"/>
              <a:ea typeface="Hepta Slab"/>
              <a:cs typeface="Hepta Slab"/>
              <a:sym typeface="Hepta Slab"/>
            </a:endParaRPr>
          </a:p>
          <a:p>
            <a:pPr indent="-304800" lvl="1" marL="914400" rtl="0" algn="l">
              <a:spcBef>
                <a:spcPts val="0"/>
              </a:spcBef>
              <a:spcAft>
                <a:spcPts val="0"/>
              </a:spcAft>
              <a:buSzPts val="1200"/>
              <a:buFont typeface="Hepta Slab"/>
              <a:buAutoNum type="alphaLcPeriod"/>
            </a:pPr>
            <a:r>
              <a:rPr lang="en" sz="1200">
                <a:latin typeface="Hepta Slab"/>
                <a:ea typeface="Hepta Slab"/>
                <a:cs typeface="Hepta Slab"/>
                <a:sym typeface="Hepta Slab"/>
              </a:rPr>
              <a:t>How many people can play games in the room with your seating plan.</a:t>
            </a:r>
            <a:endParaRPr sz="12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3"/>
                                        </p:tgtEl>
                                        <p:attrNameLst>
                                          <p:attrName>style.visibility</p:attrName>
                                        </p:attrNameLst>
                                      </p:cBhvr>
                                      <p:to>
                                        <p:strVal val="visible"/>
                                      </p:to>
                                    </p:set>
                                    <p:animEffect filter="fade" transition="in">
                                      <p:cBhvr>
                                        <p:cTn dur="1000"/>
                                        <p:tgtEl>
                                          <p:spTgt spid="19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99" name="Shape 1999"/>
        <p:cNvGrpSpPr/>
        <p:nvPr/>
      </p:nvGrpSpPr>
      <p:grpSpPr>
        <a:xfrm>
          <a:off x="0" y="0"/>
          <a:ext cx="0" cy="0"/>
          <a:chOff x="0" y="0"/>
          <a:chExt cx="0" cy="0"/>
        </a:xfrm>
      </p:grpSpPr>
      <p:sp>
        <p:nvSpPr>
          <p:cNvPr id="2000" name="Google Shape;2000;p229"/>
          <p:cNvSpPr txBox="1"/>
          <p:nvPr>
            <p:ph type="ctrTitle"/>
          </p:nvPr>
        </p:nvSpPr>
        <p:spPr>
          <a:xfrm>
            <a:off x="397775" y="734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Game Night Graph</a:t>
            </a:r>
            <a:endParaRPr b="0" sz="2600">
              <a:solidFill>
                <a:schemeClr val="accent5"/>
              </a:solidFill>
              <a:latin typeface="Hepta Slab"/>
              <a:ea typeface="Hepta Slab"/>
              <a:cs typeface="Hepta Slab"/>
              <a:sym typeface="Hepta Slab"/>
            </a:endParaRPr>
          </a:p>
        </p:txBody>
      </p:sp>
      <p:sp>
        <p:nvSpPr>
          <p:cNvPr id="2001" name="Google Shape;2001;p2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02" name="Google Shape;2002;p229"/>
          <p:cNvSpPr txBox="1"/>
          <p:nvPr/>
        </p:nvSpPr>
        <p:spPr>
          <a:xfrm>
            <a:off x="842825" y="3159275"/>
            <a:ext cx="77367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How did choosing different scales affect the graph?</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b="1">
              <a:solidFill>
                <a:schemeClr val="dk1"/>
              </a:solidFill>
              <a:latin typeface="Hepta Slab"/>
              <a:ea typeface="Hepta Slab"/>
              <a:cs typeface="Hepta Slab"/>
              <a:sym typeface="Hepta Slab"/>
            </a:endParaRPr>
          </a:p>
        </p:txBody>
      </p:sp>
      <p:pic>
        <p:nvPicPr>
          <p:cNvPr id="2003" name="Google Shape;2003;p229"/>
          <p:cNvPicPr preferRelativeResize="0"/>
          <p:nvPr/>
        </p:nvPicPr>
        <p:blipFill>
          <a:blip r:embed="rId3">
            <a:alphaModFix/>
          </a:blip>
          <a:stretch>
            <a:fillRect/>
          </a:stretch>
        </p:blipFill>
        <p:spPr>
          <a:xfrm>
            <a:off x="1946800" y="1369851"/>
            <a:ext cx="6093924" cy="1600025"/>
          </a:xfrm>
          <a:prstGeom prst="rect">
            <a:avLst/>
          </a:prstGeom>
          <a:noFill/>
          <a:ln>
            <a:noFill/>
          </a:ln>
        </p:spPr>
      </p:pic>
      <p:sp>
        <p:nvSpPr>
          <p:cNvPr id="2004" name="Google Shape;2004;p229"/>
          <p:cNvSpPr txBox="1"/>
          <p:nvPr/>
        </p:nvSpPr>
        <p:spPr>
          <a:xfrm>
            <a:off x="842825" y="3636775"/>
            <a:ext cx="54492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Hepta Slab"/>
                <a:ea typeface="Hepta Slab"/>
                <a:cs typeface="Hepta Slab"/>
                <a:sym typeface="Hepta Slab"/>
              </a:rPr>
              <a:t>What information does this bar graph give us about the situation?</a:t>
            </a:r>
            <a:endParaRPr b="1">
              <a:solidFill>
                <a:schemeClr val="dk1"/>
              </a:solidFill>
              <a:latin typeface="Hepta Slab"/>
              <a:ea typeface="Hepta Slab"/>
              <a:cs typeface="Hepta Slab"/>
              <a:sym typeface="Hepta Slab"/>
            </a:endParaRPr>
          </a:p>
        </p:txBody>
      </p:sp>
      <p:pic>
        <p:nvPicPr>
          <p:cNvPr id="2005" name="Google Shape;2005;p229"/>
          <p:cNvPicPr preferRelativeResize="0"/>
          <p:nvPr/>
        </p:nvPicPr>
        <p:blipFill>
          <a:blip r:embed="rId4">
            <a:alphaModFix/>
          </a:blip>
          <a:stretch>
            <a:fillRect/>
          </a:stretch>
        </p:blipFill>
        <p:spPr>
          <a:xfrm>
            <a:off x="6388775" y="3130325"/>
            <a:ext cx="1964975" cy="150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2"/>
                                        </p:tgtEl>
                                        <p:attrNameLst>
                                          <p:attrName>style.visibility</p:attrName>
                                        </p:attrNameLst>
                                      </p:cBhvr>
                                      <p:to>
                                        <p:strVal val="visible"/>
                                      </p:to>
                                    </p:set>
                                    <p:animEffect filter="fade" transition="in">
                                      <p:cBhvr>
                                        <p:cTn dur="1000"/>
                                        <p:tgtEl>
                                          <p:spTgt spid="20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4"/>
                                        </p:tgtEl>
                                        <p:attrNameLst>
                                          <p:attrName>style.visibility</p:attrName>
                                        </p:attrNameLst>
                                      </p:cBhvr>
                                      <p:to>
                                        <p:strVal val="visible"/>
                                      </p:to>
                                    </p:set>
                                    <p:animEffect filter="fade" transition="in">
                                      <p:cBhvr>
                                        <p:cTn dur="1000"/>
                                        <p:tgtEl>
                                          <p:spTgt spid="2004"/>
                                        </p:tgtEl>
                                      </p:cBhvr>
                                    </p:animEffect>
                                  </p:childTnLst>
                                </p:cTn>
                              </p:par>
                              <p:par>
                                <p:cTn fill="hold" nodeType="withEffect" presetClass="entr" presetID="10" presetSubtype="0">
                                  <p:stCondLst>
                                    <p:cond delay="0"/>
                                  </p:stCondLst>
                                  <p:childTnLst>
                                    <p:set>
                                      <p:cBhvr>
                                        <p:cTn dur="1" fill="hold">
                                          <p:stCondLst>
                                            <p:cond delay="0"/>
                                          </p:stCondLst>
                                        </p:cTn>
                                        <p:tgtEl>
                                          <p:spTgt spid="2005"/>
                                        </p:tgtEl>
                                        <p:attrNameLst>
                                          <p:attrName>style.visibility</p:attrName>
                                        </p:attrNameLst>
                                      </p:cBhvr>
                                      <p:to>
                                        <p:strVal val="visible"/>
                                      </p:to>
                                    </p:set>
                                    <p:animEffect filter="fade" transition="in">
                                      <p:cBhvr>
                                        <p:cTn dur="1000"/>
                                        <p:tgtEl>
                                          <p:spTgt spid="20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09" name="Shape 2009"/>
        <p:cNvGrpSpPr/>
        <p:nvPr/>
      </p:nvGrpSpPr>
      <p:grpSpPr>
        <a:xfrm>
          <a:off x="0" y="0"/>
          <a:ext cx="0" cy="0"/>
          <a:chOff x="0" y="0"/>
          <a:chExt cx="0" cy="0"/>
        </a:xfrm>
      </p:grpSpPr>
      <p:sp>
        <p:nvSpPr>
          <p:cNvPr id="2010" name="Google Shape;2010;p230"/>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2011" name="Google Shape;2011;p230"/>
          <p:cNvSpPr/>
          <p:nvPr/>
        </p:nvSpPr>
        <p:spPr>
          <a:xfrm flipH="1">
            <a:off x="1128788" y="1880988"/>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30"/>
          <p:cNvSpPr txBox="1"/>
          <p:nvPr/>
        </p:nvSpPr>
        <p:spPr>
          <a:xfrm>
            <a:off x="1414838" y="21317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a:t>
            </a:r>
            <a:r>
              <a:rPr b="1" lang="en" sz="1200">
                <a:latin typeface="Quicksand"/>
                <a:ea typeface="Quicksand"/>
                <a:cs typeface="Quicksand"/>
                <a:sym typeface="Quicksand"/>
              </a:rPr>
              <a:t>decisions</a:t>
            </a:r>
            <a:r>
              <a:rPr b="1" lang="en" sz="1200">
                <a:latin typeface="Quicksand"/>
                <a:ea typeface="Quicksand"/>
                <a:cs typeface="Quicksand"/>
                <a:sym typeface="Quicksand"/>
              </a:rPr>
              <a:t> affected your </a:t>
            </a:r>
            <a:r>
              <a:rPr b="1" lang="en" sz="1200">
                <a:latin typeface="Quicksand"/>
                <a:ea typeface="Quicksand"/>
                <a:cs typeface="Quicksand"/>
                <a:sym typeface="Quicksand"/>
              </a:rPr>
              <a:t>arrangement</a:t>
            </a:r>
            <a:r>
              <a:rPr b="1" lang="en" sz="1200">
                <a:latin typeface="Quicksand"/>
                <a:ea typeface="Quicksand"/>
                <a:cs typeface="Quicksand"/>
                <a:sym typeface="Quicksand"/>
              </a:rPr>
              <a:t>?</a:t>
            </a:r>
            <a:endParaRPr b="1" sz="1200">
              <a:latin typeface="Quicksand"/>
              <a:ea typeface="Quicksand"/>
              <a:cs typeface="Quicksand"/>
              <a:sym typeface="Quicksand"/>
            </a:endParaRPr>
          </a:p>
        </p:txBody>
      </p:sp>
      <p:sp>
        <p:nvSpPr>
          <p:cNvPr id="2013" name="Google Shape;2013;p2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14" name="Google Shape;2014;p230"/>
          <p:cNvPicPr preferRelativeResize="0"/>
          <p:nvPr/>
        </p:nvPicPr>
        <p:blipFill>
          <a:blip r:embed="rId3">
            <a:alphaModFix/>
          </a:blip>
          <a:stretch>
            <a:fillRect/>
          </a:stretch>
        </p:blipFill>
        <p:spPr>
          <a:xfrm>
            <a:off x="4074939" y="3012651"/>
            <a:ext cx="1890300" cy="1188949"/>
          </a:xfrm>
          <a:prstGeom prst="rect">
            <a:avLst/>
          </a:prstGeom>
          <a:noFill/>
          <a:ln>
            <a:noFill/>
          </a:ln>
        </p:spPr>
      </p:pic>
      <p:sp>
        <p:nvSpPr>
          <p:cNvPr id="2015" name="Google Shape;2015;p230"/>
          <p:cNvSpPr/>
          <p:nvPr/>
        </p:nvSpPr>
        <p:spPr>
          <a:xfrm>
            <a:off x="6217073" y="1820973"/>
            <a:ext cx="2203927" cy="16284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30"/>
          <p:cNvSpPr txBox="1"/>
          <p:nvPr/>
        </p:nvSpPr>
        <p:spPr>
          <a:xfrm>
            <a:off x="6505125" y="2066850"/>
            <a:ext cx="16278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Were there any decisions that did not affect your arrangement?</a:t>
            </a:r>
            <a:endParaRPr b="1" sz="1200">
              <a:latin typeface="Quicksand"/>
              <a:ea typeface="Quicksand"/>
              <a:cs typeface="Quicksand"/>
              <a:sym typeface="Quicksand"/>
            </a:endParaRPr>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020" name="Shape 2020"/>
        <p:cNvGrpSpPr/>
        <p:nvPr/>
      </p:nvGrpSpPr>
      <p:grpSpPr>
        <a:xfrm>
          <a:off x="0" y="0"/>
          <a:ext cx="0" cy="0"/>
          <a:chOff x="0" y="0"/>
          <a:chExt cx="0" cy="0"/>
        </a:xfrm>
      </p:grpSpPr>
      <p:sp>
        <p:nvSpPr>
          <p:cNvPr id="2021" name="Google Shape;2021;p231"/>
          <p:cNvSpPr txBox="1"/>
          <p:nvPr>
            <p:ph idx="1" type="body"/>
          </p:nvPr>
        </p:nvSpPr>
        <p:spPr>
          <a:xfrm>
            <a:off x="1146025" y="511375"/>
            <a:ext cx="7253700" cy="29283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made seating arrangements based on information and other things we decided.</a:t>
            </a:r>
            <a:endParaRPr i="0" sz="2200">
              <a:latin typeface="Quicksand"/>
              <a:ea typeface="Quicksand"/>
              <a:cs typeface="Quicksand"/>
              <a:sym typeface="Quicksand"/>
            </a:endParaRPr>
          </a:p>
        </p:txBody>
      </p:sp>
      <p:sp>
        <p:nvSpPr>
          <p:cNvPr id="2022" name="Google Shape;2022;p231"/>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31"/>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