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Lst>
  <p:sldSz cy="5143500" cx="9144000"/>
  <p:notesSz cx="6858000" cy="9144000"/>
  <p:embeddedFontLst>
    <p:embeddedFont>
      <p:font typeface="Raleway"/>
      <p:regular r:id="rId99"/>
      <p:bold r:id="rId100"/>
      <p:italic r:id="rId101"/>
      <p:boldItalic r:id="rId102"/>
    </p:embeddedFont>
    <p:embeddedFont>
      <p:font typeface="Raleway ExtraBold"/>
      <p:bold r:id="rId103"/>
      <p:boldItalic r:id="rId104"/>
    </p:embeddedFont>
    <p:embeddedFont>
      <p:font typeface="Amatic SC"/>
      <p:regular r:id="rId105"/>
      <p:bold r:id="rId106"/>
    </p:embeddedFont>
    <p:embeddedFont>
      <p:font typeface="Nixie One"/>
      <p:regular r:id="rId107"/>
    </p:embeddedFont>
    <p:embeddedFont>
      <p:font typeface="Hepta Slab"/>
      <p:regular r:id="rId108"/>
      <p:bold r:id="rId109"/>
    </p:embeddedFont>
    <p:embeddedFont>
      <p:font typeface="Livvic"/>
      <p:regular r:id="rId110"/>
      <p:bold r:id="rId111"/>
      <p:italic r:id="rId112"/>
      <p:boldItalic r:id="rId113"/>
    </p:embeddedFont>
    <p:embeddedFont>
      <p:font typeface="Quicksand"/>
      <p:regular r:id="rId114"/>
      <p:bold r:id="rId1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9DCF8D7-8083-4D72-827D-D79BB71829D9}">
  <a:tblStyle styleId="{D9DCF8D7-8083-4D72-827D-D79BB71829D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NixieOne-regular.fntdata"/><Relationship Id="rId106" Type="http://schemas.openxmlformats.org/officeDocument/2006/relationships/font" Target="fonts/AmaticSC-bold.fntdata"/><Relationship Id="rId105" Type="http://schemas.openxmlformats.org/officeDocument/2006/relationships/font" Target="fonts/AmaticSC-regular.fntdata"/><Relationship Id="rId104" Type="http://schemas.openxmlformats.org/officeDocument/2006/relationships/font" Target="fonts/RalewayExtraBold-boldItalic.fntdata"/><Relationship Id="rId109" Type="http://schemas.openxmlformats.org/officeDocument/2006/relationships/font" Target="fonts/HeptaSlab-bold.fntdata"/><Relationship Id="rId108" Type="http://schemas.openxmlformats.org/officeDocument/2006/relationships/font" Target="fonts/HeptaSlab-regular.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RalewayExtraBold-bold.fntdata"/><Relationship Id="rId102" Type="http://schemas.openxmlformats.org/officeDocument/2006/relationships/font" Target="fonts/Raleway-boldItalic.fntdata"/><Relationship Id="rId101" Type="http://schemas.openxmlformats.org/officeDocument/2006/relationships/font" Target="fonts/Raleway-italic.fntdata"/><Relationship Id="rId100" Type="http://schemas.openxmlformats.org/officeDocument/2006/relationships/font" Target="fonts/Raleway-bold.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font" Target="fonts/Raleway-regular.fntdata"/><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5" Type="http://schemas.openxmlformats.org/officeDocument/2006/relationships/font" Target="fonts/Quicksand-bold.fntdata"/><Relationship Id="rId15" Type="http://schemas.openxmlformats.org/officeDocument/2006/relationships/slide" Target="slides/slide10.xml"/><Relationship Id="rId110" Type="http://schemas.openxmlformats.org/officeDocument/2006/relationships/font" Target="fonts/Livvic-regular.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Quicksand-regular.fntdata"/><Relationship Id="rId18" Type="http://schemas.openxmlformats.org/officeDocument/2006/relationships/slide" Target="slides/slide13.xml"/><Relationship Id="rId113" Type="http://schemas.openxmlformats.org/officeDocument/2006/relationships/font" Target="fonts/Livvic-boldItalic.fntdata"/><Relationship Id="rId112" Type="http://schemas.openxmlformats.org/officeDocument/2006/relationships/font" Target="fonts/Livvic-italic.fntdata"/><Relationship Id="rId111" Type="http://schemas.openxmlformats.org/officeDocument/2006/relationships/font" Target="fonts/Livvic-bold.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ce75723c3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cce75723c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b0910630d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b0910630d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d836a9ba89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d836a9ba8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ae52b2e84f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ae52b2e84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cce75723c3_0_2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cce75723c3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032cad24c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c032cad24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d836a9ba89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d836a9ba89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cce75723c3_0_3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cce75723c3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d836a9ba89_0_1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d836a9ba89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d836a9ba89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d836a9ba8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d836a9ba89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d836a9ba8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d836a9ba89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d836a9ba89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d836a9ba89_0_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d836a9ba89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ae52b2e84f_0_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ae52b2e84f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ce75723c3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cce75723c3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d836a9ba89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d836a9ba89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d836a9ba89_0_2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d836a9ba89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ae52b2e84f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ae52b2e84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cce75723c3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cce75723c3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ae52b2e84f_0_4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ae52b2e84f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b0910630d5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b0910630d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ae52b2e84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ae52b2e84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d836a9ba89_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d836a9ba89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d836a9ba89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d836a9ba89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d836a9ba89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d836a9ba89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d836a9ba89_0_3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d836a9ba89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d836a9ba89_0_3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d836a9ba89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ae52b2e84f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ae52b2e84f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d836a9ba89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d836a9ba89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cce75723c3_0_6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cce75723c3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d4da4bf18c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d4da4bf18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d836a9ba89_0_3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d836a9ba89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d836a9ba89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d836a9ba89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bfb81b03af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bfb81b03a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d836a9ba89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d836a9ba89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d836a9ba89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d836a9ba89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b0910630d5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b0910630d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cce75723c3_0_7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cce75723c3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d836a9ba89_0_4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d836a9ba89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d836a9ba89_0_4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d836a9ba89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d836a9ba89_0_5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d836a9ba89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bfb81b03a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bfb81b03a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d836a9ba89_0_5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d836a9ba89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cce75723c3_0_8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cce75723c3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bfb81b03af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bfb81b03af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d836a9ba89_0_5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d836a9ba89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d836a9ba89_0_5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d836a9ba89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d836a9ba89_0_5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d836a9ba89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bfb81b03af_0_6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bfb81b03af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d836a9ba89_0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d836a9ba89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b0910630d5_0_6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b0910630d5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d836a9ba89_0_6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d836a9ba89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d836a9ba89_0_6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d836a9ba89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d836a9ba89_0_6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d836a9ba89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cce75723c3_0_9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cce75723c3_0_9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cce75723c3_0_9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cce75723c3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0" Type="http://schemas.openxmlformats.org/officeDocument/2006/relationships/slide" Target="/ppt/slides/slide52.xml"/><Relationship Id="rId22" Type="http://schemas.openxmlformats.org/officeDocument/2006/relationships/slide" Target="/ppt/slides/slide66.xml"/><Relationship Id="rId21" Type="http://schemas.openxmlformats.org/officeDocument/2006/relationships/slide" Target="/ppt/slides/slide52.xml"/><Relationship Id="rId24" Type="http://schemas.openxmlformats.org/officeDocument/2006/relationships/slide" Target="/ppt/slides/slide60.xml"/><Relationship Id="rId23" Type="http://schemas.openxmlformats.org/officeDocument/2006/relationships/slide" Target="/ppt/slides/slide60.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0.xml"/><Relationship Id="rId26" Type="http://schemas.openxmlformats.org/officeDocument/2006/relationships/image" Target="../media/image1.png"/><Relationship Id="rId25" Type="http://schemas.openxmlformats.org/officeDocument/2006/relationships/hyperlink" Target="https://www.flourishkh.com/" TargetMode="External"/><Relationship Id="rId28" Type="http://schemas.openxmlformats.org/officeDocument/2006/relationships/image" Target="../media/image3.png"/><Relationship Id="rId27" Type="http://schemas.openxmlformats.org/officeDocument/2006/relationships/hyperlink" Target="https://classroom.freckle.com/#/login" TargetMode="External"/><Relationship Id="rId5" Type="http://schemas.openxmlformats.org/officeDocument/2006/relationships/slide" Target="/ppt/slides/slide9.xml"/><Relationship Id="rId6" Type="http://schemas.openxmlformats.org/officeDocument/2006/relationships/slide" Target="/ppt/slides/slide9.xml"/><Relationship Id="rId29" Type="http://schemas.openxmlformats.org/officeDocument/2006/relationships/slide" Target="/ppt/slides/slide66.xml"/><Relationship Id="rId7" Type="http://schemas.openxmlformats.org/officeDocument/2006/relationships/slide" Target="/ppt/slides/slide14.xml"/><Relationship Id="rId8" Type="http://schemas.openxmlformats.org/officeDocument/2006/relationships/slide" Target="/ppt/slides/slide14.xml"/><Relationship Id="rId31" Type="http://schemas.openxmlformats.org/officeDocument/2006/relationships/slide" Target="/ppt/slides/slide66.xml"/><Relationship Id="rId30" Type="http://schemas.openxmlformats.org/officeDocument/2006/relationships/slide" Target="/ppt/slides/slide66.xml"/><Relationship Id="rId11" Type="http://schemas.openxmlformats.org/officeDocument/2006/relationships/slide" Target="/ppt/slides/slide38.xml"/><Relationship Id="rId33" Type="http://schemas.openxmlformats.org/officeDocument/2006/relationships/slide" Target="/ppt/slides/slide74.xml"/><Relationship Id="rId10" Type="http://schemas.openxmlformats.org/officeDocument/2006/relationships/slide" Target="/ppt/slides/slide20.xml"/><Relationship Id="rId32" Type="http://schemas.openxmlformats.org/officeDocument/2006/relationships/slide" Target="/ppt/slides/slide87.xml"/><Relationship Id="rId13" Type="http://schemas.openxmlformats.org/officeDocument/2006/relationships/slide" Target="/ppt/slides/slide30.xml"/><Relationship Id="rId35" Type="http://schemas.openxmlformats.org/officeDocument/2006/relationships/slide" Target="/ppt/slides/slide80.xml"/><Relationship Id="rId12" Type="http://schemas.openxmlformats.org/officeDocument/2006/relationships/slide" Target="/ppt/slides/slide30.xml"/><Relationship Id="rId34" Type="http://schemas.openxmlformats.org/officeDocument/2006/relationships/slide" Target="/ppt/slides/slide87.xml"/><Relationship Id="rId15" Type="http://schemas.openxmlformats.org/officeDocument/2006/relationships/slide" Target="/ppt/slides/slide38.xml"/><Relationship Id="rId37" Type="http://schemas.openxmlformats.org/officeDocument/2006/relationships/slide" Target="/ppt/slides/slide87.xml"/><Relationship Id="rId14" Type="http://schemas.openxmlformats.org/officeDocument/2006/relationships/slide" Target="/ppt/slides/slide46.xml"/><Relationship Id="rId36" Type="http://schemas.openxmlformats.org/officeDocument/2006/relationships/slide" Target="/ppt/slides/slide87.xml"/><Relationship Id="rId17" Type="http://schemas.openxmlformats.org/officeDocument/2006/relationships/slide" Target="/ppt/slides/slide46.xml"/><Relationship Id="rId39" Type="http://schemas.openxmlformats.org/officeDocument/2006/relationships/image" Target="../media/image14.png"/><Relationship Id="rId16" Type="http://schemas.openxmlformats.org/officeDocument/2006/relationships/slide" Target="/ppt/slides/slide52.xml"/><Relationship Id="rId38" Type="http://schemas.openxmlformats.org/officeDocument/2006/relationships/hyperlink" Target="https://toytheater.com/" TargetMode="External"/><Relationship Id="rId19" Type="http://schemas.openxmlformats.org/officeDocument/2006/relationships/slide" Target="/ppt/slides/slide60.xml"/><Relationship Id="rId18" Type="http://schemas.openxmlformats.org/officeDocument/2006/relationships/slide" Target="/ppt/slides/slide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55.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27.png"/><Relationship Id="rId8" Type="http://schemas.openxmlformats.org/officeDocument/2006/relationships/image" Target="../media/image19.png"/><Relationship Id="rId11" Type="http://schemas.openxmlformats.org/officeDocument/2006/relationships/image" Target="../media/image25.png"/><Relationship Id="rId10" Type="http://schemas.openxmlformats.org/officeDocument/2006/relationships/image" Target="../media/image22.png"/><Relationship Id="rId13" Type="http://schemas.openxmlformats.org/officeDocument/2006/relationships/image" Target="../media/image26.png"/><Relationship Id="rId12" Type="http://schemas.openxmlformats.org/officeDocument/2006/relationships/image" Target="../media/image28.png"/><Relationship Id="rId15" Type="http://schemas.openxmlformats.org/officeDocument/2006/relationships/image" Target="../media/image32.png"/><Relationship Id="rId14" Type="http://schemas.openxmlformats.org/officeDocument/2006/relationships/image" Target="../media/image37.png"/><Relationship Id="rId17" Type="http://schemas.openxmlformats.org/officeDocument/2006/relationships/image" Target="../media/image24.png"/><Relationship Id="rId16" Type="http://schemas.openxmlformats.org/officeDocument/2006/relationships/image" Target="../media/image18.png"/><Relationship Id="rId18"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55.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27.png"/><Relationship Id="rId8" Type="http://schemas.openxmlformats.org/officeDocument/2006/relationships/image" Target="../media/image19.png"/><Relationship Id="rId11" Type="http://schemas.openxmlformats.org/officeDocument/2006/relationships/image" Target="../media/image25.png"/><Relationship Id="rId10" Type="http://schemas.openxmlformats.org/officeDocument/2006/relationships/image" Target="../media/image22.png"/><Relationship Id="rId13" Type="http://schemas.openxmlformats.org/officeDocument/2006/relationships/image" Target="../media/image26.png"/><Relationship Id="rId12" Type="http://schemas.openxmlformats.org/officeDocument/2006/relationships/image" Target="../media/image28.png"/><Relationship Id="rId15" Type="http://schemas.openxmlformats.org/officeDocument/2006/relationships/image" Target="../media/image32.png"/><Relationship Id="rId14" Type="http://schemas.openxmlformats.org/officeDocument/2006/relationships/image" Target="../media/image37.png"/><Relationship Id="rId17" Type="http://schemas.openxmlformats.org/officeDocument/2006/relationships/image" Target="../media/image24.png"/><Relationship Id="rId16" Type="http://schemas.openxmlformats.org/officeDocument/2006/relationships/image" Target="../media/image18.png"/><Relationship Id="rId18"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0.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10.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2.png"/><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0.png"/><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5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48.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10.png"/><Relationship Id="rId4" Type="http://schemas.openxmlformats.org/officeDocument/2006/relationships/image" Target="../media/image7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86.png"/><Relationship Id="rId4" Type="http://schemas.openxmlformats.org/officeDocument/2006/relationships/image" Target="../media/image8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72.png"/></Relationships>
</file>

<file path=ppt/slides/_rels/slide63.xml.rels><?xml version="1.0" encoding="UTF-8" standalone="yes"?><Relationships xmlns="http://schemas.openxmlformats.org/package/2006/relationships"><Relationship Id="rId20" Type="http://schemas.openxmlformats.org/officeDocument/2006/relationships/image" Target="../media/image78.png"/><Relationship Id="rId22" Type="http://schemas.openxmlformats.org/officeDocument/2006/relationships/image" Target="../media/image89.png"/><Relationship Id="rId21" Type="http://schemas.openxmlformats.org/officeDocument/2006/relationships/image" Target="../media/image77.png"/><Relationship Id="rId24" Type="http://schemas.openxmlformats.org/officeDocument/2006/relationships/image" Target="../media/image82.png"/><Relationship Id="rId23" Type="http://schemas.openxmlformats.org/officeDocument/2006/relationships/image" Target="../media/image87.png"/><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5.png"/><Relationship Id="rId4" Type="http://schemas.openxmlformats.org/officeDocument/2006/relationships/image" Target="../media/image92.png"/><Relationship Id="rId9" Type="http://schemas.openxmlformats.org/officeDocument/2006/relationships/image" Target="../media/image67.png"/><Relationship Id="rId26" Type="http://schemas.openxmlformats.org/officeDocument/2006/relationships/image" Target="../media/image97.png"/><Relationship Id="rId25" Type="http://schemas.openxmlformats.org/officeDocument/2006/relationships/image" Target="../media/image96.png"/><Relationship Id="rId28" Type="http://schemas.openxmlformats.org/officeDocument/2006/relationships/image" Target="../media/image83.png"/><Relationship Id="rId27" Type="http://schemas.openxmlformats.org/officeDocument/2006/relationships/image" Target="../media/image81.png"/><Relationship Id="rId5" Type="http://schemas.openxmlformats.org/officeDocument/2006/relationships/image" Target="../media/image70.png"/><Relationship Id="rId6" Type="http://schemas.openxmlformats.org/officeDocument/2006/relationships/image" Target="../media/image62.png"/><Relationship Id="rId29" Type="http://schemas.openxmlformats.org/officeDocument/2006/relationships/image" Target="../media/image105.png"/><Relationship Id="rId7" Type="http://schemas.openxmlformats.org/officeDocument/2006/relationships/image" Target="../media/image63.png"/><Relationship Id="rId8" Type="http://schemas.openxmlformats.org/officeDocument/2006/relationships/image" Target="../media/image79.png"/><Relationship Id="rId31" Type="http://schemas.openxmlformats.org/officeDocument/2006/relationships/image" Target="../media/image88.png"/><Relationship Id="rId30" Type="http://schemas.openxmlformats.org/officeDocument/2006/relationships/image" Target="../media/image90.png"/><Relationship Id="rId11" Type="http://schemas.openxmlformats.org/officeDocument/2006/relationships/image" Target="../media/image69.png"/><Relationship Id="rId10" Type="http://schemas.openxmlformats.org/officeDocument/2006/relationships/image" Target="../media/image73.png"/><Relationship Id="rId32" Type="http://schemas.openxmlformats.org/officeDocument/2006/relationships/image" Target="../media/image85.png"/><Relationship Id="rId13" Type="http://schemas.openxmlformats.org/officeDocument/2006/relationships/image" Target="../media/image61.png"/><Relationship Id="rId12" Type="http://schemas.openxmlformats.org/officeDocument/2006/relationships/image" Target="../media/image74.png"/><Relationship Id="rId15" Type="http://schemas.openxmlformats.org/officeDocument/2006/relationships/image" Target="../media/image68.png"/><Relationship Id="rId14" Type="http://schemas.openxmlformats.org/officeDocument/2006/relationships/image" Target="../media/image76.png"/><Relationship Id="rId17" Type="http://schemas.openxmlformats.org/officeDocument/2006/relationships/image" Target="../media/image100.png"/><Relationship Id="rId16" Type="http://schemas.openxmlformats.org/officeDocument/2006/relationships/image" Target="../media/image66.png"/><Relationship Id="rId19" Type="http://schemas.openxmlformats.org/officeDocument/2006/relationships/image" Target="../media/image91.png"/><Relationship Id="rId18" Type="http://schemas.openxmlformats.org/officeDocument/2006/relationships/image" Target="../media/image8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115.png"/><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0.png"/><Relationship Id="rId4" Type="http://schemas.openxmlformats.org/officeDocument/2006/relationships/image" Target="../media/image10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1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0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0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99.png"/><Relationship Id="rId4" Type="http://schemas.openxmlformats.org/officeDocument/2006/relationships/image" Target="../media/image11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0.png"/><Relationship Id="rId4" Type="http://schemas.openxmlformats.org/officeDocument/2006/relationships/image" Target="../media/image9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2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1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30.png"/><Relationship Id="rId4" Type="http://schemas.openxmlformats.org/officeDocument/2006/relationships/image" Target="../media/image10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1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0.png"/><Relationship Id="rId4" Type="http://schemas.openxmlformats.org/officeDocument/2006/relationships/image" Target="../media/image11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0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14.png"/><Relationship Id="rId4" Type="http://schemas.openxmlformats.org/officeDocument/2006/relationships/image" Target="../media/image107.png"/><Relationship Id="rId5" Type="http://schemas.openxmlformats.org/officeDocument/2006/relationships/image" Target="../media/image13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2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18.png"/><Relationship Id="rId4" Type="http://schemas.openxmlformats.org/officeDocument/2006/relationships/image" Target="../media/image10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0.png"/><Relationship Id="rId4" Type="http://schemas.openxmlformats.org/officeDocument/2006/relationships/image" Target="../media/image128.png"/><Relationship Id="rId9" Type="http://schemas.openxmlformats.org/officeDocument/2006/relationships/image" Target="../media/image119.png"/><Relationship Id="rId5" Type="http://schemas.openxmlformats.org/officeDocument/2006/relationships/image" Target="../media/image127.png"/><Relationship Id="rId6" Type="http://schemas.openxmlformats.org/officeDocument/2006/relationships/image" Target="../media/image124.png"/><Relationship Id="rId7" Type="http://schemas.openxmlformats.org/officeDocument/2006/relationships/image" Target="../media/image131.png"/><Relationship Id="rId8" Type="http://schemas.openxmlformats.org/officeDocument/2006/relationships/image" Target="../media/image117.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2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2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2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3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5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0.png"/><Relationship Id="rId4" Type="http://schemas.openxmlformats.org/officeDocument/2006/relationships/image" Target="../media/image1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 name="Shape 62"/>
        <p:cNvGrpSpPr/>
        <p:nvPr/>
      </p:nvGrpSpPr>
      <p:grpSpPr>
        <a:xfrm>
          <a:off x="0" y="0"/>
          <a:ext cx="0" cy="0"/>
          <a:chOff x="0" y="0"/>
          <a:chExt cx="0" cy="0"/>
        </a:xfrm>
      </p:grpSpPr>
      <p:pic>
        <p:nvPicPr>
          <p:cNvPr id="63" name="Google Shape;63;p15"/>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64" name="Google Shape;64;p15"/>
          <p:cNvSpPr txBox="1"/>
          <p:nvPr/>
        </p:nvSpPr>
        <p:spPr>
          <a:xfrm>
            <a:off x="1130825" y="109357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Equal Groups</a:t>
            </a:r>
            <a:endParaRPr sz="4400">
              <a:solidFill>
                <a:srgbClr val="434343"/>
              </a:solidFill>
              <a:latin typeface="Hepta Slab"/>
              <a:ea typeface="Hepta Slab"/>
              <a:cs typeface="Hepta Slab"/>
              <a:sym typeface="Hepta Slab"/>
            </a:endParaRPr>
          </a:p>
        </p:txBody>
      </p:sp>
      <p:sp>
        <p:nvSpPr>
          <p:cNvPr id="65" name="Google Shape;65;p15"/>
          <p:cNvSpPr txBox="1"/>
          <p:nvPr/>
        </p:nvSpPr>
        <p:spPr>
          <a:xfrm>
            <a:off x="2176600" y="28241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8</a:t>
            </a:r>
            <a:endParaRPr sz="2000">
              <a:solidFill>
                <a:srgbClr val="434343"/>
              </a:solidFill>
              <a:latin typeface="Hepta Slab"/>
              <a:ea typeface="Hepta Slab"/>
              <a:cs typeface="Hepta Slab"/>
              <a:sym typeface="Hepta Slab"/>
            </a:endParaRPr>
          </a:p>
        </p:txBody>
      </p:sp>
      <p:sp>
        <p:nvSpPr>
          <p:cNvPr id="66" name="Google Shape;66;p15"/>
          <p:cNvSpPr txBox="1"/>
          <p:nvPr/>
        </p:nvSpPr>
        <p:spPr>
          <a:xfrm>
            <a:off x="468125" y="3981225"/>
            <a:ext cx="849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2.NBT.B.7, 2.NBT.B.9, 2.OA.B.2, 2.OA.C, 2.OA.C.3, 2.G.A.2, 2.NBT.A.2, 2.OA.C.4</a:t>
            </a:r>
            <a:endParaRPr sz="1200">
              <a:solidFill>
                <a:srgbClr val="666666"/>
              </a:solidFill>
              <a:latin typeface="Hepta Slab"/>
              <a:ea typeface="Hepta Slab"/>
              <a:cs typeface="Hepta Slab"/>
              <a:sym typeface="Hepta Slab"/>
            </a:endParaRPr>
          </a:p>
        </p:txBody>
      </p:sp>
      <p:sp>
        <p:nvSpPr>
          <p:cNvPr id="67" name="Google Shape;67;p15"/>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2, Unit 8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a:t>
            </a:r>
            <a:r>
              <a:rPr lang="en" sz="2200">
                <a:latin typeface="Hepta Slab"/>
                <a:ea typeface="Hepta Slab"/>
                <a:cs typeface="Hepta Slab"/>
                <a:sym typeface="Hepta Slab"/>
              </a:rPr>
              <a:t>8</a:t>
            </a:r>
            <a:r>
              <a:rPr b="0" lang="en" sz="2200">
                <a:latin typeface="Hepta Slab"/>
                <a:ea typeface="Hepta Slab"/>
                <a:cs typeface="Hepta Slab"/>
                <a:sym typeface="Hepta Slab"/>
              </a:rPr>
              <a:t>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Equal Groups</a:t>
            </a:r>
            <a:endParaRPr b="0" sz="1800">
              <a:latin typeface="Hepta Slab"/>
              <a:ea typeface="Hepta Slab"/>
              <a:cs typeface="Hepta Slab"/>
              <a:sym typeface="Hepta Slab"/>
            </a:endParaRPr>
          </a:p>
        </p:txBody>
      </p:sp>
      <p:grpSp>
        <p:nvGrpSpPr>
          <p:cNvPr id="73" name="Google Shape;73;p16"/>
          <p:cNvGrpSpPr/>
          <p:nvPr/>
        </p:nvGrpSpPr>
        <p:grpSpPr>
          <a:xfrm>
            <a:off x="866975" y="1034328"/>
            <a:ext cx="4466256" cy="3238442"/>
            <a:chOff x="0" y="1189989"/>
            <a:chExt cx="3546900" cy="3199409"/>
          </a:xfrm>
        </p:grpSpPr>
        <p:sp>
          <p:nvSpPr>
            <p:cNvPr id="74" name="Google Shape;74;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5" name="Google Shape;75;p16"/>
            <p:cNvSpPr txBox="1"/>
            <p:nvPr/>
          </p:nvSpPr>
          <p:spPr>
            <a:xfrm>
              <a:off x="283691" y="1975898"/>
              <a:ext cx="2639400" cy="24135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Determine whether a group of objects (up to 20) has an odd or even number of members.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Write an equation to express an even number as a sum of two equal addends.</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grpSp>
        <p:nvGrpSpPr>
          <p:cNvPr id="76" name="Google Shape;76;p16"/>
          <p:cNvGrpSpPr/>
          <p:nvPr/>
        </p:nvGrpSpPr>
        <p:grpSpPr>
          <a:xfrm>
            <a:off x="4614494" y="1034324"/>
            <a:ext cx="3874033" cy="2802763"/>
            <a:chOff x="2944214" y="1189789"/>
            <a:chExt cx="2991300" cy="2768981"/>
          </a:xfrm>
        </p:grpSpPr>
        <p:sp>
          <p:nvSpPr>
            <p:cNvPr id="77" name="Google Shape;77;p16"/>
            <p:cNvSpPr/>
            <p:nvPr/>
          </p:nvSpPr>
          <p:spPr>
            <a:xfrm>
              <a:off x="2944214" y="1189789"/>
              <a:ext cx="2991300" cy="669000"/>
            </a:xfrm>
            <a:prstGeom prst="chevron">
              <a:avLst>
                <a:gd fmla="val 50000"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8" name="Google Shape;78;p16"/>
            <p:cNvSpPr txBox="1"/>
            <p:nvPr/>
          </p:nvSpPr>
          <p:spPr>
            <a:xfrm>
              <a:off x="2993867" y="1982370"/>
              <a:ext cx="2826600" cy="19764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Find the total number of objects arranged in rectangular arrays with up to 5 rows and up to 5 columns using addition.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Partition rectangles into rows and columns of equal-size squares, and count to find the total number of squares. </a:t>
              </a:r>
              <a:endParaRPr sz="1300">
                <a:solidFill>
                  <a:schemeClr val="dk1"/>
                </a:solidFill>
                <a:latin typeface="Quicksand"/>
                <a:ea typeface="Quicksand"/>
                <a:cs typeface="Quicksand"/>
                <a:sym typeface="Quicksand"/>
              </a:endParaRPr>
            </a:p>
            <a:p>
              <a:pPr indent="-292100" lvl="0" marL="457200" rtl="0" algn="l">
                <a:lnSpc>
                  <a:spcPct val="115000"/>
                </a:lnSpc>
                <a:spcBef>
                  <a:spcPts val="1000"/>
                </a:spcBef>
                <a:spcAft>
                  <a:spcPts val="0"/>
                </a:spcAft>
                <a:buClr>
                  <a:schemeClr val="dk1"/>
                </a:buClr>
                <a:buSzPts val="1000"/>
                <a:buFont typeface="Quicksand"/>
                <a:buChar char="➔"/>
              </a:pPr>
              <a:r>
                <a:rPr lang="en" sz="1300">
                  <a:solidFill>
                    <a:schemeClr val="dk1"/>
                  </a:solidFill>
                  <a:latin typeface="Quicksand"/>
                  <a:ea typeface="Quicksand"/>
                  <a:cs typeface="Quicksand"/>
                  <a:sym typeface="Quicksand"/>
                </a:rPr>
                <a:t>Represent the total number of objects in an array as a sum of equal addends</a:t>
              </a:r>
              <a:r>
                <a:rPr lang="en" sz="1200">
                  <a:solidFill>
                    <a:schemeClr val="dk1"/>
                  </a:solidFill>
                  <a:latin typeface="Quicksand"/>
                  <a:ea typeface="Quicksand"/>
                  <a:cs typeface="Quicksand"/>
                  <a:sym typeface="Quicksand"/>
                </a:rPr>
                <a:t>.</a:t>
              </a:r>
              <a:endParaRPr sz="12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a:solidFill>
                  <a:schemeClr val="dk1"/>
                </a:solidFill>
                <a:latin typeface="Quicksand"/>
                <a:ea typeface="Quicksand"/>
                <a:cs typeface="Quicksand"/>
                <a:sym typeface="Quicksand"/>
              </a:endParaRPr>
            </a:p>
          </p:txBody>
        </p:sp>
      </p:grpSp>
      <p:sp>
        <p:nvSpPr>
          <p:cNvPr id="79" name="Google Shape;79;p16"/>
          <p:cNvSpPr txBox="1"/>
          <p:nvPr/>
        </p:nvSpPr>
        <p:spPr>
          <a:xfrm>
            <a:off x="1499653" y="968159"/>
            <a:ext cx="2721900" cy="7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1-6</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900">
                <a:latin typeface="Quicksand"/>
                <a:ea typeface="Quicksand"/>
                <a:cs typeface="Quicksand"/>
                <a:sym typeface="Quicksand"/>
              </a:rPr>
              <a:t>2.NBT.B.7, 2.NBT.B.9, 2.OA.B.2, 2.OA.C, 2.OA.C.3</a:t>
            </a:r>
            <a:endParaRPr sz="500">
              <a:latin typeface="Quicksand"/>
              <a:ea typeface="Quicksand"/>
              <a:cs typeface="Quicksand"/>
              <a:sym typeface="Quicksand"/>
            </a:endParaRPr>
          </a:p>
        </p:txBody>
      </p:sp>
      <p:sp>
        <p:nvSpPr>
          <p:cNvPr id="80" name="Google Shape;80;p16"/>
          <p:cNvSpPr txBox="1"/>
          <p:nvPr/>
        </p:nvSpPr>
        <p:spPr>
          <a:xfrm>
            <a:off x="5401474" y="968153"/>
            <a:ext cx="2512500" cy="7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Section B</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7-13</a:t>
            </a:r>
            <a:endParaRPr sz="1300">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2.G.A.2, 2.NBT.A.2, 2.OA.B.2, 2.OA.C.3, 2.OA.C.4</a:t>
            </a:r>
            <a:endParaRPr sz="900">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 name="Shape 84"/>
        <p:cNvGrpSpPr/>
        <p:nvPr/>
      </p:nvGrpSpPr>
      <p:grpSpPr>
        <a:xfrm>
          <a:off x="0" y="0"/>
          <a:ext cx="0" cy="0"/>
          <a:chOff x="0" y="0"/>
          <a:chExt cx="0" cy="0"/>
        </a:xfrm>
      </p:grpSpPr>
      <p:sp>
        <p:nvSpPr>
          <p:cNvPr id="85" name="Google Shape;85;p17"/>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8 Quick Link Page</a:t>
            </a:r>
            <a:endParaRPr sz="3200">
              <a:solidFill>
                <a:srgbClr val="434343"/>
              </a:solidFill>
              <a:latin typeface="Gayathri"/>
              <a:ea typeface="Gayathri"/>
              <a:cs typeface="Gayathri"/>
              <a:sym typeface="Gayathri"/>
            </a:endParaRPr>
          </a:p>
        </p:txBody>
      </p:sp>
      <p:sp>
        <p:nvSpPr>
          <p:cNvPr id="86" name="Google Shape;86;p17">
            <a:hlinkClick action="ppaction://hlinksldjump" r:id="rId3"/>
          </p:cNvPr>
          <p:cNvSpPr txBox="1"/>
          <p:nvPr/>
        </p:nvSpPr>
        <p:spPr>
          <a:xfrm>
            <a:off x="2602963" y="1482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chemeClr val="accent3"/>
              </a:solidFill>
              <a:latin typeface="Hepta Slab"/>
              <a:ea typeface="Hepta Slab"/>
              <a:cs typeface="Hepta Slab"/>
              <a:sym typeface="Hepta Slab"/>
            </a:endParaRPr>
          </a:p>
        </p:txBody>
      </p:sp>
      <p:sp>
        <p:nvSpPr>
          <p:cNvPr id="87" name="Google Shape;87;p17">
            <a:hlinkClick action="ppaction://hlinksldjump" r:id="rId5"/>
          </p:cNvPr>
          <p:cNvSpPr txBox="1"/>
          <p:nvPr/>
        </p:nvSpPr>
        <p:spPr>
          <a:xfrm>
            <a:off x="3631875" y="1482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chemeClr val="accent3"/>
              </a:solidFill>
              <a:latin typeface="Hepta Slab"/>
              <a:ea typeface="Hepta Slab"/>
              <a:cs typeface="Hepta Slab"/>
              <a:sym typeface="Hepta Slab"/>
            </a:endParaRPr>
          </a:p>
        </p:txBody>
      </p:sp>
      <p:sp>
        <p:nvSpPr>
          <p:cNvPr id="88" name="Google Shape;88;p17">
            <a:hlinkClick action="ppaction://hlinksldjump" r:id="rId7"/>
          </p:cNvPr>
          <p:cNvSpPr txBox="1"/>
          <p:nvPr/>
        </p:nvSpPr>
        <p:spPr>
          <a:xfrm>
            <a:off x="4660800" y="1482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chemeClr val="accent3"/>
              </a:solidFill>
              <a:latin typeface="Hepta Slab"/>
              <a:ea typeface="Hepta Slab"/>
              <a:cs typeface="Hepta Slab"/>
              <a:sym typeface="Hepta Slab"/>
            </a:endParaRPr>
          </a:p>
        </p:txBody>
      </p:sp>
      <p:sp>
        <p:nvSpPr>
          <p:cNvPr id="89" name="Google Shape;89;p17">
            <a:hlinkClick action="ppaction://hlinksldjump" r:id="rId9"/>
          </p:cNvPr>
          <p:cNvSpPr txBox="1"/>
          <p:nvPr/>
        </p:nvSpPr>
        <p:spPr>
          <a:xfrm>
            <a:off x="5606275" y="1482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chemeClr val="accent3"/>
              </a:solidFill>
              <a:latin typeface="Hepta Slab"/>
              <a:ea typeface="Hepta Slab"/>
              <a:cs typeface="Hepta Slab"/>
              <a:sym typeface="Hepta Slab"/>
            </a:endParaRPr>
          </a:p>
        </p:txBody>
      </p:sp>
      <p:sp>
        <p:nvSpPr>
          <p:cNvPr id="90" name="Google Shape;90;p17">
            <a:hlinkClick action="ppaction://hlinksldjump" r:id="rId11"/>
          </p:cNvPr>
          <p:cNvSpPr txBox="1"/>
          <p:nvPr/>
        </p:nvSpPr>
        <p:spPr>
          <a:xfrm>
            <a:off x="2602975" y="2669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chemeClr val="accent3"/>
              </a:solidFill>
              <a:latin typeface="Hepta Slab"/>
              <a:ea typeface="Hepta Slab"/>
              <a:cs typeface="Hepta Slab"/>
              <a:sym typeface="Hepta Slab"/>
            </a:endParaRPr>
          </a:p>
        </p:txBody>
      </p:sp>
      <p:sp>
        <p:nvSpPr>
          <p:cNvPr id="91" name="Google Shape;91;p17">
            <a:hlinkClick action="ppaction://hlinksldjump" r:id="rId14"/>
          </p:cNvPr>
          <p:cNvSpPr txBox="1"/>
          <p:nvPr/>
        </p:nvSpPr>
        <p:spPr>
          <a:xfrm>
            <a:off x="3604063" y="2669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chemeClr val="accent3"/>
              </a:solidFill>
              <a:latin typeface="Hepta Slab"/>
              <a:ea typeface="Hepta Slab"/>
              <a:cs typeface="Hepta Slab"/>
              <a:sym typeface="Hepta Slab"/>
            </a:endParaRPr>
          </a:p>
        </p:txBody>
      </p:sp>
      <p:sp>
        <p:nvSpPr>
          <p:cNvPr id="92" name="Google Shape;92;p17">
            <a:hlinkClick action="ppaction://hlinksldjump" r:id="rId16"/>
          </p:cNvPr>
          <p:cNvSpPr txBox="1"/>
          <p:nvPr/>
        </p:nvSpPr>
        <p:spPr>
          <a:xfrm>
            <a:off x="4605163" y="2669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chemeClr val="accent3"/>
              </a:solidFill>
              <a:latin typeface="Hepta Slab"/>
              <a:ea typeface="Hepta Slab"/>
              <a:cs typeface="Hepta Slab"/>
              <a:sym typeface="Hepta Slab"/>
            </a:endParaRPr>
          </a:p>
        </p:txBody>
      </p:sp>
      <p:sp>
        <p:nvSpPr>
          <p:cNvPr id="93" name="Google Shape;93;p17">
            <a:hlinkClick action="ppaction://hlinksldjump" r:id="rId19"/>
          </p:cNvPr>
          <p:cNvSpPr txBox="1"/>
          <p:nvPr/>
        </p:nvSpPr>
        <p:spPr>
          <a:xfrm>
            <a:off x="5606263" y="2669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chemeClr val="accent3"/>
              </a:solidFill>
              <a:latin typeface="Hepta Slab"/>
              <a:ea typeface="Hepta Slab"/>
              <a:cs typeface="Hepta Slab"/>
              <a:sym typeface="Hepta Slab"/>
            </a:endParaRPr>
          </a:p>
        </p:txBody>
      </p:sp>
      <p:sp>
        <p:nvSpPr>
          <p:cNvPr id="94" name="Google Shape;94;p17">
            <a:hlinkClick action="ppaction://hlinksldjump" r:id="rId22"/>
          </p:cNvPr>
          <p:cNvSpPr txBox="1"/>
          <p:nvPr/>
        </p:nvSpPr>
        <p:spPr>
          <a:xfrm>
            <a:off x="2247125" y="37031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chemeClr val="accent3"/>
              </a:solidFill>
              <a:latin typeface="Hepta Slab"/>
              <a:ea typeface="Hepta Slab"/>
              <a:cs typeface="Hepta Slab"/>
              <a:sym typeface="Hepta Slab"/>
            </a:endParaRPr>
          </a:p>
        </p:txBody>
      </p:sp>
      <p:pic>
        <p:nvPicPr>
          <p:cNvPr id="95" name="Google Shape;95;p17">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96" name="Google Shape;96;p17">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sp>
        <p:nvSpPr>
          <p:cNvPr id="97" name="Google Shape;97;p17">
            <a:hlinkClick action="ppaction://hlinksldjump" r:id="rId29"/>
          </p:cNvPr>
          <p:cNvSpPr txBox="1"/>
          <p:nvPr/>
        </p:nvSpPr>
        <p:spPr>
          <a:xfrm>
            <a:off x="3198125" y="37031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u="sng">
                <a:solidFill>
                  <a:schemeClr val="accent3"/>
                </a:solidFill>
                <a:latin typeface="Hepta Slab"/>
                <a:ea typeface="Hepta Slab"/>
                <a:cs typeface="Hepta Slab"/>
                <a:sym typeface="Hepta Slab"/>
                <a:hlinkClick action="ppaction://hlinksldjump" r:id="rId31">
                  <a:extLst>
                    <a:ext uri="{A12FA001-AC4F-418D-AE19-62706E023703}">
                      <ahyp:hlinkClr val="tx"/>
                    </a:ext>
                  </a:extLst>
                </a:hlinkClick>
              </a:rPr>
              <a:t>10</a:t>
            </a:r>
            <a:endParaRPr b="1" sz="1800">
              <a:solidFill>
                <a:schemeClr val="accent3"/>
              </a:solidFill>
              <a:latin typeface="Hepta Slab"/>
              <a:ea typeface="Hepta Slab"/>
              <a:cs typeface="Hepta Slab"/>
              <a:sym typeface="Hepta Slab"/>
            </a:endParaRPr>
          </a:p>
        </p:txBody>
      </p:sp>
      <p:sp>
        <p:nvSpPr>
          <p:cNvPr id="98" name="Google Shape;98;p17">
            <a:hlinkClick action="ppaction://hlinksldjump" r:id="rId32"/>
          </p:cNvPr>
          <p:cNvSpPr txBox="1"/>
          <p:nvPr/>
        </p:nvSpPr>
        <p:spPr>
          <a:xfrm>
            <a:off x="4249350" y="3703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3">
                  <a:extLst>
                    <a:ext uri="{A12FA001-AC4F-418D-AE19-62706E023703}">
                      <ahyp:hlinkClr val="tx"/>
                    </a:ext>
                  </a:extLst>
                </a:hlinkClick>
              </a:rPr>
              <a:t>L11</a:t>
            </a:r>
            <a:endParaRPr b="1" sz="1800">
              <a:solidFill>
                <a:schemeClr val="accent3"/>
              </a:solidFill>
              <a:latin typeface="Hepta Slab"/>
              <a:ea typeface="Hepta Slab"/>
              <a:cs typeface="Hepta Slab"/>
              <a:sym typeface="Hepta Slab"/>
            </a:endParaRPr>
          </a:p>
        </p:txBody>
      </p:sp>
      <p:sp>
        <p:nvSpPr>
          <p:cNvPr id="99" name="Google Shape;99;p17">
            <a:hlinkClick action="ppaction://hlinksldjump" r:id="rId34"/>
          </p:cNvPr>
          <p:cNvSpPr txBox="1"/>
          <p:nvPr/>
        </p:nvSpPr>
        <p:spPr>
          <a:xfrm>
            <a:off x="5250463" y="3703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chemeClr val="accent3"/>
              </a:solidFill>
              <a:latin typeface="Hepta Slab"/>
              <a:ea typeface="Hepta Slab"/>
              <a:cs typeface="Hepta Slab"/>
              <a:sym typeface="Hepta Slab"/>
            </a:endParaRPr>
          </a:p>
        </p:txBody>
      </p:sp>
      <p:sp>
        <p:nvSpPr>
          <p:cNvPr id="100" name="Google Shape;100;p17">
            <a:hlinkClick action="ppaction://hlinksldjump" r:id="rId36"/>
          </p:cNvPr>
          <p:cNvSpPr txBox="1"/>
          <p:nvPr/>
        </p:nvSpPr>
        <p:spPr>
          <a:xfrm>
            <a:off x="6251563" y="3703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chemeClr val="accent3"/>
              </a:solidFill>
              <a:latin typeface="Hepta Slab"/>
              <a:ea typeface="Hepta Slab"/>
              <a:cs typeface="Hepta Slab"/>
              <a:sym typeface="Hepta Slab"/>
            </a:endParaRPr>
          </a:p>
        </p:txBody>
      </p:sp>
      <p:grpSp>
        <p:nvGrpSpPr>
          <p:cNvPr id="101" name="Google Shape;101;p17"/>
          <p:cNvGrpSpPr/>
          <p:nvPr/>
        </p:nvGrpSpPr>
        <p:grpSpPr>
          <a:xfrm>
            <a:off x="8000373" y="283909"/>
            <a:ext cx="780563" cy="669288"/>
            <a:chOff x="570875" y="4322250"/>
            <a:chExt cx="443300" cy="443325"/>
          </a:xfrm>
        </p:grpSpPr>
        <p:sp>
          <p:nvSpPr>
            <p:cNvPr id="102" name="Google Shape;102;p1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6" name="Google Shape;106;p17">
            <a:hlinkClick r:id="rId38"/>
          </p:cNvPr>
          <p:cNvPicPr preferRelativeResize="0"/>
          <p:nvPr/>
        </p:nvPicPr>
        <p:blipFill>
          <a:blip r:embed="rId39">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0" name="Shape 110"/>
        <p:cNvGrpSpPr/>
        <p:nvPr/>
      </p:nvGrpSpPr>
      <p:grpSpPr>
        <a:xfrm>
          <a:off x="0" y="0"/>
          <a:ext cx="0" cy="0"/>
          <a:chOff x="0" y="0"/>
          <a:chExt cx="0" cy="0"/>
        </a:xfrm>
      </p:grpSpPr>
      <p:sp>
        <p:nvSpPr>
          <p:cNvPr id="111" name="Google Shape;111;p18"/>
          <p:cNvSpPr txBox="1"/>
          <p:nvPr>
            <p:ph type="ctrTitle"/>
          </p:nvPr>
        </p:nvSpPr>
        <p:spPr>
          <a:xfrm>
            <a:off x="685800" y="11192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Can You Share?</a:t>
            </a:r>
            <a:endParaRPr sz="4400">
              <a:solidFill>
                <a:srgbClr val="434343"/>
              </a:solidFill>
              <a:latin typeface="Hepta Slab"/>
              <a:ea typeface="Hepta Slab"/>
              <a:cs typeface="Hepta Slab"/>
              <a:sym typeface="Hepta Slab"/>
            </a:endParaRPr>
          </a:p>
        </p:txBody>
      </p:sp>
      <p:sp>
        <p:nvSpPr>
          <p:cNvPr id="112" name="Google Shape;112;p18"/>
          <p:cNvSpPr txBox="1"/>
          <p:nvPr/>
        </p:nvSpPr>
        <p:spPr>
          <a:xfrm>
            <a:off x="2482025" y="2780175"/>
            <a:ext cx="5387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share groups of objects equally with a partner.</a:t>
            </a:r>
            <a:endParaRPr>
              <a:latin typeface="Quicksand"/>
              <a:ea typeface="Quicksand"/>
              <a:cs typeface="Quicksand"/>
              <a:sym typeface="Quicksand"/>
            </a:endParaRPr>
          </a:p>
        </p:txBody>
      </p:sp>
      <p:sp>
        <p:nvSpPr>
          <p:cNvPr id="113" name="Google Shape;113;p18"/>
          <p:cNvSpPr/>
          <p:nvPr/>
        </p:nvSpPr>
        <p:spPr>
          <a:xfrm>
            <a:off x="2094852" y="2780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2.OA.C</a:t>
            </a:r>
            <a:endParaRPr sz="1100">
              <a:latin typeface="Quicksand"/>
              <a:ea typeface="Quicksand"/>
              <a:cs typeface="Quicksand"/>
              <a:sym typeface="Quicksand"/>
            </a:endParaRPr>
          </a:p>
        </p:txBody>
      </p:sp>
      <p:sp>
        <p:nvSpPr>
          <p:cNvPr id="115" name="Google Shape;115;p18"/>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type="ctrTitle"/>
          </p:nvPr>
        </p:nvSpPr>
        <p:spPr>
          <a:xfrm>
            <a:off x="1025250" y="78212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Sharing is Caring</a:t>
            </a:r>
            <a:endParaRPr b="0" sz="3000">
              <a:solidFill>
                <a:srgbClr val="434343"/>
              </a:solidFill>
              <a:latin typeface="Hepta Slab"/>
              <a:ea typeface="Hepta Slab"/>
              <a:cs typeface="Hepta Slab"/>
              <a:sym typeface="Hepta Slab"/>
            </a:endParaRPr>
          </a:p>
        </p:txBody>
      </p:sp>
      <p:sp>
        <p:nvSpPr>
          <p:cNvPr id="121" name="Google Shape;121;p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2" name="Google Shape;122;p19"/>
          <p:cNvGrpSpPr/>
          <p:nvPr/>
        </p:nvGrpSpPr>
        <p:grpSpPr>
          <a:xfrm rot="-801400">
            <a:off x="550911" y="1697856"/>
            <a:ext cx="2343045" cy="950026"/>
            <a:chOff x="522450" y="1769275"/>
            <a:chExt cx="2343168" cy="950076"/>
          </a:xfrm>
        </p:grpSpPr>
        <p:sp>
          <p:nvSpPr>
            <p:cNvPr id="123" name="Google Shape;123;p1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25" name="Google Shape;125;p19"/>
          <p:cNvGrpSpPr/>
          <p:nvPr/>
        </p:nvGrpSpPr>
        <p:grpSpPr>
          <a:xfrm rot="862269">
            <a:off x="6428620" y="3250539"/>
            <a:ext cx="2343148" cy="950068"/>
            <a:chOff x="839436" y="2344375"/>
            <a:chExt cx="2343168" cy="950076"/>
          </a:xfrm>
        </p:grpSpPr>
        <p:sp>
          <p:nvSpPr>
            <p:cNvPr id="126" name="Google Shape;126;p1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28" name="Google Shape;128;p19"/>
          <p:cNvPicPr preferRelativeResize="0"/>
          <p:nvPr/>
        </p:nvPicPr>
        <p:blipFill>
          <a:blip r:embed="rId3">
            <a:alphaModFix/>
          </a:blip>
          <a:stretch>
            <a:fillRect/>
          </a:stretch>
        </p:blipFill>
        <p:spPr>
          <a:xfrm>
            <a:off x="3325317" y="2016300"/>
            <a:ext cx="2859972" cy="18514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0"/>
          <p:cNvSpPr txBox="1"/>
          <p:nvPr>
            <p:ph type="ctrTitle"/>
          </p:nvPr>
        </p:nvSpPr>
        <p:spPr>
          <a:xfrm>
            <a:off x="503975"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My Fair Share</a:t>
            </a:r>
            <a:endParaRPr b="0" sz="2400">
              <a:solidFill>
                <a:srgbClr val="434343"/>
              </a:solidFill>
              <a:latin typeface="Hepta Slab"/>
              <a:ea typeface="Hepta Slab"/>
              <a:cs typeface="Hepta Slab"/>
              <a:sym typeface="Hepta Slab"/>
            </a:endParaRPr>
          </a:p>
        </p:txBody>
      </p:sp>
      <p:sp>
        <p:nvSpPr>
          <p:cNvPr id="134" name="Google Shape;134;p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5" name="Google Shape;135;p20"/>
          <p:cNvSpPr txBox="1"/>
          <p:nvPr/>
        </p:nvSpPr>
        <p:spPr>
          <a:xfrm>
            <a:off x="355050" y="1566900"/>
            <a:ext cx="4502100" cy="15957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Font typeface="Livvic"/>
              <a:buChar char="●"/>
            </a:pPr>
            <a:r>
              <a:rPr lang="en" sz="1500">
                <a:latin typeface="Livvic"/>
                <a:ea typeface="Livvic"/>
                <a:cs typeface="Livvic"/>
                <a:sym typeface="Livvic"/>
              </a:rPr>
              <a:t>Choose a container of counters. </a:t>
            </a:r>
            <a:endParaRPr sz="1500">
              <a:latin typeface="Livvic"/>
              <a:ea typeface="Livvic"/>
              <a:cs typeface="Livvic"/>
              <a:sym typeface="Livvic"/>
            </a:endParaRPr>
          </a:p>
          <a:p>
            <a:pPr indent="-323850" lvl="0" marL="457200" rtl="0" algn="l">
              <a:spcBef>
                <a:spcPts val="1000"/>
              </a:spcBef>
              <a:spcAft>
                <a:spcPts val="0"/>
              </a:spcAft>
              <a:buSzPts val="1500"/>
              <a:buFont typeface="Livvic"/>
              <a:buChar char="●"/>
            </a:pPr>
            <a:r>
              <a:rPr lang="en" sz="1500">
                <a:latin typeface="Livvic"/>
                <a:ea typeface="Livvic"/>
                <a:cs typeface="Livvic"/>
                <a:sym typeface="Livvic"/>
              </a:rPr>
              <a:t>Share the counters equally with your partner. </a:t>
            </a:r>
            <a:endParaRPr sz="1500">
              <a:latin typeface="Livvic"/>
              <a:ea typeface="Livvic"/>
              <a:cs typeface="Livvic"/>
              <a:sym typeface="Livvic"/>
            </a:endParaRPr>
          </a:p>
          <a:p>
            <a:pPr indent="-323850" lvl="0" marL="457200" rtl="0" algn="l">
              <a:spcBef>
                <a:spcPts val="1000"/>
              </a:spcBef>
              <a:spcAft>
                <a:spcPts val="1000"/>
              </a:spcAft>
              <a:buSzPts val="1500"/>
              <a:buFont typeface="Livvic"/>
              <a:buChar char="●"/>
            </a:pPr>
            <a:r>
              <a:rPr lang="en" sz="1500">
                <a:latin typeface="Livvic"/>
                <a:ea typeface="Livvic"/>
                <a:cs typeface="Livvic"/>
                <a:sym typeface="Livvic"/>
              </a:rPr>
              <a:t>Then complete the table to show how many you each received and the total number of objects.</a:t>
            </a:r>
            <a:endParaRPr sz="1500">
              <a:latin typeface="Livvic"/>
              <a:ea typeface="Livvic"/>
              <a:cs typeface="Livvic"/>
              <a:sym typeface="Livvic"/>
            </a:endParaRPr>
          </a:p>
        </p:txBody>
      </p:sp>
      <p:pic>
        <p:nvPicPr>
          <p:cNvPr id="136" name="Google Shape;136;p20"/>
          <p:cNvPicPr preferRelativeResize="0"/>
          <p:nvPr/>
        </p:nvPicPr>
        <p:blipFill>
          <a:blip r:embed="rId3">
            <a:alphaModFix/>
          </a:blip>
          <a:stretch>
            <a:fillRect/>
          </a:stretch>
        </p:blipFill>
        <p:spPr>
          <a:xfrm>
            <a:off x="4857150" y="1566888"/>
            <a:ext cx="3684500" cy="1881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Share the Marbles</a:t>
            </a:r>
            <a:endParaRPr sz="3000">
              <a:solidFill>
                <a:srgbClr val="434343"/>
              </a:solidFill>
              <a:latin typeface="Hepta Slab"/>
              <a:ea typeface="Hepta Slab"/>
              <a:cs typeface="Hepta Slab"/>
              <a:sym typeface="Hepta Slab"/>
            </a:endParaRPr>
          </a:p>
        </p:txBody>
      </p:sp>
      <p:sp>
        <p:nvSpPr>
          <p:cNvPr id="142" name="Google Shape;142;p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3" name="Google Shape;143;p21"/>
          <p:cNvSpPr txBox="1"/>
          <p:nvPr/>
        </p:nvSpPr>
        <p:spPr>
          <a:xfrm>
            <a:off x="561325" y="1351850"/>
            <a:ext cx="3826200" cy="211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Andre has a collection of 17 marbles. He wants to play a game with his sister. They both need to start with the same number of marbles and they want to use as many as they can.</a:t>
            </a:r>
            <a:endParaRPr sz="1600">
              <a:latin typeface="Livvic"/>
              <a:ea typeface="Livvic"/>
              <a:cs typeface="Livvic"/>
              <a:sym typeface="Livvic"/>
            </a:endParaRPr>
          </a:p>
        </p:txBody>
      </p:sp>
      <p:pic>
        <p:nvPicPr>
          <p:cNvPr id="144" name="Google Shape;144;p21"/>
          <p:cNvPicPr preferRelativeResize="0"/>
          <p:nvPr/>
        </p:nvPicPr>
        <p:blipFill>
          <a:blip r:embed="rId3">
            <a:alphaModFix/>
          </a:blip>
          <a:stretch>
            <a:fillRect/>
          </a:stretch>
        </p:blipFill>
        <p:spPr>
          <a:xfrm>
            <a:off x="1445725" y="2665097"/>
            <a:ext cx="2057400" cy="1952625"/>
          </a:xfrm>
          <a:prstGeom prst="rect">
            <a:avLst/>
          </a:prstGeom>
          <a:noFill/>
          <a:ln>
            <a:noFill/>
          </a:ln>
        </p:spPr>
      </p:pic>
      <p:sp>
        <p:nvSpPr>
          <p:cNvPr id="145" name="Google Shape;145;p21"/>
          <p:cNvSpPr txBox="1"/>
          <p:nvPr/>
        </p:nvSpPr>
        <p:spPr>
          <a:xfrm>
            <a:off x="4487450" y="1325250"/>
            <a:ext cx="41724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How many marbles would Andre and his sister get? Would there be any marbles left out of the game? Show your thinking.</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What if Andre had 18 marbles? How many would each person get? Would there be any marbles left out? Show your thinking.</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What if Andre had 20 marbles? How many would each person get? Would there be any marbles left out?</a:t>
            </a:r>
            <a:endParaRPr>
              <a:latin typeface="Livvic"/>
              <a:ea typeface="Livvic"/>
              <a:cs typeface="Livvic"/>
              <a:sym typeface="Livv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2"/>
          <p:cNvPicPr preferRelativeResize="0"/>
          <p:nvPr/>
        </p:nvPicPr>
        <p:blipFill>
          <a:blip r:embed="rId3">
            <a:alphaModFix/>
          </a:blip>
          <a:stretch>
            <a:fillRect/>
          </a:stretch>
        </p:blipFill>
        <p:spPr>
          <a:xfrm>
            <a:off x="5011875" y="2718500"/>
            <a:ext cx="2034200" cy="1811250"/>
          </a:xfrm>
          <a:prstGeom prst="rect">
            <a:avLst/>
          </a:prstGeom>
          <a:noFill/>
          <a:ln>
            <a:noFill/>
          </a:ln>
        </p:spPr>
      </p:pic>
      <p:sp>
        <p:nvSpPr>
          <p:cNvPr id="151" name="Google Shape;151;p2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2" name="Google Shape;152;p22"/>
          <p:cNvSpPr/>
          <p:nvPr/>
        </p:nvSpPr>
        <p:spPr>
          <a:xfrm flipH="1">
            <a:off x="1746349" y="2099247"/>
            <a:ext cx="2905247" cy="21303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2"/>
          <p:cNvSpPr txBox="1"/>
          <p:nvPr/>
        </p:nvSpPr>
        <p:spPr>
          <a:xfrm>
            <a:off x="2137274" y="2396750"/>
            <a:ext cx="2123400" cy="153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representations help you see if 12 blocks could be split into two equal groups?</a:t>
            </a:r>
            <a:endParaRPr b="1">
              <a:latin typeface="Quicksand"/>
              <a:ea typeface="Quicksand"/>
              <a:cs typeface="Quicksand"/>
              <a:sym typeface="Quicksand"/>
            </a:endParaRPr>
          </a:p>
        </p:txBody>
      </p:sp>
      <p:pic>
        <p:nvPicPr>
          <p:cNvPr id="154" name="Google Shape;154;p22"/>
          <p:cNvPicPr preferRelativeResize="0"/>
          <p:nvPr/>
        </p:nvPicPr>
        <p:blipFill>
          <a:blip r:embed="rId4">
            <a:alphaModFix/>
          </a:blip>
          <a:stretch>
            <a:fillRect/>
          </a:stretch>
        </p:blipFill>
        <p:spPr>
          <a:xfrm>
            <a:off x="2129178" y="532925"/>
            <a:ext cx="4885650" cy="1395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8" name="Shape 158"/>
        <p:cNvGrpSpPr/>
        <p:nvPr/>
      </p:nvGrpSpPr>
      <p:grpSpPr>
        <a:xfrm>
          <a:off x="0" y="0"/>
          <a:ext cx="0" cy="0"/>
          <a:chOff x="0" y="0"/>
          <a:chExt cx="0" cy="0"/>
        </a:xfrm>
      </p:grpSpPr>
      <p:sp>
        <p:nvSpPr>
          <p:cNvPr id="159" name="Google Shape;159;p23"/>
          <p:cNvSpPr txBox="1"/>
          <p:nvPr>
            <p:ph type="ctrTitle"/>
          </p:nvPr>
        </p:nvSpPr>
        <p:spPr>
          <a:xfrm>
            <a:off x="1334425" y="1055125"/>
            <a:ext cx="70491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Partners Make Pairs</a:t>
            </a:r>
            <a:endParaRPr sz="4200">
              <a:solidFill>
                <a:srgbClr val="434343"/>
              </a:solidFill>
              <a:latin typeface="Hepta Slab"/>
              <a:ea typeface="Hepta Slab"/>
              <a:cs typeface="Hepta Slab"/>
              <a:sym typeface="Hepta Slab"/>
            </a:endParaRPr>
          </a:p>
        </p:txBody>
      </p:sp>
      <p:sp>
        <p:nvSpPr>
          <p:cNvPr id="160" name="Google Shape;160;p23"/>
          <p:cNvSpPr txBox="1"/>
          <p:nvPr/>
        </p:nvSpPr>
        <p:spPr>
          <a:xfrm>
            <a:off x="3019975" y="2589063"/>
            <a:ext cx="6447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pairs with groups of objects.</a:t>
            </a:r>
            <a:endParaRPr>
              <a:latin typeface="Quicksand"/>
              <a:ea typeface="Quicksand"/>
              <a:cs typeface="Quicksand"/>
              <a:sym typeface="Quicksand"/>
            </a:endParaRPr>
          </a:p>
        </p:txBody>
      </p:sp>
      <p:sp>
        <p:nvSpPr>
          <p:cNvPr id="161" name="Google Shape;161;p23"/>
          <p:cNvSpPr/>
          <p:nvPr/>
        </p:nvSpPr>
        <p:spPr>
          <a:xfrm>
            <a:off x="2494727" y="25488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2.OA.C, 2.OA.C.3</a:t>
            </a:r>
            <a:endParaRPr sz="1100">
              <a:latin typeface="Quicksand"/>
              <a:ea typeface="Quicksand"/>
              <a:cs typeface="Quicksand"/>
              <a:sym typeface="Quicksand"/>
            </a:endParaRPr>
          </a:p>
        </p:txBody>
      </p:sp>
      <p:sp>
        <p:nvSpPr>
          <p:cNvPr id="163" name="Google Shape;163;p23"/>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Which One Doesn’t Belong: </a:t>
            </a:r>
            <a:r>
              <a:rPr lang="en" sz="3000">
                <a:solidFill>
                  <a:srgbClr val="434343"/>
                </a:solidFill>
                <a:latin typeface="Hepta Slab"/>
                <a:ea typeface="Hepta Slab"/>
                <a:cs typeface="Hepta Slab"/>
                <a:sym typeface="Hepta Slab"/>
              </a:rPr>
              <a:t>Laundry Day</a:t>
            </a:r>
            <a:endParaRPr b="0" sz="3000">
              <a:solidFill>
                <a:srgbClr val="434343"/>
              </a:solidFill>
              <a:latin typeface="Hepta Slab"/>
              <a:ea typeface="Hepta Slab"/>
              <a:cs typeface="Hepta Slab"/>
              <a:sym typeface="Hepta Slab"/>
            </a:endParaRPr>
          </a:p>
        </p:txBody>
      </p:sp>
      <p:sp>
        <p:nvSpPr>
          <p:cNvPr id="169" name="Google Shape;169;p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70" name="Google Shape;170;p24"/>
          <p:cNvGrpSpPr/>
          <p:nvPr/>
        </p:nvGrpSpPr>
        <p:grpSpPr>
          <a:xfrm rot="-801369">
            <a:off x="566147" y="1673798"/>
            <a:ext cx="2532815" cy="1104308"/>
            <a:chOff x="522450" y="1769275"/>
            <a:chExt cx="2343168" cy="950076"/>
          </a:xfrm>
        </p:grpSpPr>
        <p:sp>
          <p:nvSpPr>
            <p:cNvPr id="171" name="Google Shape;171;p2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Which one doesn’t belong?</a:t>
              </a:r>
              <a:endParaRPr>
                <a:latin typeface="Quicksand"/>
                <a:ea typeface="Quicksand"/>
                <a:cs typeface="Quicksand"/>
                <a:sym typeface="Quicksand"/>
              </a:endParaRPr>
            </a:p>
          </p:txBody>
        </p:sp>
      </p:grpSp>
      <p:pic>
        <p:nvPicPr>
          <p:cNvPr id="173" name="Google Shape;173;p24"/>
          <p:cNvPicPr preferRelativeResize="0"/>
          <p:nvPr/>
        </p:nvPicPr>
        <p:blipFill>
          <a:blip r:embed="rId3">
            <a:alphaModFix/>
          </a:blip>
          <a:stretch>
            <a:fillRect/>
          </a:stretch>
        </p:blipFill>
        <p:spPr>
          <a:xfrm>
            <a:off x="3344651" y="1592475"/>
            <a:ext cx="3544700" cy="2921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Pair Up</a:t>
            </a:r>
            <a:endParaRPr b="0" sz="3000">
              <a:solidFill>
                <a:srgbClr val="434343"/>
              </a:solidFill>
              <a:latin typeface="Hepta Slab"/>
              <a:ea typeface="Hepta Slab"/>
              <a:cs typeface="Hepta Slab"/>
              <a:sym typeface="Hepta Slab"/>
            </a:endParaRPr>
          </a:p>
        </p:txBody>
      </p:sp>
      <p:sp>
        <p:nvSpPr>
          <p:cNvPr id="179" name="Google Shape;179;p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0" name="Google Shape;180;p25"/>
          <p:cNvSpPr txBox="1"/>
          <p:nvPr/>
        </p:nvSpPr>
        <p:spPr>
          <a:xfrm>
            <a:off x="729125" y="1108750"/>
            <a:ext cx="7311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Livvic"/>
                <a:ea typeface="Livvic"/>
                <a:cs typeface="Livvic"/>
                <a:sym typeface="Livvic"/>
              </a:rPr>
              <a:t>Make pairs with 1 yellow counter and 1 red counter.</a:t>
            </a:r>
            <a:endParaRPr sz="2000">
              <a:latin typeface="Livvic"/>
              <a:ea typeface="Livvic"/>
              <a:cs typeface="Livvic"/>
              <a:sym typeface="Livvic"/>
            </a:endParaRPr>
          </a:p>
        </p:txBody>
      </p:sp>
      <p:pic>
        <p:nvPicPr>
          <p:cNvPr id="181" name="Google Shape;181;p25"/>
          <p:cNvPicPr preferRelativeResize="0"/>
          <p:nvPr/>
        </p:nvPicPr>
        <p:blipFill>
          <a:blip r:embed="rId3">
            <a:alphaModFix/>
          </a:blip>
          <a:stretch>
            <a:fillRect/>
          </a:stretch>
        </p:blipFill>
        <p:spPr>
          <a:xfrm>
            <a:off x="1721700" y="1671775"/>
            <a:ext cx="5195675" cy="2707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type="ctrTitle"/>
          </p:nvPr>
        </p:nvSpPr>
        <p:spPr>
          <a:xfrm>
            <a:off x="394700" y="408396"/>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Are You Feeling Left Out?</a:t>
            </a:r>
            <a:endParaRPr b="0" sz="2600">
              <a:solidFill>
                <a:srgbClr val="434343"/>
              </a:solidFill>
              <a:latin typeface="Hepta Slab"/>
              <a:ea typeface="Hepta Slab"/>
              <a:cs typeface="Hepta Slab"/>
              <a:sym typeface="Hepta Slab"/>
            </a:endParaRPr>
          </a:p>
        </p:txBody>
      </p:sp>
      <p:sp>
        <p:nvSpPr>
          <p:cNvPr id="187" name="Google Shape;187;p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8" name="Google Shape;188;p26"/>
          <p:cNvSpPr txBox="1"/>
          <p:nvPr/>
        </p:nvSpPr>
        <p:spPr>
          <a:xfrm>
            <a:off x="394700" y="1957900"/>
            <a:ext cx="8010600" cy="2830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700">
                <a:latin typeface="Livvic"/>
                <a:ea typeface="Livvic"/>
                <a:cs typeface="Livvic"/>
                <a:sym typeface="Livvic"/>
              </a:rPr>
              <a:t>1. There are 18 students in Clare’s class today. They will work in pairs. </a:t>
            </a:r>
            <a:endParaRPr sz="1700">
              <a:latin typeface="Livvic"/>
              <a:ea typeface="Livvic"/>
              <a:cs typeface="Livvic"/>
              <a:sym typeface="Livvic"/>
            </a:endParaRPr>
          </a:p>
          <a:p>
            <a:pPr indent="0" lvl="0" marL="457200" rtl="0" algn="l">
              <a:spcBef>
                <a:spcPts val="0"/>
              </a:spcBef>
              <a:spcAft>
                <a:spcPts val="0"/>
              </a:spcAft>
              <a:buNone/>
            </a:pPr>
            <a:r>
              <a:rPr lang="en" sz="1700">
                <a:latin typeface="Livvic"/>
                <a:ea typeface="Livvic"/>
                <a:cs typeface="Livvic"/>
                <a:sym typeface="Livvic"/>
              </a:rPr>
              <a:t>     Will everyone be in a group of 2?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rPr lang="en" sz="1700">
                <a:latin typeface="Livvic"/>
                <a:ea typeface="Livvic"/>
                <a:cs typeface="Livvic"/>
                <a:sym typeface="Livvic"/>
              </a:rPr>
              <a:t>2. There are 20 students in Priya’s class. Will everyone be in a group of 2?</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t/>
            </a:r>
            <a:endParaRPr sz="1700">
              <a:latin typeface="Livvic"/>
              <a:ea typeface="Livvic"/>
              <a:cs typeface="Livvic"/>
              <a:sym typeface="Livvic"/>
            </a:endParaRPr>
          </a:p>
          <a:p>
            <a:pPr indent="0" lvl="0" marL="457200" rtl="0" algn="l">
              <a:spcBef>
                <a:spcPts val="0"/>
              </a:spcBef>
              <a:spcAft>
                <a:spcPts val="0"/>
              </a:spcAft>
              <a:buNone/>
            </a:pPr>
            <a:r>
              <a:rPr lang="en" sz="1700">
                <a:latin typeface="Livvic"/>
                <a:ea typeface="Livvic"/>
                <a:cs typeface="Livvic"/>
                <a:sym typeface="Livvic"/>
              </a:rPr>
              <a:t>3. There are 19 students in Noah’s class. Will everyone be in a group of 2?</a:t>
            </a:r>
            <a:endParaRPr sz="1700">
              <a:latin typeface="Livvic"/>
              <a:ea typeface="Livvic"/>
              <a:cs typeface="Livvic"/>
              <a:sym typeface="Livvic"/>
            </a:endParaRPr>
          </a:p>
        </p:txBody>
      </p:sp>
      <p:sp>
        <p:nvSpPr>
          <p:cNvPr id="189" name="Google Shape;189;p26"/>
          <p:cNvSpPr txBox="1"/>
          <p:nvPr/>
        </p:nvSpPr>
        <p:spPr>
          <a:xfrm>
            <a:off x="863900" y="1108750"/>
            <a:ext cx="70722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Livvic"/>
                <a:ea typeface="Livvic"/>
                <a:cs typeface="Livvic"/>
                <a:sym typeface="Livvic"/>
              </a:rPr>
              <a:t>Show your thinking using diagrams, symbols, or other representations.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Use counters if it helps.</a:t>
            </a:r>
            <a:endParaRPr sz="1700">
              <a:latin typeface="Livvic"/>
              <a:ea typeface="Livvic"/>
              <a:cs typeface="Livvic"/>
              <a:sym typeface="Livv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a:blip r:embed="rId3">
            <a:alphaModFix/>
          </a:blip>
          <a:stretch>
            <a:fillRect/>
          </a:stretch>
        </p:blipFill>
        <p:spPr>
          <a:xfrm>
            <a:off x="3232850" y="2740000"/>
            <a:ext cx="1805954" cy="1608025"/>
          </a:xfrm>
          <a:prstGeom prst="rect">
            <a:avLst/>
          </a:prstGeom>
          <a:noFill/>
          <a:ln>
            <a:noFill/>
          </a:ln>
        </p:spPr>
      </p:pic>
      <p:sp>
        <p:nvSpPr>
          <p:cNvPr id="195" name="Google Shape;195;p2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96" name="Google Shape;196;p27"/>
          <p:cNvPicPr preferRelativeResize="0"/>
          <p:nvPr/>
        </p:nvPicPr>
        <p:blipFill>
          <a:blip r:embed="rId4">
            <a:alphaModFix/>
          </a:blip>
          <a:stretch>
            <a:fillRect/>
          </a:stretch>
        </p:blipFill>
        <p:spPr>
          <a:xfrm>
            <a:off x="1451400" y="439550"/>
            <a:ext cx="1435250" cy="1691550"/>
          </a:xfrm>
          <a:prstGeom prst="rect">
            <a:avLst/>
          </a:prstGeom>
          <a:noFill/>
          <a:ln>
            <a:noFill/>
          </a:ln>
        </p:spPr>
      </p:pic>
      <p:pic>
        <p:nvPicPr>
          <p:cNvPr id="197" name="Google Shape;197;p27"/>
          <p:cNvPicPr preferRelativeResize="0"/>
          <p:nvPr/>
        </p:nvPicPr>
        <p:blipFill>
          <a:blip r:embed="rId5">
            <a:alphaModFix/>
          </a:blip>
          <a:stretch>
            <a:fillRect/>
          </a:stretch>
        </p:blipFill>
        <p:spPr>
          <a:xfrm>
            <a:off x="3124338" y="531400"/>
            <a:ext cx="1608320" cy="1791725"/>
          </a:xfrm>
          <a:prstGeom prst="rect">
            <a:avLst/>
          </a:prstGeom>
          <a:noFill/>
          <a:ln>
            <a:noFill/>
          </a:ln>
        </p:spPr>
      </p:pic>
      <p:sp>
        <p:nvSpPr>
          <p:cNvPr id="198" name="Google Shape;198;p27"/>
          <p:cNvSpPr/>
          <p:nvPr/>
        </p:nvSpPr>
        <p:spPr>
          <a:xfrm flipH="1">
            <a:off x="581850" y="2222950"/>
            <a:ext cx="2542489" cy="153779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7"/>
          <p:cNvSpPr txBox="1"/>
          <p:nvPr/>
        </p:nvSpPr>
        <p:spPr>
          <a:xfrm>
            <a:off x="939964" y="2418350"/>
            <a:ext cx="18762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Quicksand"/>
                <a:ea typeface="Quicksand"/>
                <a:cs typeface="Quicksand"/>
                <a:sym typeface="Quicksand"/>
              </a:rPr>
              <a:t>What do you notice about the numbers in each chart? What do you wonder?</a:t>
            </a:r>
            <a:endParaRPr b="1" sz="1100">
              <a:latin typeface="Quicksand"/>
              <a:ea typeface="Quicksand"/>
              <a:cs typeface="Quicksand"/>
              <a:sym typeface="Quicksand"/>
            </a:endParaRPr>
          </a:p>
        </p:txBody>
      </p:sp>
      <p:sp>
        <p:nvSpPr>
          <p:cNvPr id="200" name="Google Shape;200;p27"/>
          <p:cNvSpPr txBox="1"/>
          <p:nvPr/>
        </p:nvSpPr>
        <p:spPr>
          <a:xfrm>
            <a:off x="5222225" y="1574550"/>
            <a:ext cx="3450900" cy="25860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When the number of objects can be split into two equal groups or made into pairs without any objects left over, we say the number is </a:t>
            </a:r>
            <a:r>
              <a:rPr b="1" lang="en" sz="1300">
                <a:latin typeface="Livvic"/>
                <a:ea typeface="Livvic"/>
                <a:cs typeface="Livvic"/>
                <a:sym typeface="Livvic"/>
              </a:rPr>
              <a:t>even.</a:t>
            </a:r>
            <a:endParaRPr b="1" sz="1300">
              <a:latin typeface="Livvic"/>
              <a:ea typeface="Livvic"/>
              <a:cs typeface="Livvic"/>
              <a:sym typeface="Livvic"/>
            </a:endParaRPr>
          </a:p>
          <a:p>
            <a:pPr indent="0" lvl="0" marL="457200" rtl="0" algn="l">
              <a:spcBef>
                <a:spcPts val="0"/>
              </a:spcBef>
              <a:spcAft>
                <a:spcPts val="0"/>
              </a:spcAft>
              <a:buNone/>
            </a:pPr>
            <a:r>
              <a:t/>
            </a:r>
            <a:endParaRPr b="1" sz="1300">
              <a:latin typeface="Livvic"/>
              <a:ea typeface="Livvic"/>
              <a:cs typeface="Livvic"/>
              <a:sym typeface="Livvic"/>
            </a:endParaRPr>
          </a:p>
          <a:p>
            <a:pPr indent="-311150" lvl="0" marL="457200" rtl="0" algn="l">
              <a:spcBef>
                <a:spcPts val="0"/>
              </a:spcBef>
              <a:spcAft>
                <a:spcPts val="0"/>
              </a:spcAft>
              <a:buSzPts val="1300"/>
              <a:buFont typeface="Livvic"/>
              <a:buChar char="●"/>
            </a:pPr>
            <a:r>
              <a:rPr lang="en" sz="1300">
                <a:latin typeface="Livvic"/>
                <a:ea typeface="Livvic"/>
                <a:cs typeface="Livvic"/>
                <a:sym typeface="Livvic"/>
              </a:rPr>
              <a:t>Numbers that are not even are called </a:t>
            </a:r>
            <a:r>
              <a:rPr b="1" lang="en" sz="1300">
                <a:latin typeface="Livvic"/>
                <a:ea typeface="Livvic"/>
                <a:cs typeface="Livvic"/>
                <a:sym typeface="Livvic"/>
              </a:rPr>
              <a:t>odd. </a:t>
            </a:r>
            <a:r>
              <a:rPr lang="en" sz="1300">
                <a:latin typeface="Livvic"/>
                <a:ea typeface="Livvic"/>
                <a:cs typeface="Livvic"/>
                <a:sym typeface="Livvic"/>
              </a:rPr>
              <a:t>When we try to make two equal groups of objects but there’s one left over, there is an odd number of objects. If we try to put objects into pairs but we have one left over, there is an odd number of objects.</a:t>
            </a:r>
            <a:endParaRPr sz="1300">
              <a:latin typeface="Livvic"/>
              <a:ea typeface="Livvic"/>
              <a:cs typeface="Livvic"/>
              <a:sym typeface="Livv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4" name="Shape 204"/>
        <p:cNvGrpSpPr/>
        <p:nvPr/>
      </p:nvGrpSpPr>
      <p:grpSpPr>
        <a:xfrm>
          <a:off x="0" y="0"/>
          <a:ext cx="0" cy="0"/>
          <a:chOff x="0" y="0"/>
          <a:chExt cx="0" cy="0"/>
        </a:xfrm>
      </p:grpSpPr>
      <p:sp>
        <p:nvSpPr>
          <p:cNvPr id="205" name="Google Shape;205;p28"/>
          <p:cNvSpPr txBox="1"/>
          <p:nvPr>
            <p:ph type="ctrTitle"/>
          </p:nvPr>
        </p:nvSpPr>
        <p:spPr>
          <a:xfrm>
            <a:off x="965425" y="1581050"/>
            <a:ext cx="773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Is it Odd or Even?</a:t>
            </a:r>
            <a:endParaRPr sz="4400">
              <a:solidFill>
                <a:srgbClr val="434343"/>
              </a:solidFill>
              <a:latin typeface="Hepta Slab"/>
              <a:ea typeface="Hepta Slab"/>
              <a:cs typeface="Hepta Slab"/>
              <a:sym typeface="Hepta Slab"/>
            </a:endParaRPr>
          </a:p>
        </p:txBody>
      </p:sp>
      <p:sp>
        <p:nvSpPr>
          <p:cNvPr id="206" name="Google Shape;206;p28"/>
          <p:cNvSpPr txBox="1"/>
          <p:nvPr/>
        </p:nvSpPr>
        <p:spPr>
          <a:xfrm>
            <a:off x="2212650" y="2405525"/>
            <a:ext cx="60276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explain why the number of objects in a group is even or odd.</a:t>
            </a:r>
            <a:endParaRPr>
              <a:latin typeface="Quicksand"/>
              <a:ea typeface="Quicksand"/>
              <a:cs typeface="Quicksand"/>
              <a:sym typeface="Quicksand"/>
            </a:endParaRPr>
          </a:p>
        </p:txBody>
      </p:sp>
      <p:sp>
        <p:nvSpPr>
          <p:cNvPr id="207" name="Google Shape;207;p28"/>
          <p:cNvSpPr/>
          <p:nvPr/>
        </p:nvSpPr>
        <p:spPr>
          <a:xfrm>
            <a:off x="203522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8"/>
          <p:cNvSpPr txBox="1"/>
          <p:nvPr/>
        </p:nvSpPr>
        <p:spPr>
          <a:xfrm>
            <a:off x="0" y="4834325"/>
            <a:ext cx="3266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2.OA.C.3</a:t>
            </a:r>
            <a:endParaRPr sz="1100">
              <a:latin typeface="Quicksand"/>
              <a:ea typeface="Quicksand"/>
              <a:cs typeface="Quicksand"/>
              <a:sym typeface="Quicksand"/>
            </a:endParaRPr>
          </a:p>
        </p:txBody>
      </p:sp>
      <p:sp>
        <p:nvSpPr>
          <p:cNvPr id="209" name="Google Shape;209;p28"/>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9"/>
          <p:cNvSpPr txBox="1"/>
          <p:nvPr>
            <p:ph type="ctrTitle"/>
          </p:nvPr>
        </p:nvSpPr>
        <p:spPr>
          <a:xfrm>
            <a:off x="819175"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Skip Count by 2</a:t>
            </a:r>
            <a:endParaRPr b="0" sz="3000">
              <a:solidFill>
                <a:srgbClr val="434343"/>
              </a:solidFill>
              <a:latin typeface="Hepta Slab"/>
              <a:ea typeface="Hepta Slab"/>
              <a:cs typeface="Hepta Slab"/>
              <a:sym typeface="Hepta Slab"/>
            </a:endParaRPr>
          </a:p>
        </p:txBody>
      </p:sp>
      <p:sp>
        <p:nvSpPr>
          <p:cNvPr id="215" name="Google Shape;215;p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6" name="Google Shape;216;p29"/>
          <p:cNvSpPr txBox="1"/>
          <p:nvPr/>
        </p:nvSpPr>
        <p:spPr>
          <a:xfrm>
            <a:off x="2348700" y="1606075"/>
            <a:ext cx="4776000" cy="8670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Count by 2, starting at 2.</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Stop counting and recording at 40.</a:t>
            </a:r>
            <a:endParaRPr sz="1800">
              <a:latin typeface="Livvic"/>
              <a:ea typeface="Livvic"/>
              <a:cs typeface="Livvic"/>
              <a:sym typeface="Livvic"/>
            </a:endParaRPr>
          </a:p>
        </p:txBody>
      </p:sp>
      <p:pic>
        <p:nvPicPr>
          <p:cNvPr id="217" name="Google Shape;217;p29"/>
          <p:cNvPicPr preferRelativeResize="0"/>
          <p:nvPr/>
        </p:nvPicPr>
        <p:blipFill>
          <a:blip r:embed="rId3">
            <a:alphaModFix/>
          </a:blip>
          <a:stretch>
            <a:fillRect/>
          </a:stretch>
        </p:blipFill>
        <p:spPr>
          <a:xfrm rot="-1613950">
            <a:off x="369856" y="1848956"/>
            <a:ext cx="1767913" cy="1767913"/>
          </a:xfrm>
          <a:prstGeom prst="rect">
            <a:avLst/>
          </a:prstGeom>
          <a:noFill/>
          <a:ln>
            <a:noFill/>
          </a:ln>
        </p:spPr>
      </p:pic>
      <p:pic>
        <p:nvPicPr>
          <p:cNvPr id="218" name="Google Shape;218;p29"/>
          <p:cNvPicPr preferRelativeResize="0"/>
          <p:nvPr/>
        </p:nvPicPr>
        <p:blipFill>
          <a:blip r:embed="rId4">
            <a:alphaModFix/>
          </a:blip>
          <a:stretch>
            <a:fillRect/>
          </a:stretch>
        </p:blipFill>
        <p:spPr>
          <a:xfrm rot="1031530">
            <a:off x="6866019" y="2102166"/>
            <a:ext cx="1312039" cy="1440790"/>
          </a:xfrm>
          <a:prstGeom prst="rect">
            <a:avLst/>
          </a:prstGeom>
          <a:noFill/>
          <a:ln>
            <a:noFill/>
          </a:ln>
        </p:spPr>
      </p:pic>
      <p:pic>
        <p:nvPicPr>
          <p:cNvPr id="219" name="Google Shape;219;p29"/>
          <p:cNvPicPr preferRelativeResize="0"/>
          <p:nvPr/>
        </p:nvPicPr>
        <p:blipFill>
          <a:blip r:embed="rId5">
            <a:alphaModFix/>
          </a:blip>
          <a:stretch>
            <a:fillRect/>
          </a:stretch>
        </p:blipFill>
        <p:spPr>
          <a:xfrm>
            <a:off x="3775350" y="3347125"/>
            <a:ext cx="1074700" cy="1074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0"/>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Color by Number</a:t>
            </a:r>
            <a:endParaRPr b="0" sz="2800">
              <a:solidFill>
                <a:srgbClr val="434343"/>
              </a:solidFill>
              <a:latin typeface="Hepta Slab"/>
              <a:ea typeface="Hepta Slab"/>
              <a:cs typeface="Hepta Slab"/>
              <a:sym typeface="Hepta Slab"/>
            </a:endParaRPr>
          </a:p>
        </p:txBody>
      </p:sp>
      <p:sp>
        <p:nvSpPr>
          <p:cNvPr id="225" name="Google Shape;225;p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6" name="Google Shape;226;p30"/>
          <p:cNvSpPr txBox="1"/>
          <p:nvPr/>
        </p:nvSpPr>
        <p:spPr>
          <a:xfrm>
            <a:off x="590450" y="1115300"/>
            <a:ext cx="3962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Livvic"/>
                <a:ea typeface="Livvic"/>
                <a:cs typeface="Livvic"/>
                <a:sym typeface="Livvic"/>
              </a:rPr>
              <a:t>Han wants to color a design with the same number of yellow and blue shapes.</a:t>
            </a:r>
            <a:endParaRPr sz="1600">
              <a:latin typeface="Livvic"/>
              <a:ea typeface="Livvic"/>
              <a:cs typeface="Livvic"/>
              <a:sym typeface="Livvic"/>
            </a:endParaRPr>
          </a:p>
        </p:txBody>
      </p:sp>
      <p:pic>
        <p:nvPicPr>
          <p:cNvPr id="227" name="Google Shape;227;p30"/>
          <p:cNvPicPr preferRelativeResize="0"/>
          <p:nvPr/>
        </p:nvPicPr>
        <p:blipFill>
          <a:blip r:embed="rId3">
            <a:alphaModFix/>
          </a:blip>
          <a:stretch>
            <a:fillRect/>
          </a:stretch>
        </p:blipFill>
        <p:spPr>
          <a:xfrm>
            <a:off x="904213" y="1798941"/>
            <a:ext cx="3335174" cy="2835236"/>
          </a:xfrm>
          <a:prstGeom prst="rect">
            <a:avLst/>
          </a:prstGeom>
          <a:noFill/>
          <a:ln>
            <a:noFill/>
          </a:ln>
        </p:spPr>
      </p:pic>
      <p:sp>
        <p:nvSpPr>
          <p:cNvPr id="228" name="Google Shape;228;p30"/>
          <p:cNvSpPr txBox="1"/>
          <p:nvPr/>
        </p:nvSpPr>
        <p:spPr>
          <a:xfrm>
            <a:off x="4697375" y="1325225"/>
            <a:ext cx="39627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Which designs could Han choose? Show your thinking using diagrams, symbols, or other representations. Use counters if it helps.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Draw a circle design that would work for Han and a circle design that would not work.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Priya drew a design that has 6 circles, 3 triangles, and 3 squares. Would Han be able to color it the way he wants? Show your thinking using diagrams, symbols, or other representations. Use counters if it helps.</a:t>
            </a:r>
            <a:endParaRPr>
              <a:latin typeface="Livvic"/>
              <a:ea typeface="Livvic"/>
              <a:cs typeface="Livvic"/>
              <a:sym typeface="Livv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Card Sort: Even or Odd</a:t>
            </a:r>
            <a:endParaRPr b="0" sz="2800">
              <a:solidFill>
                <a:srgbClr val="434343"/>
              </a:solidFill>
              <a:latin typeface="Hepta Slab"/>
              <a:ea typeface="Hepta Slab"/>
              <a:cs typeface="Hepta Slab"/>
              <a:sym typeface="Hepta Slab"/>
            </a:endParaRPr>
          </a:p>
        </p:txBody>
      </p:sp>
      <p:sp>
        <p:nvSpPr>
          <p:cNvPr id="234" name="Google Shape;234;p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35" name="Google Shape;235;p31"/>
          <p:cNvSpPr txBox="1"/>
          <p:nvPr/>
        </p:nvSpPr>
        <p:spPr>
          <a:xfrm>
            <a:off x="568325" y="1108750"/>
            <a:ext cx="8196600" cy="70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1. Sort your cards into 2 piles. For each card, decide whether it shows an even or odd number. Explain your thinking to your partner.</a:t>
            </a:r>
            <a:endParaRPr sz="1500">
              <a:latin typeface="Livvic"/>
              <a:ea typeface="Livvic"/>
              <a:cs typeface="Livvic"/>
              <a:sym typeface="Livvic"/>
            </a:endParaRPr>
          </a:p>
        </p:txBody>
      </p:sp>
      <p:pic>
        <p:nvPicPr>
          <p:cNvPr id="236" name="Google Shape;236;p31"/>
          <p:cNvPicPr preferRelativeResize="0"/>
          <p:nvPr/>
        </p:nvPicPr>
        <p:blipFill>
          <a:blip r:embed="rId3">
            <a:alphaModFix/>
          </a:blip>
          <a:stretch>
            <a:fillRect/>
          </a:stretch>
        </p:blipFill>
        <p:spPr>
          <a:xfrm>
            <a:off x="729725" y="1756475"/>
            <a:ext cx="1166106" cy="1041963"/>
          </a:xfrm>
          <a:prstGeom prst="rect">
            <a:avLst/>
          </a:prstGeom>
          <a:noFill/>
          <a:ln>
            <a:noFill/>
          </a:ln>
        </p:spPr>
      </p:pic>
      <p:pic>
        <p:nvPicPr>
          <p:cNvPr id="237" name="Google Shape;237;p31"/>
          <p:cNvPicPr preferRelativeResize="0"/>
          <p:nvPr/>
        </p:nvPicPr>
        <p:blipFill>
          <a:blip r:embed="rId4">
            <a:alphaModFix/>
          </a:blip>
          <a:stretch>
            <a:fillRect/>
          </a:stretch>
        </p:blipFill>
        <p:spPr>
          <a:xfrm>
            <a:off x="2068792" y="1814688"/>
            <a:ext cx="890876" cy="925542"/>
          </a:xfrm>
          <a:prstGeom prst="rect">
            <a:avLst/>
          </a:prstGeom>
          <a:noFill/>
          <a:ln>
            <a:noFill/>
          </a:ln>
        </p:spPr>
      </p:pic>
      <p:pic>
        <p:nvPicPr>
          <p:cNvPr id="238" name="Google Shape;238;p31"/>
          <p:cNvPicPr preferRelativeResize="0"/>
          <p:nvPr/>
        </p:nvPicPr>
        <p:blipFill>
          <a:blip r:embed="rId5">
            <a:alphaModFix/>
          </a:blip>
          <a:stretch>
            <a:fillRect/>
          </a:stretch>
        </p:blipFill>
        <p:spPr>
          <a:xfrm>
            <a:off x="3298605" y="1773938"/>
            <a:ext cx="1470308" cy="1007036"/>
          </a:xfrm>
          <a:prstGeom prst="rect">
            <a:avLst/>
          </a:prstGeom>
          <a:noFill/>
          <a:ln>
            <a:noFill/>
          </a:ln>
        </p:spPr>
      </p:pic>
      <p:pic>
        <p:nvPicPr>
          <p:cNvPr id="239" name="Google Shape;239;p31"/>
          <p:cNvPicPr preferRelativeResize="0"/>
          <p:nvPr/>
        </p:nvPicPr>
        <p:blipFill>
          <a:blip r:embed="rId6">
            <a:alphaModFix/>
          </a:blip>
          <a:stretch>
            <a:fillRect/>
          </a:stretch>
        </p:blipFill>
        <p:spPr>
          <a:xfrm>
            <a:off x="4963523" y="1779763"/>
            <a:ext cx="1680352" cy="995394"/>
          </a:xfrm>
          <a:prstGeom prst="rect">
            <a:avLst/>
          </a:prstGeom>
          <a:noFill/>
          <a:ln>
            <a:noFill/>
          </a:ln>
        </p:spPr>
      </p:pic>
      <p:pic>
        <p:nvPicPr>
          <p:cNvPr id="240" name="Google Shape;240;p31"/>
          <p:cNvPicPr preferRelativeResize="0"/>
          <p:nvPr/>
        </p:nvPicPr>
        <p:blipFill>
          <a:blip r:embed="rId7">
            <a:alphaModFix/>
          </a:blip>
          <a:stretch>
            <a:fillRect/>
          </a:stretch>
        </p:blipFill>
        <p:spPr>
          <a:xfrm>
            <a:off x="6838500" y="1837822"/>
            <a:ext cx="1677000" cy="879276"/>
          </a:xfrm>
          <a:prstGeom prst="rect">
            <a:avLst/>
          </a:prstGeom>
          <a:noFill/>
          <a:ln>
            <a:noFill/>
          </a:ln>
        </p:spPr>
      </p:pic>
      <p:pic>
        <p:nvPicPr>
          <p:cNvPr id="241" name="Google Shape;241;p31"/>
          <p:cNvPicPr preferRelativeResize="0"/>
          <p:nvPr/>
        </p:nvPicPr>
        <p:blipFill>
          <a:blip r:embed="rId8">
            <a:alphaModFix/>
          </a:blip>
          <a:stretch>
            <a:fillRect/>
          </a:stretch>
        </p:blipFill>
        <p:spPr>
          <a:xfrm>
            <a:off x="729728" y="3008151"/>
            <a:ext cx="1320371" cy="995375"/>
          </a:xfrm>
          <a:prstGeom prst="rect">
            <a:avLst/>
          </a:prstGeom>
          <a:noFill/>
          <a:ln>
            <a:noFill/>
          </a:ln>
        </p:spPr>
      </p:pic>
      <p:pic>
        <p:nvPicPr>
          <p:cNvPr id="242" name="Google Shape;242;p31"/>
          <p:cNvPicPr preferRelativeResize="0"/>
          <p:nvPr/>
        </p:nvPicPr>
        <p:blipFill>
          <a:blip r:embed="rId9">
            <a:alphaModFix/>
          </a:blip>
          <a:stretch>
            <a:fillRect/>
          </a:stretch>
        </p:blipFill>
        <p:spPr>
          <a:xfrm>
            <a:off x="2371399" y="3019705"/>
            <a:ext cx="1277005" cy="744571"/>
          </a:xfrm>
          <a:prstGeom prst="rect">
            <a:avLst/>
          </a:prstGeom>
          <a:noFill/>
          <a:ln>
            <a:noFill/>
          </a:ln>
        </p:spPr>
      </p:pic>
      <p:pic>
        <p:nvPicPr>
          <p:cNvPr id="243" name="Google Shape;243;p31"/>
          <p:cNvPicPr preferRelativeResize="0"/>
          <p:nvPr/>
        </p:nvPicPr>
        <p:blipFill>
          <a:blip r:embed="rId10">
            <a:alphaModFix/>
          </a:blip>
          <a:stretch>
            <a:fillRect/>
          </a:stretch>
        </p:blipFill>
        <p:spPr>
          <a:xfrm>
            <a:off x="3747301" y="3008152"/>
            <a:ext cx="1120647" cy="756125"/>
          </a:xfrm>
          <a:prstGeom prst="rect">
            <a:avLst/>
          </a:prstGeom>
          <a:noFill/>
          <a:ln>
            <a:noFill/>
          </a:ln>
        </p:spPr>
      </p:pic>
      <p:pic>
        <p:nvPicPr>
          <p:cNvPr id="244" name="Google Shape;244;p31"/>
          <p:cNvPicPr preferRelativeResize="0"/>
          <p:nvPr/>
        </p:nvPicPr>
        <p:blipFill>
          <a:blip r:embed="rId11">
            <a:alphaModFix/>
          </a:blip>
          <a:stretch>
            <a:fillRect/>
          </a:stretch>
        </p:blipFill>
        <p:spPr>
          <a:xfrm>
            <a:off x="6778575" y="3084725"/>
            <a:ext cx="1527100" cy="495450"/>
          </a:xfrm>
          <a:prstGeom prst="rect">
            <a:avLst/>
          </a:prstGeom>
          <a:noFill/>
          <a:ln>
            <a:noFill/>
          </a:ln>
        </p:spPr>
      </p:pic>
      <p:pic>
        <p:nvPicPr>
          <p:cNvPr id="245" name="Google Shape;245;p31"/>
          <p:cNvPicPr preferRelativeResize="0"/>
          <p:nvPr/>
        </p:nvPicPr>
        <p:blipFill>
          <a:blip r:embed="rId12">
            <a:alphaModFix/>
          </a:blip>
          <a:stretch>
            <a:fillRect/>
          </a:stretch>
        </p:blipFill>
        <p:spPr>
          <a:xfrm>
            <a:off x="4966850" y="3084714"/>
            <a:ext cx="1648709" cy="603000"/>
          </a:xfrm>
          <a:prstGeom prst="rect">
            <a:avLst/>
          </a:prstGeom>
          <a:noFill/>
          <a:ln>
            <a:noFill/>
          </a:ln>
        </p:spPr>
      </p:pic>
      <p:pic>
        <p:nvPicPr>
          <p:cNvPr id="246" name="Google Shape;246;p31"/>
          <p:cNvPicPr preferRelativeResize="0"/>
          <p:nvPr/>
        </p:nvPicPr>
        <p:blipFill>
          <a:blip r:embed="rId13">
            <a:alphaModFix/>
          </a:blip>
          <a:stretch>
            <a:fillRect/>
          </a:stretch>
        </p:blipFill>
        <p:spPr>
          <a:xfrm>
            <a:off x="820987" y="4087250"/>
            <a:ext cx="983584" cy="603000"/>
          </a:xfrm>
          <a:prstGeom prst="rect">
            <a:avLst/>
          </a:prstGeom>
          <a:noFill/>
          <a:ln>
            <a:noFill/>
          </a:ln>
        </p:spPr>
      </p:pic>
      <p:pic>
        <p:nvPicPr>
          <p:cNvPr id="247" name="Google Shape;247;p31"/>
          <p:cNvPicPr preferRelativeResize="0"/>
          <p:nvPr/>
        </p:nvPicPr>
        <p:blipFill>
          <a:blip r:embed="rId14">
            <a:alphaModFix/>
          </a:blip>
          <a:stretch>
            <a:fillRect/>
          </a:stretch>
        </p:blipFill>
        <p:spPr>
          <a:xfrm>
            <a:off x="2252500" y="3810974"/>
            <a:ext cx="831880" cy="879275"/>
          </a:xfrm>
          <a:prstGeom prst="rect">
            <a:avLst/>
          </a:prstGeom>
          <a:noFill/>
          <a:ln>
            <a:noFill/>
          </a:ln>
        </p:spPr>
      </p:pic>
      <p:pic>
        <p:nvPicPr>
          <p:cNvPr id="248" name="Google Shape;248;p31"/>
          <p:cNvPicPr preferRelativeResize="0"/>
          <p:nvPr/>
        </p:nvPicPr>
        <p:blipFill>
          <a:blip r:embed="rId15">
            <a:alphaModFix/>
          </a:blip>
          <a:stretch>
            <a:fillRect/>
          </a:stretch>
        </p:blipFill>
        <p:spPr>
          <a:xfrm>
            <a:off x="3236776" y="3888814"/>
            <a:ext cx="1203911" cy="296832"/>
          </a:xfrm>
          <a:prstGeom prst="rect">
            <a:avLst/>
          </a:prstGeom>
          <a:noFill/>
          <a:ln>
            <a:noFill/>
          </a:ln>
        </p:spPr>
      </p:pic>
      <p:pic>
        <p:nvPicPr>
          <p:cNvPr id="249" name="Google Shape;249;p31"/>
          <p:cNvPicPr preferRelativeResize="0"/>
          <p:nvPr/>
        </p:nvPicPr>
        <p:blipFill>
          <a:blip r:embed="rId16">
            <a:alphaModFix/>
          </a:blip>
          <a:stretch>
            <a:fillRect/>
          </a:stretch>
        </p:blipFill>
        <p:spPr>
          <a:xfrm>
            <a:off x="4691189" y="3840121"/>
            <a:ext cx="1475762" cy="284717"/>
          </a:xfrm>
          <a:prstGeom prst="rect">
            <a:avLst/>
          </a:prstGeom>
          <a:noFill/>
          <a:ln>
            <a:noFill/>
          </a:ln>
        </p:spPr>
      </p:pic>
      <p:pic>
        <p:nvPicPr>
          <p:cNvPr id="250" name="Google Shape;250;p31"/>
          <p:cNvPicPr preferRelativeResize="0"/>
          <p:nvPr/>
        </p:nvPicPr>
        <p:blipFill>
          <a:blip r:embed="rId17">
            <a:alphaModFix/>
          </a:blip>
          <a:stretch>
            <a:fillRect/>
          </a:stretch>
        </p:blipFill>
        <p:spPr>
          <a:xfrm>
            <a:off x="7452101" y="3821837"/>
            <a:ext cx="1166100" cy="430788"/>
          </a:xfrm>
          <a:prstGeom prst="rect">
            <a:avLst/>
          </a:prstGeom>
          <a:noFill/>
          <a:ln>
            <a:noFill/>
          </a:ln>
        </p:spPr>
      </p:pic>
      <p:pic>
        <p:nvPicPr>
          <p:cNvPr id="251" name="Google Shape;251;p31"/>
          <p:cNvPicPr preferRelativeResize="0"/>
          <p:nvPr/>
        </p:nvPicPr>
        <p:blipFill>
          <a:blip r:embed="rId18">
            <a:alphaModFix/>
          </a:blip>
          <a:stretch>
            <a:fillRect/>
          </a:stretch>
        </p:blipFill>
        <p:spPr>
          <a:xfrm>
            <a:off x="6249201" y="3835522"/>
            <a:ext cx="1120650" cy="40343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2"/>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Card Sort: Even or Odd</a:t>
            </a:r>
            <a:endParaRPr b="0" sz="2800">
              <a:solidFill>
                <a:srgbClr val="434343"/>
              </a:solidFill>
              <a:latin typeface="Hepta Slab"/>
              <a:ea typeface="Hepta Slab"/>
              <a:cs typeface="Hepta Slab"/>
              <a:sym typeface="Hepta Slab"/>
            </a:endParaRPr>
          </a:p>
        </p:txBody>
      </p:sp>
      <p:sp>
        <p:nvSpPr>
          <p:cNvPr id="257" name="Google Shape;257;p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58" name="Google Shape;258;p32"/>
          <p:cNvSpPr txBox="1"/>
          <p:nvPr/>
        </p:nvSpPr>
        <p:spPr>
          <a:xfrm>
            <a:off x="568325" y="1108750"/>
            <a:ext cx="8196600" cy="70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2. Find 3 cards that show the same number. Explain to your partner how each card shows whether the number is even or odd in a different way.</a:t>
            </a:r>
            <a:endParaRPr sz="1500">
              <a:latin typeface="Livvic"/>
              <a:ea typeface="Livvic"/>
              <a:cs typeface="Livvic"/>
              <a:sym typeface="Livvic"/>
            </a:endParaRPr>
          </a:p>
        </p:txBody>
      </p:sp>
      <p:pic>
        <p:nvPicPr>
          <p:cNvPr id="259" name="Google Shape;259;p32"/>
          <p:cNvPicPr preferRelativeResize="0"/>
          <p:nvPr/>
        </p:nvPicPr>
        <p:blipFill>
          <a:blip r:embed="rId3">
            <a:alphaModFix/>
          </a:blip>
          <a:stretch>
            <a:fillRect/>
          </a:stretch>
        </p:blipFill>
        <p:spPr>
          <a:xfrm>
            <a:off x="729725" y="1756475"/>
            <a:ext cx="1166106" cy="1041963"/>
          </a:xfrm>
          <a:prstGeom prst="rect">
            <a:avLst/>
          </a:prstGeom>
          <a:noFill/>
          <a:ln>
            <a:noFill/>
          </a:ln>
        </p:spPr>
      </p:pic>
      <p:pic>
        <p:nvPicPr>
          <p:cNvPr id="260" name="Google Shape;260;p32"/>
          <p:cNvPicPr preferRelativeResize="0"/>
          <p:nvPr/>
        </p:nvPicPr>
        <p:blipFill>
          <a:blip r:embed="rId4">
            <a:alphaModFix/>
          </a:blip>
          <a:stretch>
            <a:fillRect/>
          </a:stretch>
        </p:blipFill>
        <p:spPr>
          <a:xfrm>
            <a:off x="2068792" y="1814688"/>
            <a:ext cx="890876" cy="925542"/>
          </a:xfrm>
          <a:prstGeom prst="rect">
            <a:avLst/>
          </a:prstGeom>
          <a:noFill/>
          <a:ln>
            <a:noFill/>
          </a:ln>
        </p:spPr>
      </p:pic>
      <p:pic>
        <p:nvPicPr>
          <p:cNvPr id="261" name="Google Shape;261;p32"/>
          <p:cNvPicPr preferRelativeResize="0"/>
          <p:nvPr/>
        </p:nvPicPr>
        <p:blipFill>
          <a:blip r:embed="rId5">
            <a:alphaModFix/>
          </a:blip>
          <a:stretch>
            <a:fillRect/>
          </a:stretch>
        </p:blipFill>
        <p:spPr>
          <a:xfrm>
            <a:off x="3298605" y="1773938"/>
            <a:ext cx="1470308" cy="1007036"/>
          </a:xfrm>
          <a:prstGeom prst="rect">
            <a:avLst/>
          </a:prstGeom>
          <a:noFill/>
          <a:ln>
            <a:noFill/>
          </a:ln>
        </p:spPr>
      </p:pic>
      <p:pic>
        <p:nvPicPr>
          <p:cNvPr id="262" name="Google Shape;262;p32"/>
          <p:cNvPicPr preferRelativeResize="0"/>
          <p:nvPr/>
        </p:nvPicPr>
        <p:blipFill>
          <a:blip r:embed="rId6">
            <a:alphaModFix/>
          </a:blip>
          <a:stretch>
            <a:fillRect/>
          </a:stretch>
        </p:blipFill>
        <p:spPr>
          <a:xfrm>
            <a:off x="4963523" y="1779763"/>
            <a:ext cx="1680352" cy="995394"/>
          </a:xfrm>
          <a:prstGeom prst="rect">
            <a:avLst/>
          </a:prstGeom>
          <a:noFill/>
          <a:ln>
            <a:noFill/>
          </a:ln>
        </p:spPr>
      </p:pic>
      <p:pic>
        <p:nvPicPr>
          <p:cNvPr id="263" name="Google Shape;263;p32"/>
          <p:cNvPicPr preferRelativeResize="0"/>
          <p:nvPr/>
        </p:nvPicPr>
        <p:blipFill>
          <a:blip r:embed="rId7">
            <a:alphaModFix/>
          </a:blip>
          <a:stretch>
            <a:fillRect/>
          </a:stretch>
        </p:blipFill>
        <p:spPr>
          <a:xfrm>
            <a:off x="6838500" y="1837822"/>
            <a:ext cx="1677000" cy="879276"/>
          </a:xfrm>
          <a:prstGeom prst="rect">
            <a:avLst/>
          </a:prstGeom>
          <a:noFill/>
          <a:ln>
            <a:noFill/>
          </a:ln>
        </p:spPr>
      </p:pic>
      <p:pic>
        <p:nvPicPr>
          <p:cNvPr id="264" name="Google Shape;264;p32"/>
          <p:cNvPicPr preferRelativeResize="0"/>
          <p:nvPr/>
        </p:nvPicPr>
        <p:blipFill>
          <a:blip r:embed="rId8">
            <a:alphaModFix/>
          </a:blip>
          <a:stretch>
            <a:fillRect/>
          </a:stretch>
        </p:blipFill>
        <p:spPr>
          <a:xfrm>
            <a:off x="729728" y="3008151"/>
            <a:ext cx="1320371" cy="995375"/>
          </a:xfrm>
          <a:prstGeom prst="rect">
            <a:avLst/>
          </a:prstGeom>
          <a:noFill/>
          <a:ln>
            <a:noFill/>
          </a:ln>
        </p:spPr>
      </p:pic>
      <p:pic>
        <p:nvPicPr>
          <p:cNvPr id="265" name="Google Shape;265;p32"/>
          <p:cNvPicPr preferRelativeResize="0"/>
          <p:nvPr/>
        </p:nvPicPr>
        <p:blipFill>
          <a:blip r:embed="rId9">
            <a:alphaModFix/>
          </a:blip>
          <a:stretch>
            <a:fillRect/>
          </a:stretch>
        </p:blipFill>
        <p:spPr>
          <a:xfrm>
            <a:off x="2371399" y="3019705"/>
            <a:ext cx="1277005" cy="744571"/>
          </a:xfrm>
          <a:prstGeom prst="rect">
            <a:avLst/>
          </a:prstGeom>
          <a:noFill/>
          <a:ln>
            <a:noFill/>
          </a:ln>
        </p:spPr>
      </p:pic>
      <p:pic>
        <p:nvPicPr>
          <p:cNvPr id="266" name="Google Shape;266;p32"/>
          <p:cNvPicPr preferRelativeResize="0"/>
          <p:nvPr/>
        </p:nvPicPr>
        <p:blipFill>
          <a:blip r:embed="rId10">
            <a:alphaModFix/>
          </a:blip>
          <a:stretch>
            <a:fillRect/>
          </a:stretch>
        </p:blipFill>
        <p:spPr>
          <a:xfrm>
            <a:off x="3747301" y="3008152"/>
            <a:ext cx="1120647" cy="756125"/>
          </a:xfrm>
          <a:prstGeom prst="rect">
            <a:avLst/>
          </a:prstGeom>
          <a:noFill/>
          <a:ln>
            <a:noFill/>
          </a:ln>
        </p:spPr>
      </p:pic>
      <p:pic>
        <p:nvPicPr>
          <p:cNvPr id="267" name="Google Shape;267;p32"/>
          <p:cNvPicPr preferRelativeResize="0"/>
          <p:nvPr/>
        </p:nvPicPr>
        <p:blipFill>
          <a:blip r:embed="rId11">
            <a:alphaModFix/>
          </a:blip>
          <a:stretch>
            <a:fillRect/>
          </a:stretch>
        </p:blipFill>
        <p:spPr>
          <a:xfrm>
            <a:off x="6778575" y="3084725"/>
            <a:ext cx="1527100" cy="495450"/>
          </a:xfrm>
          <a:prstGeom prst="rect">
            <a:avLst/>
          </a:prstGeom>
          <a:noFill/>
          <a:ln>
            <a:noFill/>
          </a:ln>
        </p:spPr>
      </p:pic>
      <p:pic>
        <p:nvPicPr>
          <p:cNvPr id="268" name="Google Shape;268;p32"/>
          <p:cNvPicPr preferRelativeResize="0"/>
          <p:nvPr/>
        </p:nvPicPr>
        <p:blipFill>
          <a:blip r:embed="rId12">
            <a:alphaModFix/>
          </a:blip>
          <a:stretch>
            <a:fillRect/>
          </a:stretch>
        </p:blipFill>
        <p:spPr>
          <a:xfrm>
            <a:off x="4966850" y="3084714"/>
            <a:ext cx="1648709" cy="603000"/>
          </a:xfrm>
          <a:prstGeom prst="rect">
            <a:avLst/>
          </a:prstGeom>
          <a:noFill/>
          <a:ln>
            <a:noFill/>
          </a:ln>
        </p:spPr>
      </p:pic>
      <p:pic>
        <p:nvPicPr>
          <p:cNvPr id="269" name="Google Shape;269;p32"/>
          <p:cNvPicPr preferRelativeResize="0"/>
          <p:nvPr/>
        </p:nvPicPr>
        <p:blipFill>
          <a:blip r:embed="rId13">
            <a:alphaModFix/>
          </a:blip>
          <a:stretch>
            <a:fillRect/>
          </a:stretch>
        </p:blipFill>
        <p:spPr>
          <a:xfrm>
            <a:off x="820987" y="4087250"/>
            <a:ext cx="983584" cy="603000"/>
          </a:xfrm>
          <a:prstGeom prst="rect">
            <a:avLst/>
          </a:prstGeom>
          <a:noFill/>
          <a:ln>
            <a:noFill/>
          </a:ln>
        </p:spPr>
      </p:pic>
      <p:pic>
        <p:nvPicPr>
          <p:cNvPr id="270" name="Google Shape;270;p32"/>
          <p:cNvPicPr preferRelativeResize="0"/>
          <p:nvPr/>
        </p:nvPicPr>
        <p:blipFill>
          <a:blip r:embed="rId14">
            <a:alphaModFix/>
          </a:blip>
          <a:stretch>
            <a:fillRect/>
          </a:stretch>
        </p:blipFill>
        <p:spPr>
          <a:xfrm>
            <a:off x="2252500" y="3810974"/>
            <a:ext cx="831880" cy="879275"/>
          </a:xfrm>
          <a:prstGeom prst="rect">
            <a:avLst/>
          </a:prstGeom>
          <a:noFill/>
          <a:ln>
            <a:noFill/>
          </a:ln>
        </p:spPr>
      </p:pic>
      <p:pic>
        <p:nvPicPr>
          <p:cNvPr id="271" name="Google Shape;271;p32"/>
          <p:cNvPicPr preferRelativeResize="0"/>
          <p:nvPr/>
        </p:nvPicPr>
        <p:blipFill>
          <a:blip r:embed="rId15">
            <a:alphaModFix/>
          </a:blip>
          <a:stretch>
            <a:fillRect/>
          </a:stretch>
        </p:blipFill>
        <p:spPr>
          <a:xfrm>
            <a:off x="3236776" y="3888814"/>
            <a:ext cx="1203911" cy="296832"/>
          </a:xfrm>
          <a:prstGeom prst="rect">
            <a:avLst/>
          </a:prstGeom>
          <a:noFill/>
          <a:ln>
            <a:noFill/>
          </a:ln>
        </p:spPr>
      </p:pic>
      <p:pic>
        <p:nvPicPr>
          <p:cNvPr id="272" name="Google Shape;272;p32"/>
          <p:cNvPicPr preferRelativeResize="0"/>
          <p:nvPr/>
        </p:nvPicPr>
        <p:blipFill>
          <a:blip r:embed="rId16">
            <a:alphaModFix/>
          </a:blip>
          <a:stretch>
            <a:fillRect/>
          </a:stretch>
        </p:blipFill>
        <p:spPr>
          <a:xfrm>
            <a:off x="4691189" y="3840121"/>
            <a:ext cx="1475762" cy="284717"/>
          </a:xfrm>
          <a:prstGeom prst="rect">
            <a:avLst/>
          </a:prstGeom>
          <a:noFill/>
          <a:ln>
            <a:noFill/>
          </a:ln>
        </p:spPr>
      </p:pic>
      <p:pic>
        <p:nvPicPr>
          <p:cNvPr id="273" name="Google Shape;273;p32"/>
          <p:cNvPicPr preferRelativeResize="0"/>
          <p:nvPr/>
        </p:nvPicPr>
        <p:blipFill>
          <a:blip r:embed="rId17">
            <a:alphaModFix/>
          </a:blip>
          <a:stretch>
            <a:fillRect/>
          </a:stretch>
        </p:blipFill>
        <p:spPr>
          <a:xfrm>
            <a:off x="7452101" y="3821837"/>
            <a:ext cx="1166100" cy="430788"/>
          </a:xfrm>
          <a:prstGeom prst="rect">
            <a:avLst/>
          </a:prstGeom>
          <a:noFill/>
          <a:ln>
            <a:noFill/>
          </a:ln>
        </p:spPr>
      </p:pic>
      <p:pic>
        <p:nvPicPr>
          <p:cNvPr id="274" name="Google Shape;274;p32"/>
          <p:cNvPicPr preferRelativeResize="0"/>
          <p:nvPr/>
        </p:nvPicPr>
        <p:blipFill>
          <a:blip r:embed="rId18">
            <a:alphaModFix/>
          </a:blip>
          <a:stretch>
            <a:fillRect/>
          </a:stretch>
        </p:blipFill>
        <p:spPr>
          <a:xfrm>
            <a:off x="6249201" y="3835522"/>
            <a:ext cx="1120650" cy="40343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3"/>
          <p:cNvSpPr/>
          <p:nvPr/>
        </p:nvSpPr>
        <p:spPr>
          <a:xfrm flipH="1">
            <a:off x="610773" y="2120400"/>
            <a:ext cx="3761952" cy="22841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3"/>
          <p:cNvSpPr txBox="1"/>
          <p:nvPr/>
        </p:nvSpPr>
        <p:spPr>
          <a:xfrm>
            <a:off x="1207600" y="2390725"/>
            <a:ext cx="2657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Think of at least two different ways you explained how a representation showed an even or odd number of objects. Then you will share your ideas with your partner.</a:t>
            </a:r>
            <a:endParaRPr b="1" sz="1300">
              <a:latin typeface="Quicksand"/>
              <a:ea typeface="Quicksand"/>
              <a:cs typeface="Quicksand"/>
              <a:sym typeface="Quicksand"/>
            </a:endParaRPr>
          </a:p>
        </p:txBody>
      </p:sp>
      <p:pic>
        <p:nvPicPr>
          <p:cNvPr id="281" name="Google Shape;281;p33"/>
          <p:cNvPicPr preferRelativeResize="0"/>
          <p:nvPr/>
        </p:nvPicPr>
        <p:blipFill>
          <a:blip r:embed="rId3">
            <a:alphaModFix/>
          </a:blip>
          <a:stretch>
            <a:fillRect/>
          </a:stretch>
        </p:blipFill>
        <p:spPr>
          <a:xfrm rot="320163">
            <a:off x="4450000" y="2813641"/>
            <a:ext cx="1969500" cy="1753684"/>
          </a:xfrm>
          <a:prstGeom prst="rect">
            <a:avLst/>
          </a:prstGeom>
          <a:noFill/>
          <a:ln>
            <a:noFill/>
          </a:ln>
        </p:spPr>
      </p:pic>
      <p:sp>
        <p:nvSpPr>
          <p:cNvPr id="282" name="Google Shape;282;p3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83" name="Google Shape;283;p33"/>
          <p:cNvSpPr txBox="1"/>
          <p:nvPr/>
        </p:nvSpPr>
        <p:spPr>
          <a:xfrm>
            <a:off x="505625" y="478875"/>
            <a:ext cx="73020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Today we practiced identifying whether different representations of groups of objects showed an even or odd number of members.</a:t>
            </a:r>
            <a:endParaRPr sz="2400">
              <a:latin typeface="Livvic"/>
              <a:ea typeface="Livvic"/>
              <a:cs typeface="Livvic"/>
              <a:sym typeface="Livv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87" name="Shape 287"/>
        <p:cNvGrpSpPr/>
        <p:nvPr/>
      </p:nvGrpSpPr>
      <p:grpSpPr>
        <a:xfrm>
          <a:off x="0" y="0"/>
          <a:ext cx="0" cy="0"/>
          <a:chOff x="0" y="0"/>
          <a:chExt cx="0" cy="0"/>
        </a:xfrm>
      </p:grpSpPr>
      <p:sp>
        <p:nvSpPr>
          <p:cNvPr id="288" name="Google Shape;288;p34"/>
          <p:cNvSpPr txBox="1"/>
          <p:nvPr>
            <p:ph type="ctrTitle"/>
          </p:nvPr>
        </p:nvSpPr>
        <p:spPr>
          <a:xfrm>
            <a:off x="629675" y="2060225"/>
            <a:ext cx="7752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Decompose Even and Odd Numbers</a:t>
            </a:r>
            <a:endParaRPr sz="4400">
              <a:solidFill>
                <a:srgbClr val="434343"/>
              </a:solidFill>
              <a:latin typeface="Hepta Slab"/>
              <a:ea typeface="Hepta Slab"/>
              <a:cs typeface="Hepta Slab"/>
              <a:sym typeface="Hepta Slab"/>
            </a:endParaRPr>
          </a:p>
        </p:txBody>
      </p:sp>
      <p:sp>
        <p:nvSpPr>
          <p:cNvPr id="289" name="Google Shape;289;p34"/>
          <p:cNvSpPr txBox="1"/>
          <p:nvPr/>
        </p:nvSpPr>
        <p:spPr>
          <a:xfrm>
            <a:off x="2619375" y="2798225"/>
            <a:ext cx="5293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look for patterns with even and odd numbers.</a:t>
            </a:r>
            <a:endParaRPr>
              <a:latin typeface="Quicksand"/>
              <a:ea typeface="Quicksand"/>
              <a:cs typeface="Quicksand"/>
              <a:sym typeface="Quicksand"/>
            </a:endParaRPr>
          </a:p>
        </p:txBody>
      </p:sp>
      <p:sp>
        <p:nvSpPr>
          <p:cNvPr id="290" name="Google Shape;290;p34"/>
          <p:cNvSpPr/>
          <p:nvPr/>
        </p:nvSpPr>
        <p:spPr>
          <a:xfrm>
            <a:off x="2095077"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2.OA.B.2, 2.OA.C.3</a:t>
            </a:r>
            <a:endParaRPr sz="1100">
              <a:latin typeface="Quicksand"/>
              <a:ea typeface="Quicksand"/>
              <a:cs typeface="Quicksand"/>
              <a:sym typeface="Quicksand"/>
            </a:endParaRPr>
          </a:p>
        </p:txBody>
      </p:sp>
      <p:sp>
        <p:nvSpPr>
          <p:cNvPr id="292" name="Google Shape;292;p34"/>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5"/>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Doubles and Near Doubles</a:t>
            </a:r>
            <a:endParaRPr b="0" sz="3000">
              <a:solidFill>
                <a:srgbClr val="434343"/>
              </a:solidFill>
              <a:latin typeface="Hepta Slab"/>
              <a:ea typeface="Hepta Slab"/>
              <a:cs typeface="Hepta Slab"/>
              <a:sym typeface="Hepta Slab"/>
            </a:endParaRPr>
          </a:p>
        </p:txBody>
      </p:sp>
      <p:sp>
        <p:nvSpPr>
          <p:cNvPr id="298" name="Google Shape;298;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99" name="Google Shape;299;p35"/>
          <p:cNvGrpSpPr/>
          <p:nvPr/>
        </p:nvGrpSpPr>
        <p:grpSpPr>
          <a:xfrm rot="-801400">
            <a:off x="550911" y="1697856"/>
            <a:ext cx="2343045" cy="950026"/>
            <a:chOff x="522450" y="1769275"/>
            <a:chExt cx="2343168" cy="950076"/>
          </a:xfrm>
        </p:grpSpPr>
        <p:sp>
          <p:nvSpPr>
            <p:cNvPr id="300" name="Google Shape;300;p3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302" name="Google Shape;302;p35"/>
          <p:cNvGrpSpPr/>
          <p:nvPr/>
        </p:nvGrpSpPr>
        <p:grpSpPr>
          <a:xfrm rot="862269">
            <a:off x="6428620" y="3250539"/>
            <a:ext cx="2343148" cy="950068"/>
            <a:chOff x="839436" y="2344375"/>
            <a:chExt cx="2343168" cy="950076"/>
          </a:xfrm>
        </p:grpSpPr>
        <p:sp>
          <p:nvSpPr>
            <p:cNvPr id="303" name="Google Shape;303;p3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05" name="Google Shape;305;p35"/>
          <p:cNvPicPr preferRelativeResize="0"/>
          <p:nvPr/>
        </p:nvPicPr>
        <p:blipFill>
          <a:blip r:embed="rId3">
            <a:alphaModFix/>
          </a:blip>
          <a:stretch>
            <a:fillRect/>
          </a:stretch>
        </p:blipFill>
        <p:spPr>
          <a:xfrm>
            <a:off x="3493005" y="1543850"/>
            <a:ext cx="2333350" cy="2482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6"/>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Doubles and Near Doubles</a:t>
            </a:r>
            <a:endParaRPr b="0" sz="3000">
              <a:solidFill>
                <a:srgbClr val="434343"/>
              </a:solidFill>
              <a:latin typeface="Hepta Slab"/>
              <a:ea typeface="Hepta Slab"/>
              <a:cs typeface="Hepta Slab"/>
              <a:sym typeface="Hepta Slab"/>
            </a:endParaRPr>
          </a:p>
        </p:txBody>
      </p:sp>
      <p:sp>
        <p:nvSpPr>
          <p:cNvPr id="311" name="Google Shape;311;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12" name="Google Shape;312;p36"/>
          <p:cNvGrpSpPr/>
          <p:nvPr/>
        </p:nvGrpSpPr>
        <p:grpSpPr>
          <a:xfrm rot="-801400">
            <a:off x="550911" y="1697856"/>
            <a:ext cx="2343045" cy="950026"/>
            <a:chOff x="522450" y="1769275"/>
            <a:chExt cx="2343168" cy="950076"/>
          </a:xfrm>
        </p:grpSpPr>
        <p:sp>
          <p:nvSpPr>
            <p:cNvPr id="313" name="Google Shape;313;p3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315" name="Google Shape;315;p36"/>
          <p:cNvGrpSpPr/>
          <p:nvPr/>
        </p:nvGrpSpPr>
        <p:grpSpPr>
          <a:xfrm rot="862269">
            <a:off x="6428620" y="3250539"/>
            <a:ext cx="2343148" cy="950068"/>
            <a:chOff x="839436" y="2344375"/>
            <a:chExt cx="2343168" cy="950076"/>
          </a:xfrm>
        </p:grpSpPr>
        <p:sp>
          <p:nvSpPr>
            <p:cNvPr id="316" name="Google Shape;316;p3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18" name="Google Shape;318;p36"/>
          <p:cNvPicPr preferRelativeResize="0"/>
          <p:nvPr/>
        </p:nvPicPr>
        <p:blipFill>
          <a:blip r:embed="rId3">
            <a:alphaModFix/>
          </a:blip>
          <a:stretch>
            <a:fillRect/>
          </a:stretch>
        </p:blipFill>
        <p:spPr>
          <a:xfrm>
            <a:off x="3610543" y="1609450"/>
            <a:ext cx="2293975" cy="2440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7"/>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Doubles and Near Doubles</a:t>
            </a:r>
            <a:endParaRPr b="0" sz="3000">
              <a:solidFill>
                <a:srgbClr val="434343"/>
              </a:solidFill>
              <a:latin typeface="Hepta Slab"/>
              <a:ea typeface="Hepta Slab"/>
              <a:cs typeface="Hepta Slab"/>
              <a:sym typeface="Hepta Slab"/>
            </a:endParaRPr>
          </a:p>
        </p:txBody>
      </p:sp>
      <p:sp>
        <p:nvSpPr>
          <p:cNvPr id="324" name="Google Shape;324;p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25" name="Google Shape;325;p37"/>
          <p:cNvGrpSpPr/>
          <p:nvPr/>
        </p:nvGrpSpPr>
        <p:grpSpPr>
          <a:xfrm rot="-801400">
            <a:off x="550911" y="1697856"/>
            <a:ext cx="2343045" cy="950026"/>
            <a:chOff x="522450" y="1769275"/>
            <a:chExt cx="2343168" cy="950076"/>
          </a:xfrm>
        </p:grpSpPr>
        <p:sp>
          <p:nvSpPr>
            <p:cNvPr id="326" name="Google Shape;326;p3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328" name="Google Shape;328;p37"/>
          <p:cNvGrpSpPr/>
          <p:nvPr/>
        </p:nvGrpSpPr>
        <p:grpSpPr>
          <a:xfrm rot="862269">
            <a:off x="6428620" y="3250539"/>
            <a:ext cx="2343148" cy="950068"/>
            <a:chOff x="839436" y="2344375"/>
            <a:chExt cx="2343168" cy="950076"/>
          </a:xfrm>
        </p:grpSpPr>
        <p:sp>
          <p:nvSpPr>
            <p:cNvPr id="329" name="Google Shape;329;p3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31" name="Google Shape;331;p37"/>
          <p:cNvPicPr preferRelativeResize="0"/>
          <p:nvPr/>
        </p:nvPicPr>
        <p:blipFill>
          <a:blip r:embed="rId3">
            <a:alphaModFix/>
          </a:blip>
          <a:stretch>
            <a:fillRect/>
          </a:stretch>
        </p:blipFill>
        <p:spPr>
          <a:xfrm>
            <a:off x="3741745" y="1819400"/>
            <a:ext cx="2057800" cy="2143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8"/>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Doubles and Near Doubles</a:t>
            </a:r>
            <a:endParaRPr b="0" sz="3000">
              <a:solidFill>
                <a:srgbClr val="434343"/>
              </a:solidFill>
              <a:latin typeface="Hepta Slab"/>
              <a:ea typeface="Hepta Slab"/>
              <a:cs typeface="Hepta Slab"/>
              <a:sym typeface="Hepta Slab"/>
            </a:endParaRPr>
          </a:p>
        </p:txBody>
      </p:sp>
      <p:sp>
        <p:nvSpPr>
          <p:cNvPr id="337" name="Google Shape;337;p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38" name="Google Shape;338;p38"/>
          <p:cNvGrpSpPr/>
          <p:nvPr/>
        </p:nvGrpSpPr>
        <p:grpSpPr>
          <a:xfrm rot="-801400">
            <a:off x="550911" y="1697856"/>
            <a:ext cx="2343045" cy="950026"/>
            <a:chOff x="522450" y="1769275"/>
            <a:chExt cx="2343168" cy="950076"/>
          </a:xfrm>
        </p:grpSpPr>
        <p:sp>
          <p:nvSpPr>
            <p:cNvPr id="339" name="Google Shape;339;p3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341" name="Google Shape;341;p38"/>
          <p:cNvGrpSpPr/>
          <p:nvPr/>
        </p:nvGrpSpPr>
        <p:grpSpPr>
          <a:xfrm rot="862269">
            <a:off x="6428620" y="3250539"/>
            <a:ext cx="2343148" cy="950068"/>
            <a:chOff x="839436" y="2344375"/>
            <a:chExt cx="2343168" cy="950076"/>
          </a:xfrm>
        </p:grpSpPr>
        <p:sp>
          <p:nvSpPr>
            <p:cNvPr id="342" name="Google Shape;342;p3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344" name="Google Shape;344;p38"/>
          <p:cNvPicPr preferRelativeResize="0"/>
          <p:nvPr/>
        </p:nvPicPr>
        <p:blipFill>
          <a:blip r:embed="rId3">
            <a:alphaModFix/>
          </a:blip>
          <a:stretch>
            <a:fillRect/>
          </a:stretch>
        </p:blipFill>
        <p:spPr>
          <a:xfrm>
            <a:off x="3663019" y="1937500"/>
            <a:ext cx="2123400" cy="22118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9"/>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Share in Different Ways</a:t>
            </a:r>
            <a:endParaRPr b="0" sz="2700">
              <a:solidFill>
                <a:srgbClr val="434343"/>
              </a:solidFill>
              <a:latin typeface="Hepta Slab"/>
              <a:ea typeface="Hepta Slab"/>
              <a:cs typeface="Hepta Slab"/>
              <a:sym typeface="Hepta Slab"/>
            </a:endParaRPr>
          </a:p>
        </p:txBody>
      </p:sp>
      <p:sp>
        <p:nvSpPr>
          <p:cNvPr id="350" name="Google Shape;350;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51" name="Google Shape;351;p39"/>
          <p:cNvSpPr txBox="1"/>
          <p:nvPr/>
        </p:nvSpPr>
        <p:spPr>
          <a:xfrm>
            <a:off x="642925" y="1068150"/>
            <a:ext cx="81393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1. Kiran baked 12 cookies. He wants to put them in two gift bags.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Which ways can he share the cookies?</a:t>
            </a:r>
            <a:endParaRPr sz="1700">
              <a:latin typeface="Livvic"/>
              <a:ea typeface="Livvic"/>
              <a:cs typeface="Livvic"/>
              <a:sym typeface="Livvic"/>
            </a:endParaRPr>
          </a:p>
        </p:txBody>
      </p:sp>
      <p:sp>
        <p:nvSpPr>
          <p:cNvPr id="352" name="Google Shape;352;p39"/>
          <p:cNvSpPr txBox="1"/>
          <p:nvPr/>
        </p:nvSpPr>
        <p:spPr>
          <a:xfrm>
            <a:off x="427950" y="1981100"/>
            <a:ext cx="37053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a. Can both bags have the same amount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12 = ___+ 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b. Can both bags have an even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    		      12 = ___+ ___</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
        <p:nvSpPr>
          <p:cNvPr id="353" name="Google Shape;353;p39"/>
          <p:cNvSpPr txBox="1"/>
          <p:nvPr/>
        </p:nvSpPr>
        <p:spPr>
          <a:xfrm>
            <a:off x="4792225" y="1981100"/>
            <a:ext cx="3705300" cy="277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c. Can both bags have an odd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12 = ___+ 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 Can one bag have an even number of cookies and the other have an odd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    		      12 = ___+ ___</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0"/>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Share in Different Ways</a:t>
            </a:r>
            <a:endParaRPr b="0" sz="2700">
              <a:solidFill>
                <a:srgbClr val="434343"/>
              </a:solidFill>
              <a:latin typeface="Hepta Slab"/>
              <a:ea typeface="Hepta Slab"/>
              <a:cs typeface="Hepta Slab"/>
              <a:sym typeface="Hepta Slab"/>
            </a:endParaRPr>
          </a:p>
        </p:txBody>
      </p:sp>
      <p:sp>
        <p:nvSpPr>
          <p:cNvPr id="359" name="Google Shape;359;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60" name="Google Shape;360;p40"/>
          <p:cNvSpPr txBox="1"/>
          <p:nvPr/>
        </p:nvSpPr>
        <p:spPr>
          <a:xfrm>
            <a:off x="642925" y="1068150"/>
            <a:ext cx="81393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2. Lin baked 14 cookies. She wants to put them in two gift bags.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Which ways can he share the cookies?</a:t>
            </a:r>
            <a:endParaRPr sz="1700">
              <a:latin typeface="Livvic"/>
              <a:ea typeface="Livvic"/>
              <a:cs typeface="Livvic"/>
              <a:sym typeface="Livvic"/>
            </a:endParaRPr>
          </a:p>
        </p:txBody>
      </p:sp>
      <p:sp>
        <p:nvSpPr>
          <p:cNvPr id="361" name="Google Shape;361;p40"/>
          <p:cNvSpPr txBox="1"/>
          <p:nvPr/>
        </p:nvSpPr>
        <p:spPr>
          <a:xfrm>
            <a:off x="427950" y="1981100"/>
            <a:ext cx="37053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a. Can both bags have the same amount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14 = ___+ 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b. Can both bags have an even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    		      14= ___+ ___</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
        <p:nvSpPr>
          <p:cNvPr id="362" name="Google Shape;362;p40"/>
          <p:cNvSpPr txBox="1"/>
          <p:nvPr/>
        </p:nvSpPr>
        <p:spPr>
          <a:xfrm>
            <a:off x="4792225" y="1981100"/>
            <a:ext cx="3705300" cy="277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c. Can both bags have an odd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14 = ___+ 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 Can one bag have an even number of cookies and the other have an odd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    		      14 = ___+ ___</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1"/>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Share in Different Ways</a:t>
            </a:r>
            <a:endParaRPr b="0" sz="2700">
              <a:solidFill>
                <a:srgbClr val="434343"/>
              </a:solidFill>
              <a:latin typeface="Hepta Slab"/>
              <a:ea typeface="Hepta Slab"/>
              <a:cs typeface="Hepta Slab"/>
              <a:sym typeface="Hepta Slab"/>
            </a:endParaRPr>
          </a:p>
        </p:txBody>
      </p:sp>
      <p:sp>
        <p:nvSpPr>
          <p:cNvPr id="368" name="Google Shape;368;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69" name="Google Shape;369;p41"/>
          <p:cNvSpPr txBox="1"/>
          <p:nvPr/>
        </p:nvSpPr>
        <p:spPr>
          <a:xfrm>
            <a:off x="642925" y="1068150"/>
            <a:ext cx="81393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3. Noah baked 15 cookies. He wants to put them in two gift bags.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Which ways can he share the cookies?</a:t>
            </a:r>
            <a:endParaRPr sz="1700">
              <a:latin typeface="Livvic"/>
              <a:ea typeface="Livvic"/>
              <a:cs typeface="Livvic"/>
              <a:sym typeface="Livvic"/>
            </a:endParaRPr>
          </a:p>
        </p:txBody>
      </p:sp>
      <p:sp>
        <p:nvSpPr>
          <p:cNvPr id="370" name="Google Shape;370;p41"/>
          <p:cNvSpPr txBox="1"/>
          <p:nvPr/>
        </p:nvSpPr>
        <p:spPr>
          <a:xfrm>
            <a:off x="427950" y="1981100"/>
            <a:ext cx="37053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a. Can both bags have the same amount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15 = ___+ 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b. Can both bags have an even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    		      15= ___+ ___</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
        <p:nvSpPr>
          <p:cNvPr id="371" name="Google Shape;371;p41"/>
          <p:cNvSpPr txBox="1"/>
          <p:nvPr/>
        </p:nvSpPr>
        <p:spPr>
          <a:xfrm>
            <a:off x="4792225" y="1981100"/>
            <a:ext cx="3705300" cy="277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c. Can both bags have an odd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    		       15 = ___+ ___</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 Can one bag have an even number of cookies and the other have an odd number of cookies?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solidFill>
                  <a:schemeClr val="dk1"/>
                </a:solidFill>
                <a:latin typeface="Livvic"/>
                <a:ea typeface="Livvic"/>
                <a:cs typeface="Livvic"/>
                <a:sym typeface="Livvic"/>
              </a:rPr>
              <a:t>    		      15 = ___+ ___</a:t>
            </a:r>
            <a:endParaRPr>
              <a:solidFill>
                <a:schemeClr val="dk1"/>
              </a:solidFill>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2"/>
          <p:cNvSpPr txBox="1"/>
          <p:nvPr>
            <p:ph type="ctrTitle"/>
          </p:nvPr>
        </p:nvSpPr>
        <p:spPr>
          <a:xfrm>
            <a:off x="295400" y="373900"/>
            <a:ext cx="79632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Representing Numbers with Two Addends</a:t>
            </a:r>
            <a:endParaRPr b="0" sz="2500">
              <a:solidFill>
                <a:srgbClr val="434343"/>
              </a:solidFill>
              <a:latin typeface="Hepta Slab"/>
              <a:ea typeface="Hepta Slab"/>
              <a:cs typeface="Hepta Slab"/>
              <a:sym typeface="Hepta Slab"/>
            </a:endParaRPr>
          </a:p>
        </p:txBody>
      </p:sp>
      <p:sp>
        <p:nvSpPr>
          <p:cNvPr id="377" name="Google Shape;377;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78" name="Google Shape;378;p42"/>
          <p:cNvSpPr txBox="1"/>
          <p:nvPr/>
        </p:nvSpPr>
        <p:spPr>
          <a:xfrm>
            <a:off x="593100" y="1531225"/>
            <a:ext cx="38811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Livvic"/>
                <a:ea typeface="Livvic"/>
                <a:cs typeface="Livvic"/>
                <a:sym typeface="Livvic"/>
              </a:rPr>
              <a:t>1. Pick a number between 0 and 20.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Decide with your partner whether the number is even or odd.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3. Complete the equation to show your number as the sum of two equal addends. If you cannot use two equal addends, use two addends that are as close as possible.</a:t>
            </a:r>
            <a:endParaRPr sz="1700">
              <a:latin typeface="Livvic"/>
              <a:ea typeface="Livvic"/>
              <a:cs typeface="Livvic"/>
              <a:sym typeface="Livvic"/>
            </a:endParaRPr>
          </a:p>
        </p:txBody>
      </p:sp>
      <p:pic>
        <p:nvPicPr>
          <p:cNvPr id="379" name="Google Shape;379;p42"/>
          <p:cNvPicPr preferRelativeResize="0"/>
          <p:nvPr/>
        </p:nvPicPr>
        <p:blipFill>
          <a:blip r:embed="rId3">
            <a:alphaModFix/>
          </a:blip>
          <a:stretch>
            <a:fillRect/>
          </a:stretch>
        </p:blipFill>
        <p:spPr>
          <a:xfrm>
            <a:off x="5059600" y="1436875"/>
            <a:ext cx="3054975" cy="29901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85" name="Google Shape;385;p43"/>
          <p:cNvPicPr preferRelativeResize="0"/>
          <p:nvPr/>
        </p:nvPicPr>
        <p:blipFill>
          <a:blip r:embed="rId3">
            <a:alphaModFix/>
          </a:blip>
          <a:stretch>
            <a:fillRect/>
          </a:stretch>
        </p:blipFill>
        <p:spPr>
          <a:xfrm>
            <a:off x="3481698" y="3325300"/>
            <a:ext cx="1525632" cy="1358450"/>
          </a:xfrm>
          <a:prstGeom prst="rect">
            <a:avLst/>
          </a:prstGeom>
          <a:noFill/>
          <a:ln>
            <a:noFill/>
          </a:ln>
        </p:spPr>
      </p:pic>
      <p:sp>
        <p:nvSpPr>
          <p:cNvPr id="386" name="Google Shape;386;p43"/>
          <p:cNvSpPr/>
          <p:nvPr/>
        </p:nvSpPr>
        <p:spPr>
          <a:xfrm>
            <a:off x="4946125" y="1944575"/>
            <a:ext cx="3765755" cy="16432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3"/>
          <p:cNvSpPr txBox="1"/>
          <p:nvPr/>
        </p:nvSpPr>
        <p:spPr>
          <a:xfrm flipH="1">
            <a:off x="471675" y="2071000"/>
            <a:ext cx="2786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Is there an even or odd number of dots? Explain.</a:t>
            </a:r>
            <a:endParaRPr b="1" sz="1600">
              <a:latin typeface="Quicksand"/>
              <a:ea typeface="Quicksand"/>
              <a:cs typeface="Quicksand"/>
              <a:sym typeface="Quicksand"/>
            </a:endParaRPr>
          </a:p>
        </p:txBody>
      </p:sp>
      <p:sp>
        <p:nvSpPr>
          <p:cNvPr id="388" name="Google Shape;388;p43"/>
          <p:cNvSpPr/>
          <p:nvPr/>
        </p:nvSpPr>
        <p:spPr>
          <a:xfrm flipH="1">
            <a:off x="193850" y="1818199"/>
            <a:ext cx="3608866" cy="15071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3"/>
          <p:cNvSpPr txBox="1"/>
          <p:nvPr/>
        </p:nvSpPr>
        <p:spPr>
          <a:xfrm flipH="1">
            <a:off x="5391248" y="2190196"/>
            <a:ext cx="2875500" cy="12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What is an equation that would show that the number of dots is even?</a:t>
            </a:r>
            <a:endParaRPr b="1" sz="1600">
              <a:latin typeface="Quicksand"/>
              <a:ea typeface="Quicksand"/>
              <a:cs typeface="Quicksand"/>
              <a:sym typeface="Quicksand"/>
            </a:endParaRPr>
          </a:p>
        </p:txBody>
      </p:sp>
      <p:pic>
        <p:nvPicPr>
          <p:cNvPr id="390" name="Google Shape;390;p43"/>
          <p:cNvPicPr preferRelativeResize="0"/>
          <p:nvPr/>
        </p:nvPicPr>
        <p:blipFill>
          <a:blip r:embed="rId4">
            <a:alphaModFix/>
          </a:blip>
          <a:stretch>
            <a:fillRect/>
          </a:stretch>
        </p:blipFill>
        <p:spPr>
          <a:xfrm>
            <a:off x="3629500" y="519800"/>
            <a:ext cx="1617198" cy="1358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94" name="Shape 394"/>
        <p:cNvGrpSpPr/>
        <p:nvPr/>
      </p:nvGrpSpPr>
      <p:grpSpPr>
        <a:xfrm>
          <a:off x="0" y="0"/>
          <a:ext cx="0" cy="0"/>
          <a:chOff x="0" y="0"/>
          <a:chExt cx="0" cy="0"/>
        </a:xfrm>
      </p:grpSpPr>
      <p:sp>
        <p:nvSpPr>
          <p:cNvPr id="395" name="Google Shape;395;p44"/>
          <p:cNvSpPr txBox="1"/>
          <p:nvPr>
            <p:ph type="ctrTitle"/>
          </p:nvPr>
        </p:nvSpPr>
        <p:spPr>
          <a:xfrm>
            <a:off x="1640100" y="1520475"/>
            <a:ext cx="63924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Patterns with Even and Odd Numbers</a:t>
            </a:r>
            <a:endParaRPr sz="4400">
              <a:solidFill>
                <a:srgbClr val="434343"/>
              </a:solidFill>
              <a:latin typeface="Hepta Slab"/>
              <a:ea typeface="Hepta Slab"/>
              <a:cs typeface="Hepta Slab"/>
              <a:sym typeface="Hepta Slab"/>
            </a:endParaRPr>
          </a:p>
        </p:txBody>
      </p:sp>
      <p:sp>
        <p:nvSpPr>
          <p:cNvPr id="396" name="Google Shape;396;p44"/>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for patterns with even and odd numbers.</a:t>
            </a:r>
            <a:endParaRPr>
              <a:latin typeface="Quicksand"/>
              <a:ea typeface="Quicksand"/>
              <a:cs typeface="Quicksand"/>
              <a:sym typeface="Quicksand"/>
            </a:endParaRPr>
          </a:p>
        </p:txBody>
      </p:sp>
      <p:sp>
        <p:nvSpPr>
          <p:cNvPr id="397" name="Google Shape;397;p44"/>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4"/>
          <p:cNvSpPr txBox="1"/>
          <p:nvPr/>
        </p:nvSpPr>
        <p:spPr>
          <a:xfrm>
            <a:off x="0" y="4843500"/>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2.NBT.B.9, 2.OA.B.2, 2.OA.C.3</a:t>
            </a:r>
            <a:endParaRPr sz="1100">
              <a:latin typeface="Quicksand"/>
              <a:ea typeface="Quicksand"/>
              <a:cs typeface="Quicksand"/>
              <a:sym typeface="Quicksand"/>
            </a:endParaRPr>
          </a:p>
        </p:txBody>
      </p:sp>
      <p:sp>
        <p:nvSpPr>
          <p:cNvPr id="399" name="Google Shape;399;p44"/>
          <p:cNvSpPr txBox="1"/>
          <p:nvPr/>
        </p:nvSpPr>
        <p:spPr>
          <a:xfrm>
            <a:off x="76696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5"/>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Even or Odd</a:t>
            </a:r>
            <a:endParaRPr b="0" sz="3000">
              <a:solidFill>
                <a:srgbClr val="434343"/>
              </a:solidFill>
              <a:latin typeface="Hepta Slab"/>
              <a:ea typeface="Hepta Slab"/>
              <a:cs typeface="Hepta Slab"/>
              <a:sym typeface="Hepta Slab"/>
            </a:endParaRPr>
          </a:p>
        </p:txBody>
      </p:sp>
      <p:sp>
        <p:nvSpPr>
          <p:cNvPr id="405" name="Google Shape;405;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06" name="Google Shape;406;p45"/>
          <p:cNvGrpSpPr/>
          <p:nvPr/>
        </p:nvGrpSpPr>
        <p:grpSpPr>
          <a:xfrm rot="-801400">
            <a:off x="550911" y="1697856"/>
            <a:ext cx="2343045" cy="950026"/>
            <a:chOff x="522450" y="1769275"/>
            <a:chExt cx="2343168" cy="950076"/>
          </a:xfrm>
        </p:grpSpPr>
        <p:sp>
          <p:nvSpPr>
            <p:cNvPr id="407" name="Google Shape;407;p4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409" name="Google Shape;409;p45"/>
          <p:cNvGrpSpPr/>
          <p:nvPr/>
        </p:nvGrpSpPr>
        <p:grpSpPr>
          <a:xfrm rot="862269">
            <a:off x="6428620" y="3250539"/>
            <a:ext cx="2343148" cy="950068"/>
            <a:chOff x="839436" y="2344375"/>
            <a:chExt cx="2343168" cy="950076"/>
          </a:xfrm>
        </p:grpSpPr>
        <p:sp>
          <p:nvSpPr>
            <p:cNvPr id="410" name="Google Shape;410;p4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412" name="Google Shape;412;p45"/>
          <p:cNvPicPr preferRelativeResize="0"/>
          <p:nvPr/>
        </p:nvPicPr>
        <p:blipFill>
          <a:blip r:embed="rId3">
            <a:alphaModFix/>
          </a:blip>
          <a:stretch>
            <a:fillRect/>
          </a:stretch>
        </p:blipFill>
        <p:spPr>
          <a:xfrm>
            <a:off x="3558072" y="1517600"/>
            <a:ext cx="1742900" cy="2646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6"/>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Even or Odd</a:t>
            </a:r>
            <a:endParaRPr b="0" sz="3000">
              <a:solidFill>
                <a:srgbClr val="434343"/>
              </a:solidFill>
              <a:latin typeface="Hepta Slab"/>
              <a:ea typeface="Hepta Slab"/>
              <a:cs typeface="Hepta Slab"/>
              <a:sym typeface="Hepta Slab"/>
            </a:endParaRPr>
          </a:p>
        </p:txBody>
      </p:sp>
      <p:sp>
        <p:nvSpPr>
          <p:cNvPr id="418" name="Google Shape;418;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19" name="Google Shape;419;p46"/>
          <p:cNvGrpSpPr/>
          <p:nvPr/>
        </p:nvGrpSpPr>
        <p:grpSpPr>
          <a:xfrm rot="-801400">
            <a:off x="550911" y="1697856"/>
            <a:ext cx="2343045" cy="950026"/>
            <a:chOff x="522450" y="1769275"/>
            <a:chExt cx="2343168" cy="950076"/>
          </a:xfrm>
        </p:grpSpPr>
        <p:sp>
          <p:nvSpPr>
            <p:cNvPr id="420" name="Google Shape;420;p4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422" name="Google Shape;422;p46"/>
          <p:cNvGrpSpPr/>
          <p:nvPr/>
        </p:nvGrpSpPr>
        <p:grpSpPr>
          <a:xfrm rot="862269">
            <a:off x="6428620" y="3250539"/>
            <a:ext cx="2343148" cy="950068"/>
            <a:chOff x="839436" y="2344375"/>
            <a:chExt cx="2343168" cy="950076"/>
          </a:xfrm>
        </p:grpSpPr>
        <p:sp>
          <p:nvSpPr>
            <p:cNvPr id="423" name="Google Shape;423;p4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425" name="Google Shape;425;p46"/>
          <p:cNvPicPr preferRelativeResize="0"/>
          <p:nvPr/>
        </p:nvPicPr>
        <p:blipFill>
          <a:blip r:embed="rId3">
            <a:alphaModFix/>
          </a:blip>
          <a:stretch>
            <a:fillRect/>
          </a:stretch>
        </p:blipFill>
        <p:spPr>
          <a:xfrm>
            <a:off x="3579760" y="1661950"/>
            <a:ext cx="1887225" cy="2609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7"/>
          <p:cNvSpPr txBox="1"/>
          <p:nvPr>
            <p:ph type="ctrTitle"/>
          </p:nvPr>
        </p:nvSpPr>
        <p:spPr>
          <a:xfrm>
            <a:off x="976625" y="8022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Even or Odd</a:t>
            </a:r>
            <a:endParaRPr b="0" sz="3000">
              <a:solidFill>
                <a:srgbClr val="434343"/>
              </a:solidFill>
              <a:latin typeface="Hepta Slab"/>
              <a:ea typeface="Hepta Slab"/>
              <a:cs typeface="Hepta Slab"/>
              <a:sym typeface="Hepta Slab"/>
            </a:endParaRPr>
          </a:p>
        </p:txBody>
      </p:sp>
      <p:sp>
        <p:nvSpPr>
          <p:cNvPr id="431" name="Google Shape;431;p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2" name="Google Shape;432;p47"/>
          <p:cNvGrpSpPr/>
          <p:nvPr/>
        </p:nvGrpSpPr>
        <p:grpSpPr>
          <a:xfrm rot="-801400">
            <a:off x="550911" y="1697856"/>
            <a:ext cx="2343045" cy="950026"/>
            <a:chOff x="522450" y="1769275"/>
            <a:chExt cx="2343168" cy="950076"/>
          </a:xfrm>
        </p:grpSpPr>
        <p:sp>
          <p:nvSpPr>
            <p:cNvPr id="433" name="Google Shape;433;p4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435" name="Google Shape;435;p47"/>
          <p:cNvGrpSpPr/>
          <p:nvPr/>
        </p:nvGrpSpPr>
        <p:grpSpPr>
          <a:xfrm rot="862269">
            <a:off x="6428620" y="3250539"/>
            <a:ext cx="2343148" cy="950068"/>
            <a:chOff x="839436" y="2344375"/>
            <a:chExt cx="2343168" cy="950076"/>
          </a:xfrm>
        </p:grpSpPr>
        <p:sp>
          <p:nvSpPr>
            <p:cNvPr id="436" name="Google Shape;436;p4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438" name="Google Shape;438;p47"/>
          <p:cNvPicPr preferRelativeResize="0"/>
          <p:nvPr/>
        </p:nvPicPr>
        <p:blipFill>
          <a:blip r:embed="rId3">
            <a:alphaModFix/>
          </a:blip>
          <a:stretch>
            <a:fillRect/>
          </a:stretch>
        </p:blipFill>
        <p:spPr>
          <a:xfrm>
            <a:off x="3562785" y="1688200"/>
            <a:ext cx="2018450" cy="25972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8"/>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Even and Odd Round-About</a:t>
            </a:r>
            <a:endParaRPr sz="2300">
              <a:solidFill>
                <a:srgbClr val="434343"/>
              </a:solidFill>
              <a:latin typeface="Hepta Slab"/>
              <a:ea typeface="Hepta Slab"/>
              <a:cs typeface="Hepta Slab"/>
              <a:sym typeface="Hepta Slab"/>
            </a:endParaRPr>
          </a:p>
        </p:txBody>
      </p:sp>
      <p:sp>
        <p:nvSpPr>
          <p:cNvPr id="444" name="Google Shape;444;p48"/>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445" name="Google Shape;445;p48"/>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46" name="Google Shape;446;p48"/>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47" name="Google Shape;447;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48" name="Google Shape;448;p48"/>
          <p:cNvSpPr txBox="1"/>
          <p:nvPr/>
        </p:nvSpPr>
        <p:spPr>
          <a:xfrm>
            <a:off x="559625" y="1349275"/>
            <a:ext cx="7942800" cy="1303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Livvic"/>
              <a:buChar char="●"/>
            </a:pPr>
            <a:r>
              <a:rPr lang="en">
                <a:latin typeface="Livvic"/>
                <a:ea typeface="Livvic"/>
                <a:cs typeface="Livvic"/>
                <a:sym typeface="Livvic"/>
              </a:rPr>
              <a:t>We are going to count together by 1. The first person to count will say 0 and stay standing.</a:t>
            </a:r>
            <a:endParaRPr>
              <a:latin typeface="Livvic"/>
              <a:ea typeface="Livvic"/>
              <a:cs typeface="Livvic"/>
              <a:sym typeface="Livvic"/>
            </a:endParaRPr>
          </a:p>
          <a:p>
            <a:pPr indent="-317500" lvl="0" marL="457200" rtl="0" algn="l">
              <a:spcBef>
                <a:spcPts val="1000"/>
              </a:spcBef>
              <a:spcAft>
                <a:spcPts val="0"/>
              </a:spcAft>
              <a:buSzPts val="1400"/>
              <a:buFont typeface="Livvic"/>
              <a:buChar char="●"/>
            </a:pPr>
            <a:r>
              <a:rPr lang="en">
                <a:latin typeface="Livvic"/>
                <a:ea typeface="Livvic"/>
                <a:cs typeface="Livvic"/>
                <a:sym typeface="Livvic"/>
              </a:rPr>
              <a:t>The next person will say their number and sit down. The next person will say their number and stay standing.</a:t>
            </a:r>
            <a:endParaRPr>
              <a:latin typeface="Livvic"/>
              <a:ea typeface="Livvic"/>
              <a:cs typeface="Livvic"/>
              <a:sym typeface="Livvic"/>
            </a:endParaRPr>
          </a:p>
          <a:p>
            <a:pPr indent="-317500" lvl="0" marL="457200" rtl="0" algn="l">
              <a:spcBef>
                <a:spcPts val="1000"/>
              </a:spcBef>
              <a:spcAft>
                <a:spcPts val="1000"/>
              </a:spcAft>
              <a:buSzPts val="1400"/>
              <a:buFont typeface="Livvic"/>
              <a:buChar char="●"/>
            </a:pPr>
            <a:r>
              <a:rPr lang="en">
                <a:latin typeface="Livvic"/>
                <a:ea typeface="Livvic"/>
                <a:cs typeface="Livvic"/>
                <a:sym typeface="Livvic"/>
              </a:rPr>
              <a:t>We will keep counting until everyone has said a number.</a:t>
            </a:r>
            <a:endParaRPr>
              <a:latin typeface="Livvic"/>
              <a:ea typeface="Livvic"/>
              <a:cs typeface="Livvic"/>
              <a:sym typeface="Livvic"/>
            </a:endParaRPr>
          </a:p>
        </p:txBody>
      </p:sp>
      <p:grpSp>
        <p:nvGrpSpPr>
          <p:cNvPr id="449" name="Google Shape;449;p48"/>
          <p:cNvGrpSpPr/>
          <p:nvPr/>
        </p:nvGrpSpPr>
        <p:grpSpPr>
          <a:xfrm rot="-801400">
            <a:off x="1805311" y="3112706"/>
            <a:ext cx="2343045" cy="950026"/>
            <a:chOff x="522450" y="1769275"/>
            <a:chExt cx="2343168" cy="950076"/>
          </a:xfrm>
        </p:grpSpPr>
        <p:sp>
          <p:nvSpPr>
            <p:cNvPr id="450" name="Google Shape;450;p4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452" name="Google Shape;452;p48"/>
          <p:cNvGrpSpPr/>
          <p:nvPr/>
        </p:nvGrpSpPr>
        <p:grpSpPr>
          <a:xfrm rot="862269">
            <a:off x="4893445" y="3297639"/>
            <a:ext cx="2343148" cy="950068"/>
            <a:chOff x="839436" y="2344375"/>
            <a:chExt cx="2343168" cy="950076"/>
          </a:xfrm>
        </p:grpSpPr>
        <p:sp>
          <p:nvSpPr>
            <p:cNvPr id="453" name="Google Shape;453;p4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9"/>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Presto Chango</a:t>
            </a:r>
            <a:endParaRPr b="0" sz="2900">
              <a:solidFill>
                <a:srgbClr val="434343"/>
              </a:solidFill>
              <a:latin typeface="Hepta Slab"/>
              <a:ea typeface="Hepta Slab"/>
              <a:cs typeface="Hepta Slab"/>
              <a:sym typeface="Hepta Slab"/>
            </a:endParaRPr>
          </a:p>
        </p:txBody>
      </p:sp>
      <p:sp>
        <p:nvSpPr>
          <p:cNvPr id="460" name="Google Shape;460;p49"/>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461" name="Google Shape;461;p49"/>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62" name="Google Shape;462;p49"/>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63" name="Google Shape;463;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64" name="Google Shape;464;p49"/>
          <p:cNvSpPr txBox="1"/>
          <p:nvPr/>
        </p:nvSpPr>
        <p:spPr>
          <a:xfrm>
            <a:off x="432300" y="1229375"/>
            <a:ext cx="8279400" cy="14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1. On your recording sheet, circle even or odd based on the number of each student's counters. </a:t>
            </a:r>
            <a:endParaRPr sz="1600">
              <a:latin typeface="Livvic"/>
              <a:ea typeface="Livvic"/>
              <a:cs typeface="Livvic"/>
              <a:sym typeface="Livvic"/>
            </a:endParaRPr>
          </a:p>
          <a:p>
            <a:pPr indent="0" lvl="0" marL="0" rtl="0" algn="ctr">
              <a:spcBef>
                <a:spcPts val="1000"/>
              </a:spcBef>
              <a:spcAft>
                <a:spcPts val="0"/>
              </a:spcAft>
              <a:buNone/>
            </a:pPr>
            <a:r>
              <a:rPr lang="en" sz="1600">
                <a:latin typeface="Livvic"/>
                <a:ea typeface="Livvic"/>
                <a:cs typeface="Livvic"/>
                <a:sym typeface="Livvic"/>
              </a:rPr>
              <a:t>2. Complete the gray column. Does adding 1 change whether the number of counters is even or odd? Explain.</a:t>
            </a:r>
            <a:endParaRPr sz="1600">
              <a:latin typeface="Livvic"/>
              <a:ea typeface="Livvic"/>
              <a:cs typeface="Livvic"/>
              <a:sym typeface="Livvic"/>
            </a:endParaRPr>
          </a:p>
          <a:p>
            <a:pPr indent="0" lvl="0" marL="0" rtl="0" algn="ctr">
              <a:spcBef>
                <a:spcPts val="1000"/>
              </a:spcBef>
              <a:spcAft>
                <a:spcPts val="1000"/>
              </a:spcAft>
              <a:buNone/>
            </a:pPr>
            <a:r>
              <a:rPr lang="en" sz="1600">
                <a:latin typeface="Livvic"/>
                <a:ea typeface="Livvic"/>
                <a:cs typeface="Livvic"/>
                <a:sym typeface="Livvic"/>
              </a:rPr>
              <a:t>3. Complete the last column. Does adding 2 change whether the number of counters is even or odd? Explain.</a:t>
            </a:r>
            <a:endParaRPr sz="1600">
              <a:latin typeface="Livvic"/>
              <a:ea typeface="Livvic"/>
              <a:cs typeface="Livvic"/>
              <a:sym typeface="Livvic"/>
            </a:endParaRPr>
          </a:p>
        </p:txBody>
      </p:sp>
      <p:pic>
        <p:nvPicPr>
          <p:cNvPr id="465" name="Google Shape;465;p49"/>
          <p:cNvPicPr preferRelativeResize="0"/>
          <p:nvPr/>
        </p:nvPicPr>
        <p:blipFill>
          <a:blip r:embed="rId3">
            <a:alphaModFix/>
          </a:blip>
          <a:stretch>
            <a:fillRect/>
          </a:stretch>
        </p:blipFill>
        <p:spPr>
          <a:xfrm>
            <a:off x="3777475" y="3108550"/>
            <a:ext cx="1917125" cy="19171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0"/>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Han has an odd number of objects. </a:t>
            </a:r>
            <a:endParaRPr sz="2100">
              <a:latin typeface="Livvic"/>
              <a:ea typeface="Livvic"/>
              <a:cs typeface="Livvic"/>
              <a:sym typeface="Livvic"/>
            </a:endParaRPr>
          </a:p>
          <a:p>
            <a:pPr indent="0" lvl="0" marL="0" rtl="0" algn="ctr">
              <a:spcBef>
                <a:spcPts val="0"/>
              </a:spcBef>
              <a:spcAft>
                <a:spcPts val="0"/>
              </a:spcAft>
              <a:buNone/>
            </a:pPr>
            <a:r>
              <a:rPr lang="en" sz="2100">
                <a:latin typeface="Livvic"/>
                <a:ea typeface="Livvic"/>
                <a:cs typeface="Livvic"/>
                <a:sym typeface="Livvic"/>
              </a:rPr>
              <a:t>Lin has 2 more than Han.</a:t>
            </a:r>
            <a:endParaRPr sz="2100">
              <a:latin typeface="Livvic"/>
              <a:ea typeface="Livvic"/>
              <a:cs typeface="Livvic"/>
              <a:sym typeface="Livvic"/>
            </a:endParaRPr>
          </a:p>
        </p:txBody>
      </p:sp>
      <p:pic>
        <p:nvPicPr>
          <p:cNvPr id="471" name="Google Shape;471;p50"/>
          <p:cNvPicPr preferRelativeResize="0"/>
          <p:nvPr/>
        </p:nvPicPr>
        <p:blipFill>
          <a:blip r:embed="rId3">
            <a:alphaModFix/>
          </a:blip>
          <a:stretch>
            <a:fillRect/>
          </a:stretch>
        </p:blipFill>
        <p:spPr>
          <a:xfrm>
            <a:off x="3004123" y="2771522"/>
            <a:ext cx="1797600" cy="1600603"/>
          </a:xfrm>
          <a:prstGeom prst="rect">
            <a:avLst/>
          </a:prstGeom>
          <a:noFill/>
          <a:ln>
            <a:noFill/>
          </a:ln>
        </p:spPr>
      </p:pic>
      <p:sp>
        <p:nvSpPr>
          <p:cNvPr id="472" name="Google Shape;472;p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73" name="Google Shape;473;p50"/>
          <p:cNvSpPr/>
          <p:nvPr/>
        </p:nvSpPr>
        <p:spPr>
          <a:xfrm>
            <a:off x="4867375" y="1733200"/>
            <a:ext cx="3175896" cy="22293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0"/>
          <p:cNvSpPr txBox="1"/>
          <p:nvPr/>
        </p:nvSpPr>
        <p:spPr>
          <a:xfrm flipH="1">
            <a:off x="5313825" y="203905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Livvic"/>
                <a:ea typeface="Livvic"/>
                <a:cs typeface="Livvic"/>
                <a:sym typeface="Livvic"/>
              </a:rPr>
              <a:t>Does Lin have an odd or even number of objects? Explain.</a:t>
            </a:r>
            <a:endParaRPr b="1" sz="1900">
              <a:latin typeface="Livvic"/>
              <a:ea typeface="Livvic"/>
              <a:cs typeface="Livvic"/>
              <a:sym typeface="Livvic"/>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478" name="Shape 478"/>
        <p:cNvGrpSpPr/>
        <p:nvPr/>
      </p:nvGrpSpPr>
      <p:grpSpPr>
        <a:xfrm>
          <a:off x="0" y="0"/>
          <a:ext cx="0" cy="0"/>
          <a:chOff x="0" y="0"/>
          <a:chExt cx="0" cy="0"/>
        </a:xfrm>
      </p:grpSpPr>
      <p:sp>
        <p:nvSpPr>
          <p:cNvPr id="479" name="Google Shape;479;p5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480" name="Google Shape;480;p51"/>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In this section, we learned that groups of objects have either an even or odd number of members. We learned that an even number of objects can be split into 2 equal groups or into groups of 2 with no objects left over. We learned that an odd number of objects always has one object left over when you make 2 equal groups of groups of 2. We also learned that even numbers can be represented as an equation with 2 equal addends.</a:t>
            </a:r>
            <a:endParaRPr sz="2300">
              <a:latin typeface="Quicksand"/>
              <a:ea typeface="Quicksand"/>
              <a:cs typeface="Quicksand"/>
              <a:sym typeface="Quicksand"/>
            </a:endParaRPr>
          </a:p>
        </p:txBody>
      </p:sp>
      <p:sp>
        <p:nvSpPr>
          <p:cNvPr id="481" name="Google Shape;481;p5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2" name="Google Shape;482;p51"/>
          <p:cNvPicPr preferRelativeResize="0"/>
          <p:nvPr/>
        </p:nvPicPr>
        <p:blipFill>
          <a:blip r:embed="rId3">
            <a:alphaModFix/>
          </a:blip>
          <a:stretch>
            <a:fillRect/>
          </a:stretch>
        </p:blipFill>
        <p:spPr>
          <a:xfrm>
            <a:off x="2321400" y="2235800"/>
            <a:ext cx="4632850" cy="26091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86" name="Shape 486"/>
        <p:cNvGrpSpPr/>
        <p:nvPr/>
      </p:nvGrpSpPr>
      <p:grpSpPr>
        <a:xfrm>
          <a:off x="0" y="0"/>
          <a:ext cx="0" cy="0"/>
          <a:chOff x="0" y="0"/>
          <a:chExt cx="0" cy="0"/>
        </a:xfrm>
      </p:grpSpPr>
      <p:sp>
        <p:nvSpPr>
          <p:cNvPr id="487" name="Google Shape;487;p52"/>
          <p:cNvSpPr txBox="1"/>
          <p:nvPr>
            <p:ph type="ctrTitle"/>
          </p:nvPr>
        </p:nvSpPr>
        <p:spPr>
          <a:xfrm>
            <a:off x="1332300" y="1931575"/>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Center Day 1</a:t>
            </a:r>
            <a:endParaRPr sz="4200">
              <a:solidFill>
                <a:srgbClr val="434343"/>
              </a:solidFill>
              <a:latin typeface="Hepta Slab"/>
              <a:ea typeface="Hepta Slab"/>
              <a:cs typeface="Hepta Slab"/>
              <a:sym typeface="Hepta Slab"/>
            </a:endParaRPr>
          </a:p>
        </p:txBody>
      </p:sp>
      <p:sp>
        <p:nvSpPr>
          <p:cNvPr id="488" name="Google Shape;488;p52"/>
          <p:cNvSpPr txBox="1"/>
          <p:nvPr/>
        </p:nvSpPr>
        <p:spPr>
          <a:xfrm>
            <a:off x="1981275" y="2604825"/>
            <a:ext cx="6191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prove whether a group of objects shows an even or odd number.</a:t>
            </a:r>
            <a:endParaRPr>
              <a:latin typeface="Quicksand"/>
              <a:ea typeface="Quicksand"/>
              <a:cs typeface="Quicksand"/>
              <a:sym typeface="Quicksand"/>
            </a:endParaRPr>
          </a:p>
        </p:txBody>
      </p:sp>
      <p:sp>
        <p:nvSpPr>
          <p:cNvPr id="489" name="Google Shape;489;p52"/>
          <p:cNvSpPr/>
          <p:nvPr/>
        </p:nvSpPr>
        <p:spPr>
          <a:xfrm>
            <a:off x="1512740" y="260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2"/>
          <p:cNvSpPr txBox="1"/>
          <p:nvPr/>
        </p:nvSpPr>
        <p:spPr>
          <a:xfrm>
            <a:off x="0" y="4834325"/>
            <a:ext cx="4331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2.OA.B.2, 2.OA.C.3</a:t>
            </a:r>
            <a:endParaRPr sz="1100">
              <a:latin typeface="Quicksand"/>
              <a:ea typeface="Quicksand"/>
              <a:cs typeface="Quicksand"/>
              <a:sym typeface="Quicksand"/>
            </a:endParaRPr>
          </a:p>
        </p:txBody>
      </p:sp>
      <p:sp>
        <p:nvSpPr>
          <p:cNvPr id="491" name="Google Shape;491;p5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3"/>
          <p:cNvSpPr txBox="1"/>
          <p:nvPr>
            <p:ph type="ctrTitle"/>
          </p:nvPr>
        </p:nvSpPr>
        <p:spPr>
          <a:xfrm>
            <a:off x="8863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Two More</a:t>
            </a:r>
            <a:endParaRPr b="0" sz="3000">
              <a:solidFill>
                <a:srgbClr val="434343"/>
              </a:solidFill>
              <a:latin typeface="Hepta Slab"/>
              <a:ea typeface="Hepta Slab"/>
              <a:cs typeface="Hepta Slab"/>
              <a:sym typeface="Hepta Slab"/>
            </a:endParaRPr>
          </a:p>
        </p:txBody>
      </p:sp>
      <p:sp>
        <p:nvSpPr>
          <p:cNvPr id="497" name="Google Shape;497;p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98" name="Google Shape;498;p53"/>
          <p:cNvGrpSpPr/>
          <p:nvPr/>
        </p:nvGrpSpPr>
        <p:grpSpPr>
          <a:xfrm rot="-793028">
            <a:off x="554669" y="1683516"/>
            <a:ext cx="2432921" cy="973201"/>
            <a:chOff x="522450" y="1769275"/>
            <a:chExt cx="2343168" cy="950076"/>
          </a:xfrm>
        </p:grpSpPr>
        <p:sp>
          <p:nvSpPr>
            <p:cNvPr id="499" name="Google Shape;499;p5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3"/>
            <p:cNvSpPr txBox="1"/>
            <p:nvPr/>
          </p:nvSpPr>
          <p:spPr>
            <a:xfrm>
              <a:off x="670288" y="1850676"/>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01" name="Google Shape;501;p53"/>
          <p:cNvGrpSpPr/>
          <p:nvPr/>
        </p:nvGrpSpPr>
        <p:grpSpPr>
          <a:xfrm rot="862269">
            <a:off x="6428620" y="3250539"/>
            <a:ext cx="2343148" cy="950068"/>
            <a:chOff x="839436" y="2344375"/>
            <a:chExt cx="2343168" cy="950076"/>
          </a:xfrm>
        </p:grpSpPr>
        <p:sp>
          <p:nvSpPr>
            <p:cNvPr id="502" name="Google Shape;502;p5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thinking. </a:t>
              </a:r>
              <a:endParaRPr/>
            </a:p>
          </p:txBody>
        </p:sp>
      </p:grpSp>
      <p:pic>
        <p:nvPicPr>
          <p:cNvPr id="504" name="Google Shape;504;p53"/>
          <p:cNvPicPr preferRelativeResize="0"/>
          <p:nvPr/>
        </p:nvPicPr>
        <p:blipFill>
          <a:blip r:embed="rId3">
            <a:alphaModFix/>
          </a:blip>
          <a:stretch>
            <a:fillRect/>
          </a:stretch>
        </p:blipFill>
        <p:spPr>
          <a:xfrm>
            <a:off x="3410197" y="1734263"/>
            <a:ext cx="2596200" cy="167496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54"/>
          <p:cNvSpPr txBox="1"/>
          <p:nvPr>
            <p:ph type="ctrTitle"/>
          </p:nvPr>
        </p:nvSpPr>
        <p:spPr>
          <a:xfrm>
            <a:off x="8863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Two More</a:t>
            </a:r>
            <a:endParaRPr b="0" sz="3000">
              <a:solidFill>
                <a:srgbClr val="434343"/>
              </a:solidFill>
              <a:latin typeface="Hepta Slab"/>
              <a:ea typeface="Hepta Slab"/>
              <a:cs typeface="Hepta Slab"/>
              <a:sym typeface="Hepta Slab"/>
            </a:endParaRPr>
          </a:p>
        </p:txBody>
      </p:sp>
      <p:sp>
        <p:nvSpPr>
          <p:cNvPr id="510" name="Google Shape;510;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11" name="Google Shape;511;p54"/>
          <p:cNvGrpSpPr/>
          <p:nvPr/>
        </p:nvGrpSpPr>
        <p:grpSpPr>
          <a:xfrm rot="-793028">
            <a:off x="554669" y="1683516"/>
            <a:ext cx="2432921" cy="973201"/>
            <a:chOff x="522450" y="1769275"/>
            <a:chExt cx="2343168" cy="950076"/>
          </a:xfrm>
        </p:grpSpPr>
        <p:sp>
          <p:nvSpPr>
            <p:cNvPr id="512" name="Google Shape;512;p5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4"/>
            <p:cNvSpPr txBox="1"/>
            <p:nvPr/>
          </p:nvSpPr>
          <p:spPr>
            <a:xfrm>
              <a:off x="670288" y="1850676"/>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14" name="Google Shape;514;p54"/>
          <p:cNvGrpSpPr/>
          <p:nvPr/>
        </p:nvGrpSpPr>
        <p:grpSpPr>
          <a:xfrm rot="862269">
            <a:off x="6428620" y="3250539"/>
            <a:ext cx="2343148" cy="950068"/>
            <a:chOff x="839436" y="2344375"/>
            <a:chExt cx="2343168" cy="950076"/>
          </a:xfrm>
        </p:grpSpPr>
        <p:sp>
          <p:nvSpPr>
            <p:cNvPr id="515" name="Google Shape;515;p5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thinking. </a:t>
              </a:r>
              <a:endParaRPr/>
            </a:p>
          </p:txBody>
        </p:sp>
      </p:grpSp>
      <p:pic>
        <p:nvPicPr>
          <p:cNvPr id="517" name="Google Shape;517;p54"/>
          <p:cNvPicPr preferRelativeResize="0"/>
          <p:nvPr/>
        </p:nvPicPr>
        <p:blipFill>
          <a:blip r:embed="rId3">
            <a:alphaModFix/>
          </a:blip>
          <a:stretch>
            <a:fillRect/>
          </a:stretch>
        </p:blipFill>
        <p:spPr>
          <a:xfrm>
            <a:off x="3069235" y="1678500"/>
            <a:ext cx="3290366" cy="15024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55"/>
          <p:cNvSpPr txBox="1"/>
          <p:nvPr>
            <p:ph type="ctrTitle"/>
          </p:nvPr>
        </p:nvSpPr>
        <p:spPr>
          <a:xfrm>
            <a:off x="8863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Two More</a:t>
            </a:r>
            <a:endParaRPr b="0" sz="3000">
              <a:solidFill>
                <a:srgbClr val="434343"/>
              </a:solidFill>
              <a:latin typeface="Hepta Slab"/>
              <a:ea typeface="Hepta Slab"/>
              <a:cs typeface="Hepta Slab"/>
              <a:sym typeface="Hepta Slab"/>
            </a:endParaRPr>
          </a:p>
        </p:txBody>
      </p:sp>
      <p:sp>
        <p:nvSpPr>
          <p:cNvPr id="523" name="Google Shape;523;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24" name="Google Shape;524;p55"/>
          <p:cNvGrpSpPr/>
          <p:nvPr/>
        </p:nvGrpSpPr>
        <p:grpSpPr>
          <a:xfrm rot="-793028">
            <a:off x="554669" y="1683516"/>
            <a:ext cx="2432921" cy="973201"/>
            <a:chOff x="522450" y="1769275"/>
            <a:chExt cx="2343168" cy="950076"/>
          </a:xfrm>
        </p:grpSpPr>
        <p:sp>
          <p:nvSpPr>
            <p:cNvPr id="525" name="Google Shape;525;p5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5"/>
            <p:cNvSpPr txBox="1"/>
            <p:nvPr/>
          </p:nvSpPr>
          <p:spPr>
            <a:xfrm>
              <a:off x="670288" y="1850676"/>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27" name="Google Shape;527;p55"/>
          <p:cNvGrpSpPr/>
          <p:nvPr/>
        </p:nvGrpSpPr>
        <p:grpSpPr>
          <a:xfrm rot="862269">
            <a:off x="6428620" y="3250539"/>
            <a:ext cx="2343148" cy="950068"/>
            <a:chOff x="839436" y="2344375"/>
            <a:chExt cx="2343168" cy="950076"/>
          </a:xfrm>
        </p:grpSpPr>
        <p:sp>
          <p:nvSpPr>
            <p:cNvPr id="528" name="Google Shape;528;p5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thinking. </a:t>
              </a:r>
              <a:endParaRPr/>
            </a:p>
          </p:txBody>
        </p:sp>
      </p:grpSp>
      <p:pic>
        <p:nvPicPr>
          <p:cNvPr id="530" name="Google Shape;530;p55"/>
          <p:cNvPicPr preferRelativeResize="0"/>
          <p:nvPr/>
        </p:nvPicPr>
        <p:blipFill>
          <a:blip r:embed="rId3">
            <a:alphaModFix/>
          </a:blip>
          <a:stretch>
            <a:fillRect/>
          </a:stretch>
        </p:blipFill>
        <p:spPr>
          <a:xfrm>
            <a:off x="2823248" y="1809725"/>
            <a:ext cx="3938950" cy="13918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6"/>
          <p:cNvSpPr txBox="1"/>
          <p:nvPr>
            <p:ph type="ctrTitle"/>
          </p:nvPr>
        </p:nvSpPr>
        <p:spPr>
          <a:xfrm>
            <a:off x="8863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Two More</a:t>
            </a:r>
            <a:endParaRPr b="0" sz="3000">
              <a:solidFill>
                <a:srgbClr val="434343"/>
              </a:solidFill>
              <a:latin typeface="Hepta Slab"/>
              <a:ea typeface="Hepta Slab"/>
              <a:cs typeface="Hepta Slab"/>
              <a:sym typeface="Hepta Slab"/>
            </a:endParaRPr>
          </a:p>
        </p:txBody>
      </p:sp>
      <p:sp>
        <p:nvSpPr>
          <p:cNvPr id="536" name="Google Shape;536;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37" name="Google Shape;537;p56"/>
          <p:cNvGrpSpPr/>
          <p:nvPr/>
        </p:nvGrpSpPr>
        <p:grpSpPr>
          <a:xfrm rot="-793028">
            <a:off x="554669" y="1683516"/>
            <a:ext cx="2432921" cy="973201"/>
            <a:chOff x="522450" y="1769275"/>
            <a:chExt cx="2343168" cy="950076"/>
          </a:xfrm>
        </p:grpSpPr>
        <p:sp>
          <p:nvSpPr>
            <p:cNvPr id="538" name="Google Shape;538;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56"/>
            <p:cNvSpPr txBox="1"/>
            <p:nvPr/>
          </p:nvSpPr>
          <p:spPr>
            <a:xfrm>
              <a:off x="670288" y="1850676"/>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expression mentally.</a:t>
              </a:r>
              <a:endParaRPr/>
            </a:p>
          </p:txBody>
        </p:sp>
      </p:grpSp>
      <p:grpSp>
        <p:nvGrpSpPr>
          <p:cNvPr id="540" name="Google Shape;540;p56"/>
          <p:cNvGrpSpPr/>
          <p:nvPr/>
        </p:nvGrpSpPr>
        <p:grpSpPr>
          <a:xfrm rot="862269">
            <a:off x="6428620" y="3250539"/>
            <a:ext cx="2343148" cy="950068"/>
            <a:chOff x="839436" y="2344375"/>
            <a:chExt cx="2343168" cy="950076"/>
          </a:xfrm>
        </p:grpSpPr>
        <p:sp>
          <p:nvSpPr>
            <p:cNvPr id="541" name="Google Shape;541;p5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5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thinking. </a:t>
              </a:r>
              <a:endParaRPr/>
            </a:p>
          </p:txBody>
        </p:sp>
      </p:grpSp>
      <p:pic>
        <p:nvPicPr>
          <p:cNvPr id="543" name="Google Shape;543;p56"/>
          <p:cNvPicPr preferRelativeResize="0"/>
          <p:nvPr/>
        </p:nvPicPr>
        <p:blipFill>
          <a:blip r:embed="rId3">
            <a:alphaModFix/>
          </a:blip>
          <a:stretch>
            <a:fillRect/>
          </a:stretch>
        </p:blipFill>
        <p:spPr>
          <a:xfrm>
            <a:off x="3125048" y="1717875"/>
            <a:ext cx="3334218" cy="15019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57"/>
          <p:cNvSpPr txBox="1"/>
          <p:nvPr>
            <p:ph type="ctrTitle"/>
          </p:nvPr>
        </p:nvSpPr>
        <p:spPr>
          <a:xfrm>
            <a:off x="338175" y="5018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Centers: </a:t>
            </a:r>
            <a:endParaRPr sz="2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000">
                <a:solidFill>
                  <a:srgbClr val="434343"/>
                </a:solidFill>
                <a:latin typeface="Hepta Slab"/>
                <a:ea typeface="Hepta Slab"/>
                <a:cs typeface="Hepta Slab"/>
                <a:sym typeface="Hepta Slab"/>
              </a:rPr>
              <a:t>Introduce Even or Odd, Even or Odd with Equations</a:t>
            </a:r>
            <a:endParaRPr b="0" sz="2000">
              <a:solidFill>
                <a:srgbClr val="434343"/>
              </a:solidFill>
              <a:latin typeface="Hepta Slab"/>
              <a:ea typeface="Hepta Slab"/>
              <a:cs typeface="Hepta Slab"/>
              <a:sym typeface="Hepta Slab"/>
            </a:endParaRPr>
          </a:p>
        </p:txBody>
      </p:sp>
      <p:sp>
        <p:nvSpPr>
          <p:cNvPr id="549" name="Google Shape;549;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50" name="Google Shape;550;p57"/>
          <p:cNvSpPr txBox="1"/>
          <p:nvPr/>
        </p:nvSpPr>
        <p:spPr>
          <a:xfrm>
            <a:off x="430025" y="1500750"/>
            <a:ext cx="4608600" cy="276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317500" lvl="0" marL="457200" rtl="0" algn="l">
              <a:spcBef>
                <a:spcPts val="1000"/>
              </a:spcBef>
              <a:spcAft>
                <a:spcPts val="0"/>
              </a:spcAft>
              <a:buSzPts val="1400"/>
              <a:buChar char="●"/>
            </a:pPr>
            <a:r>
              <a:rPr lang="en"/>
              <a:t>Spin both spinners. </a:t>
            </a:r>
            <a:endParaRPr/>
          </a:p>
          <a:p>
            <a:pPr indent="-317500" lvl="0" marL="457200" rtl="0" algn="l">
              <a:spcBef>
                <a:spcPts val="1000"/>
              </a:spcBef>
              <a:spcAft>
                <a:spcPts val="0"/>
              </a:spcAft>
              <a:buSzPts val="1400"/>
              <a:buChar char="●"/>
            </a:pPr>
            <a:r>
              <a:rPr lang="en"/>
              <a:t>Write an equation to represent your number of objects. </a:t>
            </a:r>
            <a:endParaRPr/>
          </a:p>
          <a:p>
            <a:pPr indent="-317500" lvl="0" marL="457200" rtl="0" algn="l">
              <a:spcBef>
                <a:spcPts val="1000"/>
              </a:spcBef>
              <a:spcAft>
                <a:spcPts val="0"/>
              </a:spcAft>
              <a:buSzPts val="1400"/>
              <a:buChar char="●"/>
            </a:pPr>
            <a:r>
              <a:rPr lang="en"/>
              <a:t>Share your equation with your partner. </a:t>
            </a:r>
            <a:endParaRPr/>
          </a:p>
          <a:p>
            <a:pPr indent="-317500" lvl="0" marL="457200" rtl="0" algn="l">
              <a:spcBef>
                <a:spcPts val="1000"/>
              </a:spcBef>
              <a:spcAft>
                <a:spcPts val="0"/>
              </a:spcAft>
              <a:buSzPts val="1400"/>
              <a:buChar char="●"/>
            </a:pPr>
            <a:r>
              <a:rPr lang="en"/>
              <a:t>You get 1 point if your number matches the word you spun. </a:t>
            </a:r>
            <a:endParaRPr/>
          </a:p>
          <a:p>
            <a:pPr indent="-317500" lvl="0" marL="457200" rtl="0" algn="l">
              <a:spcBef>
                <a:spcPts val="1000"/>
              </a:spcBef>
              <a:spcAft>
                <a:spcPts val="1000"/>
              </a:spcAft>
              <a:buSzPts val="1400"/>
              <a:buChar char="●"/>
            </a:pPr>
            <a:r>
              <a:rPr lang="en"/>
              <a:t>The player that gets 6 points first wins.</a:t>
            </a:r>
            <a:endParaRPr/>
          </a:p>
        </p:txBody>
      </p:sp>
      <p:pic>
        <p:nvPicPr>
          <p:cNvPr id="551" name="Google Shape;551;p57"/>
          <p:cNvPicPr preferRelativeResize="0"/>
          <p:nvPr/>
        </p:nvPicPr>
        <p:blipFill>
          <a:blip r:embed="rId3">
            <a:alphaModFix/>
          </a:blip>
          <a:stretch>
            <a:fillRect/>
          </a:stretch>
        </p:blipFill>
        <p:spPr>
          <a:xfrm>
            <a:off x="5038625" y="1838475"/>
            <a:ext cx="3369150" cy="16386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58"/>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557" name="Google Shape;557;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58" name="Google Shape;558;p58"/>
          <p:cNvSpPr txBox="1"/>
          <p:nvPr/>
        </p:nvSpPr>
        <p:spPr>
          <a:xfrm>
            <a:off x="813613" y="17609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Even or Odd</a:t>
            </a:r>
            <a:endParaRPr sz="1500">
              <a:latin typeface="Hepta Slab"/>
              <a:ea typeface="Hepta Slab"/>
              <a:cs typeface="Hepta Slab"/>
              <a:sym typeface="Hepta Slab"/>
            </a:endParaRPr>
          </a:p>
        </p:txBody>
      </p:sp>
      <p:sp>
        <p:nvSpPr>
          <p:cNvPr id="559" name="Google Shape;559;p58"/>
          <p:cNvSpPr txBox="1"/>
          <p:nvPr/>
        </p:nvSpPr>
        <p:spPr>
          <a:xfrm>
            <a:off x="4964025" y="18204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Compare</a:t>
            </a:r>
            <a:endParaRPr sz="1500">
              <a:latin typeface="Hepta Slab"/>
              <a:ea typeface="Hepta Slab"/>
              <a:cs typeface="Hepta Slab"/>
              <a:sym typeface="Hepta Slab"/>
            </a:endParaRPr>
          </a:p>
        </p:txBody>
      </p:sp>
      <p:pic>
        <p:nvPicPr>
          <p:cNvPr id="560" name="Google Shape;560;p58"/>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561" name="Google Shape;561;p58"/>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562" name="Google Shape;562;p58"/>
          <p:cNvSpPr txBox="1"/>
          <p:nvPr/>
        </p:nvSpPr>
        <p:spPr>
          <a:xfrm>
            <a:off x="2757175" y="29029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5 in a Row</a:t>
            </a:r>
            <a:endParaRPr sz="1500">
              <a:latin typeface="Hepta Slab"/>
              <a:ea typeface="Hepta Slab"/>
              <a:cs typeface="Hepta Slab"/>
              <a:sym typeface="Hepta Slab"/>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68" name="Google Shape;568;p59"/>
          <p:cNvPicPr preferRelativeResize="0"/>
          <p:nvPr/>
        </p:nvPicPr>
        <p:blipFill>
          <a:blip r:embed="rId3">
            <a:alphaModFix/>
          </a:blip>
          <a:stretch>
            <a:fillRect/>
          </a:stretch>
        </p:blipFill>
        <p:spPr>
          <a:xfrm>
            <a:off x="2241775" y="2847201"/>
            <a:ext cx="2017650" cy="1796550"/>
          </a:xfrm>
          <a:prstGeom prst="rect">
            <a:avLst/>
          </a:prstGeom>
          <a:noFill/>
          <a:ln>
            <a:noFill/>
          </a:ln>
        </p:spPr>
      </p:pic>
      <p:pic>
        <p:nvPicPr>
          <p:cNvPr id="569" name="Google Shape;569;p59"/>
          <p:cNvPicPr preferRelativeResize="0"/>
          <p:nvPr/>
        </p:nvPicPr>
        <p:blipFill>
          <a:blip r:embed="rId4">
            <a:alphaModFix/>
          </a:blip>
          <a:stretch>
            <a:fillRect/>
          </a:stretch>
        </p:blipFill>
        <p:spPr>
          <a:xfrm>
            <a:off x="576790" y="1123375"/>
            <a:ext cx="7709425" cy="610183"/>
          </a:xfrm>
          <a:prstGeom prst="rect">
            <a:avLst/>
          </a:prstGeom>
          <a:noFill/>
          <a:ln>
            <a:noFill/>
          </a:ln>
        </p:spPr>
      </p:pic>
      <p:sp>
        <p:nvSpPr>
          <p:cNvPr id="570" name="Google Shape;570;p59"/>
          <p:cNvSpPr/>
          <p:nvPr/>
        </p:nvSpPr>
        <p:spPr>
          <a:xfrm>
            <a:off x="4985475" y="2039050"/>
            <a:ext cx="3175896" cy="22293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9"/>
          <p:cNvSpPr txBox="1"/>
          <p:nvPr/>
        </p:nvSpPr>
        <p:spPr>
          <a:xfrm flipH="1">
            <a:off x="5481875" y="231460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Jada wants to write an equation so that her partner can quickly tell whether the number is even or odd. Which equation do you think she should pick? Explain.</a:t>
            </a:r>
            <a:endParaRPr b="1" sz="1100">
              <a:latin typeface="Livvic"/>
              <a:ea typeface="Livvic"/>
              <a:cs typeface="Livvic"/>
              <a:sym typeface="Livvic"/>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75" name="Shape 575"/>
        <p:cNvGrpSpPr/>
        <p:nvPr/>
      </p:nvGrpSpPr>
      <p:grpSpPr>
        <a:xfrm>
          <a:off x="0" y="0"/>
          <a:ext cx="0" cy="0"/>
          <a:chOff x="0" y="0"/>
          <a:chExt cx="0" cy="0"/>
        </a:xfrm>
      </p:grpSpPr>
      <p:sp>
        <p:nvSpPr>
          <p:cNvPr id="576" name="Google Shape;576;p60"/>
          <p:cNvSpPr txBox="1"/>
          <p:nvPr>
            <p:ph type="ctrTitle"/>
          </p:nvPr>
        </p:nvSpPr>
        <p:spPr>
          <a:xfrm>
            <a:off x="1029650" y="875175"/>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What is an Array?</a:t>
            </a:r>
            <a:endParaRPr sz="4200">
              <a:solidFill>
                <a:srgbClr val="434343"/>
              </a:solidFill>
              <a:latin typeface="Hepta Slab"/>
              <a:ea typeface="Hepta Slab"/>
              <a:cs typeface="Hepta Slab"/>
              <a:sym typeface="Hepta Slab"/>
            </a:endParaRPr>
          </a:p>
        </p:txBody>
      </p:sp>
      <p:sp>
        <p:nvSpPr>
          <p:cNvPr id="577" name="Google Shape;577;p60"/>
          <p:cNvSpPr txBox="1"/>
          <p:nvPr/>
        </p:nvSpPr>
        <p:spPr>
          <a:xfrm>
            <a:off x="3275425" y="2439813"/>
            <a:ext cx="5753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arrays.</a:t>
            </a:r>
            <a:endParaRPr>
              <a:latin typeface="Quicksand"/>
              <a:ea typeface="Quicksand"/>
              <a:cs typeface="Quicksand"/>
              <a:sym typeface="Quicksand"/>
            </a:endParaRPr>
          </a:p>
        </p:txBody>
      </p:sp>
      <p:sp>
        <p:nvSpPr>
          <p:cNvPr id="578" name="Google Shape;578;p60"/>
          <p:cNvSpPr/>
          <p:nvPr/>
        </p:nvSpPr>
        <p:spPr>
          <a:xfrm>
            <a:off x="2888252" y="24398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2.OA.B.2, 2.OA.C.3, 2.OA.C.4</a:t>
            </a:r>
            <a:endParaRPr sz="1100">
              <a:latin typeface="Quicksand"/>
              <a:ea typeface="Quicksand"/>
              <a:cs typeface="Quicksand"/>
              <a:sym typeface="Quicksand"/>
            </a:endParaRPr>
          </a:p>
        </p:txBody>
      </p:sp>
      <p:sp>
        <p:nvSpPr>
          <p:cNvPr id="580" name="Google Shape;580;p6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6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Which One Doesn’t Belong: </a:t>
            </a:r>
            <a:r>
              <a:rPr lang="en" sz="3000">
                <a:solidFill>
                  <a:srgbClr val="434343"/>
                </a:solidFill>
                <a:latin typeface="Hepta Slab"/>
                <a:ea typeface="Hepta Slab"/>
                <a:cs typeface="Hepta Slab"/>
                <a:sym typeface="Hepta Slab"/>
              </a:rPr>
              <a:t>Counter Collections</a:t>
            </a:r>
            <a:endParaRPr b="0" sz="3000">
              <a:solidFill>
                <a:srgbClr val="434343"/>
              </a:solidFill>
              <a:latin typeface="Hepta Slab"/>
              <a:ea typeface="Hepta Slab"/>
              <a:cs typeface="Hepta Slab"/>
              <a:sym typeface="Hepta Slab"/>
            </a:endParaRPr>
          </a:p>
        </p:txBody>
      </p:sp>
      <p:sp>
        <p:nvSpPr>
          <p:cNvPr id="586" name="Google Shape;586;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87" name="Google Shape;587;p61"/>
          <p:cNvGrpSpPr/>
          <p:nvPr/>
        </p:nvGrpSpPr>
        <p:grpSpPr>
          <a:xfrm rot="-801369">
            <a:off x="566147" y="1673798"/>
            <a:ext cx="2532815" cy="1104308"/>
            <a:chOff x="522450" y="1769275"/>
            <a:chExt cx="2343168" cy="950076"/>
          </a:xfrm>
        </p:grpSpPr>
        <p:sp>
          <p:nvSpPr>
            <p:cNvPr id="588" name="Google Shape;588;p6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Which one doesn’t belong?</a:t>
              </a:r>
              <a:endParaRPr>
                <a:latin typeface="Quicksand"/>
                <a:ea typeface="Quicksand"/>
                <a:cs typeface="Quicksand"/>
                <a:sym typeface="Quicksand"/>
              </a:endParaRPr>
            </a:p>
          </p:txBody>
        </p:sp>
      </p:grpSp>
      <p:pic>
        <p:nvPicPr>
          <p:cNvPr id="590" name="Google Shape;590;p61"/>
          <p:cNvPicPr preferRelativeResize="0"/>
          <p:nvPr/>
        </p:nvPicPr>
        <p:blipFill>
          <a:blip r:embed="rId3">
            <a:alphaModFix/>
          </a:blip>
          <a:stretch>
            <a:fillRect/>
          </a:stretch>
        </p:blipFill>
        <p:spPr>
          <a:xfrm>
            <a:off x="3449626" y="1776150"/>
            <a:ext cx="3829275" cy="27112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2"/>
          <p:cNvSpPr txBox="1"/>
          <p:nvPr>
            <p:ph type="ctrTitle"/>
          </p:nvPr>
        </p:nvSpPr>
        <p:spPr>
          <a:xfrm>
            <a:off x="311300" y="38665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What is An Array?</a:t>
            </a:r>
            <a:endParaRPr b="0" sz="2900">
              <a:solidFill>
                <a:srgbClr val="434343"/>
              </a:solidFill>
              <a:latin typeface="Hepta Slab"/>
              <a:ea typeface="Hepta Slab"/>
              <a:cs typeface="Hepta Slab"/>
              <a:sym typeface="Hepta Slab"/>
            </a:endParaRPr>
          </a:p>
        </p:txBody>
      </p:sp>
      <p:sp>
        <p:nvSpPr>
          <p:cNvPr id="596" name="Google Shape;596;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97" name="Google Shape;597;p62"/>
          <p:cNvSpPr txBox="1"/>
          <p:nvPr/>
        </p:nvSpPr>
        <p:spPr>
          <a:xfrm>
            <a:off x="529425" y="989350"/>
            <a:ext cx="77724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Arrange each set of counters into equal rows with no extra counters.</a:t>
            </a:r>
            <a:endParaRPr sz="1600">
              <a:latin typeface="Quicksand"/>
              <a:ea typeface="Quicksand"/>
              <a:cs typeface="Quicksand"/>
              <a:sym typeface="Quicksand"/>
            </a:endParaRPr>
          </a:p>
        </p:txBody>
      </p:sp>
      <p:sp>
        <p:nvSpPr>
          <p:cNvPr id="598" name="Google Shape;598;p62"/>
          <p:cNvSpPr txBox="1"/>
          <p:nvPr/>
        </p:nvSpPr>
        <p:spPr>
          <a:xfrm>
            <a:off x="831200" y="1854475"/>
            <a:ext cx="39363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How many counters? _____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how you arranged them using words, drawings, or numbers.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How many counters? _____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how you arranged them using words, drawings, or numbers.</a:t>
            </a:r>
            <a:endParaRPr>
              <a:latin typeface="Livvic"/>
              <a:ea typeface="Livvic"/>
              <a:cs typeface="Livvic"/>
              <a:sym typeface="Livvic"/>
            </a:endParaRPr>
          </a:p>
        </p:txBody>
      </p:sp>
      <p:sp>
        <p:nvSpPr>
          <p:cNvPr id="599" name="Google Shape;599;p62"/>
          <p:cNvSpPr txBox="1"/>
          <p:nvPr/>
        </p:nvSpPr>
        <p:spPr>
          <a:xfrm>
            <a:off x="4820000" y="1854475"/>
            <a:ext cx="3936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3. How many counters? _____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Show how you arranged them using words, drawings, or numbers.</a:t>
            </a:r>
            <a:endParaRPr>
              <a:latin typeface="Livvic"/>
              <a:ea typeface="Livvic"/>
              <a:cs typeface="Livvic"/>
              <a:sym typeface="Livvic"/>
            </a:endParaRPr>
          </a:p>
        </p:txBody>
      </p:sp>
      <p:pic>
        <p:nvPicPr>
          <p:cNvPr id="600" name="Google Shape;600;p62"/>
          <p:cNvPicPr preferRelativeResize="0"/>
          <p:nvPr/>
        </p:nvPicPr>
        <p:blipFill>
          <a:blip r:embed="rId3">
            <a:alphaModFix/>
          </a:blip>
          <a:stretch>
            <a:fillRect/>
          </a:stretch>
        </p:blipFill>
        <p:spPr>
          <a:xfrm rot="5400000">
            <a:off x="5799025" y="2830500"/>
            <a:ext cx="2419350" cy="18859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63"/>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Counter Collections</a:t>
            </a:r>
            <a:endParaRPr b="0" sz="2900">
              <a:solidFill>
                <a:srgbClr val="434343"/>
              </a:solidFill>
              <a:latin typeface="Hepta Slab"/>
              <a:ea typeface="Hepta Slab"/>
              <a:cs typeface="Hepta Slab"/>
              <a:sym typeface="Hepta Slab"/>
            </a:endParaRPr>
          </a:p>
        </p:txBody>
      </p:sp>
      <p:sp>
        <p:nvSpPr>
          <p:cNvPr id="606" name="Google Shape;606;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07" name="Google Shape;607;p63"/>
          <p:cNvSpPr txBox="1"/>
          <p:nvPr/>
        </p:nvSpPr>
        <p:spPr>
          <a:xfrm>
            <a:off x="508775" y="1404875"/>
            <a:ext cx="3960900" cy="305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many rows are in this array?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counters are in each row?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How many counters are there in all?</a:t>
            </a:r>
            <a:endParaRPr sz="1600">
              <a:latin typeface="Quicksand"/>
              <a:ea typeface="Quicksand"/>
              <a:cs typeface="Quicksand"/>
              <a:sym typeface="Quicksand"/>
            </a:endParaRPr>
          </a:p>
        </p:txBody>
      </p:sp>
      <p:pic>
        <p:nvPicPr>
          <p:cNvPr id="608" name="Google Shape;608;p63"/>
          <p:cNvPicPr preferRelativeResize="0"/>
          <p:nvPr/>
        </p:nvPicPr>
        <p:blipFill>
          <a:blip r:embed="rId3">
            <a:alphaModFix/>
          </a:blip>
          <a:stretch>
            <a:fillRect/>
          </a:stretch>
        </p:blipFill>
        <p:spPr>
          <a:xfrm>
            <a:off x="1486150" y="1641675"/>
            <a:ext cx="1216825" cy="1444150"/>
          </a:xfrm>
          <a:prstGeom prst="rect">
            <a:avLst/>
          </a:prstGeom>
          <a:noFill/>
          <a:ln>
            <a:noFill/>
          </a:ln>
        </p:spPr>
      </p:pic>
      <p:sp>
        <p:nvSpPr>
          <p:cNvPr id="609" name="Google Shape;609;p63"/>
          <p:cNvSpPr txBox="1"/>
          <p:nvPr/>
        </p:nvSpPr>
        <p:spPr>
          <a:xfrm>
            <a:off x="4728725" y="1465450"/>
            <a:ext cx="3960900" cy="305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many rows are in this array?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counters are in each row?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How many counters are there in all?</a:t>
            </a:r>
            <a:endParaRPr sz="1600">
              <a:latin typeface="Quicksand"/>
              <a:ea typeface="Quicksand"/>
              <a:cs typeface="Quicksand"/>
              <a:sym typeface="Quicksand"/>
            </a:endParaRPr>
          </a:p>
        </p:txBody>
      </p:sp>
      <p:pic>
        <p:nvPicPr>
          <p:cNvPr id="610" name="Google Shape;610;p63"/>
          <p:cNvPicPr preferRelativeResize="0"/>
          <p:nvPr/>
        </p:nvPicPr>
        <p:blipFill>
          <a:blip r:embed="rId4">
            <a:alphaModFix/>
          </a:blip>
          <a:stretch>
            <a:fillRect/>
          </a:stretch>
        </p:blipFill>
        <p:spPr>
          <a:xfrm>
            <a:off x="5774454" y="1880704"/>
            <a:ext cx="1869450" cy="96609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64"/>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Counter Collections</a:t>
            </a:r>
            <a:endParaRPr b="0" sz="2900">
              <a:solidFill>
                <a:srgbClr val="434343"/>
              </a:solidFill>
              <a:latin typeface="Hepta Slab"/>
              <a:ea typeface="Hepta Slab"/>
              <a:cs typeface="Hepta Slab"/>
              <a:sym typeface="Hepta Slab"/>
            </a:endParaRPr>
          </a:p>
        </p:txBody>
      </p:sp>
      <p:sp>
        <p:nvSpPr>
          <p:cNvPr id="616" name="Google Shape;616;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17" name="Google Shape;617;p64"/>
          <p:cNvSpPr txBox="1"/>
          <p:nvPr/>
        </p:nvSpPr>
        <p:spPr>
          <a:xfrm>
            <a:off x="508775" y="1404875"/>
            <a:ext cx="8098800" cy="1929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600">
                <a:latin typeface="Quicksand"/>
                <a:ea typeface="Quicksand"/>
                <a:cs typeface="Quicksand"/>
                <a:sym typeface="Quicksand"/>
              </a:rPr>
              <a:t>3. Use 6 counters to make 2 rows with the same number in each row.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    How many counters in each row?</a:t>
            </a:r>
            <a:endParaRPr sz="1600">
              <a:latin typeface="Quicksand"/>
              <a:ea typeface="Quicksand"/>
              <a:cs typeface="Quicksand"/>
              <a:sym typeface="Quicksand"/>
            </a:endParaRPr>
          </a:p>
          <a:p>
            <a:pPr indent="0" lvl="0" marL="457200" rtl="0" algn="l">
              <a:spcBef>
                <a:spcPts val="1000"/>
              </a:spcBef>
              <a:spcAft>
                <a:spcPts val="0"/>
              </a:spcAft>
              <a:buNone/>
            </a:pPr>
            <a:r>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4. Use 20 counters to make 4 rows with the same number in each row. </a:t>
            </a:r>
            <a:endParaRPr sz="1600">
              <a:latin typeface="Quicksand"/>
              <a:ea typeface="Quicksand"/>
              <a:cs typeface="Quicksand"/>
              <a:sym typeface="Quicksand"/>
            </a:endParaRPr>
          </a:p>
          <a:p>
            <a:pPr indent="0" lvl="0" marL="457200" rtl="0" algn="l">
              <a:spcBef>
                <a:spcPts val="1000"/>
              </a:spcBef>
              <a:spcAft>
                <a:spcPts val="1000"/>
              </a:spcAft>
              <a:buNone/>
            </a:pPr>
            <a:r>
              <a:rPr lang="en" sz="1600">
                <a:latin typeface="Quicksand"/>
                <a:ea typeface="Quicksand"/>
                <a:cs typeface="Quicksand"/>
                <a:sym typeface="Quicksand"/>
              </a:rPr>
              <a:t>    How many counters are in each row?</a:t>
            </a:r>
            <a:endParaRPr sz="1600">
              <a:latin typeface="Quicksand"/>
              <a:ea typeface="Quicksand"/>
              <a:cs typeface="Quicksand"/>
              <a:sym typeface="Quicksand"/>
            </a:endParaRPr>
          </a:p>
        </p:txBody>
      </p:sp>
      <p:pic>
        <p:nvPicPr>
          <p:cNvPr id="618" name="Google Shape;618;p64"/>
          <p:cNvPicPr preferRelativeResize="0"/>
          <p:nvPr/>
        </p:nvPicPr>
        <p:blipFill>
          <a:blip r:embed="rId3">
            <a:alphaModFix/>
          </a:blip>
          <a:stretch>
            <a:fillRect/>
          </a:stretch>
        </p:blipFill>
        <p:spPr>
          <a:xfrm>
            <a:off x="6762245" y="3032395"/>
            <a:ext cx="1351825" cy="13518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65"/>
          <p:cNvSpPr txBox="1"/>
          <p:nvPr/>
        </p:nvSpPr>
        <p:spPr>
          <a:xfrm>
            <a:off x="632000" y="375300"/>
            <a:ext cx="738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you learned that an array is an arrangement of objects in rows with an equal number of objects in each row.</a:t>
            </a:r>
            <a:endParaRPr sz="2000">
              <a:latin typeface="Quicksand"/>
              <a:ea typeface="Quicksand"/>
              <a:cs typeface="Quicksand"/>
              <a:sym typeface="Quicksand"/>
            </a:endParaRPr>
          </a:p>
        </p:txBody>
      </p:sp>
      <p:sp>
        <p:nvSpPr>
          <p:cNvPr id="624" name="Google Shape;624;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25" name="Google Shape;625;p65"/>
          <p:cNvPicPr preferRelativeResize="0"/>
          <p:nvPr/>
        </p:nvPicPr>
        <p:blipFill>
          <a:blip r:embed="rId3">
            <a:alphaModFix/>
          </a:blip>
          <a:stretch>
            <a:fillRect/>
          </a:stretch>
        </p:blipFill>
        <p:spPr>
          <a:xfrm>
            <a:off x="5053925" y="3215726"/>
            <a:ext cx="1620275" cy="1442725"/>
          </a:xfrm>
          <a:prstGeom prst="rect">
            <a:avLst/>
          </a:prstGeom>
          <a:noFill/>
          <a:ln>
            <a:noFill/>
          </a:ln>
        </p:spPr>
      </p:pic>
      <p:sp>
        <p:nvSpPr>
          <p:cNvPr id="626" name="Google Shape;626;p65"/>
          <p:cNvSpPr/>
          <p:nvPr/>
        </p:nvSpPr>
        <p:spPr>
          <a:xfrm flipH="1">
            <a:off x="1518544" y="2435000"/>
            <a:ext cx="2467931" cy="18723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65"/>
          <p:cNvSpPr txBox="1"/>
          <p:nvPr/>
        </p:nvSpPr>
        <p:spPr>
          <a:xfrm>
            <a:off x="1915662" y="269856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you use the rows to find the total number of counters?</a:t>
            </a:r>
            <a:endParaRPr b="1" sz="1300">
              <a:latin typeface="Quicksand"/>
              <a:ea typeface="Quicksand"/>
              <a:cs typeface="Quicksand"/>
              <a:sym typeface="Quicksand"/>
            </a:endParaRPr>
          </a:p>
        </p:txBody>
      </p:sp>
      <p:pic>
        <p:nvPicPr>
          <p:cNvPr id="628" name="Google Shape;628;p65"/>
          <p:cNvPicPr preferRelativeResize="0"/>
          <p:nvPr/>
        </p:nvPicPr>
        <p:blipFill>
          <a:blip r:embed="rId4">
            <a:alphaModFix/>
          </a:blip>
          <a:stretch>
            <a:fillRect/>
          </a:stretch>
        </p:blipFill>
        <p:spPr>
          <a:xfrm>
            <a:off x="3718850" y="1141900"/>
            <a:ext cx="2467925" cy="148075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32" name="Shape 632"/>
        <p:cNvGrpSpPr/>
        <p:nvPr/>
      </p:nvGrpSpPr>
      <p:grpSpPr>
        <a:xfrm>
          <a:off x="0" y="0"/>
          <a:ext cx="0" cy="0"/>
          <a:chOff x="0" y="0"/>
          <a:chExt cx="0" cy="0"/>
        </a:xfrm>
      </p:grpSpPr>
      <p:sp>
        <p:nvSpPr>
          <p:cNvPr id="633" name="Google Shape;633;p66"/>
          <p:cNvSpPr txBox="1"/>
          <p:nvPr>
            <p:ph type="ctrTitle"/>
          </p:nvPr>
        </p:nvSpPr>
        <p:spPr>
          <a:xfrm>
            <a:off x="822550" y="1520475"/>
            <a:ext cx="76785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Count Columns and Objects in Columns</a:t>
            </a:r>
            <a:endParaRPr sz="4100">
              <a:solidFill>
                <a:srgbClr val="434343"/>
              </a:solidFill>
              <a:latin typeface="Hepta Slab"/>
              <a:ea typeface="Hepta Slab"/>
              <a:cs typeface="Hepta Slab"/>
              <a:sym typeface="Hepta Slab"/>
            </a:endParaRPr>
          </a:p>
        </p:txBody>
      </p:sp>
      <p:sp>
        <p:nvSpPr>
          <p:cNvPr id="634" name="Google Shape;634;p66"/>
          <p:cNvSpPr txBox="1"/>
          <p:nvPr/>
        </p:nvSpPr>
        <p:spPr>
          <a:xfrm>
            <a:off x="3170550" y="2906325"/>
            <a:ext cx="558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columns in arrays.</a:t>
            </a:r>
            <a:endParaRPr>
              <a:latin typeface="Quicksand"/>
              <a:ea typeface="Quicksand"/>
              <a:cs typeface="Quicksand"/>
              <a:sym typeface="Quicksand"/>
            </a:endParaRPr>
          </a:p>
        </p:txBody>
      </p:sp>
      <p:sp>
        <p:nvSpPr>
          <p:cNvPr id="635" name="Google Shape;635;p66"/>
          <p:cNvSpPr/>
          <p:nvPr/>
        </p:nvSpPr>
        <p:spPr>
          <a:xfrm>
            <a:off x="2684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66"/>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2.OA.B.2, 2.OA.C.3, 2.OA.C.4</a:t>
            </a:r>
            <a:endParaRPr sz="1100">
              <a:latin typeface="Quicksand"/>
              <a:ea typeface="Quicksand"/>
              <a:cs typeface="Quicksand"/>
              <a:sym typeface="Quicksand"/>
            </a:endParaRPr>
          </a:p>
        </p:txBody>
      </p:sp>
      <p:sp>
        <p:nvSpPr>
          <p:cNvPr id="637" name="Google Shape;637;p6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8</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67"/>
          <p:cNvSpPr txBox="1"/>
          <p:nvPr>
            <p:ph type="ctrTitle"/>
          </p:nvPr>
        </p:nvSpPr>
        <p:spPr>
          <a:xfrm>
            <a:off x="959650" y="79260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Estimation Exploration: Rearrange the Dots</a:t>
            </a:r>
            <a:endParaRPr b="0" sz="3000">
              <a:solidFill>
                <a:srgbClr val="434343"/>
              </a:solidFill>
              <a:latin typeface="Hepta Slab"/>
              <a:ea typeface="Hepta Slab"/>
              <a:cs typeface="Hepta Slab"/>
              <a:sym typeface="Hepta Slab"/>
            </a:endParaRPr>
          </a:p>
        </p:txBody>
      </p:sp>
      <p:sp>
        <p:nvSpPr>
          <p:cNvPr id="643" name="Google Shape;643;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44" name="Google Shape;644;p67"/>
          <p:cNvGrpSpPr/>
          <p:nvPr/>
        </p:nvGrpSpPr>
        <p:grpSpPr>
          <a:xfrm rot="-801400">
            <a:off x="550911" y="1579756"/>
            <a:ext cx="2343045" cy="950026"/>
            <a:chOff x="564889" y="1590535"/>
            <a:chExt cx="2343168" cy="950076"/>
          </a:xfrm>
        </p:grpSpPr>
        <p:sp>
          <p:nvSpPr>
            <p:cNvPr id="645" name="Google Shape;645;p67"/>
            <p:cNvSpPr/>
            <p:nvPr/>
          </p:nvSpPr>
          <p:spPr>
            <a:xfrm>
              <a:off x="564889" y="159053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67"/>
            <p:cNvSpPr txBox="1"/>
            <p:nvPr/>
          </p:nvSpPr>
          <p:spPr>
            <a:xfrm>
              <a:off x="766505" y="1766817"/>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counters do you see?</a:t>
              </a:r>
              <a:endParaRPr/>
            </a:p>
          </p:txBody>
        </p:sp>
      </p:grpSp>
      <p:grpSp>
        <p:nvGrpSpPr>
          <p:cNvPr id="647" name="Google Shape;647;p67"/>
          <p:cNvGrpSpPr/>
          <p:nvPr/>
        </p:nvGrpSpPr>
        <p:grpSpPr>
          <a:xfrm>
            <a:off x="5184326" y="1558463"/>
            <a:ext cx="2664416" cy="950076"/>
            <a:chOff x="-474962" y="706825"/>
            <a:chExt cx="2343168" cy="950076"/>
          </a:xfrm>
        </p:grpSpPr>
        <p:sp>
          <p:nvSpPr>
            <p:cNvPr id="648" name="Google Shape;648;p67"/>
            <p:cNvSpPr/>
            <p:nvPr/>
          </p:nvSpPr>
          <p:spPr>
            <a:xfrm>
              <a:off x="-474962" y="70682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67"/>
            <p:cNvSpPr txBox="1"/>
            <p:nvPr/>
          </p:nvSpPr>
          <p:spPr>
            <a:xfrm>
              <a:off x="-296099" y="86598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Record an estimate that is:</a:t>
              </a:r>
              <a:endParaRPr/>
            </a:p>
          </p:txBody>
        </p:sp>
      </p:grpSp>
      <p:pic>
        <p:nvPicPr>
          <p:cNvPr id="650" name="Google Shape;650;p67"/>
          <p:cNvPicPr preferRelativeResize="0"/>
          <p:nvPr/>
        </p:nvPicPr>
        <p:blipFill>
          <a:blip r:embed="rId3">
            <a:alphaModFix/>
          </a:blip>
          <a:stretch>
            <a:fillRect/>
          </a:stretch>
        </p:blipFill>
        <p:spPr>
          <a:xfrm>
            <a:off x="1314351" y="2685225"/>
            <a:ext cx="2302225" cy="1791300"/>
          </a:xfrm>
          <a:prstGeom prst="rect">
            <a:avLst/>
          </a:prstGeom>
          <a:noFill/>
          <a:ln>
            <a:noFill/>
          </a:ln>
        </p:spPr>
      </p:pic>
      <p:graphicFrame>
        <p:nvGraphicFramePr>
          <p:cNvPr id="651" name="Google Shape;651;p67"/>
          <p:cNvGraphicFramePr/>
          <p:nvPr/>
        </p:nvGraphicFramePr>
        <p:xfrm>
          <a:off x="4740575" y="2685225"/>
          <a:ext cx="3000000" cy="3000000"/>
        </p:xfrm>
        <a:graphic>
          <a:graphicData uri="http://schemas.openxmlformats.org/drawingml/2006/table">
            <a:tbl>
              <a:tblPr>
                <a:noFill/>
                <a:tableStyleId>{D9DCF8D7-8083-4D72-827D-D79BB71829D9}</a:tableStyleId>
              </a:tblPr>
              <a:tblGrid>
                <a:gridCol w="1166675"/>
                <a:gridCol w="1192625"/>
                <a:gridCol w="1192625"/>
              </a:tblGrid>
              <a:tr h="3962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68"/>
          <p:cNvSpPr txBox="1"/>
          <p:nvPr>
            <p:ph type="ctrTitle"/>
          </p:nvPr>
        </p:nvSpPr>
        <p:spPr>
          <a:xfrm>
            <a:off x="959650" y="79260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Estimation Exploration: Rearrange the Dots</a:t>
            </a:r>
            <a:endParaRPr b="0" sz="3000">
              <a:solidFill>
                <a:srgbClr val="434343"/>
              </a:solidFill>
              <a:latin typeface="Hepta Slab"/>
              <a:ea typeface="Hepta Slab"/>
              <a:cs typeface="Hepta Slab"/>
              <a:sym typeface="Hepta Slab"/>
            </a:endParaRPr>
          </a:p>
        </p:txBody>
      </p:sp>
      <p:sp>
        <p:nvSpPr>
          <p:cNvPr id="657" name="Google Shape;657;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58" name="Google Shape;658;p68"/>
          <p:cNvGrpSpPr/>
          <p:nvPr/>
        </p:nvGrpSpPr>
        <p:grpSpPr>
          <a:xfrm rot="-801400">
            <a:off x="550911" y="1579756"/>
            <a:ext cx="2343045" cy="950026"/>
            <a:chOff x="564889" y="1590535"/>
            <a:chExt cx="2343168" cy="950076"/>
          </a:xfrm>
        </p:grpSpPr>
        <p:sp>
          <p:nvSpPr>
            <p:cNvPr id="659" name="Google Shape;659;p68"/>
            <p:cNvSpPr/>
            <p:nvPr/>
          </p:nvSpPr>
          <p:spPr>
            <a:xfrm>
              <a:off x="564889" y="159053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68"/>
            <p:cNvSpPr txBox="1"/>
            <p:nvPr/>
          </p:nvSpPr>
          <p:spPr>
            <a:xfrm>
              <a:off x="766505" y="1766817"/>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counters do you see?</a:t>
              </a:r>
              <a:endParaRPr/>
            </a:p>
          </p:txBody>
        </p:sp>
      </p:grpSp>
      <p:grpSp>
        <p:nvGrpSpPr>
          <p:cNvPr id="661" name="Google Shape;661;p68"/>
          <p:cNvGrpSpPr/>
          <p:nvPr/>
        </p:nvGrpSpPr>
        <p:grpSpPr>
          <a:xfrm>
            <a:off x="5184326" y="1558463"/>
            <a:ext cx="2664416" cy="950076"/>
            <a:chOff x="-474962" y="706825"/>
            <a:chExt cx="2343168" cy="950076"/>
          </a:xfrm>
        </p:grpSpPr>
        <p:sp>
          <p:nvSpPr>
            <p:cNvPr id="662" name="Google Shape;662;p68"/>
            <p:cNvSpPr/>
            <p:nvPr/>
          </p:nvSpPr>
          <p:spPr>
            <a:xfrm>
              <a:off x="-474962" y="70682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68"/>
            <p:cNvSpPr txBox="1"/>
            <p:nvPr/>
          </p:nvSpPr>
          <p:spPr>
            <a:xfrm>
              <a:off x="-296099" y="86598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Record an estimate that is:</a:t>
              </a:r>
              <a:endParaRPr/>
            </a:p>
          </p:txBody>
        </p:sp>
      </p:grpSp>
      <p:pic>
        <p:nvPicPr>
          <p:cNvPr id="664" name="Google Shape;664;p68"/>
          <p:cNvPicPr preferRelativeResize="0"/>
          <p:nvPr/>
        </p:nvPicPr>
        <p:blipFill>
          <a:blip r:embed="rId3">
            <a:alphaModFix/>
          </a:blip>
          <a:stretch>
            <a:fillRect/>
          </a:stretch>
        </p:blipFill>
        <p:spPr>
          <a:xfrm>
            <a:off x="1314351" y="2685225"/>
            <a:ext cx="2302225" cy="1791300"/>
          </a:xfrm>
          <a:prstGeom prst="rect">
            <a:avLst/>
          </a:prstGeom>
          <a:noFill/>
          <a:ln>
            <a:noFill/>
          </a:ln>
        </p:spPr>
      </p:pic>
      <p:graphicFrame>
        <p:nvGraphicFramePr>
          <p:cNvPr id="665" name="Google Shape;665;p68"/>
          <p:cNvGraphicFramePr/>
          <p:nvPr/>
        </p:nvGraphicFramePr>
        <p:xfrm>
          <a:off x="4740575" y="2685225"/>
          <a:ext cx="3000000" cy="3000000"/>
        </p:xfrm>
        <a:graphic>
          <a:graphicData uri="http://schemas.openxmlformats.org/drawingml/2006/table">
            <a:tbl>
              <a:tblPr>
                <a:noFill/>
                <a:tableStyleId>{D9DCF8D7-8083-4D72-827D-D79BB71829D9}</a:tableStyleId>
              </a:tblPr>
              <a:tblGrid>
                <a:gridCol w="1166675"/>
                <a:gridCol w="1192625"/>
                <a:gridCol w="1192625"/>
              </a:tblGrid>
              <a:tr h="3962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69"/>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Count by Columns</a:t>
            </a:r>
            <a:endParaRPr b="0" sz="2900">
              <a:solidFill>
                <a:srgbClr val="434343"/>
              </a:solidFill>
              <a:latin typeface="Hepta Slab"/>
              <a:ea typeface="Hepta Slab"/>
              <a:cs typeface="Hepta Slab"/>
              <a:sym typeface="Hepta Slab"/>
            </a:endParaRPr>
          </a:p>
        </p:txBody>
      </p:sp>
      <p:sp>
        <p:nvSpPr>
          <p:cNvPr id="671" name="Google Shape;671;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2" name="Google Shape;672;p69"/>
          <p:cNvSpPr txBox="1"/>
          <p:nvPr/>
        </p:nvSpPr>
        <p:spPr>
          <a:xfrm>
            <a:off x="508775" y="1404875"/>
            <a:ext cx="3960900" cy="305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many rows are in this array?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counters are in each row?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How many counters are there in all?</a:t>
            </a:r>
            <a:endParaRPr sz="1600">
              <a:latin typeface="Quicksand"/>
              <a:ea typeface="Quicksand"/>
              <a:cs typeface="Quicksand"/>
              <a:sym typeface="Quicksand"/>
            </a:endParaRPr>
          </a:p>
        </p:txBody>
      </p:sp>
      <p:sp>
        <p:nvSpPr>
          <p:cNvPr id="673" name="Google Shape;673;p69"/>
          <p:cNvSpPr txBox="1"/>
          <p:nvPr/>
        </p:nvSpPr>
        <p:spPr>
          <a:xfrm>
            <a:off x="4728725" y="1465450"/>
            <a:ext cx="3960900" cy="305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many rows are in this array?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counters are in each row?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How many counters are there in all?</a:t>
            </a:r>
            <a:endParaRPr sz="1600">
              <a:latin typeface="Quicksand"/>
              <a:ea typeface="Quicksand"/>
              <a:cs typeface="Quicksand"/>
              <a:sym typeface="Quicksand"/>
            </a:endParaRPr>
          </a:p>
        </p:txBody>
      </p:sp>
      <p:pic>
        <p:nvPicPr>
          <p:cNvPr id="674" name="Google Shape;674;p69"/>
          <p:cNvPicPr preferRelativeResize="0"/>
          <p:nvPr/>
        </p:nvPicPr>
        <p:blipFill>
          <a:blip r:embed="rId3">
            <a:alphaModFix/>
          </a:blip>
          <a:stretch>
            <a:fillRect/>
          </a:stretch>
        </p:blipFill>
        <p:spPr>
          <a:xfrm>
            <a:off x="1413200" y="1461225"/>
            <a:ext cx="1329125" cy="1781025"/>
          </a:xfrm>
          <a:prstGeom prst="rect">
            <a:avLst/>
          </a:prstGeom>
          <a:noFill/>
          <a:ln>
            <a:noFill/>
          </a:ln>
        </p:spPr>
      </p:pic>
      <p:pic>
        <p:nvPicPr>
          <p:cNvPr id="675" name="Google Shape;675;p69"/>
          <p:cNvPicPr preferRelativeResize="0"/>
          <p:nvPr/>
        </p:nvPicPr>
        <p:blipFill>
          <a:blip r:embed="rId4">
            <a:alphaModFix/>
          </a:blip>
          <a:stretch>
            <a:fillRect/>
          </a:stretch>
        </p:blipFill>
        <p:spPr>
          <a:xfrm>
            <a:off x="5407275" y="1668358"/>
            <a:ext cx="2421275" cy="13364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70"/>
          <p:cNvSpPr txBox="1"/>
          <p:nvPr>
            <p:ph type="ctrTitle"/>
          </p:nvPr>
        </p:nvSpPr>
        <p:spPr>
          <a:xfrm>
            <a:off x="407300" y="493062"/>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Count by Columns</a:t>
            </a:r>
            <a:endParaRPr sz="2900">
              <a:solidFill>
                <a:srgbClr val="434343"/>
              </a:solidFill>
              <a:latin typeface="Hepta Slab"/>
              <a:ea typeface="Hepta Slab"/>
              <a:cs typeface="Hepta Slab"/>
              <a:sym typeface="Hepta Slab"/>
            </a:endParaRPr>
          </a:p>
        </p:txBody>
      </p:sp>
      <p:sp>
        <p:nvSpPr>
          <p:cNvPr id="681" name="Google Shape;681;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82" name="Google Shape;682;p70"/>
          <p:cNvSpPr txBox="1"/>
          <p:nvPr/>
        </p:nvSpPr>
        <p:spPr>
          <a:xfrm>
            <a:off x="561250" y="1283325"/>
            <a:ext cx="4096800" cy="266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3. Use 10 counters to make 2 columns with the same number in each column.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many counters are in each column?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rows are in the array?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c. How could you count these counters without counting by ones?</a:t>
            </a:r>
            <a:endParaRPr sz="1600">
              <a:latin typeface="Quicksand"/>
              <a:ea typeface="Quicksand"/>
              <a:cs typeface="Quicksand"/>
              <a:sym typeface="Quicksand"/>
            </a:endParaRPr>
          </a:p>
        </p:txBody>
      </p:sp>
      <p:pic>
        <p:nvPicPr>
          <p:cNvPr id="683" name="Google Shape;683;p70"/>
          <p:cNvPicPr preferRelativeResize="0"/>
          <p:nvPr/>
        </p:nvPicPr>
        <p:blipFill>
          <a:blip r:embed="rId3">
            <a:alphaModFix/>
          </a:blip>
          <a:stretch>
            <a:fillRect/>
          </a:stretch>
        </p:blipFill>
        <p:spPr>
          <a:xfrm>
            <a:off x="6419673" y="432698"/>
            <a:ext cx="723425" cy="723425"/>
          </a:xfrm>
          <a:prstGeom prst="rect">
            <a:avLst/>
          </a:prstGeom>
          <a:noFill/>
          <a:ln>
            <a:noFill/>
          </a:ln>
        </p:spPr>
      </p:pic>
      <p:sp>
        <p:nvSpPr>
          <p:cNvPr id="684" name="Google Shape;684;p70"/>
          <p:cNvSpPr txBox="1"/>
          <p:nvPr/>
        </p:nvSpPr>
        <p:spPr>
          <a:xfrm>
            <a:off x="4531900" y="1283325"/>
            <a:ext cx="4096800" cy="304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4. Use 15 counters to make 3 columns with the same number in each column.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many counters are in each column?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rows are in the array?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c. How many counters are in each row?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d. How could you count these counters without counting by ones?</a:t>
            </a:r>
            <a:endParaRPr sz="1600">
              <a:latin typeface="Quicksand"/>
              <a:ea typeface="Quicksand"/>
              <a:cs typeface="Quicksand"/>
              <a:sym typeface="Quicksand"/>
            </a:endParaRPr>
          </a:p>
        </p:txBody>
      </p:sp>
      <p:pic>
        <p:nvPicPr>
          <p:cNvPr id="685" name="Google Shape;685;p70"/>
          <p:cNvPicPr preferRelativeResize="0"/>
          <p:nvPr/>
        </p:nvPicPr>
        <p:blipFill>
          <a:blip r:embed="rId3">
            <a:alphaModFix/>
          </a:blip>
          <a:stretch>
            <a:fillRect/>
          </a:stretch>
        </p:blipFill>
        <p:spPr>
          <a:xfrm>
            <a:off x="1428573" y="432698"/>
            <a:ext cx="723425" cy="7234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71"/>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Guess My Array</a:t>
            </a:r>
            <a:endParaRPr b="0" sz="2700">
              <a:solidFill>
                <a:srgbClr val="434343"/>
              </a:solidFill>
              <a:latin typeface="Hepta Slab"/>
              <a:ea typeface="Hepta Slab"/>
              <a:cs typeface="Hepta Slab"/>
              <a:sym typeface="Hepta Slab"/>
            </a:endParaRPr>
          </a:p>
        </p:txBody>
      </p:sp>
      <p:sp>
        <p:nvSpPr>
          <p:cNvPr id="691" name="Google Shape;691;p71"/>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692" name="Google Shape;692;p71"/>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93" name="Google Shape;693;p71"/>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94" name="Google Shape;694;p71"/>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95" name="Google Shape;695;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96" name="Google Shape;696;p71"/>
          <p:cNvSpPr txBox="1"/>
          <p:nvPr/>
        </p:nvSpPr>
        <p:spPr>
          <a:xfrm>
            <a:off x="458252" y="1200200"/>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Four students talked about their arrays.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Han said, “My array has an even number of counters. It has 2 rows with 6 counters in each row.”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Priya said, “My array has more than 10 counters. It has 4 rows with 3 counters in each row.”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Elena said, “My array is very tall. It has 6 counters in each column.”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Kiran said, “My array has more columns than rows. It has 3 rows.”</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p:txBody>
      </p:sp>
      <p:sp>
        <p:nvSpPr>
          <p:cNvPr id="697" name="Google Shape;697;p71"/>
          <p:cNvSpPr txBox="1"/>
          <p:nvPr/>
        </p:nvSpPr>
        <p:spPr>
          <a:xfrm>
            <a:off x="4528352" y="1359325"/>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1. Which array belongs to which student? Write the name of each student below their array.</a:t>
            </a:r>
            <a:endParaRPr sz="1500">
              <a:latin typeface="Livvic"/>
              <a:ea typeface="Livvic"/>
              <a:cs typeface="Livvic"/>
              <a:sym typeface="Livvic"/>
            </a:endParaRPr>
          </a:p>
        </p:txBody>
      </p:sp>
      <p:pic>
        <p:nvPicPr>
          <p:cNvPr id="698" name="Google Shape;698;p71"/>
          <p:cNvPicPr preferRelativeResize="0"/>
          <p:nvPr/>
        </p:nvPicPr>
        <p:blipFill>
          <a:blip r:embed="rId3">
            <a:alphaModFix/>
          </a:blip>
          <a:stretch>
            <a:fillRect/>
          </a:stretch>
        </p:blipFill>
        <p:spPr>
          <a:xfrm>
            <a:off x="4695147" y="2381500"/>
            <a:ext cx="3736500" cy="14824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72"/>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Guess My Array</a:t>
            </a:r>
            <a:endParaRPr b="0" sz="2700">
              <a:solidFill>
                <a:srgbClr val="434343"/>
              </a:solidFill>
              <a:latin typeface="Hepta Slab"/>
              <a:ea typeface="Hepta Slab"/>
              <a:cs typeface="Hepta Slab"/>
              <a:sym typeface="Hepta Slab"/>
            </a:endParaRPr>
          </a:p>
        </p:txBody>
      </p:sp>
      <p:sp>
        <p:nvSpPr>
          <p:cNvPr id="704" name="Google Shape;704;p72"/>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05" name="Google Shape;705;p72"/>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06" name="Google Shape;706;p72"/>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07" name="Google Shape;707;p72"/>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08" name="Google Shape;708;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9" name="Google Shape;709;p72"/>
          <p:cNvSpPr txBox="1"/>
          <p:nvPr/>
        </p:nvSpPr>
        <p:spPr>
          <a:xfrm>
            <a:off x="458252" y="1200200"/>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Four students talked about their arrays.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Han said, “My array has an even number of counters. It has 2 rows with 6 counters in each row.”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Priya said, “My array has more than 10 counters. It has 4 rows with 3 counters in each row.”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Elena said, “My array is very tall. It has 6 counters in each column.”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Kiran said, “My array has more columns than rows. It has 3 rows.”</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p:txBody>
      </p:sp>
      <p:sp>
        <p:nvSpPr>
          <p:cNvPr id="710" name="Google Shape;710;p72"/>
          <p:cNvSpPr txBox="1"/>
          <p:nvPr/>
        </p:nvSpPr>
        <p:spPr>
          <a:xfrm>
            <a:off x="4528352" y="1359325"/>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2. Each student used _____ counters to make an array.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3. Make an array using up to 20 counters, but don’t let your partner see.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Give your partner clues about your array, so they can try to make it. </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Compare to see if your partner made the same array. Be prepared to explain how you knew the total number of counters.</a:t>
            </a:r>
            <a:endParaRPr sz="1500">
              <a:latin typeface="Livvic"/>
              <a:ea typeface="Livvic"/>
              <a:cs typeface="Livvic"/>
              <a:sym typeface="Livvic"/>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73"/>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Today you learned that when arranging counters in an array, the counters in each row should line up with the counters in the other rows. The counters in an array also line up in columns that go up and down. The columns in an array always have the same number of counters in them. Arrays can help us organize objects, so we can find total amounts in an efficient way.</a:t>
            </a:r>
            <a:endParaRPr sz="1600">
              <a:latin typeface="Livvic"/>
              <a:ea typeface="Livvic"/>
              <a:cs typeface="Livvic"/>
              <a:sym typeface="Livvic"/>
            </a:endParaRPr>
          </a:p>
        </p:txBody>
      </p:sp>
      <p:pic>
        <p:nvPicPr>
          <p:cNvPr id="716" name="Google Shape;716;p73"/>
          <p:cNvPicPr preferRelativeResize="0"/>
          <p:nvPr/>
        </p:nvPicPr>
        <p:blipFill>
          <a:blip r:embed="rId3">
            <a:alphaModFix/>
          </a:blip>
          <a:stretch>
            <a:fillRect/>
          </a:stretch>
        </p:blipFill>
        <p:spPr>
          <a:xfrm>
            <a:off x="3117698" y="2577172"/>
            <a:ext cx="1797600" cy="1600603"/>
          </a:xfrm>
          <a:prstGeom prst="rect">
            <a:avLst/>
          </a:prstGeom>
          <a:noFill/>
          <a:ln>
            <a:noFill/>
          </a:ln>
        </p:spPr>
      </p:pic>
      <p:sp>
        <p:nvSpPr>
          <p:cNvPr id="717" name="Google Shape;717;p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18" name="Google Shape;718;p73"/>
          <p:cNvSpPr/>
          <p:nvPr/>
        </p:nvSpPr>
        <p:spPr>
          <a:xfrm>
            <a:off x="5343675" y="1964923"/>
            <a:ext cx="3008433" cy="19145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3"/>
          <p:cNvSpPr txBox="1"/>
          <p:nvPr/>
        </p:nvSpPr>
        <p:spPr>
          <a:xfrm flipH="1">
            <a:off x="5780326" y="2266422"/>
            <a:ext cx="2135100" cy="131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Livvic"/>
                <a:ea typeface="Livvic"/>
                <a:cs typeface="Livvic"/>
                <a:sym typeface="Livvic"/>
              </a:rPr>
              <a:t>How would you describe this array using rows or columns?</a:t>
            </a:r>
            <a:endParaRPr b="1" sz="1600">
              <a:latin typeface="Livvic"/>
              <a:ea typeface="Livvic"/>
              <a:cs typeface="Livvic"/>
              <a:sym typeface="Livvic"/>
            </a:endParaRPr>
          </a:p>
        </p:txBody>
      </p:sp>
      <p:pic>
        <p:nvPicPr>
          <p:cNvPr id="720" name="Google Shape;720;p73"/>
          <p:cNvPicPr preferRelativeResize="0"/>
          <p:nvPr/>
        </p:nvPicPr>
        <p:blipFill>
          <a:blip r:embed="rId4">
            <a:alphaModFix/>
          </a:blip>
          <a:stretch>
            <a:fillRect/>
          </a:stretch>
        </p:blipFill>
        <p:spPr>
          <a:xfrm>
            <a:off x="1097100" y="2066050"/>
            <a:ext cx="1442148" cy="20461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24" name="Shape 724"/>
        <p:cNvGrpSpPr/>
        <p:nvPr/>
      </p:nvGrpSpPr>
      <p:grpSpPr>
        <a:xfrm>
          <a:off x="0" y="0"/>
          <a:ext cx="0" cy="0"/>
          <a:chOff x="0" y="0"/>
          <a:chExt cx="0" cy="0"/>
        </a:xfrm>
      </p:grpSpPr>
      <p:sp>
        <p:nvSpPr>
          <p:cNvPr id="725" name="Google Shape;725;p74"/>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 Find Sums </a:t>
            </a:r>
            <a:endParaRPr sz="4200">
              <a:latin typeface="Hepta Slab"/>
              <a:ea typeface="Hepta Slab"/>
              <a:cs typeface="Hepta Slab"/>
              <a:sym typeface="Hepta Slab"/>
            </a:endParaRPr>
          </a:p>
          <a:p>
            <a:pPr indent="0" lvl="0" marL="0" rtl="0" algn="ctr">
              <a:spcBef>
                <a:spcPts val="0"/>
              </a:spcBef>
              <a:spcAft>
                <a:spcPts val="0"/>
              </a:spcAft>
              <a:buNone/>
            </a:pPr>
            <a:r>
              <a:rPr lang="en" sz="4200">
                <a:latin typeface="Hepta Slab"/>
                <a:ea typeface="Hepta Slab"/>
                <a:cs typeface="Hepta Slab"/>
                <a:sym typeface="Hepta Slab"/>
              </a:rPr>
              <a:t>Using Arrays</a:t>
            </a:r>
            <a:endParaRPr sz="4200">
              <a:latin typeface="Hepta Slab"/>
              <a:ea typeface="Hepta Slab"/>
              <a:cs typeface="Hepta Slab"/>
              <a:sym typeface="Hepta Slab"/>
            </a:endParaRPr>
          </a:p>
        </p:txBody>
      </p:sp>
      <p:sp>
        <p:nvSpPr>
          <p:cNvPr id="726" name="Google Shape;726;p74"/>
          <p:cNvSpPr txBox="1"/>
          <p:nvPr/>
        </p:nvSpPr>
        <p:spPr>
          <a:xfrm>
            <a:off x="3617775" y="2834550"/>
            <a:ext cx="511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expressions with arrays.</a:t>
            </a:r>
            <a:endParaRPr>
              <a:latin typeface="Quicksand"/>
              <a:ea typeface="Quicksand"/>
              <a:cs typeface="Quicksand"/>
              <a:sym typeface="Quicksand"/>
            </a:endParaRPr>
          </a:p>
        </p:txBody>
      </p:sp>
      <p:sp>
        <p:nvSpPr>
          <p:cNvPr id="727" name="Google Shape;727;p74"/>
          <p:cNvSpPr/>
          <p:nvPr/>
        </p:nvSpPr>
        <p:spPr>
          <a:xfrm>
            <a:off x="3161177" y="2834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2.OA.B.2, 2.OA.C.3, 2.OA.C.4</a:t>
            </a:r>
            <a:endParaRPr sz="1100">
              <a:latin typeface="Quicksand"/>
              <a:ea typeface="Quicksand"/>
              <a:cs typeface="Quicksand"/>
              <a:sym typeface="Quicksand"/>
            </a:endParaRPr>
          </a:p>
        </p:txBody>
      </p:sp>
      <p:sp>
        <p:nvSpPr>
          <p:cNvPr id="729" name="Google Shape;729;p74"/>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75"/>
          <p:cNvSpPr txBox="1"/>
          <p:nvPr>
            <p:ph type="ctrTitle"/>
          </p:nvPr>
        </p:nvSpPr>
        <p:spPr>
          <a:xfrm>
            <a:off x="959650" y="79260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Estimation Exploration: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Waffles?</a:t>
            </a:r>
            <a:endParaRPr b="0" sz="3000">
              <a:solidFill>
                <a:srgbClr val="434343"/>
              </a:solidFill>
              <a:latin typeface="Hepta Slab"/>
              <a:ea typeface="Hepta Slab"/>
              <a:cs typeface="Hepta Slab"/>
              <a:sym typeface="Hepta Slab"/>
            </a:endParaRPr>
          </a:p>
        </p:txBody>
      </p:sp>
      <p:sp>
        <p:nvSpPr>
          <p:cNvPr id="735" name="Google Shape;735;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36" name="Google Shape;736;p75"/>
          <p:cNvGrpSpPr/>
          <p:nvPr/>
        </p:nvGrpSpPr>
        <p:grpSpPr>
          <a:xfrm rot="-801400">
            <a:off x="550911" y="1579756"/>
            <a:ext cx="2343045" cy="950026"/>
            <a:chOff x="564889" y="1590535"/>
            <a:chExt cx="2343168" cy="950076"/>
          </a:xfrm>
        </p:grpSpPr>
        <p:sp>
          <p:nvSpPr>
            <p:cNvPr id="737" name="Google Shape;737;p75"/>
            <p:cNvSpPr/>
            <p:nvPr/>
          </p:nvSpPr>
          <p:spPr>
            <a:xfrm>
              <a:off x="564889" y="159053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5"/>
            <p:cNvSpPr txBox="1"/>
            <p:nvPr/>
          </p:nvSpPr>
          <p:spPr>
            <a:xfrm>
              <a:off x="766505" y="1766817"/>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waffles are on the tray?</a:t>
              </a:r>
              <a:endParaRPr/>
            </a:p>
          </p:txBody>
        </p:sp>
      </p:grpSp>
      <p:grpSp>
        <p:nvGrpSpPr>
          <p:cNvPr id="739" name="Google Shape;739;p75"/>
          <p:cNvGrpSpPr/>
          <p:nvPr/>
        </p:nvGrpSpPr>
        <p:grpSpPr>
          <a:xfrm>
            <a:off x="5184326" y="1558463"/>
            <a:ext cx="2664416" cy="950076"/>
            <a:chOff x="-474962" y="706825"/>
            <a:chExt cx="2343168" cy="950076"/>
          </a:xfrm>
        </p:grpSpPr>
        <p:sp>
          <p:nvSpPr>
            <p:cNvPr id="740" name="Google Shape;740;p75"/>
            <p:cNvSpPr/>
            <p:nvPr/>
          </p:nvSpPr>
          <p:spPr>
            <a:xfrm>
              <a:off x="-474962" y="70682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5"/>
            <p:cNvSpPr txBox="1"/>
            <p:nvPr/>
          </p:nvSpPr>
          <p:spPr>
            <a:xfrm>
              <a:off x="-296099" y="86598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Record an estimate that is:</a:t>
              </a:r>
              <a:endParaRPr/>
            </a:p>
          </p:txBody>
        </p:sp>
      </p:grpSp>
      <p:graphicFrame>
        <p:nvGraphicFramePr>
          <p:cNvPr id="742" name="Google Shape;742;p75"/>
          <p:cNvGraphicFramePr/>
          <p:nvPr/>
        </p:nvGraphicFramePr>
        <p:xfrm>
          <a:off x="4740575" y="2685225"/>
          <a:ext cx="3000000" cy="3000000"/>
        </p:xfrm>
        <a:graphic>
          <a:graphicData uri="http://schemas.openxmlformats.org/drawingml/2006/table">
            <a:tbl>
              <a:tblPr>
                <a:noFill/>
                <a:tableStyleId>{D9DCF8D7-8083-4D72-827D-D79BB71829D9}</a:tableStyleId>
              </a:tblPr>
              <a:tblGrid>
                <a:gridCol w="1166675"/>
                <a:gridCol w="1192625"/>
                <a:gridCol w="1192625"/>
              </a:tblGrid>
              <a:tr h="3962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743" name="Google Shape;743;p75"/>
          <p:cNvPicPr preferRelativeResize="0"/>
          <p:nvPr/>
        </p:nvPicPr>
        <p:blipFill>
          <a:blip r:embed="rId3">
            <a:alphaModFix/>
          </a:blip>
          <a:stretch>
            <a:fillRect/>
          </a:stretch>
        </p:blipFill>
        <p:spPr>
          <a:xfrm>
            <a:off x="959650" y="2685224"/>
            <a:ext cx="1448875" cy="1704925"/>
          </a:xfrm>
          <a:prstGeom prst="rect">
            <a:avLst/>
          </a:prstGeom>
          <a:noFill/>
          <a:ln>
            <a:noFill/>
          </a:ln>
        </p:spPr>
      </p:pic>
      <p:pic>
        <p:nvPicPr>
          <p:cNvPr id="744" name="Google Shape;744;p75"/>
          <p:cNvPicPr preferRelativeResize="0"/>
          <p:nvPr/>
        </p:nvPicPr>
        <p:blipFill>
          <a:blip r:embed="rId4">
            <a:alphaModFix/>
          </a:blip>
          <a:stretch>
            <a:fillRect/>
          </a:stretch>
        </p:blipFill>
        <p:spPr>
          <a:xfrm>
            <a:off x="2625800" y="2572788"/>
            <a:ext cx="1337125" cy="19298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76"/>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Sums of Rows and Sums of Columns</a:t>
            </a:r>
            <a:endParaRPr b="0" sz="2800">
              <a:solidFill>
                <a:srgbClr val="434343"/>
              </a:solidFill>
              <a:latin typeface="Hepta Slab"/>
              <a:ea typeface="Hepta Slab"/>
              <a:cs typeface="Hepta Slab"/>
              <a:sym typeface="Hepta Slab"/>
            </a:endParaRPr>
          </a:p>
        </p:txBody>
      </p:sp>
      <p:sp>
        <p:nvSpPr>
          <p:cNvPr id="750" name="Google Shape;750;p76"/>
          <p:cNvSpPr txBox="1"/>
          <p:nvPr/>
        </p:nvSpPr>
        <p:spPr>
          <a:xfrm>
            <a:off x="8070150" y="212250"/>
            <a:ext cx="1030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51" name="Google Shape;751;p76"/>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6"/>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Mai and Diego represented the same array with different expressions.</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Who do you agree with?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Show your thinking using diagrams, symbols, or other representations.</a:t>
            </a:r>
            <a:endParaRPr sz="1800">
              <a:latin typeface="Quicksand"/>
              <a:ea typeface="Quicksand"/>
              <a:cs typeface="Quicksand"/>
              <a:sym typeface="Quicksand"/>
            </a:endParaRPr>
          </a:p>
        </p:txBody>
      </p:sp>
      <p:pic>
        <p:nvPicPr>
          <p:cNvPr id="753" name="Google Shape;753;p76"/>
          <p:cNvPicPr preferRelativeResize="0"/>
          <p:nvPr/>
        </p:nvPicPr>
        <p:blipFill>
          <a:blip r:embed="rId3">
            <a:alphaModFix/>
          </a:blip>
          <a:stretch>
            <a:fillRect/>
          </a:stretch>
        </p:blipFill>
        <p:spPr>
          <a:xfrm>
            <a:off x="2624700" y="1581150"/>
            <a:ext cx="4381500" cy="19812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77"/>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Match Arrays to Expressions</a:t>
            </a:r>
            <a:endParaRPr b="0" sz="2800">
              <a:solidFill>
                <a:srgbClr val="434343"/>
              </a:solidFill>
              <a:latin typeface="Hepta Slab"/>
              <a:ea typeface="Hepta Slab"/>
              <a:cs typeface="Hepta Slab"/>
              <a:sym typeface="Hepta Slab"/>
            </a:endParaRPr>
          </a:p>
        </p:txBody>
      </p:sp>
      <p:sp>
        <p:nvSpPr>
          <p:cNvPr id="759" name="Google Shape;759;p77"/>
          <p:cNvSpPr txBox="1"/>
          <p:nvPr/>
        </p:nvSpPr>
        <p:spPr>
          <a:xfrm>
            <a:off x="8011800" y="212250"/>
            <a:ext cx="1009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t/>
            </a:r>
            <a:endParaRPr sz="1600">
              <a:solidFill>
                <a:srgbClr val="B7B7B7"/>
              </a:solidFill>
              <a:latin typeface="Nixie One"/>
              <a:ea typeface="Nixie One"/>
              <a:cs typeface="Nixie One"/>
              <a:sym typeface="Nixie One"/>
            </a:endParaRPr>
          </a:p>
        </p:txBody>
      </p:sp>
      <p:sp>
        <p:nvSpPr>
          <p:cNvPr id="760" name="Google Shape;760;p7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7"/>
          <p:cNvSpPr txBox="1"/>
          <p:nvPr/>
        </p:nvSpPr>
        <p:spPr>
          <a:xfrm>
            <a:off x="508775" y="844225"/>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Sort the cards into 8 piles.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Each pile will have 4 cards, except for one pile, which will only have 3.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Each pile should have an array, 2 expressions, and a total number.</a:t>
            </a:r>
            <a:endParaRPr>
              <a:latin typeface="Livvic"/>
              <a:ea typeface="Livvic"/>
              <a:cs typeface="Livvic"/>
              <a:sym typeface="Livvic"/>
            </a:endParaRPr>
          </a:p>
        </p:txBody>
      </p:sp>
      <p:pic>
        <p:nvPicPr>
          <p:cNvPr id="762" name="Google Shape;762;p77"/>
          <p:cNvPicPr preferRelativeResize="0"/>
          <p:nvPr/>
        </p:nvPicPr>
        <p:blipFill>
          <a:blip r:embed="rId3">
            <a:alphaModFix/>
          </a:blip>
          <a:stretch>
            <a:fillRect/>
          </a:stretch>
        </p:blipFill>
        <p:spPr>
          <a:xfrm>
            <a:off x="786950" y="1651950"/>
            <a:ext cx="899595" cy="1115412"/>
          </a:xfrm>
          <a:prstGeom prst="rect">
            <a:avLst/>
          </a:prstGeom>
          <a:noFill/>
          <a:ln>
            <a:noFill/>
          </a:ln>
        </p:spPr>
      </p:pic>
      <p:pic>
        <p:nvPicPr>
          <p:cNvPr id="763" name="Google Shape;763;p77"/>
          <p:cNvPicPr preferRelativeResize="0"/>
          <p:nvPr/>
        </p:nvPicPr>
        <p:blipFill>
          <a:blip r:embed="rId4">
            <a:alphaModFix/>
          </a:blip>
          <a:stretch>
            <a:fillRect/>
          </a:stretch>
        </p:blipFill>
        <p:spPr>
          <a:xfrm>
            <a:off x="1777042" y="1651950"/>
            <a:ext cx="1206208" cy="1115413"/>
          </a:xfrm>
          <a:prstGeom prst="rect">
            <a:avLst/>
          </a:prstGeom>
          <a:noFill/>
          <a:ln>
            <a:noFill/>
          </a:ln>
        </p:spPr>
      </p:pic>
      <p:pic>
        <p:nvPicPr>
          <p:cNvPr id="764" name="Google Shape;764;p77"/>
          <p:cNvPicPr preferRelativeResize="0"/>
          <p:nvPr/>
        </p:nvPicPr>
        <p:blipFill>
          <a:blip r:embed="rId5">
            <a:alphaModFix/>
          </a:blip>
          <a:stretch>
            <a:fillRect/>
          </a:stretch>
        </p:blipFill>
        <p:spPr>
          <a:xfrm>
            <a:off x="3201250" y="1651950"/>
            <a:ext cx="710432" cy="1151250"/>
          </a:xfrm>
          <a:prstGeom prst="rect">
            <a:avLst/>
          </a:prstGeom>
          <a:noFill/>
          <a:ln>
            <a:noFill/>
          </a:ln>
        </p:spPr>
      </p:pic>
      <p:pic>
        <p:nvPicPr>
          <p:cNvPr id="765" name="Google Shape;765;p77"/>
          <p:cNvPicPr preferRelativeResize="0"/>
          <p:nvPr/>
        </p:nvPicPr>
        <p:blipFill>
          <a:blip r:embed="rId6">
            <a:alphaModFix/>
          </a:blip>
          <a:stretch>
            <a:fillRect/>
          </a:stretch>
        </p:blipFill>
        <p:spPr>
          <a:xfrm>
            <a:off x="4004529" y="1651950"/>
            <a:ext cx="631971" cy="1151250"/>
          </a:xfrm>
          <a:prstGeom prst="rect">
            <a:avLst/>
          </a:prstGeom>
          <a:noFill/>
          <a:ln>
            <a:noFill/>
          </a:ln>
        </p:spPr>
      </p:pic>
      <p:pic>
        <p:nvPicPr>
          <p:cNvPr id="766" name="Google Shape;766;p77"/>
          <p:cNvPicPr preferRelativeResize="0"/>
          <p:nvPr/>
        </p:nvPicPr>
        <p:blipFill>
          <a:blip r:embed="rId7">
            <a:alphaModFix/>
          </a:blip>
          <a:stretch>
            <a:fillRect/>
          </a:stretch>
        </p:blipFill>
        <p:spPr>
          <a:xfrm>
            <a:off x="5532625" y="1651950"/>
            <a:ext cx="1590285" cy="841500"/>
          </a:xfrm>
          <a:prstGeom prst="rect">
            <a:avLst/>
          </a:prstGeom>
          <a:noFill/>
          <a:ln>
            <a:noFill/>
          </a:ln>
        </p:spPr>
      </p:pic>
      <p:pic>
        <p:nvPicPr>
          <p:cNvPr id="767" name="Google Shape;767;p77"/>
          <p:cNvPicPr preferRelativeResize="0"/>
          <p:nvPr/>
        </p:nvPicPr>
        <p:blipFill>
          <a:blip r:embed="rId8">
            <a:alphaModFix/>
          </a:blip>
          <a:stretch>
            <a:fillRect/>
          </a:stretch>
        </p:blipFill>
        <p:spPr>
          <a:xfrm>
            <a:off x="4729350" y="1651950"/>
            <a:ext cx="710425" cy="1196912"/>
          </a:xfrm>
          <a:prstGeom prst="rect">
            <a:avLst/>
          </a:prstGeom>
          <a:noFill/>
          <a:ln>
            <a:noFill/>
          </a:ln>
        </p:spPr>
      </p:pic>
      <p:pic>
        <p:nvPicPr>
          <p:cNvPr id="768" name="Google Shape;768;p77"/>
          <p:cNvPicPr preferRelativeResize="0"/>
          <p:nvPr/>
        </p:nvPicPr>
        <p:blipFill>
          <a:blip r:embed="rId9">
            <a:alphaModFix/>
          </a:blip>
          <a:stretch>
            <a:fillRect/>
          </a:stretch>
        </p:blipFill>
        <p:spPr>
          <a:xfrm>
            <a:off x="7347550" y="1657800"/>
            <a:ext cx="1009500" cy="829798"/>
          </a:xfrm>
          <a:prstGeom prst="rect">
            <a:avLst/>
          </a:prstGeom>
          <a:noFill/>
          <a:ln>
            <a:noFill/>
          </a:ln>
        </p:spPr>
      </p:pic>
      <p:pic>
        <p:nvPicPr>
          <p:cNvPr id="769" name="Google Shape;769;p77"/>
          <p:cNvPicPr preferRelativeResize="0"/>
          <p:nvPr/>
        </p:nvPicPr>
        <p:blipFill>
          <a:blip r:embed="rId10">
            <a:alphaModFix/>
          </a:blip>
          <a:stretch>
            <a:fillRect/>
          </a:stretch>
        </p:blipFill>
        <p:spPr>
          <a:xfrm>
            <a:off x="520200" y="2874575"/>
            <a:ext cx="1206200" cy="894740"/>
          </a:xfrm>
          <a:prstGeom prst="rect">
            <a:avLst/>
          </a:prstGeom>
          <a:noFill/>
          <a:ln>
            <a:noFill/>
          </a:ln>
        </p:spPr>
      </p:pic>
      <p:pic>
        <p:nvPicPr>
          <p:cNvPr id="770" name="Google Shape;770;p77"/>
          <p:cNvPicPr preferRelativeResize="0"/>
          <p:nvPr/>
        </p:nvPicPr>
        <p:blipFill>
          <a:blip r:embed="rId11">
            <a:alphaModFix/>
          </a:blip>
          <a:stretch>
            <a:fillRect/>
          </a:stretch>
        </p:blipFill>
        <p:spPr>
          <a:xfrm>
            <a:off x="3472197" y="3026344"/>
            <a:ext cx="771290" cy="397730"/>
          </a:xfrm>
          <a:prstGeom prst="rect">
            <a:avLst/>
          </a:prstGeom>
          <a:noFill/>
          <a:ln>
            <a:noFill/>
          </a:ln>
        </p:spPr>
      </p:pic>
      <p:pic>
        <p:nvPicPr>
          <p:cNvPr id="771" name="Google Shape;771;p77"/>
          <p:cNvPicPr preferRelativeResize="0"/>
          <p:nvPr/>
        </p:nvPicPr>
        <p:blipFill>
          <a:blip r:embed="rId12">
            <a:alphaModFix/>
          </a:blip>
          <a:stretch>
            <a:fillRect/>
          </a:stretch>
        </p:blipFill>
        <p:spPr>
          <a:xfrm>
            <a:off x="4375012" y="3001481"/>
            <a:ext cx="821592" cy="447446"/>
          </a:xfrm>
          <a:prstGeom prst="rect">
            <a:avLst/>
          </a:prstGeom>
          <a:noFill/>
          <a:ln>
            <a:noFill/>
          </a:ln>
        </p:spPr>
      </p:pic>
      <p:pic>
        <p:nvPicPr>
          <p:cNvPr id="772" name="Google Shape;772;p77"/>
          <p:cNvPicPr preferRelativeResize="0"/>
          <p:nvPr/>
        </p:nvPicPr>
        <p:blipFill>
          <a:blip r:embed="rId13">
            <a:alphaModFix/>
          </a:blip>
          <a:stretch>
            <a:fillRect/>
          </a:stretch>
        </p:blipFill>
        <p:spPr>
          <a:xfrm>
            <a:off x="1993538" y="3026340"/>
            <a:ext cx="1349758" cy="439160"/>
          </a:xfrm>
          <a:prstGeom prst="rect">
            <a:avLst/>
          </a:prstGeom>
          <a:noFill/>
          <a:ln>
            <a:noFill/>
          </a:ln>
        </p:spPr>
      </p:pic>
      <p:pic>
        <p:nvPicPr>
          <p:cNvPr id="773" name="Google Shape;773;p77"/>
          <p:cNvPicPr preferRelativeResize="0"/>
          <p:nvPr/>
        </p:nvPicPr>
        <p:blipFill>
          <a:blip r:embed="rId14">
            <a:alphaModFix/>
          </a:blip>
          <a:stretch>
            <a:fillRect/>
          </a:stretch>
        </p:blipFill>
        <p:spPr>
          <a:xfrm>
            <a:off x="1993541" y="3557869"/>
            <a:ext cx="1651567" cy="472304"/>
          </a:xfrm>
          <a:prstGeom prst="rect">
            <a:avLst/>
          </a:prstGeom>
          <a:noFill/>
          <a:ln>
            <a:noFill/>
          </a:ln>
        </p:spPr>
      </p:pic>
      <p:pic>
        <p:nvPicPr>
          <p:cNvPr id="774" name="Google Shape;774;p77"/>
          <p:cNvPicPr preferRelativeResize="0"/>
          <p:nvPr/>
        </p:nvPicPr>
        <p:blipFill>
          <a:blip r:embed="rId15">
            <a:alphaModFix/>
          </a:blip>
          <a:stretch>
            <a:fillRect/>
          </a:stretch>
        </p:blipFill>
        <p:spPr>
          <a:xfrm>
            <a:off x="5445397" y="2583337"/>
            <a:ext cx="670687" cy="406016"/>
          </a:xfrm>
          <a:prstGeom prst="rect">
            <a:avLst/>
          </a:prstGeom>
          <a:noFill/>
          <a:ln>
            <a:noFill/>
          </a:ln>
        </p:spPr>
      </p:pic>
      <p:pic>
        <p:nvPicPr>
          <p:cNvPr id="775" name="Google Shape;775;p77"/>
          <p:cNvPicPr preferRelativeResize="0"/>
          <p:nvPr/>
        </p:nvPicPr>
        <p:blipFill>
          <a:blip r:embed="rId16">
            <a:alphaModFix/>
          </a:blip>
          <a:stretch>
            <a:fillRect/>
          </a:stretch>
        </p:blipFill>
        <p:spPr>
          <a:xfrm>
            <a:off x="7364434" y="2651524"/>
            <a:ext cx="1031182" cy="406016"/>
          </a:xfrm>
          <a:prstGeom prst="rect">
            <a:avLst/>
          </a:prstGeom>
          <a:noFill/>
          <a:ln>
            <a:noFill/>
          </a:ln>
        </p:spPr>
      </p:pic>
      <p:pic>
        <p:nvPicPr>
          <p:cNvPr id="776" name="Google Shape;776;p77"/>
          <p:cNvPicPr preferRelativeResize="0"/>
          <p:nvPr/>
        </p:nvPicPr>
        <p:blipFill>
          <a:blip r:embed="rId17">
            <a:alphaModFix/>
          </a:blip>
          <a:stretch>
            <a:fillRect/>
          </a:stretch>
        </p:blipFill>
        <p:spPr>
          <a:xfrm>
            <a:off x="6225871" y="2647387"/>
            <a:ext cx="1064716" cy="414302"/>
          </a:xfrm>
          <a:prstGeom prst="rect">
            <a:avLst/>
          </a:prstGeom>
          <a:noFill/>
          <a:ln>
            <a:noFill/>
          </a:ln>
        </p:spPr>
      </p:pic>
      <p:pic>
        <p:nvPicPr>
          <p:cNvPr id="777" name="Google Shape;777;p77"/>
          <p:cNvPicPr preferRelativeResize="0"/>
          <p:nvPr/>
        </p:nvPicPr>
        <p:blipFill>
          <a:blip r:embed="rId18">
            <a:alphaModFix/>
          </a:blip>
          <a:stretch>
            <a:fillRect/>
          </a:stretch>
        </p:blipFill>
        <p:spPr>
          <a:xfrm>
            <a:off x="5328128" y="3191787"/>
            <a:ext cx="1366525" cy="422588"/>
          </a:xfrm>
          <a:prstGeom prst="rect">
            <a:avLst/>
          </a:prstGeom>
          <a:noFill/>
          <a:ln>
            <a:noFill/>
          </a:ln>
        </p:spPr>
      </p:pic>
      <p:pic>
        <p:nvPicPr>
          <p:cNvPr id="778" name="Google Shape;778;p77"/>
          <p:cNvPicPr preferRelativeResize="0"/>
          <p:nvPr/>
        </p:nvPicPr>
        <p:blipFill>
          <a:blip r:embed="rId19">
            <a:alphaModFix/>
          </a:blip>
          <a:stretch>
            <a:fillRect/>
          </a:stretch>
        </p:blipFill>
        <p:spPr>
          <a:xfrm>
            <a:off x="3815675" y="3655565"/>
            <a:ext cx="1673733" cy="377510"/>
          </a:xfrm>
          <a:prstGeom prst="rect">
            <a:avLst/>
          </a:prstGeom>
          <a:noFill/>
          <a:ln>
            <a:noFill/>
          </a:ln>
        </p:spPr>
      </p:pic>
      <p:pic>
        <p:nvPicPr>
          <p:cNvPr id="779" name="Google Shape;779;p77"/>
          <p:cNvPicPr preferRelativeResize="0"/>
          <p:nvPr/>
        </p:nvPicPr>
        <p:blipFill>
          <a:blip r:embed="rId20">
            <a:alphaModFix/>
          </a:blip>
          <a:stretch>
            <a:fillRect/>
          </a:stretch>
        </p:blipFill>
        <p:spPr>
          <a:xfrm>
            <a:off x="6826163" y="3224000"/>
            <a:ext cx="1690062" cy="406549"/>
          </a:xfrm>
          <a:prstGeom prst="rect">
            <a:avLst/>
          </a:prstGeom>
          <a:noFill/>
          <a:ln>
            <a:noFill/>
          </a:ln>
        </p:spPr>
      </p:pic>
      <p:pic>
        <p:nvPicPr>
          <p:cNvPr id="780" name="Google Shape;780;p77"/>
          <p:cNvPicPr preferRelativeResize="0"/>
          <p:nvPr/>
        </p:nvPicPr>
        <p:blipFill>
          <a:blip r:embed="rId21">
            <a:alphaModFix/>
          </a:blip>
          <a:stretch>
            <a:fillRect/>
          </a:stretch>
        </p:blipFill>
        <p:spPr>
          <a:xfrm>
            <a:off x="627750" y="3975550"/>
            <a:ext cx="1009500" cy="309159"/>
          </a:xfrm>
          <a:prstGeom prst="rect">
            <a:avLst/>
          </a:prstGeom>
          <a:noFill/>
          <a:ln>
            <a:noFill/>
          </a:ln>
        </p:spPr>
      </p:pic>
      <p:pic>
        <p:nvPicPr>
          <p:cNvPr id="781" name="Google Shape;781;p77"/>
          <p:cNvPicPr preferRelativeResize="0"/>
          <p:nvPr/>
        </p:nvPicPr>
        <p:blipFill>
          <a:blip r:embed="rId22">
            <a:alphaModFix/>
          </a:blip>
          <a:stretch>
            <a:fillRect/>
          </a:stretch>
        </p:blipFill>
        <p:spPr>
          <a:xfrm>
            <a:off x="2372575" y="4122550"/>
            <a:ext cx="821600" cy="279953"/>
          </a:xfrm>
          <a:prstGeom prst="rect">
            <a:avLst/>
          </a:prstGeom>
          <a:noFill/>
          <a:ln>
            <a:noFill/>
          </a:ln>
        </p:spPr>
      </p:pic>
      <p:pic>
        <p:nvPicPr>
          <p:cNvPr id="782" name="Google Shape;782;p77"/>
          <p:cNvPicPr preferRelativeResize="0"/>
          <p:nvPr/>
        </p:nvPicPr>
        <p:blipFill>
          <a:blip r:embed="rId23">
            <a:alphaModFix/>
          </a:blip>
          <a:stretch>
            <a:fillRect/>
          </a:stretch>
        </p:blipFill>
        <p:spPr>
          <a:xfrm>
            <a:off x="5708400" y="3744450"/>
            <a:ext cx="1009500" cy="365138"/>
          </a:xfrm>
          <a:prstGeom prst="rect">
            <a:avLst/>
          </a:prstGeom>
          <a:noFill/>
          <a:ln>
            <a:noFill/>
          </a:ln>
        </p:spPr>
      </p:pic>
      <p:pic>
        <p:nvPicPr>
          <p:cNvPr id="783" name="Google Shape;783;p77"/>
          <p:cNvPicPr preferRelativeResize="0"/>
          <p:nvPr/>
        </p:nvPicPr>
        <p:blipFill>
          <a:blip r:embed="rId24">
            <a:alphaModFix/>
          </a:blip>
          <a:stretch>
            <a:fillRect/>
          </a:stretch>
        </p:blipFill>
        <p:spPr>
          <a:xfrm>
            <a:off x="7122750" y="3792853"/>
            <a:ext cx="867461" cy="213147"/>
          </a:xfrm>
          <a:prstGeom prst="rect">
            <a:avLst/>
          </a:prstGeom>
          <a:noFill/>
          <a:ln>
            <a:noFill/>
          </a:ln>
        </p:spPr>
      </p:pic>
      <p:pic>
        <p:nvPicPr>
          <p:cNvPr id="784" name="Google Shape;784;p77"/>
          <p:cNvPicPr preferRelativeResize="0"/>
          <p:nvPr/>
        </p:nvPicPr>
        <p:blipFill>
          <a:blip r:embed="rId25">
            <a:alphaModFix/>
          </a:blip>
          <a:stretch>
            <a:fillRect/>
          </a:stretch>
        </p:blipFill>
        <p:spPr>
          <a:xfrm>
            <a:off x="3472200" y="4163974"/>
            <a:ext cx="423658" cy="309150"/>
          </a:xfrm>
          <a:prstGeom prst="rect">
            <a:avLst/>
          </a:prstGeom>
          <a:noFill/>
          <a:ln>
            <a:noFill/>
          </a:ln>
        </p:spPr>
      </p:pic>
      <p:pic>
        <p:nvPicPr>
          <p:cNvPr id="785" name="Google Shape;785;p77"/>
          <p:cNvPicPr preferRelativeResize="0"/>
          <p:nvPr/>
        </p:nvPicPr>
        <p:blipFill>
          <a:blip r:embed="rId26">
            <a:alphaModFix/>
          </a:blip>
          <a:stretch>
            <a:fillRect/>
          </a:stretch>
        </p:blipFill>
        <p:spPr>
          <a:xfrm>
            <a:off x="4039900" y="4135761"/>
            <a:ext cx="335111" cy="365576"/>
          </a:xfrm>
          <a:prstGeom prst="rect">
            <a:avLst/>
          </a:prstGeom>
          <a:noFill/>
          <a:ln>
            <a:noFill/>
          </a:ln>
        </p:spPr>
      </p:pic>
      <p:pic>
        <p:nvPicPr>
          <p:cNvPr id="786" name="Google Shape;786;p77"/>
          <p:cNvPicPr preferRelativeResize="0"/>
          <p:nvPr/>
        </p:nvPicPr>
        <p:blipFill>
          <a:blip r:embed="rId27">
            <a:alphaModFix/>
          </a:blip>
          <a:stretch>
            <a:fillRect/>
          </a:stretch>
        </p:blipFill>
        <p:spPr>
          <a:xfrm>
            <a:off x="4519050" y="4149862"/>
            <a:ext cx="318961" cy="337363"/>
          </a:xfrm>
          <a:prstGeom prst="rect">
            <a:avLst/>
          </a:prstGeom>
          <a:noFill/>
          <a:ln>
            <a:noFill/>
          </a:ln>
        </p:spPr>
      </p:pic>
      <p:pic>
        <p:nvPicPr>
          <p:cNvPr id="787" name="Google Shape;787;p77"/>
          <p:cNvPicPr preferRelativeResize="0"/>
          <p:nvPr/>
        </p:nvPicPr>
        <p:blipFill>
          <a:blip r:embed="rId28">
            <a:alphaModFix/>
          </a:blip>
          <a:stretch>
            <a:fillRect/>
          </a:stretch>
        </p:blipFill>
        <p:spPr>
          <a:xfrm>
            <a:off x="4982050" y="4149875"/>
            <a:ext cx="314872" cy="337363"/>
          </a:xfrm>
          <a:prstGeom prst="rect">
            <a:avLst/>
          </a:prstGeom>
          <a:noFill/>
          <a:ln>
            <a:noFill/>
          </a:ln>
        </p:spPr>
      </p:pic>
      <p:pic>
        <p:nvPicPr>
          <p:cNvPr id="788" name="Google Shape;788;p77"/>
          <p:cNvPicPr preferRelativeResize="0"/>
          <p:nvPr/>
        </p:nvPicPr>
        <p:blipFill>
          <a:blip r:embed="rId29">
            <a:alphaModFix/>
          </a:blip>
          <a:stretch>
            <a:fillRect/>
          </a:stretch>
        </p:blipFill>
        <p:spPr>
          <a:xfrm>
            <a:off x="5461188" y="4163963"/>
            <a:ext cx="561975" cy="447675"/>
          </a:xfrm>
          <a:prstGeom prst="rect">
            <a:avLst/>
          </a:prstGeom>
          <a:noFill/>
          <a:ln>
            <a:noFill/>
          </a:ln>
        </p:spPr>
      </p:pic>
      <p:pic>
        <p:nvPicPr>
          <p:cNvPr id="789" name="Google Shape;789;p77"/>
          <p:cNvPicPr preferRelativeResize="0"/>
          <p:nvPr/>
        </p:nvPicPr>
        <p:blipFill>
          <a:blip r:embed="rId30">
            <a:alphaModFix/>
          </a:blip>
          <a:stretch>
            <a:fillRect/>
          </a:stretch>
        </p:blipFill>
        <p:spPr>
          <a:xfrm>
            <a:off x="6187450" y="4239663"/>
            <a:ext cx="495300" cy="371475"/>
          </a:xfrm>
          <a:prstGeom prst="rect">
            <a:avLst/>
          </a:prstGeom>
          <a:noFill/>
          <a:ln>
            <a:noFill/>
          </a:ln>
        </p:spPr>
      </p:pic>
      <p:pic>
        <p:nvPicPr>
          <p:cNvPr id="790" name="Google Shape;790;p77"/>
          <p:cNvPicPr preferRelativeResize="0"/>
          <p:nvPr/>
        </p:nvPicPr>
        <p:blipFill>
          <a:blip r:embed="rId31">
            <a:alphaModFix/>
          </a:blip>
          <a:stretch>
            <a:fillRect/>
          </a:stretch>
        </p:blipFill>
        <p:spPr>
          <a:xfrm>
            <a:off x="6847025" y="4232450"/>
            <a:ext cx="457200" cy="361950"/>
          </a:xfrm>
          <a:prstGeom prst="rect">
            <a:avLst/>
          </a:prstGeom>
          <a:noFill/>
          <a:ln>
            <a:noFill/>
          </a:ln>
        </p:spPr>
      </p:pic>
      <p:pic>
        <p:nvPicPr>
          <p:cNvPr id="791" name="Google Shape;791;p77"/>
          <p:cNvPicPr preferRelativeResize="0"/>
          <p:nvPr/>
        </p:nvPicPr>
        <p:blipFill>
          <a:blip r:embed="rId32">
            <a:alphaModFix/>
          </a:blip>
          <a:stretch>
            <a:fillRect/>
          </a:stretch>
        </p:blipFill>
        <p:spPr>
          <a:xfrm>
            <a:off x="7573275" y="4168300"/>
            <a:ext cx="476250" cy="3619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78"/>
          <p:cNvSpPr txBox="1"/>
          <p:nvPr>
            <p:ph type="ctrTitle"/>
          </p:nvPr>
        </p:nvSpPr>
        <p:spPr>
          <a:xfrm>
            <a:off x="610950" y="419374"/>
            <a:ext cx="7772400" cy="45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It All Up</a:t>
            </a:r>
            <a:endParaRPr b="0" sz="2400">
              <a:solidFill>
                <a:srgbClr val="434343"/>
              </a:solidFill>
              <a:latin typeface="Hepta Slab"/>
              <a:ea typeface="Hepta Slab"/>
              <a:cs typeface="Hepta Slab"/>
              <a:sym typeface="Hepta Slab"/>
            </a:endParaRPr>
          </a:p>
        </p:txBody>
      </p:sp>
      <p:sp>
        <p:nvSpPr>
          <p:cNvPr id="797" name="Google Shape;797;p7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8" name="Google Shape;798;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799" name="Google Shape;799;p78"/>
          <p:cNvSpPr txBox="1"/>
          <p:nvPr/>
        </p:nvSpPr>
        <p:spPr>
          <a:xfrm>
            <a:off x="497450" y="1049250"/>
            <a:ext cx="4068600" cy="347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1.</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 How many counters are there in all?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 Explain how you found the total number of counters.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c. Circle 2 expressions that represent the array.</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3 + 3 + 3 + 3</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3 + 3 + 3</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4 + 3</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4 + 4 + 4</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4 + 4 + 4 + 4</a:t>
            </a:r>
            <a:endParaRPr>
              <a:latin typeface="Livvic"/>
              <a:ea typeface="Livvic"/>
              <a:cs typeface="Livvic"/>
              <a:sym typeface="Livvic"/>
            </a:endParaRPr>
          </a:p>
        </p:txBody>
      </p:sp>
      <p:pic>
        <p:nvPicPr>
          <p:cNvPr id="800" name="Google Shape;800;p78"/>
          <p:cNvPicPr preferRelativeResize="0"/>
          <p:nvPr/>
        </p:nvPicPr>
        <p:blipFill>
          <a:blip r:embed="rId3">
            <a:alphaModFix/>
          </a:blip>
          <a:stretch>
            <a:fillRect/>
          </a:stretch>
        </p:blipFill>
        <p:spPr>
          <a:xfrm>
            <a:off x="1479425" y="1049250"/>
            <a:ext cx="1295400" cy="942975"/>
          </a:xfrm>
          <a:prstGeom prst="rect">
            <a:avLst/>
          </a:prstGeom>
          <a:noFill/>
          <a:ln>
            <a:noFill/>
          </a:ln>
        </p:spPr>
      </p:pic>
      <p:sp>
        <p:nvSpPr>
          <p:cNvPr id="801" name="Google Shape;801;p78"/>
          <p:cNvSpPr txBox="1"/>
          <p:nvPr/>
        </p:nvSpPr>
        <p:spPr>
          <a:xfrm>
            <a:off x="4566050" y="1108750"/>
            <a:ext cx="40686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2</a:t>
            </a:r>
            <a:r>
              <a:rPr lang="en" sz="1500">
                <a:latin typeface="Livvic"/>
                <a:ea typeface="Livvic"/>
                <a:cs typeface="Livvic"/>
                <a:sym typeface="Livvic"/>
              </a:rPr>
              <a:t>.</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a. How many counters are there in all?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 Explain how you found the total number of counters.</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c. Circle 2 expressions that represent the array.</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2 + 2 + 2 + 2 + 2 + 2 + 2</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6 + 6</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7 + 7</a:t>
            </a:r>
            <a:endParaRPr>
              <a:latin typeface="Livvic"/>
              <a:ea typeface="Livvic"/>
              <a:cs typeface="Livvic"/>
              <a:sym typeface="Livvic"/>
            </a:endParaRPr>
          </a:p>
          <a:p>
            <a:pPr indent="-317500" lvl="0" marL="914400" rtl="0" algn="l">
              <a:spcBef>
                <a:spcPts val="0"/>
              </a:spcBef>
              <a:spcAft>
                <a:spcPts val="0"/>
              </a:spcAft>
              <a:buSzPts val="1400"/>
              <a:buFont typeface="Livvic"/>
              <a:buAutoNum type="alphaLcPeriod"/>
            </a:pPr>
            <a:r>
              <a:rPr lang="en">
                <a:latin typeface="Livvic"/>
                <a:ea typeface="Livvic"/>
                <a:cs typeface="Livvic"/>
                <a:sym typeface="Livvic"/>
              </a:rPr>
              <a:t>2 + 2 + 2 + 2 + 2</a:t>
            </a:r>
            <a:endParaRPr>
              <a:latin typeface="Livvic"/>
              <a:ea typeface="Livvic"/>
              <a:cs typeface="Livvic"/>
              <a:sym typeface="Livvic"/>
            </a:endParaRPr>
          </a:p>
        </p:txBody>
      </p:sp>
      <p:pic>
        <p:nvPicPr>
          <p:cNvPr id="802" name="Google Shape;802;p78"/>
          <p:cNvPicPr preferRelativeResize="0"/>
          <p:nvPr/>
        </p:nvPicPr>
        <p:blipFill>
          <a:blip r:embed="rId4">
            <a:alphaModFix/>
          </a:blip>
          <a:stretch>
            <a:fillRect/>
          </a:stretch>
        </p:blipFill>
        <p:spPr>
          <a:xfrm>
            <a:off x="5440125" y="1287330"/>
            <a:ext cx="2229000" cy="7049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79"/>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08" name="Google Shape;808;p79"/>
          <p:cNvSpPr txBox="1"/>
          <p:nvPr/>
        </p:nvSpPr>
        <p:spPr>
          <a:xfrm>
            <a:off x="767450" y="409450"/>
            <a:ext cx="69090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you learned that the number of objects in an array can be represented using expressions that show the sum of the number of objects in the rows or number of objects in the columns.</a:t>
            </a:r>
            <a:endParaRPr sz="1700">
              <a:latin typeface="Quicksand"/>
              <a:ea typeface="Quicksand"/>
              <a:cs typeface="Quicksand"/>
              <a:sym typeface="Quicksand"/>
            </a:endParaRPr>
          </a:p>
        </p:txBody>
      </p:sp>
      <p:pic>
        <p:nvPicPr>
          <p:cNvPr id="809" name="Google Shape;809;p79"/>
          <p:cNvPicPr preferRelativeResize="0"/>
          <p:nvPr/>
        </p:nvPicPr>
        <p:blipFill>
          <a:blip r:embed="rId3">
            <a:alphaModFix/>
          </a:blip>
          <a:stretch>
            <a:fillRect/>
          </a:stretch>
        </p:blipFill>
        <p:spPr>
          <a:xfrm>
            <a:off x="3264054" y="3221704"/>
            <a:ext cx="1728825" cy="1539370"/>
          </a:xfrm>
          <a:prstGeom prst="rect">
            <a:avLst/>
          </a:prstGeom>
          <a:noFill/>
          <a:ln>
            <a:noFill/>
          </a:ln>
        </p:spPr>
      </p:pic>
      <p:sp>
        <p:nvSpPr>
          <p:cNvPr id="810" name="Google Shape;810;p79"/>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811" name="Google Shape;811;p79"/>
          <p:cNvSpPr txBox="1"/>
          <p:nvPr/>
        </p:nvSpPr>
        <p:spPr>
          <a:xfrm>
            <a:off x="5896193" y="2237270"/>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can you tell me about this array?</a:t>
            </a:r>
            <a:endParaRPr b="1" sz="1300">
              <a:latin typeface="Quicksand"/>
              <a:ea typeface="Quicksand"/>
              <a:cs typeface="Quicksand"/>
              <a:sym typeface="Quicksand"/>
            </a:endParaRPr>
          </a:p>
        </p:txBody>
      </p:sp>
      <p:sp>
        <p:nvSpPr>
          <p:cNvPr id="812" name="Google Shape;812;p79"/>
          <p:cNvSpPr/>
          <p:nvPr/>
        </p:nvSpPr>
        <p:spPr>
          <a:xfrm>
            <a:off x="5530828" y="1717914"/>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3" name="Google Shape;813;p79"/>
          <p:cNvPicPr preferRelativeResize="0"/>
          <p:nvPr/>
        </p:nvPicPr>
        <p:blipFill>
          <a:blip r:embed="rId4">
            <a:alphaModFix/>
          </a:blip>
          <a:stretch>
            <a:fillRect/>
          </a:stretch>
        </p:blipFill>
        <p:spPr>
          <a:xfrm>
            <a:off x="3435226" y="1381850"/>
            <a:ext cx="1276350" cy="15049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17" name="Shape 817"/>
        <p:cNvGrpSpPr/>
        <p:nvPr/>
      </p:nvGrpSpPr>
      <p:grpSpPr>
        <a:xfrm>
          <a:off x="0" y="0"/>
          <a:ext cx="0" cy="0"/>
          <a:chOff x="0" y="0"/>
          <a:chExt cx="0" cy="0"/>
        </a:xfrm>
      </p:grpSpPr>
      <p:sp>
        <p:nvSpPr>
          <p:cNvPr id="818" name="Google Shape;818;p80"/>
          <p:cNvSpPr txBox="1"/>
          <p:nvPr>
            <p:ph type="ctrTitle"/>
          </p:nvPr>
        </p:nvSpPr>
        <p:spPr>
          <a:xfrm>
            <a:off x="551100" y="1928725"/>
            <a:ext cx="8174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Write Expressions and Equations to Represent Arrays</a:t>
            </a:r>
            <a:endParaRPr sz="3800">
              <a:latin typeface="Hepta Slab"/>
              <a:ea typeface="Hepta Slab"/>
              <a:cs typeface="Hepta Slab"/>
              <a:sym typeface="Hepta Slab"/>
            </a:endParaRPr>
          </a:p>
        </p:txBody>
      </p:sp>
      <p:sp>
        <p:nvSpPr>
          <p:cNvPr id="819" name="Google Shape;819;p80"/>
          <p:cNvSpPr txBox="1"/>
          <p:nvPr/>
        </p:nvSpPr>
        <p:spPr>
          <a:xfrm>
            <a:off x="3440700" y="2750588"/>
            <a:ext cx="45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equations to represent arrays.</a:t>
            </a:r>
            <a:endParaRPr>
              <a:latin typeface="Quicksand"/>
              <a:ea typeface="Quicksand"/>
              <a:cs typeface="Quicksand"/>
              <a:sym typeface="Quicksand"/>
            </a:endParaRPr>
          </a:p>
        </p:txBody>
      </p:sp>
      <p:sp>
        <p:nvSpPr>
          <p:cNvPr id="820" name="Google Shape;820;p80"/>
          <p:cNvSpPr/>
          <p:nvPr/>
        </p:nvSpPr>
        <p:spPr>
          <a:xfrm>
            <a:off x="2942552" y="2750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2.NBT.A.2, 2.OA.B.2, 2.OA.C.3, 2.OA.C.4</a:t>
            </a:r>
            <a:endParaRPr sz="1100">
              <a:latin typeface="Quicksand"/>
              <a:ea typeface="Quicksand"/>
              <a:cs typeface="Quicksand"/>
              <a:sym typeface="Quicksand"/>
            </a:endParaRPr>
          </a:p>
        </p:txBody>
      </p:sp>
      <p:sp>
        <p:nvSpPr>
          <p:cNvPr id="822" name="Google Shape;822;p80"/>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81"/>
          <p:cNvSpPr txBox="1"/>
          <p:nvPr>
            <p:ph type="ctrTitle"/>
          </p:nvPr>
        </p:nvSpPr>
        <p:spPr>
          <a:xfrm>
            <a:off x="642950" y="806975"/>
            <a:ext cx="73971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Expressions that Represent Arrays</a:t>
            </a:r>
            <a:endParaRPr b="0" sz="3000">
              <a:solidFill>
                <a:srgbClr val="434343"/>
              </a:solidFill>
              <a:latin typeface="Hepta Slab"/>
              <a:ea typeface="Hepta Slab"/>
              <a:cs typeface="Hepta Slab"/>
              <a:sym typeface="Hepta Slab"/>
            </a:endParaRPr>
          </a:p>
        </p:txBody>
      </p:sp>
      <p:sp>
        <p:nvSpPr>
          <p:cNvPr id="828" name="Google Shape;828;p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29" name="Google Shape;829;p81"/>
          <p:cNvGrpSpPr/>
          <p:nvPr/>
        </p:nvGrpSpPr>
        <p:grpSpPr>
          <a:xfrm rot="-801369">
            <a:off x="566147" y="1673798"/>
            <a:ext cx="2532815" cy="1104308"/>
            <a:chOff x="522450" y="1769275"/>
            <a:chExt cx="2343168" cy="950076"/>
          </a:xfrm>
        </p:grpSpPr>
        <p:sp>
          <p:nvSpPr>
            <p:cNvPr id="830" name="Google Shape;830;p8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8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832" name="Google Shape;832;p81"/>
          <p:cNvGrpSpPr/>
          <p:nvPr/>
        </p:nvGrpSpPr>
        <p:grpSpPr>
          <a:xfrm rot="882795">
            <a:off x="6724659" y="3370548"/>
            <a:ext cx="2366403" cy="1200918"/>
            <a:chOff x="839436" y="2344375"/>
            <a:chExt cx="2343168" cy="950076"/>
          </a:xfrm>
        </p:grpSpPr>
        <p:sp>
          <p:nvSpPr>
            <p:cNvPr id="833" name="Google Shape;833;p8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8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835" name="Google Shape;835;p81"/>
          <p:cNvPicPr preferRelativeResize="0"/>
          <p:nvPr/>
        </p:nvPicPr>
        <p:blipFill>
          <a:blip r:embed="rId3">
            <a:alphaModFix/>
          </a:blip>
          <a:stretch>
            <a:fillRect/>
          </a:stretch>
        </p:blipFill>
        <p:spPr>
          <a:xfrm>
            <a:off x="2937898" y="2191500"/>
            <a:ext cx="3948613" cy="16595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82"/>
          <p:cNvSpPr txBox="1"/>
          <p:nvPr>
            <p:ph type="ctrTitle"/>
          </p:nvPr>
        </p:nvSpPr>
        <p:spPr>
          <a:xfrm>
            <a:off x="642950" y="806975"/>
            <a:ext cx="73971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Expressions that Represent Arrays</a:t>
            </a:r>
            <a:endParaRPr b="0" sz="3000">
              <a:solidFill>
                <a:srgbClr val="434343"/>
              </a:solidFill>
              <a:latin typeface="Hepta Slab"/>
              <a:ea typeface="Hepta Slab"/>
              <a:cs typeface="Hepta Slab"/>
              <a:sym typeface="Hepta Slab"/>
            </a:endParaRPr>
          </a:p>
        </p:txBody>
      </p:sp>
      <p:sp>
        <p:nvSpPr>
          <p:cNvPr id="841" name="Google Shape;841;p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42" name="Google Shape;842;p82"/>
          <p:cNvGrpSpPr/>
          <p:nvPr/>
        </p:nvGrpSpPr>
        <p:grpSpPr>
          <a:xfrm rot="-801369">
            <a:off x="566147" y="1673798"/>
            <a:ext cx="2532815" cy="1104308"/>
            <a:chOff x="522450" y="1769275"/>
            <a:chExt cx="2343168" cy="950076"/>
          </a:xfrm>
        </p:grpSpPr>
        <p:sp>
          <p:nvSpPr>
            <p:cNvPr id="843" name="Google Shape;843;p8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8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845" name="Google Shape;845;p82"/>
          <p:cNvGrpSpPr/>
          <p:nvPr/>
        </p:nvGrpSpPr>
        <p:grpSpPr>
          <a:xfrm rot="882795">
            <a:off x="6724659" y="3370548"/>
            <a:ext cx="2366403" cy="1200918"/>
            <a:chOff x="839436" y="2344375"/>
            <a:chExt cx="2343168" cy="950076"/>
          </a:xfrm>
        </p:grpSpPr>
        <p:sp>
          <p:nvSpPr>
            <p:cNvPr id="846" name="Google Shape;846;p8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8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848" name="Google Shape;848;p82"/>
          <p:cNvPicPr preferRelativeResize="0"/>
          <p:nvPr/>
        </p:nvPicPr>
        <p:blipFill>
          <a:blip r:embed="rId3">
            <a:alphaModFix/>
          </a:blip>
          <a:stretch>
            <a:fillRect/>
          </a:stretch>
        </p:blipFill>
        <p:spPr>
          <a:xfrm>
            <a:off x="3082224" y="1955350"/>
            <a:ext cx="3764425" cy="19154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83"/>
          <p:cNvSpPr txBox="1"/>
          <p:nvPr>
            <p:ph type="ctrTitle"/>
          </p:nvPr>
        </p:nvSpPr>
        <p:spPr>
          <a:xfrm>
            <a:off x="642950" y="806975"/>
            <a:ext cx="73971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Expressions that Represent Arrays</a:t>
            </a:r>
            <a:endParaRPr b="0" sz="3000">
              <a:solidFill>
                <a:srgbClr val="434343"/>
              </a:solidFill>
              <a:latin typeface="Hepta Slab"/>
              <a:ea typeface="Hepta Slab"/>
              <a:cs typeface="Hepta Slab"/>
              <a:sym typeface="Hepta Slab"/>
            </a:endParaRPr>
          </a:p>
        </p:txBody>
      </p:sp>
      <p:sp>
        <p:nvSpPr>
          <p:cNvPr id="854" name="Google Shape;854;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55" name="Google Shape;855;p83"/>
          <p:cNvGrpSpPr/>
          <p:nvPr/>
        </p:nvGrpSpPr>
        <p:grpSpPr>
          <a:xfrm rot="-801369">
            <a:off x="566147" y="1673798"/>
            <a:ext cx="2532815" cy="1104308"/>
            <a:chOff x="522450" y="1769275"/>
            <a:chExt cx="2343168" cy="950076"/>
          </a:xfrm>
        </p:grpSpPr>
        <p:sp>
          <p:nvSpPr>
            <p:cNvPr id="856" name="Google Shape;856;p8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8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858" name="Google Shape;858;p83"/>
          <p:cNvGrpSpPr/>
          <p:nvPr/>
        </p:nvGrpSpPr>
        <p:grpSpPr>
          <a:xfrm rot="882795">
            <a:off x="6724659" y="3370548"/>
            <a:ext cx="2366403" cy="1200918"/>
            <a:chOff x="839436" y="2344375"/>
            <a:chExt cx="2343168" cy="950076"/>
          </a:xfrm>
        </p:grpSpPr>
        <p:sp>
          <p:nvSpPr>
            <p:cNvPr id="859" name="Google Shape;859;p8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8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861" name="Google Shape;861;p83"/>
          <p:cNvPicPr preferRelativeResize="0"/>
          <p:nvPr/>
        </p:nvPicPr>
        <p:blipFill>
          <a:blip r:embed="rId3">
            <a:alphaModFix/>
          </a:blip>
          <a:stretch>
            <a:fillRect/>
          </a:stretch>
        </p:blipFill>
        <p:spPr>
          <a:xfrm>
            <a:off x="3082225" y="2318550"/>
            <a:ext cx="3108363" cy="7695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84"/>
          <p:cNvSpPr txBox="1"/>
          <p:nvPr>
            <p:ph type="ctrTitle"/>
          </p:nvPr>
        </p:nvSpPr>
        <p:spPr>
          <a:xfrm>
            <a:off x="48837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Build Arrays and Write Equations</a:t>
            </a:r>
            <a:endParaRPr b="0" sz="2300">
              <a:solidFill>
                <a:srgbClr val="434343"/>
              </a:solidFill>
              <a:latin typeface="Hepta Slab"/>
              <a:ea typeface="Hepta Slab"/>
              <a:cs typeface="Hepta Slab"/>
              <a:sym typeface="Hepta Slab"/>
            </a:endParaRPr>
          </a:p>
        </p:txBody>
      </p:sp>
      <p:sp>
        <p:nvSpPr>
          <p:cNvPr id="867" name="Google Shape;867;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8" name="Google Shape;868;p84"/>
          <p:cNvSpPr txBox="1"/>
          <p:nvPr/>
        </p:nvSpPr>
        <p:spPr>
          <a:xfrm>
            <a:off x="488375" y="1430525"/>
            <a:ext cx="3815400" cy="254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1. Use 20 counters to make an array with 4 rows.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a. How many columns?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1000"/>
              </a:spcAft>
              <a:buNone/>
            </a:pPr>
            <a:r>
              <a:rPr lang="en" sz="1500">
                <a:latin typeface="Livvic"/>
                <a:ea typeface="Livvic"/>
                <a:cs typeface="Livvic"/>
                <a:sym typeface="Livvic"/>
              </a:rPr>
              <a:t>b. Fill in the blanks to create equations with equal addends that represent the array.</a:t>
            </a:r>
            <a:endParaRPr sz="1500">
              <a:latin typeface="Livvic"/>
              <a:ea typeface="Livvic"/>
              <a:cs typeface="Livvic"/>
              <a:sym typeface="Livvic"/>
            </a:endParaRPr>
          </a:p>
        </p:txBody>
      </p:sp>
      <p:sp>
        <p:nvSpPr>
          <p:cNvPr id="869" name="Google Shape;869;p84"/>
          <p:cNvSpPr txBox="1"/>
          <p:nvPr/>
        </p:nvSpPr>
        <p:spPr>
          <a:xfrm>
            <a:off x="4501850" y="1430525"/>
            <a:ext cx="4210500" cy="231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2. Use 15 counters to make an array with 3 columns.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a. How many rows?</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1000"/>
              </a:spcAft>
              <a:buNone/>
            </a:pPr>
            <a:r>
              <a:rPr lang="en" sz="1500">
                <a:latin typeface="Livvic"/>
                <a:ea typeface="Livvic"/>
                <a:cs typeface="Livvic"/>
                <a:sym typeface="Livvic"/>
              </a:rPr>
              <a:t>b. Fill in the blanks to create equations with equal addends that represent the array.</a:t>
            </a:r>
            <a:endParaRPr sz="1500">
              <a:latin typeface="Livvic"/>
              <a:ea typeface="Livvic"/>
              <a:cs typeface="Livvic"/>
              <a:sym typeface="Livvic"/>
            </a:endParaRPr>
          </a:p>
        </p:txBody>
      </p:sp>
      <p:pic>
        <p:nvPicPr>
          <p:cNvPr id="870" name="Google Shape;870;p84"/>
          <p:cNvPicPr preferRelativeResize="0"/>
          <p:nvPr/>
        </p:nvPicPr>
        <p:blipFill>
          <a:blip r:embed="rId3">
            <a:alphaModFix/>
          </a:blip>
          <a:stretch>
            <a:fillRect/>
          </a:stretch>
        </p:blipFill>
        <p:spPr>
          <a:xfrm>
            <a:off x="981975" y="3975425"/>
            <a:ext cx="2668261" cy="606900"/>
          </a:xfrm>
          <a:prstGeom prst="rect">
            <a:avLst/>
          </a:prstGeom>
          <a:noFill/>
          <a:ln>
            <a:noFill/>
          </a:ln>
        </p:spPr>
      </p:pic>
      <p:pic>
        <p:nvPicPr>
          <p:cNvPr id="871" name="Google Shape;871;p84"/>
          <p:cNvPicPr preferRelativeResize="0"/>
          <p:nvPr/>
        </p:nvPicPr>
        <p:blipFill>
          <a:blip r:embed="rId4">
            <a:alphaModFix/>
          </a:blip>
          <a:stretch>
            <a:fillRect/>
          </a:stretch>
        </p:blipFill>
        <p:spPr>
          <a:xfrm>
            <a:off x="4869225" y="3823825"/>
            <a:ext cx="3056315" cy="7585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85"/>
          <p:cNvSpPr txBox="1"/>
          <p:nvPr>
            <p:ph type="ctrTitle"/>
          </p:nvPr>
        </p:nvSpPr>
        <p:spPr>
          <a:xfrm>
            <a:off x="48837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Build Arrays and Write Equations</a:t>
            </a:r>
            <a:endParaRPr b="0" sz="2300">
              <a:solidFill>
                <a:srgbClr val="434343"/>
              </a:solidFill>
              <a:latin typeface="Hepta Slab"/>
              <a:ea typeface="Hepta Slab"/>
              <a:cs typeface="Hepta Slab"/>
              <a:sym typeface="Hepta Slab"/>
            </a:endParaRPr>
          </a:p>
        </p:txBody>
      </p:sp>
      <p:sp>
        <p:nvSpPr>
          <p:cNvPr id="877" name="Google Shape;877;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78" name="Google Shape;878;p85"/>
          <p:cNvSpPr txBox="1"/>
          <p:nvPr/>
        </p:nvSpPr>
        <p:spPr>
          <a:xfrm>
            <a:off x="435875" y="1627350"/>
            <a:ext cx="8145300" cy="1616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700">
                <a:latin typeface="Livvic"/>
                <a:ea typeface="Livvic"/>
                <a:cs typeface="Livvic"/>
                <a:sym typeface="Livvic"/>
              </a:rPr>
              <a:t>3. Choose an even number of counters between 6 and 24. Make an array. </a:t>
            </a:r>
            <a:endParaRPr sz="1700">
              <a:latin typeface="Livvic"/>
              <a:ea typeface="Livvic"/>
              <a:cs typeface="Livvic"/>
              <a:sym typeface="Livvic"/>
            </a:endParaRPr>
          </a:p>
          <a:p>
            <a:pPr indent="0" lvl="0" marL="1371600" rtl="0" algn="l">
              <a:spcBef>
                <a:spcPts val="1000"/>
              </a:spcBef>
              <a:spcAft>
                <a:spcPts val="0"/>
              </a:spcAft>
              <a:buNone/>
            </a:pPr>
            <a:r>
              <a:rPr lang="en" sz="1700">
                <a:latin typeface="Livvic"/>
                <a:ea typeface="Livvic"/>
                <a:cs typeface="Livvic"/>
                <a:sym typeface="Livvic"/>
              </a:rPr>
              <a:t>a. How many rows? </a:t>
            </a:r>
            <a:endParaRPr sz="1700">
              <a:latin typeface="Livvic"/>
              <a:ea typeface="Livvic"/>
              <a:cs typeface="Livvic"/>
              <a:sym typeface="Livvic"/>
            </a:endParaRPr>
          </a:p>
          <a:p>
            <a:pPr indent="0" lvl="0" marL="1371600" rtl="0" algn="l">
              <a:spcBef>
                <a:spcPts val="1000"/>
              </a:spcBef>
              <a:spcAft>
                <a:spcPts val="0"/>
              </a:spcAft>
              <a:buNone/>
            </a:pPr>
            <a:r>
              <a:rPr lang="en" sz="1700">
                <a:latin typeface="Livvic"/>
                <a:ea typeface="Livvic"/>
                <a:cs typeface="Livvic"/>
                <a:sym typeface="Livvic"/>
              </a:rPr>
              <a:t>b. How many columns? </a:t>
            </a:r>
            <a:endParaRPr sz="1700">
              <a:latin typeface="Livvic"/>
              <a:ea typeface="Livvic"/>
              <a:cs typeface="Livvic"/>
              <a:sym typeface="Livvic"/>
            </a:endParaRPr>
          </a:p>
          <a:p>
            <a:pPr indent="0" lvl="0" marL="1371600" rtl="0" algn="l">
              <a:spcBef>
                <a:spcPts val="1000"/>
              </a:spcBef>
              <a:spcAft>
                <a:spcPts val="1000"/>
              </a:spcAft>
              <a:buNone/>
            </a:pPr>
            <a:r>
              <a:rPr lang="en" sz="1700">
                <a:latin typeface="Livvic"/>
                <a:ea typeface="Livvic"/>
                <a:cs typeface="Livvic"/>
                <a:sym typeface="Livvic"/>
              </a:rPr>
              <a:t>c. Write equal addends equations that represent the array</a:t>
            </a:r>
            <a:endParaRPr sz="1700">
              <a:latin typeface="Livvic"/>
              <a:ea typeface="Livvic"/>
              <a:cs typeface="Livvic"/>
              <a:sym typeface="Livvic"/>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86"/>
          <p:cNvSpPr txBox="1"/>
          <p:nvPr>
            <p:ph type="ctrTitle"/>
          </p:nvPr>
        </p:nvSpPr>
        <p:spPr>
          <a:xfrm>
            <a:off x="48837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Arrange Veggies to Make Arrays</a:t>
            </a:r>
            <a:endParaRPr b="0" sz="2300">
              <a:solidFill>
                <a:srgbClr val="434343"/>
              </a:solidFill>
              <a:latin typeface="Hepta Slab"/>
              <a:ea typeface="Hepta Slab"/>
              <a:cs typeface="Hepta Slab"/>
              <a:sym typeface="Hepta Slab"/>
            </a:endParaRPr>
          </a:p>
        </p:txBody>
      </p:sp>
      <p:sp>
        <p:nvSpPr>
          <p:cNvPr id="884" name="Google Shape;884;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5" name="Google Shape;885;p86"/>
          <p:cNvSpPr txBox="1"/>
          <p:nvPr/>
        </p:nvSpPr>
        <p:spPr>
          <a:xfrm>
            <a:off x="540875" y="1266200"/>
            <a:ext cx="3959700" cy="2996400"/>
          </a:xfrm>
          <a:prstGeom prst="rect">
            <a:avLst/>
          </a:prstGeom>
          <a:noFill/>
          <a:ln>
            <a:noFill/>
          </a:ln>
        </p:spPr>
        <p:txBody>
          <a:bodyPr anchorCtr="0" anchor="t" bIns="91425" lIns="91425" spcFirstLastPara="1" rIns="91425" wrap="square" tIns="91425">
            <a:spAutoFit/>
          </a:bodyPr>
          <a:lstStyle/>
          <a:p>
            <a:pPr indent="0" lvl="0" marL="45720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300">
                <a:latin typeface="Livvic"/>
                <a:ea typeface="Livvic"/>
                <a:cs typeface="Livvic"/>
                <a:sym typeface="Livvic"/>
              </a:rPr>
              <a:t>1. Make an array that shows how to plant 9 potatoes. </a:t>
            </a:r>
            <a:endParaRPr sz="1300">
              <a:latin typeface="Livvic"/>
              <a:ea typeface="Livvic"/>
              <a:cs typeface="Livvic"/>
              <a:sym typeface="Livvic"/>
            </a:endParaRPr>
          </a:p>
          <a:p>
            <a:pPr indent="0" lvl="0" marL="457200" rtl="0" algn="l">
              <a:lnSpc>
                <a:spcPct val="100000"/>
              </a:lnSpc>
              <a:spcBef>
                <a:spcPts val="1000"/>
              </a:spcBef>
              <a:spcAft>
                <a:spcPts val="0"/>
              </a:spcAft>
              <a:buNone/>
            </a:pPr>
            <a:r>
              <a:rPr lang="en" sz="1300">
                <a:latin typeface="Livvic"/>
                <a:ea typeface="Livvic"/>
                <a:cs typeface="Livvic"/>
                <a:sym typeface="Livvic"/>
              </a:rPr>
              <a:t>Draw it. Write an equal addend equation to represent your array.</a:t>
            </a:r>
            <a:endParaRPr sz="1300">
              <a:latin typeface="Livvic"/>
              <a:ea typeface="Livvic"/>
              <a:cs typeface="Livvic"/>
              <a:sym typeface="Livvic"/>
            </a:endParaRPr>
          </a:p>
          <a:p>
            <a:pPr indent="0" lvl="0" marL="914400" rtl="0" algn="l">
              <a:lnSpc>
                <a:spcPct val="100000"/>
              </a:lnSpc>
              <a:spcBef>
                <a:spcPts val="1000"/>
              </a:spcBef>
              <a:spcAft>
                <a:spcPts val="0"/>
              </a:spcAft>
              <a:buNone/>
            </a:pPr>
            <a:r>
              <a:t/>
            </a:r>
            <a:endParaRPr sz="1300">
              <a:latin typeface="Livvic"/>
              <a:ea typeface="Livvic"/>
              <a:cs typeface="Livvic"/>
              <a:sym typeface="Livvic"/>
            </a:endParaRPr>
          </a:p>
          <a:p>
            <a:pPr indent="0" lvl="0" marL="0" rtl="0" algn="l">
              <a:spcBef>
                <a:spcPts val="1000"/>
              </a:spcBef>
              <a:spcAft>
                <a:spcPts val="0"/>
              </a:spcAft>
              <a:buNone/>
            </a:pPr>
            <a:r>
              <a:rPr lang="en" sz="1300">
                <a:latin typeface="Livvic"/>
                <a:ea typeface="Livvic"/>
                <a:cs typeface="Livvic"/>
                <a:sym typeface="Livvic"/>
              </a:rPr>
              <a:t>2. Make an array that shows how to plant 16 carrot seeds. </a:t>
            </a:r>
            <a:endParaRPr sz="1300">
              <a:latin typeface="Livvic"/>
              <a:ea typeface="Livvic"/>
              <a:cs typeface="Livvic"/>
              <a:sym typeface="Livvic"/>
            </a:endParaRPr>
          </a:p>
          <a:p>
            <a:pPr indent="0" lvl="0" marL="457200" rtl="0" algn="l">
              <a:spcBef>
                <a:spcPts val="1000"/>
              </a:spcBef>
              <a:spcAft>
                <a:spcPts val="0"/>
              </a:spcAft>
              <a:buNone/>
            </a:pPr>
            <a:r>
              <a:rPr lang="en" sz="1300">
                <a:latin typeface="Livvic"/>
                <a:ea typeface="Livvic"/>
                <a:cs typeface="Livvic"/>
                <a:sym typeface="Livvic"/>
              </a:rPr>
              <a:t>Draw it. Write an equal addend equation to represent your array.</a:t>
            </a:r>
            <a:endParaRPr sz="1300">
              <a:latin typeface="Livvic"/>
              <a:ea typeface="Livvic"/>
              <a:cs typeface="Livvic"/>
              <a:sym typeface="Livvic"/>
            </a:endParaRPr>
          </a:p>
          <a:p>
            <a:pPr indent="0" lvl="0" marL="0" rtl="0" algn="l">
              <a:spcBef>
                <a:spcPts val="1000"/>
              </a:spcBef>
              <a:spcAft>
                <a:spcPts val="1000"/>
              </a:spcAft>
              <a:buNone/>
            </a:pPr>
            <a:r>
              <a:t/>
            </a:r>
            <a:endParaRPr sz="1300">
              <a:latin typeface="Livvic"/>
              <a:ea typeface="Livvic"/>
              <a:cs typeface="Livvic"/>
              <a:sym typeface="Livvic"/>
            </a:endParaRPr>
          </a:p>
        </p:txBody>
      </p:sp>
      <p:sp>
        <p:nvSpPr>
          <p:cNvPr id="886" name="Google Shape;886;p86"/>
          <p:cNvSpPr txBox="1"/>
          <p:nvPr/>
        </p:nvSpPr>
        <p:spPr>
          <a:xfrm>
            <a:off x="4615475" y="1056250"/>
            <a:ext cx="4188900" cy="282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latin typeface="Livvic"/>
              <a:ea typeface="Livvic"/>
              <a:cs typeface="Livvic"/>
              <a:sym typeface="Livvic"/>
            </a:endParaRPr>
          </a:p>
          <a:p>
            <a:pPr indent="0" lvl="0" marL="0" rtl="0" algn="l">
              <a:spcBef>
                <a:spcPts val="1000"/>
              </a:spcBef>
              <a:spcAft>
                <a:spcPts val="0"/>
              </a:spcAft>
              <a:buNone/>
            </a:pPr>
            <a:r>
              <a:rPr lang="en" sz="1300">
                <a:latin typeface="Livvic"/>
                <a:ea typeface="Livvic"/>
                <a:cs typeface="Livvic"/>
                <a:sym typeface="Livvic"/>
              </a:rPr>
              <a:t>3. Make an array that shows how to plant 15 potatoes. </a:t>
            </a:r>
            <a:endParaRPr sz="1300">
              <a:latin typeface="Livvic"/>
              <a:ea typeface="Livvic"/>
              <a:cs typeface="Livvic"/>
              <a:sym typeface="Livvic"/>
            </a:endParaRPr>
          </a:p>
          <a:p>
            <a:pPr indent="0" lvl="0" marL="457200" rtl="0" algn="l">
              <a:spcBef>
                <a:spcPts val="1000"/>
              </a:spcBef>
              <a:spcAft>
                <a:spcPts val="0"/>
              </a:spcAft>
              <a:buNone/>
            </a:pPr>
            <a:r>
              <a:rPr lang="en" sz="1300">
                <a:latin typeface="Livvic"/>
                <a:ea typeface="Livvic"/>
                <a:cs typeface="Livvic"/>
                <a:sym typeface="Livvic"/>
              </a:rPr>
              <a:t>Draw it. Write an equal addend equation to represent your array</a:t>
            </a:r>
            <a:endParaRPr sz="1300">
              <a:latin typeface="Livvic"/>
              <a:ea typeface="Livvic"/>
              <a:cs typeface="Livvic"/>
              <a:sym typeface="Livvic"/>
            </a:endParaRPr>
          </a:p>
          <a:p>
            <a:pPr indent="0" lvl="0" marL="914400" rtl="0" algn="l">
              <a:spcBef>
                <a:spcPts val="1000"/>
              </a:spcBef>
              <a:spcAft>
                <a:spcPts val="0"/>
              </a:spcAft>
              <a:buNone/>
            </a:pPr>
            <a:r>
              <a:t/>
            </a:r>
            <a:endParaRPr sz="1300">
              <a:latin typeface="Livvic"/>
              <a:ea typeface="Livvic"/>
              <a:cs typeface="Livvic"/>
              <a:sym typeface="Livvic"/>
            </a:endParaRPr>
          </a:p>
          <a:p>
            <a:pPr indent="0" lvl="0" marL="0" rtl="0" algn="l">
              <a:spcBef>
                <a:spcPts val="1000"/>
              </a:spcBef>
              <a:spcAft>
                <a:spcPts val="0"/>
              </a:spcAft>
              <a:buNone/>
            </a:pPr>
            <a:r>
              <a:rPr lang="en" sz="1300">
                <a:latin typeface="Livvic"/>
                <a:ea typeface="Livvic"/>
                <a:cs typeface="Livvic"/>
                <a:sym typeface="Livvic"/>
              </a:rPr>
              <a:t>4. Make an array that shows how to plant 12 carrot seeds. </a:t>
            </a:r>
            <a:endParaRPr sz="1300">
              <a:latin typeface="Livvic"/>
              <a:ea typeface="Livvic"/>
              <a:cs typeface="Livvic"/>
              <a:sym typeface="Livvic"/>
            </a:endParaRPr>
          </a:p>
          <a:p>
            <a:pPr indent="0" lvl="0" marL="457200" rtl="0" algn="l">
              <a:spcBef>
                <a:spcPts val="1000"/>
              </a:spcBef>
              <a:spcAft>
                <a:spcPts val="1000"/>
              </a:spcAft>
              <a:buNone/>
            </a:pPr>
            <a:r>
              <a:rPr lang="en" sz="1300">
                <a:latin typeface="Livvic"/>
                <a:ea typeface="Livvic"/>
                <a:cs typeface="Livvic"/>
                <a:sym typeface="Livvic"/>
              </a:rPr>
              <a:t>Draw it. Write an equal addend equation to represent your array..</a:t>
            </a:r>
            <a:endParaRPr sz="1300">
              <a:latin typeface="Livvic"/>
              <a:ea typeface="Livvic"/>
              <a:cs typeface="Livvic"/>
              <a:sym typeface="Livvic"/>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892" name="Google Shape;892;p87"/>
          <p:cNvPicPr preferRelativeResize="0"/>
          <p:nvPr/>
        </p:nvPicPr>
        <p:blipFill>
          <a:blip r:embed="rId3">
            <a:alphaModFix/>
          </a:blip>
          <a:stretch>
            <a:fillRect/>
          </a:stretch>
        </p:blipFill>
        <p:spPr>
          <a:xfrm>
            <a:off x="3799275" y="3385225"/>
            <a:ext cx="1307589" cy="1164300"/>
          </a:xfrm>
          <a:prstGeom prst="rect">
            <a:avLst/>
          </a:prstGeom>
          <a:noFill/>
          <a:ln>
            <a:noFill/>
          </a:ln>
        </p:spPr>
      </p:pic>
      <p:sp>
        <p:nvSpPr>
          <p:cNvPr id="893" name="Google Shape;893;p87"/>
          <p:cNvSpPr txBox="1"/>
          <p:nvPr/>
        </p:nvSpPr>
        <p:spPr>
          <a:xfrm>
            <a:off x="775250" y="504275"/>
            <a:ext cx="7032300" cy="11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learned that you can write equations to show the sum of the number of objects in rows or columns of arrays.</a:t>
            </a:r>
            <a:endParaRPr sz="2000">
              <a:latin typeface="Livvic"/>
              <a:ea typeface="Livvic"/>
              <a:cs typeface="Livvic"/>
              <a:sym typeface="Livvic"/>
            </a:endParaRPr>
          </a:p>
        </p:txBody>
      </p:sp>
      <p:sp>
        <p:nvSpPr>
          <p:cNvPr id="894" name="Google Shape;894;p87"/>
          <p:cNvSpPr txBox="1"/>
          <p:nvPr/>
        </p:nvSpPr>
        <p:spPr>
          <a:xfrm>
            <a:off x="5843018" y="2369670"/>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Elena wrote 6 + 6 = 12 as an equation to represent the number of objects in this array. Do you agree? Explain.</a:t>
            </a:r>
            <a:endParaRPr b="1" sz="1300">
              <a:latin typeface="Quicksand"/>
              <a:ea typeface="Quicksand"/>
              <a:cs typeface="Quicksand"/>
              <a:sym typeface="Quicksand"/>
            </a:endParaRPr>
          </a:p>
        </p:txBody>
      </p:sp>
      <p:sp>
        <p:nvSpPr>
          <p:cNvPr id="895" name="Google Shape;895;p87"/>
          <p:cNvSpPr/>
          <p:nvPr/>
        </p:nvSpPr>
        <p:spPr>
          <a:xfrm>
            <a:off x="5548453" y="1888639"/>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6" name="Google Shape;896;p87"/>
          <p:cNvPicPr preferRelativeResize="0"/>
          <p:nvPr/>
        </p:nvPicPr>
        <p:blipFill>
          <a:blip r:embed="rId4">
            <a:alphaModFix/>
          </a:blip>
          <a:stretch>
            <a:fillRect/>
          </a:stretch>
        </p:blipFill>
        <p:spPr>
          <a:xfrm>
            <a:off x="3117775" y="1427325"/>
            <a:ext cx="1307600" cy="175931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00" name="Shape 900"/>
        <p:cNvGrpSpPr/>
        <p:nvPr/>
      </p:nvGrpSpPr>
      <p:grpSpPr>
        <a:xfrm>
          <a:off x="0" y="0"/>
          <a:ext cx="0" cy="0"/>
          <a:chOff x="0" y="0"/>
          <a:chExt cx="0" cy="0"/>
        </a:xfrm>
      </p:grpSpPr>
      <p:sp>
        <p:nvSpPr>
          <p:cNvPr id="901" name="Google Shape;901;p88"/>
          <p:cNvSpPr txBox="1"/>
          <p:nvPr>
            <p:ph type="ctrTitle"/>
          </p:nvPr>
        </p:nvSpPr>
        <p:spPr>
          <a:xfrm>
            <a:off x="730500" y="699275"/>
            <a:ext cx="76830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Arrays and Rectangles</a:t>
            </a:r>
            <a:endParaRPr sz="4000">
              <a:latin typeface="Hepta Slab"/>
              <a:ea typeface="Hepta Slab"/>
              <a:cs typeface="Hepta Slab"/>
              <a:sym typeface="Hepta Slab"/>
            </a:endParaRPr>
          </a:p>
        </p:txBody>
      </p:sp>
      <p:sp>
        <p:nvSpPr>
          <p:cNvPr id="902" name="Google Shape;902;p88"/>
          <p:cNvSpPr txBox="1"/>
          <p:nvPr/>
        </p:nvSpPr>
        <p:spPr>
          <a:xfrm>
            <a:off x="3134400" y="27734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arrays and rectangles using tiles.</a:t>
            </a:r>
            <a:endParaRPr>
              <a:latin typeface="Quicksand"/>
              <a:ea typeface="Quicksand"/>
              <a:cs typeface="Quicksand"/>
              <a:sym typeface="Quicksand"/>
            </a:endParaRPr>
          </a:p>
        </p:txBody>
      </p:sp>
      <p:sp>
        <p:nvSpPr>
          <p:cNvPr id="903" name="Google Shape;903;p88"/>
          <p:cNvSpPr/>
          <p:nvPr/>
        </p:nvSpPr>
        <p:spPr>
          <a:xfrm>
            <a:off x="2573927" y="2773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2.G.A.2, 2.OA.C.4</a:t>
            </a:r>
            <a:endParaRPr sz="1100">
              <a:latin typeface="Quicksand"/>
              <a:ea typeface="Quicksand"/>
              <a:cs typeface="Quicksand"/>
              <a:sym typeface="Quicksand"/>
            </a:endParaRPr>
          </a:p>
        </p:txBody>
      </p:sp>
      <p:sp>
        <p:nvSpPr>
          <p:cNvPr id="905" name="Google Shape;905;p88"/>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89"/>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Which One Doesn’t Belong: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All Kinds of Arrays</a:t>
            </a:r>
            <a:endParaRPr b="0" sz="3000">
              <a:solidFill>
                <a:srgbClr val="434343"/>
              </a:solidFill>
              <a:latin typeface="Hepta Slab"/>
              <a:ea typeface="Hepta Slab"/>
              <a:cs typeface="Hepta Slab"/>
              <a:sym typeface="Hepta Slab"/>
            </a:endParaRPr>
          </a:p>
        </p:txBody>
      </p:sp>
      <p:sp>
        <p:nvSpPr>
          <p:cNvPr id="911" name="Google Shape;911;p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12" name="Google Shape;912;p89"/>
          <p:cNvGrpSpPr/>
          <p:nvPr/>
        </p:nvGrpSpPr>
        <p:grpSpPr>
          <a:xfrm rot="-801369">
            <a:off x="566147" y="1673798"/>
            <a:ext cx="2532815" cy="1104308"/>
            <a:chOff x="522450" y="1769275"/>
            <a:chExt cx="2343168" cy="950076"/>
          </a:xfrm>
        </p:grpSpPr>
        <p:sp>
          <p:nvSpPr>
            <p:cNvPr id="913" name="Google Shape;913;p8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8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Which one doesn’t belong?</a:t>
              </a:r>
              <a:endParaRPr>
                <a:latin typeface="Quicksand"/>
                <a:ea typeface="Quicksand"/>
                <a:cs typeface="Quicksand"/>
                <a:sym typeface="Quicksand"/>
              </a:endParaRPr>
            </a:p>
          </p:txBody>
        </p:sp>
      </p:grpSp>
      <p:pic>
        <p:nvPicPr>
          <p:cNvPr id="915" name="Google Shape;915;p89"/>
          <p:cNvPicPr preferRelativeResize="0"/>
          <p:nvPr/>
        </p:nvPicPr>
        <p:blipFill>
          <a:blip r:embed="rId3">
            <a:alphaModFix/>
          </a:blip>
          <a:stretch>
            <a:fillRect/>
          </a:stretch>
        </p:blipFill>
        <p:spPr>
          <a:xfrm>
            <a:off x="3279051" y="1736825"/>
            <a:ext cx="4568550" cy="25931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90"/>
          <p:cNvSpPr txBox="1"/>
          <p:nvPr>
            <p:ph type="ctrTitle"/>
          </p:nvPr>
        </p:nvSpPr>
        <p:spPr>
          <a:xfrm>
            <a:off x="542050" y="2672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Use Tiles to Make Arrays</a:t>
            </a:r>
            <a:endParaRPr b="0" sz="2600">
              <a:solidFill>
                <a:srgbClr val="434343"/>
              </a:solidFill>
              <a:latin typeface="Hepta Slab"/>
              <a:ea typeface="Hepta Slab"/>
              <a:cs typeface="Hepta Slab"/>
              <a:sym typeface="Hepta Slab"/>
            </a:endParaRPr>
          </a:p>
        </p:txBody>
      </p:sp>
      <p:sp>
        <p:nvSpPr>
          <p:cNvPr id="921" name="Google Shape;921;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22" name="Google Shape;922;p90"/>
          <p:cNvSpPr txBox="1"/>
          <p:nvPr/>
        </p:nvSpPr>
        <p:spPr>
          <a:xfrm>
            <a:off x="397725" y="958450"/>
            <a:ext cx="8223600" cy="120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Choose a number of tiles.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12	 15  	 16 	 18	 20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Arrange all the tiles in an array. Then push them together to make a rectangle.</a:t>
            </a:r>
            <a:endParaRPr sz="1600">
              <a:latin typeface="Livvic"/>
              <a:ea typeface="Livvic"/>
              <a:cs typeface="Livvic"/>
              <a:sym typeface="Livvic"/>
            </a:endParaRPr>
          </a:p>
        </p:txBody>
      </p:sp>
      <p:sp>
        <p:nvSpPr>
          <p:cNvPr id="923" name="Google Shape;923;p90"/>
          <p:cNvSpPr txBox="1"/>
          <p:nvPr/>
        </p:nvSpPr>
        <p:spPr>
          <a:xfrm>
            <a:off x="524850" y="1968175"/>
            <a:ext cx="372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1. Shade in the same arrangement of squares on the grid paper.</a:t>
            </a:r>
            <a:endParaRPr>
              <a:latin typeface="Livvic"/>
              <a:ea typeface="Livvic"/>
              <a:cs typeface="Livvic"/>
              <a:sym typeface="Livvic"/>
            </a:endParaRPr>
          </a:p>
        </p:txBody>
      </p:sp>
      <p:pic>
        <p:nvPicPr>
          <p:cNvPr id="924" name="Google Shape;924;p90"/>
          <p:cNvPicPr preferRelativeResize="0"/>
          <p:nvPr/>
        </p:nvPicPr>
        <p:blipFill>
          <a:blip r:embed="rId3">
            <a:alphaModFix/>
          </a:blip>
          <a:stretch>
            <a:fillRect/>
          </a:stretch>
        </p:blipFill>
        <p:spPr>
          <a:xfrm>
            <a:off x="1364988" y="2583775"/>
            <a:ext cx="2046025" cy="2012600"/>
          </a:xfrm>
          <a:prstGeom prst="rect">
            <a:avLst/>
          </a:prstGeom>
          <a:noFill/>
          <a:ln>
            <a:noFill/>
          </a:ln>
        </p:spPr>
      </p:pic>
      <p:sp>
        <p:nvSpPr>
          <p:cNvPr id="925" name="Google Shape;925;p90"/>
          <p:cNvSpPr txBox="1"/>
          <p:nvPr/>
        </p:nvSpPr>
        <p:spPr>
          <a:xfrm>
            <a:off x="4080675" y="1994425"/>
            <a:ext cx="4736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2. How many rows of squares does your rectangle have?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How many columns does your rectangle have?</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4. How many tiles are in your rectangle?</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5. Write 2 equations to represent the number of squares in your rectangle.</a:t>
            </a:r>
            <a:endParaRPr>
              <a:latin typeface="Livvic"/>
              <a:ea typeface="Livvic"/>
              <a:cs typeface="Livvic"/>
              <a:sym typeface="Livvic"/>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91"/>
          <p:cNvSpPr txBox="1"/>
          <p:nvPr>
            <p:ph type="ctrTitle"/>
          </p:nvPr>
        </p:nvSpPr>
        <p:spPr>
          <a:xfrm>
            <a:off x="613400" y="71199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Partition Rectangles to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Make Equal-Sized Squares</a:t>
            </a:r>
            <a:endParaRPr b="0" sz="2600">
              <a:solidFill>
                <a:srgbClr val="434343"/>
              </a:solidFill>
              <a:latin typeface="Hepta Slab"/>
              <a:ea typeface="Hepta Slab"/>
              <a:cs typeface="Hepta Slab"/>
              <a:sym typeface="Hepta Slab"/>
            </a:endParaRPr>
          </a:p>
        </p:txBody>
      </p:sp>
      <p:sp>
        <p:nvSpPr>
          <p:cNvPr id="931" name="Google Shape;931;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32" name="Google Shape;932;p91"/>
          <p:cNvSpPr txBox="1"/>
          <p:nvPr/>
        </p:nvSpPr>
        <p:spPr>
          <a:xfrm>
            <a:off x="525225" y="1475125"/>
            <a:ext cx="4054200" cy="323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1. a. Draw lines so that the rectangle is completely filled with equal-sized squares.</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b. Color the rows different colors.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c. How many rows?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d. How many squares in each row? </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e. Write an equation to represent the sum of the rows.</a:t>
            </a:r>
            <a:endParaRPr>
              <a:latin typeface="Livvic"/>
              <a:ea typeface="Livvic"/>
              <a:cs typeface="Livvic"/>
              <a:sym typeface="Livvic"/>
            </a:endParaRPr>
          </a:p>
        </p:txBody>
      </p:sp>
      <p:pic>
        <p:nvPicPr>
          <p:cNvPr id="933" name="Google Shape;933;p91"/>
          <p:cNvPicPr preferRelativeResize="0"/>
          <p:nvPr/>
        </p:nvPicPr>
        <p:blipFill>
          <a:blip r:embed="rId3">
            <a:alphaModFix/>
          </a:blip>
          <a:stretch>
            <a:fillRect/>
          </a:stretch>
        </p:blipFill>
        <p:spPr>
          <a:xfrm>
            <a:off x="1678100" y="2067800"/>
            <a:ext cx="835125" cy="1007900"/>
          </a:xfrm>
          <a:prstGeom prst="rect">
            <a:avLst/>
          </a:prstGeom>
          <a:noFill/>
          <a:ln>
            <a:noFill/>
          </a:ln>
        </p:spPr>
      </p:pic>
      <p:sp>
        <p:nvSpPr>
          <p:cNvPr id="934" name="Google Shape;934;p91"/>
          <p:cNvSpPr txBox="1"/>
          <p:nvPr/>
        </p:nvSpPr>
        <p:spPr>
          <a:xfrm>
            <a:off x="4692700" y="1475125"/>
            <a:ext cx="4054200" cy="323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ivvic"/>
                <a:ea typeface="Livvic"/>
                <a:cs typeface="Livvic"/>
                <a:sym typeface="Livvic"/>
              </a:rPr>
              <a:t>2. a. Draw lines so that the rectangle is completely filled with equal-sized squares.</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b. Color the columns different colors.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c. How many columns?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d. How many squares in each column? </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e. Write an equation that represents the sum of the columns.</a:t>
            </a:r>
            <a:endParaRPr>
              <a:latin typeface="Livvic"/>
              <a:ea typeface="Livvic"/>
              <a:cs typeface="Livvic"/>
              <a:sym typeface="Livvic"/>
            </a:endParaRPr>
          </a:p>
        </p:txBody>
      </p:sp>
      <p:pic>
        <p:nvPicPr>
          <p:cNvPr id="935" name="Google Shape;935;p91"/>
          <p:cNvPicPr preferRelativeResize="0"/>
          <p:nvPr/>
        </p:nvPicPr>
        <p:blipFill>
          <a:blip r:embed="rId4">
            <a:alphaModFix/>
          </a:blip>
          <a:stretch>
            <a:fillRect/>
          </a:stretch>
        </p:blipFill>
        <p:spPr>
          <a:xfrm>
            <a:off x="5810075" y="2067800"/>
            <a:ext cx="710015" cy="8415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92"/>
          <p:cNvSpPr txBox="1"/>
          <p:nvPr>
            <p:ph type="ctrTitle"/>
          </p:nvPr>
        </p:nvSpPr>
        <p:spPr>
          <a:xfrm>
            <a:off x="613400" y="71199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Partition Rectangles to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Make Equal-Sized Squares</a:t>
            </a:r>
            <a:endParaRPr b="0" sz="2600">
              <a:solidFill>
                <a:srgbClr val="434343"/>
              </a:solidFill>
              <a:latin typeface="Hepta Slab"/>
              <a:ea typeface="Hepta Slab"/>
              <a:cs typeface="Hepta Slab"/>
              <a:sym typeface="Hepta Slab"/>
            </a:endParaRPr>
          </a:p>
        </p:txBody>
      </p:sp>
      <p:sp>
        <p:nvSpPr>
          <p:cNvPr id="941" name="Google Shape;941;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42" name="Google Shape;942;p92"/>
          <p:cNvSpPr txBox="1"/>
          <p:nvPr/>
        </p:nvSpPr>
        <p:spPr>
          <a:xfrm>
            <a:off x="682300" y="1501375"/>
            <a:ext cx="8028600" cy="292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ivvic"/>
                <a:ea typeface="Livvic"/>
                <a:cs typeface="Livvic"/>
                <a:sym typeface="Livvic"/>
              </a:rPr>
              <a:t>3. a. Draw lines so that the rectangle is completely filled with equal-sized squares.</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b. How many columns? How many squares in each column?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c. How many rows? How many squares in each row? </a:t>
            </a:r>
            <a:endParaRPr sz="1500">
              <a:latin typeface="Livvic"/>
              <a:ea typeface="Livvic"/>
              <a:cs typeface="Livvic"/>
              <a:sym typeface="Livvic"/>
            </a:endParaRPr>
          </a:p>
          <a:p>
            <a:pPr indent="0" lvl="0" marL="0" rtl="0" algn="l">
              <a:spcBef>
                <a:spcPts val="1000"/>
              </a:spcBef>
              <a:spcAft>
                <a:spcPts val="1000"/>
              </a:spcAft>
              <a:buNone/>
            </a:pPr>
            <a:r>
              <a:rPr lang="en" sz="1500">
                <a:latin typeface="Livvic"/>
                <a:ea typeface="Livvic"/>
                <a:cs typeface="Livvic"/>
                <a:sym typeface="Livvic"/>
              </a:rPr>
              <a:t>d. Write 2 equations to represent the number of squares in the rectangle.</a:t>
            </a:r>
            <a:endParaRPr sz="1500">
              <a:latin typeface="Livvic"/>
              <a:ea typeface="Livvic"/>
              <a:cs typeface="Livvic"/>
              <a:sym typeface="Livvic"/>
            </a:endParaRPr>
          </a:p>
        </p:txBody>
      </p:sp>
      <p:pic>
        <p:nvPicPr>
          <p:cNvPr id="943" name="Google Shape;943;p92"/>
          <p:cNvPicPr preferRelativeResize="0"/>
          <p:nvPr/>
        </p:nvPicPr>
        <p:blipFill>
          <a:blip r:embed="rId3">
            <a:alphaModFix/>
          </a:blip>
          <a:stretch>
            <a:fillRect/>
          </a:stretch>
        </p:blipFill>
        <p:spPr>
          <a:xfrm>
            <a:off x="3260746" y="1921963"/>
            <a:ext cx="1395125" cy="12995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93"/>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949" name="Google Shape;949;p93"/>
          <p:cNvPicPr preferRelativeResize="0"/>
          <p:nvPr/>
        </p:nvPicPr>
        <p:blipFill>
          <a:blip r:embed="rId3">
            <a:alphaModFix/>
          </a:blip>
          <a:stretch>
            <a:fillRect/>
          </a:stretch>
        </p:blipFill>
        <p:spPr>
          <a:xfrm>
            <a:off x="3785701" y="3273401"/>
            <a:ext cx="1654350" cy="1473050"/>
          </a:xfrm>
          <a:prstGeom prst="rect">
            <a:avLst/>
          </a:prstGeom>
          <a:noFill/>
          <a:ln>
            <a:noFill/>
          </a:ln>
        </p:spPr>
      </p:pic>
      <p:sp>
        <p:nvSpPr>
          <p:cNvPr id="950" name="Google Shape;950;p93"/>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51" name="Google Shape;951;p93"/>
          <p:cNvSpPr txBox="1"/>
          <p:nvPr/>
        </p:nvSpPr>
        <p:spPr>
          <a:xfrm>
            <a:off x="877650" y="560275"/>
            <a:ext cx="68427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you learned that we can partition a rectangle into equal-sized squares.</a:t>
            </a:r>
            <a:endParaRPr sz="2100">
              <a:latin typeface="Livvic"/>
              <a:ea typeface="Livvic"/>
              <a:cs typeface="Livvic"/>
              <a:sym typeface="Livvic"/>
            </a:endParaRPr>
          </a:p>
        </p:txBody>
      </p:sp>
      <p:sp>
        <p:nvSpPr>
          <p:cNvPr id="952" name="Google Shape;952;p93"/>
          <p:cNvSpPr txBox="1"/>
          <p:nvPr/>
        </p:nvSpPr>
        <p:spPr>
          <a:xfrm flipH="1" rot="-300749">
            <a:off x="5967681" y="2230335"/>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What is the total number of equal-sized squares inside the rectangle?</a:t>
            </a:r>
            <a:endParaRPr b="1">
              <a:latin typeface="Quicksand"/>
              <a:ea typeface="Quicksand"/>
              <a:cs typeface="Quicksand"/>
              <a:sym typeface="Quicksand"/>
            </a:endParaRPr>
          </a:p>
        </p:txBody>
      </p:sp>
      <p:sp>
        <p:nvSpPr>
          <p:cNvPr id="953" name="Google Shape;953;p93"/>
          <p:cNvSpPr/>
          <p:nvPr/>
        </p:nvSpPr>
        <p:spPr>
          <a:xfrm rot="-300307">
            <a:off x="5481459" y="1994118"/>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93"/>
          <p:cNvSpPr txBox="1"/>
          <p:nvPr/>
        </p:nvSpPr>
        <p:spPr>
          <a:xfrm rot="300749">
            <a:off x="879682" y="2230335"/>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would you describe this rectangle?</a:t>
            </a:r>
            <a:endParaRPr b="1" sz="1500">
              <a:latin typeface="Quicksand"/>
              <a:ea typeface="Quicksand"/>
              <a:cs typeface="Quicksand"/>
              <a:sym typeface="Quicksand"/>
            </a:endParaRPr>
          </a:p>
        </p:txBody>
      </p:sp>
      <p:sp>
        <p:nvSpPr>
          <p:cNvPr id="955" name="Google Shape;955;p93"/>
          <p:cNvSpPr/>
          <p:nvPr/>
        </p:nvSpPr>
        <p:spPr>
          <a:xfrm flipH="1" rot="300307">
            <a:off x="393459" y="1994118"/>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6" name="Google Shape;956;p93"/>
          <p:cNvPicPr preferRelativeResize="0"/>
          <p:nvPr/>
        </p:nvPicPr>
        <p:blipFill>
          <a:blip r:embed="rId4">
            <a:alphaModFix/>
          </a:blip>
          <a:stretch>
            <a:fillRect/>
          </a:stretch>
        </p:blipFill>
        <p:spPr>
          <a:xfrm>
            <a:off x="3708763" y="1521755"/>
            <a:ext cx="1276858" cy="100257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60" name="Shape 960"/>
        <p:cNvGrpSpPr/>
        <p:nvPr/>
      </p:nvGrpSpPr>
      <p:grpSpPr>
        <a:xfrm>
          <a:off x="0" y="0"/>
          <a:ext cx="0" cy="0"/>
          <a:chOff x="0" y="0"/>
          <a:chExt cx="0" cy="0"/>
        </a:xfrm>
      </p:grpSpPr>
      <p:sp>
        <p:nvSpPr>
          <p:cNvPr id="961" name="Google Shape;961;p94"/>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 Partition Rectangles </a:t>
            </a:r>
            <a:endParaRPr sz="3700">
              <a:latin typeface="Hepta Slab"/>
              <a:ea typeface="Hepta Slab"/>
              <a:cs typeface="Hepta Slab"/>
              <a:sym typeface="Hepta Slab"/>
            </a:endParaRPr>
          </a:p>
          <a:p>
            <a:pPr indent="0" lvl="0" marL="0" rtl="0" algn="ctr">
              <a:spcBef>
                <a:spcPts val="0"/>
              </a:spcBef>
              <a:spcAft>
                <a:spcPts val="0"/>
              </a:spcAft>
              <a:buNone/>
            </a:pPr>
            <a:r>
              <a:rPr lang="en" sz="3700">
                <a:latin typeface="Hepta Slab"/>
                <a:ea typeface="Hepta Slab"/>
                <a:cs typeface="Hepta Slab"/>
                <a:sym typeface="Hepta Slab"/>
              </a:rPr>
              <a:t>into Squares</a:t>
            </a:r>
            <a:endParaRPr sz="3700">
              <a:latin typeface="Hepta Slab"/>
              <a:ea typeface="Hepta Slab"/>
              <a:cs typeface="Hepta Slab"/>
              <a:sym typeface="Hepta Slab"/>
            </a:endParaRPr>
          </a:p>
        </p:txBody>
      </p:sp>
      <p:sp>
        <p:nvSpPr>
          <p:cNvPr id="962" name="Google Shape;962;p94"/>
          <p:cNvSpPr txBox="1"/>
          <p:nvPr/>
        </p:nvSpPr>
        <p:spPr>
          <a:xfrm>
            <a:off x="27989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partition rectangles into squares.</a:t>
            </a:r>
            <a:endParaRPr>
              <a:latin typeface="Quicksand"/>
              <a:ea typeface="Quicksand"/>
              <a:cs typeface="Quicksand"/>
              <a:sym typeface="Quicksand"/>
            </a:endParaRPr>
          </a:p>
        </p:txBody>
      </p:sp>
      <p:sp>
        <p:nvSpPr>
          <p:cNvPr id="963" name="Google Shape;963;p94"/>
          <p:cNvSpPr/>
          <p:nvPr/>
        </p:nvSpPr>
        <p:spPr>
          <a:xfrm>
            <a:off x="24117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9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2.G.A.2, 2.OA.C.4</a:t>
            </a:r>
            <a:endParaRPr sz="1100">
              <a:latin typeface="Quicksand"/>
              <a:ea typeface="Quicksand"/>
              <a:cs typeface="Quicksand"/>
              <a:sym typeface="Quicksand"/>
            </a:endParaRPr>
          </a:p>
        </p:txBody>
      </p:sp>
      <p:sp>
        <p:nvSpPr>
          <p:cNvPr id="965" name="Google Shape;965;p94"/>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95"/>
          <p:cNvSpPr txBox="1"/>
          <p:nvPr>
            <p:ph type="ctrTitle"/>
          </p:nvPr>
        </p:nvSpPr>
        <p:spPr>
          <a:xfrm>
            <a:off x="959650" y="79260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Estimation Exploration: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Fill it Up</a:t>
            </a:r>
            <a:endParaRPr b="0" sz="3000">
              <a:solidFill>
                <a:srgbClr val="434343"/>
              </a:solidFill>
              <a:latin typeface="Hepta Slab"/>
              <a:ea typeface="Hepta Slab"/>
              <a:cs typeface="Hepta Slab"/>
              <a:sym typeface="Hepta Slab"/>
            </a:endParaRPr>
          </a:p>
        </p:txBody>
      </p:sp>
      <p:sp>
        <p:nvSpPr>
          <p:cNvPr id="971" name="Google Shape;971;p9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72" name="Google Shape;972;p95"/>
          <p:cNvGrpSpPr/>
          <p:nvPr/>
        </p:nvGrpSpPr>
        <p:grpSpPr>
          <a:xfrm rot="-819495">
            <a:off x="560884" y="1552726"/>
            <a:ext cx="2644536" cy="1109343"/>
            <a:chOff x="564889" y="1590535"/>
            <a:chExt cx="2343168" cy="950076"/>
          </a:xfrm>
        </p:grpSpPr>
        <p:sp>
          <p:nvSpPr>
            <p:cNvPr id="973" name="Google Shape;973;p95"/>
            <p:cNvSpPr/>
            <p:nvPr/>
          </p:nvSpPr>
          <p:spPr>
            <a:xfrm>
              <a:off x="564889" y="159053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95"/>
            <p:cNvSpPr txBox="1"/>
            <p:nvPr/>
          </p:nvSpPr>
          <p:spPr>
            <a:xfrm>
              <a:off x="766505" y="1766817"/>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little squares would fill the rectangle?</a:t>
              </a:r>
              <a:endParaRPr/>
            </a:p>
          </p:txBody>
        </p:sp>
      </p:grpSp>
      <p:grpSp>
        <p:nvGrpSpPr>
          <p:cNvPr id="975" name="Google Shape;975;p95"/>
          <p:cNvGrpSpPr/>
          <p:nvPr/>
        </p:nvGrpSpPr>
        <p:grpSpPr>
          <a:xfrm>
            <a:off x="5184326" y="1558463"/>
            <a:ext cx="2664416" cy="950076"/>
            <a:chOff x="-474962" y="706825"/>
            <a:chExt cx="2343168" cy="950076"/>
          </a:xfrm>
        </p:grpSpPr>
        <p:sp>
          <p:nvSpPr>
            <p:cNvPr id="976" name="Google Shape;976;p95"/>
            <p:cNvSpPr/>
            <p:nvPr/>
          </p:nvSpPr>
          <p:spPr>
            <a:xfrm>
              <a:off x="-474962" y="70682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95"/>
            <p:cNvSpPr txBox="1"/>
            <p:nvPr/>
          </p:nvSpPr>
          <p:spPr>
            <a:xfrm>
              <a:off x="-296099" y="86598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Record an estimate that is:</a:t>
              </a:r>
              <a:endParaRPr/>
            </a:p>
          </p:txBody>
        </p:sp>
      </p:grpSp>
      <p:graphicFrame>
        <p:nvGraphicFramePr>
          <p:cNvPr id="978" name="Google Shape;978;p95"/>
          <p:cNvGraphicFramePr/>
          <p:nvPr/>
        </p:nvGraphicFramePr>
        <p:xfrm>
          <a:off x="4740575" y="2685225"/>
          <a:ext cx="3000000" cy="3000000"/>
        </p:xfrm>
        <a:graphic>
          <a:graphicData uri="http://schemas.openxmlformats.org/drawingml/2006/table">
            <a:tbl>
              <a:tblPr>
                <a:noFill/>
                <a:tableStyleId>{D9DCF8D7-8083-4D72-827D-D79BB71829D9}</a:tableStyleId>
              </a:tblPr>
              <a:tblGrid>
                <a:gridCol w="1166675"/>
                <a:gridCol w="1192625"/>
                <a:gridCol w="1192625"/>
              </a:tblGrid>
              <a:tr h="3962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979" name="Google Shape;979;p95"/>
          <p:cNvPicPr preferRelativeResize="0"/>
          <p:nvPr/>
        </p:nvPicPr>
        <p:blipFill>
          <a:blip r:embed="rId3">
            <a:alphaModFix/>
          </a:blip>
          <a:stretch>
            <a:fillRect/>
          </a:stretch>
        </p:blipFill>
        <p:spPr>
          <a:xfrm>
            <a:off x="1189000" y="2959928"/>
            <a:ext cx="2104450" cy="13771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96"/>
          <p:cNvSpPr txBox="1"/>
          <p:nvPr>
            <p:ph type="ctrTitle"/>
          </p:nvPr>
        </p:nvSpPr>
        <p:spPr>
          <a:xfrm>
            <a:off x="458575"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How Many Squares?</a:t>
            </a:r>
            <a:endParaRPr sz="2700">
              <a:solidFill>
                <a:srgbClr val="434343"/>
              </a:solidFill>
            </a:endParaRPr>
          </a:p>
        </p:txBody>
      </p:sp>
      <p:sp>
        <p:nvSpPr>
          <p:cNvPr id="985" name="Google Shape;985;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86" name="Google Shape;986;p96"/>
          <p:cNvSpPr txBox="1"/>
          <p:nvPr/>
        </p:nvSpPr>
        <p:spPr>
          <a:xfrm>
            <a:off x="458575" y="1108750"/>
            <a:ext cx="42783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Build a rectangle with 8 tiles arranged in 2 rows. Use a ruler to partition the rectangle to match the rectangle you made.</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2. Use a ruler to partition the rectangle using the tick marks as a guide.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a. How many rows?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b. How many columns? </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c. Write 2 equations to represent the total number of squares.</a:t>
            </a:r>
            <a:endParaRPr>
              <a:latin typeface="Livvic"/>
              <a:ea typeface="Livvic"/>
              <a:cs typeface="Livvic"/>
              <a:sym typeface="Livvic"/>
            </a:endParaRPr>
          </a:p>
        </p:txBody>
      </p:sp>
      <p:pic>
        <p:nvPicPr>
          <p:cNvPr id="987" name="Google Shape;987;p96"/>
          <p:cNvPicPr preferRelativeResize="0"/>
          <p:nvPr/>
        </p:nvPicPr>
        <p:blipFill>
          <a:blip r:embed="rId3">
            <a:alphaModFix/>
          </a:blip>
          <a:stretch>
            <a:fillRect/>
          </a:stretch>
        </p:blipFill>
        <p:spPr>
          <a:xfrm>
            <a:off x="1792675" y="1917225"/>
            <a:ext cx="1038225" cy="552450"/>
          </a:xfrm>
          <a:prstGeom prst="rect">
            <a:avLst/>
          </a:prstGeom>
          <a:noFill/>
          <a:ln>
            <a:noFill/>
          </a:ln>
        </p:spPr>
      </p:pic>
      <p:pic>
        <p:nvPicPr>
          <p:cNvPr id="988" name="Google Shape;988;p96"/>
          <p:cNvPicPr preferRelativeResize="0"/>
          <p:nvPr/>
        </p:nvPicPr>
        <p:blipFill>
          <a:blip r:embed="rId4">
            <a:alphaModFix/>
          </a:blip>
          <a:stretch>
            <a:fillRect/>
          </a:stretch>
        </p:blipFill>
        <p:spPr>
          <a:xfrm>
            <a:off x="2317525" y="2901300"/>
            <a:ext cx="851971" cy="552450"/>
          </a:xfrm>
          <a:prstGeom prst="rect">
            <a:avLst/>
          </a:prstGeom>
          <a:noFill/>
          <a:ln>
            <a:noFill/>
          </a:ln>
        </p:spPr>
      </p:pic>
      <p:sp>
        <p:nvSpPr>
          <p:cNvPr id="989" name="Google Shape;989;p96"/>
          <p:cNvSpPr txBox="1"/>
          <p:nvPr/>
        </p:nvSpPr>
        <p:spPr>
          <a:xfrm>
            <a:off x="4658150" y="1554850"/>
            <a:ext cx="42783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3. Use a ruler to partition the rectangle using the tick marks as a guide.</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a. How many rows?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b. How many columns? </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c. Write 2 equations to represent the total number of squares.</a:t>
            </a:r>
            <a:endParaRPr>
              <a:latin typeface="Livvic"/>
              <a:ea typeface="Livvic"/>
              <a:cs typeface="Livvic"/>
              <a:sym typeface="Livvic"/>
            </a:endParaRPr>
          </a:p>
        </p:txBody>
      </p:sp>
      <p:pic>
        <p:nvPicPr>
          <p:cNvPr id="990" name="Google Shape;990;p96"/>
          <p:cNvPicPr preferRelativeResize="0"/>
          <p:nvPr/>
        </p:nvPicPr>
        <p:blipFill>
          <a:blip r:embed="rId5">
            <a:alphaModFix/>
          </a:blip>
          <a:stretch>
            <a:fillRect/>
          </a:stretch>
        </p:blipFill>
        <p:spPr>
          <a:xfrm>
            <a:off x="6130052" y="2151000"/>
            <a:ext cx="625100" cy="8415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97"/>
          <p:cNvSpPr txBox="1"/>
          <p:nvPr>
            <p:ph type="ctrTitle"/>
          </p:nvPr>
        </p:nvSpPr>
        <p:spPr>
          <a:xfrm>
            <a:off x="598525" y="4179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Partition Rectangles</a:t>
            </a:r>
            <a:endParaRPr sz="2700">
              <a:solidFill>
                <a:srgbClr val="434343"/>
              </a:solidFill>
            </a:endParaRPr>
          </a:p>
        </p:txBody>
      </p:sp>
      <p:sp>
        <p:nvSpPr>
          <p:cNvPr id="996" name="Google Shape;996;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97" name="Google Shape;997;p97"/>
          <p:cNvSpPr txBox="1"/>
          <p:nvPr/>
        </p:nvSpPr>
        <p:spPr>
          <a:xfrm>
            <a:off x="549025" y="1108750"/>
            <a:ext cx="7871400" cy="7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800">
                <a:latin typeface="Livvic"/>
                <a:ea typeface="Livvic"/>
                <a:cs typeface="Livvic"/>
                <a:sym typeface="Livvic"/>
              </a:rPr>
              <a:t>1. Use 12 tiles to make a rectangle. Split one of the rectangles into equal-sized squares to match your rectangle made of tiles.</a:t>
            </a:r>
            <a:endParaRPr sz="1800">
              <a:latin typeface="Livvic"/>
              <a:ea typeface="Livvic"/>
              <a:cs typeface="Livvic"/>
              <a:sym typeface="Livvic"/>
            </a:endParaRPr>
          </a:p>
        </p:txBody>
      </p:sp>
      <p:pic>
        <p:nvPicPr>
          <p:cNvPr id="998" name="Google Shape;998;p97"/>
          <p:cNvPicPr preferRelativeResize="0"/>
          <p:nvPr/>
        </p:nvPicPr>
        <p:blipFill>
          <a:blip r:embed="rId3">
            <a:alphaModFix/>
          </a:blip>
          <a:stretch>
            <a:fillRect/>
          </a:stretch>
        </p:blipFill>
        <p:spPr>
          <a:xfrm>
            <a:off x="2068100" y="1903750"/>
            <a:ext cx="2034025" cy="2609925"/>
          </a:xfrm>
          <a:prstGeom prst="rect">
            <a:avLst/>
          </a:prstGeom>
          <a:noFill/>
          <a:ln>
            <a:noFill/>
          </a:ln>
        </p:spPr>
      </p:pic>
      <p:sp>
        <p:nvSpPr>
          <p:cNvPr id="999" name="Google Shape;999;p97"/>
          <p:cNvSpPr txBox="1"/>
          <p:nvPr/>
        </p:nvSpPr>
        <p:spPr>
          <a:xfrm>
            <a:off x="4592400" y="2493025"/>
            <a:ext cx="4028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Livvic"/>
                <a:ea typeface="Livvic"/>
                <a:cs typeface="Livvic"/>
                <a:sym typeface="Livvic"/>
              </a:rPr>
              <a:t>a. Write 2 equations to represent the total number of squares.</a:t>
            </a:r>
            <a:endParaRPr sz="1700">
              <a:latin typeface="Livvic"/>
              <a:ea typeface="Livvic"/>
              <a:cs typeface="Livvic"/>
              <a:sym typeface="Livvic"/>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98"/>
          <p:cNvSpPr txBox="1"/>
          <p:nvPr>
            <p:ph type="ctrTitle"/>
          </p:nvPr>
        </p:nvSpPr>
        <p:spPr>
          <a:xfrm>
            <a:off x="598525" y="4179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Partition Rectangles</a:t>
            </a:r>
            <a:endParaRPr sz="2700">
              <a:solidFill>
                <a:srgbClr val="434343"/>
              </a:solidFill>
            </a:endParaRPr>
          </a:p>
        </p:txBody>
      </p:sp>
      <p:sp>
        <p:nvSpPr>
          <p:cNvPr id="1005" name="Google Shape;1005;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06" name="Google Shape;1006;p98"/>
          <p:cNvSpPr txBox="1"/>
          <p:nvPr/>
        </p:nvSpPr>
        <p:spPr>
          <a:xfrm>
            <a:off x="378450" y="1204000"/>
            <a:ext cx="42714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2. Split this rectangle into equal-sized squares.</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ctr">
              <a:spcBef>
                <a:spcPts val="1000"/>
              </a:spcBef>
              <a:spcAft>
                <a:spcPts val="1000"/>
              </a:spcAft>
              <a:buNone/>
            </a:pPr>
            <a:r>
              <a:rPr lang="en" sz="1500">
                <a:latin typeface="Livvic"/>
                <a:ea typeface="Livvic"/>
                <a:cs typeface="Livvic"/>
                <a:sym typeface="Livvic"/>
              </a:rPr>
              <a:t>a. Write 2 equations to represent the total number of squares.</a:t>
            </a:r>
            <a:endParaRPr sz="1500">
              <a:latin typeface="Livvic"/>
              <a:ea typeface="Livvic"/>
              <a:cs typeface="Livvic"/>
              <a:sym typeface="Livvic"/>
            </a:endParaRPr>
          </a:p>
        </p:txBody>
      </p:sp>
      <p:pic>
        <p:nvPicPr>
          <p:cNvPr id="1007" name="Google Shape;1007;p98"/>
          <p:cNvPicPr preferRelativeResize="0"/>
          <p:nvPr/>
        </p:nvPicPr>
        <p:blipFill>
          <a:blip r:embed="rId3">
            <a:alphaModFix/>
          </a:blip>
          <a:stretch>
            <a:fillRect/>
          </a:stretch>
        </p:blipFill>
        <p:spPr>
          <a:xfrm>
            <a:off x="1451400" y="1662225"/>
            <a:ext cx="2047875" cy="1924050"/>
          </a:xfrm>
          <a:prstGeom prst="rect">
            <a:avLst/>
          </a:prstGeom>
          <a:noFill/>
          <a:ln>
            <a:noFill/>
          </a:ln>
        </p:spPr>
      </p:pic>
      <p:sp>
        <p:nvSpPr>
          <p:cNvPr id="1008" name="Google Shape;1008;p98"/>
          <p:cNvSpPr txBox="1"/>
          <p:nvPr/>
        </p:nvSpPr>
        <p:spPr>
          <a:xfrm>
            <a:off x="4649725" y="1204000"/>
            <a:ext cx="4154700" cy="7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3. Split this rectangle into equal-sized squares.</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ctr">
              <a:spcBef>
                <a:spcPts val="1000"/>
              </a:spcBef>
              <a:spcAft>
                <a:spcPts val="1000"/>
              </a:spcAft>
              <a:buNone/>
            </a:pPr>
            <a:r>
              <a:rPr lang="en" sz="1500">
                <a:latin typeface="Livvic"/>
                <a:ea typeface="Livvic"/>
                <a:cs typeface="Livvic"/>
                <a:sym typeface="Livvic"/>
              </a:rPr>
              <a:t>a. Write 2 equations to represent the total number of squares.</a:t>
            </a:r>
            <a:endParaRPr sz="1500">
              <a:latin typeface="Livvic"/>
              <a:ea typeface="Livvic"/>
              <a:cs typeface="Livvic"/>
              <a:sym typeface="Livvic"/>
            </a:endParaRPr>
          </a:p>
        </p:txBody>
      </p:sp>
      <p:pic>
        <p:nvPicPr>
          <p:cNvPr id="1009" name="Google Shape;1009;p98"/>
          <p:cNvPicPr preferRelativeResize="0"/>
          <p:nvPr/>
        </p:nvPicPr>
        <p:blipFill>
          <a:blip r:embed="rId4">
            <a:alphaModFix/>
          </a:blip>
          <a:stretch>
            <a:fillRect/>
          </a:stretch>
        </p:blipFill>
        <p:spPr>
          <a:xfrm>
            <a:off x="5344325" y="1652700"/>
            <a:ext cx="2857500" cy="19431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99"/>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015" name="Google Shape;1015;p99"/>
          <p:cNvPicPr preferRelativeResize="0"/>
          <p:nvPr/>
        </p:nvPicPr>
        <p:blipFill>
          <a:blip r:embed="rId3">
            <a:alphaModFix/>
          </a:blip>
          <a:stretch>
            <a:fillRect/>
          </a:stretch>
        </p:blipFill>
        <p:spPr>
          <a:xfrm>
            <a:off x="3935113" y="3115113"/>
            <a:ext cx="1851687" cy="1648762"/>
          </a:xfrm>
          <a:prstGeom prst="rect">
            <a:avLst/>
          </a:prstGeom>
          <a:noFill/>
          <a:ln>
            <a:noFill/>
          </a:ln>
        </p:spPr>
      </p:pic>
      <p:sp>
        <p:nvSpPr>
          <p:cNvPr id="1016" name="Google Shape;1016;p99"/>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017" name="Google Shape;1017;p99"/>
          <p:cNvSpPr/>
          <p:nvPr/>
        </p:nvSpPr>
        <p:spPr>
          <a:xfrm flipH="1">
            <a:off x="623459" y="2193225"/>
            <a:ext cx="3213091" cy="23872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99"/>
          <p:cNvSpPr txBox="1"/>
          <p:nvPr/>
        </p:nvSpPr>
        <p:spPr>
          <a:xfrm flipH="1">
            <a:off x="1108900" y="2462050"/>
            <a:ext cx="2242200" cy="110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Livvic"/>
                <a:ea typeface="Livvic"/>
                <a:cs typeface="Livvic"/>
                <a:sym typeface="Livvic"/>
              </a:rPr>
              <a:t>In this unit you learned about even and odd numbers and different types of arrays. Looking at these images, think about 1 thing you could say about each one. What are some things that are the same or different?</a:t>
            </a:r>
            <a:endParaRPr b="1" sz="400">
              <a:latin typeface="Quicksand"/>
              <a:ea typeface="Quicksand"/>
              <a:cs typeface="Quicksand"/>
              <a:sym typeface="Quicksand"/>
            </a:endParaRPr>
          </a:p>
        </p:txBody>
      </p:sp>
      <p:pic>
        <p:nvPicPr>
          <p:cNvPr id="1019" name="Google Shape;1019;p99"/>
          <p:cNvPicPr preferRelativeResize="0"/>
          <p:nvPr/>
        </p:nvPicPr>
        <p:blipFill>
          <a:blip r:embed="rId4">
            <a:alphaModFix/>
          </a:blip>
          <a:stretch>
            <a:fillRect/>
          </a:stretch>
        </p:blipFill>
        <p:spPr>
          <a:xfrm>
            <a:off x="3026274" y="1204975"/>
            <a:ext cx="1076325" cy="1038225"/>
          </a:xfrm>
          <a:prstGeom prst="rect">
            <a:avLst/>
          </a:prstGeom>
          <a:noFill/>
          <a:ln>
            <a:noFill/>
          </a:ln>
        </p:spPr>
      </p:pic>
      <p:pic>
        <p:nvPicPr>
          <p:cNvPr id="1020" name="Google Shape;1020;p99"/>
          <p:cNvPicPr preferRelativeResize="0"/>
          <p:nvPr/>
        </p:nvPicPr>
        <p:blipFill>
          <a:blip r:embed="rId5">
            <a:alphaModFix/>
          </a:blip>
          <a:stretch>
            <a:fillRect/>
          </a:stretch>
        </p:blipFill>
        <p:spPr>
          <a:xfrm>
            <a:off x="2066750" y="552600"/>
            <a:ext cx="1621750" cy="499000"/>
          </a:xfrm>
          <a:prstGeom prst="rect">
            <a:avLst/>
          </a:prstGeom>
          <a:noFill/>
          <a:ln>
            <a:noFill/>
          </a:ln>
        </p:spPr>
      </p:pic>
      <p:pic>
        <p:nvPicPr>
          <p:cNvPr id="1021" name="Google Shape;1021;p99"/>
          <p:cNvPicPr preferRelativeResize="0"/>
          <p:nvPr/>
        </p:nvPicPr>
        <p:blipFill>
          <a:blip r:embed="rId6">
            <a:alphaModFix/>
          </a:blip>
          <a:stretch>
            <a:fillRect/>
          </a:stretch>
        </p:blipFill>
        <p:spPr>
          <a:xfrm>
            <a:off x="4558199" y="1710038"/>
            <a:ext cx="1066800" cy="1047750"/>
          </a:xfrm>
          <a:prstGeom prst="rect">
            <a:avLst/>
          </a:prstGeom>
          <a:noFill/>
          <a:ln>
            <a:noFill/>
          </a:ln>
        </p:spPr>
      </p:pic>
      <p:pic>
        <p:nvPicPr>
          <p:cNvPr id="1022" name="Google Shape;1022;p99"/>
          <p:cNvPicPr preferRelativeResize="0"/>
          <p:nvPr/>
        </p:nvPicPr>
        <p:blipFill>
          <a:blip r:embed="rId7">
            <a:alphaModFix/>
          </a:blip>
          <a:stretch>
            <a:fillRect/>
          </a:stretch>
        </p:blipFill>
        <p:spPr>
          <a:xfrm>
            <a:off x="4386749" y="552600"/>
            <a:ext cx="1409700" cy="800100"/>
          </a:xfrm>
          <a:prstGeom prst="rect">
            <a:avLst/>
          </a:prstGeom>
          <a:noFill/>
          <a:ln>
            <a:noFill/>
          </a:ln>
        </p:spPr>
      </p:pic>
      <p:pic>
        <p:nvPicPr>
          <p:cNvPr id="1023" name="Google Shape;1023;p99"/>
          <p:cNvPicPr preferRelativeResize="0"/>
          <p:nvPr/>
        </p:nvPicPr>
        <p:blipFill>
          <a:blip r:embed="rId8">
            <a:alphaModFix/>
          </a:blip>
          <a:stretch>
            <a:fillRect/>
          </a:stretch>
        </p:blipFill>
        <p:spPr>
          <a:xfrm>
            <a:off x="6346650" y="1633600"/>
            <a:ext cx="1009650" cy="609600"/>
          </a:xfrm>
          <a:prstGeom prst="rect">
            <a:avLst/>
          </a:prstGeom>
          <a:noFill/>
          <a:ln>
            <a:noFill/>
          </a:ln>
        </p:spPr>
      </p:pic>
      <p:pic>
        <p:nvPicPr>
          <p:cNvPr id="1024" name="Google Shape;1024;p99"/>
          <p:cNvPicPr preferRelativeResize="0"/>
          <p:nvPr/>
        </p:nvPicPr>
        <p:blipFill>
          <a:blip r:embed="rId9">
            <a:alphaModFix/>
          </a:blip>
          <a:stretch>
            <a:fillRect/>
          </a:stretch>
        </p:blipFill>
        <p:spPr>
          <a:xfrm>
            <a:off x="6275674" y="552600"/>
            <a:ext cx="1295400" cy="9144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028" name="Shape 1028"/>
        <p:cNvGrpSpPr/>
        <p:nvPr/>
      </p:nvGrpSpPr>
      <p:grpSpPr>
        <a:xfrm>
          <a:off x="0" y="0"/>
          <a:ext cx="0" cy="0"/>
          <a:chOff x="0" y="0"/>
          <a:chExt cx="0" cy="0"/>
        </a:xfrm>
      </p:grpSpPr>
      <p:sp>
        <p:nvSpPr>
          <p:cNvPr id="1029" name="Google Shape;1029;p100"/>
          <p:cNvSpPr txBox="1"/>
          <p:nvPr/>
        </p:nvSpPr>
        <p:spPr>
          <a:xfrm>
            <a:off x="1368600" y="3489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30" name="Google Shape;1030;p100"/>
          <p:cNvSpPr txBox="1"/>
          <p:nvPr/>
        </p:nvSpPr>
        <p:spPr>
          <a:xfrm>
            <a:off x="362325" y="895800"/>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In this section, we learned that arrays are groups of objects that are organized into rows and columns. Arrays have the same number of objects in each row and the same number of objects in each column. We practiced different ways to count the objects in an array and used expressions with equal addends to show that you can find the total objects in an array by adding the sums of each row or the sums of each column. We also learned that rectangles can be composed of an array of equal-sized squares. We practiced partitioning rectangles into rows and columns of equal-sized squares.</a:t>
            </a:r>
            <a:endParaRPr sz="2200">
              <a:latin typeface="Quicksand"/>
              <a:ea typeface="Quicksand"/>
              <a:cs typeface="Quicksand"/>
              <a:sym typeface="Quicksand"/>
            </a:endParaRPr>
          </a:p>
        </p:txBody>
      </p:sp>
      <p:sp>
        <p:nvSpPr>
          <p:cNvPr id="1031" name="Google Shape;1031;p10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2" name="Google Shape;1032;p100"/>
          <p:cNvPicPr preferRelativeResize="0"/>
          <p:nvPr/>
        </p:nvPicPr>
        <p:blipFill>
          <a:blip r:embed="rId3">
            <a:alphaModFix/>
          </a:blip>
          <a:stretch>
            <a:fillRect/>
          </a:stretch>
        </p:blipFill>
        <p:spPr>
          <a:xfrm>
            <a:off x="2807250" y="2597525"/>
            <a:ext cx="3655025" cy="213922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36" name="Shape 1036"/>
        <p:cNvGrpSpPr/>
        <p:nvPr/>
      </p:nvGrpSpPr>
      <p:grpSpPr>
        <a:xfrm>
          <a:off x="0" y="0"/>
          <a:ext cx="0" cy="0"/>
          <a:chOff x="0" y="0"/>
          <a:chExt cx="0" cy="0"/>
        </a:xfrm>
      </p:grpSpPr>
      <p:sp>
        <p:nvSpPr>
          <p:cNvPr id="1037" name="Google Shape;1037;p101"/>
          <p:cNvSpPr txBox="1"/>
          <p:nvPr>
            <p:ph type="ctrTitle"/>
          </p:nvPr>
        </p:nvSpPr>
        <p:spPr>
          <a:xfrm>
            <a:off x="1375650" y="995975"/>
            <a:ext cx="63927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Center Day 2 </a:t>
            </a:r>
            <a:endParaRPr sz="3500">
              <a:latin typeface="Hepta Slab"/>
              <a:ea typeface="Hepta Slab"/>
              <a:cs typeface="Hepta Slab"/>
              <a:sym typeface="Hepta Slab"/>
            </a:endParaRPr>
          </a:p>
        </p:txBody>
      </p:sp>
      <p:sp>
        <p:nvSpPr>
          <p:cNvPr id="1038" name="Google Shape;1038;p101"/>
          <p:cNvSpPr txBox="1"/>
          <p:nvPr/>
        </p:nvSpPr>
        <p:spPr>
          <a:xfrm>
            <a:off x="2774450" y="2670900"/>
            <a:ext cx="4619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arrays to expressions with equal addends.</a:t>
            </a:r>
            <a:endParaRPr>
              <a:latin typeface="Quicksand"/>
              <a:ea typeface="Quicksand"/>
              <a:cs typeface="Quicksand"/>
              <a:sym typeface="Quicksand"/>
            </a:endParaRPr>
          </a:p>
        </p:txBody>
      </p:sp>
      <p:sp>
        <p:nvSpPr>
          <p:cNvPr id="1039" name="Google Shape;1039;p101"/>
          <p:cNvSpPr/>
          <p:nvPr/>
        </p:nvSpPr>
        <p:spPr>
          <a:xfrm>
            <a:off x="2311027" y="2670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2.OA.B.2, 2.OA.C.4</a:t>
            </a:r>
            <a:endParaRPr sz="1100">
              <a:latin typeface="Quicksand"/>
              <a:ea typeface="Quicksand"/>
              <a:cs typeface="Quicksand"/>
              <a:sym typeface="Quicksand"/>
            </a:endParaRPr>
          </a:p>
        </p:txBody>
      </p:sp>
      <p:sp>
        <p:nvSpPr>
          <p:cNvPr id="1041" name="Google Shape;1041;p101"/>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02"/>
          <p:cNvSpPr txBox="1"/>
          <p:nvPr>
            <p:ph type="ctrTitle"/>
          </p:nvPr>
        </p:nvSpPr>
        <p:spPr>
          <a:xfrm>
            <a:off x="642950" y="806975"/>
            <a:ext cx="73971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Two or False</a:t>
            </a:r>
            <a:endParaRPr b="0" sz="3000">
              <a:solidFill>
                <a:srgbClr val="434343"/>
              </a:solidFill>
              <a:latin typeface="Hepta Slab"/>
              <a:ea typeface="Hepta Slab"/>
              <a:cs typeface="Hepta Slab"/>
              <a:sym typeface="Hepta Slab"/>
            </a:endParaRPr>
          </a:p>
        </p:txBody>
      </p:sp>
      <p:sp>
        <p:nvSpPr>
          <p:cNvPr id="1047" name="Google Shape;1047;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48" name="Google Shape;1048;p102"/>
          <p:cNvGrpSpPr/>
          <p:nvPr/>
        </p:nvGrpSpPr>
        <p:grpSpPr>
          <a:xfrm rot="-801369">
            <a:off x="566147" y="1673798"/>
            <a:ext cx="2532815" cy="1104308"/>
            <a:chOff x="522450" y="1769275"/>
            <a:chExt cx="2343168" cy="950076"/>
          </a:xfrm>
        </p:grpSpPr>
        <p:sp>
          <p:nvSpPr>
            <p:cNvPr id="1049" name="Google Shape;1049;p10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0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1051" name="Google Shape;1051;p102"/>
          <p:cNvGrpSpPr/>
          <p:nvPr/>
        </p:nvGrpSpPr>
        <p:grpSpPr>
          <a:xfrm rot="882795">
            <a:off x="6724659" y="3370548"/>
            <a:ext cx="2366403" cy="1200918"/>
            <a:chOff x="839436" y="2344375"/>
            <a:chExt cx="2343168" cy="950076"/>
          </a:xfrm>
        </p:grpSpPr>
        <p:sp>
          <p:nvSpPr>
            <p:cNvPr id="1052" name="Google Shape;1052;p10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0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1054" name="Google Shape;1054;p102"/>
          <p:cNvPicPr preferRelativeResize="0"/>
          <p:nvPr/>
        </p:nvPicPr>
        <p:blipFill>
          <a:blip r:embed="rId3">
            <a:alphaModFix/>
          </a:blip>
          <a:stretch>
            <a:fillRect/>
          </a:stretch>
        </p:blipFill>
        <p:spPr>
          <a:xfrm>
            <a:off x="2859172" y="2345425"/>
            <a:ext cx="4029450" cy="74267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03"/>
          <p:cNvSpPr txBox="1"/>
          <p:nvPr>
            <p:ph type="ctrTitle"/>
          </p:nvPr>
        </p:nvSpPr>
        <p:spPr>
          <a:xfrm>
            <a:off x="642950" y="806975"/>
            <a:ext cx="73971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Two or False</a:t>
            </a:r>
            <a:endParaRPr b="0" sz="3000">
              <a:solidFill>
                <a:srgbClr val="434343"/>
              </a:solidFill>
              <a:latin typeface="Hepta Slab"/>
              <a:ea typeface="Hepta Slab"/>
              <a:cs typeface="Hepta Slab"/>
              <a:sym typeface="Hepta Slab"/>
            </a:endParaRPr>
          </a:p>
        </p:txBody>
      </p:sp>
      <p:sp>
        <p:nvSpPr>
          <p:cNvPr id="1060" name="Google Shape;1060;p1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61" name="Google Shape;1061;p103"/>
          <p:cNvGrpSpPr/>
          <p:nvPr/>
        </p:nvGrpSpPr>
        <p:grpSpPr>
          <a:xfrm rot="-801369">
            <a:off x="566147" y="1673798"/>
            <a:ext cx="2532815" cy="1104308"/>
            <a:chOff x="522450" y="1769275"/>
            <a:chExt cx="2343168" cy="950076"/>
          </a:xfrm>
        </p:grpSpPr>
        <p:sp>
          <p:nvSpPr>
            <p:cNvPr id="1062" name="Google Shape;1062;p10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0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1064" name="Google Shape;1064;p103"/>
          <p:cNvGrpSpPr/>
          <p:nvPr/>
        </p:nvGrpSpPr>
        <p:grpSpPr>
          <a:xfrm rot="882795">
            <a:off x="6724659" y="3370548"/>
            <a:ext cx="2366403" cy="1200918"/>
            <a:chOff x="839436" y="2344375"/>
            <a:chExt cx="2343168" cy="950076"/>
          </a:xfrm>
        </p:grpSpPr>
        <p:sp>
          <p:nvSpPr>
            <p:cNvPr id="1065" name="Google Shape;1065;p10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0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1067" name="Google Shape;1067;p103"/>
          <p:cNvPicPr preferRelativeResize="0"/>
          <p:nvPr/>
        </p:nvPicPr>
        <p:blipFill>
          <a:blip r:embed="rId3">
            <a:alphaModFix/>
          </a:blip>
          <a:stretch>
            <a:fillRect/>
          </a:stretch>
        </p:blipFill>
        <p:spPr>
          <a:xfrm>
            <a:off x="2924569" y="2335825"/>
            <a:ext cx="3692725" cy="9050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104"/>
          <p:cNvSpPr txBox="1"/>
          <p:nvPr>
            <p:ph type="ctrTitle"/>
          </p:nvPr>
        </p:nvSpPr>
        <p:spPr>
          <a:xfrm>
            <a:off x="642950" y="806975"/>
            <a:ext cx="73971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Two or False</a:t>
            </a:r>
            <a:endParaRPr b="0" sz="3000">
              <a:solidFill>
                <a:srgbClr val="434343"/>
              </a:solidFill>
              <a:latin typeface="Hepta Slab"/>
              <a:ea typeface="Hepta Slab"/>
              <a:cs typeface="Hepta Slab"/>
              <a:sym typeface="Hepta Slab"/>
            </a:endParaRPr>
          </a:p>
        </p:txBody>
      </p:sp>
      <p:sp>
        <p:nvSpPr>
          <p:cNvPr id="1073" name="Google Shape;1073;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74" name="Google Shape;1074;p104"/>
          <p:cNvGrpSpPr/>
          <p:nvPr/>
        </p:nvGrpSpPr>
        <p:grpSpPr>
          <a:xfrm rot="-801369">
            <a:off x="566147" y="1490098"/>
            <a:ext cx="2532815" cy="1104308"/>
            <a:chOff x="522450" y="1769275"/>
            <a:chExt cx="2343168" cy="950076"/>
          </a:xfrm>
        </p:grpSpPr>
        <p:sp>
          <p:nvSpPr>
            <p:cNvPr id="1075" name="Google Shape;1075;p10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0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if each statement is true or false. </a:t>
              </a:r>
              <a:endParaRPr>
                <a:latin typeface="Quicksand"/>
                <a:ea typeface="Quicksand"/>
                <a:cs typeface="Quicksand"/>
                <a:sym typeface="Quicksand"/>
              </a:endParaRPr>
            </a:p>
          </p:txBody>
        </p:sp>
      </p:grpSp>
      <p:grpSp>
        <p:nvGrpSpPr>
          <p:cNvPr id="1077" name="Google Shape;1077;p104"/>
          <p:cNvGrpSpPr/>
          <p:nvPr/>
        </p:nvGrpSpPr>
        <p:grpSpPr>
          <a:xfrm rot="882795">
            <a:off x="6724659" y="3370548"/>
            <a:ext cx="2366403" cy="1200918"/>
            <a:chOff x="839436" y="2344375"/>
            <a:chExt cx="2343168" cy="950076"/>
          </a:xfrm>
        </p:grpSpPr>
        <p:sp>
          <p:nvSpPr>
            <p:cNvPr id="1078" name="Google Shape;1078;p10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0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p:txBody>
        </p:sp>
      </p:grpSp>
      <p:pic>
        <p:nvPicPr>
          <p:cNvPr id="1080" name="Google Shape;1080;p104"/>
          <p:cNvPicPr preferRelativeResize="0"/>
          <p:nvPr/>
        </p:nvPicPr>
        <p:blipFill>
          <a:blip r:embed="rId3">
            <a:alphaModFix/>
          </a:blip>
          <a:stretch>
            <a:fillRect/>
          </a:stretch>
        </p:blipFill>
        <p:spPr>
          <a:xfrm>
            <a:off x="2071895" y="2545800"/>
            <a:ext cx="5172100" cy="73450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105"/>
          <p:cNvSpPr txBox="1"/>
          <p:nvPr>
            <p:ph type="ctrTitle"/>
          </p:nvPr>
        </p:nvSpPr>
        <p:spPr>
          <a:xfrm>
            <a:off x="507825" y="845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434343"/>
                </a:solidFill>
                <a:latin typeface="Hepta Slab"/>
                <a:ea typeface="Hepta Slab"/>
                <a:cs typeface="Hepta Slab"/>
                <a:sym typeface="Hepta Slab"/>
              </a:rPr>
              <a:t>Centers: </a:t>
            </a:r>
            <a:endParaRPr sz="2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100">
                <a:solidFill>
                  <a:srgbClr val="434343"/>
                </a:solidFill>
                <a:latin typeface="Hepta Slab"/>
                <a:ea typeface="Hepta Slab"/>
                <a:cs typeface="Hepta Slab"/>
                <a:sym typeface="Hepta Slab"/>
              </a:rPr>
              <a:t>Introduce, Equal Groups Concentration, Partitioned Rectangles to Expressions</a:t>
            </a:r>
            <a:endParaRPr b="0" sz="2100">
              <a:solidFill>
                <a:srgbClr val="434343"/>
              </a:solidFill>
              <a:latin typeface="Hepta Slab"/>
              <a:ea typeface="Hepta Slab"/>
              <a:cs typeface="Hepta Slab"/>
              <a:sym typeface="Hepta Slab"/>
            </a:endParaRPr>
          </a:p>
        </p:txBody>
      </p:sp>
      <p:sp>
        <p:nvSpPr>
          <p:cNvPr id="1086" name="Google Shape;1086;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87" name="Google Shape;1087;p105"/>
          <p:cNvSpPr txBox="1"/>
          <p:nvPr/>
        </p:nvSpPr>
        <p:spPr>
          <a:xfrm>
            <a:off x="430025" y="1500750"/>
            <a:ext cx="5506200" cy="306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317500" lvl="0" marL="457200" rtl="0" algn="l">
              <a:spcBef>
                <a:spcPts val="1000"/>
              </a:spcBef>
              <a:spcAft>
                <a:spcPts val="0"/>
              </a:spcAft>
              <a:buSzPts val="1400"/>
              <a:buChar char="●"/>
            </a:pPr>
            <a:r>
              <a:rPr lang="en"/>
              <a:t>Shuffle the cards and place them upside down in 3 rows with 4 cards in each row.</a:t>
            </a:r>
            <a:endParaRPr/>
          </a:p>
          <a:p>
            <a:pPr indent="-317500" lvl="0" marL="457200" rtl="0" algn="l">
              <a:spcBef>
                <a:spcPts val="1000"/>
              </a:spcBef>
              <a:spcAft>
                <a:spcPts val="0"/>
              </a:spcAft>
              <a:buSzPts val="1400"/>
              <a:buChar char="●"/>
            </a:pPr>
            <a:r>
              <a:rPr lang="en"/>
              <a:t>Choose two cards. If they match, explain to your partner how they match. If the cards are not a match, put them back where they were.</a:t>
            </a:r>
            <a:endParaRPr/>
          </a:p>
          <a:p>
            <a:pPr indent="-317500" lvl="0" marL="457200" rtl="0" algn="l">
              <a:spcBef>
                <a:spcPts val="1000"/>
              </a:spcBef>
              <a:spcAft>
                <a:spcPts val="0"/>
              </a:spcAft>
              <a:buSzPts val="1400"/>
              <a:buChar char="●"/>
            </a:pPr>
            <a:r>
              <a:rPr lang="en"/>
              <a:t>After you get a match, find the sum. If your partner agrees, keep the pair of cards and go again. You can do this up to 2 times in a row.</a:t>
            </a:r>
            <a:endParaRPr/>
          </a:p>
          <a:p>
            <a:pPr indent="-317500" lvl="0" marL="457200" rtl="0" algn="l">
              <a:spcBef>
                <a:spcPts val="1000"/>
              </a:spcBef>
              <a:spcAft>
                <a:spcPts val="1000"/>
              </a:spcAft>
              <a:buSzPts val="1400"/>
              <a:buChar char="●"/>
            </a:pPr>
            <a:r>
              <a:rPr lang="en"/>
              <a:t>The player with the most pairs of cards at the end wins.</a:t>
            </a:r>
            <a:endParaRPr/>
          </a:p>
        </p:txBody>
      </p:sp>
      <p:pic>
        <p:nvPicPr>
          <p:cNvPr id="1088" name="Google Shape;1088;p105"/>
          <p:cNvPicPr preferRelativeResize="0"/>
          <p:nvPr/>
        </p:nvPicPr>
        <p:blipFill rotWithShape="1">
          <a:blip r:embed="rId3">
            <a:alphaModFix/>
          </a:blip>
          <a:srcRect b="0" l="0" r="32194" t="0"/>
          <a:stretch/>
        </p:blipFill>
        <p:spPr>
          <a:xfrm>
            <a:off x="6067398" y="2190925"/>
            <a:ext cx="2553176" cy="18504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106"/>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094" name="Google Shape;1094;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5" name="Google Shape;1095;p106"/>
          <p:cNvSpPr txBox="1"/>
          <p:nvPr/>
        </p:nvSpPr>
        <p:spPr>
          <a:xfrm>
            <a:off x="813613" y="17609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Equal Groups Concentration</a:t>
            </a:r>
            <a:endParaRPr sz="1500">
              <a:latin typeface="Hepta Slab"/>
              <a:ea typeface="Hepta Slab"/>
              <a:cs typeface="Hepta Slab"/>
              <a:sym typeface="Hepta Slab"/>
            </a:endParaRPr>
          </a:p>
        </p:txBody>
      </p:sp>
      <p:sp>
        <p:nvSpPr>
          <p:cNvPr id="1096" name="Google Shape;1096;p106"/>
          <p:cNvSpPr txBox="1"/>
          <p:nvPr/>
        </p:nvSpPr>
        <p:spPr>
          <a:xfrm>
            <a:off x="4964025" y="1820475"/>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The Least and Greatest of Them All</a:t>
            </a:r>
            <a:endParaRPr sz="1500">
              <a:latin typeface="Hepta Slab"/>
              <a:ea typeface="Hepta Slab"/>
              <a:cs typeface="Hepta Slab"/>
              <a:sym typeface="Hepta Slab"/>
            </a:endParaRPr>
          </a:p>
        </p:txBody>
      </p:sp>
      <p:pic>
        <p:nvPicPr>
          <p:cNvPr id="1097" name="Google Shape;1097;p106"/>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1098" name="Google Shape;1098;p106"/>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1099" name="Google Shape;1099;p106"/>
          <p:cNvSpPr txBox="1"/>
          <p:nvPr/>
        </p:nvSpPr>
        <p:spPr>
          <a:xfrm>
            <a:off x="3002100" y="320610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Compare</a:t>
            </a:r>
            <a:endParaRPr sz="1500">
              <a:latin typeface="Hepta Slab"/>
              <a:ea typeface="Hepta Slab"/>
              <a:cs typeface="Hepta Slab"/>
              <a:sym typeface="Hepta Slab"/>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10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05" name="Google Shape;1105;p107"/>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106" name="Google Shape;1106;p107"/>
          <p:cNvPicPr preferRelativeResize="0"/>
          <p:nvPr/>
        </p:nvPicPr>
        <p:blipFill>
          <a:blip r:embed="rId3">
            <a:alphaModFix/>
          </a:blip>
          <a:stretch>
            <a:fillRect/>
          </a:stretch>
        </p:blipFill>
        <p:spPr>
          <a:xfrm>
            <a:off x="3094075" y="3088699"/>
            <a:ext cx="1832700" cy="1631852"/>
          </a:xfrm>
          <a:prstGeom prst="rect">
            <a:avLst/>
          </a:prstGeom>
          <a:noFill/>
          <a:ln>
            <a:noFill/>
          </a:ln>
        </p:spPr>
      </p:pic>
      <p:sp>
        <p:nvSpPr>
          <p:cNvPr id="1107" name="Google Shape;1107;p107"/>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108" name="Google Shape;1108;p107"/>
          <p:cNvPicPr preferRelativeResize="0"/>
          <p:nvPr/>
        </p:nvPicPr>
        <p:blipFill>
          <a:blip r:embed="rId4">
            <a:alphaModFix/>
          </a:blip>
          <a:stretch>
            <a:fillRect/>
          </a:stretch>
        </p:blipFill>
        <p:spPr>
          <a:xfrm>
            <a:off x="624700" y="598525"/>
            <a:ext cx="4194875" cy="2235625"/>
          </a:xfrm>
          <a:prstGeom prst="rect">
            <a:avLst/>
          </a:prstGeom>
          <a:noFill/>
          <a:ln>
            <a:noFill/>
          </a:ln>
        </p:spPr>
      </p:pic>
      <p:sp>
        <p:nvSpPr>
          <p:cNvPr id="1109" name="Google Shape;1109;p107"/>
          <p:cNvSpPr txBox="1"/>
          <p:nvPr/>
        </p:nvSpPr>
        <p:spPr>
          <a:xfrm>
            <a:off x="5827774" y="1981075"/>
            <a:ext cx="24891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Diego and Priya are playing Equal Groups Concentration. Diego just turned over these two cards.</a:t>
            </a:r>
            <a:endParaRPr sz="1300">
              <a:latin typeface="Quicksand"/>
              <a:ea typeface="Quicksand"/>
              <a:cs typeface="Quicksand"/>
              <a:sym typeface="Quicksand"/>
            </a:endParaRPr>
          </a:p>
          <a:p>
            <a:pPr indent="0" lvl="0" marL="0" rtl="0" algn="ctr">
              <a:spcBef>
                <a:spcPts val="0"/>
              </a:spcBef>
              <a:spcAft>
                <a:spcPts val="0"/>
              </a:spcAft>
              <a:buNone/>
            </a:pPr>
            <a:r>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What do you know about the two face-down cards? Explain how you know.</a:t>
            </a:r>
            <a:endParaRPr sz="1300">
              <a:latin typeface="Quicksand"/>
              <a:ea typeface="Quicksand"/>
              <a:cs typeface="Quicksand"/>
              <a:sym typeface="Quicksand"/>
            </a:endParaRPr>
          </a:p>
        </p:txBody>
      </p:sp>
      <p:sp>
        <p:nvSpPr>
          <p:cNvPr id="1110" name="Google Shape;1110;p107"/>
          <p:cNvSpPr/>
          <p:nvPr/>
        </p:nvSpPr>
        <p:spPr>
          <a:xfrm>
            <a:off x="5445275" y="1587650"/>
            <a:ext cx="3411522" cy="29623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