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Lst>
  <p:sldSz cy="5143500" cx="9144000"/>
  <p:notesSz cx="6858000" cy="9144000"/>
  <p:embeddedFontLst>
    <p:embeddedFont>
      <p:font typeface="Raleway"/>
      <p:regular r:id="rId160"/>
      <p:bold r:id="rId161"/>
      <p:italic r:id="rId162"/>
      <p:boldItalic r:id="rId163"/>
    </p:embeddedFont>
    <p:embeddedFont>
      <p:font typeface="Raleway ExtraBold"/>
      <p:bold r:id="rId164"/>
      <p:boldItalic r:id="rId165"/>
    </p:embeddedFont>
    <p:embeddedFont>
      <p:font typeface="Amatic SC"/>
      <p:regular r:id="rId166"/>
      <p:bold r:id="rId167"/>
    </p:embeddedFont>
    <p:embeddedFont>
      <p:font typeface="Nixie One"/>
      <p:regular r:id="rId168"/>
    </p:embeddedFont>
    <p:embeddedFont>
      <p:font typeface="Hepta Slab"/>
      <p:regular r:id="rId169"/>
      <p:bold r:id="rId170"/>
    </p:embeddedFont>
    <p:embeddedFont>
      <p:font typeface="Livvic"/>
      <p:regular r:id="rId171"/>
      <p:bold r:id="rId172"/>
      <p:italic r:id="rId173"/>
      <p:boldItalic r:id="rId174"/>
    </p:embeddedFont>
    <p:embeddedFont>
      <p:font typeface="Quicksand"/>
      <p:regular r:id="rId175"/>
      <p:bold r:id="rId1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01B779A-7D3A-40D3-BB53-461A8D6A58C3}">
  <a:tblStyle styleId="{601B779A-7D3A-40D3-BB53-461A8D6A58C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176" Type="http://schemas.openxmlformats.org/officeDocument/2006/relationships/font" Target="fonts/Quicksand-bold.fntdata"/><Relationship Id="rId36" Type="http://schemas.openxmlformats.org/officeDocument/2006/relationships/slide" Target="slides/slide31.xml"/><Relationship Id="rId175" Type="http://schemas.openxmlformats.org/officeDocument/2006/relationships/font" Target="fonts/Quicksand-regular.fntdata"/><Relationship Id="rId39" Type="http://schemas.openxmlformats.org/officeDocument/2006/relationships/slide" Target="slides/slide34.xml"/><Relationship Id="rId174" Type="http://schemas.openxmlformats.org/officeDocument/2006/relationships/font" Target="fonts/Livvic-boldItalic.fntdata"/><Relationship Id="rId38" Type="http://schemas.openxmlformats.org/officeDocument/2006/relationships/slide" Target="slides/slide33.xml"/><Relationship Id="rId173" Type="http://schemas.openxmlformats.org/officeDocument/2006/relationships/font" Target="fonts/Livvic-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font" Target="fonts/Livvic-bold.fntdata"/><Relationship Id="rId65" Type="http://schemas.openxmlformats.org/officeDocument/2006/relationships/slide" Target="slides/slide60.xml"/><Relationship Id="rId171" Type="http://schemas.openxmlformats.org/officeDocument/2006/relationships/font" Target="fonts/Livvic-regular.fntdata"/><Relationship Id="rId68" Type="http://schemas.openxmlformats.org/officeDocument/2006/relationships/slide" Target="slides/slide63.xml"/><Relationship Id="rId170" Type="http://schemas.openxmlformats.org/officeDocument/2006/relationships/font" Target="fonts/HeptaSlab-bold.fntdata"/><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font" Target="fonts/RalewayExtraBold-boldItalic.fntdata"/><Relationship Id="rId69" Type="http://schemas.openxmlformats.org/officeDocument/2006/relationships/slide" Target="slides/slide64.xml"/><Relationship Id="rId164" Type="http://schemas.openxmlformats.org/officeDocument/2006/relationships/font" Target="fonts/RalewayExtraBold-bold.fntdata"/><Relationship Id="rId163" Type="http://schemas.openxmlformats.org/officeDocument/2006/relationships/font" Target="fonts/Raleway-boldItalic.fntdata"/><Relationship Id="rId162" Type="http://schemas.openxmlformats.org/officeDocument/2006/relationships/font" Target="fonts/Raleway-italic.fntdata"/><Relationship Id="rId169" Type="http://schemas.openxmlformats.org/officeDocument/2006/relationships/font" Target="fonts/HeptaSlab-regular.fntdata"/><Relationship Id="rId168" Type="http://schemas.openxmlformats.org/officeDocument/2006/relationships/font" Target="fonts/NixieOne-regular.fntdata"/><Relationship Id="rId167" Type="http://schemas.openxmlformats.org/officeDocument/2006/relationships/font" Target="fonts/AmaticSC-bold.fntdata"/><Relationship Id="rId166" Type="http://schemas.openxmlformats.org/officeDocument/2006/relationships/font" Target="fonts/AmaticSC-regular.fntdata"/><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font" Target="fonts/Raleway-bold.fntdata"/><Relationship Id="rId54" Type="http://schemas.openxmlformats.org/officeDocument/2006/relationships/slide" Target="slides/slide49.xml"/><Relationship Id="rId160" Type="http://schemas.openxmlformats.org/officeDocument/2006/relationships/font" Target="fonts/Raleway-regular.fntdata"/><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cce75723c3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cce75723c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cce75723c3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cce75723c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cce75723c3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cce75723c3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cce75723c3_0_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cce75723c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cce75723c3_0_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cce75723c3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cce75723c3_0_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cce75723c3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cce75723c3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cce75723c3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cce75723c3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cce75723c3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b0910630d5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b0910630d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cce75723c3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cce75723c3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cce75723c3_0_1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cce75723c3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cce75723c3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cce75723c3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cce75723c3_0_1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cce75723c3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cce75723c3_0_1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cce75723c3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cce75723c3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cce75723c3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cce75723c3_0_2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cce75723c3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ae52b2e84f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ae52b2e84f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cce75723c3_0_2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cce75723c3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cce75723c3_0_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cce75723c3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9d94e93fc2_0_4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9d94e93fc2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cce75723c3_0_2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cce75723c3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cce75723c3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cce75723c3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cce75723c3_0_2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cce75723c3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cce75723c3_0_2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cce75723c3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cce75723c3_0_2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cce75723c3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c032cad24c_0_1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c032cad24c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cce75723c3_0_3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cce75723c3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cce75723c3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cce75723c3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cce75723c3_0_3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cce75723c3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cce75723c3_0_3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cce75723c3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cce75723c3_0_3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cce75723c3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cce75723c3_0_3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cce75723c3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b0910630d5_0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b0910630d5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ae52b2e84f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ae52b2e84f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cce75723c3_0_4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cce75723c3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cce75723c3_0_4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cce75723c3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cce75723c3_0_4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cce75723c3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9d8ef3e884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9d8ef3e88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ae52b2e84f_0_3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ae52b2e84f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cce75723c3_0_4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cce75723c3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cce75723c3_0_4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cce75723c3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cce75723c3_0_4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cce75723c3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cce75723c3_0_5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cce75723c3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ae52b2e84f_0_3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ae52b2e84f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ae52b2e84f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ae52b2e84f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cce75723c3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cce75723c3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cce75723c3_0_5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cce75723c3_0_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ae52b2e84f_0_4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ae52b2e84f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cce75723c3_0_6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cce75723c3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cce75723c3_0_6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cce75723c3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cce75723c3_0_6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cce75723c3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ae52b2e84f_0_5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ae52b2e84f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cce75723c3_0_6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cce75723c3_0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cce75723c3_0_6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cce75723c3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9d8ef3e884_23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9d8ef3e884_23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cce75723c3_0_6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cce75723c3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cce75723c3_0_6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cce75723c3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cce75723c3_0_6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cce75723c3_0_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bfb81b03af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bfb81b03af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gcce75723c3_0_7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8" name="Google Shape;978;gcce75723c3_0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bfb81b03af_0_1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bfb81b03af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cce75723c3_0_7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cce75723c3_0_7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cce75723c3_0_7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8" name="Google Shape;1028;gcce75723c3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cce75723c3_0_7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7" name="Google Shape;1037;gcce75723c3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b0910630d5_0_3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b0910630d5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cce75723c3_0_7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cce75723c3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cce75723c3_0_8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cce75723c3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cce75723c3_0_8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cce75723c3_0_8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cce75723c3_0_8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cce75723c3_0_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cce75723c3_0_8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cce75723c3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bfb81b03a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bfb81b03a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cce75723c3_0_8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cce75723c3_0_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cce75723c3_0_8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cce75723c3_0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bfb81b03af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bfb81b03af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b0910630d5_0_6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b0910630d5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1" name="Google Shape;1201;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cce75723c3_0_9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0" name="Google Shape;1210;gcce75723c3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cce75723c3_0_9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cce75723c3_0_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cce75723c3_0_9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cce75723c3_0_9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cce75723c3_0_9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cce75723c3_0_9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cce75723c3_0_9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cce75723c3_0_9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cce75723c3_0_9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cce75723c3_0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1" name="Shape 1281"/>
        <p:cNvGrpSpPr/>
        <p:nvPr/>
      </p:nvGrpSpPr>
      <p:grpSpPr>
        <a:xfrm>
          <a:off x="0" y="0"/>
          <a:ext cx="0" cy="0"/>
          <a:chOff x="0" y="0"/>
          <a:chExt cx="0" cy="0"/>
        </a:xfrm>
      </p:grpSpPr>
      <p:sp>
        <p:nvSpPr>
          <p:cNvPr id="1282" name="Google Shape;1282;gbfb81b03af_0_4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3" name="Google Shape;1283;gbfb81b03af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8e7f805f76_0_3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8e7f805f76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995fd1ae3f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995fd1ae3f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g8e7f805f76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0" name="Google Shape;1340;g8e7f805f76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cce75723c3_0_10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cce75723c3_0_10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bfb81b03af_0_6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gbfb81b03af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995fd1ae3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995fd1ae3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g8e7f805f76_0_4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9" name="Google Shape;1379;g8e7f805f76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cce75723c3_0_10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cce75723c3_0_10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bfb81b03af_0_7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bfb81b03af_0_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cce75723c3_0_10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7" name="Google Shape;1407;gcce75723c3_0_1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g8e7f805f76_0_5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8" name="Google Shape;1418;g8e7f805f76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gbfb81b03af_0_7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6" name="Google Shape;1426;gbfb81b03af_0_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3" name="Shape 1433"/>
        <p:cNvGrpSpPr/>
        <p:nvPr/>
      </p:nvGrpSpPr>
      <p:grpSpPr>
        <a:xfrm>
          <a:off x="0" y="0"/>
          <a:ext cx="0" cy="0"/>
          <a:chOff x="0" y="0"/>
          <a:chExt cx="0" cy="0"/>
        </a:xfrm>
      </p:grpSpPr>
      <p:sp>
        <p:nvSpPr>
          <p:cNvPr id="1434" name="Google Shape;1434;gcce75723c3_0_10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5" name="Google Shape;1435;gcce75723c3_0_10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2" name="Shape 1442"/>
        <p:cNvGrpSpPr/>
        <p:nvPr/>
      </p:nvGrpSpPr>
      <p:grpSpPr>
        <a:xfrm>
          <a:off x="0" y="0"/>
          <a:ext cx="0" cy="0"/>
          <a:chOff x="0" y="0"/>
          <a:chExt cx="0" cy="0"/>
        </a:xfrm>
      </p:grpSpPr>
      <p:sp>
        <p:nvSpPr>
          <p:cNvPr id="1443" name="Google Shape;1443;gbfb81b03af_0_8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4" name="Google Shape;1444;gbfb81b03af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gcce75723c3_0_10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3" name="Google Shape;1453;gcce75723c3_0_10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bfb81b03af_0_8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bfb81b03af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0" name="Shape 1470"/>
        <p:cNvGrpSpPr/>
        <p:nvPr/>
      </p:nvGrpSpPr>
      <p:grpSpPr>
        <a:xfrm>
          <a:off x="0" y="0"/>
          <a:ext cx="0" cy="0"/>
          <a:chOff x="0" y="0"/>
          <a:chExt cx="0" cy="0"/>
        </a:xfrm>
      </p:grpSpPr>
      <p:sp>
        <p:nvSpPr>
          <p:cNvPr id="1471" name="Google Shape;1471;gbfb81b03af_0_9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2" name="Google Shape;1472;gbfb81b03af_0_9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bfb81b03af_0_9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bfb81b03af_0_9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cce75723c3_0_11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cce75723c3_0_1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gcce75723c3_0_11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7" name="Google Shape;1507;gcce75723c3_0_1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gbfb81b03af_0_9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0" name="Google Shape;1520;gbfb81b03af_0_9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bfb81b03af_0_9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1" name="Google Shape;1531;gbfb81b03af_0_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8" name="Shape 1538"/>
        <p:cNvGrpSpPr/>
        <p:nvPr/>
      </p:nvGrpSpPr>
      <p:grpSpPr>
        <a:xfrm>
          <a:off x="0" y="0"/>
          <a:ext cx="0" cy="0"/>
          <a:chOff x="0" y="0"/>
          <a:chExt cx="0" cy="0"/>
        </a:xfrm>
      </p:grpSpPr>
      <p:sp>
        <p:nvSpPr>
          <p:cNvPr id="1539" name="Google Shape;1539;gbfb81b03af_0_9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0" name="Google Shape;1540;gbfb81b03af_0_9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gbfb81b03af_0_7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8" name="Google Shape;1548;gbfb81b03af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bfb81b03af_0_10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6" name="Google Shape;1556;gbfb81b03af_0_1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bfb81b03af_0_10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5" name="Google Shape;1565;gbfb81b03af_0_10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cce75723c3_0_11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cce75723c3_0_1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1" name="Shape 1581"/>
        <p:cNvGrpSpPr/>
        <p:nvPr/>
      </p:nvGrpSpPr>
      <p:grpSpPr>
        <a:xfrm>
          <a:off x="0" y="0"/>
          <a:ext cx="0" cy="0"/>
          <a:chOff x="0" y="0"/>
          <a:chExt cx="0" cy="0"/>
        </a:xfrm>
      </p:grpSpPr>
      <p:sp>
        <p:nvSpPr>
          <p:cNvPr id="1582" name="Google Shape;1582;gcce75723c3_0_11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3" name="Google Shape;1583;gcce75723c3_0_1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0" name="Shape 1590"/>
        <p:cNvGrpSpPr/>
        <p:nvPr/>
      </p:nvGrpSpPr>
      <p:grpSpPr>
        <a:xfrm>
          <a:off x="0" y="0"/>
          <a:ext cx="0" cy="0"/>
          <a:chOff x="0" y="0"/>
          <a:chExt cx="0" cy="0"/>
        </a:xfrm>
      </p:grpSpPr>
      <p:sp>
        <p:nvSpPr>
          <p:cNvPr id="1591" name="Google Shape;1591;gcce75723c3_0_11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2" name="Google Shape;1592;gcce75723c3_0_1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gcce75723c3_0_11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1" name="Google Shape;1601;gcce75723c3_0_1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7" name="Shape 1607"/>
        <p:cNvGrpSpPr/>
        <p:nvPr/>
      </p:nvGrpSpPr>
      <p:grpSpPr>
        <a:xfrm>
          <a:off x="0" y="0"/>
          <a:ext cx="0" cy="0"/>
          <a:chOff x="0" y="0"/>
          <a:chExt cx="0" cy="0"/>
        </a:xfrm>
      </p:grpSpPr>
      <p:sp>
        <p:nvSpPr>
          <p:cNvPr id="1608" name="Google Shape;1608;gcce75723c3_0_1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9" name="Google Shape;1609;gcce75723c3_0_1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gbfb81b03af_0_10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0" name="Google Shape;1620;gbfb81b03af_0_10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6" name="Shape 1626"/>
        <p:cNvGrpSpPr/>
        <p:nvPr/>
      </p:nvGrpSpPr>
      <p:grpSpPr>
        <a:xfrm>
          <a:off x="0" y="0"/>
          <a:ext cx="0" cy="0"/>
          <a:chOff x="0" y="0"/>
          <a:chExt cx="0" cy="0"/>
        </a:xfrm>
      </p:grpSpPr>
      <p:sp>
        <p:nvSpPr>
          <p:cNvPr id="1627" name="Google Shape;1627;gbfb81b03af_0_11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8" name="Google Shape;1628;gbfb81b03af_0_1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5" name="Shape 1635"/>
        <p:cNvGrpSpPr/>
        <p:nvPr/>
      </p:nvGrpSpPr>
      <p:grpSpPr>
        <a:xfrm>
          <a:off x="0" y="0"/>
          <a:ext cx="0" cy="0"/>
          <a:chOff x="0" y="0"/>
          <a:chExt cx="0" cy="0"/>
        </a:xfrm>
      </p:grpSpPr>
      <p:sp>
        <p:nvSpPr>
          <p:cNvPr id="1636" name="Google Shape;1636;gcce75723c3_0_12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7" name="Google Shape;1637;gcce75723c3_0_1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cce75723c3_0_12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cce75723c3_0_1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cce75723c3_0_12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gcce75723c3_0_1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2" name="Shape 1662"/>
        <p:cNvGrpSpPr/>
        <p:nvPr/>
      </p:nvGrpSpPr>
      <p:grpSpPr>
        <a:xfrm>
          <a:off x="0" y="0"/>
          <a:ext cx="0" cy="0"/>
          <a:chOff x="0" y="0"/>
          <a:chExt cx="0" cy="0"/>
        </a:xfrm>
      </p:grpSpPr>
      <p:sp>
        <p:nvSpPr>
          <p:cNvPr id="1663" name="Google Shape;1663;gcce75723c3_0_12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4" name="Google Shape;1664;gcce75723c3_0_1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1" name="Shape 1671"/>
        <p:cNvGrpSpPr/>
        <p:nvPr/>
      </p:nvGrpSpPr>
      <p:grpSpPr>
        <a:xfrm>
          <a:off x="0" y="0"/>
          <a:ext cx="0" cy="0"/>
          <a:chOff x="0" y="0"/>
          <a:chExt cx="0" cy="0"/>
        </a:xfrm>
      </p:grpSpPr>
      <p:sp>
        <p:nvSpPr>
          <p:cNvPr id="1672" name="Google Shape;1672;gbfb81b03af_0_12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3" name="Google Shape;1673;gbfb81b03af_0_1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cce75723c3_0_12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cce75723c3_0_1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4" name="Shape 1694"/>
        <p:cNvGrpSpPr/>
        <p:nvPr/>
      </p:nvGrpSpPr>
      <p:grpSpPr>
        <a:xfrm>
          <a:off x="0" y="0"/>
          <a:ext cx="0" cy="0"/>
          <a:chOff x="0" y="0"/>
          <a:chExt cx="0" cy="0"/>
        </a:xfrm>
      </p:grpSpPr>
      <p:sp>
        <p:nvSpPr>
          <p:cNvPr id="1695" name="Google Shape;1695;gbfb81b03af_0_12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6" name="Google Shape;1696;gbfb81b03af_0_1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4" name="Shape 54"/>
        <p:cNvGrpSpPr/>
        <p:nvPr/>
      </p:nvGrpSpPr>
      <p:grpSpPr>
        <a:xfrm>
          <a:off x="0" y="0"/>
          <a:ext cx="0" cy="0"/>
          <a:chOff x="0" y="0"/>
          <a:chExt cx="0" cy="0"/>
        </a:xfrm>
      </p:grpSpPr>
      <p:sp>
        <p:nvSpPr>
          <p:cNvPr id="55" name="Google Shape;55;p14"/>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57" name="Google Shape;57;p14"/>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58" name="Google Shape;58;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22.png"/><Relationship Id="rId5" Type="http://schemas.openxmlformats.org/officeDocument/2006/relationships/image" Target="../media/image16.png"/></Relationships>
</file>

<file path=ppt/slides/_rels/slide3.xml.rels><?xml version="1.0" encoding="UTF-8" standalone="yes"?><Relationships xmlns="http://schemas.openxmlformats.org/package/2006/relationships"><Relationship Id="rId40" Type="http://schemas.openxmlformats.org/officeDocument/2006/relationships/hyperlink" Target="https://toytheater.com/" TargetMode="External"/><Relationship Id="rId42" Type="http://schemas.openxmlformats.org/officeDocument/2006/relationships/slide" Target="/ppt/slides/slide126.xml"/><Relationship Id="rId41" Type="http://schemas.openxmlformats.org/officeDocument/2006/relationships/image" Target="../media/image4.png"/><Relationship Id="rId44" Type="http://schemas.openxmlformats.org/officeDocument/2006/relationships/slide" Target="/ppt/slides/slide102.xml"/><Relationship Id="rId43" Type="http://schemas.openxmlformats.org/officeDocument/2006/relationships/slide" Target="/ppt/slides/slide126.xml"/><Relationship Id="rId46" Type="http://schemas.openxmlformats.org/officeDocument/2006/relationships/slide" Target="/ppt/slides/slide102.xml"/><Relationship Id="rId45" Type="http://schemas.openxmlformats.org/officeDocument/2006/relationships/slide" Target="/ppt/slides/slide131.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4.xml"/><Relationship Id="rId9" Type="http://schemas.openxmlformats.org/officeDocument/2006/relationships/slide" Target="/ppt/slides/slide38.xml"/><Relationship Id="rId48" Type="http://schemas.openxmlformats.org/officeDocument/2006/relationships/slide" Target="/ppt/slides/slide102.xml"/><Relationship Id="rId47" Type="http://schemas.openxmlformats.org/officeDocument/2006/relationships/slide" Target="/ppt/slides/slide139.xml"/><Relationship Id="rId49" Type="http://schemas.openxmlformats.org/officeDocument/2006/relationships/slide" Target="/ppt/slides/slide147.xml"/><Relationship Id="rId5" Type="http://schemas.openxmlformats.org/officeDocument/2006/relationships/slide" Target="/ppt/slides/slide18.xml"/><Relationship Id="rId6" Type="http://schemas.openxmlformats.org/officeDocument/2006/relationships/slide" Target="/ppt/slides/slide18.xml"/><Relationship Id="rId7" Type="http://schemas.openxmlformats.org/officeDocument/2006/relationships/slide" Target="/ppt/slides/slide29.xml"/><Relationship Id="rId8" Type="http://schemas.openxmlformats.org/officeDocument/2006/relationships/slide" Target="/ppt/slides/slide29.xml"/><Relationship Id="rId31" Type="http://schemas.openxmlformats.org/officeDocument/2006/relationships/slide" Target="/ppt/slides/slide92.xml"/><Relationship Id="rId30" Type="http://schemas.openxmlformats.org/officeDocument/2006/relationships/slide" Target="/ppt/slides/slide92.xml"/><Relationship Id="rId33" Type="http://schemas.openxmlformats.org/officeDocument/2006/relationships/slide" Target="/ppt/slides/slide102.xml"/><Relationship Id="rId32" Type="http://schemas.openxmlformats.org/officeDocument/2006/relationships/slide" Target="/ppt/slides/slide102.xml"/><Relationship Id="rId35" Type="http://schemas.openxmlformats.org/officeDocument/2006/relationships/slide" Target="/ppt/slides/slide110.xml"/><Relationship Id="rId34" Type="http://schemas.openxmlformats.org/officeDocument/2006/relationships/slide" Target="/ppt/slides/slide102.xml"/><Relationship Id="rId37" Type="http://schemas.openxmlformats.org/officeDocument/2006/relationships/slide" Target="/ppt/slides/slide115.xml"/><Relationship Id="rId36" Type="http://schemas.openxmlformats.org/officeDocument/2006/relationships/slide" Target="/ppt/slides/slide102.xml"/><Relationship Id="rId39" Type="http://schemas.openxmlformats.org/officeDocument/2006/relationships/slide" Target="/ppt/slides/slide121.xml"/><Relationship Id="rId38" Type="http://schemas.openxmlformats.org/officeDocument/2006/relationships/slide" Target="/ppt/slides/slide102.xml"/><Relationship Id="rId20" Type="http://schemas.openxmlformats.org/officeDocument/2006/relationships/slide" Target="/ppt/slides/slide75.xml"/><Relationship Id="rId22" Type="http://schemas.openxmlformats.org/officeDocument/2006/relationships/slide" Target="/ppt/slides/slide92.xml"/><Relationship Id="rId21" Type="http://schemas.openxmlformats.org/officeDocument/2006/relationships/slide" Target="/ppt/slides/slide75.xml"/><Relationship Id="rId24" Type="http://schemas.openxmlformats.org/officeDocument/2006/relationships/slide" Target="/ppt/slides/slide83.xml"/><Relationship Id="rId23" Type="http://schemas.openxmlformats.org/officeDocument/2006/relationships/slide" Target="/ppt/slides/slide83.xml"/><Relationship Id="rId26" Type="http://schemas.openxmlformats.org/officeDocument/2006/relationships/image" Target="../media/image2.png"/><Relationship Id="rId25" Type="http://schemas.openxmlformats.org/officeDocument/2006/relationships/hyperlink" Target="https://www.flourishkh.com/" TargetMode="External"/><Relationship Id="rId28" Type="http://schemas.openxmlformats.org/officeDocument/2006/relationships/image" Target="../media/image26.png"/><Relationship Id="rId27" Type="http://schemas.openxmlformats.org/officeDocument/2006/relationships/hyperlink" Target="https://classroom.freckle.com/#/login" TargetMode="External"/><Relationship Id="rId29" Type="http://schemas.openxmlformats.org/officeDocument/2006/relationships/slide" Target="/ppt/slides/slide92.xml"/><Relationship Id="rId11" Type="http://schemas.openxmlformats.org/officeDocument/2006/relationships/slide" Target="/ppt/slides/slide49.xml"/><Relationship Id="rId10" Type="http://schemas.openxmlformats.org/officeDocument/2006/relationships/slide" Target="/ppt/slides/slide38.xml"/><Relationship Id="rId13" Type="http://schemas.openxmlformats.org/officeDocument/2006/relationships/slide" Target="/ppt/slides/slide49.xml"/><Relationship Id="rId12" Type="http://schemas.openxmlformats.org/officeDocument/2006/relationships/slide" Target="/ppt/slides/slide49.xml"/><Relationship Id="rId15" Type="http://schemas.openxmlformats.org/officeDocument/2006/relationships/slide" Target="/ppt/slides/slide56.xml"/><Relationship Id="rId14" Type="http://schemas.openxmlformats.org/officeDocument/2006/relationships/slide" Target="/ppt/slides/slide66.xml"/><Relationship Id="rId17" Type="http://schemas.openxmlformats.org/officeDocument/2006/relationships/slide" Target="/ppt/slides/slide66.xml"/><Relationship Id="rId16" Type="http://schemas.openxmlformats.org/officeDocument/2006/relationships/slide" Target="/ppt/slides/slide75.xml"/><Relationship Id="rId19" Type="http://schemas.openxmlformats.org/officeDocument/2006/relationships/slide" Target="/ppt/slides/slide83.xml"/><Relationship Id="rId18" Type="http://schemas.openxmlformats.org/officeDocument/2006/relationships/slide" Target="/ppt/slides/slide6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5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5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4.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4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3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43.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7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4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3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4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5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4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4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3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4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4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6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82.png"/><Relationship Id="rId4" Type="http://schemas.openxmlformats.org/officeDocument/2006/relationships/image" Target="../media/image51.png"/><Relationship Id="rId9" Type="http://schemas.openxmlformats.org/officeDocument/2006/relationships/image" Target="../media/image64.png"/><Relationship Id="rId5" Type="http://schemas.openxmlformats.org/officeDocument/2006/relationships/image" Target="../media/image56.png"/><Relationship Id="rId6" Type="http://schemas.openxmlformats.org/officeDocument/2006/relationships/image" Target="../media/image52.png"/><Relationship Id="rId7" Type="http://schemas.openxmlformats.org/officeDocument/2006/relationships/image" Target="../media/image61.png"/><Relationship Id="rId8" Type="http://schemas.openxmlformats.org/officeDocument/2006/relationships/image" Target="../media/image65.png"/><Relationship Id="rId11" Type="http://schemas.openxmlformats.org/officeDocument/2006/relationships/image" Target="../media/image54.png"/><Relationship Id="rId10" Type="http://schemas.openxmlformats.org/officeDocument/2006/relationships/image" Target="../media/image60.png"/><Relationship Id="rId13" Type="http://schemas.openxmlformats.org/officeDocument/2006/relationships/image" Target="../media/image55.png"/><Relationship Id="rId12" Type="http://schemas.openxmlformats.org/officeDocument/2006/relationships/image" Target="../media/image58.png"/><Relationship Id="rId15" Type="http://schemas.openxmlformats.org/officeDocument/2006/relationships/image" Target="../media/image62.png"/><Relationship Id="rId14" Type="http://schemas.openxmlformats.org/officeDocument/2006/relationships/image" Target="../media/image66.png"/><Relationship Id="rId17" Type="http://schemas.openxmlformats.org/officeDocument/2006/relationships/image" Target="../media/image67.png"/><Relationship Id="rId16" Type="http://schemas.openxmlformats.org/officeDocument/2006/relationships/image" Target="../media/image69.png"/><Relationship Id="rId18" Type="http://schemas.openxmlformats.org/officeDocument/2006/relationships/image" Target="../media/image6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82.png"/><Relationship Id="rId4" Type="http://schemas.openxmlformats.org/officeDocument/2006/relationships/image" Target="../media/image51.png"/><Relationship Id="rId9" Type="http://schemas.openxmlformats.org/officeDocument/2006/relationships/image" Target="../media/image64.png"/><Relationship Id="rId5" Type="http://schemas.openxmlformats.org/officeDocument/2006/relationships/image" Target="../media/image56.png"/><Relationship Id="rId6" Type="http://schemas.openxmlformats.org/officeDocument/2006/relationships/image" Target="../media/image52.png"/><Relationship Id="rId7" Type="http://schemas.openxmlformats.org/officeDocument/2006/relationships/image" Target="../media/image61.png"/><Relationship Id="rId8" Type="http://schemas.openxmlformats.org/officeDocument/2006/relationships/image" Target="../media/image65.png"/><Relationship Id="rId11" Type="http://schemas.openxmlformats.org/officeDocument/2006/relationships/image" Target="../media/image54.png"/><Relationship Id="rId10" Type="http://schemas.openxmlformats.org/officeDocument/2006/relationships/image" Target="../media/image60.png"/><Relationship Id="rId13" Type="http://schemas.openxmlformats.org/officeDocument/2006/relationships/image" Target="../media/image55.png"/><Relationship Id="rId12" Type="http://schemas.openxmlformats.org/officeDocument/2006/relationships/image" Target="../media/image58.png"/><Relationship Id="rId15" Type="http://schemas.openxmlformats.org/officeDocument/2006/relationships/image" Target="../media/image62.png"/><Relationship Id="rId14" Type="http://schemas.openxmlformats.org/officeDocument/2006/relationships/image" Target="../media/image66.png"/><Relationship Id="rId17" Type="http://schemas.openxmlformats.org/officeDocument/2006/relationships/image" Target="../media/image67.png"/><Relationship Id="rId16" Type="http://schemas.openxmlformats.org/officeDocument/2006/relationships/image" Target="../media/image69.png"/><Relationship Id="rId18" Type="http://schemas.openxmlformats.org/officeDocument/2006/relationships/image" Target="../media/image6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82.png"/><Relationship Id="rId4" Type="http://schemas.openxmlformats.org/officeDocument/2006/relationships/image" Target="../media/image51.png"/><Relationship Id="rId9" Type="http://schemas.openxmlformats.org/officeDocument/2006/relationships/image" Target="../media/image64.png"/><Relationship Id="rId5" Type="http://schemas.openxmlformats.org/officeDocument/2006/relationships/image" Target="../media/image56.png"/><Relationship Id="rId6" Type="http://schemas.openxmlformats.org/officeDocument/2006/relationships/image" Target="../media/image52.png"/><Relationship Id="rId7" Type="http://schemas.openxmlformats.org/officeDocument/2006/relationships/image" Target="../media/image61.png"/><Relationship Id="rId8" Type="http://schemas.openxmlformats.org/officeDocument/2006/relationships/image" Target="../media/image65.png"/><Relationship Id="rId11" Type="http://schemas.openxmlformats.org/officeDocument/2006/relationships/image" Target="../media/image54.png"/><Relationship Id="rId10" Type="http://schemas.openxmlformats.org/officeDocument/2006/relationships/image" Target="../media/image60.png"/><Relationship Id="rId13" Type="http://schemas.openxmlformats.org/officeDocument/2006/relationships/image" Target="../media/image55.png"/><Relationship Id="rId12" Type="http://schemas.openxmlformats.org/officeDocument/2006/relationships/image" Target="../media/image58.png"/><Relationship Id="rId15" Type="http://schemas.openxmlformats.org/officeDocument/2006/relationships/image" Target="../media/image62.png"/><Relationship Id="rId14" Type="http://schemas.openxmlformats.org/officeDocument/2006/relationships/image" Target="../media/image66.png"/><Relationship Id="rId17" Type="http://schemas.openxmlformats.org/officeDocument/2006/relationships/image" Target="../media/image67.png"/><Relationship Id="rId16" Type="http://schemas.openxmlformats.org/officeDocument/2006/relationships/image" Target="../media/image69.png"/><Relationship Id="rId18" Type="http://schemas.openxmlformats.org/officeDocument/2006/relationships/image" Target="../media/image6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7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9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7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00.png"/><Relationship Id="rId4" Type="http://schemas.openxmlformats.org/officeDocument/2006/relationships/image" Target="../media/image7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7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8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7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7.png"/><Relationship Id="rId4" Type="http://schemas.openxmlformats.org/officeDocument/2006/relationships/image" Target="../media/image7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9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7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9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99.png"/><Relationship Id="rId4" Type="http://schemas.openxmlformats.org/officeDocument/2006/relationships/image" Target="../media/image80.png"/><Relationship Id="rId5" Type="http://schemas.openxmlformats.org/officeDocument/2006/relationships/image" Target="../media/image7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81.png"/><Relationship Id="rId4" Type="http://schemas.openxmlformats.org/officeDocument/2006/relationships/image" Target="../media/image9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81.png"/><Relationship Id="rId4" Type="http://schemas.openxmlformats.org/officeDocument/2006/relationships/image" Target="../media/image9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9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8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87.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9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84.png"/><Relationship Id="rId4" Type="http://schemas.openxmlformats.org/officeDocument/2006/relationships/image" Target="../media/image8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98.png"/><Relationship Id="rId4" Type="http://schemas.openxmlformats.org/officeDocument/2006/relationships/image" Target="../media/image8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10.png"/><Relationship Id="rId4" Type="http://schemas.openxmlformats.org/officeDocument/2006/relationships/image" Target="../media/image9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7.png"/><Relationship Id="rId4" Type="http://schemas.openxmlformats.org/officeDocument/2006/relationships/image" Target="../media/image9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05.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9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01.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0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04.png"/><Relationship Id="rId4" Type="http://schemas.openxmlformats.org/officeDocument/2006/relationships/image" Target="../media/image102.png"/><Relationship Id="rId9" Type="http://schemas.openxmlformats.org/officeDocument/2006/relationships/image" Target="../media/image116.png"/><Relationship Id="rId5" Type="http://schemas.openxmlformats.org/officeDocument/2006/relationships/image" Target="../media/image103.png"/><Relationship Id="rId6" Type="http://schemas.openxmlformats.org/officeDocument/2006/relationships/image" Target="../media/image111.png"/><Relationship Id="rId7" Type="http://schemas.openxmlformats.org/officeDocument/2006/relationships/image" Target="../media/image122.png"/><Relationship Id="rId8" Type="http://schemas.openxmlformats.org/officeDocument/2006/relationships/image" Target="../media/image107.png"/><Relationship Id="rId11" Type="http://schemas.openxmlformats.org/officeDocument/2006/relationships/image" Target="../media/image112.png"/><Relationship Id="rId10" Type="http://schemas.openxmlformats.org/officeDocument/2006/relationships/image" Target="../media/image131.png"/><Relationship Id="rId12" Type="http://schemas.openxmlformats.org/officeDocument/2006/relationships/image" Target="../media/image11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04.png"/><Relationship Id="rId4" Type="http://schemas.openxmlformats.org/officeDocument/2006/relationships/image" Target="../media/image102.png"/><Relationship Id="rId9" Type="http://schemas.openxmlformats.org/officeDocument/2006/relationships/image" Target="../media/image116.png"/><Relationship Id="rId5" Type="http://schemas.openxmlformats.org/officeDocument/2006/relationships/image" Target="../media/image103.png"/><Relationship Id="rId6" Type="http://schemas.openxmlformats.org/officeDocument/2006/relationships/image" Target="../media/image111.png"/><Relationship Id="rId7" Type="http://schemas.openxmlformats.org/officeDocument/2006/relationships/image" Target="../media/image122.png"/><Relationship Id="rId8" Type="http://schemas.openxmlformats.org/officeDocument/2006/relationships/image" Target="../media/image107.png"/><Relationship Id="rId11" Type="http://schemas.openxmlformats.org/officeDocument/2006/relationships/image" Target="../media/image112.png"/><Relationship Id="rId10" Type="http://schemas.openxmlformats.org/officeDocument/2006/relationships/image" Target="../media/image131.png"/><Relationship Id="rId12" Type="http://schemas.openxmlformats.org/officeDocument/2006/relationships/image" Target="../media/image11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09.png"/><Relationship Id="rId4" Type="http://schemas.openxmlformats.org/officeDocument/2006/relationships/image" Target="../media/image119.png"/><Relationship Id="rId5" Type="http://schemas.openxmlformats.org/officeDocument/2006/relationships/image" Target="../media/image108.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7.png"/><Relationship Id="rId4" Type="http://schemas.openxmlformats.org/officeDocument/2006/relationships/image" Target="../media/image12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3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15.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14.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2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35.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28.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18.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7.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25.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26.png"/><Relationship Id="rId4" Type="http://schemas.openxmlformats.org/officeDocument/2006/relationships/image" Target="../media/image123.png"/><Relationship Id="rId5" Type="http://schemas.openxmlformats.org/officeDocument/2006/relationships/image" Target="../media/image121.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4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3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50.png"/><Relationship Id="rId4" Type="http://schemas.openxmlformats.org/officeDocument/2006/relationships/image" Target="../media/image142.png"/><Relationship Id="rId5" Type="http://schemas.openxmlformats.org/officeDocument/2006/relationships/image" Target="../media/image151.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7.png"/><Relationship Id="rId4" Type="http://schemas.openxmlformats.org/officeDocument/2006/relationships/image" Target="../media/image132.png"/><Relationship Id="rId5" Type="http://schemas.openxmlformats.org/officeDocument/2006/relationships/image" Target="../media/image13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33.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29.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34.png"/><Relationship Id="rId4" Type="http://schemas.openxmlformats.org/officeDocument/2006/relationships/image" Target="../media/image163.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7.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52.png"/><Relationship Id="rId4" Type="http://schemas.openxmlformats.org/officeDocument/2006/relationships/image" Target="../media/image140.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38.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49.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7.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30.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60.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41.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46.png"/><Relationship Id="rId4" Type="http://schemas.openxmlformats.org/officeDocument/2006/relationships/image" Target="../media/image147.png"/><Relationship Id="rId5" Type="http://schemas.openxmlformats.org/officeDocument/2006/relationships/image" Target="../media/image14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48.png"/><Relationship Id="rId4" Type="http://schemas.openxmlformats.org/officeDocument/2006/relationships/image" Target="../media/image144.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7.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62.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53.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59.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57.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54.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61.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18.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7.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58.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64.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165.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56.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166.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55.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2" name="Shape 62"/>
        <p:cNvGrpSpPr/>
        <p:nvPr/>
      </p:nvGrpSpPr>
      <p:grpSpPr>
        <a:xfrm>
          <a:off x="0" y="0"/>
          <a:ext cx="0" cy="0"/>
          <a:chOff x="0" y="0"/>
          <a:chExt cx="0" cy="0"/>
        </a:xfrm>
      </p:grpSpPr>
      <p:pic>
        <p:nvPicPr>
          <p:cNvPr id="63" name="Google Shape;63;p15"/>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64" name="Google Shape;64;p15"/>
          <p:cNvSpPr txBox="1"/>
          <p:nvPr/>
        </p:nvSpPr>
        <p:spPr>
          <a:xfrm>
            <a:off x="1130825" y="1093575"/>
            <a:ext cx="7194600" cy="160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 and Subtract within 1,000</a:t>
            </a:r>
            <a:endParaRPr sz="4400">
              <a:solidFill>
                <a:srgbClr val="434343"/>
              </a:solidFill>
              <a:latin typeface="Hepta Slab"/>
              <a:ea typeface="Hepta Slab"/>
              <a:cs typeface="Hepta Slab"/>
              <a:sym typeface="Hepta Slab"/>
            </a:endParaRPr>
          </a:p>
        </p:txBody>
      </p:sp>
      <p:sp>
        <p:nvSpPr>
          <p:cNvPr id="65" name="Google Shape;65;p15"/>
          <p:cNvSpPr txBox="1"/>
          <p:nvPr/>
        </p:nvSpPr>
        <p:spPr>
          <a:xfrm>
            <a:off x="2176600" y="2824138"/>
            <a:ext cx="4919400" cy="39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2000">
                <a:solidFill>
                  <a:srgbClr val="434343"/>
                </a:solidFill>
                <a:latin typeface="Hepta Slab"/>
                <a:ea typeface="Hepta Slab"/>
                <a:cs typeface="Hepta Slab"/>
                <a:sym typeface="Hepta Slab"/>
              </a:rPr>
              <a:t>Grade 2: Unit 7</a:t>
            </a:r>
            <a:endParaRPr sz="2000">
              <a:solidFill>
                <a:srgbClr val="434343"/>
              </a:solidFill>
              <a:latin typeface="Hepta Slab"/>
              <a:ea typeface="Hepta Slab"/>
              <a:cs typeface="Hepta Slab"/>
              <a:sym typeface="Hepta Slab"/>
            </a:endParaRPr>
          </a:p>
        </p:txBody>
      </p:sp>
      <p:sp>
        <p:nvSpPr>
          <p:cNvPr id="66" name="Google Shape;66;p15"/>
          <p:cNvSpPr txBox="1"/>
          <p:nvPr/>
        </p:nvSpPr>
        <p:spPr>
          <a:xfrm>
            <a:off x="468125" y="3981225"/>
            <a:ext cx="849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rgbClr val="666666"/>
                </a:solidFill>
                <a:latin typeface="Hepta Slab"/>
                <a:ea typeface="Hepta Slab"/>
                <a:cs typeface="Hepta Slab"/>
                <a:sym typeface="Hepta Slab"/>
              </a:rPr>
              <a:t>2.NBT.A.2, 2.NBT.B.5, 2.NBT.B.7, 2.NBT.B.8, 2.NBT.B.9, 2.NBT.A.4, 2.NBT.B.6, 2.MD.D.10, 2.NBT.A.1, 2.NBT.A.3</a:t>
            </a:r>
            <a:endParaRPr sz="1200">
              <a:solidFill>
                <a:srgbClr val="666666"/>
              </a:solidFill>
              <a:latin typeface="Hepta Slab"/>
              <a:ea typeface="Hepta Slab"/>
              <a:cs typeface="Hepta Slab"/>
              <a:sym typeface="Hepta Slab"/>
            </a:endParaRPr>
          </a:p>
        </p:txBody>
      </p:sp>
      <p:sp>
        <p:nvSpPr>
          <p:cNvPr id="67" name="Google Shape;67;p15"/>
          <p:cNvSpPr txBox="1"/>
          <p:nvPr/>
        </p:nvSpPr>
        <p:spPr>
          <a:xfrm>
            <a:off x="0" y="47525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2, Unit 7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grpSp>
        <p:nvGrpSpPr>
          <p:cNvPr id="72" name="Google Shape;72;p16"/>
          <p:cNvGrpSpPr/>
          <p:nvPr/>
        </p:nvGrpSpPr>
        <p:grpSpPr>
          <a:xfrm>
            <a:off x="5427910" y="1034341"/>
            <a:ext cx="3137942" cy="3146628"/>
            <a:chOff x="0" y="1189989"/>
            <a:chExt cx="3546900" cy="3199419"/>
          </a:xfrm>
        </p:grpSpPr>
        <p:sp>
          <p:nvSpPr>
            <p:cNvPr id="73" name="Google Shape;73;p16"/>
            <p:cNvSpPr/>
            <p:nvPr/>
          </p:nvSpPr>
          <p:spPr>
            <a:xfrm>
              <a:off x="0" y="1189989"/>
              <a:ext cx="3546900" cy="669000"/>
            </a:xfrm>
            <a:prstGeom prst="homePlate">
              <a:avLst>
                <a:gd fmla="val 50000" name="adj"/>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4" name="Google Shape;74;p16"/>
            <p:cNvSpPr txBox="1"/>
            <p:nvPr/>
          </p:nvSpPr>
          <p:spPr>
            <a:xfrm>
              <a:off x="745664"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Subtract numbers within 1,000 using strategies based on place value understanding, including decomposing a ten or hundred.</a:t>
              </a:r>
              <a:endParaRPr sz="12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sp>
        <p:nvSpPr>
          <p:cNvPr id="75" name="Google Shape;75;p16"/>
          <p:cNvSpPr txBox="1"/>
          <p:nvPr>
            <p:ph idx="4294967295" type="ctrTitle"/>
          </p:nvPr>
        </p:nvSpPr>
        <p:spPr>
          <a:xfrm>
            <a:off x="649788" y="95650"/>
            <a:ext cx="7772400" cy="56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latin typeface="Hepta Slab"/>
                <a:ea typeface="Hepta Slab"/>
                <a:cs typeface="Hepta Slab"/>
                <a:sym typeface="Hepta Slab"/>
              </a:rPr>
              <a:t>Unit </a:t>
            </a:r>
            <a:r>
              <a:rPr lang="en" sz="2200">
                <a:latin typeface="Hepta Slab"/>
                <a:ea typeface="Hepta Slab"/>
                <a:cs typeface="Hepta Slab"/>
                <a:sym typeface="Hepta Slab"/>
              </a:rPr>
              <a:t>7</a:t>
            </a:r>
            <a:r>
              <a:rPr b="0" lang="en" sz="2200">
                <a:latin typeface="Hepta Slab"/>
                <a:ea typeface="Hepta Slab"/>
                <a:cs typeface="Hepta Slab"/>
                <a:sym typeface="Hepta Slab"/>
              </a:rPr>
              <a:t> Progression Overview</a:t>
            </a:r>
            <a:endParaRPr b="0" sz="200">
              <a:latin typeface="Hepta Slab"/>
              <a:ea typeface="Hepta Slab"/>
              <a:cs typeface="Hepta Slab"/>
              <a:sym typeface="Hepta Slab"/>
            </a:endParaRPr>
          </a:p>
          <a:p>
            <a:pPr indent="0" lvl="0" marL="0" rtl="0" algn="ctr">
              <a:spcBef>
                <a:spcPts val="0"/>
              </a:spcBef>
              <a:spcAft>
                <a:spcPts val="0"/>
              </a:spcAft>
              <a:buNone/>
            </a:pPr>
            <a:r>
              <a:t/>
            </a:r>
            <a:endParaRPr b="0" sz="2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Add and Subtract within 1,000</a:t>
            </a:r>
            <a:endParaRPr b="0" sz="1800">
              <a:latin typeface="Hepta Slab"/>
              <a:ea typeface="Hepta Slab"/>
              <a:cs typeface="Hepta Slab"/>
              <a:sym typeface="Hepta Slab"/>
            </a:endParaRPr>
          </a:p>
        </p:txBody>
      </p:sp>
      <p:grpSp>
        <p:nvGrpSpPr>
          <p:cNvPr id="76" name="Google Shape;76;p16"/>
          <p:cNvGrpSpPr/>
          <p:nvPr/>
        </p:nvGrpSpPr>
        <p:grpSpPr>
          <a:xfrm>
            <a:off x="866975" y="1034341"/>
            <a:ext cx="3137942" cy="3146628"/>
            <a:chOff x="0" y="1189989"/>
            <a:chExt cx="3546900" cy="3199419"/>
          </a:xfrm>
        </p:grpSpPr>
        <p:sp>
          <p:nvSpPr>
            <p:cNvPr id="77" name="Google Shape;77;p16"/>
            <p:cNvSpPr/>
            <p:nvPr/>
          </p:nvSpPr>
          <p:spPr>
            <a:xfrm>
              <a:off x="0" y="1189989"/>
              <a:ext cx="3546900" cy="669000"/>
            </a:xfrm>
            <a:prstGeom prst="homePlate">
              <a:avLst>
                <a:gd fmla="val 50000" name="adj"/>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8" name="Google Shape;78;p16"/>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Add and subtract numbers within 1,000 without composition or decomposition, and use strategies based on the relationship between addition and subtraction and the properties of operations.</a:t>
              </a:r>
              <a:endParaRPr sz="11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sz="11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79" name="Google Shape;79;p16"/>
          <p:cNvGrpSpPr/>
          <p:nvPr/>
        </p:nvGrpSpPr>
        <p:grpSpPr>
          <a:xfrm>
            <a:off x="3499874" y="1034338"/>
            <a:ext cx="2721784" cy="2723285"/>
            <a:chOff x="2944214" y="1189789"/>
            <a:chExt cx="2991300" cy="2768974"/>
          </a:xfrm>
        </p:grpSpPr>
        <p:sp>
          <p:nvSpPr>
            <p:cNvPr id="80" name="Google Shape;80;p16"/>
            <p:cNvSpPr/>
            <p:nvPr/>
          </p:nvSpPr>
          <p:spPr>
            <a:xfrm>
              <a:off x="2944214" y="1189789"/>
              <a:ext cx="2991300" cy="669000"/>
            </a:xfrm>
            <a:prstGeom prst="chevron">
              <a:avLst>
                <a:gd fmla="val 50000"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1" name="Google Shape;81;p16"/>
            <p:cNvSpPr txBox="1"/>
            <p:nvPr/>
          </p:nvSpPr>
          <p:spPr>
            <a:xfrm>
              <a:off x="2993867" y="1982362"/>
              <a:ext cx="2247600" cy="1976400"/>
            </a:xfrm>
            <a:prstGeom prst="rect">
              <a:avLst/>
            </a:prstGeom>
            <a:noFill/>
            <a:ln>
              <a:noFill/>
            </a:ln>
          </p:spPr>
          <p:txBody>
            <a:bodyPr anchorCtr="0" anchor="t" bIns="0" lIns="0" spcFirstLastPara="1" rIns="0" wrap="square" tIns="0">
              <a:noAutofit/>
            </a:bodyPr>
            <a:lstStyle/>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Add numbers within 1,000 using strategies based on place value understanding, including composing a ten or hundred.</a:t>
              </a:r>
              <a:endParaRPr sz="10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a:solidFill>
                  <a:schemeClr val="dk1"/>
                </a:solidFill>
                <a:latin typeface="Quicksand"/>
                <a:ea typeface="Quicksand"/>
                <a:cs typeface="Quicksand"/>
                <a:sym typeface="Quicksand"/>
              </a:endParaRPr>
            </a:p>
          </p:txBody>
        </p:sp>
      </p:grpSp>
      <p:sp>
        <p:nvSpPr>
          <p:cNvPr id="82" name="Google Shape;82;p16"/>
          <p:cNvSpPr txBox="1"/>
          <p:nvPr/>
        </p:nvSpPr>
        <p:spPr>
          <a:xfrm>
            <a:off x="777978" y="968159"/>
            <a:ext cx="2721900" cy="7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1-5</a:t>
            </a:r>
            <a:endParaRPr sz="1200">
              <a:latin typeface="Quicksand"/>
              <a:ea typeface="Quicksand"/>
              <a:cs typeface="Quicksand"/>
              <a:sym typeface="Quicksand"/>
            </a:endParaRPr>
          </a:p>
          <a:p>
            <a:pPr indent="0" lvl="0" marL="0" rtl="0" algn="ctr">
              <a:lnSpc>
                <a:spcPct val="115000"/>
              </a:lnSpc>
              <a:spcBef>
                <a:spcPts val="0"/>
              </a:spcBef>
              <a:spcAft>
                <a:spcPts val="0"/>
              </a:spcAft>
              <a:buNone/>
            </a:pPr>
            <a:r>
              <a:rPr lang="en" sz="700">
                <a:latin typeface="Quicksand"/>
                <a:ea typeface="Quicksand"/>
                <a:cs typeface="Quicksand"/>
                <a:sym typeface="Quicksand"/>
              </a:rPr>
              <a:t>2.NBT.A.2, 2.NBT.B.5, 2.NBT.B.7, 2.NBT.B.8, 2.NBT.B.9</a:t>
            </a:r>
            <a:endParaRPr sz="300">
              <a:latin typeface="Quicksand"/>
              <a:ea typeface="Quicksand"/>
              <a:cs typeface="Quicksand"/>
              <a:sym typeface="Quicksand"/>
            </a:endParaRPr>
          </a:p>
        </p:txBody>
      </p:sp>
      <p:sp>
        <p:nvSpPr>
          <p:cNvPr id="83" name="Google Shape;83;p16"/>
          <p:cNvSpPr txBox="1"/>
          <p:nvPr/>
        </p:nvSpPr>
        <p:spPr>
          <a:xfrm>
            <a:off x="3499874" y="968153"/>
            <a:ext cx="2512500" cy="7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Section B</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Lessons 6-11</a:t>
            </a:r>
            <a:endParaRPr sz="1300">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2.NBT.A.4, 2.NBT.B.5, 2.NBT.B.6, 2.NBT.B.7, 2.NBT.B.8, 2.NBT.B.9</a:t>
            </a:r>
            <a:endParaRPr sz="700">
              <a:latin typeface="Quicksand"/>
              <a:ea typeface="Quicksand"/>
              <a:cs typeface="Quicksand"/>
              <a:sym typeface="Quicksand"/>
            </a:endParaRPr>
          </a:p>
        </p:txBody>
      </p:sp>
      <p:sp>
        <p:nvSpPr>
          <p:cNvPr id="84" name="Google Shape;84;p16"/>
          <p:cNvSpPr txBox="1"/>
          <p:nvPr/>
        </p:nvSpPr>
        <p:spPr>
          <a:xfrm>
            <a:off x="5843959" y="968150"/>
            <a:ext cx="2721900" cy="7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Section C</a:t>
            </a:r>
            <a:endParaRPr sz="1300">
              <a:latin typeface="Quicksand"/>
              <a:ea typeface="Quicksand"/>
              <a:cs typeface="Quicksand"/>
              <a:sym typeface="Quicksand"/>
            </a:endParaRPr>
          </a:p>
          <a:p>
            <a:pPr indent="0" lvl="0" marL="0" rtl="0" algn="ctr">
              <a:spcBef>
                <a:spcPts val="0"/>
              </a:spcBef>
              <a:spcAft>
                <a:spcPts val="0"/>
              </a:spcAft>
              <a:buNone/>
            </a:pPr>
            <a:r>
              <a:rPr lang="en" sz="1100">
                <a:latin typeface="Quicksand"/>
                <a:ea typeface="Quicksand"/>
                <a:cs typeface="Quicksand"/>
                <a:sym typeface="Quicksand"/>
              </a:rPr>
              <a:t>Lessons 12-18</a:t>
            </a:r>
            <a:endParaRPr sz="1100">
              <a:latin typeface="Quicksand"/>
              <a:ea typeface="Quicksand"/>
              <a:cs typeface="Quicksand"/>
              <a:sym typeface="Quicksand"/>
            </a:endParaRPr>
          </a:p>
          <a:p>
            <a:pPr indent="0" lvl="0" marL="0" rtl="0" algn="ctr">
              <a:lnSpc>
                <a:spcPct val="115000"/>
              </a:lnSpc>
              <a:spcBef>
                <a:spcPts val="0"/>
              </a:spcBef>
              <a:spcAft>
                <a:spcPts val="0"/>
              </a:spcAft>
              <a:buNone/>
            </a:pPr>
            <a:r>
              <a:rPr lang="en" sz="700">
                <a:latin typeface="Quicksand"/>
                <a:ea typeface="Quicksand"/>
                <a:cs typeface="Quicksand"/>
                <a:sym typeface="Quicksand"/>
              </a:rPr>
              <a:t>2.MD.D.10, 2.NBT.A.1, 2.NBT.A.2, 2.NBT.A.3, </a:t>
            </a:r>
            <a:endParaRPr sz="700">
              <a:latin typeface="Quicksand"/>
              <a:ea typeface="Quicksand"/>
              <a:cs typeface="Quicksand"/>
              <a:sym typeface="Quicksand"/>
            </a:endParaRPr>
          </a:p>
          <a:p>
            <a:pPr indent="0" lvl="0" marL="0" rtl="0" algn="ctr">
              <a:lnSpc>
                <a:spcPct val="115000"/>
              </a:lnSpc>
              <a:spcBef>
                <a:spcPts val="0"/>
              </a:spcBef>
              <a:spcAft>
                <a:spcPts val="0"/>
              </a:spcAft>
              <a:buNone/>
            </a:pPr>
            <a:r>
              <a:rPr lang="en" sz="700">
                <a:latin typeface="Quicksand"/>
                <a:ea typeface="Quicksand"/>
                <a:cs typeface="Quicksand"/>
                <a:sym typeface="Quicksand"/>
              </a:rPr>
              <a:t>2.NBT.B.7, 2.NBT.B.8, 2.NBT.B.9</a:t>
            </a:r>
            <a:endParaRPr sz="300">
              <a:latin typeface="Quicksand"/>
              <a:ea typeface="Quicksand"/>
              <a:cs typeface="Quicksand"/>
              <a:sym typeface="Quicksand"/>
            </a:endParaRPr>
          </a:p>
        </p:txBody>
      </p:sp>
      <p:pic>
        <p:nvPicPr>
          <p:cNvPr id="85" name="Google Shape;85;p16"/>
          <p:cNvPicPr preferRelativeResize="0"/>
          <p:nvPr/>
        </p:nvPicPr>
        <p:blipFill>
          <a:blip r:embed="rId3">
            <a:alphaModFix/>
          </a:blip>
          <a:stretch>
            <a:fillRect/>
          </a:stretch>
        </p:blipFill>
        <p:spPr>
          <a:xfrm>
            <a:off x="546048" y="3652898"/>
            <a:ext cx="2895925" cy="943800"/>
          </a:xfrm>
          <a:prstGeom prst="rect">
            <a:avLst/>
          </a:prstGeom>
          <a:noFill/>
          <a:ln>
            <a:noFill/>
          </a:ln>
        </p:spPr>
      </p:pic>
      <p:pic>
        <p:nvPicPr>
          <p:cNvPr id="86" name="Google Shape;86;p16"/>
          <p:cNvPicPr preferRelativeResize="0"/>
          <p:nvPr/>
        </p:nvPicPr>
        <p:blipFill>
          <a:blip r:embed="rId4">
            <a:alphaModFix/>
          </a:blip>
          <a:stretch>
            <a:fillRect/>
          </a:stretch>
        </p:blipFill>
        <p:spPr>
          <a:xfrm>
            <a:off x="3632899" y="2960150"/>
            <a:ext cx="2246450" cy="1446000"/>
          </a:xfrm>
          <a:prstGeom prst="rect">
            <a:avLst/>
          </a:prstGeom>
          <a:noFill/>
          <a:ln>
            <a:noFill/>
          </a:ln>
        </p:spPr>
      </p:pic>
      <p:pic>
        <p:nvPicPr>
          <p:cNvPr id="87" name="Google Shape;87;p16"/>
          <p:cNvPicPr preferRelativeResize="0"/>
          <p:nvPr/>
        </p:nvPicPr>
        <p:blipFill>
          <a:blip r:embed="rId5">
            <a:alphaModFix/>
          </a:blip>
          <a:stretch>
            <a:fillRect/>
          </a:stretch>
        </p:blipFill>
        <p:spPr>
          <a:xfrm>
            <a:off x="6279550" y="3447875"/>
            <a:ext cx="2512500" cy="82703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 name="Shape 91"/>
        <p:cNvGrpSpPr/>
        <p:nvPr/>
      </p:nvGrpSpPr>
      <p:grpSpPr>
        <a:xfrm>
          <a:off x="0" y="0"/>
          <a:ext cx="0" cy="0"/>
          <a:chOff x="0" y="0"/>
          <a:chExt cx="0" cy="0"/>
        </a:xfrm>
      </p:grpSpPr>
      <p:sp>
        <p:nvSpPr>
          <p:cNvPr id="92" name="Google Shape;92;p17"/>
          <p:cNvSpPr txBox="1"/>
          <p:nvPr>
            <p:ph type="ctrTitle"/>
          </p:nvPr>
        </p:nvSpPr>
        <p:spPr>
          <a:xfrm>
            <a:off x="432800" y="532621"/>
            <a:ext cx="77724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7 Quick Link Page</a:t>
            </a:r>
            <a:endParaRPr sz="3200">
              <a:solidFill>
                <a:srgbClr val="434343"/>
              </a:solidFill>
              <a:latin typeface="Gayathri"/>
              <a:ea typeface="Gayathri"/>
              <a:cs typeface="Gayathri"/>
              <a:sym typeface="Gayathri"/>
            </a:endParaRPr>
          </a:p>
        </p:txBody>
      </p:sp>
      <p:sp>
        <p:nvSpPr>
          <p:cNvPr id="93" name="Google Shape;93;p17">
            <a:hlinkClick action="ppaction://hlinksldjump" r:id="rId3"/>
          </p:cNvPr>
          <p:cNvSpPr txBox="1"/>
          <p:nvPr/>
        </p:nvSpPr>
        <p:spPr>
          <a:xfrm>
            <a:off x="1082238" y="12999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chemeClr val="accent3"/>
              </a:solidFill>
              <a:latin typeface="Hepta Slab"/>
              <a:ea typeface="Hepta Slab"/>
              <a:cs typeface="Hepta Slab"/>
              <a:sym typeface="Hepta Slab"/>
            </a:endParaRPr>
          </a:p>
        </p:txBody>
      </p:sp>
      <p:sp>
        <p:nvSpPr>
          <p:cNvPr id="94" name="Google Shape;94;p17">
            <a:hlinkClick action="ppaction://hlinksldjump" r:id="rId5"/>
          </p:cNvPr>
          <p:cNvSpPr txBox="1"/>
          <p:nvPr/>
        </p:nvSpPr>
        <p:spPr>
          <a:xfrm>
            <a:off x="2035275" y="12999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chemeClr val="accent3"/>
              </a:solidFill>
              <a:latin typeface="Hepta Slab"/>
              <a:ea typeface="Hepta Slab"/>
              <a:cs typeface="Hepta Slab"/>
              <a:sym typeface="Hepta Slab"/>
            </a:endParaRPr>
          </a:p>
        </p:txBody>
      </p:sp>
      <p:sp>
        <p:nvSpPr>
          <p:cNvPr id="95" name="Google Shape;95;p17">
            <a:hlinkClick action="ppaction://hlinksldjump" r:id="rId7"/>
          </p:cNvPr>
          <p:cNvSpPr txBox="1"/>
          <p:nvPr/>
        </p:nvSpPr>
        <p:spPr>
          <a:xfrm>
            <a:off x="2988300" y="12839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chemeClr val="accent3"/>
              </a:solidFill>
              <a:latin typeface="Hepta Slab"/>
              <a:ea typeface="Hepta Slab"/>
              <a:cs typeface="Hepta Slab"/>
              <a:sym typeface="Hepta Slab"/>
            </a:endParaRPr>
          </a:p>
        </p:txBody>
      </p:sp>
      <p:sp>
        <p:nvSpPr>
          <p:cNvPr id="96" name="Google Shape;96;p17">
            <a:hlinkClick action="ppaction://hlinksldjump" r:id="rId9"/>
          </p:cNvPr>
          <p:cNvSpPr txBox="1"/>
          <p:nvPr/>
        </p:nvSpPr>
        <p:spPr>
          <a:xfrm>
            <a:off x="3869500" y="12839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chemeClr val="accent3"/>
              </a:solidFill>
              <a:latin typeface="Hepta Slab"/>
              <a:ea typeface="Hepta Slab"/>
              <a:cs typeface="Hepta Slab"/>
              <a:sym typeface="Hepta Slab"/>
            </a:endParaRPr>
          </a:p>
        </p:txBody>
      </p:sp>
      <p:sp>
        <p:nvSpPr>
          <p:cNvPr id="97" name="Google Shape;97;p17">
            <a:hlinkClick action="ppaction://hlinksldjump" r:id="rId11"/>
          </p:cNvPr>
          <p:cNvSpPr txBox="1"/>
          <p:nvPr/>
        </p:nvSpPr>
        <p:spPr>
          <a:xfrm>
            <a:off x="4712800" y="1284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chemeClr val="accent3"/>
              </a:solidFill>
              <a:latin typeface="Hepta Slab"/>
              <a:ea typeface="Hepta Slab"/>
              <a:cs typeface="Hepta Slab"/>
              <a:sym typeface="Hepta Slab"/>
            </a:endParaRPr>
          </a:p>
        </p:txBody>
      </p:sp>
      <p:sp>
        <p:nvSpPr>
          <p:cNvPr id="98" name="Google Shape;98;p17">
            <a:hlinkClick action="ppaction://hlinksldjump" r:id="rId14"/>
          </p:cNvPr>
          <p:cNvSpPr txBox="1"/>
          <p:nvPr/>
        </p:nvSpPr>
        <p:spPr>
          <a:xfrm>
            <a:off x="5518413" y="1284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5">
                  <a:extLst>
                    <a:ext uri="{A12FA001-AC4F-418D-AE19-62706E023703}">
                      <ahyp:hlinkClr val="tx"/>
                    </a:ext>
                  </a:extLst>
                </a:hlinkClick>
              </a:rPr>
              <a:t>L6</a:t>
            </a:r>
            <a:endParaRPr b="1" sz="2200">
              <a:solidFill>
                <a:schemeClr val="accent3"/>
              </a:solidFill>
              <a:latin typeface="Hepta Slab"/>
              <a:ea typeface="Hepta Slab"/>
              <a:cs typeface="Hepta Slab"/>
              <a:sym typeface="Hepta Slab"/>
            </a:endParaRPr>
          </a:p>
        </p:txBody>
      </p:sp>
      <p:sp>
        <p:nvSpPr>
          <p:cNvPr id="99" name="Google Shape;99;p17">
            <a:hlinkClick action="ppaction://hlinksldjump" r:id="rId16"/>
          </p:cNvPr>
          <p:cNvSpPr txBox="1"/>
          <p:nvPr/>
        </p:nvSpPr>
        <p:spPr>
          <a:xfrm>
            <a:off x="6324038" y="12839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chemeClr val="accent3"/>
              </a:solidFill>
              <a:latin typeface="Hepta Slab"/>
              <a:ea typeface="Hepta Slab"/>
              <a:cs typeface="Hepta Slab"/>
              <a:sym typeface="Hepta Slab"/>
            </a:endParaRPr>
          </a:p>
        </p:txBody>
      </p:sp>
      <p:sp>
        <p:nvSpPr>
          <p:cNvPr id="100" name="Google Shape;100;p17">
            <a:hlinkClick action="ppaction://hlinksldjump" r:id="rId19"/>
          </p:cNvPr>
          <p:cNvSpPr txBox="1"/>
          <p:nvPr/>
        </p:nvSpPr>
        <p:spPr>
          <a:xfrm>
            <a:off x="1082238" y="25244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0">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1">
                  <a:extLst>
                    <a:ext uri="{A12FA001-AC4F-418D-AE19-62706E023703}">
                      <ahyp:hlinkClr val="tx"/>
                    </a:ext>
                  </a:extLst>
                </a:hlinkClick>
              </a:rPr>
              <a:t>8</a:t>
            </a:r>
            <a:endParaRPr b="1" sz="2200">
              <a:solidFill>
                <a:schemeClr val="accent3"/>
              </a:solidFill>
              <a:latin typeface="Hepta Slab"/>
              <a:ea typeface="Hepta Slab"/>
              <a:cs typeface="Hepta Slab"/>
              <a:sym typeface="Hepta Slab"/>
            </a:endParaRPr>
          </a:p>
        </p:txBody>
      </p:sp>
      <p:sp>
        <p:nvSpPr>
          <p:cNvPr id="101" name="Google Shape;101;p17">
            <a:hlinkClick action="ppaction://hlinksldjump" r:id="rId22"/>
          </p:cNvPr>
          <p:cNvSpPr txBox="1"/>
          <p:nvPr/>
        </p:nvSpPr>
        <p:spPr>
          <a:xfrm>
            <a:off x="1985100" y="25243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3">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4">
                  <a:extLst>
                    <a:ext uri="{A12FA001-AC4F-418D-AE19-62706E023703}">
                      <ahyp:hlinkClr val="tx"/>
                    </a:ext>
                  </a:extLst>
                </a:hlinkClick>
              </a:rPr>
              <a:t>9</a:t>
            </a:r>
            <a:endParaRPr b="1" sz="2200">
              <a:solidFill>
                <a:schemeClr val="accent3"/>
              </a:solidFill>
              <a:latin typeface="Hepta Slab"/>
              <a:ea typeface="Hepta Slab"/>
              <a:cs typeface="Hepta Slab"/>
              <a:sym typeface="Hepta Slab"/>
            </a:endParaRPr>
          </a:p>
        </p:txBody>
      </p:sp>
      <p:pic>
        <p:nvPicPr>
          <p:cNvPr id="102" name="Google Shape;102;p17">
            <a:hlinkClick r:id="rId25"/>
          </p:cNvPr>
          <p:cNvPicPr preferRelativeResize="0"/>
          <p:nvPr/>
        </p:nvPicPr>
        <p:blipFill>
          <a:blip r:embed="rId26">
            <a:alphaModFix/>
          </a:blip>
          <a:stretch>
            <a:fillRect/>
          </a:stretch>
        </p:blipFill>
        <p:spPr>
          <a:xfrm>
            <a:off x="8037849" y="1200825"/>
            <a:ext cx="548700" cy="560038"/>
          </a:xfrm>
          <a:prstGeom prst="rect">
            <a:avLst/>
          </a:prstGeom>
          <a:noFill/>
          <a:ln cap="flat" cmpd="sng" w="38100">
            <a:solidFill>
              <a:srgbClr val="595959"/>
            </a:solidFill>
            <a:prstDash val="solid"/>
            <a:round/>
            <a:headEnd len="sm" w="sm" type="none"/>
            <a:tailEnd len="sm" w="sm" type="none"/>
          </a:ln>
        </p:spPr>
      </p:pic>
      <p:pic>
        <p:nvPicPr>
          <p:cNvPr id="103" name="Google Shape;103;p17">
            <a:hlinkClick r:id="rId27"/>
          </p:cNvPr>
          <p:cNvPicPr preferRelativeResize="0"/>
          <p:nvPr/>
        </p:nvPicPr>
        <p:blipFill>
          <a:blip r:embed="rId28">
            <a:alphaModFix/>
          </a:blip>
          <a:stretch>
            <a:fillRect/>
          </a:stretch>
        </p:blipFill>
        <p:spPr>
          <a:xfrm>
            <a:off x="8048537" y="2050525"/>
            <a:ext cx="580025" cy="580025"/>
          </a:xfrm>
          <a:prstGeom prst="rect">
            <a:avLst/>
          </a:prstGeom>
          <a:noFill/>
          <a:ln cap="flat" cmpd="sng" w="38100">
            <a:solidFill>
              <a:srgbClr val="595959"/>
            </a:solidFill>
            <a:prstDash val="solid"/>
            <a:round/>
            <a:headEnd len="sm" w="sm" type="none"/>
            <a:tailEnd len="sm" w="sm" type="none"/>
          </a:ln>
        </p:spPr>
      </p:pic>
      <p:sp>
        <p:nvSpPr>
          <p:cNvPr id="104" name="Google Shape;104;p17">
            <a:hlinkClick action="ppaction://hlinksldjump" r:id="rId29"/>
          </p:cNvPr>
          <p:cNvSpPr txBox="1"/>
          <p:nvPr/>
        </p:nvSpPr>
        <p:spPr>
          <a:xfrm>
            <a:off x="2988300" y="25243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u="sng">
                <a:solidFill>
                  <a:schemeClr val="accent3"/>
                </a:solidFill>
                <a:latin typeface="Hepta Slab"/>
                <a:ea typeface="Hepta Slab"/>
                <a:cs typeface="Hepta Slab"/>
                <a:sym typeface="Hepta Slab"/>
                <a:hlinkClick action="ppaction://hlinksldjump" r:id="rId31">
                  <a:extLst>
                    <a:ext uri="{A12FA001-AC4F-418D-AE19-62706E023703}">
                      <ahyp:hlinkClr val="tx"/>
                    </a:ext>
                  </a:extLst>
                </a:hlinkClick>
              </a:rPr>
              <a:t>10</a:t>
            </a:r>
            <a:endParaRPr b="1" sz="1800">
              <a:solidFill>
                <a:schemeClr val="accent3"/>
              </a:solidFill>
              <a:latin typeface="Hepta Slab"/>
              <a:ea typeface="Hepta Slab"/>
              <a:cs typeface="Hepta Slab"/>
              <a:sym typeface="Hepta Slab"/>
            </a:endParaRPr>
          </a:p>
        </p:txBody>
      </p:sp>
      <p:sp>
        <p:nvSpPr>
          <p:cNvPr id="105" name="Google Shape;105;p17">
            <a:hlinkClick action="ppaction://hlinksldjump" r:id="rId32"/>
          </p:cNvPr>
          <p:cNvSpPr txBox="1"/>
          <p:nvPr/>
        </p:nvSpPr>
        <p:spPr>
          <a:xfrm>
            <a:off x="3869500" y="2488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3">
                  <a:extLst>
                    <a:ext uri="{A12FA001-AC4F-418D-AE19-62706E023703}">
                      <ahyp:hlinkClr val="tx"/>
                    </a:ext>
                  </a:extLst>
                </a:hlinkClick>
              </a:rPr>
              <a:t>L11</a:t>
            </a:r>
            <a:endParaRPr b="1" sz="1800">
              <a:solidFill>
                <a:schemeClr val="accent3"/>
              </a:solidFill>
              <a:latin typeface="Hepta Slab"/>
              <a:ea typeface="Hepta Slab"/>
              <a:cs typeface="Hepta Slab"/>
              <a:sym typeface="Hepta Slab"/>
            </a:endParaRPr>
          </a:p>
        </p:txBody>
      </p:sp>
      <p:sp>
        <p:nvSpPr>
          <p:cNvPr id="106" name="Google Shape;106;p17">
            <a:hlinkClick action="ppaction://hlinksldjump" r:id="rId34"/>
          </p:cNvPr>
          <p:cNvSpPr txBox="1"/>
          <p:nvPr/>
        </p:nvSpPr>
        <p:spPr>
          <a:xfrm>
            <a:off x="4750700" y="2488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5">
                  <a:extLst>
                    <a:ext uri="{A12FA001-AC4F-418D-AE19-62706E023703}">
                      <ahyp:hlinkClr val="tx"/>
                    </a:ext>
                  </a:extLst>
                </a:hlinkClick>
              </a:rPr>
              <a:t>L12</a:t>
            </a:r>
            <a:endParaRPr b="1" sz="1800">
              <a:solidFill>
                <a:schemeClr val="accent3"/>
              </a:solidFill>
              <a:latin typeface="Hepta Slab"/>
              <a:ea typeface="Hepta Slab"/>
              <a:cs typeface="Hepta Slab"/>
              <a:sym typeface="Hepta Slab"/>
            </a:endParaRPr>
          </a:p>
        </p:txBody>
      </p:sp>
      <p:sp>
        <p:nvSpPr>
          <p:cNvPr id="107" name="Google Shape;107;p17">
            <a:hlinkClick action="ppaction://hlinksldjump" r:id="rId36"/>
          </p:cNvPr>
          <p:cNvSpPr txBox="1"/>
          <p:nvPr/>
        </p:nvSpPr>
        <p:spPr>
          <a:xfrm>
            <a:off x="5518413" y="2488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7">
                  <a:extLst>
                    <a:ext uri="{A12FA001-AC4F-418D-AE19-62706E023703}">
                      <ahyp:hlinkClr val="tx"/>
                    </a:ext>
                  </a:extLst>
                </a:hlinkClick>
              </a:rPr>
              <a:t>L13</a:t>
            </a:r>
            <a:endParaRPr b="1" sz="1800">
              <a:solidFill>
                <a:schemeClr val="accent3"/>
              </a:solidFill>
              <a:latin typeface="Hepta Slab"/>
              <a:ea typeface="Hepta Slab"/>
              <a:cs typeface="Hepta Slab"/>
              <a:sym typeface="Hepta Slab"/>
            </a:endParaRPr>
          </a:p>
        </p:txBody>
      </p:sp>
      <p:sp>
        <p:nvSpPr>
          <p:cNvPr id="108" name="Google Shape;108;p17">
            <a:hlinkClick action="ppaction://hlinksldjump" r:id="rId38"/>
          </p:cNvPr>
          <p:cNvSpPr txBox="1"/>
          <p:nvPr/>
        </p:nvSpPr>
        <p:spPr>
          <a:xfrm>
            <a:off x="6324050" y="2488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9">
                  <a:extLst>
                    <a:ext uri="{A12FA001-AC4F-418D-AE19-62706E023703}">
                      <ahyp:hlinkClr val="tx"/>
                    </a:ext>
                  </a:extLst>
                </a:hlinkClick>
              </a:rPr>
              <a:t>L14</a:t>
            </a:r>
            <a:endParaRPr b="1" sz="1800">
              <a:solidFill>
                <a:schemeClr val="accent3"/>
              </a:solidFill>
              <a:latin typeface="Hepta Slab"/>
              <a:ea typeface="Hepta Slab"/>
              <a:cs typeface="Hepta Slab"/>
              <a:sym typeface="Hepta Slab"/>
            </a:endParaRPr>
          </a:p>
        </p:txBody>
      </p:sp>
      <p:grpSp>
        <p:nvGrpSpPr>
          <p:cNvPr id="109" name="Google Shape;109;p17"/>
          <p:cNvGrpSpPr/>
          <p:nvPr/>
        </p:nvGrpSpPr>
        <p:grpSpPr>
          <a:xfrm>
            <a:off x="8000373" y="283909"/>
            <a:ext cx="780563" cy="669288"/>
            <a:chOff x="570875" y="4322250"/>
            <a:chExt cx="443300" cy="443325"/>
          </a:xfrm>
        </p:grpSpPr>
        <p:sp>
          <p:nvSpPr>
            <p:cNvPr id="110" name="Google Shape;110;p17"/>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7"/>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7"/>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7"/>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14" name="Google Shape;114;p17">
            <a:hlinkClick r:id="rId40"/>
          </p:cNvPr>
          <p:cNvPicPr preferRelativeResize="0"/>
          <p:nvPr/>
        </p:nvPicPr>
        <p:blipFill>
          <a:blip r:embed="rId41">
            <a:alphaModFix/>
          </a:blip>
          <a:stretch>
            <a:fillRect/>
          </a:stretch>
        </p:blipFill>
        <p:spPr>
          <a:xfrm>
            <a:off x="8000212" y="2920763"/>
            <a:ext cx="580025" cy="564587"/>
          </a:xfrm>
          <a:prstGeom prst="rect">
            <a:avLst/>
          </a:prstGeom>
          <a:noFill/>
          <a:ln cap="flat" cmpd="sng" w="28575">
            <a:solidFill>
              <a:srgbClr val="595959"/>
            </a:solidFill>
            <a:prstDash val="solid"/>
            <a:round/>
            <a:headEnd len="sm" w="sm" type="none"/>
            <a:tailEnd len="sm" w="sm" type="none"/>
          </a:ln>
        </p:spPr>
      </p:pic>
      <p:sp>
        <p:nvSpPr>
          <p:cNvPr id="115" name="Google Shape;115;p17">
            <a:hlinkClick action="ppaction://hlinksldjump" r:id="rId42"/>
          </p:cNvPr>
          <p:cNvSpPr txBox="1"/>
          <p:nvPr/>
        </p:nvSpPr>
        <p:spPr>
          <a:xfrm>
            <a:off x="2258725" y="3604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43">
                  <a:extLst>
                    <a:ext uri="{A12FA001-AC4F-418D-AE19-62706E023703}">
                      <ahyp:hlinkClr val="tx"/>
                    </a:ext>
                  </a:extLst>
                </a:hlinkClick>
              </a:rPr>
              <a:t>L1</a:t>
            </a:r>
            <a:r>
              <a:rPr b="1" lang="en" sz="1800">
                <a:solidFill>
                  <a:schemeClr val="accent3"/>
                </a:solidFill>
                <a:latin typeface="Hepta Slab"/>
                <a:ea typeface="Hepta Slab"/>
                <a:cs typeface="Hepta Slab"/>
                <a:sym typeface="Hepta Slab"/>
              </a:rPr>
              <a:t>5</a:t>
            </a:r>
            <a:endParaRPr b="1" sz="1800">
              <a:solidFill>
                <a:schemeClr val="accent3"/>
              </a:solidFill>
              <a:latin typeface="Hepta Slab"/>
              <a:ea typeface="Hepta Slab"/>
              <a:cs typeface="Hepta Slab"/>
              <a:sym typeface="Hepta Slab"/>
            </a:endParaRPr>
          </a:p>
        </p:txBody>
      </p:sp>
      <p:sp>
        <p:nvSpPr>
          <p:cNvPr id="116" name="Google Shape;116;p17">
            <a:hlinkClick action="ppaction://hlinksldjump" r:id="rId44"/>
          </p:cNvPr>
          <p:cNvSpPr txBox="1"/>
          <p:nvPr/>
        </p:nvSpPr>
        <p:spPr>
          <a:xfrm>
            <a:off x="3161575" y="3604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45">
                  <a:extLst>
                    <a:ext uri="{A12FA001-AC4F-418D-AE19-62706E023703}">
                      <ahyp:hlinkClr val="tx"/>
                    </a:ext>
                  </a:extLst>
                </a:hlinkClick>
              </a:rPr>
              <a:t>L1</a:t>
            </a:r>
            <a:r>
              <a:rPr b="1" lang="en" sz="1800">
                <a:solidFill>
                  <a:schemeClr val="accent3"/>
                </a:solidFill>
                <a:latin typeface="Hepta Slab"/>
                <a:ea typeface="Hepta Slab"/>
                <a:cs typeface="Hepta Slab"/>
                <a:sym typeface="Hepta Slab"/>
              </a:rPr>
              <a:t>6</a:t>
            </a:r>
            <a:endParaRPr b="1" sz="1800">
              <a:solidFill>
                <a:schemeClr val="accent3"/>
              </a:solidFill>
              <a:latin typeface="Hepta Slab"/>
              <a:ea typeface="Hepta Slab"/>
              <a:cs typeface="Hepta Slab"/>
              <a:sym typeface="Hepta Slab"/>
            </a:endParaRPr>
          </a:p>
        </p:txBody>
      </p:sp>
      <p:sp>
        <p:nvSpPr>
          <p:cNvPr id="117" name="Google Shape;117;p17">
            <a:hlinkClick action="ppaction://hlinksldjump" r:id="rId46"/>
          </p:cNvPr>
          <p:cNvSpPr txBox="1"/>
          <p:nvPr/>
        </p:nvSpPr>
        <p:spPr>
          <a:xfrm>
            <a:off x="4164775" y="3564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47">
                  <a:extLst>
                    <a:ext uri="{A12FA001-AC4F-418D-AE19-62706E023703}">
                      <ahyp:hlinkClr val="tx"/>
                    </a:ext>
                  </a:extLst>
                </a:hlinkClick>
              </a:rPr>
              <a:t>L1</a:t>
            </a:r>
            <a:r>
              <a:rPr b="1" lang="en" sz="1800">
                <a:solidFill>
                  <a:schemeClr val="accent3"/>
                </a:solidFill>
                <a:latin typeface="Hepta Slab"/>
                <a:ea typeface="Hepta Slab"/>
                <a:cs typeface="Hepta Slab"/>
                <a:sym typeface="Hepta Slab"/>
              </a:rPr>
              <a:t>7</a:t>
            </a:r>
            <a:endParaRPr b="1" sz="1800">
              <a:solidFill>
                <a:schemeClr val="accent3"/>
              </a:solidFill>
              <a:latin typeface="Hepta Slab"/>
              <a:ea typeface="Hepta Slab"/>
              <a:cs typeface="Hepta Slab"/>
              <a:sym typeface="Hepta Slab"/>
            </a:endParaRPr>
          </a:p>
        </p:txBody>
      </p:sp>
      <p:sp>
        <p:nvSpPr>
          <p:cNvPr id="118" name="Google Shape;118;p17">
            <a:hlinkClick action="ppaction://hlinksldjump" r:id="rId48"/>
          </p:cNvPr>
          <p:cNvSpPr txBox="1"/>
          <p:nvPr/>
        </p:nvSpPr>
        <p:spPr>
          <a:xfrm>
            <a:off x="5045975" y="3564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49">
                  <a:extLst>
                    <a:ext uri="{A12FA001-AC4F-418D-AE19-62706E023703}">
                      <ahyp:hlinkClr val="tx"/>
                    </a:ext>
                  </a:extLst>
                </a:hlinkClick>
              </a:rPr>
              <a:t>L1</a:t>
            </a:r>
            <a:r>
              <a:rPr b="1" lang="en" sz="1800">
                <a:solidFill>
                  <a:schemeClr val="accent3"/>
                </a:solidFill>
                <a:latin typeface="Hepta Slab"/>
                <a:ea typeface="Hepta Slab"/>
                <a:cs typeface="Hepta Slab"/>
                <a:sym typeface="Hepta Slab"/>
              </a:rPr>
              <a:t>8</a:t>
            </a:r>
            <a:endParaRPr b="1" sz="1800">
              <a:solidFill>
                <a:schemeClr val="accent3"/>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2" name="Shape 122"/>
        <p:cNvGrpSpPr/>
        <p:nvPr/>
      </p:nvGrpSpPr>
      <p:grpSpPr>
        <a:xfrm>
          <a:off x="0" y="0"/>
          <a:ext cx="0" cy="0"/>
          <a:chOff x="0" y="0"/>
          <a:chExt cx="0" cy="0"/>
        </a:xfrm>
      </p:grpSpPr>
      <p:sp>
        <p:nvSpPr>
          <p:cNvPr id="123" name="Google Shape;123;p18"/>
          <p:cNvSpPr txBox="1"/>
          <p:nvPr>
            <p:ph type="ctrTitle"/>
          </p:nvPr>
        </p:nvSpPr>
        <p:spPr>
          <a:xfrm>
            <a:off x="740725" y="1531624"/>
            <a:ext cx="7772400" cy="156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Compare, Count on, and Count Back</a:t>
            </a:r>
            <a:endParaRPr sz="4400">
              <a:solidFill>
                <a:srgbClr val="434343"/>
              </a:solidFill>
              <a:latin typeface="Hepta Slab"/>
              <a:ea typeface="Hepta Slab"/>
              <a:cs typeface="Hepta Slab"/>
              <a:sym typeface="Hepta Slab"/>
            </a:endParaRPr>
          </a:p>
        </p:txBody>
      </p:sp>
      <p:sp>
        <p:nvSpPr>
          <p:cNvPr id="124" name="Google Shape;124;p18"/>
          <p:cNvSpPr txBox="1"/>
          <p:nvPr/>
        </p:nvSpPr>
        <p:spPr>
          <a:xfrm>
            <a:off x="2447650" y="3098525"/>
            <a:ext cx="5387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numbers and add or subtract.</a:t>
            </a:r>
            <a:endParaRPr>
              <a:latin typeface="Quicksand"/>
              <a:ea typeface="Quicksand"/>
              <a:cs typeface="Quicksand"/>
              <a:sym typeface="Quicksand"/>
            </a:endParaRPr>
          </a:p>
        </p:txBody>
      </p:sp>
      <p:sp>
        <p:nvSpPr>
          <p:cNvPr id="125" name="Google Shape;125;p18"/>
          <p:cNvSpPr/>
          <p:nvPr/>
        </p:nvSpPr>
        <p:spPr>
          <a:xfrm>
            <a:off x="1983077" y="3098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2.NBT.A.2, 2.NBT.B.7, 2.NBT.B.8</a:t>
            </a:r>
            <a:endParaRPr sz="1100">
              <a:latin typeface="Quicksand"/>
              <a:ea typeface="Quicksand"/>
              <a:cs typeface="Quicksand"/>
              <a:sym typeface="Quicksand"/>
            </a:endParaRPr>
          </a:p>
        </p:txBody>
      </p:sp>
      <p:sp>
        <p:nvSpPr>
          <p:cNvPr id="127" name="Google Shape;127;p18"/>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9"/>
          <p:cNvSpPr txBox="1"/>
          <p:nvPr>
            <p:ph type="ctrTitle"/>
          </p:nvPr>
        </p:nvSpPr>
        <p:spPr>
          <a:xfrm>
            <a:off x="951900"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r>
              <a:rPr lang="en" sz="3000">
                <a:solidFill>
                  <a:srgbClr val="434343"/>
                </a:solidFill>
                <a:latin typeface="Hepta Slab"/>
                <a:ea typeface="Hepta Slab"/>
                <a:cs typeface="Hepta Slab"/>
                <a:sym typeface="Hepta Slab"/>
              </a:rPr>
              <a:t>Count Back</a:t>
            </a:r>
            <a:endParaRPr b="0" sz="3000">
              <a:solidFill>
                <a:srgbClr val="434343"/>
              </a:solidFill>
              <a:latin typeface="Hepta Slab"/>
              <a:ea typeface="Hepta Slab"/>
              <a:cs typeface="Hepta Slab"/>
              <a:sym typeface="Hepta Slab"/>
            </a:endParaRPr>
          </a:p>
        </p:txBody>
      </p:sp>
      <p:sp>
        <p:nvSpPr>
          <p:cNvPr id="133" name="Google Shape;133;p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34" name="Google Shape;134;p19"/>
          <p:cNvGrpSpPr/>
          <p:nvPr/>
        </p:nvGrpSpPr>
        <p:grpSpPr>
          <a:xfrm rot="-801400">
            <a:off x="550911" y="1697856"/>
            <a:ext cx="2343045" cy="950026"/>
            <a:chOff x="522450" y="1769275"/>
            <a:chExt cx="2343168" cy="950076"/>
          </a:xfrm>
        </p:grpSpPr>
        <p:sp>
          <p:nvSpPr>
            <p:cNvPr id="135" name="Google Shape;135;p1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difference mentally.</a:t>
              </a:r>
              <a:endParaRPr/>
            </a:p>
          </p:txBody>
        </p:sp>
      </p:grpSp>
      <p:grpSp>
        <p:nvGrpSpPr>
          <p:cNvPr id="137" name="Google Shape;137;p19"/>
          <p:cNvGrpSpPr/>
          <p:nvPr/>
        </p:nvGrpSpPr>
        <p:grpSpPr>
          <a:xfrm rot="862269">
            <a:off x="6428620" y="3250539"/>
            <a:ext cx="2343148" cy="950068"/>
            <a:chOff x="839436" y="2344375"/>
            <a:chExt cx="2343168" cy="950076"/>
          </a:xfrm>
        </p:grpSpPr>
        <p:sp>
          <p:nvSpPr>
            <p:cNvPr id="138" name="Google Shape;138;p19"/>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40" name="Google Shape;140;p19"/>
          <p:cNvPicPr preferRelativeResize="0"/>
          <p:nvPr/>
        </p:nvPicPr>
        <p:blipFill>
          <a:blip r:embed="rId3">
            <a:alphaModFix/>
          </a:blip>
          <a:stretch>
            <a:fillRect/>
          </a:stretch>
        </p:blipFill>
        <p:spPr>
          <a:xfrm>
            <a:off x="3314704" y="1953175"/>
            <a:ext cx="2514600" cy="952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0"/>
          <p:cNvSpPr txBox="1"/>
          <p:nvPr>
            <p:ph type="ctrTitle"/>
          </p:nvPr>
        </p:nvSpPr>
        <p:spPr>
          <a:xfrm>
            <a:off x="951900"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Count Back</a:t>
            </a:r>
            <a:endParaRPr b="0" sz="3000">
              <a:solidFill>
                <a:srgbClr val="434343"/>
              </a:solidFill>
              <a:latin typeface="Hepta Slab"/>
              <a:ea typeface="Hepta Slab"/>
              <a:cs typeface="Hepta Slab"/>
              <a:sym typeface="Hepta Slab"/>
            </a:endParaRPr>
          </a:p>
        </p:txBody>
      </p:sp>
      <p:sp>
        <p:nvSpPr>
          <p:cNvPr id="146" name="Google Shape;146;p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7" name="Google Shape;147;p20"/>
          <p:cNvGrpSpPr/>
          <p:nvPr/>
        </p:nvGrpSpPr>
        <p:grpSpPr>
          <a:xfrm rot="-801400">
            <a:off x="550911" y="1697856"/>
            <a:ext cx="2343045" cy="950026"/>
            <a:chOff x="522450" y="1769275"/>
            <a:chExt cx="2343168" cy="950076"/>
          </a:xfrm>
        </p:grpSpPr>
        <p:sp>
          <p:nvSpPr>
            <p:cNvPr id="148" name="Google Shape;148;p2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difference mentally.</a:t>
              </a:r>
              <a:endParaRPr/>
            </a:p>
          </p:txBody>
        </p:sp>
      </p:grpSp>
      <p:grpSp>
        <p:nvGrpSpPr>
          <p:cNvPr id="150" name="Google Shape;150;p20"/>
          <p:cNvGrpSpPr/>
          <p:nvPr/>
        </p:nvGrpSpPr>
        <p:grpSpPr>
          <a:xfrm rot="862269">
            <a:off x="6428620" y="3250539"/>
            <a:ext cx="2343148" cy="950068"/>
            <a:chOff x="839436" y="2344375"/>
            <a:chExt cx="2343168" cy="950076"/>
          </a:xfrm>
        </p:grpSpPr>
        <p:sp>
          <p:nvSpPr>
            <p:cNvPr id="151" name="Google Shape;151;p20"/>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0"/>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53" name="Google Shape;153;p20"/>
          <p:cNvPicPr preferRelativeResize="0"/>
          <p:nvPr/>
        </p:nvPicPr>
        <p:blipFill>
          <a:blip r:embed="rId3">
            <a:alphaModFix/>
          </a:blip>
          <a:stretch>
            <a:fillRect/>
          </a:stretch>
        </p:blipFill>
        <p:spPr>
          <a:xfrm>
            <a:off x="2971998" y="1910825"/>
            <a:ext cx="3502900" cy="1321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1"/>
          <p:cNvSpPr txBox="1"/>
          <p:nvPr>
            <p:ph type="ctrTitle"/>
          </p:nvPr>
        </p:nvSpPr>
        <p:spPr>
          <a:xfrm>
            <a:off x="951900"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Count Back</a:t>
            </a:r>
            <a:endParaRPr b="0" sz="3000">
              <a:solidFill>
                <a:srgbClr val="434343"/>
              </a:solidFill>
              <a:latin typeface="Hepta Slab"/>
              <a:ea typeface="Hepta Slab"/>
              <a:cs typeface="Hepta Slab"/>
              <a:sym typeface="Hepta Slab"/>
            </a:endParaRPr>
          </a:p>
        </p:txBody>
      </p:sp>
      <p:sp>
        <p:nvSpPr>
          <p:cNvPr id="159" name="Google Shape;159;p2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0" name="Google Shape;160;p21"/>
          <p:cNvGrpSpPr/>
          <p:nvPr/>
        </p:nvGrpSpPr>
        <p:grpSpPr>
          <a:xfrm rot="-801400">
            <a:off x="550911" y="1697856"/>
            <a:ext cx="2343045" cy="950026"/>
            <a:chOff x="522450" y="1769275"/>
            <a:chExt cx="2343168" cy="950076"/>
          </a:xfrm>
        </p:grpSpPr>
        <p:sp>
          <p:nvSpPr>
            <p:cNvPr id="161" name="Google Shape;161;p2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difference mentally.</a:t>
              </a:r>
              <a:endParaRPr/>
            </a:p>
          </p:txBody>
        </p:sp>
      </p:grpSp>
      <p:grpSp>
        <p:nvGrpSpPr>
          <p:cNvPr id="163" name="Google Shape;163;p21"/>
          <p:cNvGrpSpPr/>
          <p:nvPr/>
        </p:nvGrpSpPr>
        <p:grpSpPr>
          <a:xfrm rot="862269">
            <a:off x="6428620" y="3250539"/>
            <a:ext cx="2343148" cy="950068"/>
            <a:chOff x="839436" y="2344375"/>
            <a:chExt cx="2343168" cy="950076"/>
          </a:xfrm>
        </p:grpSpPr>
        <p:sp>
          <p:nvSpPr>
            <p:cNvPr id="164" name="Google Shape;164;p2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66" name="Google Shape;166;p21"/>
          <p:cNvPicPr preferRelativeResize="0"/>
          <p:nvPr/>
        </p:nvPicPr>
        <p:blipFill>
          <a:blip r:embed="rId3">
            <a:alphaModFix/>
          </a:blip>
          <a:stretch>
            <a:fillRect/>
          </a:stretch>
        </p:blipFill>
        <p:spPr>
          <a:xfrm>
            <a:off x="2887723" y="1847875"/>
            <a:ext cx="3822700" cy="1341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2"/>
          <p:cNvSpPr txBox="1"/>
          <p:nvPr>
            <p:ph type="ctrTitle"/>
          </p:nvPr>
        </p:nvSpPr>
        <p:spPr>
          <a:xfrm>
            <a:off x="951900"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Count Back</a:t>
            </a:r>
            <a:endParaRPr b="0" sz="3000">
              <a:solidFill>
                <a:srgbClr val="434343"/>
              </a:solidFill>
              <a:latin typeface="Hepta Slab"/>
              <a:ea typeface="Hepta Slab"/>
              <a:cs typeface="Hepta Slab"/>
              <a:sym typeface="Hepta Slab"/>
            </a:endParaRPr>
          </a:p>
        </p:txBody>
      </p:sp>
      <p:sp>
        <p:nvSpPr>
          <p:cNvPr id="172" name="Google Shape;172;p2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73" name="Google Shape;173;p22"/>
          <p:cNvGrpSpPr/>
          <p:nvPr/>
        </p:nvGrpSpPr>
        <p:grpSpPr>
          <a:xfrm rot="-801400">
            <a:off x="550911" y="1697856"/>
            <a:ext cx="2343045" cy="950026"/>
            <a:chOff x="522450" y="1769275"/>
            <a:chExt cx="2343168" cy="950076"/>
          </a:xfrm>
        </p:grpSpPr>
        <p:sp>
          <p:nvSpPr>
            <p:cNvPr id="174" name="Google Shape;174;p2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difference mentally.</a:t>
              </a:r>
              <a:endParaRPr/>
            </a:p>
          </p:txBody>
        </p:sp>
      </p:grpSp>
      <p:grpSp>
        <p:nvGrpSpPr>
          <p:cNvPr id="176" name="Google Shape;176;p22"/>
          <p:cNvGrpSpPr/>
          <p:nvPr/>
        </p:nvGrpSpPr>
        <p:grpSpPr>
          <a:xfrm rot="862269">
            <a:off x="6428620" y="3250539"/>
            <a:ext cx="2343148" cy="950068"/>
            <a:chOff x="839436" y="2344375"/>
            <a:chExt cx="2343168" cy="950076"/>
          </a:xfrm>
        </p:grpSpPr>
        <p:sp>
          <p:nvSpPr>
            <p:cNvPr id="177" name="Google Shape;177;p2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79" name="Google Shape;179;p22"/>
          <p:cNvPicPr preferRelativeResize="0"/>
          <p:nvPr/>
        </p:nvPicPr>
        <p:blipFill>
          <a:blip r:embed="rId3">
            <a:alphaModFix/>
          </a:blip>
          <a:stretch>
            <a:fillRect/>
          </a:stretch>
        </p:blipFill>
        <p:spPr>
          <a:xfrm>
            <a:off x="2926624" y="1944863"/>
            <a:ext cx="3472950" cy="1253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3"/>
          <p:cNvSpPr txBox="1"/>
          <p:nvPr>
            <p:ph type="ctrTitle"/>
          </p:nvPr>
        </p:nvSpPr>
        <p:spPr>
          <a:xfrm>
            <a:off x="458150" y="2037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Notice the Difference on the Number Line</a:t>
            </a:r>
            <a:endParaRPr b="0" sz="2400">
              <a:solidFill>
                <a:srgbClr val="434343"/>
              </a:solidFill>
              <a:latin typeface="Hepta Slab"/>
              <a:ea typeface="Hepta Slab"/>
              <a:cs typeface="Hepta Slab"/>
              <a:sym typeface="Hepta Slab"/>
            </a:endParaRPr>
          </a:p>
        </p:txBody>
      </p:sp>
      <p:sp>
        <p:nvSpPr>
          <p:cNvPr id="185" name="Google Shape;185;p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86" name="Google Shape;186;p23"/>
          <p:cNvPicPr preferRelativeResize="0"/>
          <p:nvPr/>
        </p:nvPicPr>
        <p:blipFill>
          <a:blip r:embed="rId3">
            <a:alphaModFix/>
          </a:blip>
          <a:stretch>
            <a:fillRect/>
          </a:stretch>
        </p:blipFill>
        <p:spPr>
          <a:xfrm>
            <a:off x="2602575" y="1482688"/>
            <a:ext cx="4291050" cy="2178125"/>
          </a:xfrm>
          <a:prstGeom prst="rect">
            <a:avLst/>
          </a:prstGeom>
          <a:noFill/>
          <a:ln>
            <a:noFill/>
          </a:ln>
        </p:spPr>
      </p:pic>
      <p:grpSp>
        <p:nvGrpSpPr>
          <p:cNvPr id="187" name="Google Shape;187;p23"/>
          <p:cNvGrpSpPr/>
          <p:nvPr/>
        </p:nvGrpSpPr>
        <p:grpSpPr>
          <a:xfrm rot="-801400">
            <a:off x="536186" y="997806"/>
            <a:ext cx="2343045" cy="950026"/>
            <a:chOff x="669851" y="1084723"/>
            <a:chExt cx="2343168" cy="950076"/>
          </a:xfrm>
        </p:grpSpPr>
        <p:sp>
          <p:nvSpPr>
            <p:cNvPr id="188" name="Google Shape;188;p23"/>
            <p:cNvSpPr/>
            <p:nvPr/>
          </p:nvSpPr>
          <p:spPr>
            <a:xfrm>
              <a:off x="669851" y="1084723"/>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3"/>
            <p:cNvSpPr txBox="1"/>
            <p:nvPr/>
          </p:nvSpPr>
          <p:spPr>
            <a:xfrm>
              <a:off x="788018" y="1291146"/>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90" name="Google Shape;190;p23"/>
          <p:cNvGrpSpPr/>
          <p:nvPr/>
        </p:nvGrpSpPr>
        <p:grpSpPr>
          <a:xfrm rot="862269">
            <a:off x="6555020" y="3542239"/>
            <a:ext cx="2343148" cy="950068"/>
            <a:chOff x="1034283" y="2595576"/>
            <a:chExt cx="2343168" cy="950076"/>
          </a:xfrm>
        </p:grpSpPr>
        <p:sp>
          <p:nvSpPr>
            <p:cNvPr id="191" name="Google Shape;191;p23"/>
            <p:cNvSpPr/>
            <p:nvPr/>
          </p:nvSpPr>
          <p:spPr>
            <a:xfrm>
              <a:off x="1034283" y="2595576"/>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3"/>
            <p:cNvSpPr txBox="1"/>
            <p:nvPr/>
          </p:nvSpPr>
          <p:spPr>
            <a:xfrm>
              <a:off x="1163669" y="2754717"/>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4"/>
          <p:cNvSpPr txBox="1"/>
          <p:nvPr>
            <p:ph type="ctrTitle"/>
          </p:nvPr>
        </p:nvSpPr>
        <p:spPr>
          <a:xfrm>
            <a:off x="458150" y="2037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Notice the Difference on the Number Line</a:t>
            </a:r>
            <a:endParaRPr b="0" sz="2400">
              <a:solidFill>
                <a:srgbClr val="434343"/>
              </a:solidFill>
              <a:latin typeface="Hepta Slab"/>
              <a:ea typeface="Hepta Slab"/>
              <a:cs typeface="Hepta Slab"/>
              <a:sym typeface="Hepta Slab"/>
            </a:endParaRPr>
          </a:p>
        </p:txBody>
      </p:sp>
      <p:sp>
        <p:nvSpPr>
          <p:cNvPr id="198" name="Google Shape;198;p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99" name="Google Shape;199;p24"/>
          <p:cNvPicPr preferRelativeResize="0"/>
          <p:nvPr/>
        </p:nvPicPr>
        <p:blipFill>
          <a:blip r:embed="rId3">
            <a:alphaModFix/>
          </a:blip>
          <a:stretch>
            <a:fillRect/>
          </a:stretch>
        </p:blipFill>
        <p:spPr>
          <a:xfrm>
            <a:off x="2129925" y="1024125"/>
            <a:ext cx="4884149" cy="3514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5"/>
          <p:cNvSpPr txBox="1"/>
          <p:nvPr>
            <p:ph type="ctrTitle"/>
          </p:nvPr>
        </p:nvSpPr>
        <p:spPr>
          <a:xfrm>
            <a:off x="458150" y="2037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Notice the Difference on the Number Line</a:t>
            </a:r>
            <a:endParaRPr b="0" sz="2400">
              <a:solidFill>
                <a:srgbClr val="434343"/>
              </a:solidFill>
              <a:latin typeface="Hepta Slab"/>
              <a:ea typeface="Hepta Slab"/>
              <a:cs typeface="Hepta Slab"/>
              <a:sym typeface="Hepta Slab"/>
            </a:endParaRPr>
          </a:p>
        </p:txBody>
      </p:sp>
      <p:sp>
        <p:nvSpPr>
          <p:cNvPr id="205" name="Google Shape;205;p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06" name="Google Shape;206;p25"/>
          <p:cNvPicPr preferRelativeResize="0"/>
          <p:nvPr/>
        </p:nvPicPr>
        <p:blipFill>
          <a:blip r:embed="rId3">
            <a:alphaModFix/>
          </a:blip>
          <a:stretch>
            <a:fillRect/>
          </a:stretch>
        </p:blipFill>
        <p:spPr>
          <a:xfrm>
            <a:off x="1824725" y="956050"/>
            <a:ext cx="4874450" cy="3655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6"/>
          <p:cNvSpPr txBox="1"/>
          <p:nvPr>
            <p:ph type="ctrTitle"/>
          </p:nvPr>
        </p:nvSpPr>
        <p:spPr>
          <a:xfrm>
            <a:off x="458150" y="2037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Notice the Difference on the Number Line</a:t>
            </a:r>
            <a:endParaRPr b="0" sz="2400">
              <a:solidFill>
                <a:srgbClr val="434343"/>
              </a:solidFill>
              <a:latin typeface="Hepta Slab"/>
              <a:ea typeface="Hepta Slab"/>
              <a:cs typeface="Hepta Slab"/>
              <a:sym typeface="Hepta Slab"/>
            </a:endParaRPr>
          </a:p>
        </p:txBody>
      </p:sp>
      <p:sp>
        <p:nvSpPr>
          <p:cNvPr id="212" name="Google Shape;212;p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13" name="Google Shape;213;p26"/>
          <p:cNvPicPr preferRelativeResize="0"/>
          <p:nvPr/>
        </p:nvPicPr>
        <p:blipFill>
          <a:blip r:embed="rId3">
            <a:alphaModFix/>
          </a:blip>
          <a:stretch>
            <a:fillRect/>
          </a:stretch>
        </p:blipFill>
        <p:spPr>
          <a:xfrm>
            <a:off x="1372550" y="1266825"/>
            <a:ext cx="5943600" cy="2609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7"/>
          <p:cNvSpPr txBox="1"/>
          <p:nvPr>
            <p:ph type="ctrTitle"/>
          </p:nvPr>
        </p:nvSpPr>
        <p:spPr>
          <a:xfrm>
            <a:off x="458150" y="2037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Notice the Difference on the Number Line</a:t>
            </a:r>
            <a:endParaRPr b="0" sz="2400">
              <a:solidFill>
                <a:srgbClr val="434343"/>
              </a:solidFill>
              <a:latin typeface="Hepta Slab"/>
              <a:ea typeface="Hepta Slab"/>
              <a:cs typeface="Hepta Slab"/>
              <a:sym typeface="Hepta Slab"/>
            </a:endParaRPr>
          </a:p>
        </p:txBody>
      </p:sp>
      <p:sp>
        <p:nvSpPr>
          <p:cNvPr id="219" name="Google Shape;219;p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20" name="Google Shape;220;p27"/>
          <p:cNvPicPr preferRelativeResize="0"/>
          <p:nvPr/>
        </p:nvPicPr>
        <p:blipFill>
          <a:blip r:embed="rId3">
            <a:alphaModFix/>
          </a:blip>
          <a:stretch>
            <a:fillRect/>
          </a:stretch>
        </p:blipFill>
        <p:spPr>
          <a:xfrm>
            <a:off x="2563700" y="1601450"/>
            <a:ext cx="4186275" cy="1568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8"/>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What’s the Big Difference?</a:t>
            </a:r>
            <a:endParaRPr sz="3000">
              <a:solidFill>
                <a:srgbClr val="434343"/>
              </a:solidFill>
              <a:latin typeface="Hepta Slab"/>
              <a:ea typeface="Hepta Slab"/>
              <a:cs typeface="Hepta Slab"/>
              <a:sym typeface="Hepta Slab"/>
            </a:endParaRPr>
          </a:p>
        </p:txBody>
      </p:sp>
      <p:sp>
        <p:nvSpPr>
          <p:cNvPr id="226" name="Google Shape;226;p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27" name="Google Shape;227;p28"/>
          <p:cNvSpPr txBox="1"/>
          <p:nvPr/>
        </p:nvSpPr>
        <p:spPr>
          <a:xfrm>
            <a:off x="1395775" y="2337025"/>
            <a:ext cx="6524100" cy="21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On this number line there are 5 tick marks, but only 3 are labeled.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457200" lvl="0" marL="0" rtl="0" algn="l">
              <a:spcBef>
                <a:spcPts val="0"/>
              </a:spcBef>
              <a:spcAft>
                <a:spcPts val="0"/>
              </a:spcAft>
              <a:buNone/>
            </a:pPr>
            <a:r>
              <a:rPr lang="en" sz="1600">
                <a:latin typeface="Livvic"/>
                <a:ea typeface="Livvic"/>
                <a:cs typeface="Livvic"/>
                <a:sym typeface="Livvic"/>
              </a:rPr>
              <a:t>What are the missing numbers and how do you know?</a:t>
            </a:r>
            <a:endParaRPr sz="1600">
              <a:latin typeface="Livvic"/>
              <a:ea typeface="Livvic"/>
              <a:cs typeface="Livvic"/>
              <a:sym typeface="Livvic"/>
            </a:endParaRPr>
          </a:p>
        </p:txBody>
      </p:sp>
      <p:pic>
        <p:nvPicPr>
          <p:cNvPr id="228" name="Google Shape;228;p28"/>
          <p:cNvPicPr preferRelativeResize="0"/>
          <p:nvPr/>
        </p:nvPicPr>
        <p:blipFill>
          <a:blip r:embed="rId3">
            <a:alphaModFix/>
          </a:blip>
          <a:stretch>
            <a:fillRect/>
          </a:stretch>
        </p:blipFill>
        <p:spPr>
          <a:xfrm>
            <a:off x="2349687" y="1241676"/>
            <a:ext cx="3974525" cy="800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9"/>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What’s the Big Difference?</a:t>
            </a:r>
            <a:endParaRPr sz="3000">
              <a:solidFill>
                <a:srgbClr val="434343"/>
              </a:solidFill>
              <a:latin typeface="Hepta Slab"/>
              <a:ea typeface="Hepta Slab"/>
              <a:cs typeface="Hepta Slab"/>
              <a:sym typeface="Hepta Slab"/>
            </a:endParaRPr>
          </a:p>
        </p:txBody>
      </p:sp>
      <p:sp>
        <p:nvSpPr>
          <p:cNvPr id="234" name="Google Shape;234;p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35" name="Google Shape;235;p29"/>
          <p:cNvSpPr txBox="1"/>
          <p:nvPr/>
        </p:nvSpPr>
        <p:spPr>
          <a:xfrm>
            <a:off x="658525" y="1053575"/>
            <a:ext cx="7924200" cy="70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For each of the problems, use what you know about counting, representing numbers on the number line, and place value to find the missing numbers.</a:t>
            </a:r>
            <a:endParaRPr sz="1500">
              <a:latin typeface="Livvic"/>
              <a:ea typeface="Livvic"/>
              <a:cs typeface="Livvic"/>
              <a:sym typeface="Livvic"/>
            </a:endParaRPr>
          </a:p>
        </p:txBody>
      </p:sp>
      <p:sp>
        <p:nvSpPr>
          <p:cNvPr id="236" name="Google Shape;236;p29"/>
          <p:cNvSpPr txBox="1"/>
          <p:nvPr/>
        </p:nvSpPr>
        <p:spPr>
          <a:xfrm>
            <a:off x="495875" y="1740425"/>
            <a:ext cx="39963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1. Fill in the missing numbers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Does this number line show counting by 10 or counting by 100?</a:t>
            </a:r>
            <a:endParaRPr>
              <a:latin typeface="Livvic"/>
              <a:ea typeface="Livvic"/>
              <a:cs typeface="Livvic"/>
              <a:sym typeface="Livvic"/>
            </a:endParaRPr>
          </a:p>
        </p:txBody>
      </p:sp>
      <p:pic>
        <p:nvPicPr>
          <p:cNvPr id="237" name="Google Shape;237;p29"/>
          <p:cNvPicPr preferRelativeResize="0"/>
          <p:nvPr/>
        </p:nvPicPr>
        <p:blipFill>
          <a:blip r:embed="rId3">
            <a:alphaModFix/>
          </a:blip>
          <a:stretch>
            <a:fillRect/>
          </a:stretch>
        </p:blipFill>
        <p:spPr>
          <a:xfrm>
            <a:off x="658525" y="2398925"/>
            <a:ext cx="3324225" cy="723900"/>
          </a:xfrm>
          <a:prstGeom prst="rect">
            <a:avLst/>
          </a:prstGeom>
          <a:noFill/>
          <a:ln>
            <a:noFill/>
          </a:ln>
        </p:spPr>
      </p:pic>
      <p:sp>
        <p:nvSpPr>
          <p:cNvPr id="238" name="Google Shape;238;p29"/>
          <p:cNvSpPr txBox="1"/>
          <p:nvPr/>
        </p:nvSpPr>
        <p:spPr>
          <a:xfrm>
            <a:off x="4586425" y="1740425"/>
            <a:ext cx="39963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2. </a:t>
            </a:r>
            <a:r>
              <a:rPr lang="en">
                <a:latin typeface="Livvic"/>
                <a:ea typeface="Livvic"/>
                <a:cs typeface="Livvic"/>
                <a:sym typeface="Livvic"/>
              </a:rPr>
              <a:t> Fill in the missing numbers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Does this number line show counting by 10 or counting by 100?</a:t>
            </a:r>
            <a:endParaRPr>
              <a:latin typeface="Livvic"/>
              <a:ea typeface="Livvic"/>
              <a:cs typeface="Livvic"/>
              <a:sym typeface="Livvic"/>
            </a:endParaRPr>
          </a:p>
        </p:txBody>
      </p:sp>
      <p:pic>
        <p:nvPicPr>
          <p:cNvPr id="239" name="Google Shape;239;p29"/>
          <p:cNvPicPr preferRelativeResize="0"/>
          <p:nvPr/>
        </p:nvPicPr>
        <p:blipFill>
          <a:blip r:embed="rId4">
            <a:alphaModFix/>
          </a:blip>
          <a:stretch>
            <a:fillRect/>
          </a:stretch>
        </p:blipFill>
        <p:spPr>
          <a:xfrm>
            <a:off x="4992450" y="2381588"/>
            <a:ext cx="3184251" cy="7585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0"/>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What’s the Big Difference?</a:t>
            </a:r>
            <a:endParaRPr sz="3000">
              <a:solidFill>
                <a:srgbClr val="434343"/>
              </a:solidFill>
              <a:latin typeface="Hepta Slab"/>
              <a:ea typeface="Hepta Slab"/>
              <a:cs typeface="Hepta Slab"/>
              <a:sym typeface="Hepta Slab"/>
            </a:endParaRPr>
          </a:p>
        </p:txBody>
      </p:sp>
      <p:sp>
        <p:nvSpPr>
          <p:cNvPr id="245" name="Google Shape;245;p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46" name="Google Shape;246;p30"/>
          <p:cNvSpPr txBox="1"/>
          <p:nvPr/>
        </p:nvSpPr>
        <p:spPr>
          <a:xfrm>
            <a:off x="658525" y="1053575"/>
            <a:ext cx="7924200" cy="70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For each of the problems, use what you know about counting, representing numbers on the number line, and place value to find the missing numbers.</a:t>
            </a:r>
            <a:endParaRPr sz="1500">
              <a:latin typeface="Livvic"/>
              <a:ea typeface="Livvic"/>
              <a:cs typeface="Livvic"/>
              <a:sym typeface="Livvic"/>
            </a:endParaRPr>
          </a:p>
        </p:txBody>
      </p:sp>
      <p:sp>
        <p:nvSpPr>
          <p:cNvPr id="247" name="Google Shape;247;p30"/>
          <p:cNvSpPr txBox="1"/>
          <p:nvPr/>
        </p:nvSpPr>
        <p:spPr>
          <a:xfrm>
            <a:off x="495875" y="1740425"/>
            <a:ext cx="39963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3. </a:t>
            </a:r>
            <a:r>
              <a:rPr lang="en">
                <a:latin typeface="Livvic"/>
                <a:ea typeface="Livvic"/>
                <a:cs typeface="Livvic"/>
                <a:sym typeface="Livvic"/>
              </a:rPr>
              <a:t> Fill in the missing numbers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Does this number line show counting by 10 or counting by 100?</a:t>
            </a:r>
            <a:endParaRPr>
              <a:latin typeface="Livvic"/>
              <a:ea typeface="Livvic"/>
              <a:cs typeface="Livvic"/>
              <a:sym typeface="Livvic"/>
            </a:endParaRPr>
          </a:p>
        </p:txBody>
      </p:sp>
      <p:sp>
        <p:nvSpPr>
          <p:cNvPr id="248" name="Google Shape;248;p30"/>
          <p:cNvSpPr txBox="1"/>
          <p:nvPr/>
        </p:nvSpPr>
        <p:spPr>
          <a:xfrm>
            <a:off x="4586425" y="1740425"/>
            <a:ext cx="39963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4</a:t>
            </a:r>
            <a:r>
              <a:rPr lang="en">
                <a:latin typeface="Livvic"/>
                <a:ea typeface="Livvic"/>
                <a:cs typeface="Livvic"/>
                <a:sym typeface="Livvic"/>
              </a:rPr>
              <a:t>.  Fill in the missing numbers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Explain how you can tell your numbers show counting on by 10 and not counting on by 100.</a:t>
            </a:r>
            <a:endParaRPr>
              <a:latin typeface="Livvic"/>
              <a:ea typeface="Livvic"/>
              <a:cs typeface="Livvic"/>
              <a:sym typeface="Livvic"/>
            </a:endParaRPr>
          </a:p>
        </p:txBody>
      </p:sp>
      <p:pic>
        <p:nvPicPr>
          <p:cNvPr id="249" name="Google Shape;249;p30"/>
          <p:cNvPicPr preferRelativeResize="0"/>
          <p:nvPr/>
        </p:nvPicPr>
        <p:blipFill>
          <a:blip r:embed="rId3">
            <a:alphaModFix/>
          </a:blip>
          <a:stretch>
            <a:fillRect/>
          </a:stretch>
        </p:blipFill>
        <p:spPr>
          <a:xfrm>
            <a:off x="658525" y="2381600"/>
            <a:ext cx="2789104" cy="758575"/>
          </a:xfrm>
          <a:prstGeom prst="rect">
            <a:avLst/>
          </a:prstGeom>
          <a:noFill/>
          <a:ln>
            <a:noFill/>
          </a:ln>
        </p:spPr>
      </p:pic>
      <p:pic>
        <p:nvPicPr>
          <p:cNvPr id="250" name="Google Shape;250;p30"/>
          <p:cNvPicPr preferRelativeResize="0"/>
          <p:nvPr/>
        </p:nvPicPr>
        <p:blipFill>
          <a:blip r:embed="rId4">
            <a:alphaModFix/>
          </a:blip>
          <a:stretch>
            <a:fillRect/>
          </a:stretch>
        </p:blipFill>
        <p:spPr>
          <a:xfrm>
            <a:off x="4965325" y="2381600"/>
            <a:ext cx="3238500" cy="5905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31"/>
          <p:cNvPicPr preferRelativeResize="0"/>
          <p:nvPr/>
        </p:nvPicPr>
        <p:blipFill>
          <a:blip r:embed="rId3">
            <a:alphaModFix/>
          </a:blip>
          <a:stretch>
            <a:fillRect/>
          </a:stretch>
        </p:blipFill>
        <p:spPr>
          <a:xfrm>
            <a:off x="3827675" y="3194924"/>
            <a:ext cx="1451437" cy="1292365"/>
          </a:xfrm>
          <a:prstGeom prst="rect">
            <a:avLst/>
          </a:prstGeom>
          <a:noFill/>
          <a:ln>
            <a:noFill/>
          </a:ln>
        </p:spPr>
      </p:pic>
      <p:sp>
        <p:nvSpPr>
          <p:cNvPr id="256" name="Google Shape;256;p3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57" name="Google Shape;257;p31"/>
          <p:cNvSpPr txBox="1"/>
          <p:nvPr/>
        </p:nvSpPr>
        <p:spPr>
          <a:xfrm>
            <a:off x="822475" y="581950"/>
            <a:ext cx="6836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Livvic"/>
                <a:ea typeface="Livvic"/>
                <a:cs typeface="Livvic"/>
                <a:sym typeface="Livvic"/>
              </a:rPr>
              <a:t>Today you compared three-digit numbers and found the difference between them.</a:t>
            </a:r>
            <a:endParaRPr sz="2600">
              <a:latin typeface="Livvic"/>
              <a:ea typeface="Livvic"/>
              <a:cs typeface="Livvic"/>
              <a:sym typeface="Livvic"/>
            </a:endParaRPr>
          </a:p>
        </p:txBody>
      </p:sp>
      <p:sp>
        <p:nvSpPr>
          <p:cNvPr id="258" name="Google Shape;258;p31"/>
          <p:cNvSpPr/>
          <p:nvPr/>
        </p:nvSpPr>
        <p:spPr>
          <a:xfrm>
            <a:off x="5848500" y="2700350"/>
            <a:ext cx="2659173" cy="19667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1"/>
          <p:cNvSpPr txBox="1"/>
          <p:nvPr/>
        </p:nvSpPr>
        <p:spPr>
          <a:xfrm flipH="1">
            <a:off x="6206415" y="2975005"/>
            <a:ext cx="1943400" cy="14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How can this help you think about </a:t>
            </a:r>
            <a:endParaRPr b="1" sz="1600">
              <a:latin typeface="Quicksand"/>
              <a:ea typeface="Quicksand"/>
              <a:cs typeface="Quicksand"/>
              <a:sym typeface="Quicksand"/>
            </a:endParaRPr>
          </a:p>
          <a:p>
            <a:pPr indent="0" lvl="0" marL="0" rtl="0" algn="ctr">
              <a:spcBef>
                <a:spcPts val="0"/>
              </a:spcBef>
              <a:spcAft>
                <a:spcPts val="0"/>
              </a:spcAft>
              <a:buNone/>
            </a:pPr>
            <a:r>
              <a:rPr b="1" lang="en" sz="1600">
                <a:latin typeface="Quicksand"/>
                <a:ea typeface="Quicksand"/>
                <a:cs typeface="Quicksand"/>
                <a:sym typeface="Quicksand"/>
              </a:rPr>
              <a:t>234 + 200?</a:t>
            </a:r>
            <a:endParaRPr b="1" sz="1600">
              <a:latin typeface="Quicksand"/>
              <a:ea typeface="Quicksand"/>
              <a:cs typeface="Quicksand"/>
              <a:sym typeface="Quicksand"/>
            </a:endParaRPr>
          </a:p>
        </p:txBody>
      </p:sp>
      <p:sp>
        <p:nvSpPr>
          <p:cNvPr id="260" name="Google Shape;260;p31"/>
          <p:cNvSpPr/>
          <p:nvPr/>
        </p:nvSpPr>
        <p:spPr>
          <a:xfrm flipH="1">
            <a:off x="709774" y="2177972"/>
            <a:ext cx="2905247" cy="21303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1"/>
          <p:cNvSpPr txBox="1"/>
          <p:nvPr/>
        </p:nvSpPr>
        <p:spPr>
          <a:xfrm>
            <a:off x="1100699" y="2475475"/>
            <a:ext cx="2123400" cy="153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You also made sense of counting on and counting back by 10 or 100 on the number line.</a:t>
            </a:r>
            <a:endParaRPr b="1">
              <a:latin typeface="Quicksand"/>
              <a:ea typeface="Quicksand"/>
              <a:cs typeface="Quicksand"/>
              <a:sym typeface="Quicksa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65" name="Shape 265"/>
        <p:cNvGrpSpPr/>
        <p:nvPr/>
      </p:nvGrpSpPr>
      <p:grpSpPr>
        <a:xfrm>
          <a:off x="0" y="0"/>
          <a:ext cx="0" cy="0"/>
          <a:chOff x="0" y="0"/>
          <a:chExt cx="0" cy="0"/>
        </a:xfrm>
      </p:grpSpPr>
      <p:sp>
        <p:nvSpPr>
          <p:cNvPr id="266" name="Google Shape;266;p32"/>
          <p:cNvSpPr txBox="1"/>
          <p:nvPr>
            <p:ph type="ctrTitle"/>
          </p:nvPr>
        </p:nvSpPr>
        <p:spPr>
          <a:xfrm>
            <a:off x="1137600" y="1409400"/>
            <a:ext cx="7049100" cy="149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Add and Subtract with Multiples of 10 and 100</a:t>
            </a:r>
            <a:endParaRPr sz="4200">
              <a:solidFill>
                <a:srgbClr val="434343"/>
              </a:solidFill>
              <a:latin typeface="Hepta Slab"/>
              <a:ea typeface="Hepta Slab"/>
              <a:cs typeface="Hepta Slab"/>
              <a:sym typeface="Hepta Slab"/>
            </a:endParaRPr>
          </a:p>
        </p:txBody>
      </p:sp>
      <p:sp>
        <p:nvSpPr>
          <p:cNvPr id="267" name="Google Shape;267;p32"/>
          <p:cNvSpPr txBox="1"/>
          <p:nvPr/>
        </p:nvSpPr>
        <p:spPr>
          <a:xfrm>
            <a:off x="3085575" y="2903100"/>
            <a:ext cx="6447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and subtract tens or hundreds.</a:t>
            </a:r>
            <a:endParaRPr>
              <a:latin typeface="Quicksand"/>
              <a:ea typeface="Quicksand"/>
              <a:cs typeface="Quicksand"/>
              <a:sym typeface="Quicksand"/>
            </a:endParaRPr>
          </a:p>
        </p:txBody>
      </p:sp>
      <p:sp>
        <p:nvSpPr>
          <p:cNvPr id="268" name="Google Shape;268;p32"/>
          <p:cNvSpPr/>
          <p:nvPr/>
        </p:nvSpPr>
        <p:spPr>
          <a:xfrm>
            <a:off x="2598727" y="29031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a:t>
            </a:r>
            <a:endParaRPr sz="1100">
              <a:latin typeface="Quicksand"/>
              <a:ea typeface="Quicksand"/>
              <a:cs typeface="Quicksand"/>
              <a:sym typeface="Quicksand"/>
            </a:endParaRPr>
          </a:p>
        </p:txBody>
      </p:sp>
      <p:sp>
        <p:nvSpPr>
          <p:cNvPr id="270" name="Google Shape;270;p32"/>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3"/>
          <p:cNvSpPr txBox="1"/>
          <p:nvPr>
            <p:ph type="ctrTitle"/>
          </p:nvPr>
        </p:nvSpPr>
        <p:spPr>
          <a:xfrm>
            <a:off x="942175" y="78542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Add Multiples of 10</a:t>
            </a:r>
            <a:endParaRPr b="0" sz="3000">
              <a:solidFill>
                <a:srgbClr val="434343"/>
              </a:solidFill>
              <a:latin typeface="Hepta Slab"/>
              <a:ea typeface="Hepta Slab"/>
              <a:cs typeface="Hepta Slab"/>
              <a:sym typeface="Hepta Slab"/>
            </a:endParaRPr>
          </a:p>
        </p:txBody>
      </p:sp>
      <p:sp>
        <p:nvSpPr>
          <p:cNvPr id="276" name="Google Shape;276;p3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77" name="Google Shape;277;p33"/>
          <p:cNvGrpSpPr/>
          <p:nvPr/>
        </p:nvGrpSpPr>
        <p:grpSpPr>
          <a:xfrm rot="-801400">
            <a:off x="550911" y="1697856"/>
            <a:ext cx="2343045" cy="950026"/>
            <a:chOff x="522450" y="1769275"/>
            <a:chExt cx="2343168" cy="950076"/>
          </a:xfrm>
        </p:grpSpPr>
        <p:sp>
          <p:nvSpPr>
            <p:cNvPr id="278" name="Google Shape;278;p3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280" name="Google Shape;280;p33"/>
          <p:cNvGrpSpPr/>
          <p:nvPr/>
        </p:nvGrpSpPr>
        <p:grpSpPr>
          <a:xfrm rot="862269">
            <a:off x="6428620" y="3250539"/>
            <a:ext cx="2343148" cy="950068"/>
            <a:chOff x="839436" y="2344375"/>
            <a:chExt cx="2343168" cy="950076"/>
          </a:xfrm>
        </p:grpSpPr>
        <p:sp>
          <p:nvSpPr>
            <p:cNvPr id="281" name="Google Shape;281;p3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283" name="Google Shape;283;p33"/>
          <p:cNvPicPr preferRelativeResize="0"/>
          <p:nvPr/>
        </p:nvPicPr>
        <p:blipFill>
          <a:blip r:embed="rId3">
            <a:alphaModFix/>
          </a:blip>
          <a:stretch>
            <a:fillRect/>
          </a:stretch>
        </p:blipFill>
        <p:spPr>
          <a:xfrm>
            <a:off x="3087622" y="1721988"/>
            <a:ext cx="3144121" cy="1699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4"/>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Add Multiples of 10</a:t>
            </a:r>
            <a:endParaRPr b="0" sz="3000">
              <a:solidFill>
                <a:srgbClr val="434343"/>
              </a:solidFill>
              <a:latin typeface="Hepta Slab"/>
              <a:ea typeface="Hepta Slab"/>
              <a:cs typeface="Hepta Slab"/>
              <a:sym typeface="Hepta Slab"/>
            </a:endParaRPr>
          </a:p>
        </p:txBody>
      </p:sp>
      <p:sp>
        <p:nvSpPr>
          <p:cNvPr id="289" name="Google Shape;289;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90" name="Google Shape;290;p34"/>
          <p:cNvGrpSpPr/>
          <p:nvPr/>
        </p:nvGrpSpPr>
        <p:grpSpPr>
          <a:xfrm rot="-801400">
            <a:off x="550911" y="1697856"/>
            <a:ext cx="2343045" cy="950026"/>
            <a:chOff x="522450" y="1769275"/>
            <a:chExt cx="2343168" cy="950076"/>
          </a:xfrm>
        </p:grpSpPr>
        <p:sp>
          <p:nvSpPr>
            <p:cNvPr id="291" name="Google Shape;291;p3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293" name="Google Shape;293;p34"/>
          <p:cNvGrpSpPr/>
          <p:nvPr/>
        </p:nvGrpSpPr>
        <p:grpSpPr>
          <a:xfrm rot="862269">
            <a:off x="6428620" y="3250539"/>
            <a:ext cx="2343148" cy="950068"/>
            <a:chOff x="839436" y="2344375"/>
            <a:chExt cx="2343168" cy="950076"/>
          </a:xfrm>
        </p:grpSpPr>
        <p:sp>
          <p:nvSpPr>
            <p:cNvPr id="294" name="Google Shape;294;p3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296" name="Google Shape;296;p34"/>
          <p:cNvPicPr preferRelativeResize="0"/>
          <p:nvPr/>
        </p:nvPicPr>
        <p:blipFill>
          <a:blip r:embed="rId3">
            <a:alphaModFix/>
          </a:blip>
          <a:stretch>
            <a:fillRect/>
          </a:stretch>
        </p:blipFill>
        <p:spPr>
          <a:xfrm>
            <a:off x="2971996" y="1770100"/>
            <a:ext cx="3379825" cy="1846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5"/>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Add Multiples of 10</a:t>
            </a:r>
            <a:endParaRPr b="0" sz="3000">
              <a:solidFill>
                <a:srgbClr val="434343"/>
              </a:solidFill>
              <a:latin typeface="Hepta Slab"/>
              <a:ea typeface="Hepta Slab"/>
              <a:cs typeface="Hepta Slab"/>
              <a:sym typeface="Hepta Slab"/>
            </a:endParaRPr>
          </a:p>
        </p:txBody>
      </p:sp>
      <p:sp>
        <p:nvSpPr>
          <p:cNvPr id="302" name="Google Shape;302;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03" name="Google Shape;303;p35"/>
          <p:cNvGrpSpPr/>
          <p:nvPr/>
        </p:nvGrpSpPr>
        <p:grpSpPr>
          <a:xfrm rot="-801400">
            <a:off x="550911" y="1697856"/>
            <a:ext cx="2343045" cy="950026"/>
            <a:chOff x="522450" y="1769275"/>
            <a:chExt cx="2343168" cy="950076"/>
          </a:xfrm>
        </p:grpSpPr>
        <p:sp>
          <p:nvSpPr>
            <p:cNvPr id="304" name="Google Shape;304;p3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306" name="Google Shape;306;p35"/>
          <p:cNvGrpSpPr/>
          <p:nvPr/>
        </p:nvGrpSpPr>
        <p:grpSpPr>
          <a:xfrm rot="862269">
            <a:off x="6428620" y="3250539"/>
            <a:ext cx="2343148" cy="950068"/>
            <a:chOff x="839436" y="2344375"/>
            <a:chExt cx="2343168" cy="950076"/>
          </a:xfrm>
        </p:grpSpPr>
        <p:sp>
          <p:nvSpPr>
            <p:cNvPr id="307" name="Google Shape;307;p3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309" name="Google Shape;309;p35"/>
          <p:cNvPicPr preferRelativeResize="0"/>
          <p:nvPr/>
        </p:nvPicPr>
        <p:blipFill>
          <a:blip r:embed="rId3">
            <a:alphaModFix/>
          </a:blip>
          <a:stretch>
            <a:fillRect/>
          </a:stretch>
        </p:blipFill>
        <p:spPr>
          <a:xfrm>
            <a:off x="3300472" y="2059175"/>
            <a:ext cx="2718439" cy="1501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6"/>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Add Multiples of 10</a:t>
            </a:r>
            <a:endParaRPr b="0" sz="3000">
              <a:solidFill>
                <a:srgbClr val="434343"/>
              </a:solidFill>
              <a:latin typeface="Hepta Slab"/>
              <a:ea typeface="Hepta Slab"/>
              <a:cs typeface="Hepta Slab"/>
              <a:sym typeface="Hepta Slab"/>
            </a:endParaRPr>
          </a:p>
        </p:txBody>
      </p:sp>
      <p:sp>
        <p:nvSpPr>
          <p:cNvPr id="315" name="Google Shape;315;p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16" name="Google Shape;316;p36"/>
          <p:cNvGrpSpPr/>
          <p:nvPr/>
        </p:nvGrpSpPr>
        <p:grpSpPr>
          <a:xfrm rot="-801400">
            <a:off x="550911" y="1697856"/>
            <a:ext cx="2343045" cy="950026"/>
            <a:chOff x="522450" y="1769275"/>
            <a:chExt cx="2343168" cy="950076"/>
          </a:xfrm>
        </p:grpSpPr>
        <p:sp>
          <p:nvSpPr>
            <p:cNvPr id="317" name="Google Shape;317;p3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319" name="Google Shape;319;p36"/>
          <p:cNvGrpSpPr/>
          <p:nvPr/>
        </p:nvGrpSpPr>
        <p:grpSpPr>
          <a:xfrm rot="862269">
            <a:off x="6428620" y="3250539"/>
            <a:ext cx="2343148" cy="950068"/>
            <a:chOff x="839436" y="2344375"/>
            <a:chExt cx="2343168" cy="950076"/>
          </a:xfrm>
        </p:grpSpPr>
        <p:sp>
          <p:nvSpPr>
            <p:cNvPr id="320" name="Google Shape;320;p3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322" name="Google Shape;322;p36"/>
          <p:cNvPicPr preferRelativeResize="0"/>
          <p:nvPr/>
        </p:nvPicPr>
        <p:blipFill>
          <a:blip r:embed="rId3">
            <a:alphaModFix/>
          </a:blip>
          <a:stretch>
            <a:fillRect/>
          </a:stretch>
        </p:blipFill>
        <p:spPr>
          <a:xfrm>
            <a:off x="3169700" y="1884150"/>
            <a:ext cx="3123956" cy="1501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7"/>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Show It with Base-ten Blocks</a:t>
            </a:r>
            <a:endParaRPr b="0" sz="3000">
              <a:solidFill>
                <a:srgbClr val="434343"/>
              </a:solidFill>
              <a:latin typeface="Hepta Slab"/>
              <a:ea typeface="Hepta Slab"/>
              <a:cs typeface="Hepta Slab"/>
              <a:sym typeface="Hepta Slab"/>
            </a:endParaRPr>
          </a:p>
        </p:txBody>
      </p:sp>
      <p:sp>
        <p:nvSpPr>
          <p:cNvPr id="328" name="Google Shape;328;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29" name="Google Shape;329;p37"/>
          <p:cNvSpPr txBox="1"/>
          <p:nvPr/>
        </p:nvSpPr>
        <p:spPr>
          <a:xfrm>
            <a:off x="670900" y="933425"/>
            <a:ext cx="7311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Use your base-ten blocks to show each number.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Then, roll a number cube to see how many tens or hundreds to add or subtract.</a:t>
            </a:r>
            <a:endParaRPr>
              <a:latin typeface="Livvic"/>
              <a:ea typeface="Livvic"/>
              <a:cs typeface="Livvic"/>
              <a:sym typeface="Livvic"/>
            </a:endParaRPr>
          </a:p>
        </p:txBody>
      </p:sp>
      <p:pic>
        <p:nvPicPr>
          <p:cNvPr id="330" name="Google Shape;330;p37"/>
          <p:cNvPicPr preferRelativeResize="0"/>
          <p:nvPr/>
        </p:nvPicPr>
        <p:blipFill>
          <a:blip r:embed="rId3">
            <a:alphaModFix/>
          </a:blip>
          <a:stretch>
            <a:fillRect/>
          </a:stretch>
        </p:blipFill>
        <p:spPr>
          <a:xfrm>
            <a:off x="2100250" y="1623650"/>
            <a:ext cx="4943475" cy="2857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8"/>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Show It with Base-ten Blocks</a:t>
            </a:r>
            <a:endParaRPr b="0" sz="3000">
              <a:solidFill>
                <a:srgbClr val="434343"/>
              </a:solidFill>
              <a:latin typeface="Hepta Slab"/>
              <a:ea typeface="Hepta Slab"/>
              <a:cs typeface="Hepta Slab"/>
              <a:sym typeface="Hepta Slab"/>
            </a:endParaRPr>
          </a:p>
        </p:txBody>
      </p:sp>
      <p:sp>
        <p:nvSpPr>
          <p:cNvPr id="336" name="Google Shape;336;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37" name="Google Shape;337;p38"/>
          <p:cNvSpPr txBox="1"/>
          <p:nvPr/>
        </p:nvSpPr>
        <p:spPr>
          <a:xfrm>
            <a:off x="670900" y="933425"/>
            <a:ext cx="7311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Use your base-ten blocks to show each number.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Then, roll a number cube to see how many tens or hundreds to add or subtract.</a:t>
            </a:r>
            <a:endParaRPr>
              <a:latin typeface="Livvic"/>
              <a:ea typeface="Livvic"/>
              <a:cs typeface="Livvic"/>
              <a:sym typeface="Livvic"/>
            </a:endParaRPr>
          </a:p>
        </p:txBody>
      </p:sp>
      <p:pic>
        <p:nvPicPr>
          <p:cNvPr id="338" name="Google Shape;338;p38"/>
          <p:cNvPicPr preferRelativeResize="0"/>
          <p:nvPr/>
        </p:nvPicPr>
        <p:blipFill>
          <a:blip r:embed="rId3">
            <a:alphaModFix/>
          </a:blip>
          <a:stretch>
            <a:fillRect/>
          </a:stretch>
        </p:blipFill>
        <p:spPr>
          <a:xfrm>
            <a:off x="2551999" y="1607375"/>
            <a:ext cx="3865225" cy="29922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9"/>
          <p:cNvSpPr txBox="1"/>
          <p:nvPr>
            <p:ph type="ctrTitle"/>
          </p:nvPr>
        </p:nvSpPr>
        <p:spPr>
          <a:xfrm>
            <a:off x="368475" y="323546"/>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How Many with Base-ten Blocks and Equations</a:t>
            </a:r>
            <a:endParaRPr b="0" sz="2200">
              <a:solidFill>
                <a:srgbClr val="434343"/>
              </a:solidFill>
              <a:latin typeface="Hepta Slab"/>
              <a:ea typeface="Hepta Slab"/>
              <a:cs typeface="Hepta Slab"/>
              <a:sym typeface="Hepta Slab"/>
            </a:endParaRPr>
          </a:p>
        </p:txBody>
      </p:sp>
      <p:sp>
        <p:nvSpPr>
          <p:cNvPr id="344" name="Google Shape;344;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45" name="Google Shape;345;p39"/>
          <p:cNvSpPr txBox="1"/>
          <p:nvPr/>
        </p:nvSpPr>
        <p:spPr>
          <a:xfrm>
            <a:off x="544500" y="1314050"/>
            <a:ext cx="3976800" cy="28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Mai has 2 hundreds, 2 tens, and 3 ones. Lin has 4 hundreds.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Represent their values with base-ten blocks or diagrams.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What is the value of their blocks all together?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Show your thinking.</a:t>
            </a:r>
            <a:endParaRPr>
              <a:latin typeface="Livvic"/>
              <a:ea typeface="Livvic"/>
              <a:cs typeface="Livvic"/>
              <a:sym typeface="Livvic"/>
            </a:endParaRPr>
          </a:p>
        </p:txBody>
      </p:sp>
      <p:sp>
        <p:nvSpPr>
          <p:cNvPr id="346" name="Google Shape;346;p39"/>
          <p:cNvSpPr txBox="1"/>
          <p:nvPr/>
        </p:nvSpPr>
        <p:spPr>
          <a:xfrm>
            <a:off x="4615300" y="1265450"/>
            <a:ext cx="4203600" cy="28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2</a:t>
            </a:r>
            <a:r>
              <a:rPr lang="en">
                <a:latin typeface="Livvic"/>
                <a:ea typeface="Livvic"/>
                <a:cs typeface="Livvic"/>
                <a:sym typeface="Livvic"/>
              </a:rPr>
              <a:t>.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Andre has 4 hundreds, 2 tens and 8 ones.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Represent his value with base-ten blocks or diagrams.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Andre gives 2 hundreds to Clare.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What is the value of his blocks now?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Show your thinking.</a:t>
            </a:r>
            <a:endParaRPr>
              <a:latin typeface="Livvic"/>
              <a:ea typeface="Livvic"/>
              <a:cs typeface="Livvic"/>
              <a:sym typeface="Livv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0"/>
          <p:cNvSpPr txBox="1"/>
          <p:nvPr>
            <p:ph type="ctrTitle"/>
          </p:nvPr>
        </p:nvSpPr>
        <p:spPr>
          <a:xfrm>
            <a:off x="368475" y="323546"/>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How Many with Base-ten Blocks and Equations</a:t>
            </a:r>
            <a:endParaRPr b="0" sz="2200">
              <a:solidFill>
                <a:srgbClr val="434343"/>
              </a:solidFill>
              <a:latin typeface="Hepta Slab"/>
              <a:ea typeface="Hepta Slab"/>
              <a:cs typeface="Hepta Slab"/>
              <a:sym typeface="Hepta Slab"/>
            </a:endParaRPr>
          </a:p>
        </p:txBody>
      </p:sp>
      <p:sp>
        <p:nvSpPr>
          <p:cNvPr id="352" name="Google Shape;352;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53" name="Google Shape;353;p40"/>
          <p:cNvSpPr txBox="1"/>
          <p:nvPr/>
        </p:nvSpPr>
        <p:spPr>
          <a:xfrm>
            <a:off x="544500" y="1314050"/>
            <a:ext cx="3976800" cy="28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3</a:t>
            </a:r>
            <a:r>
              <a:rPr lang="en">
                <a:latin typeface="Livvic"/>
                <a:ea typeface="Livvic"/>
                <a:cs typeface="Livvic"/>
                <a:sym typeface="Livvic"/>
              </a:rPr>
              <a:t>.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Diego has 6 tens. Tyler has 8 hundreds, 3 tens, and 6 ones.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What is the value of their blocks together?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Show your thinking.</a:t>
            </a:r>
            <a:endParaRPr>
              <a:latin typeface="Livvic"/>
              <a:ea typeface="Livvic"/>
              <a:cs typeface="Livvic"/>
              <a:sym typeface="Livvic"/>
            </a:endParaRPr>
          </a:p>
        </p:txBody>
      </p:sp>
      <p:sp>
        <p:nvSpPr>
          <p:cNvPr id="354" name="Google Shape;354;p40"/>
          <p:cNvSpPr txBox="1"/>
          <p:nvPr/>
        </p:nvSpPr>
        <p:spPr>
          <a:xfrm>
            <a:off x="4615300" y="1265450"/>
            <a:ext cx="4203600" cy="28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4.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Elena has 5 hundreds, 7 tens, and 2 ones. She gives 2 tens to Kiran.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What is the value of her blocks now?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Show your thinking.</a:t>
            </a:r>
            <a:endParaRPr>
              <a:latin typeface="Livvic"/>
              <a:ea typeface="Livvic"/>
              <a:cs typeface="Livvic"/>
              <a:sym typeface="Livvic"/>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1"/>
          <p:cNvSpPr txBox="1"/>
          <p:nvPr>
            <p:ph type="ctrTitle"/>
          </p:nvPr>
        </p:nvSpPr>
        <p:spPr>
          <a:xfrm>
            <a:off x="368475" y="323546"/>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How Many with Base-ten Blocks and Equations</a:t>
            </a:r>
            <a:endParaRPr b="0" sz="2200">
              <a:solidFill>
                <a:srgbClr val="434343"/>
              </a:solidFill>
              <a:latin typeface="Hepta Slab"/>
              <a:ea typeface="Hepta Slab"/>
              <a:cs typeface="Hepta Slab"/>
              <a:sym typeface="Hepta Slab"/>
            </a:endParaRPr>
          </a:p>
        </p:txBody>
      </p:sp>
      <p:sp>
        <p:nvSpPr>
          <p:cNvPr id="360" name="Google Shape;360;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61" name="Google Shape;361;p41"/>
          <p:cNvSpPr txBox="1"/>
          <p:nvPr/>
        </p:nvSpPr>
        <p:spPr>
          <a:xfrm>
            <a:off x="544500" y="1314050"/>
            <a:ext cx="3976800" cy="28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5</a:t>
            </a:r>
            <a:r>
              <a:rPr lang="en">
                <a:latin typeface="Livvic"/>
                <a:ea typeface="Livvic"/>
                <a:cs typeface="Livvic"/>
                <a:sym typeface="Livvic"/>
              </a:rPr>
              <a:t>.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Priya has 6 hundreds, 5 tens, and 8 ones. Han gives her 3 hundreds.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What is the value of her blocks now?</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Show your thinking.</a:t>
            </a:r>
            <a:endParaRPr>
              <a:latin typeface="Livvic"/>
              <a:ea typeface="Livvic"/>
              <a:cs typeface="Livvic"/>
              <a:sym typeface="Livvic"/>
            </a:endParaRPr>
          </a:p>
        </p:txBody>
      </p:sp>
      <p:sp>
        <p:nvSpPr>
          <p:cNvPr id="362" name="Google Shape;362;p41"/>
          <p:cNvSpPr txBox="1"/>
          <p:nvPr/>
        </p:nvSpPr>
        <p:spPr>
          <a:xfrm>
            <a:off x="4615300" y="1265450"/>
            <a:ext cx="4203600" cy="28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6</a:t>
            </a:r>
            <a:r>
              <a:rPr lang="en">
                <a:latin typeface="Livvic"/>
                <a:ea typeface="Livvic"/>
                <a:cs typeface="Livvic"/>
                <a:sym typeface="Livvic"/>
              </a:rPr>
              <a:t>.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Jada has 4 hundreds, 8 tens, and 2 ones. She gives 3 hundreds to Noah.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What is the value of her blocks now?</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Show your thinking.</a:t>
            </a:r>
            <a:endParaRPr>
              <a:latin typeface="Livvic"/>
              <a:ea typeface="Livvic"/>
              <a:cs typeface="Livvic"/>
              <a:sym typeface="Livvic"/>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id="367" name="Google Shape;367;p42"/>
          <p:cNvPicPr preferRelativeResize="0"/>
          <p:nvPr/>
        </p:nvPicPr>
        <p:blipFill>
          <a:blip r:embed="rId3">
            <a:alphaModFix/>
          </a:blip>
          <a:stretch>
            <a:fillRect/>
          </a:stretch>
        </p:blipFill>
        <p:spPr>
          <a:xfrm>
            <a:off x="3442800" y="3081150"/>
            <a:ext cx="1805954" cy="1608025"/>
          </a:xfrm>
          <a:prstGeom prst="rect">
            <a:avLst/>
          </a:prstGeom>
          <a:noFill/>
          <a:ln>
            <a:noFill/>
          </a:ln>
        </p:spPr>
      </p:pic>
      <p:sp>
        <p:nvSpPr>
          <p:cNvPr id="368" name="Google Shape;368;p4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69" name="Google Shape;369;p42"/>
          <p:cNvSpPr txBox="1"/>
          <p:nvPr/>
        </p:nvSpPr>
        <p:spPr>
          <a:xfrm>
            <a:off x="803675" y="532725"/>
            <a:ext cx="69555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you added and subtracted hundreds or tens to three-digit numbers.</a:t>
            </a:r>
            <a:endParaRPr sz="2000">
              <a:latin typeface="Livvic"/>
              <a:ea typeface="Livvic"/>
              <a:cs typeface="Livvic"/>
              <a:sym typeface="Livvic"/>
            </a:endParaRPr>
          </a:p>
        </p:txBody>
      </p:sp>
      <p:sp>
        <p:nvSpPr>
          <p:cNvPr id="370" name="Google Shape;370;p42"/>
          <p:cNvSpPr/>
          <p:nvPr/>
        </p:nvSpPr>
        <p:spPr>
          <a:xfrm>
            <a:off x="5848500" y="2700350"/>
            <a:ext cx="2542489" cy="17917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2"/>
          <p:cNvSpPr txBox="1"/>
          <p:nvPr/>
        </p:nvSpPr>
        <p:spPr>
          <a:xfrm flipH="1">
            <a:off x="6156675" y="2895750"/>
            <a:ext cx="18762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100">
                <a:solidFill>
                  <a:schemeClr val="dk1"/>
                </a:solidFill>
                <a:latin typeface="Quicksand"/>
                <a:ea typeface="Quicksand"/>
                <a:cs typeface="Quicksand"/>
                <a:sym typeface="Quicksand"/>
              </a:rPr>
              <a:t>How is the representation of Jada’s blocks different from the representation for Priya’s blocks?</a:t>
            </a:r>
            <a:endParaRPr b="1" sz="1100">
              <a:latin typeface="Quicksand"/>
              <a:ea typeface="Quicksand"/>
              <a:cs typeface="Quicksand"/>
              <a:sym typeface="Quicksand"/>
            </a:endParaRPr>
          </a:p>
        </p:txBody>
      </p:sp>
      <p:pic>
        <p:nvPicPr>
          <p:cNvPr id="372" name="Google Shape;372;p42"/>
          <p:cNvPicPr preferRelativeResize="0"/>
          <p:nvPr/>
        </p:nvPicPr>
        <p:blipFill>
          <a:blip r:embed="rId4">
            <a:alphaModFix/>
          </a:blip>
          <a:stretch>
            <a:fillRect/>
          </a:stretch>
        </p:blipFill>
        <p:spPr>
          <a:xfrm>
            <a:off x="2882415" y="1484275"/>
            <a:ext cx="3379179" cy="70853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76" name="Shape 376"/>
        <p:cNvGrpSpPr/>
        <p:nvPr/>
      </p:nvGrpSpPr>
      <p:grpSpPr>
        <a:xfrm>
          <a:off x="0" y="0"/>
          <a:ext cx="0" cy="0"/>
          <a:chOff x="0" y="0"/>
          <a:chExt cx="0" cy="0"/>
        </a:xfrm>
      </p:grpSpPr>
      <p:sp>
        <p:nvSpPr>
          <p:cNvPr id="377" name="Google Shape;377;p43"/>
          <p:cNvSpPr txBox="1"/>
          <p:nvPr>
            <p:ph type="ctrTitle"/>
          </p:nvPr>
        </p:nvSpPr>
        <p:spPr>
          <a:xfrm>
            <a:off x="830250" y="2119025"/>
            <a:ext cx="773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Count on or Count Back to Subtract</a:t>
            </a:r>
            <a:endParaRPr sz="4400">
              <a:solidFill>
                <a:srgbClr val="434343"/>
              </a:solidFill>
              <a:latin typeface="Hepta Slab"/>
              <a:ea typeface="Hepta Slab"/>
              <a:cs typeface="Hepta Slab"/>
              <a:sym typeface="Hepta Slab"/>
            </a:endParaRPr>
          </a:p>
        </p:txBody>
      </p:sp>
      <p:sp>
        <p:nvSpPr>
          <p:cNvPr id="378" name="Google Shape;378;p43"/>
          <p:cNvSpPr txBox="1"/>
          <p:nvPr/>
        </p:nvSpPr>
        <p:spPr>
          <a:xfrm>
            <a:off x="2107675" y="2930375"/>
            <a:ext cx="54537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find the difference between numbers.</a:t>
            </a:r>
            <a:endParaRPr>
              <a:latin typeface="Quicksand"/>
              <a:ea typeface="Quicksand"/>
              <a:cs typeface="Quicksand"/>
              <a:sym typeface="Quicksand"/>
            </a:endParaRPr>
          </a:p>
        </p:txBody>
      </p:sp>
      <p:sp>
        <p:nvSpPr>
          <p:cNvPr id="379" name="Google Shape;379;p43"/>
          <p:cNvSpPr/>
          <p:nvPr/>
        </p:nvSpPr>
        <p:spPr>
          <a:xfrm>
            <a:off x="2389502" y="2930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3"/>
          <p:cNvSpPr txBox="1"/>
          <p:nvPr/>
        </p:nvSpPr>
        <p:spPr>
          <a:xfrm>
            <a:off x="0" y="4834325"/>
            <a:ext cx="3266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a:t>
            </a:r>
            <a:endParaRPr sz="1100">
              <a:latin typeface="Quicksand"/>
              <a:ea typeface="Quicksand"/>
              <a:cs typeface="Quicksand"/>
              <a:sym typeface="Quicksand"/>
            </a:endParaRPr>
          </a:p>
        </p:txBody>
      </p:sp>
      <p:sp>
        <p:nvSpPr>
          <p:cNvPr id="381" name="Google Shape;381;p43"/>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4"/>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Tens and Hundreds</a:t>
            </a:r>
            <a:endParaRPr b="0" sz="3000">
              <a:solidFill>
                <a:srgbClr val="434343"/>
              </a:solidFill>
              <a:latin typeface="Hepta Slab"/>
              <a:ea typeface="Hepta Slab"/>
              <a:cs typeface="Hepta Slab"/>
              <a:sym typeface="Hepta Slab"/>
            </a:endParaRPr>
          </a:p>
        </p:txBody>
      </p:sp>
      <p:sp>
        <p:nvSpPr>
          <p:cNvPr id="387" name="Google Shape;387;p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88" name="Google Shape;388;p44"/>
          <p:cNvGrpSpPr/>
          <p:nvPr/>
        </p:nvGrpSpPr>
        <p:grpSpPr>
          <a:xfrm rot="-801400">
            <a:off x="550911" y="1697856"/>
            <a:ext cx="2343045" cy="950026"/>
            <a:chOff x="522450" y="1769275"/>
            <a:chExt cx="2343168" cy="950076"/>
          </a:xfrm>
        </p:grpSpPr>
        <p:sp>
          <p:nvSpPr>
            <p:cNvPr id="389" name="Google Shape;389;p4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391" name="Google Shape;391;p44"/>
          <p:cNvGrpSpPr/>
          <p:nvPr/>
        </p:nvGrpSpPr>
        <p:grpSpPr>
          <a:xfrm rot="862269">
            <a:off x="6428620" y="3250539"/>
            <a:ext cx="2343148" cy="950068"/>
            <a:chOff x="839436" y="2344375"/>
            <a:chExt cx="2343168" cy="950076"/>
          </a:xfrm>
        </p:grpSpPr>
        <p:sp>
          <p:nvSpPr>
            <p:cNvPr id="392" name="Google Shape;392;p4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394" name="Google Shape;394;p44"/>
          <p:cNvPicPr preferRelativeResize="0"/>
          <p:nvPr/>
        </p:nvPicPr>
        <p:blipFill>
          <a:blip r:embed="rId3">
            <a:alphaModFix/>
          </a:blip>
          <a:stretch>
            <a:fillRect/>
          </a:stretch>
        </p:blipFill>
        <p:spPr>
          <a:xfrm>
            <a:off x="2971998" y="1884150"/>
            <a:ext cx="3370880" cy="1465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5"/>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Tens and Hundreds</a:t>
            </a:r>
            <a:endParaRPr b="0" sz="3000">
              <a:solidFill>
                <a:srgbClr val="434343"/>
              </a:solidFill>
              <a:latin typeface="Hepta Slab"/>
              <a:ea typeface="Hepta Slab"/>
              <a:cs typeface="Hepta Slab"/>
              <a:sym typeface="Hepta Slab"/>
            </a:endParaRPr>
          </a:p>
        </p:txBody>
      </p:sp>
      <p:sp>
        <p:nvSpPr>
          <p:cNvPr id="400" name="Google Shape;400;p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01" name="Google Shape;401;p45"/>
          <p:cNvGrpSpPr/>
          <p:nvPr/>
        </p:nvGrpSpPr>
        <p:grpSpPr>
          <a:xfrm rot="-801400">
            <a:off x="550911" y="1697856"/>
            <a:ext cx="2343045" cy="950026"/>
            <a:chOff x="522450" y="1769275"/>
            <a:chExt cx="2343168" cy="950076"/>
          </a:xfrm>
        </p:grpSpPr>
        <p:sp>
          <p:nvSpPr>
            <p:cNvPr id="402" name="Google Shape;402;p4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404" name="Google Shape;404;p45"/>
          <p:cNvGrpSpPr/>
          <p:nvPr/>
        </p:nvGrpSpPr>
        <p:grpSpPr>
          <a:xfrm rot="862269">
            <a:off x="6428620" y="3250539"/>
            <a:ext cx="2343148" cy="950068"/>
            <a:chOff x="839436" y="2344375"/>
            <a:chExt cx="2343168" cy="950076"/>
          </a:xfrm>
        </p:grpSpPr>
        <p:sp>
          <p:nvSpPr>
            <p:cNvPr id="405" name="Google Shape;405;p4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407" name="Google Shape;407;p45"/>
          <p:cNvPicPr preferRelativeResize="0"/>
          <p:nvPr/>
        </p:nvPicPr>
        <p:blipFill>
          <a:blip r:embed="rId3">
            <a:alphaModFix/>
          </a:blip>
          <a:stretch>
            <a:fillRect/>
          </a:stretch>
        </p:blipFill>
        <p:spPr>
          <a:xfrm>
            <a:off x="2971999" y="2107775"/>
            <a:ext cx="3345382" cy="125766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6"/>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Tens and Hundreds</a:t>
            </a:r>
            <a:endParaRPr b="0" sz="3000">
              <a:solidFill>
                <a:srgbClr val="434343"/>
              </a:solidFill>
              <a:latin typeface="Hepta Slab"/>
              <a:ea typeface="Hepta Slab"/>
              <a:cs typeface="Hepta Slab"/>
              <a:sym typeface="Hepta Slab"/>
            </a:endParaRPr>
          </a:p>
        </p:txBody>
      </p:sp>
      <p:sp>
        <p:nvSpPr>
          <p:cNvPr id="413" name="Google Shape;413;p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14" name="Google Shape;414;p46"/>
          <p:cNvGrpSpPr/>
          <p:nvPr/>
        </p:nvGrpSpPr>
        <p:grpSpPr>
          <a:xfrm rot="-801400">
            <a:off x="550911" y="1697856"/>
            <a:ext cx="2343045" cy="950026"/>
            <a:chOff x="522450" y="1769275"/>
            <a:chExt cx="2343168" cy="950076"/>
          </a:xfrm>
        </p:grpSpPr>
        <p:sp>
          <p:nvSpPr>
            <p:cNvPr id="415" name="Google Shape;415;p4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417" name="Google Shape;417;p46"/>
          <p:cNvGrpSpPr/>
          <p:nvPr/>
        </p:nvGrpSpPr>
        <p:grpSpPr>
          <a:xfrm rot="862269">
            <a:off x="6428620" y="3250539"/>
            <a:ext cx="2343148" cy="950068"/>
            <a:chOff x="839436" y="2344375"/>
            <a:chExt cx="2343168" cy="950076"/>
          </a:xfrm>
        </p:grpSpPr>
        <p:sp>
          <p:nvSpPr>
            <p:cNvPr id="418" name="Google Shape;418;p4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420" name="Google Shape;420;p46"/>
          <p:cNvPicPr preferRelativeResize="0"/>
          <p:nvPr/>
        </p:nvPicPr>
        <p:blipFill>
          <a:blip r:embed="rId3">
            <a:alphaModFix/>
          </a:blip>
          <a:stretch>
            <a:fillRect/>
          </a:stretch>
        </p:blipFill>
        <p:spPr>
          <a:xfrm>
            <a:off x="2809359" y="1758800"/>
            <a:ext cx="3641975" cy="16258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7"/>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Tens and Hundreds</a:t>
            </a:r>
            <a:endParaRPr b="0" sz="3000">
              <a:solidFill>
                <a:srgbClr val="434343"/>
              </a:solidFill>
              <a:latin typeface="Hepta Slab"/>
              <a:ea typeface="Hepta Slab"/>
              <a:cs typeface="Hepta Slab"/>
              <a:sym typeface="Hepta Slab"/>
            </a:endParaRPr>
          </a:p>
        </p:txBody>
      </p:sp>
      <p:sp>
        <p:nvSpPr>
          <p:cNvPr id="426" name="Google Shape;426;p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27" name="Google Shape;427;p47"/>
          <p:cNvGrpSpPr/>
          <p:nvPr/>
        </p:nvGrpSpPr>
        <p:grpSpPr>
          <a:xfrm rot="-801400">
            <a:off x="550911" y="1697856"/>
            <a:ext cx="2343045" cy="950026"/>
            <a:chOff x="522450" y="1769275"/>
            <a:chExt cx="2343168" cy="950076"/>
          </a:xfrm>
        </p:grpSpPr>
        <p:sp>
          <p:nvSpPr>
            <p:cNvPr id="428" name="Google Shape;428;p4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430" name="Google Shape;430;p47"/>
          <p:cNvGrpSpPr/>
          <p:nvPr/>
        </p:nvGrpSpPr>
        <p:grpSpPr>
          <a:xfrm rot="862269">
            <a:off x="6428620" y="3250539"/>
            <a:ext cx="2343148" cy="950068"/>
            <a:chOff x="839436" y="2344375"/>
            <a:chExt cx="2343168" cy="950076"/>
          </a:xfrm>
        </p:grpSpPr>
        <p:sp>
          <p:nvSpPr>
            <p:cNvPr id="431" name="Google Shape;431;p47"/>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7"/>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433" name="Google Shape;433;p47"/>
          <p:cNvPicPr preferRelativeResize="0"/>
          <p:nvPr/>
        </p:nvPicPr>
        <p:blipFill>
          <a:blip r:embed="rId3">
            <a:alphaModFix/>
          </a:blip>
          <a:stretch>
            <a:fillRect/>
          </a:stretch>
        </p:blipFill>
        <p:spPr>
          <a:xfrm>
            <a:off x="2780772" y="1932775"/>
            <a:ext cx="3904940" cy="15019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8"/>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Jump Back, Back, Back</a:t>
            </a:r>
            <a:endParaRPr b="0" sz="2800">
              <a:solidFill>
                <a:srgbClr val="434343"/>
              </a:solidFill>
              <a:latin typeface="Hepta Slab"/>
              <a:ea typeface="Hepta Slab"/>
              <a:cs typeface="Hepta Slab"/>
              <a:sym typeface="Hepta Slab"/>
            </a:endParaRPr>
          </a:p>
        </p:txBody>
      </p:sp>
      <p:sp>
        <p:nvSpPr>
          <p:cNvPr id="439" name="Google Shape;439;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40" name="Google Shape;440;p48"/>
          <p:cNvSpPr txBox="1"/>
          <p:nvPr/>
        </p:nvSpPr>
        <p:spPr>
          <a:xfrm>
            <a:off x="500200" y="1108750"/>
            <a:ext cx="7949100" cy="3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Jada and Andre found the value of  </a:t>
            </a:r>
            <a:endParaRPr sz="1900">
              <a:latin typeface="Livvic"/>
              <a:ea typeface="Livvic"/>
              <a:cs typeface="Livvic"/>
              <a:sym typeface="Livvic"/>
            </a:endParaRPr>
          </a:p>
          <a:p>
            <a:pPr indent="0" lvl="0" marL="0" rtl="0" algn="ctr">
              <a:spcBef>
                <a:spcPts val="0"/>
              </a:spcBef>
              <a:spcAft>
                <a:spcPts val="0"/>
              </a:spcAft>
              <a:buNone/>
            </a:pPr>
            <a:r>
              <a:rPr lang="en" sz="1900">
                <a:latin typeface="Livvic"/>
                <a:ea typeface="Livvic"/>
                <a:cs typeface="Livvic"/>
                <a:sym typeface="Livvic"/>
              </a:rPr>
              <a:t>375 - 24. </a:t>
            </a:r>
            <a:endParaRPr sz="1900">
              <a:latin typeface="Livvic"/>
              <a:ea typeface="Livvic"/>
              <a:cs typeface="Livvic"/>
              <a:sym typeface="Livvic"/>
            </a:endParaRPr>
          </a:p>
          <a:p>
            <a:pPr indent="0" lvl="0" marL="0" rtl="0" algn="ctr">
              <a:spcBef>
                <a:spcPts val="0"/>
              </a:spcBef>
              <a:spcAft>
                <a:spcPts val="0"/>
              </a:spcAft>
              <a:buNone/>
            </a:pPr>
            <a:r>
              <a:rPr lang="en" sz="1900">
                <a:latin typeface="Livvic"/>
                <a:ea typeface="Livvic"/>
                <a:cs typeface="Livvic"/>
                <a:sym typeface="Livvic"/>
              </a:rPr>
              <a:t>Here is their work. </a:t>
            </a:r>
            <a:endParaRPr sz="1900">
              <a:latin typeface="Livvic"/>
              <a:ea typeface="Livvic"/>
              <a:cs typeface="Livvic"/>
              <a:sym typeface="Livvic"/>
            </a:endParaRPr>
          </a:p>
          <a:p>
            <a:pPr indent="0" lvl="0" marL="0" rtl="0" algn="ctr">
              <a:spcBef>
                <a:spcPts val="0"/>
              </a:spcBef>
              <a:spcAft>
                <a:spcPts val="0"/>
              </a:spcAft>
              <a:buNone/>
            </a:pPr>
            <a:r>
              <a:t/>
            </a:r>
            <a:endParaRPr sz="1900">
              <a:latin typeface="Livvic"/>
              <a:ea typeface="Livvic"/>
              <a:cs typeface="Livvic"/>
              <a:sym typeface="Livvic"/>
            </a:endParaRPr>
          </a:p>
          <a:p>
            <a:pPr indent="0" lvl="0" marL="0" rtl="0" algn="ctr">
              <a:spcBef>
                <a:spcPts val="0"/>
              </a:spcBef>
              <a:spcAft>
                <a:spcPts val="0"/>
              </a:spcAft>
              <a:buNone/>
            </a:pPr>
            <a:r>
              <a:t/>
            </a:r>
            <a:endParaRPr sz="1900">
              <a:latin typeface="Livvic"/>
              <a:ea typeface="Livvic"/>
              <a:cs typeface="Livvic"/>
              <a:sym typeface="Livvic"/>
            </a:endParaRPr>
          </a:p>
          <a:p>
            <a:pPr indent="0" lvl="0" marL="0" rtl="0" algn="ctr">
              <a:spcBef>
                <a:spcPts val="0"/>
              </a:spcBef>
              <a:spcAft>
                <a:spcPts val="0"/>
              </a:spcAft>
              <a:buNone/>
            </a:pPr>
            <a:r>
              <a:t/>
            </a:r>
            <a:endParaRPr sz="1900">
              <a:latin typeface="Livvic"/>
              <a:ea typeface="Livvic"/>
              <a:cs typeface="Livvic"/>
              <a:sym typeface="Livvic"/>
            </a:endParaRPr>
          </a:p>
          <a:p>
            <a:pPr indent="0" lvl="0" marL="0" rtl="0" algn="ctr">
              <a:spcBef>
                <a:spcPts val="0"/>
              </a:spcBef>
              <a:spcAft>
                <a:spcPts val="0"/>
              </a:spcAft>
              <a:buNone/>
            </a:pPr>
            <a:r>
              <a:t/>
            </a:r>
            <a:endParaRPr sz="1900">
              <a:latin typeface="Livvic"/>
              <a:ea typeface="Livvic"/>
              <a:cs typeface="Livvic"/>
              <a:sym typeface="Livvic"/>
            </a:endParaRPr>
          </a:p>
          <a:p>
            <a:pPr indent="0" lvl="0" marL="0" rtl="0" algn="ctr">
              <a:spcBef>
                <a:spcPts val="0"/>
              </a:spcBef>
              <a:spcAft>
                <a:spcPts val="0"/>
              </a:spcAft>
              <a:buNone/>
            </a:pPr>
            <a:r>
              <a:t/>
            </a:r>
            <a:endParaRPr sz="1900">
              <a:latin typeface="Livvic"/>
              <a:ea typeface="Livvic"/>
              <a:cs typeface="Livvic"/>
              <a:sym typeface="Livvic"/>
            </a:endParaRPr>
          </a:p>
          <a:p>
            <a:pPr indent="0" lvl="0" marL="0" rtl="0" algn="ctr">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ctr">
              <a:spcBef>
                <a:spcPts val="0"/>
              </a:spcBef>
              <a:spcAft>
                <a:spcPts val="0"/>
              </a:spcAft>
              <a:buNone/>
            </a:pPr>
            <a:r>
              <a:rPr lang="en" sz="1900">
                <a:latin typeface="Livvic"/>
                <a:ea typeface="Livvic"/>
                <a:cs typeface="Livvic"/>
                <a:sym typeface="Livvic"/>
              </a:rPr>
              <a:t>What do you notice? What do you wonder?</a:t>
            </a:r>
            <a:endParaRPr sz="1900">
              <a:latin typeface="Livvic"/>
              <a:ea typeface="Livvic"/>
              <a:cs typeface="Livvic"/>
              <a:sym typeface="Livvic"/>
            </a:endParaRPr>
          </a:p>
        </p:txBody>
      </p:sp>
      <p:pic>
        <p:nvPicPr>
          <p:cNvPr id="441" name="Google Shape;441;p48"/>
          <p:cNvPicPr preferRelativeResize="0"/>
          <p:nvPr/>
        </p:nvPicPr>
        <p:blipFill>
          <a:blip r:embed="rId3">
            <a:alphaModFix/>
          </a:blip>
          <a:stretch>
            <a:fillRect/>
          </a:stretch>
        </p:blipFill>
        <p:spPr>
          <a:xfrm>
            <a:off x="2830800" y="2107350"/>
            <a:ext cx="3482401" cy="1906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49"/>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Jump Back, Back, Back</a:t>
            </a:r>
            <a:endParaRPr b="0" sz="2800">
              <a:solidFill>
                <a:srgbClr val="434343"/>
              </a:solidFill>
              <a:latin typeface="Hepta Slab"/>
              <a:ea typeface="Hepta Slab"/>
              <a:cs typeface="Hepta Slab"/>
              <a:sym typeface="Hepta Slab"/>
            </a:endParaRPr>
          </a:p>
        </p:txBody>
      </p:sp>
      <p:sp>
        <p:nvSpPr>
          <p:cNvPr id="447" name="Google Shape;447;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48" name="Google Shape;448;p49"/>
          <p:cNvSpPr txBox="1"/>
          <p:nvPr/>
        </p:nvSpPr>
        <p:spPr>
          <a:xfrm>
            <a:off x="500200" y="1108750"/>
            <a:ext cx="3622500" cy="3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1.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Try Andre’s way to find the value of 189 - 73 . </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Show your thinking. Use a number line if it helps.</a:t>
            </a:r>
            <a:endParaRPr sz="1700">
              <a:latin typeface="Livvic"/>
              <a:ea typeface="Livvic"/>
              <a:cs typeface="Livvic"/>
              <a:sym typeface="Livvic"/>
            </a:endParaRPr>
          </a:p>
        </p:txBody>
      </p:sp>
      <p:sp>
        <p:nvSpPr>
          <p:cNvPr id="449" name="Google Shape;449;p49"/>
          <p:cNvSpPr txBox="1"/>
          <p:nvPr/>
        </p:nvSpPr>
        <p:spPr>
          <a:xfrm>
            <a:off x="4278150" y="1108750"/>
            <a:ext cx="4530900" cy="3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2</a:t>
            </a:r>
            <a:r>
              <a:rPr lang="en" sz="1700">
                <a:latin typeface="Livvic"/>
                <a:ea typeface="Livvic"/>
                <a:cs typeface="Livvic"/>
                <a:sym typeface="Livvic"/>
              </a:rPr>
              <a:t>.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Find the value of 647 - 46 in your own way. </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Show your thinking. Use a number line if it helps.</a:t>
            </a:r>
            <a:endParaRPr sz="1700">
              <a:latin typeface="Livvic"/>
              <a:ea typeface="Livvic"/>
              <a:cs typeface="Livvic"/>
              <a:sym typeface="Livvic"/>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50"/>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Who Spilled Paint?</a:t>
            </a:r>
            <a:endParaRPr b="0" sz="2800">
              <a:solidFill>
                <a:srgbClr val="434343"/>
              </a:solidFill>
              <a:latin typeface="Hepta Slab"/>
              <a:ea typeface="Hepta Slab"/>
              <a:cs typeface="Hepta Slab"/>
              <a:sym typeface="Hepta Slab"/>
            </a:endParaRPr>
          </a:p>
        </p:txBody>
      </p:sp>
      <p:sp>
        <p:nvSpPr>
          <p:cNvPr id="455" name="Google Shape;455;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56" name="Google Shape;456;p50"/>
          <p:cNvSpPr txBox="1"/>
          <p:nvPr/>
        </p:nvSpPr>
        <p:spPr>
          <a:xfrm>
            <a:off x="515825" y="1293025"/>
            <a:ext cx="3519300" cy="168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Oh no! Diego spilled paint on his paper and now he can’t see all of the numbers. Find the number hidden by the paint.</a:t>
            </a:r>
            <a:endParaRPr sz="1800">
              <a:latin typeface="Livvic"/>
              <a:ea typeface="Livvic"/>
              <a:cs typeface="Livvic"/>
              <a:sym typeface="Livvic"/>
            </a:endParaRPr>
          </a:p>
        </p:txBody>
      </p:sp>
      <p:pic>
        <p:nvPicPr>
          <p:cNvPr id="457" name="Google Shape;457;p50"/>
          <p:cNvPicPr preferRelativeResize="0"/>
          <p:nvPr/>
        </p:nvPicPr>
        <p:blipFill>
          <a:blip r:embed="rId3">
            <a:alphaModFix/>
          </a:blip>
          <a:stretch>
            <a:fillRect/>
          </a:stretch>
        </p:blipFill>
        <p:spPr>
          <a:xfrm>
            <a:off x="943188" y="2869377"/>
            <a:ext cx="2664575" cy="883725"/>
          </a:xfrm>
          <a:prstGeom prst="rect">
            <a:avLst/>
          </a:prstGeom>
          <a:noFill/>
          <a:ln>
            <a:noFill/>
          </a:ln>
        </p:spPr>
      </p:pic>
      <p:sp>
        <p:nvSpPr>
          <p:cNvPr id="458" name="Google Shape;458;p50"/>
          <p:cNvSpPr txBox="1"/>
          <p:nvPr/>
        </p:nvSpPr>
        <p:spPr>
          <a:xfrm>
            <a:off x="4722725" y="1241250"/>
            <a:ext cx="3519300" cy="168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Find the number that makes each equation true.</a:t>
            </a:r>
            <a:endParaRPr sz="1800">
              <a:latin typeface="Livvic"/>
              <a:ea typeface="Livvic"/>
              <a:cs typeface="Livvic"/>
              <a:sym typeface="Livvic"/>
            </a:endParaRPr>
          </a:p>
        </p:txBody>
      </p:sp>
      <p:pic>
        <p:nvPicPr>
          <p:cNvPr id="459" name="Google Shape;459;p50"/>
          <p:cNvPicPr preferRelativeResize="0"/>
          <p:nvPr/>
        </p:nvPicPr>
        <p:blipFill>
          <a:blip r:embed="rId4">
            <a:alphaModFix/>
          </a:blip>
          <a:stretch>
            <a:fillRect/>
          </a:stretch>
        </p:blipFill>
        <p:spPr>
          <a:xfrm>
            <a:off x="5402900" y="2074700"/>
            <a:ext cx="2258875" cy="24730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1"/>
          <p:cNvSpPr/>
          <p:nvPr/>
        </p:nvSpPr>
        <p:spPr>
          <a:xfrm flipH="1">
            <a:off x="610773" y="2120400"/>
            <a:ext cx="3761952" cy="228414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1"/>
          <p:cNvSpPr txBox="1"/>
          <p:nvPr/>
        </p:nvSpPr>
        <p:spPr>
          <a:xfrm>
            <a:off x="1207600" y="2390725"/>
            <a:ext cx="2657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Think about all of the ways you saw used to find the value of differences and unknown addends. Tell your partner about one that you feel really confident about using and why</a:t>
            </a:r>
            <a:endParaRPr b="1" sz="1300">
              <a:latin typeface="Quicksand"/>
              <a:ea typeface="Quicksand"/>
              <a:cs typeface="Quicksand"/>
              <a:sym typeface="Quicksand"/>
            </a:endParaRPr>
          </a:p>
        </p:txBody>
      </p:sp>
      <p:pic>
        <p:nvPicPr>
          <p:cNvPr id="466" name="Google Shape;466;p51"/>
          <p:cNvPicPr preferRelativeResize="0"/>
          <p:nvPr/>
        </p:nvPicPr>
        <p:blipFill>
          <a:blip r:embed="rId3">
            <a:alphaModFix/>
          </a:blip>
          <a:stretch>
            <a:fillRect/>
          </a:stretch>
        </p:blipFill>
        <p:spPr>
          <a:xfrm rot="320163">
            <a:off x="4450000" y="2813641"/>
            <a:ext cx="1969500" cy="1753684"/>
          </a:xfrm>
          <a:prstGeom prst="rect">
            <a:avLst/>
          </a:prstGeom>
          <a:noFill/>
          <a:ln>
            <a:noFill/>
          </a:ln>
        </p:spPr>
      </p:pic>
      <p:sp>
        <p:nvSpPr>
          <p:cNvPr id="467" name="Google Shape;467;p5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68" name="Google Shape;468;p51"/>
          <p:cNvSpPr txBox="1"/>
          <p:nvPr/>
        </p:nvSpPr>
        <p:spPr>
          <a:xfrm>
            <a:off x="505625" y="478875"/>
            <a:ext cx="7302000" cy="74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Livvic"/>
                <a:ea typeface="Livvic"/>
                <a:cs typeface="Livvic"/>
                <a:sym typeface="Livvic"/>
              </a:rPr>
              <a:t>Today you used the relationship between addition and subtraction to find the value of differences and numbers that make equations true.</a:t>
            </a:r>
            <a:endParaRPr sz="2400">
              <a:latin typeface="Livvic"/>
              <a:ea typeface="Livvic"/>
              <a:cs typeface="Livvic"/>
              <a:sym typeface="Livvic"/>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72" name="Shape 472"/>
        <p:cNvGrpSpPr/>
        <p:nvPr/>
      </p:nvGrpSpPr>
      <p:grpSpPr>
        <a:xfrm>
          <a:off x="0" y="0"/>
          <a:ext cx="0" cy="0"/>
          <a:chOff x="0" y="0"/>
          <a:chExt cx="0" cy="0"/>
        </a:xfrm>
      </p:grpSpPr>
      <p:sp>
        <p:nvSpPr>
          <p:cNvPr id="473" name="Google Shape;473;p52"/>
          <p:cNvSpPr txBox="1"/>
          <p:nvPr>
            <p:ph type="ctrTitle"/>
          </p:nvPr>
        </p:nvSpPr>
        <p:spPr>
          <a:xfrm>
            <a:off x="629675" y="2060225"/>
            <a:ext cx="7752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 and Subtract Three-digit Numbers in Different Ways</a:t>
            </a:r>
            <a:endParaRPr sz="4400">
              <a:solidFill>
                <a:srgbClr val="434343"/>
              </a:solidFill>
              <a:latin typeface="Hepta Slab"/>
              <a:ea typeface="Hepta Slab"/>
              <a:cs typeface="Hepta Slab"/>
              <a:sym typeface="Hepta Slab"/>
            </a:endParaRPr>
          </a:p>
        </p:txBody>
      </p:sp>
      <p:sp>
        <p:nvSpPr>
          <p:cNvPr id="474" name="Google Shape;474;p52"/>
          <p:cNvSpPr txBox="1"/>
          <p:nvPr/>
        </p:nvSpPr>
        <p:spPr>
          <a:xfrm>
            <a:off x="2619375" y="2798225"/>
            <a:ext cx="5293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add and subtract three-digit numbers.</a:t>
            </a:r>
            <a:endParaRPr>
              <a:latin typeface="Quicksand"/>
              <a:ea typeface="Quicksand"/>
              <a:cs typeface="Quicksand"/>
              <a:sym typeface="Quicksand"/>
            </a:endParaRPr>
          </a:p>
        </p:txBody>
      </p:sp>
      <p:sp>
        <p:nvSpPr>
          <p:cNvPr id="475" name="Google Shape;475;p52"/>
          <p:cNvSpPr/>
          <p:nvPr/>
        </p:nvSpPr>
        <p:spPr>
          <a:xfrm>
            <a:off x="2095077" y="27982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5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 2.NBT.B.9</a:t>
            </a:r>
            <a:endParaRPr sz="1100">
              <a:latin typeface="Quicksand"/>
              <a:ea typeface="Quicksand"/>
              <a:cs typeface="Quicksand"/>
              <a:sym typeface="Quicksand"/>
            </a:endParaRPr>
          </a:p>
        </p:txBody>
      </p:sp>
      <p:sp>
        <p:nvSpPr>
          <p:cNvPr id="477" name="Google Shape;477;p52"/>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3"/>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Count Back by Place</a:t>
            </a:r>
            <a:endParaRPr b="0" sz="3000">
              <a:solidFill>
                <a:srgbClr val="434343"/>
              </a:solidFill>
              <a:latin typeface="Hepta Slab"/>
              <a:ea typeface="Hepta Slab"/>
              <a:cs typeface="Hepta Slab"/>
              <a:sym typeface="Hepta Slab"/>
            </a:endParaRPr>
          </a:p>
        </p:txBody>
      </p:sp>
      <p:sp>
        <p:nvSpPr>
          <p:cNvPr id="483" name="Google Shape;483;p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84" name="Google Shape;484;p53"/>
          <p:cNvGrpSpPr/>
          <p:nvPr/>
        </p:nvGrpSpPr>
        <p:grpSpPr>
          <a:xfrm rot="-801400">
            <a:off x="550911" y="1697856"/>
            <a:ext cx="2343045" cy="950026"/>
            <a:chOff x="522450" y="1769275"/>
            <a:chExt cx="2343168" cy="950076"/>
          </a:xfrm>
        </p:grpSpPr>
        <p:sp>
          <p:nvSpPr>
            <p:cNvPr id="485" name="Google Shape;485;p5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5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487" name="Google Shape;487;p53"/>
          <p:cNvGrpSpPr/>
          <p:nvPr/>
        </p:nvGrpSpPr>
        <p:grpSpPr>
          <a:xfrm rot="862269">
            <a:off x="6428620" y="3250539"/>
            <a:ext cx="2343148" cy="950068"/>
            <a:chOff x="839436" y="2344375"/>
            <a:chExt cx="2343168" cy="950076"/>
          </a:xfrm>
        </p:grpSpPr>
        <p:sp>
          <p:nvSpPr>
            <p:cNvPr id="488" name="Google Shape;488;p5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5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490" name="Google Shape;490;p53"/>
          <p:cNvPicPr preferRelativeResize="0"/>
          <p:nvPr/>
        </p:nvPicPr>
        <p:blipFill>
          <a:blip r:embed="rId3">
            <a:alphaModFix/>
          </a:blip>
          <a:stretch>
            <a:fillRect/>
          </a:stretch>
        </p:blipFill>
        <p:spPr>
          <a:xfrm>
            <a:off x="3113325" y="1648538"/>
            <a:ext cx="2917350" cy="184642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4"/>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Count Back by Place</a:t>
            </a:r>
            <a:endParaRPr b="0" sz="3000">
              <a:solidFill>
                <a:srgbClr val="434343"/>
              </a:solidFill>
              <a:latin typeface="Hepta Slab"/>
              <a:ea typeface="Hepta Slab"/>
              <a:cs typeface="Hepta Slab"/>
              <a:sym typeface="Hepta Slab"/>
            </a:endParaRPr>
          </a:p>
        </p:txBody>
      </p:sp>
      <p:sp>
        <p:nvSpPr>
          <p:cNvPr id="496" name="Google Shape;496;p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97" name="Google Shape;497;p54"/>
          <p:cNvGrpSpPr/>
          <p:nvPr/>
        </p:nvGrpSpPr>
        <p:grpSpPr>
          <a:xfrm rot="-801400">
            <a:off x="550911" y="1697856"/>
            <a:ext cx="2343045" cy="950026"/>
            <a:chOff x="522450" y="1769275"/>
            <a:chExt cx="2343168" cy="950076"/>
          </a:xfrm>
        </p:grpSpPr>
        <p:sp>
          <p:nvSpPr>
            <p:cNvPr id="498" name="Google Shape;498;p5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5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500" name="Google Shape;500;p54"/>
          <p:cNvGrpSpPr/>
          <p:nvPr/>
        </p:nvGrpSpPr>
        <p:grpSpPr>
          <a:xfrm rot="862269">
            <a:off x="6428620" y="3250539"/>
            <a:ext cx="2343148" cy="950068"/>
            <a:chOff x="839436" y="2344375"/>
            <a:chExt cx="2343168" cy="950076"/>
          </a:xfrm>
        </p:grpSpPr>
        <p:sp>
          <p:nvSpPr>
            <p:cNvPr id="501" name="Google Shape;501;p5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03" name="Google Shape;503;p54"/>
          <p:cNvPicPr preferRelativeResize="0"/>
          <p:nvPr/>
        </p:nvPicPr>
        <p:blipFill>
          <a:blip r:embed="rId3">
            <a:alphaModFix/>
          </a:blip>
          <a:stretch>
            <a:fillRect/>
          </a:stretch>
        </p:blipFill>
        <p:spPr>
          <a:xfrm>
            <a:off x="3240571" y="1835550"/>
            <a:ext cx="2662863" cy="188855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55"/>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Count Back by Place</a:t>
            </a:r>
            <a:endParaRPr b="0" sz="3000">
              <a:solidFill>
                <a:srgbClr val="434343"/>
              </a:solidFill>
              <a:latin typeface="Hepta Slab"/>
              <a:ea typeface="Hepta Slab"/>
              <a:cs typeface="Hepta Slab"/>
              <a:sym typeface="Hepta Slab"/>
            </a:endParaRPr>
          </a:p>
        </p:txBody>
      </p:sp>
      <p:sp>
        <p:nvSpPr>
          <p:cNvPr id="509" name="Google Shape;509;p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10" name="Google Shape;510;p55"/>
          <p:cNvGrpSpPr/>
          <p:nvPr/>
        </p:nvGrpSpPr>
        <p:grpSpPr>
          <a:xfrm rot="-801400">
            <a:off x="550911" y="1697856"/>
            <a:ext cx="2343045" cy="950026"/>
            <a:chOff x="522450" y="1769275"/>
            <a:chExt cx="2343168" cy="950076"/>
          </a:xfrm>
        </p:grpSpPr>
        <p:sp>
          <p:nvSpPr>
            <p:cNvPr id="511" name="Google Shape;511;p5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513" name="Google Shape;513;p55"/>
          <p:cNvGrpSpPr/>
          <p:nvPr/>
        </p:nvGrpSpPr>
        <p:grpSpPr>
          <a:xfrm rot="862269">
            <a:off x="6428620" y="3250539"/>
            <a:ext cx="2343148" cy="950068"/>
            <a:chOff x="839436" y="2344375"/>
            <a:chExt cx="2343168" cy="950076"/>
          </a:xfrm>
        </p:grpSpPr>
        <p:sp>
          <p:nvSpPr>
            <p:cNvPr id="514" name="Google Shape;514;p5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5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16" name="Google Shape;516;p55"/>
          <p:cNvPicPr preferRelativeResize="0"/>
          <p:nvPr/>
        </p:nvPicPr>
        <p:blipFill>
          <a:blip r:embed="rId3">
            <a:alphaModFix/>
          </a:blip>
          <a:stretch>
            <a:fillRect/>
          </a:stretch>
        </p:blipFill>
        <p:spPr>
          <a:xfrm>
            <a:off x="2971996" y="1630388"/>
            <a:ext cx="3012375" cy="188273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6"/>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Count Back by Place</a:t>
            </a:r>
            <a:endParaRPr b="0" sz="3000">
              <a:solidFill>
                <a:srgbClr val="434343"/>
              </a:solidFill>
              <a:latin typeface="Hepta Slab"/>
              <a:ea typeface="Hepta Slab"/>
              <a:cs typeface="Hepta Slab"/>
              <a:sym typeface="Hepta Slab"/>
            </a:endParaRPr>
          </a:p>
        </p:txBody>
      </p:sp>
      <p:sp>
        <p:nvSpPr>
          <p:cNvPr id="522" name="Google Shape;522;p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23" name="Google Shape;523;p56"/>
          <p:cNvGrpSpPr/>
          <p:nvPr/>
        </p:nvGrpSpPr>
        <p:grpSpPr>
          <a:xfrm rot="-801400">
            <a:off x="550911" y="1697856"/>
            <a:ext cx="2343045" cy="950026"/>
            <a:chOff x="522450" y="1769275"/>
            <a:chExt cx="2343168" cy="950076"/>
          </a:xfrm>
        </p:grpSpPr>
        <p:sp>
          <p:nvSpPr>
            <p:cNvPr id="524" name="Google Shape;524;p5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5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526" name="Google Shape;526;p56"/>
          <p:cNvGrpSpPr/>
          <p:nvPr/>
        </p:nvGrpSpPr>
        <p:grpSpPr>
          <a:xfrm rot="862269">
            <a:off x="6428620" y="3250539"/>
            <a:ext cx="2343148" cy="950068"/>
            <a:chOff x="839436" y="2344375"/>
            <a:chExt cx="2343168" cy="950076"/>
          </a:xfrm>
        </p:grpSpPr>
        <p:sp>
          <p:nvSpPr>
            <p:cNvPr id="527" name="Google Shape;527;p5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29" name="Google Shape;529;p56"/>
          <p:cNvPicPr preferRelativeResize="0"/>
          <p:nvPr/>
        </p:nvPicPr>
        <p:blipFill>
          <a:blip r:embed="rId3">
            <a:alphaModFix/>
          </a:blip>
          <a:stretch>
            <a:fillRect/>
          </a:stretch>
        </p:blipFill>
        <p:spPr>
          <a:xfrm>
            <a:off x="3053020" y="1650800"/>
            <a:ext cx="2779875" cy="19856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57"/>
          <p:cNvSpPr txBox="1"/>
          <p:nvPr>
            <p:ph type="ctrTitle"/>
          </p:nvPr>
        </p:nvSpPr>
        <p:spPr>
          <a:xfrm>
            <a:off x="506700" y="379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Zero Tens and Zero Ones</a:t>
            </a:r>
            <a:endParaRPr b="0" sz="2700">
              <a:solidFill>
                <a:srgbClr val="434343"/>
              </a:solidFill>
              <a:latin typeface="Hepta Slab"/>
              <a:ea typeface="Hepta Slab"/>
              <a:cs typeface="Hepta Slab"/>
              <a:sym typeface="Hepta Slab"/>
            </a:endParaRPr>
          </a:p>
        </p:txBody>
      </p:sp>
      <p:sp>
        <p:nvSpPr>
          <p:cNvPr id="535" name="Google Shape;535;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36" name="Google Shape;536;p57"/>
          <p:cNvSpPr txBox="1"/>
          <p:nvPr/>
        </p:nvSpPr>
        <p:spPr>
          <a:xfrm>
            <a:off x="1009875" y="1068150"/>
            <a:ext cx="7772400" cy="30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ivvic"/>
                <a:ea typeface="Livvic"/>
                <a:cs typeface="Livvic"/>
                <a:sym typeface="Livvic"/>
              </a:rPr>
              <a:t>Mai and Lin were asked to find the value of . Here is their work.</a:t>
            </a:r>
            <a:endParaRPr sz="1800">
              <a:latin typeface="Livvic"/>
              <a:ea typeface="Livvic"/>
              <a:cs typeface="Livvic"/>
              <a:sym typeface="Livvic"/>
            </a:endParaRPr>
          </a:p>
        </p:txBody>
      </p:sp>
      <p:pic>
        <p:nvPicPr>
          <p:cNvPr id="537" name="Google Shape;537;p57"/>
          <p:cNvPicPr preferRelativeResize="0"/>
          <p:nvPr/>
        </p:nvPicPr>
        <p:blipFill>
          <a:blip r:embed="rId3">
            <a:alphaModFix/>
          </a:blip>
          <a:stretch>
            <a:fillRect/>
          </a:stretch>
        </p:blipFill>
        <p:spPr>
          <a:xfrm>
            <a:off x="1153153" y="1730875"/>
            <a:ext cx="3840860" cy="2410975"/>
          </a:xfrm>
          <a:prstGeom prst="rect">
            <a:avLst/>
          </a:prstGeom>
          <a:noFill/>
          <a:ln>
            <a:noFill/>
          </a:ln>
        </p:spPr>
      </p:pic>
      <p:pic>
        <p:nvPicPr>
          <p:cNvPr id="538" name="Google Shape;538;p57"/>
          <p:cNvPicPr preferRelativeResize="0"/>
          <p:nvPr/>
        </p:nvPicPr>
        <p:blipFill>
          <a:blip r:embed="rId4">
            <a:alphaModFix/>
          </a:blip>
          <a:stretch>
            <a:fillRect/>
          </a:stretch>
        </p:blipFill>
        <p:spPr>
          <a:xfrm>
            <a:off x="5553425" y="1702863"/>
            <a:ext cx="2019300" cy="24669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8"/>
          <p:cNvSpPr txBox="1"/>
          <p:nvPr>
            <p:ph type="ctrTitle"/>
          </p:nvPr>
        </p:nvSpPr>
        <p:spPr>
          <a:xfrm>
            <a:off x="506700" y="379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Zero Tens and Zero Ones</a:t>
            </a:r>
            <a:endParaRPr b="0" sz="2700">
              <a:solidFill>
                <a:srgbClr val="434343"/>
              </a:solidFill>
              <a:latin typeface="Hepta Slab"/>
              <a:ea typeface="Hepta Slab"/>
              <a:cs typeface="Hepta Slab"/>
              <a:sym typeface="Hepta Slab"/>
            </a:endParaRPr>
          </a:p>
        </p:txBody>
      </p:sp>
      <p:sp>
        <p:nvSpPr>
          <p:cNvPr id="544" name="Google Shape;544;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45" name="Google Shape;545;p58"/>
          <p:cNvSpPr txBox="1"/>
          <p:nvPr/>
        </p:nvSpPr>
        <p:spPr>
          <a:xfrm>
            <a:off x="506700" y="1214000"/>
            <a:ext cx="8150400" cy="49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latin typeface="Livvic"/>
                <a:ea typeface="Livvic"/>
                <a:cs typeface="Livvic"/>
                <a:sym typeface="Livvic"/>
              </a:rPr>
              <a:t>Find the value of each difference. Show your thinking.</a:t>
            </a:r>
            <a:endParaRPr sz="2500">
              <a:latin typeface="Livvic"/>
              <a:ea typeface="Livvic"/>
              <a:cs typeface="Livvic"/>
              <a:sym typeface="Livvic"/>
            </a:endParaRPr>
          </a:p>
        </p:txBody>
      </p:sp>
      <p:sp>
        <p:nvSpPr>
          <p:cNvPr id="546" name="Google Shape;546;p58"/>
          <p:cNvSpPr txBox="1"/>
          <p:nvPr/>
        </p:nvSpPr>
        <p:spPr>
          <a:xfrm>
            <a:off x="506700" y="2109925"/>
            <a:ext cx="85143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latin typeface="Livvic"/>
                <a:ea typeface="Livvic"/>
                <a:cs typeface="Livvic"/>
                <a:sym typeface="Livvic"/>
              </a:rPr>
              <a:t>1. Try Mai’s way to find the value of 600 -476.</a:t>
            </a:r>
            <a:endParaRPr sz="3000">
              <a:latin typeface="Livvic"/>
              <a:ea typeface="Livvic"/>
              <a:cs typeface="Livvic"/>
              <a:sym typeface="Livvic"/>
            </a:endParaRPr>
          </a:p>
          <a:p>
            <a:pPr indent="0" lvl="0" marL="0" rtl="0" algn="l">
              <a:spcBef>
                <a:spcPts val="0"/>
              </a:spcBef>
              <a:spcAft>
                <a:spcPts val="0"/>
              </a:spcAft>
              <a:buNone/>
            </a:pPr>
            <a:r>
              <a:t/>
            </a:r>
            <a:endParaRPr sz="3000">
              <a:latin typeface="Livvic"/>
              <a:ea typeface="Livvic"/>
              <a:cs typeface="Livvic"/>
              <a:sym typeface="Livvic"/>
            </a:endParaRPr>
          </a:p>
          <a:p>
            <a:pPr indent="0" lvl="0" marL="0" rtl="0" algn="l">
              <a:spcBef>
                <a:spcPts val="0"/>
              </a:spcBef>
              <a:spcAft>
                <a:spcPts val="0"/>
              </a:spcAft>
              <a:buNone/>
            </a:pPr>
            <a:r>
              <a:rPr lang="en" sz="3000">
                <a:latin typeface="Livvic"/>
                <a:ea typeface="Livvic"/>
                <a:cs typeface="Livvic"/>
                <a:sym typeface="Livvic"/>
              </a:rPr>
              <a:t>2. Try Lin’s way to find the value of 400 - 134.</a:t>
            </a:r>
            <a:endParaRPr sz="3000">
              <a:latin typeface="Livvic"/>
              <a:ea typeface="Livvic"/>
              <a:cs typeface="Livvic"/>
              <a:sym typeface="Livvic"/>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59"/>
          <p:cNvSpPr txBox="1"/>
          <p:nvPr>
            <p:ph type="ctrTitle"/>
          </p:nvPr>
        </p:nvSpPr>
        <p:spPr>
          <a:xfrm>
            <a:off x="394350" y="480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Add or Subtract with Expanded Form</a:t>
            </a:r>
            <a:endParaRPr b="0" sz="2600">
              <a:solidFill>
                <a:srgbClr val="434343"/>
              </a:solidFill>
              <a:latin typeface="Hepta Slab"/>
              <a:ea typeface="Hepta Slab"/>
              <a:cs typeface="Hepta Slab"/>
              <a:sym typeface="Hepta Slab"/>
            </a:endParaRPr>
          </a:p>
        </p:txBody>
      </p:sp>
      <p:sp>
        <p:nvSpPr>
          <p:cNvPr id="552" name="Google Shape;552;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53" name="Google Shape;553;p59"/>
          <p:cNvSpPr txBox="1"/>
          <p:nvPr/>
        </p:nvSpPr>
        <p:spPr>
          <a:xfrm>
            <a:off x="593100" y="1137600"/>
            <a:ext cx="7963200" cy="350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Livvic"/>
                <a:ea typeface="Livvic"/>
                <a:cs typeface="Livvic"/>
                <a:sym typeface="Livvic"/>
              </a:rPr>
              <a:t>1. Andre and Diego showed their thinking with symbols to find the value of  427 + 351</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What is the same or different about their work? Discuss with your partner.</a:t>
            </a:r>
            <a:endParaRPr sz="1800">
              <a:latin typeface="Livvic"/>
              <a:ea typeface="Livvic"/>
              <a:cs typeface="Livvic"/>
              <a:sym typeface="Livvic"/>
            </a:endParaRPr>
          </a:p>
        </p:txBody>
      </p:sp>
      <p:pic>
        <p:nvPicPr>
          <p:cNvPr id="554" name="Google Shape;554;p59"/>
          <p:cNvPicPr preferRelativeResize="0"/>
          <p:nvPr/>
        </p:nvPicPr>
        <p:blipFill>
          <a:blip r:embed="rId3">
            <a:alphaModFix/>
          </a:blip>
          <a:stretch>
            <a:fillRect/>
          </a:stretch>
        </p:blipFill>
        <p:spPr>
          <a:xfrm>
            <a:off x="2153475" y="2016000"/>
            <a:ext cx="5124450" cy="17526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60"/>
          <p:cNvSpPr txBox="1"/>
          <p:nvPr>
            <p:ph type="ctrTitle"/>
          </p:nvPr>
        </p:nvSpPr>
        <p:spPr>
          <a:xfrm>
            <a:off x="394350" y="480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Add or Subtract with Expanded Form</a:t>
            </a:r>
            <a:endParaRPr b="0" sz="2600">
              <a:solidFill>
                <a:srgbClr val="434343"/>
              </a:solidFill>
              <a:latin typeface="Hepta Slab"/>
              <a:ea typeface="Hepta Slab"/>
              <a:cs typeface="Hepta Slab"/>
              <a:sym typeface="Hepta Slab"/>
            </a:endParaRPr>
          </a:p>
        </p:txBody>
      </p:sp>
      <p:sp>
        <p:nvSpPr>
          <p:cNvPr id="560" name="Google Shape;560;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61" name="Google Shape;561;p60"/>
          <p:cNvSpPr txBox="1"/>
          <p:nvPr/>
        </p:nvSpPr>
        <p:spPr>
          <a:xfrm>
            <a:off x="483450" y="1517125"/>
            <a:ext cx="7963200" cy="240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Livvic"/>
                <a:ea typeface="Livvic"/>
                <a:cs typeface="Livvic"/>
                <a:sym typeface="Livvic"/>
              </a:rPr>
              <a:t>2. Try Andre’s way to find the value of 725 + 243</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3.  Try Diego’s way to find the value of  863 - 432</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4. Choose your own way to find the value of 163 + 326 . Show your thinking.</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5. Choose your own way to find the value of 692 - 571 . Show your thinking.</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61"/>
          <p:cNvSpPr txBox="1"/>
          <p:nvPr/>
        </p:nvSpPr>
        <p:spPr>
          <a:xfrm>
            <a:off x="1006475" y="520075"/>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you shared different ways to represent adding and subtracting numbers. You also talked about how thinking about place value and expanded form can help you find the value of expressions.</a:t>
            </a:r>
            <a:endParaRPr sz="1700">
              <a:latin typeface="Livvic"/>
              <a:ea typeface="Livvic"/>
              <a:cs typeface="Livvic"/>
              <a:sym typeface="Livvic"/>
            </a:endParaRPr>
          </a:p>
        </p:txBody>
      </p:sp>
      <p:sp>
        <p:nvSpPr>
          <p:cNvPr id="567" name="Google Shape;567;p6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68" name="Google Shape;568;p61"/>
          <p:cNvPicPr preferRelativeResize="0"/>
          <p:nvPr/>
        </p:nvPicPr>
        <p:blipFill>
          <a:blip r:embed="rId3">
            <a:alphaModFix/>
          </a:blip>
          <a:stretch>
            <a:fillRect/>
          </a:stretch>
        </p:blipFill>
        <p:spPr>
          <a:xfrm>
            <a:off x="3481698" y="3325300"/>
            <a:ext cx="1525632" cy="1358450"/>
          </a:xfrm>
          <a:prstGeom prst="rect">
            <a:avLst/>
          </a:prstGeom>
          <a:noFill/>
          <a:ln>
            <a:noFill/>
          </a:ln>
        </p:spPr>
      </p:pic>
      <p:sp>
        <p:nvSpPr>
          <p:cNvPr id="569" name="Google Shape;569;p61"/>
          <p:cNvSpPr/>
          <p:nvPr/>
        </p:nvSpPr>
        <p:spPr>
          <a:xfrm>
            <a:off x="4946125" y="1944575"/>
            <a:ext cx="3765755" cy="16432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61"/>
          <p:cNvSpPr txBox="1"/>
          <p:nvPr/>
        </p:nvSpPr>
        <p:spPr>
          <a:xfrm flipH="1">
            <a:off x="471675" y="2071000"/>
            <a:ext cx="2786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What was most helpful to you when finding the difference?</a:t>
            </a:r>
            <a:endParaRPr b="1" sz="1600">
              <a:latin typeface="Quicksand"/>
              <a:ea typeface="Quicksand"/>
              <a:cs typeface="Quicksand"/>
              <a:sym typeface="Quicksand"/>
            </a:endParaRPr>
          </a:p>
        </p:txBody>
      </p:sp>
      <p:sp>
        <p:nvSpPr>
          <p:cNvPr id="571" name="Google Shape;571;p61"/>
          <p:cNvSpPr/>
          <p:nvPr/>
        </p:nvSpPr>
        <p:spPr>
          <a:xfrm flipH="1">
            <a:off x="193850" y="1818199"/>
            <a:ext cx="3608866" cy="150710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61"/>
          <p:cNvSpPr txBox="1"/>
          <p:nvPr/>
        </p:nvSpPr>
        <p:spPr>
          <a:xfrm flipH="1">
            <a:off x="5391248" y="2190196"/>
            <a:ext cx="2875500" cy="124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is something that you learned from comparing with a partner when adding or subtracting three-digit numbers by place value?</a:t>
            </a:r>
            <a:endParaRPr b="1" sz="1300">
              <a:latin typeface="Quicksand"/>
              <a:ea typeface="Quicksand"/>
              <a:cs typeface="Quicksand"/>
              <a:sym typeface="Quicksan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576" name="Shape 576"/>
        <p:cNvGrpSpPr/>
        <p:nvPr/>
      </p:nvGrpSpPr>
      <p:grpSpPr>
        <a:xfrm>
          <a:off x="0" y="0"/>
          <a:ext cx="0" cy="0"/>
          <a:chOff x="0" y="0"/>
          <a:chExt cx="0" cy="0"/>
        </a:xfrm>
      </p:grpSpPr>
      <p:sp>
        <p:nvSpPr>
          <p:cNvPr id="577" name="Google Shape;577;p62"/>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578" name="Google Shape;578;p62"/>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In this section of the unit, we compared three-digit numbers and looked at how addition can be used to find the difference, especially when numbers are close together. We added and subtracted multiples of 10 and multiples of 100 and counted on or back by place. We also used expanded form to think about adding or subtracting using place value based strategies.</a:t>
            </a:r>
            <a:endParaRPr sz="2300">
              <a:latin typeface="Quicksand"/>
              <a:ea typeface="Quicksand"/>
              <a:cs typeface="Quicksand"/>
              <a:sym typeface="Quicksand"/>
            </a:endParaRPr>
          </a:p>
        </p:txBody>
      </p:sp>
      <p:sp>
        <p:nvSpPr>
          <p:cNvPr id="579" name="Google Shape;579;p6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0" name="Google Shape;580;p62"/>
          <p:cNvPicPr preferRelativeResize="0"/>
          <p:nvPr/>
        </p:nvPicPr>
        <p:blipFill>
          <a:blip r:embed="rId3">
            <a:alphaModFix/>
          </a:blip>
          <a:stretch>
            <a:fillRect/>
          </a:stretch>
        </p:blipFill>
        <p:spPr>
          <a:xfrm>
            <a:off x="1280950" y="2749200"/>
            <a:ext cx="6305550" cy="16383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84" name="Shape 584"/>
        <p:cNvGrpSpPr/>
        <p:nvPr/>
      </p:nvGrpSpPr>
      <p:grpSpPr>
        <a:xfrm>
          <a:off x="0" y="0"/>
          <a:ext cx="0" cy="0"/>
          <a:chOff x="0" y="0"/>
          <a:chExt cx="0" cy="0"/>
        </a:xfrm>
      </p:grpSpPr>
      <p:sp>
        <p:nvSpPr>
          <p:cNvPr id="585" name="Google Shape;585;p63"/>
          <p:cNvSpPr txBox="1"/>
          <p:nvPr>
            <p:ph type="ctrTitle"/>
          </p:nvPr>
        </p:nvSpPr>
        <p:spPr>
          <a:xfrm>
            <a:off x="1201100" y="1944700"/>
            <a:ext cx="662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Center Day 1</a:t>
            </a:r>
            <a:endParaRPr sz="4200">
              <a:solidFill>
                <a:srgbClr val="434343"/>
              </a:solidFill>
              <a:latin typeface="Hepta Slab"/>
              <a:ea typeface="Hepta Slab"/>
              <a:cs typeface="Hepta Slab"/>
              <a:sym typeface="Hepta Slab"/>
            </a:endParaRPr>
          </a:p>
        </p:txBody>
      </p:sp>
      <p:sp>
        <p:nvSpPr>
          <p:cNvPr id="586" name="Google Shape;586;p63"/>
          <p:cNvSpPr txBox="1"/>
          <p:nvPr/>
        </p:nvSpPr>
        <p:spPr>
          <a:xfrm>
            <a:off x="3308725" y="2604825"/>
            <a:ext cx="5415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numbers within 1,000.</a:t>
            </a:r>
            <a:endParaRPr>
              <a:latin typeface="Quicksand"/>
              <a:ea typeface="Quicksand"/>
              <a:cs typeface="Quicksand"/>
              <a:sym typeface="Quicksand"/>
            </a:endParaRPr>
          </a:p>
        </p:txBody>
      </p:sp>
      <p:sp>
        <p:nvSpPr>
          <p:cNvPr id="587" name="Google Shape;587;p63"/>
          <p:cNvSpPr/>
          <p:nvPr/>
        </p:nvSpPr>
        <p:spPr>
          <a:xfrm>
            <a:off x="2921552" y="2604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3"/>
          <p:cNvSpPr txBox="1"/>
          <p:nvPr/>
        </p:nvSpPr>
        <p:spPr>
          <a:xfrm>
            <a:off x="0" y="4834325"/>
            <a:ext cx="4331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a:t>
            </a:r>
            <a:endParaRPr sz="1100">
              <a:latin typeface="Quicksand"/>
              <a:ea typeface="Quicksand"/>
              <a:cs typeface="Quicksand"/>
              <a:sym typeface="Quicksand"/>
            </a:endParaRPr>
          </a:p>
        </p:txBody>
      </p:sp>
      <p:sp>
        <p:nvSpPr>
          <p:cNvPr id="589" name="Google Shape;589;p63"/>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5</a:t>
            </a:r>
            <a:endParaRPr sz="8000">
              <a:solidFill>
                <a:srgbClr val="595959"/>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64"/>
          <p:cNvSpPr txBox="1"/>
          <p:nvPr>
            <p:ph type="ctrTitle"/>
          </p:nvPr>
        </p:nvSpPr>
        <p:spPr>
          <a:xfrm>
            <a:off x="95190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Hundreds, Tens, and Ones</a:t>
            </a:r>
            <a:endParaRPr b="0" sz="3000">
              <a:solidFill>
                <a:srgbClr val="434343"/>
              </a:solidFill>
              <a:latin typeface="Hepta Slab"/>
              <a:ea typeface="Hepta Slab"/>
              <a:cs typeface="Hepta Slab"/>
              <a:sym typeface="Hepta Slab"/>
            </a:endParaRPr>
          </a:p>
        </p:txBody>
      </p:sp>
      <p:sp>
        <p:nvSpPr>
          <p:cNvPr id="595" name="Google Shape;595;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96" name="Google Shape;596;p64"/>
          <p:cNvGrpSpPr/>
          <p:nvPr/>
        </p:nvGrpSpPr>
        <p:grpSpPr>
          <a:xfrm rot="-801400">
            <a:off x="550911" y="1697856"/>
            <a:ext cx="2343045" cy="950026"/>
            <a:chOff x="522450" y="1769275"/>
            <a:chExt cx="2343168" cy="950076"/>
          </a:xfrm>
        </p:grpSpPr>
        <p:sp>
          <p:nvSpPr>
            <p:cNvPr id="597" name="Google Shape;597;p6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6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599" name="Google Shape;599;p64"/>
          <p:cNvGrpSpPr/>
          <p:nvPr/>
        </p:nvGrpSpPr>
        <p:grpSpPr>
          <a:xfrm rot="862269">
            <a:off x="6428620" y="3250539"/>
            <a:ext cx="2343148" cy="950068"/>
            <a:chOff x="839436" y="2344375"/>
            <a:chExt cx="2343168" cy="950076"/>
          </a:xfrm>
        </p:grpSpPr>
        <p:sp>
          <p:nvSpPr>
            <p:cNvPr id="600" name="Google Shape;600;p6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6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602" name="Google Shape;602;p64"/>
          <p:cNvPicPr preferRelativeResize="0"/>
          <p:nvPr/>
        </p:nvPicPr>
        <p:blipFill>
          <a:blip r:embed="rId3">
            <a:alphaModFix/>
          </a:blip>
          <a:stretch>
            <a:fillRect/>
          </a:stretch>
        </p:blipFill>
        <p:spPr>
          <a:xfrm>
            <a:off x="2869025" y="1885674"/>
            <a:ext cx="3597375" cy="21494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65"/>
          <p:cNvSpPr txBox="1"/>
          <p:nvPr>
            <p:ph type="ctrTitle"/>
          </p:nvPr>
        </p:nvSpPr>
        <p:spPr>
          <a:xfrm>
            <a:off x="95190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Hundreds, Tens, and Ones</a:t>
            </a:r>
            <a:endParaRPr b="0" sz="3000">
              <a:solidFill>
                <a:srgbClr val="434343"/>
              </a:solidFill>
              <a:latin typeface="Hepta Slab"/>
              <a:ea typeface="Hepta Slab"/>
              <a:cs typeface="Hepta Slab"/>
              <a:sym typeface="Hepta Slab"/>
            </a:endParaRPr>
          </a:p>
        </p:txBody>
      </p:sp>
      <p:sp>
        <p:nvSpPr>
          <p:cNvPr id="608" name="Google Shape;608;p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09" name="Google Shape;609;p65"/>
          <p:cNvGrpSpPr/>
          <p:nvPr/>
        </p:nvGrpSpPr>
        <p:grpSpPr>
          <a:xfrm rot="-801400">
            <a:off x="550911" y="1697856"/>
            <a:ext cx="2343045" cy="950026"/>
            <a:chOff x="522450" y="1769275"/>
            <a:chExt cx="2343168" cy="950076"/>
          </a:xfrm>
        </p:grpSpPr>
        <p:sp>
          <p:nvSpPr>
            <p:cNvPr id="610" name="Google Shape;610;p6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6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612" name="Google Shape;612;p65"/>
          <p:cNvGrpSpPr/>
          <p:nvPr/>
        </p:nvGrpSpPr>
        <p:grpSpPr>
          <a:xfrm rot="862269">
            <a:off x="6428620" y="3250539"/>
            <a:ext cx="2343148" cy="950068"/>
            <a:chOff x="839436" y="2344375"/>
            <a:chExt cx="2343168" cy="950076"/>
          </a:xfrm>
        </p:grpSpPr>
        <p:sp>
          <p:nvSpPr>
            <p:cNvPr id="613" name="Google Shape;613;p6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6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615" name="Google Shape;615;p65"/>
          <p:cNvPicPr preferRelativeResize="0"/>
          <p:nvPr/>
        </p:nvPicPr>
        <p:blipFill>
          <a:blip r:embed="rId3">
            <a:alphaModFix/>
          </a:blip>
          <a:stretch>
            <a:fillRect/>
          </a:stretch>
        </p:blipFill>
        <p:spPr>
          <a:xfrm>
            <a:off x="2972000" y="1899325"/>
            <a:ext cx="3331075" cy="171782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66"/>
          <p:cNvSpPr txBox="1"/>
          <p:nvPr>
            <p:ph type="ctrTitle"/>
          </p:nvPr>
        </p:nvSpPr>
        <p:spPr>
          <a:xfrm>
            <a:off x="95190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Hundreds, Tens, and Ones</a:t>
            </a:r>
            <a:endParaRPr b="0" sz="3000">
              <a:solidFill>
                <a:srgbClr val="434343"/>
              </a:solidFill>
              <a:latin typeface="Hepta Slab"/>
              <a:ea typeface="Hepta Slab"/>
              <a:cs typeface="Hepta Slab"/>
              <a:sym typeface="Hepta Slab"/>
            </a:endParaRPr>
          </a:p>
        </p:txBody>
      </p:sp>
      <p:sp>
        <p:nvSpPr>
          <p:cNvPr id="621" name="Google Shape;621;p6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22" name="Google Shape;622;p66"/>
          <p:cNvGrpSpPr/>
          <p:nvPr/>
        </p:nvGrpSpPr>
        <p:grpSpPr>
          <a:xfrm rot="-801400">
            <a:off x="550911" y="1697856"/>
            <a:ext cx="2343045" cy="950026"/>
            <a:chOff x="522450" y="1769275"/>
            <a:chExt cx="2343168" cy="950076"/>
          </a:xfrm>
        </p:grpSpPr>
        <p:sp>
          <p:nvSpPr>
            <p:cNvPr id="623" name="Google Shape;623;p6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6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625" name="Google Shape;625;p66"/>
          <p:cNvGrpSpPr/>
          <p:nvPr/>
        </p:nvGrpSpPr>
        <p:grpSpPr>
          <a:xfrm rot="862269">
            <a:off x="6719620" y="1679676"/>
            <a:ext cx="2343148" cy="950068"/>
            <a:chOff x="672047" y="1067079"/>
            <a:chExt cx="2343168" cy="950076"/>
          </a:xfrm>
        </p:grpSpPr>
        <p:sp>
          <p:nvSpPr>
            <p:cNvPr id="626" name="Google Shape;626;p66"/>
            <p:cNvSpPr/>
            <p:nvPr/>
          </p:nvSpPr>
          <p:spPr>
            <a:xfrm>
              <a:off x="672047" y="1067079"/>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66"/>
            <p:cNvSpPr txBox="1"/>
            <p:nvPr/>
          </p:nvSpPr>
          <p:spPr>
            <a:xfrm>
              <a:off x="805929" y="1243817"/>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628" name="Google Shape;628;p66"/>
          <p:cNvPicPr preferRelativeResize="0"/>
          <p:nvPr/>
        </p:nvPicPr>
        <p:blipFill>
          <a:blip r:embed="rId3">
            <a:alphaModFix/>
          </a:blip>
          <a:stretch>
            <a:fillRect/>
          </a:stretch>
        </p:blipFill>
        <p:spPr>
          <a:xfrm>
            <a:off x="2496934" y="2464825"/>
            <a:ext cx="4597387" cy="17923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67"/>
          <p:cNvSpPr txBox="1"/>
          <p:nvPr>
            <p:ph type="ctrTitle"/>
          </p:nvPr>
        </p:nvSpPr>
        <p:spPr>
          <a:xfrm>
            <a:off x="507825" y="8452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434343"/>
                </a:solidFill>
                <a:latin typeface="Hepta Slab"/>
                <a:ea typeface="Hepta Slab"/>
                <a:cs typeface="Hepta Slab"/>
                <a:sym typeface="Hepta Slab"/>
              </a:rPr>
              <a:t>Centers: </a:t>
            </a:r>
            <a:endParaRPr sz="21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100">
                <a:solidFill>
                  <a:srgbClr val="434343"/>
                </a:solidFill>
                <a:latin typeface="Hepta Slab"/>
                <a:ea typeface="Hepta Slab"/>
                <a:cs typeface="Hepta Slab"/>
                <a:sym typeface="Hepta Slab"/>
              </a:rPr>
              <a:t>Introduce 5 in a Row, Add Three-digit numbers, without Composing</a:t>
            </a:r>
            <a:endParaRPr b="0" sz="2100">
              <a:solidFill>
                <a:srgbClr val="434343"/>
              </a:solidFill>
              <a:latin typeface="Hepta Slab"/>
              <a:ea typeface="Hepta Slab"/>
              <a:cs typeface="Hepta Slab"/>
              <a:sym typeface="Hepta Slab"/>
            </a:endParaRPr>
          </a:p>
        </p:txBody>
      </p:sp>
      <p:sp>
        <p:nvSpPr>
          <p:cNvPr id="634" name="Google Shape;634;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35" name="Google Shape;635;p67"/>
          <p:cNvSpPr txBox="1"/>
          <p:nvPr/>
        </p:nvSpPr>
        <p:spPr>
          <a:xfrm>
            <a:off x="430025" y="1500750"/>
            <a:ext cx="5036100" cy="242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Directions: </a:t>
            </a:r>
            <a:endParaRPr/>
          </a:p>
          <a:p>
            <a:pPr indent="-317500" lvl="0" marL="457200" rtl="0" algn="l">
              <a:spcBef>
                <a:spcPts val="1000"/>
              </a:spcBef>
              <a:spcAft>
                <a:spcPts val="0"/>
              </a:spcAft>
              <a:buSzPts val="1400"/>
              <a:buChar char="●"/>
            </a:pPr>
            <a:r>
              <a:rPr lang="en"/>
              <a:t>Player 1 puts a paper clip on 2 numbers in the grey boxes they will add. </a:t>
            </a:r>
            <a:endParaRPr/>
          </a:p>
          <a:p>
            <a:pPr indent="-317500" lvl="0" marL="457200" rtl="0" algn="l">
              <a:spcBef>
                <a:spcPts val="1000"/>
              </a:spcBef>
              <a:spcAft>
                <a:spcPts val="0"/>
              </a:spcAft>
              <a:buSzPts val="1400"/>
              <a:buChar char="●"/>
            </a:pPr>
            <a:r>
              <a:rPr lang="en"/>
              <a:t>Player 1 puts a counter on the sum. </a:t>
            </a:r>
            <a:endParaRPr/>
          </a:p>
          <a:p>
            <a:pPr indent="-317500" lvl="0" marL="457200" rtl="0" algn="l">
              <a:spcBef>
                <a:spcPts val="1000"/>
              </a:spcBef>
              <a:spcAft>
                <a:spcPts val="0"/>
              </a:spcAft>
              <a:buSzPts val="1400"/>
              <a:buChar char="●"/>
            </a:pPr>
            <a:r>
              <a:rPr lang="en"/>
              <a:t>Player 2 moves 1 of the paper clips, adds the numbers, and puts a counter on the sum. </a:t>
            </a:r>
            <a:endParaRPr/>
          </a:p>
          <a:p>
            <a:pPr indent="-317500" lvl="0" marL="457200" rtl="0" algn="l">
              <a:spcBef>
                <a:spcPts val="1000"/>
              </a:spcBef>
              <a:spcAft>
                <a:spcPts val="1000"/>
              </a:spcAft>
              <a:buSzPts val="1400"/>
              <a:buChar char="●"/>
            </a:pPr>
            <a:r>
              <a:rPr lang="en"/>
              <a:t>Continue taking turns until someone gets 5 in a row.</a:t>
            </a:r>
            <a:endParaRPr/>
          </a:p>
        </p:txBody>
      </p:sp>
      <p:pic>
        <p:nvPicPr>
          <p:cNvPr id="636" name="Google Shape;636;p67"/>
          <p:cNvPicPr preferRelativeResize="0"/>
          <p:nvPr/>
        </p:nvPicPr>
        <p:blipFill>
          <a:blip r:embed="rId3">
            <a:alphaModFix/>
          </a:blip>
          <a:stretch>
            <a:fillRect/>
          </a:stretch>
        </p:blipFill>
        <p:spPr>
          <a:xfrm>
            <a:off x="5466125" y="1452150"/>
            <a:ext cx="2933800" cy="30333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68"/>
          <p:cNvSpPr txBox="1"/>
          <p:nvPr>
            <p:ph type="ctrTitle"/>
          </p:nvPr>
        </p:nvSpPr>
        <p:spPr>
          <a:xfrm>
            <a:off x="498100" y="56019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434343"/>
                </a:solidFill>
                <a:latin typeface="Hepta Slab"/>
                <a:ea typeface="Hepta Slab"/>
                <a:cs typeface="Hepta Slab"/>
                <a:sym typeface="Hepta Slab"/>
              </a:rPr>
              <a:t>Centers: </a:t>
            </a:r>
            <a:endParaRPr sz="21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100">
                <a:solidFill>
                  <a:srgbClr val="434343"/>
                </a:solidFill>
                <a:latin typeface="Hepta Slab"/>
                <a:ea typeface="Hepta Slab"/>
                <a:cs typeface="Hepta Slab"/>
                <a:sym typeface="Hepta Slab"/>
              </a:rPr>
              <a:t>Introduce Get to 1,000</a:t>
            </a:r>
            <a:endParaRPr b="0" sz="2100">
              <a:solidFill>
                <a:srgbClr val="434343"/>
              </a:solidFill>
              <a:latin typeface="Hepta Slab"/>
              <a:ea typeface="Hepta Slab"/>
              <a:cs typeface="Hepta Slab"/>
              <a:sym typeface="Hepta Slab"/>
            </a:endParaRPr>
          </a:p>
        </p:txBody>
      </p:sp>
      <p:sp>
        <p:nvSpPr>
          <p:cNvPr id="642" name="Google Shape;642;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43" name="Google Shape;643;p68"/>
          <p:cNvSpPr txBox="1"/>
          <p:nvPr/>
        </p:nvSpPr>
        <p:spPr>
          <a:xfrm>
            <a:off x="410575" y="1108750"/>
            <a:ext cx="5036100" cy="319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Directions: </a:t>
            </a:r>
            <a:endParaRPr/>
          </a:p>
          <a:p>
            <a:pPr indent="-317500" lvl="0" marL="457200" rtl="0" algn="l">
              <a:spcBef>
                <a:spcPts val="1000"/>
              </a:spcBef>
              <a:spcAft>
                <a:spcPts val="0"/>
              </a:spcAft>
              <a:buSzPts val="1400"/>
              <a:buChar char="●"/>
            </a:pPr>
            <a:r>
              <a:rPr lang="en"/>
              <a:t>Start at 111. </a:t>
            </a:r>
            <a:endParaRPr/>
          </a:p>
          <a:p>
            <a:pPr indent="-317500" lvl="0" marL="457200" rtl="0" algn="l">
              <a:spcBef>
                <a:spcPts val="1000"/>
              </a:spcBef>
              <a:spcAft>
                <a:spcPts val="0"/>
              </a:spcAft>
              <a:buSzPts val="1400"/>
              <a:buChar char="●"/>
            </a:pPr>
            <a:r>
              <a:rPr lang="en"/>
              <a:t>Roll the number cube. Choose whether to add that number of tens or ones and add it to your starting number. </a:t>
            </a:r>
            <a:endParaRPr/>
          </a:p>
          <a:p>
            <a:pPr indent="-317500" lvl="0" marL="457200" rtl="0" algn="l">
              <a:spcBef>
                <a:spcPts val="1000"/>
              </a:spcBef>
              <a:spcAft>
                <a:spcPts val="0"/>
              </a:spcAft>
              <a:buSzPts val="1400"/>
              <a:buChar char="●"/>
            </a:pPr>
            <a:r>
              <a:rPr lang="en"/>
              <a:t>Write an equation. </a:t>
            </a:r>
            <a:endParaRPr/>
          </a:p>
          <a:p>
            <a:pPr indent="-317500" lvl="0" marL="457200" rtl="0" algn="l">
              <a:spcBef>
                <a:spcPts val="1000"/>
              </a:spcBef>
              <a:spcAft>
                <a:spcPts val="0"/>
              </a:spcAft>
              <a:buSzPts val="1400"/>
              <a:buChar char="●"/>
            </a:pPr>
            <a:r>
              <a:rPr lang="en"/>
              <a:t>The sum becomes the starting number in the next equation. </a:t>
            </a:r>
            <a:endParaRPr/>
          </a:p>
          <a:p>
            <a:pPr indent="-317500" lvl="0" marL="457200" rtl="0" algn="l">
              <a:spcBef>
                <a:spcPts val="1000"/>
              </a:spcBef>
              <a:spcAft>
                <a:spcPts val="1000"/>
              </a:spcAft>
              <a:buSzPts val="1400"/>
              <a:buChar char="●"/>
            </a:pPr>
            <a:r>
              <a:rPr lang="en"/>
              <a:t>The player to get a sum closest to 1,000 in 6 rounds wins</a:t>
            </a:r>
            <a:endParaRPr/>
          </a:p>
        </p:txBody>
      </p:sp>
      <p:pic>
        <p:nvPicPr>
          <p:cNvPr id="644" name="Google Shape;644;p68"/>
          <p:cNvPicPr preferRelativeResize="0"/>
          <p:nvPr/>
        </p:nvPicPr>
        <p:blipFill>
          <a:blip r:embed="rId3">
            <a:alphaModFix/>
          </a:blip>
          <a:stretch>
            <a:fillRect/>
          </a:stretch>
        </p:blipFill>
        <p:spPr>
          <a:xfrm>
            <a:off x="5446675" y="1252549"/>
            <a:ext cx="2857850" cy="305269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6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50" name="Google Shape;650;p69"/>
          <p:cNvPicPr preferRelativeResize="0"/>
          <p:nvPr/>
        </p:nvPicPr>
        <p:blipFill>
          <a:blip r:embed="rId3">
            <a:alphaModFix/>
          </a:blip>
          <a:stretch>
            <a:fillRect/>
          </a:stretch>
        </p:blipFill>
        <p:spPr>
          <a:xfrm>
            <a:off x="3422675" y="2624151"/>
            <a:ext cx="2017650" cy="1796550"/>
          </a:xfrm>
          <a:prstGeom prst="rect">
            <a:avLst/>
          </a:prstGeom>
          <a:noFill/>
          <a:ln>
            <a:noFill/>
          </a:ln>
        </p:spPr>
      </p:pic>
      <p:sp>
        <p:nvSpPr>
          <p:cNvPr id="651" name="Google Shape;651;p69"/>
          <p:cNvSpPr txBox="1"/>
          <p:nvPr/>
        </p:nvSpPr>
        <p:spPr>
          <a:xfrm>
            <a:off x="775250" y="504275"/>
            <a:ext cx="7032300" cy="11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added numbers within 1,000. Tell your partner one thing you know about adding numbers.</a:t>
            </a:r>
            <a:endParaRPr sz="2000">
              <a:latin typeface="Livvic"/>
              <a:ea typeface="Livvic"/>
              <a:cs typeface="Livvic"/>
              <a:sym typeface="Livvic"/>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55" name="Shape 655"/>
        <p:cNvGrpSpPr/>
        <p:nvPr/>
      </p:nvGrpSpPr>
      <p:grpSpPr>
        <a:xfrm>
          <a:off x="0" y="0"/>
          <a:ext cx="0" cy="0"/>
          <a:chOff x="0" y="0"/>
          <a:chExt cx="0" cy="0"/>
        </a:xfrm>
      </p:grpSpPr>
      <p:sp>
        <p:nvSpPr>
          <p:cNvPr id="656" name="Google Shape;656;p70"/>
          <p:cNvSpPr txBox="1"/>
          <p:nvPr>
            <p:ph type="ctrTitle"/>
          </p:nvPr>
        </p:nvSpPr>
        <p:spPr>
          <a:xfrm>
            <a:off x="1640100" y="1520475"/>
            <a:ext cx="63924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Use a Ten to Add Within 1,000</a:t>
            </a:r>
            <a:endParaRPr sz="4400">
              <a:solidFill>
                <a:srgbClr val="434343"/>
              </a:solidFill>
              <a:latin typeface="Hepta Slab"/>
              <a:ea typeface="Hepta Slab"/>
              <a:cs typeface="Hepta Slab"/>
              <a:sym typeface="Hepta Slab"/>
            </a:endParaRPr>
          </a:p>
        </p:txBody>
      </p:sp>
      <p:sp>
        <p:nvSpPr>
          <p:cNvPr id="657" name="Google Shape;657;p70"/>
          <p:cNvSpPr txBox="1"/>
          <p:nvPr/>
        </p:nvSpPr>
        <p:spPr>
          <a:xfrm>
            <a:off x="2778450" y="2906325"/>
            <a:ext cx="494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three-digit numbers by composing a ten.</a:t>
            </a:r>
            <a:endParaRPr>
              <a:latin typeface="Quicksand"/>
              <a:ea typeface="Quicksand"/>
              <a:cs typeface="Quicksand"/>
              <a:sym typeface="Quicksand"/>
            </a:endParaRPr>
          </a:p>
        </p:txBody>
      </p:sp>
      <p:sp>
        <p:nvSpPr>
          <p:cNvPr id="658" name="Google Shape;658;p70"/>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70"/>
          <p:cNvSpPr txBox="1"/>
          <p:nvPr/>
        </p:nvSpPr>
        <p:spPr>
          <a:xfrm>
            <a:off x="0" y="4843500"/>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2.NBT.B.7</a:t>
            </a:r>
            <a:endParaRPr sz="1100">
              <a:latin typeface="Quicksand"/>
              <a:ea typeface="Quicksand"/>
              <a:cs typeface="Quicksand"/>
              <a:sym typeface="Quicksand"/>
            </a:endParaRPr>
          </a:p>
        </p:txBody>
      </p:sp>
      <p:sp>
        <p:nvSpPr>
          <p:cNvPr id="660" name="Google Shape;660;p70"/>
          <p:cNvSpPr txBox="1"/>
          <p:nvPr/>
        </p:nvSpPr>
        <p:spPr>
          <a:xfrm>
            <a:off x="76696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6</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71"/>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 Sums that Make 10</a:t>
            </a:r>
            <a:endParaRPr b="0" sz="3000">
              <a:solidFill>
                <a:srgbClr val="434343"/>
              </a:solidFill>
              <a:latin typeface="Hepta Slab"/>
              <a:ea typeface="Hepta Slab"/>
              <a:cs typeface="Hepta Slab"/>
              <a:sym typeface="Hepta Slab"/>
            </a:endParaRPr>
          </a:p>
        </p:txBody>
      </p:sp>
      <p:sp>
        <p:nvSpPr>
          <p:cNvPr id="666" name="Google Shape;666;p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67" name="Google Shape;667;p71"/>
          <p:cNvGrpSpPr/>
          <p:nvPr/>
        </p:nvGrpSpPr>
        <p:grpSpPr>
          <a:xfrm rot="-801400">
            <a:off x="550911" y="1697856"/>
            <a:ext cx="2343045" cy="950026"/>
            <a:chOff x="522450" y="1769275"/>
            <a:chExt cx="2343168" cy="950076"/>
          </a:xfrm>
        </p:grpSpPr>
        <p:sp>
          <p:nvSpPr>
            <p:cNvPr id="668" name="Google Shape;668;p7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7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670" name="Google Shape;670;p71"/>
          <p:cNvGrpSpPr/>
          <p:nvPr/>
        </p:nvGrpSpPr>
        <p:grpSpPr>
          <a:xfrm rot="862269">
            <a:off x="6428620" y="3250539"/>
            <a:ext cx="2343148" cy="950068"/>
            <a:chOff x="839436" y="2344375"/>
            <a:chExt cx="2343168" cy="950076"/>
          </a:xfrm>
        </p:grpSpPr>
        <p:sp>
          <p:nvSpPr>
            <p:cNvPr id="671" name="Google Shape;671;p7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7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673" name="Google Shape;673;p71"/>
          <p:cNvPicPr preferRelativeResize="0"/>
          <p:nvPr/>
        </p:nvPicPr>
        <p:blipFill>
          <a:blip r:embed="rId3">
            <a:alphaModFix/>
          </a:blip>
          <a:stretch>
            <a:fillRect/>
          </a:stretch>
        </p:blipFill>
        <p:spPr>
          <a:xfrm>
            <a:off x="3334995" y="1543850"/>
            <a:ext cx="2148800" cy="20862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72"/>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 Sums that Make 10</a:t>
            </a:r>
            <a:endParaRPr b="0" sz="3000">
              <a:solidFill>
                <a:srgbClr val="434343"/>
              </a:solidFill>
              <a:latin typeface="Hepta Slab"/>
              <a:ea typeface="Hepta Slab"/>
              <a:cs typeface="Hepta Slab"/>
              <a:sym typeface="Hepta Slab"/>
            </a:endParaRPr>
          </a:p>
        </p:txBody>
      </p:sp>
      <p:sp>
        <p:nvSpPr>
          <p:cNvPr id="679" name="Google Shape;679;p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80" name="Google Shape;680;p72"/>
          <p:cNvGrpSpPr/>
          <p:nvPr/>
        </p:nvGrpSpPr>
        <p:grpSpPr>
          <a:xfrm rot="-801400">
            <a:off x="550911" y="1697856"/>
            <a:ext cx="2343045" cy="950026"/>
            <a:chOff x="522450" y="1769275"/>
            <a:chExt cx="2343168" cy="950076"/>
          </a:xfrm>
        </p:grpSpPr>
        <p:sp>
          <p:nvSpPr>
            <p:cNvPr id="681" name="Google Shape;681;p7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7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683" name="Google Shape;683;p72"/>
          <p:cNvGrpSpPr/>
          <p:nvPr/>
        </p:nvGrpSpPr>
        <p:grpSpPr>
          <a:xfrm rot="862269">
            <a:off x="6428620" y="3250539"/>
            <a:ext cx="2343148" cy="950068"/>
            <a:chOff x="839436" y="2344375"/>
            <a:chExt cx="2343168" cy="950076"/>
          </a:xfrm>
        </p:grpSpPr>
        <p:sp>
          <p:nvSpPr>
            <p:cNvPr id="684" name="Google Shape;684;p7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7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686" name="Google Shape;686;p72"/>
          <p:cNvPicPr preferRelativeResize="0"/>
          <p:nvPr/>
        </p:nvPicPr>
        <p:blipFill>
          <a:blip r:embed="rId3">
            <a:alphaModFix/>
          </a:blip>
          <a:stretch>
            <a:fillRect/>
          </a:stretch>
        </p:blipFill>
        <p:spPr>
          <a:xfrm>
            <a:off x="3169694" y="1582750"/>
            <a:ext cx="2499125" cy="217315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73"/>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 Sums that Make 10</a:t>
            </a:r>
            <a:endParaRPr b="0" sz="3000">
              <a:solidFill>
                <a:srgbClr val="434343"/>
              </a:solidFill>
              <a:latin typeface="Hepta Slab"/>
              <a:ea typeface="Hepta Slab"/>
              <a:cs typeface="Hepta Slab"/>
              <a:sym typeface="Hepta Slab"/>
            </a:endParaRPr>
          </a:p>
        </p:txBody>
      </p:sp>
      <p:sp>
        <p:nvSpPr>
          <p:cNvPr id="692" name="Google Shape;692;p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93" name="Google Shape;693;p73"/>
          <p:cNvGrpSpPr/>
          <p:nvPr/>
        </p:nvGrpSpPr>
        <p:grpSpPr>
          <a:xfrm rot="-801400">
            <a:off x="550911" y="1697856"/>
            <a:ext cx="2343045" cy="950026"/>
            <a:chOff x="522450" y="1769275"/>
            <a:chExt cx="2343168" cy="950076"/>
          </a:xfrm>
        </p:grpSpPr>
        <p:sp>
          <p:nvSpPr>
            <p:cNvPr id="694" name="Google Shape;694;p7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7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696" name="Google Shape;696;p73"/>
          <p:cNvGrpSpPr/>
          <p:nvPr/>
        </p:nvGrpSpPr>
        <p:grpSpPr>
          <a:xfrm rot="862269">
            <a:off x="6428620" y="3250539"/>
            <a:ext cx="2343148" cy="950068"/>
            <a:chOff x="839436" y="2344375"/>
            <a:chExt cx="2343168" cy="950076"/>
          </a:xfrm>
        </p:grpSpPr>
        <p:sp>
          <p:nvSpPr>
            <p:cNvPr id="697" name="Google Shape;697;p7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7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699" name="Google Shape;699;p73"/>
          <p:cNvPicPr preferRelativeResize="0"/>
          <p:nvPr/>
        </p:nvPicPr>
        <p:blipFill>
          <a:blip r:embed="rId3">
            <a:alphaModFix/>
          </a:blip>
          <a:stretch>
            <a:fillRect/>
          </a:stretch>
        </p:blipFill>
        <p:spPr>
          <a:xfrm>
            <a:off x="3334995" y="1543850"/>
            <a:ext cx="2004275" cy="20245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74"/>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 Sums that Make 10</a:t>
            </a:r>
            <a:endParaRPr b="0" sz="3000">
              <a:solidFill>
                <a:srgbClr val="434343"/>
              </a:solidFill>
              <a:latin typeface="Hepta Slab"/>
              <a:ea typeface="Hepta Slab"/>
              <a:cs typeface="Hepta Slab"/>
              <a:sym typeface="Hepta Slab"/>
            </a:endParaRPr>
          </a:p>
        </p:txBody>
      </p:sp>
      <p:sp>
        <p:nvSpPr>
          <p:cNvPr id="705" name="Google Shape;705;p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06" name="Google Shape;706;p74"/>
          <p:cNvGrpSpPr/>
          <p:nvPr/>
        </p:nvGrpSpPr>
        <p:grpSpPr>
          <a:xfrm rot="-801400">
            <a:off x="550911" y="1697856"/>
            <a:ext cx="2343045" cy="950026"/>
            <a:chOff x="522450" y="1769275"/>
            <a:chExt cx="2343168" cy="950076"/>
          </a:xfrm>
        </p:grpSpPr>
        <p:sp>
          <p:nvSpPr>
            <p:cNvPr id="707" name="Google Shape;707;p7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7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a:t>
              </a:r>
              <a:endParaRPr/>
            </a:p>
          </p:txBody>
        </p:sp>
      </p:grpSp>
      <p:grpSp>
        <p:nvGrpSpPr>
          <p:cNvPr id="709" name="Google Shape;709;p74"/>
          <p:cNvGrpSpPr/>
          <p:nvPr/>
        </p:nvGrpSpPr>
        <p:grpSpPr>
          <a:xfrm rot="862269">
            <a:off x="6428620" y="3250539"/>
            <a:ext cx="2343148" cy="950068"/>
            <a:chOff x="839436" y="2344375"/>
            <a:chExt cx="2343168" cy="950076"/>
          </a:xfrm>
        </p:grpSpPr>
        <p:sp>
          <p:nvSpPr>
            <p:cNvPr id="710" name="Google Shape;710;p7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712" name="Google Shape;712;p74"/>
          <p:cNvPicPr preferRelativeResize="0"/>
          <p:nvPr/>
        </p:nvPicPr>
        <p:blipFill>
          <a:blip r:embed="rId3">
            <a:alphaModFix/>
          </a:blip>
          <a:stretch>
            <a:fillRect/>
          </a:stretch>
        </p:blipFill>
        <p:spPr>
          <a:xfrm>
            <a:off x="3437896" y="1845275"/>
            <a:ext cx="2170950" cy="183977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75"/>
          <p:cNvSpPr txBox="1"/>
          <p:nvPr>
            <p:ph type="ctrTitle"/>
          </p:nvPr>
        </p:nvSpPr>
        <p:spPr>
          <a:xfrm>
            <a:off x="335250" y="421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Add Two-Digit and Three-Digit Numbers</a:t>
            </a:r>
            <a:endParaRPr b="0" sz="2700">
              <a:solidFill>
                <a:srgbClr val="434343"/>
              </a:solidFill>
              <a:latin typeface="Hepta Slab"/>
              <a:ea typeface="Hepta Slab"/>
              <a:cs typeface="Hepta Slab"/>
              <a:sym typeface="Hepta Slab"/>
            </a:endParaRPr>
          </a:p>
        </p:txBody>
      </p:sp>
      <p:sp>
        <p:nvSpPr>
          <p:cNvPr id="718" name="Google Shape;718;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19" name="Google Shape;719;p75"/>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75"/>
          <p:cNvSpPr txBox="1"/>
          <p:nvPr/>
        </p:nvSpPr>
        <p:spPr>
          <a:xfrm>
            <a:off x="2059950" y="1053750"/>
            <a:ext cx="50241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Quicksand"/>
                <a:ea typeface="Quicksand"/>
                <a:cs typeface="Quicksand"/>
                <a:sym typeface="Quicksand"/>
              </a:rPr>
              <a:t>1. Find the sum of each expression.</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2. What patterns did you notice?</a:t>
            </a:r>
            <a:endParaRPr sz="1800">
              <a:latin typeface="Quicksand"/>
              <a:ea typeface="Quicksand"/>
              <a:cs typeface="Quicksand"/>
              <a:sym typeface="Quicksand"/>
            </a:endParaRPr>
          </a:p>
        </p:txBody>
      </p:sp>
      <p:pic>
        <p:nvPicPr>
          <p:cNvPr id="721" name="Google Shape;721;p75"/>
          <p:cNvPicPr preferRelativeResize="0"/>
          <p:nvPr/>
        </p:nvPicPr>
        <p:blipFill>
          <a:blip r:embed="rId3">
            <a:alphaModFix/>
          </a:blip>
          <a:stretch>
            <a:fillRect/>
          </a:stretch>
        </p:blipFill>
        <p:spPr>
          <a:xfrm>
            <a:off x="1739738" y="1669875"/>
            <a:ext cx="5076825" cy="200025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76"/>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Perfect 10</a:t>
            </a:r>
            <a:endParaRPr b="0" sz="2300">
              <a:solidFill>
                <a:srgbClr val="434343"/>
              </a:solidFill>
              <a:latin typeface="Hepta Slab"/>
              <a:ea typeface="Hepta Slab"/>
              <a:cs typeface="Hepta Slab"/>
              <a:sym typeface="Hepta Slab"/>
            </a:endParaRPr>
          </a:p>
        </p:txBody>
      </p:sp>
      <p:sp>
        <p:nvSpPr>
          <p:cNvPr id="727" name="Google Shape;727;p76"/>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728" name="Google Shape;728;p76"/>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29" name="Google Shape;729;p76"/>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30" name="Google Shape;730;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31" name="Google Shape;731;p76"/>
          <p:cNvSpPr txBox="1"/>
          <p:nvPr/>
        </p:nvSpPr>
        <p:spPr>
          <a:xfrm>
            <a:off x="505600" y="875075"/>
            <a:ext cx="7603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1. Work with your group to match the cards.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Check to see if each pair will make a perfect 10 with the ones.</a:t>
            </a:r>
            <a:endParaRPr>
              <a:latin typeface="Livvic"/>
              <a:ea typeface="Livvic"/>
              <a:cs typeface="Livvic"/>
              <a:sym typeface="Livvic"/>
            </a:endParaRPr>
          </a:p>
        </p:txBody>
      </p:sp>
      <p:pic>
        <p:nvPicPr>
          <p:cNvPr id="732" name="Google Shape;732;p76"/>
          <p:cNvPicPr preferRelativeResize="0"/>
          <p:nvPr/>
        </p:nvPicPr>
        <p:blipFill>
          <a:blip r:embed="rId3">
            <a:alphaModFix/>
          </a:blip>
          <a:stretch>
            <a:fillRect/>
          </a:stretch>
        </p:blipFill>
        <p:spPr>
          <a:xfrm>
            <a:off x="1105275" y="1691700"/>
            <a:ext cx="1190625" cy="600075"/>
          </a:xfrm>
          <a:prstGeom prst="rect">
            <a:avLst/>
          </a:prstGeom>
          <a:noFill/>
          <a:ln>
            <a:noFill/>
          </a:ln>
        </p:spPr>
      </p:pic>
      <p:pic>
        <p:nvPicPr>
          <p:cNvPr id="733" name="Google Shape;733;p76"/>
          <p:cNvPicPr preferRelativeResize="0"/>
          <p:nvPr/>
        </p:nvPicPr>
        <p:blipFill>
          <a:blip r:embed="rId4">
            <a:alphaModFix/>
          </a:blip>
          <a:stretch>
            <a:fillRect/>
          </a:stretch>
        </p:blipFill>
        <p:spPr>
          <a:xfrm>
            <a:off x="2448300" y="1643075"/>
            <a:ext cx="1162050" cy="590550"/>
          </a:xfrm>
          <a:prstGeom prst="rect">
            <a:avLst/>
          </a:prstGeom>
          <a:noFill/>
          <a:ln>
            <a:noFill/>
          </a:ln>
        </p:spPr>
      </p:pic>
      <p:pic>
        <p:nvPicPr>
          <p:cNvPr id="734" name="Google Shape;734;p76"/>
          <p:cNvPicPr preferRelativeResize="0"/>
          <p:nvPr/>
        </p:nvPicPr>
        <p:blipFill>
          <a:blip r:embed="rId5">
            <a:alphaModFix/>
          </a:blip>
          <a:stretch>
            <a:fillRect/>
          </a:stretch>
        </p:blipFill>
        <p:spPr>
          <a:xfrm>
            <a:off x="7088575" y="3821538"/>
            <a:ext cx="1085850" cy="571500"/>
          </a:xfrm>
          <a:prstGeom prst="rect">
            <a:avLst/>
          </a:prstGeom>
          <a:noFill/>
          <a:ln>
            <a:noFill/>
          </a:ln>
        </p:spPr>
      </p:pic>
      <p:pic>
        <p:nvPicPr>
          <p:cNvPr id="735" name="Google Shape;735;p76"/>
          <p:cNvPicPr preferRelativeResize="0"/>
          <p:nvPr/>
        </p:nvPicPr>
        <p:blipFill>
          <a:blip r:embed="rId6">
            <a:alphaModFix/>
          </a:blip>
          <a:stretch>
            <a:fillRect/>
          </a:stretch>
        </p:blipFill>
        <p:spPr>
          <a:xfrm>
            <a:off x="1162825" y="2611363"/>
            <a:ext cx="1228725" cy="733425"/>
          </a:xfrm>
          <a:prstGeom prst="rect">
            <a:avLst/>
          </a:prstGeom>
          <a:noFill/>
          <a:ln>
            <a:noFill/>
          </a:ln>
        </p:spPr>
      </p:pic>
      <p:pic>
        <p:nvPicPr>
          <p:cNvPr id="736" name="Google Shape;736;p76"/>
          <p:cNvPicPr preferRelativeResize="0"/>
          <p:nvPr/>
        </p:nvPicPr>
        <p:blipFill>
          <a:blip r:embed="rId7">
            <a:alphaModFix/>
          </a:blip>
          <a:stretch>
            <a:fillRect/>
          </a:stretch>
        </p:blipFill>
        <p:spPr>
          <a:xfrm>
            <a:off x="3762750" y="1643075"/>
            <a:ext cx="1257300" cy="704850"/>
          </a:xfrm>
          <a:prstGeom prst="rect">
            <a:avLst/>
          </a:prstGeom>
          <a:noFill/>
          <a:ln>
            <a:noFill/>
          </a:ln>
        </p:spPr>
      </p:pic>
      <p:pic>
        <p:nvPicPr>
          <p:cNvPr id="737" name="Google Shape;737;p76"/>
          <p:cNvPicPr preferRelativeResize="0"/>
          <p:nvPr/>
        </p:nvPicPr>
        <p:blipFill>
          <a:blip r:embed="rId8">
            <a:alphaModFix/>
          </a:blip>
          <a:stretch>
            <a:fillRect/>
          </a:stretch>
        </p:blipFill>
        <p:spPr>
          <a:xfrm>
            <a:off x="2831463" y="2644200"/>
            <a:ext cx="1228725" cy="609600"/>
          </a:xfrm>
          <a:prstGeom prst="rect">
            <a:avLst/>
          </a:prstGeom>
          <a:noFill/>
          <a:ln>
            <a:noFill/>
          </a:ln>
        </p:spPr>
      </p:pic>
      <p:pic>
        <p:nvPicPr>
          <p:cNvPr id="738" name="Google Shape;738;p76"/>
          <p:cNvPicPr preferRelativeResize="0"/>
          <p:nvPr/>
        </p:nvPicPr>
        <p:blipFill>
          <a:blip r:embed="rId9">
            <a:alphaModFix/>
          </a:blip>
          <a:stretch>
            <a:fillRect/>
          </a:stretch>
        </p:blipFill>
        <p:spPr>
          <a:xfrm>
            <a:off x="5172450" y="1643075"/>
            <a:ext cx="1209675" cy="600075"/>
          </a:xfrm>
          <a:prstGeom prst="rect">
            <a:avLst/>
          </a:prstGeom>
          <a:noFill/>
          <a:ln>
            <a:noFill/>
          </a:ln>
        </p:spPr>
      </p:pic>
      <p:pic>
        <p:nvPicPr>
          <p:cNvPr id="739" name="Google Shape;739;p76"/>
          <p:cNvPicPr preferRelativeResize="0"/>
          <p:nvPr/>
        </p:nvPicPr>
        <p:blipFill>
          <a:blip r:embed="rId10">
            <a:alphaModFix/>
          </a:blip>
          <a:stretch>
            <a:fillRect/>
          </a:stretch>
        </p:blipFill>
        <p:spPr>
          <a:xfrm>
            <a:off x="1238250" y="3664375"/>
            <a:ext cx="1228725" cy="581025"/>
          </a:xfrm>
          <a:prstGeom prst="rect">
            <a:avLst/>
          </a:prstGeom>
          <a:noFill/>
          <a:ln>
            <a:noFill/>
          </a:ln>
        </p:spPr>
      </p:pic>
      <p:pic>
        <p:nvPicPr>
          <p:cNvPr id="740" name="Google Shape;740;p76"/>
          <p:cNvPicPr preferRelativeResize="0"/>
          <p:nvPr/>
        </p:nvPicPr>
        <p:blipFill>
          <a:blip r:embed="rId11">
            <a:alphaModFix/>
          </a:blip>
          <a:stretch>
            <a:fillRect/>
          </a:stretch>
        </p:blipFill>
        <p:spPr>
          <a:xfrm>
            <a:off x="4388713" y="2696588"/>
            <a:ext cx="1057275" cy="752475"/>
          </a:xfrm>
          <a:prstGeom prst="rect">
            <a:avLst/>
          </a:prstGeom>
          <a:noFill/>
          <a:ln>
            <a:noFill/>
          </a:ln>
        </p:spPr>
      </p:pic>
      <p:pic>
        <p:nvPicPr>
          <p:cNvPr id="741" name="Google Shape;741;p76"/>
          <p:cNvPicPr preferRelativeResize="0"/>
          <p:nvPr/>
        </p:nvPicPr>
        <p:blipFill>
          <a:blip r:embed="rId12">
            <a:alphaModFix/>
          </a:blip>
          <a:stretch>
            <a:fillRect/>
          </a:stretch>
        </p:blipFill>
        <p:spPr>
          <a:xfrm>
            <a:off x="2885025" y="3664375"/>
            <a:ext cx="1019175" cy="657225"/>
          </a:xfrm>
          <a:prstGeom prst="rect">
            <a:avLst/>
          </a:prstGeom>
          <a:noFill/>
          <a:ln>
            <a:noFill/>
          </a:ln>
        </p:spPr>
      </p:pic>
      <p:pic>
        <p:nvPicPr>
          <p:cNvPr id="742" name="Google Shape;742;p76"/>
          <p:cNvPicPr preferRelativeResize="0"/>
          <p:nvPr/>
        </p:nvPicPr>
        <p:blipFill>
          <a:blip r:embed="rId13">
            <a:alphaModFix/>
          </a:blip>
          <a:stretch>
            <a:fillRect/>
          </a:stretch>
        </p:blipFill>
        <p:spPr>
          <a:xfrm>
            <a:off x="5837038" y="2744200"/>
            <a:ext cx="790575" cy="552450"/>
          </a:xfrm>
          <a:prstGeom prst="rect">
            <a:avLst/>
          </a:prstGeom>
          <a:noFill/>
          <a:ln>
            <a:noFill/>
          </a:ln>
        </p:spPr>
      </p:pic>
      <p:pic>
        <p:nvPicPr>
          <p:cNvPr id="743" name="Google Shape;743;p76"/>
          <p:cNvPicPr preferRelativeResize="0"/>
          <p:nvPr/>
        </p:nvPicPr>
        <p:blipFill>
          <a:blip r:embed="rId14">
            <a:alphaModFix/>
          </a:blip>
          <a:stretch>
            <a:fillRect/>
          </a:stretch>
        </p:blipFill>
        <p:spPr>
          <a:xfrm>
            <a:off x="4569825" y="3797725"/>
            <a:ext cx="733425" cy="619125"/>
          </a:xfrm>
          <a:prstGeom prst="rect">
            <a:avLst/>
          </a:prstGeom>
          <a:noFill/>
          <a:ln>
            <a:noFill/>
          </a:ln>
        </p:spPr>
      </p:pic>
      <p:pic>
        <p:nvPicPr>
          <p:cNvPr id="744" name="Google Shape;744;p76"/>
          <p:cNvPicPr preferRelativeResize="0"/>
          <p:nvPr/>
        </p:nvPicPr>
        <p:blipFill>
          <a:blip r:embed="rId15">
            <a:alphaModFix/>
          </a:blip>
          <a:stretch>
            <a:fillRect/>
          </a:stretch>
        </p:blipFill>
        <p:spPr>
          <a:xfrm>
            <a:off x="6534525" y="1643075"/>
            <a:ext cx="1028700" cy="733425"/>
          </a:xfrm>
          <a:prstGeom prst="rect">
            <a:avLst/>
          </a:prstGeom>
          <a:noFill/>
          <a:ln>
            <a:noFill/>
          </a:ln>
        </p:spPr>
      </p:pic>
      <p:pic>
        <p:nvPicPr>
          <p:cNvPr id="745" name="Google Shape;745;p76"/>
          <p:cNvPicPr preferRelativeResize="0"/>
          <p:nvPr/>
        </p:nvPicPr>
        <p:blipFill>
          <a:blip r:embed="rId16">
            <a:alphaModFix/>
          </a:blip>
          <a:stretch>
            <a:fillRect/>
          </a:stretch>
        </p:blipFill>
        <p:spPr>
          <a:xfrm>
            <a:off x="5708450" y="3664375"/>
            <a:ext cx="1047750" cy="752475"/>
          </a:xfrm>
          <a:prstGeom prst="rect">
            <a:avLst/>
          </a:prstGeom>
          <a:noFill/>
          <a:ln>
            <a:noFill/>
          </a:ln>
        </p:spPr>
      </p:pic>
      <p:pic>
        <p:nvPicPr>
          <p:cNvPr id="746" name="Google Shape;746;p76"/>
          <p:cNvPicPr preferRelativeResize="0"/>
          <p:nvPr/>
        </p:nvPicPr>
        <p:blipFill>
          <a:blip r:embed="rId17">
            <a:alphaModFix/>
          </a:blip>
          <a:stretch>
            <a:fillRect/>
          </a:stretch>
        </p:blipFill>
        <p:spPr>
          <a:xfrm>
            <a:off x="7299475" y="2710863"/>
            <a:ext cx="809625" cy="619125"/>
          </a:xfrm>
          <a:prstGeom prst="rect">
            <a:avLst/>
          </a:prstGeom>
          <a:noFill/>
          <a:ln>
            <a:noFill/>
          </a:ln>
        </p:spPr>
      </p:pic>
      <p:pic>
        <p:nvPicPr>
          <p:cNvPr id="747" name="Google Shape;747;p76"/>
          <p:cNvPicPr preferRelativeResize="0"/>
          <p:nvPr/>
        </p:nvPicPr>
        <p:blipFill>
          <a:blip r:embed="rId18">
            <a:alphaModFix/>
          </a:blip>
          <a:stretch>
            <a:fillRect/>
          </a:stretch>
        </p:blipFill>
        <p:spPr>
          <a:xfrm>
            <a:off x="7715625" y="1643075"/>
            <a:ext cx="981075" cy="77152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77"/>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Perfect 10</a:t>
            </a:r>
            <a:endParaRPr b="0" sz="2300">
              <a:solidFill>
                <a:srgbClr val="434343"/>
              </a:solidFill>
              <a:latin typeface="Hepta Slab"/>
              <a:ea typeface="Hepta Slab"/>
              <a:cs typeface="Hepta Slab"/>
              <a:sym typeface="Hepta Slab"/>
            </a:endParaRPr>
          </a:p>
        </p:txBody>
      </p:sp>
      <p:sp>
        <p:nvSpPr>
          <p:cNvPr id="753" name="Google Shape;753;p77"/>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754" name="Google Shape;754;p77"/>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55" name="Google Shape;755;p77"/>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56" name="Google Shape;756;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57" name="Google Shape;757;p77"/>
          <p:cNvSpPr txBox="1"/>
          <p:nvPr/>
        </p:nvSpPr>
        <p:spPr>
          <a:xfrm>
            <a:off x="505600" y="875075"/>
            <a:ext cx="7603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2. Pick 1 pair to find the sum.</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a. Write an equation to show the sum. Show your thinking</a:t>
            </a:r>
            <a:endParaRPr>
              <a:latin typeface="Livvic"/>
              <a:ea typeface="Livvic"/>
              <a:cs typeface="Livvic"/>
              <a:sym typeface="Livvic"/>
            </a:endParaRPr>
          </a:p>
        </p:txBody>
      </p:sp>
      <p:pic>
        <p:nvPicPr>
          <p:cNvPr id="758" name="Google Shape;758;p77"/>
          <p:cNvPicPr preferRelativeResize="0"/>
          <p:nvPr/>
        </p:nvPicPr>
        <p:blipFill>
          <a:blip r:embed="rId3">
            <a:alphaModFix/>
          </a:blip>
          <a:stretch>
            <a:fillRect/>
          </a:stretch>
        </p:blipFill>
        <p:spPr>
          <a:xfrm>
            <a:off x="1105275" y="1691700"/>
            <a:ext cx="1190625" cy="600075"/>
          </a:xfrm>
          <a:prstGeom prst="rect">
            <a:avLst/>
          </a:prstGeom>
          <a:noFill/>
          <a:ln>
            <a:noFill/>
          </a:ln>
        </p:spPr>
      </p:pic>
      <p:pic>
        <p:nvPicPr>
          <p:cNvPr id="759" name="Google Shape;759;p77"/>
          <p:cNvPicPr preferRelativeResize="0"/>
          <p:nvPr/>
        </p:nvPicPr>
        <p:blipFill>
          <a:blip r:embed="rId4">
            <a:alphaModFix/>
          </a:blip>
          <a:stretch>
            <a:fillRect/>
          </a:stretch>
        </p:blipFill>
        <p:spPr>
          <a:xfrm>
            <a:off x="2448300" y="1643075"/>
            <a:ext cx="1162050" cy="590550"/>
          </a:xfrm>
          <a:prstGeom prst="rect">
            <a:avLst/>
          </a:prstGeom>
          <a:noFill/>
          <a:ln>
            <a:noFill/>
          </a:ln>
        </p:spPr>
      </p:pic>
      <p:pic>
        <p:nvPicPr>
          <p:cNvPr id="760" name="Google Shape;760;p77"/>
          <p:cNvPicPr preferRelativeResize="0"/>
          <p:nvPr/>
        </p:nvPicPr>
        <p:blipFill>
          <a:blip r:embed="rId5">
            <a:alphaModFix/>
          </a:blip>
          <a:stretch>
            <a:fillRect/>
          </a:stretch>
        </p:blipFill>
        <p:spPr>
          <a:xfrm>
            <a:off x="7088575" y="3821538"/>
            <a:ext cx="1085850" cy="571500"/>
          </a:xfrm>
          <a:prstGeom prst="rect">
            <a:avLst/>
          </a:prstGeom>
          <a:noFill/>
          <a:ln>
            <a:noFill/>
          </a:ln>
        </p:spPr>
      </p:pic>
      <p:pic>
        <p:nvPicPr>
          <p:cNvPr id="761" name="Google Shape;761;p77"/>
          <p:cNvPicPr preferRelativeResize="0"/>
          <p:nvPr/>
        </p:nvPicPr>
        <p:blipFill>
          <a:blip r:embed="rId6">
            <a:alphaModFix/>
          </a:blip>
          <a:stretch>
            <a:fillRect/>
          </a:stretch>
        </p:blipFill>
        <p:spPr>
          <a:xfrm>
            <a:off x="1162825" y="2611363"/>
            <a:ext cx="1228725" cy="733425"/>
          </a:xfrm>
          <a:prstGeom prst="rect">
            <a:avLst/>
          </a:prstGeom>
          <a:noFill/>
          <a:ln>
            <a:noFill/>
          </a:ln>
        </p:spPr>
      </p:pic>
      <p:pic>
        <p:nvPicPr>
          <p:cNvPr id="762" name="Google Shape;762;p77"/>
          <p:cNvPicPr preferRelativeResize="0"/>
          <p:nvPr/>
        </p:nvPicPr>
        <p:blipFill>
          <a:blip r:embed="rId7">
            <a:alphaModFix/>
          </a:blip>
          <a:stretch>
            <a:fillRect/>
          </a:stretch>
        </p:blipFill>
        <p:spPr>
          <a:xfrm>
            <a:off x="3762750" y="1643075"/>
            <a:ext cx="1257300" cy="704850"/>
          </a:xfrm>
          <a:prstGeom prst="rect">
            <a:avLst/>
          </a:prstGeom>
          <a:noFill/>
          <a:ln>
            <a:noFill/>
          </a:ln>
        </p:spPr>
      </p:pic>
      <p:pic>
        <p:nvPicPr>
          <p:cNvPr id="763" name="Google Shape;763;p77"/>
          <p:cNvPicPr preferRelativeResize="0"/>
          <p:nvPr/>
        </p:nvPicPr>
        <p:blipFill>
          <a:blip r:embed="rId8">
            <a:alphaModFix/>
          </a:blip>
          <a:stretch>
            <a:fillRect/>
          </a:stretch>
        </p:blipFill>
        <p:spPr>
          <a:xfrm>
            <a:off x="2831463" y="2644200"/>
            <a:ext cx="1228725" cy="609600"/>
          </a:xfrm>
          <a:prstGeom prst="rect">
            <a:avLst/>
          </a:prstGeom>
          <a:noFill/>
          <a:ln>
            <a:noFill/>
          </a:ln>
        </p:spPr>
      </p:pic>
      <p:pic>
        <p:nvPicPr>
          <p:cNvPr id="764" name="Google Shape;764;p77"/>
          <p:cNvPicPr preferRelativeResize="0"/>
          <p:nvPr/>
        </p:nvPicPr>
        <p:blipFill>
          <a:blip r:embed="rId9">
            <a:alphaModFix/>
          </a:blip>
          <a:stretch>
            <a:fillRect/>
          </a:stretch>
        </p:blipFill>
        <p:spPr>
          <a:xfrm>
            <a:off x="5172450" y="1643075"/>
            <a:ext cx="1209675" cy="600075"/>
          </a:xfrm>
          <a:prstGeom prst="rect">
            <a:avLst/>
          </a:prstGeom>
          <a:noFill/>
          <a:ln>
            <a:noFill/>
          </a:ln>
        </p:spPr>
      </p:pic>
      <p:pic>
        <p:nvPicPr>
          <p:cNvPr id="765" name="Google Shape;765;p77"/>
          <p:cNvPicPr preferRelativeResize="0"/>
          <p:nvPr/>
        </p:nvPicPr>
        <p:blipFill>
          <a:blip r:embed="rId10">
            <a:alphaModFix/>
          </a:blip>
          <a:stretch>
            <a:fillRect/>
          </a:stretch>
        </p:blipFill>
        <p:spPr>
          <a:xfrm>
            <a:off x="1238250" y="3664375"/>
            <a:ext cx="1228725" cy="581025"/>
          </a:xfrm>
          <a:prstGeom prst="rect">
            <a:avLst/>
          </a:prstGeom>
          <a:noFill/>
          <a:ln>
            <a:noFill/>
          </a:ln>
        </p:spPr>
      </p:pic>
      <p:pic>
        <p:nvPicPr>
          <p:cNvPr id="766" name="Google Shape;766;p77"/>
          <p:cNvPicPr preferRelativeResize="0"/>
          <p:nvPr/>
        </p:nvPicPr>
        <p:blipFill>
          <a:blip r:embed="rId11">
            <a:alphaModFix/>
          </a:blip>
          <a:stretch>
            <a:fillRect/>
          </a:stretch>
        </p:blipFill>
        <p:spPr>
          <a:xfrm>
            <a:off x="4388713" y="2696588"/>
            <a:ext cx="1057275" cy="752475"/>
          </a:xfrm>
          <a:prstGeom prst="rect">
            <a:avLst/>
          </a:prstGeom>
          <a:noFill/>
          <a:ln>
            <a:noFill/>
          </a:ln>
        </p:spPr>
      </p:pic>
      <p:pic>
        <p:nvPicPr>
          <p:cNvPr id="767" name="Google Shape;767;p77"/>
          <p:cNvPicPr preferRelativeResize="0"/>
          <p:nvPr/>
        </p:nvPicPr>
        <p:blipFill>
          <a:blip r:embed="rId12">
            <a:alphaModFix/>
          </a:blip>
          <a:stretch>
            <a:fillRect/>
          </a:stretch>
        </p:blipFill>
        <p:spPr>
          <a:xfrm>
            <a:off x="2885025" y="3664375"/>
            <a:ext cx="1019175" cy="657225"/>
          </a:xfrm>
          <a:prstGeom prst="rect">
            <a:avLst/>
          </a:prstGeom>
          <a:noFill/>
          <a:ln>
            <a:noFill/>
          </a:ln>
        </p:spPr>
      </p:pic>
      <p:pic>
        <p:nvPicPr>
          <p:cNvPr id="768" name="Google Shape;768;p77"/>
          <p:cNvPicPr preferRelativeResize="0"/>
          <p:nvPr/>
        </p:nvPicPr>
        <p:blipFill>
          <a:blip r:embed="rId13">
            <a:alphaModFix/>
          </a:blip>
          <a:stretch>
            <a:fillRect/>
          </a:stretch>
        </p:blipFill>
        <p:spPr>
          <a:xfrm>
            <a:off x="5837038" y="2744200"/>
            <a:ext cx="790575" cy="552450"/>
          </a:xfrm>
          <a:prstGeom prst="rect">
            <a:avLst/>
          </a:prstGeom>
          <a:noFill/>
          <a:ln>
            <a:noFill/>
          </a:ln>
        </p:spPr>
      </p:pic>
      <p:pic>
        <p:nvPicPr>
          <p:cNvPr id="769" name="Google Shape;769;p77"/>
          <p:cNvPicPr preferRelativeResize="0"/>
          <p:nvPr/>
        </p:nvPicPr>
        <p:blipFill>
          <a:blip r:embed="rId14">
            <a:alphaModFix/>
          </a:blip>
          <a:stretch>
            <a:fillRect/>
          </a:stretch>
        </p:blipFill>
        <p:spPr>
          <a:xfrm>
            <a:off x="4569825" y="3797725"/>
            <a:ext cx="733425" cy="619125"/>
          </a:xfrm>
          <a:prstGeom prst="rect">
            <a:avLst/>
          </a:prstGeom>
          <a:noFill/>
          <a:ln>
            <a:noFill/>
          </a:ln>
        </p:spPr>
      </p:pic>
      <p:pic>
        <p:nvPicPr>
          <p:cNvPr id="770" name="Google Shape;770;p77"/>
          <p:cNvPicPr preferRelativeResize="0"/>
          <p:nvPr/>
        </p:nvPicPr>
        <p:blipFill>
          <a:blip r:embed="rId15">
            <a:alphaModFix/>
          </a:blip>
          <a:stretch>
            <a:fillRect/>
          </a:stretch>
        </p:blipFill>
        <p:spPr>
          <a:xfrm>
            <a:off x="6534525" y="1643075"/>
            <a:ext cx="1028700" cy="733425"/>
          </a:xfrm>
          <a:prstGeom prst="rect">
            <a:avLst/>
          </a:prstGeom>
          <a:noFill/>
          <a:ln>
            <a:noFill/>
          </a:ln>
        </p:spPr>
      </p:pic>
      <p:pic>
        <p:nvPicPr>
          <p:cNvPr id="771" name="Google Shape;771;p77"/>
          <p:cNvPicPr preferRelativeResize="0"/>
          <p:nvPr/>
        </p:nvPicPr>
        <p:blipFill>
          <a:blip r:embed="rId16">
            <a:alphaModFix/>
          </a:blip>
          <a:stretch>
            <a:fillRect/>
          </a:stretch>
        </p:blipFill>
        <p:spPr>
          <a:xfrm>
            <a:off x="5708450" y="3664375"/>
            <a:ext cx="1047750" cy="752475"/>
          </a:xfrm>
          <a:prstGeom prst="rect">
            <a:avLst/>
          </a:prstGeom>
          <a:noFill/>
          <a:ln>
            <a:noFill/>
          </a:ln>
        </p:spPr>
      </p:pic>
      <p:pic>
        <p:nvPicPr>
          <p:cNvPr id="772" name="Google Shape;772;p77"/>
          <p:cNvPicPr preferRelativeResize="0"/>
          <p:nvPr/>
        </p:nvPicPr>
        <p:blipFill>
          <a:blip r:embed="rId17">
            <a:alphaModFix/>
          </a:blip>
          <a:stretch>
            <a:fillRect/>
          </a:stretch>
        </p:blipFill>
        <p:spPr>
          <a:xfrm>
            <a:off x="7299475" y="2710863"/>
            <a:ext cx="809625" cy="619125"/>
          </a:xfrm>
          <a:prstGeom prst="rect">
            <a:avLst/>
          </a:prstGeom>
          <a:noFill/>
          <a:ln>
            <a:noFill/>
          </a:ln>
        </p:spPr>
      </p:pic>
      <p:pic>
        <p:nvPicPr>
          <p:cNvPr id="773" name="Google Shape;773;p77"/>
          <p:cNvPicPr preferRelativeResize="0"/>
          <p:nvPr/>
        </p:nvPicPr>
        <p:blipFill>
          <a:blip r:embed="rId18">
            <a:alphaModFix/>
          </a:blip>
          <a:stretch>
            <a:fillRect/>
          </a:stretch>
        </p:blipFill>
        <p:spPr>
          <a:xfrm>
            <a:off x="7715625" y="1643075"/>
            <a:ext cx="981075" cy="7715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78"/>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Perfect 10</a:t>
            </a:r>
            <a:endParaRPr b="0" sz="2300">
              <a:solidFill>
                <a:srgbClr val="434343"/>
              </a:solidFill>
              <a:latin typeface="Hepta Slab"/>
              <a:ea typeface="Hepta Slab"/>
              <a:cs typeface="Hepta Slab"/>
              <a:sym typeface="Hepta Slab"/>
            </a:endParaRPr>
          </a:p>
        </p:txBody>
      </p:sp>
      <p:sp>
        <p:nvSpPr>
          <p:cNvPr id="779" name="Google Shape;779;p78"/>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780" name="Google Shape;780;p78"/>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81" name="Google Shape;781;p78"/>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82" name="Google Shape;782;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83" name="Google Shape;783;p78"/>
          <p:cNvSpPr txBox="1"/>
          <p:nvPr/>
        </p:nvSpPr>
        <p:spPr>
          <a:xfrm>
            <a:off x="505600" y="875075"/>
            <a:ext cx="7603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2. Pick 1 pair to find the sum.</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b. Write an equation to show the sum. Show your thinking</a:t>
            </a:r>
            <a:endParaRPr>
              <a:latin typeface="Livvic"/>
              <a:ea typeface="Livvic"/>
              <a:cs typeface="Livvic"/>
              <a:sym typeface="Livvic"/>
            </a:endParaRPr>
          </a:p>
        </p:txBody>
      </p:sp>
      <p:pic>
        <p:nvPicPr>
          <p:cNvPr id="784" name="Google Shape;784;p78"/>
          <p:cNvPicPr preferRelativeResize="0"/>
          <p:nvPr/>
        </p:nvPicPr>
        <p:blipFill>
          <a:blip r:embed="rId3">
            <a:alphaModFix/>
          </a:blip>
          <a:stretch>
            <a:fillRect/>
          </a:stretch>
        </p:blipFill>
        <p:spPr>
          <a:xfrm>
            <a:off x="1105275" y="1691700"/>
            <a:ext cx="1190625" cy="600075"/>
          </a:xfrm>
          <a:prstGeom prst="rect">
            <a:avLst/>
          </a:prstGeom>
          <a:noFill/>
          <a:ln>
            <a:noFill/>
          </a:ln>
        </p:spPr>
      </p:pic>
      <p:pic>
        <p:nvPicPr>
          <p:cNvPr id="785" name="Google Shape;785;p78"/>
          <p:cNvPicPr preferRelativeResize="0"/>
          <p:nvPr/>
        </p:nvPicPr>
        <p:blipFill>
          <a:blip r:embed="rId4">
            <a:alphaModFix/>
          </a:blip>
          <a:stretch>
            <a:fillRect/>
          </a:stretch>
        </p:blipFill>
        <p:spPr>
          <a:xfrm>
            <a:off x="2448300" y="1643075"/>
            <a:ext cx="1162050" cy="590550"/>
          </a:xfrm>
          <a:prstGeom prst="rect">
            <a:avLst/>
          </a:prstGeom>
          <a:noFill/>
          <a:ln>
            <a:noFill/>
          </a:ln>
        </p:spPr>
      </p:pic>
      <p:pic>
        <p:nvPicPr>
          <p:cNvPr id="786" name="Google Shape;786;p78"/>
          <p:cNvPicPr preferRelativeResize="0"/>
          <p:nvPr/>
        </p:nvPicPr>
        <p:blipFill>
          <a:blip r:embed="rId5">
            <a:alphaModFix/>
          </a:blip>
          <a:stretch>
            <a:fillRect/>
          </a:stretch>
        </p:blipFill>
        <p:spPr>
          <a:xfrm>
            <a:off x="7088575" y="3821538"/>
            <a:ext cx="1085850" cy="571500"/>
          </a:xfrm>
          <a:prstGeom prst="rect">
            <a:avLst/>
          </a:prstGeom>
          <a:noFill/>
          <a:ln>
            <a:noFill/>
          </a:ln>
        </p:spPr>
      </p:pic>
      <p:pic>
        <p:nvPicPr>
          <p:cNvPr id="787" name="Google Shape;787;p78"/>
          <p:cNvPicPr preferRelativeResize="0"/>
          <p:nvPr/>
        </p:nvPicPr>
        <p:blipFill>
          <a:blip r:embed="rId6">
            <a:alphaModFix/>
          </a:blip>
          <a:stretch>
            <a:fillRect/>
          </a:stretch>
        </p:blipFill>
        <p:spPr>
          <a:xfrm>
            <a:off x="1162825" y="2611363"/>
            <a:ext cx="1228725" cy="733425"/>
          </a:xfrm>
          <a:prstGeom prst="rect">
            <a:avLst/>
          </a:prstGeom>
          <a:noFill/>
          <a:ln>
            <a:noFill/>
          </a:ln>
        </p:spPr>
      </p:pic>
      <p:pic>
        <p:nvPicPr>
          <p:cNvPr id="788" name="Google Shape;788;p78"/>
          <p:cNvPicPr preferRelativeResize="0"/>
          <p:nvPr/>
        </p:nvPicPr>
        <p:blipFill>
          <a:blip r:embed="rId7">
            <a:alphaModFix/>
          </a:blip>
          <a:stretch>
            <a:fillRect/>
          </a:stretch>
        </p:blipFill>
        <p:spPr>
          <a:xfrm>
            <a:off x="3762750" y="1643075"/>
            <a:ext cx="1257300" cy="704850"/>
          </a:xfrm>
          <a:prstGeom prst="rect">
            <a:avLst/>
          </a:prstGeom>
          <a:noFill/>
          <a:ln>
            <a:noFill/>
          </a:ln>
        </p:spPr>
      </p:pic>
      <p:pic>
        <p:nvPicPr>
          <p:cNvPr id="789" name="Google Shape;789;p78"/>
          <p:cNvPicPr preferRelativeResize="0"/>
          <p:nvPr/>
        </p:nvPicPr>
        <p:blipFill>
          <a:blip r:embed="rId8">
            <a:alphaModFix/>
          </a:blip>
          <a:stretch>
            <a:fillRect/>
          </a:stretch>
        </p:blipFill>
        <p:spPr>
          <a:xfrm>
            <a:off x="2831463" y="2644200"/>
            <a:ext cx="1228725" cy="609600"/>
          </a:xfrm>
          <a:prstGeom prst="rect">
            <a:avLst/>
          </a:prstGeom>
          <a:noFill/>
          <a:ln>
            <a:noFill/>
          </a:ln>
        </p:spPr>
      </p:pic>
      <p:pic>
        <p:nvPicPr>
          <p:cNvPr id="790" name="Google Shape;790;p78"/>
          <p:cNvPicPr preferRelativeResize="0"/>
          <p:nvPr/>
        </p:nvPicPr>
        <p:blipFill>
          <a:blip r:embed="rId9">
            <a:alphaModFix/>
          </a:blip>
          <a:stretch>
            <a:fillRect/>
          </a:stretch>
        </p:blipFill>
        <p:spPr>
          <a:xfrm>
            <a:off x="5172450" y="1643075"/>
            <a:ext cx="1209675" cy="600075"/>
          </a:xfrm>
          <a:prstGeom prst="rect">
            <a:avLst/>
          </a:prstGeom>
          <a:noFill/>
          <a:ln>
            <a:noFill/>
          </a:ln>
        </p:spPr>
      </p:pic>
      <p:pic>
        <p:nvPicPr>
          <p:cNvPr id="791" name="Google Shape;791;p78"/>
          <p:cNvPicPr preferRelativeResize="0"/>
          <p:nvPr/>
        </p:nvPicPr>
        <p:blipFill>
          <a:blip r:embed="rId10">
            <a:alphaModFix/>
          </a:blip>
          <a:stretch>
            <a:fillRect/>
          </a:stretch>
        </p:blipFill>
        <p:spPr>
          <a:xfrm>
            <a:off x="1238250" y="3664375"/>
            <a:ext cx="1228725" cy="581025"/>
          </a:xfrm>
          <a:prstGeom prst="rect">
            <a:avLst/>
          </a:prstGeom>
          <a:noFill/>
          <a:ln>
            <a:noFill/>
          </a:ln>
        </p:spPr>
      </p:pic>
      <p:pic>
        <p:nvPicPr>
          <p:cNvPr id="792" name="Google Shape;792;p78"/>
          <p:cNvPicPr preferRelativeResize="0"/>
          <p:nvPr/>
        </p:nvPicPr>
        <p:blipFill>
          <a:blip r:embed="rId11">
            <a:alphaModFix/>
          </a:blip>
          <a:stretch>
            <a:fillRect/>
          </a:stretch>
        </p:blipFill>
        <p:spPr>
          <a:xfrm>
            <a:off x="4388713" y="2696588"/>
            <a:ext cx="1057275" cy="752475"/>
          </a:xfrm>
          <a:prstGeom prst="rect">
            <a:avLst/>
          </a:prstGeom>
          <a:noFill/>
          <a:ln>
            <a:noFill/>
          </a:ln>
        </p:spPr>
      </p:pic>
      <p:pic>
        <p:nvPicPr>
          <p:cNvPr id="793" name="Google Shape;793;p78"/>
          <p:cNvPicPr preferRelativeResize="0"/>
          <p:nvPr/>
        </p:nvPicPr>
        <p:blipFill>
          <a:blip r:embed="rId12">
            <a:alphaModFix/>
          </a:blip>
          <a:stretch>
            <a:fillRect/>
          </a:stretch>
        </p:blipFill>
        <p:spPr>
          <a:xfrm>
            <a:off x="2885025" y="3664375"/>
            <a:ext cx="1019175" cy="657225"/>
          </a:xfrm>
          <a:prstGeom prst="rect">
            <a:avLst/>
          </a:prstGeom>
          <a:noFill/>
          <a:ln>
            <a:noFill/>
          </a:ln>
        </p:spPr>
      </p:pic>
      <p:pic>
        <p:nvPicPr>
          <p:cNvPr id="794" name="Google Shape;794;p78"/>
          <p:cNvPicPr preferRelativeResize="0"/>
          <p:nvPr/>
        </p:nvPicPr>
        <p:blipFill>
          <a:blip r:embed="rId13">
            <a:alphaModFix/>
          </a:blip>
          <a:stretch>
            <a:fillRect/>
          </a:stretch>
        </p:blipFill>
        <p:spPr>
          <a:xfrm>
            <a:off x="5837038" y="2744200"/>
            <a:ext cx="790575" cy="552450"/>
          </a:xfrm>
          <a:prstGeom prst="rect">
            <a:avLst/>
          </a:prstGeom>
          <a:noFill/>
          <a:ln>
            <a:noFill/>
          </a:ln>
        </p:spPr>
      </p:pic>
      <p:pic>
        <p:nvPicPr>
          <p:cNvPr id="795" name="Google Shape;795;p78"/>
          <p:cNvPicPr preferRelativeResize="0"/>
          <p:nvPr/>
        </p:nvPicPr>
        <p:blipFill>
          <a:blip r:embed="rId14">
            <a:alphaModFix/>
          </a:blip>
          <a:stretch>
            <a:fillRect/>
          </a:stretch>
        </p:blipFill>
        <p:spPr>
          <a:xfrm>
            <a:off x="4569825" y="3797725"/>
            <a:ext cx="733425" cy="619125"/>
          </a:xfrm>
          <a:prstGeom prst="rect">
            <a:avLst/>
          </a:prstGeom>
          <a:noFill/>
          <a:ln>
            <a:noFill/>
          </a:ln>
        </p:spPr>
      </p:pic>
      <p:pic>
        <p:nvPicPr>
          <p:cNvPr id="796" name="Google Shape;796;p78"/>
          <p:cNvPicPr preferRelativeResize="0"/>
          <p:nvPr/>
        </p:nvPicPr>
        <p:blipFill>
          <a:blip r:embed="rId15">
            <a:alphaModFix/>
          </a:blip>
          <a:stretch>
            <a:fillRect/>
          </a:stretch>
        </p:blipFill>
        <p:spPr>
          <a:xfrm>
            <a:off x="6534525" y="1643075"/>
            <a:ext cx="1028700" cy="733425"/>
          </a:xfrm>
          <a:prstGeom prst="rect">
            <a:avLst/>
          </a:prstGeom>
          <a:noFill/>
          <a:ln>
            <a:noFill/>
          </a:ln>
        </p:spPr>
      </p:pic>
      <p:pic>
        <p:nvPicPr>
          <p:cNvPr id="797" name="Google Shape;797;p78"/>
          <p:cNvPicPr preferRelativeResize="0"/>
          <p:nvPr/>
        </p:nvPicPr>
        <p:blipFill>
          <a:blip r:embed="rId16">
            <a:alphaModFix/>
          </a:blip>
          <a:stretch>
            <a:fillRect/>
          </a:stretch>
        </p:blipFill>
        <p:spPr>
          <a:xfrm>
            <a:off x="5708450" y="3664375"/>
            <a:ext cx="1047750" cy="752475"/>
          </a:xfrm>
          <a:prstGeom prst="rect">
            <a:avLst/>
          </a:prstGeom>
          <a:noFill/>
          <a:ln>
            <a:noFill/>
          </a:ln>
        </p:spPr>
      </p:pic>
      <p:pic>
        <p:nvPicPr>
          <p:cNvPr id="798" name="Google Shape;798;p78"/>
          <p:cNvPicPr preferRelativeResize="0"/>
          <p:nvPr/>
        </p:nvPicPr>
        <p:blipFill>
          <a:blip r:embed="rId17">
            <a:alphaModFix/>
          </a:blip>
          <a:stretch>
            <a:fillRect/>
          </a:stretch>
        </p:blipFill>
        <p:spPr>
          <a:xfrm>
            <a:off x="7299475" y="2710863"/>
            <a:ext cx="809625" cy="619125"/>
          </a:xfrm>
          <a:prstGeom prst="rect">
            <a:avLst/>
          </a:prstGeom>
          <a:noFill/>
          <a:ln>
            <a:noFill/>
          </a:ln>
        </p:spPr>
      </p:pic>
      <p:pic>
        <p:nvPicPr>
          <p:cNvPr id="799" name="Google Shape;799;p78"/>
          <p:cNvPicPr preferRelativeResize="0"/>
          <p:nvPr/>
        </p:nvPicPr>
        <p:blipFill>
          <a:blip r:embed="rId18">
            <a:alphaModFix/>
          </a:blip>
          <a:stretch>
            <a:fillRect/>
          </a:stretch>
        </p:blipFill>
        <p:spPr>
          <a:xfrm>
            <a:off x="7715625" y="1643075"/>
            <a:ext cx="981075" cy="77152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79"/>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you learned that when you add a two-digit number to a three-digit number, knowing sums of 10 can help you see if you need to make a new ten.</a:t>
            </a:r>
            <a:endParaRPr sz="2100">
              <a:latin typeface="Livvic"/>
              <a:ea typeface="Livvic"/>
              <a:cs typeface="Livvic"/>
              <a:sym typeface="Livvic"/>
            </a:endParaRPr>
          </a:p>
        </p:txBody>
      </p:sp>
      <p:pic>
        <p:nvPicPr>
          <p:cNvPr id="805" name="Google Shape;805;p79"/>
          <p:cNvPicPr preferRelativeResize="0"/>
          <p:nvPr/>
        </p:nvPicPr>
        <p:blipFill>
          <a:blip r:embed="rId3">
            <a:alphaModFix/>
          </a:blip>
          <a:stretch>
            <a:fillRect/>
          </a:stretch>
        </p:blipFill>
        <p:spPr>
          <a:xfrm>
            <a:off x="3004123" y="2771522"/>
            <a:ext cx="1797600" cy="1600603"/>
          </a:xfrm>
          <a:prstGeom prst="rect">
            <a:avLst/>
          </a:prstGeom>
          <a:noFill/>
          <a:ln>
            <a:noFill/>
          </a:ln>
        </p:spPr>
      </p:pic>
      <p:sp>
        <p:nvSpPr>
          <p:cNvPr id="806" name="Google Shape;806;p7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07" name="Google Shape;807;p79"/>
          <p:cNvSpPr/>
          <p:nvPr/>
        </p:nvSpPr>
        <p:spPr>
          <a:xfrm>
            <a:off x="4867375" y="1733200"/>
            <a:ext cx="3076012" cy="21574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79"/>
          <p:cNvSpPr txBox="1"/>
          <p:nvPr/>
        </p:nvSpPr>
        <p:spPr>
          <a:xfrm flipH="1">
            <a:off x="5313825" y="2222750"/>
            <a:ext cx="21831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Livvic"/>
                <a:ea typeface="Livvic"/>
                <a:cs typeface="Livvic"/>
                <a:sym typeface="Livvic"/>
              </a:rPr>
              <a:t>How did you find the sum of your pair?</a:t>
            </a:r>
            <a:endParaRPr b="1" sz="1900">
              <a:latin typeface="Livvic"/>
              <a:ea typeface="Livvic"/>
              <a:cs typeface="Livvic"/>
              <a:sym typeface="Livvic"/>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12" name="Shape 812"/>
        <p:cNvGrpSpPr/>
        <p:nvPr/>
      </p:nvGrpSpPr>
      <p:grpSpPr>
        <a:xfrm>
          <a:off x="0" y="0"/>
          <a:ext cx="0" cy="0"/>
          <a:chOff x="0" y="0"/>
          <a:chExt cx="0" cy="0"/>
        </a:xfrm>
      </p:grpSpPr>
      <p:sp>
        <p:nvSpPr>
          <p:cNvPr id="813" name="Google Shape;813;p80"/>
          <p:cNvSpPr txBox="1"/>
          <p:nvPr>
            <p:ph type="ctrTitle"/>
          </p:nvPr>
        </p:nvSpPr>
        <p:spPr>
          <a:xfrm>
            <a:off x="1029650" y="875175"/>
            <a:ext cx="6925500" cy="15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Make New Tens, Make New Hundreds</a:t>
            </a:r>
            <a:endParaRPr sz="4200">
              <a:solidFill>
                <a:srgbClr val="434343"/>
              </a:solidFill>
              <a:latin typeface="Hepta Slab"/>
              <a:ea typeface="Hepta Slab"/>
              <a:cs typeface="Hepta Slab"/>
              <a:sym typeface="Hepta Slab"/>
            </a:endParaRPr>
          </a:p>
        </p:txBody>
      </p:sp>
      <p:sp>
        <p:nvSpPr>
          <p:cNvPr id="814" name="Google Shape;814;p80"/>
          <p:cNvSpPr txBox="1"/>
          <p:nvPr/>
        </p:nvSpPr>
        <p:spPr>
          <a:xfrm>
            <a:off x="2278200" y="2517675"/>
            <a:ext cx="5753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three-digit numbers and compose new tens or hundreds.</a:t>
            </a:r>
            <a:endParaRPr>
              <a:latin typeface="Quicksand"/>
              <a:ea typeface="Quicksand"/>
              <a:cs typeface="Quicksand"/>
              <a:sym typeface="Quicksand"/>
            </a:endParaRPr>
          </a:p>
        </p:txBody>
      </p:sp>
      <p:sp>
        <p:nvSpPr>
          <p:cNvPr id="815" name="Google Shape;815;p80"/>
          <p:cNvSpPr/>
          <p:nvPr/>
        </p:nvSpPr>
        <p:spPr>
          <a:xfrm>
            <a:off x="1816452" y="25176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8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2.NBT.B.7, 2.NBT.B.8</a:t>
            </a:r>
            <a:endParaRPr sz="1100">
              <a:latin typeface="Quicksand"/>
              <a:ea typeface="Quicksand"/>
              <a:cs typeface="Quicksand"/>
              <a:sym typeface="Quicksand"/>
            </a:endParaRPr>
          </a:p>
        </p:txBody>
      </p:sp>
      <p:sp>
        <p:nvSpPr>
          <p:cNvPr id="817" name="Google Shape;817;p8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7</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81"/>
          <p:cNvSpPr txBox="1"/>
          <p:nvPr>
            <p:ph type="ctrTitle"/>
          </p:nvPr>
        </p:nvSpPr>
        <p:spPr>
          <a:xfrm>
            <a:off x="95190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Are They the Same?</a:t>
            </a:r>
            <a:endParaRPr b="0" sz="3000">
              <a:solidFill>
                <a:srgbClr val="434343"/>
              </a:solidFill>
              <a:latin typeface="Hepta Slab"/>
              <a:ea typeface="Hepta Slab"/>
              <a:cs typeface="Hepta Slab"/>
              <a:sym typeface="Hepta Slab"/>
            </a:endParaRPr>
          </a:p>
        </p:txBody>
      </p:sp>
      <p:sp>
        <p:nvSpPr>
          <p:cNvPr id="823" name="Google Shape;823;p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24" name="Google Shape;824;p81"/>
          <p:cNvGrpSpPr/>
          <p:nvPr/>
        </p:nvGrpSpPr>
        <p:grpSpPr>
          <a:xfrm rot="-801400">
            <a:off x="550911" y="1697856"/>
            <a:ext cx="2343045" cy="950026"/>
            <a:chOff x="522450" y="1769275"/>
            <a:chExt cx="2343168" cy="950076"/>
          </a:xfrm>
        </p:grpSpPr>
        <p:sp>
          <p:nvSpPr>
            <p:cNvPr id="825" name="Google Shape;825;p8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8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827" name="Google Shape;827;p81"/>
          <p:cNvGrpSpPr/>
          <p:nvPr/>
        </p:nvGrpSpPr>
        <p:grpSpPr>
          <a:xfrm rot="862269">
            <a:off x="6428620" y="3250539"/>
            <a:ext cx="2343148" cy="950068"/>
            <a:chOff x="839436" y="2344375"/>
            <a:chExt cx="2343168" cy="950076"/>
          </a:xfrm>
        </p:grpSpPr>
        <p:sp>
          <p:nvSpPr>
            <p:cNvPr id="828" name="Google Shape;828;p8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8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830" name="Google Shape;830;p81"/>
          <p:cNvPicPr preferRelativeResize="0"/>
          <p:nvPr/>
        </p:nvPicPr>
        <p:blipFill>
          <a:blip r:embed="rId3">
            <a:alphaModFix/>
          </a:blip>
          <a:stretch>
            <a:fillRect/>
          </a:stretch>
        </p:blipFill>
        <p:spPr>
          <a:xfrm>
            <a:off x="3040150" y="2105075"/>
            <a:ext cx="3795175" cy="10269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82"/>
          <p:cNvSpPr txBox="1"/>
          <p:nvPr>
            <p:ph type="ctrTitle"/>
          </p:nvPr>
        </p:nvSpPr>
        <p:spPr>
          <a:xfrm>
            <a:off x="95190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Are They the Same?</a:t>
            </a:r>
            <a:endParaRPr b="0" sz="3000">
              <a:solidFill>
                <a:srgbClr val="434343"/>
              </a:solidFill>
              <a:latin typeface="Hepta Slab"/>
              <a:ea typeface="Hepta Slab"/>
              <a:cs typeface="Hepta Slab"/>
              <a:sym typeface="Hepta Slab"/>
            </a:endParaRPr>
          </a:p>
        </p:txBody>
      </p:sp>
      <p:sp>
        <p:nvSpPr>
          <p:cNvPr id="836" name="Google Shape;836;p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37" name="Google Shape;837;p82"/>
          <p:cNvGrpSpPr/>
          <p:nvPr/>
        </p:nvGrpSpPr>
        <p:grpSpPr>
          <a:xfrm rot="-801400">
            <a:off x="550911" y="1697856"/>
            <a:ext cx="2343045" cy="950026"/>
            <a:chOff x="522450" y="1769275"/>
            <a:chExt cx="2343168" cy="950076"/>
          </a:xfrm>
        </p:grpSpPr>
        <p:sp>
          <p:nvSpPr>
            <p:cNvPr id="838" name="Google Shape;838;p8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8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840" name="Google Shape;840;p82"/>
          <p:cNvGrpSpPr/>
          <p:nvPr/>
        </p:nvGrpSpPr>
        <p:grpSpPr>
          <a:xfrm rot="862269">
            <a:off x="6428620" y="3250539"/>
            <a:ext cx="2343148" cy="950068"/>
            <a:chOff x="839436" y="2344375"/>
            <a:chExt cx="2343168" cy="950076"/>
          </a:xfrm>
        </p:grpSpPr>
        <p:sp>
          <p:nvSpPr>
            <p:cNvPr id="841" name="Google Shape;841;p8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8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843" name="Google Shape;843;p82"/>
          <p:cNvPicPr preferRelativeResize="0"/>
          <p:nvPr/>
        </p:nvPicPr>
        <p:blipFill>
          <a:blip r:embed="rId3">
            <a:alphaModFix/>
          </a:blip>
          <a:stretch>
            <a:fillRect/>
          </a:stretch>
        </p:blipFill>
        <p:spPr>
          <a:xfrm>
            <a:off x="2972000" y="2133125"/>
            <a:ext cx="3669491" cy="8415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83"/>
          <p:cNvSpPr txBox="1"/>
          <p:nvPr>
            <p:ph type="ctrTitle"/>
          </p:nvPr>
        </p:nvSpPr>
        <p:spPr>
          <a:xfrm>
            <a:off x="95190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Are They the Same?</a:t>
            </a:r>
            <a:endParaRPr b="0" sz="3000">
              <a:solidFill>
                <a:srgbClr val="434343"/>
              </a:solidFill>
              <a:latin typeface="Hepta Slab"/>
              <a:ea typeface="Hepta Slab"/>
              <a:cs typeface="Hepta Slab"/>
              <a:sym typeface="Hepta Slab"/>
            </a:endParaRPr>
          </a:p>
        </p:txBody>
      </p:sp>
      <p:sp>
        <p:nvSpPr>
          <p:cNvPr id="849" name="Google Shape;849;p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50" name="Google Shape;850;p83"/>
          <p:cNvGrpSpPr/>
          <p:nvPr/>
        </p:nvGrpSpPr>
        <p:grpSpPr>
          <a:xfrm rot="-801400">
            <a:off x="550911" y="1697856"/>
            <a:ext cx="2343045" cy="950026"/>
            <a:chOff x="522450" y="1769275"/>
            <a:chExt cx="2343168" cy="950076"/>
          </a:xfrm>
        </p:grpSpPr>
        <p:sp>
          <p:nvSpPr>
            <p:cNvPr id="851" name="Google Shape;851;p8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8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853" name="Google Shape;853;p83"/>
          <p:cNvGrpSpPr/>
          <p:nvPr/>
        </p:nvGrpSpPr>
        <p:grpSpPr>
          <a:xfrm rot="862269">
            <a:off x="6428620" y="3250539"/>
            <a:ext cx="2343148" cy="950068"/>
            <a:chOff x="839436" y="2344375"/>
            <a:chExt cx="2343168" cy="950076"/>
          </a:xfrm>
        </p:grpSpPr>
        <p:sp>
          <p:nvSpPr>
            <p:cNvPr id="854" name="Google Shape;854;p8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8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856" name="Google Shape;856;p83"/>
          <p:cNvPicPr preferRelativeResize="0"/>
          <p:nvPr/>
        </p:nvPicPr>
        <p:blipFill>
          <a:blip r:embed="rId3">
            <a:alphaModFix/>
          </a:blip>
          <a:stretch>
            <a:fillRect/>
          </a:stretch>
        </p:blipFill>
        <p:spPr>
          <a:xfrm>
            <a:off x="3229704" y="1602200"/>
            <a:ext cx="2859972" cy="2292289"/>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84"/>
          <p:cNvSpPr txBox="1"/>
          <p:nvPr>
            <p:ph type="ctrTitle"/>
          </p:nvPr>
        </p:nvSpPr>
        <p:spPr>
          <a:xfrm>
            <a:off x="311300" y="38665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Compose a Ten or a Hundred</a:t>
            </a:r>
            <a:endParaRPr b="0" sz="2900">
              <a:solidFill>
                <a:srgbClr val="434343"/>
              </a:solidFill>
              <a:latin typeface="Hepta Slab"/>
              <a:ea typeface="Hepta Slab"/>
              <a:cs typeface="Hepta Slab"/>
              <a:sym typeface="Hepta Slab"/>
            </a:endParaRPr>
          </a:p>
        </p:txBody>
      </p:sp>
      <p:sp>
        <p:nvSpPr>
          <p:cNvPr id="862" name="Google Shape;862;p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3" name="Google Shape;863;p84"/>
          <p:cNvSpPr txBox="1"/>
          <p:nvPr/>
        </p:nvSpPr>
        <p:spPr>
          <a:xfrm>
            <a:off x="529425" y="989350"/>
            <a:ext cx="7772400" cy="305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1. Find the value of each sum.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Show your thinking. Use base-ten blocks if it helps you.</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2. Compare your thinking with your partner.</a:t>
            </a:r>
            <a:endParaRPr sz="1600">
              <a:latin typeface="Quicksand"/>
              <a:ea typeface="Quicksand"/>
              <a:cs typeface="Quicksand"/>
              <a:sym typeface="Quicksand"/>
            </a:endParaRPr>
          </a:p>
        </p:txBody>
      </p:sp>
      <p:pic>
        <p:nvPicPr>
          <p:cNvPr id="864" name="Google Shape;864;p84"/>
          <p:cNvPicPr preferRelativeResize="0"/>
          <p:nvPr/>
        </p:nvPicPr>
        <p:blipFill>
          <a:blip r:embed="rId3">
            <a:alphaModFix/>
          </a:blip>
          <a:stretch>
            <a:fillRect/>
          </a:stretch>
        </p:blipFill>
        <p:spPr>
          <a:xfrm>
            <a:off x="2797075" y="1809375"/>
            <a:ext cx="1670756" cy="352425"/>
          </a:xfrm>
          <a:prstGeom prst="rect">
            <a:avLst/>
          </a:prstGeom>
          <a:noFill/>
          <a:ln>
            <a:noFill/>
          </a:ln>
        </p:spPr>
      </p:pic>
      <p:pic>
        <p:nvPicPr>
          <p:cNvPr id="865" name="Google Shape;865;p84"/>
          <p:cNvPicPr preferRelativeResize="0"/>
          <p:nvPr/>
        </p:nvPicPr>
        <p:blipFill>
          <a:blip r:embed="rId4">
            <a:alphaModFix/>
          </a:blip>
          <a:stretch>
            <a:fillRect/>
          </a:stretch>
        </p:blipFill>
        <p:spPr>
          <a:xfrm>
            <a:off x="4663900" y="1786713"/>
            <a:ext cx="1300750" cy="3977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85"/>
          <p:cNvSpPr txBox="1"/>
          <p:nvPr>
            <p:ph type="ctrTitle"/>
          </p:nvPr>
        </p:nvSpPr>
        <p:spPr>
          <a:xfrm>
            <a:off x="341675" y="43270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Walk About and Add</a:t>
            </a:r>
            <a:endParaRPr b="0" sz="2900">
              <a:solidFill>
                <a:srgbClr val="434343"/>
              </a:solidFill>
              <a:latin typeface="Hepta Slab"/>
              <a:ea typeface="Hepta Slab"/>
              <a:cs typeface="Hepta Slab"/>
              <a:sym typeface="Hepta Slab"/>
            </a:endParaRPr>
          </a:p>
        </p:txBody>
      </p:sp>
      <p:sp>
        <p:nvSpPr>
          <p:cNvPr id="871" name="Google Shape;871;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72" name="Google Shape;872;p85"/>
          <p:cNvSpPr txBox="1"/>
          <p:nvPr/>
        </p:nvSpPr>
        <p:spPr>
          <a:xfrm>
            <a:off x="508775" y="1404875"/>
            <a:ext cx="3960900" cy="216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Directions: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Find a partner and record your numbers to make an expression.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Discuss if you would need to make a new ten or new hundred to find the sum of your numbers.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Find the sum. Show your thinking.</a:t>
            </a:r>
            <a:endParaRPr sz="1600">
              <a:latin typeface="Quicksand"/>
              <a:ea typeface="Quicksand"/>
              <a:cs typeface="Quicksand"/>
              <a:sym typeface="Quicksand"/>
            </a:endParaRPr>
          </a:p>
        </p:txBody>
      </p:sp>
      <p:pic>
        <p:nvPicPr>
          <p:cNvPr id="873" name="Google Shape;873;p85"/>
          <p:cNvPicPr preferRelativeResize="0"/>
          <p:nvPr/>
        </p:nvPicPr>
        <p:blipFill>
          <a:blip r:embed="rId3">
            <a:alphaModFix/>
          </a:blip>
          <a:stretch>
            <a:fillRect/>
          </a:stretch>
        </p:blipFill>
        <p:spPr>
          <a:xfrm>
            <a:off x="4469675" y="1484750"/>
            <a:ext cx="4068075" cy="23655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86"/>
          <p:cNvSpPr txBox="1"/>
          <p:nvPr>
            <p:ph type="ctrTitle"/>
          </p:nvPr>
        </p:nvSpPr>
        <p:spPr>
          <a:xfrm>
            <a:off x="341675" y="43270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Walk About and Add</a:t>
            </a:r>
            <a:endParaRPr b="0" sz="2900">
              <a:solidFill>
                <a:srgbClr val="434343"/>
              </a:solidFill>
              <a:latin typeface="Hepta Slab"/>
              <a:ea typeface="Hepta Slab"/>
              <a:cs typeface="Hepta Slab"/>
              <a:sym typeface="Hepta Slab"/>
            </a:endParaRPr>
          </a:p>
        </p:txBody>
      </p:sp>
      <p:sp>
        <p:nvSpPr>
          <p:cNvPr id="879" name="Google Shape;879;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0" name="Google Shape;880;p86"/>
          <p:cNvSpPr txBox="1"/>
          <p:nvPr/>
        </p:nvSpPr>
        <p:spPr>
          <a:xfrm>
            <a:off x="508775" y="1404875"/>
            <a:ext cx="3960900" cy="216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Directions: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Find a partner and record your numbers to make an expression.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Discuss if you would need to make a new ten or new hundred to find the sum of your numbers.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Find the sum. Show your thinking.</a:t>
            </a:r>
            <a:endParaRPr sz="1600">
              <a:latin typeface="Quicksand"/>
              <a:ea typeface="Quicksand"/>
              <a:cs typeface="Quicksand"/>
              <a:sym typeface="Quicksand"/>
            </a:endParaRPr>
          </a:p>
        </p:txBody>
      </p:sp>
      <p:pic>
        <p:nvPicPr>
          <p:cNvPr id="881" name="Google Shape;881;p86"/>
          <p:cNvPicPr preferRelativeResize="0"/>
          <p:nvPr/>
        </p:nvPicPr>
        <p:blipFill>
          <a:blip r:embed="rId3">
            <a:alphaModFix/>
          </a:blip>
          <a:stretch>
            <a:fillRect/>
          </a:stretch>
        </p:blipFill>
        <p:spPr>
          <a:xfrm>
            <a:off x="4469675" y="1435513"/>
            <a:ext cx="3900350" cy="21038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87"/>
          <p:cNvSpPr txBox="1"/>
          <p:nvPr>
            <p:ph type="ctrTitle"/>
          </p:nvPr>
        </p:nvSpPr>
        <p:spPr>
          <a:xfrm>
            <a:off x="341675" y="43270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Walk About and Add</a:t>
            </a:r>
            <a:endParaRPr b="0" sz="2900">
              <a:solidFill>
                <a:srgbClr val="434343"/>
              </a:solidFill>
              <a:latin typeface="Hepta Slab"/>
              <a:ea typeface="Hepta Slab"/>
              <a:cs typeface="Hepta Slab"/>
              <a:sym typeface="Hepta Slab"/>
            </a:endParaRPr>
          </a:p>
        </p:txBody>
      </p:sp>
      <p:sp>
        <p:nvSpPr>
          <p:cNvPr id="887" name="Google Shape;887;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8" name="Google Shape;888;p87"/>
          <p:cNvSpPr txBox="1"/>
          <p:nvPr/>
        </p:nvSpPr>
        <p:spPr>
          <a:xfrm>
            <a:off x="508775" y="1404875"/>
            <a:ext cx="3960900" cy="216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Directions: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Find a partner and record your numbers to make an expression.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Discuss if you would need to make a new ten or new hundred to find the sum of your numbers.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Find the sum. Show your thinking.</a:t>
            </a:r>
            <a:endParaRPr sz="1600">
              <a:latin typeface="Quicksand"/>
              <a:ea typeface="Quicksand"/>
              <a:cs typeface="Quicksand"/>
              <a:sym typeface="Quicksand"/>
            </a:endParaRPr>
          </a:p>
        </p:txBody>
      </p:sp>
      <p:pic>
        <p:nvPicPr>
          <p:cNvPr id="889" name="Google Shape;889;p87"/>
          <p:cNvPicPr preferRelativeResize="0"/>
          <p:nvPr/>
        </p:nvPicPr>
        <p:blipFill>
          <a:blip r:embed="rId3">
            <a:alphaModFix/>
          </a:blip>
          <a:stretch>
            <a:fillRect/>
          </a:stretch>
        </p:blipFill>
        <p:spPr>
          <a:xfrm>
            <a:off x="4469675" y="1368838"/>
            <a:ext cx="4134301" cy="223717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88"/>
          <p:cNvSpPr txBox="1"/>
          <p:nvPr/>
        </p:nvSpPr>
        <p:spPr>
          <a:xfrm>
            <a:off x="632000" y="375300"/>
            <a:ext cx="738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learned that when you add numbers, sometimes you need to compose a new unit. You found sums and composed a new ten or hundred.</a:t>
            </a:r>
            <a:endParaRPr sz="2000">
              <a:latin typeface="Quicksand"/>
              <a:ea typeface="Quicksand"/>
              <a:cs typeface="Quicksand"/>
              <a:sym typeface="Quicksand"/>
            </a:endParaRPr>
          </a:p>
        </p:txBody>
      </p:sp>
      <p:sp>
        <p:nvSpPr>
          <p:cNvPr id="895" name="Google Shape;895;p8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896" name="Google Shape;896;p88"/>
          <p:cNvPicPr preferRelativeResize="0"/>
          <p:nvPr/>
        </p:nvPicPr>
        <p:blipFill>
          <a:blip r:embed="rId3">
            <a:alphaModFix/>
          </a:blip>
          <a:stretch>
            <a:fillRect/>
          </a:stretch>
        </p:blipFill>
        <p:spPr>
          <a:xfrm>
            <a:off x="5053925" y="3215726"/>
            <a:ext cx="1620275" cy="1442725"/>
          </a:xfrm>
          <a:prstGeom prst="rect">
            <a:avLst/>
          </a:prstGeom>
          <a:noFill/>
          <a:ln>
            <a:noFill/>
          </a:ln>
        </p:spPr>
      </p:pic>
      <p:sp>
        <p:nvSpPr>
          <p:cNvPr id="897" name="Google Shape;897;p88"/>
          <p:cNvSpPr/>
          <p:nvPr/>
        </p:nvSpPr>
        <p:spPr>
          <a:xfrm flipH="1">
            <a:off x="1518544" y="2435000"/>
            <a:ext cx="2467931" cy="187231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88"/>
          <p:cNvSpPr txBox="1"/>
          <p:nvPr/>
        </p:nvSpPr>
        <p:spPr>
          <a:xfrm>
            <a:off x="1915662" y="2698563"/>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Clare is wondering if she will make a new ten or hundred when finding the sum for 428 + 42. How can you tell without a diagram?</a:t>
            </a:r>
            <a:endParaRPr b="1" sz="1000">
              <a:latin typeface="Quicksand"/>
              <a:ea typeface="Quicksand"/>
              <a:cs typeface="Quicksand"/>
              <a:sym typeface="Quicksand"/>
            </a:endParaRPr>
          </a:p>
        </p:txBody>
      </p:sp>
      <p:pic>
        <p:nvPicPr>
          <p:cNvPr id="899" name="Google Shape;899;p88"/>
          <p:cNvPicPr preferRelativeResize="0"/>
          <p:nvPr/>
        </p:nvPicPr>
        <p:blipFill>
          <a:blip r:embed="rId4">
            <a:alphaModFix/>
          </a:blip>
          <a:stretch>
            <a:fillRect/>
          </a:stretch>
        </p:blipFill>
        <p:spPr>
          <a:xfrm>
            <a:off x="3640436" y="1599125"/>
            <a:ext cx="1863125" cy="73302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03" name="Shape 903"/>
        <p:cNvGrpSpPr/>
        <p:nvPr/>
      </p:nvGrpSpPr>
      <p:grpSpPr>
        <a:xfrm>
          <a:off x="0" y="0"/>
          <a:ext cx="0" cy="0"/>
          <a:chOff x="0" y="0"/>
          <a:chExt cx="0" cy="0"/>
        </a:xfrm>
      </p:grpSpPr>
      <p:sp>
        <p:nvSpPr>
          <p:cNvPr id="904" name="Google Shape;904;p89"/>
          <p:cNvSpPr txBox="1"/>
          <p:nvPr>
            <p:ph type="ctrTitle"/>
          </p:nvPr>
        </p:nvSpPr>
        <p:spPr>
          <a:xfrm>
            <a:off x="822550" y="1520475"/>
            <a:ext cx="76785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solidFill>
                  <a:srgbClr val="434343"/>
                </a:solidFill>
                <a:latin typeface="Hepta Slab"/>
                <a:ea typeface="Hepta Slab"/>
                <a:cs typeface="Hepta Slab"/>
                <a:sym typeface="Hepta Slab"/>
              </a:rPr>
              <a:t>Make New Tens and Hundreds to Add</a:t>
            </a:r>
            <a:endParaRPr sz="4100">
              <a:solidFill>
                <a:srgbClr val="434343"/>
              </a:solidFill>
              <a:latin typeface="Hepta Slab"/>
              <a:ea typeface="Hepta Slab"/>
              <a:cs typeface="Hepta Slab"/>
              <a:sym typeface="Hepta Slab"/>
            </a:endParaRPr>
          </a:p>
        </p:txBody>
      </p:sp>
      <p:sp>
        <p:nvSpPr>
          <p:cNvPr id="905" name="Google Shape;905;p89"/>
          <p:cNvSpPr txBox="1"/>
          <p:nvPr/>
        </p:nvSpPr>
        <p:spPr>
          <a:xfrm>
            <a:off x="3170550" y="2906325"/>
            <a:ext cx="5584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new tens and hundreds to add.</a:t>
            </a:r>
            <a:endParaRPr>
              <a:latin typeface="Quicksand"/>
              <a:ea typeface="Quicksand"/>
              <a:cs typeface="Quicksand"/>
              <a:sym typeface="Quicksand"/>
            </a:endParaRPr>
          </a:p>
        </p:txBody>
      </p:sp>
      <p:sp>
        <p:nvSpPr>
          <p:cNvPr id="906" name="Google Shape;906;p89"/>
          <p:cNvSpPr/>
          <p:nvPr/>
        </p:nvSpPr>
        <p:spPr>
          <a:xfrm>
            <a:off x="26844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89"/>
          <p:cNvSpPr txBox="1"/>
          <p:nvPr/>
        </p:nvSpPr>
        <p:spPr>
          <a:xfrm>
            <a:off x="0" y="4834325"/>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 2.NBT.B.9</a:t>
            </a:r>
            <a:endParaRPr sz="1100">
              <a:latin typeface="Quicksand"/>
              <a:ea typeface="Quicksand"/>
              <a:cs typeface="Quicksand"/>
              <a:sym typeface="Quicksand"/>
            </a:endParaRPr>
          </a:p>
        </p:txBody>
      </p:sp>
      <p:sp>
        <p:nvSpPr>
          <p:cNvPr id="908" name="Google Shape;908;p89"/>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8</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90"/>
          <p:cNvSpPr txBox="1"/>
          <p:nvPr>
            <p:ph type="ctrTitle"/>
          </p:nvPr>
        </p:nvSpPr>
        <p:spPr>
          <a:xfrm>
            <a:off x="1025250" y="1307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Too Many Tens, Too Many Hundreds</a:t>
            </a:r>
            <a:endParaRPr b="0" sz="3000">
              <a:solidFill>
                <a:srgbClr val="434343"/>
              </a:solidFill>
              <a:latin typeface="Hepta Slab"/>
              <a:ea typeface="Hepta Slab"/>
              <a:cs typeface="Hepta Slab"/>
              <a:sym typeface="Hepta Slab"/>
            </a:endParaRPr>
          </a:p>
        </p:txBody>
      </p:sp>
      <p:sp>
        <p:nvSpPr>
          <p:cNvPr id="914" name="Google Shape;914;p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15" name="Google Shape;915;p90"/>
          <p:cNvGrpSpPr/>
          <p:nvPr/>
        </p:nvGrpSpPr>
        <p:grpSpPr>
          <a:xfrm rot="-801400">
            <a:off x="550911" y="1697856"/>
            <a:ext cx="2343045" cy="950026"/>
            <a:chOff x="522450" y="1769275"/>
            <a:chExt cx="2343168" cy="950076"/>
          </a:xfrm>
        </p:grpSpPr>
        <p:sp>
          <p:nvSpPr>
            <p:cNvPr id="916" name="Google Shape;916;p9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9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918" name="Google Shape;918;p90"/>
          <p:cNvGrpSpPr/>
          <p:nvPr/>
        </p:nvGrpSpPr>
        <p:grpSpPr>
          <a:xfrm rot="862269">
            <a:off x="6428620" y="3250539"/>
            <a:ext cx="2343148" cy="950068"/>
            <a:chOff x="839436" y="2344375"/>
            <a:chExt cx="2343168" cy="950076"/>
          </a:xfrm>
        </p:grpSpPr>
        <p:sp>
          <p:nvSpPr>
            <p:cNvPr id="919" name="Google Shape;919;p90"/>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90"/>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921" name="Google Shape;921;p90"/>
          <p:cNvPicPr preferRelativeResize="0"/>
          <p:nvPr/>
        </p:nvPicPr>
        <p:blipFill>
          <a:blip r:embed="rId3">
            <a:alphaModFix/>
          </a:blip>
          <a:stretch>
            <a:fillRect/>
          </a:stretch>
        </p:blipFill>
        <p:spPr>
          <a:xfrm>
            <a:off x="2971998" y="2039648"/>
            <a:ext cx="3342425" cy="176207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91"/>
          <p:cNvSpPr txBox="1"/>
          <p:nvPr>
            <p:ph type="ctrTitle"/>
          </p:nvPr>
        </p:nvSpPr>
        <p:spPr>
          <a:xfrm>
            <a:off x="1025250" y="1307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Too Many Tens, Too Many Hundreds</a:t>
            </a:r>
            <a:endParaRPr b="0" sz="3000">
              <a:solidFill>
                <a:srgbClr val="434343"/>
              </a:solidFill>
              <a:latin typeface="Hepta Slab"/>
              <a:ea typeface="Hepta Slab"/>
              <a:cs typeface="Hepta Slab"/>
              <a:sym typeface="Hepta Slab"/>
            </a:endParaRPr>
          </a:p>
        </p:txBody>
      </p:sp>
      <p:sp>
        <p:nvSpPr>
          <p:cNvPr id="927" name="Google Shape;927;p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28" name="Google Shape;928;p91"/>
          <p:cNvGrpSpPr/>
          <p:nvPr/>
        </p:nvGrpSpPr>
        <p:grpSpPr>
          <a:xfrm rot="-801400">
            <a:off x="550911" y="1697856"/>
            <a:ext cx="2343045" cy="950026"/>
            <a:chOff x="522450" y="1769275"/>
            <a:chExt cx="2343168" cy="950076"/>
          </a:xfrm>
        </p:grpSpPr>
        <p:sp>
          <p:nvSpPr>
            <p:cNvPr id="929" name="Google Shape;929;p9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9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931" name="Google Shape;931;p91"/>
          <p:cNvGrpSpPr/>
          <p:nvPr/>
        </p:nvGrpSpPr>
        <p:grpSpPr>
          <a:xfrm rot="862269">
            <a:off x="6428620" y="3250539"/>
            <a:ext cx="2343148" cy="950068"/>
            <a:chOff x="839436" y="2344375"/>
            <a:chExt cx="2343168" cy="950076"/>
          </a:xfrm>
        </p:grpSpPr>
        <p:sp>
          <p:nvSpPr>
            <p:cNvPr id="932" name="Google Shape;932;p9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9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934" name="Google Shape;934;p91"/>
          <p:cNvPicPr preferRelativeResize="0"/>
          <p:nvPr/>
        </p:nvPicPr>
        <p:blipFill>
          <a:blip r:embed="rId3">
            <a:alphaModFix/>
          </a:blip>
          <a:stretch>
            <a:fillRect/>
          </a:stretch>
        </p:blipFill>
        <p:spPr>
          <a:xfrm>
            <a:off x="2971996" y="2030671"/>
            <a:ext cx="3439416" cy="150190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92"/>
          <p:cNvSpPr txBox="1"/>
          <p:nvPr>
            <p:ph type="ctrTitle"/>
          </p:nvPr>
        </p:nvSpPr>
        <p:spPr>
          <a:xfrm>
            <a:off x="1025250" y="1307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Too Many Tens, Too Many Hundreds</a:t>
            </a:r>
            <a:endParaRPr b="0" sz="3000">
              <a:solidFill>
                <a:srgbClr val="434343"/>
              </a:solidFill>
              <a:latin typeface="Hepta Slab"/>
              <a:ea typeface="Hepta Slab"/>
              <a:cs typeface="Hepta Slab"/>
              <a:sym typeface="Hepta Slab"/>
            </a:endParaRPr>
          </a:p>
        </p:txBody>
      </p:sp>
      <p:sp>
        <p:nvSpPr>
          <p:cNvPr id="940" name="Google Shape;940;p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41" name="Google Shape;941;p92"/>
          <p:cNvGrpSpPr/>
          <p:nvPr/>
        </p:nvGrpSpPr>
        <p:grpSpPr>
          <a:xfrm rot="-801400">
            <a:off x="550911" y="1697856"/>
            <a:ext cx="2343045" cy="950026"/>
            <a:chOff x="522450" y="1769275"/>
            <a:chExt cx="2343168" cy="950076"/>
          </a:xfrm>
        </p:grpSpPr>
        <p:sp>
          <p:nvSpPr>
            <p:cNvPr id="942" name="Google Shape;942;p9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9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944" name="Google Shape;944;p92"/>
          <p:cNvGrpSpPr/>
          <p:nvPr/>
        </p:nvGrpSpPr>
        <p:grpSpPr>
          <a:xfrm rot="862269">
            <a:off x="6428620" y="3250539"/>
            <a:ext cx="2343148" cy="950068"/>
            <a:chOff x="839436" y="2344375"/>
            <a:chExt cx="2343168" cy="950076"/>
          </a:xfrm>
        </p:grpSpPr>
        <p:sp>
          <p:nvSpPr>
            <p:cNvPr id="945" name="Google Shape;945;p9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9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947" name="Google Shape;947;p92"/>
          <p:cNvPicPr preferRelativeResize="0"/>
          <p:nvPr/>
        </p:nvPicPr>
        <p:blipFill>
          <a:blip r:embed="rId3">
            <a:alphaModFix/>
          </a:blip>
          <a:stretch>
            <a:fillRect/>
          </a:stretch>
        </p:blipFill>
        <p:spPr>
          <a:xfrm>
            <a:off x="3023874" y="2010575"/>
            <a:ext cx="3323500" cy="2137924"/>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93"/>
          <p:cNvSpPr txBox="1"/>
          <p:nvPr>
            <p:ph type="ctrTitle"/>
          </p:nvPr>
        </p:nvSpPr>
        <p:spPr>
          <a:xfrm>
            <a:off x="485425" y="327921"/>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Make New Units</a:t>
            </a:r>
            <a:endParaRPr b="0" sz="2200">
              <a:solidFill>
                <a:srgbClr val="434343"/>
              </a:solidFill>
              <a:latin typeface="Hepta Slab"/>
              <a:ea typeface="Hepta Slab"/>
              <a:cs typeface="Hepta Slab"/>
              <a:sym typeface="Hepta Slab"/>
            </a:endParaRPr>
          </a:p>
        </p:txBody>
      </p:sp>
      <p:sp>
        <p:nvSpPr>
          <p:cNvPr id="953" name="Google Shape;953;p93"/>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954" name="Google Shape;954;p93"/>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55" name="Google Shape;955;p93"/>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56" name="Google Shape;956;p93"/>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57" name="Google Shape;957;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58" name="Google Shape;958;p93"/>
          <p:cNvSpPr txBox="1"/>
          <p:nvPr/>
        </p:nvSpPr>
        <p:spPr>
          <a:xfrm>
            <a:off x="420473" y="1108750"/>
            <a:ext cx="79023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Find the value of each sum. Show your thinking. Use base-ten blocks if it helps.</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4. What was the same and different about the sums?</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p:txBody>
      </p:sp>
      <p:pic>
        <p:nvPicPr>
          <p:cNvPr id="959" name="Google Shape;959;p93"/>
          <p:cNvPicPr preferRelativeResize="0"/>
          <p:nvPr/>
        </p:nvPicPr>
        <p:blipFill>
          <a:blip r:embed="rId3">
            <a:alphaModFix/>
          </a:blip>
          <a:stretch>
            <a:fillRect/>
          </a:stretch>
        </p:blipFill>
        <p:spPr>
          <a:xfrm>
            <a:off x="1931725" y="1799850"/>
            <a:ext cx="1448925" cy="378550"/>
          </a:xfrm>
          <a:prstGeom prst="rect">
            <a:avLst/>
          </a:prstGeom>
          <a:noFill/>
          <a:ln>
            <a:noFill/>
          </a:ln>
        </p:spPr>
      </p:pic>
      <p:pic>
        <p:nvPicPr>
          <p:cNvPr id="960" name="Google Shape;960;p93"/>
          <p:cNvPicPr preferRelativeResize="0"/>
          <p:nvPr/>
        </p:nvPicPr>
        <p:blipFill>
          <a:blip r:embed="rId4">
            <a:alphaModFix/>
          </a:blip>
          <a:stretch>
            <a:fillRect/>
          </a:stretch>
        </p:blipFill>
        <p:spPr>
          <a:xfrm>
            <a:off x="3760450" y="1731788"/>
            <a:ext cx="1222350" cy="514675"/>
          </a:xfrm>
          <a:prstGeom prst="rect">
            <a:avLst/>
          </a:prstGeom>
          <a:noFill/>
          <a:ln>
            <a:noFill/>
          </a:ln>
        </p:spPr>
      </p:pic>
      <p:pic>
        <p:nvPicPr>
          <p:cNvPr id="961" name="Google Shape;961;p93"/>
          <p:cNvPicPr preferRelativeResize="0"/>
          <p:nvPr/>
        </p:nvPicPr>
        <p:blipFill>
          <a:blip r:embed="rId5">
            <a:alphaModFix/>
          </a:blip>
          <a:stretch>
            <a:fillRect/>
          </a:stretch>
        </p:blipFill>
        <p:spPr>
          <a:xfrm>
            <a:off x="5616750" y="1731800"/>
            <a:ext cx="1398600" cy="44661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94"/>
          <p:cNvSpPr txBox="1"/>
          <p:nvPr>
            <p:ph type="ctrTitle"/>
          </p:nvPr>
        </p:nvSpPr>
        <p:spPr>
          <a:xfrm>
            <a:off x="42047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Different Ways to Show Your Thinking</a:t>
            </a:r>
            <a:endParaRPr b="0" sz="2200">
              <a:solidFill>
                <a:srgbClr val="434343"/>
              </a:solidFill>
              <a:latin typeface="Hepta Slab"/>
              <a:ea typeface="Hepta Slab"/>
              <a:cs typeface="Hepta Slab"/>
              <a:sym typeface="Hepta Slab"/>
            </a:endParaRPr>
          </a:p>
        </p:txBody>
      </p:sp>
      <p:sp>
        <p:nvSpPr>
          <p:cNvPr id="967" name="Google Shape;967;p94"/>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968" name="Google Shape;968;p94"/>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69" name="Google Shape;969;p94"/>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70" name="Google Shape;970;p94"/>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71" name="Google Shape;971;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72" name="Google Shape;972;p94"/>
          <p:cNvSpPr txBox="1"/>
          <p:nvPr/>
        </p:nvSpPr>
        <p:spPr>
          <a:xfrm>
            <a:off x="545777" y="1031800"/>
            <a:ext cx="40701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1. Priya and Lin were asked to find the value of  358 + 67.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p:txBody>
      </p:sp>
      <p:sp>
        <p:nvSpPr>
          <p:cNvPr id="973" name="Google Shape;973;p94"/>
          <p:cNvSpPr txBox="1"/>
          <p:nvPr/>
        </p:nvSpPr>
        <p:spPr>
          <a:xfrm>
            <a:off x="4528352" y="2185950"/>
            <a:ext cx="40701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What do you notice about their work? What is the same and different about their representations? Be prepared to explain your thinking.</a:t>
            </a:r>
            <a:endParaRPr sz="1600">
              <a:latin typeface="Livvic"/>
              <a:ea typeface="Livvic"/>
              <a:cs typeface="Livvic"/>
              <a:sym typeface="Livvic"/>
            </a:endParaRPr>
          </a:p>
        </p:txBody>
      </p:sp>
      <p:pic>
        <p:nvPicPr>
          <p:cNvPr id="974" name="Google Shape;974;p94"/>
          <p:cNvPicPr preferRelativeResize="0"/>
          <p:nvPr/>
        </p:nvPicPr>
        <p:blipFill>
          <a:blip r:embed="rId3">
            <a:alphaModFix/>
          </a:blip>
          <a:stretch>
            <a:fillRect/>
          </a:stretch>
        </p:blipFill>
        <p:spPr>
          <a:xfrm>
            <a:off x="1401425" y="1803400"/>
            <a:ext cx="1960076" cy="1346875"/>
          </a:xfrm>
          <a:prstGeom prst="rect">
            <a:avLst/>
          </a:prstGeom>
          <a:noFill/>
          <a:ln>
            <a:noFill/>
          </a:ln>
        </p:spPr>
      </p:pic>
      <p:pic>
        <p:nvPicPr>
          <p:cNvPr id="975" name="Google Shape;975;p94"/>
          <p:cNvPicPr preferRelativeResize="0"/>
          <p:nvPr/>
        </p:nvPicPr>
        <p:blipFill>
          <a:blip r:embed="rId4">
            <a:alphaModFix/>
          </a:blip>
          <a:stretch>
            <a:fillRect/>
          </a:stretch>
        </p:blipFill>
        <p:spPr>
          <a:xfrm>
            <a:off x="1401425" y="3393050"/>
            <a:ext cx="2069525" cy="113057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9" name="Shape 979"/>
        <p:cNvGrpSpPr/>
        <p:nvPr/>
      </p:nvGrpSpPr>
      <p:grpSpPr>
        <a:xfrm>
          <a:off x="0" y="0"/>
          <a:ext cx="0" cy="0"/>
          <a:chOff x="0" y="0"/>
          <a:chExt cx="0" cy="0"/>
        </a:xfrm>
      </p:grpSpPr>
      <p:sp>
        <p:nvSpPr>
          <p:cNvPr id="980" name="Google Shape;980;p95"/>
          <p:cNvSpPr txBox="1"/>
          <p:nvPr>
            <p:ph type="ctrTitle"/>
          </p:nvPr>
        </p:nvSpPr>
        <p:spPr>
          <a:xfrm>
            <a:off x="42047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Different Ways to Show Your Thinking</a:t>
            </a:r>
            <a:endParaRPr b="0" sz="2200">
              <a:solidFill>
                <a:srgbClr val="434343"/>
              </a:solidFill>
              <a:latin typeface="Hepta Slab"/>
              <a:ea typeface="Hepta Slab"/>
              <a:cs typeface="Hepta Slab"/>
              <a:sym typeface="Hepta Slab"/>
            </a:endParaRPr>
          </a:p>
        </p:txBody>
      </p:sp>
      <p:sp>
        <p:nvSpPr>
          <p:cNvPr id="981" name="Google Shape;981;p95"/>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982" name="Google Shape;982;p95"/>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83" name="Google Shape;983;p95"/>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84" name="Google Shape;984;p95"/>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85" name="Google Shape;985;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86" name="Google Shape;986;p95"/>
          <p:cNvSpPr txBox="1"/>
          <p:nvPr/>
        </p:nvSpPr>
        <p:spPr>
          <a:xfrm>
            <a:off x="545777" y="1031800"/>
            <a:ext cx="40701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1. Priya and Lin were asked to find the value of  358 + 67.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What do you notice about their work? What is the same and different about their representations? Be prepared to explain your thinking.</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p:txBody>
      </p:sp>
      <p:sp>
        <p:nvSpPr>
          <p:cNvPr id="987" name="Google Shape;987;p95"/>
          <p:cNvSpPr txBox="1"/>
          <p:nvPr/>
        </p:nvSpPr>
        <p:spPr>
          <a:xfrm>
            <a:off x="4615877" y="1849150"/>
            <a:ext cx="40701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2. Find the value of  546 + 86. </a:t>
            </a:r>
            <a:endParaRPr sz="1500">
              <a:latin typeface="Livvic"/>
              <a:ea typeface="Livvic"/>
              <a:cs typeface="Livvic"/>
              <a:sym typeface="Livvic"/>
            </a:endParaRPr>
          </a:p>
          <a:p>
            <a:pPr indent="0" lvl="0" marL="0" rtl="0" algn="ctr">
              <a:spcBef>
                <a:spcPts val="0"/>
              </a:spcBef>
              <a:spcAft>
                <a:spcPts val="0"/>
              </a:spcAft>
              <a:buNone/>
            </a:pPr>
            <a:r>
              <a:rPr lang="en" sz="1500">
                <a:latin typeface="Livvic"/>
                <a:ea typeface="Livvic"/>
                <a:cs typeface="Livvic"/>
                <a:sym typeface="Livvic"/>
              </a:rPr>
              <a:t>Show your thinking. </a:t>
            </a:r>
            <a:endParaRPr sz="1500">
              <a:latin typeface="Livvic"/>
              <a:ea typeface="Livvic"/>
              <a:cs typeface="Livvic"/>
              <a:sym typeface="Livvic"/>
            </a:endParaRPr>
          </a:p>
          <a:p>
            <a:pPr indent="0" lvl="0" marL="0" rtl="0" algn="ctr">
              <a:spcBef>
                <a:spcPts val="0"/>
              </a:spcBef>
              <a:spcAft>
                <a:spcPts val="0"/>
              </a:spcAft>
              <a:buNone/>
            </a:pPr>
            <a:r>
              <a:t/>
            </a:r>
            <a:endParaRPr sz="1500">
              <a:latin typeface="Livvic"/>
              <a:ea typeface="Livvic"/>
              <a:cs typeface="Livvic"/>
              <a:sym typeface="Livvic"/>
            </a:endParaRPr>
          </a:p>
          <a:p>
            <a:pPr indent="0" lvl="0" marL="0" rtl="0" algn="ctr">
              <a:spcBef>
                <a:spcPts val="0"/>
              </a:spcBef>
              <a:spcAft>
                <a:spcPts val="0"/>
              </a:spcAft>
              <a:buNone/>
            </a:pPr>
            <a:r>
              <a:rPr lang="en" sz="1500">
                <a:latin typeface="Livvic"/>
                <a:ea typeface="Livvic"/>
                <a:cs typeface="Livvic"/>
                <a:sym typeface="Livvic"/>
              </a:rPr>
              <a:t>You may use base-ten blocks if it helps you.</a:t>
            </a:r>
            <a:endParaRPr sz="1500">
              <a:latin typeface="Livvic"/>
              <a:ea typeface="Livvic"/>
              <a:cs typeface="Livvic"/>
              <a:sym typeface="Livvic"/>
            </a:endParaRPr>
          </a:p>
        </p:txBody>
      </p:sp>
      <p:pic>
        <p:nvPicPr>
          <p:cNvPr id="988" name="Google Shape;988;p95"/>
          <p:cNvPicPr preferRelativeResize="0"/>
          <p:nvPr/>
        </p:nvPicPr>
        <p:blipFill>
          <a:blip r:embed="rId3">
            <a:alphaModFix/>
          </a:blip>
          <a:stretch>
            <a:fillRect/>
          </a:stretch>
        </p:blipFill>
        <p:spPr>
          <a:xfrm>
            <a:off x="915275" y="1667275"/>
            <a:ext cx="1398600" cy="961055"/>
          </a:xfrm>
          <a:prstGeom prst="rect">
            <a:avLst/>
          </a:prstGeom>
          <a:noFill/>
          <a:ln>
            <a:noFill/>
          </a:ln>
        </p:spPr>
      </p:pic>
      <p:pic>
        <p:nvPicPr>
          <p:cNvPr id="989" name="Google Shape;989;p95"/>
          <p:cNvPicPr preferRelativeResize="0"/>
          <p:nvPr/>
        </p:nvPicPr>
        <p:blipFill>
          <a:blip r:embed="rId4">
            <a:alphaModFix/>
          </a:blip>
          <a:stretch>
            <a:fillRect/>
          </a:stretch>
        </p:blipFill>
        <p:spPr>
          <a:xfrm>
            <a:off x="2490450" y="1727053"/>
            <a:ext cx="1540364" cy="8415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96"/>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you learned that sometimes you will make a new ten and a new hundred when finding sums. There are different ways to represent our thinking.</a:t>
            </a:r>
            <a:endParaRPr sz="2000">
              <a:latin typeface="Livvic"/>
              <a:ea typeface="Livvic"/>
              <a:cs typeface="Livvic"/>
              <a:sym typeface="Livvic"/>
            </a:endParaRPr>
          </a:p>
        </p:txBody>
      </p:sp>
      <p:pic>
        <p:nvPicPr>
          <p:cNvPr id="995" name="Google Shape;995;p96"/>
          <p:cNvPicPr preferRelativeResize="0"/>
          <p:nvPr/>
        </p:nvPicPr>
        <p:blipFill>
          <a:blip r:embed="rId3">
            <a:alphaModFix/>
          </a:blip>
          <a:stretch>
            <a:fillRect/>
          </a:stretch>
        </p:blipFill>
        <p:spPr>
          <a:xfrm>
            <a:off x="3117698" y="2577172"/>
            <a:ext cx="1797600" cy="1600603"/>
          </a:xfrm>
          <a:prstGeom prst="rect">
            <a:avLst/>
          </a:prstGeom>
          <a:noFill/>
          <a:ln>
            <a:noFill/>
          </a:ln>
        </p:spPr>
      </p:pic>
      <p:sp>
        <p:nvSpPr>
          <p:cNvPr id="996" name="Google Shape;996;p9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97" name="Google Shape;997;p96"/>
          <p:cNvSpPr/>
          <p:nvPr/>
        </p:nvSpPr>
        <p:spPr>
          <a:xfrm>
            <a:off x="5343675" y="1964923"/>
            <a:ext cx="3008433" cy="19145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96"/>
          <p:cNvSpPr txBox="1"/>
          <p:nvPr/>
        </p:nvSpPr>
        <p:spPr>
          <a:xfrm flipH="1">
            <a:off x="5780326" y="2266422"/>
            <a:ext cx="2135100" cy="131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Which representations do you find most helpful to show your thinking? Why?</a:t>
            </a:r>
            <a:endParaRPr b="1" sz="1200">
              <a:latin typeface="Livvic"/>
              <a:ea typeface="Livvic"/>
              <a:cs typeface="Livvic"/>
              <a:sym typeface="Livvic"/>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02" name="Shape 1002"/>
        <p:cNvGrpSpPr/>
        <p:nvPr/>
      </p:nvGrpSpPr>
      <p:grpSpPr>
        <a:xfrm>
          <a:off x="0" y="0"/>
          <a:ext cx="0" cy="0"/>
          <a:chOff x="0" y="0"/>
          <a:chExt cx="0" cy="0"/>
        </a:xfrm>
      </p:grpSpPr>
      <p:sp>
        <p:nvSpPr>
          <p:cNvPr id="1003" name="Google Shape;1003;p97"/>
          <p:cNvSpPr txBox="1"/>
          <p:nvPr>
            <p:ph type="ctrTitle"/>
          </p:nvPr>
        </p:nvSpPr>
        <p:spPr>
          <a:xfrm>
            <a:off x="1415425" y="1634250"/>
            <a:ext cx="66723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latin typeface="Hepta Slab"/>
                <a:ea typeface="Hepta Slab"/>
                <a:cs typeface="Hepta Slab"/>
                <a:sym typeface="Hepta Slab"/>
              </a:rPr>
              <a:t> Find Sums and Compose New Units</a:t>
            </a:r>
            <a:endParaRPr sz="4200">
              <a:latin typeface="Hepta Slab"/>
              <a:ea typeface="Hepta Slab"/>
              <a:cs typeface="Hepta Slab"/>
              <a:sym typeface="Hepta Slab"/>
            </a:endParaRPr>
          </a:p>
        </p:txBody>
      </p:sp>
      <p:sp>
        <p:nvSpPr>
          <p:cNvPr id="1004" name="Google Shape;1004;p97"/>
          <p:cNvSpPr txBox="1"/>
          <p:nvPr/>
        </p:nvSpPr>
        <p:spPr>
          <a:xfrm>
            <a:off x="2974825" y="2834550"/>
            <a:ext cx="5112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practice finding sums within 1,000.</a:t>
            </a:r>
            <a:endParaRPr>
              <a:latin typeface="Quicksand"/>
              <a:ea typeface="Quicksand"/>
              <a:cs typeface="Quicksand"/>
              <a:sym typeface="Quicksand"/>
            </a:endParaRPr>
          </a:p>
        </p:txBody>
      </p:sp>
      <p:sp>
        <p:nvSpPr>
          <p:cNvPr id="1005" name="Google Shape;1005;p97"/>
          <p:cNvSpPr/>
          <p:nvPr/>
        </p:nvSpPr>
        <p:spPr>
          <a:xfrm>
            <a:off x="2400152" y="2834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9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 2.NBT.B.9</a:t>
            </a:r>
            <a:endParaRPr sz="1100">
              <a:latin typeface="Quicksand"/>
              <a:ea typeface="Quicksand"/>
              <a:cs typeface="Quicksand"/>
              <a:sym typeface="Quicksand"/>
            </a:endParaRPr>
          </a:p>
        </p:txBody>
      </p:sp>
      <p:sp>
        <p:nvSpPr>
          <p:cNvPr id="1007" name="Google Shape;1007;p97"/>
          <p:cNvSpPr txBox="1"/>
          <p:nvPr/>
        </p:nvSpPr>
        <p:spPr>
          <a:xfrm>
            <a:off x="7663225" y="0"/>
            <a:ext cx="1647600" cy="19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98"/>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Make a Ten and Some More</a:t>
            </a:r>
            <a:endParaRPr b="0" sz="2400">
              <a:solidFill>
                <a:srgbClr val="434343"/>
              </a:solidFill>
              <a:latin typeface="Hepta Slab"/>
              <a:ea typeface="Hepta Slab"/>
              <a:cs typeface="Hepta Slab"/>
              <a:sym typeface="Hepta Slab"/>
            </a:endParaRPr>
          </a:p>
        </p:txBody>
      </p:sp>
      <p:sp>
        <p:nvSpPr>
          <p:cNvPr id="1013" name="Google Shape;1013;p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14" name="Google Shape;1014;p98"/>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98"/>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016" name="Google Shape;1016;p98"/>
          <p:cNvPicPr preferRelativeResize="0"/>
          <p:nvPr/>
        </p:nvPicPr>
        <p:blipFill>
          <a:blip r:embed="rId3">
            <a:alphaModFix/>
          </a:blip>
          <a:stretch>
            <a:fillRect/>
          </a:stretch>
        </p:blipFill>
        <p:spPr>
          <a:xfrm>
            <a:off x="3379903" y="2058601"/>
            <a:ext cx="4078625" cy="154865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99"/>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Make a Ten and Some More</a:t>
            </a:r>
            <a:endParaRPr b="0" sz="2400">
              <a:solidFill>
                <a:srgbClr val="434343"/>
              </a:solidFill>
              <a:latin typeface="Hepta Slab"/>
              <a:ea typeface="Hepta Slab"/>
              <a:cs typeface="Hepta Slab"/>
              <a:sym typeface="Hepta Slab"/>
            </a:endParaRPr>
          </a:p>
        </p:txBody>
      </p:sp>
      <p:sp>
        <p:nvSpPr>
          <p:cNvPr id="1022" name="Google Shape;1022;p9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23" name="Google Shape;1023;p99"/>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99"/>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025" name="Google Shape;1025;p99"/>
          <p:cNvPicPr preferRelativeResize="0"/>
          <p:nvPr/>
        </p:nvPicPr>
        <p:blipFill>
          <a:blip r:embed="rId3">
            <a:alphaModFix/>
          </a:blip>
          <a:stretch>
            <a:fillRect/>
          </a:stretch>
        </p:blipFill>
        <p:spPr>
          <a:xfrm>
            <a:off x="3477144" y="1768252"/>
            <a:ext cx="3921700" cy="16070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100"/>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Make a Ten and Some More</a:t>
            </a:r>
            <a:endParaRPr b="0" sz="2400">
              <a:solidFill>
                <a:srgbClr val="434343"/>
              </a:solidFill>
              <a:latin typeface="Hepta Slab"/>
              <a:ea typeface="Hepta Slab"/>
              <a:cs typeface="Hepta Slab"/>
              <a:sym typeface="Hepta Slab"/>
            </a:endParaRPr>
          </a:p>
        </p:txBody>
      </p:sp>
      <p:sp>
        <p:nvSpPr>
          <p:cNvPr id="1031" name="Google Shape;1031;p10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32" name="Google Shape;1032;p100"/>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00"/>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034" name="Google Shape;1034;p100"/>
          <p:cNvPicPr preferRelativeResize="0"/>
          <p:nvPr/>
        </p:nvPicPr>
        <p:blipFill>
          <a:blip r:embed="rId3">
            <a:alphaModFix/>
          </a:blip>
          <a:stretch>
            <a:fillRect/>
          </a:stretch>
        </p:blipFill>
        <p:spPr>
          <a:xfrm>
            <a:off x="3399370" y="1971102"/>
            <a:ext cx="3625150" cy="150005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8" name="Shape 1038"/>
        <p:cNvGrpSpPr/>
        <p:nvPr/>
      </p:nvGrpSpPr>
      <p:grpSpPr>
        <a:xfrm>
          <a:off x="0" y="0"/>
          <a:ext cx="0" cy="0"/>
          <a:chOff x="0" y="0"/>
          <a:chExt cx="0" cy="0"/>
        </a:xfrm>
      </p:grpSpPr>
      <p:sp>
        <p:nvSpPr>
          <p:cNvPr id="1039" name="Google Shape;1039;p101"/>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Make a Ten and Some More</a:t>
            </a:r>
            <a:endParaRPr b="0" sz="2400">
              <a:solidFill>
                <a:srgbClr val="434343"/>
              </a:solidFill>
              <a:latin typeface="Hepta Slab"/>
              <a:ea typeface="Hepta Slab"/>
              <a:cs typeface="Hepta Slab"/>
              <a:sym typeface="Hepta Slab"/>
            </a:endParaRPr>
          </a:p>
        </p:txBody>
      </p:sp>
      <p:sp>
        <p:nvSpPr>
          <p:cNvPr id="1040" name="Google Shape;1040;p10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41" name="Google Shape;1041;p101"/>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01"/>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043" name="Google Shape;1043;p101"/>
          <p:cNvPicPr preferRelativeResize="0"/>
          <p:nvPr/>
        </p:nvPicPr>
        <p:blipFill>
          <a:blip r:embed="rId3">
            <a:alphaModFix/>
          </a:blip>
          <a:stretch>
            <a:fillRect/>
          </a:stretch>
        </p:blipFill>
        <p:spPr>
          <a:xfrm>
            <a:off x="3370193" y="1825252"/>
            <a:ext cx="4264625" cy="178200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102"/>
          <p:cNvSpPr txBox="1"/>
          <p:nvPr>
            <p:ph type="ctrTitle"/>
          </p:nvPr>
        </p:nvSpPr>
        <p:spPr>
          <a:xfrm>
            <a:off x="508775" y="3167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Find Some Sums</a:t>
            </a:r>
            <a:endParaRPr b="0" sz="2800">
              <a:solidFill>
                <a:srgbClr val="434343"/>
              </a:solidFill>
              <a:latin typeface="Hepta Slab"/>
              <a:ea typeface="Hepta Slab"/>
              <a:cs typeface="Hepta Slab"/>
              <a:sym typeface="Hepta Slab"/>
            </a:endParaRPr>
          </a:p>
        </p:txBody>
      </p:sp>
      <p:sp>
        <p:nvSpPr>
          <p:cNvPr id="1049" name="Google Shape;1049;p102"/>
          <p:cNvSpPr txBox="1"/>
          <p:nvPr/>
        </p:nvSpPr>
        <p:spPr>
          <a:xfrm>
            <a:off x="8070150" y="212250"/>
            <a:ext cx="10305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50" name="Google Shape;1050;p102"/>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02"/>
          <p:cNvSpPr txBox="1"/>
          <p:nvPr/>
        </p:nvSpPr>
        <p:spPr>
          <a:xfrm>
            <a:off x="555200" y="949200"/>
            <a:ext cx="82800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Find the value of each sum. Show your thinking.</a:t>
            </a:r>
            <a:endParaRPr sz="1800">
              <a:latin typeface="Quicksand"/>
              <a:ea typeface="Quicksand"/>
              <a:cs typeface="Quicksand"/>
              <a:sym typeface="Quicksand"/>
            </a:endParaRPr>
          </a:p>
        </p:txBody>
      </p:sp>
      <p:pic>
        <p:nvPicPr>
          <p:cNvPr id="1052" name="Google Shape;1052;p102"/>
          <p:cNvPicPr preferRelativeResize="0"/>
          <p:nvPr/>
        </p:nvPicPr>
        <p:blipFill>
          <a:blip r:embed="rId3">
            <a:alphaModFix/>
          </a:blip>
          <a:stretch>
            <a:fillRect/>
          </a:stretch>
        </p:blipFill>
        <p:spPr>
          <a:xfrm>
            <a:off x="949700" y="2137800"/>
            <a:ext cx="3400425" cy="1028700"/>
          </a:xfrm>
          <a:prstGeom prst="rect">
            <a:avLst/>
          </a:prstGeom>
          <a:noFill/>
          <a:ln>
            <a:noFill/>
          </a:ln>
        </p:spPr>
      </p:pic>
      <p:pic>
        <p:nvPicPr>
          <p:cNvPr id="1053" name="Google Shape;1053;p102"/>
          <p:cNvPicPr preferRelativeResize="0"/>
          <p:nvPr/>
        </p:nvPicPr>
        <p:blipFill>
          <a:blip r:embed="rId4">
            <a:alphaModFix/>
          </a:blip>
          <a:stretch>
            <a:fillRect/>
          </a:stretch>
        </p:blipFill>
        <p:spPr>
          <a:xfrm>
            <a:off x="4775975" y="2209238"/>
            <a:ext cx="3505200" cy="88582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103"/>
          <p:cNvSpPr txBox="1"/>
          <p:nvPr>
            <p:ph type="ctrTitle"/>
          </p:nvPr>
        </p:nvSpPr>
        <p:spPr>
          <a:xfrm>
            <a:off x="508775" y="3167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Find Some Sums</a:t>
            </a:r>
            <a:endParaRPr b="0" sz="2800">
              <a:solidFill>
                <a:srgbClr val="434343"/>
              </a:solidFill>
              <a:latin typeface="Hepta Slab"/>
              <a:ea typeface="Hepta Slab"/>
              <a:cs typeface="Hepta Slab"/>
              <a:sym typeface="Hepta Slab"/>
            </a:endParaRPr>
          </a:p>
        </p:txBody>
      </p:sp>
      <p:sp>
        <p:nvSpPr>
          <p:cNvPr id="1059" name="Google Shape;1059;p103"/>
          <p:cNvSpPr txBox="1"/>
          <p:nvPr/>
        </p:nvSpPr>
        <p:spPr>
          <a:xfrm>
            <a:off x="8011800" y="212250"/>
            <a:ext cx="10095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t/>
            </a:r>
            <a:endParaRPr sz="1600">
              <a:solidFill>
                <a:srgbClr val="B7B7B7"/>
              </a:solidFill>
              <a:latin typeface="Nixie One"/>
              <a:ea typeface="Nixie One"/>
              <a:cs typeface="Nixie One"/>
              <a:sym typeface="Nixie One"/>
            </a:endParaRPr>
          </a:p>
        </p:txBody>
      </p:sp>
      <p:sp>
        <p:nvSpPr>
          <p:cNvPr id="1060" name="Google Shape;1060;p103"/>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103"/>
          <p:cNvSpPr txBox="1"/>
          <p:nvPr/>
        </p:nvSpPr>
        <p:spPr>
          <a:xfrm>
            <a:off x="555200" y="949200"/>
            <a:ext cx="82800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Find the value of each sum. Show your thinking.</a:t>
            </a:r>
            <a:endParaRPr sz="1800">
              <a:latin typeface="Quicksand"/>
              <a:ea typeface="Quicksand"/>
              <a:cs typeface="Quicksand"/>
              <a:sym typeface="Quicksand"/>
            </a:endParaRPr>
          </a:p>
        </p:txBody>
      </p:sp>
      <p:pic>
        <p:nvPicPr>
          <p:cNvPr id="1062" name="Google Shape;1062;p103"/>
          <p:cNvPicPr preferRelativeResize="0"/>
          <p:nvPr/>
        </p:nvPicPr>
        <p:blipFill>
          <a:blip r:embed="rId3">
            <a:alphaModFix/>
          </a:blip>
          <a:stretch>
            <a:fillRect/>
          </a:stretch>
        </p:blipFill>
        <p:spPr>
          <a:xfrm>
            <a:off x="628825" y="2000250"/>
            <a:ext cx="4019550" cy="1143000"/>
          </a:xfrm>
          <a:prstGeom prst="rect">
            <a:avLst/>
          </a:prstGeom>
          <a:noFill/>
          <a:ln>
            <a:noFill/>
          </a:ln>
        </p:spPr>
      </p:pic>
      <p:pic>
        <p:nvPicPr>
          <p:cNvPr id="1063" name="Google Shape;1063;p103"/>
          <p:cNvPicPr preferRelativeResize="0"/>
          <p:nvPr/>
        </p:nvPicPr>
        <p:blipFill>
          <a:blip r:embed="rId4">
            <a:alphaModFix/>
          </a:blip>
          <a:stretch>
            <a:fillRect/>
          </a:stretch>
        </p:blipFill>
        <p:spPr>
          <a:xfrm>
            <a:off x="4800025" y="2076450"/>
            <a:ext cx="3771900" cy="99060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104"/>
          <p:cNvSpPr txBox="1"/>
          <p:nvPr>
            <p:ph type="ctrTitle"/>
          </p:nvPr>
        </p:nvSpPr>
        <p:spPr>
          <a:xfrm>
            <a:off x="610950" y="419374"/>
            <a:ext cx="7772400" cy="45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Analyze and Add</a:t>
            </a:r>
            <a:endParaRPr b="0" sz="2000">
              <a:solidFill>
                <a:srgbClr val="434343"/>
              </a:solidFill>
              <a:latin typeface="Hepta Slab"/>
              <a:ea typeface="Hepta Slab"/>
              <a:cs typeface="Hepta Slab"/>
              <a:sym typeface="Hepta Slab"/>
            </a:endParaRPr>
          </a:p>
        </p:txBody>
      </p:sp>
      <p:sp>
        <p:nvSpPr>
          <p:cNvPr id="1069" name="Google Shape;1069;p104"/>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70" name="Google Shape;1070;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071" name="Google Shape;1071;p104"/>
          <p:cNvSpPr txBox="1"/>
          <p:nvPr/>
        </p:nvSpPr>
        <p:spPr>
          <a:xfrm>
            <a:off x="471200" y="878675"/>
            <a:ext cx="3585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Noah and Kiran showed how they found the value of  267 + 338</a:t>
            </a:r>
            <a:endParaRPr sz="1600">
              <a:latin typeface="Quicksand"/>
              <a:ea typeface="Quicksand"/>
              <a:cs typeface="Quicksand"/>
              <a:sym typeface="Quicksand"/>
            </a:endParaRPr>
          </a:p>
        </p:txBody>
      </p:sp>
      <p:sp>
        <p:nvSpPr>
          <p:cNvPr id="1072" name="Google Shape;1072;p104"/>
          <p:cNvSpPr txBox="1"/>
          <p:nvPr/>
        </p:nvSpPr>
        <p:spPr>
          <a:xfrm>
            <a:off x="3902675" y="1885000"/>
            <a:ext cx="47676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1. How is Noah and Kiran’s work the same?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   How is it different?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Which way did not work?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    Explain. Show your thinking.</a:t>
            </a:r>
            <a:endParaRPr sz="1600">
              <a:latin typeface="Quicksand"/>
              <a:ea typeface="Quicksand"/>
              <a:cs typeface="Quicksand"/>
              <a:sym typeface="Quicksand"/>
            </a:endParaRPr>
          </a:p>
        </p:txBody>
      </p:sp>
      <p:pic>
        <p:nvPicPr>
          <p:cNvPr id="1073" name="Google Shape;1073;p104"/>
          <p:cNvPicPr preferRelativeResize="0"/>
          <p:nvPr/>
        </p:nvPicPr>
        <p:blipFill>
          <a:blip r:embed="rId3">
            <a:alphaModFix/>
          </a:blip>
          <a:stretch>
            <a:fillRect/>
          </a:stretch>
        </p:blipFill>
        <p:spPr>
          <a:xfrm>
            <a:off x="901075" y="1669275"/>
            <a:ext cx="2182925" cy="1364325"/>
          </a:xfrm>
          <a:prstGeom prst="rect">
            <a:avLst/>
          </a:prstGeom>
          <a:noFill/>
          <a:ln>
            <a:noFill/>
          </a:ln>
        </p:spPr>
      </p:pic>
      <p:pic>
        <p:nvPicPr>
          <p:cNvPr id="1074" name="Google Shape;1074;p104"/>
          <p:cNvPicPr preferRelativeResize="0"/>
          <p:nvPr/>
        </p:nvPicPr>
        <p:blipFill>
          <a:blip r:embed="rId4">
            <a:alphaModFix/>
          </a:blip>
          <a:stretch>
            <a:fillRect/>
          </a:stretch>
        </p:blipFill>
        <p:spPr>
          <a:xfrm>
            <a:off x="1254050" y="3147100"/>
            <a:ext cx="1218350" cy="128662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05"/>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80" name="Google Shape;1080;p105"/>
          <p:cNvSpPr txBox="1"/>
          <p:nvPr/>
        </p:nvSpPr>
        <p:spPr>
          <a:xfrm>
            <a:off x="767450" y="409450"/>
            <a:ext cx="6909000" cy="6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found sums of two three-digit numbers and looked at different methods and representations.</a:t>
            </a:r>
            <a:endParaRPr sz="1700">
              <a:latin typeface="Quicksand"/>
              <a:ea typeface="Quicksand"/>
              <a:cs typeface="Quicksand"/>
              <a:sym typeface="Quicksand"/>
            </a:endParaRPr>
          </a:p>
        </p:txBody>
      </p:sp>
      <p:pic>
        <p:nvPicPr>
          <p:cNvPr id="1081" name="Google Shape;1081;p105"/>
          <p:cNvPicPr preferRelativeResize="0"/>
          <p:nvPr/>
        </p:nvPicPr>
        <p:blipFill>
          <a:blip r:embed="rId3">
            <a:alphaModFix/>
          </a:blip>
          <a:stretch>
            <a:fillRect/>
          </a:stretch>
        </p:blipFill>
        <p:spPr>
          <a:xfrm>
            <a:off x="4116929" y="3366004"/>
            <a:ext cx="1728825" cy="1539370"/>
          </a:xfrm>
          <a:prstGeom prst="rect">
            <a:avLst/>
          </a:prstGeom>
          <a:noFill/>
          <a:ln>
            <a:noFill/>
          </a:ln>
        </p:spPr>
      </p:pic>
      <p:sp>
        <p:nvSpPr>
          <p:cNvPr id="1082" name="Google Shape;1082;p105"/>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083" name="Google Shape;1083;p105"/>
          <p:cNvSpPr txBox="1"/>
          <p:nvPr/>
        </p:nvSpPr>
        <p:spPr>
          <a:xfrm flipH="1">
            <a:off x="1338361" y="2720383"/>
            <a:ext cx="2272200" cy="15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are the different methods and representations you saw today the same? How are they different?</a:t>
            </a:r>
            <a:endParaRPr b="1" sz="1300">
              <a:latin typeface="Quicksand"/>
              <a:ea typeface="Quicksand"/>
              <a:cs typeface="Quicksand"/>
              <a:sym typeface="Quicksand"/>
            </a:endParaRPr>
          </a:p>
        </p:txBody>
      </p:sp>
      <p:sp>
        <p:nvSpPr>
          <p:cNvPr id="1084" name="Google Shape;1084;p105"/>
          <p:cNvSpPr/>
          <p:nvPr/>
        </p:nvSpPr>
        <p:spPr>
          <a:xfrm flipH="1">
            <a:off x="968753" y="2317702"/>
            <a:ext cx="2861324" cy="23374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5" name="Google Shape;1085;p105"/>
          <p:cNvPicPr preferRelativeResize="0"/>
          <p:nvPr/>
        </p:nvPicPr>
        <p:blipFill>
          <a:blip r:embed="rId4">
            <a:alphaModFix/>
          </a:blip>
          <a:stretch>
            <a:fillRect/>
          </a:stretch>
        </p:blipFill>
        <p:spPr>
          <a:xfrm>
            <a:off x="3830075" y="1280275"/>
            <a:ext cx="1218350" cy="1286625"/>
          </a:xfrm>
          <a:prstGeom prst="rect">
            <a:avLst/>
          </a:prstGeom>
          <a:noFill/>
          <a:ln>
            <a:noFill/>
          </a:ln>
        </p:spPr>
      </p:pic>
      <p:sp>
        <p:nvSpPr>
          <p:cNvPr id="1086" name="Google Shape;1086;p105"/>
          <p:cNvSpPr txBox="1"/>
          <p:nvPr/>
        </p:nvSpPr>
        <p:spPr>
          <a:xfrm>
            <a:off x="6211118" y="1922370"/>
            <a:ext cx="2272200" cy="15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Which method do you prefer? Which would you like to practice more?</a:t>
            </a:r>
            <a:endParaRPr b="1" sz="1300">
              <a:latin typeface="Quicksand"/>
              <a:ea typeface="Quicksand"/>
              <a:cs typeface="Quicksand"/>
              <a:sym typeface="Quicksand"/>
            </a:endParaRPr>
          </a:p>
        </p:txBody>
      </p:sp>
      <p:sp>
        <p:nvSpPr>
          <p:cNvPr id="1087" name="Google Shape;1087;p105"/>
          <p:cNvSpPr/>
          <p:nvPr/>
        </p:nvSpPr>
        <p:spPr>
          <a:xfrm>
            <a:off x="5845753" y="1403014"/>
            <a:ext cx="2861324" cy="23374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91" name="Shape 1091"/>
        <p:cNvGrpSpPr/>
        <p:nvPr/>
      </p:nvGrpSpPr>
      <p:grpSpPr>
        <a:xfrm>
          <a:off x="0" y="0"/>
          <a:ext cx="0" cy="0"/>
          <a:chOff x="0" y="0"/>
          <a:chExt cx="0" cy="0"/>
        </a:xfrm>
      </p:grpSpPr>
      <p:sp>
        <p:nvSpPr>
          <p:cNvPr id="1092" name="Google Shape;1092;p106"/>
          <p:cNvSpPr txBox="1"/>
          <p:nvPr>
            <p:ph type="ctrTitle"/>
          </p:nvPr>
        </p:nvSpPr>
        <p:spPr>
          <a:xfrm>
            <a:off x="1408500" y="2046825"/>
            <a:ext cx="6807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Find Sums within 1,000</a:t>
            </a:r>
            <a:endParaRPr sz="4400">
              <a:latin typeface="Hepta Slab"/>
              <a:ea typeface="Hepta Slab"/>
              <a:cs typeface="Hepta Slab"/>
              <a:sym typeface="Hepta Slab"/>
            </a:endParaRPr>
          </a:p>
        </p:txBody>
      </p:sp>
      <p:sp>
        <p:nvSpPr>
          <p:cNvPr id="1093" name="Google Shape;1093;p106"/>
          <p:cNvSpPr txBox="1"/>
          <p:nvPr/>
        </p:nvSpPr>
        <p:spPr>
          <a:xfrm>
            <a:off x="2600950" y="2906313"/>
            <a:ext cx="458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sums within 1,000 and explain our strategies.</a:t>
            </a:r>
            <a:endParaRPr>
              <a:latin typeface="Quicksand"/>
              <a:ea typeface="Quicksand"/>
              <a:cs typeface="Quicksand"/>
              <a:sym typeface="Quicksand"/>
            </a:endParaRPr>
          </a:p>
        </p:txBody>
      </p:sp>
      <p:sp>
        <p:nvSpPr>
          <p:cNvPr id="1094" name="Google Shape;1094;p106"/>
          <p:cNvSpPr/>
          <p:nvPr/>
        </p:nvSpPr>
        <p:spPr>
          <a:xfrm>
            <a:off x="198472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0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 2.NBT.B.9</a:t>
            </a:r>
            <a:endParaRPr sz="1100">
              <a:latin typeface="Quicksand"/>
              <a:ea typeface="Quicksand"/>
              <a:cs typeface="Quicksand"/>
              <a:sym typeface="Quicksand"/>
            </a:endParaRPr>
          </a:p>
        </p:txBody>
      </p:sp>
      <p:sp>
        <p:nvSpPr>
          <p:cNvPr id="1096" name="Google Shape;1096;p106"/>
          <p:cNvSpPr txBox="1"/>
          <p:nvPr/>
        </p:nvSpPr>
        <p:spPr>
          <a:xfrm>
            <a:off x="6916250" y="-936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107"/>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Sums of 10 and 100 to Find Sums</a:t>
            </a:r>
            <a:endParaRPr b="0" sz="2400">
              <a:solidFill>
                <a:srgbClr val="434343"/>
              </a:solidFill>
              <a:latin typeface="Hepta Slab"/>
              <a:ea typeface="Hepta Slab"/>
              <a:cs typeface="Hepta Slab"/>
              <a:sym typeface="Hepta Slab"/>
            </a:endParaRPr>
          </a:p>
        </p:txBody>
      </p:sp>
      <p:sp>
        <p:nvSpPr>
          <p:cNvPr id="1102" name="Google Shape;1102;p10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03" name="Google Shape;1103;p107"/>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07"/>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105" name="Google Shape;1105;p107"/>
          <p:cNvPicPr preferRelativeResize="0"/>
          <p:nvPr/>
        </p:nvPicPr>
        <p:blipFill>
          <a:blip r:embed="rId3">
            <a:alphaModFix/>
          </a:blip>
          <a:stretch>
            <a:fillRect/>
          </a:stretch>
        </p:blipFill>
        <p:spPr>
          <a:xfrm>
            <a:off x="3315015" y="1990553"/>
            <a:ext cx="4716925" cy="1531241"/>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108"/>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Sums of 10 and 100 to Find Sums</a:t>
            </a:r>
            <a:endParaRPr b="0" sz="2400">
              <a:solidFill>
                <a:srgbClr val="434343"/>
              </a:solidFill>
              <a:latin typeface="Hepta Slab"/>
              <a:ea typeface="Hepta Slab"/>
              <a:cs typeface="Hepta Slab"/>
              <a:sym typeface="Hepta Slab"/>
            </a:endParaRPr>
          </a:p>
        </p:txBody>
      </p:sp>
      <p:sp>
        <p:nvSpPr>
          <p:cNvPr id="1111" name="Google Shape;1111;p10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12" name="Google Shape;1112;p108"/>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08"/>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114" name="Google Shape;1114;p108"/>
          <p:cNvPicPr preferRelativeResize="0"/>
          <p:nvPr/>
        </p:nvPicPr>
        <p:blipFill>
          <a:blip r:embed="rId3">
            <a:alphaModFix/>
          </a:blip>
          <a:stretch>
            <a:fillRect/>
          </a:stretch>
        </p:blipFill>
        <p:spPr>
          <a:xfrm>
            <a:off x="3457692" y="1630802"/>
            <a:ext cx="4026875" cy="16459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109"/>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Sums of 10 and 100 to Find Sums</a:t>
            </a:r>
            <a:endParaRPr b="0" sz="2400">
              <a:solidFill>
                <a:srgbClr val="434343"/>
              </a:solidFill>
              <a:latin typeface="Hepta Slab"/>
              <a:ea typeface="Hepta Slab"/>
              <a:cs typeface="Hepta Slab"/>
              <a:sym typeface="Hepta Slab"/>
            </a:endParaRPr>
          </a:p>
        </p:txBody>
      </p:sp>
      <p:sp>
        <p:nvSpPr>
          <p:cNvPr id="1120" name="Google Shape;1120;p1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21" name="Google Shape;1121;p109"/>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09"/>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123" name="Google Shape;1123;p109"/>
          <p:cNvPicPr preferRelativeResize="0"/>
          <p:nvPr/>
        </p:nvPicPr>
        <p:blipFill>
          <a:blip r:embed="rId3">
            <a:alphaModFix/>
          </a:blip>
          <a:stretch>
            <a:fillRect/>
          </a:stretch>
        </p:blipFill>
        <p:spPr>
          <a:xfrm>
            <a:off x="3389643" y="1961352"/>
            <a:ext cx="4060925" cy="16459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sp>
        <p:nvSpPr>
          <p:cNvPr id="1128" name="Google Shape;1128;p110"/>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Sums of 10 and 100 to Find Sums</a:t>
            </a:r>
            <a:endParaRPr b="0" sz="2400">
              <a:solidFill>
                <a:srgbClr val="434343"/>
              </a:solidFill>
              <a:latin typeface="Hepta Slab"/>
              <a:ea typeface="Hepta Slab"/>
              <a:cs typeface="Hepta Slab"/>
              <a:sym typeface="Hepta Slab"/>
            </a:endParaRPr>
          </a:p>
        </p:txBody>
      </p:sp>
      <p:sp>
        <p:nvSpPr>
          <p:cNvPr id="1129" name="Google Shape;1129;p1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30" name="Google Shape;1130;p110"/>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10"/>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132" name="Google Shape;1132;p110"/>
          <p:cNvPicPr preferRelativeResize="0"/>
          <p:nvPr/>
        </p:nvPicPr>
        <p:blipFill>
          <a:blip r:embed="rId3">
            <a:alphaModFix/>
          </a:blip>
          <a:stretch>
            <a:fillRect/>
          </a:stretch>
        </p:blipFill>
        <p:spPr>
          <a:xfrm>
            <a:off x="3427792" y="1862677"/>
            <a:ext cx="4206575" cy="152670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111"/>
          <p:cNvSpPr txBox="1"/>
          <p:nvPr>
            <p:ph type="ctrTitle"/>
          </p:nvPr>
        </p:nvSpPr>
        <p:spPr>
          <a:xfrm>
            <a:off x="48837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How Did You Do That?</a:t>
            </a:r>
            <a:endParaRPr b="0" sz="2300">
              <a:solidFill>
                <a:srgbClr val="434343"/>
              </a:solidFill>
              <a:latin typeface="Hepta Slab"/>
              <a:ea typeface="Hepta Slab"/>
              <a:cs typeface="Hepta Slab"/>
              <a:sym typeface="Hepta Slab"/>
            </a:endParaRPr>
          </a:p>
        </p:txBody>
      </p:sp>
      <p:sp>
        <p:nvSpPr>
          <p:cNvPr id="1138" name="Google Shape;1138;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39" name="Google Shape;1139;p111"/>
          <p:cNvSpPr txBox="1"/>
          <p:nvPr/>
        </p:nvSpPr>
        <p:spPr>
          <a:xfrm>
            <a:off x="528025" y="733750"/>
            <a:ext cx="7985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1000"/>
              </a:spcAft>
              <a:buNone/>
            </a:pPr>
            <a:r>
              <a:rPr lang="en">
                <a:latin typeface="Livvic"/>
                <a:ea typeface="Livvic"/>
                <a:cs typeface="Livvic"/>
                <a:sym typeface="Livvic"/>
              </a:rPr>
              <a:t>1. Sort the cards into 2 piles with your partner. Make 1 group of expressions that you agree the value is less challenging to find. Make another group of expressions that you agree the value is more challenging to find. Keep any expressions together that you and your partner disagree on.</a:t>
            </a:r>
            <a:endParaRPr>
              <a:latin typeface="Livvic"/>
              <a:ea typeface="Livvic"/>
              <a:cs typeface="Livvic"/>
              <a:sym typeface="Livvic"/>
            </a:endParaRPr>
          </a:p>
        </p:txBody>
      </p:sp>
      <p:pic>
        <p:nvPicPr>
          <p:cNvPr id="1140" name="Google Shape;1140;p111"/>
          <p:cNvPicPr preferRelativeResize="0"/>
          <p:nvPr/>
        </p:nvPicPr>
        <p:blipFill>
          <a:blip r:embed="rId3">
            <a:alphaModFix/>
          </a:blip>
          <a:stretch>
            <a:fillRect/>
          </a:stretch>
        </p:blipFill>
        <p:spPr>
          <a:xfrm>
            <a:off x="1155413" y="1830000"/>
            <a:ext cx="1600200" cy="419100"/>
          </a:xfrm>
          <a:prstGeom prst="rect">
            <a:avLst/>
          </a:prstGeom>
          <a:noFill/>
          <a:ln>
            <a:noFill/>
          </a:ln>
        </p:spPr>
      </p:pic>
      <p:pic>
        <p:nvPicPr>
          <p:cNvPr id="1141" name="Google Shape;1141;p111"/>
          <p:cNvPicPr preferRelativeResize="0"/>
          <p:nvPr/>
        </p:nvPicPr>
        <p:blipFill>
          <a:blip r:embed="rId4">
            <a:alphaModFix/>
          </a:blip>
          <a:stretch>
            <a:fillRect/>
          </a:stretch>
        </p:blipFill>
        <p:spPr>
          <a:xfrm>
            <a:off x="2936588" y="2359363"/>
            <a:ext cx="1628775" cy="523875"/>
          </a:xfrm>
          <a:prstGeom prst="rect">
            <a:avLst/>
          </a:prstGeom>
          <a:noFill/>
          <a:ln>
            <a:noFill/>
          </a:ln>
        </p:spPr>
      </p:pic>
      <p:pic>
        <p:nvPicPr>
          <p:cNvPr id="1142" name="Google Shape;1142;p111"/>
          <p:cNvPicPr preferRelativeResize="0"/>
          <p:nvPr/>
        </p:nvPicPr>
        <p:blipFill>
          <a:blip r:embed="rId5">
            <a:alphaModFix/>
          </a:blip>
          <a:stretch>
            <a:fillRect/>
          </a:stretch>
        </p:blipFill>
        <p:spPr>
          <a:xfrm>
            <a:off x="2936588" y="1830000"/>
            <a:ext cx="1476375" cy="504825"/>
          </a:xfrm>
          <a:prstGeom prst="rect">
            <a:avLst/>
          </a:prstGeom>
          <a:noFill/>
          <a:ln>
            <a:noFill/>
          </a:ln>
        </p:spPr>
      </p:pic>
      <p:pic>
        <p:nvPicPr>
          <p:cNvPr id="1143" name="Google Shape;1143;p111"/>
          <p:cNvPicPr preferRelativeResize="0"/>
          <p:nvPr/>
        </p:nvPicPr>
        <p:blipFill>
          <a:blip r:embed="rId6">
            <a:alphaModFix/>
          </a:blip>
          <a:stretch>
            <a:fillRect/>
          </a:stretch>
        </p:blipFill>
        <p:spPr>
          <a:xfrm>
            <a:off x="1160175" y="2411750"/>
            <a:ext cx="1590675" cy="419100"/>
          </a:xfrm>
          <a:prstGeom prst="rect">
            <a:avLst/>
          </a:prstGeom>
          <a:noFill/>
          <a:ln>
            <a:noFill/>
          </a:ln>
        </p:spPr>
      </p:pic>
      <p:pic>
        <p:nvPicPr>
          <p:cNvPr id="1144" name="Google Shape;1144;p111"/>
          <p:cNvPicPr preferRelativeResize="0"/>
          <p:nvPr/>
        </p:nvPicPr>
        <p:blipFill>
          <a:blip r:embed="rId7">
            <a:alphaModFix/>
          </a:blip>
          <a:stretch>
            <a:fillRect/>
          </a:stretch>
        </p:blipFill>
        <p:spPr>
          <a:xfrm>
            <a:off x="1274313" y="2936188"/>
            <a:ext cx="1524000" cy="466725"/>
          </a:xfrm>
          <a:prstGeom prst="rect">
            <a:avLst/>
          </a:prstGeom>
          <a:noFill/>
          <a:ln>
            <a:noFill/>
          </a:ln>
        </p:spPr>
      </p:pic>
      <p:pic>
        <p:nvPicPr>
          <p:cNvPr id="1145" name="Google Shape;1145;p111"/>
          <p:cNvPicPr preferRelativeResize="0"/>
          <p:nvPr/>
        </p:nvPicPr>
        <p:blipFill>
          <a:blip r:embed="rId8">
            <a:alphaModFix/>
          </a:blip>
          <a:stretch>
            <a:fillRect/>
          </a:stretch>
        </p:blipFill>
        <p:spPr>
          <a:xfrm>
            <a:off x="4679663" y="1830000"/>
            <a:ext cx="1466850" cy="400050"/>
          </a:xfrm>
          <a:prstGeom prst="rect">
            <a:avLst/>
          </a:prstGeom>
          <a:noFill/>
          <a:ln>
            <a:noFill/>
          </a:ln>
        </p:spPr>
      </p:pic>
      <p:pic>
        <p:nvPicPr>
          <p:cNvPr id="1146" name="Google Shape;1146;p111"/>
          <p:cNvPicPr preferRelativeResize="0"/>
          <p:nvPr/>
        </p:nvPicPr>
        <p:blipFill>
          <a:blip r:embed="rId9">
            <a:alphaModFix/>
          </a:blip>
          <a:stretch>
            <a:fillRect/>
          </a:stretch>
        </p:blipFill>
        <p:spPr>
          <a:xfrm>
            <a:off x="6302638" y="2368900"/>
            <a:ext cx="1628775" cy="504825"/>
          </a:xfrm>
          <a:prstGeom prst="rect">
            <a:avLst/>
          </a:prstGeom>
          <a:noFill/>
          <a:ln>
            <a:noFill/>
          </a:ln>
        </p:spPr>
      </p:pic>
      <p:pic>
        <p:nvPicPr>
          <p:cNvPr id="1147" name="Google Shape;1147;p111"/>
          <p:cNvPicPr preferRelativeResize="0"/>
          <p:nvPr/>
        </p:nvPicPr>
        <p:blipFill>
          <a:blip r:embed="rId10">
            <a:alphaModFix/>
          </a:blip>
          <a:stretch>
            <a:fillRect/>
          </a:stretch>
        </p:blipFill>
        <p:spPr>
          <a:xfrm>
            <a:off x="6245488" y="1825238"/>
            <a:ext cx="1743075" cy="428625"/>
          </a:xfrm>
          <a:prstGeom prst="rect">
            <a:avLst/>
          </a:prstGeom>
          <a:noFill/>
          <a:ln>
            <a:noFill/>
          </a:ln>
        </p:spPr>
      </p:pic>
      <p:pic>
        <p:nvPicPr>
          <p:cNvPr id="1148" name="Google Shape;1148;p111"/>
          <p:cNvPicPr preferRelativeResize="0"/>
          <p:nvPr/>
        </p:nvPicPr>
        <p:blipFill>
          <a:blip r:embed="rId11">
            <a:alphaModFix/>
          </a:blip>
          <a:stretch>
            <a:fillRect/>
          </a:stretch>
        </p:blipFill>
        <p:spPr>
          <a:xfrm>
            <a:off x="2950875" y="2977450"/>
            <a:ext cx="1600200" cy="390525"/>
          </a:xfrm>
          <a:prstGeom prst="rect">
            <a:avLst/>
          </a:prstGeom>
          <a:noFill/>
          <a:ln>
            <a:noFill/>
          </a:ln>
        </p:spPr>
      </p:pic>
      <p:pic>
        <p:nvPicPr>
          <p:cNvPr id="1149" name="Google Shape;1149;p111"/>
          <p:cNvPicPr preferRelativeResize="0"/>
          <p:nvPr/>
        </p:nvPicPr>
        <p:blipFill>
          <a:blip r:embed="rId12">
            <a:alphaModFix/>
          </a:blip>
          <a:stretch>
            <a:fillRect/>
          </a:stretch>
        </p:blipFill>
        <p:spPr>
          <a:xfrm>
            <a:off x="4660613" y="2407000"/>
            <a:ext cx="1504950" cy="428625"/>
          </a:xfrm>
          <a:prstGeom prst="rect">
            <a:avLst/>
          </a:prstGeom>
          <a:noFill/>
          <a:ln>
            <a:noFill/>
          </a:ln>
        </p:spPr>
      </p:pic>
      <p:sp>
        <p:nvSpPr>
          <p:cNvPr id="1150" name="Google Shape;1150;p111"/>
          <p:cNvSpPr txBox="1"/>
          <p:nvPr/>
        </p:nvSpPr>
        <p:spPr>
          <a:xfrm>
            <a:off x="528025" y="3508275"/>
            <a:ext cx="3438900" cy="124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Livvic"/>
                <a:ea typeface="Livvic"/>
                <a:cs typeface="Livvic"/>
                <a:sym typeface="Livvic"/>
              </a:rPr>
              <a:t>2. Choose an expression that you feel is less challenging. </a:t>
            </a:r>
            <a:endParaRPr sz="1300">
              <a:solidFill>
                <a:schemeClr val="dk1"/>
              </a:solidFill>
              <a:latin typeface="Livvic"/>
              <a:ea typeface="Livvic"/>
              <a:cs typeface="Livvic"/>
              <a:sym typeface="Livvic"/>
            </a:endParaRPr>
          </a:p>
          <a:p>
            <a:pPr indent="0" lvl="0" marL="0" rtl="0" algn="ctr">
              <a:spcBef>
                <a:spcPts val="1000"/>
              </a:spcBef>
              <a:spcAft>
                <a:spcPts val="0"/>
              </a:spcAft>
              <a:buNone/>
            </a:pPr>
            <a:r>
              <a:rPr lang="en" sz="1300">
                <a:solidFill>
                  <a:schemeClr val="dk1"/>
                </a:solidFill>
                <a:latin typeface="Livvic"/>
                <a:ea typeface="Livvic"/>
                <a:cs typeface="Livvic"/>
                <a:sym typeface="Livvic"/>
              </a:rPr>
              <a:t>Find the value of the sum. </a:t>
            </a:r>
            <a:endParaRPr sz="1300">
              <a:solidFill>
                <a:schemeClr val="dk1"/>
              </a:solidFill>
              <a:latin typeface="Livvic"/>
              <a:ea typeface="Livvic"/>
              <a:cs typeface="Livvic"/>
              <a:sym typeface="Livvic"/>
            </a:endParaRPr>
          </a:p>
          <a:p>
            <a:pPr indent="0" lvl="0" marL="0" rtl="0" algn="ctr">
              <a:spcBef>
                <a:spcPts val="1000"/>
              </a:spcBef>
              <a:spcAft>
                <a:spcPts val="1000"/>
              </a:spcAft>
              <a:buClr>
                <a:schemeClr val="dk1"/>
              </a:buClr>
              <a:buSzPts val="1100"/>
              <a:buFont typeface="Arial"/>
              <a:buNone/>
            </a:pPr>
            <a:r>
              <a:rPr lang="en" sz="1300">
                <a:solidFill>
                  <a:schemeClr val="dk1"/>
                </a:solidFill>
                <a:latin typeface="Livvic"/>
                <a:ea typeface="Livvic"/>
                <a:cs typeface="Livvic"/>
                <a:sym typeface="Livvic"/>
              </a:rPr>
              <a:t>Show your thinking.</a:t>
            </a:r>
            <a:endParaRPr sz="1300">
              <a:latin typeface="Livvic"/>
              <a:ea typeface="Livvic"/>
              <a:cs typeface="Livvic"/>
              <a:sym typeface="Livvic"/>
            </a:endParaRPr>
          </a:p>
        </p:txBody>
      </p:sp>
      <p:sp>
        <p:nvSpPr>
          <p:cNvPr id="1151" name="Google Shape;1151;p111"/>
          <p:cNvSpPr txBox="1"/>
          <p:nvPr/>
        </p:nvSpPr>
        <p:spPr>
          <a:xfrm>
            <a:off x="4565375" y="3224325"/>
            <a:ext cx="3971100" cy="144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Livvic"/>
                <a:ea typeface="Livvic"/>
                <a:cs typeface="Livvic"/>
                <a:sym typeface="Livvic"/>
              </a:rPr>
              <a:t>3. Choose an expression that you feel is more challenging. </a:t>
            </a:r>
            <a:endParaRPr sz="1300">
              <a:solidFill>
                <a:schemeClr val="dk1"/>
              </a:solidFill>
              <a:latin typeface="Livvic"/>
              <a:ea typeface="Livvic"/>
              <a:cs typeface="Livvic"/>
              <a:sym typeface="Livvic"/>
            </a:endParaRPr>
          </a:p>
          <a:p>
            <a:pPr indent="0" lvl="0" marL="0" rtl="0" algn="ctr">
              <a:spcBef>
                <a:spcPts val="1000"/>
              </a:spcBef>
              <a:spcAft>
                <a:spcPts val="0"/>
              </a:spcAft>
              <a:buNone/>
            </a:pPr>
            <a:r>
              <a:rPr lang="en" sz="1300">
                <a:solidFill>
                  <a:schemeClr val="dk1"/>
                </a:solidFill>
                <a:latin typeface="Livvic"/>
                <a:ea typeface="Livvic"/>
                <a:cs typeface="Livvic"/>
                <a:sym typeface="Livvic"/>
              </a:rPr>
              <a:t>Find the value of the sum. </a:t>
            </a:r>
            <a:endParaRPr sz="1300">
              <a:solidFill>
                <a:schemeClr val="dk1"/>
              </a:solidFill>
              <a:latin typeface="Livvic"/>
              <a:ea typeface="Livvic"/>
              <a:cs typeface="Livvic"/>
              <a:sym typeface="Livvic"/>
            </a:endParaRPr>
          </a:p>
          <a:p>
            <a:pPr indent="0" lvl="0" marL="0" rtl="0" algn="ctr">
              <a:spcBef>
                <a:spcPts val="1000"/>
              </a:spcBef>
              <a:spcAft>
                <a:spcPts val="1000"/>
              </a:spcAft>
              <a:buNone/>
            </a:pPr>
            <a:r>
              <a:rPr lang="en" sz="1300">
                <a:solidFill>
                  <a:schemeClr val="dk1"/>
                </a:solidFill>
                <a:latin typeface="Livvic"/>
                <a:ea typeface="Livvic"/>
                <a:cs typeface="Livvic"/>
                <a:sym typeface="Livvic"/>
              </a:rPr>
              <a:t>Show your thinking using diagrams, symbols, or other representations.</a:t>
            </a:r>
            <a:endParaRPr sz="1300">
              <a:latin typeface="Livvic"/>
              <a:ea typeface="Livvic"/>
              <a:cs typeface="Livvic"/>
              <a:sym typeface="Livvic"/>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112"/>
          <p:cNvSpPr txBox="1"/>
          <p:nvPr>
            <p:ph type="ctrTitle"/>
          </p:nvPr>
        </p:nvSpPr>
        <p:spPr>
          <a:xfrm>
            <a:off x="48837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How Did You Do That?</a:t>
            </a:r>
            <a:endParaRPr b="0" sz="2300">
              <a:solidFill>
                <a:srgbClr val="434343"/>
              </a:solidFill>
              <a:latin typeface="Hepta Slab"/>
              <a:ea typeface="Hepta Slab"/>
              <a:cs typeface="Hepta Slab"/>
              <a:sym typeface="Hepta Slab"/>
            </a:endParaRPr>
          </a:p>
        </p:txBody>
      </p:sp>
      <p:sp>
        <p:nvSpPr>
          <p:cNvPr id="1157" name="Google Shape;1157;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58" name="Google Shape;1158;p112"/>
          <p:cNvSpPr txBox="1"/>
          <p:nvPr/>
        </p:nvSpPr>
        <p:spPr>
          <a:xfrm>
            <a:off x="579450" y="1108750"/>
            <a:ext cx="7985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1000"/>
              </a:spcAft>
              <a:buNone/>
            </a:pPr>
            <a:r>
              <a:rPr lang="en">
                <a:latin typeface="Livvic"/>
                <a:ea typeface="Livvic"/>
                <a:cs typeface="Livvic"/>
                <a:sym typeface="Livvic"/>
              </a:rPr>
              <a:t>4. Discuss one card you and your partner disagreed on. If you felt the expression was more challenging, explain why. If you felt the expression was less challenging, explain how you would find the value. Show your thinking.</a:t>
            </a:r>
            <a:endParaRPr>
              <a:latin typeface="Livvic"/>
              <a:ea typeface="Livvic"/>
              <a:cs typeface="Livvic"/>
              <a:sym typeface="Livvic"/>
            </a:endParaRPr>
          </a:p>
        </p:txBody>
      </p:sp>
      <p:pic>
        <p:nvPicPr>
          <p:cNvPr id="1159" name="Google Shape;1159;p112"/>
          <p:cNvPicPr preferRelativeResize="0"/>
          <p:nvPr/>
        </p:nvPicPr>
        <p:blipFill>
          <a:blip r:embed="rId3">
            <a:alphaModFix/>
          </a:blip>
          <a:stretch>
            <a:fillRect/>
          </a:stretch>
        </p:blipFill>
        <p:spPr>
          <a:xfrm>
            <a:off x="1103988" y="2375075"/>
            <a:ext cx="1600200" cy="419100"/>
          </a:xfrm>
          <a:prstGeom prst="rect">
            <a:avLst/>
          </a:prstGeom>
          <a:noFill/>
          <a:ln>
            <a:noFill/>
          </a:ln>
        </p:spPr>
      </p:pic>
      <p:pic>
        <p:nvPicPr>
          <p:cNvPr id="1160" name="Google Shape;1160;p112"/>
          <p:cNvPicPr preferRelativeResize="0"/>
          <p:nvPr/>
        </p:nvPicPr>
        <p:blipFill>
          <a:blip r:embed="rId4">
            <a:alphaModFix/>
          </a:blip>
          <a:stretch>
            <a:fillRect/>
          </a:stretch>
        </p:blipFill>
        <p:spPr>
          <a:xfrm>
            <a:off x="2885163" y="2904438"/>
            <a:ext cx="1628775" cy="523875"/>
          </a:xfrm>
          <a:prstGeom prst="rect">
            <a:avLst/>
          </a:prstGeom>
          <a:noFill/>
          <a:ln>
            <a:noFill/>
          </a:ln>
        </p:spPr>
      </p:pic>
      <p:pic>
        <p:nvPicPr>
          <p:cNvPr id="1161" name="Google Shape;1161;p112"/>
          <p:cNvPicPr preferRelativeResize="0"/>
          <p:nvPr/>
        </p:nvPicPr>
        <p:blipFill>
          <a:blip r:embed="rId5">
            <a:alphaModFix/>
          </a:blip>
          <a:stretch>
            <a:fillRect/>
          </a:stretch>
        </p:blipFill>
        <p:spPr>
          <a:xfrm>
            <a:off x="2885163" y="2375075"/>
            <a:ext cx="1476375" cy="504825"/>
          </a:xfrm>
          <a:prstGeom prst="rect">
            <a:avLst/>
          </a:prstGeom>
          <a:noFill/>
          <a:ln>
            <a:noFill/>
          </a:ln>
        </p:spPr>
      </p:pic>
      <p:pic>
        <p:nvPicPr>
          <p:cNvPr id="1162" name="Google Shape;1162;p112"/>
          <p:cNvPicPr preferRelativeResize="0"/>
          <p:nvPr/>
        </p:nvPicPr>
        <p:blipFill>
          <a:blip r:embed="rId6">
            <a:alphaModFix/>
          </a:blip>
          <a:stretch>
            <a:fillRect/>
          </a:stretch>
        </p:blipFill>
        <p:spPr>
          <a:xfrm>
            <a:off x="1108750" y="2956825"/>
            <a:ext cx="1590675" cy="419100"/>
          </a:xfrm>
          <a:prstGeom prst="rect">
            <a:avLst/>
          </a:prstGeom>
          <a:noFill/>
          <a:ln>
            <a:noFill/>
          </a:ln>
        </p:spPr>
      </p:pic>
      <p:pic>
        <p:nvPicPr>
          <p:cNvPr id="1163" name="Google Shape;1163;p112"/>
          <p:cNvPicPr preferRelativeResize="0"/>
          <p:nvPr/>
        </p:nvPicPr>
        <p:blipFill>
          <a:blip r:embed="rId7">
            <a:alphaModFix/>
          </a:blip>
          <a:stretch>
            <a:fillRect/>
          </a:stretch>
        </p:blipFill>
        <p:spPr>
          <a:xfrm>
            <a:off x="1222888" y="3481263"/>
            <a:ext cx="1524000" cy="466725"/>
          </a:xfrm>
          <a:prstGeom prst="rect">
            <a:avLst/>
          </a:prstGeom>
          <a:noFill/>
          <a:ln>
            <a:noFill/>
          </a:ln>
        </p:spPr>
      </p:pic>
      <p:pic>
        <p:nvPicPr>
          <p:cNvPr id="1164" name="Google Shape;1164;p112"/>
          <p:cNvPicPr preferRelativeResize="0"/>
          <p:nvPr/>
        </p:nvPicPr>
        <p:blipFill>
          <a:blip r:embed="rId8">
            <a:alphaModFix/>
          </a:blip>
          <a:stretch>
            <a:fillRect/>
          </a:stretch>
        </p:blipFill>
        <p:spPr>
          <a:xfrm>
            <a:off x="4628238" y="2375075"/>
            <a:ext cx="1466850" cy="400050"/>
          </a:xfrm>
          <a:prstGeom prst="rect">
            <a:avLst/>
          </a:prstGeom>
          <a:noFill/>
          <a:ln>
            <a:noFill/>
          </a:ln>
        </p:spPr>
      </p:pic>
      <p:pic>
        <p:nvPicPr>
          <p:cNvPr id="1165" name="Google Shape;1165;p112"/>
          <p:cNvPicPr preferRelativeResize="0"/>
          <p:nvPr/>
        </p:nvPicPr>
        <p:blipFill>
          <a:blip r:embed="rId9">
            <a:alphaModFix/>
          </a:blip>
          <a:stretch>
            <a:fillRect/>
          </a:stretch>
        </p:blipFill>
        <p:spPr>
          <a:xfrm>
            <a:off x="6251213" y="2913975"/>
            <a:ext cx="1628775" cy="504825"/>
          </a:xfrm>
          <a:prstGeom prst="rect">
            <a:avLst/>
          </a:prstGeom>
          <a:noFill/>
          <a:ln>
            <a:noFill/>
          </a:ln>
        </p:spPr>
      </p:pic>
      <p:pic>
        <p:nvPicPr>
          <p:cNvPr id="1166" name="Google Shape;1166;p112"/>
          <p:cNvPicPr preferRelativeResize="0"/>
          <p:nvPr/>
        </p:nvPicPr>
        <p:blipFill>
          <a:blip r:embed="rId10">
            <a:alphaModFix/>
          </a:blip>
          <a:stretch>
            <a:fillRect/>
          </a:stretch>
        </p:blipFill>
        <p:spPr>
          <a:xfrm>
            <a:off x="6194063" y="2370313"/>
            <a:ext cx="1743075" cy="428625"/>
          </a:xfrm>
          <a:prstGeom prst="rect">
            <a:avLst/>
          </a:prstGeom>
          <a:noFill/>
          <a:ln>
            <a:noFill/>
          </a:ln>
        </p:spPr>
      </p:pic>
      <p:pic>
        <p:nvPicPr>
          <p:cNvPr id="1167" name="Google Shape;1167;p112"/>
          <p:cNvPicPr preferRelativeResize="0"/>
          <p:nvPr/>
        </p:nvPicPr>
        <p:blipFill>
          <a:blip r:embed="rId11">
            <a:alphaModFix/>
          </a:blip>
          <a:stretch>
            <a:fillRect/>
          </a:stretch>
        </p:blipFill>
        <p:spPr>
          <a:xfrm>
            <a:off x="2899450" y="3522525"/>
            <a:ext cx="1600200" cy="390525"/>
          </a:xfrm>
          <a:prstGeom prst="rect">
            <a:avLst/>
          </a:prstGeom>
          <a:noFill/>
          <a:ln>
            <a:noFill/>
          </a:ln>
        </p:spPr>
      </p:pic>
      <p:pic>
        <p:nvPicPr>
          <p:cNvPr id="1168" name="Google Shape;1168;p112"/>
          <p:cNvPicPr preferRelativeResize="0"/>
          <p:nvPr/>
        </p:nvPicPr>
        <p:blipFill>
          <a:blip r:embed="rId12">
            <a:alphaModFix/>
          </a:blip>
          <a:stretch>
            <a:fillRect/>
          </a:stretch>
        </p:blipFill>
        <p:spPr>
          <a:xfrm>
            <a:off x="4609188" y="2952075"/>
            <a:ext cx="1504950" cy="42862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113"/>
          <p:cNvSpPr txBox="1"/>
          <p:nvPr>
            <p:ph type="ctrTitle"/>
          </p:nvPr>
        </p:nvSpPr>
        <p:spPr>
          <a:xfrm>
            <a:off x="48837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Find the Missing Digit</a:t>
            </a:r>
            <a:endParaRPr b="0" sz="2300">
              <a:solidFill>
                <a:srgbClr val="434343"/>
              </a:solidFill>
              <a:latin typeface="Hepta Slab"/>
              <a:ea typeface="Hepta Slab"/>
              <a:cs typeface="Hepta Slab"/>
              <a:sym typeface="Hepta Slab"/>
            </a:endParaRPr>
          </a:p>
        </p:txBody>
      </p:sp>
      <p:sp>
        <p:nvSpPr>
          <p:cNvPr id="1174" name="Google Shape;1174;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75" name="Google Shape;1175;p113"/>
          <p:cNvSpPr txBox="1"/>
          <p:nvPr/>
        </p:nvSpPr>
        <p:spPr>
          <a:xfrm>
            <a:off x="321775" y="795175"/>
            <a:ext cx="79851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ctr">
              <a:spcBef>
                <a:spcPts val="0"/>
              </a:spcBef>
              <a:spcAft>
                <a:spcPts val="1000"/>
              </a:spcAft>
              <a:buNone/>
            </a:pPr>
            <a:r>
              <a:rPr lang="en" sz="1600">
                <a:latin typeface="Livvic"/>
                <a:ea typeface="Livvic"/>
                <a:cs typeface="Livvic"/>
                <a:sym typeface="Livvic"/>
              </a:rPr>
              <a:t>Oh no! Diego spilled paint on his paper and now he can’t see one of the digits in each of his equations.</a:t>
            </a:r>
            <a:endParaRPr sz="1600">
              <a:latin typeface="Livvic"/>
              <a:ea typeface="Livvic"/>
              <a:cs typeface="Livvic"/>
              <a:sym typeface="Livvic"/>
            </a:endParaRPr>
          </a:p>
        </p:txBody>
      </p:sp>
      <p:pic>
        <p:nvPicPr>
          <p:cNvPr id="1176" name="Google Shape;1176;p113"/>
          <p:cNvPicPr preferRelativeResize="0"/>
          <p:nvPr/>
        </p:nvPicPr>
        <p:blipFill>
          <a:blip r:embed="rId3">
            <a:alphaModFix/>
          </a:blip>
          <a:stretch>
            <a:fillRect/>
          </a:stretch>
        </p:blipFill>
        <p:spPr>
          <a:xfrm>
            <a:off x="3393500" y="1741275"/>
            <a:ext cx="1962150" cy="619125"/>
          </a:xfrm>
          <a:prstGeom prst="rect">
            <a:avLst/>
          </a:prstGeom>
          <a:noFill/>
          <a:ln>
            <a:noFill/>
          </a:ln>
        </p:spPr>
      </p:pic>
      <p:sp>
        <p:nvSpPr>
          <p:cNvPr id="1177" name="Google Shape;1177;p113"/>
          <p:cNvSpPr txBox="1"/>
          <p:nvPr/>
        </p:nvSpPr>
        <p:spPr>
          <a:xfrm>
            <a:off x="535150" y="2428050"/>
            <a:ext cx="3746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1. What digit makes the equation true? Show your thinking using diagrams, symbols, or other representations.</a:t>
            </a:r>
            <a:endParaRPr>
              <a:latin typeface="Livvic"/>
              <a:ea typeface="Livvic"/>
              <a:cs typeface="Livvic"/>
              <a:sym typeface="Livvic"/>
            </a:endParaRPr>
          </a:p>
        </p:txBody>
      </p:sp>
      <p:pic>
        <p:nvPicPr>
          <p:cNvPr id="1178" name="Google Shape;1178;p113"/>
          <p:cNvPicPr preferRelativeResize="0"/>
          <p:nvPr/>
        </p:nvPicPr>
        <p:blipFill>
          <a:blip r:embed="rId4">
            <a:alphaModFix/>
          </a:blip>
          <a:stretch>
            <a:fillRect/>
          </a:stretch>
        </p:blipFill>
        <p:spPr>
          <a:xfrm>
            <a:off x="1331725" y="3259350"/>
            <a:ext cx="1666875" cy="619125"/>
          </a:xfrm>
          <a:prstGeom prst="rect">
            <a:avLst/>
          </a:prstGeom>
          <a:noFill/>
          <a:ln>
            <a:noFill/>
          </a:ln>
        </p:spPr>
      </p:pic>
      <p:sp>
        <p:nvSpPr>
          <p:cNvPr id="1179" name="Google Shape;1179;p113"/>
          <p:cNvSpPr txBox="1"/>
          <p:nvPr/>
        </p:nvSpPr>
        <p:spPr>
          <a:xfrm>
            <a:off x="4560775" y="2413700"/>
            <a:ext cx="3746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2. What digit makes the equation true? Show your thinking using diagrams, symbols, or other representations.</a:t>
            </a:r>
            <a:endParaRPr>
              <a:latin typeface="Livvic"/>
              <a:ea typeface="Livvic"/>
              <a:cs typeface="Livvic"/>
              <a:sym typeface="Livvic"/>
            </a:endParaRPr>
          </a:p>
        </p:txBody>
      </p:sp>
      <p:pic>
        <p:nvPicPr>
          <p:cNvPr id="1180" name="Google Shape;1180;p113"/>
          <p:cNvPicPr preferRelativeResize="0"/>
          <p:nvPr/>
        </p:nvPicPr>
        <p:blipFill>
          <a:blip r:embed="rId5">
            <a:alphaModFix/>
          </a:blip>
          <a:stretch>
            <a:fillRect/>
          </a:stretch>
        </p:blipFill>
        <p:spPr>
          <a:xfrm>
            <a:off x="5500375" y="3278400"/>
            <a:ext cx="1866900" cy="58102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11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86" name="Google Shape;1186;p114"/>
          <p:cNvPicPr preferRelativeResize="0"/>
          <p:nvPr/>
        </p:nvPicPr>
        <p:blipFill>
          <a:blip r:embed="rId3">
            <a:alphaModFix/>
          </a:blip>
          <a:stretch>
            <a:fillRect/>
          </a:stretch>
        </p:blipFill>
        <p:spPr>
          <a:xfrm>
            <a:off x="3799275" y="3385225"/>
            <a:ext cx="1307589" cy="1164300"/>
          </a:xfrm>
          <a:prstGeom prst="rect">
            <a:avLst/>
          </a:prstGeom>
          <a:noFill/>
          <a:ln>
            <a:noFill/>
          </a:ln>
        </p:spPr>
      </p:pic>
      <p:sp>
        <p:nvSpPr>
          <p:cNvPr id="1187" name="Google Shape;1187;p114"/>
          <p:cNvSpPr txBox="1"/>
          <p:nvPr/>
        </p:nvSpPr>
        <p:spPr>
          <a:xfrm>
            <a:off x="775250" y="504275"/>
            <a:ext cx="7032300" cy="11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you found the sums of expressions using strategies that made sense to you. You shared ways to think about the addends in an expression to choose a method for finding the value of a sum.</a:t>
            </a:r>
            <a:endParaRPr sz="2000">
              <a:latin typeface="Livvic"/>
              <a:ea typeface="Livvic"/>
              <a:cs typeface="Livvic"/>
              <a:sym typeface="Livvic"/>
            </a:endParaRPr>
          </a:p>
        </p:txBody>
      </p:sp>
      <p:pic>
        <p:nvPicPr>
          <p:cNvPr id="1188" name="Google Shape;1188;p114"/>
          <p:cNvPicPr preferRelativeResize="0"/>
          <p:nvPr/>
        </p:nvPicPr>
        <p:blipFill>
          <a:blip r:embed="rId4">
            <a:alphaModFix/>
          </a:blip>
          <a:stretch>
            <a:fillRect/>
          </a:stretch>
        </p:blipFill>
        <p:spPr>
          <a:xfrm>
            <a:off x="1809263" y="2126500"/>
            <a:ext cx="2909125" cy="547600"/>
          </a:xfrm>
          <a:prstGeom prst="rect">
            <a:avLst/>
          </a:prstGeom>
          <a:noFill/>
          <a:ln>
            <a:noFill/>
          </a:ln>
        </p:spPr>
      </p:pic>
      <p:sp>
        <p:nvSpPr>
          <p:cNvPr id="1189" name="Google Shape;1189;p114"/>
          <p:cNvSpPr txBox="1"/>
          <p:nvPr/>
        </p:nvSpPr>
        <p:spPr>
          <a:xfrm>
            <a:off x="5843005" y="2185970"/>
            <a:ext cx="2272200" cy="15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Which of these expressions would be less challenging to find? Which might be more challenging? Why?</a:t>
            </a:r>
            <a:endParaRPr b="1" sz="1300">
              <a:latin typeface="Quicksand"/>
              <a:ea typeface="Quicksand"/>
              <a:cs typeface="Quicksand"/>
              <a:sym typeface="Quicksand"/>
            </a:endParaRPr>
          </a:p>
        </p:txBody>
      </p:sp>
      <p:sp>
        <p:nvSpPr>
          <p:cNvPr id="1190" name="Google Shape;1190;p114"/>
          <p:cNvSpPr/>
          <p:nvPr/>
        </p:nvSpPr>
        <p:spPr>
          <a:xfrm>
            <a:off x="5548453" y="1888639"/>
            <a:ext cx="2861324" cy="23374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1194" name="Shape 1194"/>
        <p:cNvGrpSpPr/>
        <p:nvPr/>
      </p:nvGrpSpPr>
      <p:grpSpPr>
        <a:xfrm>
          <a:off x="0" y="0"/>
          <a:ext cx="0" cy="0"/>
          <a:chOff x="0" y="0"/>
          <a:chExt cx="0" cy="0"/>
        </a:xfrm>
      </p:grpSpPr>
      <p:sp>
        <p:nvSpPr>
          <p:cNvPr id="1195" name="Google Shape;1195;p115"/>
          <p:cNvSpPr txBox="1"/>
          <p:nvPr/>
        </p:nvSpPr>
        <p:spPr>
          <a:xfrm>
            <a:off x="1368600" y="3489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196" name="Google Shape;1196;p115"/>
          <p:cNvSpPr txBox="1"/>
          <p:nvPr/>
        </p:nvSpPr>
        <p:spPr>
          <a:xfrm>
            <a:off x="362325" y="895800"/>
            <a:ext cx="81378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In this section of the unit, we learned many different ways to add three-digit numbers using what we know about place value. We used base-ten blocks, diagrams, and equations to show adding hundreds to hundreds, tens to tens, and ones to ones. We learned that when you add by place, you may need to compose a new ten, a new hundred, or both.</a:t>
            </a:r>
            <a:endParaRPr sz="2300">
              <a:latin typeface="Quicksand"/>
              <a:ea typeface="Quicksand"/>
              <a:cs typeface="Quicksand"/>
              <a:sym typeface="Quicksand"/>
            </a:endParaRPr>
          </a:p>
        </p:txBody>
      </p:sp>
      <p:sp>
        <p:nvSpPr>
          <p:cNvPr id="1197" name="Google Shape;1197;p11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8" name="Google Shape;1198;p115"/>
          <p:cNvPicPr preferRelativeResize="0"/>
          <p:nvPr/>
        </p:nvPicPr>
        <p:blipFill>
          <a:blip r:embed="rId3">
            <a:alphaModFix/>
          </a:blip>
          <a:stretch>
            <a:fillRect/>
          </a:stretch>
        </p:blipFill>
        <p:spPr>
          <a:xfrm>
            <a:off x="3043149" y="2031625"/>
            <a:ext cx="2559324" cy="249742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02" name="Shape 1202"/>
        <p:cNvGrpSpPr/>
        <p:nvPr/>
      </p:nvGrpSpPr>
      <p:grpSpPr>
        <a:xfrm>
          <a:off x="0" y="0"/>
          <a:ext cx="0" cy="0"/>
          <a:chOff x="0" y="0"/>
          <a:chExt cx="0" cy="0"/>
        </a:xfrm>
      </p:grpSpPr>
      <p:sp>
        <p:nvSpPr>
          <p:cNvPr id="1203" name="Google Shape;1203;p116"/>
          <p:cNvSpPr txBox="1"/>
          <p:nvPr>
            <p:ph type="ctrTitle"/>
          </p:nvPr>
        </p:nvSpPr>
        <p:spPr>
          <a:xfrm>
            <a:off x="1375650" y="995975"/>
            <a:ext cx="6392700" cy="157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Center Day 2 </a:t>
            </a:r>
            <a:endParaRPr sz="3500">
              <a:latin typeface="Hepta Slab"/>
              <a:ea typeface="Hepta Slab"/>
              <a:cs typeface="Hepta Slab"/>
              <a:sym typeface="Hepta Slab"/>
            </a:endParaRPr>
          </a:p>
        </p:txBody>
      </p:sp>
      <p:sp>
        <p:nvSpPr>
          <p:cNvPr id="1204" name="Google Shape;1204;p116"/>
          <p:cNvSpPr txBox="1"/>
          <p:nvPr/>
        </p:nvSpPr>
        <p:spPr>
          <a:xfrm>
            <a:off x="3286175" y="2670900"/>
            <a:ext cx="4619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numbers within 1,000.</a:t>
            </a:r>
            <a:endParaRPr>
              <a:latin typeface="Quicksand"/>
              <a:ea typeface="Quicksand"/>
              <a:cs typeface="Quicksand"/>
              <a:sym typeface="Quicksand"/>
            </a:endParaRPr>
          </a:p>
        </p:txBody>
      </p:sp>
      <p:sp>
        <p:nvSpPr>
          <p:cNvPr id="1205" name="Google Shape;1205;p116"/>
          <p:cNvSpPr/>
          <p:nvPr/>
        </p:nvSpPr>
        <p:spPr>
          <a:xfrm>
            <a:off x="2816752" y="2670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1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2.NBT.A.4, 2.NBT.B.6, 2.NBT.B.7</a:t>
            </a:r>
            <a:endParaRPr sz="1100">
              <a:latin typeface="Quicksand"/>
              <a:ea typeface="Quicksand"/>
              <a:cs typeface="Quicksand"/>
              <a:sym typeface="Quicksand"/>
            </a:endParaRPr>
          </a:p>
        </p:txBody>
      </p:sp>
      <p:sp>
        <p:nvSpPr>
          <p:cNvPr id="1207" name="Google Shape;1207;p116"/>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1" name="Shape 1211"/>
        <p:cNvGrpSpPr/>
        <p:nvPr/>
      </p:nvGrpSpPr>
      <p:grpSpPr>
        <a:xfrm>
          <a:off x="0" y="0"/>
          <a:ext cx="0" cy="0"/>
          <a:chOff x="0" y="0"/>
          <a:chExt cx="0" cy="0"/>
        </a:xfrm>
      </p:grpSpPr>
      <p:sp>
        <p:nvSpPr>
          <p:cNvPr id="1212" name="Google Shape;1212;p117"/>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Sums of 10 and 100 to Find Sums</a:t>
            </a:r>
            <a:endParaRPr b="0" sz="2400">
              <a:solidFill>
                <a:srgbClr val="434343"/>
              </a:solidFill>
              <a:latin typeface="Hepta Slab"/>
              <a:ea typeface="Hepta Slab"/>
              <a:cs typeface="Hepta Slab"/>
              <a:sym typeface="Hepta Slab"/>
            </a:endParaRPr>
          </a:p>
        </p:txBody>
      </p:sp>
      <p:sp>
        <p:nvSpPr>
          <p:cNvPr id="1213" name="Google Shape;1213;p11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14" name="Google Shape;1214;p117"/>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17"/>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216" name="Google Shape;1216;p117"/>
          <p:cNvPicPr preferRelativeResize="0"/>
          <p:nvPr/>
        </p:nvPicPr>
        <p:blipFill>
          <a:blip r:embed="rId3">
            <a:alphaModFix/>
          </a:blip>
          <a:stretch>
            <a:fillRect/>
          </a:stretch>
        </p:blipFill>
        <p:spPr>
          <a:xfrm>
            <a:off x="2694394" y="2596002"/>
            <a:ext cx="5396300" cy="103122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118"/>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Sums of 10 and 100 to Find Sums</a:t>
            </a:r>
            <a:endParaRPr b="0" sz="2400">
              <a:solidFill>
                <a:srgbClr val="434343"/>
              </a:solidFill>
              <a:latin typeface="Hepta Slab"/>
              <a:ea typeface="Hepta Slab"/>
              <a:cs typeface="Hepta Slab"/>
              <a:sym typeface="Hepta Slab"/>
            </a:endParaRPr>
          </a:p>
        </p:txBody>
      </p:sp>
      <p:sp>
        <p:nvSpPr>
          <p:cNvPr id="1222" name="Google Shape;1222;p11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23" name="Google Shape;1223;p118"/>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18"/>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225" name="Google Shape;1225;p118"/>
          <p:cNvPicPr preferRelativeResize="0"/>
          <p:nvPr/>
        </p:nvPicPr>
        <p:blipFill>
          <a:blip r:embed="rId3">
            <a:alphaModFix/>
          </a:blip>
          <a:stretch>
            <a:fillRect/>
          </a:stretch>
        </p:blipFill>
        <p:spPr>
          <a:xfrm>
            <a:off x="2555687" y="2645571"/>
            <a:ext cx="4991100" cy="75247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119"/>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Sums of 10 and 100 to Find Sums</a:t>
            </a:r>
            <a:endParaRPr b="0" sz="2400">
              <a:solidFill>
                <a:srgbClr val="434343"/>
              </a:solidFill>
              <a:latin typeface="Hepta Slab"/>
              <a:ea typeface="Hepta Slab"/>
              <a:cs typeface="Hepta Slab"/>
              <a:sym typeface="Hepta Slab"/>
            </a:endParaRPr>
          </a:p>
        </p:txBody>
      </p:sp>
      <p:sp>
        <p:nvSpPr>
          <p:cNvPr id="1231" name="Google Shape;1231;p1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32" name="Google Shape;1232;p119"/>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19"/>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234" name="Google Shape;1234;p119"/>
          <p:cNvPicPr preferRelativeResize="0"/>
          <p:nvPr/>
        </p:nvPicPr>
        <p:blipFill>
          <a:blip r:embed="rId3">
            <a:alphaModFix/>
          </a:blip>
          <a:stretch>
            <a:fillRect/>
          </a:stretch>
        </p:blipFill>
        <p:spPr>
          <a:xfrm>
            <a:off x="3120562" y="2596021"/>
            <a:ext cx="3629025" cy="80962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120"/>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Sums of 10 and 100 to Find Sums</a:t>
            </a:r>
            <a:endParaRPr b="0" sz="2400">
              <a:solidFill>
                <a:srgbClr val="434343"/>
              </a:solidFill>
              <a:latin typeface="Hepta Slab"/>
              <a:ea typeface="Hepta Slab"/>
              <a:cs typeface="Hepta Slab"/>
              <a:sym typeface="Hepta Slab"/>
            </a:endParaRPr>
          </a:p>
        </p:txBody>
      </p:sp>
      <p:sp>
        <p:nvSpPr>
          <p:cNvPr id="1240" name="Google Shape;1240;p1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41" name="Google Shape;1241;p120"/>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20"/>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a:t>
            </a:r>
            <a:endParaRPr b="1">
              <a:latin typeface="Quicksand"/>
              <a:ea typeface="Quicksand"/>
              <a:cs typeface="Quicksand"/>
              <a:sym typeface="Quicksand"/>
            </a:endParaRPr>
          </a:p>
        </p:txBody>
      </p:sp>
      <p:pic>
        <p:nvPicPr>
          <p:cNvPr id="1243" name="Google Shape;1243;p120"/>
          <p:cNvPicPr preferRelativeResize="0"/>
          <p:nvPr/>
        </p:nvPicPr>
        <p:blipFill>
          <a:blip r:embed="rId3">
            <a:alphaModFix/>
          </a:blip>
          <a:stretch>
            <a:fillRect/>
          </a:stretch>
        </p:blipFill>
        <p:spPr>
          <a:xfrm>
            <a:off x="2753887" y="2645571"/>
            <a:ext cx="5200650" cy="82867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121"/>
          <p:cNvSpPr txBox="1"/>
          <p:nvPr>
            <p:ph type="ctrTitle"/>
          </p:nvPr>
        </p:nvSpPr>
        <p:spPr>
          <a:xfrm>
            <a:off x="507825" y="8452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434343"/>
                </a:solidFill>
                <a:latin typeface="Hepta Slab"/>
                <a:ea typeface="Hepta Slab"/>
                <a:cs typeface="Hepta Slab"/>
                <a:sym typeface="Hepta Slab"/>
              </a:rPr>
              <a:t>Centers: </a:t>
            </a:r>
            <a:endParaRPr sz="21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100">
                <a:solidFill>
                  <a:srgbClr val="434343"/>
                </a:solidFill>
                <a:latin typeface="Hepta Slab"/>
                <a:ea typeface="Hepta Slab"/>
                <a:cs typeface="Hepta Slab"/>
                <a:sym typeface="Hepta Slab"/>
              </a:rPr>
              <a:t>Introduce Get to 1,000 and The Least and Greatest of Them All</a:t>
            </a:r>
            <a:endParaRPr b="0" sz="2100">
              <a:solidFill>
                <a:srgbClr val="434343"/>
              </a:solidFill>
              <a:latin typeface="Hepta Slab"/>
              <a:ea typeface="Hepta Slab"/>
              <a:cs typeface="Hepta Slab"/>
              <a:sym typeface="Hepta Slab"/>
            </a:endParaRPr>
          </a:p>
        </p:txBody>
      </p:sp>
      <p:sp>
        <p:nvSpPr>
          <p:cNvPr id="1249" name="Google Shape;1249;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50" name="Google Shape;1250;p121"/>
          <p:cNvSpPr txBox="1"/>
          <p:nvPr/>
        </p:nvSpPr>
        <p:spPr>
          <a:xfrm>
            <a:off x="430025" y="1500750"/>
            <a:ext cx="5506200" cy="233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Directions: </a:t>
            </a:r>
            <a:endParaRPr/>
          </a:p>
          <a:p>
            <a:pPr indent="-317500" lvl="0" marL="457200" rtl="0" algn="l">
              <a:spcBef>
                <a:spcPts val="1000"/>
              </a:spcBef>
              <a:spcAft>
                <a:spcPts val="0"/>
              </a:spcAft>
              <a:buSzPts val="1400"/>
              <a:buChar char="●"/>
            </a:pPr>
            <a:r>
              <a:rPr lang="en"/>
              <a:t>Start at 111. </a:t>
            </a:r>
            <a:endParaRPr/>
          </a:p>
          <a:p>
            <a:pPr indent="-317500" lvl="0" marL="457200" rtl="0" algn="l">
              <a:spcBef>
                <a:spcPts val="1000"/>
              </a:spcBef>
              <a:spcAft>
                <a:spcPts val="0"/>
              </a:spcAft>
              <a:buSzPts val="1400"/>
              <a:buChar char="●"/>
            </a:pPr>
            <a:r>
              <a:rPr lang="en"/>
              <a:t>Roll 3 number cubes and use them to make a 3-digit number. </a:t>
            </a:r>
            <a:endParaRPr/>
          </a:p>
          <a:p>
            <a:pPr indent="-317500" lvl="0" marL="457200" rtl="0" algn="l">
              <a:spcBef>
                <a:spcPts val="1000"/>
              </a:spcBef>
              <a:spcAft>
                <a:spcPts val="0"/>
              </a:spcAft>
              <a:buSzPts val="1400"/>
              <a:buChar char="●"/>
            </a:pPr>
            <a:r>
              <a:rPr lang="en"/>
              <a:t>Add it to your starting number and record it with an equation. </a:t>
            </a:r>
            <a:endParaRPr/>
          </a:p>
          <a:p>
            <a:pPr indent="-317500" lvl="0" marL="457200" rtl="0" algn="l">
              <a:spcBef>
                <a:spcPts val="1000"/>
              </a:spcBef>
              <a:spcAft>
                <a:spcPts val="0"/>
              </a:spcAft>
              <a:buSzPts val="1400"/>
              <a:buChar char="●"/>
            </a:pPr>
            <a:r>
              <a:rPr lang="en"/>
              <a:t>The sum becomes the starting number in the next equation.</a:t>
            </a:r>
            <a:endParaRPr/>
          </a:p>
          <a:p>
            <a:pPr indent="-317500" lvl="0" marL="457200" rtl="0" algn="l">
              <a:spcBef>
                <a:spcPts val="1000"/>
              </a:spcBef>
              <a:spcAft>
                <a:spcPts val="1000"/>
              </a:spcAft>
              <a:buSzPts val="1400"/>
              <a:buChar char="●"/>
            </a:pPr>
            <a:r>
              <a:rPr lang="en"/>
              <a:t>The player to get a sum closest to 1,000 in 6 rounds wins.</a:t>
            </a:r>
            <a:endParaRPr/>
          </a:p>
        </p:txBody>
      </p:sp>
      <p:pic>
        <p:nvPicPr>
          <p:cNvPr id="1251" name="Google Shape;1251;p121"/>
          <p:cNvPicPr preferRelativeResize="0"/>
          <p:nvPr/>
        </p:nvPicPr>
        <p:blipFill>
          <a:blip r:embed="rId3">
            <a:alphaModFix/>
          </a:blip>
          <a:stretch>
            <a:fillRect/>
          </a:stretch>
        </p:blipFill>
        <p:spPr>
          <a:xfrm>
            <a:off x="5936225" y="1406350"/>
            <a:ext cx="2528875" cy="2716376"/>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122"/>
          <p:cNvSpPr txBox="1"/>
          <p:nvPr>
            <p:ph type="ctrTitle"/>
          </p:nvPr>
        </p:nvSpPr>
        <p:spPr>
          <a:xfrm>
            <a:off x="529000" y="55059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257" name="Google Shape;1257;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58" name="Google Shape;1258;p122"/>
          <p:cNvSpPr txBox="1"/>
          <p:nvPr/>
        </p:nvSpPr>
        <p:spPr>
          <a:xfrm>
            <a:off x="813613" y="1760975"/>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Get to 1,000: Add Multiples of 100, 10, or 1, Add Three-digit, Two-digit, and One-digit Numbers</a:t>
            </a:r>
            <a:endParaRPr sz="1500">
              <a:latin typeface="Hepta Slab"/>
              <a:ea typeface="Hepta Slab"/>
              <a:cs typeface="Hepta Slab"/>
              <a:sym typeface="Hepta Slab"/>
            </a:endParaRPr>
          </a:p>
        </p:txBody>
      </p:sp>
      <p:sp>
        <p:nvSpPr>
          <p:cNvPr id="1259" name="Google Shape;1259;p122"/>
          <p:cNvSpPr txBox="1"/>
          <p:nvPr/>
        </p:nvSpPr>
        <p:spPr>
          <a:xfrm>
            <a:off x="4964025" y="1820475"/>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5 in a Row: Add Three-digit Numbers, without Composing</a:t>
            </a:r>
            <a:endParaRPr sz="1500">
              <a:latin typeface="Hepta Slab"/>
              <a:ea typeface="Hepta Slab"/>
              <a:cs typeface="Hepta Slab"/>
              <a:sym typeface="Hepta Slab"/>
            </a:endParaRPr>
          </a:p>
        </p:txBody>
      </p:sp>
      <p:pic>
        <p:nvPicPr>
          <p:cNvPr id="1260" name="Google Shape;1260;p122"/>
          <p:cNvPicPr preferRelativeResize="0"/>
          <p:nvPr/>
        </p:nvPicPr>
        <p:blipFill>
          <a:blip r:embed="rId3">
            <a:alphaModFix/>
          </a:blip>
          <a:stretch>
            <a:fillRect/>
          </a:stretch>
        </p:blipFill>
        <p:spPr>
          <a:xfrm>
            <a:off x="1146674" y="445124"/>
            <a:ext cx="866300" cy="709675"/>
          </a:xfrm>
          <a:prstGeom prst="rect">
            <a:avLst/>
          </a:prstGeom>
          <a:noFill/>
          <a:ln>
            <a:noFill/>
          </a:ln>
        </p:spPr>
      </p:pic>
      <p:pic>
        <p:nvPicPr>
          <p:cNvPr id="1261" name="Google Shape;1261;p122"/>
          <p:cNvPicPr preferRelativeResize="0"/>
          <p:nvPr/>
        </p:nvPicPr>
        <p:blipFill>
          <a:blip r:embed="rId3">
            <a:alphaModFix/>
          </a:blip>
          <a:stretch>
            <a:fillRect/>
          </a:stretch>
        </p:blipFill>
        <p:spPr>
          <a:xfrm>
            <a:off x="6800149" y="445124"/>
            <a:ext cx="866300" cy="709675"/>
          </a:xfrm>
          <a:prstGeom prst="rect">
            <a:avLst/>
          </a:prstGeom>
          <a:noFill/>
          <a:ln>
            <a:noFill/>
          </a:ln>
        </p:spPr>
      </p:pic>
      <p:sp>
        <p:nvSpPr>
          <p:cNvPr id="1262" name="Google Shape;1262;p122"/>
          <p:cNvSpPr txBox="1"/>
          <p:nvPr/>
        </p:nvSpPr>
        <p:spPr>
          <a:xfrm>
            <a:off x="3002100" y="320610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The Least and Greatest of Them All: Add within 1,000</a:t>
            </a:r>
            <a:endParaRPr sz="1500">
              <a:latin typeface="Hepta Slab"/>
              <a:ea typeface="Hepta Slab"/>
              <a:cs typeface="Hepta Slab"/>
              <a:sym typeface="Hepta Slab"/>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sp>
        <p:nvSpPr>
          <p:cNvPr id="1267" name="Google Shape;1267;p123"/>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68" name="Google Shape;1268;p123"/>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269" name="Google Shape;1269;p123"/>
          <p:cNvSpPr txBox="1"/>
          <p:nvPr/>
        </p:nvSpPr>
        <p:spPr>
          <a:xfrm>
            <a:off x="607163" y="911900"/>
            <a:ext cx="7344000" cy="54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When might you need to add numbers like the ones you worked with in these centers?</a:t>
            </a:r>
            <a:endParaRPr sz="2100">
              <a:latin typeface="Livvic"/>
              <a:ea typeface="Livvic"/>
              <a:cs typeface="Livvic"/>
              <a:sym typeface="Livvic"/>
            </a:endParaRPr>
          </a:p>
        </p:txBody>
      </p:sp>
      <p:pic>
        <p:nvPicPr>
          <p:cNvPr id="1270" name="Google Shape;1270;p123"/>
          <p:cNvPicPr preferRelativeResize="0"/>
          <p:nvPr/>
        </p:nvPicPr>
        <p:blipFill>
          <a:blip r:embed="rId3">
            <a:alphaModFix/>
          </a:blip>
          <a:stretch>
            <a:fillRect/>
          </a:stretch>
        </p:blipFill>
        <p:spPr>
          <a:xfrm>
            <a:off x="3094077" y="2349125"/>
            <a:ext cx="2191775" cy="1951577"/>
          </a:xfrm>
          <a:prstGeom prst="rect">
            <a:avLst/>
          </a:prstGeom>
          <a:noFill/>
          <a:ln>
            <a:noFill/>
          </a:ln>
        </p:spPr>
      </p:pic>
      <p:sp>
        <p:nvSpPr>
          <p:cNvPr id="1271" name="Google Shape;1271;p123"/>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75" name="Shape 1275"/>
        <p:cNvGrpSpPr/>
        <p:nvPr/>
      </p:nvGrpSpPr>
      <p:grpSpPr>
        <a:xfrm>
          <a:off x="0" y="0"/>
          <a:ext cx="0" cy="0"/>
          <a:chOff x="0" y="0"/>
          <a:chExt cx="0" cy="0"/>
        </a:xfrm>
      </p:grpSpPr>
      <p:sp>
        <p:nvSpPr>
          <p:cNvPr id="1276" name="Google Shape;1276;p124"/>
          <p:cNvSpPr txBox="1"/>
          <p:nvPr>
            <p:ph type="ctrTitle"/>
          </p:nvPr>
        </p:nvSpPr>
        <p:spPr>
          <a:xfrm>
            <a:off x="730500" y="699275"/>
            <a:ext cx="7683000" cy="201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Decompose to Subtract</a:t>
            </a:r>
            <a:endParaRPr sz="4000">
              <a:latin typeface="Hepta Slab"/>
              <a:ea typeface="Hepta Slab"/>
              <a:cs typeface="Hepta Slab"/>
              <a:sym typeface="Hepta Slab"/>
            </a:endParaRPr>
          </a:p>
        </p:txBody>
      </p:sp>
      <p:sp>
        <p:nvSpPr>
          <p:cNvPr id="1277" name="Google Shape;1277;p124"/>
          <p:cNvSpPr txBox="1"/>
          <p:nvPr/>
        </p:nvSpPr>
        <p:spPr>
          <a:xfrm>
            <a:off x="3134400" y="27734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subtract within 1,000.</a:t>
            </a:r>
            <a:endParaRPr>
              <a:latin typeface="Quicksand"/>
              <a:ea typeface="Quicksand"/>
              <a:cs typeface="Quicksand"/>
              <a:sym typeface="Quicksand"/>
            </a:endParaRPr>
          </a:p>
        </p:txBody>
      </p:sp>
      <p:sp>
        <p:nvSpPr>
          <p:cNvPr id="1278" name="Google Shape;1278;p124"/>
          <p:cNvSpPr/>
          <p:nvPr/>
        </p:nvSpPr>
        <p:spPr>
          <a:xfrm>
            <a:off x="2573927" y="2773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2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2.NBT.A.3, 2.NBT.B.7</a:t>
            </a:r>
            <a:endParaRPr sz="1100">
              <a:latin typeface="Quicksand"/>
              <a:ea typeface="Quicksand"/>
              <a:cs typeface="Quicksand"/>
              <a:sym typeface="Quicksand"/>
            </a:endParaRPr>
          </a:p>
        </p:txBody>
      </p:sp>
      <p:sp>
        <p:nvSpPr>
          <p:cNvPr id="1280" name="Google Shape;1280;p124"/>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4" name="Shape 1284"/>
        <p:cNvGrpSpPr/>
        <p:nvPr/>
      </p:nvGrpSpPr>
      <p:grpSpPr>
        <a:xfrm>
          <a:off x="0" y="0"/>
          <a:ext cx="0" cy="0"/>
          <a:chOff x="0" y="0"/>
          <a:chExt cx="0" cy="0"/>
        </a:xfrm>
      </p:grpSpPr>
      <p:sp>
        <p:nvSpPr>
          <p:cNvPr id="1285" name="Google Shape;1285;p125"/>
          <p:cNvSpPr txBox="1"/>
          <p:nvPr>
            <p:ph type="ctrTitle"/>
          </p:nvPr>
        </p:nvSpPr>
        <p:spPr>
          <a:xfrm>
            <a:off x="328175" y="3345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Do You Know About 354?</a:t>
            </a:r>
            <a:endParaRPr b="0" sz="3000">
              <a:solidFill>
                <a:srgbClr val="434343"/>
              </a:solidFill>
              <a:latin typeface="Hepta Slab"/>
              <a:ea typeface="Hepta Slab"/>
              <a:cs typeface="Hepta Slab"/>
              <a:sym typeface="Hepta Slab"/>
            </a:endParaRPr>
          </a:p>
        </p:txBody>
      </p:sp>
      <p:sp>
        <p:nvSpPr>
          <p:cNvPr id="1286" name="Google Shape;1286;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sp>
        <p:nvSpPr>
          <p:cNvPr id="1287" name="Google Shape;1287;p125"/>
          <p:cNvSpPr txBox="1"/>
          <p:nvPr/>
        </p:nvSpPr>
        <p:spPr>
          <a:xfrm>
            <a:off x="545525" y="1703375"/>
            <a:ext cx="77724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latin typeface="Livvic"/>
                <a:ea typeface="Livvic"/>
                <a:cs typeface="Livvic"/>
                <a:sym typeface="Livvic"/>
              </a:rPr>
              <a:t>What do you know about 354?</a:t>
            </a:r>
            <a:endParaRPr sz="2200">
              <a:latin typeface="Livvic"/>
              <a:ea typeface="Livvic"/>
              <a:cs typeface="Livvic"/>
              <a:sym typeface="Livvic"/>
            </a:endParaRPr>
          </a:p>
          <a:p>
            <a:pPr indent="0" lvl="0" marL="0" rtl="0" algn="ctr">
              <a:spcBef>
                <a:spcPts val="0"/>
              </a:spcBef>
              <a:spcAft>
                <a:spcPts val="0"/>
              </a:spcAft>
              <a:buNone/>
            </a:pPr>
            <a:r>
              <a:t/>
            </a:r>
            <a:endParaRPr sz="2200">
              <a:latin typeface="Livvic"/>
              <a:ea typeface="Livvic"/>
              <a:cs typeface="Livvic"/>
              <a:sym typeface="Livvic"/>
            </a:endParaRPr>
          </a:p>
          <a:p>
            <a:pPr indent="0" lvl="0" marL="0" rtl="0" algn="ctr">
              <a:spcBef>
                <a:spcPts val="0"/>
              </a:spcBef>
              <a:spcAft>
                <a:spcPts val="0"/>
              </a:spcAft>
              <a:buNone/>
            </a:pPr>
            <a:r>
              <a:rPr lang="en" sz="2200">
                <a:latin typeface="Livvic"/>
                <a:ea typeface="Livvic"/>
                <a:cs typeface="Livvic"/>
                <a:sym typeface="Livvic"/>
              </a:rPr>
              <a:t>How could we represent the number 354?</a:t>
            </a:r>
            <a:endParaRPr sz="2200">
              <a:latin typeface="Livvic"/>
              <a:ea typeface="Livvic"/>
              <a:cs typeface="Livvic"/>
              <a:sym typeface="Livvic"/>
            </a:endParaRPr>
          </a:p>
        </p:txBody>
      </p:sp>
      <p:pic>
        <p:nvPicPr>
          <p:cNvPr id="1288" name="Google Shape;1288;p125"/>
          <p:cNvPicPr preferRelativeResize="0"/>
          <p:nvPr/>
        </p:nvPicPr>
        <p:blipFill>
          <a:blip r:embed="rId3">
            <a:alphaModFix/>
          </a:blip>
          <a:stretch>
            <a:fillRect/>
          </a:stretch>
        </p:blipFill>
        <p:spPr>
          <a:xfrm>
            <a:off x="3377725" y="2848300"/>
            <a:ext cx="2107996" cy="208712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sp>
        <p:nvSpPr>
          <p:cNvPr id="1293" name="Google Shape;1293;p126"/>
          <p:cNvSpPr txBox="1"/>
          <p:nvPr>
            <p:ph type="ctrTitle"/>
          </p:nvPr>
        </p:nvSpPr>
        <p:spPr>
          <a:xfrm>
            <a:off x="542050" y="267250"/>
            <a:ext cx="7772400" cy="69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Decompose to Subtract</a:t>
            </a:r>
            <a:endParaRPr b="0" sz="2600">
              <a:solidFill>
                <a:srgbClr val="434343"/>
              </a:solidFill>
              <a:latin typeface="Hepta Slab"/>
              <a:ea typeface="Hepta Slab"/>
              <a:cs typeface="Hepta Slab"/>
              <a:sym typeface="Hepta Slab"/>
            </a:endParaRPr>
          </a:p>
        </p:txBody>
      </p:sp>
      <p:sp>
        <p:nvSpPr>
          <p:cNvPr id="1294" name="Google Shape;1294;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295" name="Google Shape;1295;p126"/>
          <p:cNvSpPr txBox="1"/>
          <p:nvPr/>
        </p:nvSpPr>
        <p:spPr>
          <a:xfrm>
            <a:off x="542050" y="1108750"/>
            <a:ext cx="8223600" cy="27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Find the value of each difference in any way that makes sense to you.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Explain or show your reasoning.</a:t>
            </a:r>
            <a:endParaRPr sz="1800">
              <a:latin typeface="Livvic"/>
              <a:ea typeface="Livvic"/>
              <a:cs typeface="Livvic"/>
              <a:sym typeface="Livvic"/>
            </a:endParaRPr>
          </a:p>
        </p:txBody>
      </p:sp>
      <p:pic>
        <p:nvPicPr>
          <p:cNvPr id="1296" name="Google Shape;1296;p126"/>
          <p:cNvPicPr preferRelativeResize="0"/>
          <p:nvPr/>
        </p:nvPicPr>
        <p:blipFill>
          <a:blip r:embed="rId3">
            <a:alphaModFix/>
          </a:blip>
          <a:stretch>
            <a:fillRect/>
          </a:stretch>
        </p:blipFill>
        <p:spPr>
          <a:xfrm>
            <a:off x="1978200" y="2422888"/>
            <a:ext cx="2313400" cy="602650"/>
          </a:xfrm>
          <a:prstGeom prst="rect">
            <a:avLst/>
          </a:prstGeom>
          <a:noFill/>
          <a:ln>
            <a:noFill/>
          </a:ln>
        </p:spPr>
      </p:pic>
      <p:pic>
        <p:nvPicPr>
          <p:cNvPr id="1297" name="Google Shape;1297;p126"/>
          <p:cNvPicPr preferRelativeResize="0"/>
          <p:nvPr/>
        </p:nvPicPr>
        <p:blipFill>
          <a:blip r:embed="rId4">
            <a:alphaModFix/>
          </a:blip>
          <a:stretch>
            <a:fillRect/>
          </a:stretch>
        </p:blipFill>
        <p:spPr>
          <a:xfrm>
            <a:off x="5468425" y="2353423"/>
            <a:ext cx="2104050" cy="741575"/>
          </a:xfrm>
          <a:prstGeom prst="rect">
            <a:avLst/>
          </a:prstGeom>
          <a:noFill/>
          <a:ln>
            <a:noFill/>
          </a:ln>
        </p:spPr>
      </p:pic>
      <p:pic>
        <p:nvPicPr>
          <p:cNvPr id="1298" name="Google Shape;1298;p126"/>
          <p:cNvPicPr preferRelativeResize="0"/>
          <p:nvPr/>
        </p:nvPicPr>
        <p:blipFill>
          <a:blip r:embed="rId5">
            <a:alphaModFix/>
          </a:blip>
          <a:stretch>
            <a:fillRect/>
          </a:stretch>
        </p:blipFill>
        <p:spPr>
          <a:xfrm>
            <a:off x="3743600" y="3525675"/>
            <a:ext cx="2104050" cy="91628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2" name="Shape 1302"/>
        <p:cNvGrpSpPr/>
        <p:nvPr/>
      </p:nvGrpSpPr>
      <p:grpSpPr>
        <a:xfrm>
          <a:off x="0" y="0"/>
          <a:ext cx="0" cy="0"/>
          <a:chOff x="0" y="0"/>
          <a:chExt cx="0" cy="0"/>
        </a:xfrm>
      </p:grpSpPr>
      <p:sp>
        <p:nvSpPr>
          <p:cNvPr id="1303" name="Google Shape;1303;p127"/>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Decompose with Base-ten Blocks</a:t>
            </a:r>
            <a:endParaRPr b="0" sz="2600">
              <a:solidFill>
                <a:srgbClr val="434343"/>
              </a:solidFill>
              <a:latin typeface="Hepta Slab"/>
              <a:ea typeface="Hepta Slab"/>
              <a:cs typeface="Hepta Slab"/>
              <a:sym typeface="Hepta Slab"/>
            </a:endParaRPr>
          </a:p>
        </p:txBody>
      </p:sp>
      <p:sp>
        <p:nvSpPr>
          <p:cNvPr id="1304" name="Google Shape;1304;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305" name="Google Shape;1305;p127"/>
          <p:cNvSpPr txBox="1"/>
          <p:nvPr/>
        </p:nvSpPr>
        <p:spPr>
          <a:xfrm>
            <a:off x="512125" y="1658825"/>
            <a:ext cx="4920900" cy="229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Work with your partner to find the value of each difference.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Partner A: Read the expression and represent the larger number using blocks. </a:t>
            </a:r>
            <a:endParaRPr>
              <a:latin typeface="Livvic"/>
              <a:ea typeface="Livvic"/>
              <a:cs typeface="Livvic"/>
              <a:sym typeface="Livvic"/>
            </a:endParaRPr>
          </a:p>
          <a:p>
            <a:pPr indent="-317500" lvl="0" marL="457200" rtl="0" algn="l">
              <a:spcBef>
                <a:spcPts val="1000"/>
              </a:spcBef>
              <a:spcAft>
                <a:spcPts val="0"/>
              </a:spcAft>
              <a:buSzPts val="1400"/>
              <a:buFont typeface="Livvic"/>
              <a:buChar char="●"/>
            </a:pPr>
            <a:r>
              <a:rPr lang="en">
                <a:latin typeface="Livvic"/>
                <a:ea typeface="Livvic"/>
                <a:cs typeface="Livvic"/>
                <a:sym typeface="Livvic"/>
              </a:rPr>
              <a:t>Partner B: Decide if you need to decompose and explain. Then subtract. </a:t>
            </a:r>
            <a:endParaRPr>
              <a:latin typeface="Livvic"/>
              <a:ea typeface="Livvic"/>
              <a:cs typeface="Livvic"/>
              <a:sym typeface="Livvic"/>
            </a:endParaRPr>
          </a:p>
          <a:p>
            <a:pPr indent="-317500" lvl="0" marL="457200" rtl="0" algn="l">
              <a:spcBef>
                <a:spcPts val="1000"/>
              </a:spcBef>
              <a:spcAft>
                <a:spcPts val="0"/>
              </a:spcAft>
              <a:buSzPts val="1400"/>
              <a:buFont typeface="Livvic"/>
              <a:buChar char="●"/>
            </a:pPr>
            <a:r>
              <a:rPr lang="en">
                <a:latin typeface="Livvic"/>
                <a:ea typeface="Livvic"/>
                <a:cs typeface="Livvic"/>
                <a:sym typeface="Livvic"/>
              </a:rPr>
              <a:t>Discuss and write the difference. </a:t>
            </a:r>
            <a:endParaRPr>
              <a:latin typeface="Livvic"/>
              <a:ea typeface="Livvic"/>
              <a:cs typeface="Livvic"/>
              <a:sym typeface="Livvic"/>
            </a:endParaRPr>
          </a:p>
          <a:p>
            <a:pPr indent="-317500" lvl="0" marL="457200" rtl="0" algn="l">
              <a:spcBef>
                <a:spcPts val="1000"/>
              </a:spcBef>
              <a:spcAft>
                <a:spcPts val="1000"/>
              </a:spcAft>
              <a:buSzPts val="1400"/>
              <a:buFont typeface="Livvic"/>
              <a:buChar char="●"/>
            </a:pPr>
            <a:r>
              <a:rPr lang="en">
                <a:latin typeface="Livvic"/>
                <a:ea typeface="Livvic"/>
                <a:cs typeface="Livvic"/>
                <a:sym typeface="Livvic"/>
              </a:rPr>
              <a:t>Switch roles.</a:t>
            </a:r>
            <a:endParaRPr>
              <a:latin typeface="Livvic"/>
              <a:ea typeface="Livvic"/>
              <a:cs typeface="Livvic"/>
              <a:sym typeface="Livvic"/>
            </a:endParaRPr>
          </a:p>
        </p:txBody>
      </p:sp>
      <p:sp>
        <p:nvSpPr>
          <p:cNvPr id="1306" name="Google Shape;1306;p127"/>
          <p:cNvSpPr txBox="1"/>
          <p:nvPr/>
        </p:nvSpPr>
        <p:spPr>
          <a:xfrm>
            <a:off x="6167750" y="1658825"/>
            <a:ext cx="2070900" cy="26730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SzPts val="2000"/>
              <a:buFont typeface="Livvic"/>
              <a:buAutoNum type="arabicPeriod"/>
            </a:pPr>
            <a:r>
              <a:rPr lang="en" sz="2000">
                <a:latin typeface="Livvic"/>
                <a:ea typeface="Livvic"/>
                <a:cs typeface="Livvic"/>
                <a:sym typeface="Livvic"/>
              </a:rPr>
              <a:t>264 - 38</a:t>
            </a:r>
            <a:endParaRPr sz="2000">
              <a:latin typeface="Livvic"/>
              <a:ea typeface="Livvic"/>
              <a:cs typeface="Livvic"/>
              <a:sym typeface="Livvic"/>
            </a:endParaRPr>
          </a:p>
          <a:p>
            <a:pPr indent="-355600" lvl="0" marL="457200" rtl="0" algn="l">
              <a:spcBef>
                <a:spcPts val="1000"/>
              </a:spcBef>
              <a:spcAft>
                <a:spcPts val="0"/>
              </a:spcAft>
              <a:buSzPts val="2000"/>
              <a:buFont typeface="Livvic"/>
              <a:buAutoNum type="arabicPeriod"/>
            </a:pPr>
            <a:r>
              <a:rPr lang="en" sz="2000">
                <a:latin typeface="Livvic"/>
                <a:ea typeface="Livvic"/>
                <a:cs typeface="Livvic"/>
                <a:sym typeface="Livvic"/>
              </a:rPr>
              <a:t>274 - 41</a:t>
            </a:r>
            <a:endParaRPr sz="2000">
              <a:latin typeface="Livvic"/>
              <a:ea typeface="Livvic"/>
              <a:cs typeface="Livvic"/>
              <a:sym typeface="Livvic"/>
            </a:endParaRPr>
          </a:p>
          <a:p>
            <a:pPr indent="-355600" lvl="0" marL="457200" rtl="0" algn="l">
              <a:spcBef>
                <a:spcPts val="1000"/>
              </a:spcBef>
              <a:spcAft>
                <a:spcPts val="0"/>
              </a:spcAft>
              <a:buSzPts val="2000"/>
              <a:buFont typeface="Livvic"/>
              <a:buAutoNum type="arabicPeriod"/>
            </a:pPr>
            <a:r>
              <a:rPr lang="en" sz="2000">
                <a:latin typeface="Livvic"/>
                <a:ea typeface="Livvic"/>
                <a:cs typeface="Livvic"/>
                <a:sym typeface="Livvic"/>
              </a:rPr>
              <a:t>336 - 115</a:t>
            </a:r>
            <a:endParaRPr sz="2000">
              <a:latin typeface="Livvic"/>
              <a:ea typeface="Livvic"/>
              <a:cs typeface="Livvic"/>
              <a:sym typeface="Livvic"/>
            </a:endParaRPr>
          </a:p>
          <a:p>
            <a:pPr indent="-355600" lvl="0" marL="457200" rtl="0" algn="l">
              <a:spcBef>
                <a:spcPts val="1000"/>
              </a:spcBef>
              <a:spcAft>
                <a:spcPts val="0"/>
              </a:spcAft>
              <a:buSzPts val="2000"/>
              <a:buFont typeface="Livvic"/>
              <a:buAutoNum type="arabicPeriod"/>
            </a:pPr>
            <a:r>
              <a:rPr lang="en" sz="2000">
                <a:latin typeface="Livvic"/>
                <a:ea typeface="Livvic"/>
                <a:cs typeface="Livvic"/>
                <a:sym typeface="Livvic"/>
              </a:rPr>
              <a:t>343 - 127</a:t>
            </a:r>
            <a:endParaRPr sz="2000">
              <a:latin typeface="Livvic"/>
              <a:ea typeface="Livvic"/>
              <a:cs typeface="Livvic"/>
              <a:sym typeface="Livvic"/>
            </a:endParaRPr>
          </a:p>
          <a:p>
            <a:pPr indent="-355600" lvl="0" marL="457200" rtl="0" algn="l">
              <a:spcBef>
                <a:spcPts val="1000"/>
              </a:spcBef>
              <a:spcAft>
                <a:spcPts val="0"/>
              </a:spcAft>
              <a:buSzPts val="2000"/>
              <a:buFont typeface="Livvic"/>
              <a:buAutoNum type="arabicPeriod"/>
            </a:pPr>
            <a:r>
              <a:rPr lang="en" sz="2000">
                <a:latin typeface="Livvic"/>
                <a:ea typeface="Livvic"/>
                <a:cs typeface="Livvic"/>
                <a:sym typeface="Livvic"/>
              </a:rPr>
              <a:t>485 - 266</a:t>
            </a:r>
            <a:endParaRPr sz="2000">
              <a:latin typeface="Livvic"/>
              <a:ea typeface="Livvic"/>
              <a:cs typeface="Livvic"/>
              <a:sym typeface="Livvic"/>
            </a:endParaRPr>
          </a:p>
          <a:p>
            <a:pPr indent="-355600" lvl="0" marL="457200" rtl="0" algn="l">
              <a:spcBef>
                <a:spcPts val="1000"/>
              </a:spcBef>
              <a:spcAft>
                <a:spcPts val="1000"/>
              </a:spcAft>
              <a:buSzPts val="2000"/>
              <a:buFont typeface="Livvic"/>
              <a:buAutoNum type="arabicPeriod"/>
            </a:pPr>
            <a:r>
              <a:rPr lang="en" sz="2000">
                <a:latin typeface="Livvic"/>
                <a:ea typeface="Livvic"/>
                <a:cs typeface="Livvic"/>
                <a:sym typeface="Livvic"/>
              </a:rPr>
              <a:t>451 - 315</a:t>
            </a:r>
            <a:endParaRPr sz="2000">
              <a:latin typeface="Livvic"/>
              <a:ea typeface="Livvic"/>
              <a:cs typeface="Livvic"/>
              <a:sym typeface="Livvic"/>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128"/>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312" name="Google Shape;1312;p128"/>
          <p:cNvPicPr preferRelativeResize="0"/>
          <p:nvPr/>
        </p:nvPicPr>
        <p:blipFill>
          <a:blip r:embed="rId3">
            <a:alphaModFix/>
          </a:blip>
          <a:stretch>
            <a:fillRect/>
          </a:stretch>
        </p:blipFill>
        <p:spPr>
          <a:xfrm>
            <a:off x="3785701" y="3273401"/>
            <a:ext cx="1654350" cy="1473050"/>
          </a:xfrm>
          <a:prstGeom prst="rect">
            <a:avLst/>
          </a:prstGeom>
          <a:noFill/>
          <a:ln>
            <a:noFill/>
          </a:ln>
        </p:spPr>
      </p:pic>
      <p:sp>
        <p:nvSpPr>
          <p:cNvPr id="1313" name="Google Shape;1313;p128"/>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314" name="Google Shape;1314;p128"/>
          <p:cNvSpPr txBox="1"/>
          <p:nvPr/>
        </p:nvSpPr>
        <p:spPr>
          <a:xfrm>
            <a:off x="877650" y="560275"/>
            <a:ext cx="6842700" cy="66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saw that we can subtract by place with larger numbers, but sometimes we need to decompose a ten to subtract.</a:t>
            </a:r>
            <a:endParaRPr sz="2100">
              <a:latin typeface="Livvic"/>
              <a:ea typeface="Livvic"/>
              <a:cs typeface="Livvic"/>
              <a:sym typeface="Livvic"/>
            </a:endParaRPr>
          </a:p>
        </p:txBody>
      </p:sp>
      <p:sp>
        <p:nvSpPr>
          <p:cNvPr id="1315" name="Google Shape;1315;p128"/>
          <p:cNvSpPr txBox="1"/>
          <p:nvPr/>
        </p:nvSpPr>
        <p:spPr>
          <a:xfrm flipH="1" rot="-300749">
            <a:off x="5967681" y="2230335"/>
            <a:ext cx="2351995" cy="122778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was this the same as when you subtracted two-digit numbers? How was it different?</a:t>
            </a:r>
            <a:endParaRPr b="1" sz="1200">
              <a:latin typeface="Quicksand"/>
              <a:ea typeface="Quicksand"/>
              <a:cs typeface="Quicksand"/>
              <a:sym typeface="Quicksand"/>
            </a:endParaRPr>
          </a:p>
        </p:txBody>
      </p:sp>
      <p:sp>
        <p:nvSpPr>
          <p:cNvPr id="1316" name="Google Shape;1316;p128"/>
          <p:cNvSpPr/>
          <p:nvPr/>
        </p:nvSpPr>
        <p:spPr>
          <a:xfrm rot="-300307">
            <a:off x="5481459" y="1994118"/>
            <a:ext cx="3324439" cy="17002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28"/>
          <p:cNvSpPr txBox="1"/>
          <p:nvPr/>
        </p:nvSpPr>
        <p:spPr>
          <a:xfrm rot="300749">
            <a:off x="879682" y="2230335"/>
            <a:ext cx="2351995" cy="122778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know when you needed to decompose a ten when you subtracted three-digit numbers?</a:t>
            </a:r>
            <a:endParaRPr b="1" sz="1200">
              <a:latin typeface="Quicksand"/>
              <a:ea typeface="Quicksand"/>
              <a:cs typeface="Quicksand"/>
              <a:sym typeface="Quicksand"/>
            </a:endParaRPr>
          </a:p>
        </p:txBody>
      </p:sp>
      <p:sp>
        <p:nvSpPr>
          <p:cNvPr id="1318" name="Google Shape;1318;p128"/>
          <p:cNvSpPr/>
          <p:nvPr/>
        </p:nvSpPr>
        <p:spPr>
          <a:xfrm flipH="1" rot="300307">
            <a:off x="393459" y="1994118"/>
            <a:ext cx="3324439" cy="17002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22" name="Shape 1322"/>
        <p:cNvGrpSpPr/>
        <p:nvPr/>
      </p:nvGrpSpPr>
      <p:grpSpPr>
        <a:xfrm>
          <a:off x="0" y="0"/>
          <a:ext cx="0" cy="0"/>
          <a:chOff x="0" y="0"/>
          <a:chExt cx="0" cy="0"/>
        </a:xfrm>
      </p:grpSpPr>
      <p:sp>
        <p:nvSpPr>
          <p:cNvPr id="1323" name="Google Shape;1323;p129"/>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 Decompose Tens or Hundreds</a:t>
            </a:r>
            <a:endParaRPr sz="3700">
              <a:latin typeface="Hepta Slab"/>
              <a:ea typeface="Hepta Slab"/>
              <a:cs typeface="Hepta Slab"/>
              <a:sym typeface="Hepta Slab"/>
            </a:endParaRPr>
          </a:p>
        </p:txBody>
      </p:sp>
      <p:sp>
        <p:nvSpPr>
          <p:cNvPr id="1324" name="Google Shape;1324;p129"/>
          <p:cNvSpPr txBox="1"/>
          <p:nvPr/>
        </p:nvSpPr>
        <p:spPr>
          <a:xfrm>
            <a:off x="2798900" y="2702325"/>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decompose a ten or hundred to subtract.</a:t>
            </a:r>
            <a:endParaRPr>
              <a:latin typeface="Quicksand"/>
              <a:ea typeface="Quicksand"/>
              <a:cs typeface="Quicksand"/>
              <a:sym typeface="Quicksand"/>
            </a:endParaRPr>
          </a:p>
        </p:txBody>
      </p:sp>
      <p:sp>
        <p:nvSpPr>
          <p:cNvPr id="1325" name="Google Shape;1325;p129"/>
          <p:cNvSpPr/>
          <p:nvPr/>
        </p:nvSpPr>
        <p:spPr>
          <a:xfrm>
            <a:off x="2411727" y="2780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2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 2.NBT.B.9</a:t>
            </a:r>
            <a:endParaRPr sz="1100">
              <a:latin typeface="Quicksand"/>
              <a:ea typeface="Quicksand"/>
              <a:cs typeface="Quicksand"/>
              <a:sym typeface="Quicksand"/>
            </a:endParaRPr>
          </a:p>
        </p:txBody>
      </p:sp>
      <p:sp>
        <p:nvSpPr>
          <p:cNvPr id="1327" name="Google Shape;1327;p129"/>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130"/>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Which One Doesn’t Belong: Blocks and Blocks </a:t>
            </a:r>
            <a:endParaRPr b="0" sz="3000">
              <a:solidFill>
                <a:srgbClr val="434343"/>
              </a:solidFill>
              <a:latin typeface="Hepta Slab"/>
              <a:ea typeface="Hepta Slab"/>
              <a:cs typeface="Hepta Slab"/>
              <a:sym typeface="Hepta Slab"/>
            </a:endParaRPr>
          </a:p>
        </p:txBody>
      </p:sp>
      <p:sp>
        <p:nvSpPr>
          <p:cNvPr id="1333" name="Google Shape;1333;p13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334" name="Google Shape;1334;p130"/>
          <p:cNvGrpSpPr/>
          <p:nvPr/>
        </p:nvGrpSpPr>
        <p:grpSpPr>
          <a:xfrm rot="-801369">
            <a:off x="566147" y="1673798"/>
            <a:ext cx="2532815" cy="1104308"/>
            <a:chOff x="522450" y="1769275"/>
            <a:chExt cx="2343168" cy="950076"/>
          </a:xfrm>
        </p:grpSpPr>
        <p:sp>
          <p:nvSpPr>
            <p:cNvPr id="1335" name="Google Shape;1335;p13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3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Which one doesn’t belong?</a:t>
              </a:r>
              <a:endParaRPr>
                <a:latin typeface="Quicksand"/>
                <a:ea typeface="Quicksand"/>
                <a:cs typeface="Quicksand"/>
                <a:sym typeface="Quicksand"/>
              </a:endParaRPr>
            </a:p>
          </p:txBody>
        </p:sp>
      </p:grpSp>
      <p:pic>
        <p:nvPicPr>
          <p:cNvPr id="1337" name="Google Shape;1337;p130"/>
          <p:cNvPicPr preferRelativeResize="0"/>
          <p:nvPr/>
        </p:nvPicPr>
        <p:blipFill>
          <a:blip r:embed="rId3">
            <a:alphaModFix/>
          </a:blip>
          <a:stretch>
            <a:fillRect/>
          </a:stretch>
        </p:blipFill>
        <p:spPr>
          <a:xfrm>
            <a:off x="3344651" y="1592475"/>
            <a:ext cx="3891874" cy="298020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sp>
        <p:nvSpPr>
          <p:cNvPr id="1342" name="Google Shape;1342;p131"/>
          <p:cNvSpPr txBox="1"/>
          <p:nvPr>
            <p:ph type="ctrTitle"/>
          </p:nvPr>
        </p:nvSpPr>
        <p:spPr>
          <a:xfrm>
            <a:off x="458575"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Difference with Base-ten Diagrams</a:t>
            </a:r>
            <a:endParaRPr sz="2700">
              <a:solidFill>
                <a:srgbClr val="434343"/>
              </a:solidFill>
            </a:endParaRPr>
          </a:p>
        </p:txBody>
      </p:sp>
      <p:sp>
        <p:nvSpPr>
          <p:cNvPr id="1343" name="Google Shape;1343;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344" name="Google Shape;1344;p131"/>
          <p:cNvSpPr txBox="1"/>
          <p:nvPr/>
        </p:nvSpPr>
        <p:spPr>
          <a:xfrm>
            <a:off x="458575" y="1576650"/>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Mai used base-ten blocks to find the value of 336 - 52. Then, she made a diagram to show her work.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Explain what Mai did in Step 2. Show what Mai should do next to find the difference.</a:t>
            </a:r>
            <a:endParaRPr sz="1600">
              <a:latin typeface="Quicksand"/>
              <a:ea typeface="Quicksand"/>
              <a:cs typeface="Quicksand"/>
              <a:sym typeface="Quicksand"/>
            </a:endParaRPr>
          </a:p>
        </p:txBody>
      </p:sp>
      <p:pic>
        <p:nvPicPr>
          <p:cNvPr id="1345" name="Google Shape;1345;p131"/>
          <p:cNvPicPr preferRelativeResize="0"/>
          <p:nvPr/>
        </p:nvPicPr>
        <p:blipFill>
          <a:blip r:embed="rId3">
            <a:alphaModFix/>
          </a:blip>
          <a:stretch>
            <a:fillRect/>
          </a:stretch>
        </p:blipFill>
        <p:spPr>
          <a:xfrm>
            <a:off x="5127475" y="1261150"/>
            <a:ext cx="3259600" cy="3147575"/>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132"/>
          <p:cNvSpPr txBox="1"/>
          <p:nvPr>
            <p:ph type="ctrTitle"/>
          </p:nvPr>
        </p:nvSpPr>
        <p:spPr>
          <a:xfrm>
            <a:off x="458575"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Difference with Base-ten Diagrams</a:t>
            </a:r>
            <a:endParaRPr sz="2700">
              <a:solidFill>
                <a:srgbClr val="434343"/>
              </a:solidFill>
            </a:endParaRPr>
          </a:p>
        </p:txBody>
      </p:sp>
      <p:sp>
        <p:nvSpPr>
          <p:cNvPr id="1351" name="Google Shape;1351;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352" name="Google Shape;1352;p132"/>
          <p:cNvSpPr txBox="1"/>
          <p:nvPr/>
        </p:nvSpPr>
        <p:spPr>
          <a:xfrm>
            <a:off x="1015225" y="1609700"/>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Write each expression next to the matching diagram. Then find the value of each difference.</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330200" lvl="0" marL="1371600" rtl="0" algn="l">
              <a:spcBef>
                <a:spcPts val="1000"/>
              </a:spcBef>
              <a:spcAft>
                <a:spcPts val="0"/>
              </a:spcAft>
              <a:buSzPts val="1600"/>
              <a:buFont typeface="Quicksand"/>
              <a:buChar char="●"/>
            </a:pPr>
            <a:r>
              <a:rPr lang="en" sz="1600">
                <a:latin typeface="Quicksand"/>
                <a:ea typeface="Quicksand"/>
                <a:cs typeface="Quicksand"/>
                <a:sym typeface="Quicksand"/>
              </a:rPr>
              <a:t>244 - 28	</a:t>
            </a:r>
            <a:endParaRPr sz="1600">
              <a:latin typeface="Quicksand"/>
              <a:ea typeface="Quicksand"/>
              <a:cs typeface="Quicksand"/>
              <a:sym typeface="Quicksand"/>
            </a:endParaRPr>
          </a:p>
          <a:p>
            <a:pPr indent="-330200" lvl="0" marL="1371600" rtl="0" algn="l">
              <a:spcBef>
                <a:spcPts val="0"/>
              </a:spcBef>
              <a:spcAft>
                <a:spcPts val="0"/>
              </a:spcAft>
              <a:buSzPts val="1600"/>
              <a:buFont typeface="Quicksand"/>
              <a:buChar char="●"/>
            </a:pPr>
            <a:r>
              <a:rPr lang="en" sz="1600">
                <a:latin typeface="Quicksand"/>
                <a:ea typeface="Quicksand"/>
                <a:cs typeface="Quicksand"/>
                <a:sym typeface="Quicksand"/>
              </a:rPr>
              <a:t>256 - 64</a:t>
            </a:r>
            <a:endParaRPr sz="1600">
              <a:latin typeface="Quicksand"/>
              <a:ea typeface="Quicksand"/>
              <a:cs typeface="Quicksand"/>
              <a:sym typeface="Quicksand"/>
            </a:endParaRPr>
          </a:p>
          <a:p>
            <a:pPr indent="-330200" lvl="0" marL="1371600" rtl="0" algn="l">
              <a:spcBef>
                <a:spcPts val="0"/>
              </a:spcBef>
              <a:spcAft>
                <a:spcPts val="0"/>
              </a:spcAft>
              <a:buSzPts val="1600"/>
              <a:buFont typeface="Quicksand"/>
              <a:buChar char="●"/>
            </a:pPr>
            <a:r>
              <a:rPr lang="en" sz="1600">
                <a:latin typeface="Quicksand"/>
                <a:ea typeface="Quicksand"/>
                <a:cs typeface="Quicksand"/>
                <a:sym typeface="Quicksand"/>
              </a:rPr>
              <a:t>244 - 64</a:t>
            </a:r>
            <a:endParaRPr sz="1600">
              <a:latin typeface="Quicksand"/>
              <a:ea typeface="Quicksand"/>
              <a:cs typeface="Quicksand"/>
              <a:sym typeface="Quicksand"/>
            </a:endParaRPr>
          </a:p>
        </p:txBody>
      </p:sp>
      <p:pic>
        <p:nvPicPr>
          <p:cNvPr id="1353" name="Google Shape;1353;p132"/>
          <p:cNvPicPr preferRelativeResize="0"/>
          <p:nvPr/>
        </p:nvPicPr>
        <p:blipFill>
          <a:blip r:embed="rId3">
            <a:alphaModFix/>
          </a:blip>
          <a:stretch>
            <a:fillRect/>
          </a:stretch>
        </p:blipFill>
        <p:spPr>
          <a:xfrm>
            <a:off x="6374638" y="1431575"/>
            <a:ext cx="1250675" cy="1036500"/>
          </a:xfrm>
          <a:prstGeom prst="rect">
            <a:avLst/>
          </a:prstGeom>
          <a:noFill/>
          <a:ln>
            <a:noFill/>
          </a:ln>
        </p:spPr>
      </p:pic>
      <p:pic>
        <p:nvPicPr>
          <p:cNvPr id="1354" name="Google Shape;1354;p132"/>
          <p:cNvPicPr preferRelativeResize="0"/>
          <p:nvPr/>
        </p:nvPicPr>
        <p:blipFill>
          <a:blip r:embed="rId4">
            <a:alphaModFix/>
          </a:blip>
          <a:stretch>
            <a:fillRect/>
          </a:stretch>
        </p:blipFill>
        <p:spPr>
          <a:xfrm>
            <a:off x="6054948" y="2695686"/>
            <a:ext cx="1890044" cy="641700"/>
          </a:xfrm>
          <a:prstGeom prst="rect">
            <a:avLst/>
          </a:prstGeom>
          <a:noFill/>
          <a:ln>
            <a:noFill/>
          </a:ln>
        </p:spPr>
      </p:pic>
      <p:pic>
        <p:nvPicPr>
          <p:cNvPr id="1355" name="Google Shape;1355;p132"/>
          <p:cNvPicPr preferRelativeResize="0"/>
          <p:nvPr/>
        </p:nvPicPr>
        <p:blipFill>
          <a:blip r:embed="rId5">
            <a:alphaModFix/>
          </a:blip>
          <a:stretch>
            <a:fillRect/>
          </a:stretch>
        </p:blipFill>
        <p:spPr>
          <a:xfrm>
            <a:off x="6366687" y="3564975"/>
            <a:ext cx="1266565" cy="1036500"/>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9" name="Shape 1359"/>
        <p:cNvGrpSpPr/>
        <p:nvPr/>
      </p:nvGrpSpPr>
      <p:grpSpPr>
        <a:xfrm>
          <a:off x="0" y="0"/>
          <a:ext cx="0" cy="0"/>
          <a:chOff x="0" y="0"/>
          <a:chExt cx="0" cy="0"/>
        </a:xfrm>
      </p:grpSpPr>
      <p:sp>
        <p:nvSpPr>
          <p:cNvPr id="1360" name="Google Shape;1360;p133"/>
          <p:cNvSpPr txBox="1"/>
          <p:nvPr>
            <p:ph type="ctrTitle"/>
          </p:nvPr>
        </p:nvSpPr>
        <p:spPr>
          <a:xfrm>
            <a:off x="598525" y="4179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Decompose a Ten or Hundred</a:t>
            </a:r>
            <a:endParaRPr sz="2700">
              <a:solidFill>
                <a:srgbClr val="434343"/>
              </a:solidFill>
            </a:endParaRPr>
          </a:p>
        </p:txBody>
      </p:sp>
      <p:sp>
        <p:nvSpPr>
          <p:cNvPr id="1361" name="Google Shape;1361;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362" name="Google Shape;1362;p133"/>
          <p:cNvSpPr txBox="1"/>
          <p:nvPr/>
        </p:nvSpPr>
        <p:spPr>
          <a:xfrm>
            <a:off x="434200" y="1108750"/>
            <a:ext cx="8643000" cy="79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Find the value of each difference. </a:t>
            </a:r>
            <a:endParaRPr sz="1800">
              <a:latin typeface="Quicksand"/>
              <a:ea typeface="Quicksand"/>
              <a:cs typeface="Quicksand"/>
              <a:sym typeface="Quicksand"/>
            </a:endParaRPr>
          </a:p>
          <a:p>
            <a:pPr indent="0" lvl="0" marL="0" rtl="0" algn="ctr">
              <a:spcBef>
                <a:spcPts val="1000"/>
              </a:spcBef>
              <a:spcAft>
                <a:spcPts val="1000"/>
              </a:spcAft>
              <a:buNone/>
            </a:pPr>
            <a:r>
              <a:rPr lang="en" sz="1800">
                <a:latin typeface="Quicksand"/>
                <a:ea typeface="Quicksand"/>
                <a:cs typeface="Quicksand"/>
                <a:sym typeface="Quicksand"/>
              </a:rPr>
              <a:t>Show your thinking. Try Mai's way for one expression.</a:t>
            </a:r>
            <a:endParaRPr sz="1800">
              <a:latin typeface="Quicksand"/>
              <a:ea typeface="Quicksand"/>
              <a:cs typeface="Quicksand"/>
              <a:sym typeface="Quicksand"/>
            </a:endParaRPr>
          </a:p>
        </p:txBody>
      </p:sp>
      <p:sp>
        <p:nvSpPr>
          <p:cNvPr id="1363" name="Google Shape;1363;p133"/>
          <p:cNvSpPr txBox="1"/>
          <p:nvPr/>
        </p:nvSpPr>
        <p:spPr>
          <a:xfrm>
            <a:off x="598525" y="2118250"/>
            <a:ext cx="3328800" cy="1677600"/>
          </a:xfrm>
          <a:prstGeom prst="rect">
            <a:avLst/>
          </a:prstGeom>
          <a:noFill/>
          <a:ln>
            <a:noFill/>
          </a:ln>
        </p:spPr>
        <p:txBody>
          <a:bodyPr anchorCtr="0" anchor="t" bIns="91425" lIns="91425" spcFirstLastPara="1" rIns="91425" wrap="square" tIns="91425">
            <a:spAutoFit/>
          </a:bodyPr>
          <a:lstStyle/>
          <a:p>
            <a:pPr indent="-342900" lvl="0" marL="1371600" rtl="0" algn="l">
              <a:spcBef>
                <a:spcPts val="0"/>
              </a:spcBef>
              <a:spcAft>
                <a:spcPts val="0"/>
              </a:spcAft>
              <a:buSzPts val="1800"/>
              <a:buFont typeface="Livvic"/>
              <a:buAutoNum type="arabicPeriod"/>
            </a:pPr>
            <a:r>
              <a:rPr lang="en" sz="1800">
                <a:latin typeface="Livvic"/>
                <a:ea typeface="Livvic"/>
                <a:cs typeface="Livvic"/>
                <a:sym typeface="Livvic"/>
              </a:rPr>
              <a:t>245 - 28</a:t>
            </a:r>
            <a:endParaRPr sz="1800">
              <a:latin typeface="Livvic"/>
              <a:ea typeface="Livvic"/>
              <a:cs typeface="Livvic"/>
              <a:sym typeface="Livvic"/>
            </a:endParaRPr>
          </a:p>
          <a:p>
            <a:pPr indent="-342900" lvl="0" marL="1371600" rtl="0" algn="l">
              <a:spcBef>
                <a:spcPts val="1000"/>
              </a:spcBef>
              <a:spcAft>
                <a:spcPts val="0"/>
              </a:spcAft>
              <a:buSzPts val="1800"/>
              <a:buFont typeface="Livvic"/>
              <a:buAutoNum type="arabicPeriod"/>
            </a:pPr>
            <a:r>
              <a:rPr lang="en" sz="1800">
                <a:latin typeface="Livvic"/>
                <a:ea typeface="Livvic"/>
                <a:cs typeface="Livvic"/>
                <a:sym typeface="Livvic"/>
              </a:rPr>
              <a:t>352 - 71</a:t>
            </a:r>
            <a:endParaRPr sz="1800">
              <a:latin typeface="Livvic"/>
              <a:ea typeface="Livvic"/>
              <a:cs typeface="Livvic"/>
              <a:sym typeface="Livvic"/>
            </a:endParaRPr>
          </a:p>
          <a:p>
            <a:pPr indent="-342900" lvl="0" marL="1371600" rtl="0" algn="l">
              <a:spcBef>
                <a:spcPts val="1000"/>
              </a:spcBef>
              <a:spcAft>
                <a:spcPts val="0"/>
              </a:spcAft>
              <a:buSzPts val="1800"/>
              <a:buFont typeface="Livvic"/>
              <a:buAutoNum type="arabicPeriod"/>
            </a:pPr>
            <a:r>
              <a:rPr lang="en" sz="1800">
                <a:latin typeface="Livvic"/>
                <a:ea typeface="Livvic"/>
                <a:cs typeface="Livvic"/>
                <a:sym typeface="Livvic"/>
              </a:rPr>
              <a:t>364 - 182</a:t>
            </a:r>
            <a:endParaRPr sz="1800">
              <a:latin typeface="Livvic"/>
              <a:ea typeface="Livvic"/>
              <a:cs typeface="Livvic"/>
              <a:sym typeface="Livvic"/>
            </a:endParaRPr>
          </a:p>
          <a:p>
            <a:pPr indent="-342900" lvl="0" marL="1371600" rtl="0" algn="l">
              <a:spcBef>
                <a:spcPts val="1000"/>
              </a:spcBef>
              <a:spcAft>
                <a:spcPts val="1000"/>
              </a:spcAft>
              <a:buSzPts val="1800"/>
              <a:buFont typeface="Livvic"/>
              <a:buAutoNum type="arabicPeriod"/>
            </a:pPr>
            <a:r>
              <a:rPr lang="en" sz="1800">
                <a:latin typeface="Livvic"/>
                <a:ea typeface="Livvic"/>
                <a:cs typeface="Livvic"/>
                <a:sym typeface="Livvic"/>
              </a:rPr>
              <a:t>293 - 147</a:t>
            </a:r>
            <a:endParaRPr sz="1800">
              <a:latin typeface="Livvic"/>
              <a:ea typeface="Livvic"/>
              <a:cs typeface="Livvic"/>
              <a:sym typeface="Livvic"/>
            </a:endParaRPr>
          </a:p>
        </p:txBody>
      </p:sp>
      <p:sp>
        <p:nvSpPr>
          <p:cNvPr id="1364" name="Google Shape;1364;p133"/>
          <p:cNvSpPr txBox="1"/>
          <p:nvPr/>
        </p:nvSpPr>
        <p:spPr>
          <a:xfrm>
            <a:off x="4436000" y="2070775"/>
            <a:ext cx="4080900" cy="252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Livvic"/>
                <a:ea typeface="Livvic"/>
                <a:cs typeface="Livvic"/>
                <a:sym typeface="Livvic"/>
              </a:rPr>
              <a:t>5. Share how you found the value of one of the expressions to your partner. Use the sentence frames to help explain:</a:t>
            </a:r>
            <a:endParaRPr sz="1800">
              <a:latin typeface="Livvic"/>
              <a:ea typeface="Livvic"/>
              <a:cs typeface="Livvic"/>
              <a:sym typeface="Livvic"/>
            </a:endParaRPr>
          </a:p>
          <a:p>
            <a:pPr indent="-342900" lvl="0" marL="457200" rtl="0" algn="l">
              <a:spcBef>
                <a:spcPts val="1000"/>
              </a:spcBef>
              <a:spcAft>
                <a:spcPts val="0"/>
              </a:spcAft>
              <a:buSzPts val="1800"/>
              <a:buFont typeface="Livvic"/>
              <a:buChar char="●"/>
            </a:pPr>
            <a:r>
              <a:rPr lang="en" sz="1800">
                <a:latin typeface="Livvic"/>
                <a:ea typeface="Livvic"/>
                <a:cs typeface="Livvic"/>
                <a:sym typeface="Livvic"/>
              </a:rPr>
              <a:t>“First, I . . .”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“Next, I . . .”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“Then, I . . .”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“Last , I . . .”</a:t>
            </a:r>
            <a:endParaRPr sz="1800">
              <a:latin typeface="Livvic"/>
              <a:ea typeface="Livvic"/>
              <a:cs typeface="Livvic"/>
              <a:sym typeface="Livvic"/>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134"/>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370" name="Google Shape;1370;p134"/>
          <p:cNvPicPr preferRelativeResize="0"/>
          <p:nvPr/>
        </p:nvPicPr>
        <p:blipFill>
          <a:blip r:embed="rId3">
            <a:alphaModFix/>
          </a:blip>
          <a:stretch>
            <a:fillRect/>
          </a:stretch>
        </p:blipFill>
        <p:spPr>
          <a:xfrm>
            <a:off x="3935113" y="3115113"/>
            <a:ext cx="1851687" cy="1648762"/>
          </a:xfrm>
          <a:prstGeom prst="rect">
            <a:avLst/>
          </a:prstGeom>
          <a:noFill/>
          <a:ln>
            <a:noFill/>
          </a:ln>
        </p:spPr>
      </p:pic>
      <p:sp>
        <p:nvSpPr>
          <p:cNvPr id="1371" name="Google Shape;1371;p134"/>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372" name="Google Shape;1372;p134"/>
          <p:cNvSpPr/>
          <p:nvPr/>
        </p:nvSpPr>
        <p:spPr>
          <a:xfrm flipH="1">
            <a:off x="623459" y="2193225"/>
            <a:ext cx="3213091" cy="23872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34"/>
          <p:cNvSpPr txBox="1"/>
          <p:nvPr/>
        </p:nvSpPr>
        <p:spPr>
          <a:xfrm flipH="1">
            <a:off x="1108900" y="2462050"/>
            <a:ext cx="2242200" cy="110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latin typeface="Livvic"/>
                <a:ea typeface="Livvic"/>
                <a:cs typeface="Livvic"/>
                <a:sym typeface="Livvic"/>
              </a:rPr>
              <a:t>Kiran wanted to take away by place and use a base-ten diagram to keep track of his thinking. First, Kiran drew 534 as 5 hundreds, 3 tens, and 4 ones. </a:t>
            </a:r>
            <a:endParaRPr sz="1200">
              <a:solidFill>
                <a:schemeClr val="dk1"/>
              </a:solidFill>
              <a:latin typeface="Livvic"/>
              <a:ea typeface="Livvic"/>
              <a:cs typeface="Livvic"/>
              <a:sym typeface="Livvic"/>
            </a:endParaRPr>
          </a:p>
          <a:p>
            <a:pPr indent="0" lvl="0" marL="0" rtl="0" algn="ctr">
              <a:spcBef>
                <a:spcPts val="0"/>
              </a:spcBef>
              <a:spcAft>
                <a:spcPts val="0"/>
              </a:spcAft>
              <a:buClr>
                <a:schemeClr val="dk1"/>
              </a:buClr>
              <a:buSzPts val="1100"/>
              <a:buFont typeface="Arial"/>
              <a:buNone/>
            </a:pPr>
            <a:r>
              <a:rPr lang="en" sz="1200">
                <a:solidFill>
                  <a:schemeClr val="dk1"/>
                </a:solidFill>
                <a:latin typeface="Livvic"/>
                <a:ea typeface="Livvic"/>
                <a:cs typeface="Livvic"/>
                <a:sym typeface="Livvic"/>
              </a:rPr>
              <a:t>What could Kiran do next? Explain.</a:t>
            </a:r>
            <a:endParaRPr b="1" sz="400">
              <a:latin typeface="Quicksand"/>
              <a:ea typeface="Quicksand"/>
              <a:cs typeface="Quicksand"/>
              <a:sym typeface="Quicksand"/>
            </a:endParaRPr>
          </a:p>
        </p:txBody>
      </p:sp>
      <p:sp>
        <p:nvSpPr>
          <p:cNvPr id="1374" name="Google Shape;1374;p134"/>
          <p:cNvSpPr txBox="1"/>
          <p:nvPr/>
        </p:nvSpPr>
        <p:spPr>
          <a:xfrm>
            <a:off x="501000" y="401225"/>
            <a:ext cx="7300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Livvic"/>
                <a:ea typeface="Livvic"/>
                <a:cs typeface="Livvic"/>
                <a:sym typeface="Livvic"/>
              </a:rPr>
              <a:t>Today we decomposed hundreds or tens to subtract by place.</a:t>
            </a:r>
            <a:endParaRPr sz="2700">
              <a:latin typeface="Livvic"/>
              <a:ea typeface="Livvic"/>
              <a:cs typeface="Livvic"/>
              <a:sym typeface="Livvic"/>
            </a:endParaRPr>
          </a:p>
        </p:txBody>
      </p:sp>
      <p:pic>
        <p:nvPicPr>
          <p:cNvPr id="1375" name="Google Shape;1375;p134"/>
          <p:cNvPicPr preferRelativeResize="0"/>
          <p:nvPr/>
        </p:nvPicPr>
        <p:blipFill>
          <a:blip r:embed="rId4">
            <a:alphaModFix/>
          </a:blip>
          <a:stretch>
            <a:fillRect/>
          </a:stretch>
        </p:blipFill>
        <p:spPr>
          <a:xfrm>
            <a:off x="5291524" y="1424863"/>
            <a:ext cx="2153036" cy="1027075"/>
          </a:xfrm>
          <a:prstGeom prst="rect">
            <a:avLst/>
          </a:prstGeom>
          <a:noFill/>
          <a:ln>
            <a:noFill/>
          </a:ln>
        </p:spPr>
      </p:pic>
      <p:pic>
        <p:nvPicPr>
          <p:cNvPr id="1376" name="Google Shape;1376;p134"/>
          <p:cNvPicPr preferRelativeResize="0"/>
          <p:nvPr/>
        </p:nvPicPr>
        <p:blipFill>
          <a:blip r:embed="rId5">
            <a:alphaModFix/>
          </a:blip>
          <a:stretch>
            <a:fillRect/>
          </a:stretch>
        </p:blipFill>
        <p:spPr>
          <a:xfrm>
            <a:off x="3734876" y="1636850"/>
            <a:ext cx="1220000" cy="48000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80" name="Shape 1380"/>
        <p:cNvGrpSpPr/>
        <p:nvPr/>
      </p:nvGrpSpPr>
      <p:grpSpPr>
        <a:xfrm>
          <a:off x="0" y="0"/>
          <a:ext cx="0" cy="0"/>
          <a:chOff x="0" y="0"/>
          <a:chExt cx="0" cy="0"/>
        </a:xfrm>
      </p:grpSpPr>
      <p:sp>
        <p:nvSpPr>
          <p:cNvPr id="1381" name="Google Shape;1381;p135"/>
          <p:cNvSpPr txBox="1"/>
          <p:nvPr>
            <p:ph type="ctrTitle"/>
          </p:nvPr>
        </p:nvSpPr>
        <p:spPr>
          <a:xfrm>
            <a:off x="1182850" y="689425"/>
            <a:ext cx="6637800" cy="192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Think Before You Subtract</a:t>
            </a:r>
            <a:endParaRPr sz="3600">
              <a:latin typeface="Hepta Slab"/>
              <a:ea typeface="Hepta Slab"/>
              <a:cs typeface="Hepta Slab"/>
              <a:sym typeface="Hepta Slab"/>
            </a:endParaRPr>
          </a:p>
        </p:txBody>
      </p:sp>
      <p:sp>
        <p:nvSpPr>
          <p:cNvPr id="1382" name="Google Shape;1382;p135"/>
          <p:cNvSpPr txBox="1"/>
          <p:nvPr/>
        </p:nvSpPr>
        <p:spPr>
          <a:xfrm>
            <a:off x="2609025" y="2777950"/>
            <a:ext cx="55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think about decomposing before we subtract.</a:t>
            </a:r>
            <a:endParaRPr>
              <a:latin typeface="Quicksand"/>
              <a:ea typeface="Quicksand"/>
              <a:cs typeface="Quicksand"/>
              <a:sym typeface="Quicksand"/>
            </a:endParaRPr>
          </a:p>
        </p:txBody>
      </p:sp>
      <p:sp>
        <p:nvSpPr>
          <p:cNvPr id="1383" name="Google Shape;1383;p135"/>
          <p:cNvSpPr/>
          <p:nvPr/>
        </p:nvSpPr>
        <p:spPr>
          <a:xfrm>
            <a:off x="2075827" y="2777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35"/>
          <p:cNvSpPr txBox="1"/>
          <p:nvPr/>
        </p:nvSpPr>
        <p:spPr>
          <a:xfrm>
            <a:off x="0" y="4834325"/>
            <a:ext cx="42318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2.NBT.B.7</a:t>
            </a:r>
            <a:endParaRPr sz="1100">
              <a:latin typeface="Quicksand"/>
              <a:ea typeface="Quicksand"/>
              <a:cs typeface="Quicksand"/>
              <a:sym typeface="Quicksand"/>
            </a:endParaRPr>
          </a:p>
        </p:txBody>
      </p:sp>
      <p:sp>
        <p:nvSpPr>
          <p:cNvPr id="1385" name="Google Shape;1385;p135"/>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sp>
        <p:nvSpPr>
          <p:cNvPr id="1390" name="Google Shape;1390;p136"/>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Which One Doesn’t Belong: </a:t>
            </a:r>
            <a:r>
              <a:rPr lang="en" sz="3000">
                <a:solidFill>
                  <a:srgbClr val="434343"/>
                </a:solidFill>
                <a:latin typeface="Hepta Slab"/>
                <a:ea typeface="Hepta Slab"/>
                <a:cs typeface="Hepta Slab"/>
                <a:sym typeface="Hepta Slab"/>
              </a:rPr>
              <a:t>Blocks and Blocks and Blocks</a:t>
            </a:r>
            <a:endParaRPr b="0" sz="3000">
              <a:solidFill>
                <a:srgbClr val="434343"/>
              </a:solidFill>
              <a:latin typeface="Hepta Slab"/>
              <a:ea typeface="Hepta Slab"/>
              <a:cs typeface="Hepta Slab"/>
              <a:sym typeface="Hepta Slab"/>
            </a:endParaRPr>
          </a:p>
        </p:txBody>
      </p:sp>
      <p:sp>
        <p:nvSpPr>
          <p:cNvPr id="1391" name="Google Shape;1391;p1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392" name="Google Shape;1392;p136"/>
          <p:cNvGrpSpPr/>
          <p:nvPr/>
        </p:nvGrpSpPr>
        <p:grpSpPr>
          <a:xfrm rot="-801369">
            <a:off x="566147" y="1673798"/>
            <a:ext cx="2532815" cy="1104308"/>
            <a:chOff x="522450" y="1769275"/>
            <a:chExt cx="2343168" cy="950076"/>
          </a:xfrm>
        </p:grpSpPr>
        <p:sp>
          <p:nvSpPr>
            <p:cNvPr id="1393" name="Google Shape;1393;p13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3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Which one doesn’t belong?</a:t>
              </a:r>
              <a:endParaRPr>
                <a:latin typeface="Quicksand"/>
                <a:ea typeface="Quicksand"/>
                <a:cs typeface="Quicksand"/>
                <a:sym typeface="Quicksand"/>
              </a:endParaRPr>
            </a:p>
          </p:txBody>
        </p:sp>
      </p:grpSp>
      <p:pic>
        <p:nvPicPr>
          <p:cNvPr id="1395" name="Google Shape;1395;p136"/>
          <p:cNvPicPr preferRelativeResize="0"/>
          <p:nvPr/>
        </p:nvPicPr>
        <p:blipFill>
          <a:blip r:embed="rId3">
            <a:alphaModFix/>
          </a:blip>
          <a:stretch>
            <a:fillRect/>
          </a:stretch>
        </p:blipFill>
        <p:spPr>
          <a:xfrm>
            <a:off x="3344651" y="1592475"/>
            <a:ext cx="4111351" cy="2894175"/>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137"/>
          <p:cNvSpPr txBox="1"/>
          <p:nvPr>
            <p:ph type="ctrTitle"/>
          </p:nvPr>
        </p:nvSpPr>
        <p:spPr>
          <a:xfrm>
            <a:off x="330550" y="2672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Agree to Disagree</a:t>
            </a:r>
            <a:endParaRPr b="0" sz="2200">
              <a:solidFill>
                <a:srgbClr val="434343"/>
              </a:solidFill>
              <a:latin typeface="Hepta Slab"/>
              <a:ea typeface="Hepta Slab"/>
              <a:cs typeface="Hepta Slab"/>
              <a:sym typeface="Hepta Slab"/>
            </a:endParaRPr>
          </a:p>
        </p:txBody>
      </p:sp>
      <p:sp>
        <p:nvSpPr>
          <p:cNvPr id="1401" name="Google Shape;1401;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02" name="Google Shape;1402;p137"/>
          <p:cNvSpPr txBox="1"/>
          <p:nvPr/>
        </p:nvSpPr>
        <p:spPr>
          <a:xfrm>
            <a:off x="542125" y="925575"/>
            <a:ext cx="4186500" cy="117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Tyler and Clare are subtracting by place to find the value of 244 - 67 . Tyler says he knows they need to decompose first. Clare says she agrees. </a:t>
            </a:r>
            <a:endParaRPr>
              <a:latin typeface="Livvic"/>
              <a:ea typeface="Livvic"/>
              <a:cs typeface="Livvic"/>
              <a:sym typeface="Livvic"/>
            </a:endParaRPr>
          </a:p>
          <a:p>
            <a:pPr indent="0" lvl="0" marL="0" rtl="0" algn="l">
              <a:spcBef>
                <a:spcPts val="1000"/>
              </a:spcBef>
              <a:spcAft>
                <a:spcPts val="1000"/>
              </a:spcAft>
              <a:buNone/>
            </a:pPr>
            <a:r>
              <a:rPr lang="en">
                <a:latin typeface="Livvic"/>
                <a:ea typeface="Livvic"/>
                <a:cs typeface="Livvic"/>
                <a:sym typeface="Livvic"/>
              </a:rPr>
              <a:t>The diagrams show each student’s first step.</a:t>
            </a:r>
            <a:endParaRPr>
              <a:latin typeface="Livvic"/>
              <a:ea typeface="Livvic"/>
              <a:cs typeface="Livvic"/>
              <a:sym typeface="Livvic"/>
            </a:endParaRPr>
          </a:p>
        </p:txBody>
      </p:sp>
      <p:pic>
        <p:nvPicPr>
          <p:cNvPr id="1403" name="Google Shape;1403;p137"/>
          <p:cNvPicPr preferRelativeResize="0"/>
          <p:nvPr/>
        </p:nvPicPr>
        <p:blipFill>
          <a:blip r:embed="rId3">
            <a:alphaModFix/>
          </a:blip>
          <a:stretch>
            <a:fillRect/>
          </a:stretch>
        </p:blipFill>
        <p:spPr>
          <a:xfrm>
            <a:off x="1151425" y="2100375"/>
            <a:ext cx="2388025" cy="2512975"/>
          </a:xfrm>
          <a:prstGeom prst="rect">
            <a:avLst/>
          </a:prstGeom>
          <a:noFill/>
          <a:ln>
            <a:noFill/>
          </a:ln>
        </p:spPr>
      </p:pic>
      <p:sp>
        <p:nvSpPr>
          <p:cNvPr id="1404" name="Google Shape;1404;p137"/>
          <p:cNvSpPr txBox="1"/>
          <p:nvPr/>
        </p:nvSpPr>
        <p:spPr>
          <a:xfrm>
            <a:off x="4653650" y="1747900"/>
            <a:ext cx="38409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1. What is the same about Tyler and Clare’s diagrams? What is different?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Work together to complete Tyler’s way and Clare’s way to find the value of 244 - 67 .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What do Tyler and Clare’s diagram look like after the last step? What is the same about these diagrams? What is different?</a:t>
            </a:r>
            <a:endParaRPr>
              <a:latin typeface="Livvic"/>
              <a:ea typeface="Livvic"/>
              <a:cs typeface="Livvic"/>
              <a:sym typeface="Livvic"/>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8" name="Shape 1408"/>
        <p:cNvGrpSpPr/>
        <p:nvPr/>
      </p:nvGrpSpPr>
      <p:grpSpPr>
        <a:xfrm>
          <a:off x="0" y="0"/>
          <a:ext cx="0" cy="0"/>
          <a:chOff x="0" y="0"/>
          <a:chExt cx="0" cy="0"/>
        </a:xfrm>
      </p:grpSpPr>
      <p:sp>
        <p:nvSpPr>
          <p:cNvPr id="1409" name="Google Shape;1409;p138"/>
          <p:cNvSpPr txBox="1"/>
          <p:nvPr>
            <p:ph type="ctrTitle"/>
          </p:nvPr>
        </p:nvSpPr>
        <p:spPr>
          <a:xfrm>
            <a:off x="330550" y="2672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Sort and Subtract</a:t>
            </a:r>
            <a:endParaRPr b="0" sz="2200">
              <a:solidFill>
                <a:srgbClr val="434343"/>
              </a:solidFill>
              <a:latin typeface="Hepta Slab"/>
              <a:ea typeface="Hepta Slab"/>
              <a:cs typeface="Hepta Slab"/>
              <a:sym typeface="Hepta Slab"/>
            </a:endParaRPr>
          </a:p>
        </p:txBody>
      </p:sp>
      <p:sp>
        <p:nvSpPr>
          <p:cNvPr id="1410" name="Google Shape;1410;p1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11" name="Google Shape;1411;p138"/>
          <p:cNvSpPr txBox="1"/>
          <p:nvPr/>
        </p:nvSpPr>
        <p:spPr>
          <a:xfrm>
            <a:off x="467150" y="1747900"/>
            <a:ext cx="41865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Andre wants to use diagrams and subtract by place to find the value of 341 - 68. He says he needs to decompose a ten and a hundred to subtract. Why do you think he said that?</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1. Andre only wants to use a diagram to subtract by place if he needs to decompose. Help Andre sort the expressions into groups. If you are not sure, use base-ten blocks or a diagram to help.</a:t>
            </a:r>
            <a:endParaRPr>
              <a:latin typeface="Livvic"/>
              <a:ea typeface="Livvic"/>
              <a:cs typeface="Livvic"/>
              <a:sym typeface="Livvic"/>
            </a:endParaRPr>
          </a:p>
          <a:p>
            <a:pPr indent="0" lvl="0" marL="0" rtl="0" algn="l">
              <a:spcBef>
                <a:spcPts val="1000"/>
              </a:spcBef>
              <a:spcAft>
                <a:spcPts val="1000"/>
              </a:spcAft>
              <a:buNone/>
            </a:pPr>
            <a:r>
              <a:t/>
            </a:r>
            <a:endParaRPr>
              <a:latin typeface="Livvic"/>
              <a:ea typeface="Livvic"/>
              <a:cs typeface="Livvic"/>
              <a:sym typeface="Livvic"/>
            </a:endParaRPr>
          </a:p>
        </p:txBody>
      </p:sp>
      <p:pic>
        <p:nvPicPr>
          <p:cNvPr id="1412" name="Google Shape;1412;p138"/>
          <p:cNvPicPr preferRelativeResize="0"/>
          <p:nvPr/>
        </p:nvPicPr>
        <p:blipFill>
          <a:blip r:embed="rId3">
            <a:alphaModFix/>
          </a:blip>
          <a:stretch>
            <a:fillRect/>
          </a:stretch>
        </p:blipFill>
        <p:spPr>
          <a:xfrm>
            <a:off x="1031925" y="1053050"/>
            <a:ext cx="2602556" cy="606900"/>
          </a:xfrm>
          <a:prstGeom prst="rect">
            <a:avLst/>
          </a:prstGeom>
          <a:noFill/>
          <a:ln>
            <a:noFill/>
          </a:ln>
        </p:spPr>
      </p:pic>
      <p:pic>
        <p:nvPicPr>
          <p:cNvPr id="1413" name="Google Shape;1413;p138"/>
          <p:cNvPicPr preferRelativeResize="0"/>
          <p:nvPr/>
        </p:nvPicPr>
        <p:blipFill>
          <a:blip r:embed="rId4">
            <a:alphaModFix/>
          </a:blip>
          <a:stretch>
            <a:fillRect/>
          </a:stretch>
        </p:blipFill>
        <p:spPr>
          <a:xfrm>
            <a:off x="5605525" y="1108750"/>
            <a:ext cx="2143100" cy="1067050"/>
          </a:xfrm>
          <a:prstGeom prst="rect">
            <a:avLst/>
          </a:prstGeom>
          <a:noFill/>
          <a:ln>
            <a:noFill/>
          </a:ln>
        </p:spPr>
      </p:pic>
      <p:graphicFrame>
        <p:nvGraphicFramePr>
          <p:cNvPr id="1414" name="Google Shape;1414;p138"/>
          <p:cNvGraphicFramePr/>
          <p:nvPr/>
        </p:nvGraphicFramePr>
        <p:xfrm>
          <a:off x="4933050" y="2410400"/>
          <a:ext cx="3000000" cy="3000000"/>
        </p:xfrm>
        <a:graphic>
          <a:graphicData uri="http://schemas.openxmlformats.org/drawingml/2006/table">
            <a:tbl>
              <a:tblPr>
                <a:noFill/>
                <a:tableStyleId>{601B779A-7D3A-40D3-BB53-461A8D6A58C3}</a:tableStyleId>
              </a:tblPr>
              <a:tblGrid>
                <a:gridCol w="1214650"/>
                <a:gridCol w="1214650"/>
                <a:gridCol w="1214650"/>
              </a:tblGrid>
              <a:tr h="381000">
                <a:tc>
                  <a:txBody>
                    <a:bodyPr/>
                    <a:lstStyle/>
                    <a:p>
                      <a:pPr indent="0" lvl="0" marL="0" rtl="0" algn="ctr">
                        <a:spcBef>
                          <a:spcPts val="0"/>
                        </a:spcBef>
                        <a:spcAft>
                          <a:spcPts val="0"/>
                        </a:spcAft>
                        <a:buNone/>
                      </a:pPr>
                      <a:r>
                        <a:rPr lang="en" sz="1200">
                          <a:latin typeface="Livvic"/>
                          <a:ea typeface="Livvic"/>
                          <a:cs typeface="Livvic"/>
                          <a:sym typeface="Livvic"/>
                        </a:rPr>
                        <a:t>Decompose 2 units</a:t>
                      </a:r>
                      <a:endParaRPr sz="1200">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lang="en" sz="1200">
                          <a:latin typeface="Livvic"/>
                          <a:ea typeface="Livvic"/>
                          <a:cs typeface="Livvic"/>
                          <a:sym typeface="Livvic"/>
                        </a:rPr>
                        <a:t>Decompose 1 unit</a:t>
                      </a:r>
                      <a:endParaRPr sz="1200">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lang="en" sz="1200">
                          <a:latin typeface="Livvic"/>
                          <a:ea typeface="Livvic"/>
                          <a:cs typeface="Livvic"/>
                          <a:sym typeface="Livvic"/>
                        </a:rPr>
                        <a:t>Do not decompose</a:t>
                      </a:r>
                      <a:endParaRPr sz="1200">
                        <a:latin typeface="Livvic"/>
                        <a:ea typeface="Livvic"/>
                        <a:cs typeface="Livvic"/>
                        <a:sym typeface="Livvic"/>
                      </a:endParaRPr>
                    </a:p>
                  </a:txBody>
                  <a:tcPr marT="91425" marB="91425" marR="91425" marL="91425"/>
                </a:tc>
              </a:tr>
              <a:tr h="1027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415" name="Google Shape;1415;p138"/>
          <p:cNvSpPr txBox="1"/>
          <p:nvPr/>
        </p:nvSpPr>
        <p:spPr>
          <a:xfrm>
            <a:off x="5054425" y="4085850"/>
            <a:ext cx="35226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Livvic"/>
                <a:ea typeface="Livvic"/>
                <a:cs typeface="Livvic"/>
                <a:sym typeface="Livvic"/>
              </a:rPr>
              <a:t>2. Choose 1 expression from each group and find the difference. Show your thinking.</a:t>
            </a:r>
            <a:endParaRPr sz="1300">
              <a:latin typeface="Livvic"/>
              <a:ea typeface="Livvic"/>
              <a:cs typeface="Livvic"/>
              <a:sym typeface="Livvic"/>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9" name="Shape 1419"/>
        <p:cNvGrpSpPr/>
        <p:nvPr/>
      </p:nvGrpSpPr>
      <p:grpSpPr>
        <a:xfrm>
          <a:off x="0" y="0"/>
          <a:ext cx="0" cy="0"/>
          <a:chOff x="0" y="0"/>
          <a:chExt cx="0" cy="0"/>
        </a:xfrm>
      </p:grpSpPr>
      <p:sp>
        <p:nvSpPr>
          <p:cNvPr id="1420" name="Google Shape;1420;p139"/>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421" name="Google Shape;1421;p139"/>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422" name="Google Shape;1422;p139"/>
          <p:cNvPicPr preferRelativeResize="0"/>
          <p:nvPr/>
        </p:nvPicPr>
        <p:blipFill>
          <a:blip r:embed="rId3">
            <a:alphaModFix/>
          </a:blip>
          <a:stretch>
            <a:fillRect/>
          </a:stretch>
        </p:blipFill>
        <p:spPr>
          <a:xfrm>
            <a:off x="3222075" y="2583925"/>
            <a:ext cx="2110700" cy="1879400"/>
          </a:xfrm>
          <a:prstGeom prst="rect">
            <a:avLst/>
          </a:prstGeom>
          <a:noFill/>
          <a:ln>
            <a:noFill/>
          </a:ln>
        </p:spPr>
      </p:pic>
      <p:sp>
        <p:nvSpPr>
          <p:cNvPr id="1423" name="Google Shape;1423;p139"/>
          <p:cNvSpPr txBox="1"/>
          <p:nvPr/>
        </p:nvSpPr>
        <p:spPr>
          <a:xfrm>
            <a:off x="573525" y="559275"/>
            <a:ext cx="7220400" cy="9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looked at expressions and thought about how we could decompose numbers to subtract by place. When you subtract by place, why is it helpful to think about where you may need to decompose a unit before beginning to find the difference?</a:t>
            </a:r>
            <a:endParaRPr sz="2000">
              <a:latin typeface="Livvic"/>
              <a:ea typeface="Livvic"/>
              <a:cs typeface="Livvic"/>
              <a:sym typeface="Livvic"/>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27" name="Shape 1427"/>
        <p:cNvGrpSpPr/>
        <p:nvPr/>
      </p:nvGrpSpPr>
      <p:grpSpPr>
        <a:xfrm>
          <a:off x="0" y="0"/>
          <a:ext cx="0" cy="0"/>
          <a:chOff x="0" y="0"/>
          <a:chExt cx="0" cy="0"/>
        </a:xfrm>
      </p:grpSpPr>
      <p:sp>
        <p:nvSpPr>
          <p:cNvPr id="1428" name="Google Shape;1428;p140"/>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Decompose a Ten and a Hundred to Find the Difference</a:t>
            </a:r>
            <a:endParaRPr sz="3700">
              <a:latin typeface="Hepta Slab"/>
              <a:ea typeface="Hepta Slab"/>
              <a:cs typeface="Hepta Slab"/>
              <a:sym typeface="Hepta Slab"/>
            </a:endParaRPr>
          </a:p>
        </p:txBody>
      </p:sp>
      <p:sp>
        <p:nvSpPr>
          <p:cNvPr id="1429" name="Google Shape;1429;p140"/>
          <p:cNvSpPr txBox="1"/>
          <p:nvPr/>
        </p:nvSpPr>
        <p:spPr>
          <a:xfrm>
            <a:off x="3422350" y="2702325"/>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subtract within 1,000.</a:t>
            </a:r>
            <a:endParaRPr>
              <a:latin typeface="Quicksand"/>
              <a:ea typeface="Quicksand"/>
              <a:cs typeface="Quicksand"/>
              <a:sym typeface="Quicksand"/>
            </a:endParaRPr>
          </a:p>
        </p:txBody>
      </p:sp>
      <p:sp>
        <p:nvSpPr>
          <p:cNvPr id="1430" name="Google Shape;1430;p140"/>
          <p:cNvSpPr/>
          <p:nvPr/>
        </p:nvSpPr>
        <p:spPr>
          <a:xfrm>
            <a:off x="2946102" y="2702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40"/>
          <p:cNvSpPr txBox="1"/>
          <p:nvPr/>
        </p:nvSpPr>
        <p:spPr>
          <a:xfrm>
            <a:off x="0" y="4834325"/>
            <a:ext cx="437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2.NBT.A.2, 2.NBT.B.7, 2.NBT.B.9</a:t>
            </a:r>
            <a:endParaRPr sz="1100">
              <a:latin typeface="Quicksand"/>
              <a:ea typeface="Quicksand"/>
              <a:cs typeface="Quicksand"/>
              <a:sym typeface="Quicksand"/>
            </a:endParaRPr>
          </a:p>
        </p:txBody>
      </p:sp>
      <p:sp>
        <p:nvSpPr>
          <p:cNvPr id="1432" name="Google Shape;1432;p140"/>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6" name="Shape 1436"/>
        <p:cNvGrpSpPr/>
        <p:nvPr/>
      </p:nvGrpSpPr>
      <p:grpSpPr>
        <a:xfrm>
          <a:off x="0" y="0"/>
          <a:ext cx="0" cy="0"/>
          <a:chOff x="0" y="0"/>
          <a:chExt cx="0" cy="0"/>
        </a:xfrm>
      </p:grpSpPr>
      <p:sp>
        <p:nvSpPr>
          <p:cNvPr id="1437" name="Google Shape;1437;p141"/>
          <p:cNvSpPr txBox="1"/>
          <p:nvPr>
            <p:ph type="ctrTitle"/>
          </p:nvPr>
        </p:nvSpPr>
        <p:spPr>
          <a:xfrm>
            <a:off x="328175" y="3345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Choral Count: Hundreds and Tens</a:t>
            </a:r>
            <a:endParaRPr b="0" sz="3000">
              <a:solidFill>
                <a:srgbClr val="434343"/>
              </a:solidFill>
              <a:latin typeface="Hepta Slab"/>
              <a:ea typeface="Hepta Slab"/>
              <a:cs typeface="Hepta Slab"/>
              <a:sym typeface="Hepta Slab"/>
            </a:endParaRPr>
          </a:p>
        </p:txBody>
      </p:sp>
      <p:sp>
        <p:nvSpPr>
          <p:cNvPr id="1438" name="Google Shape;1438;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sp>
        <p:nvSpPr>
          <p:cNvPr id="1439" name="Google Shape;1439;p141"/>
          <p:cNvSpPr txBox="1"/>
          <p:nvPr/>
        </p:nvSpPr>
        <p:spPr>
          <a:xfrm>
            <a:off x="590075" y="2026225"/>
            <a:ext cx="77724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latin typeface="Livvic"/>
                <a:ea typeface="Livvic"/>
                <a:cs typeface="Livvic"/>
                <a:sym typeface="Livvic"/>
              </a:rPr>
              <a:t>Count back by 10, starting at 590.</a:t>
            </a:r>
            <a:endParaRPr sz="2200">
              <a:latin typeface="Livvic"/>
              <a:ea typeface="Livvic"/>
              <a:cs typeface="Livvic"/>
              <a:sym typeface="Livvic"/>
            </a:endParaRPr>
          </a:p>
          <a:p>
            <a:pPr indent="0" lvl="0" marL="0" rtl="0" algn="ctr">
              <a:spcBef>
                <a:spcPts val="0"/>
              </a:spcBef>
              <a:spcAft>
                <a:spcPts val="0"/>
              </a:spcAft>
              <a:buNone/>
            </a:pPr>
            <a:r>
              <a:t/>
            </a:r>
            <a:endParaRPr sz="2200">
              <a:latin typeface="Livvic"/>
              <a:ea typeface="Livvic"/>
              <a:cs typeface="Livvic"/>
              <a:sym typeface="Livvic"/>
            </a:endParaRPr>
          </a:p>
          <a:p>
            <a:pPr indent="0" lvl="0" marL="0" rtl="0" algn="ctr">
              <a:spcBef>
                <a:spcPts val="0"/>
              </a:spcBef>
              <a:spcAft>
                <a:spcPts val="0"/>
              </a:spcAft>
              <a:buNone/>
            </a:pPr>
            <a:r>
              <a:rPr lang="en" sz="2200">
                <a:latin typeface="Livvic"/>
                <a:ea typeface="Livvic"/>
                <a:cs typeface="Livvic"/>
                <a:sym typeface="Livvic"/>
              </a:rPr>
              <a:t>Stop counting and recording at 390.</a:t>
            </a:r>
            <a:endParaRPr sz="2200">
              <a:latin typeface="Livvic"/>
              <a:ea typeface="Livvic"/>
              <a:cs typeface="Livvic"/>
              <a:sym typeface="Livvic"/>
            </a:endParaRPr>
          </a:p>
        </p:txBody>
      </p:sp>
      <p:pic>
        <p:nvPicPr>
          <p:cNvPr id="1440" name="Google Shape;1440;p141"/>
          <p:cNvPicPr preferRelativeResize="0"/>
          <p:nvPr/>
        </p:nvPicPr>
        <p:blipFill>
          <a:blip r:embed="rId3">
            <a:alphaModFix/>
          </a:blip>
          <a:stretch>
            <a:fillRect/>
          </a:stretch>
        </p:blipFill>
        <p:spPr>
          <a:xfrm rot="-937232">
            <a:off x="419600" y="1096950"/>
            <a:ext cx="2190750" cy="1428750"/>
          </a:xfrm>
          <a:prstGeom prst="rect">
            <a:avLst/>
          </a:prstGeom>
          <a:noFill/>
          <a:ln>
            <a:noFill/>
          </a:ln>
        </p:spPr>
      </p:pic>
      <p:pic>
        <p:nvPicPr>
          <p:cNvPr id="1441" name="Google Shape;1441;p141"/>
          <p:cNvPicPr preferRelativeResize="0"/>
          <p:nvPr/>
        </p:nvPicPr>
        <p:blipFill>
          <a:blip r:embed="rId4">
            <a:alphaModFix/>
          </a:blip>
          <a:stretch>
            <a:fillRect/>
          </a:stretch>
        </p:blipFill>
        <p:spPr>
          <a:xfrm rot="1069862">
            <a:off x="6565075" y="2911650"/>
            <a:ext cx="2190750" cy="1428750"/>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5" name="Shape 1445"/>
        <p:cNvGrpSpPr/>
        <p:nvPr/>
      </p:nvGrpSpPr>
      <p:grpSpPr>
        <a:xfrm>
          <a:off x="0" y="0"/>
          <a:ext cx="0" cy="0"/>
          <a:chOff x="0" y="0"/>
          <a:chExt cx="0" cy="0"/>
        </a:xfrm>
      </p:grpSpPr>
      <p:sp>
        <p:nvSpPr>
          <p:cNvPr id="1446" name="Google Shape;1446;p142"/>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Elena’s Thinking</a:t>
            </a:r>
            <a:endParaRPr sz="2700">
              <a:solidFill>
                <a:srgbClr val="434343"/>
              </a:solidFill>
            </a:endParaRPr>
          </a:p>
        </p:txBody>
      </p:sp>
      <p:sp>
        <p:nvSpPr>
          <p:cNvPr id="1447" name="Google Shape;1447;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448" name="Google Shape;1448;p142"/>
          <p:cNvSpPr txBox="1"/>
          <p:nvPr/>
        </p:nvSpPr>
        <p:spPr>
          <a:xfrm>
            <a:off x="469725" y="1008850"/>
            <a:ext cx="41940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Elena’s thinking:</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t/>
            </a:r>
            <a:endParaRPr>
              <a:latin typeface="Quicksand"/>
              <a:ea typeface="Quicksand"/>
              <a:cs typeface="Quicksand"/>
              <a:sym typeface="Quicksand"/>
            </a:endParaRPr>
          </a:p>
        </p:txBody>
      </p:sp>
      <p:sp>
        <p:nvSpPr>
          <p:cNvPr id="1449" name="Google Shape;1449;p142"/>
          <p:cNvSpPr txBox="1"/>
          <p:nvPr/>
        </p:nvSpPr>
        <p:spPr>
          <a:xfrm>
            <a:off x="4063575" y="1525150"/>
            <a:ext cx="43752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Use base-ten blocks or a base-ten diagram to show Elena’s steps.</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2. Finish Elena’s work to find the value of 726 - 568.</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3. What is another way you could use numbers or equations to show subtracting by place to find the value of 726 - 568?</a:t>
            </a:r>
            <a:endParaRPr>
              <a:latin typeface="Quicksand"/>
              <a:ea typeface="Quicksand"/>
              <a:cs typeface="Quicksand"/>
              <a:sym typeface="Quicksand"/>
            </a:endParaRPr>
          </a:p>
        </p:txBody>
      </p:sp>
      <p:pic>
        <p:nvPicPr>
          <p:cNvPr id="1450" name="Google Shape;1450;p142"/>
          <p:cNvPicPr preferRelativeResize="0"/>
          <p:nvPr/>
        </p:nvPicPr>
        <p:blipFill>
          <a:blip r:embed="rId3">
            <a:alphaModFix/>
          </a:blip>
          <a:stretch>
            <a:fillRect/>
          </a:stretch>
        </p:blipFill>
        <p:spPr>
          <a:xfrm>
            <a:off x="664550" y="1477513"/>
            <a:ext cx="2675400" cy="2883725"/>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4" name="Shape 1454"/>
        <p:cNvGrpSpPr/>
        <p:nvPr/>
      </p:nvGrpSpPr>
      <p:grpSpPr>
        <a:xfrm>
          <a:off x="0" y="0"/>
          <a:ext cx="0" cy="0"/>
          <a:chOff x="0" y="0"/>
          <a:chExt cx="0" cy="0"/>
        </a:xfrm>
      </p:grpSpPr>
      <p:sp>
        <p:nvSpPr>
          <p:cNvPr id="1455" name="Google Shape;1455;p143"/>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Walk About and Subtract</a:t>
            </a:r>
            <a:endParaRPr sz="2700">
              <a:solidFill>
                <a:srgbClr val="434343"/>
              </a:solidFill>
            </a:endParaRPr>
          </a:p>
        </p:txBody>
      </p:sp>
      <p:sp>
        <p:nvSpPr>
          <p:cNvPr id="1456" name="Google Shape;1456;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457" name="Google Shape;1457;p143"/>
          <p:cNvSpPr txBox="1"/>
          <p:nvPr/>
        </p:nvSpPr>
        <p:spPr>
          <a:xfrm>
            <a:off x="732900" y="1220075"/>
            <a:ext cx="7678200" cy="516300"/>
          </a:xfrm>
          <a:prstGeom prst="rect">
            <a:avLst/>
          </a:prstGeom>
          <a:noFill/>
          <a:ln>
            <a:noFill/>
          </a:ln>
        </p:spPr>
        <p:txBody>
          <a:bodyPr anchorCtr="0" anchor="t" bIns="91425" lIns="91425" spcFirstLastPara="1" rIns="91425" wrap="square" tIns="91425">
            <a:noAutofit/>
          </a:bodyPr>
          <a:lstStyle/>
          <a:p>
            <a:pPr indent="-387350" lvl="0" marL="457200" rtl="0" algn="l">
              <a:spcBef>
                <a:spcPts val="0"/>
              </a:spcBef>
              <a:spcAft>
                <a:spcPts val="0"/>
              </a:spcAft>
              <a:buSzPts val="2500"/>
              <a:buFont typeface="Quicksand"/>
              <a:buChar char="●"/>
            </a:pPr>
            <a:r>
              <a:rPr lang="en" sz="2500">
                <a:latin typeface="Quicksand"/>
                <a:ea typeface="Quicksand"/>
                <a:cs typeface="Quicksand"/>
                <a:sym typeface="Quicksand"/>
              </a:rPr>
              <a:t>Find someone with a different number than you. </a:t>
            </a:r>
            <a:endParaRPr sz="2500">
              <a:latin typeface="Quicksand"/>
              <a:ea typeface="Quicksand"/>
              <a:cs typeface="Quicksand"/>
              <a:sym typeface="Quicksand"/>
            </a:endParaRPr>
          </a:p>
          <a:p>
            <a:pPr indent="-387350" lvl="0" marL="457200" rtl="0" algn="l">
              <a:spcBef>
                <a:spcPts val="1000"/>
              </a:spcBef>
              <a:spcAft>
                <a:spcPts val="0"/>
              </a:spcAft>
              <a:buSzPts val="2500"/>
              <a:buFont typeface="Quicksand"/>
              <a:buChar char="●"/>
            </a:pPr>
            <a:r>
              <a:rPr lang="en" sz="2500">
                <a:latin typeface="Quicksand"/>
                <a:ea typeface="Quicksand"/>
                <a:cs typeface="Quicksand"/>
                <a:sym typeface="Quicksand"/>
              </a:rPr>
              <a:t>Find the difference between your numbers. Show your thinking. </a:t>
            </a:r>
            <a:endParaRPr sz="2500">
              <a:latin typeface="Quicksand"/>
              <a:ea typeface="Quicksand"/>
              <a:cs typeface="Quicksand"/>
              <a:sym typeface="Quicksand"/>
            </a:endParaRPr>
          </a:p>
          <a:p>
            <a:pPr indent="-387350" lvl="0" marL="457200" rtl="0" algn="l">
              <a:spcBef>
                <a:spcPts val="1000"/>
              </a:spcBef>
              <a:spcAft>
                <a:spcPts val="0"/>
              </a:spcAft>
              <a:buSzPts val="2500"/>
              <a:buFont typeface="Quicksand"/>
              <a:buChar char="●"/>
            </a:pPr>
            <a:r>
              <a:rPr lang="en" sz="2500">
                <a:latin typeface="Quicksand"/>
                <a:ea typeface="Quicksand"/>
                <a:cs typeface="Quicksand"/>
                <a:sym typeface="Quicksand"/>
              </a:rPr>
              <a:t>Trade cards and find a new partner.</a:t>
            </a:r>
            <a:endParaRPr sz="2500">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t/>
            </a:r>
            <a:endParaRPr>
              <a:latin typeface="Quicksand"/>
              <a:ea typeface="Quicksand"/>
              <a:cs typeface="Quicksand"/>
              <a:sym typeface="Quicksand"/>
            </a:endParaRPr>
          </a:p>
        </p:txBody>
      </p:sp>
      <p:pic>
        <p:nvPicPr>
          <p:cNvPr id="1458" name="Google Shape;1458;p143"/>
          <p:cNvPicPr preferRelativeResize="0"/>
          <p:nvPr/>
        </p:nvPicPr>
        <p:blipFill>
          <a:blip r:embed="rId3">
            <a:alphaModFix/>
          </a:blip>
          <a:stretch>
            <a:fillRect/>
          </a:stretch>
        </p:blipFill>
        <p:spPr>
          <a:xfrm>
            <a:off x="3224213" y="3046625"/>
            <a:ext cx="2695575" cy="1809750"/>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144"/>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464" name="Google Shape;1464;p144"/>
          <p:cNvPicPr preferRelativeResize="0"/>
          <p:nvPr/>
        </p:nvPicPr>
        <p:blipFill>
          <a:blip r:embed="rId3">
            <a:alphaModFix/>
          </a:blip>
          <a:stretch>
            <a:fillRect/>
          </a:stretch>
        </p:blipFill>
        <p:spPr>
          <a:xfrm>
            <a:off x="3707448" y="3249648"/>
            <a:ext cx="1592275" cy="1417775"/>
          </a:xfrm>
          <a:prstGeom prst="rect">
            <a:avLst/>
          </a:prstGeom>
          <a:noFill/>
          <a:ln>
            <a:noFill/>
          </a:ln>
        </p:spPr>
      </p:pic>
      <p:sp>
        <p:nvSpPr>
          <p:cNvPr id="1465" name="Google Shape;1465;p144"/>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466" name="Google Shape;1466;p144"/>
          <p:cNvSpPr/>
          <p:nvPr/>
        </p:nvSpPr>
        <p:spPr>
          <a:xfrm flipH="1">
            <a:off x="672685" y="1108738"/>
            <a:ext cx="3034762" cy="229227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44"/>
          <p:cNvSpPr txBox="1"/>
          <p:nvPr/>
        </p:nvSpPr>
        <p:spPr>
          <a:xfrm flipH="1">
            <a:off x="1059505" y="1381250"/>
            <a:ext cx="22611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How are these representations the same? How are they different?</a:t>
            </a:r>
            <a:endParaRPr b="1" sz="700">
              <a:latin typeface="Quicksand"/>
              <a:ea typeface="Quicksand"/>
              <a:cs typeface="Quicksand"/>
              <a:sym typeface="Quicksand"/>
            </a:endParaRPr>
          </a:p>
        </p:txBody>
      </p:sp>
      <p:sp>
        <p:nvSpPr>
          <p:cNvPr id="1468" name="Google Shape;1468;p144"/>
          <p:cNvSpPr/>
          <p:nvPr/>
        </p:nvSpPr>
        <p:spPr>
          <a:xfrm>
            <a:off x="5299735" y="1481438"/>
            <a:ext cx="3034762" cy="229227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44"/>
          <p:cNvSpPr txBox="1"/>
          <p:nvPr/>
        </p:nvSpPr>
        <p:spPr>
          <a:xfrm>
            <a:off x="5686566" y="1887550"/>
            <a:ext cx="22611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Which methods did you try today? Which methods do you prefer?</a:t>
            </a:r>
            <a:endParaRPr b="1" sz="700">
              <a:latin typeface="Quicksand"/>
              <a:ea typeface="Quicksand"/>
              <a:cs typeface="Quicksand"/>
              <a:sym typeface="Quicksand"/>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73" name="Shape 1473"/>
        <p:cNvGrpSpPr/>
        <p:nvPr/>
      </p:nvGrpSpPr>
      <p:grpSpPr>
        <a:xfrm>
          <a:off x="0" y="0"/>
          <a:ext cx="0" cy="0"/>
          <a:chOff x="0" y="0"/>
          <a:chExt cx="0" cy="0"/>
        </a:xfrm>
      </p:grpSpPr>
      <p:sp>
        <p:nvSpPr>
          <p:cNvPr id="1474" name="Google Shape;1474;p145"/>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Find Differences </a:t>
            </a:r>
            <a:endParaRPr sz="3700">
              <a:latin typeface="Hepta Slab"/>
              <a:ea typeface="Hepta Slab"/>
              <a:cs typeface="Hepta Slab"/>
              <a:sym typeface="Hepta Slab"/>
            </a:endParaRPr>
          </a:p>
          <a:p>
            <a:pPr indent="0" lvl="0" marL="0" rtl="0" algn="ctr">
              <a:spcBef>
                <a:spcPts val="0"/>
              </a:spcBef>
              <a:spcAft>
                <a:spcPts val="0"/>
              </a:spcAft>
              <a:buNone/>
            </a:pPr>
            <a:r>
              <a:rPr lang="en" sz="3700">
                <a:latin typeface="Hepta Slab"/>
                <a:ea typeface="Hepta Slab"/>
                <a:cs typeface="Hepta Slab"/>
                <a:sym typeface="Hepta Slab"/>
              </a:rPr>
              <a:t>Within 1,000</a:t>
            </a:r>
            <a:endParaRPr sz="3700">
              <a:latin typeface="Hepta Slab"/>
              <a:ea typeface="Hepta Slab"/>
              <a:cs typeface="Hepta Slab"/>
              <a:sym typeface="Hepta Slab"/>
            </a:endParaRPr>
          </a:p>
        </p:txBody>
      </p:sp>
      <p:sp>
        <p:nvSpPr>
          <p:cNvPr id="1475" name="Google Shape;1475;p145"/>
          <p:cNvSpPr txBox="1"/>
          <p:nvPr/>
        </p:nvSpPr>
        <p:spPr>
          <a:xfrm>
            <a:off x="2951175" y="2702325"/>
            <a:ext cx="5899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subtract in a way that makes sense.</a:t>
            </a:r>
            <a:endParaRPr>
              <a:latin typeface="Quicksand"/>
              <a:ea typeface="Quicksand"/>
              <a:cs typeface="Quicksand"/>
              <a:sym typeface="Quicksand"/>
            </a:endParaRPr>
          </a:p>
        </p:txBody>
      </p:sp>
      <p:sp>
        <p:nvSpPr>
          <p:cNvPr id="1476" name="Google Shape;1476;p145"/>
          <p:cNvSpPr/>
          <p:nvPr/>
        </p:nvSpPr>
        <p:spPr>
          <a:xfrm>
            <a:off x="2493577" y="2702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45"/>
          <p:cNvSpPr txBox="1"/>
          <p:nvPr/>
        </p:nvSpPr>
        <p:spPr>
          <a:xfrm>
            <a:off x="0" y="4834325"/>
            <a:ext cx="437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2.NBT.B.7, 2.NBT.B.9</a:t>
            </a:r>
            <a:endParaRPr sz="1100">
              <a:latin typeface="Quicksand"/>
              <a:ea typeface="Quicksand"/>
              <a:cs typeface="Quicksand"/>
              <a:sym typeface="Quicksand"/>
            </a:endParaRPr>
          </a:p>
        </p:txBody>
      </p:sp>
      <p:sp>
        <p:nvSpPr>
          <p:cNvPr id="1478" name="Google Shape;1478;p145"/>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2" name="Shape 1482"/>
        <p:cNvGrpSpPr/>
        <p:nvPr/>
      </p:nvGrpSpPr>
      <p:grpSpPr>
        <a:xfrm>
          <a:off x="0" y="0"/>
          <a:ext cx="0" cy="0"/>
          <a:chOff x="0" y="0"/>
          <a:chExt cx="0" cy="0"/>
        </a:xfrm>
      </p:grpSpPr>
      <p:sp>
        <p:nvSpPr>
          <p:cNvPr id="1483" name="Google Shape;1483;p146"/>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Equations Based on Place Value</a:t>
            </a:r>
            <a:endParaRPr b="0" sz="3000">
              <a:solidFill>
                <a:srgbClr val="434343"/>
              </a:solidFill>
              <a:latin typeface="Hepta Slab"/>
              <a:ea typeface="Hepta Slab"/>
              <a:cs typeface="Hepta Slab"/>
              <a:sym typeface="Hepta Slab"/>
            </a:endParaRPr>
          </a:p>
        </p:txBody>
      </p:sp>
      <p:sp>
        <p:nvSpPr>
          <p:cNvPr id="1484" name="Google Shape;1484;p1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85" name="Google Shape;1485;p146"/>
          <p:cNvGrpSpPr/>
          <p:nvPr/>
        </p:nvGrpSpPr>
        <p:grpSpPr>
          <a:xfrm rot="-801369">
            <a:off x="566147" y="1673798"/>
            <a:ext cx="2532815" cy="1104308"/>
            <a:chOff x="522450" y="1769275"/>
            <a:chExt cx="2343168" cy="950076"/>
          </a:xfrm>
        </p:grpSpPr>
        <p:sp>
          <p:nvSpPr>
            <p:cNvPr id="1486" name="Google Shape;1486;p14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4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if each </a:t>
              </a:r>
              <a:r>
                <a:rPr lang="en">
                  <a:latin typeface="Quicksand"/>
                  <a:ea typeface="Quicksand"/>
                  <a:cs typeface="Quicksand"/>
                  <a:sym typeface="Quicksand"/>
                </a:rPr>
                <a:t>statement</a:t>
              </a:r>
              <a:r>
                <a:rPr lang="en">
                  <a:latin typeface="Quicksand"/>
                  <a:ea typeface="Quicksand"/>
                  <a:cs typeface="Quicksand"/>
                  <a:sym typeface="Quicksand"/>
                </a:rPr>
                <a:t> is true or false. </a:t>
              </a:r>
              <a:endParaRPr>
                <a:latin typeface="Quicksand"/>
                <a:ea typeface="Quicksand"/>
                <a:cs typeface="Quicksand"/>
                <a:sym typeface="Quicksand"/>
              </a:endParaRPr>
            </a:p>
          </p:txBody>
        </p:sp>
      </p:grpSp>
      <p:grpSp>
        <p:nvGrpSpPr>
          <p:cNvPr id="1488" name="Google Shape;1488;p146"/>
          <p:cNvGrpSpPr/>
          <p:nvPr/>
        </p:nvGrpSpPr>
        <p:grpSpPr>
          <a:xfrm rot="882795">
            <a:off x="6724659" y="3370548"/>
            <a:ext cx="2366403" cy="1200918"/>
            <a:chOff x="839436" y="2344375"/>
            <a:chExt cx="2343168" cy="950076"/>
          </a:xfrm>
        </p:grpSpPr>
        <p:sp>
          <p:nvSpPr>
            <p:cNvPr id="1489" name="Google Shape;1489;p14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4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p:txBody>
        </p:sp>
      </p:grpSp>
      <p:pic>
        <p:nvPicPr>
          <p:cNvPr id="1491" name="Google Shape;1491;p146"/>
          <p:cNvPicPr preferRelativeResize="0"/>
          <p:nvPr/>
        </p:nvPicPr>
        <p:blipFill>
          <a:blip r:embed="rId3">
            <a:alphaModFix/>
          </a:blip>
          <a:stretch>
            <a:fillRect/>
          </a:stretch>
        </p:blipFill>
        <p:spPr>
          <a:xfrm>
            <a:off x="2111825" y="2790001"/>
            <a:ext cx="5334000" cy="457200"/>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147"/>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Equations Based on Place Value</a:t>
            </a:r>
            <a:endParaRPr b="0" sz="3000">
              <a:solidFill>
                <a:srgbClr val="434343"/>
              </a:solidFill>
              <a:latin typeface="Hepta Slab"/>
              <a:ea typeface="Hepta Slab"/>
              <a:cs typeface="Hepta Slab"/>
              <a:sym typeface="Hepta Slab"/>
            </a:endParaRPr>
          </a:p>
        </p:txBody>
      </p:sp>
      <p:sp>
        <p:nvSpPr>
          <p:cNvPr id="1497" name="Google Shape;1497;p1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98" name="Google Shape;1498;p147"/>
          <p:cNvGrpSpPr/>
          <p:nvPr/>
        </p:nvGrpSpPr>
        <p:grpSpPr>
          <a:xfrm rot="-801369">
            <a:off x="566147" y="1673798"/>
            <a:ext cx="2532815" cy="1104308"/>
            <a:chOff x="522450" y="1769275"/>
            <a:chExt cx="2343168" cy="950076"/>
          </a:xfrm>
        </p:grpSpPr>
        <p:sp>
          <p:nvSpPr>
            <p:cNvPr id="1499" name="Google Shape;1499;p14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4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if each statement is true or false. </a:t>
              </a:r>
              <a:endParaRPr>
                <a:latin typeface="Quicksand"/>
                <a:ea typeface="Quicksand"/>
                <a:cs typeface="Quicksand"/>
                <a:sym typeface="Quicksand"/>
              </a:endParaRPr>
            </a:p>
          </p:txBody>
        </p:sp>
      </p:grpSp>
      <p:grpSp>
        <p:nvGrpSpPr>
          <p:cNvPr id="1501" name="Google Shape;1501;p147"/>
          <p:cNvGrpSpPr/>
          <p:nvPr/>
        </p:nvGrpSpPr>
        <p:grpSpPr>
          <a:xfrm rot="882795">
            <a:off x="6724659" y="3370548"/>
            <a:ext cx="2366403" cy="1200918"/>
            <a:chOff x="839436" y="2344375"/>
            <a:chExt cx="2343168" cy="950076"/>
          </a:xfrm>
        </p:grpSpPr>
        <p:sp>
          <p:nvSpPr>
            <p:cNvPr id="1502" name="Google Shape;1502;p147"/>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47"/>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p:txBody>
        </p:sp>
      </p:grpSp>
      <p:pic>
        <p:nvPicPr>
          <p:cNvPr id="1504" name="Google Shape;1504;p147"/>
          <p:cNvPicPr preferRelativeResize="0"/>
          <p:nvPr/>
        </p:nvPicPr>
        <p:blipFill>
          <a:blip r:embed="rId3">
            <a:alphaModFix/>
          </a:blip>
          <a:stretch>
            <a:fillRect/>
          </a:stretch>
        </p:blipFill>
        <p:spPr>
          <a:xfrm>
            <a:off x="2056175" y="2778851"/>
            <a:ext cx="5467350" cy="38100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8" name="Shape 1508"/>
        <p:cNvGrpSpPr/>
        <p:nvPr/>
      </p:nvGrpSpPr>
      <p:grpSpPr>
        <a:xfrm>
          <a:off x="0" y="0"/>
          <a:ext cx="0" cy="0"/>
          <a:chOff x="0" y="0"/>
          <a:chExt cx="0" cy="0"/>
        </a:xfrm>
      </p:grpSpPr>
      <p:sp>
        <p:nvSpPr>
          <p:cNvPr id="1509" name="Google Shape;1509;p148"/>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Equations Based on Place Value</a:t>
            </a:r>
            <a:endParaRPr b="0" sz="3000">
              <a:solidFill>
                <a:srgbClr val="434343"/>
              </a:solidFill>
              <a:latin typeface="Hepta Slab"/>
              <a:ea typeface="Hepta Slab"/>
              <a:cs typeface="Hepta Slab"/>
              <a:sym typeface="Hepta Slab"/>
            </a:endParaRPr>
          </a:p>
        </p:txBody>
      </p:sp>
      <p:sp>
        <p:nvSpPr>
          <p:cNvPr id="1510" name="Google Shape;1510;p1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511" name="Google Shape;1511;p148"/>
          <p:cNvGrpSpPr/>
          <p:nvPr/>
        </p:nvGrpSpPr>
        <p:grpSpPr>
          <a:xfrm rot="-801369">
            <a:off x="566147" y="1673798"/>
            <a:ext cx="2532815" cy="1104308"/>
            <a:chOff x="522450" y="1769275"/>
            <a:chExt cx="2343168" cy="950076"/>
          </a:xfrm>
        </p:grpSpPr>
        <p:sp>
          <p:nvSpPr>
            <p:cNvPr id="1512" name="Google Shape;1512;p14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14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if each statement is true or false. </a:t>
              </a:r>
              <a:endParaRPr>
                <a:latin typeface="Quicksand"/>
                <a:ea typeface="Quicksand"/>
                <a:cs typeface="Quicksand"/>
                <a:sym typeface="Quicksand"/>
              </a:endParaRPr>
            </a:p>
          </p:txBody>
        </p:sp>
      </p:grpSp>
      <p:grpSp>
        <p:nvGrpSpPr>
          <p:cNvPr id="1514" name="Google Shape;1514;p148"/>
          <p:cNvGrpSpPr/>
          <p:nvPr/>
        </p:nvGrpSpPr>
        <p:grpSpPr>
          <a:xfrm rot="882795">
            <a:off x="6724659" y="3370548"/>
            <a:ext cx="2366403" cy="1200918"/>
            <a:chOff x="839436" y="2344375"/>
            <a:chExt cx="2343168" cy="950076"/>
          </a:xfrm>
        </p:grpSpPr>
        <p:sp>
          <p:nvSpPr>
            <p:cNvPr id="1515" name="Google Shape;1515;p148"/>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48"/>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p:txBody>
        </p:sp>
      </p:grpSp>
      <p:pic>
        <p:nvPicPr>
          <p:cNvPr id="1517" name="Google Shape;1517;p148"/>
          <p:cNvPicPr preferRelativeResize="0"/>
          <p:nvPr/>
        </p:nvPicPr>
        <p:blipFill>
          <a:blip r:embed="rId3">
            <a:alphaModFix/>
          </a:blip>
          <a:stretch>
            <a:fillRect/>
          </a:stretch>
        </p:blipFill>
        <p:spPr>
          <a:xfrm>
            <a:off x="2234300" y="2634151"/>
            <a:ext cx="5467350" cy="533400"/>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p149"/>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 Jada’s Thinking</a:t>
            </a:r>
            <a:endParaRPr sz="2700">
              <a:solidFill>
                <a:srgbClr val="434343"/>
              </a:solidFill>
            </a:endParaRPr>
          </a:p>
        </p:txBody>
      </p:sp>
      <p:sp>
        <p:nvSpPr>
          <p:cNvPr id="1523" name="Google Shape;1523;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524" name="Google Shape;1524;p149"/>
          <p:cNvSpPr txBox="1"/>
          <p:nvPr/>
        </p:nvSpPr>
        <p:spPr>
          <a:xfrm>
            <a:off x="156175" y="1008850"/>
            <a:ext cx="3394500" cy="212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Lin’s Diagram:</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Jada’s Equations: </a:t>
            </a:r>
            <a:endParaRPr>
              <a:latin typeface="Livvic"/>
              <a:ea typeface="Livvic"/>
              <a:cs typeface="Livvic"/>
              <a:sym typeface="Livvic"/>
            </a:endParaRPr>
          </a:p>
        </p:txBody>
      </p:sp>
      <p:pic>
        <p:nvPicPr>
          <p:cNvPr id="1525" name="Google Shape;1525;p149"/>
          <p:cNvPicPr preferRelativeResize="0"/>
          <p:nvPr/>
        </p:nvPicPr>
        <p:blipFill>
          <a:blip r:embed="rId3">
            <a:alphaModFix/>
          </a:blip>
          <a:stretch>
            <a:fillRect/>
          </a:stretch>
        </p:blipFill>
        <p:spPr>
          <a:xfrm>
            <a:off x="596150" y="1472675"/>
            <a:ext cx="2514550" cy="1033800"/>
          </a:xfrm>
          <a:prstGeom prst="rect">
            <a:avLst/>
          </a:prstGeom>
          <a:noFill/>
          <a:ln>
            <a:noFill/>
          </a:ln>
        </p:spPr>
      </p:pic>
      <p:pic>
        <p:nvPicPr>
          <p:cNvPr id="1526" name="Google Shape;1526;p149"/>
          <p:cNvPicPr preferRelativeResize="0"/>
          <p:nvPr/>
        </p:nvPicPr>
        <p:blipFill>
          <a:blip r:embed="rId4">
            <a:alphaModFix/>
          </a:blip>
          <a:stretch>
            <a:fillRect/>
          </a:stretch>
        </p:blipFill>
        <p:spPr>
          <a:xfrm>
            <a:off x="1234300" y="3132850"/>
            <a:ext cx="1238250" cy="1285875"/>
          </a:xfrm>
          <a:prstGeom prst="rect">
            <a:avLst/>
          </a:prstGeom>
          <a:noFill/>
          <a:ln>
            <a:noFill/>
          </a:ln>
        </p:spPr>
      </p:pic>
      <p:sp>
        <p:nvSpPr>
          <p:cNvPr id="1527" name="Google Shape;1527;p149"/>
          <p:cNvSpPr txBox="1"/>
          <p:nvPr/>
        </p:nvSpPr>
        <p:spPr>
          <a:xfrm>
            <a:off x="3250850" y="1108750"/>
            <a:ext cx="54552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1.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a. Discuss how Jada’s equations match Lin’s diagram.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 Finish Jada’s work to find the the value of 582 - 145.</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Jada is thinking about how to find 402 - 298.</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a. Jada says she noticed a way to count on to find the difference. She showed her thinking using a number line.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Explain Jada’s thinking.</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 Jada says you can’t decompose to find </a:t>
            </a:r>
            <a:r>
              <a:rPr lang="en">
                <a:solidFill>
                  <a:schemeClr val="dk1"/>
                </a:solidFill>
                <a:latin typeface="Livvic"/>
                <a:ea typeface="Livvic"/>
                <a:cs typeface="Livvic"/>
                <a:sym typeface="Livvic"/>
              </a:rPr>
              <a:t>402 - 298 </a:t>
            </a:r>
            <a:r>
              <a:rPr lang="en">
                <a:latin typeface="Livvic"/>
                <a:ea typeface="Livvic"/>
                <a:cs typeface="Livvic"/>
                <a:sym typeface="Livvic"/>
              </a:rPr>
              <a:t>because there aren’t any tens.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Do you agree with Jada? Use base-ten blocks, diagrams, or other representations to show your thinking.</a:t>
            </a:r>
            <a:endParaRPr>
              <a:latin typeface="Livvic"/>
              <a:ea typeface="Livvic"/>
              <a:cs typeface="Livvic"/>
              <a:sym typeface="Livvic"/>
            </a:endParaRPr>
          </a:p>
        </p:txBody>
      </p:sp>
      <p:pic>
        <p:nvPicPr>
          <p:cNvPr id="1528" name="Google Shape;1528;p149"/>
          <p:cNvPicPr preferRelativeResize="0"/>
          <p:nvPr/>
        </p:nvPicPr>
        <p:blipFill>
          <a:blip r:embed="rId5">
            <a:alphaModFix/>
          </a:blip>
          <a:stretch>
            <a:fillRect/>
          </a:stretch>
        </p:blipFill>
        <p:spPr>
          <a:xfrm>
            <a:off x="4130150" y="3233050"/>
            <a:ext cx="2195556" cy="463125"/>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sp>
        <p:nvSpPr>
          <p:cNvPr id="1533" name="Google Shape;1533;p150"/>
          <p:cNvSpPr txBox="1"/>
          <p:nvPr>
            <p:ph type="ctrTitle"/>
          </p:nvPr>
        </p:nvSpPr>
        <p:spPr>
          <a:xfrm>
            <a:off x="536450" y="2672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Find It Your Way</a:t>
            </a:r>
            <a:endParaRPr sz="2700">
              <a:solidFill>
                <a:srgbClr val="434343"/>
              </a:solidFill>
            </a:endParaRPr>
          </a:p>
        </p:txBody>
      </p:sp>
      <p:sp>
        <p:nvSpPr>
          <p:cNvPr id="1534" name="Google Shape;1534;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535" name="Google Shape;1535;p150"/>
          <p:cNvSpPr txBox="1"/>
          <p:nvPr/>
        </p:nvSpPr>
        <p:spPr>
          <a:xfrm>
            <a:off x="448225" y="980350"/>
            <a:ext cx="8146500" cy="100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Find the value of each difference in the way that makes sense to you. </a:t>
            </a:r>
            <a:endParaRPr sz="1600">
              <a:latin typeface="Quicksand"/>
              <a:ea typeface="Quicksand"/>
              <a:cs typeface="Quicksand"/>
              <a:sym typeface="Quicksand"/>
            </a:endParaRPr>
          </a:p>
          <a:p>
            <a:pPr indent="0" lvl="0" marL="0" rtl="0" algn="ctr">
              <a:spcBef>
                <a:spcPts val="1000"/>
              </a:spcBef>
              <a:spcAft>
                <a:spcPts val="1000"/>
              </a:spcAft>
              <a:buNone/>
            </a:pPr>
            <a:r>
              <a:rPr lang="en" sz="1600">
                <a:latin typeface="Quicksand"/>
                <a:ea typeface="Quicksand"/>
                <a:cs typeface="Quicksand"/>
                <a:sym typeface="Quicksand"/>
              </a:rPr>
              <a:t>Show your thinking. Organize it so it can be followed by others.</a:t>
            </a:r>
            <a:endParaRPr sz="1600">
              <a:latin typeface="Quicksand"/>
              <a:ea typeface="Quicksand"/>
              <a:cs typeface="Quicksand"/>
              <a:sym typeface="Quicksand"/>
            </a:endParaRPr>
          </a:p>
        </p:txBody>
      </p:sp>
      <p:pic>
        <p:nvPicPr>
          <p:cNvPr id="1536" name="Google Shape;1536;p150"/>
          <p:cNvPicPr preferRelativeResize="0"/>
          <p:nvPr/>
        </p:nvPicPr>
        <p:blipFill>
          <a:blip r:embed="rId3">
            <a:alphaModFix/>
          </a:blip>
          <a:stretch>
            <a:fillRect/>
          </a:stretch>
        </p:blipFill>
        <p:spPr>
          <a:xfrm>
            <a:off x="3158325" y="1924225"/>
            <a:ext cx="1228725" cy="2724150"/>
          </a:xfrm>
          <a:prstGeom prst="rect">
            <a:avLst/>
          </a:prstGeom>
          <a:noFill/>
          <a:ln>
            <a:noFill/>
          </a:ln>
        </p:spPr>
      </p:pic>
      <p:pic>
        <p:nvPicPr>
          <p:cNvPr id="1537" name="Google Shape;1537;p150"/>
          <p:cNvPicPr preferRelativeResize="0"/>
          <p:nvPr/>
        </p:nvPicPr>
        <p:blipFill>
          <a:blip r:embed="rId4">
            <a:alphaModFix/>
          </a:blip>
          <a:stretch>
            <a:fillRect/>
          </a:stretch>
        </p:blipFill>
        <p:spPr>
          <a:xfrm>
            <a:off x="5029325" y="1933750"/>
            <a:ext cx="1371600" cy="2705100"/>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1" name="Shape 1541"/>
        <p:cNvGrpSpPr/>
        <p:nvPr/>
      </p:nvGrpSpPr>
      <p:grpSpPr>
        <a:xfrm>
          <a:off x="0" y="0"/>
          <a:ext cx="0" cy="0"/>
          <a:chOff x="0" y="0"/>
          <a:chExt cx="0" cy="0"/>
        </a:xfrm>
      </p:grpSpPr>
      <p:sp>
        <p:nvSpPr>
          <p:cNvPr id="1542" name="Google Shape;1542;p151"/>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543" name="Google Shape;1543;p151"/>
          <p:cNvPicPr preferRelativeResize="0"/>
          <p:nvPr/>
        </p:nvPicPr>
        <p:blipFill>
          <a:blip r:embed="rId3">
            <a:alphaModFix/>
          </a:blip>
          <a:stretch>
            <a:fillRect/>
          </a:stretch>
        </p:blipFill>
        <p:spPr>
          <a:xfrm>
            <a:off x="3080000" y="2462050"/>
            <a:ext cx="2430875" cy="2164475"/>
          </a:xfrm>
          <a:prstGeom prst="rect">
            <a:avLst/>
          </a:prstGeom>
          <a:noFill/>
          <a:ln>
            <a:noFill/>
          </a:ln>
        </p:spPr>
      </p:pic>
      <p:sp>
        <p:nvSpPr>
          <p:cNvPr id="1544" name="Google Shape;1544;p151"/>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545" name="Google Shape;1545;p151"/>
          <p:cNvSpPr txBox="1"/>
          <p:nvPr/>
        </p:nvSpPr>
        <p:spPr>
          <a:xfrm>
            <a:off x="440400" y="401225"/>
            <a:ext cx="7361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Livvic"/>
                <a:ea typeface="Livvic"/>
                <a:cs typeface="Livvic"/>
                <a:sym typeface="Livvic"/>
              </a:rPr>
              <a:t>In this unit, you added and subtracted within 1,000, composing and decomposing units when necessary. What are you most proud of learning? What do you still need to work on?</a:t>
            </a:r>
            <a:endParaRPr sz="2500">
              <a:latin typeface="Livvic"/>
              <a:ea typeface="Livvic"/>
              <a:cs typeface="Livvic"/>
              <a:sym typeface="Livvic"/>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1549" name="Shape 1549"/>
        <p:cNvGrpSpPr/>
        <p:nvPr/>
      </p:nvGrpSpPr>
      <p:grpSpPr>
        <a:xfrm>
          <a:off x="0" y="0"/>
          <a:ext cx="0" cy="0"/>
          <a:chOff x="0" y="0"/>
          <a:chExt cx="0" cy="0"/>
        </a:xfrm>
      </p:grpSpPr>
      <p:sp>
        <p:nvSpPr>
          <p:cNvPr id="1550" name="Google Shape;1550;p152"/>
          <p:cNvSpPr txBox="1"/>
          <p:nvPr/>
        </p:nvSpPr>
        <p:spPr>
          <a:xfrm>
            <a:off x="1366575" y="323063"/>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551" name="Google Shape;1551;p152"/>
          <p:cNvSpPr txBox="1"/>
          <p:nvPr/>
        </p:nvSpPr>
        <p:spPr>
          <a:xfrm>
            <a:off x="501075" y="895800"/>
            <a:ext cx="81378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In this section of the unit, we learned many different ways to subtract three-digit numbers using what we know about place value. We used base-ten blocks, diagrams, and equations to show subtracting hundreds from hundreds, tens from tens, and ones from ones. We learned that when you subtract by place, you may need to decompose a hundred, a ten, or both. We learned that it is helpful to look closely at the numbers in an expression to plan how to decompose or to choose a strategy that helps us use friendly numbers or the relationship between addition and subtraction.</a:t>
            </a:r>
            <a:endParaRPr sz="2300">
              <a:latin typeface="Quicksand"/>
              <a:ea typeface="Quicksand"/>
              <a:cs typeface="Quicksand"/>
              <a:sym typeface="Quicksand"/>
            </a:endParaRPr>
          </a:p>
        </p:txBody>
      </p:sp>
      <p:sp>
        <p:nvSpPr>
          <p:cNvPr id="1552" name="Google Shape;1552;p15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3" name="Google Shape;1553;p152"/>
          <p:cNvPicPr preferRelativeResize="0"/>
          <p:nvPr/>
        </p:nvPicPr>
        <p:blipFill>
          <a:blip r:embed="rId3">
            <a:alphaModFix/>
          </a:blip>
          <a:stretch>
            <a:fillRect/>
          </a:stretch>
        </p:blipFill>
        <p:spPr>
          <a:xfrm>
            <a:off x="2573975" y="2741475"/>
            <a:ext cx="3716225" cy="187025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57" name="Shape 1557"/>
        <p:cNvGrpSpPr/>
        <p:nvPr/>
      </p:nvGrpSpPr>
      <p:grpSpPr>
        <a:xfrm>
          <a:off x="0" y="0"/>
          <a:ext cx="0" cy="0"/>
          <a:chOff x="0" y="0"/>
          <a:chExt cx="0" cy="0"/>
        </a:xfrm>
      </p:grpSpPr>
      <p:sp>
        <p:nvSpPr>
          <p:cNvPr id="1558" name="Google Shape;1558;p153"/>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Center Day 3</a:t>
            </a:r>
            <a:endParaRPr sz="3700">
              <a:latin typeface="Hepta Slab"/>
              <a:ea typeface="Hepta Slab"/>
              <a:cs typeface="Hepta Slab"/>
              <a:sym typeface="Hepta Slab"/>
            </a:endParaRPr>
          </a:p>
        </p:txBody>
      </p:sp>
      <p:sp>
        <p:nvSpPr>
          <p:cNvPr id="1559" name="Google Shape;1559;p153"/>
          <p:cNvSpPr txBox="1"/>
          <p:nvPr/>
        </p:nvSpPr>
        <p:spPr>
          <a:xfrm>
            <a:off x="2471350" y="2702325"/>
            <a:ext cx="5899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3-digit numbers and find differences within 1,000.</a:t>
            </a:r>
            <a:endParaRPr>
              <a:latin typeface="Quicksand"/>
              <a:ea typeface="Quicksand"/>
              <a:cs typeface="Quicksand"/>
              <a:sym typeface="Quicksand"/>
            </a:endParaRPr>
          </a:p>
        </p:txBody>
      </p:sp>
      <p:sp>
        <p:nvSpPr>
          <p:cNvPr id="1560" name="Google Shape;1560;p153"/>
          <p:cNvSpPr/>
          <p:nvPr/>
        </p:nvSpPr>
        <p:spPr>
          <a:xfrm>
            <a:off x="1995665" y="2702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53"/>
          <p:cNvSpPr txBox="1"/>
          <p:nvPr/>
        </p:nvSpPr>
        <p:spPr>
          <a:xfrm>
            <a:off x="0" y="4834325"/>
            <a:ext cx="437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a:t>
            </a:r>
            <a:endParaRPr sz="1100">
              <a:latin typeface="Quicksand"/>
              <a:ea typeface="Quicksand"/>
              <a:cs typeface="Quicksand"/>
              <a:sym typeface="Quicksand"/>
            </a:endParaRPr>
          </a:p>
        </p:txBody>
      </p:sp>
      <p:sp>
        <p:nvSpPr>
          <p:cNvPr id="1562" name="Google Shape;1562;p153"/>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6" name="Shape 1566"/>
        <p:cNvGrpSpPr/>
        <p:nvPr/>
      </p:nvGrpSpPr>
      <p:grpSpPr>
        <a:xfrm>
          <a:off x="0" y="0"/>
          <a:ext cx="0" cy="0"/>
          <a:chOff x="0" y="0"/>
          <a:chExt cx="0" cy="0"/>
        </a:xfrm>
      </p:grpSpPr>
      <p:sp>
        <p:nvSpPr>
          <p:cNvPr id="1567" name="Google Shape;1567;p154"/>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Simpler Computations</a:t>
            </a:r>
            <a:endParaRPr b="0" sz="2400">
              <a:solidFill>
                <a:srgbClr val="434343"/>
              </a:solidFill>
              <a:latin typeface="Hepta Slab"/>
              <a:ea typeface="Hepta Slab"/>
              <a:cs typeface="Hepta Slab"/>
              <a:sym typeface="Hepta Slab"/>
            </a:endParaRPr>
          </a:p>
        </p:txBody>
      </p:sp>
      <p:sp>
        <p:nvSpPr>
          <p:cNvPr id="1568" name="Google Shape;1568;p1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69" name="Google Shape;1569;p15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15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1571" name="Google Shape;1571;p154"/>
          <p:cNvPicPr preferRelativeResize="0"/>
          <p:nvPr/>
        </p:nvPicPr>
        <p:blipFill>
          <a:blip r:embed="rId3">
            <a:alphaModFix/>
          </a:blip>
          <a:stretch>
            <a:fillRect/>
          </a:stretch>
        </p:blipFill>
        <p:spPr>
          <a:xfrm>
            <a:off x="3690068" y="2061177"/>
            <a:ext cx="3259300" cy="141235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sp>
        <p:nvSpPr>
          <p:cNvPr id="1576" name="Google Shape;1576;p155"/>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Simpler Computations</a:t>
            </a:r>
            <a:endParaRPr b="0" sz="2400">
              <a:solidFill>
                <a:srgbClr val="434343"/>
              </a:solidFill>
              <a:latin typeface="Hepta Slab"/>
              <a:ea typeface="Hepta Slab"/>
              <a:cs typeface="Hepta Slab"/>
              <a:sym typeface="Hepta Slab"/>
            </a:endParaRPr>
          </a:p>
        </p:txBody>
      </p:sp>
      <p:sp>
        <p:nvSpPr>
          <p:cNvPr id="1577" name="Google Shape;1577;p1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78" name="Google Shape;1578;p15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15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1580" name="Google Shape;1580;p155"/>
          <p:cNvPicPr preferRelativeResize="0"/>
          <p:nvPr/>
        </p:nvPicPr>
        <p:blipFill>
          <a:blip r:embed="rId3">
            <a:alphaModFix/>
          </a:blip>
          <a:stretch>
            <a:fillRect/>
          </a:stretch>
        </p:blipFill>
        <p:spPr>
          <a:xfrm>
            <a:off x="3366273" y="2209376"/>
            <a:ext cx="3706900" cy="120847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4" name="Shape 1584"/>
        <p:cNvGrpSpPr/>
        <p:nvPr/>
      </p:nvGrpSpPr>
      <p:grpSpPr>
        <a:xfrm>
          <a:off x="0" y="0"/>
          <a:ext cx="0" cy="0"/>
          <a:chOff x="0" y="0"/>
          <a:chExt cx="0" cy="0"/>
        </a:xfrm>
      </p:grpSpPr>
      <p:sp>
        <p:nvSpPr>
          <p:cNvPr id="1585" name="Google Shape;1585;p156"/>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Simpler Computations</a:t>
            </a:r>
            <a:endParaRPr b="0" sz="2400">
              <a:solidFill>
                <a:srgbClr val="434343"/>
              </a:solidFill>
              <a:latin typeface="Hepta Slab"/>
              <a:ea typeface="Hepta Slab"/>
              <a:cs typeface="Hepta Slab"/>
              <a:sym typeface="Hepta Slab"/>
            </a:endParaRPr>
          </a:p>
        </p:txBody>
      </p:sp>
      <p:sp>
        <p:nvSpPr>
          <p:cNvPr id="1586" name="Google Shape;1586;p1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87" name="Google Shape;1587;p156"/>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56"/>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1589" name="Google Shape;1589;p156"/>
          <p:cNvPicPr preferRelativeResize="0"/>
          <p:nvPr/>
        </p:nvPicPr>
        <p:blipFill>
          <a:blip r:embed="rId3">
            <a:alphaModFix/>
          </a:blip>
          <a:stretch>
            <a:fillRect/>
          </a:stretch>
        </p:blipFill>
        <p:spPr>
          <a:xfrm>
            <a:off x="3315018" y="2094602"/>
            <a:ext cx="3972650" cy="1401200"/>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3" name="Shape 1593"/>
        <p:cNvGrpSpPr/>
        <p:nvPr/>
      </p:nvGrpSpPr>
      <p:grpSpPr>
        <a:xfrm>
          <a:off x="0" y="0"/>
          <a:ext cx="0" cy="0"/>
          <a:chOff x="0" y="0"/>
          <a:chExt cx="0" cy="0"/>
        </a:xfrm>
      </p:grpSpPr>
      <p:sp>
        <p:nvSpPr>
          <p:cNvPr id="1594" name="Google Shape;1594;p157"/>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Simpler Computations</a:t>
            </a:r>
            <a:endParaRPr b="0" sz="2400">
              <a:solidFill>
                <a:srgbClr val="434343"/>
              </a:solidFill>
              <a:latin typeface="Hepta Slab"/>
              <a:ea typeface="Hepta Slab"/>
              <a:cs typeface="Hepta Slab"/>
              <a:sym typeface="Hepta Slab"/>
            </a:endParaRPr>
          </a:p>
        </p:txBody>
      </p:sp>
      <p:sp>
        <p:nvSpPr>
          <p:cNvPr id="1595" name="Google Shape;1595;p1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96" name="Google Shape;1596;p157"/>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57"/>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1598" name="Google Shape;1598;p157"/>
          <p:cNvPicPr preferRelativeResize="0"/>
          <p:nvPr/>
        </p:nvPicPr>
        <p:blipFill>
          <a:blip r:embed="rId3">
            <a:alphaModFix/>
          </a:blip>
          <a:stretch>
            <a:fillRect/>
          </a:stretch>
        </p:blipFill>
        <p:spPr>
          <a:xfrm>
            <a:off x="3315019" y="2127977"/>
            <a:ext cx="4195950" cy="1490275"/>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2" name="Shape 1602"/>
        <p:cNvGrpSpPr/>
        <p:nvPr/>
      </p:nvGrpSpPr>
      <p:grpSpPr>
        <a:xfrm>
          <a:off x="0" y="0"/>
          <a:ext cx="0" cy="0"/>
          <a:chOff x="0" y="0"/>
          <a:chExt cx="0" cy="0"/>
        </a:xfrm>
      </p:grpSpPr>
      <p:sp>
        <p:nvSpPr>
          <p:cNvPr id="1603" name="Google Shape;1603;p158"/>
          <p:cNvSpPr txBox="1"/>
          <p:nvPr>
            <p:ph type="ctrTitle"/>
          </p:nvPr>
        </p:nvSpPr>
        <p:spPr>
          <a:xfrm>
            <a:off x="485575" y="54639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434343"/>
                </a:solidFill>
                <a:latin typeface="Hepta Slab"/>
                <a:ea typeface="Hepta Slab"/>
                <a:cs typeface="Hepta Slab"/>
                <a:sym typeface="Hepta Slab"/>
              </a:rPr>
              <a:t>Centers: </a:t>
            </a:r>
            <a:endParaRPr sz="21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100">
                <a:solidFill>
                  <a:srgbClr val="434343"/>
                </a:solidFill>
                <a:latin typeface="Hepta Slab"/>
                <a:ea typeface="Hepta Slab"/>
                <a:cs typeface="Hepta Slab"/>
                <a:sym typeface="Hepta Slab"/>
              </a:rPr>
              <a:t>Introduce Compare, Three-Digit Subtraction</a:t>
            </a:r>
            <a:endParaRPr b="0" sz="2100">
              <a:solidFill>
                <a:srgbClr val="434343"/>
              </a:solidFill>
              <a:latin typeface="Hepta Slab"/>
              <a:ea typeface="Hepta Slab"/>
              <a:cs typeface="Hepta Slab"/>
              <a:sym typeface="Hepta Slab"/>
            </a:endParaRPr>
          </a:p>
        </p:txBody>
      </p:sp>
      <p:sp>
        <p:nvSpPr>
          <p:cNvPr id="1604" name="Google Shape;1604;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05" name="Google Shape;1605;p158"/>
          <p:cNvSpPr txBox="1"/>
          <p:nvPr/>
        </p:nvSpPr>
        <p:spPr>
          <a:xfrm>
            <a:off x="619300" y="1485550"/>
            <a:ext cx="4201200" cy="2380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Let’s learn a new center called Compare.</a:t>
            </a:r>
            <a:endParaRPr/>
          </a:p>
          <a:p>
            <a:pPr indent="0" lvl="0" marL="0" rtl="0" algn="l">
              <a:spcBef>
                <a:spcPts val="1000"/>
              </a:spcBef>
              <a:spcAft>
                <a:spcPts val="0"/>
              </a:spcAft>
              <a:buNone/>
            </a:pPr>
            <a:r>
              <a:rPr lang="en"/>
              <a:t>Directions</a:t>
            </a:r>
            <a:endParaRPr/>
          </a:p>
          <a:p>
            <a:pPr indent="-317500" lvl="0" marL="457200" rtl="0" algn="l">
              <a:spcBef>
                <a:spcPts val="1000"/>
              </a:spcBef>
              <a:spcAft>
                <a:spcPts val="0"/>
              </a:spcAft>
              <a:buSzPts val="1400"/>
              <a:buChar char="●"/>
            </a:pPr>
            <a:r>
              <a:rPr lang="en"/>
              <a:t>Both partners flip over a card and find the difference. </a:t>
            </a:r>
            <a:endParaRPr/>
          </a:p>
          <a:p>
            <a:pPr indent="-317500" lvl="1" marL="914400" rtl="0" algn="l">
              <a:spcBef>
                <a:spcPts val="0"/>
              </a:spcBef>
              <a:spcAft>
                <a:spcPts val="0"/>
              </a:spcAft>
              <a:buSzPts val="1400"/>
              <a:buChar char="○"/>
            </a:pPr>
            <a:r>
              <a:rPr lang="en"/>
              <a:t>The partner whose card has the greater difference takes both cards</a:t>
            </a:r>
            <a:endParaRPr/>
          </a:p>
          <a:p>
            <a:pPr indent="-317500" lvl="0" marL="457200" rtl="0" algn="l">
              <a:spcBef>
                <a:spcPts val="0"/>
              </a:spcBef>
              <a:spcAft>
                <a:spcPts val="0"/>
              </a:spcAft>
              <a:buSzPts val="1400"/>
              <a:buChar char="●"/>
            </a:pPr>
            <a:r>
              <a:rPr lang="en"/>
              <a:t>The game is over when each partner runs out of cards to flip over. </a:t>
            </a:r>
            <a:endParaRPr/>
          </a:p>
          <a:p>
            <a:pPr indent="-317500" lvl="0" marL="457200" rtl="0" algn="l">
              <a:spcBef>
                <a:spcPts val="0"/>
              </a:spcBef>
              <a:spcAft>
                <a:spcPts val="0"/>
              </a:spcAft>
              <a:buSzPts val="1400"/>
              <a:buChar char="●"/>
            </a:pPr>
            <a:r>
              <a:rPr lang="en"/>
              <a:t>The partner with the most cards wins.</a:t>
            </a:r>
            <a:endParaRPr/>
          </a:p>
        </p:txBody>
      </p:sp>
      <p:pic>
        <p:nvPicPr>
          <p:cNvPr id="1606" name="Google Shape;1606;p158"/>
          <p:cNvPicPr preferRelativeResize="0"/>
          <p:nvPr/>
        </p:nvPicPr>
        <p:blipFill>
          <a:blip r:embed="rId3">
            <a:alphaModFix/>
          </a:blip>
          <a:stretch>
            <a:fillRect/>
          </a:stretch>
        </p:blipFill>
        <p:spPr>
          <a:xfrm>
            <a:off x="4894925" y="1772851"/>
            <a:ext cx="3490926" cy="1955855"/>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0" name="Shape 1610"/>
        <p:cNvGrpSpPr/>
        <p:nvPr/>
      </p:nvGrpSpPr>
      <p:grpSpPr>
        <a:xfrm>
          <a:off x="0" y="0"/>
          <a:ext cx="0" cy="0"/>
          <a:chOff x="0" y="0"/>
          <a:chExt cx="0" cy="0"/>
        </a:xfrm>
      </p:grpSpPr>
      <p:sp>
        <p:nvSpPr>
          <p:cNvPr id="1611" name="Google Shape;1611;p159"/>
          <p:cNvSpPr txBox="1"/>
          <p:nvPr>
            <p:ph type="ctrTitle"/>
          </p:nvPr>
        </p:nvSpPr>
        <p:spPr>
          <a:xfrm>
            <a:off x="529000" y="55059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612" name="Google Shape;1612;p1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13" name="Google Shape;1613;p159"/>
          <p:cNvSpPr txBox="1"/>
          <p:nvPr/>
        </p:nvSpPr>
        <p:spPr>
          <a:xfrm>
            <a:off x="813613" y="1760975"/>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Compare</a:t>
            </a:r>
            <a:endParaRPr sz="1500">
              <a:latin typeface="Hepta Slab"/>
              <a:ea typeface="Hepta Slab"/>
              <a:cs typeface="Hepta Slab"/>
              <a:sym typeface="Hepta Slab"/>
            </a:endParaRPr>
          </a:p>
        </p:txBody>
      </p:sp>
      <p:sp>
        <p:nvSpPr>
          <p:cNvPr id="1614" name="Google Shape;1614;p159"/>
          <p:cNvSpPr txBox="1"/>
          <p:nvPr/>
        </p:nvSpPr>
        <p:spPr>
          <a:xfrm>
            <a:off x="4964025" y="1820475"/>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The Least and Greatest of them All</a:t>
            </a:r>
            <a:endParaRPr sz="1500">
              <a:latin typeface="Hepta Slab"/>
              <a:ea typeface="Hepta Slab"/>
              <a:cs typeface="Hepta Slab"/>
              <a:sym typeface="Hepta Slab"/>
            </a:endParaRPr>
          </a:p>
        </p:txBody>
      </p:sp>
      <p:pic>
        <p:nvPicPr>
          <p:cNvPr id="1615" name="Google Shape;1615;p159"/>
          <p:cNvPicPr preferRelativeResize="0"/>
          <p:nvPr/>
        </p:nvPicPr>
        <p:blipFill>
          <a:blip r:embed="rId3">
            <a:alphaModFix/>
          </a:blip>
          <a:stretch>
            <a:fillRect/>
          </a:stretch>
        </p:blipFill>
        <p:spPr>
          <a:xfrm>
            <a:off x="1146674" y="445124"/>
            <a:ext cx="866300" cy="709675"/>
          </a:xfrm>
          <a:prstGeom prst="rect">
            <a:avLst/>
          </a:prstGeom>
          <a:noFill/>
          <a:ln>
            <a:noFill/>
          </a:ln>
        </p:spPr>
      </p:pic>
      <p:pic>
        <p:nvPicPr>
          <p:cNvPr id="1616" name="Google Shape;1616;p159"/>
          <p:cNvPicPr preferRelativeResize="0"/>
          <p:nvPr/>
        </p:nvPicPr>
        <p:blipFill>
          <a:blip r:embed="rId3">
            <a:alphaModFix/>
          </a:blip>
          <a:stretch>
            <a:fillRect/>
          </a:stretch>
        </p:blipFill>
        <p:spPr>
          <a:xfrm>
            <a:off x="6800149" y="445124"/>
            <a:ext cx="866300" cy="709675"/>
          </a:xfrm>
          <a:prstGeom prst="rect">
            <a:avLst/>
          </a:prstGeom>
          <a:noFill/>
          <a:ln>
            <a:noFill/>
          </a:ln>
        </p:spPr>
      </p:pic>
      <p:sp>
        <p:nvSpPr>
          <p:cNvPr id="1617" name="Google Shape;1617;p159"/>
          <p:cNvSpPr txBox="1"/>
          <p:nvPr/>
        </p:nvSpPr>
        <p:spPr>
          <a:xfrm>
            <a:off x="2757175" y="29029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5 in a Row</a:t>
            </a:r>
            <a:endParaRPr sz="1500">
              <a:latin typeface="Hepta Slab"/>
              <a:ea typeface="Hepta Slab"/>
              <a:cs typeface="Hepta Slab"/>
              <a:sym typeface="Hepta Slab"/>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1" name="Shape 1621"/>
        <p:cNvGrpSpPr/>
        <p:nvPr/>
      </p:nvGrpSpPr>
      <p:grpSpPr>
        <a:xfrm>
          <a:off x="0" y="0"/>
          <a:ext cx="0" cy="0"/>
          <a:chOff x="0" y="0"/>
          <a:chExt cx="0" cy="0"/>
        </a:xfrm>
      </p:grpSpPr>
      <p:sp>
        <p:nvSpPr>
          <p:cNvPr id="1622" name="Google Shape;1622;p160"/>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623" name="Google Shape;1623;p160"/>
          <p:cNvPicPr preferRelativeResize="0"/>
          <p:nvPr/>
        </p:nvPicPr>
        <p:blipFill>
          <a:blip r:embed="rId3">
            <a:alphaModFix/>
          </a:blip>
          <a:stretch>
            <a:fillRect/>
          </a:stretch>
        </p:blipFill>
        <p:spPr>
          <a:xfrm>
            <a:off x="3237975" y="2613825"/>
            <a:ext cx="1971146" cy="1755125"/>
          </a:xfrm>
          <a:prstGeom prst="rect">
            <a:avLst/>
          </a:prstGeom>
          <a:noFill/>
          <a:ln>
            <a:noFill/>
          </a:ln>
        </p:spPr>
      </p:pic>
      <p:sp>
        <p:nvSpPr>
          <p:cNvPr id="1624" name="Google Shape;1624;p160"/>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625" name="Google Shape;1625;p160"/>
          <p:cNvSpPr txBox="1"/>
          <p:nvPr/>
        </p:nvSpPr>
        <p:spPr>
          <a:xfrm>
            <a:off x="440250" y="712950"/>
            <a:ext cx="7361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Livvic"/>
                <a:ea typeface="Livvic"/>
                <a:cs typeface="Livvic"/>
                <a:sym typeface="Livvic"/>
              </a:rPr>
              <a:t>How did you and your partner work together during centers? What went well? What can we continue to work on?</a:t>
            </a:r>
            <a:endParaRPr sz="2700">
              <a:latin typeface="Livvic"/>
              <a:ea typeface="Livvic"/>
              <a:cs typeface="Livvic"/>
              <a:sym typeface="Livvic"/>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29" name="Shape 1629"/>
        <p:cNvGrpSpPr/>
        <p:nvPr/>
      </p:nvGrpSpPr>
      <p:grpSpPr>
        <a:xfrm>
          <a:off x="0" y="0"/>
          <a:ext cx="0" cy="0"/>
          <a:chOff x="0" y="0"/>
          <a:chExt cx="0" cy="0"/>
        </a:xfrm>
      </p:grpSpPr>
      <p:sp>
        <p:nvSpPr>
          <p:cNvPr id="1630" name="Google Shape;1630;p161"/>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Paint Splattered </a:t>
            </a:r>
            <a:endParaRPr sz="3700">
              <a:latin typeface="Hepta Slab"/>
              <a:ea typeface="Hepta Slab"/>
              <a:cs typeface="Hepta Slab"/>
              <a:sym typeface="Hepta Slab"/>
            </a:endParaRPr>
          </a:p>
          <a:p>
            <a:pPr indent="0" lvl="0" marL="0" rtl="0" algn="ctr">
              <a:spcBef>
                <a:spcPts val="0"/>
              </a:spcBef>
              <a:spcAft>
                <a:spcPts val="0"/>
              </a:spcAft>
              <a:buNone/>
            </a:pPr>
            <a:r>
              <a:rPr lang="en" sz="3700">
                <a:latin typeface="Hepta Slab"/>
                <a:ea typeface="Hepta Slab"/>
                <a:cs typeface="Hepta Slab"/>
                <a:sym typeface="Hepta Slab"/>
              </a:rPr>
              <a:t>Bar Graph</a:t>
            </a:r>
            <a:endParaRPr sz="3700">
              <a:latin typeface="Hepta Slab"/>
              <a:ea typeface="Hepta Slab"/>
              <a:cs typeface="Hepta Slab"/>
              <a:sym typeface="Hepta Slab"/>
            </a:endParaRPr>
          </a:p>
        </p:txBody>
      </p:sp>
      <p:sp>
        <p:nvSpPr>
          <p:cNvPr id="1631" name="Google Shape;1631;p161"/>
          <p:cNvSpPr txBox="1"/>
          <p:nvPr/>
        </p:nvSpPr>
        <p:spPr>
          <a:xfrm>
            <a:off x="1662225" y="2702325"/>
            <a:ext cx="6957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involving a bar graph and addition and subtraction.</a:t>
            </a:r>
            <a:endParaRPr>
              <a:latin typeface="Quicksand"/>
              <a:ea typeface="Quicksand"/>
              <a:cs typeface="Quicksand"/>
              <a:sym typeface="Quicksand"/>
            </a:endParaRPr>
          </a:p>
        </p:txBody>
      </p:sp>
      <p:sp>
        <p:nvSpPr>
          <p:cNvPr id="1632" name="Google Shape;1632;p161"/>
          <p:cNvSpPr/>
          <p:nvPr/>
        </p:nvSpPr>
        <p:spPr>
          <a:xfrm>
            <a:off x="1165377" y="2702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61"/>
          <p:cNvSpPr txBox="1"/>
          <p:nvPr/>
        </p:nvSpPr>
        <p:spPr>
          <a:xfrm>
            <a:off x="0" y="4834325"/>
            <a:ext cx="437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2.MD.D.10, 2.NBT.B.7, 2.NBT.B.8, 2.NBT.B.9</a:t>
            </a:r>
            <a:endParaRPr sz="1100">
              <a:latin typeface="Quicksand"/>
              <a:ea typeface="Quicksand"/>
              <a:cs typeface="Quicksand"/>
              <a:sym typeface="Quicksand"/>
            </a:endParaRPr>
          </a:p>
        </p:txBody>
      </p:sp>
      <p:sp>
        <p:nvSpPr>
          <p:cNvPr id="1634" name="Google Shape;1634;p161"/>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8" name="Shape 1638"/>
        <p:cNvGrpSpPr/>
        <p:nvPr/>
      </p:nvGrpSpPr>
      <p:grpSpPr>
        <a:xfrm>
          <a:off x="0" y="0"/>
          <a:ext cx="0" cy="0"/>
          <a:chOff x="0" y="0"/>
          <a:chExt cx="0" cy="0"/>
        </a:xfrm>
      </p:grpSpPr>
      <p:sp>
        <p:nvSpPr>
          <p:cNvPr id="1639" name="Google Shape;1639;p162"/>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Subtract within 1,000</a:t>
            </a:r>
            <a:endParaRPr b="0" sz="2400">
              <a:solidFill>
                <a:srgbClr val="434343"/>
              </a:solidFill>
              <a:latin typeface="Hepta Slab"/>
              <a:ea typeface="Hepta Slab"/>
              <a:cs typeface="Hepta Slab"/>
              <a:sym typeface="Hepta Slab"/>
            </a:endParaRPr>
          </a:p>
        </p:txBody>
      </p:sp>
      <p:sp>
        <p:nvSpPr>
          <p:cNvPr id="1640" name="Google Shape;1640;p1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41" name="Google Shape;1641;p162"/>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162"/>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1643" name="Google Shape;1643;p162"/>
          <p:cNvPicPr preferRelativeResize="0"/>
          <p:nvPr/>
        </p:nvPicPr>
        <p:blipFill>
          <a:blip r:embed="rId3">
            <a:alphaModFix/>
          </a:blip>
          <a:stretch>
            <a:fillRect/>
          </a:stretch>
        </p:blipFill>
        <p:spPr>
          <a:xfrm>
            <a:off x="3367194" y="2158677"/>
            <a:ext cx="4192100" cy="1270325"/>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7" name="Shape 1647"/>
        <p:cNvGrpSpPr/>
        <p:nvPr/>
      </p:nvGrpSpPr>
      <p:grpSpPr>
        <a:xfrm>
          <a:off x="0" y="0"/>
          <a:ext cx="0" cy="0"/>
          <a:chOff x="0" y="0"/>
          <a:chExt cx="0" cy="0"/>
        </a:xfrm>
      </p:grpSpPr>
      <p:sp>
        <p:nvSpPr>
          <p:cNvPr id="1648" name="Google Shape;1648;p163"/>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Subtract within 1,000</a:t>
            </a:r>
            <a:endParaRPr b="0" sz="2400">
              <a:solidFill>
                <a:srgbClr val="434343"/>
              </a:solidFill>
              <a:latin typeface="Hepta Slab"/>
              <a:ea typeface="Hepta Slab"/>
              <a:cs typeface="Hepta Slab"/>
              <a:sym typeface="Hepta Slab"/>
            </a:endParaRPr>
          </a:p>
        </p:txBody>
      </p:sp>
      <p:sp>
        <p:nvSpPr>
          <p:cNvPr id="1649" name="Google Shape;1649;p1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50" name="Google Shape;1650;p163"/>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63"/>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1652" name="Google Shape;1652;p163"/>
          <p:cNvPicPr preferRelativeResize="0"/>
          <p:nvPr/>
        </p:nvPicPr>
        <p:blipFill>
          <a:blip r:embed="rId3">
            <a:alphaModFix/>
          </a:blip>
          <a:stretch>
            <a:fillRect/>
          </a:stretch>
        </p:blipFill>
        <p:spPr>
          <a:xfrm>
            <a:off x="3315018" y="2306127"/>
            <a:ext cx="4543000" cy="1348945"/>
          </a:xfrm>
          <a:prstGeom prst="rect">
            <a:avLst/>
          </a:prstGeom>
          <a:noFill/>
          <a:ln>
            <a:noFill/>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6" name="Shape 1656"/>
        <p:cNvGrpSpPr/>
        <p:nvPr/>
      </p:nvGrpSpPr>
      <p:grpSpPr>
        <a:xfrm>
          <a:off x="0" y="0"/>
          <a:ext cx="0" cy="0"/>
          <a:chOff x="0" y="0"/>
          <a:chExt cx="0" cy="0"/>
        </a:xfrm>
      </p:grpSpPr>
      <p:sp>
        <p:nvSpPr>
          <p:cNvPr id="1657" name="Google Shape;1657;p164"/>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Subtract within 1,000</a:t>
            </a:r>
            <a:endParaRPr b="0" sz="2400">
              <a:solidFill>
                <a:srgbClr val="434343"/>
              </a:solidFill>
              <a:latin typeface="Hepta Slab"/>
              <a:ea typeface="Hepta Slab"/>
              <a:cs typeface="Hepta Slab"/>
              <a:sym typeface="Hepta Slab"/>
            </a:endParaRPr>
          </a:p>
        </p:txBody>
      </p:sp>
      <p:sp>
        <p:nvSpPr>
          <p:cNvPr id="1658" name="Google Shape;1658;p1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59" name="Google Shape;1659;p16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6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1661" name="Google Shape;1661;p164"/>
          <p:cNvPicPr preferRelativeResize="0"/>
          <p:nvPr/>
        </p:nvPicPr>
        <p:blipFill>
          <a:blip r:embed="rId3">
            <a:alphaModFix/>
          </a:blip>
          <a:stretch>
            <a:fillRect/>
          </a:stretch>
        </p:blipFill>
        <p:spPr>
          <a:xfrm>
            <a:off x="3315020" y="2154252"/>
            <a:ext cx="4216700" cy="1252475"/>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5" name="Shape 1665"/>
        <p:cNvGrpSpPr/>
        <p:nvPr/>
      </p:nvGrpSpPr>
      <p:grpSpPr>
        <a:xfrm>
          <a:off x="0" y="0"/>
          <a:ext cx="0" cy="0"/>
          <a:chOff x="0" y="0"/>
          <a:chExt cx="0" cy="0"/>
        </a:xfrm>
      </p:grpSpPr>
      <p:sp>
        <p:nvSpPr>
          <p:cNvPr id="1666" name="Google Shape;1666;p165"/>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Subtract within 1,000</a:t>
            </a:r>
            <a:endParaRPr b="0" sz="2400">
              <a:solidFill>
                <a:srgbClr val="434343"/>
              </a:solidFill>
              <a:latin typeface="Hepta Slab"/>
              <a:ea typeface="Hepta Slab"/>
              <a:cs typeface="Hepta Slab"/>
              <a:sym typeface="Hepta Slab"/>
            </a:endParaRPr>
          </a:p>
        </p:txBody>
      </p:sp>
      <p:sp>
        <p:nvSpPr>
          <p:cNvPr id="1667" name="Google Shape;1667;p1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68" name="Google Shape;1668;p16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16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1670" name="Google Shape;1670;p165"/>
          <p:cNvPicPr preferRelativeResize="0"/>
          <p:nvPr/>
        </p:nvPicPr>
        <p:blipFill>
          <a:blip r:embed="rId3">
            <a:alphaModFix/>
          </a:blip>
          <a:stretch>
            <a:fillRect/>
          </a:stretch>
        </p:blipFill>
        <p:spPr>
          <a:xfrm>
            <a:off x="3389493" y="2194802"/>
            <a:ext cx="4432075" cy="1401200"/>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4" name="Shape 1674"/>
        <p:cNvGrpSpPr/>
        <p:nvPr/>
      </p:nvGrpSpPr>
      <p:grpSpPr>
        <a:xfrm>
          <a:off x="0" y="0"/>
          <a:ext cx="0" cy="0"/>
          <a:chOff x="0" y="0"/>
          <a:chExt cx="0" cy="0"/>
        </a:xfrm>
      </p:grpSpPr>
      <p:sp>
        <p:nvSpPr>
          <p:cNvPr id="1675" name="Google Shape;1675;p166"/>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Student Population</a:t>
            </a:r>
            <a:endParaRPr b="0" sz="2300">
              <a:solidFill>
                <a:srgbClr val="434343"/>
              </a:solidFill>
              <a:latin typeface="Hepta Slab"/>
              <a:ea typeface="Hepta Slab"/>
              <a:cs typeface="Hepta Slab"/>
              <a:sym typeface="Hepta Slab"/>
            </a:endParaRPr>
          </a:p>
        </p:txBody>
      </p:sp>
      <p:sp>
        <p:nvSpPr>
          <p:cNvPr id="1676" name="Google Shape;1676;p166"/>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677" name="Google Shape;1677;p166"/>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678" name="Google Shape;1678;p166"/>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679" name="Google Shape;1679;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80" name="Google Shape;1680;p166"/>
          <p:cNvSpPr txBox="1"/>
          <p:nvPr/>
        </p:nvSpPr>
        <p:spPr>
          <a:xfrm>
            <a:off x="567800" y="1001975"/>
            <a:ext cx="3662700" cy="363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Oh no! Paint fell on the poster of the bar graph Clare and Priya created.</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Answer the questions that you can with the graph. If a question cannot be answered, explain how you know.</a:t>
            </a:r>
            <a:endParaRPr>
              <a:latin typeface="Livvic"/>
              <a:ea typeface="Livvic"/>
              <a:cs typeface="Livvic"/>
              <a:sym typeface="Livvic"/>
            </a:endParaRPr>
          </a:p>
        </p:txBody>
      </p:sp>
      <p:pic>
        <p:nvPicPr>
          <p:cNvPr id="1681" name="Google Shape;1681;p166"/>
          <p:cNvPicPr preferRelativeResize="0"/>
          <p:nvPr/>
        </p:nvPicPr>
        <p:blipFill>
          <a:blip r:embed="rId3">
            <a:alphaModFix/>
          </a:blip>
          <a:stretch>
            <a:fillRect/>
          </a:stretch>
        </p:blipFill>
        <p:spPr>
          <a:xfrm>
            <a:off x="1207246" y="1551911"/>
            <a:ext cx="2033640" cy="2202763"/>
          </a:xfrm>
          <a:prstGeom prst="rect">
            <a:avLst/>
          </a:prstGeom>
          <a:noFill/>
          <a:ln>
            <a:noFill/>
          </a:ln>
        </p:spPr>
      </p:pic>
      <p:sp>
        <p:nvSpPr>
          <p:cNvPr id="1682" name="Google Shape;1682;p166"/>
          <p:cNvSpPr txBox="1"/>
          <p:nvPr/>
        </p:nvSpPr>
        <p:spPr>
          <a:xfrm>
            <a:off x="4341800" y="1540775"/>
            <a:ext cx="43197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1. What is the total number of students in grades 3 and 4?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How many more students are in grade 2 than in grade 1?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How many more students are in grade 3 than grade 2?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4. Write at least 2 mathematical questions that can be answered using the bar graph.</a:t>
            </a:r>
            <a:endParaRPr>
              <a:latin typeface="Livvic"/>
              <a:ea typeface="Livvic"/>
              <a:cs typeface="Livvic"/>
              <a:sym typeface="Livvic"/>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6" name="Shape 1686"/>
        <p:cNvGrpSpPr/>
        <p:nvPr/>
      </p:nvGrpSpPr>
      <p:grpSpPr>
        <a:xfrm>
          <a:off x="0" y="0"/>
          <a:ext cx="0" cy="0"/>
          <a:chOff x="0" y="0"/>
          <a:chExt cx="0" cy="0"/>
        </a:xfrm>
      </p:grpSpPr>
      <p:sp>
        <p:nvSpPr>
          <p:cNvPr id="1687" name="Google Shape;1687;p167"/>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Asked and Answered</a:t>
            </a:r>
            <a:endParaRPr b="0" sz="2300">
              <a:solidFill>
                <a:srgbClr val="434343"/>
              </a:solidFill>
              <a:latin typeface="Hepta Slab"/>
              <a:ea typeface="Hepta Slab"/>
              <a:cs typeface="Hepta Slab"/>
              <a:sym typeface="Hepta Slab"/>
            </a:endParaRPr>
          </a:p>
        </p:txBody>
      </p:sp>
      <p:sp>
        <p:nvSpPr>
          <p:cNvPr id="1688" name="Google Shape;1688;p167"/>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689" name="Google Shape;1689;p167"/>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690" name="Google Shape;1690;p167"/>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691" name="Google Shape;1691;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92" name="Google Shape;1692;p167"/>
          <p:cNvSpPr txBox="1"/>
          <p:nvPr/>
        </p:nvSpPr>
        <p:spPr>
          <a:xfrm>
            <a:off x="814650" y="1284725"/>
            <a:ext cx="78804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latin typeface="Livvic"/>
                <a:ea typeface="Livvic"/>
                <a:cs typeface="Livvic"/>
                <a:sym typeface="Livvic"/>
              </a:rPr>
              <a:t>For each round: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1. Each pair, trade one question you came up with in the last activity.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2. Answer the question. Show or explain your reasoning.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3. If you have time, trade another question.</a:t>
            </a:r>
            <a:endParaRPr sz="1900">
              <a:latin typeface="Livvic"/>
              <a:ea typeface="Livvic"/>
              <a:cs typeface="Livvic"/>
              <a:sym typeface="Livvic"/>
            </a:endParaRPr>
          </a:p>
        </p:txBody>
      </p:sp>
      <p:pic>
        <p:nvPicPr>
          <p:cNvPr id="1693" name="Google Shape;1693;p167"/>
          <p:cNvPicPr preferRelativeResize="0"/>
          <p:nvPr/>
        </p:nvPicPr>
        <p:blipFill>
          <a:blip r:embed="rId3">
            <a:alphaModFix/>
          </a:blip>
          <a:stretch>
            <a:fillRect/>
          </a:stretch>
        </p:blipFill>
        <p:spPr>
          <a:xfrm rot="821694">
            <a:off x="7061459" y="2528001"/>
            <a:ext cx="1062225" cy="1896842"/>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7" name="Shape 1697"/>
        <p:cNvGrpSpPr/>
        <p:nvPr/>
      </p:nvGrpSpPr>
      <p:grpSpPr>
        <a:xfrm>
          <a:off x="0" y="0"/>
          <a:ext cx="0" cy="0"/>
          <a:chOff x="0" y="0"/>
          <a:chExt cx="0" cy="0"/>
        </a:xfrm>
      </p:grpSpPr>
      <p:pic>
        <p:nvPicPr>
          <p:cNvPr id="1698" name="Google Shape;1698;p168"/>
          <p:cNvPicPr preferRelativeResize="0"/>
          <p:nvPr/>
        </p:nvPicPr>
        <p:blipFill>
          <a:blip r:embed="rId3">
            <a:alphaModFix/>
          </a:blip>
          <a:stretch>
            <a:fillRect/>
          </a:stretch>
        </p:blipFill>
        <p:spPr>
          <a:xfrm>
            <a:off x="4907950" y="2825350"/>
            <a:ext cx="1971146" cy="1755125"/>
          </a:xfrm>
          <a:prstGeom prst="rect">
            <a:avLst/>
          </a:prstGeom>
          <a:noFill/>
          <a:ln>
            <a:noFill/>
          </a:ln>
        </p:spPr>
      </p:pic>
      <p:sp>
        <p:nvSpPr>
          <p:cNvPr id="1699" name="Google Shape;1699;p168"/>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700" name="Google Shape;1700;p168"/>
          <p:cNvSpPr/>
          <p:nvPr/>
        </p:nvSpPr>
        <p:spPr>
          <a:xfrm flipH="1">
            <a:off x="957859" y="2184725"/>
            <a:ext cx="3323716" cy="2213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168"/>
          <p:cNvSpPr txBox="1"/>
          <p:nvPr/>
        </p:nvSpPr>
        <p:spPr>
          <a:xfrm flipH="1">
            <a:off x="1381402" y="2447890"/>
            <a:ext cx="2476500" cy="11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dk1"/>
                </a:solidFill>
                <a:latin typeface="Livvic"/>
                <a:ea typeface="Livvic"/>
                <a:cs typeface="Livvic"/>
                <a:sym typeface="Livvic"/>
              </a:rPr>
              <a:t>How did you know when you can answer a question by adding or subtracting?</a:t>
            </a:r>
            <a:endParaRPr sz="1800">
              <a:solidFill>
                <a:schemeClr val="dk1"/>
              </a:solidFill>
              <a:latin typeface="Livvic"/>
              <a:ea typeface="Livvic"/>
              <a:cs typeface="Livvic"/>
              <a:sym typeface="Livvic"/>
            </a:endParaRPr>
          </a:p>
          <a:p>
            <a:pPr indent="0" lvl="0" marL="0" rtl="0" algn="ctr">
              <a:spcBef>
                <a:spcPts val="0"/>
              </a:spcBef>
              <a:spcAft>
                <a:spcPts val="0"/>
              </a:spcAft>
              <a:buClr>
                <a:schemeClr val="dk1"/>
              </a:buClr>
              <a:buSzPts val="1100"/>
              <a:buFont typeface="Arial"/>
              <a:buNone/>
            </a:pPr>
            <a:r>
              <a:t/>
            </a:r>
            <a:endParaRPr sz="1200">
              <a:solidFill>
                <a:schemeClr val="dk1"/>
              </a:solidFill>
              <a:latin typeface="Livvic"/>
              <a:ea typeface="Livvic"/>
              <a:cs typeface="Livvic"/>
              <a:sym typeface="Livvic"/>
            </a:endParaRPr>
          </a:p>
        </p:txBody>
      </p:sp>
      <p:sp>
        <p:nvSpPr>
          <p:cNvPr id="1702" name="Google Shape;1702;p168"/>
          <p:cNvSpPr txBox="1"/>
          <p:nvPr/>
        </p:nvSpPr>
        <p:spPr>
          <a:xfrm>
            <a:off x="440400" y="401225"/>
            <a:ext cx="7361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latin typeface="Livvic"/>
                <a:ea typeface="Livvic"/>
                <a:cs typeface="Livvic"/>
                <a:sym typeface="Livvic"/>
              </a:rPr>
              <a:t>Today, we analyzed a bar graph and answered questions using the information from the graph.</a:t>
            </a:r>
            <a:endParaRPr sz="2800">
              <a:latin typeface="Livvic"/>
              <a:ea typeface="Livvic"/>
              <a:cs typeface="Livvic"/>
              <a:sym typeface="Livvic"/>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