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0.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179.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83.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81.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178.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180.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181.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18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Lst>
  <p:sldSz cy="5143500" cx="9144000"/>
  <p:notesSz cx="6858000" cy="9144000"/>
  <p:embeddedFontLst>
    <p:embeddedFont>
      <p:font typeface="Raleway"/>
      <p:regular r:id="rId188"/>
      <p:bold r:id="rId189"/>
      <p:italic r:id="rId190"/>
      <p:boldItalic r:id="rId191"/>
    </p:embeddedFont>
    <p:embeddedFont>
      <p:font typeface="Raleway ExtraBold"/>
      <p:bold r:id="rId192"/>
      <p:boldItalic r:id="rId193"/>
    </p:embeddedFont>
    <p:embeddedFont>
      <p:font typeface="Amatic SC"/>
      <p:regular r:id="rId194"/>
      <p:bold r:id="rId195"/>
    </p:embeddedFont>
    <p:embeddedFont>
      <p:font typeface="Nixie One"/>
      <p:regular r:id="rId196"/>
    </p:embeddedFont>
    <p:embeddedFont>
      <p:font typeface="Hepta Slab"/>
      <p:regular r:id="rId197"/>
      <p:bold r:id="rId198"/>
    </p:embeddedFont>
    <p:embeddedFont>
      <p:font typeface="Livvic"/>
      <p:regular r:id="rId199"/>
      <p:bold r:id="rId200"/>
      <p:italic r:id="rId201"/>
      <p:boldItalic r:id="rId202"/>
    </p:embeddedFont>
    <p:embeddedFont>
      <p:font typeface="Quicksand"/>
      <p:regular r:id="rId203"/>
      <p:bold r:id="rId20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190" Type="http://schemas.openxmlformats.org/officeDocument/2006/relationships/font" Target="fonts/Raleway-italic.fntdata"/><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194" Type="http://schemas.openxmlformats.org/officeDocument/2006/relationships/font" Target="fonts/AmaticSC-regular.fntdata"/><Relationship Id="rId43" Type="http://schemas.openxmlformats.org/officeDocument/2006/relationships/slide" Target="slides/slide39.xml"/><Relationship Id="rId193" Type="http://schemas.openxmlformats.org/officeDocument/2006/relationships/font" Target="fonts/RalewayExtraBold-boldItalic.fntdata"/><Relationship Id="rId46" Type="http://schemas.openxmlformats.org/officeDocument/2006/relationships/slide" Target="slides/slide42.xml"/><Relationship Id="rId192" Type="http://schemas.openxmlformats.org/officeDocument/2006/relationships/font" Target="fonts/RalewayExtraBold-bold.fntdata"/><Relationship Id="rId45" Type="http://schemas.openxmlformats.org/officeDocument/2006/relationships/slide" Target="slides/slide41.xml"/><Relationship Id="rId191" Type="http://schemas.openxmlformats.org/officeDocument/2006/relationships/font" Target="fonts/Raleway-boldItalic.fntdata"/><Relationship Id="rId48" Type="http://schemas.openxmlformats.org/officeDocument/2006/relationships/slide" Target="slides/slide44.xml"/><Relationship Id="rId187" Type="http://schemas.openxmlformats.org/officeDocument/2006/relationships/slide" Target="slides/slide183.xml"/><Relationship Id="rId47" Type="http://schemas.openxmlformats.org/officeDocument/2006/relationships/slide" Target="slides/slide43.xml"/><Relationship Id="rId186" Type="http://schemas.openxmlformats.org/officeDocument/2006/relationships/slide" Target="slides/slide182.xml"/><Relationship Id="rId185" Type="http://schemas.openxmlformats.org/officeDocument/2006/relationships/slide" Target="slides/slide181.xml"/><Relationship Id="rId49" Type="http://schemas.openxmlformats.org/officeDocument/2006/relationships/slide" Target="slides/slide45.xml"/><Relationship Id="rId184" Type="http://schemas.openxmlformats.org/officeDocument/2006/relationships/slide" Target="slides/slide180.xml"/><Relationship Id="rId189" Type="http://schemas.openxmlformats.org/officeDocument/2006/relationships/font" Target="fonts/Raleway-bold.fntdata"/><Relationship Id="rId188" Type="http://schemas.openxmlformats.org/officeDocument/2006/relationships/font" Target="fonts/Raleway-regular.fntdata"/><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183" Type="http://schemas.openxmlformats.org/officeDocument/2006/relationships/slide" Target="slides/slide179.xml"/><Relationship Id="rId32" Type="http://schemas.openxmlformats.org/officeDocument/2006/relationships/slide" Target="slides/slide28.xml"/><Relationship Id="rId182" Type="http://schemas.openxmlformats.org/officeDocument/2006/relationships/slide" Target="slides/slide178.xml"/><Relationship Id="rId35" Type="http://schemas.openxmlformats.org/officeDocument/2006/relationships/slide" Target="slides/slide31.xml"/><Relationship Id="rId181" Type="http://schemas.openxmlformats.org/officeDocument/2006/relationships/slide" Target="slides/slide177.xml"/><Relationship Id="rId34" Type="http://schemas.openxmlformats.org/officeDocument/2006/relationships/slide" Target="slides/slide30.xml"/><Relationship Id="rId180" Type="http://schemas.openxmlformats.org/officeDocument/2006/relationships/slide" Target="slides/slide176.xml"/><Relationship Id="rId37" Type="http://schemas.openxmlformats.org/officeDocument/2006/relationships/slide" Target="slides/slide33.xml"/><Relationship Id="rId176" Type="http://schemas.openxmlformats.org/officeDocument/2006/relationships/slide" Target="slides/slide172.xml"/><Relationship Id="rId36" Type="http://schemas.openxmlformats.org/officeDocument/2006/relationships/slide" Target="slides/slide32.xml"/><Relationship Id="rId175" Type="http://schemas.openxmlformats.org/officeDocument/2006/relationships/slide" Target="slides/slide171.xml"/><Relationship Id="rId39" Type="http://schemas.openxmlformats.org/officeDocument/2006/relationships/slide" Target="slides/slide35.xml"/><Relationship Id="rId174" Type="http://schemas.openxmlformats.org/officeDocument/2006/relationships/slide" Target="slides/slide170.xml"/><Relationship Id="rId38" Type="http://schemas.openxmlformats.org/officeDocument/2006/relationships/slide" Target="slides/slide34.xml"/><Relationship Id="rId173" Type="http://schemas.openxmlformats.org/officeDocument/2006/relationships/slide" Target="slides/slide169.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98" Type="http://schemas.openxmlformats.org/officeDocument/2006/relationships/font" Target="fonts/HeptaSlab-bold.fntdata"/><Relationship Id="rId14" Type="http://schemas.openxmlformats.org/officeDocument/2006/relationships/slide" Target="slides/slide10.xml"/><Relationship Id="rId197" Type="http://schemas.openxmlformats.org/officeDocument/2006/relationships/font" Target="fonts/HeptaSlab-regular.fntdata"/><Relationship Id="rId17" Type="http://schemas.openxmlformats.org/officeDocument/2006/relationships/slide" Target="slides/slide13.xml"/><Relationship Id="rId196" Type="http://schemas.openxmlformats.org/officeDocument/2006/relationships/font" Target="fonts/NixieOne-regular.fntdata"/><Relationship Id="rId16" Type="http://schemas.openxmlformats.org/officeDocument/2006/relationships/slide" Target="slides/slide12.xml"/><Relationship Id="rId195" Type="http://schemas.openxmlformats.org/officeDocument/2006/relationships/font" Target="fonts/AmaticSC-bold.fntdata"/><Relationship Id="rId19" Type="http://schemas.openxmlformats.org/officeDocument/2006/relationships/slide" Target="slides/slide15.xml"/><Relationship Id="rId18" Type="http://schemas.openxmlformats.org/officeDocument/2006/relationships/slide" Target="slides/slide14.xml"/><Relationship Id="rId199" Type="http://schemas.openxmlformats.org/officeDocument/2006/relationships/font" Target="fonts/Livvic-regular.fntdata"/><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172" Type="http://schemas.openxmlformats.org/officeDocument/2006/relationships/slide" Target="slides/slide168.xml"/><Relationship Id="rId65" Type="http://schemas.openxmlformats.org/officeDocument/2006/relationships/slide" Target="slides/slide61.xml"/><Relationship Id="rId171" Type="http://schemas.openxmlformats.org/officeDocument/2006/relationships/slide" Target="slides/slide167.xml"/><Relationship Id="rId68" Type="http://schemas.openxmlformats.org/officeDocument/2006/relationships/slide" Target="slides/slide64.xml"/><Relationship Id="rId170" Type="http://schemas.openxmlformats.org/officeDocument/2006/relationships/slide" Target="slides/slide166.xml"/><Relationship Id="rId67" Type="http://schemas.openxmlformats.org/officeDocument/2006/relationships/slide" Target="slides/slide63.xml"/><Relationship Id="rId60" Type="http://schemas.openxmlformats.org/officeDocument/2006/relationships/slide" Target="slides/slide56.xml"/><Relationship Id="rId165" Type="http://schemas.openxmlformats.org/officeDocument/2006/relationships/slide" Target="slides/slide161.xml"/><Relationship Id="rId69" Type="http://schemas.openxmlformats.org/officeDocument/2006/relationships/slide" Target="slides/slide65.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slide" Target="slides/slide157.xml"/><Relationship Id="rId54" Type="http://schemas.openxmlformats.org/officeDocument/2006/relationships/slide" Target="slides/slide50.xml"/><Relationship Id="rId160" Type="http://schemas.openxmlformats.org/officeDocument/2006/relationships/slide" Target="slides/slide156.xml"/><Relationship Id="rId57" Type="http://schemas.openxmlformats.org/officeDocument/2006/relationships/slide" Target="slides/slide53.xml"/><Relationship Id="rId56" Type="http://schemas.openxmlformats.org/officeDocument/2006/relationships/slide" Target="slides/slide52.xml"/><Relationship Id="rId159" Type="http://schemas.openxmlformats.org/officeDocument/2006/relationships/slide" Target="slides/slide155.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1" Type="http://schemas.openxmlformats.org/officeDocument/2006/relationships/slide" Target="slides/slide117.xml"/><Relationship Id="rId120" Type="http://schemas.openxmlformats.org/officeDocument/2006/relationships/slide" Target="slides/slide116.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99" Type="http://schemas.openxmlformats.org/officeDocument/2006/relationships/slide" Target="slides/slide95.xml"/><Relationship Id="rId98" Type="http://schemas.openxmlformats.org/officeDocument/2006/relationships/slide" Target="slides/slide94.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10" Type="http://schemas.openxmlformats.org/officeDocument/2006/relationships/slide" Target="slides/slide106.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204" Type="http://schemas.openxmlformats.org/officeDocument/2006/relationships/font" Target="fonts/Quicksand-bold.fntdata"/><Relationship Id="rId203" Type="http://schemas.openxmlformats.org/officeDocument/2006/relationships/font" Target="fonts/Quicksand-regular.fntdata"/><Relationship Id="rId202" Type="http://schemas.openxmlformats.org/officeDocument/2006/relationships/font" Target="fonts/Livvic-boldItalic.fntdata"/><Relationship Id="rId201" Type="http://schemas.openxmlformats.org/officeDocument/2006/relationships/font" Target="fonts/Livvic-italic.fntdata"/><Relationship Id="rId200" Type="http://schemas.openxmlformats.org/officeDocument/2006/relationships/font" Target="fonts/Livvic-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c032cad24c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c032cad24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b0910630d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b0910630d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c032cad24c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c032cad24c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c032cad24c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c032cad24c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c032cad24c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c032cad24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ae52b2e84f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ae52b2e84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c032cad24c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c032cad24c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c032cad24c_0_1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c032cad24c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9d94e93fc2_0_4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9d94e93fc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c032cad24c_0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c032cad24c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c032cad24c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c032cad24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c032cad24c_0_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c032cad24c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c032cad24c_0_2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c032cad24c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c032cad24c_0_2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c032cad24c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c032cad24c_0_2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c032cad24c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c032cad24c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c032cad24c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c032cad24c_0_2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c032cad24c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c032cad24c_0_2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c032cad24c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c032cad24c_0_2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c032cad24c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b0910630d5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b0910630d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ae52b2e84f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ae52b2e84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ae52b2e84f_0_2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ae52b2e84f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ae52b2e84f_0_3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ae52b2e84f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ae52b2e84f_0_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ae52b2e84f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c032cad24c_0_3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c032cad24c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9d8ef3e884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9d8ef3e88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ae52b2e84f_0_3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ae52b2e84f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c032cad24c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c032cad24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ae52b2e84f_0_3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ae52b2e84f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ae52b2e84f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ae52b2e84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ae52b2e84f_0_4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ae52b2e84f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ae52b2e84f_0_4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ae52b2e84f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bfb81b03af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bfb81b03a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ae52b2e84f_0_5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ae52b2e84f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bfb81b03af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bfb81b03a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bfb81b03af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bfb81b03a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9d8ef3e884_23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9d8ef3e884_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bfb81b03af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bfb81b03a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bfb81b03af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bfb81b03a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bfb81b03af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bfb81b03a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bfb81b03af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bfb81b03a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bfb81b03af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bfb81b03a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ae52b2e84f_0_6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ae52b2e84f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bfb81b03af_0_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bfb81b03af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bfb81b03af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bfb81b03af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bfb81b03af_0_1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bfb81b03af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bfb81b03af_0_1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bfb81b03af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b0910630d5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b0910630d5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bfb81b03af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bfb81b03af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bfb81b03af_0_1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bfb81b03af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bfb81b03af_0_2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bfb81b03af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bfb81b03af_0_2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bfb81b03af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bfb81b03af_0_2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bfb81b03af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b0910630d5_0_6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b0910630d5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bfb81b03af_0_2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bfb81b03af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bfb81b03af_0_3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bfb81b03af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bfb81b03af_0_3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bfb81b03af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bfb81b03af_0_3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bfb81b03af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bfb81b03a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bfb81b03a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bfb81b03af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bfb81b03af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bfb81b03af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bfb81b03af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ae52b2e84f_0_8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ae52b2e84f_0_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bfb81b03af_0_3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bfb81b03af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bfb81b03af_0_4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bfb81b03af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bfb81b03af_0_4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bfb81b03af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bfb81b03af_0_4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bfb81b03af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bfb81b03af_0_4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bfb81b03af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8bb5fff223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8bb5fff2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bfb81b03af_0_5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bfb81b03af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bfb81b03af_0_5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bfb81b03af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9" name="Google Shape;1239;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g8e7f805f76_0_3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0" name="Google Shape;1250;g8e7f805f7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995fd1ae3f_0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995fd1ae3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8e7f805f76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8e7f805f76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bfb81b03af_0_6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bfb81b03af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bfb81b03af_0_6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bfb81b03af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995fd1ae3f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7" name="Google Shape;1297;g995fd1ae3f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bfb81b03af_0_7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8" name="Google Shape;1308;gbfb81b03af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8e7f805f76_0_4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8e7f805f76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b0910630d5_0_6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5" name="Google Shape;1325;gb0910630d5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bfb81b03af_0_7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bfb81b03af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bfb81b03af_0_7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gbfb81b03af_0_7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bfb81b03af_0_7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bfb81b03af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bfb81b03af_0_7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bfb81b03af_0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bfb81b03af_0_7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bfb81b03af_0_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8e7f805f76_0_5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8e7f805f76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bfb81b03af_0_7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0" name="Google Shape;1400;gbfb81b03af_0_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gbfb81b03af_0_7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9" name="Google Shape;1409;gbfb81b03af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bfb81b03af_0_8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bfb81b03af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gbfb81b03af_0_8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9" name="Google Shape;1429;gbfb81b03af_0_8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bfb81b03af_0_8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bfb81b03af_0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bfb81b03af_0_8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bfb81b03af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bfb81b03af_0_8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bfb81b03af_0_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bfb81b03af_0_8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bfb81b03af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bfb81b03af_0_9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0" name="Google Shape;1480;gbfb81b03af_0_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bfb81b03af_0_9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9" name="Google Shape;1489;gbfb81b03af_0_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bfb81b03af_0_9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2" name="Google Shape;1502;gbfb81b03af_0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bfb81b03af_0_9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bfb81b03af_0_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bfb81b03af_0_9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bfb81b03af_0_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bfb81b03af_0_1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0" name="Google Shape;1530;gbfb81b03af_0_1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bfb81b03af_0_9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bfb81b03af_0_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bfb81b03af_0_10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bfb81b03af_0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bfb81b03af_0_10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7" name="Google Shape;1557;gbfb81b03af_0_1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bfb81b03af_0_1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bfb81b03af_0_1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bfb81b03af_0_1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5" name="Google Shape;1575;gbfb81b03af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bfb81b03af_0_1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bfb81b03af_0_1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1" name="Shape 1591"/>
        <p:cNvGrpSpPr/>
        <p:nvPr/>
      </p:nvGrpSpPr>
      <p:grpSpPr>
        <a:xfrm>
          <a:off x="0" y="0"/>
          <a:ext cx="0" cy="0"/>
          <a:chOff x="0" y="0"/>
          <a:chExt cx="0" cy="0"/>
        </a:xfrm>
      </p:grpSpPr>
      <p:sp>
        <p:nvSpPr>
          <p:cNvPr id="1592" name="Google Shape;1592;gbfb81b03af_0_10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3" name="Google Shape;1593;gbfb81b03af_0_1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bfb81b03af_0_10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bfb81b03af_0_1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bfb81b03af_0_11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bfb81b03af_0_1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bfb81b03af_0_11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2" name="Google Shape;1622;gbfb81b03af_0_1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bfb81b03af_0_10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0" name="Google Shape;1630;gbfb81b03af_0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bfb81b03af_0_11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bfb81b03af_0_1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bfb81b03af_0_1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bfb81b03af_0_1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bfb81b03af_0_10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bfb81b03af_0_1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bfb81b03af_0_1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5" name="Google Shape;1665;gbfb81b03af_0_1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bfb81b03af_0_12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4" name="Google Shape;1674;gbfb81b03af_0_1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8" name="Shape 1688"/>
        <p:cNvGrpSpPr/>
        <p:nvPr/>
      </p:nvGrpSpPr>
      <p:grpSpPr>
        <a:xfrm>
          <a:off x="0" y="0"/>
          <a:ext cx="0" cy="0"/>
          <a:chOff x="0" y="0"/>
          <a:chExt cx="0" cy="0"/>
        </a:xfrm>
      </p:grpSpPr>
      <p:sp>
        <p:nvSpPr>
          <p:cNvPr id="1689" name="Google Shape;1689;gbfb81b03af_0_13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0" name="Google Shape;1690;gbfb81b03af_0_1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bfb81b03af_0_13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6" name="Google Shape;1706;gbfb81b03af_0_1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0" name="Shape 1720"/>
        <p:cNvGrpSpPr/>
        <p:nvPr/>
      </p:nvGrpSpPr>
      <p:grpSpPr>
        <a:xfrm>
          <a:off x="0" y="0"/>
          <a:ext cx="0" cy="0"/>
          <a:chOff x="0" y="0"/>
          <a:chExt cx="0" cy="0"/>
        </a:xfrm>
      </p:grpSpPr>
      <p:sp>
        <p:nvSpPr>
          <p:cNvPr id="1721" name="Google Shape;1721;gbfb81b03af_0_12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2" name="Google Shape;1722;gbfb81b03af_0_1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bfb81b03af_0_1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bfb81b03af_0_1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2" name="Shape 1742"/>
        <p:cNvGrpSpPr/>
        <p:nvPr/>
      </p:nvGrpSpPr>
      <p:grpSpPr>
        <a:xfrm>
          <a:off x="0" y="0"/>
          <a:ext cx="0" cy="0"/>
          <a:chOff x="0" y="0"/>
          <a:chExt cx="0" cy="0"/>
        </a:xfrm>
      </p:grpSpPr>
      <p:sp>
        <p:nvSpPr>
          <p:cNvPr id="1743" name="Google Shape;1743;gbfb81b03af_0_13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4" name="Google Shape;1744;gbfb81b03af_0_1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bfb81b03af_0_1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3" name="Google Shape;1753;gbfb81b03af_0_1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9" name="Shape 1759"/>
        <p:cNvGrpSpPr/>
        <p:nvPr/>
      </p:nvGrpSpPr>
      <p:grpSpPr>
        <a:xfrm>
          <a:off x="0" y="0"/>
          <a:ext cx="0" cy="0"/>
          <a:chOff x="0" y="0"/>
          <a:chExt cx="0" cy="0"/>
        </a:xfrm>
      </p:grpSpPr>
      <p:sp>
        <p:nvSpPr>
          <p:cNvPr id="1760" name="Google Shape;1760;gbfb81b03af_0_13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1" name="Google Shape;1761;gbfb81b03af_0_1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bfb81b03af_0_13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bfb81b03af_0_1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bfb81b03af_0_12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bfb81b03af_0_1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4" name="Shape 1784"/>
        <p:cNvGrpSpPr/>
        <p:nvPr/>
      </p:nvGrpSpPr>
      <p:grpSpPr>
        <a:xfrm>
          <a:off x="0" y="0"/>
          <a:ext cx="0" cy="0"/>
          <a:chOff x="0" y="0"/>
          <a:chExt cx="0" cy="0"/>
        </a:xfrm>
      </p:grpSpPr>
      <p:sp>
        <p:nvSpPr>
          <p:cNvPr id="1785" name="Google Shape;1785;gbfb81b03af_0_13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6" name="Google Shape;1786;gbfb81b03af_0_1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gbfb81b03af_0_14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5" name="Google Shape;1795;gbfb81b03af_0_1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bfb81b03af_0_15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bfb81b03af_0_1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1" name="Shape 1811"/>
        <p:cNvGrpSpPr/>
        <p:nvPr/>
      </p:nvGrpSpPr>
      <p:grpSpPr>
        <a:xfrm>
          <a:off x="0" y="0"/>
          <a:ext cx="0" cy="0"/>
          <a:chOff x="0" y="0"/>
          <a:chExt cx="0" cy="0"/>
        </a:xfrm>
      </p:grpSpPr>
      <p:sp>
        <p:nvSpPr>
          <p:cNvPr id="1812" name="Google Shape;1812;gbfb81b03af_0_15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3" name="Google Shape;1813;gbfb81b03af_0_1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0" name="Shape 1820"/>
        <p:cNvGrpSpPr/>
        <p:nvPr/>
      </p:nvGrpSpPr>
      <p:grpSpPr>
        <a:xfrm>
          <a:off x="0" y="0"/>
          <a:ext cx="0" cy="0"/>
          <a:chOff x="0" y="0"/>
          <a:chExt cx="0" cy="0"/>
        </a:xfrm>
      </p:grpSpPr>
      <p:sp>
        <p:nvSpPr>
          <p:cNvPr id="1821" name="Google Shape;1821;gbfb81b03af_0_15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2" name="Google Shape;1822;gbfb81b03af_0_1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9" name="Shape 1829"/>
        <p:cNvGrpSpPr/>
        <p:nvPr/>
      </p:nvGrpSpPr>
      <p:grpSpPr>
        <a:xfrm>
          <a:off x="0" y="0"/>
          <a:ext cx="0" cy="0"/>
          <a:chOff x="0" y="0"/>
          <a:chExt cx="0" cy="0"/>
        </a:xfrm>
      </p:grpSpPr>
      <p:sp>
        <p:nvSpPr>
          <p:cNvPr id="1830" name="Google Shape;1830;gbfb81b03af_0_14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1" name="Google Shape;1831;gbfb81b03af_0_1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7" name="Shape 1837"/>
        <p:cNvGrpSpPr/>
        <p:nvPr/>
      </p:nvGrpSpPr>
      <p:grpSpPr>
        <a:xfrm>
          <a:off x="0" y="0"/>
          <a:ext cx="0" cy="0"/>
          <a:chOff x="0" y="0"/>
          <a:chExt cx="0" cy="0"/>
        </a:xfrm>
      </p:grpSpPr>
      <p:sp>
        <p:nvSpPr>
          <p:cNvPr id="1838" name="Google Shape;1838;gbfb81b03af_0_15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9" name="Google Shape;1839;gbfb81b03af_0_1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gbfb81b03af_0_14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7" name="Google Shape;1847;gbfb81b03af_0_1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bfb81b03af_0_14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6" name="Google Shape;1856;gbfb81b03af_0_1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4" name="Shape 1864"/>
        <p:cNvGrpSpPr/>
        <p:nvPr/>
      </p:nvGrpSpPr>
      <p:grpSpPr>
        <a:xfrm>
          <a:off x="0" y="0"/>
          <a:ext cx="0" cy="0"/>
          <a:chOff x="0" y="0"/>
          <a:chExt cx="0" cy="0"/>
        </a:xfrm>
      </p:grpSpPr>
      <p:sp>
        <p:nvSpPr>
          <p:cNvPr id="1865" name="Google Shape;1865;gbfb81b03af_0_15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6" name="Google Shape;1866;gbfb81b03af_0_1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2" name="Shape 1872"/>
        <p:cNvGrpSpPr/>
        <p:nvPr/>
      </p:nvGrpSpPr>
      <p:grpSpPr>
        <a:xfrm>
          <a:off x="0" y="0"/>
          <a:ext cx="0" cy="0"/>
          <a:chOff x="0" y="0"/>
          <a:chExt cx="0" cy="0"/>
        </a:xfrm>
      </p:grpSpPr>
      <p:sp>
        <p:nvSpPr>
          <p:cNvPr id="1873" name="Google Shape;1873;gbfb81b03af_0_15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4" name="Google Shape;1874;gbfb81b03af_0_1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gbfb81b03af_0_15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3" name="Google Shape;1883;gbfb81b03af_0_1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gbfb81b03af_0_16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4" name="Google Shape;1894;gbfb81b03af_0_1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3" name="Shape 1903"/>
        <p:cNvGrpSpPr/>
        <p:nvPr/>
      </p:nvGrpSpPr>
      <p:grpSpPr>
        <a:xfrm>
          <a:off x="0" y="0"/>
          <a:ext cx="0" cy="0"/>
          <a:chOff x="0" y="0"/>
          <a:chExt cx="0" cy="0"/>
        </a:xfrm>
      </p:grpSpPr>
      <p:sp>
        <p:nvSpPr>
          <p:cNvPr id="1904" name="Google Shape;1904;gbfb81b03af_0_16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5" name="Google Shape;1905;gbfb81b03af_0_1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4" name="Shape 1914"/>
        <p:cNvGrpSpPr/>
        <p:nvPr/>
      </p:nvGrpSpPr>
      <p:grpSpPr>
        <a:xfrm>
          <a:off x="0" y="0"/>
          <a:ext cx="0" cy="0"/>
          <a:chOff x="0" y="0"/>
          <a:chExt cx="0" cy="0"/>
        </a:xfrm>
      </p:grpSpPr>
      <p:sp>
        <p:nvSpPr>
          <p:cNvPr id="1915" name="Google Shape;1915;gbfb81b03af_0_16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6" name="Google Shape;1916;gbfb81b03af_0_1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5" name="Shape 1925"/>
        <p:cNvGrpSpPr/>
        <p:nvPr/>
      </p:nvGrpSpPr>
      <p:grpSpPr>
        <a:xfrm>
          <a:off x="0" y="0"/>
          <a:ext cx="0" cy="0"/>
          <a:chOff x="0" y="0"/>
          <a:chExt cx="0" cy="0"/>
        </a:xfrm>
      </p:grpSpPr>
      <p:sp>
        <p:nvSpPr>
          <p:cNvPr id="1926" name="Google Shape;1926;gbfb81b03af_0_16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7" name="Google Shape;1927;gbfb81b03af_0_1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3" name="Shape 1933"/>
        <p:cNvGrpSpPr/>
        <p:nvPr/>
      </p:nvGrpSpPr>
      <p:grpSpPr>
        <a:xfrm>
          <a:off x="0" y="0"/>
          <a:ext cx="0" cy="0"/>
          <a:chOff x="0" y="0"/>
          <a:chExt cx="0" cy="0"/>
        </a:xfrm>
      </p:grpSpPr>
      <p:sp>
        <p:nvSpPr>
          <p:cNvPr id="1934" name="Google Shape;1934;gbfb81b03af_0_16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5" name="Google Shape;1935;gbfb81b03af_0_1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bfb81b03af_0_16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9" name="Google Shape;1949;gbfb81b03af_0_1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0" name="Shape 1970"/>
        <p:cNvGrpSpPr/>
        <p:nvPr/>
      </p:nvGrpSpPr>
      <p:grpSpPr>
        <a:xfrm>
          <a:off x="0" y="0"/>
          <a:ext cx="0" cy="0"/>
          <a:chOff x="0" y="0"/>
          <a:chExt cx="0" cy="0"/>
        </a:xfrm>
      </p:grpSpPr>
      <p:sp>
        <p:nvSpPr>
          <p:cNvPr id="1971" name="Google Shape;1971;gbfb81b03af_0_17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2" name="Google Shape;1972;gbfb81b03af_0_1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9" name="Shape 1979"/>
        <p:cNvGrpSpPr/>
        <p:nvPr/>
      </p:nvGrpSpPr>
      <p:grpSpPr>
        <a:xfrm>
          <a:off x="0" y="0"/>
          <a:ext cx="0" cy="0"/>
          <a:chOff x="0" y="0"/>
          <a:chExt cx="0" cy="0"/>
        </a:xfrm>
      </p:grpSpPr>
      <p:sp>
        <p:nvSpPr>
          <p:cNvPr id="1980" name="Google Shape;1980;gbfb81b03af_0_17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1" name="Google Shape;1981;gbfb81b03af_0_1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2" name="Shape 1992"/>
        <p:cNvGrpSpPr/>
        <p:nvPr/>
      </p:nvGrpSpPr>
      <p:grpSpPr>
        <a:xfrm>
          <a:off x="0" y="0"/>
          <a:ext cx="0" cy="0"/>
          <a:chOff x="0" y="0"/>
          <a:chExt cx="0" cy="0"/>
        </a:xfrm>
      </p:grpSpPr>
      <p:sp>
        <p:nvSpPr>
          <p:cNvPr id="1993" name="Google Shape;1993;gbfb81b03af_0_17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4" name="Google Shape;1994;gbfb81b03af_0_17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bfb81b03af_0_1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bfb81b03af_0_1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8" name="Shape 2008"/>
        <p:cNvGrpSpPr/>
        <p:nvPr/>
      </p:nvGrpSpPr>
      <p:grpSpPr>
        <a:xfrm>
          <a:off x="0" y="0"/>
          <a:ext cx="0" cy="0"/>
          <a:chOff x="0" y="0"/>
          <a:chExt cx="0" cy="0"/>
        </a:xfrm>
      </p:grpSpPr>
      <p:sp>
        <p:nvSpPr>
          <p:cNvPr id="2009" name="Google Shape;2009;gbfb81b03af_0_18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0" name="Google Shape;2010;gbfb81b03af_0_1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6" name="Shape 2016"/>
        <p:cNvGrpSpPr/>
        <p:nvPr/>
      </p:nvGrpSpPr>
      <p:grpSpPr>
        <a:xfrm>
          <a:off x="0" y="0"/>
          <a:ext cx="0" cy="0"/>
          <a:chOff x="0" y="0"/>
          <a:chExt cx="0" cy="0"/>
        </a:xfrm>
      </p:grpSpPr>
      <p:sp>
        <p:nvSpPr>
          <p:cNvPr id="2017" name="Google Shape;2017;gbfb81b03af_0_17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8" name="Google Shape;2018;gbfb81b03af_0_17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4" name="Shape 54"/>
        <p:cNvGrpSpPr/>
        <p:nvPr/>
      </p:nvGrpSpPr>
      <p:grpSpPr>
        <a:xfrm>
          <a:off x="0" y="0"/>
          <a:ext cx="0" cy="0"/>
          <a:chOff x="0" y="0"/>
          <a:chExt cx="0" cy="0"/>
        </a:xfrm>
      </p:grpSpPr>
      <p:sp>
        <p:nvSpPr>
          <p:cNvPr id="55" name="Google Shape;55;p14"/>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57" name="Google Shape;57;p14"/>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58" name="Google Shape;58;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8.png"/><Relationship Id="rId5" Type="http://schemas.openxmlformats.org/officeDocument/2006/relationships/image" Target="../media/image7.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40" Type="http://schemas.openxmlformats.org/officeDocument/2006/relationships/hyperlink" Target="https://toytheater.com/" TargetMode="External"/><Relationship Id="rId42" Type="http://schemas.openxmlformats.org/officeDocument/2006/relationships/slide" Target="/ppt/slides/slide121.xml"/><Relationship Id="rId41" Type="http://schemas.openxmlformats.org/officeDocument/2006/relationships/image" Target="../media/image3.png"/><Relationship Id="rId44" Type="http://schemas.openxmlformats.org/officeDocument/2006/relationships/slide" Target="/ppt/slides/slide90.xml"/><Relationship Id="rId43" Type="http://schemas.openxmlformats.org/officeDocument/2006/relationships/slide" Target="/ppt/slides/slide121.xml"/><Relationship Id="rId46" Type="http://schemas.openxmlformats.org/officeDocument/2006/relationships/slide" Target="/ppt/slides/slide90.xml"/><Relationship Id="rId45" Type="http://schemas.openxmlformats.org/officeDocument/2006/relationships/slide" Target="/ppt/slides/slide129.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9.xml"/><Relationship Id="rId48" Type="http://schemas.openxmlformats.org/officeDocument/2006/relationships/slide" Target="/ppt/slides/slide90.xml"/><Relationship Id="rId47" Type="http://schemas.openxmlformats.org/officeDocument/2006/relationships/slide" Target="/ppt/slides/slide136.xml"/><Relationship Id="rId49" Type="http://schemas.openxmlformats.org/officeDocument/2006/relationships/slide" Target="/ppt/slides/slide149.xml"/><Relationship Id="rId5" Type="http://schemas.openxmlformats.org/officeDocument/2006/relationships/slide" Target="/ppt/slides/slide11.xml"/><Relationship Id="rId6" Type="http://schemas.openxmlformats.org/officeDocument/2006/relationships/slide" Target="/ppt/slides/slide11.xml"/><Relationship Id="rId7" Type="http://schemas.openxmlformats.org/officeDocument/2006/relationships/slide" Target="/ppt/slides/slide19.xml"/><Relationship Id="rId8" Type="http://schemas.openxmlformats.org/officeDocument/2006/relationships/slide" Target="/ppt/slides/slide19.xml"/><Relationship Id="rId31" Type="http://schemas.openxmlformats.org/officeDocument/2006/relationships/slide" Target="/ppt/slides/slide82.xml"/><Relationship Id="rId30" Type="http://schemas.openxmlformats.org/officeDocument/2006/relationships/slide" Target="/ppt/slides/slide82.xml"/><Relationship Id="rId33" Type="http://schemas.openxmlformats.org/officeDocument/2006/relationships/slide" Target="/ppt/slides/slide90.xml"/><Relationship Id="rId32" Type="http://schemas.openxmlformats.org/officeDocument/2006/relationships/slide" Target="/ppt/slides/slide90.xml"/><Relationship Id="rId35" Type="http://schemas.openxmlformats.org/officeDocument/2006/relationships/slide" Target="/ppt/slides/slide98.xml"/><Relationship Id="rId34" Type="http://schemas.openxmlformats.org/officeDocument/2006/relationships/slide" Target="/ppt/slides/slide90.xml"/><Relationship Id="rId37" Type="http://schemas.openxmlformats.org/officeDocument/2006/relationships/slide" Target="/ppt/slides/slide106.xml"/><Relationship Id="rId36" Type="http://schemas.openxmlformats.org/officeDocument/2006/relationships/slide" Target="/ppt/slides/slide90.xml"/><Relationship Id="rId39" Type="http://schemas.openxmlformats.org/officeDocument/2006/relationships/slide" Target="/ppt/slides/slide113.xml"/><Relationship Id="rId38" Type="http://schemas.openxmlformats.org/officeDocument/2006/relationships/slide" Target="/ppt/slides/slide90.xml"/><Relationship Id="rId20" Type="http://schemas.openxmlformats.org/officeDocument/2006/relationships/slide" Target="/ppt/slides/slide59.xml"/><Relationship Id="rId22" Type="http://schemas.openxmlformats.org/officeDocument/2006/relationships/slide" Target="/ppt/slides/slide82.xml"/><Relationship Id="rId21" Type="http://schemas.openxmlformats.org/officeDocument/2006/relationships/slide" Target="/ppt/slides/slide59.xml"/><Relationship Id="rId24" Type="http://schemas.openxmlformats.org/officeDocument/2006/relationships/slide" Target="/ppt/slides/slide68.xml"/><Relationship Id="rId23" Type="http://schemas.openxmlformats.org/officeDocument/2006/relationships/slide" Target="/ppt/slides/slide68.xml"/><Relationship Id="rId26" Type="http://schemas.openxmlformats.org/officeDocument/2006/relationships/image" Target="../media/image2.png"/><Relationship Id="rId25" Type="http://schemas.openxmlformats.org/officeDocument/2006/relationships/hyperlink" Target="https://www.flourishkh.com/" TargetMode="External"/><Relationship Id="rId28" Type="http://schemas.openxmlformats.org/officeDocument/2006/relationships/image" Target="../media/image4.png"/><Relationship Id="rId27" Type="http://schemas.openxmlformats.org/officeDocument/2006/relationships/hyperlink" Target="https://classroom.freckle.com/#/login" TargetMode="External"/><Relationship Id="rId29" Type="http://schemas.openxmlformats.org/officeDocument/2006/relationships/slide" Target="/ppt/slides/slide82.xml"/><Relationship Id="rId51" Type="http://schemas.openxmlformats.org/officeDocument/2006/relationships/slide" Target="/ppt/slides/slide160.xml"/><Relationship Id="rId50" Type="http://schemas.openxmlformats.org/officeDocument/2006/relationships/slide" Target="/ppt/slides/slide90.xml"/><Relationship Id="rId53" Type="http://schemas.openxmlformats.org/officeDocument/2006/relationships/slide" Target="/ppt/slides/slide170.xml"/><Relationship Id="rId52" Type="http://schemas.openxmlformats.org/officeDocument/2006/relationships/slide" Target="/ppt/slides/slide90.xml"/><Relationship Id="rId11" Type="http://schemas.openxmlformats.org/officeDocument/2006/relationships/slide" Target="/ppt/slides/slide38.xml"/><Relationship Id="rId55" Type="http://schemas.openxmlformats.org/officeDocument/2006/relationships/slide" Target="/ppt/slides/slide90.xml"/><Relationship Id="rId10" Type="http://schemas.openxmlformats.org/officeDocument/2006/relationships/slide" Target="/ppt/slides/slide29.xml"/><Relationship Id="rId54" Type="http://schemas.openxmlformats.org/officeDocument/2006/relationships/slide" Target="/ppt/slides/slide170.xml"/><Relationship Id="rId13" Type="http://schemas.openxmlformats.org/officeDocument/2006/relationships/slide" Target="/ppt/slides/slide38.xml"/><Relationship Id="rId12" Type="http://schemas.openxmlformats.org/officeDocument/2006/relationships/slide" Target="/ppt/slides/slide38.xml"/><Relationship Id="rId56" Type="http://schemas.openxmlformats.org/officeDocument/2006/relationships/slide" Target="/ppt/slides/slide178.xml"/><Relationship Id="rId15" Type="http://schemas.openxmlformats.org/officeDocument/2006/relationships/slide" Target="/ppt/slides/slide46.xml"/><Relationship Id="rId14" Type="http://schemas.openxmlformats.org/officeDocument/2006/relationships/slide" Target="/ppt/slides/slide52.xml"/><Relationship Id="rId17" Type="http://schemas.openxmlformats.org/officeDocument/2006/relationships/slide" Target="/ppt/slides/slide52.xml"/><Relationship Id="rId16" Type="http://schemas.openxmlformats.org/officeDocument/2006/relationships/slide" Target="/ppt/slides/slide59.xml"/><Relationship Id="rId19" Type="http://schemas.openxmlformats.org/officeDocument/2006/relationships/slide" Target="/ppt/slides/slide68.xml"/><Relationship Id="rId18" Type="http://schemas.openxmlformats.org/officeDocument/2006/relationships/slide" Target="/ppt/slides/slide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4.png"/><Relationship Id="rId5" Type="http://schemas.openxmlformats.org/officeDocument/2006/relationships/image" Target="../media/image24.png"/><Relationship Id="rId6" Type="http://schemas.openxmlformats.org/officeDocument/2006/relationships/image" Target="../media/image10.png"/><Relationship Id="rId7" Type="http://schemas.openxmlformats.org/officeDocument/2006/relationships/image" Target="../media/image30.png"/><Relationship Id="rId8" Type="http://schemas.openxmlformats.org/officeDocument/2006/relationships/image" Target="../media/image9.png"/><Relationship Id="rId20" Type="http://schemas.openxmlformats.org/officeDocument/2006/relationships/image" Target="../media/image23.png"/><Relationship Id="rId22" Type="http://schemas.openxmlformats.org/officeDocument/2006/relationships/image" Target="../media/image25.png"/><Relationship Id="rId21" Type="http://schemas.openxmlformats.org/officeDocument/2006/relationships/image" Target="../media/image16.png"/><Relationship Id="rId24" Type="http://schemas.openxmlformats.org/officeDocument/2006/relationships/image" Target="../media/image34.png"/><Relationship Id="rId23" Type="http://schemas.openxmlformats.org/officeDocument/2006/relationships/image" Target="../media/image26.png"/><Relationship Id="rId26" Type="http://schemas.openxmlformats.org/officeDocument/2006/relationships/image" Target="../media/image37.png"/><Relationship Id="rId25" Type="http://schemas.openxmlformats.org/officeDocument/2006/relationships/image" Target="../media/image35.png"/><Relationship Id="rId11" Type="http://schemas.openxmlformats.org/officeDocument/2006/relationships/image" Target="../media/image21.png"/><Relationship Id="rId10" Type="http://schemas.openxmlformats.org/officeDocument/2006/relationships/image" Target="../media/image20.png"/><Relationship Id="rId13" Type="http://schemas.openxmlformats.org/officeDocument/2006/relationships/image" Target="../media/image15.png"/><Relationship Id="rId12" Type="http://schemas.openxmlformats.org/officeDocument/2006/relationships/image" Target="../media/image31.png"/><Relationship Id="rId15" Type="http://schemas.openxmlformats.org/officeDocument/2006/relationships/image" Target="../media/image22.png"/><Relationship Id="rId14" Type="http://schemas.openxmlformats.org/officeDocument/2006/relationships/image" Target="../media/image11.png"/><Relationship Id="rId17" Type="http://schemas.openxmlformats.org/officeDocument/2006/relationships/image" Target="../media/image19.png"/><Relationship Id="rId16" Type="http://schemas.openxmlformats.org/officeDocument/2006/relationships/image" Target="../media/image29.png"/><Relationship Id="rId19" Type="http://schemas.openxmlformats.org/officeDocument/2006/relationships/image" Target="../media/image27.png"/><Relationship Id="rId18"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4.png"/><Relationship Id="rId5" Type="http://schemas.openxmlformats.org/officeDocument/2006/relationships/image" Target="../media/image24.png"/><Relationship Id="rId6" Type="http://schemas.openxmlformats.org/officeDocument/2006/relationships/image" Target="../media/image10.png"/><Relationship Id="rId7" Type="http://schemas.openxmlformats.org/officeDocument/2006/relationships/image" Target="../media/image30.png"/><Relationship Id="rId8" Type="http://schemas.openxmlformats.org/officeDocument/2006/relationships/image" Target="../media/image9.png"/><Relationship Id="rId20" Type="http://schemas.openxmlformats.org/officeDocument/2006/relationships/image" Target="../media/image23.png"/><Relationship Id="rId22" Type="http://schemas.openxmlformats.org/officeDocument/2006/relationships/image" Target="../media/image25.png"/><Relationship Id="rId21" Type="http://schemas.openxmlformats.org/officeDocument/2006/relationships/image" Target="../media/image16.png"/><Relationship Id="rId24" Type="http://schemas.openxmlformats.org/officeDocument/2006/relationships/image" Target="../media/image34.png"/><Relationship Id="rId23" Type="http://schemas.openxmlformats.org/officeDocument/2006/relationships/image" Target="../media/image26.png"/><Relationship Id="rId26" Type="http://schemas.openxmlformats.org/officeDocument/2006/relationships/image" Target="../media/image37.png"/><Relationship Id="rId25" Type="http://schemas.openxmlformats.org/officeDocument/2006/relationships/image" Target="../media/image35.png"/><Relationship Id="rId11" Type="http://schemas.openxmlformats.org/officeDocument/2006/relationships/image" Target="../media/image21.png"/><Relationship Id="rId10" Type="http://schemas.openxmlformats.org/officeDocument/2006/relationships/image" Target="../media/image20.png"/><Relationship Id="rId13" Type="http://schemas.openxmlformats.org/officeDocument/2006/relationships/image" Target="../media/image15.png"/><Relationship Id="rId12" Type="http://schemas.openxmlformats.org/officeDocument/2006/relationships/image" Target="../media/image31.png"/><Relationship Id="rId15" Type="http://schemas.openxmlformats.org/officeDocument/2006/relationships/image" Target="../media/image22.png"/><Relationship Id="rId14" Type="http://schemas.openxmlformats.org/officeDocument/2006/relationships/image" Target="../media/image11.png"/><Relationship Id="rId17" Type="http://schemas.openxmlformats.org/officeDocument/2006/relationships/image" Target="../media/image19.png"/><Relationship Id="rId16" Type="http://schemas.openxmlformats.org/officeDocument/2006/relationships/image" Target="../media/image29.png"/><Relationship Id="rId19" Type="http://schemas.openxmlformats.org/officeDocument/2006/relationships/image" Target="../media/image27.png"/><Relationship Id="rId18"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39.png"/><Relationship Id="rId5"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8.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0.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6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5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2.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2.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8.png"/><Relationship Id="rId4" Type="http://schemas.openxmlformats.org/officeDocument/2006/relationships/image" Target="../media/image56.png"/><Relationship Id="rId9" Type="http://schemas.openxmlformats.org/officeDocument/2006/relationships/image" Target="../media/image53.png"/><Relationship Id="rId5" Type="http://schemas.openxmlformats.org/officeDocument/2006/relationships/image" Target="../media/image67.png"/><Relationship Id="rId6" Type="http://schemas.openxmlformats.org/officeDocument/2006/relationships/image" Target="../media/image72.png"/><Relationship Id="rId7" Type="http://schemas.openxmlformats.org/officeDocument/2006/relationships/image" Target="../media/image59.png"/><Relationship Id="rId8" Type="http://schemas.openxmlformats.org/officeDocument/2006/relationships/image" Target="../media/image57.png"/><Relationship Id="rId10"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8.png"/><Relationship Id="rId4" Type="http://schemas.openxmlformats.org/officeDocument/2006/relationships/image" Target="../media/image56.png"/><Relationship Id="rId9" Type="http://schemas.openxmlformats.org/officeDocument/2006/relationships/image" Target="../media/image53.png"/><Relationship Id="rId5" Type="http://schemas.openxmlformats.org/officeDocument/2006/relationships/image" Target="../media/image67.png"/><Relationship Id="rId6" Type="http://schemas.openxmlformats.org/officeDocument/2006/relationships/image" Target="../media/image72.png"/><Relationship Id="rId7" Type="http://schemas.openxmlformats.org/officeDocument/2006/relationships/image" Target="../media/image59.png"/><Relationship Id="rId8" Type="http://schemas.openxmlformats.org/officeDocument/2006/relationships/image" Target="../media/image57.png"/><Relationship Id="rId10" Type="http://schemas.openxmlformats.org/officeDocument/2006/relationships/image" Target="../media/image6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48.png"/><Relationship Id="rId4" Type="http://schemas.openxmlformats.org/officeDocument/2006/relationships/image" Target="../media/image56.png"/><Relationship Id="rId9" Type="http://schemas.openxmlformats.org/officeDocument/2006/relationships/image" Target="../media/image53.png"/><Relationship Id="rId5" Type="http://schemas.openxmlformats.org/officeDocument/2006/relationships/image" Target="../media/image67.png"/><Relationship Id="rId6" Type="http://schemas.openxmlformats.org/officeDocument/2006/relationships/image" Target="../media/image72.png"/><Relationship Id="rId7" Type="http://schemas.openxmlformats.org/officeDocument/2006/relationships/image" Target="../media/image59.png"/><Relationship Id="rId8" Type="http://schemas.openxmlformats.org/officeDocument/2006/relationships/image" Target="../media/image57.png"/><Relationship Id="rId10"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7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6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6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6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6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66.png"/><Relationship Id="rId4" Type="http://schemas.openxmlformats.org/officeDocument/2006/relationships/image" Target="../media/image73.png"/><Relationship Id="rId5" Type="http://schemas.openxmlformats.org/officeDocument/2006/relationships/image" Target="../media/image75.png"/><Relationship Id="rId6" Type="http://schemas.openxmlformats.org/officeDocument/2006/relationships/image" Target="../media/image8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3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6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7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8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3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8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8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8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8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3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8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7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7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84.png"/><Relationship Id="rId4" Type="http://schemas.openxmlformats.org/officeDocument/2006/relationships/image" Target="../media/image8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06.png"/><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92.png"/><Relationship Id="rId4" Type="http://schemas.openxmlformats.org/officeDocument/2006/relationships/image" Target="../media/image107.png"/><Relationship Id="rId5" Type="http://schemas.openxmlformats.org/officeDocument/2006/relationships/image" Target="../media/image10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32.png"/><Relationship Id="rId4" Type="http://schemas.openxmlformats.org/officeDocument/2006/relationships/image" Target="../media/image94.png"/><Relationship Id="rId5" Type="http://schemas.openxmlformats.org/officeDocument/2006/relationships/image" Target="../media/image9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1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0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0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9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0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9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0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0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9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9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32.png"/><Relationship Id="rId4" Type="http://schemas.openxmlformats.org/officeDocument/2006/relationships/image" Target="../media/image11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0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9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9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1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14.png"/><Relationship Id="rId4" Type="http://schemas.openxmlformats.org/officeDocument/2006/relationships/image" Target="../media/image10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73.png"/><Relationship Id="rId4" Type="http://schemas.openxmlformats.org/officeDocument/2006/relationships/image" Target="../media/image75.png"/><Relationship Id="rId5" Type="http://schemas.openxmlformats.org/officeDocument/2006/relationships/image" Target="../media/image85.png"/><Relationship Id="rId6" Type="http://schemas.openxmlformats.org/officeDocument/2006/relationships/image" Target="../media/image11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3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9.png"/><Relationship Id="rId4" Type="http://schemas.openxmlformats.org/officeDocument/2006/relationships/image" Target="../media/image11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2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25.png"/><Relationship Id="rId4" Type="http://schemas.openxmlformats.org/officeDocument/2006/relationships/image" Target="../media/image118.png"/><Relationship Id="rId9" Type="http://schemas.openxmlformats.org/officeDocument/2006/relationships/image" Target="../media/image128.png"/><Relationship Id="rId5" Type="http://schemas.openxmlformats.org/officeDocument/2006/relationships/image" Target="../media/image131.png"/><Relationship Id="rId6" Type="http://schemas.openxmlformats.org/officeDocument/2006/relationships/image" Target="../media/image117.png"/><Relationship Id="rId7" Type="http://schemas.openxmlformats.org/officeDocument/2006/relationships/image" Target="../media/image120.png"/><Relationship Id="rId8" Type="http://schemas.openxmlformats.org/officeDocument/2006/relationships/image" Target="../media/image115.png"/><Relationship Id="rId11" Type="http://schemas.openxmlformats.org/officeDocument/2006/relationships/image" Target="../media/image124.png"/><Relationship Id="rId10" Type="http://schemas.openxmlformats.org/officeDocument/2006/relationships/image" Target="../media/image126.png"/><Relationship Id="rId13" Type="http://schemas.openxmlformats.org/officeDocument/2006/relationships/image" Target="../media/image160.png"/><Relationship Id="rId12" Type="http://schemas.openxmlformats.org/officeDocument/2006/relationships/image" Target="../media/image135.png"/><Relationship Id="rId14" Type="http://schemas.openxmlformats.org/officeDocument/2006/relationships/image" Target="../media/image11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30.png"/><Relationship Id="rId4" Type="http://schemas.openxmlformats.org/officeDocument/2006/relationships/image" Target="../media/image127.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57.png"/><Relationship Id="rId4" Type="http://schemas.openxmlformats.org/officeDocument/2006/relationships/image" Target="../media/image132.png"/><Relationship Id="rId5" Type="http://schemas.openxmlformats.org/officeDocument/2006/relationships/image" Target="../media/image133.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32.png"/><Relationship Id="rId4" Type="http://schemas.openxmlformats.org/officeDocument/2006/relationships/image" Target="../media/image13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4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39.png"/><Relationship Id="rId4" Type="http://schemas.openxmlformats.org/officeDocument/2006/relationships/image" Target="../media/image16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51.png"/><Relationship Id="rId4" Type="http://schemas.openxmlformats.org/officeDocument/2006/relationships/image" Target="../media/image156.png"/><Relationship Id="rId9" Type="http://schemas.openxmlformats.org/officeDocument/2006/relationships/image" Target="../media/image140.png"/><Relationship Id="rId5" Type="http://schemas.openxmlformats.org/officeDocument/2006/relationships/image" Target="../media/image136.png"/><Relationship Id="rId6" Type="http://schemas.openxmlformats.org/officeDocument/2006/relationships/image" Target="../media/image134.png"/><Relationship Id="rId7" Type="http://schemas.openxmlformats.org/officeDocument/2006/relationships/image" Target="../media/image148.png"/><Relationship Id="rId8" Type="http://schemas.openxmlformats.org/officeDocument/2006/relationships/image" Target="../media/image144.png"/><Relationship Id="rId10" Type="http://schemas.openxmlformats.org/officeDocument/2006/relationships/image" Target="../media/image14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43.png"/><Relationship Id="rId4" Type="http://schemas.openxmlformats.org/officeDocument/2006/relationships/image" Target="../media/image14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52.png"/><Relationship Id="rId4" Type="http://schemas.openxmlformats.org/officeDocument/2006/relationships/image" Target="../media/image15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42.png"/><Relationship Id="rId4" Type="http://schemas.openxmlformats.org/officeDocument/2006/relationships/image" Target="../media/image14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32.png"/><Relationship Id="rId4" Type="http://schemas.openxmlformats.org/officeDocument/2006/relationships/image" Target="../media/image15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6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5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53.png"/><Relationship Id="rId4" Type="http://schemas.openxmlformats.org/officeDocument/2006/relationships/image" Target="../media/image16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32.png"/><Relationship Id="rId4" Type="http://schemas.openxmlformats.org/officeDocument/2006/relationships/image" Target="../media/image170.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58.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84.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5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7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6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87.png"/><Relationship Id="rId4" Type="http://schemas.openxmlformats.org/officeDocument/2006/relationships/image" Target="../media/image17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73.png"/><Relationship Id="rId4" Type="http://schemas.openxmlformats.org/officeDocument/2006/relationships/image" Target="../media/image75.png"/><Relationship Id="rId5" Type="http://schemas.openxmlformats.org/officeDocument/2006/relationships/image" Target="../media/image116.png"/><Relationship Id="rId6" Type="http://schemas.openxmlformats.org/officeDocument/2006/relationships/image" Target="../media/image17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3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64.png"/><Relationship Id="rId4" Type="http://schemas.openxmlformats.org/officeDocument/2006/relationships/image" Target="../media/image161.png"/><Relationship Id="rId5" Type="http://schemas.openxmlformats.org/officeDocument/2006/relationships/image" Target="../media/image16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80.png"/><Relationship Id="rId4" Type="http://schemas.openxmlformats.org/officeDocument/2006/relationships/image" Target="../media/image168.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7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82.png"/><Relationship Id="rId4" Type="http://schemas.openxmlformats.org/officeDocument/2006/relationships/image" Target="../media/image16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75.png"/><Relationship Id="rId4" Type="http://schemas.openxmlformats.org/officeDocument/2006/relationships/image" Target="../media/image196.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90.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32.png"/><Relationship Id="rId4" Type="http://schemas.openxmlformats.org/officeDocument/2006/relationships/image" Target="../media/image197.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77.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74.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79.png"/><Relationship Id="rId4" Type="http://schemas.openxmlformats.org/officeDocument/2006/relationships/image" Target="../media/image189.png"/><Relationship Id="rId5" Type="http://schemas.openxmlformats.org/officeDocument/2006/relationships/image" Target="../media/image185.png"/><Relationship Id="rId6" Type="http://schemas.openxmlformats.org/officeDocument/2006/relationships/image" Target="../media/image178.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32.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86.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81.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76.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92.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83.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91.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99.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95.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94.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203.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200.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32.png"/><Relationship Id="rId4" Type="http://schemas.openxmlformats.org/officeDocument/2006/relationships/image" Target="../media/image188.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201.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98.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204.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83.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202.png"/><Relationship Id="rId4" Type="http://schemas.openxmlformats.org/officeDocument/2006/relationships/image" Target="../media/image21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202.png"/><Relationship Id="rId4" Type="http://schemas.openxmlformats.org/officeDocument/2006/relationships/image" Target="../media/image209.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93.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93.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193.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32.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205.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210.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207.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219.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213.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213.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206.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32.png"/><Relationship Id="rId4" Type="http://schemas.openxmlformats.org/officeDocument/2006/relationships/image" Target="../media/image217.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226.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214.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208.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216.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211.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215.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73.png"/><Relationship Id="rId4" Type="http://schemas.openxmlformats.org/officeDocument/2006/relationships/image" Target="../media/image173.png"/><Relationship Id="rId5" Type="http://schemas.openxmlformats.org/officeDocument/2006/relationships/image" Target="../media/image66.png"/><Relationship Id="rId6" Type="http://schemas.openxmlformats.org/officeDocument/2006/relationships/image" Target="../media/image215.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 Id="rId3" Type="http://schemas.openxmlformats.org/officeDocument/2006/relationships/image" Target="../media/image32.png"/><Relationship Id="rId4" Type="http://schemas.openxmlformats.org/officeDocument/2006/relationships/image" Target="../media/image218.png"/><Relationship Id="rId5" Type="http://schemas.openxmlformats.org/officeDocument/2006/relationships/image" Target="../media/image224.png"/><Relationship Id="rId6" Type="http://schemas.openxmlformats.org/officeDocument/2006/relationships/image" Target="../media/image225.png"/><Relationship Id="rId7" Type="http://schemas.openxmlformats.org/officeDocument/2006/relationships/image" Target="../media/image220.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 Id="rId3" Type="http://schemas.openxmlformats.org/officeDocument/2006/relationships/image" Target="../media/image223.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 Id="rId3" Type="http://schemas.openxmlformats.org/officeDocument/2006/relationships/image" Target="../media/image221.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 Id="rId3" Type="http://schemas.openxmlformats.org/officeDocument/2006/relationships/image" Target="../media/image222.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 Id="rId3" Type="http://schemas.openxmlformats.org/officeDocument/2006/relationships/image" Target="../media/image227.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3.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2" name="Shape 62"/>
        <p:cNvGrpSpPr/>
        <p:nvPr/>
      </p:nvGrpSpPr>
      <p:grpSpPr>
        <a:xfrm>
          <a:off x="0" y="0"/>
          <a:ext cx="0" cy="0"/>
          <a:chOff x="0" y="0"/>
          <a:chExt cx="0" cy="0"/>
        </a:xfrm>
      </p:grpSpPr>
      <p:pic>
        <p:nvPicPr>
          <p:cNvPr id="63" name="Google Shape;63;p15"/>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64" name="Google Shape;64;p15"/>
          <p:cNvSpPr txBox="1"/>
          <p:nvPr/>
        </p:nvSpPr>
        <p:spPr>
          <a:xfrm>
            <a:off x="1130825" y="1093575"/>
            <a:ext cx="7194600" cy="160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Geometry, Time,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and Money</a:t>
            </a:r>
            <a:endParaRPr sz="4400">
              <a:solidFill>
                <a:srgbClr val="434343"/>
              </a:solidFill>
              <a:latin typeface="Hepta Slab"/>
              <a:ea typeface="Hepta Slab"/>
              <a:cs typeface="Hepta Slab"/>
              <a:sym typeface="Hepta Slab"/>
            </a:endParaRPr>
          </a:p>
        </p:txBody>
      </p:sp>
      <p:sp>
        <p:nvSpPr>
          <p:cNvPr id="65" name="Google Shape;65;p15"/>
          <p:cNvSpPr txBox="1"/>
          <p:nvPr/>
        </p:nvSpPr>
        <p:spPr>
          <a:xfrm>
            <a:off x="2176600" y="2824138"/>
            <a:ext cx="4919400" cy="39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000">
                <a:solidFill>
                  <a:srgbClr val="434343"/>
                </a:solidFill>
                <a:latin typeface="Hepta Slab"/>
                <a:ea typeface="Hepta Slab"/>
                <a:cs typeface="Hepta Slab"/>
                <a:sym typeface="Hepta Slab"/>
              </a:rPr>
              <a:t>Grade 2: Unit 6</a:t>
            </a:r>
            <a:endParaRPr sz="2000">
              <a:solidFill>
                <a:srgbClr val="434343"/>
              </a:solidFill>
              <a:latin typeface="Hepta Slab"/>
              <a:ea typeface="Hepta Slab"/>
              <a:cs typeface="Hepta Slab"/>
              <a:sym typeface="Hepta Slab"/>
            </a:endParaRPr>
          </a:p>
        </p:txBody>
      </p:sp>
      <p:sp>
        <p:nvSpPr>
          <p:cNvPr id="66" name="Google Shape;66;p15"/>
          <p:cNvSpPr txBox="1"/>
          <p:nvPr/>
        </p:nvSpPr>
        <p:spPr>
          <a:xfrm>
            <a:off x="468125" y="3981225"/>
            <a:ext cx="849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2.G.A.1, 2.MD.A.1, 2.NBT.A.3, 2.NBT.A.4, 2.NBT.B.5, 2.G.A.1, 2.G.A.3, 2.NBT.A.1, 2.NBT.A.2, 2.MD.A.3, 2.MD.C.7, 2.NBT.B.6, 2.MD.C.8, 2.NBT.B.8, 2.OA.A.1</a:t>
            </a:r>
            <a:endParaRPr sz="1200">
              <a:solidFill>
                <a:srgbClr val="666666"/>
              </a:solidFill>
              <a:latin typeface="Hepta Slab"/>
              <a:ea typeface="Hepta Slab"/>
              <a:cs typeface="Hepta Slab"/>
              <a:sym typeface="Hepta Slab"/>
            </a:endParaRPr>
          </a:p>
        </p:txBody>
      </p:sp>
      <p:sp>
        <p:nvSpPr>
          <p:cNvPr id="67" name="Google Shape;67;p15"/>
          <p:cNvSpPr txBox="1"/>
          <p:nvPr/>
        </p:nvSpPr>
        <p:spPr>
          <a:xfrm>
            <a:off x="0" y="47525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2, Unit 6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grpSp>
        <p:nvGrpSpPr>
          <p:cNvPr id="72" name="Google Shape;72;p16"/>
          <p:cNvGrpSpPr/>
          <p:nvPr/>
        </p:nvGrpSpPr>
        <p:grpSpPr>
          <a:xfrm>
            <a:off x="4293525" y="938928"/>
            <a:ext cx="2886113" cy="2763658"/>
            <a:chOff x="0" y="1189989"/>
            <a:chExt cx="3546900" cy="3199419"/>
          </a:xfrm>
        </p:grpSpPr>
        <p:sp>
          <p:nvSpPr>
            <p:cNvPr id="73" name="Google Shape;73;p16"/>
            <p:cNvSpPr/>
            <p:nvPr/>
          </p:nvSpPr>
          <p:spPr>
            <a:xfrm>
              <a:off x="0" y="1189989"/>
              <a:ext cx="3546900" cy="669000"/>
            </a:xfrm>
            <a:prstGeom prst="homePlate">
              <a:avLst>
                <a:gd fmla="val 50000" name="adj"/>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4" name="Google Shape;74;p16"/>
            <p:cNvSpPr txBox="1"/>
            <p:nvPr/>
          </p:nvSpPr>
          <p:spPr>
            <a:xfrm>
              <a:off x="745664"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Tell and write time from analog and digital clocks to the nearest five minutes, using a.m. and p.m. </a:t>
              </a:r>
              <a:r>
                <a:rPr lang="en" sz="1200">
                  <a:solidFill>
                    <a:schemeClr val="dk1"/>
                  </a:solidFill>
                  <a:latin typeface="Quicksand"/>
                  <a:ea typeface="Quicksand"/>
                  <a:cs typeface="Quicksand"/>
                  <a:sym typeface="Quicksand"/>
                </a:rPr>
                <a:t> </a:t>
              </a:r>
              <a:endParaRPr sz="12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grpSp>
      <p:sp>
        <p:nvSpPr>
          <p:cNvPr id="75" name="Google Shape;75;p16"/>
          <p:cNvSpPr txBox="1"/>
          <p:nvPr>
            <p:ph idx="4294967295" type="ctrTitle"/>
          </p:nvPr>
        </p:nvSpPr>
        <p:spPr>
          <a:xfrm>
            <a:off x="649788" y="95650"/>
            <a:ext cx="7772400" cy="5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latin typeface="Hepta Slab"/>
                <a:ea typeface="Hepta Slab"/>
                <a:cs typeface="Hepta Slab"/>
                <a:sym typeface="Hepta Slab"/>
              </a:rPr>
              <a:t>Unit </a:t>
            </a:r>
            <a:r>
              <a:rPr lang="en" sz="2200">
                <a:latin typeface="Hepta Slab"/>
                <a:ea typeface="Hepta Slab"/>
                <a:cs typeface="Hepta Slab"/>
                <a:sym typeface="Hepta Slab"/>
              </a:rPr>
              <a:t>6</a:t>
            </a:r>
            <a:r>
              <a:rPr b="0" lang="en" sz="2200">
                <a:latin typeface="Hepta Slab"/>
                <a:ea typeface="Hepta Slab"/>
                <a:cs typeface="Hepta Slab"/>
                <a:sym typeface="Hepta Slab"/>
              </a:rPr>
              <a:t> Progression Overview</a:t>
            </a:r>
            <a:endParaRPr b="0" sz="200">
              <a:latin typeface="Hepta Slab"/>
              <a:ea typeface="Hepta Slab"/>
              <a:cs typeface="Hepta Slab"/>
              <a:sym typeface="Hepta Slab"/>
            </a:endParaRPr>
          </a:p>
          <a:p>
            <a:pPr indent="0" lvl="0" marL="0" rtl="0" algn="ctr">
              <a:spcBef>
                <a:spcPts val="0"/>
              </a:spcBef>
              <a:spcAft>
                <a:spcPts val="0"/>
              </a:spcAft>
              <a:buNone/>
            </a:pPr>
            <a:r>
              <a:t/>
            </a:r>
            <a:endParaRPr b="0" sz="200">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Geometry, Time and Money</a:t>
            </a:r>
            <a:endParaRPr b="0" sz="1800">
              <a:latin typeface="Hepta Slab"/>
              <a:ea typeface="Hepta Slab"/>
              <a:cs typeface="Hepta Slab"/>
              <a:sym typeface="Hepta Slab"/>
            </a:endParaRPr>
          </a:p>
        </p:txBody>
      </p:sp>
      <p:grpSp>
        <p:nvGrpSpPr>
          <p:cNvPr id="76" name="Google Shape;76;p16"/>
          <p:cNvGrpSpPr/>
          <p:nvPr/>
        </p:nvGrpSpPr>
        <p:grpSpPr>
          <a:xfrm>
            <a:off x="98850" y="938928"/>
            <a:ext cx="2886113" cy="2763658"/>
            <a:chOff x="0" y="1189989"/>
            <a:chExt cx="3546900" cy="3199419"/>
          </a:xfrm>
        </p:grpSpPr>
        <p:sp>
          <p:nvSpPr>
            <p:cNvPr id="77" name="Google Shape;77;p16"/>
            <p:cNvSpPr/>
            <p:nvPr/>
          </p:nvSpPr>
          <p:spPr>
            <a:xfrm>
              <a:off x="0" y="1189989"/>
              <a:ext cx="3546900" cy="669000"/>
            </a:xfrm>
            <a:prstGeom prst="homePlate">
              <a:avLst>
                <a:gd fmla="val 50000" name="adj"/>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78" name="Google Shape;78;p16"/>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Identify triangles, quadrilaterals, pentagons, hexagons, and cubes. </a:t>
              </a:r>
              <a:endParaRPr sz="1100">
                <a:solidFill>
                  <a:schemeClr val="dk1"/>
                </a:solidFill>
                <a:latin typeface="Quicksand"/>
                <a:ea typeface="Quicksand"/>
                <a:cs typeface="Quicksand"/>
                <a:sym typeface="Quicksand"/>
              </a:endParaRPr>
            </a:p>
            <a:p>
              <a:pPr indent="-298450" lvl="0" marL="457200" rtl="0" algn="l">
                <a:lnSpc>
                  <a:spcPct val="115000"/>
                </a:lnSpc>
                <a:spcBef>
                  <a:spcPts val="100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Recognize and draw shapes having specified attributes, such as a given number of angles or a given number of equal faces. </a:t>
              </a:r>
              <a:endParaRPr sz="11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1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79" name="Google Shape;79;p16"/>
          <p:cNvGrpSpPr/>
          <p:nvPr/>
        </p:nvGrpSpPr>
        <p:grpSpPr>
          <a:xfrm>
            <a:off x="2520224" y="938925"/>
            <a:ext cx="2503120" cy="2391839"/>
            <a:chOff x="2944214" y="1189789"/>
            <a:chExt cx="2991300" cy="2768974"/>
          </a:xfrm>
        </p:grpSpPr>
        <p:sp>
          <p:nvSpPr>
            <p:cNvPr id="80" name="Google Shape;80;p16"/>
            <p:cNvSpPr/>
            <p:nvPr/>
          </p:nvSpPr>
          <p:spPr>
            <a:xfrm>
              <a:off x="2944214" y="1189789"/>
              <a:ext cx="2991300" cy="669000"/>
            </a:xfrm>
            <a:prstGeom prst="chevron">
              <a:avLst>
                <a:gd fmla="val 50000"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6"/>
            <p:cNvSpPr txBox="1"/>
            <p:nvPr/>
          </p:nvSpPr>
          <p:spPr>
            <a:xfrm>
              <a:off x="2993867" y="1982362"/>
              <a:ext cx="2247600" cy="1976400"/>
            </a:xfrm>
            <a:prstGeom prst="rect">
              <a:avLst/>
            </a:prstGeom>
            <a:noFill/>
            <a:ln>
              <a:noFill/>
            </a:ln>
          </p:spPr>
          <p:txBody>
            <a:bodyPr anchorCtr="0" anchor="t" bIns="0" lIns="0" spcFirstLastPara="1" rIns="0" wrap="square" tIns="0">
              <a:noAutofit/>
            </a:bodyPr>
            <a:lstStyle/>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Partition rectangles and circles into halves, thirds, and fourths and name the shares. </a:t>
              </a:r>
              <a:endParaRPr sz="1000">
                <a:solidFill>
                  <a:schemeClr val="dk1"/>
                </a:solidFill>
                <a:latin typeface="Quicksand"/>
                <a:ea typeface="Quicksand"/>
                <a:cs typeface="Quicksand"/>
                <a:sym typeface="Quicksand"/>
              </a:endParaRPr>
            </a:p>
            <a:p>
              <a:pPr indent="-292100" lvl="0" marL="457200" rtl="0" algn="l">
                <a:lnSpc>
                  <a:spcPct val="115000"/>
                </a:lnSpc>
                <a:spcBef>
                  <a:spcPts val="100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Recognize 2 halves, 3 thirds, and 4 fourths as one whole. </a:t>
              </a:r>
              <a:endParaRPr sz="1000">
                <a:solidFill>
                  <a:schemeClr val="dk1"/>
                </a:solidFill>
                <a:latin typeface="Quicksand"/>
                <a:ea typeface="Quicksand"/>
                <a:cs typeface="Quicksand"/>
                <a:sym typeface="Quicksand"/>
              </a:endParaRPr>
            </a:p>
            <a:p>
              <a:pPr indent="-292100" lvl="0" marL="457200" rtl="0" algn="l">
                <a:lnSpc>
                  <a:spcPct val="115000"/>
                </a:lnSpc>
                <a:spcBef>
                  <a:spcPts val="100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Understand that equal shares do not need to be the same shape.</a:t>
              </a:r>
              <a:endParaRPr sz="10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a:solidFill>
                  <a:schemeClr val="dk1"/>
                </a:solidFill>
                <a:latin typeface="Quicksand"/>
                <a:ea typeface="Quicksand"/>
                <a:cs typeface="Quicksand"/>
                <a:sym typeface="Quicksand"/>
              </a:endParaRPr>
            </a:p>
          </p:txBody>
        </p:sp>
      </p:grpSp>
      <p:sp>
        <p:nvSpPr>
          <p:cNvPr id="82" name="Google Shape;82;p16"/>
          <p:cNvSpPr txBox="1"/>
          <p:nvPr/>
        </p:nvSpPr>
        <p:spPr>
          <a:xfrm>
            <a:off x="261800" y="863750"/>
            <a:ext cx="25032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1-5</a:t>
            </a:r>
            <a:endParaRPr sz="1200">
              <a:latin typeface="Quicksand"/>
              <a:ea typeface="Quicksand"/>
              <a:cs typeface="Quicksand"/>
              <a:sym typeface="Quicksand"/>
            </a:endParaRPr>
          </a:p>
          <a:p>
            <a:pPr indent="0" lvl="0" marL="0" rtl="0" algn="ctr">
              <a:lnSpc>
                <a:spcPct val="115000"/>
              </a:lnSpc>
              <a:spcBef>
                <a:spcPts val="0"/>
              </a:spcBef>
              <a:spcAft>
                <a:spcPts val="0"/>
              </a:spcAft>
              <a:buNone/>
            </a:pPr>
            <a:r>
              <a:rPr lang="en" sz="700">
                <a:latin typeface="Quicksand"/>
                <a:ea typeface="Quicksand"/>
                <a:cs typeface="Quicksand"/>
                <a:sym typeface="Quicksand"/>
              </a:rPr>
              <a:t>2.G.A.1, 2.MD.A.1, 2.NBT.A.3, 2.NBT.A.4, 2.NBT.B.5</a:t>
            </a:r>
            <a:endParaRPr sz="300">
              <a:latin typeface="Quicksand"/>
              <a:ea typeface="Quicksand"/>
              <a:cs typeface="Quicksand"/>
              <a:sym typeface="Quicksand"/>
            </a:endParaRPr>
          </a:p>
        </p:txBody>
      </p:sp>
      <p:sp>
        <p:nvSpPr>
          <p:cNvPr id="83" name="Google Shape;83;p16"/>
          <p:cNvSpPr txBox="1"/>
          <p:nvPr/>
        </p:nvSpPr>
        <p:spPr>
          <a:xfrm>
            <a:off x="2520225" y="827075"/>
            <a:ext cx="2310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Section B</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6-10</a:t>
            </a:r>
            <a:endParaRPr sz="1300">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2.G.A.1, 2.G.A.3, 2.NBT.A.1, 2.NBT.A.2</a:t>
            </a:r>
            <a:endParaRPr sz="800">
              <a:latin typeface="Quicksand"/>
              <a:ea typeface="Quicksand"/>
              <a:cs typeface="Quicksand"/>
              <a:sym typeface="Quicksand"/>
            </a:endParaRPr>
          </a:p>
        </p:txBody>
      </p:sp>
      <p:sp>
        <p:nvSpPr>
          <p:cNvPr id="84" name="Google Shape;84;p16"/>
          <p:cNvSpPr txBox="1"/>
          <p:nvPr/>
        </p:nvSpPr>
        <p:spPr>
          <a:xfrm>
            <a:off x="4631650" y="811900"/>
            <a:ext cx="25032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Section C</a:t>
            </a:r>
            <a:endParaRPr sz="1300">
              <a:latin typeface="Quicksand"/>
              <a:ea typeface="Quicksand"/>
              <a:cs typeface="Quicksand"/>
              <a:sym typeface="Quicksand"/>
            </a:endParaRPr>
          </a:p>
          <a:p>
            <a:pPr indent="0" lvl="0" marL="0" rtl="0" algn="ctr">
              <a:spcBef>
                <a:spcPts val="0"/>
              </a:spcBef>
              <a:spcAft>
                <a:spcPts val="0"/>
              </a:spcAft>
              <a:buNone/>
            </a:pPr>
            <a:r>
              <a:rPr lang="en" sz="1100">
                <a:latin typeface="Quicksand"/>
                <a:ea typeface="Quicksand"/>
                <a:cs typeface="Quicksand"/>
                <a:sym typeface="Quicksand"/>
              </a:rPr>
              <a:t>Lessons 11-14</a:t>
            </a:r>
            <a:endParaRPr sz="1100">
              <a:latin typeface="Quicksand"/>
              <a:ea typeface="Quicksand"/>
              <a:cs typeface="Quicksand"/>
              <a:sym typeface="Quicksand"/>
            </a:endParaRPr>
          </a:p>
          <a:p>
            <a:pPr indent="0" lvl="0" marL="0" rtl="0" algn="ctr">
              <a:lnSpc>
                <a:spcPct val="115000"/>
              </a:lnSpc>
              <a:spcBef>
                <a:spcPts val="0"/>
              </a:spcBef>
              <a:spcAft>
                <a:spcPts val="0"/>
              </a:spcAft>
              <a:buNone/>
            </a:pPr>
            <a:r>
              <a:rPr lang="en" sz="700">
                <a:latin typeface="Quicksand"/>
                <a:ea typeface="Quicksand"/>
                <a:cs typeface="Quicksand"/>
                <a:sym typeface="Quicksand"/>
              </a:rPr>
              <a:t>2.G.A.1, 2.MD.A.1, 2.MD.A.3, 2.MD.C.7, 2.NBT.A.2,</a:t>
            </a:r>
            <a:endParaRPr sz="700">
              <a:latin typeface="Quicksand"/>
              <a:ea typeface="Quicksand"/>
              <a:cs typeface="Quicksand"/>
              <a:sym typeface="Quicksand"/>
            </a:endParaRPr>
          </a:p>
          <a:p>
            <a:pPr indent="0" lvl="0" marL="0" rtl="0" algn="ctr">
              <a:lnSpc>
                <a:spcPct val="115000"/>
              </a:lnSpc>
              <a:spcBef>
                <a:spcPts val="0"/>
              </a:spcBef>
              <a:spcAft>
                <a:spcPts val="0"/>
              </a:spcAft>
              <a:buNone/>
            </a:pPr>
            <a:r>
              <a:rPr lang="en" sz="700">
                <a:latin typeface="Quicksand"/>
                <a:ea typeface="Quicksand"/>
                <a:cs typeface="Quicksand"/>
                <a:sym typeface="Quicksand"/>
              </a:rPr>
              <a:t> 2.NBT.B.5, 2.NBT.B.6</a:t>
            </a:r>
            <a:endParaRPr sz="300">
              <a:latin typeface="Quicksand"/>
              <a:ea typeface="Quicksand"/>
              <a:cs typeface="Quicksand"/>
              <a:sym typeface="Quicksand"/>
            </a:endParaRPr>
          </a:p>
        </p:txBody>
      </p:sp>
      <p:sp>
        <p:nvSpPr>
          <p:cNvPr id="85" name="Google Shape;85;p16"/>
          <p:cNvSpPr/>
          <p:nvPr/>
        </p:nvSpPr>
        <p:spPr>
          <a:xfrm>
            <a:off x="6743425" y="938925"/>
            <a:ext cx="2310600" cy="577800"/>
          </a:xfrm>
          <a:prstGeom prst="chevron">
            <a:avLst>
              <a:gd fmla="val 50000"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6" name="Google Shape;86;p16"/>
          <p:cNvSpPr txBox="1"/>
          <p:nvPr/>
        </p:nvSpPr>
        <p:spPr>
          <a:xfrm>
            <a:off x="6647125" y="827075"/>
            <a:ext cx="24069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Lessons 15-21</a:t>
            </a:r>
            <a:endParaRPr sz="1200">
              <a:latin typeface="Quicksand"/>
              <a:ea typeface="Quicksand"/>
              <a:cs typeface="Quicksand"/>
              <a:sym typeface="Quicksand"/>
            </a:endParaRPr>
          </a:p>
          <a:p>
            <a:pPr indent="0" lvl="0" marL="0" rtl="0" algn="ctr">
              <a:lnSpc>
                <a:spcPct val="115000"/>
              </a:lnSpc>
              <a:spcBef>
                <a:spcPts val="0"/>
              </a:spcBef>
              <a:spcAft>
                <a:spcPts val="0"/>
              </a:spcAft>
              <a:buNone/>
            </a:pPr>
            <a:r>
              <a:rPr lang="en" sz="600">
                <a:latin typeface="Quicksand"/>
                <a:ea typeface="Quicksand"/>
                <a:cs typeface="Quicksand"/>
                <a:sym typeface="Quicksand"/>
              </a:rPr>
              <a:t>2.G.A.1, 2.MD.A.1, 2.MD.A.3, 2.MD.C.8, 2.NBT.A,</a:t>
            </a:r>
            <a:endParaRPr sz="600">
              <a:latin typeface="Quicksand"/>
              <a:ea typeface="Quicksand"/>
              <a:cs typeface="Quicksand"/>
              <a:sym typeface="Quicksand"/>
            </a:endParaRPr>
          </a:p>
          <a:p>
            <a:pPr indent="0" lvl="0" marL="0" rtl="0" algn="ctr">
              <a:lnSpc>
                <a:spcPct val="115000"/>
              </a:lnSpc>
              <a:spcBef>
                <a:spcPts val="0"/>
              </a:spcBef>
              <a:spcAft>
                <a:spcPts val="0"/>
              </a:spcAft>
              <a:buNone/>
            </a:pPr>
            <a:r>
              <a:rPr lang="en" sz="600">
                <a:latin typeface="Quicksand"/>
                <a:ea typeface="Quicksand"/>
                <a:cs typeface="Quicksand"/>
                <a:sym typeface="Quicksand"/>
              </a:rPr>
              <a:t> 2.NBT.A.2, 2.NBT.B.5, 2.NBT.B.6, 2.NBT.B.8, 2.OA.A.1</a:t>
            </a:r>
            <a:endParaRPr sz="200">
              <a:latin typeface="Quicksand"/>
              <a:ea typeface="Quicksand"/>
              <a:cs typeface="Quicksand"/>
              <a:sym typeface="Quicksand"/>
            </a:endParaRPr>
          </a:p>
        </p:txBody>
      </p:sp>
      <p:sp>
        <p:nvSpPr>
          <p:cNvPr id="87" name="Google Shape;87;p16"/>
          <p:cNvSpPr txBox="1"/>
          <p:nvPr/>
        </p:nvSpPr>
        <p:spPr>
          <a:xfrm>
            <a:off x="6932196" y="1617880"/>
            <a:ext cx="2006700" cy="20847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Find the value of a group of bills and coins. </a:t>
            </a:r>
            <a:endParaRPr sz="1100">
              <a:solidFill>
                <a:schemeClr val="dk1"/>
              </a:solidFill>
              <a:latin typeface="Quicksand"/>
              <a:ea typeface="Quicksand"/>
              <a:cs typeface="Quicksand"/>
              <a:sym typeface="Quicksand"/>
            </a:endParaRPr>
          </a:p>
          <a:p>
            <a:pPr indent="-298450" lvl="0" marL="457200" rtl="0" algn="l">
              <a:lnSpc>
                <a:spcPct val="115000"/>
              </a:lnSpc>
              <a:spcBef>
                <a:spcPts val="100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Use addition and subtraction within 100 to solve one- and two-step word problems</a:t>
            </a:r>
            <a:r>
              <a:rPr lang="en" sz="1100">
                <a:solidFill>
                  <a:schemeClr val="dk1"/>
                </a:solidFill>
                <a:latin typeface="Quicksand"/>
                <a:ea typeface="Quicksand"/>
                <a:cs typeface="Quicksand"/>
                <a:sym typeface="Quicksand"/>
              </a:rPr>
              <a:t>. </a:t>
            </a:r>
            <a:endParaRPr sz="1100">
              <a:solidFill>
                <a:schemeClr val="dk1"/>
              </a:solidFill>
              <a:latin typeface="Quicksand"/>
              <a:ea typeface="Quicksand"/>
              <a:cs typeface="Quicksand"/>
              <a:sym typeface="Quicksand"/>
            </a:endParaRPr>
          </a:p>
          <a:p>
            <a:pPr indent="0" lvl="0" marL="0" rtl="0" algn="l">
              <a:lnSpc>
                <a:spcPct val="115000"/>
              </a:lnSpc>
              <a:spcBef>
                <a:spcPts val="1000"/>
              </a:spcBef>
              <a:spcAft>
                <a:spcPts val="0"/>
              </a:spcAft>
              <a:buNone/>
            </a:pPr>
            <a:r>
              <a:t/>
            </a:r>
            <a:endParaRPr sz="13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a:solidFill>
                <a:schemeClr val="dk1"/>
              </a:solidFill>
              <a:latin typeface="Quicksand"/>
              <a:ea typeface="Quicksand"/>
              <a:cs typeface="Quicksand"/>
              <a:sym typeface="Quicksand"/>
            </a:endParaRPr>
          </a:p>
        </p:txBody>
      </p:sp>
      <p:pic>
        <p:nvPicPr>
          <p:cNvPr id="88" name="Google Shape;88;p16"/>
          <p:cNvPicPr preferRelativeResize="0"/>
          <p:nvPr/>
        </p:nvPicPr>
        <p:blipFill>
          <a:blip r:embed="rId3">
            <a:alphaModFix/>
          </a:blip>
          <a:stretch>
            <a:fillRect/>
          </a:stretch>
        </p:blipFill>
        <p:spPr>
          <a:xfrm>
            <a:off x="318875" y="3848876"/>
            <a:ext cx="1840775" cy="763150"/>
          </a:xfrm>
          <a:prstGeom prst="rect">
            <a:avLst/>
          </a:prstGeom>
          <a:noFill/>
          <a:ln>
            <a:noFill/>
          </a:ln>
        </p:spPr>
      </p:pic>
      <p:pic>
        <p:nvPicPr>
          <p:cNvPr id="89" name="Google Shape;89;p16"/>
          <p:cNvPicPr preferRelativeResize="0"/>
          <p:nvPr/>
        </p:nvPicPr>
        <p:blipFill>
          <a:blip r:embed="rId4">
            <a:alphaModFix/>
          </a:blip>
          <a:stretch>
            <a:fillRect/>
          </a:stretch>
        </p:blipFill>
        <p:spPr>
          <a:xfrm>
            <a:off x="2591195" y="3702575"/>
            <a:ext cx="1930450" cy="1165970"/>
          </a:xfrm>
          <a:prstGeom prst="rect">
            <a:avLst/>
          </a:prstGeom>
          <a:noFill/>
          <a:ln>
            <a:noFill/>
          </a:ln>
        </p:spPr>
      </p:pic>
      <p:pic>
        <p:nvPicPr>
          <p:cNvPr id="90" name="Google Shape;90;p16"/>
          <p:cNvPicPr preferRelativeResize="0"/>
          <p:nvPr/>
        </p:nvPicPr>
        <p:blipFill>
          <a:blip r:embed="rId5">
            <a:alphaModFix/>
          </a:blip>
          <a:stretch>
            <a:fillRect/>
          </a:stretch>
        </p:blipFill>
        <p:spPr>
          <a:xfrm>
            <a:off x="4953200" y="3053099"/>
            <a:ext cx="1840774" cy="832871"/>
          </a:xfrm>
          <a:prstGeom prst="rect">
            <a:avLst/>
          </a:prstGeom>
          <a:noFill/>
          <a:ln>
            <a:noFill/>
          </a:ln>
        </p:spPr>
      </p:pic>
      <p:pic>
        <p:nvPicPr>
          <p:cNvPr id="91" name="Google Shape;91;p16"/>
          <p:cNvPicPr preferRelativeResize="0"/>
          <p:nvPr/>
        </p:nvPicPr>
        <p:blipFill>
          <a:blip r:embed="rId6">
            <a:alphaModFix/>
          </a:blip>
          <a:stretch>
            <a:fillRect/>
          </a:stretch>
        </p:blipFill>
        <p:spPr>
          <a:xfrm>
            <a:off x="7134849" y="3330775"/>
            <a:ext cx="1773679" cy="1165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 name="Shape 95"/>
        <p:cNvGrpSpPr/>
        <p:nvPr/>
      </p:nvGrpSpPr>
      <p:grpSpPr>
        <a:xfrm>
          <a:off x="0" y="0"/>
          <a:ext cx="0" cy="0"/>
          <a:chOff x="0" y="0"/>
          <a:chExt cx="0" cy="0"/>
        </a:xfrm>
      </p:grpSpPr>
      <p:sp>
        <p:nvSpPr>
          <p:cNvPr id="96" name="Google Shape;96;p17"/>
          <p:cNvSpPr txBox="1"/>
          <p:nvPr>
            <p:ph type="ctrTitle"/>
          </p:nvPr>
        </p:nvSpPr>
        <p:spPr>
          <a:xfrm>
            <a:off x="432800" y="532621"/>
            <a:ext cx="77724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6 Quick Link Page</a:t>
            </a:r>
            <a:endParaRPr sz="3200">
              <a:solidFill>
                <a:srgbClr val="434343"/>
              </a:solidFill>
              <a:latin typeface="Gayathri"/>
              <a:ea typeface="Gayathri"/>
              <a:cs typeface="Gayathri"/>
              <a:sym typeface="Gayathri"/>
            </a:endParaRPr>
          </a:p>
        </p:txBody>
      </p:sp>
      <p:sp>
        <p:nvSpPr>
          <p:cNvPr id="97" name="Google Shape;97;p17">
            <a:hlinkClick action="ppaction://hlinksldjump" r:id="rId3"/>
          </p:cNvPr>
          <p:cNvSpPr txBox="1"/>
          <p:nvPr/>
        </p:nvSpPr>
        <p:spPr>
          <a:xfrm>
            <a:off x="1082238" y="12999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chemeClr val="accent3"/>
              </a:solidFill>
              <a:latin typeface="Hepta Slab"/>
              <a:ea typeface="Hepta Slab"/>
              <a:cs typeface="Hepta Slab"/>
              <a:sym typeface="Hepta Slab"/>
            </a:endParaRPr>
          </a:p>
        </p:txBody>
      </p:sp>
      <p:sp>
        <p:nvSpPr>
          <p:cNvPr id="98" name="Google Shape;98;p17">
            <a:hlinkClick action="ppaction://hlinksldjump" r:id="rId5"/>
          </p:cNvPr>
          <p:cNvSpPr txBox="1"/>
          <p:nvPr/>
        </p:nvSpPr>
        <p:spPr>
          <a:xfrm>
            <a:off x="2035275" y="12999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chemeClr val="accent3"/>
              </a:solidFill>
              <a:latin typeface="Hepta Slab"/>
              <a:ea typeface="Hepta Slab"/>
              <a:cs typeface="Hepta Slab"/>
              <a:sym typeface="Hepta Slab"/>
            </a:endParaRPr>
          </a:p>
        </p:txBody>
      </p:sp>
      <p:sp>
        <p:nvSpPr>
          <p:cNvPr id="99" name="Google Shape;99;p17">
            <a:hlinkClick action="ppaction://hlinksldjump" r:id="rId7"/>
          </p:cNvPr>
          <p:cNvSpPr txBox="1"/>
          <p:nvPr/>
        </p:nvSpPr>
        <p:spPr>
          <a:xfrm>
            <a:off x="2988300" y="1283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chemeClr val="accent3"/>
              </a:solidFill>
              <a:latin typeface="Hepta Slab"/>
              <a:ea typeface="Hepta Slab"/>
              <a:cs typeface="Hepta Slab"/>
              <a:sym typeface="Hepta Slab"/>
            </a:endParaRPr>
          </a:p>
        </p:txBody>
      </p:sp>
      <p:sp>
        <p:nvSpPr>
          <p:cNvPr id="100" name="Google Shape;100;p17">
            <a:hlinkClick action="ppaction://hlinksldjump" r:id="rId9"/>
          </p:cNvPr>
          <p:cNvSpPr txBox="1"/>
          <p:nvPr/>
        </p:nvSpPr>
        <p:spPr>
          <a:xfrm>
            <a:off x="3869500" y="1283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chemeClr val="accent3"/>
              </a:solidFill>
              <a:latin typeface="Hepta Slab"/>
              <a:ea typeface="Hepta Slab"/>
              <a:cs typeface="Hepta Slab"/>
              <a:sym typeface="Hepta Slab"/>
            </a:endParaRPr>
          </a:p>
        </p:txBody>
      </p:sp>
      <p:sp>
        <p:nvSpPr>
          <p:cNvPr id="101" name="Google Shape;101;p17">
            <a:hlinkClick action="ppaction://hlinksldjump" r:id="rId11"/>
          </p:cNvPr>
          <p:cNvSpPr txBox="1"/>
          <p:nvPr/>
        </p:nvSpPr>
        <p:spPr>
          <a:xfrm>
            <a:off x="4712800" y="1284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chemeClr val="accent3"/>
              </a:solidFill>
              <a:latin typeface="Hepta Slab"/>
              <a:ea typeface="Hepta Slab"/>
              <a:cs typeface="Hepta Slab"/>
              <a:sym typeface="Hepta Slab"/>
            </a:endParaRPr>
          </a:p>
        </p:txBody>
      </p:sp>
      <p:sp>
        <p:nvSpPr>
          <p:cNvPr id="102" name="Google Shape;102;p17">
            <a:hlinkClick action="ppaction://hlinksldjump" r:id="rId14"/>
          </p:cNvPr>
          <p:cNvSpPr txBox="1"/>
          <p:nvPr/>
        </p:nvSpPr>
        <p:spPr>
          <a:xfrm>
            <a:off x="5518413" y="1284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5">
                  <a:extLst>
                    <a:ext uri="{A12FA001-AC4F-418D-AE19-62706E023703}">
                      <ahyp:hlinkClr val="tx"/>
                    </a:ext>
                  </a:extLst>
                </a:hlinkClick>
              </a:rPr>
              <a:t>L6</a:t>
            </a:r>
            <a:endParaRPr b="1" sz="2200">
              <a:solidFill>
                <a:schemeClr val="accent3"/>
              </a:solidFill>
              <a:latin typeface="Hepta Slab"/>
              <a:ea typeface="Hepta Slab"/>
              <a:cs typeface="Hepta Slab"/>
              <a:sym typeface="Hepta Slab"/>
            </a:endParaRPr>
          </a:p>
        </p:txBody>
      </p:sp>
      <p:sp>
        <p:nvSpPr>
          <p:cNvPr id="103" name="Google Shape;103;p17">
            <a:hlinkClick action="ppaction://hlinksldjump" r:id="rId16"/>
          </p:cNvPr>
          <p:cNvSpPr txBox="1"/>
          <p:nvPr/>
        </p:nvSpPr>
        <p:spPr>
          <a:xfrm>
            <a:off x="6324038" y="12839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chemeClr val="accent3"/>
              </a:solidFill>
              <a:latin typeface="Hepta Slab"/>
              <a:ea typeface="Hepta Slab"/>
              <a:cs typeface="Hepta Slab"/>
              <a:sym typeface="Hepta Slab"/>
            </a:endParaRPr>
          </a:p>
        </p:txBody>
      </p:sp>
      <p:sp>
        <p:nvSpPr>
          <p:cNvPr id="104" name="Google Shape;104;p17">
            <a:hlinkClick action="ppaction://hlinksldjump" r:id="rId19"/>
          </p:cNvPr>
          <p:cNvSpPr txBox="1"/>
          <p:nvPr/>
        </p:nvSpPr>
        <p:spPr>
          <a:xfrm>
            <a:off x="1082238" y="25244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chemeClr val="accent3"/>
              </a:solidFill>
              <a:latin typeface="Hepta Slab"/>
              <a:ea typeface="Hepta Slab"/>
              <a:cs typeface="Hepta Slab"/>
              <a:sym typeface="Hepta Slab"/>
            </a:endParaRPr>
          </a:p>
        </p:txBody>
      </p:sp>
      <p:sp>
        <p:nvSpPr>
          <p:cNvPr id="105" name="Google Shape;105;p17">
            <a:hlinkClick action="ppaction://hlinksldjump" r:id="rId22"/>
          </p:cNvPr>
          <p:cNvSpPr txBox="1"/>
          <p:nvPr/>
        </p:nvSpPr>
        <p:spPr>
          <a:xfrm>
            <a:off x="1985100" y="252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accent3"/>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chemeClr val="accent3"/>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chemeClr val="accent3"/>
              </a:solidFill>
              <a:latin typeface="Hepta Slab"/>
              <a:ea typeface="Hepta Slab"/>
              <a:cs typeface="Hepta Slab"/>
              <a:sym typeface="Hepta Slab"/>
            </a:endParaRPr>
          </a:p>
        </p:txBody>
      </p:sp>
      <p:pic>
        <p:nvPicPr>
          <p:cNvPr id="106" name="Google Shape;106;p17">
            <a:hlinkClick r:id="rId25"/>
          </p:cNvPr>
          <p:cNvPicPr preferRelativeResize="0"/>
          <p:nvPr/>
        </p:nvPicPr>
        <p:blipFill>
          <a:blip r:embed="rId26">
            <a:alphaModFix/>
          </a:blip>
          <a:stretch>
            <a:fillRect/>
          </a:stretch>
        </p:blipFill>
        <p:spPr>
          <a:xfrm>
            <a:off x="8037849" y="1200825"/>
            <a:ext cx="548700" cy="560038"/>
          </a:xfrm>
          <a:prstGeom prst="rect">
            <a:avLst/>
          </a:prstGeom>
          <a:noFill/>
          <a:ln cap="flat" cmpd="sng" w="38100">
            <a:solidFill>
              <a:srgbClr val="595959"/>
            </a:solidFill>
            <a:prstDash val="solid"/>
            <a:round/>
            <a:headEnd len="sm" w="sm" type="none"/>
            <a:tailEnd len="sm" w="sm" type="none"/>
          </a:ln>
        </p:spPr>
      </p:pic>
      <p:pic>
        <p:nvPicPr>
          <p:cNvPr id="107" name="Google Shape;107;p17">
            <a:hlinkClick r:id="rId27"/>
          </p:cNvPr>
          <p:cNvPicPr preferRelativeResize="0"/>
          <p:nvPr/>
        </p:nvPicPr>
        <p:blipFill>
          <a:blip r:embed="rId28">
            <a:alphaModFix/>
          </a:blip>
          <a:stretch>
            <a:fillRect/>
          </a:stretch>
        </p:blipFill>
        <p:spPr>
          <a:xfrm>
            <a:off x="8048537" y="2050525"/>
            <a:ext cx="580025" cy="580025"/>
          </a:xfrm>
          <a:prstGeom prst="rect">
            <a:avLst/>
          </a:prstGeom>
          <a:noFill/>
          <a:ln cap="flat" cmpd="sng" w="38100">
            <a:solidFill>
              <a:srgbClr val="595959"/>
            </a:solidFill>
            <a:prstDash val="solid"/>
            <a:round/>
            <a:headEnd len="sm" w="sm" type="none"/>
            <a:tailEnd len="sm" w="sm" type="none"/>
          </a:ln>
        </p:spPr>
      </p:pic>
      <p:sp>
        <p:nvSpPr>
          <p:cNvPr id="108" name="Google Shape;108;p17">
            <a:hlinkClick action="ppaction://hlinksldjump" r:id="rId29"/>
          </p:cNvPr>
          <p:cNvSpPr txBox="1"/>
          <p:nvPr/>
        </p:nvSpPr>
        <p:spPr>
          <a:xfrm>
            <a:off x="2988300" y="25243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u="sng">
                <a:solidFill>
                  <a:schemeClr val="accent3"/>
                </a:solidFill>
                <a:latin typeface="Hepta Slab"/>
                <a:ea typeface="Hepta Slab"/>
                <a:cs typeface="Hepta Slab"/>
                <a:sym typeface="Hepta Slab"/>
                <a:hlinkClick action="ppaction://hlinksldjump" r:id="rId31">
                  <a:extLst>
                    <a:ext uri="{A12FA001-AC4F-418D-AE19-62706E023703}">
                      <ahyp:hlinkClr val="tx"/>
                    </a:ext>
                  </a:extLst>
                </a:hlinkClick>
              </a:rPr>
              <a:t>10</a:t>
            </a:r>
            <a:endParaRPr b="1" sz="1800">
              <a:solidFill>
                <a:schemeClr val="accent3"/>
              </a:solidFill>
              <a:latin typeface="Hepta Slab"/>
              <a:ea typeface="Hepta Slab"/>
              <a:cs typeface="Hepta Slab"/>
              <a:sym typeface="Hepta Slab"/>
            </a:endParaRPr>
          </a:p>
        </p:txBody>
      </p:sp>
      <p:sp>
        <p:nvSpPr>
          <p:cNvPr id="109" name="Google Shape;109;p17">
            <a:hlinkClick action="ppaction://hlinksldjump" r:id="rId32"/>
          </p:cNvPr>
          <p:cNvSpPr txBox="1"/>
          <p:nvPr/>
        </p:nvSpPr>
        <p:spPr>
          <a:xfrm>
            <a:off x="3869500"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3">
                  <a:extLst>
                    <a:ext uri="{A12FA001-AC4F-418D-AE19-62706E023703}">
                      <ahyp:hlinkClr val="tx"/>
                    </a:ext>
                  </a:extLst>
                </a:hlinkClick>
              </a:rPr>
              <a:t>L11</a:t>
            </a:r>
            <a:endParaRPr b="1" sz="1800">
              <a:solidFill>
                <a:schemeClr val="accent3"/>
              </a:solidFill>
              <a:latin typeface="Hepta Slab"/>
              <a:ea typeface="Hepta Slab"/>
              <a:cs typeface="Hepta Slab"/>
              <a:sym typeface="Hepta Slab"/>
            </a:endParaRPr>
          </a:p>
        </p:txBody>
      </p:sp>
      <p:sp>
        <p:nvSpPr>
          <p:cNvPr id="110" name="Google Shape;110;p17">
            <a:hlinkClick action="ppaction://hlinksldjump" r:id="rId34"/>
          </p:cNvPr>
          <p:cNvSpPr txBox="1"/>
          <p:nvPr/>
        </p:nvSpPr>
        <p:spPr>
          <a:xfrm>
            <a:off x="4750700"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5">
                  <a:extLst>
                    <a:ext uri="{A12FA001-AC4F-418D-AE19-62706E023703}">
                      <ahyp:hlinkClr val="tx"/>
                    </a:ext>
                  </a:extLst>
                </a:hlinkClick>
              </a:rPr>
              <a:t>L12</a:t>
            </a:r>
            <a:endParaRPr b="1" sz="1800">
              <a:solidFill>
                <a:schemeClr val="accent3"/>
              </a:solidFill>
              <a:latin typeface="Hepta Slab"/>
              <a:ea typeface="Hepta Slab"/>
              <a:cs typeface="Hepta Slab"/>
              <a:sym typeface="Hepta Slab"/>
            </a:endParaRPr>
          </a:p>
        </p:txBody>
      </p:sp>
      <p:sp>
        <p:nvSpPr>
          <p:cNvPr id="111" name="Google Shape;111;p17">
            <a:hlinkClick action="ppaction://hlinksldjump" r:id="rId36"/>
          </p:cNvPr>
          <p:cNvSpPr txBox="1"/>
          <p:nvPr/>
        </p:nvSpPr>
        <p:spPr>
          <a:xfrm>
            <a:off x="5518413"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7">
                  <a:extLst>
                    <a:ext uri="{A12FA001-AC4F-418D-AE19-62706E023703}">
                      <ahyp:hlinkClr val="tx"/>
                    </a:ext>
                  </a:extLst>
                </a:hlinkClick>
              </a:rPr>
              <a:t>L13</a:t>
            </a:r>
            <a:endParaRPr b="1" sz="1800">
              <a:solidFill>
                <a:schemeClr val="accent3"/>
              </a:solidFill>
              <a:latin typeface="Hepta Slab"/>
              <a:ea typeface="Hepta Slab"/>
              <a:cs typeface="Hepta Slab"/>
              <a:sym typeface="Hepta Slab"/>
            </a:endParaRPr>
          </a:p>
        </p:txBody>
      </p:sp>
      <p:sp>
        <p:nvSpPr>
          <p:cNvPr id="112" name="Google Shape;112;p17">
            <a:hlinkClick action="ppaction://hlinksldjump" r:id="rId38"/>
          </p:cNvPr>
          <p:cNvSpPr txBox="1"/>
          <p:nvPr/>
        </p:nvSpPr>
        <p:spPr>
          <a:xfrm>
            <a:off x="6324050" y="2488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39">
                  <a:extLst>
                    <a:ext uri="{A12FA001-AC4F-418D-AE19-62706E023703}">
                      <ahyp:hlinkClr val="tx"/>
                    </a:ext>
                  </a:extLst>
                </a:hlinkClick>
              </a:rPr>
              <a:t>L14</a:t>
            </a:r>
            <a:endParaRPr b="1" sz="1800">
              <a:solidFill>
                <a:schemeClr val="accent3"/>
              </a:solidFill>
              <a:latin typeface="Hepta Slab"/>
              <a:ea typeface="Hepta Slab"/>
              <a:cs typeface="Hepta Slab"/>
              <a:sym typeface="Hepta Slab"/>
            </a:endParaRPr>
          </a:p>
        </p:txBody>
      </p:sp>
      <p:grpSp>
        <p:nvGrpSpPr>
          <p:cNvPr id="113" name="Google Shape;113;p17"/>
          <p:cNvGrpSpPr/>
          <p:nvPr/>
        </p:nvGrpSpPr>
        <p:grpSpPr>
          <a:xfrm>
            <a:off x="8000373" y="283909"/>
            <a:ext cx="780563" cy="669288"/>
            <a:chOff x="570875" y="4322250"/>
            <a:chExt cx="443300" cy="443325"/>
          </a:xfrm>
        </p:grpSpPr>
        <p:sp>
          <p:nvSpPr>
            <p:cNvPr id="114" name="Google Shape;114;p17"/>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7"/>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7"/>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7"/>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18" name="Google Shape;118;p17">
            <a:hlinkClick r:id="rId40"/>
          </p:cNvPr>
          <p:cNvPicPr preferRelativeResize="0"/>
          <p:nvPr/>
        </p:nvPicPr>
        <p:blipFill>
          <a:blip r:embed="rId41">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
        <p:nvSpPr>
          <p:cNvPr id="119" name="Google Shape;119;p17">
            <a:hlinkClick action="ppaction://hlinksldjump" r:id="rId42"/>
          </p:cNvPr>
          <p:cNvSpPr txBox="1"/>
          <p:nvPr/>
        </p:nvSpPr>
        <p:spPr>
          <a:xfrm>
            <a:off x="1082250" y="3624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3">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5</a:t>
            </a:r>
            <a:endParaRPr b="1" sz="1800">
              <a:solidFill>
                <a:schemeClr val="accent3"/>
              </a:solidFill>
              <a:latin typeface="Hepta Slab"/>
              <a:ea typeface="Hepta Slab"/>
              <a:cs typeface="Hepta Slab"/>
              <a:sym typeface="Hepta Slab"/>
            </a:endParaRPr>
          </a:p>
        </p:txBody>
      </p:sp>
      <p:sp>
        <p:nvSpPr>
          <p:cNvPr id="120" name="Google Shape;120;p17">
            <a:hlinkClick action="ppaction://hlinksldjump" r:id="rId44"/>
          </p:cNvPr>
          <p:cNvSpPr txBox="1"/>
          <p:nvPr/>
        </p:nvSpPr>
        <p:spPr>
          <a:xfrm>
            <a:off x="1985100" y="3624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5">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6</a:t>
            </a:r>
            <a:endParaRPr b="1" sz="1800">
              <a:solidFill>
                <a:schemeClr val="accent3"/>
              </a:solidFill>
              <a:latin typeface="Hepta Slab"/>
              <a:ea typeface="Hepta Slab"/>
              <a:cs typeface="Hepta Slab"/>
              <a:sym typeface="Hepta Slab"/>
            </a:endParaRPr>
          </a:p>
        </p:txBody>
      </p:sp>
      <p:sp>
        <p:nvSpPr>
          <p:cNvPr id="121" name="Google Shape;121;p17">
            <a:hlinkClick action="ppaction://hlinksldjump" r:id="rId46"/>
          </p:cNvPr>
          <p:cNvSpPr txBox="1"/>
          <p:nvPr/>
        </p:nvSpPr>
        <p:spPr>
          <a:xfrm>
            <a:off x="2988300" y="3583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7">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7</a:t>
            </a:r>
            <a:endParaRPr b="1" sz="1800">
              <a:solidFill>
                <a:schemeClr val="accent3"/>
              </a:solidFill>
              <a:latin typeface="Hepta Slab"/>
              <a:ea typeface="Hepta Slab"/>
              <a:cs typeface="Hepta Slab"/>
              <a:sym typeface="Hepta Slab"/>
            </a:endParaRPr>
          </a:p>
        </p:txBody>
      </p:sp>
      <p:sp>
        <p:nvSpPr>
          <p:cNvPr id="122" name="Google Shape;122;p17">
            <a:hlinkClick action="ppaction://hlinksldjump" r:id="rId48"/>
          </p:cNvPr>
          <p:cNvSpPr txBox="1"/>
          <p:nvPr/>
        </p:nvSpPr>
        <p:spPr>
          <a:xfrm>
            <a:off x="3869500" y="3583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49">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8</a:t>
            </a:r>
            <a:endParaRPr b="1" sz="1800">
              <a:solidFill>
                <a:schemeClr val="accent3"/>
              </a:solidFill>
              <a:latin typeface="Hepta Slab"/>
              <a:ea typeface="Hepta Slab"/>
              <a:cs typeface="Hepta Slab"/>
              <a:sym typeface="Hepta Slab"/>
            </a:endParaRPr>
          </a:p>
        </p:txBody>
      </p:sp>
      <p:sp>
        <p:nvSpPr>
          <p:cNvPr id="123" name="Google Shape;123;p17">
            <a:hlinkClick action="ppaction://hlinksldjump" r:id="rId50"/>
          </p:cNvPr>
          <p:cNvSpPr txBox="1"/>
          <p:nvPr/>
        </p:nvSpPr>
        <p:spPr>
          <a:xfrm>
            <a:off x="4750700" y="35835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51">
                  <a:extLst>
                    <a:ext uri="{A12FA001-AC4F-418D-AE19-62706E023703}">
                      <ahyp:hlinkClr val="tx"/>
                    </a:ext>
                  </a:extLst>
                </a:hlinkClick>
              </a:rPr>
              <a:t>L1</a:t>
            </a:r>
            <a:r>
              <a:rPr b="1" lang="en" sz="1800">
                <a:solidFill>
                  <a:schemeClr val="accent3"/>
                </a:solidFill>
                <a:latin typeface="Hepta Slab"/>
                <a:ea typeface="Hepta Slab"/>
                <a:cs typeface="Hepta Slab"/>
                <a:sym typeface="Hepta Slab"/>
              </a:rPr>
              <a:t>9</a:t>
            </a:r>
            <a:endParaRPr b="1" sz="1800">
              <a:solidFill>
                <a:schemeClr val="accent3"/>
              </a:solidFill>
              <a:latin typeface="Hepta Slab"/>
              <a:ea typeface="Hepta Slab"/>
              <a:cs typeface="Hepta Slab"/>
              <a:sym typeface="Hepta Slab"/>
            </a:endParaRPr>
          </a:p>
        </p:txBody>
      </p:sp>
      <p:sp>
        <p:nvSpPr>
          <p:cNvPr id="124" name="Google Shape;124;p17">
            <a:hlinkClick action="ppaction://hlinksldjump" r:id="rId52"/>
          </p:cNvPr>
          <p:cNvSpPr txBox="1"/>
          <p:nvPr/>
        </p:nvSpPr>
        <p:spPr>
          <a:xfrm>
            <a:off x="5518425" y="3583550"/>
            <a:ext cx="7416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53">
                  <a:extLst>
                    <a:ext uri="{A12FA001-AC4F-418D-AE19-62706E023703}">
                      <ahyp:hlinkClr val="tx"/>
                    </a:ext>
                  </a:extLst>
                </a:hlinkClick>
              </a:rPr>
              <a:t>L</a:t>
            </a:r>
            <a:r>
              <a:rPr b="1" lang="en" sz="1800" u="sng">
                <a:solidFill>
                  <a:schemeClr val="accent3"/>
                </a:solidFill>
                <a:latin typeface="Hepta Slab"/>
                <a:ea typeface="Hepta Slab"/>
                <a:cs typeface="Hepta Slab"/>
                <a:sym typeface="Hepta Slab"/>
                <a:hlinkClick action="ppaction://hlinksldjump" r:id="rId54">
                  <a:extLst>
                    <a:ext uri="{A12FA001-AC4F-418D-AE19-62706E023703}">
                      <ahyp:hlinkClr val="tx"/>
                    </a:ext>
                  </a:extLst>
                </a:hlinkClick>
              </a:rPr>
              <a:t>20</a:t>
            </a:r>
            <a:endParaRPr b="1" sz="1800">
              <a:solidFill>
                <a:schemeClr val="accent3"/>
              </a:solidFill>
              <a:latin typeface="Hepta Slab"/>
              <a:ea typeface="Hepta Slab"/>
              <a:cs typeface="Hepta Slab"/>
              <a:sym typeface="Hepta Slab"/>
            </a:endParaRPr>
          </a:p>
        </p:txBody>
      </p:sp>
      <p:sp>
        <p:nvSpPr>
          <p:cNvPr id="125" name="Google Shape;125;p17">
            <a:hlinkClick action="ppaction://hlinksldjump" r:id="rId55"/>
          </p:cNvPr>
          <p:cNvSpPr txBox="1"/>
          <p:nvPr/>
        </p:nvSpPr>
        <p:spPr>
          <a:xfrm>
            <a:off x="6382450" y="3583550"/>
            <a:ext cx="7416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3"/>
                </a:solidFill>
                <a:latin typeface="Hepta Slab"/>
                <a:ea typeface="Hepta Slab"/>
                <a:cs typeface="Hepta Slab"/>
                <a:sym typeface="Hepta Slab"/>
                <a:hlinkClick action="ppaction://hlinksldjump" r:id="rId56">
                  <a:extLst>
                    <a:ext uri="{A12FA001-AC4F-418D-AE19-62706E023703}">
                      <ahyp:hlinkClr val="tx"/>
                    </a:ext>
                  </a:extLst>
                </a:hlinkClick>
              </a:rPr>
              <a:t>L21</a:t>
            </a:r>
            <a:endParaRPr b="1" sz="1800">
              <a:solidFill>
                <a:schemeClr val="accent3"/>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9" name="Shape 129"/>
        <p:cNvGrpSpPr/>
        <p:nvPr/>
      </p:nvGrpSpPr>
      <p:grpSpPr>
        <a:xfrm>
          <a:off x="0" y="0"/>
          <a:ext cx="0" cy="0"/>
          <a:chOff x="0" y="0"/>
          <a:chExt cx="0" cy="0"/>
        </a:xfrm>
      </p:grpSpPr>
      <p:sp>
        <p:nvSpPr>
          <p:cNvPr id="130" name="Google Shape;130;p18"/>
          <p:cNvSpPr txBox="1"/>
          <p:nvPr>
            <p:ph type="ctrTitle"/>
          </p:nvPr>
        </p:nvSpPr>
        <p:spPr>
          <a:xfrm>
            <a:off x="740725" y="1531624"/>
            <a:ext cx="7772400" cy="156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Identify and Sort Shapes</a:t>
            </a:r>
            <a:endParaRPr sz="4400">
              <a:solidFill>
                <a:srgbClr val="434343"/>
              </a:solidFill>
              <a:latin typeface="Hepta Slab"/>
              <a:ea typeface="Hepta Slab"/>
              <a:cs typeface="Hepta Slab"/>
              <a:sym typeface="Hepta Slab"/>
            </a:endParaRPr>
          </a:p>
        </p:txBody>
      </p:sp>
      <p:sp>
        <p:nvSpPr>
          <p:cNvPr id="131" name="Google Shape;131;p18"/>
          <p:cNvSpPr txBox="1"/>
          <p:nvPr/>
        </p:nvSpPr>
        <p:spPr>
          <a:xfrm>
            <a:off x="2447650" y="3098525"/>
            <a:ext cx="5387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and name shapes based on their sides and corners.</a:t>
            </a:r>
            <a:endParaRPr>
              <a:latin typeface="Quicksand"/>
              <a:ea typeface="Quicksand"/>
              <a:cs typeface="Quicksand"/>
              <a:sym typeface="Quicksand"/>
            </a:endParaRPr>
          </a:p>
        </p:txBody>
      </p:sp>
      <p:sp>
        <p:nvSpPr>
          <p:cNvPr id="132" name="Google Shape;132;p18"/>
          <p:cNvSpPr/>
          <p:nvPr/>
        </p:nvSpPr>
        <p:spPr>
          <a:xfrm>
            <a:off x="1983077" y="30985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a:t>
            </a:r>
            <a:endParaRPr sz="1100">
              <a:latin typeface="Quicksand"/>
              <a:ea typeface="Quicksand"/>
              <a:cs typeface="Quicksand"/>
              <a:sym typeface="Quicksand"/>
            </a:endParaRPr>
          </a:p>
        </p:txBody>
      </p:sp>
      <p:sp>
        <p:nvSpPr>
          <p:cNvPr id="134" name="Google Shape;134;p18"/>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9"/>
          <p:cNvSpPr txBox="1"/>
          <p:nvPr>
            <p:ph type="ctrTitle"/>
          </p:nvPr>
        </p:nvSpPr>
        <p:spPr>
          <a:xfrm>
            <a:off x="517450" y="7686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Groups of Shapes </a:t>
            </a:r>
            <a:endParaRPr b="0" sz="3000">
              <a:solidFill>
                <a:srgbClr val="434343"/>
              </a:solidFill>
              <a:latin typeface="Hepta Slab"/>
              <a:ea typeface="Hepta Slab"/>
              <a:cs typeface="Hepta Slab"/>
              <a:sym typeface="Hepta Slab"/>
            </a:endParaRPr>
          </a:p>
        </p:txBody>
      </p:sp>
      <p:sp>
        <p:nvSpPr>
          <p:cNvPr id="140" name="Google Shape;140;p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pic>
        <p:nvPicPr>
          <p:cNvPr id="141" name="Google Shape;141;p19"/>
          <p:cNvPicPr preferRelativeResize="0"/>
          <p:nvPr/>
        </p:nvPicPr>
        <p:blipFill>
          <a:blip r:embed="rId3">
            <a:alphaModFix/>
          </a:blip>
          <a:stretch>
            <a:fillRect/>
          </a:stretch>
        </p:blipFill>
        <p:spPr>
          <a:xfrm>
            <a:off x="2077325" y="1605700"/>
            <a:ext cx="5224800" cy="2318400"/>
          </a:xfrm>
          <a:prstGeom prst="rect">
            <a:avLst/>
          </a:prstGeom>
          <a:noFill/>
          <a:ln>
            <a:noFill/>
          </a:ln>
        </p:spPr>
      </p:pic>
      <p:grpSp>
        <p:nvGrpSpPr>
          <p:cNvPr id="142" name="Google Shape;142;p19"/>
          <p:cNvGrpSpPr/>
          <p:nvPr/>
        </p:nvGrpSpPr>
        <p:grpSpPr>
          <a:xfrm rot="862304">
            <a:off x="6724059" y="3815394"/>
            <a:ext cx="1863493" cy="885824"/>
            <a:chOff x="1374967" y="2848470"/>
            <a:chExt cx="2343168" cy="950076"/>
          </a:xfrm>
        </p:grpSpPr>
        <p:sp>
          <p:nvSpPr>
            <p:cNvPr id="143" name="Google Shape;143;p19"/>
            <p:cNvSpPr/>
            <p:nvPr/>
          </p:nvSpPr>
          <p:spPr>
            <a:xfrm>
              <a:off x="1374967" y="2848470"/>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9"/>
            <p:cNvSpPr txBox="1"/>
            <p:nvPr/>
          </p:nvSpPr>
          <p:spPr>
            <a:xfrm>
              <a:off x="1695665" y="294236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grpSp>
        <p:nvGrpSpPr>
          <p:cNvPr id="145" name="Google Shape;145;p19"/>
          <p:cNvGrpSpPr/>
          <p:nvPr/>
        </p:nvGrpSpPr>
        <p:grpSpPr>
          <a:xfrm rot="-801510">
            <a:off x="261605" y="1201083"/>
            <a:ext cx="1993856" cy="955396"/>
            <a:chOff x="331361" y="1187388"/>
            <a:chExt cx="2343168" cy="950076"/>
          </a:xfrm>
        </p:grpSpPr>
        <p:sp>
          <p:nvSpPr>
            <p:cNvPr id="146" name="Google Shape;146;p19"/>
            <p:cNvSpPr/>
            <p:nvPr/>
          </p:nvSpPr>
          <p:spPr>
            <a:xfrm>
              <a:off x="331361" y="118738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txBox="1"/>
            <p:nvPr/>
          </p:nvSpPr>
          <p:spPr>
            <a:xfrm>
              <a:off x="788110" y="1364662"/>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txBox="1"/>
          <p:nvPr>
            <p:ph type="ctrTitle"/>
          </p:nvPr>
        </p:nvSpPr>
        <p:spPr>
          <a:xfrm>
            <a:off x="570150" y="1845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Sort the Shapes</a:t>
            </a:r>
            <a:endParaRPr b="0" sz="2500">
              <a:solidFill>
                <a:srgbClr val="434343"/>
              </a:solidFill>
              <a:latin typeface="Hepta Slab"/>
              <a:ea typeface="Hepta Slab"/>
              <a:cs typeface="Hepta Slab"/>
              <a:sym typeface="Hepta Slab"/>
            </a:endParaRPr>
          </a:p>
        </p:txBody>
      </p:sp>
      <p:sp>
        <p:nvSpPr>
          <p:cNvPr id="153" name="Google Shape;153;p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4" name="Google Shape;154;p20"/>
          <p:cNvSpPr txBox="1"/>
          <p:nvPr/>
        </p:nvSpPr>
        <p:spPr>
          <a:xfrm>
            <a:off x="648050" y="780700"/>
            <a:ext cx="7392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Quicksand"/>
                <a:ea typeface="Quicksand"/>
                <a:cs typeface="Quicksand"/>
                <a:sym typeface="Quicksand"/>
              </a:rPr>
              <a:t>Sort the shapes into categories in a way that makes sense to you. Be prepared to explain how you sorted the shapes. </a:t>
            </a:r>
            <a:endParaRPr b="1" sz="1000">
              <a:latin typeface="Quicksand"/>
              <a:ea typeface="Quicksand"/>
              <a:cs typeface="Quicksand"/>
              <a:sym typeface="Quicksand"/>
            </a:endParaRPr>
          </a:p>
        </p:txBody>
      </p:sp>
      <p:pic>
        <p:nvPicPr>
          <p:cNvPr id="155" name="Google Shape;155;p20"/>
          <p:cNvPicPr preferRelativeResize="0"/>
          <p:nvPr/>
        </p:nvPicPr>
        <p:blipFill>
          <a:blip r:embed="rId3">
            <a:alphaModFix/>
          </a:blip>
          <a:stretch>
            <a:fillRect/>
          </a:stretch>
        </p:blipFill>
        <p:spPr>
          <a:xfrm>
            <a:off x="923950" y="1347088"/>
            <a:ext cx="780375" cy="908125"/>
          </a:xfrm>
          <a:prstGeom prst="rect">
            <a:avLst/>
          </a:prstGeom>
          <a:noFill/>
          <a:ln cap="flat" cmpd="sng" w="19050">
            <a:solidFill>
              <a:schemeClr val="dk2"/>
            </a:solidFill>
            <a:prstDash val="solid"/>
            <a:round/>
            <a:headEnd len="sm" w="sm" type="none"/>
            <a:tailEnd len="sm" w="sm" type="none"/>
          </a:ln>
        </p:spPr>
      </p:pic>
      <p:pic>
        <p:nvPicPr>
          <p:cNvPr id="156" name="Google Shape;156;p20"/>
          <p:cNvPicPr preferRelativeResize="0"/>
          <p:nvPr/>
        </p:nvPicPr>
        <p:blipFill>
          <a:blip r:embed="rId4">
            <a:alphaModFix/>
          </a:blip>
          <a:stretch>
            <a:fillRect/>
          </a:stretch>
        </p:blipFill>
        <p:spPr>
          <a:xfrm>
            <a:off x="3027500" y="1338713"/>
            <a:ext cx="707425" cy="835818"/>
          </a:xfrm>
          <a:prstGeom prst="rect">
            <a:avLst/>
          </a:prstGeom>
          <a:noFill/>
          <a:ln cap="flat" cmpd="sng" w="19050">
            <a:solidFill>
              <a:schemeClr val="dk2"/>
            </a:solidFill>
            <a:prstDash val="solid"/>
            <a:round/>
            <a:headEnd len="sm" w="sm" type="none"/>
            <a:tailEnd len="sm" w="sm" type="none"/>
          </a:ln>
        </p:spPr>
      </p:pic>
      <p:pic>
        <p:nvPicPr>
          <p:cNvPr id="157" name="Google Shape;157;p20"/>
          <p:cNvPicPr preferRelativeResize="0"/>
          <p:nvPr/>
        </p:nvPicPr>
        <p:blipFill>
          <a:blip r:embed="rId5">
            <a:alphaModFix/>
          </a:blip>
          <a:stretch>
            <a:fillRect/>
          </a:stretch>
        </p:blipFill>
        <p:spPr>
          <a:xfrm>
            <a:off x="7739075" y="1226238"/>
            <a:ext cx="820768" cy="946600"/>
          </a:xfrm>
          <a:prstGeom prst="rect">
            <a:avLst/>
          </a:prstGeom>
          <a:noFill/>
          <a:ln cap="flat" cmpd="sng" w="19050">
            <a:solidFill>
              <a:schemeClr val="dk2"/>
            </a:solidFill>
            <a:prstDash val="solid"/>
            <a:round/>
            <a:headEnd len="sm" w="sm" type="none"/>
            <a:tailEnd len="sm" w="sm" type="none"/>
          </a:ln>
        </p:spPr>
      </p:pic>
      <p:pic>
        <p:nvPicPr>
          <p:cNvPr id="158" name="Google Shape;158;p20"/>
          <p:cNvPicPr preferRelativeResize="0"/>
          <p:nvPr/>
        </p:nvPicPr>
        <p:blipFill>
          <a:blip r:embed="rId6">
            <a:alphaModFix/>
          </a:blip>
          <a:stretch>
            <a:fillRect/>
          </a:stretch>
        </p:blipFill>
        <p:spPr>
          <a:xfrm>
            <a:off x="4891263" y="1233563"/>
            <a:ext cx="662006" cy="862350"/>
          </a:xfrm>
          <a:prstGeom prst="rect">
            <a:avLst/>
          </a:prstGeom>
          <a:noFill/>
          <a:ln cap="flat" cmpd="sng" w="19050">
            <a:solidFill>
              <a:schemeClr val="dk2"/>
            </a:solidFill>
            <a:prstDash val="solid"/>
            <a:round/>
            <a:headEnd len="sm" w="sm" type="none"/>
            <a:tailEnd len="sm" w="sm" type="none"/>
          </a:ln>
        </p:spPr>
      </p:pic>
      <p:pic>
        <p:nvPicPr>
          <p:cNvPr id="159" name="Google Shape;159;p20"/>
          <p:cNvPicPr preferRelativeResize="0"/>
          <p:nvPr/>
        </p:nvPicPr>
        <p:blipFill>
          <a:blip r:embed="rId7">
            <a:alphaModFix/>
          </a:blip>
          <a:stretch>
            <a:fillRect/>
          </a:stretch>
        </p:blipFill>
        <p:spPr>
          <a:xfrm>
            <a:off x="5833054" y="1166038"/>
            <a:ext cx="820775" cy="997397"/>
          </a:xfrm>
          <a:prstGeom prst="rect">
            <a:avLst/>
          </a:prstGeom>
          <a:noFill/>
          <a:ln cap="flat" cmpd="sng" w="19050">
            <a:solidFill>
              <a:schemeClr val="dk2"/>
            </a:solidFill>
            <a:prstDash val="solid"/>
            <a:round/>
            <a:headEnd len="sm" w="sm" type="none"/>
            <a:tailEnd len="sm" w="sm" type="none"/>
          </a:ln>
        </p:spPr>
      </p:pic>
      <p:pic>
        <p:nvPicPr>
          <p:cNvPr id="160" name="Google Shape;160;p20"/>
          <p:cNvPicPr preferRelativeResize="0"/>
          <p:nvPr/>
        </p:nvPicPr>
        <p:blipFill>
          <a:blip r:embed="rId8">
            <a:alphaModFix/>
          </a:blip>
          <a:stretch>
            <a:fillRect/>
          </a:stretch>
        </p:blipFill>
        <p:spPr>
          <a:xfrm>
            <a:off x="3084725" y="2371025"/>
            <a:ext cx="909975" cy="1073084"/>
          </a:xfrm>
          <a:prstGeom prst="rect">
            <a:avLst/>
          </a:prstGeom>
          <a:noFill/>
          <a:ln cap="flat" cmpd="sng" w="19050">
            <a:solidFill>
              <a:schemeClr val="dk2"/>
            </a:solidFill>
            <a:prstDash val="solid"/>
            <a:round/>
            <a:headEnd len="sm" w="sm" type="none"/>
            <a:tailEnd len="sm" w="sm" type="none"/>
          </a:ln>
        </p:spPr>
      </p:pic>
      <p:pic>
        <p:nvPicPr>
          <p:cNvPr id="161" name="Google Shape;161;p20"/>
          <p:cNvPicPr preferRelativeResize="0"/>
          <p:nvPr/>
        </p:nvPicPr>
        <p:blipFill>
          <a:blip r:embed="rId9">
            <a:alphaModFix/>
          </a:blip>
          <a:stretch>
            <a:fillRect/>
          </a:stretch>
        </p:blipFill>
        <p:spPr>
          <a:xfrm>
            <a:off x="3959388" y="1376910"/>
            <a:ext cx="707432" cy="841500"/>
          </a:xfrm>
          <a:prstGeom prst="rect">
            <a:avLst/>
          </a:prstGeom>
          <a:noFill/>
          <a:ln cap="flat" cmpd="sng" w="19050">
            <a:solidFill>
              <a:schemeClr val="dk2"/>
            </a:solidFill>
            <a:prstDash val="solid"/>
            <a:round/>
            <a:headEnd len="sm" w="sm" type="none"/>
            <a:tailEnd len="sm" w="sm" type="none"/>
          </a:ln>
        </p:spPr>
      </p:pic>
      <p:pic>
        <p:nvPicPr>
          <p:cNvPr id="162" name="Google Shape;162;p20"/>
          <p:cNvPicPr preferRelativeResize="0"/>
          <p:nvPr/>
        </p:nvPicPr>
        <p:blipFill>
          <a:blip r:embed="rId10">
            <a:alphaModFix/>
          </a:blip>
          <a:stretch>
            <a:fillRect/>
          </a:stretch>
        </p:blipFill>
        <p:spPr>
          <a:xfrm>
            <a:off x="2333175" y="2539175"/>
            <a:ext cx="662000" cy="721546"/>
          </a:xfrm>
          <a:prstGeom prst="rect">
            <a:avLst/>
          </a:prstGeom>
          <a:noFill/>
          <a:ln cap="flat" cmpd="sng" w="19050">
            <a:solidFill>
              <a:schemeClr val="dk2"/>
            </a:solidFill>
            <a:prstDash val="solid"/>
            <a:round/>
            <a:headEnd len="sm" w="sm" type="none"/>
            <a:tailEnd len="sm" w="sm" type="none"/>
          </a:ln>
        </p:spPr>
      </p:pic>
      <p:pic>
        <p:nvPicPr>
          <p:cNvPr id="163" name="Google Shape;163;p20"/>
          <p:cNvPicPr preferRelativeResize="0"/>
          <p:nvPr/>
        </p:nvPicPr>
        <p:blipFill>
          <a:blip r:embed="rId11">
            <a:alphaModFix/>
          </a:blip>
          <a:stretch>
            <a:fillRect/>
          </a:stretch>
        </p:blipFill>
        <p:spPr>
          <a:xfrm>
            <a:off x="2632550" y="3640604"/>
            <a:ext cx="780375" cy="928268"/>
          </a:xfrm>
          <a:prstGeom prst="rect">
            <a:avLst/>
          </a:prstGeom>
          <a:noFill/>
          <a:ln cap="flat" cmpd="sng" w="19050">
            <a:solidFill>
              <a:schemeClr val="dk2"/>
            </a:solidFill>
            <a:prstDash val="solid"/>
            <a:round/>
            <a:headEnd len="sm" w="sm" type="none"/>
            <a:tailEnd len="sm" w="sm" type="none"/>
          </a:ln>
        </p:spPr>
      </p:pic>
      <p:pic>
        <p:nvPicPr>
          <p:cNvPr id="164" name="Google Shape;164;p20"/>
          <p:cNvPicPr preferRelativeResize="0"/>
          <p:nvPr/>
        </p:nvPicPr>
        <p:blipFill>
          <a:blip r:embed="rId12">
            <a:alphaModFix/>
          </a:blip>
          <a:stretch>
            <a:fillRect/>
          </a:stretch>
        </p:blipFill>
        <p:spPr>
          <a:xfrm>
            <a:off x="4618605" y="3674417"/>
            <a:ext cx="853400" cy="969608"/>
          </a:xfrm>
          <a:prstGeom prst="rect">
            <a:avLst/>
          </a:prstGeom>
          <a:noFill/>
          <a:ln cap="flat" cmpd="sng" w="19050">
            <a:solidFill>
              <a:schemeClr val="dk2"/>
            </a:solidFill>
            <a:prstDash val="solid"/>
            <a:round/>
            <a:headEnd len="sm" w="sm" type="none"/>
            <a:tailEnd len="sm" w="sm" type="none"/>
          </a:ln>
        </p:spPr>
      </p:pic>
      <p:pic>
        <p:nvPicPr>
          <p:cNvPr id="165" name="Google Shape;165;p20"/>
          <p:cNvPicPr preferRelativeResize="0"/>
          <p:nvPr/>
        </p:nvPicPr>
        <p:blipFill>
          <a:blip r:embed="rId13">
            <a:alphaModFix/>
          </a:blip>
          <a:stretch>
            <a:fillRect/>
          </a:stretch>
        </p:blipFill>
        <p:spPr>
          <a:xfrm>
            <a:off x="7589725" y="3590592"/>
            <a:ext cx="909975" cy="1112617"/>
          </a:xfrm>
          <a:prstGeom prst="rect">
            <a:avLst/>
          </a:prstGeom>
          <a:noFill/>
          <a:ln cap="flat" cmpd="sng" w="19050">
            <a:solidFill>
              <a:schemeClr val="dk2"/>
            </a:solidFill>
            <a:prstDash val="solid"/>
            <a:round/>
            <a:headEnd len="sm" w="sm" type="none"/>
            <a:tailEnd len="sm" w="sm" type="none"/>
          </a:ln>
        </p:spPr>
      </p:pic>
      <p:pic>
        <p:nvPicPr>
          <p:cNvPr id="166" name="Google Shape;166;p20"/>
          <p:cNvPicPr preferRelativeResize="0"/>
          <p:nvPr/>
        </p:nvPicPr>
        <p:blipFill>
          <a:blip r:embed="rId14">
            <a:alphaModFix/>
          </a:blip>
          <a:stretch>
            <a:fillRect/>
          </a:stretch>
        </p:blipFill>
        <p:spPr>
          <a:xfrm>
            <a:off x="3560763" y="3640593"/>
            <a:ext cx="909975" cy="1040573"/>
          </a:xfrm>
          <a:prstGeom prst="rect">
            <a:avLst/>
          </a:prstGeom>
          <a:noFill/>
          <a:ln cap="flat" cmpd="sng" w="19050">
            <a:solidFill>
              <a:schemeClr val="dk2"/>
            </a:solidFill>
            <a:prstDash val="solid"/>
            <a:round/>
            <a:headEnd len="sm" w="sm" type="none"/>
            <a:tailEnd len="sm" w="sm" type="none"/>
          </a:ln>
        </p:spPr>
      </p:pic>
      <p:pic>
        <p:nvPicPr>
          <p:cNvPr id="167" name="Google Shape;167;p20"/>
          <p:cNvPicPr preferRelativeResize="0"/>
          <p:nvPr/>
        </p:nvPicPr>
        <p:blipFill>
          <a:blip r:embed="rId15">
            <a:alphaModFix/>
          </a:blip>
          <a:stretch>
            <a:fillRect/>
          </a:stretch>
        </p:blipFill>
        <p:spPr>
          <a:xfrm>
            <a:off x="4193475" y="2418881"/>
            <a:ext cx="980400" cy="1021250"/>
          </a:xfrm>
          <a:prstGeom prst="rect">
            <a:avLst/>
          </a:prstGeom>
          <a:noFill/>
          <a:ln cap="flat" cmpd="sng" w="19050">
            <a:solidFill>
              <a:schemeClr val="dk2"/>
            </a:solidFill>
            <a:prstDash val="solid"/>
            <a:round/>
            <a:headEnd len="sm" w="sm" type="none"/>
            <a:tailEnd len="sm" w="sm" type="none"/>
          </a:ln>
        </p:spPr>
      </p:pic>
      <p:pic>
        <p:nvPicPr>
          <p:cNvPr id="168" name="Google Shape;168;p20"/>
          <p:cNvPicPr preferRelativeResize="0"/>
          <p:nvPr/>
        </p:nvPicPr>
        <p:blipFill>
          <a:blip r:embed="rId16">
            <a:alphaModFix/>
          </a:blip>
          <a:stretch>
            <a:fillRect/>
          </a:stretch>
        </p:blipFill>
        <p:spPr>
          <a:xfrm>
            <a:off x="5450305" y="2339955"/>
            <a:ext cx="853400" cy="1157933"/>
          </a:xfrm>
          <a:prstGeom prst="rect">
            <a:avLst/>
          </a:prstGeom>
          <a:noFill/>
          <a:ln cap="flat" cmpd="sng" w="19050">
            <a:solidFill>
              <a:schemeClr val="dk2"/>
            </a:solidFill>
            <a:prstDash val="solid"/>
            <a:round/>
            <a:headEnd len="sm" w="sm" type="none"/>
            <a:tailEnd len="sm" w="sm" type="none"/>
          </a:ln>
        </p:spPr>
      </p:pic>
      <p:pic>
        <p:nvPicPr>
          <p:cNvPr id="169" name="Google Shape;169;p20"/>
          <p:cNvPicPr preferRelativeResize="0"/>
          <p:nvPr/>
        </p:nvPicPr>
        <p:blipFill>
          <a:blip r:embed="rId17">
            <a:alphaModFix/>
          </a:blip>
          <a:stretch>
            <a:fillRect/>
          </a:stretch>
        </p:blipFill>
        <p:spPr>
          <a:xfrm>
            <a:off x="5619849" y="3657174"/>
            <a:ext cx="853395" cy="1007450"/>
          </a:xfrm>
          <a:prstGeom prst="rect">
            <a:avLst/>
          </a:prstGeom>
          <a:noFill/>
          <a:ln cap="flat" cmpd="sng" w="19050">
            <a:solidFill>
              <a:schemeClr val="dk2"/>
            </a:solidFill>
            <a:prstDash val="solid"/>
            <a:round/>
            <a:headEnd len="sm" w="sm" type="none"/>
            <a:tailEnd len="sm" w="sm" type="none"/>
          </a:ln>
        </p:spPr>
      </p:pic>
      <p:pic>
        <p:nvPicPr>
          <p:cNvPr id="170" name="Google Shape;170;p20"/>
          <p:cNvPicPr preferRelativeResize="0"/>
          <p:nvPr/>
        </p:nvPicPr>
        <p:blipFill>
          <a:blip r:embed="rId18">
            <a:alphaModFix/>
          </a:blip>
          <a:stretch>
            <a:fillRect/>
          </a:stretch>
        </p:blipFill>
        <p:spPr>
          <a:xfrm>
            <a:off x="6541292" y="2315430"/>
            <a:ext cx="980400" cy="1165784"/>
          </a:xfrm>
          <a:prstGeom prst="rect">
            <a:avLst/>
          </a:prstGeom>
          <a:noFill/>
          <a:ln cap="flat" cmpd="sng" w="19050">
            <a:solidFill>
              <a:schemeClr val="dk2"/>
            </a:solidFill>
            <a:prstDash val="solid"/>
            <a:round/>
            <a:headEnd len="sm" w="sm" type="none"/>
            <a:tailEnd len="sm" w="sm" type="none"/>
          </a:ln>
        </p:spPr>
      </p:pic>
      <p:pic>
        <p:nvPicPr>
          <p:cNvPr id="171" name="Google Shape;171;p20"/>
          <p:cNvPicPr preferRelativeResize="0"/>
          <p:nvPr/>
        </p:nvPicPr>
        <p:blipFill>
          <a:blip r:embed="rId19">
            <a:alphaModFix/>
          </a:blip>
          <a:stretch>
            <a:fillRect/>
          </a:stretch>
        </p:blipFill>
        <p:spPr>
          <a:xfrm>
            <a:off x="6806275" y="1188322"/>
            <a:ext cx="780350" cy="952827"/>
          </a:xfrm>
          <a:prstGeom prst="rect">
            <a:avLst/>
          </a:prstGeom>
          <a:noFill/>
          <a:ln cap="flat" cmpd="sng" w="19050">
            <a:solidFill>
              <a:schemeClr val="dk2"/>
            </a:solidFill>
            <a:prstDash val="solid"/>
            <a:round/>
            <a:headEnd len="sm" w="sm" type="none"/>
            <a:tailEnd len="sm" w="sm" type="none"/>
          </a:ln>
        </p:spPr>
      </p:pic>
      <p:pic>
        <p:nvPicPr>
          <p:cNvPr id="172" name="Google Shape;172;p20"/>
          <p:cNvPicPr preferRelativeResize="0"/>
          <p:nvPr/>
        </p:nvPicPr>
        <p:blipFill>
          <a:blip r:embed="rId20">
            <a:alphaModFix/>
          </a:blip>
          <a:stretch>
            <a:fillRect/>
          </a:stretch>
        </p:blipFill>
        <p:spPr>
          <a:xfrm>
            <a:off x="6621091" y="3655500"/>
            <a:ext cx="820775" cy="1007450"/>
          </a:xfrm>
          <a:prstGeom prst="rect">
            <a:avLst/>
          </a:prstGeom>
          <a:noFill/>
          <a:ln cap="flat" cmpd="sng" w="19050">
            <a:solidFill>
              <a:schemeClr val="dk2"/>
            </a:solidFill>
            <a:prstDash val="solid"/>
            <a:round/>
            <a:headEnd len="sm" w="sm" type="none"/>
            <a:tailEnd len="sm" w="sm" type="none"/>
          </a:ln>
        </p:spPr>
      </p:pic>
      <p:pic>
        <p:nvPicPr>
          <p:cNvPr id="173" name="Google Shape;173;p20"/>
          <p:cNvPicPr preferRelativeResize="0"/>
          <p:nvPr/>
        </p:nvPicPr>
        <p:blipFill>
          <a:blip r:embed="rId21">
            <a:alphaModFix/>
          </a:blip>
          <a:stretch>
            <a:fillRect/>
          </a:stretch>
        </p:blipFill>
        <p:spPr>
          <a:xfrm>
            <a:off x="7759288" y="2339950"/>
            <a:ext cx="780350" cy="952183"/>
          </a:xfrm>
          <a:prstGeom prst="rect">
            <a:avLst/>
          </a:prstGeom>
          <a:noFill/>
          <a:ln cap="flat" cmpd="sng" w="19050">
            <a:solidFill>
              <a:schemeClr val="dk2"/>
            </a:solidFill>
            <a:prstDash val="solid"/>
            <a:round/>
            <a:headEnd len="sm" w="sm" type="none"/>
            <a:tailEnd len="sm" w="sm" type="none"/>
          </a:ln>
        </p:spPr>
      </p:pic>
      <p:pic>
        <p:nvPicPr>
          <p:cNvPr id="174" name="Google Shape;174;p20"/>
          <p:cNvPicPr preferRelativeResize="0"/>
          <p:nvPr/>
        </p:nvPicPr>
        <p:blipFill>
          <a:blip r:embed="rId22">
            <a:alphaModFix/>
          </a:blip>
          <a:stretch>
            <a:fillRect/>
          </a:stretch>
        </p:blipFill>
        <p:spPr>
          <a:xfrm>
            <a:off x="1536199" y="2482913"/>
            <a:ext cx="707425" cy="836314"/>
          </a:xfrm>
          <a:prstGeom prst="rect">
            <a:avLst/>
          </a:prstGeom>
          <a:noFill/>
          <a:ln cap="flat" cmpd="sng" w="19050">
            <a:solidFill>
              <a:schemeClr val="dk2"/>
            </a:solidFill>
            <a:prstDash val="solid"/>
            <a:round/>
            <a:headEnd len="sm" w="sm" type="none"/>
            <a:tailEnd len="sm" w="sm" type="none"/>
          </a:ln>
        </p:spPr>
      </p:pic>
      <p:pic>
        <p:nvPicPr>
          <p:cNvPr id="175" name="Google Shape;175;p20"/>
          <p:cNvPicPr preferRelativeResize="0"/>
          <p:nvPr/>
        </p:nvPicPr>
        <p:blipFill>
          <a:blip r:embed="rId23">
            <a:alphaModFix/>
          </a:blip>
          <a:stretch>
            <a:fillRect/>
          </a:stretch>
        </p:blipFill>
        <p:spPr>
          <a:xfrm>
            <a:off x="1704313" y="3650179"/>
            <a:ext cx="780375" cy="862347"/>
          </a:xfrm>
          <a:prstGeom prst="rect">
            <a:avLst/>
          </a:prstGeom>
          <a:noFill/>
          <a:ln cap="flat" cmpd="sng" w="19050">
            <a:solidFill>
              <a:schemeClr val="dk2"/>
            </a:solidFill>
            <a:prstDash val="solid"/>
            <a:round/>
            <a:headEnd len="sm" w="sm" type="none"/>
            <a:tailEnd len="sm" w="sm" type="none"/>
          </a:ln>
        </p:spPr>
      </p:pic>
      <p:pic>
        <p:nvPicPr>
          <p:cNvPr id="176" name="Google Shape;176;p20"/>
          <p:cNvPicPr preferRelativeResize="0"/>
          <p:nvPr/>
        </p:nvPicPr>
        <p:blipFill>
          <a:blip r:embed="rId24">
            <a:alphaModFix/>
          </a:blip>
          <a:stretch>
            <a:fillRect/>
          </a:stretch>
        </p:blipFill>
        <p:spPr>
          <a:xfrm>
            <a:off x="1925088" y="1341738"/>
            <a:ext cx="780375" cy="918828"/>
          </a:xfrm>
          <a:prstGeom prst="rect">
            <a:avLst/>
          </a:prstGeom>
          <a:noFill/>
          <a:ln cap="flat" cmpd="sng" w="19050">
            <a:solidFill>
              <a:schemeClr val="dk2"/>
            </a:solidFill>
            <a:prstDash val="solid"/>
            <a:round/>
            <a:headEnd len="sm" w="sm" type="none"/>
            <a:tailEnd len="sm" w="sm" type="none"/>
          </a:ln>
        </p:spPr>
      </p:pic>
      <p:pic>
        <p:nvPicPr>
          <p:cNvPr id="177" name="Google Shape;177;p20"/>
          <p:cNvPicPr preferRelativeResize="0"/>
          <p:nvPr/>
        </p:nvPicPr>
        <p:blipFill>
          <a:blip r:embed="rId25">
            <a:alphaModFix/>
          </a:blip>
          <a:stretch>
            <a:fillRect/>
          </a:stretch>
        </p:blipFill>
        <p:spPr>
          <a:xfrm>
            <a:off x="592942" y="3539313"/>
            <a:ext cx="909975" cy="1084085"/>
          </a:xfrm>
          <a:prstGeom prst="rect">
            <a:avLst/>
          </a:prstGeom>
          <a:noFill/>
          <a:ln cap="flat" cmpd="sng" w="19050">
            <a:solidFill>
              <a:schemeClr val="dk2"/>
            </a:solidFill>
            <a:prstDash val="solid"/>
            <a:round/>
            <a:headEnd len="sm" w="sm" type="none"/>
            <a:tailEnd len="sm" w="sm" type="none"/>
          </a:ln>
        </p:spPr>
      </p:pic>
      <p:pic>
        <p:nvPicPr>
          <p:cNvPr id="178" name="Google Shape;178;p20"/>
          <p:cNvPicPr preferRelativeResize="0"/>
          <p:nvPr/>
        </p:nvPicPr>
        <p:blipFill>
          <a:blip r:embed="rId26">
            <a:alphaModFix/>
          </a:blip>
          <a:stretch>
            <a:fillRect/>
          </a:stretch>
        </p:blipFill>
        <p:spPr>
          <a:xfrm>
            <a:off x="716938" y="2551060"/>
            <a:ext cx="662000" cy="7569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1"/>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Penta-what?</a:t>
            </a:r>
            <a:endParaRPr sz="3000">
              <a:solidFill>
                <a:srgbClr val="434343"/>
              </a:solidFill>
              <a:latin typeface="Hepta Slab"/>
              <a:ea typeface="Hepta Slab"/>
              <a:cs typeface="Hepta Slab"/>
              <a:sym typeface="Hepta Slab"/>
            </a:endParaRPr>
          </a:p>
        </p:txBody>
      </p:sp>
      <p:sp>
        <p:nvSpPr>
          <p:cNvPr id="184" name="Google Shape;184;p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5" name="Google Shape;185;p21"/>
          <p:cNvSpPr txBox="1"/>
          <p:nvPr/>
        </p:nvSpPr>
        <p:spPr>
          <a:xfrm>
            <a:off x="509375" y="1411950"/>
            <a:ext cx="4391700" cy="23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Gather clues to find out what kind of shapes belong in each of these categories.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triangle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pentagon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hexagon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quadrilateral</a:t>
            </a:r>
            <a:endParaRPr sz="1800">
              <a:latin typeface="Livvic"/>
              <a:ea typeface="Livvic"/>
              <a:cs typeface="Livvic"/>
              <a:sym typeface="Livvic"/>
            </a:endParaRPr>
          </a:p>
        </p:txBody>
      </p:sp>
      <p:sp>
        <p:nvSpPr>
          <p:cNvPr id="186" name="Google Shape;186;p21"/>
          <p:cNvSpPr txBox="1"/>
          <p:nvPr/>
        </p:nvSpPr>
        <p:spPr>
          <a:xfrm>
            <a:off x="4754350" y="1228600"/>
            <a:ext cx="3969600" cy="21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Ask the teacher whether a shape card belongs with one of these categories.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Use this question frame: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Is Shape _______ a _____________________?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Use the clues you gathered to make a true statement.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Shape _______ is a _____________________ because it has:_________________________</a:t>
            </a:r>
            <a:endParaRPr sz="1600">
              <a:latin typeface="Livvic"/>
              <a:ea typeface="Livvic"/>
              <a:cs typeface="Livvic"/>
              <a:sym typeface="Livv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2"/>
          <p:cNvSpPr txBox="1"/>
          <p:nvPr>
            <p:ph type="ctrTitle"/>
          </p:nvPr>
        </p:nvSpPr>
        <p:spPr>
          <a:xfrm>
            <a:off x="450750" y="40194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Penta-what?</a:t>
            </a:r>
            <a:endParaRPr sz="3000">
              <a:solidFill>
                <a:srgbClr val="434343"/>
              </a:solidFill>
              <a:latin typeface="Hepta Slab"/>
              <a:ea typeface="Hepta Slab"/>
              <a:cs typeface="Hepta Slab"/>
              <a:sym typeface="Hepta Slab"/>
            </a:endParaRPr>
          </a:p>
        </p:txBody>
      </p:sp>
      <p:sp>
        <p:nvSpPr>
          <p:cNvPr id="192" name="Google Shape;192;p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3" name="Google Shape;193;p22"/>
          <p:cNvSpPr txBox="1"/>
          <p:nvPr/>
        </p:nvSpPr>
        <p:spPr>
          <a:xfrm>
            <a:off x="509375" y="1411950"/>
            <a:ext cx="4391700" cy="23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Gather clues to find out what kind of shapes belong in each of these categories.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triangle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pentagon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hexagon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quadrilateral</a:t>
            </a:r>
            <a:endParaRPr sz="1800">
              <a:latin typeface="Livvic"/>
              <a:ea typeface="Livvic"/>
              <a:cs typeface="Livvic"/>
              <a:sym typeface="Livvic"/>
            </a:endParaRPr>
          </a:p>
        </p:txBody>
      </p:sp>
      <p:sp>
        <p:nvSpPr>
          <p:cNvPr id="194" name="Google Shape;194;p22"/>
          <p:cNvSpPr txBox="1"/>
          <p:nvPr/>
        </p:nvSpPr>
        <p:spPr>
          <a:xfrm>
            <a:off x="4763525" y="1769525"/>
            <a:ext cx="3969600" cy="21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3. Would these shapes belong to any of these categories? Explain.</a:t>
            </a:r>
            <a:endParaRPr sz="1600">
              <a:latin typeface="Livvic"/>
              <a:ea typeface="Livvic"/>
              <a:cs typeface="Livvic"/>
              <a:sym typeface="Livvic"/>
            </a:endParaRPr>
          </a:p>
        </p:txBody>
      </p:sp>
      <p:pic>
        <p:nvPicPr>
          <p:cNvPr id="195" name="Google Shape;195;p22"/>
          <p:cNvPicPr preferRelativeResize="0"/>
          <p:nvPr/>
        </p:nvPicPr>
        <p:blipFill>
          <a:blip r:embed="rId3">
            <a:alphaModFix/>
          </a:blip>
          <a:stretch>
            <a:fillRect/>
          </a:stretch>
        </p:blipFill>
        <p:spPr>
          <a:xfrm>
            <a:off x="5024750" y="2750070"/>
            <a:ext cx="3253400" cy="880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3"/>
          <p:cNvSpPr txBox="1"/>
          <p:nvPr>
            <p:ph type="ctrTitle"/>
          </p:nvPr>
        </p:nvSpPr>
        <p:spPr>
          <a:xfrm>
            <a:off x="570150" y="1845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Compare Shapes</a:t>
            </a:r>
            <a:endParaRPr b="0" sz="2500">
              <a:solidFill>
                <a:srgbClr val="434343"/>
              </a:solidFill>
              <a:latin typeface="Hepta Slab"/>
              <a:ea typeface="Hepta Slab"/>
              <a:cs typeface="Hepta Slab"/>
              <a:sym typeface="Hepta Slab"/>
            </a:endParaRPr>
          </a:p>
        </p:txBody>
      </p:sp>
      <p:sp>
        <p:nvSpPr>
          <p:cNvPr id="201" name="Google Shape;201;p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02" name="Google Shape;202;p23"/>
          <p:cNvSpPr txBox="1"/>
          <p:nvPr/>
        </p:nvSpPr>
        <p:spPr>
          <a:xfrm>
            <a:off x="648050" y="780700"/>
            <a:ext cx="7392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Quicksand"/>
                <a:ea typeface="Quicksand"/>
                <a:cs typeface="Quicksand"/>
                <a:sym typeface="Quicksand"/>
              </a:rPr>
              <a:t>Pick 1 shape card. Be prepared to name and describe your shape to a partner.</a:t>
            </a:r>
            <a:endParaRPr b="1" sz="1500">
              <a:latin typeface="Quicksand"/>
              <a:ea typeface="Quicksand"/>
              <a:cs typeface="Quicksand"/>
              <a:sym typeface="Quicksand"/>
            </a:endParaRPr>
          </a:p>
        </p:txBody>
      </p:sp>
      <p:pic>
        <p:nvPicPr>
          <p:cNvPr id="203" name="Google Shape;203;p23"/>
          <p:cNvPicPr preferRelativeResize="0"/>
          <p:nvPr/>
        </p:nvPicPr>
        <p:blipFill>
          <a:blip r:embed="rId3">
            <a:alphaModFix/>
          </a:blip>
          <a:stretch>
            <a:fillRect/>
          </a:stretch>
        </p:blipFill>
        <p:spPr>
          <a:xfrm>
            <a:off x="923950" y="1347088"/>
            <a:ext cx="780375" cy="908125"/>
          </a:xfrm>
          <a:prstGeom prst="rect">
            <a:avLst/>
          </a:prstGeom>
          <a:noFill/>
          <a:ln cap="flat" cmpd="sng" w="19050">
            <a:solidFill>
              <a:schemeClr val="dk2"/>
            </a:solidFill>
            <a:prstDash val="solid"/>
            <a:round/>
            <a:headEnd len="sm" w="sm" type="none"/>
            <a:tailEnd len="sm" w="sm" type="none"/>
          </a:ln>
        </p:spPr>
      </p:pic>
      <p:pic>
        <p:nvPicPr>
          <p:cNvPr id="204" name="Google Shape;204;p23"/>
          <p:cNvPicPr preferRelativeResize="0"/>
          <p:nvPr/>
        </p:nvPicPr>
        <p:blipFill>
          <a:blip r:embed="rId4">
            <a:alphaModFix/>
          </a:blip>
          <a:stretch>
            <a:fillRect/>
          </a:stretch>
        </p:blipFill>
        <p:spPr>
          <a:xfrm>
            <a:off x="3027500" y="1338713"/>
            <a:ext cx="707425" cy="835818"/>
          </a:xfrm>
          <a:prstGeom prst="rect">
            <a:avLst/>
          </a:prstGeom>
          <a:noFill/>
          <a:ln cap="flat" cmpd="sng" w="19050">
            <a:solidFill>
              <a:schemeClr val="dk2"/>
            </a:solidFill>
            <a:prstDash val="solid"/>
            <a:round/>
            <a:headEnd len="sm" w="sm" type="none"/>
            <a:tailEnd len="sm" w="sm" type="none"/>
          </a:ln>
        </p:spPr>
      </p:pic>
      <p:pic>
        <p:nvPicPr>
          <p:cNvPr id="205" name="Google Shape;205;p23"/>
          <p:cNvPicPr preferRelativeResize="0"/>
          <p:nvPr/>
        </p:nvPicPr>
        <p:blipFill>
          <a:blip r:embed="rId5">
            <a:alphaModFix/>
          </a:blip>
          <a:stretch>
            <a:fillRect/>
          </a:stretch>
        </p:blipFill>
        <p:spPr>
          <a:xfrm>
            <a:off x="7739075" y="1226238"/>
            <a:ext cx="820768" cy="946600"/>
          </a:xfrm>
          <a:prstGeom prst="rect">
            <a:avLst/>
          </a:prstGeom>
          <a:noFill/>
          <a:ln cap="flat" cmpd="sng" w="19050">
            <a:solidFill>
              <a:schemeClr val="dk2"/>
            </a:solidFill>
            <a:prstDash val="solid"/>
            <a:round/>
            <a:headEnd len="sm" w="sm" type="none"/>
            <a:tailEnd len="sm" w="sm" type="none"/>
          </a:ln>
        </p:spPr>
      </p:pic>
      <p:pic>
        <p:nvPicPr>
          <p:cNvPr id="206" name="Google Shape;206;p23"/>
          <p:cNvPicPr preferRelativeResize="0"/>
          <p:nvPr/>
        </p:nvPicPr>
        <p:blipFill>
          <a:blip r:embed="rId6">
            <a:alphaModFix/>
          </a:blip>
          <a:stretch>
            <a:fillRect/>
          </a:stretch>
        </p:blipFill>
        <p:spPr>
          <a:xfrm>
            <a:off x="4891263" y="1233563"/>
            <a:ext cx="662006" cy="862350"/>
          </a:xfrm>
          <a:prstGeom prst="rect">
            <a:avLst/>
          </a:prstGeom>
          <a:noFill/>
          <a:ln cap="flat" cmpd="sng" w="19050">
            <a:solidFill>
              <a:schemeClr val="dk2"/>
            </a:solidFill>
            <a:prstDash val="solid"/>
            <a:round/>
            <a:headEnd len="sm" w="sm" type="none"/>
            <a:tailEnd len="sm" w="sm" type="none"/>
          </a:ln>
        </p:spPr>
      </p:pic>
      <p:pic>
        <p:nvPicPr>
          <p:cNvPr id="207" name="Google Shape;207;p23"/>
          <p:cNvPicPr preferRelativeResize="0"/>
          <p:nvPr/>
        </p:nvPicPr>
        <p:blipFill>
          <a:blip r:embed="rId7">
            <a:alphaModFix/>
          </a:blip>
          <a:stretch>
            <a:fillRect/>
          </a:stretch>
        </p:blipFill>
        <p:spPr>
          <a:xfrm>
            <a:off x="5833054" y="1166038"/>
            <a:ext cx="820775" cy="997397"/>
          </a:xfrm>
          <a:prstGeom prst="rect">
            <a:avLst/>
          </a:prstGeom>
          <a:noFill/>
          <a:ln cap="flat" cmpd="sng" w="19050">
            <a:solidFill>
              <a:schemeClr val="dk2"/>
            </a:solidFill>
            <a:prstDash val="solid"/>
            <a:round/>
            <a:headEnd len="sm" w="sm" type="none"/>
            <a:tailEnd len="sm" w="sm" type="none"/>
          </a:ln>
        </p:spPr>
      </p:pic>
      <p:pic>
        <p:nvPicPr>
          <p:cNvPr id="208" name="Google Shape;208;p23"/>
          <p:cNvPicPr preferRelativeResize="0"/>
          <p:nvPr/>
        </p:nvPicPr>
        <p:blipFill>
          <a:blip r:embed="rId8">
            <a:alphaModFix/>
          </a:blip>
          <a:stretch>
            <a:fillRect/>
          </a:stretch>
        </p:blipFill>
        <p:spPr>
          <a:xfrm>
            <a:off x="3084725" y="2371025"/>
            <a:ext cx="909975" cy="1073084"/>
          </a:xfrm>
          <a:prstGeom prst="rect">
            <a:avLst/>
          </a:prstGeom>
          <a:noFill/>
          <a:ln cap="flat" cmpd="sng" w="19050">
            <a:solidFill>
              <a:schemeClr val="dk2"/>
            </a:solidFill>
            <a:prstDash val="solid"/>
            <a:round/>
            <a:headEnd len="sm" w="sm" type="none"/>
            <a:tailEnd len="sm" w="sm" type="none"/>
          </a:ln>
        </p:spPr>
      </p:pic>
      <p:pic>
        <p:nvPicPr>
          <p:cNvPr id="209" name="Google Shape;209;p23"/>
          <p:cNvPicPr preferRelativeResize="0"/>
          <p:nvPr/>
        </p:nvPicPr>
        <p:blipFill>
          <a:blip r:embed="rId9">
            <a:alphaModFix/>
          </a:blip>
          <a:stretch>
            <a:fillRect/>
          </a:stretch>
        </p:blipFill>
        <p:spPr>
          <a:xfrm>
            <a:off x="3959388" y="1376910"/>
            <a:ext cx="707432" cy="841500"/>
          </a:xfrm>
          <a:prstGeom prst="rect">
            <a:avLst/>
          </a:prstGeom>
          <a:noFill/>
          <a:ln cap="flat" cmpd="sng" w="19050">
            <a:solidFill>
              <a:schemeClr val="dk2"/>
            </a:solidFill>
            <a:prstDash val="solid"/>
            <a:round/>
            <a:headEnd len="sm" w="sm" type="none"/>
            <a:tailEnd len="sm" w="sm" type="none"/>
          </a:ln>
        </p:spPr>
      </p:pic>
      <p:pic>
        <p:nvPicPr>
          <p:cNvPr id="210" name="Google Shape;210;p23"/>
          <p:cNvPicPr preferRelativeResize="0"/>
          <p:nvPr/>
        </p:nvPicPr>
        <p:blipFill>
          <a:blip r:embed="rId10">
            <a:alphaModFix/>
          </a:blip>
          <a:stretch>
            <a:fillRect/>
          </a:stretch>
        </p:blipFill>
        <p:spPr>
          <a:xfrm>
            <a:off x="2333175" y="2539175"/>
            <a:ext cx="662000" cy="721546"/>
          </a:xfrm>
          <a:prstGeom prst="rect">
            <a:avLst/>
          </a:prstGeom>
          <a:noFill/>
          <a:ln cap="flat" cmpd="sng" w="19050">
            <a:solidFill>
              <a:schemeClr val="dk2"/>
            </a:solidFill>
            <a:prstDash val="solid"/>
            <a:round/>
            <a:headEnd len="sm" w="sm" type="none"/>
            <a:tailEnd len="sm" w="sm" type="none"/>
          </a:ln>
        </p:spPr>
      </p:pic>
      <p:pic>
        <p:nvPicPr>
          <p:cNvPr id="211" name="Google Shape;211;p23"/>
          <p:cNvPicPr preferRelativeResize="0"/>
          <p:nvPr/>
        </p:nvPicPr>
        <p:blipFill>
          <a:blip r:embed="rId11">
            <a:alphaModFix/>
          </a:blip>
          <a:stretch>
            <a:fillRect/>
          </a:stretch>
        </p:blipFill>
        <p:spPr>
          <a:xfrm>
            <a:off x="2632550" y="3640604"/>
            <a:ext cx="780375" cy="928268"/>
          </a:xfrm>
          <a:prstGeom prst="rect">
            <a:avLst/>
          </a:prstGeom>
          <a:noFill/>
          <a:ln cap="flat" cmpd="sng" w="19050">
            <a:solidFill>
              <a:schemeClr val="dk2"/>
            </a:solidFill>
            <a:prstDash val="solid"/>
            <a:round/>
            <a:headEnd len="sm" w="sm" type="none"/>
            <a:tailEnd len="sm" w="sm" type="none"/>
          </a:ln>
        </p:spPr>
      </p:pic>
      <p:pic>
        <p:nvPicPr>
          <p:cNvPr id="212" name="Google Shape;212;p23"/>
          <p:cNvPicPr preferRelativeResize="0"/>
          <p:nvPr/>
        </p:nvPicPr>
        <p:blipFill>
          <a:blip r:embed="rId12">
            <a:alphaModFix/>
          </a:blip>
          <a:stretch>
            <a:fillRect/>
          </a:stretch>
        </p:blipFill>
        <p:spPr>
          <a:xfrm>
            <a:off x="4618605" y="3674417"/>
            <a:ext cx="853400" cy="969608"/>
          </a:xfrm>
          <a:prstGeom prst="rect">
            <a:avLst/>
          </a:prstGeom>
          <a:noFill/>
          <a:ln cap="flat" cmpd="sng" w="19050">
            <a:solidFill>
              <a:schemeClr val="dk2"/>
            </a:solidFill>
            <a:prstDash val="solid"/>
            <a:round/>
            <a:headEnd len="sm" w="sm" type="none"/>
            <a:tailEnd len="sm" w="sm" type="none"/>
          </a:ln>
        </p:spPr>
      </p:pic>
      <p:pic>
        <p:nvPicPr>
          <p:cNvPr id="213" name="Google Shape;213;p23"/>
          <p:cNvPicPr preferRelativeResize="0"/>
          <p:nvPr/>
        </p:nvPicPr>
        <p:blipFill>
          <a:blip r:embed="rId13">
            <a:alphaModFix/>
          </a:blip>
          <a:stretch>
            <a:fillRect/>
          </a:stretch>
        </p:blipFill>
        <p:spPr>
          <a:xfrm>
            <a:off x="7589725" y="3590592"/>
            <a:ext cx="909975" cy="1112617"/>
          </a:xfrm>
          <a:prstGeom prst="rect">
            <a:avLst/>
          </a:prstGeom>
          <a:noFill/>
          <a:ln cap="flat" cmpd="sng" w="19050">
            <a:solidFill>
              <a:schemeClr val="dk2"/>
            </a:solidFill>
            <a:prstDash val="solid"/>
            <a:round/>
            <a:headEnd len="sm" w="sm" type="none"/>
            <a:tailEnd len="sm" w="sm" type="none"/>
          </a:ln>
        </p:spPr>
      </p:pic>
      <p:pic>
        <p:nvPicPr>
          <p:cNvPr id="214" name="Google Shape;214;p23"/>
          <p:cNvPicPr preferRelativeResize="0"/>
          <p:nvPr/>
        </p:nvPicPr>
        <p:blipFill>
          <a:blip r:embed="rId14">
            <a:alphaModFix/>
          </a:blip>
          <a:stretch>
            <a:fillRect/>
          </a:stretch>
        </p:blipFill>
        <p:spPr>
          <a:xfrm>
            <a:off x="3560763" y="3640593"/>
            <a:ext cx="909975" cy="1040573"/>
          </a:xfrm>
          <a:prstGeom prst="rect">
            <a:avLst/>
          </a:prstGeom>
          <a:noFill/>
          <a:ln cap="flat" cmpd="sng" w="19050">
            <a:solidFill>
              <a:schemeClr val="dk2"/>
            </a:solidFill>
            <a:prstDash val="solid"/>
            <a:round/>
            <a:headEnd len="sm" w="sm" type="none"/>
            <a:tailEnd len="sm" w="sm" type="none"/>
          </a:ln>
        </p:spPr>
      </p:pic>
      <p:pic>
        <p:nvPicPr>
          <p:cNvPr id="215" name="Google Shape;215;p23"/>
          <p:cNvPicPr preferRelativeResize="0"/>
          <p:nvPr/>
        </p:nvPicPr>
        <p:blipFill>
          <a:blip r:embed="rId15">
            <a:alphaModFix/>
          </a:blip>
          <a:stretch>
            <a:fillRect/>
          </a:stretch>
        </p:blipFill>
        <p:spPr>
          <a:xfrm>
            <a:off x="4193475" y="2418881"/>
            <a:ext cx="980400" cy="1021250"/>
          </a:xfrm>
          <a:prstGeom prst="rect">
            <a:avLst/>
          </a:prstGeom>
          <a:noFill/>
          <a:ln cap="flat" cmpd="sng" w="19050">
            <a:solidFill>
              <a:schemeClr val="dk2"/>
            </a:solidFill>
            <a:prstDash val="solid"/>
            <a:round/>
            <a:headEnd len="sm" w="sm" type="none"/>
            <a:tailEnd len="sm" w="sm" type="none"/>
          </a:ln>
        </p:spPr>
      </p:pic>
      <p:pic>
        <p:nvPicPr>
          <p:cNvPr id="216" name="Google Shape;216;p23"/>
          <p:cNvPicPr preferRelativeResize="0"/>
          <p:nvPr/>
        </p:nvPicPr>
        <p:blipFill>
          <a:blip r:embed="rId16">
            <a:alphaModFix/>
          </a:blip>
          <a:stretch>
            <a:fillRect/>
          </a:stretch>
        </p:blipFill>
        <p:spPr>
          <a:xfrm>
            <a:off x="5450305" y="2339955"/>
            <a:ext cx="853400" cy="1157933"/>
          </a:xfrm>
          <a:prstGeom prst="rect">
            <a:avLst/>
          </a:prstGeom>
          <a:noFill/>
          <a:ln cap="flat" cmpd="sng" w="19050">
            <a:solidFill>
              <a:schemeClr val="dk2"/>
            </a:solidFill>
            <a:prstDash val="solid"/>
            <a:round/>
            <a:headEnd len="sm" w="sm" type="none"/>
            <a:tailEnd len="sm" w="sm" type="none"/>
          </a:ln>
        </p:spPr>
      </p:pic>
      <p:pic>
        <p:nvPicPr>
          <p:cNvPr id="217" name="Google Shape;217;p23"/>
          <p:cNvPicPr preferRelativeResize="0"/>
          <p:nvPr/>
        </p:nvPicPr>
        <p:blipFill>
          <a:blip r:embed="rId17">
            <a:alphaModFix/>
          </a:blip>
          <a:stretch>
            <a:fillRect/>
          </a:stretch>
        </p:blipFill>
        <p:spPr>
          <a:xfrm>
            <a:off x="5619849" y="3657174"/>
            <a:ext cx="853395" cy="1007450"/>
          </a:xfrm>
          <a:prstGeom prst="rect">
            <a:avLst/>
          </a:prstGeom>
          <a:noFill/>
          <a:ln cap="flat" cmpd="sng" w="19050">
            <a:solidFill>
              <a:schemeClr val="dk2"/>
            </a:solidFill>
            <a:prstDash val="solid"/>
            <a:round/>
            <a:headEnd len="sm" w="sm" type="none"/>
            <a:tailEnd len="sm" w="sm" type="none"/>
          </a:ln>
        </p:spPr>
      </p:pic>
      <p:pic>
        <p:nvPicPr>
          <p:cNvPr id="218" name="Google Shape;218;p23"/>
          <p:cNvPicPr preferRelativeResize="0"/>
          <p:nvPr/>
        </p:nvPicPr>
        <p:blipFill>
          <a:blip r:embed="rId18">
            <a:alphaModFix/>
          </a:blip>
          <a:stretch>
            <a:fillRect/>
          </a:stretch>
        </p:blipFill>
        <p:spPr>
          <a:xfrm>
            <a:off x="6541292" y="2315430"/>
            <a:ext cx="980400" cy="1165784"/>
          </a:xfrm>
          <a:prstGeom prst="rect">
            <a:avLst/>
          </a:prstGeom>
          <a:noFill/>
          <a:ln cap="flat" cmpd="sng" w="19050">
            <a:solidFill>
              <a:schemeClr val="dk2"/>
            </a:solidFill>
            <a:prstDash val="solid"/>
            <a:round/>
            <a:headEnd len="sm" w="sm" type="none"/>
            <a:tailEnd len="sm" w="sm" type="none"/>
          </a:ln>
        </p:spPr>
      </p:pic>
      <p:pic>
        <p:nvPicPr>
          <p:cNvPr id="219" name="Google Shape;219;p23"/>
          <p:cNvPicPr preferRelativeResize="0"/>
          <p:nvPr/>
        </p:nvPicPr>
        <p:blipFill>
          <a:blip r:embed="rId19">
            <a:alphaModFix/>
          </a:blip>
          <a:stretch>
            <a:fillRect/>
          </a:stretch>
        </p:blipFill>
        <p:spPr>
          <a:xfrm>
            <a:off x="6806275" y="1188322"/>
            <a:ext cx="780350" cy="952827"/>
          </a:xfrm>
          <a:prstGeom prst="rect">
            <a:avLst/>
          </a:prstGeom>
          <a:noFill/>
          <a:ln cap="flat" cmpd="sng" w="19050">
            <a:solidFill>
              <a:schemeClr val="dk2"/>
            </a:solidFill>
            <a:prstDash val="solid"/>
            <a:round/>
            <a:headEnd len="sm" w="sm" type="none"/>
            <a:tailEnd len="sm" w="sm" type="none"/>
          </a:ln>
        </p:spPr>
      </p:pic>
      <p:pic>
        <p:nvPicPr>
          <p:cNvPr id="220" name="Google Shape;220;p23"/>
          <p:cNvPicPr preferRelativeResize="0"/>
          <p:nvPr/>
        </p:nvPicPr>
        <p:blipFill>
          <a:blip r:embed="rId20">
            <a:alphaModFix/>
          </a:blip>
          <a:stretch>
            <a:fillRect/>
          </a:stretch>
        </p:blipFill>
        <p:spPr>
          <a:xfrm>
            <a:off x="6621091" y="3655500"/>
            <a:ext cx="820775" cy="1007450"/>
          </a:xfrm>
          <a:prstGeom prst="rect">
            <a:avLst/>
          </a:prstGeom>
          <a:noFill/>
          <a:ln cap="flat" cmpd="sng" w="19050">
            <a:solidFill>
              <a:schemeClr val="dk2"/>
            </a:solidFill>
            <a:prstDash val="solid"/>
            <a:round/>
            <a:headEnd len="sm" w="sm" type="none"/>
            <a:tailEnd len="sm" w="sm" type="none"/>
          </a:ln>
        </p:spPr>
      </p:pic>
      <p:pic>
        <p:nvPicPr>
          <p:cNvPr id="221" name="Google Shape;221;p23"/>
          <p:cNvPicPr preferRelativeResize="0"/>
          <p:nvPr/>
        </p:nvPicPr>
        <p:blipFill>
          <a:blip r:embed="rId21">
            <a:alphaModFix/>
          </a:blip>
          <a:stretch>
            <a:fillRect/>
          </a:stretch>
        </p:blipFill>
        <p:spPr>
          <a:xfrm>
            <a:off x="7759288" y="2339950"/>
            <a:ext cx="780350" cy="952183"/>
          </a:xfrm>
          <a:prstGeom prst="rect">
            <a:avLst/>
          </a:prstGeom>
          <a:noFill/>
          <a:ln cap="flat" cmpd="sng" w="19050">
            <a:solidFill>
              <a:schemeClr val="dk2"/>
            </a:solidFill>
            <a:prstDash val="solid"/>
            <a:round/>
            <a:headEnd len="sm" w="sm" type="none"/>
            <a:tailEnd len="sm" w="sm" type="none"/>
          </a:ln>
        </p:spPr>
      </p:pic>
      <p:pic>
        <p:nvPicPr>
          <p:cNvPr id="222" name="Google Shape;222;p23"/>
          <p:cNvPicPr preferRelativeResize="0"/>
          <p:nvPr/>
        </p:nvPicPr>
        <p:blipFill>
          <a:blip r:embed="rId22">
            <a:alphaModFix/>
          </a:blip>
          <a:stretch>
            <a:fillRect/>
          </a:stretch>
        </p:blipFill>
        <p:spPr>
          <a:xfrm>
            <a:off x="1536199" y="2482913"/>
            <a:ext cx="707425" cy="836314"/>
          </a:xfrm>
          <a:prstGeom prst="rect">
            <a:avLst/>
          </a:prstGeom>
          <a:noFill/>
          <a:ln cap="flat" cmpd="sng" w="19050">
            <a:solidFill>
              <a:schemeClr val="dk2"/>
            </a:solidFill>
            <a:prstDash val="solid"/>
            <a:round/>
            <a:headEnd len="sm" w="sm" type="none"/>
            <a:tailEnd len="sm" w="sm" type="none"/>
          </a:ln>
        </p:spPr>
      </p:pic>
      <p:pic>
        <p:nvPicPr>
          <p:cNvPr id="223" name="Google Shape;223;p23"/>
          <p:cNvPicPr preferRelativeResize="0"/>
          <p:nvPr/>
        </p:nvPicPr>
        <p:blipFill>
          <a:blip r:embed="rId23">
            <a:alphaModFix/>
          </a:blip>
          <a:stretch>
            <a:fillRect/>
          </a:stretch>
        </p:blipFill>
        <p:spPr>
          <a:xfrm>
            <a:off x="1704313" y="3650179"/>
            <a:ext cx="780375" cy="862347"/>
          </a:xfrm>
          <a:prstGeom prst="rect">
            <a:avLst/>
          </a:prstGeom>
          <a:noFill/>
          <a:ln cap="flat" cmpd="sng" w="19050">
            <a:solidFill>
              <a:schemeClr val="dk2"/>
            </a:solidFill>
            <a:prstDash val="solid"/>
            <a:round/>
            <a:headEnd len="sm" w="sm" type="none"/>
            <a:tailEnd len="sm" w="sm" type="none"/>
          </a:ln>
        </p:spPr>
      </p:pic>
      <p:pic>
        <p:nvPicPr>
          <p:cNvPr id="224" name="Google Shape;224;p23"/>
          <p:cNvPicPr preferRelativeResize="0"/>
          <p:nvPr/>
        </p:nvPicPr>
        <p:blipFill>
          <a:blip r:embed="rId24">
            <a:alphaModFix/>
          </a:blip>
          <a:stretch>
            <a:fillRect/>
          </a:stretch>
        </p:blipFill>
        <p:spPr>
          <a:xfrm>
            <a:off x="1925088" y="1341738"/>
            <a:ext cx="780375" cy="918828"/>
          </a:xfrm>
          <a:prstGeom prst="rect">
            <a:avLst/>
          </a:prstGeom>
          <a:noFill/>
          <a:ln cap="flat" cmpd="sng" w="19050">
            <a:solidFill>
              <a:schemeClr val="dk2"/>
            </a:solidFill>
            <a:prstDash val="solid"/>
            <a:round/>
            <a:headEnd len="sm" w="sm" type="none"/>
            <a:tailEnd len="sm" w="sm" type="none"/>
          </a:ln>
        </p:spPr>
      </p:pic>
      <p:pic>
        <p:nvPicPr>
          <p:cNvPr id="225" name="Google Shape;225;p23"/>
          <p:cNvPicPr preferRelativeResize="0"/>
          <p:nvPr/>
        </p:nvPicPr>
        <p:blipFill>
          <a:blip r:embed="rId25">
            <a:alphaModFix/>
          </a:blip>
          <a:stretch>
            <a:fillRect/>
          </a:stretch>
        </p:blipFill>
        <p:spPr>
          <a:xfrm>
            <a:off x="592942" y="3539313"/>
            <a:ext cx="909975" cy="1084085"/>
          </a:xfrm>
          <a:prstGeom prst="rect">
            <a:avLst/>
          </a:prstGeom>
          <a:noFill/>
          <a:ln cap="flat" cmpd="sng" w="19050">
            <a:solidFill>
              <a:schemeClr val="dk2"/>
            </a:solidFill>
            <a:prstDash val="solid"/>
            <a:round/>
            <a:headEnd len="sm" w="sm" type="none"/>
            <a:tailEnd len="sm" w="sm" type="none"/>
          </a:ln>
        </p:spPr>
      </p:pic>
      <p:pic>
        <p:nvPicPr>
          <p:cNvPr id="226" name="Google Shape;226;p23"/>
          <p:cNvPicPr preferRelativeResize="0"/>
          <p:nvPr/>
        </p:nvPicPr>
        <p:blipFill>
          <a:blip r:embed="rId26">
            <a:alphaModFix/>
          </a:blip>
          <a:stretch>
            <a:fillRect/>
          </a:stretch>
        </p:blipFill>
        <p:spPr>
          <a:xfrm>
            <a:off x="716938" y="2551060"/>
            <a:ext cx="662000" cy="7569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24"/>
          <p:cNvPicPr preferRelativeResize="0"/>
          <p:nvPr/>
        </p:nvPicPr>
        <p:blipFill>
          <a:blip r:embed="rId3">
            <a:alphaModFix/>
          </a:blip>
          <a:stretch>
            <a:fillRect/>
          </a:stretch>
        </p:blipFill>
        <p:spPr>
          <a:xfrm>
            <a:off x="3827675" y="3194924"/>
            <a:ext cx="1451437" cy="1292365"/>
          </a:xfrm>
          <a:prstGeom prst="rect">
            <a:avLst/>
          </a:prstGeom>
          <a:noFill/>
          <a:ln>
            <a:noFill/>
          </a:ln>
        </p:spPr>
      </p:pic>
      <p:sp>
        <p:nvSpPr>
          <p:cNvPr id="232" name="Google Shape;232;p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33" name="Google Shape;233;p24"/>
          <p:cNvSpPr txBox="1"/>
          <p:nvPr/>
        </p:nvSpPr>
        <p:spPr>
          <a:xfrm>
            <a:off x="822475" y="581950"/>
            <a:ext cx="6836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Today we learned we can name shapes based on the number of sides and corners they have.</a:t>
            </a:r>
            <a:endParaRPr sz="1500">
              <a:latin typeface="Livvic"/>
              <a:ea typeface="Livvic"/>
              <a:cs typeface="Livvic"/>
              <a:sym typeface="Livvic"/>
            </a:endParaRPr>
          </a:p>
        </p:txBody>
      </p:sp>
      <p:sp>
        <p:nvSpPr>
          <p:cNvPr id="234" name="Google Shape;234;p24"/>
          <p:cNvSpPr/>
          <p:nvPr/>
        </p:nvSpPr>
        <p:spPr>
          <a:xfrm>
            <a:off x="5848500" y="270034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4"/>
          <p:cNvSpPr txBox="1"/>
          <p:nvPr/>
        </p:nvSpPr>
        <p:spPr>
          <a:xfrm flipH="1">
            <a:off x="6156675" y="292491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Do you agree or disagree? Explain.</a:t>
            </a:r>
            <a:endParaRPr b="1" sz="1200">
              <a:latin typeface="Quicksand"/>
              <a:ea typeface="Quicksand"/>
              <a:cs typeface="Quicksand"/>
              <a:sym typeface="Quicksand"/>
            </a:endParaRPr>
          </a:p>
        </p:txBody>
      </p:sp>
      <p:pic>
        <p:nvPicPr>
          <p:cNvPr id="236" name="Google Shape;236;p24"/>
          <p:cNvPicPr preferRelativeResize="0"/>
          <p:nvPr/>
        </p:nvPicPr>
        <p:blipFill>
          <a:blip r:embed="rId4">
            <a:alphaModFix/>
          </a:blip>
          <a:stretch>
            <a:fillRect/>
          </a:stretch>
        </p:blipFill>
        <p:spPr>
          <a:xfrm>
            <a:off x="2490350" y="1306025"/>
            <a:ext cx="2290049" cy="1183545"/>
          </a:xfrm>
          <a:prstGeom prst="rect">
            <a:avLst/>
          </a:prstGeom>
          <a:noFill/>
          <a:ln cap="flat" cmpd="sng" w="19050">
            <a:solidFill>
              <a:schemeClr val="dk2"/>
            </a:solidFill>
            <a:prstDash val="solid"/>
            <a:round/>
            <a:headEnd len="sm" w="sm" type="none"/>
            <a:tailEnd len="sm" w="sm" type="none"/>
          </a:ln>
        </p:spPr>
      </p:pic>
      <p:pic>
        <p:nvPicPr>
          <p:cNvPr id="237" name="Google Shape;237;p24"/>
          <p:cNvPicPr preferRelativeResize="0"/>
          <p:nvPr/>
        </p:nvPicPr>
        <p:blipFill>
          <a:blip r:embed="rId5">
            <a:alphaModFix/>
          </a:blip>
          <a:stretch>
            <a:fillRect/>
          </a:stretch>
        </p:blipFill>
        <p:spPr>
          <a:xfrm>
            <a:off x="5112550" y="1306022"/>
            <a:ext cx="1200450" cy="1051000"/>
          </a:xfrm>
          <a:prstGeom prst="rect">
            <a:avLst/>
          </a:prstGeom>
          <a:noFill/>
          <a:ln cap="flat" cmpd="sng" w="19050">
            <a:solidFill>
              <a:schemeClr val="dk2"/>
            </a:solidFill>
            <a:prstDash val="solid"/>
            <a:round/>
            <a:headEnd len="sm" w="sm" type="none"/>
            <a:tailEnd len="sm" w="sm" type="none"/>
          </a:ln>
        </p:spPr>
      </p:pic>
      <p:sp>
        <p:nvSpPr>
          <p:cNvPr id="238" name="Google Shape;238;p24"/>
          <p:cNvSpPr/>
          <p:nvPr/>
        </p:nvSpPr>
        <p:spPr>
          <a:xfrm flipH="1">
            <a:off x="1324975" y="270034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4"/>
          <p:cNvSpPr txBox="1"/>
          <p:nvPr/>
        </p:nvSpPr>
        <p:spPr>
          <a:xfrm>
            <a:off x="1584587" y="2778238"/>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Diego told his partner that this shape was a hexagon because it has 5 sides.</a:t>
            </a:r>
            <a:endParaRPr b="1" sz="1200">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3" name="Shape 243"/>
        <p:cNvGrpSpPr/>
        <p:nvPr/>
      </p:nvGrpSpPr>
      <p:grpSpPr>
        <a:xfrm>
          <a:off x="0" y="0"/>
          <a:ext cx="0" cy="0"/>
          <a:chOff x="0" y="0"/>
          <a:chExt cx="0" cy="0"/>
        </a:xfrm>
      </p:grpSpPr>
      <p:sp>
        <p:nvSpPr>
          <p:cNvPr id="244" name="Google Shape;244;p25"/>
          <p:cNvSpPr txBox="1"/>
          <p:nvPr>
            <p:ph type="ctrTitle"/>
          </p:nvPr>
        </p:nvSpPr>
        <p:spPr>
          <a:xfrm>
            <a:off x="1683000" y="1409400"/>
            <a:ext cx="5778000" cy="14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Draw Shapes</a:t>
            </a:r>
            <a:endParaRPr sz="4200">
              <a:solidFill>
                <a:srgbClr val="434343"/>
              </a:solidFill>
              <a:latin typeface="Hepta Slab"/>
              <a:ea typeface="Hepta Slab"/>
              <a:cs typeface="Hepta Slab"/>
              <a:sym typeface="Hepta Slab"/>
            </a:endParaRPr>
          </a:p>
        </p:txBody>
      </p:sp>
      <p:sp>
        <p:nvSpPr>
          <p:cNvPr id="245" name="Google Shape;245;p25"/>
          <p:cNvSpPr txBox="1"/>
          <p:nvPr/>
        </p:nvSpPr>
        <p:spPr>
          <a:xfrm>
            <a:off x="1860450" y="2903100"/>
            <a:ext cx="6447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recognize and draw triangles, quadrilaterals, pentagons, and hexagons.</a:t>
            </a:r>
            <a:endParaRPr>
              <a:latin typeface="Quicksand"/>
              <a:ea typeface="Quicksand"/>
              <a:cs typeface="Quicksand"/>
              <a:sym typeface="Quicksand"/>
            </a:endParaRPr>
          </a:p>
        </p:txBody>
      </p:sp>
      <p:sp>
        <p:nvSpPr>
          <p:cNvPr id="246" name="Google Shape;246;p25"/>
          <p:cNvSpPr/>
          <p:nvPr/>
        </p:nvSpPr>
        <p:spPr>
          <a:xfrm>
            <a:off x="1295827" y="29031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a:t>
            </a:r>
            <a:endParaRPr sz="1100">
              <a:latin typeface="Quicksand"/>
              <a:ea typeface="Quicksand"/>
              <a:cs typeface="Quicksand"/>
              <a:sym typeface="Quicksand"/>
            </a:endParaRPr>
          </a:p>
        </p:txBody>
      </p:sp>
      <p:sp>
        <p:nvSpPr>
          <p:cNvPr id="248" name="Google Shape;248;p25"/>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6"/>
          <p:cNvSpPr txBox="1"/>
          <p:nvPr>
            <p:ph type="ctrTitle"/>
          </p:nvPr>
        </p:nvSpPr>
        <p:spPr>
          <a:xfrm>
            <a:off x="471600" y="613871"/>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Which One Doesn’t Belong: </a:t>
            </a:r>
            <a:endParaRPr sz="25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500">
                <a:solidFill>
                  <a:srgbClr val="434343"/>
                </a:solidFill>
                <a:latin typeface="Hepta Slab"/>
                <a:ea typeface="Hepta Slab"/>
                <a:cs typeface="Hepta Slab"/>
                <a:sym typeface="Hepta Slab"/>
              </a:rPr>
              <a:t>Five-Sided Shapes</a:t>
            </a:r>
            <a:endParaRPr b="0" sz="2500">
              <a:solidFill>
                <a:srgbClr val="434343"/>
              </a:solidFill>
              <a:latin typeface="Hepta Slab"/>
              <a:ea typeface="Hepta Slab"/>
              <a:cs typeface="Hepta Slab"/>
              <a:sym typeface="Hepta Slab"/>
            </a:endParaRPr>
          </a:p>
        </p:txBody>
      </p:sp>
      <p:sp>
        <p:nvSpPr>
          <p:cNvPr id="254" name="Google Shape;254;p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55" name="Google Shape;255;p26"/>
          <p:cNvGrpSpPr/>
          <p:nvPr/>
        </p:nvGrpSpPr>
        <p:grpSpPr>
          <a:xfrm rot="-801510">
            <a:off x="554980" y="1271158"/>
            <a:ext cx="1993856" cy="955396"/>
            <a:chOff x="522450" y="1769275"/>
            <a:chExt cx="2343168" cy="950076"/>
          </a:xfrm>
        </p:grpSpPr>
        <p:sp>
          <p:nvSpPr>
            <p:cNvPr id="256" name="Google Shape;256;p2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6"/>
            <p:cNvSpPr txBox="1"/>
            <p:nvPr/>
          </p:nvSpPr>
          <p:spPr>
            <a:xfrm>
              <a:off x="734952" y="1867178"/>
              <a:ext cx="18333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Which one doesn’t belong?</a:t>
              </a:r>
              <a:endParaRPr/>
            </a:p>
          </p:txBody>
        </p:sp>
      </p:grpSp>
      <p:pic>
        <p:nvPicPr>
          <p:cNvPr id="258" name="Google Shape;258;p26"/>
          <p:cNvPicPr preferRelativeResize="0"/>
          <p:nvPr/>
        </p:nvPicPr>
        <p:blipFill>
          <a:blip r:embed="rId3">
            <a:alphaModFix/>
          </a:blip>
          <a:stretch>
            <a:fillRect/>
          </a:stretch>
        </p:blipFill>
        <p:spPr>
          <a:xfrm>
            <a:off x="3151828" y="1448625"/>
            <a:ext cx="3130600" cy="2998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7"/>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Draw Shapes</a:t>
            </a:r>
            <a:endParaRPr b="0" sz="3000">
              <a:solidFill>
                <a:srgbClr val="434343"/>
              </a:solidFill>
              <a:latin typeface="Hepta Slab"/>
              <a:ea typeface="Hepta Slab"/>
              <a:cs typeface="Hepta Slab"/>
              <a:sym typeface="Hepta Slab"/>
            </a:endParaRPr>
          </a:p>
        </p:txBody>
      </p:sp>
      <p:sp>
        <p:nvSpPr>
          <p:cNvPr id="264" name="Google Shape;264;p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65" name="Google Shape;265;p27"/>
          <p:cNvSpPr txBox="1"/>
          <p:nvPr/>
        </p:nvSpPr>
        <p:spPr>
          <a:xfrm>
            <a:off x="565375" y="1108750"/>
            <a:ext cx="3866700" cy="35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Complete the shape to make a quadrilateral. Then draw a different four-sided shape.</a:t>
            </a:r>
            <a:endParaRPr>
              <a:latin typeface="Livvic"/>
              <a:ea typeface="Livvic"/>
              <a:cs typeface="Livvic"/>
              <a:sym typeface="Livvic"/>
            </a:endParaRPr>
          </a:p>
        </p:txBody>
      </p:sp>
      <p:sp>
        <p:nvSpPr>
          <p:cNvPr id="266" name="Google Shape;266;p27"/>
          <p:cNvSpPr txBox="1"/>
          <p:nvPr/>
        </p:nvSpPr>
        <p:spPr>
          <a:xfrm>
            <a:off x="4615875" y="1038325"/>
            <a:ext cx="4013700" cy="33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2. Complete the shape to make a pentagon. Then draw a different five-sided shape.</a:t>
            </a:r>
            <a:endParaRPr>
              <a:latin typeface="Livvic"/>
              <a:ea typeface="Livvic"/>
              <a:cs typeface="Livvic"/>
              <a:sym typeface="Livvic"/>
            </a:endParaRPr>
          </a:p>
        </p:txBody>
      </p:sp>
      <p:pic>
        <p:nvPicPr>
          <p:cNvPr id="267" name="Google Shape;267;p27"/>
          <p:cNvPicPr preferRelativeResize="0"/>
          <p:nvPr/>
        </p:nvPicPr>
        <p:blipFill>
          <a:blip r:embed="rId3">
            <a:alphaModFix/>
          </a:blip>
          <a:stretch>
            <a:fillRect/>
          </a:stretch>
        </p:blipFill>
        <p:spPr>
          <a:xfrm>
            <a:off x="644988" y="2056375"/>
            <a:ext cx="3114675" cy="2114550"/>
          </a:xfrm>
          <a:prstGeom prst="rect">
            <a:avLst/>
          </a:prstGeom>
          <a:noFill/>
          <a:ln cap="flat" cmpd="sng" w="19050">
            <a:solidFill>
              <a:schemeClr val="dk2"/>
            </a:solidFill>
            <a:prstDash val="solid"/>
            <a:round/>
            <a:headEnd len="sm" w="sm" type="none"/>
            <a:tailEnd len="sm" w="sm" type="none"/>
          </a:ln>
        </p:spPr>
      </p:pic>
      <p:pic>
        <p:nvPicPr>
          <p:cNvPr id="268" name="Google Shape;268;p27"/>
          <p:cNvPicPr preferRelativeResize="0"/>
          <p:nvPr/>
        </p:nvPicPr>
        <p:blipFill>
          <a:blip r:embed="rId4">
            <a:alphaModFix/>
          </a:blip>
          <a:stretch>
            <a:fillRect/>
          </a:stretch>
        </p:blipFill>
        <p:spPr>
          <a:xfrm>
            <a:off x="4978575" y="1923013"/>
            <a:ext cx="3162300" cy="2124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8"/>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Draw Shapes</a:t>
            </a:r>
            <a:endParaRPr b="0" sz="3000">
              <a:solidFill>
                <a:srgbClr val="434343"/>
              </a:solidFill>
              <a:latin typeface="Hepta Slab"/>
              <a:ea typeface="Hepta Slab"/>
              <a:cs typeface="Hepta Slab"/>
              <a:sym typeface="Hepta Slab"/>
            </a:endParaRPr>
          </a:p>
        </p:txBody>
      </p:sp>
      <p:sp>
        <p:nvSpPr>
          <p:cNvPr id="274" name="Google Shape;274;p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75" name="Google Shape;275;p28"/>
          <p:cNvSpPr txBox="1"/>
          <p:nvPr/>
        </p:nvSpPr>
        <p:spPr>
          <a:xfrm>
            <a:off x="565375" y="1108750"/>
            <a:ext cx="3866700" cy="35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3. Complete the shape to make a hexagon. Then draw a different six-sided shape.</a:t>
            </a:r>
            <a:endParaRPr>
              <a:latin typeface="Livvic"/>
              <a:ea typeface="Livvic"/>
              <a:cs typeface="Livvic"/>
              <a:sym typeface="Livvic"/>
            </a:endParaRPr>
          </a:p>
        </p:txBody>
      </p:sp>
      <p:sp>
        <p:nvSpPr>
          <p:cNvPr id="276" name="Google Shape;276;p28"/>
          <p:cNvSpPr txBox="1"/>
          <p:nvPr/>
        </p:nvSpPr>
        <p:spPr>
          <a:xfrm>
            <a:off x="4533200" y="1907825"/>
            <a:ext cx="4013700" cy="18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4. Compare your shapes with your partner’s shapes.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Find one way your shapes are the same and one way they are different.</a:t>
            </a:r>
            <a:endParaRPr>
              <a:latin typeface="Livvic"/>
              <a:ea typeface="Livvic"/>
              <a:cs typeface="Livvic"/>
              <a:sym typeface="Livvic"/>
            </a:endParaRPr>
          </a:p>
        </p:txBody>
      </p:sp>
      <p:pic>
        <p:nvPicPr>
          <p:cNvPr id="277" name="Google Shape;277;p28"/>
          <p:cNvPicPr preferRelativeResize="0"/>
          <p:nvPr/>
        </p:nvPicPr>
        <p:blipFill>
          <a:blip r:embed="rId3">
            <a:alphaModFix/>
          </a:blip>
          <a:stretch>
            <a:fillRect/>
          </a:stretch>
        </p:blipFill>
        <p:spPr>
          <a:xfrm>
            <a:off x="644988" y="2056375"/>
            <a:ext cx="3114675" cy="2114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9"/>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Shape Could It Be</a:t>
            </a:r>
            <a:endParaRPr b="0" sz="3000">
              <a:solidFill>
                <a:srgbClr val="434343"/>
              </a:solidFill>
              <a:latin typeface="Hepta Slab"/>
              <a:ea typeface="Hepta Slab"/>
              <a:cs typeface="Hepta Slab"/>
              <a:sym typeface="Hepta Slab"/>
            </a:endParaRPr>
          </a:p>
        </p:txBody>
      </p:sp>
      <p:sp>
        <p:nvSpPr>
          <p:cNvPr id="283" name="Google Shape;283;p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84" name="Google Shape;284;p29"/>
          <p:cNvSpPr txBox="1"/>
          <p:nvPr/>
        </p:nvSpPr>
        <p:spPr>
          <a:xfrm>
            <a:off x="666400" y="1184825"/>
            <a:ext cx="3721200" cy="33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Clare drew a shape that has fewer than 5 sides. Circle shapes that could be Clare’s shape.</a:t>
            </a:r>
            <a:endParaRPr sz="1600">
              <a:latin typeface="Livvic"/>
              <a:ea typeface="Livvic"/>
              <a:cs typeface="Livvic"/>
              <a:sym typeface="Livvic"/>
            </a:endParaRPr>
          </a:p>
        </p:txBody>
      </p:sp>
      <p:pic>
        <p:nvPicPr>
          <p:cNvPr id="285" name="Google Shape;285;p29"/>
          <p:cNvPicPr preferRelativeResize="0"/>
          <p:nvPr/>
        </p:nvPicPr>
        <p:blipFill>
          <a:blip r:embed="rId3">
            <a:alphaModFix/>
          </a:blip>
          <a:stretch>
            <a:fillRect/>
          </a:stretch>
        </p:blipFill>
        <p:spPr>
          <a:xfrm>
            <a:off x="848575" y="2113825"/>
            <a:ext cx="2971800" cy="2171700"/>
          </a:xfrm>
          <a:prstGeom prst="rect">
            <a:avLst/>
          </a:prstGeom>
          <a:noFill/>
          <a:ln cap="flat" cmpd="sng" w="19050">
            <a:solidFill>
              <a:schemeClr val="dk2"/>
            </a:solidFill>
            <a:prstDash val="solid"/>
            <a:round/>
            <a:headEnd len="sm" w="sm" type="none"/>
            <a:tailEnd len="sm" w="sm" type="none"/>
          </a:ln>
        </p:spPr>
      </p:pic>
      <p:sp>
        <p:nvSpPr>
          <p:cNvPr id="286" name="Google Shape;286;p29"/>
          <p:cNvSpPr txBox="1"/>
          <p:nvPr/>
        </p:nvSpPr>
        <p:spPr>
          <a:xfrm>
            <a:off x="4733750" y="1184825"/>
            <a:ext cx="3721200" cy="33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2. Draw a different shape that could be Clare’s shape. </a:t>
            </a:r>
            <a:endParaRPr sz="1600">
              <a:latin typeface="Livvic"/>
              <a:ea typeface="Livvic"/>
              <a:cs typeface="Livvic"/>
              <a:sym typeface="Livvic"/>
            </a:endParaRPr>
          </a:p>
        </p:txBody>
      </p:sp>
      <p:pic>
        <p:nvPicPr>
          <p:cNvPr id="287" name="Google Shape;287;p29"/>
          <p:cNvPicPr preferRelativeResize="0"/>
          <p:nvPr/>
        </p:nvPicPr>
        <p:blipFill>
          <a:blip r:embed="rId4">
            <a:alphaModFix/>
          </a:blip>
          <a:stretch>
            <a:fillRect/>
          </a:stretch>
        </p:blipFill>
        <p:spPr>
          <a:xfrm>
            <a:off x="5111925" y="2113825"/>
            <a:ext cx="3028950" cy="2152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0"/>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Shape Could It Be</a:t>
            </a:r>
            <a:endParaRPr b="0" sz="3000">
              <a:solidFill>
                <a:srgbClr val="434343"/>
              </a:solidFill>
              <a:latin typeface="Hepta Slab"/>
              <a:ea typeface="Hepta Slab"/>
              <a:cs typeface="Hepta Slab"/>
              <a:sym typeface="Hepta Slab"/>
            </a:endParaRPr>
          </a:p>
        </p:txBody>
      </p:sp>
      <p:sp>
        <p:nvSpPr>
          <p:cNvPr id="293" name="Google Shape;293;p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94" name="Google Shape;294;p30"/>
          <p:cNvSpPr txBox="1"/>
          <p:nvPr/>
        </p:nvSpPr>
        <p:spPr>
          <a:xfrm>
            <a:off x="666400" y="1184825"/>
            <a:ext cx="3721200" cy="33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3. Andre drew a shape that has 4 corners. Circle shapes that could be Andre’s shape.</a:t>
            </a:r>
            <a:endParaRPr sz="1600">
              <a:latin typeface="Livvic"/>
              <a:ea typeface="Livvic"/>
              <a:cs typeface="Livvic"/>
              <a:sym typeface="Livvic"/>
            </a:endParaRPr>
          </a:p>
        </p:txBody>
      </p:sp>
      <p:sp>
        <p:nvSpPr>
          <p:cNvPr id="295" name="Google Shape;295;p30"/>
          <p:cNvSpPr txBox="1"/>
          <p:nvPr/>
        </p:nvSpPr>
        <p:spPr>
          <a:xfrm>
            <a:off x="4733750" y="1184825"/>
            <a:ext cx="3721200" cy="33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4. Draw a different shape that could be Andre’s shape. </a:t>
            </a:r>
            <a:endParaRPr sz="1600">
              <a:latin typeface="Livvic"/>
              <a:ea typeface="Livvic"/>
              <a:cs typeface="Livvic"/>
              <a:sym typeface="Livvic"/>
            </a:endParaRPr>
          </a:p>
        </p:txBody>
      </p:sp>
      <p:pic>
        <p:nvPicPr>
          <p:cNvPr id="296" name="Google Shape;296;p30"/>
          <p:cNvPicPr preferRelativeResize="0"/>
          <p:nvPr/>
        </p:nvPicPr>
        <p:blipFill>
          <a:blip r:embed="rId3">
            <a:alphaModFix/>
          </a:blip>
          <a:stretch>
            <a:fillRect/>
          </a:stretch>
        </p:blipFill>
        <p:spPr>
          <a:xfrm>
            <a:off x="5111925" y="2113825"/>
            <a:ext cx="3028950" cy="2152650"/>
          </a:xfrm>
          <a:prstGeom prst="rect">
            <a:avLst/>
          </a:prstGeom>
          <a:noFill/>
          <a:ln cap="flat" cmpd="sng" w="19050">
            <a:solidFill>
              <a:schemeClr val="dk2"/>
            </a:solidFill>
            <a:prstDash val="solid"/>
            <a:round/>
            <a:headEnd len="sm" w="sm" type="none"/>
            <a:tailEnd len="sm" w="sm" type="none"/>
          </a:ln>
        </p:spPr>
      </p:pic>
      <p:pic>
        <p:nvPicPr>
          <p:cNvPr id="297" name="Google Shape;297;p30"/>
          <p:cNvPicPr preferRelativeResize="0"/>
          <p:nvPr/>
        </p:nvPicPr>
        <p:blipFill>
          <a:blip r:embed="rId4">
            <a:alphaModFix/>
          </a:blip>
          <a:stretch>
            <a:fillRect/>
          </a:stretch>
        </p:blipFill>
        <p:spPr>
          <a:xfrm>
            <a:off x="906613" y="2191875"/>
            <a:ext cx="3076575" cy="2171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1"/>
          <p:cNvSpPr txBox="1"/>
          <p:nvPr>
            <p:ph type="ctrTitle"/>
          </p:nvPr>
        </p:nvSpPr>
        <p:spPr>
          <a:xfrm>
            <a:off x="368475" y="479121"/>
            <a:ext cx="7772400" cy="5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Shape Could It Be</a:t>
            </a:r>
            <a:endParaRPr b="0" sz="3000">
              <a:solidFill>
                <a:srgbClr val="434343"/>
              </a:solidFill>
              <a:latin typeface="Hepta Slab"/>
              <a:ea typeface="Hepta Slab"/>
              <a:cs typeface="Hepta Slab"/>
              <a:sym typeface="Hepta Slab"/>
            </a:endParaRPr>
          </a:p>
        </p:txBody>
      </p:sp>
      <p:sp>
        <p:nvSpPr>
          <p:cNvPr id="303" name="Google Shape;303;p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04" name="Google Shape;304;p31"/>
          <p:cNvSpPr txBox="1"/>
          <p:nvPr/>
        </p:nvSpPr>
        <p:spPr>
          <a:xfrm>
            <a:off x="648050" y="1212325"/>
            <a:ext cx="7672800" cy="33615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1600">
                <a:latin typeface="Livvic"/>
                <a:ea typeface="Livvic"/>
                <a:cs typeface="Livvic"/>
                <a:sym typeface="Livvic"/>
              </a:rPr>
              <a:t>5. Han drew a shape that has more corners than Andre’s shape. </a:t>
            </a:r>
            <a:endParaRPr sz="1600">
              <a:latin typeface="Livvic"/>
              <a:ea typeface="Livvic"/>
              <a:cs typeface="Livvic"/>
              <a:sym typeface="Livvic"/>
            </a:endParaRPr>
          </a:p>
          <a:p>
            <a:pPr indent="0" lvl="0" marL="914400" rtl="0" algn="l">
              <a:spcBef>
                <a:spcPts val="0"/>
              </a:spcBef>
              <a:spcAft>
                <a:spcPts val="0"/>
              </a:spcAft>
              <a:buNone/>
            </a:pPr>
            <a:r>
              <a:t/>
            </a:r>
            <a:endParaRPr sz="1600">
              <a:latin typeface="Livvic"/>
              <a:ea typeface="Livvic"/>
              <a:cs typeface="Livvic"/>
              <a:sym typeface="Livvic"/>
            </a:endParaRPr>
          </a:p>
          <a:p>
            <a:pPr indent="0" lvl="0" marL="914400" rtl="0" algn="l">
              <a:spcBef>
                <a:spcPts val="0"/>
              </a:spcBef>
              <a:spcAft>
                <a:spcPts val="0"/>
              </a:spcAft>
              <a:buNone/>
            </a:pPr>
            <a:r>
              <a:rPr lang="en" sz="1600">
                <a:latin typeface="Livvic"/>
                <a:ea typeface="Livvic"/>
                <a:cs typeface="Livvic"/>
                <a:sym typeface="Livvic"/>
              </a:rPr>
              <a:t>Draw two shapes that could be Han’s shape.</a:t>
            </a:r>
            <a:endParaRPr sz="1600">
              <a:latin typeface="Livvic"/>
              <a:ea typeface="Livvic"/>
              <a:cs typeface="Livvic"/>
              <a:sym typeface="Livvic"/>
            </a:endParaRPr>
          </a:p>
        </p:txBody>
      </p:sp>
      <p:pic>
        <p:nvPicPr>
          <p:cNvPr id="305" name="Google Shape;305;p31"/>
          <p:cNvPicPr preferRelativeResize="0"/>
          <p:nvPr/>
        </p:nvPicPr>
        <p:blipFill>
          <a:blip r:embed="rId3">
            <a:alphaModFix/>
          </a:blip>
          <a:stretch>
            <a:fillRect/>
          </a:stretch>
        </p:blipFill>
        <p:spPr>
          <a:xfrm>
            <a:off x="3149875" y="2251350"/>
            <a:ext cx="3028950" cy="2152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32"/>
          <p:cNvPicPr preferRelativeResize="0"/>
          <p:nvPr/>
        </p:nvPicPr>
        <p:blipFill>
          <a:blip r:embed="rId3">
            <a:alphaModFix/>
          </a:blip>
          <a:stretch>
            <a:fillRect/>
          </a:stretch>
        </p:blipFill>
        <p:spPr>
          <a:xfrm>
            <a:off x="3666425" y="3110300"/>
            <a:ext cx="1805954" cy="1608025"/>
          </a:xfrm>
          <a:prstGeom prst="rect">
            <a:avLst/>
          </a:prstGeom>
          <a:noFill/>
          <a:ln>
            <a:noFill/>
          </a:ln>
        </p:spPr>
      </p:pic>
      <p:sp>
        <p:nvSpPr>
          <p:cNvPr id="311" name="Google Shape;311;p3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12" name="Google Shape;312;p32"/>
          <p:cNvSpPr txBox="1"/>
          <p:nvPr/>
        </p:nvSpPr>
        <p:spPr>
          <a:xfrm>
            <a:off x="803675" y="532725"/>
            <a:ext cx="69555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practiced drawing shapes based on the number of sides or corners. Mai started drawing a shape like this.</a:t>
            </a:r>
            <a:endParaRPr sz="2000">
              <a:latin typeface="Livvic"/>
              <a:ea typeface="Livvic"/>
              <a:cs typeface="Livvic"/>
              <a:sym typeface="Livvic"/>
            </a:endParaRPr>
          </a:p>
        </p:txBody>
      </p:sp>
      <p:sp>
        <p:nvSpPr>
          <p:cNvPr id="313" name="Google Shape;313;p32"/>
          <p:cNvSpPr/>
          <p:nvPr/>
        </p:nvSpPr>
        <p:spPr>
          <a:xfrm>
            <a:off x="5848500" y="270034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2"/>
          <p:cNvSpPr txBox="1"/>
          <p:nvPr/>
        </p:nvSpPr>
        <p:spPr>
          <a:xfrm flipH="1">
            <a:off x="6156675" y="2924900"/>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100">
                <a:solidFill>
                  <a:schemeClr val="dk1"/>
                </a:solidFill>
                <a:latin typeface="Quicksand"/>
                <a:ea typeface="Quicksand"/>
                <a:cs typeface="Quicksand"/>
                <a:sym typeface="Quicksand"/>
              </a:rPr>
              <a:t> Could she make a hexagon from her drawing?</a:t>
            </a:r>
            <a:endParaRPr b="1" sz="1100">
              <a:latin typeface="Quicksand"/>
              <a:ea typeface="Quicksand"/>
              <a:cs typeface="Quicksand"/>
              <a:sym typeface="Quicksand"/>
            </a:endParaRPr>
          </a:p>
        </p:txBody>
      </p:sp>
      <p:sp>
        <p:nvSpPr>
          <p:cNvPr id="315" name="Google Shape;315;p32"/>
          <p:cNvSpPr/>
          <p:nvPr/>
        </p:nvSpPr>
        <p:spPr>
          <a:xfrm flipH="1">
            <a:off x="692075" y="185159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2"/>
          <p:cNvSpPr txBox="1"/>
          <p:nvPr/>
        </p:nvSpPr>
        <p:spPr>
          <a:xfrm>
            <a:off x="1000262" y="207616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Could she make a triangle from her drawing?</a:t>
            </a:r>
            <a:endParaRPr b="1" sz="1100">
              <a:latin typeface="Quicksand"/>
              <a:ea typeface="Quicksand"/>
              <a:cs typeface="Quicksand"/>
              <a:sym typeface="Quicksand"/>
            </a:endParaRPr>
          </a:p>
        </p:txBody>
      </p:sp>
      <p:pic>
        <p:nvPicPr>
          <p:cNvPr id="317" name="Google Shape;317;p32"/>
          <p:cNvPicPr preferRelativeResize="0"/>
          <p:nvPr/>
        </p:nvPicPr>
        <p:blipFill>
          <a:blip r:embed="rId4">
            <a:alphaModFix/>
          </a:blip>
          <a:stretch>
            <a:fillRect/>
          </a:stretch>
        </p:blipFill>
        <p:spPr>
          <a:xfrm>
            <a:off x="3279125" y="1389709"/>
            <a:ext cx="2585749" cy="137906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21" name="Shape 321"/>
        <p:cNvGrpSpPr/>
        <p:nvPr/>
      </p:nvGrpSpPr>
      <p:grpSpPr>
        <a:xfrm>
          <a:off x="0" y="0"/>
          <a:ext cx="0" cy="0"/>
          <a:chOff x="0" y="0"/>
          <a:chExt cx="0" cy="0"/>
        </a:xfrm>
      </p:grpSpPr>
      <p:sp>
        <p:nvSpPr>
          <p:cNvPr id="322" name="Google Shape;322;p33"/>
          <p:cNvSpPr txBox="1"/>
          <p:nvPr>
            <p:ph type="ctrTitle"/>
          </p:nvPr>
        </p:nvSpPr>
        <p:spPr>
          <a:xfrm>
            <a:off x="830250" y="2119025"/>
            <a:ext cx="773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Draw All Kinds of Shapes</a:t>
            </a:r>
            <a:endParaRPr sz="4400">
              <a:solidFill>
                <a:srgbClr val="434343"/>
              </a:solidFill>
              <a:latin typeface="Hepta Slab"/>
              <a:ea typeface="Hepta Slab"/>
              <a:cs typeface="Hepta Slab"/>
              <a:sym typeface="Hepta Slab"/>
            </a:endParaRPr>
          </a:p>
        </p:txBody>
      </p:sp>
      <p:sp>
        <p:nvSpPr>
          <p:cNvPr id="323" name="Google Shape;323;p33"/>
          <p:cNvSpPr txBox="1"/>
          <p:nvPr/>
        </p:nvSpPr>
        <p:spPr>
          <a:xfrm>
            <a:off x="2389500" y="2930375"/>
            <a:ext cx="54537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and draw shapes with specific side lengths. </a:t>
            </a:r>
            <a:endParaRPr>
              <a:latin typeface="Quicksand"/>
              <a:ea typeface="Quicksand"/>
              <a:cs typeface="Quicksand"/>
              <a:sym typeface="Quicksand"/>
            </a:endParaRPr>
          </a:p>
        </p:txBody>
      </p:sp>
      <p:sp>
        <p:nvSpPr>
          <p:cNvPr id="324" name="Google Shape;324;p33"/>
          <p:cNvSpPr/>
          <p:nvPr/>
        </p:nvSpPr>
        <p:spPr>
          <a:xfrm>
            <a:off x="2389502" y="2930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3"/>
          <p:cNvSpPr txBox="1"/>
          <p:nvPr/>
        </p:nvSpPr>
        <p:spPr>
          <a:xfrm>
            <a:off x="0" y="4834325"/>
            <a:ext cx="3266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 2.MD.A.1</a:t>
            </a:r>
            <a:endParaRPr sz="1100">
              <a:latin typeface="Quicksand"/>
              <a:ea typeface="Quicksand"/>
              <a:cs typeface="Quicksand"/>
              <a:sym typeface="Quicksand"/>
            </a:endParaRPr>
          </a:p>
        </p:txBody>
      </p:sp>
      <p:sp>
        <p:nvSpPr>
          <p:cNvPr id="326" name="Google Shape;326;p3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4"/>
          <p:cNvSpPr txBox="1"/>
          <p:nvPr>
            <p:ph type="ctrTitle"/>
          </p:nvPr>
        </p:nvSpPr>
        <p:spPr>
          <a:xfrm>
            <a:off x="471600" y="613871"/>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Which One Doesn’t Belong: </a:t>
            </a:r>
            <a:endParaRPr sz="25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500">
                <a:solidFill>
                  <a:srgbClr val="434343"/>
                </a:solidFill>
                <a:latin typeface="Hepta Slab"/>
                <a:ea typeface="Hepta Slab"/>
                <a:cs typeface="Hepta Slab"/>
                <a:sym typeface="Hepta Slab"/>
              </a:rPr>
              <a:t>Different Shapes</a:t>
            </a:r>
            <a:endParaRPr b="0" sz="2500">
              <a:solidFill>
                <a:srgbClr val="434343"/>
              </a:solidFill>
              <a:latin typeface="Hepta Slab"/>
              <a:ea typeface="Hepta Slab"/>
              <a:cs typeface="Hepta Slab"/>
              <a:sym typeface="Hepta Slab"/>
            </a:endParaRPr>
          </a:p>
        </p:txBody>
      </p:sp>
      <p:sp>
        <p:nvSpPr>
          <p:cNvPr id="332" name="Google Shape;332;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33" name="Google Shape;333;p34"/>
          <p:cNvGrpSpPr/>
          <p:nvPr/>
        </p:nvGrpSpPr>
        <p:grpSpPr>
          <a:xfrm rot="-801510">
            <a:off x="554980" y="1271158"/>
            <a:ext cx="1993856" cy="955396"/>
            <a:chOff x="522450" y="1769275"/>
            <a:chExt cx="2343168" cy="950076"/>
          </a:xfrm>
        </p:grpSpPr>
        <p:sp>
          <p:nvSpPr>
            <p:cNvPr id="334" name="Google Shape;334;p3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4"/>
            <p:cNvSpPr txBox="1"/>
            <p:nvPr/>
          </p:nvSpPr>
          <p:spPr>
            <a:xfrm>
              <a:off x="734952" y="1867178"/>
              <a:ext cx="18333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Which one doesn’t belong?</a:t>
              </a:r>
              <a:endParaRPr/>
            </a:p>
          </p:txBody>
        </p:sp>
      </p:grpSp>
      <p:pic>
        <p:nvPicPr>
          <p:cNvPr id="336" name="Google Shape;336;p34"/>
          <p:cNvPicPr preferRelativeResize="0"/>
          <p:nvPr/>
        </p:nvPicPr>
        <p:blipFill>
          <a:blip r:embed="rId3">
            <a:alphaModFix/>
          </a:blip>
          <a:stretch>
            <a:fillRect/>
          </a:stretch>
        </p:blipFill>
        <p:spPr>
          <a:xfrm>
            <a:off x="3146374" y="1453674"/>
            <a:ext cx="3258299" cy="2827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5"/>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Measure Twice, Draw Once </a:t>
            </a:r>
            <a:endParaRPr b="0" sz="2800">
              <a:solidFill>
                <a:srgbClr val="434343"/>
              </a:solidFill>
              <a:latin typeface="Hepta Slab"/>
              <a:ea typeface="Hepta Slab"/>
              <a:cs typeface="Hepta Slab"/>
              <a:sym typeface="Hepta Slab"/>
            </a:endParaRPr>
          </a:p>
        </p:txBody>
      </p:sp>
      <p:sp>
        <p:nvSpPr>
          <p:cNvPr id="342" name="Google Shape;342;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43" name="Google Shape;343;p35"/>
          <p:cNvSpPr txBox="1"/>
          <p:nvPr/>
        </p:nvSpPr>
        <p:spPr>
          <a:xfrm>
            <a:off x="500200" y="1108750"/>
            <a:ext cx="4190100" cy="3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1. Diego drew a shape that has fewer than 5 sides. Two sides are 3 centimeters long.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Circle shapes that could be Diego’s shape.</a:t>
            </a:r>
            <a:endParaRPr sz="1600">
              <a:latin typeface="Livvic"/>
              <a:ea typeface="Livvic"/>
              <a:cs typeface="Livvic"/>
              <a:sym typeface="Livvic"/>
            </a:endParaRPr>
          </a:p>
        </p:txBody>
      </p:sp>
      <p:sp>
        <p:nvSpPr>
          <p:cNvPr id="344" name="Google Shape;344;p35"/>
          <p:cNvSpPr txBox="1"/>
          <p:nvPr/>
        </p:nvSpPr>
        <p:spPr>
          <a:xfrm>
            <a:off x="4690300" y="1108750"/>
            <a:ext cx="4095900" cy="30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2. Tyler drew a shape that has 4 sides. Each side is 2 inches long.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a. Circle shapes that could be Tyler’s shape.</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b. Draw another shape that could be Tyler’s shape.</a:t>
            </a:r>
            <a:endParaRPr sz="1600">
              <a:latin typeface="Livvic"/>
              <a:ea typeface="Livvic"/>
              <a:cs typeface="Livvic"/>
              <a:sym typeface="Livvic"/>
            </a:endParaRPr>
          </a:p>
        </p:txBody>
      </p:sp>
      <p:pic>
        <p:nvPicPr>
          <p:cNvPr id="345" name="Google Shape;345;p35"/>
          <p:cNvPicPr preferRelativeResize="0"/>
          <p:nvPr/>
        </p:nvPicPr>
        <p:blipFill>
          <a:blip r:embed="rId3">
            <a:alphaModFix/>
          </a:blip>
          <a:stretch>
            <a:fillRect/>
          </a:stretch>
        </p:blipFill>
        <p:spPr>
          <a:xfrm>
            <a:off x="979400" y="2451725"/>
            <a:ext cx="2313875" cy="1984524"/>
          </a:xfrm>
          <a:prstGeom prst="rect">
            <a:avLst/>
          </a:prstGeom>
          <a:noFill/>
          <a:ln cap="flat" cmpd="sng" w="19050">
            <a:solidFill>
              <a:schemeClr val="dk2"/>
            </a:solidFill>
            <a:prstDash val="solid"/>
            <a:round/>
            <a:headEnd len="sm" w="sm" type="none"/>
            <a:tailEnd len="sm" w="sm" type="none"/>
          </a:ln>
        </p:spPr>
      </p:pic>
      <p:pic>
        <p:nvPicPr>
          <p:cNvPr id="346" name="Google Shape;346;p35"/>
          <p:cNvPicPr preferRelativeResize="0"/>
          <p:nvPr/>
        </p:nvPicPr>
        <p:blipFill>
          <a:blip r:embed="rId3">
            <a:alphaModFix/>
          </a:blip>
          <a:stretch>
            <a:fillRect/>
          </a:stretch>
        </p:blipFill>
        <p:spPr>
          <a:xfrm>
            <a:off x="5457875" y="2301000"/>
            <a:ext cx="1794075" cy="1538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6"/>
          <p:cNvSpPr txBox="1"/>
          <p:nvPr>
            <p:ph type="ctrTitle"/>
          </p:nvPr>
        </p:nvSpPr>
        <p:spPr>
          <a:xfrm>
            <a:off x="268325" y="505746"/>
            <a:ext cx="7772400" cy="60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Measure Twice, Draw Once </a:t>
            </a:r>
            <a:endParaRPr b="0" sz="2800">
              <a:solidFill>
                <a:srgbClr val="434343"/>
              </a:solidFill>
              <a:latin typeface="Hepta Slab"/>
              <a:ea typeface="Hepta Slab"/>
              <a:cs typeface="Hepta Slab"/>
              <a:sym typeface="Hepta Slab"/>
            </a:endParaRPr>
          </a:p>
        </p:txBody>
      </p:sp>
      <p:sp>
        <p:nvSpPr>
          <p:cNvPr id="352" name="Google Shape;352;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53" name="Google Shape;353;p36"/>
          <p:cNvSpPr txBox="1"/>
          <p:nvPr/>
        </p:nvSpPr>
        <p:spPr>
          <a:xfrm>
            <a:off x="399150" y="1448600"/>
            <a:ext cx="8322300" cy="16833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800">
                <a:latin typeface="Livvic"/>
                <a:ea typeface="Livvic"/>
                <a:cs typeface="Livvic"/>
                <a:sym typeface="Livvic"/>
              </a:rPr>
              <a:t>3. Priya drew a shape that has more sides than Tyler’s shape. </a:t>
            </a:r>
            <a:endParaRPr sz="1800">
              <a:latin typeface="Livvic"/>
              <a:ea typeface="Livvic"/>
              <a:cs typeface="Livvic"/>
              <a:sym typeface="Livvic"/>
            </a:endParaRPr>
          </a:p>
          <a:p>
            <a:pPr indent="0" lvl="0" marL="0" rtl="0" algn="l">
              <a:spcBef>
                <a:spcPts val="0"/>
              </a:spcBef>
              <a:spcAft>
                <a:spcPts val="0"/>
              </a:spcAft>
              <a:buNone/>
            </a:pPr>
            <a:r>
              <a:rPr lang="en" sz="1800">
                <a:latin typeface="Livvic"/>
                <a:ea typeface="Livvic"/>
                <a:cs typeface="Livvic"/>
                <a:sym typeface="Livvic"/>
              </a:rPr>
              <a:t>             Only one side of her shape is 2 inches long. </a:t>
            </a:r>
            <a:endParaRPr sz="1800">
              <a:latin typeface="Livvic"/>
              <a:ea typeface="Livvic"/>
              <a:cs typeface="Livvic"/>
              <a:sym typeface="Livvic"/>
            </a:endParaRPr>
          </a:p>
          <a:p>
            <a:pPr indent="0" lvl="0" marL="457200" rtl="0" algn="l">
              <a:spcBef>
                <a:spcPts val="0"/>
              </a:spcBef>
              <a:spcAft>
                <a:spcPts val="0"/>
              </a:spcAft>
              <a:buNone/>
            </a:pPr>
            <a:r>
              <a:t/>
            </a:r>
            <a:endParaRPr sz="1800">
              <a:latin typeface="Livvic"/>
              <a:ea typeface="Livvic"/>
              <a:cs typeface="Livvic"/>
              <a:sym typeface="Livvic"/>
            </a:endParaRPr>
          </a:p>
          <a:p>
            <a:pPr indent="0" lvl="0" marL="457200" rtl="0" algn="l">
              <a:spcBef>
                <a:spcPts val="0"/>
              </a:spcBef>
              <a:spcAft>
                <a:spcPts val="0"/>
              </a:spcAft>
              <a:buNone/>
            </a:pPr>
            <a:r>
              <a:t/>
            </a:r>
            <a:endParaRPr sz="1800">
              <a:latin typeface="Livvic"/>
              <a:ea typeface="Livvic"/>
              <a:cs typeface="Livvic"/>
              <a:sym typeface="Livvic"/>
            </a:endParaRPr>
          </a:p>
          <a:p>
            <a:pPr indent="-342900" lvl="0" marL="1371600" rtl="0" algn="l">
              <a:spcBef>
                <a:spcPts val="0"/>
              </a:spcBef>
              <a:spcAft>
                <a:spcPts val="0"/>
              </a:spcAft>
              <a:buSzPts val="1800"/>
              <a:buFont typeface="Livvic"/>
              <a:buChar char="●"/>
            </a:pPr>
            <a:r>
              <a:rPr lang="en" sz="1800">
                <a:latin typeface="Livvic"/>
                <a:ea typeface="Livvic"/>
                <a:cs typeface="Livvic"/>
                <a:sym typeface="Livvic"/>
              </a:rPr>
              <a:t>Draw two shapes that could be Priya’s shape.</a:t>
            </a:r>
            <a:endParaRPr sz="1800">
              <a:latin typeface="Livvic"/>
              <a:ea typeface="Livvic"/>
              <a:cs typeface="Livvic"/>
              <a:sym typeface="Livvic"/>
            </a:endParaRPr>
          </a:p>
        </p:txBody>
      </p:sp>
      <p:pic>
        <p:nvPicPr>
          <p:cNvPr id="354" name="Google Shape;354;p36"/>
          <p:cNvPicPr preferRelativeResize="0"/>
          <p:nvPr/>
        </p:nvPicPr>
        <p:blipFill>
          <a:blip r:embed="rId3">
            <a:alphaModFix/>
          </a:blip>
          <a:stretch>
            <a:fillRect/>
          </a:stretch>
        </p:blipFill>
        <p:spPr>
          <a:xfrm>
            <a:off x="3275250" y="3211000"/>
            <a:ext cx="1900900" cy="1423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7"/>
          <p:cNvSpPr txBox="1"/>
          <p:nvPr>
            <p:ph type="ctrTitle"/>
          </p:nvPr>
        </p:nvSpPr>
        <p:spPr>
          <a:xfrm>
            <a:off x="503625" y="2672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Build a Shape</a:t>
            </a:r>
            <a:endParaRPr b="0" sz="2400">
              <a:solidFill>
                <a:srgbClr val="434343"/>
              </a:solidFill>
              <a:latin typeface="Hepta Slab"/>
              <a:ea typeface="Hepta Slab"/>
              <a:cs typeface="Hepta Slab"/>
              <a:sym typeface="Hepta Slab"/>
            </a:endParaRPr>
          </a:p>
        </p:txBody>
      </p:sp>
      <p:sp>
        <p:nvSpPr>
          <p:cNvPr id="360" name="Google Shape;360;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61" name="Google Shape;361;p37"/>
          <p:cNvSpPr txBox="1"/>
          <p:nvPr/>
        </p:nvSpPr>
        <p:spPr>
          <a:xfrm>
            <a:off x="583750" y="1056250"/>
            <a:ext cx="3427800" cy="352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Choose your own attributes.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Circle an attribute from each row.</a:t>
            </a:r>
            <a:endParaRPr sz="1600">
              <a:latin typeface="Livvic"/>
              <a:ea typeface="Livvic"/>
              <a:cs typeface="Livvic"/>
              <a:sym typeface="Livvic"/>
            </a:endParaRPr>
          </a:p>
        </p:txBody>
      </p:sp>
      <p:sp>
        <p:nvSpPr>
          <p:cNvPr id="362" name="Google Shape;362;p37"/>
          <p:cNvSpPr txBox="1"/>
          <p:nvPr/>
        </p:nvSpPr>
        <p:spPr>
          <a:xfrm>
            <a:off x="4185900" y="1615650"/>
            <a:ext cx="44253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Draw and name a shape with the attributes you chose. If you cannot draw the shape, explain why.</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330200" lvl="0" marL="457200" rtl="0" algn="l">
              <a:spcBef>
                <a:spcPts val="0"/>
              </a:spcBef>
              <a:spcAft>
                <a:spcPts val="0"/>
              </a:spcAft>
              <a:buSzPts val="1600"/>
              <a:buFont typeface="Livvic"/>
              <a:buAutoNum type="arabicPeriod"/>
            </a:pPr>
            <a:r>
              <a:rPr lang="en" sz="1600">
                <a:latin typeface="Livvic"/>
                <a:ea typeface="Livvic"/>
                <a:cs typeface="Livvic"/>
                <a:sym typeface="Livvic"/>
              </a:rPr>
              <a:t> Shape:____________</a:t>
            </a:r>
            <a:endParaRPr sz="1600">
              <a:latin typeface="Livvic"/>
              <a:ea typeface="Livvic"/>
              <a:cs typeface="Livvic"/>
              <a:sym typeface="Livvic"/>
            </a:endParaRPr>
          </a:p>
          <a:p>
            <a:pPr indent="0" lvl="0" marL="457200" rtl="0" algn="l">
              <a:spcBef>
                <a:spcPts val="1000"/>
              </a:spcBef>
              <a:spcAft>
                <a:spcPts val="1000"/>
              </a:spcAft>
              <a:buNone/>
            </a:pPr>
            <a:r>
              <a:rPr lang="en" sz="1600">
                <a:latin typeface="Livvic"/>
                <a:ea typeface="Livvic"/>
                <a:cs typeface="Livvic"/>
                <a:sym typeface="Livvic"/>
              </a:rPr>
              <a:t> Name:____________</a:t>
            </a:r>
            <a:endParaRPr sz="1600">
              <a:latin typeface="Livvic"/>
              <a:ea typeface="Livvic"/>
              <a:cs typeface="Livvic"/>
              <a:sym typeface="Livvic"/>
            </a:endParaRPr>
          </a:p>
        </p:txBody>
      </p:sp>
      <p:pic>
        <p:nvPicPr>
          <p:cNvPr id="363" name="Google Shape;363;p37"/>
          <p:cNvPicPr preferRelativeResize="0"/>
          <p:nvPr/>
        </p:nvPicPr>
        <p:blipFill>
          <a:blip r:embed="rId3">
            <a:alphaModFix/>
          </a:blip>
          <a:stretch>
            <a:fillRect/>
          </a:stretch>
        </p:blipFill>
        <p:spPr>
          <a:xfrm>
            <a:off x="583745" y="2135700"/>
            <a:ext cx="3427799" cy="159406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8"/>
          <p:cNvSpPr txBox="1"/>
          <p:nvPr>
            <p:ph type="ctrTitle"/>
          </p:nvPr>
        </p:nvSpPr>
        <p:spPr>
          <a:xfrm>
            <a:off x="503625" y="2672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Build a Shape</a:t>
            </a:r>
            <a:endParaRPr b="0" sz="2400">
              <a:solidFill>
                <a:srgbClr val="434343"/>
              </a:solidFill>
              <a:latin typeface="Hepta Slab"/>
              <a:ea typeface="Hepta Slab"/>
              <a:cs typeface="Hepta Slab"/>
              <a:sym typeface="Hepta Slab"/>
            </a:endParaRPr>
          </a:p>
        </p:txBody>
      </p:sp>
      <p:sp>
        <p:nvSpPr>
          <p:cNvPr id="369" name="Google Shape;369;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70" name="Google Shape;370;p38"/>
          <p:cNvSpPr txBox="1"/>
          <p:nvPr/>
        </p:nvSpPr>
        <p:spPr>
          <a:xfrm>
            <a:off x="583750" y="1056250"/>
            <a:ext cx="3427800" cy="352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Choose your own attributes.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Circle an attribute from each row.</a:t>
            </a:r>
            <a:endParaRPr sz="1600">
              <a:latin typeface="Livvic"/>
              <a:ea typeface="Livvic"/>
              <a:cs typeface="Livvic"/>
              <a:sym typeface="Livvic"/>
            </a:endParaRPr>
          </a:p>
        </p:txBody>
      </p:sp>
      <p:sp>
        <p:nvSpPr>
          <p:cNvPr id="371" name="Google Shape;371;p38"/>
          <p:cNvSpPr txBox="1"/>
          <p:nvPr/>
        </p:nvSpPr>
        <p:spPr>
          <a:xfrm>
            <a:off x="4185900" y="1615650"/>
            <a:ext cx="44253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Draw and name a shape with the attributes you chose. If you cannot draw the shape, explain why.</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2.	 Shape:____________</a:t>
            </a:r>
            <a:endParaRPr sz="1600">
              <a:latin typeface="Livvic"/>
              <a:ea typeface="Livvic"/>
              <a:cs typeface="Livvic"/>
              <a:sym typeface="Livvic"/>
            </a:endParaRPr>
          </a:p>
          <a:p>
            <a:pPr indent="0" lvl="0" marL="457200" rtl="0" algn="l">
              <a:spcBef>
                <a:spcPts val="1000"/>
              </a:spcBef>
              <a:spcAft>
                <a:spcPts val="1000"/>
              </a:spcAft>
              <a:buNone/>
            </a:pPr>
            <a:r>
              <a:rPr lang="en" sz="1600">
                <a:latin typeface="Livvic"/>
                <a:ea typeface="Livvic"/>
                <a:cs typeface="Livvic"/>
                <a:sym typeface="Livvic"/>
              </a:rPr>
              <a:t> Name:____________</a:t>
            </a:r>
            <a:endParaRPr sz="1600">
              <a:latin typeface="Livvic"/>
              <a:ea typeface="Livvic"/>
              <a:cs typeface="Livvic"/>
              <a:sym typeface="Livvic"/>
            </a:endParaRPr>
          </a:p>
        </p:txBody>
      </p:sp>
      <p:pic>
        <p:nvPicPr>
          <p:cNvPr id="372" name="Google Shape;372;p38"/>
          <p:cNvPicPr preferRelativeResize="0"/>
          <p:nvPr/>
        </p:nvPicPr>
        <p:blipFill>
          <a:blip r:embed="rId3">
            <a:alphaModFix/>
          </a:blip>
          <a:stretch>
            <a:fillRect/>
          </a:stretch>
        </p:blipFill>
        <p:spPr>
          <a:xfrm>
            <a:off x="688600" y="2083425"/>
            <a:ext cx="3203926" cy="1677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9"/>
          <p:cNvSpPr txBox="1"/>
          <p:nvPr>
            <p:ph type="ctrTitle"/>
          </p:nvPr>
        </p:nvSpPr>
        <p:spPr>
          <a:xfrm>
            <a:off x="503625" y="2672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Build a Shape</a:t>
            </a:r>
            <a:endParaRPr b="0" sz="2400">
              <a:solidFill>
                <a:srgbClr val="434343"/>
              </a:solidFill>
              <a:latin typeface="Hepta Slab"/>
              <a:ea typeface="Hepta Slab"/>
              <a:cs typeface="Hepta Slab"/>
              <a:sym typeface="Hepta Slab"/>
            </a:endParaRPr>
          </a:p>
        </p:txBody>
      </p:sp>
      <p:sp>
        <p:nvSpPr>
          <p:cNvPr id="378" name="Google Shape;378;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79" name="Google Shape;379;p39"/>
          <p:cNvSpPr txBox="1"/>
          <p:nvPr/>
        </p:nvSpPr>
        <p:spPr>
          <a:xfrm>
            <a:off x="583750" y="1056250"/>
            <a:ext cx="3427800" cy="352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Choose your own attributes. </a:t>
            </a:r>
            <a:endParaRPr sz="1600">
              <a:latin typeface="Livvic"/>
              <a:ea typeface="Livvic"/>
              <a:cs typeface="Livvic"/>
              <a:sym typeface="Livvic"/>
            </a:endParaRPr>
          </a:p>
          <a:p>
            <a:pPr indent="0" lvl="0" marL="0" rtl="0" algn="ctr">
              <a:spcBef>
                <a:spcPts val="0"/>
              </a:spcBef>
              <a:spcAft>
                <a:spcPts val="0"/>
              </a:spcAft>
              <a:buNone/>
            </a:pPr>
            <a:r>
              <a:t/>
            </a:r>
            <a:endParaRPr sz="1600">
              <a:latin typeface="Livvic"/>
              <a:ea typeface="Livvic"/>
              <a:cs typeface="Livvic"/>
              <a:sym typeface="Livvic"/>
            </a:endParaRPr>
          </a:p>
          <a:p>
            <a:pPr indent="0" lvl="0" marL="0" rtl="0" algn="ctr">
              <a:spcBef>
                <a:spcPts val="0"/>
              </a:spcBef>
              <a:spcAft>
                <a:spcPts val="0"/>
              </a:spcAft>
              <a:buNone/>
            </a:pPr>
            <a:r>
              <a:rPr lang="en" sz="1600">
                <a:latin typeface="Livvic"/>
                <a:ea typeface="Livvic"/>
                <a:cs typeface="Livvic"/>
                <a:sym typeface="Livvic"/>
              </a:rPr>
              <a:t>Circle an attribute from each row.</a:t>
            </a:r>
            <a:endParaRPr sz="1600">
              <a:latin typeface="Livvic"/>
              <a:ea typeface="Livvic"/>
              <a:cs typeface="Livvic"/>
              <a:sym typeface="Livvic"/>
            </a:endParaRPr>
          </a:p>
        </p:txBody>
      </p:sp>
      <p:sp>
        <p:nvSpPr>
          <p:cNvPr id="380" name="Google Shape;380;p39"/>
          <p:cNvSpPr txBox="1"/>
          <p:nvPr/>
        </p:nvSpPr>
        <p:spPr>
          <a:xfrm>
            <a:off x="4185900" y="1615650"/>
            <a:ext cx="44253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Draw and name a shape with the attributes you chose. If you cannot draw the shape, explain why.</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3.	 Shape:____________</a:t>
            </a:r>
            <a:endParaRPr sz="1600">
              <a:latin typeface="Livvic"/>
              <a:ea typeface="Livvic"/>
              <a:cs typeface="Livvic"/>
              <a:sym typeface="Livvic"/>
            </a:endParaRPr>
          </a:p>
          <a:p>
            <a:pPr indent="0" lvl="0" marL="457200" rtl="0" algn="l">
              <a:spcBef>
                <a:spcPts val="1000"/>
              </a:spcBef>
              <a:spcAft>
                <a:spcPts val="1000"/>
              </a:spcAft>
              <a:buNone/>
            </a:pPr>
            <a:r>
              <a:rPr lang="en" sz="1600">
                <a:latin typeface="Livvic"/>
                <a:ea typeface="Livvic"/>
                <a:cs typeface="Livvic"/>
                <a:sym typeface="Livvic"/>
              </a:rPr>
              <a:t> Name:____________</a:t>
            </a:r>
            <a:endParaRPr sz="1600">
              <a:latin typeface="Livvic"/>
              <a:ea typeface="Livvic"/>
              <a:cs typeface="Livvic"/>
              <a:sym typeface="Livvic"/>
            </a:endParaRPr>
          </a:p>
        </p:txBody>
      </p:sp>
      <p:pic>
        <p:nvPicPr>
          <p:cNvPr id="381" name="Google Shape;381;p39"/>
          <p:cNvPicPr preferRelativeResize="0"/>
          <p:nvPr/>
        </p:nvPicPr>
        <p:blipFill>
          <a:blip r:embed="rId3">
            <a:alphaModFix/>
          </a:blip>
          <a:stretch>
            <a:fillRect/>
          </a:stretch>
        </p:blipFill>
        <p:spPr>
          <a:xfrm>
            <a:off x="836199" y="2153074"/>
            <a:ext cx="2922900" cy="1578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0"/>
          <p:cNvSpPr txBox="1"/>
          <p:nvPr>
            <p:ph type="ctrTitle"/>
          </p:nvPr>
        </p:nvSpPr>
        <p:spPr>
          <a:xfrm>
            <a:off x="503625" y="267246"/>
            <a:ext cx="7772400" cy="61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Build a Shape</a:t>
            </a:r>
            <a:endParaRPr b="0" sz="2400">
              <a:solidFill>
                <a:srgbClr val="434343"/>
              </a:solidFill>
              <a:latin typeface="Hepta Slab"/>
              <a:ea typeface="Hepta Slab"/>
              <a:cs typeface="Hepta Slab"/>
              <a:sym typeface="Hepta Slab"/>
            </a:endParaRPr>
          </a:p>
        </p:txBody>
      </p:sp>
      <p:sp>
        <p:nvSpPr>
          <p:cNvPr id="387" name="Google Shape;387;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88" name="Google Shape;388;p40"/>
          <p:cNvSpPr txBox="1"/>
          <p:nvPr/>
        </p:nvSpPr>
        <p:spPr>
          <a:xfrm>
            <a:off x="685800" y="1597325"/>
            <a:ext cx="77724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4. Cover your attribute table and trade papers with your partner. Guess which attributes they used to draw their shape.</a:t>
            </a:r>
            <a:endParaRPr sz="1600">
              <a:latin typeface="Livvic"/>
              <a:ea typeface="Livvic"/>
              <a:cs typeface="Livvic"/>
              <a:sym typeface="Livvic"/>
            </a:endParaRPr>
          </a:p>
          <a:p>
            <a:pPr indent="0" lvl="0" marL="0" rtl="0" algn="l">
              <a:spcBef>
                <a:spcPts val="1000"/>
              </a:spcBef>
              <a:spcAft>
                <a:spcPts val="0"/>
              </a:spcAft>
              <a:buNone/>
            </a:pPr>
            <a:r>
              <a:t/>
            </a:r>
            <a:endParaRPr sz="1600">
              <a:latin typeface="Livvic"/>
              <a:ea typeface="Livvic"/>
              <a:cs typeface="Livvic"/>
              <a:sym typeface="Livvic"/>
            </a:endParaRPr>
          </a:p>
          <a:p>
            <a:pPr indent="0" lvl="0" marL="0" rtl="0" algn="l">
              <a:spcBef>
                <a:spcPts val="1000"/>
              </a:spcBef>
              <a:spcAft>
                <a:spcPts val="1000"/>
              </a:spcAft>
              <a:buNone/>
            </a:pPr>
            <a:r>
              <a:rPr lang="en" sz="1600">
                <a:latin typeface="Livvic"/>
                <a:ea typeface="Livvic"/>
                <a:cs typeface="Livvic"/>
                <a:sym typeface="Livvic"/>
              </a:rPr>
              <a:t>5. If you have time: Are there any attributes that are impossible to put together to make a shape? Show or explain.</a:t>
            </a:r>
            <a:endParaRPr sz="1600">
              <a:latin typeface="Livvic"/>
              <a:ea typeface="Livvic"/>
              <a:cs typeface="Livvic"/>
              <a:sym typeface="Livv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1"/>
          <p:cNvSpPr/>
          <p:nvPr/>
        </p:nvSpPr>
        <p:spPr>
          <a:xfrm flipH="1">
            <a:off x="610777" y="2120400"/>
            <a:ext cx="3525448" cy="19595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1"/>
          <p:cNvSpPr txBox="1"/>
          <p:nvPr/>
        </p:nvSpPr>
        <p:spPr>
          <a:xfrm>
            <a:off x="1044800" y="2381000"/>
            <a:ext cx="2657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Clare drew a shape that has these attributes. Which shape did Clare draw? Describe to your partner what the shape would look like.</a:t>
            </a:r>
            <a:endParaRPr b="1" sz="1300">
              <a:latin typeface="Quicksand"/>
              <a:ea typeface="Quicksand"/>
              <a:cs typeface="Quicksand"/>
              <a:sym typeface="Quicksand"/>
            </a:endParaRPr>
          </a:p>
        </p:txBody>
      </p:sp>
      <p:pic>
        <p:nvPicPr>
          <p:cNvPr id="395" name="Google Shape;395;p41"/>
          <p:cNvPicPr preferRelativeResize="0"/>
          <p:nvPr/>
        </p:nvPicPr>
        <p:blipFill>
          <a:blip r:embed="rId3">
            <a:alphaModFix/>
          </a:blip>
          <a:stretch>
            <a:fillRect/>
          </a:stretch>
        </p:blipFill>
        <p:spPr>
          <a:xfrm rot="320163">
            <a:off x="4450000" y="2813641"/>
            <a:ext cx="1969500" cy="1753684"/>
          </a:xfrm>
          <a:prstGeom prst="rect">
            <a:avLst/>
          </a:prstGeom>
          <a:noFill/>
          <a:ln>
            <a:noFill/>
          </a:ln>
        </p:spPr>
      </p:pic>
      <p:sp>
        <p:nvSpPr>
          <p:cNvPr id="396" name="Google Shape;396;p4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97" name="Google Shape;397;p41"/>
          <p:cNvSpPr txBox="1"/>
          <p:nvPr/>
        </p:nvSpPr>
        <p:spPr>
          <a:xfrm>
            <a:off x="1207600" y="410800"/>
            <a:ext cx="6261900" cy="74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Livvic"/>
                <a:ea typeface="Livvic"/>
                <a:cs typeface="Livvic"/>
                <a:sym typeface="Livvic"/>
              </a:rPr>
              <a:t>Today, we used length measurements to identify and draw shapes.</a:t>
            </a:r>
            <a:endParaRPr sz="2400">
              <a:latin typeface="Livvic"/>
              <a:ea typeface="Livvic"/>
              <a:cs typeface="Livvic"/>
              <a:sym typeface="Livvic"/>
            </a:endParaRPr>
          </a:p>
        </p:txBody>
      </p:sp>
      <p:pic>
        <p:nvPicPr>
          <p:cNvPr id="398" name="Google Shape;398;p41"/>
          <p:cNvPicPr preferRelativeResize="0"/>
          <p:nvPr/>
        </p:nvPicPr>
        <p:blipFill>
          <a:blip r:embed="rId4">
            <a:alphaModFix/>
          </a:blip>
          <a:stretch>
            <a:fillRect/>
          </a:stretch>
        </p:blipFill>
        <p:spPr>
          <a:xfrm>
            <a:off x="3278349" y="1346400"/>
            <a:ext cx="2402347"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2"/>
          <p:cNvSpPr/>
          <p:nvPr/>
        </p:nvSpPr>
        <p:spPr>
          <a:xfrm>
            <a:off x="5432802" y="1762200"/>
            <a:ext cx="3525448" cy="19595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2"/>
          <p:cNvSpPr txBox="1"/>
          <p:nvPr/>
        </p:nvSpPr>
        <p:spPr>
          <a:xfrm flipH="1">
            <a:off x="5866827" y="2169113"/>
            <a:ext cx="2657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Diego wanted to draw a shape with these attributes. Is it possible? Explain.</a:t>
            </a:r>
            <a:endParaRPr b="1" sz="1300">
              <a:latin typeface="Quicksand"/>
              <a:ea typeface="Quicksand"/>
              <a:cs typeface="Quicksand"/>
              <a:sym typeface="Quicksand"/>
            </a:endParaRPr>
          </a:p>
        </p:txBody>
      </p:sp>
      <p:pic>
        <p:nvPicPr>
          <p:cNvPr id="405" name="Google Shape;405;p42"/>
          <p:cNvPicPr preferRelativeResize="0"/>
          <p:nvPr/>
        </p:nvPicPr>
        <p:blipFill>
          <a:blip r:embed="rId3">
            <a:alphaModFix/>
          </a:blip>
          <a:stretch>
            <a:fillRect/>
          </a:stretch>
        </p:blipFill>
        <p:spPr>
          <a:xfrm rot="-155626">
            <a:off x="3424625" y="2859566"/>
            <a:ext cx="1969500" cy="1753684"/>
          </a:xfrm>
          <a:prstGeom prst="rect">
            <a:avLst/>
          </a:prstGeom>
          <a:noFill/>
          <a:ln>
            <a:noFill/>
          </a:ln>
        </p:spPr>
      </p:pic>
      <p:sp>
        <p:nvSpPr>
          <p:cNvPr id="406" name="Google Shape;406;p4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07" name="Google Shape;407;p42"/>
          <p:cNvSpPr txBox="1"/>
          <p:nvPr/>
        </p:nvSpPr>
        <p:spPr>
          <a:xfrm>
            <a:off x="1207600" y="410800"/>
            <a:ext cx="6261900" cy="74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Livvic"/>
                <a:ea typeface="Livvic"/>
                <a:cs typeface="Livvic"/>
                <a:sym typeface="Livvic"/>
              </a:rPr>
              <a:t>Today, we used length measurements to identify and draw shapes.</a:t>
            </a:r>
            <a:endParaRPr sz="2400">
              <a:latin typeface="Livvic"/>
              <a:ea typeface="Livvic"/>
              <a:cs typeface="Livvic"/>
              <a:sym typeface="Livvic"/>
            </a:endParaRPr>
          </a:p>
        </p:txBody>
      </p:sp>
      <p:pic>
        <p:nvPicPr>
          <p:cNvPr id="408" name="Google Shape;408;p42"/>
          <p:cNvPicPr preferRelativeResize="0"/>
          <p:nvPr/>
        </p:nvPicPr>
        <p:blipFill>
          <a:blip r:embed="rId4">
            <a:alphaModFix/>
          </a:blip>
          <a:stretch>
            <a:fillRect/>
          </a:stretch>
        </p:blipFill>
        <p:spPr>
          <a:xfrm>
            <a:off x="3275250" y="1434275"/>
            <a:ext cx="1501875" cy="742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12" name="Shape 412"/>
        <p:cNvGrpSpPr/>
        <p:nvPr/>
      </p:nvGrpSpPr>
      <p:grpSpPr>
        <a:xfrm>
          <a:off x="0" y="0"/>
          <a:ext cx="0" cy="0"/>
          <a:chOff x="0" y="0"/>
          <a:chExt cx="0" cy="0"/>
        </a:xfrm>
      </p:grpSpPr>
      <p:sp>
        <p:nvSpPr>
          <p:cNvPr id="413" name="Google Shape;413;p43"/>
          <p:cNvSpPr txBox="1"/>
          <p:nvPr>
            <p:ph type="ctrTitle"/>
          </p:nvPr>
        </p:nvSpPr>
        <p:spPr>
          <a:xfrm>
            <a:off x="629675" y="2060225"/>
            <a:ext cx="7752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Solid Shapes</a:t>
            </a:r>
            <a:endParaRPr sz="4400">
              <a:solidFill>
                <a:srgbClr val="434343"/>
              </a:solidFill>
              <a:latin typeface="Hepta Slab"/>
              <a:ea typeface="Hepta Slab"/>
              <a:cs typeface="Hepta Slab"/>
              <a:sym typeface="Hepta Slab"/>
            </a:endParaRPr>
          </a:p>
        </p:txBody>
      </p:sp>
      <p:sp>
        <p:nvSpPr>
          <p:cNvPr id="414" name="Google Shape;414;p43"/>
          <p:cNvSpPr txBox="1"/>
          <p:nvPr/>
        </p:nvSpPr>
        <p:spPr>
          <a:xfrm>
            <a:off x="2619375" y="2798225"/>
            <a:ext cx="5293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identify and describe solid shapes.</a:t>
            </a:r>
            <a:endParaRPr>
              <a:latin typeface="Quicksand"/>
              <a:ea typeface="Quicksand"/>
              <a:cs typeface="Quicksand"/>
              <a:sym typeface="Quicksand"/>
            </a:endParaRPr>
          </a:p>
        </p:txBody>
      </p:sp>
      <p:sp>
        <p:nvSpPr>
          <p:cNvPr id="415" name="Google Shape;415;p43"/>
          <p:cNvSpPr/>
          <p:nvPr/>
        </p:nvSpPr>
        <p:spPr>
          <a:xfrm>
            <a:off x="2095077" y="27982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a:t>
            </a:r>
            <a:endParaRPr sz="1100">
              <a:latin typeface="Quicksand"/>
              <a:ea typeface="Quicksand"/>
              <a:cs typeface="Quicksand"/>
              <a:sym typeface="Quicksand"/>
            </a:endParaRPr>
          </a:p>
        </p:txBody>
      </p:sp>
      <p:sp>
        <p:nvSpPr>
          <p:cNvPr id="417" name="Google Shape;417;p4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4"/>
          <p:cNvSpPr txBox="1"/>
          <p:nvPr>
            <p:ph type="ctrTitle"/>
          </p:nvPr>
        </p:nvSpPr>
        <p:spPr>
          <a:xfrm>
            <a:off x="517450" y="7686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is That Shape? </a:t>
            </a:r>
            <a:endParaRPr b="0" sz="3000">
              <a:solidFill>
                <a:srgbClr val="434343"/>
              </a:solidFill>
              <a:latin typeface="Hepta Slab"/>
              <a:ea typeface="Hepta Slab"/>
              <a:cs typeface="Hepta Slab"/>
              <a:sym typeface="Hepta Slab"/>
            </a:endParaRPr>
          </a:p>
        </p:txBody>
      </p:sp>
      <p:sp>
        <p:nvSpPr>
          <p:cNvPr id="423" name="Google Shape;423;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424" name="Google Shape;424;p44"/>
          <p:cNvGrpSpPr/>
          <p:nvPr/>
        </p:nvGrpSpPr>
        <p:grpSpPr>
          <a:xfrm rot="862304">
            <a:off x="6724059" y="3815394"/>
            <a:ext cx="1863493" cy="885824"/>
            <a:chOff x="1374967" y="2848470"/>
            <a:chExt cx="2343168" cy="950076"/>
          </a:xfrm>
        </p:grpSpPr>
        <p:sp>
          <p:nvSpPr>
            <p:cNvPr id="425" name="Google Shape;425;p44"/>
            <p:cNvSpPr/>
            <p:nvPr/>
          </p:nvSpPr>
          <p:spPr>
            <a:xfrm>
              <a:off x="1374967" y="2848470"/>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4"/>
            <p:cNvSpPr txBox="1"/>
            <p:nvPr/>
          </p:nvSpPr>
          <p:spPr>
            <a:xfrm>
              <a:off x="1695665" y="294236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grpSp>
        <p:nvGrpSpPr>
          <p:cNvPr id="427" name="Google Shape;427;p44"/>
          <p:cNvGrpSpPr/>
          <p:nvPr/>
        </p:nvGrpSpPr>
        <p:grpSpPr>
          <a:xfrm rot="-801510">
            <a:off x="261605" y="1201083"/>
            <a:ext cx="1993856" cy="955396"/>
            <a:chOff x="331361" y="1187388"/>
            <a:chExt cx="2343168" cy="950076"/>
          </a:xfrm>
        </p:grpSpPr>
        <p:sp>
          <p:nvSpPr>
            <p:cNvPr id="428" name="Google Shape;428;p44"/>
            <p:cNvSpPr/>
            <p:nvPr/>
          </p:nvSpPr>
          <p:spPr>
            <a:xfrm>
              <a:off x="331361" y="118738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4"/>
            <p:cNvSpPr txBox="1"/>
            <p:nvPr/>
          </p:nvSpPr>
          <p:spPr>
            <a:xfrm>
              <a:off x="788110" y="1364662"/>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pic>
        <p:nvPicPr>
          <p:cNvPr id="430" name="Google Shape;430;p44"/>
          <p:cNvPicPr preferRelativeResize="0"/>
          <p:nvPr/>
        </p:nvPicPr>
        <p:blipFill>
          <a:blip r:embed="rId3">
            <a:alphaModFix/>
          </a:blip>
          <a:stretch>
            <a:fillRect/>
          </a:stretch>
        </p:blipFill>
        <p:spPr>
          <a:xfrm>
            <a:off x="2841909" y="1475501"/>
            <a:ext cx="3460175" cy="3108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5"/>
          <p:cNvSpPr txBox="1"/>
          <p:nvPr>
            <p:ph type="ctrTitle"/>
          </p:nvPr>
        </p:nvSpPr>
        <p:spPr>
          <a:xfrm>
            <a:off x="506700" y="379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What is the Missing Shape?</a:t>
            </a:r>
            <a:endParaRPr b="0" sz="2700">
              <a:solidFill>
                <a:srgbClr val="434343"/>
              </a:solidFill>
              <a:latin typeface="Hepta Slab"/>
              <a:ea typeface="Hepta Slab"/>
              <a:cs typeface="Hepta Slab"/>
              <a:sym typeface="Hepta Slab"/>
            </a:endParaRPr>
          </a:p>
        </p:txBody>
      </p:sp>
      <p:sp>
        <p:nvSpPr>
          <p:cNvPr id="436" name="Google Shape;436;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37" name="Google Shape;437;p45"/>
          <p:cNvSpPr txBox="1"/>
          <p:nvPr/>
        </p:nvSpPr>
        <p:spPr>
          <a:xfrm>
            <a:off x="630675" y="1476050"/>
            <a:ext cx="7772400" cy="3007200"/>
          </a:xfrm>
          <a:prstGeom prst="rect">
            <a:avLst/>
          </a:prstGeom>
          <a:noFill/>
          <a:ln>
            <a:noFill/>
          </a:ln>
        </p:spPr>
        <p:txBody>
          <a:bodyPr anchorCtr="0" anchor="t" bIns="91425" lIns="91425" spcFirstLastPara="1" rIns="91425" wrap="square" tIns="91425">
            <a:noAutofit/>
          </a:bodyPr>
          <a:lstStyle/>
          <a:p>
            <a:pPr indent="0" lvl="0" marL="1371600" rtl="0" algn="l">
              <a:spcBef>
                <a:spcPts val="0"/>
              </a:spcBef>
              <a:spcAft>
                <a:spcPts val="0"/>
              </a:spcAft>
              <a:buNone/>
            </a:pPr>
            <a:r>
              <a:rPr lang="en" sz="1800">
                <a:latin typeface="Livvic"/>
                <a:ea typeface="Livvic"/>
                <a:cs typeface="Livvic"/>
                <a:sym typeface="Livvic"/>
              </a:rPr>
              <a:t>Make a poster to describe your solid shape.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rPr lang="en" sz="1800">
                <a:latin typeface="Livvic"/>
                <a:ea typeface="Livvic"/>
                <a:cs typeface="Livvic"/>
                <a:sym typeface="Livvic"/>
              </a:rPr>
              <a:t>Use words, numbers, and drawings to help other groups name your shape.</a:t>
            </a:r>
            <a:endParaRPr sz="1800">
              <a:latin typeface="Livvic"/>
              <a:ea typeface="Livvic"/>
              <a:cs typeface="Livvic"/>
              <a:sym typeface="Livvic"/>
            </a:endParaRPr>
          </a:p>
        </p:txBody>
      </p:sp>
      <p:pic>
        <p:nvPicPr>
          <p:cNvPr id="438" name="Google Shape;438;p45"/>
          <p:cNvPicPr preferRelativeResize="0"/>
          <p:nvPr/>
        </p:nvPicPr>
        <p:blipFill>
          <a:blip r:embed="rId3">
            <a:alphaModFix/>
          </a:blip>
          <a:stretch>
            <a:fillRect/>
          </a:stretch>
        </p:blipFill>
        <p:spPr>
          <a:xfrm>
            <a:off x="3182399" y="2831625"/>
            <a:ext cx="2205000" cy="1651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6"/>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Sort and Build Solid Shapes</a:t>
            </a:r>
            <a:endParaRPr b="0" sz="2600">
              <a:solidFill>
                <a:srgbClr val="434343"/>
              </a:solidFill>
              <a:latin typeface="Hepta Slab"/>
              <a:ea typeface="Hepta Slab"/>
              <a:cs typeface="Hepta Slab"/>
              <a:sym typeface="Hepta Slab"/>
            </a:endParaRPr>
          </a:p>
        </p:txBody>
      </p:sp>
      <p:sp>
        <p:nvSpPr>
          <p:cNvPr id="444" name="Google Shape;444;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45" name="Google Shape;445;p46"/>
          <p:cNvSpPr txBox="1"/>
          <p:nvPr/>
        </p:nvSpPr>
        <p:spPr>
          <a:xfrm>
            <a:off x="394350" y="1154650"/>
            <a:ext cx="8247900" cy="6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1. Sort your shape design cards into groups. Be prepared to describe how you sort the cards.</a:t>
            </a:r>
            <a:endParaRPr b="1">
              <a:latin typeface="Livvic"/>
              <a:ea typeface="Livvic"/>
              <a:cs typeface="Livvic"/>
              <a:sym typeface="Livvic"/>
            </a:endParaRPr>
          </a:p>
        </p:txBody>
      </p:sp>
      <p:pic>
        <p:nvPicPr>
          <p:cNvPr id="446" name="Google Shape;446;p46"/>
          <p:cNvPicPr preferRelativeResize="0"/>
          <p:nvPr/>
        </p:nvPicPr>
        <p:blipFill>
          <a:blip r:embed="rId3">
            <a:alphaModFix/>
          </a:blip>
          <a:stretch>
            <a:fillRect/>
          </a:stretch>
        </p:blipFill>
        <p:spPr>
          <a:xfrm>
            <a:off x="876725" y="2952347"/>
            <a:ext cx="1393371" cy="1219200"/>
          </a:xfrm>
          <a:prstGeom prst="rect">
            <a:avLst/>
          </a:prstGeom>
          <a:noFill/>
          <a:ln cap="flat" cmpd="sng" w="19050">
            <a:solidFill>
              <a:schemeClr val="dk2"/>
            </a:solidFill>
            <a:prstDash val="solid"/>
            <a:round/>
            <a:headEnd len="sm" w="sm" type="none"/>
            <a:tailEnd len="sm" w="sm" type="none"/>
          </a:ln>
        </p:spPr>
      </p:pic>
      <p:pic>
        <p:nvPicPr>
          <p:cNvPr id="447" name="Google Shape;447;p46"/>
          <p:cNvPicPr preferRelativeResize="0"/>
          <p:nvPr/>
        </p:nvPicPr>
        <p:blipFill>
          <a:blip r:embed="rId4">
            <a:alphaModFix/>
          </a:blip>
          <a:stretch>
            <a:fillRect/>
          </a:stretch>
        </p:blipFill>
        <p:spPr>
          <a:xfrm>
            <a:off x="2628700" y="3079963"/>
            <a:ext cx="1393375" cy="1298039"/>
          </a:xfrm>
          <a:prstGeom prst="rect">
            <a:avLst/>
          </a:prstGeom>
          <a:noFill/>
          <a:ln cap="flat" cmpd="sng" w="19050">
            <a:solidFill>
              <a:schemeClr val="dk2"/>
            </a:solidFill>
            <a:prstDash val="solid"/>
            <a:round/>
            <a:headEnd len="sm" w="sm" type="none"/>
            <a:tailEnd len="sm" w="sm" type="none"/>
          </a:ln>
        </p:spPr>
      </p:pic>
      <p:pic>
        <p:nvPicPr>
          <p:cNvPr id="448" name="Google Shape;448;p46"/>
          <p:cNvPicPr preferRelativeResize="0"/>
          <p:nvPr/>
        </p:nvPicPr>
        <p:blipFill>
          <a:blip r:embed="rId5">
            <a:alphaModFix/>
          </a:blip>
          <a:stretch>
            <a:fillRect/>
          </a:stretch>
        </p:blipFill>
        <p:spPr>
          <a:xfrm>
            <a:off x="4380675" y="3079975"/>
            <a:ext cx="1807535" cy="1219200"/>
          </a:xfrm>
          <a:prstGeom prst="rect">
            <a:avLst/>
          </a:prstGeom>
          <a:noFill/>
          <a:ln cap="flat" cmpd="sng" w="19050">
            <a:solidFill>
              <a:schemeClr val="dk2"/>
            </a:solidFill>
            <a:prstDash val="solid"/>
            <a:round/>
            <a:headEnd len="sm" w="sm" type="none"/>
            <a:tailEnd len="sm" w="sm" type="none"/>
          </a:ln>
        </p:spPr>
      </p:pic>
      <p:pic>
        <p:nvPicPr>
          <p:cNvPr id="449" name="Google Shape;449;p46"/>
          <p:cNvPicPr preferRelativeResize="0"/>
          <p:nvPr/>
        </p:nvPicPr>
        <p:blipFill>
          <a:blip r:embed="rId6">
            <a:alphaModFix/>
          </a:blip>
          <a:stretch>
            <a:fillRect/>
          </a:stretch>
        </p:blipFill>
        <p:spPr>
          <a:xfrm>
            <a:off x="7254650" y="1782850"/>
            <a:ext cx="1121450" cy="1081150"/>
          </a:xfrm>
          <a:prstGeom prst="rect">
            <a:avLst/>
          </a:prstGeom>
          <a:noFill/>
          <a:ln cap="flat" cmpd="sng" w="19050">
            <a:solidFill>
              <a:schemeClr val="dk2"/>
            </a:solidFill>
            <a:prstDash val="solid"/>
            <a:round/>
            <a:headEnd len="sm" w="sm" type="none"/>
            <a:tailEnd len="sm" w="sm" type="none"/>
          </a:ln>
        </p:spPr>
      </p:pic>
      <p:pic>
        <p:nvPicPr>
          <p:cNvPr id="450" name="Google Shape;450;p46"/>
          <p:cNvPicPr preferRelativeResize="0"/>
          <p:nvPr/>
        </p:nvPicPr>
        <p:blipFill>
          <a:blip r:embed="rId7">
            <a:alphaModFix/>
          </a:blip>
          <a:stretch>
            <a:fillRect/>
          </a:stretch>
        </p:blipFill>
        <p:spPr>
          <a:xfrm>
            <a:off x="5441650" y="1676825"/>
            <a:ext cx="1342490" cy="1219200"/>
          </a:xfrm>
          <a:prstGeom prst="rect">
            <a:avLst/>
          </a:prstGeom>
          <a:noFill/>
          <a:ln cap="flat" cmpd="sng" w="19050">
            <a:solidFill>
              <a:schemeClr val="dk2"/>
            </a:solidFill>
            <a:prstDash val="solid"/>
            <a:round/>
            <a:headEnd len="sm" w="sm" type="none"/>
            <a:tailEnd len="sm" w="sm" type="none"/>
          </a:ln>
        </p:spPr>
      </p:pic>
      <p:pic>
        <p:nvPicPr>
          <p:cNvPr id="451" name="Google Shape;451;p46"/>
          <p:cNvPicPr preferRelativeResize="0"/>
          <p:nvPr/>
        </p:nvPicPr>
        <p:blipFill>
          <a:blip r:embed="rId8">
            <a:alphaModFix/>
          </a:blip>
          <a:stretch>
            <a:fillRect/>
          </a:stretch>
        </p:blipFill>
        <p:spPr>
          <a:xfrm>
            <a:off x="2836195" y="1705545"/>
            <a:ext cx="2134950" cy="1161750"/>
          </a:xfrm>
          <a:prstGeom prst="rect">
            <a:avLst/>
          </a:prstGeom>
          <a:noFill/>
          <a:ln cap="flat" cmpd="sng" w="19050">
            <a:solidFill>
              <a:schemeClr val="dk2"/>
            </a:solidFill>
            <a:prstDash val="solid"/>
            <a:round/>
            <a:headEnd len="sm" w="sm" type="none"/>
            <a:tailEnd len="sm" w="sm" type="none"/>
          </a:ln>
        </p:spPr>
      </p:pic>
      <p:pic>
        <p:nvPicPr>
          <p:cNvPr id="452" name="Google Shape;452;p46"/>
          <p:cNvPicPr preferRelativeResize="0"/>
          <p:nvPr/>
        </p:nvPicPr>
        <p:blipFill>
          <a:blip r:embed="rId9">
            <a:alphaModFix/>
          </a:blip>
          <a:stretch>
            <a:fillRect/>
          </a:stretch>
        </p:blipFill>
        <p:spPr>
          <a:xfrm>
            <a:off x="986425" y="1705550"/>
            <a:ext cx="1499060" cy="946775"/>
          </a:xfrm>
          <a:prstGeom prst="rect">
            <a:avLst/>
          </a:prstGeom>
          <a:noFill/>
          <a:ln cap="flat" cmpd="sng" w="19050">
            <a:solidFill>
              <a:schemeClr val="dk2"/>
            </a:solidFill>
            <a:prstDash val="solid"/>
            <a:round/>
            <a:headEnd len="sm" w="sm" type="none"/>
            <a:tailEnd len="sm" w="sm" type="none"/>
          </a:ln>
        </p:spPr>
      </p:pic>
      <p:pic>
        <p:nvPicPr>
          <p:cNvPr id="453" name="Google Shape;453;p46"/>
          <p:cNvPicPr preferRelativeResize="0"/>
          <p:nvPr/>
        </p:nvPicPr>
        <p:blipFill>
          <a:blip r:embed="rId10">
            <a:alphaModFix/>
          </a:blip>
          <a:stretch>
            <a:fillRect/>
          </a:stretch>
        </p:blipFill>
        <p:spPr>
          <a:xfrm>
            <a:off x="6610825" y="3126475"/>
            <a:ext cx="1807525" cy="120503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7"/>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Sort and Build Solid Shapes</a:t>
            </a:r>
            <a:endParaRPr b="0" sz="2600">
              <a:solidFill>
                <a:srgbClr val="434343"/>
              </a:solidFill>
              <a:latin typeface="Hepta Slab"/>
              <a:ea typeface="Hepta Slab"/>
              <a:cs typeface="Hepta Slab"/>
              <a:sym typeface="Hepta Slab"/>
            </a:endParaRPr>
          </a:p>
        </p:txBody>
      </p:sp>
      <p:sp>
        <p:nvSpPr>
          <p:cNvPr id="459" name="Google Shape;459;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60" name="Google Shape;460;p47"/>
          <p:cNvSpPr txBox="1"/>
          <p:nvPr/>
        </p:nvSpPr>
        <p:spPr>
          <a:xfrm>
            <a:off x="394350" y="1154650"/>
            <a:ext cx="8247900" cy="6282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b="1" lang="en">
                <a:latin typeface="Livvic"/>
                <a:ea typeface="Livvic"/>
                <a:cs typeface="Livvic"/>
                <a:sym typeface="Livvic"/>
              </a:rPr>
              <a:t>2. Match one of your cards to a solid shape. Explain your match. </a:t>
            </a:r>
            <a:endParaRPr b="1">
              <a:latin typeface="Livvic"/>
              <a:ea typeface="Livvic"/>
              <a:cs typeface="Livvic"/>
              <a:sym typeface="Livvic"/>
            </a:endParaRPr>
          </a:p>
        </p:txBody>
      </p:sp>
      <p:pic>
        <p:nvPicPr>
          <p:cNvPr id="461" name="Google Shape;461;p47"/>
          <p:cNvPicPr preferRelativeResize="0"/>
          <p:nvPr/>
        </p:nvPicPr>
        <p:blipFill>
          <a:blip r:embed="rId3">
            <a:alphaModFix/>
          </a:blip>
          <a:stretch>
            <a:fillRect/>
          </a:stretch>
        </p:blipFill>
        <p:spPr>
          <a:xfrm>
            <a:off x="876725" y="2952347"/>
            <a:ext cx="1393371" cy="1219200"/>
          </a:xfrm>
          <a:prstGeom prst="rect">
            <a:avLst/>
          </a:prstGeom>
          <a:noFill/>
          <a:ln cap="flat" cmpd="sng" w="19050">
            <a:solidFill>
              <a:schemeClr val="dk2"/>
            </a:solidFill>
            <a:prstDash val="solid"/>
            <a:round/>
            <a:headEnd len="sm" w="sm" type="none"/>
            <a:tailEnd len="sm" w="sm" type="none"/>
          </a:ln>
        </p:spPr>
      </p:pic>
      <p:pic>
        <p:nvPicPr>
          <p:cNvPr id="462" name="Google Shape;462;p47"/>
          <p:cNvPicPr preferRelativeResize="0"/>
          <p:nvPr/>
        </p:nvPicPr>
        <p:blipFill>
          <a:blip r:embed="rId4">
            <a:alphaModFix/>
          </a:blip>
          <a:stretch>
            <a:fillRect/>
          </a:stretch>
        </p:blipFill>
        <p:spPr>
          <a:xfrm>
            <a:off x="2628700" y="3079963"/>
            <a:ext cx="1393375" cy="1298039"/>
          </a:xfrm>
          <a:prstGeom prst="rect">
            <a:avLst/>
          </a:prstGeom>
          <a:noFill/>
          <a:ln cap="flat" cmpd="sng" w="19050">
            <a:solidFill>
              <a:schemeClr val="dk2"/>
            </a:solidFill>
            <a:prstDash val="solid"/>
            <a:round/>
            <a:headEnd len="sm" w="sm" type="none"/>
            <a:tailEnd len="sm" w="sm" type="none"/>
          </a:ln>
        </p:spPr>
      </p:pic>
      <p:pic>
        <p:nvPicPr>
          <p:cNvPr id="463" name="Google Shape;463;p47"/>
          <p:cNvPicPr preferRelativeResize="0"/>
          <p:nvPr/>
        </p:nvPicPr>
        <p:blipFill>
          <a:blip r:embed="rId5">
            <a:alphaModFix/>
          </a:blip>
          <a:stretch>
            <a:fillRect/>
          </a:stretch>
        </p:blipFill>
        <p:spPr>
          <a:xfrm>
            <a:off x="4380675" y="3079975"/>
            <a:ext cx="1807535" cy="1219200"/>
          </a:xfrm>
          <a:prstGeom prst="rect">
            <a:avLst/>
          </a:prstGeom>
          <a:noFill/>
          <a:ln cap="flat" cmpd="sng" w="19050">
            <a:solidFill>
              <a:schemeClr val="dk2"/>
            </a:solidFill>
            <a:prstDash val="solid"/>
            <a:round/>
            <a:headEnd len="sm" w="sm" type="none"/>
            <a:tailEnd len="sm" w="sm" type="none"/>
          </a:ln>
        </p:spPr>
      </p:pic>
      <p:pic>
        <p:nvPicPr>
          <p:cNvPr id="464" name="Google Shape;464;p47"/>
          <p:cNvPicPr preferRelativeResize="0"/>
          <p:nvPr/>
        </p:nvPicPr>
        <p:blipFill>
          <a:blip r:embed="rId6">
            <a:alphaModFix/>
          </a:blip>
          <a:stretch>
            <a:fillRect/>
          </a:stretch>
        </p:blipFill>
        <p:spPr>
          <a:xfrm>
            <a:off x="7254650" y="1782850"/>
            <a:ext cx="1121450" cy="1081150"/>
          </a:xfrm>
          <a:prstGeom prst="rect">
            <a:avLst/>
          </a:prstGeom>
          <a:noFill/>
          <a:ln cap="flat" cmpd="sng" w="19050">
            <a:solidFill>
              <a:schemeClr val="dk2"/>
            </a:solidFill>
            <a:prstDash val="solid"/>
            <a:round/>
            <a:headEnd len="sm" w="sm" type="none"/>
            <a:tailEnd len="sm" w="sm" type="none"/>
          </a:ln>
        </p:spPr>
      </p:pic>
      <p:pic>
        <p:nvPicPr>
          <p:cNvPr id="465" name="Google Shape;465;p47"/>
          <p:cNvPicPr preferRelativeResize="0"/>
          <p:nvPr/>
        </p:nvPicPr>
        <p:blipFill>
          <a:blip r:embed="rId7">
            <a:alphaModFix/>
          </a:blip>
          <a:stretch>
            <a:fillRect/>
          </a:stretch>
        </p:blipFill>
        <p:spPr>
          <a:xfrm>
            <a:off x="5441650" y="1676825"/>
            <a:ext cx="1342490" cy="1219200"/>
          </a:xfrm>
          <a:prstGeom prst="rect">
            <a:avLst/>
          </a:prstGeom>
          <a:noFill/>
          <a:ln cap="flat" cmpd="sng" w="19050">
            <a:solidFill>
              <a:schemeClr val="dk2"/>
            </a:solidFill>
            <a:prstDash val="solid"/>
            <a:round/>
            <a:headEnd len="sm" w="sm" type="none"/>
            <a:tailEnd len="sm" w="sm" type="none"/>
          </a:ln>
        </p:spPr>
      </p:pic>
      <p:pic>
        <p:nvPicPr>
          <p:cNvPr id="466" name="Google Shape;466;p47"/>
          <p:cNvPicPr preferRelativeResize="0"/>
          <p:nvPr/>
        </p:nvPicPr>
        <p:blipFill>
          <a:blip r:embed="rId8">
            <a:alphaModFix/>
          </a:blip>
          <a:stretch>
            <a:fillRect/>
          </a:stretch>
        </p:blipFill>
        <p:spPr>
          <a:xfrm>
            <a:off x="2836195" y="1705545"/>
            <a:ext cx="2134950" cy="1161750"/>
          </a:xfrm>
          <a:prstGeom prst="rect">
            <a:avLst/>
          </a:prstGeom>
          <a:noFill/>
          <a:ln cap="flat" cmpd="sng" w="19050">
            <a:solidFill>
              <a:schemeClr val="dk2"/>
            </a:solidFill>
            <a:prstDash val="solid"/>
            <a:round/>
            <a:headEnd len="sm" w="sm" type="none"/>
            <a:tailEnd len="sm" w="sm" type="none"/>
          </a:ln>
        </p:spPr>
      </p:pic>
      <p:pic>
        <p:nvPicPr>
          <p:cNvPr id="467" name="Google Shape;467;p47"/>
          <p:cNvPicPr preferRelativeResize="0"/>
          <p:nvPr/>
        </p:nvPicPr>
        <p:blipFill>
          <a:blip r:embed="rId9">
            <a:alphaModFix/>
          </a:blip>
          <a:stretch>
            <a:fillRect/>
          </a:stretch>
        </p:blipFill>
        <p:spPr>
          <a:xfrm>
            <a:off x="986425" y="1705550"/>
            <a:ext cx="1499060" cy="946775"/>
          </a:xfrm>
          <a:prstGeom prst="rect">
            <a:avLst/>
          </a:prstGeom>
          <a:noFill/>
          <a:ln cap="flat" cmpd="sng" w="19050">
            <a:solidFill>
              <a:schemeClr val="dk2"/>
            </a:solidFill>
            <a:prstDash val="solid"/>
            <a:round/>
            <a:headEnd len="sm" w="sm" type="none"/>
            <a:tailEnd len="sm" w="sm" type="none"/>
          </a:ln>
        </p:spPr>
      </p:pic>
      <p:pic>
        <p:nvPicPr>
          <p:cNvPr id="468" name="Google Shape;468;p47"/>
          <p:cNvPicPr preferRelativeResize="0"/>
          <p:nvPr/>
        </p:nvPicPr>
        <p:blipFill>
          <a:blip r:embed="rId10">
            <a:alphaModFix/>
          </a:blip>
          <a:stretch>
            <a:fillRect/>
          </a:stretch>
        </p:blipFill>
        <p:spPr>
          <a:xfrm>
            <a:off x="6610825" y="3126475"/>
            <a:ext cx="1807525" cy="120503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8"/>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Sort and Build Solid Shapes</a:t>
            </a:r>
            <a:endParaRPr b="0" sz="2600">
              <a:solidFill>
                <a:srgbClr val="434343"/>
              </a:solidFill>
              <a:latin typeface="Hepta Slab"/>
              <a:ea typeface="Hepta Slab"/>
              <a:cs typeface="Hepta Slab"/>
              <a:sym typeface="Hepta Slab"/>
            </a:endParaRPr>
          </a:p>
        </p:txBody>
      </p:sp>
      <p:sp>
        <p:nvSpPr>
          <p:cNvPr id="474" name="Google Shape;474;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75" name="Google Shape;475;p48"/>
          <p:cNvSpPr txBox="1"/>
          <p:nvPr/>
        </p:nvSpPr>
        <p:spPr>
          <a:xfrm>
            <a:off x="394350" y="1154650"/>
            <a:ext cx="8247900" cy="6282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b="1" lang="en">
                <a:latin typeface="Livvic"/>
                <a:ea typeface="Livvic"/>
                <a:cs typeface="Livvic"/>
                <a:sym typeface="Livvic"/>
              </a:rPr>
              <a:t>3. Which shape designs could be folded to make cubes? Explain. </a:t>
            </a:r>
            <a:endParaRPr b="1">
              <a:latin typeface="Livvic"/>
              <a:ea typeface="Livvic"/>
              <a:cs typeface="Livvic"/>
              <a:sym typeface="Livvic"/>
            </a:endParaRPr>
          </a:p>
        </p:txBody>
      </p:sp>
      <p:pic>
        <p:nvPicPr>
          <p:cNvPr id="476" name="Google Shape;476;p48"/>
          <p:cNvPicPr preferRelativeResize="0"/>
          <p:nvPr/>
        </p:nvPicPr>
        <p:blipFill>
          <a:blip r:embed="rId3">
            <a:alphaModFix/>
          </a:blip>
          <a:stretch>
            <a:fillRect/>
          </a:stretch>
        </p:blipFill>
        <p:spPr>
          <a:xfrm>
            <a:off x="876725" y="2952347"/>
            <a:ext cx="1393371" cy="1219200"/>
          </a:xfrm>
          <a:prstGeom prst="rect">
            <a:avLst/>
          </a:prstGeom>
          <a:noFill/>
          <a:ln cap="flat" cmpd="sng" w="19050">
            <a:solidFill>
              <a:schemeClr val="dk2"/>
            </a:solidFill>
            <a:prstDash val="solid"/>
            <a:round/>
            <a:headEnd len="sm" w="sm" type="none"/>
            <a:tailEnd len="sm" w="sm" type="none"/>
          </a:ln>
        </p:spPr>
      </p:pic>
      <p:pic>
        <p:nvPicPr>
          <p:cNvPr id="477" name="Google Shape;477;p48"/>
          <p:cNvPicPr preferRelativeResize="0"/>
          <p:nvPr/>
        </p:nvPicPr>
        <p:blipFill>
          <a:blip r:embed="rId4">
            <a:alphaModFix/>
          </a:blip>
          <a:stretch>
            <a:fillRect/>
          </a:stretch>
        </p:blipFill>
        <p:spPr>
          <a:xfrm>
            <a:off x="2628700" y="3079963"/>
            <a:ext cx="1393375" cy="1298039"/>
          </a:xfrm>
          <a:prstGeom prst="rect">
            <a:avLst/>
          </a:prstGeom>
          <a:noFill/>
          <a:ln cap="flat" cmpd="sng" w="19050">
            <a:solidFill>
              <a:schemeClr val="dk2"/>
            </a:solidFill>
            <a:prstDash val="solid"/>
            <a:round/>
            <a:headEnd len="sm" w="sm" type="none"/>
            <a:tailEnd len="sm" w="sm" type="none"/>
          </a:ln>
        </p:spPr>
      </p:pic>
      <p:pic>
        <p:nvPicPr>
          <p:cNvPr id="478" name="Google Shape;478;p48"/>
          <p:cNvPicPr preferRelativeResize="0"/>
          <p:nvPr/>
        </p:nvPicPr>
        <p:blipFill>
          <a:blip r:embed="rId5">
            <a:alphaModFix/>
          </a:blip>
          <a:stretch>
            <a:fillRect/>
          </a:stretch>
        </p:blipFill>
        <p:spPr>
          <a:xfrm>
            <a:off x="4380675" y="3079975"/>
            <a:ext cx="1807535" cy="1219200"/>
          </a:xfrm>
          <a:prstGeom prst="rect">
            <a:avLst/>
          </a:prstGeom>
          <a:noFill/>
          <a:ln cap="flat" cmpd="sng" w="19050">
            <a:solidFill>
              <a:schemeClr val="dk2"/>
            </a:solidFill>
            <a:prstDash val="solid"/>
            <a:round/>
            <a:headEnd len="sm" w="sm" type="none"/>
            <a:tailEnd len="sm" w="sm" type="none"/>
          </a:ln>
        </p:spPr>
      </p:pic>
      <p:pic>
        <p:nvPicPr>
          <p:cNvPr id="479" name="Google Shape;479;p48"/>
          <p:cNvPicPr preferRelativeResize="0"/>
          <p:nvPr/>
        </p:nvPicPr>
        <p:blipFill>
          <a:blip r:embed="rId6">
            <a:alphaModFix/>
          </a:blip>
          <a:stretch>
            <a:fillRect/>
          </a:stretch>
        </p:blipFill>
        <p:spPr>
          <a:xfrm>
            <a:off x="7254650" y="1782850"/>
            <a:ext cx="1121450" cy="1081150"/>
          </a:xfrm>
          <a:prstGeom prst="rect">
            <a:avLst/>
          </a:prstGeom>
          <a:noFill/>
          <a:ln cap="flat" cmpd="sng" w="19050">
            <a:solidFill>
              <a:schemeClr val="dk2"/>
            </a:solidFill>
            <a:prstDash val="solid"/>
            <a:round/>
            <a:headEnd len="sm" w="sm" type="none"/>
            <a:tailEnd len="sm" w="sm" type="none"/>
          </a:ln>
        </p:spPr>
      </p:pic>
      <p:pic>
        <p:nvPicPr>
          <p:cNvPr id="480" name="Google Shape;480;p48"/>
          <p:cNvPicPr preferRelativeResize="0"/>
          <p:nvPr/>
        </p:nvPicPr>
        <p:blipFill>
          <a:blip r:embed="rId7">
            <a:alphaModFix/>
          </a:blip>
          <a:stretch>
            <a:fillRect/>
          </a:stretch>
        </p:blipFill>
        <p:spPr>
          <a:xfrm>
            <a:off x="5441650" y="1676825"/>
            <a:ext cx="1342490" cy="1219200"/>
          </a:xfrm>
          <a:prstGeom prst="rect">
            <a:avLst/>
          </a:prstGeom>
          <a:noFill/>
          <a:ln cap="flat" cmpd="sng" w="19050">
            <a:solidFill>
              <a:schemeClr val="dk2"/>
            </a:solidFill>
            <a:prstDash val="solid"/>
            <a:round/>
            <a:headEnd len="sm" w="sm" type="none"/>
            <a:tailEnd len="sm" w="sm" type="none"/>
          </a:ln>
        </p:spPr>
      </p:pic>
      <p:pic>
        <p:nvPicPr>
          <p:cNvPr id="481" name="Google Shape;481;p48"/>
          <p:cNvPicPr preferRelativeResize="0"/>
          <p:nvPr/>
        </p:nvPicPr>
        <p:blipFill>
          <a:blip r:embed="rId8">
            <a:alphaModFix/>
          </a:blip>
          <a:stretch>
            <a:fillRect/>
          </a:stretch>
        </p:blipFill>
        <p:spPr>
          <a:xfrm>
            <a:off x="2836195" y="1705545"/>
            <a:ext cx="2134950" cy="1161750"/>
          </a:xfrm>
          <a:prstGeom prst="rect">
            <a:avLst/>
          </a:prstGeom>
          <a:noFill/>
          <a:ln cap="flat" cmpd="sng" w="19050">
            <a:solidFill>
              <a:schemeClr val="dk2"/>
            </a:solidFill>
            <a:prstDash val="solid"/>
            <a:round/>
            <a:headEnd len="sm" w="sm" type="none"/>
            <a:tailEnd len="sm" w="sm" type="none"/>
          </a:ln>
        </p:spPr>
      </p:pic>
      <p:pic>
        <p:nvPicPr>
          <p:cNvPr id="482" name="Google Shape;482;p48"/>
          <p:cNvPicPr preferRelativeResize="0"/>
          <p:nvPr/>
        </p:nvPicPr>
        <p:blipFill>
          <a:blip r:embed="rId9">
            <a:alphaModFix/>
          </a:blip>
          <a:stretch>
            <a:fillRect/>
          </a:stretch>
        </p:blipFill>
        <p:spPr>
          <a:xfrm>
            <a:off x="986425" y="1705550"/>
            <a:ext cx="1499060" cy="946775"/>
          </a:xfrm>
          <a:prstGeom prst="rect">
            <a:avLst/>
          </a:prstGeom>
          <a:noFill/>
          <a:ln cap="flat" cmpd="sng" w="19050">
            <a:solidFill>
              <a:schemeClr val="dk2"/>
            </a:solidFill>
            <a:prstDash val="solid"/>
            <a:round/>
            <a:headEnd len="sm" w="sm" type="none"/>
            <a:tailEnd len="sm" w="sm" type="none"/>
          </a:ln>
        </p:spPr>
      </p:pic>
      <p:pic>
        <p:nvPicPr>
          <p:cNvPr id="483" name="Google Shape;483;p48"/>
          <p:cNvPicPr preferRelativeResize="0"/>
          <p:nvPr/>
        </p:nvPicPr>
        <p:blipFill>
          <a:blip r:embed="rId10">
            <a:alphaModFix/>
          </a:blip>
          <a:stretch>
            <a:fillRect/>
          </a:stretch>
        </p:blipFill>
        <p:spPr>
          <a:xfrm>
            <a:off x="6610825" y="3126475"/>
            <a:ext cx="1807525" cy="120503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9"/>
          <p:cNvSpPr txBox="1"/>
          <p:nvPr>
            <p:ph type="ctrTitle"/>
          </p:nvPr>
        </p:nvSpPr>
        <p:spPr>
          <a:xfrm>
            <a:off x="394350" y="48054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Sort and Build Solid Shapes</a:t>
            </a:r>
            <a:endParaRPr b="0" sz="2600">
              <a:solidFill>
                <a:srgbClr val="434343"/>
              </a:solidFill>
              <a:latin typeface="Hepta Slab"/>
              <a:ea typeface="Hepta Slab"/>
              <a:cs typeface="Hepta Slab"/>
              <a:sym typeface="Hepta Slab"/>
            </a:endParaRPr>
          </a:p>
        </p:txBody>
      </p:sp>
      <p:sp>
        <p:nvSpPr>
          <p:cNvPr id="489" name="Google Shape;489;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90" name="Google Shape;490;p49"/>
          <p:cNvSpPr txBox="1"/>
          <p:nvPr/>
        </p:nvSpPr>
        <p:spPr>
          <a:xfrm>
            <a:off x="448050" y="1759750"/>
            <a:ext cx="8247900" cy="6282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1800">
                <a:latin typeface="Livvic"/>
                <a:ea typeface="Livvic"/>
                <a:cs typeface="Livvic"/>
                <a:sym typeface="Livvic"/>
              </a:rPr>
              <a:t>4. Your teacher will give you 2 shape designs. </a:t>
            </a:r>
            <a:endParaRPr sz="1800">
              <a:latin typeface="Livvic"/>
              <a:ea typeface="Livvic"/>
              <a:cs typeface="Livvic"/>
              <a:sym typeface="Livvic"/>
            </a:endParaRPr>
          </a:p>
          <a:p>
            <a:pPr indent="0" lvl="0" marL="457200" rtl="0" algn="l">
              <a:spcBef>
                <a:spcPts val="0"/>
              </a:spcBef>
              <a:spcAft>
                <a:spcPts val="0"/>
              </a:spcAft>
              <a:buNone/>
            </a:pPr>
            <a:r>
              <a:t/>
            </a:r>
            <a:endParaRPr sz="1800">
              <a:latin typeface="Livvic"/>
              <a:ea typeface="Livvic"/>
              <a:cs typeface="Livvic"/>
              <a:sym typeface="Livvic"/>
            </a:endParaRPr>
          </a:p>
          <a:p>
            <a:pPr indent="-342900" lvl="0" marL="1828800" rtl="0" algn="l">
              <a:spcBef>
                <a:spcPts val="0"/>
              </a:spcBef>
              <a:spcAft>
                <a:spcPts val="0"/>
              </a:spcAft>
              <a:buSzPts val="1800"/>
              <a:buFont typeface="Livvic"/>
              <a:buChar char="●"/>
            </a:pPr>
            <a:r>
              <a:rPr lang="en" sz="1800">
                <a:latin typeface="Livvic"/>
                <a:ea typeface="Livvic"/>
                <a:cs typeface="Livvic"/>
                <a:sym typeface="Livvic"/>
              </a:rPr>
              <a:t>Fold the shape designs to make cubes. </a:t>
            </a:r>
            <a:endParaRPr sz="1800">
              <a:latin typeface="Livvic"/>
              <a:ea typeface="Livvic"/>
              <a:cs typeface="Livvic"/>
              <a:sym typeface="Livvic"/>
            </a:endParaRPr>
          </a:p>
          <a:p>
            <a:pPr indent="-342900" lvl="0" marL="1828800" rtl="0" algn="l">
              <a:spcBef>
                <a:spcPts val="1000"/>
              </a:spcBef>
              <a:spcAft>
                <a:spcPts val="1000"/>
              </a:spcAft>
              <a:buSzPts val="1800"/>
              <a:buFont typeface="Livvic"/>
              <a:buChar char="●"/>
            </a:pPr>
            <a:r>
              <a:rPr lang="en" sz="1800">
                <a:latin typeface="Livvic"/>
                <a:ea typeface="Livvic"/>
                <a:cs typeface="Livvic"/>
                <a:sym typeface="Livvic"/>
              </a:rPr>
              <a:t>Compare your cube with your partner’s cube. </a:t>
            </a:r>
            <a:endParaRPr sz="1800">
              <a:latin typeface="Livvic"/>
              <a:ea typeface="Livvic"/>
              <a:cs typeface="Livvic"/>
              <a:sym typeface="Livvic"/>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0"/>
          <p:cNvSpPr txBox="1"/>
          <p:nvPr/>
        </p:nvSpPr>
        <p:spPr>
          <a:xfrm>
            <a:off x="1006475" y="520075"/>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In earlier lessons, we identified and drew shapes based on their sides and corners. Today we described solid shapes based on their faces. We also used the shapes we know to help us describe solid shapes.</a:t>
            </a:r>
            <a:endParaRPr sz="1700">
              <a:latin typeface="Livvic"/>
              <a:ea typeface="Livvic"/>
              <a:cs typeface="Livvic"/>
              <a:sym typeface="Livvic"/>
            </a:endParaRPr>
          </a:p>
        </p:txBody>
      </p:sp>
      <p:sp>
        <p:nvSpPr>
          <p:cNvPr id="496" name="Google Shape;496;p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97" name="Google Shape;497;p50"/>
          <p:cNvPicPr preferRelativeResize="0"/>
          <p:nvPr/>
        </p:nvPicPr>
        <p:blipFill>
          <a:blip r:embed="rId3">
            <a:alphaModFix/>
          </a:blip>
          <a:stretch>
            <a:fillRect/>
          </a:stretch>
        </p:blipFill>
        <p:spPr>
          <a:xfrm>
            <a:off x="2216317" y="2671600"/>
            <a:ext cx="2194252" cy="1953800"/>
          </a:xfrm>
          <a:prstGeom prst="rect">
            <a:avLst/>
          </a:prstGeom>
          <a:noFill/>
          <a:ln>
            <a:noFill/>
          </a:ln>
        </p:spPr>
      </p:pic>
      <p:sp>
        <p:nvSpPr>
          <p:cNvPr id="498" name="Google Shape;498;p50"/>
          <p:cNvSpPr/>
          <p:nvPr/>
        </p:nvSpPr>
        <p:spPr>
          <a:xfrm>
            <a:off x="4708525" y="1980375"/>
            <a:ext cx="3608866" cy="216196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0"/>
          <p:cNvSpPr txBox="1"/>
          <p:nvPr/>
        </p:nvSpPr>
        <p:spPr>
          <a:xfrm flipH="1">
            <a:off x="5080400" y="2304850"/>
            <a:ext cx="27864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In the first activity, you made posters that helped identify solid shapes. What would you put on a poster to identify a cube? What would you draw? What words would you use?</a:t>
            </a:r>
            <a:endParaRPr b="1" sz="1200">
              <a:latin typeface="Quicksand"/>
              <a:ea typeface="Quicksand"/>
              <a:cs typeface="Quicksand"/>
              <a:sym typeface="Quicksa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503" name="Shape 503"/>
        <p:cNvGrpSpPr/>
        <p:nvPr/>
      </p:nvGrpSpPr>
      <p:grpSpPr>
        <a:xfrm>
          <a:off x="0" y="0"/>
          <a:ext cx="0" cy="0"/>
          <a:chOff x="0" y="0"/>
          <a:chExt cx="0" cy="0"/>
        </a:xfrm>
      </p:grpSpPr>
      <p:sp>
        <p:nvSpPr>
          <p:cNvPr id="504" name="Google Shape;504;p51"/>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505" name="Google Shape;505;p51"/>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section, we named and drew shapes based on their number of sides and corners. We drew shapes with different side lengths and corners. We described solid shapes based on the number and shape of their faces.</a:t>
            </a:r>
            <a:endParaRPr sz="2300">
              <a:latin typeface="Quicksand"/>
              <a:ea typeface="Quicksand"/>
              <a:cs typeface="Quicksand"/>
              <a:sym typeface="Quicksand"/>
            </a:endParaRPr>
          </a:p>
        </p:txBody>
      </p:sp>
      <p:sp>
        <p:nvSpPr>
          <p:cNvPr id="506" name="Google Shape;506;p5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7" name="Google Shape;507;p51"/>
          <p:cNvPicPr preferRelativeResize="0"/>
          <p:nvPr/>
        </p:nvPicPr>
        <p:blipFill>
          <a:blip r:embed="rId3">
            <a:alphaModFix/>
          </a:blip>
          <a:stretch>
            <a:fillRect/>
          </a:stretch>
        </p:blipFill>
        <p:spPr>
          <a:xfrm>
            <a:off x="1470400" y="2055163"/>
            <a:ext cx="6019800" cy="2371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11" name="Shape 511"/>
        <p:cNvGrpSpPr/>
        <p:nvPr/>
      </p:nvGrpSpPr>
      <p:grpSpPr>
        <a:xfrm>
          <a:off x="0" y="0"/>
          <a:ext cx="0" cy="0"/>
          <a:chOff x="0" y="0"/>
          <a:chExt cx="0" cy="0"/>
        </a:xfrm>
      </p:grpSpPr>
      <p:sp>
        <p:nvSpPr>
          <p:cNvPr id="512" name="Google Shape;512;p52"/>
          <p:cNvSpPr txBox="1"/>
          <p:nvPr>
            <p:ph type="ctrTitle"/>
          </p:nvPr>
        </p:nvSpPr>
        <p:spPr>
          <a:xfrm>
            <a:off x="1201100" y="1944700"/>
            <a:ext cx="662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Center Day 1</a:t>
            </a:r>
            <a:endParaRPr sz="4200">
              <a:solidFill>
                <a:srgbClr val="434343"/>
              </a:solidFill>
              <a:latin typeface="Hepta Slab"/>
              <a:ea typeface="Hepta Slab"/>
              <a:cs typeface="Hepta Slab"/>
              <a:sym typeface="Hepta Slab"/>
            </a:endParaRPr>
          </a:p>
        </p:txBody>
      </p:sp>
      <p:sp>
        <p:nvSpPr>
          <p:cNvPr id="513" name="Google Shape;513;p52"/>
          <p:cNvSpPr txBox="1"/>
          <p:nvPr/>
        </p:nvSpPr>
        <p:spPr>
          <a:xfrm>
            <a:off x="2783675" y="2604825"/>
            <a:ext cx="541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work with shapes and place value.</a:t>
            </a:r>
            <a:endParaRPr>
              <a:latin typeface="Quicksand"/>
              <a:ea typeface="Quicksand"/>
              <a:cs typeface="Quicksand"/>
              <a:sym typeface="Quicksand"/>
            </a:endParaRPr>
          </a:p>
        </p:txBody>
      </p:sp>
      <p:sp>
        <p:nvSpPr>
          <p:cNvPr id="514" name="Google Shape;514;p52"/>
          <p:cNvSpPr/>
          <p:nvPr/>
        </p:nvSpPr>
        <p:spPr>
          <a:xfrm>
            <a:off x="2192452" y="2604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52"/>
          <p:cNvSpPr txBox="1"/>
          <p:nvPr/>
        </p:nvSpPr>
        <p:spPr>
          <a:xfrm>
            <a:off x="0" y="4834325"/>
            <a:ext cx="4331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 2.NBT.A, 2.NBT.A.3, 2.NBT.A.4, 2.NBT.B.5</a:t>
            </a:r>
            <a:endParaRPr sz="1100">
              <a:latin typeface="Quicksand"/>
              <a:ea typeface="Quicksand"/>
              <a:cs typeface="Quicksand"/>
              <a:sym typeface="Quicksand"/>
            </a:endParaRPr>
          </a:p>
        </p:txBody>
      </p:sp>
      <p:sp>
        <p:nvSpPr>
          <p:cNvPr id="516" name="Google Shape;516;p52"/>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5</a:t>
            </a:r>
            <a:endParaRPr sz="8000">
              <a:solidFill>
                <a:srgbClr val="595959"/>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3"/>
          <p:cNvSpPr txBox="1"/>
          <p:nvPr>
            <p:ph type="ctrTitle"/>
          </p:nvPr>
        </p:nvSpPr>
        <p:spPr>
          <a:xfrm>
            <a:off x="951900"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Talk: Add 5</a:t>
            </a:r>
            <a:endParaRPr b="0" sz="3000">
              <a:solidFill>
                <a:srgbClr val="434343"/>
              </a:solidFill>
              <a:latin typeface="Hepta Slab"/>
              <a:ea typeface="Hepta Slab"/>
              <a:cs typeface="Hepta Slab"/>
              <a:sym typeface="Hepta Slab"/>
            </a:endParaRPr>
          </a:p>
        </p:txBody>
      </p:sp>
      <p:sp>
        <p:nvSpPr>
          <p:cNvPr id="522" name="Google Shape;522;p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23" name="Google Shape;523;p53"/>
          <p:cNvGrpSpPr/>
          <p:nvPr/>
        </p:nvGrpSpPr>
        <p:grpSpPr>
          <a:xfrm rot="-801400">
            <a:off x="550911" y="1697856"/>
            <a:ext cx="2343045" cy="950026"/>
            <a:chOff x="522450" y="1769275"/>
            <a:chExt cx="2343168" cy="950076"/>
          </a:xfrm>
        </p:grpSpPr>
        <p:sp>
          <p:nvSpPr>
            <p:cNvPr id="524" name="Google Shape;524;p53"/>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3"/>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grpSp>
        <p:nvGrpSpPr>
          <p:cNvPr id="526" name="Google Shape;526;p53"/>
          <p:cNvGrpSpPr/>
          <p:nvPr/>
        </p:nvGrpSpPr>
        <p:grpSpPr>
          <a:xfrm rot="862269">
            <a:off x="6428620" y="3250539"/>
            <a:ext cx="2343148" cy="950068"/>
            <a:chOff x="839436" y="2344375"/>
            <a:chExt cx="2343168" cy="950076"/>
          </a:xfrm>
        </p:grpSpPr>
        <p:sp>
          <p:nvSpPr>
            <p:cNvPr id="527" name="Google Shape;527;p53"/>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3"/>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29" name="Google Shape;529;p53"/>
          <p:cNvPicPr preferRelativeResize="0"/>
          <p:nvPr/>
        </p:nvPicPr>
        <p:blipFill>
          <a:blip r:embed="rId3">
            <a:alphaModFix/>
          </a:blip>
          <a:stretch>
            <a:fillRect/>
          </a:stretch>
        </p:blipFill>
        <p:spPr>
          <a:xfrm>
            <a:off x="3013625" y="2053251"/>
            <a:ext cx="3333750" cy="962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54"/>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535" name="Google Shape;535;p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36" name="Google Shape;536;p54"/>
          <p:cNvGrpSpPr/>
          <p:nvPr/>
        </p:nvGrpSpPr>
        <p:grpSpPr>
          <a:xfrm rot="-801400">
            <a:off x="550911" y="1697856"/>
            <a:ext cx="2343045" cy="950026"/>
            <a:chOff x="522450" y="1769275"/>
            <a:chExt cx="2343168" cy="950076"/>
          </a:xfrm>
        </p:grpSpPr>
        <p:sp>
          <p:nvSpPr>
            <p:cNvPr id="537" name="Google Shape;537;p5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5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539" name="Google Shape;539;p54"/>
          <p:cNvGrpSpPr/>
          <p:nvPr/>
        </p:nvGrpSpPr>
        <p:grpSpPr>
          <a:xfrm rot="862269">
            <a:off x="6428620" y="3250539"/>
            <a:ext cx="2343148" cy="950068"/>
            <a:chOff x="839436" y="2344375"/>
            <a:chExt cx="2343168" cy="950076"/>
          </a:xfrm>
        </p:grpSpPr>
        <p:sp>
          <p:nvSpPr>
            <p:cNvPr id="540" name="Google Shape;540;p5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5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42" name="Google Shape;542;p54"/>
          <p:cNvPicPr preferRelativeResize="0"/>
          <p:nvPr/>
        </p:nvPicPr>
        <p:blipFill>
          <a:blip r:embed="rId3">
            <a:alphaModFix/>
          </a:blip>
          <a:stretch>
            <a:fillRect/>
          </a:stretch>
        </p:blipFill>
        <p:spPr>
          <a:xfrm>
            <a:off x="2843550" y="2105876"/>
            <a:ext cx="3695700" cy="11620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55"/>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548" name="Google Shape;548;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49" name="Google Shape;549;p55"/>
          <p:cNvGrpSpPr/>
          <p:nvPr/>
        </p:nvGrpSpPr>
        <p:grpSpPr>
          <a:xfrm rot="-801400">
            <a:off x="550911" y="1697856"/>
            <a:ext cx="2343045" cy="950026"/>
            <a:chOff x="522450" y="1769275"/>
            <a:chExt cx="2343168" cy="950076"/>
          </a:xfrm>
        </p:grpSpPr>
        <p:sp>
          <p:nvSpPr>
            <p:cNvPr id="550" name="Google Shape;550;p5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55"/>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552" name="Google Shape;552;p55"/>
          <p:cNvGrpSpPr/>
          <p:nvPr/>
        </p:nvGrpSpPr>
        <p:grpSpPr>
          <a:xfrm rot="862269">
            <a:off x="6428620" y="3250539"/>
            <a:ext cx="2343148" cy="950068"/>
            <a:chOff x="839436" y="2344375"/>
            <a:chExt cx="2343168" cy="950076"/>
          </a:xfrm>
        </p:grpSpPr>
        <p:sp>
          <p:nvSpPr>
            <p:cNvPr id="553" name="Google Shape;553;p5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55" name="Google Shape;555;p55"/>
          <p:cNvPicPr preferRelativeResize="0"/>
          <p:nvPr/>
        </p:nvPicPr>
        <p:blipFill>
          <a:blip r:embed="rId3">
            <a:alphaModFix/>
          </a:blip>
          <a:stretch>
            <a:fillRect/>
          </a:stretch>
        </p:blipFill>
        <p:spPr>
          <a:xfrm>
            <a:off x="2756225" y="2216500"/>
            <a:ext cx="3847282" cy="710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56"/>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True or False: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Value of Digits </a:t>
            </a:r>
            <a:endParaRPr b="0" sz="3000">
              <a:solidFill>
                <a:srgbClr val="434343"/>
              </a:solidFill>
              <a:latin typeface="Hepta Slab"/>
              <a:ea typeface="Hepta Slab"/>
              <a:cs typeface="Hepta Slab"/>
              <a:sym typeface="Hepta Slab"/>
            </a:endParaRPr>
          </a:p>
        </p:txBody>
      </p:sp>
      <p:sp>
        <p:nvSpPr>
          <p:cNvPr id="561" name="Google Shape;561;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62" name="Google Shape;562;p56"/>
          <p:cNvGrpSpPr/>
          <p:nvPr/>
        </p:nvGrpSpPr>
        <p:grpSpPr>
          <a:xfrm rot="-801400">
            <a:off x="550911" y="1697856"/>
            <a:ext cx="2343045" cy="950026"/>
            <a:chOff x="522450" y="1769275"/>
            <a:chExt cx="2343168" cy="950076"/>
          </a:xfrm>
        </p:grpSpPr>
        <p:sp>
          <p:nvSpPr>
            <p:cNvPr id="563" name="Google Shape;563;p5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56"/>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Is each statement true or false?</a:t>
              </a:r>
              <a:endParaRPr/>
            </a:p>
          </p:txBody>
        </p:sp>
      </p:grpSp>
      <p:grpSp>
        <p:nvGrpSpPr>
          <p:cNvPr id="565" name="Google Shape;565;p56"/>
          <p:cNvGrpSpPr/>
          <p:nvPr/>
        </p:nvGrpSpPr>
        <p:grpSpPr>
          <a:xfrm rot="862269">
            <a:off x="6428620" y="3250539"/>
            <a:ext cx="2343148" cy="950068"/>
            <a:chOff x="839436" y="2344375"/>
            <a:chExt cx="2343168" cy="950076"/>
          </a:xfrm>
        </p:grpSpPr>
        <p:sp>
          <p:nvSpPr>
            <p:cNvPr id="566" name="Google Shape;566;p56"/>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56"/>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Be prepared to explain your reasoning. </a:t>
              </a:r>
              <a:endParaRPr/>
            </a:p>
          </p:txBody>
        </p:sp>
      </p:grpSp>
      <p:pic>
        <p:nvPicPr>
          <p:cNvPr id="568" name="Google Shape;568;p56"/>
          <p:cNvPicPr preferRelativeResize="0"/>
          <p:nvPr/>
        </p:nvPicPr>
        <p:blipFill>
          <a:blip r:embed="rId3">
            <a:alphaModFix/>
          </a:blip>
          <a:stretch>
            <a:fillRect/>
          </a:stretch>
        </p:blipFill>
        <p:spPr>
          <a:xfrm>
            <a:off x="2770075" y="2160976"/>
            <a:ext cx="4086225" cy="10191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57"/>
          <p:cNvSpPr txBox="1"/>
          <p:nvPr>
            <p:ph type="ctrTitle"/>
          </p:nvPr>
        </p:nvSpPr>
        <p:spPr>
          <a:xfrm>
            <a:off x="488375" y="593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Centers: </a:t>
            </a:r>
            <a:endParaRPr sz="23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300">
                <a:solidFill>
                  <a:srgbClr val="434343"/>
                </a:solidFill>
                <a:latin typeface="Hepta Slab"/>
                <a:ea typeface="Hepta Slab"/>
                <a:cs typeface="Hepta Slab"/>
                <a:sym typeface="Hepta Slab"/>
              </a:rPr>
              <a:t>Introduce Guess My Shape, Draw and Name </a:t>
            </a:r>
            <a:endParaRPr b="0" sz="2300">
              <a:solidFill>
                <a:srgbClr val="434343"/>
              </a:solidFill>
              <a:latin typeface="Hepta Slab"/>
              <a:ea typeface="Hepta Slab"/>
              <a:cs typeface="Hepta Slab"/>
              <a:sym typeface="Hepta Slab"/>
            </a:endParaRPr>
          </a:p>
        </p:txBody>
      </p:sp>
      <p:sp>
        <p:nvSpPr>
          <p:cNvPr id="574" name="Google Shape;574;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75" name="Google Shape;575;p57"/>
          <p:cNvSpPr txBox="1"/>
          <p:nvPr/>
        </p:nvSpPr>
        <p:spPr>
          <a:xfrm>
            <a:off x="564375" y="1617450"/>
            <a:ext cx="4410000" cy="259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Partner 1, choose a card and describe the shape to your partner. </a:t>
            </a:r>
            <a:endParaRPr/>
          </a:p>
          <a:p>
            <a:pPr indent="0" lvl="0" marL="0" rtl="0" algn="l">
              <a:spcBef>
                <a:spcPts val="1000"/>
              </a:spcBef>
              <a:spcAft>
                <a:spcPts val="0"/>
              </a:spcAft>
              <a:buNone/>
            </a:pPr>
            <a:r>
              <a:rPr lang="en"/>
              <a:t>2. Partner 2, draw the shape and write the name of the shape. </a:t>
            </a:r>
            <a:endParaRPr/>
          </a:p>
          <a:p>
            <a:pPr indent="0" lvl="0" marL="0" rtl="0" algn="l">
              <a:spcBef>
                <a:spcPts val="1000"/>
              </a:spcBef>
              <a:spcAft>
                <a:spcPts val="1000"/>
              </a:spcAft>
              <a:buNone/>
            </a:pPr>
            <a:r>
              <a:rPr lang="en"/>
              <a:t>3. Check to see if the shapes match. If not, discuss how the shapes are different, and whether or not both shapes match the description. </a:t>
            </a:r>
            <a:endParaRPr/>
          </a:p>
        </p:txBody>
      </p:sp>
      <p:pic>
        <p:nvPicPr>
          <p:cNvPr id="576" name="Google Shape;576;p57"/>
          <p:cNvPicPr preferRelativeResize="0"/>
          <p:nvPr/>
        </p:nvPicPr>
        <p:blipFill>
          <a:blip r:embed="rId3">
            <a:alphaModFix/>
          </a:blip>
          <a:stretch>
            <a:fillRect/>
          </a:stretch>
        </p:blipFill>
        <p:spPr>
          <a:xfrm>
            <a:off x="5493500" y="1306762"/>
            <a:ext cx="2612850" cy="3002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8"/>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582" name="Google Shape;582;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83" name="Google Shape;583;p58"/>
          <p:cNvSpPr txBox="1"/>
          <p:nvPr/>
        </p:nvSpPr>
        <p:spPr>
          <a:xfrm>
            <a:off x="754163"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Guess My Shape, Draw and Name</a:t>
            </a:r>
            <a:endParaRPr sz="1500">
              <a:latin typeface="Hepta Slab"/>
              <a:ea typeface="Hepta Slab"/>
              <a:cs typeface="Hepta Slab"/>
              <a:sym typeface="Hepta Slab"/>
            </a:endParaRPr>
          </a:p>
        </p:txBody>
      </p:sp>
      <p:sp>
        <p:nvSpPr>
          <p:cNvPr id="584" name="Google Shape;584;p58"/>
          <p:cNvSpPr txBox="1"/>
          <p:nvPr/>
        </p:nvSpPr>
        <p:spPr>
          <a:xfrm>
            <a:off x="4855000"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Number Riddles, </a:t>
            </a:r>
            <a:endParaRPr sz="1500">
              <a:latin typeface="Hepta Slab"/>
              <a:ea typeface="Hepta Slab"/>
              <a:cs typeface="Hepta Slab"/>
              <a:sym typeface="Hepta Slab"/>
            </a:endParaRPr>
          </a:p>
        </p:txBody>
      </p:sp>
      <p:pic>
        <p:nvPicPr>
          <p:cNvPr id="585" name="Google Shape;585;p58"/>
          <p:cNvPicPr preferRelativeResize="0"/>
          <p:nvPr/>
        </p:nvPicPr>
        <p:blipFill>
          <a:blip r:embed="rId3">
            <a:alphaModFix/>
          </a:blip>
          <a:stretch>
            <a:fillRect/>
          </a:stretch>
        </p:blipFill>
        <p:spPr>
          <a:xfrm>
            <a:off x="4577663" y="1870638"/>
            <a:ext cx="3914775" cy="771525"/>
          </a:xfrm>
          <a:prstGeom prst="rect">
            <a:avLst/>
          </a:prstGeom>
          <a:noFill/>
          <a:ln cap="flat" cmpd="sng" w="19050">
            <a:solidFill>
              <a:schemeClr val="dk2"/>
            </a:solidFill>
            <a:prstDash val="solid"/>
            <a:round/>
            <a:headEnd len="sm" w="sm" type="none"/>
            <a:tailEnd len="sm" w="sm" type="none"/>
          </a:ln>
        </p:spPr>
      </p:pic>
      <p:pic>
        <p:nvPicPr>
          <p:cNvPr id="586" name="Google Shape;586;p58"/>
          <p:cNvPicPr preferRelativeResize="0"/>
          <p:nvPr/>
        </p:nvPicPr>
        <p:blipFill>
          <a:blip r:embed="rId4">
            <a:alphaModFix/>
          </a:blip>
          <a:stretch>
            <a:fillRect/>
          </a:stretch>
        </p:blipFill>
        <p:spPr>
          <a:xfrm>
            <a:off x="1146674" y="445124"/>
            <a:ext cx="866300" cy="709675"/>
          </a:xfrm>
          <a:prstGeom prst="rect">
            <a:avLst/>
          </a:prstGeom>
          <a:noFill/>
          <a:ln>
            <a:noFill/>
          </a:ln>
        </p:spPr>
      </p:pic>
      <p:pic>
        <p:nvPicPr>
          <p:cNvPr id="587" name="Google Shape;587;p58"/>
          <p:cNvPicPr preferRelativeResize="0"/>
          <p:nvPr/>
        </p:nvPicPr>
        <p:blipFill>
          <a:blip r:embed="rId4">
            <a:alphaModFix/>
          </a:blip>
          <a:stretch>
            <a:fillRect/>
          </a:stretch>
        </p:blipFill>
        <p:spPr>
          <a:xfrm>
            <a:off x="6800149" y="445124"/>
            <a:ext cx="866300" cy="709675"/>
          </a:xfrm>
          <a:prstGeom prst="rect">
            <a:avLst/>
          </a:prstGeom>
          <a:noFill/>
          <a:ln>
            <a:noFill/>
          </a:ln>
        </p:spPr>
      </p:pic>
      <p:sp>
        <p:nvSpPr>
          <p:cNvPr id="588" name="Google Shape;588;p58"/>
          <p:cNvSpPr txBox="1"/>
          <p:nvPr/>
        </p:nvSpPr>
        <p:spPr>
          <a:xfrm>
            <a:off x="2918775" y="30475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Make the Greatest Number, Three-digit Numbers </a:t>
            </a:r>
            <a:endParaRPr sz="1500">
              <a:latin typeface="Hepta Slab"/>
              <a:ea typeface="Hepta Slab"/>
              <a:cs typeface="Hepta Slab"/>
              <a:sym typeface="Hepta Slab"/>
            </a:endParaRPr>
          </a:p>
        </p:txBody>
      </p:sp>
      <p:pic>
        <p:nvPicPr>
          <p:cNvPr id="589" name="Google Shape;589;p58"/>
          <p:cNvPicPr preferRelativeResize="0"/>
          <p:nvPr/>
        </p:nvPicPr>
        <p:blipFill rotWithShape="1">
          <a:blip r:embed="rId5">
            <a:alphaModFix/>
          </a:blip>
          <a:srcRect b="34636" l="0" r="0" t="0"/>
          <a:stretch/>
        </p:blipFill>
        <p:spPr>
          <a:xfrm>
            <a:off x="1315050" y="1941649"/>
            <a:ext cx="2201725" cy="1015875"/>
          </a:xfrm>
          <a:prstGeom prst="rect">
            <a:avLst/>
          </a:prstGeom>
          <a:noFill/>
          <a:ln cap="flat" cmpd="sng" w="19050">
            <a:solidFill>
              <a:schemeClr val="dk2"/>
            </a:solidFill>
            <a:prstDash val="solid"/>
            <a:round/>
            <a:headEnd len="sm" w="sm" type="none"/>
            <a:tailEnd len="sm" w="sm" type="none"/>
          </a:ln>
        </p:spPr>
      </p:pic>
      <p:pic>
        <p:nvPicPr>
          <p:cNvPr id="590" name="Google Shape;590;p58"/>
          <p:cNvPicPr preferRelativeResize="0"/>
          <p:nvPr/>
        </p:nvPicPr>
        <p:blipFill>
          <a:blip r:embed="rId6">
            <a:alphaModFix/>
          </a:blip>
          <a:stretch>
            <a:fillRect/>
          </a:stretch>
        </p:blipFill>
        <p:spPr>
          <a:xfrm>
            <a:off x="2938073" y="3673375"/>
            <a:ext cx="3101200" cy="892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96" name="Google Shape;596;p59"/>
          <p:cNvPicPr preferRelativeResize="0"/>
          <p:nvPr/>
        </p:nvPicPr>
        <p:blipFill>
          <a:blip r:embed="rId3">
            <a:alphaModFix/>
          </a:blip>
          <a:stretch>
            <a:fillRect/>
          </a:stretch>
        </p:blipFill>
        <p:spPr>
          <a:xfrm>
            <a:off x="3422675" y="2624151"/>
            <a:ext cx="2017650" cy="1796550"/>
          </a:xfrm>
          <a:prstGeom prst="rect">
            <a:avLst/>
          </a:prstGeom>
          <a:noFill/>
          <a:ln>
            <a:noFill/>
          </a:ln>
        </p:spPr>
      </p:pic>
      <p:sp>
        <p:nvSpPr>
          <p:cNvPr id="597" name="Google Shape;597;p59"/>
          <p:cNvSpPr txBox="1"/>
          <p:nvPr/>
        </p:nvSpPr>
        <p:spPr>
          <a:xfrm>
            <a:off x="775250" y="504275"/>
            <a:ext cx="7032300" cy="11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learned a new way to play Guess My Shape, in which we described each shape so our partner could draw and name it. Tell your partner one thing you have to know about a shape in order to draw it correctly.</a:t>
            </a:r>
            <a:endParaRPr sz="2000">
              <a:latin typeface="Livvic"/>
              <a:ea typeface="Livvic"/>
              <a:cs typeface="Livvic"/>
              <a:sym typeface="Livvic"/>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01" name="Shape 601"/>
        <p:cNvGrpSpPr/>
        <p:nvPr/>
      </p:nvGrpSpPr>
      <p:grpSpPr>
        <a:xfrm>
          <a:off x="0" y="0"/>
          <a:ext cx="0" cy="0"/>
          <a:chOff x="0" y="0"/>
          <a:chExt cx="0" cy="0"/>
        </a:xfrm>
      </p:grpSpPr>
      <p:sp>
        <p:nvSpPr>
          <p:cNvPr id="602" name="Google Shape;602;p60"/>
          <p:cNvSpPr txBox="1"/>
          <p:nvPr>
            <p:ph type="ctrTitle"/>
          </p:nvPr>
        </p:nvSpPr>
        <p:spPr>
          <a:xfrm>
            <a:off x="1640100" y="1520475"/>
            <a:ext cx="63924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Compose and Decompose Shapes</a:t>
            </a:r>
            <a:endParaRPr sz="4400">
              <a:solidFill>
                <a:srgbClr val="434343"/>
              </a:solidFill>
              <a:latin typeface="Hepta Slab"/>
              <a:ea typeface="Hepta Slab"/>
              <a:cs typeface="Hepta Slab"/>
              <a:sym typeface="Hepta Slab"/>
            </a:endParaRPr>
          </a:p>
        </p:txBody>
      </p:sp>
      <p:sp>
        <p:nvSpPr>
          <p:cNvPr id="603" name="Google Shape;603;p60"/>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shapes with equal-sized smaller shapes.</a:t>
            </a:r>
            <a:endParaRPr>
              <a:latin typeface="Quicksand"/>
              <a:ea typeface="Quicksand"/>
              <a:cs typeface="Quicksand"/>
              <a:sym typeface="Quicksand"/>
            </a:endParaRPr>
          </a:p>
        </p:txBody>
      </p:sp>
      <p:sp>
        <p:nvSpPr>
          <p:cNvPr id="604" name="Google Shape;604;p60"/>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0"/>
          <p:cNvSpPr txBox="1"/>
          <p:nvPr/>
        </p:nvSpPr>
        <p:spPr>
          <a:xfrm>
            <a:off x="0" y="4843500"/>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a:t>
            </a:r>
            <a:endParaRPr sz="1100">
              <a:latin typeface="Quicksand"/>
              <a:ea typeface="Quicksand"/>
              <a:cs typeface="Quicksand"/>
              <a:sym typeface="Quicksand"/>
            </a:endParaRPr>
          </a:p>
        </p:txBody>
      </p:sp>
      <p:sp>
        <p:nvSpPr>
          <p:cNvPr id="606" name="Google Shape;606;p60"/>
          <p:cNvSpPr txBox="1"/>
          <p:nvPr/>
        </p:nvSpPr>
        <p:spPr>
          <a:xfrm>
            <a:off x="76696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6</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61"/>
          <p:cNvSpPr txBox="1"/>
          <p:nvPr>
            <p:ph type="ctrTitle"/>
          </p:nvPr>
        </p:nvSpPr>
        <p:spPr>
          <a:xfrm>
            <a:off x="517450" y="7686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Painting Pictures with Shapes</a:t>
            </a:r>
            <a:endParaRPr b="0" sz="3000">
              <a:solidFill>
                <a:srgbClr val="434343"/>
              </a:solidFill>
              <a:latin typeface="Hepta Slab"/>
              <a:ea typeface="Hepta Slab"/>
              <a:cs typeface="Hepta Slab"/>
              <a:sym typeface="Hepta Slab"/>
            </a:endParaRPr>
          </a:p>
        </p:txBody>
      </p:sp>
      <p:sp>
        <p:nvSpPr>
          <p:cNvPr id="612" name="Google Shape;612;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613" name="Google Shape;613;p61"/>
          <p:cNvGrpSpPr/>
          <p:nvPr/>
        </p:nvGrpSpPr>
        <p:grpSpPr>
          <a:xfrm rot="862304">
            <a:off x="5941684" y="3027269"/>
            <a:ext cx="1863493" cy="885824"/>
            <a:chOff x="176034" y="2237912"/>
            <a:chExt cx="2343168" cy="950076"/>
          </a:xfrm>
        </p:grpSpPr>
        <p:sp>
          <p:nvSpPr>
            <p:cNvPr id="614" name="Google Shape;614;p61"/>
            <p:cNvSpPr/>
            <p:nvPr/>
          </p:nvSpPr>
          <p:spPr>
            <a:xfrm>
              <a:off x="176034" y="223791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61"/>
            <p:cNvSpPr txBox="1"/>
            <p:nvPr/>
          </p:nvSpPr>
          <p:spPr>
            <a:xfrm>
              <a:off x="567923" y="239704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grpSp>
        <p:nvGrpSpPr>
          <p:cNvPr id="616" name="Google Shape;616;p61"/>
          <p:cNvGrpSpPr/>
          <p:nvPr/>
        </p:nvGrpSpPr>
        <p:grpSpPr>
          <a:xfrm rot="-801510">
            <a:off x="1440305" y="1735283"/>
            <a:ext cx="1993856" cy="955396"/>
            <a:chOff x="1534073" y="1975055"/>
            <a:chExt cx="2343168" cy="950076"/>
          </a:xfrm>
        </p:grpSpPr>
        <p:sp>
          <p:nvSpPr>
            <p:cNvPr id="617" name="Google Shape;617;p61"/>
            <p:cNvSpPr/>
            <p:nvPr/>
          </p:nvSpPr>
          <p:spPr>
            <a:xfrm>
              <a:off x="1534073" y="197505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61"/>
            <p:cNvSpPr txBox="1"/>
            <p:nvPr/>
          </p:nvSpPr>
          <p:spPr>
            <a:xfrm>
              <a:off x="1912128" y="2093193"/>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pic>
        <p:nvPicPr>
          <p:cNvPr id="619" name="Google Shape;619;p61"/>
          <p:cNvPicPr preferRelativeResize="0"/>
          <p:nvPr/>
        </p:nvPicPr>
        <p:blipFill>
          <a:blip r:embed="rId3">
            <a:alphaModFix/>
          </a:blip>
          <a:stretch>
            <a:fillRect/>
          </a:stretch>
        </p:blipFill>
        <p:spPr>
          <a:xfrm>
            <a:off x="3723851" y="1517875"/>
            <a:ext cx="2025025" cy="304080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62"/>
          <p:cNvSpPr txBox="1"/>
          <p:nvPr>
            <p:ph type="ctrTitle"/>
          </p:nvPr>
        </p:nvSpPr>
        <p:spPr>
          <a:xfrm>
            <a:off x="335250" y="421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Many Ways to Compose Shapes</a:t>
            </a:r>
            <a:endParaRPr b="0" sz="2700">
              <a:solidFill>
                <a:srgbClr val="434343"/>
              </a:solidFill>
              <a:latin typeface="Hepta Slab"/>
              <a:ea typeface="Hepta Slab"/>
              <a:cs typeface="Hepta Slab"/>
              <a:sym typeface="Hepta Slab"/>
            </a:endParaRPr>
          </a:p>
        </p:txBody>
      </p:sp>
      <p:sp>
        <p:nvSpPr>
          <p:cNvPr id="625" name="Google Shape;625;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26" name="Google Shape;626;p62"/>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627" name="Google Shape;627;p62"/>
          <p:cNvPicPr preferRelativeResize="0"/>
          <p:nvPr/>
        </p:nvPicPr>
        <p:blipFill>
          <a:blip r:embed="rId3">
            <a:alphaModFix/>
          </a:blip>
          <a:stretch>
            <a:fillRect/>
          </a:stretch>
        </p:blipFill>
        <p:spPr>
          <a:xfrm>
            <a:off x="5497625" y="1169425"/>
            <a:ext cx="3178625" cy="3331150"/>
          </a:xfrm>
          <a:prstGeom prst="rect">
            <a:avLst/>
          </a:prstGeom>
          <a:noFill/>
          <a:ln cap="flat" cmpd="sng" w="19050">
            <a:solidFill>
              <a:schemeClr val="dk2"/>
            </a:solidFill>
            <a:prstDash val="solid"/>
            <a:round/>
            <a:headEnd len="sm" w="sm" type="none"/>
            <a:tailEnd len="sm" w="sm" type="none"/>
          </a:ln>
        </p:spPr>
      </p:pic>
      <p:sp>
        <p:nvSpPr>
          <p:cNvPr id="628" name="Google Shape;628;p62"/>
          <p:cNvSpPr txBox="1"/>
          <p:nvPr/>
        </p:nvSpPr>
        <p:spPr>
          <a:xfrm>
            <a:off x="473525" y="1588975"/>
            <a:ext cx="50241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Mai used pattern blocks to make this design.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Work with a partner to make the same design without using any yellow hexagons.</a:t>
            </a:r>
            <a:endParaRPr sz="1800">
              <a:latin typeface="Quicksand"/>
              <a:ea typeface="Quicksand"/>
              <a:cs typeface="Quicksand"/>
              <a:sym typeface="Quicksan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63"/>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Compose Shapes with Equal Parts</a:t>
            </a:r>
            <a:endParaRPr b="0" sz="2300">
              <a:solidFill>
                <a:srgbClr val="434343"/>
              </a:solidFill>
              <a:latin typeface="Hepta Slab"/>
              <a:ea typeface="Hepta Slab"/>
              <a:cs typeface="Hepta Slab"/>
              <a:sym typeface="Hepta Slab"/>
            </a:endParaRPr>
          </a:p>
        </p:txBody>
      </p:sp>
      <p:sp>
        <p:nvSpPr>
          <p:cNvPr id="634" name="Google Shape;634;p63"/>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635" name="Google Shape;635;p63"/>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36" name="Google Shape;636;p63"/>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37" name="Google Shape;637;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38" name="Google Shape;638;p63"/>
          <p:cNvPicPr preferRelativeResize="0"/>
          <p:nvPr/>
        </p:nvPicPr>
        <p:blipFill>
          <a:blip r:embed="rId3">
            <a:alphaModFix/>
          </a:blip>
          <a:stretch>
            <a:fillRect/>
          </a:stretch>
        </p:blipFill>
        <p:spPr>
          <a:xfrm>
            <a:off x="2195213" y="1661525"/>
            <a:ext cx="5047476" cy="1983525"/>
          </a:xfrm>
          <a:prstGeom prst="rect">
            <a:avLst/>
          </a:prstGeom>
          <a:noFill/>
          <a:ln cap="flat" cmpd="sng" w="19050">
            <a:solidFill>
              <a:schemeClr val="dk2"/>
            </a:solidFill>
            <a:prstDash val="solid"/>
            <a:round/>
            <a:headEnd len="sm" w="sm" type="none"/>
            <a:tailEnd len="sm" w="sm" type="none"/>
          </a:ln>
        </p:spPr>
      </p:pic>
      <p:grpSp>
        <p:nvGrpSpPr>
          <p:cNvPr id="639" name="Google Shape;639;p63"/>
          <p:cNvGrpSpPr/>
          <p:nvPr/>
        </p:nvGrpSpPr>
        <p:grpSpPr>
          <a:xfrm rot="862304">
            <a:off x="6740759" y="3651844"/>
            <a:ext cx="1863493" cy="885824"/>
            <a:chOff x="1344270" y="2674100"/>
            <a:chExt cx="2343168" cy="950076"/>
          </a:xfrm>
        </p:grpSpPr>
        <p:sp>
          <p:nvSpPr>
            <p:cNvPr id="640" name="Google Shape;640;p63"/>
            <p:cNvSpPr/>
            <p:nvPr/>
          </p:nvSpPr>
          <p:spPr>
            <a:xfrm>
              <a:off x="1344270" y="2674100"/>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63"/>
            <p:cNvSpPr txBox="1"/>
            <p:nvPr/>
          </p:nvSpPr>
          <p:spPr>
            <a:xfrm>
              <a:off x="1788830" y="2810126"/>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is different?</a:t>
              </a:r>
              <a:endParaRPr/>
            </a:p>
          </p:txBody>
        </p:sp>
      </p:grpSp>
      <p:grpSp>
        <p:nvGrpSpPr>
          <p:cNvPr id="642" name="Google Shape;642;p63"/>
          <p:cNvGrpSpPr/>
          <p:nvPr/>
        </p:nvGrpSpPr>
        <p:grpSpPr>
          <a:xfrm rot="-801510">
            <a:off x="347305" y="1073983"/>
            <a:ext cx="1993856" cy="955396"/>
            <a:chOff x="463856" y="1084106"/>
            <a:chExt cx="2343168" cy="950076"/>
          </a:xfrm>
        </p:grpSpPr>
        <p:sp>
          <p:nvSpPr>
            <p:cNvPr id="643" name="Google Shape;643;p63"/>
            <p:cNvSpPr/>
            <p:nvPr/>
          </p:nvSpPr>
          <p:spPr>
            <a:xfrm>
              <a:off x="463856" y="1084106"/>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63"/>
            <p:cNvSpPr txBox="1"/>
            <p:nvPr/>
          </p:nvSpPr>
          <p:spPr>
            <a:xfrm>
              <a:off x="830404" y="1243255"/>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is the same?</a:t>
              </a:r>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64"/>
          <p:cNvSpPr txBox="1"/>
          <p:nvPr>
            <p:ph type="ctrTitle"/>
          </p:nvPr>
        </p:nvSpPr>
        <p:spPr>
          <a:xfrm>
            <a:off x="356200" y="2672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Compose Shapes with Equal Parts</a:t>
            </a:r>
            <a:endParaRPr sz="2300">
              <a:solidFill>
                <a:srgbClr val="434343"/>
              </a:solidFill>
              <a:latin typeface="Hepta Slab"/>
              <a:ea typeface="Hepta Slab"/>
              <a:cs typeface="Hepta Slab"/>
              <a:sym typeface="Hepta Slab"/>
            </a:endParaRPr>
          </a:p>
        </p:txBody>
      </p:sp>
      <p:sp>
        <p:nvSpPr>
          <p:cNvPr id="650" name="Google Shape;650;p64"/>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651" name="Google Shape;651;p64"/>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52" name="Google Shape;652;p64"/>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53" name="Google Shape;653;p64"/>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54" name="Google Shape;654;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55" name="Google Shape;655;p64"/>
          <p:cNvPicPr preferRelativeResize="0"/>
          <p:nvPr/>
        </p:nvPicPr>
        <p:blipFill>
          <a:blip r:embed="rId3">
            <a:alphaModFix/>
          </a:blip>
          <a:stretch>
            <a:fillRect/>
          </a:stretch>
        </p:blipFill>
        <p:spPr>
          <a:xfrm>
            <a:off x="538463" y="1444924"/>
            <a:ext cx="4439725" cy="2550775"/>
          </a:xfrm>
          <a:prstGeom prst="rect">
            <a:avLst/>
          </a:prstGeom>
          <a:noFill/>
          <a:ln cap="flat" cmpd="sng" w="19050">
            <a:solidFill>
              <a:schemeClr val="dk2"/>
            </a:solidFill>
            <a:prstDash val="solid"/>
            <a:round/>
            <a:headEnd len="sm" w="sm" type="none"/>
            <a:tailEnd len="sm" w="sm" type="none"/>
          </a:ln>
        </p:spPr>
      </p:pic>
      <p:sp>
        <p:nvSpPr>
          <p:cNvPr id="656" name="Google Shape;656;p64"/>
          <p:cNvSpPr txBox="1"/>
          <p:nvPr/>
        </p:nvSpPr>
        <p:spPr>
          <a:xfrm>
            <a:off x="5075250" y="1503625"/>
            <a:ext cx="3502500" cy="254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I used ___________________ to compose a _______________.</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2. I used ___________________ to compose a _______________.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3.I  used___________________ to compose a _______________.</a:t>
            </a:r>
            <a:endParaRPr sz="1500">
              <a:latin typeface="Quicksand"/>
              <a:ea typeface="Quicksand"/>
              <a:cs typeface="Quicksand"/>
              <a:sym typeface="Quicksan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65"/>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thought about how shapes could be made using equal-sized smaller shapes.</a:t>
            </a:r>
            <a:endParaRPr sz="2100">
              <a:latin typeface="Livvic"/>
              <a:ea typeface="Livvic"/>
              <a:cs typeface="Livvic"/>
              <a:sym typeface="Livvic"/>
            </a:endParaRPr>
          </a:p>
        </p:txBody>
      </p:sp>
      <p:pic>
        <p:nvPicPr>
          <p:cNvPr id="662" name="Google Shape;662;p65"/>
          <p:cNvPicPr preferRelativeResize="0"/>
          <p:nvPr/>
        </p:nvPicPr>
        <p:blipFill>
          <a:blip r:embed="rId3">
            <a:alphaModFix/>
          </a:blip>
          <a:stretch>
            <a:fillRect/>
          </a:stretch>
        </p:blipFill>
        <p:spPr>
          <a:xfrm>
            <a:off x="3004123" y="2771522"/>
            <a:ext cx="1797600" cy="1600603"/>
          </a:xfrm>
          <a:prstGeom prst="rect">
            <a:avLst/>
          </a:prstGeom>
          <a:noFill/>
          <a:ln>
            <a:noFill/>
          </a:ln>
        </p:spPr>
      </p:pic>
      <p:sp>
        <p:nvSpPr>
          <p:cNvPr id="663" name="Google Shape;663;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64" name="Google Shape;664;p65"/>
          <p:cNvSpPr/>
          <p:nvPr/>
        </p:nvSpPr>
        <p:spPr>
          <a:xfrm>
            <a:off x="4867375" y="1733200"/>
            <a:ext cx="3076012" cy="21574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65"/>
          <p:cNvSpPr txBox="1"/>
          <p:nvPr/>
        </p:nvSpPr>
        <p:spPr>
          <a:xfrm flipH="1">
            <a:off x="5313825" y="2222750"/>
            <a:ext cx="21831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Livvic"/>
                <a:ea typeface="Livvic"/>
                <a:cs typeface="Livvic"/>
                <a:sym typeface="Livvic"/>
              </a:rPr>
              <a:t>Tell your partner 2 different shapes you used to compose other shapes.</a:t>
            </a:r>
            <a:endParaRPr b="1" sz="1200">
              <a:latin typeface="Livvic"/>
              <a:ea typeface="Livvic"/>
              <a:cs typeface="Livvic"/>
              <a:sym typeface="Livvic"/>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69" name="Shape 669"/>
        <p:cNvGrpSpPr/>
        <p:nvPr/>
      </p:nvGrpSpPr>
      <p:grpSpPr>
        <a:xfrm>
          <a:off x="0" y="0"/>
          <a:ext cx="0" cy="0"/>
          <a:chOff x="0" y="0"/>
          <a:chExt cx="0" cy="0"/>
        </a:xfrm>
      </p:grpSpPr>
      <p:sp>
        <p:nvSpPr>
          <p:cNvPr id="670" name="Google Shape;670;p66"/>
          <p:cNvSpPr txBox="1"/>
          <p:nvPr>
            <p:ph type="ctrTitle"/>
          </p:nvPr>
        </p:nvSpPr>
        <p:spPr>
          <a:xfrm>
            <a:off x="1029650" y="875175"/>
            <a:ext cx="69255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Make Halves, Thirds, and Fourths</a:t>
            </a:r>
            <a:endParaRPr sz="4200">
              <a:solidFill>
                <a:srgbClr val="434343"/>
              </a:solidFill>
              <a:latin typeface="Hepta Slab"/>
              <a:ea typeface="Hepta Slab"/>
              <a:cs typeface="Hepta Slab"/>
              <a:sym typeface="Hepta Slab"/>
            </a:endParaRPr>
          </a:p>
        </p:txBody>
      </p:sp>
      <p:sp>
        <p:nvSpPr>
          <p:cNvPr id="671" name="Google Shape;671;p66"/>
          <p:cNvSpPr txBox="1"/>
          <p:nvPr/>
        </p:nvSpPr>
        <p:spPr>
          <a:xfrm>
            <a:off x="2365700" y="25176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halves, thirds, and fourths or quarters.</a:t>
            </a:r>
            <a:endParaRPr>
              <a:latin typeface="Quicksand"/>
              <a:ea typeface="Quicksand"/>
              <a:cs typeface="Quicksand"/>
              <a:sym typeface="Quicksand"/>
            </a:endParaRPr>
          </a:p>
        </p:txBody>
      </p:sp>
      <p:sp>
        <p:nvSpPr>
          <p:cNvPr id="672" name="Google Shape;672;p66"/>
          <p:cNvSpPr/>
          <p:nvPr/>
        </p:nvSpPr>
        <p:spPr>
          <a:xfrm>
            <a:off x="1816452" y="25176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2.G.A.3</a:t>
            </a:r>
            <a:endParaRPr sz="1100">
              <a:latin typeface="Quicksand"/>
              <a:ea typeface="Quicksand"/>
              <a:cs typeface="Quicksand"/>
              <a:sym typeface="Quicksand"/>
            </a:endParaRPr>
          </a:p>
        </p:txBody>
      </p:sp>
      <p:sp>
        <p:nvSpPr>
          <p:cNvPr id="674" name="Google Shape;674;p6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7</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67"/>
          <p:cNvSpPr txBox="1"/>
          <p:nvPr>
            <p:ph type="ctrTitle"/>
          </p:nvPr>
        </p:nvSpPr>
        <p:spPr>
          <a:xfrm>
            <a:off x="471600" y="613871"/>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Which One Doesn’t Belong: </a:t>
            </a:r>
            <a:endParaRPr sz="25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500">
                <a:solidFill>
                  <a:srgbClr val="434343"/>
                </a:solidFill>
                <a:latin typeface="Hepta Slab"/>
                <a:ea typeface="Hepta Slab"/>
                <a:cs typeface="Hepta Slab"/>
                <a:sym typeface="Hepta Slab"/>
              </a:rPr>
              <a:t>Compare Equal Parts</a:t>
            </a:r>
            <a:endParaRPr b="0" sz="2500">
              <a:solidFill>
                <a:srgbClr val="434343"/>
              </a:solidFill>
              <a:latin typeface="Hepta Slab"/>
              <a:ea typeface="Hepta Slab"/>
              <a:cs typeface="Hepta Slab"/>
              <a:sym typeface="Hepta Slab"/>
            </a:endParaRPr>
          </a:p>
        </p:txBody>
      </p:sp>
      <p:sp>
        <p:nvSpPr>
          <p:cNvPr id="680" name="Google Shape;680;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81" name="Google Shape;681;p67"/>
          <p:cNvGrpSpPr/>
          <p:nvPr/>
        </p:nvGrpSpPr>
        <p:grpSpPr>
          <a:xfrm rot="-801510">
            <a:off x="554980" y="1271158"/>
            <a:ext cx="1993856" cy="955396"/>
            <a:chOff x="522450" y="1769275"/>
            <a:chExt cx="2343168" cy="950076"/>
          </a:xfrm>
        </p:grpSpPr>
        <p:sp>
          <p:nvSpPr>
            <p:cNvPr id="682" name="Google Shape;682;p6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67"/>
            <p:cNvSpPr txBox="1"/>
            <p:nvPr/>
          </p:nvSpPr>
          <p:spPr>
            <a:xfrm>
              <a:off x="734952" y="1867178"/>
              <a:ext cx="18333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Which one doesn’t belong?</a:t>
              </a:r>
              <a:endParaRPr/>
            </a:p>
          </p:txBody>
        </p:sp>
      </p:grpSp>
      <p:pic>
        <p:nvPicPr>
          <p:cNvPr id="684" name="Google Shape;684;p67"/>
          <p:cNvPicPr preferRelativeResize="0"/>
          <p:nvPr/>
        </p:nvPicPr>
        <p:blipFill>
          <a:blip r:embed="rId3">
            <a:alphaModFix/>
          </a:blip>
          <a:stretch>
            <a:fillRect/>
          </a:stretch>
        </p:blipFill>
        <p:spPr>
          <a:xfrm>
            <a:off x="3091374" y="1435349"/>
            <a:ext cx="3359075" cy="291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68"/>
          <p:cNvSpPr txBox="1"/>
          <p:nvPr>
            <p:ph type="ctrTitle"/>
          </p:nvPr>
        </p:nvSpPr>
        <p:spPr>
          <a:xfrm>
            <a:off x="311300" y="38665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Fold Equal Parts </a:t>
            </a:r>
            <a:endParaRPr b="0" sz="2900">
              <a:solidFill>
                <a:srgbClr val="434343"/>
              </a:solidFill>
              <a:latin typeface="Hepta Slab"/>
              <a:ea typeface="Hepta Slab"/>
              <a:cs typeface="Hepta Slab"/>
              <a:sym typeface="Hepta Slab"/>
            </a:endParaRPr>
          </a:p>
        </p:txBody>
      </p:sp>
      <p:sp>
        <p:nvSpPr>
          <p:cNvPr id="690" name="Google Shape;690;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91" name="Google Shape;691;p68"/>
          <p:cNvSpPr txBox="1"/>
          <p:nvPr/>
        </p:nvSpPr>
        <p:spPr>
          <a:xfrm>
            <a:off x="638850" y="1421050"/>
            <a:ext cx="7614300" cy="3058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600">
                <a:latin typeface="Quicksand"/>
                <a:ea typeface="Quicksand"/>
                <a:cs typeface="Quicksand"/>
                <a:sym typeface="Quicksand"/>
              </a:rPr>
              <a:t>1. Fold the rectangle to make 2 equal parts and cut them out.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Each part is called a ____________________.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Compare with your partner. Tell how you know the parts are equal. </a:t>
            </a:r>
            <a:endParaRPr sz="1600">
              <a:latin typeface="Quicksand"/>
              <a:ea typeface="Quicksand"/>
              <a:cs typeface="Quicksand"/>
              <a:sym typeface="Quicksand"/>
            </a:endParaRPr>
          </a:p>
          <a:p>
            <a:pPr indent="0" lvl="0" marL="4572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2. Fold the rectangle to make 4 equal parts and cut them out.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Each part is called a ____________________.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Compare with your partner. Tell how you know the parts are equal. </a:t>
            </a:r>
            <a:endParaRPr sz="1600">
              <a:latin typeface="Quicksand"/>
              <a:ea typeface="Quicksand"/>
              <a:cs typeface="Quicksand"/>
              <a:sym typeface="Quicksand"/>
            </a:endParaRPr>
          </a:p>
          <a:p>
            <a:pPr indent="0" lvl="0" marL="914400" rtl="0" algn="l">
              <a:spcBef>
                <a:spcPts val="0"/>
              </a:spcBef>
              <a:spcAft>
                <a:spcPts val="0"/>
              </a:spcAft>
              <a:buNone/>
            </a:pPr>
            <a:r>
              <a:t/>
            </a:r>
            <a:endParaRPr sz="1600">
              <a:latin typeface="Quicksand"/>
              <a:ea typeface="Quicksand"/>
              <a:cs typeface="Quicksand"/>
              <a:sym typeface="Quicksand"/>
            </a:endParaRPr>
          </a:p>
          <a:p>
            <a:pPr indent="0" lvl="0" marL="457200" rtl="0" algn="l">
              <a:spcBef>
                <a:spcPts val="0"/>
              </a:spcBef>
              <a:spcAft>
                <a:spcPts val="0"/>
              </a:spcAft>
              <a:buNone/>
            </a:pPr>
            <a:r>
              <a:rPr lang="en" sz="1600">
                <a:latin typeface="Quicksand"/>
                <a:ea typeface="Quicksand"/>
                <a:cs typeface="Quicksand"/>
                <a:sym typeface="Quicksand"/>
              </a:rPr>
              <a:t>3. Fold the rectangle to make 3 equal parts and cut them out.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Each part is called a ____________________.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Compare with your partner. Tell how you know the parts are equal. </a:t>
            </a:r>
            <a:endParaRPr sz="1600">
              <a:latin typeface="Quicksand"/>
              <a:ea typeface="Quicksand"/>
              <a:cs typeface="Quicksand"/>
              <a:sym typeface="Quicksand"/>
            </a:endParaRPr>
          </a:p>
        </p:txBody>
      </p:sp>
      <p:pic>
        <p:nvPicPr>
          <p:cNvPr id="692" name="Google Shape;692;p68"/>
          <p:cNvPicPr preferRelativeResize="0"/>
          <p:nvPr/>
        </p:nvPicPr>
        <p:blipFill>
          <a:blip r:embed="rId3">
            <a:alphaModFix/>
          </a:blip>
          <a:stretch>
            <a:fillRect/>
          </a:stretch>
        </p:blipFill>
        <p:spPr>
          <a:xfrm>
            <a:off x="6461625" y="467750"/>
            <a:ext cx="1130150" cy="641000"/>
          </a:xfrm>
          <a:prstGeom prst="rect">
            <a:avLst/>
          </a:prstGeom>
          <a:noFill/>
          <a:ln>
            <a:noFill/>
          </a:ln>
        </p:spPr>
      </p:pic>
      <p:pic>
        <p:nvPicPr>
          <p:cNvPr id="693" name="Google Shape;693;p68"/>
          <p:cNvPicPr preferRelativeResize="0"/>
          <p:nvPr/>
        </p:nvPicPr>
        <p:blipFill>
          <a:blip r:embed="rId3">
            <a:alphaModFix/>
          </a:blip>
          <a:stretch>
            <a:fillRect/>
          </a:stretch>
        </p:blipFill>
        <p:spPr>
          <a:xfrm>
            <a:off x="1204175" y="467750"/>
            <a:ext cx="1130150" cy="641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69"/>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That’s Not It</a:t>
            </a:r>
            <a:endParaRPr b="0" sz="2900">
              <a:solidFill>
                <a:srgbClr val="434343"/>
              </a:solidFill>
              <a:latin typeface="Hepta Slab"/>
              <a:ea typeface="Hepta Slab"/>
              <a:cs typeface="Hepta Slab"/>
              <a:sym typeface="Hepta Slab"/>
            </a:endParaRPr>
          </a:p>
        </p:txBody>
      </p:sp>
      <p:sp>
        <p:nvSpPr>
          <p:cNvPr id="699" name="Google Shape;699;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00" name="Google Shape;700;p69"/>
          <p:cNvSpPr txBox="1"/>
          <p:nvPr/>
        </p:nvSpPr>
        <p:spPr>
          <a:xfrm>
            <a:off x="518500" y="1861200"/>
            <a:ext cx="39609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Noah is looking for examples of circles that have been decomposed into halves, thirds, or fourths.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Put an X on the 2 circles in each row that are not examples.</a:t>
            </a:r>
            <a:endParaRPr sz="1600">
              <a:latin typeface="Quicksand"/>
              <a:ea typeface="Quicksand"/>
              <a:cs typeface="Quicksand"/>
              <a:sym typeface="Quicksand"/>
            </a:endParaRPr>
          </a:p>
        </p:txBody>
      </p:sp>
      <p:pic>
        <p:nvPicPr>
          <p:cNvPr id="701" name="Google Shape;701;p69"/>
          <p:cNvPicPr preferRelativeResize="0"/>
          <p:nvPr/>
        </p:nvPicPr>
        <p:blipFill>
          <a:blip r:embed="rId3">
            <a:alphaModFix/>
          </a:blip>
          <a:stretch>
            <a:fillRect/>
          </a:stretch>
        </p:blipFill>
        <p:spPr>
          <a:xfrm>
            <a:off x="4897675" y="1119025"/>
            <a:ext cx="2922000" cy="3392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70"/>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That’s Not It</a:t>
            </a:r>
            <a:endParaRPr b="0" sz="2900">
              <a:solidFill>
                <a:srgbClr val="434343"/>
              </a:solidFill>
              <a:latin typeface="Hepta Slab"/>
              <a:ea typeface="Hepta Slab"/>
              <a:cs typeface="Hepta Slab"/>
              <a:sym typeface="Hepta Slab"/>
            </a:endParaRPr>
          </a:p>
        </p:txBody>
      </p:sp>
      <p:sp>
        <p:nvSpPr>
          <p:cNvPr id="707" name="Google Shape;707;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08" name="Google Shape;708;p70"/>
          <p:cNvSpPr txBox="1"/>
          <p:nvPr/>
        </p:nvSpPr>
        <p:spPr>
          <a:xfrm>
            <a:off x="518500" y="1861200"/>
            <a:ext cx="3960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2. Explain why each of the shapes you marked is not an example of halves, fourths, or thirds. </a:t>
            </a:r>
            <a:endParaRPr sz="1600">
              <a:latin typeface="Quicksand"/>
              <a:ea typeface="Quicksand"/>
              <a:cs typeface="Quicksand"/>
              <a:sym typeface="Quicksand"/>
            </a:endParaRPr>
          </a:p>
        </p:txBody>
      </p:sp>
      <p:pic>
        <p:nvPicPr>
          <p:cNvPr id="709" name="Google Shape;709;p70"/>
          <p:cNvPicPr preferRelativeResize="0"/>
          <p:nvPr/>
        </p:nvPicPr>
        <p:blipFill>
          <a:blip r:embed="rId3">
            <a:alphaModFix/>
          </a:blip>
          <a:stretch>
            <a:fillRect/>
          </a:stretch>
        </p:blipFill>
        <p:spPr>
          <a:xfrm>
            <a:off x="4897675" y="1119025"/>
            <a:ext cx="2922000" cy="3392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71"/>
          <p:cNvSpPr txBox="1"/>
          <p:nvPr>
            <p:ph type="ctrTitle"/>
          </p:nvPr>
        </p:nvSpPr>
        <p:spPr>
          <a:xfrm>
            <a:off x="341675" y="432700"/>
            <a:ext cx="7772400" cy="60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That’s Not It</a:t>
            </a:r>
            <a:endParaRPr b="0" sz="2900">
              <a:solidFill>
                <a:srgbClr val="434343"/>
              </a:solidFill>
              <a:latin typeface="Hepta Slab"/>
              <a:ea typeface="Hepta Slab"/>
              <a:cs typeface="Hepta Slab"/>
              <a:sym typeface="Hepta Slab"/>
            </a:endParaRPr>
          </a:p>
        </p:txBody>
      </p:sp>
      <p:sp>
        <p:nvSpPr>
          <p:cNvPr id="715" name="Google Shape;715;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16" name="Google Shape;716;p71"/>
          <p:cNvSpPr txBox="1"/>
          <p:nvPr/>
        </p:nvSpPr>
        <p:spPr>
          <a:xfrm>
            <a:off x="518500" y="1861200"/>
            <a:ext cx="3960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3. Partition this circle into thirds. </a:t>
            </a:r>
            <a:endParaRPr sz="1600">
              <a:latin typeface="Quicksand"/>
              <a:ea typeface="Quicksand"/>
              <a:cs typeface="Quicksand"/>
              <a:sym typeface="Quicksand"/>
            </a:endParaRPr>
          </a:p>
        </p:txBody>
      </p:sp>
      <p:pic>
        <p:nvPicPr>
          <p:cNvPr id="717" name="Google Shape;717;p71"/>
          <p:cNvPicPr preferRelativeResize="0"/>
          <p:nvPr/>
        </p:nvPicPr>
        <p:blipFill>
          <a:blip r:embed="rId3">
            <a:alphaModFix/>
          </a:blip>
          <a:stretch>
            <a:fillRect/>
          </a:stretch>
        </p:blipFill>
        <p:spPr>
          <a:xfrm>
            <a:off x="4631800" y="1261150"/>
            <a:ext cx="3590925" cy="3257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72"/>
          <p:cNvSpPr txBox="1"/>
          <p:nvPr/>
        </p:nvSpPr>
        <p:spPr>
          <a:xfrm>
            <a:off x="956475" y="501700"/>
            <a:ext cx="69369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you learned about making and identifying examples of shapes that were decomposed, or partitioned, into halves, thirds, and fourths.</a:t>
            </a:r>
            <a:endParaRPr sz="2500">
              <a:latin typeface="Quicksand"/>
              <a:ea typeface="Quicksand"/>
              <a:cs typeface="Quicksand"/>
              <a:sym typeface="Quicksand"/>
            </a:endParaRPr>
          </a:p>
        </p:txBody>
      </p:sp>
      <p:sp>
        <p:nvSpPr>
          <p:cNvPr id="723" name="Google Shape;723;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24" name="Google Shape;724;p72"/>
          <p:cNvPicPr preferRelativeResize="0"/>
          <p:nvPr/>
        </p:nvPicPr>
        <p:blipFill>
          <a:blip r:embed="rId3">
            <a:alphaModFix/>
          </a:blip>
          <a:stretch>
            <a:fillRect/>
          </a:stretch>
        </p:blipFill>
        <p:spPr>
          <a:xfrm>
            <a:off x="3124575" y="2255251"/>
            <a:ext cx="2600700" cy="2315725"/>
          </a:xfrm>
          <a:prstGeom prst="rect">
            <a:avLst/>
          </a:prstGeom>
          <a:noFill/>
          <a:ln>
            <a:noFill/>
          </a:ln>
        </p:spPr>
      </p:pic>
      <p:sp>
        <p:nvSpPr>
          <p:cNvPr id="725" name="Google Shape;725;p72"/>
          <p:cNvSpPr/>
          <p:nvPr/>
        </p:nvSpPr>
        <p:spPr>
          <a:xfrm>
            <a:off x="5848500" y="270034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2"/>
          <p:cNvSpPr txBox="1"/>
          <p:nvPr/>
        </p:nvSpPr>
        <p:spPr>
          <a:xfrm flipH="1">
            <a:off x="6156675" y="2924900"/>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000">
                <a:solidFill>
                  <a:schemeClr val="dk1"/>
                </a:solidFill>
                <a:latin typeface="Quicksand"/>
                <a:ea typeface="Quicksand"/>
                <a:cs typeface="Quicksand"/>
                <a:sym typeface="Quicksand"/>
              </a:rPr>
              <a:t>What is something you did to try to make the parts equal when you partitioned shapes by drawing lines?</a:t>
            </a:r>
            <a:endParaRPr b="1" sz="1000">
              <a:latin typeface="Quicksand"/>
              <a:ea typeface="Quicksand"/>
              <a:cs typeface="Quicksand"/>
              <a:sym typeface="Quicksand"/>
            </a:endParaRPr>
          </a:p>
        </p:txBody>
      </p:sp>
      <p:sp>
        <p:nvSpPr>
          <p:cNvPr id="727" name="Google Shape;727;p72"/>
          <p:cNvSpPr/>
          <p:nvPr/>
        </p:nvSpPr>
        <p:spPr>
          <a:xfrm flipH="1">
            <a:off x="692075" y="1851599"/>
            <a:ext cx="2290062" cy="160803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2"/>
          <p:cNvSpPr txBox="1"/>
          <p:nvPr/>
        </p:nvSpPr>
        <p:spPr>
          <a:xfrm>
            <a:off x="1000262" y="2076163"/>
            <a:ext cx="16737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is something you did to try to make the parts equal when you decomposed shapes by cutting?</a:t>
            </a:r>
            <a:endParaRPr b="1" sz="1000">
              <a:latin typeface="Quicksand"/>
              <a:ea typeface="Quicksand"/>
              <a:cs typeface="Quicksand"/>
              <a:sym typeface="Quicksan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32" name="Shape 732"/>
        <p:cNvGrpSpPr/>
        <p:nvPr/>
      </p:nvGrpSpPr>
      <p:grpSpPr>
        <a:xfrm>
          <a:off x="0" y="0"/>
          <a:ext cx="0" cy="0"/>
          <a:chOff x="0" y="0"/>
          <a:chExt cx="0" cy="0"/>
        </a:xfrm>
      </p:grpSpPr>
      <p:sp>
        <p:nvSpPr>
          <p:cNvPr id="733" name="Google Shape;733;p73"/>
          <p:cNvSpPr txBox="1"/>
          <p:nvPr>
            <p:ph type="ctrTitle"/>
          </p:nvPr>
        </p:nvSpPr>
        <p:spPr>
          <a:xfrm>
            <a:off x="822550" y="1520475"/>
            <a:ext cx="7678500" cy="14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solidFill>
                  <a:srgbClr val="434343"/>
                </a:solidFill>
                <a:latin typeface="Hepta Slab"/>
                <a:ea typeface="Hepta Slab"/>
                <a:cs typeface="Hepta Slab"/>
                <a:sym typeface="Hepta Slab"/>
              </a:rPr>
              <a:t>Are all Parts </a:t>
            </a:r>
            <a:endParaRPr sz="41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100">
                <a:solidFill>
                  <a:srgbClr val="434343"/>
                </a:solidFill>
                <a:latin typeface="Hepta Slab"/>
                <a:ea typeface="Hepta Slab"/>
                <a:cs typeface="Hepta Slab"/>
                <a:sym typeface="Hepta Slab"/>
              </a:rPr>
              <a:t>Created Equal?</a:t>
            </a:r>
            <a:endParaRPr sz="4100">
              <a:solidFill>
                <a:srgbClr val="434343"/>
              </a:solidFill>
              <a:latin typeface="Hepta Slab"/>
              <a:ea typeface="Hepta Slab"/>
              <a:cs typeface="Hepta Slab"/>
              <a:sym typeface="Hepta Slab"/>
            </a:endParaRPr>
          </a:p>
        </p:txBody>
      </p:sp>
      <p:sp>
        <p:nvSpPr>
          <p:cNvPr id="734" name="Google Shape;734;p73"/>
          <p:cNvSpPr txBox="1"/>
          <p:nvPr/>
        </p:nvSpPr>
        <p:spPr>
          <a:xfrm>
            <a:off x="2392700" y="2906325"/>
            <a:ext cx="558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halves, thirds, and fourths in different ways. </a:t>
            </a:r>
            <a:endParaRPr>
              <a:latin typeface="Quicksand"/>
              <a:ea typeface="Quicksand"/>
              <a:cs typeface="Quicksand"/>
              <a:sym typeface="Quicksand"/>
            </a:endParaRPr>
          </a:p>
        </p:txBody>
      </p:sp>
      <p:sp>
        <p:nvSpPr>
          <p:cNvPr id="735" name="Google Shape;735;p73"/>
          <p:cNvSpPr/>
          <p:nvPr/>
        </p:nvSpPr>
        <p:spPr>
          <a:xfrm>
            <a:off x="1867727" y="2984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3"/>
          <p:cNvSpPr txBox="1"/>
          <p:nvPr/>
        </p:nvSpPr>
        <p:spPr>
          <a:xfrm>
            <a:off x="0" y="4834325"/>
            <a:ext cx="3272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2.G.A.3, 2.NBT.A.2 </a:t>
            </a:r>
            <a:endParaRPr sz="1100">
              <a:latin typeface="Quicksand"/>
              <a:ea typeface="Quicksand"/>
              <a:cs typeface="Quicksand"/>
              <a:sym typeface="Quicksand"/>
            </a:endParaRPr>
          </a:p>
        </p:txBody>
      </p:sp>
      <p:sp>
        <p:nvSpPr>
          <p:cNvPr id="737" name="Google Shape;737;p7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8</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74"/>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 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Subtracting Multiples of 5 from Multiples of 5</a:t>
            </a:r>
            <a:endParaRPr b="0" sz="2400">
              <a:solidFill>
                <a:srgbClr val="434343"/>
              </a:solidFill>
              <a:latin typeface="Hepta Slab"/>
              <a:ea typeface="Hepta Slab"/>
              <a:cs typeface="Hepta Slab"/>
              <a:sym typeface="Hepta Slab"/>
            </a:endParaRPr>
          </a:p>
        </p:txBody>
      </p:sp>
      <p:sp>
        <p:nvSpPr>
          <p:cNvPr id="743" name="Google Shape;743;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44" name="Google Shape;744;p7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746" name="Google Shape;746;p74"/>
          <p:cNvPicPr preferRelativeResize="0"/>
          <p:nvPr/>
        </p:nvPicPr>
        <p:blipFill>
          <a:blip r:embed="rId3">
            <a:alphaModFix/>
          </a:blip>
          <a:stretch>
            <a:fillRect/>
          </a:stretch>
        </p:blipFill>
        <p:spPr>
          <a:xfrm>
            <a:off x="3614387" y="2317521"/>
            <a:ext cx="2552700" cy="10572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75"/>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 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Subtracting Multiples of 5 from Multiples of 5</a:t>
            </a:r>
            <a:endParaRPr b="0" sz="2400">
              <a:solidFill>
                <a:srgbClr val="434343"/>
              </a:solidFill>
              <a:latin typeface="Hepta Slab"/>
              <a:ea typeface="Hepta Slab"/>
              <a:cs typeface="Hepta Slab"/>
              <a:sym typeface="Hepta Slab"/>
            </a:endParaRPr>
          </a:p>
        </p:txBody>
      </p:sp>
      <p:sp>
        <p:nvSpPr>
          <p:cNvPr id="752" name="Google Shape;752;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53" name="Google Shape;753;p7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7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755" name="Google Shape;755;p75"/>
          <p:cNvPicPr preferRelativeResize="0"/>
          <p:nvPr/>
        </p:nvPicPr>
        <p:blipFill>
          <a:blip r:embed="rId3">
            <a:alphaModFix/>
          </a:blip>
          <a:stretch>
            <a:fillRect/>
          </a:stretch>
        </p:blipFill>
        <p:spPr>
          <a:xfrm>
            <a:off x="3788912" y="2244046"/>
            <a:ext cx="2438400" cy="9525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76"/>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 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Subtracting Multiples of 5 from Multiples of 5</a:t>
            </a:r>
            <a:endParaRPr b="0" sz="2400">
              <a:solidFill>
                <a:srgbClr val="434343"/>
              </a:solidFill>
              <a:latin typeface="Hepta Slab"/>
              <a:ea typeface="Hepta Slab"/>
              <a:cs typeface="Hepta Slab"/>
              <a:sym typeface="Hepta Slab"/>
            </a:endParaRPr>
          </a:p>
        </p:txBody>
      </p:sp>
      <p:sp>
        <p:nvSpPr>
          <p:cNvPr id="761" name="Google Shape;761;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2" name="Google Shape;762;p7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76"/>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764" name="Google Shape;764;p76"/>
          <p:cNvPicPr preferRelativeResize="0"/>
          <p:nvPr/>
        </p:nvPicPr>
        <p:blipFill>
          <a:blip r:embed="rId3">
            <a:alphaModFix/>
          </a:blip>
          <a:stretch>
            <a:fillRect/>
          </a:stretch>
        </p:blipFill>
        <p:spPr>
          <a:xfrm>
            <a:off x="3641962" y="2234871"/>
            <a:ext cx="2495550" cy="100965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77"/>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 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Subtracting Multiples of 5 from Multiples of 5</a:t>
            </a:r>
            <a:endParaRPr b="0" sz="2400">
              <a:solidFill>
                <a:srgbClr val="434343"/>
              </a:solidFill>
              <a:latin typeface="Hepta Slab"/>
              <a:ea typeface="Hepta Slab"/>
              <a:cs typeface="Hepta Slab"/>
              <a:sym typeface="Hepta Slab"/>
            </a:endParaRPr>
          </a:p>
        </p:txBody>
      </p:sp>
      <p:sp>
        <p:nvSpPr>
          <p:cNvPr id="770" name="Google Shape;770;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1" name="Google Shape;771;p7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7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difference mentally. </a:t>
            </a:r>
            <a:endParaRPr b="1">
              <a:latin typeface="Quicksand"/>
              <a:ea typeface="Quicksand"/>
              <a:cs typeface="Quicksand"/>
              <a:sym typeface="Quicksand"/>
            </a:endParaRPr>
          </a:p>
        </p:txBody>
      </p:sp>
      <p:pic>
        <p:nvPicPr>
          <p:cNvPr id="773" name="Google Shape;773;p77"/>
          <p:cNvPicPr preferRelativeResize="0"/>
          <p:nvPr/>
        </p:nvPicPr>
        <p:blipFill>
          <a:blip r:embed="rId3">
            <a:alphaModFix/>
          </a:blip>
          <a:stretch>
            <a:fillRect/>
          </a:stretch>
        </p:blipFill>
        <p:spPr>
          <a:xfrm>
            <a:off x="3687862" y="2225671"/>
            <a:ext cx="2486025" cy="104775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78"/>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Make Quarters and Halves </a:t>
            </a:r>
            <a:endParaRPr b="0" sz="2200">
              <a:solidFill>
                <a:srgbClr val="434343"/>
              </a:solidFill>
              <a:latin typeface="Hepta Slab"/>
              <a:ea typeface="Hepta Slab"/>
              <a:cs typeface="Hepta Slab"/>
              <a:sym typeface="Hepta Slab"/>
            </a:endParaRPr>
          </a:p>
        </p:txBody>
      </p:sp>
      <p:sp>
        <p:nvSpPr>
          <p:cNvPr id="779" name="Google Shape;779;p78"/>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80" name="Google Shape;780;p78"/>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81" name="Google Shape;781;p78"/>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82" name="Google Shape;782;p78"/>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83" name="Google Shape;783;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84" name="Google Shape;784;p78"/>
          <p:cNvSpPr txBox="1"/>
          <p:nvPr/>
        </p:nvSpPr>
        <p:spPr>
          <a:xfrm>
            <a:off x="4357352" y="1108750"/>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Which of these shows fourths or quarters?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Explain and share with your partner.</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2. Name the shaded part.</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rPr lang="en">
                <a:latin typeface="Livvic"/>
                <a:ea typeface="Livvic"/>
                <a:cs typeface="Livvic"/>
                <a:sym typeface="Livvic"/>
              </a:rPr>
              <a:t>3. Is the same amount shaded in each square?   Explain your thinking.</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a:p>
            <a:pPr indent="0" lvl="0" marL="0" rtl="0" algn="l">
              <a:spcBef>
                <a:spcPts val="0"/>
              </a:spcBef>
              <a:spcAft>
                <a:spcPts val="0"/>
              </a:spcAft>
              <a:buNone/>
            </a:pPr>
            <a:r>
              <a:t/>
            </a:r>
            <a:endParaRPr>
              <a:latin typeface="Livvic"/>
              <a:ea typeface="Livvic"/>
              <a:cs typeface="Livvic"/>
              <a:sym typeface="Livvic"/>
            </a:endParaRPr>
          </a:p>
        </p:txBody>
      </p:sp>
      <p:pic>
        <p:nvPicPr>
          <p:cNvPr id="785" name="Google Shape;785;p78"/>
          <p:cNvPicPr preferRelativeResize="0"/>
          <p:nvPr/>
        </p:nvPicPr>
        <p:blipFill>
          <a:blip r:embed="rId3">
            <a:alphaModFix/>
          </a:blip>
          <a:stretch>
            <a:fillRect/>
          </a:stretch>
        </p:blipFill>
        <p:spPr>
          <a:xfrm>
            <a:off x="546650" y="1138446"/>
            <a:ext cx="3608181" cy="3029679"/>
          </a:xfrm>
          <a:prstGeom prst="rect">
            <a:avLst/>
          </a:prstGeom>
          <a:noFill/>
          <a:ln cap="flat" cmpd="sng" w="19050">
            <a:solidFill>
              <a:schemeClr val="dk2"/>
            </a:solidFill>
            <a:prstDash val="solid"/>
            <a:round/>
            <a:headEnd len="sm" w="sm" type="none"/>
            <a:tailEnd len="sm" w="sm" type="none"/>
          </a:ln>
        </p:spPr>
      </p:pic>
      <p:pic>
        <p:nvPicPr>
          <p:cNvPr id="786" name="Google Shape;786;p78"/>
          <p:cNvPicPr preferRelativeResize="0"/>
          <p:nvPr/>
        </p:nvPicPr>
        <p:blipFill>
          <a:blip r:embed="rId4">
            <a:alphaModFix/>
          </a:blip>
          <a:stretch>
            <a:fillRect/>
          </a:stretch>
        </p:blipFill>
        <p:spPr>
          <a:xfrm>
            <a:off x="5159902" y="2133600"/>
            <a:ext cx="2207475" cy="1534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79"/>
          <p:cNvSpPr txBox="1"/>
          <p:nvPr>
            <p:ph type="ctrTitle"/>
          </p:nvPr>
        </p:nvSpPr>
        <p:spPr>
          <a:xfrm>
            <a:off x="42047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Make Quarters and Halves </a:t>
            </a:r>
            <a:endParaRPr b="0" sz="2200">
              <a:solidFill>
                <a:srgbClr val="434343"/>
              </a:solidFill>
              <a:latin typeface="Hepta Slab"/>
              <a:ea typeface="Hepta Slab"/>
              <a:cs typeface="Hepta Slab"/>
              <a:sym typeface="Hepta Slab"/>
            </a:endParaRPr>
          </a:p>
        </p:txBody>
      </p:sp>
      <p:sp>
        <p:nvSpPr>
          <p:cNvPr id="792" name="Google Shape;792;p79"/>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793" name="Google Shape;793;p79"/>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94" name="Google Shape;794;p79"/>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95" name="Google Shape;795;p79"/>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796" name="Google Shape;796;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7" name="Google Shape;797;p79"/>
          <p:cNvSpPr txBox="1"/>
          <p:nvPr/>
        </p:nvSpPr>
        <p:spPr>
          <a:xfrm>
            <a:off x="662452" y="1255450"/>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4. Show 2 different ways to split the rectangle into quarters or fourths.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rPr lang="en" sz="1600">
                <a:latin typeface="Livvic"/>
                <a:ea typeface="Livvic"/>
                <a:cs typeface="Livvic"/>
                <a:sym typeface="Livvic"/>
              </a:rPr>
              <a:t>Shade in one fourth of each rectangle.</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a:p>
            <a:pPr indent="0" lvl="0" marL="0" rtl="0" algn="l">
              <a:spcBef>
                <a:spcPts val="0"/>
              </a:spcBef>
              <a:spcAft>
                <a:spcPts val="0"/>
              </a:spcAft>
              <a:buNone/>
            </a:pPr>
            <a:r>
              <a:t/>
            </a:r>
            <a:endParaRPr sz="1600">
              <a:latin typeface="Livvic"/>
              <a:ea typeface="Livvic"/>
              <a:cs typeface="Livvic"/>
              <a:sym typeface="Livvic"/>
            </a:endParaRPr>
          </a:p>
        </p:txBody>
      </p:sp>
      <p:pic>
        <p:nvPicPr>
          <p:cNvPr id="798" name="Google Shape;798;p79"/>
          <p:cNvPicPr preferRelativeResize="0"/>
          <p:nvPr/>
        </p:nvPicPr>
        <p:blipFill>
          <a:blip r:embed="rId3">
            <a:alphaModFix/>
          </a:blip>
          <a:stretch>
            <a:fillRect/>
          </a:stretch>
        </p:blipFill>
        <p:spPr>
          <a:xfrm>
            <a:off x="1455800" y="2518675"/>
            <a:ext cx="1776575" cy="1866625"/>
          </a:xfrm>
          <a:prstGeom prst="rect">
            <a:avLst/>
          </a:prstGeom>
          <a:noFill/>
          <a:ln cap="flat" cmpd="sng" w="19050">
            <a:solidFill>
              <a:schemeClr val="dk2"/>
            </a:solidFill>
            <a:prstDash val="solid"/>
            <a:round/>
            <a:headEnd len="sm" w="sm" type="none"/>
            <a:tailEnd len="sm" w="sm" type="none"/>
          </a:ln>
        </p:spPr>
      </p:pic>
      <p:sp>
        <p:nvSpPr>
          <p:cNvPr id="799" name="Google Shape;799;p79"/>
          <p:cNvSpPr txBox="1"/>
          <p:nvPr/>
        </p:nvSpPr>
        <p:spPr>
          <a:xfrm>
            <a:off x="4732552" y="1255450"/>
            <a:ext cx="4070100" cy="7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5. Show 2 different ways to split the square into halves. Shade in one half of each square. </a:t>
            </a:r>
            <a:endParaRPr sz="1600">
              <a:latin typeface="Livvic"/>
              <a:ea typeface="Livvic"/>
              <a:cs typeface="Livvic"/>
              <a:sym typeface="Livvic"/>
            </a:endParaRPr>
          </a:p>
        </p:txBody>
      </p:sp>
      <p:pic>
        <p:nvPicPr>
          <p:cNvPr id="800" name="Google Shape;800;p79"/>
          <p:cNvPicPr preferRelativeResize="0"/>
          <p:nvPr/>
        </p:nvPicPr>
        <p:blipFill>
          <a:blip r:embed="rId4">
            <a:alphaModFix/>
          </a:blip>
          <a:stretch>
            <a:fillRect/>
          </a:stretch>
        </p:blipFill>
        <p:spPr>
          <a:xfrm>
            <a:off x="6162072" y="2361747"/>
            <a:ext cx="1086900" cy="2180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80"/>
          <p:cNvSpPr txBox="1"/>
          <p:nvPr>
            <p:ph type="ctrTitle"/>
          </p:nvPr>
        </p:nvSpPr>
        <p:spPr>
          <a:xfrm>
            <a:off x="448025" y="2672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Make Equal Shares </a:t>
            </a:r>
            <a:endParaRPr b="0" sz="2200">
              <a:solidFill>
                <a:srgbClr val="434343"/>
              </a:solidFill>
              <a:latin typeface="Hepta Slab"/>
              <a:ea typeface="Hepta Slab"/>
              <a:cs typeface="Hepta Slab"/>
              <a:sym typeface="Hepta Slab"/>
            </a:endParaRPr>
          </a:p>
        </p:txBody>
      </p:sp>
      <p:sp>
        <p:nvSpPr>
          <p:cNvPr id="806" name="Google Shape;806;p80"/>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807" name="Google Shape;807;p80"/>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808" name="Google Shape;808;p80"/>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809" name="Google Shape;809;p80"/>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810" name="Google Shape;810;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11" name="Google Shape;811;p80"/>
          <p:cNvSpPr txBox="1"/>
          <p:nvPr/>
        </p:nvSpPr>
        <p:spPr>
          <a:xfrm>
            <a:off x="448029" y="1044450"/>
            <a:ext cx="36660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1. Lin, Mai, and Andre were asked to shade in one third of a shape.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Do all their shapes show one third shaded? Explain and share with a partner.</a:t>
            </a:r>
            <a:endParaRPr>
              <a:latin typeface="Livvic"/>
              <a:ea typeface="Livvic"/>
              <a:cs typeface="Livvic"/>
              <a:sym typeface="Livvic"/>
            </a:endParaRPr>
          </a:p>
        </p:txBody>
      </p:sp>
      <p:pic>
        <p:nvPicPr>
          <p:cNvPr id="812" name="Google Shape;812;p80"/>
          <p:cNvPicPr preferRelativeResize="0"/>
          <p:nvPr/>
        </p:nvPicPr>
        <p:blipFill>
          <a:blip r:embed="rId3">
            <a:alphaModFix/>
          </a:blip>
          <a:stretch>
            <a:fillRect/>
          </a:stretch>
        </p:blipFill>
        <p:spPr>
          <a:xfrm>
            <a:off x="657550" y="1760950"/>
            <a:ext cx="3023816" cy="1339862"/>
          </a:xfrm>
          <a:prstGeom prst="rect">
            <a:avLst/>
          </a:prstGeom>
          <a:noFill/>
          <a:ln cap="flat" cmpd="sng" w="19050">
            <a:solidFill>
              <a:schemeClr val="dk2"/>
            </a:solidFill>
            <a:prstDash val="solid"/>
            <a:round/>
            <a:headEnd len="sm" w="sm" type="none"/>
            <a:tailEnd len="sm" w="sm" type="none"/>
          </a:ln>
        </p:spPr>
      </p:pic>
      <p:sp>
        <p:nvSpPr>
          <p:cNvPr id="813" name="Google Shape;813;p80"/>
          <p:cNvSpPr txBox="1"/>
          <p:nvPr/>
        </p:nvSpPr>
        <p:spPr>
          <a:xfrm>
            <a:off x="4354824" y="1044450"/>
            <a:ext cx="4222200" cy="77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2. Split the rectangle into thirds and shade a third of the shape.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3. Diego’s dad made 2 square pans of cornbread and sliced them up for the family.</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Diego’s little brother was upset because he thought his piece of cornbread was smaller than Diego’s. What would you tell him?</a:t>
            </a:r>
            <a:endParaRPr>
              <a:latin typeface="Livvic"/>
              <a:ea typeface="Livvic"/>
              <a:cs typeface="Livvic"/>
              <a:sym typeface="Livvic"/>
            </a:endParaRPr>
          </a:p>
        </p:txBody>
      </p:sp>
      <p:pic>
        <p:nvPicPr>
          <p:cNvPr id="814" name="Google Shape;814;p80"/>
          <p:cNvPicPr preferRelativeResize="0"/>
          <p:nvPr/>
        </p:nvPicPr>
        <p:blipFill>
          <a:blip r:embed="rId4">
            <a:alphaModFix/>
          </a:blip>
          <a:stretch>
            <a:fillRect/>
          </a:stretch>
        </p:blipFill>
        <p:spPr>
          <a:xfrm>
            <a:off x="5808497" y="1670800"/>
            <a:ext cx="1314825" cy="702100"/>
          </a:xfrm>
          <a:prstGeom prst="rect">
            <a:avLst/>
          </a:prstGeom>
          <a:noFill/>
          <a:ln cap="flat" cmpd="sng" w="19050">
            <a:solidFill>
              <a:schemeClr val="dk2"/>
            </a:solidFill>
            <a:prstDash val="solid"/>
            <a:round/>
            <a:headEnd len="sm" w="sm" type="none"/>
            <a:tailEnd len="sm" w="sm" type="none"/>
          </a:ln>
        </p:spPr>
      </p:pic>
      <p:pic>
        <p:nvPicPr>
          <p:cNvPr id="815" name="Google Shape;815;p80"/>
          <p:cNvPicPr preferRelativeResize="0"/>
          <p:nvPr/>
        </p:nvPicPr>
        <p:blipFill>
          <a:blip r:embed="rId5">
            <a:alphaModFix/>
          </a:blip>
          <a:stretch>
            <a:fillRect/>
          </a:stretch>
        </p:blipFill>
        <p:spPr>
          <a:xfrm>
            <a:off x="5500926" y="2895650"/>
            <a:ext cx="2081674" cy="924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81"/>
          <p:cNvSpPr/>
          <p:nvPr/>
        </p:nvSpPr>
        <p:spPr>
          <a:xfrm flipH="1">
            <a:off x="767436" y="2613795"/>
            <a:ext cx="2213540" cy="17030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81"/>
          <p:cNvSpPr txBox="1"/>
          <p:nvPr/>
        </p:nvSpPr>
        <p:spPr>
          <a:xfrm>
            <a:off x="1053850" y="2827650"/>
            <a:ext cx="1640700" cy="67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Livvic"/>
                <a:ea typeface="Livvic"/>
                <a:cs typeface="Livvic"/>
                <a:sym typeface="Livvic"/>
              </a:rPr>
              <a:t>Diego's brother was upset about his piece of cornbread. How could we help Diego’s little brother?</a:t>
            </a:r>
            <a:endParaRPr b="1" sz="100">
              <a:latin typeface="Quicksand"/>
              <a:ea typeface="Quicksand"/>
              <a:cs typeface="Quicksand"/>
              <a:sym typeface="Quicksand"/>
            </a:endParaRPr>
          </a:p>
        </p:txBody>
      </p:sp>
      <p:sp>
        <p:nvSpPr>
          <p:cNvPr id="822" name="Google Shape;822;p81"/>
          <p:cNvSpPr txBox="1"/>
          <p:nvPr/>
        </p:nvSpPr>
        <p:spPr>
          <a:xfrm>
            <a:off x="546025" y="526775"/>
            <a:ext cx="7334700" cy="4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you learned that if a shape is split into the same number of parts, but in different ways, the parts of the shapes will have the same name, even though they look different.</a:t>
            </a:r>
            <a:endParaRPr sz="2000">
              <a:latin typeface="Livvic"/>
              <a:ea typeface="Livvic"/>
              <a:cs typeface="Livvic"/>
              <a:sym typeface="Livvic"/>
            </a:endParaRPr>
          </a:p>
        </p:txBody>
      </p:sp>
      <p:pic>
        <p:nvPicPr>
          <p:cNvPr id="823" name="Google Shape;823;p81"/>
          <p:cNvPicPr preferRelativeResize="0"/>
          <p:nvPr/>
        </p:nvPicPr>
        <p:blipFill>
          <a:blip r:embed="rId3">
            <a:alphaModFix/>
          </a:blip>
          <a:stretch>
            <a:fillRect/>
          </a:stretch>
        </p:blipFill>
        <p:spPr>
          <a:xfrm>
            <a:off x="3555223" y="3267497"/>
            <a:ext cx="1797600" cy="1600603"/>
          </a:xfrm>
          <a:prstGeom prst="rect">
            <a:avLst/>
          </a:prstGeom>
          <a:noFill/>
          <a:ln>
            <a:noFill/>
          </a:ln>
        </p:spPr>
      </p:pic>
      <p:sp>
        <p:nvSpPr>
          <p:cNvPr id="824" name="Google Shape;824;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25" name="Google Shape;825;p81"/>
          <p:cNvSpPr/>
          <p:nvPr/>
        </p:nvSpPr>
        <p:spPr>
          <a:xfrm>
            <a:off x="5927075" y="2665011"/>
            <a:ext cx="2320320" cy="16006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81"/>
          <p:cNvSpPr txBox="1"/>
          <p:nvPr/>
        </p:nvSpPr>
        <p:spPr>
          <a:xfrm flipH="1">
            <a:off x="6263922" y="2889689"/>
            <a:ext cx="1646700" cy="109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Livvic"/>
                <a:ea typeface="Livvic"/>
                <a:cs typeface="Livvic"/>
                <a:sym typeface="Livvic"/>
              </a:rPr>
              <a:t>Since both pans are the same size, we know that both brothers got one quarter even though it looks different.</a:t>
            </a:r>
            <a:endParaRPr b="1" sz="1000">
              <a:latin typeface="Livvic"/>
              <a:ea typeface="Livvic"/>
              <a:cs typeface="Livvic"/>
              <a:sym typeface="Livvic"/>
            </a:endParaRPr>
          </a:p>
        </p:txBody>
      </p:sp>
      <p:pic>
        <p:nvPicPr>
          <p:cNvPr id="827" name="Google Shape;827;p81"/>
          <p:cNvPicPr preferRelativeResize="0"/>
          <p:nvPr/>
        </p:nvPicPr>
        <p:blipFill>
          <a:blip r:embed="rId4">
            <a:alphaModFix/>
          </a:blip>
          <a:stretch>
            <a:fillRect/>
          </a:stretch>
        </p:blipFill>
        <p:spPr>
          <a:xfrm>
            <a:off x="3555225" y="1629151"/>
            <a:ext cx="969200" cy="981475"/>
          </a:xfrm>
          <a:prstGeom prst="rect">
            <a:avLst/>
          </a:prstGeom>
          <a:noFill/>
          <a:ln cap="flat" cmpd="sng" w="19050">
            <a:solidFill>
              <a:schemeClr val="dk2"/>
            </a:solidFill>
            <a:prstDash val="solid"/>
            <a:round/>
            <a:headEnd len="sm" w="sm" type="none"/>
            <a:tailEnd len="sm" w="sm" type="none"/>
          </a:ln>
        </p:spPr>
      </p:pic>
      <p:pic>
        <p:nvPicPr>
          <p:cNvPr id="828" name="Google Shape;828;p81"/>
          <p:cNvPicPr preferRelativeResize="0"/>
          <p:nvPr/>
        </p:nvPicPr>
        <p:blipFill>
          <a:blip r:embed="rId5">
            <a:alphaModFix/>
          </a:blip>
          <a:stretch>
            <a:fillRect/>
          </a:stretch>
        </p:blipFill>
        <p:spPr>
          <a:xfrm>
            <a:off x="4832576" y="1625975"/>
            <a:ext cx="969200" cy="98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32" name="Shape 832"/>
        <p:cNvGrpSpPr/>
        <p:nvPr/>
      </p:nvGrpSpPr>
      <p:grpSpPr>
        <a:xfrm>
          <a:off x="0" y="0"/>
          <a:ext cx="0" cy="0"/>
          <a:chOff x="0" y="0"/>
          <a:chExt cx="0" cy="0"/>
        </a:xfrm>
      </p:grpSpPr>
      <p:sp>
        <p:nvSpPr>
          <p:cNvPr id="833" name="Google Shape;833;p82"/>
          <p:cNvSpPr txBox="1"/>
          <p:nvPr>
            <p:ph type="ctrTitle"/>
          </p:nvPr>
        </p:nvSpPr>
        <p:spPr>
          <a:xfrm>
            <a:off x="1415425" y="1634250"/>
            <a:ext cx="6672300" cy="12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Hepta Slab"/>
                <a:ea typeface="Hepta Slab"/>
                <a:cs typeface="Hepta Slab"/>
                <a:sym typeface="Hepta Slab"/>
              </a:rPr>
              <a:t> You Ate the </a:t>
            </a:r>
            <a:endParaRPr sz="4200">
              <a:latin typeface="Hepta Slab"/>
              <a:ea typeface="Hepta Slab"/>
              <a:cs typeface="Hepta Slab"/>
              <a:sym typeface="Hepta Slab"/>
            </a:endParaRPr>
          </a:p>
          <a:p>
            <a:pPr indent="0" lvl="0" marL="0" rtl="0" algn="ctr">
              <a:spcBef>
                <a:spcPts val="0"/>
              </a:spcBef>
              <a:spcAft>
                <a:spcPts val="0"/>
              </a:spcAft>
              <a:buNone/>
            </a:pPr>
            <a:r>
              <a:rPr lang="en" sz="4200">
                <a:latin typeface="Hepta Slab"/>
                <a:ea typeface="Hepta Slab"/>
                <a:cs typeface="Hepta Slab"/>
                <a:sym typeface="Hepta Slab"/>
              </a:rPr>
              <a:t>Whole Thing</a:t>
            </a:r>
            <a:endParaRPr sz="4200">
              <a:latin typeface="Hepta Slab"/>
              <a:ea typeface="Hepta Slab"/>
              <a:cs typeface="Hepta Slab"/>
              <a:sym typeface="Hepta Slab"/>
            </a:endParaRPr>
          </a:p>
        </p:txBody>
      </p:sp>
      <p:sp>
        <p:nvSpPr>
          <p:cNvPr id="834" name="Google Shape;834;p82"/>
          <p:cNvSpPr txBox="1"/>
          <p:nvPr/>
        </p:nvSpPr>
        <p:spPr>
          <a:xfrm>
            <a:off x="3419325" y="2834550"/>
            <a:ext cx="511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talk about the whole. </a:t>
            </a:r>
            <a:endParaRPr>
              <a:latin typeface="Quicksand"/>
              <a:ea typeface="Quicksand"/>
              <a:cs typeface="Quicksand"/>
              <a:sym typeface="Quicksand"/>
            </a:endParaRPr>
          </a:p>
        </p:txBody>
      </p:sp>
      <p:sp>
        <p:nvSpPr>
          <p:cNvPr id="835" name="Google Shape;835;p82"/>
          <p:cNvSpPr/>
          <p:nvPr/>
        </p:nvSpPr>
        <p:spPr>
          <a:xfrm>
            <a:off x="3032152" y="2834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8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2.G.A.3, 2.NBT.A.2</a:t>
            </a:r>
            <a:endParaRPr sz="1100">
              <a:latin typeface="Quicksand"/>
              <a:ea typeface="Quicksand"/>
              <a:cs typeface="Quicksand"/>
              <a:sym typeface="Quicksand"/>
            </a:endParaRPr>
          </a:p>
        </p:txBody>
      </p:sp>
      <p:sp>
        <p:nvSpPr>
          <p:cNvPr id="837" name="Google Shape;837;p82"/>
          <p:cNvSpPr txBox="1"/>
          <p:nvPr/>
        </p:nvSpPr>
        <p:spPr>
          <a:xfrm>
            <a:off x="7663225" y="0"/>
            <a:ext cx="1647600" cy="19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83"/>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Multiples of 5 to Multiples of 5</a:t>
            </a:r>
            <a:endParaRPr b="0" sz="2400">
              <a:solidFill>
                <a:srgbClr val="434343"/>
              </a:solidFill>
              <a:latin typeface="Hepta Slab"/>
              <a:ea typeface="Hepta Slab"/>
              <a:cs typeface="Hepta Slab"/>
              <a:sym typeface="Hepta Slab"/>
            </a:endParaRPr>
          </a:p>
        </p:txBody>
      </p:sp>
      <p:sp>
        <p:nvSpPr>
          <p:cNvPr id="843" name="Google Shape;843;p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4" name="Google Shape;844;p8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83"/>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846" name="Google Shape;846;p83"/>
          <p:cNvPicPr preferRelativeResize="0"/>
          <p:nvPr/>
        </p:nvPicPr>
        <p:blipFill>
          <a:blip r:embed="rId3">
            <a:alphaModFix/>
          </a:blip>
          <a:stretch>
            <a:fillRect/>
          </a:stretch>
        </p:blipFill>
        <p:spPr>
          <a:xfrm>
            <a:off x="2793212" y="2618496"/>
            <a:ext cx="5391150" cy="120967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84"/>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Multiples of 5 to Multiples of 5</a:t>
            </a:r>
            <a:endParaRPr b="0" sz="2400">
              <a:solidFill>
                <a:srgbClr val="434343"/>
              </a:solidFill>
              <a:latin typeface="Hepta Slab"/>
              <a:ea typeface="Hepta Slab"/>
              <a:cs typeface="Hepta Slab"/>
              <a:sym typeface="Hepta Slab"/>
            </a:endParaRPr>
          </a:p>
        </p:txBody>
      </p:sp>
      <p:sp>
        <p:nvSpPr>
          <p:cNvPr id="852" name="Google Shape;852;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53" name="Google Shape;853;p8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8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855" name="Google Shape;855;p84"/>
          <p:cNvPicPr preferRelativeResize="0"/>
          <p:nvPr/>
        </p:nvPicPr>
        <p:blipFill>
          <a:blip r:embed="rId3">
            <a:alphaModFix/>
          </a:blip>
          <a:stretch>
            <a:fillRect/>
          </a:stretch>
        </p:blipFill>
        <p:spPr>
          <a:xfrm>
            <a:off x="3687887" y="2308346"/>
            <a:ext cx="2486025" cy="9715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85"/>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Multiples of 5 to Multiples of 5</a:t>
            </a:r>
            <a:endParaRPr b="0" sz="2400">
              <a:solidFill>
                <a:srgbClr val="434343"/>
              </a:solidFill>
              <a:latin typeface="Hepta Slab"/>
              <a:ea typeface="Hepta Slab"/>
              <a:cs typeface="Hepta Slab"/>
              <a:sym typeface="Hepta Slab"/>
            </a:endParaRPr>
          </a:p>
        </p:txBody>
      </p:sp>
      <p:sp>
        <p:nvSpPr>
          <p:cNvPr id="861" name="Google Shape;861;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62" name="Google Shape;862;p8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8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864" name="Google Shape;864;p85"/>
          <p:cNvPicPr preferRelativeResize="0"/>
          <p:nvPr/>
        </p:nvPicPr>
        <p:blipFill>
          <a:blip r:embed="rId3">
            <a:alphaModFix/>
          </a:blip>
          <a:stretch>
            <a:fillRect/>
          </a:stretch>
        </p:blipFill>
        <p:spPr>
          <a:xfrm>
            <a:off x="3678312" y="2224246"/>
            <a:ext cx="2590800" cy="11144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86"/>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Multiples of 5 to Multiples of 5</a:t>
            </a:r>
            <a:endParaRPr b="0" sz="2400">
              <a:solidFill>
                <a:srgbClr val="434343"/>
              </a:solidFill>
              <a:latin typeface="Hepta Slab"/>
              <a:ea typeface="Hepta Slab"/>
              <a:cs typeface="Hepta Slab"/>
              <a:sym typeface="Hepta Slab"/>
            </a:endParaRPr>
          </a:p>
        </p:txBody>
      </p:sp>
      <p:sp>
        <p:nvSpPr>
          <p:cNvPr id="870" name="Google Shape;870;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71" name="Google Shape;871;p8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86"/>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873" name="Google Shape;873;p86"/>
          <p:cNvPicPr preferRelativeResize="0"/>
          <p:nvPr/>
        </p:nvPicPr>
        <p:blipFill>
          <a:blip r:embed="rId3">
            <a:alphaModFix/>
          </a:blip>
          <a:stretch>
            <a:fillRect/>
          </a:stretch>
        </p:blipFill>
        <p:spPr>
          <a:xfrm>
            <a:off x="3182712" y="2492021"/>
            <a:ext cx="3971925" cy="10668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87"/>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Pizza to Share</a:t>
            </a:r>
            <a:endParaRPr b="0" sz="2800">
              <a:solidFill>
                <a:srgbClr val="434343"/>
              </a:solidFill>
              <a:latin typeface="Hepta Slab"/>
              <a:ea typeface="Hepta Slab"/>
              <a:cs typeface="Hepta Slab"/>
              <a:sym typeface="Hepta Slab"/>
            </a:endParaRPr>
          </a:p>
        </p:txBody>
      </p:sp>
      <p:sp>
        <p:nvSpPr>
          <p:cNvPr id="879" name="Google Shape;879;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80" name="Google Shape;880;p87"/>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87"/>
          <p:cNvSpPr txBox="1"/>
          <p:nvPr/>
        </p:nvSpPr>
        <p:spPr>
          <a:xfrm>
            <a:off x="555200" y="949200"/>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Clare’s friends were going to share a pizza.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The images show how they cut and shared the pizza.</a:t>
            </a:r>
            <a:endParaRPr sz="1800">
              <a:latin typeface="Quicksand"/>
              <a:ea typeface="Quicksand"/>
              <a:cs typeface="Quicksand"/>
              <a:sym typeface="Quicksand"/>
            </a:endParaRPr>
          </a:p>
        </p:txBody>
      </p:sp>
      <p:sp>
        <p:nvSpPr>
          <p:cNvPr id="882" name="Google Shape;882;p87"/>
          <p:cNvSpPr txBox="1"/>
          <p:nvPr/>
        </p:nvSpPr>
        <p:spPr>
          <a:xfrm>
            <a:off x="508775" y="1925375"/>
            <a:ext cx="41148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1. Clare ate 3 slices and her friends got upset with her.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a. Why are her friends upset?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b. How many thirds did Clare eat?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c. How much of the pizza was left?</a:t>
            </a:r>
            <a:endParaRPr sz="1800">
              <a:latin typeface="Quicksand"/>
              <a:ea typeface="Quicksand"/>
              <a:cs typeface="Quicksand"/>
              <a:sym typeface="Quicksand"/>
            </a:endParaRPr>
          </a:p>
        </p:txBody>
      </p:sp>
      <p:pic>
        <p:nvPicPr>
          <p:cNvPr id="883" name="Google Shape;883;p87"/>
          <p:cNvPicPr preferRelativeResize="0"/>
          <p:nvPr/>
        </p:nvPicPr>
        <p:blipFill>
          <a:blip r:embed="rId3">
            <a:alphaModFix/>
          </a:blip>
          <a:stretch>
            <a:fillRect/>
          </a:stretch>
        </p:blipFill>
        <p:spPr>
          <a:xfrm>
            <a:off x="4793050" y="1895525"/>
            <a:ext cx="3437575" cy="222774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88"/>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Pizza to Share</a:t>
            </a:r>
            <a:endParaRPr b="0" sz="2800">
              <a:solidFill>
                <a:srgbClr val="434343"/>
              </a:solidFill>
              <a:latin typeface="Hepta Slab"/>
              <a:ea typeface="Hepta Slab"/>
              <a:cs typeface="Hepta Slab"/>
              <a:sym typeface="Hepta Slab"/>
            </a:endParaRPr>
          </a:p>
        </p:txBody>
      </p:sp>
      <p:sp>
        <p:nvSpPr>
          <p:cNvPr id="889" name="Google Shape;889;p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90" name="Google Shape;890;p88"/>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88"/>
          <p:cNvSpPr txBox="1"/>
          <p:nvPr/>
        </p:nvSpPr>
        <p:spPr>
          <a:xfrm>
            <a:off x="555200" y="949200"/>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Clare’s friends were going to share a pizza.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The images show how they cut and shared the pizza.</a:t>
            </a:r>
            <a:endParaRPr sz="1800">
              <a:latin typeface="Quicksand"/>
              <a:ea typeface="Quicksand"/>
              <a:cs typeface="Quicksand"/>
              <a:sym typeface="Quicksand"/>
            </a:endParaRPr>
          </a:p>
        </p:txBody>
      </p:sp>
      <p:sp>
        <p:nvSpPr>
          <p:cNvPr id="892" name="Google Shape;892;p88"/>
          <p:cNvSpPr txBox="1"/>
          <p:nvPr/>
        </p:nvSpPr>
        <p:spPr>
          <a:xfrm>
            <a:off x="508775" y="2384600"/>
            <a:ext cx="4740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a. Priya will eat _________ of the pizza?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b. Together they will eat _______ of the pizza?</a:t>
            </a:r>
            <a:endParaRPr sz="1600">
              <a:latin typeface="Quicksand"/>
              <a:ea typeface="Quicksand"/>
              <a:cs typeface="Quicksand"/>
              <a:sym typeface="Quicksand"/>
            </a:endParaRPr>
          </a:p>
        </p:txBody>
      </p:sp>
      <p:pic>
        <p:nvPicPr>
          <p:cNvPr id="893" name="Google Shape;893;p88"/>
          <p:cNvPicPr preferRelativeResize="0"/>
          <p:nvPr/>
        </p:nvPicPr>
        <p:blipFill>
          <a:blip r:embed="rId3">
            <a:alphaModFix/>
          </a:blip>
          <a:stretch>
            <a:fillRect/>
          </a:stretch>
        </p:blipFill>
        <p:spPr>
          <a:xfrm>
            <a:off x="5177450" y="1926875"/>
            <a:ext cx="3437575" cy="224151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89"/>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Pizza to Share</a:t>
            </a:r>
            <a:endParaRPr b="0" sz="2800">
              <a:solidFill>
                <a:srgbClr val="434343"/>
              </a:solidFill>
              <a:latin typeface="Hepta Slab"/>
              <a:ea typeface="Hepta Slab"/>
              <a:cs typeface="Hepta Slab"/>
              <a:sym typeface="Hepta Slab"/>
            </a:endParaRPr>
          </a:p>
        </p:txBody>
      </p:sp>
      <p:sp>
        <p:nvSpPr>
          <p:cNvPr id="899" name="Google Shape;899;p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00" name="Google Shape;900;p89"/>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89"/>
          <p:cNvSpPr txBox="1"/>
          <p:nvPr/>
        </p:nvSpPr>
        <p:spPr>
          <a:xfrm>
            <a:off x="555200" y="949200"/>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Clare’s friends were going to share a pizza.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The images show how they cut and shared the pizza.</a:t>
            </a:r>
            <a:endParaRPr sz="1800">
              <a:latin typeface="Quicksand"/>
              <a:ea typeface="Quicksand"/>
              <a:cs typeface="Quicksand"/>
              <a:sym typeface="Quicksand"/>
            </a:endParaRPr>
          </a:p>
        </p:txBody>
      </p:sp>
      <p:sp>
        <p:nvSpPr>
          <p:cNvPr id="902" name="Google Shape;902;p89"/>
          <p:cNvSpPr txBox="1"/>
          <p:nvPr/>
        </p:nvSpPr>
        <p:spPr>
          <a:xfrm>
            <a:off x="508775" y="2384600"/>
            <a:ext cx="4740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a. Each girl will eat __</a:t>
            </a:r>
            <a:r>
              <a:rPr lang="en" sz="1600">
                <a:latin typeface="Quicksand"/>
                <a:ea typeface="Quicksand"/>
                <a:cs typeface="Quicksand"/>
                <a:sym typeface="Quicksand"/>
              </a:rPr>
              <a:t>_________ of the pizza.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b. Together they will eat _______ of the pizza?</a:t>
            </a:r>
            <a:endParaRPr sz="1600">
              <a:latin typeface="Quicksand"/>
              <a:ea typeface="Quicksand"/>
              <a:cs typeface="Quicksand"/>
              <a:sym typeface="Quicksand"/>
            </a:endParaRPr>
          </a:p>
        </p:txBody>
      </p:sp>
      <p:pic>
        <p:nvPicPr>
          <p:cNvPr id="903" name="Google Shape;903;p89"/>
          <p:cNvPicPr preferRelativeResize="0"/>
          <p:nvPr/>
        </p:nvPicPr>
        <p:blipFill>
          <a:blip r:embed="rId3">
            <a:alphaModFix/>
          </a:blip>
          <a:stretch>
            <a:fillRect/>
          </a:stretch>
        </p:blipFill>
        <p:spPr>
          <a:xfrm>
            <a:off x="5195825" y="1870975"/>
            <a:ext cx="3437575" cy="211600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90"/>
          <p:cNvSpPr txBox="1"/>
          <p:nvPr>
            <p:ph type="ctrTitle"/>
          </p:nvPr>
        </p:nvSpPr>
        <p:spPr>
          <a:xfrm>
            <a:off x="508775" y="316796"/>
            <a:ext cx="77724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Pizza to Share</a:t>
            </a:r>
            <a:endParaRPr b="0" sz="2800">
              <a:solidFill>
                <a:srgbClr val="434343"/>
              </a:solidFill>
              <a:latin typeface="Hepta Slab"/>
              <a:ea typeface="Hepta Slab"/>
              <a:cs typeface="Hepta Slab"/>
              <a:sym typeface="Hepta Slab"/>
            </a:endParaRPr>
          </a:p>
        </p:txBody>
      </p:sp>
      <p:sp>
        <p:nvSpPr>
          <p:cNvPr id="909" name="Google Shape;909;p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10" name="Google Shape;910;p90"/>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90"/>
          <p:cNvSpPr txBox="1"/>
          <p:nvPr/>
        </p:nvSpPr>
        <p:spPr>
          <a:xfrm>
            <a:off x="555200" y="949200"/>
            <a:ext cx="82800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Clare’s friends were going to share a pizza.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The images show how they cut and shared the pizza.</a:t>
            </a:r>
            <a:endParaRPr sz="1800">
              <a:latin typeface="Quicksand"/>
              <a:ea typeface="Quicksand"/>
              <a:cs typeface="Quicksand"/>
              <a:sym typeface="Quicksand"/>
            </a:endParaRPr>
          </a:p>
        </p:txBody>
      </p:sp>
      <p:sp>
        <p:nvSpPr>
          <p:cNvPr id="912" name="Google Shape;912;p90"/>
          <p:cNvSpPr txBox="1"/>
          <p:nvPr/>
        </p:nvSpPr>
        <p:spPr>
          <a:xfrm>
            <a:off x="508775" y="2384600"/>
            <a:ext cx="4740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a. How much pizza will each child eat?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b. How much pizza will they eat in all?</a:t>
            </a:r>
            <a:endParaRPr sz="1600">
              <a:latin typeface="Quicksand"/>
              <a:ea typeface="Quicksand"/>
              <a:cs typeface="Quicksand"/>
              <a:sym typeface="Quicksand"/>
            </a:endParaRPr>
          </a:p>
        </p:txBody>
      </p:sp>
      <p:pic>
        <p:nvPicPr>
          <p:cNvPr id="913" name="Google Shape;913;p90"/>
          <p:cNvPicPr preferRelativeResize="0"/>
          <p:nvPr/>
        </p:nvPicPr>
        <p:blipFill>
          <a:blip r:embed="rId3">
            <a:alphaModFix/>
          </a:blip>
          <a:stretch>
            <a:fillRect/>
          </a:stretch>
        </p:blipFill>
        <p:spPr>
          <a:xfrm>
            <a:off x="5249075" y="1779925"/>
            <a:ext cx="3437575" cy="23066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91"/>
          <p:cNvSpPr txBox="1"/>
          <p:nvPr>
            <p:ph type="ctrTitle"/>
          </p:nvPr>
        </p:nvSpPr>
        <p:spPr>
          <a:xfrm>
            <a:off x="610950" y="419374"/>
            <a:ext cx="7772400" cy="45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Equal Shares of the Pie </a:t>
            </a:r>
            <a:endParaRPr b="0" sz="2000">
              <a:solidFill>
                <a:srgbClr val="434343"/>
              </a:solidFill>
              <a:latin typeface="Hepta Slab"/>
              <a:ea typeface="Hepta Slab"/>
              <a:cs typeface="Hepta Slab"/>
              <a:sym typeface="Hepta Slab"/>
            </a:endParaRPr>
          </a:p>
        </p:txBody>
      </p:sp>
      <p:sp>
        <p:nvSpPr>
          <p:cNvPr id="919" name="Google Shape;919;p91"/>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20" name="Google Shape;920;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21" name="Google Shape;921;p91"/>
          <p:cNvSpPr txBox="1"/>
          <p:nvPr/>
        </p:nvSpPr>
        <p:spPr>
          <a:xfrm>
            <a:off x="463525" y="1586125"/>
            <a:ext cx="3585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Write the letter of each image next to the matching story. </a:t>
            </a:r>
            <a:endParaRPr sz="1600">
              <a:latin typeface="Quicksand"/>
              <a:ea typeface="Quicksand"/>
              <a:cs typeface="Quicksand"/>
              <a:sym typeface="Quicksand"/>
            </a:endParaRPr>
          </a:p>
        </p:txBody>
      </p:sp>
      <p:pic>
        <p:nvPicPr>
          <p:cNvPr id="922" name="Google Shape;922;p91"/>
          <p:cNvPicPr preferRelativeResize="0"/>
          <p:nvPr/>
        </p:nvPicPr>
        <p:blipFill>
          <a:blip r:embed="rId3">
            <a:alphaModFix/>
          </a:blip>
          <a:stretch>
            <a:fillRect/>
          </a:stretch>
        </p:blipFill>
        <p:spPr>
          <a:xfrm>
            <a:off x="610950" y="2450775"/>
            <a:ext cx="3305500" cy="841500"/>
          </a:xfrm>
          <a:prstGeom prst="rect">
            <a:avLst/>
          </a:prstGeom>
          <a:noFill/>
          <a:ln cap="flat" cmpd="sng" w="19050">
            <a:solidFill>
              <a:schemeClr val="dk2"/>
            </a:solidFill>
            <a:prstDash val="solid"/>
            <a:round/>
            <a:headEnd len="sm" w="sm" type="none"/>
            <a:tailEnd len="sm" w="sm" type="none"/>
          </a:ln>
        </p:spPr>
      </p:pic>
      <p:sp>
        <p:nvSpPr>
          <p:cNvPr id="923" name="Google Shape;923;p91"/>
          <p:cNvSpPr txBox="1"/>
          <p:nvPr/>
        </p:nvSpPr>
        <p:spPr>
          <a:xfrm>
            <a:off x="4048525" y="1246900"/>
            <a:ext cx="47676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Noah ate most of the pie. He left a quarter of the pie for Diego.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Lin gave away half of her pie and kept half of the pie for herself.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Tyler cut a pie into four equal parts. He ate a quarter of the pie.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Mai sliced the pie to share it equally with Clare and Priya.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a. What part of the pie will they each get?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b. How much of the pie will they eat in all?</a:t>
            </a:r>
            <a:endParaRPr>
              <a:latin typeface="Quicksand"/>
              <a:ea typeface="Quicksand"/>
              <a:cs typeface="Quicksand"/>
              <a:sym typeface="Quicksan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92"/>
          <p:cNvSpPr txBox="1"/>
          <p:nvPr>
            <p:ph type="ctrTitle"/>
          </p:nvPr>
        </p:nvSpPr>
        <p:spPr>
          <a:xfrm>
            <a:off x="610950" y="419374"/>
            <a:ext cx="7772400" cy="45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Equal Shares of the Pie </a:t>
            </a:r>
            <a:endParaRPr b="0" sz="2000">
              <a:solidFill>
                <a:srgbClr val="434343"/>
              </a:solidFill>
              <a:latin typeface="Hepta Slab"/>
              <a:ea typeface="Hepta Slab"/>
              <a:cs typeface="Hepta Slab"/>
              <a:sym typeface="Hepta Slab"/>
            </a:endParaRPr>
          </a:p>
        </p:txBody>
      </p:sp>
      <p:sp>
        <p:nvSpPr>
          <p:cNvPr id="929" name="Google Shape;929;p92"/>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0" name="Google Shape;930;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31" name="Google Shape;931;p92"/>
          <p:cNvSpPr txBox="1"/>
          <p:nvPr/>
        </p:nvSpPr>
        <p:spPr>
          <a:xfrm>
            <a:off x="610950" y="1173550"/>
            <a:ext cx="4767600" cy="242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5. Now you try.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Partition the circle into four equal parts.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Shade in a quarter of the circle red.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Shade in the rest of the circle blue.</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How much of the circle is shaded? </a:t>
            </a:r>
            <a:endParaRPr sz="1600">
              <a:latin typeface="Quicksand"/>
              <a:ea typeface="Quicksand"/>
              <a:cs typeface="Quicksand"/>
              <a:sym typeface="Quicksand"/>
            </a:endParaRPr>
          </a:p>
        </p:txBody>
      </p:sp>
      <p:pic>
        <p:nvPicPr>
          <p:cNvPr id="932" name="Google Shape;932;p92"/>
          <p:cNvPicPr preferRelativeResize="0"/>
          <p:nvPr/>
        </p:nvPicPr>
        <p:blipFill>
          <a:blip r:embed="rId3">
            <a:alphaModFix/>
          </a:blip>
          <a:stretch>
            <a:fillRect/>
          </a:stretch>
        </p:blipFill>
        <p:spPr>
          <a:xfrm>
            <a:off x="5378550" y="1307000"/>
            <a:ext cx="2814625" cy="2617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93"/>
          <p:cNvSpPr txBox="1"/>
          <p:nvPr>
            <p:ph type="ctrTitle"/>
          </p:nvPr>
        </p:nvSpPr>
        <p:spPr>
          <a:xfrm>
            <a:off x="610950" y="419374"/>
            <a:ext cx="7772400" cy="45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Hepta Slab"/>
                <a:ea typeface="Hepta Slab"/>
                <a:cs typeface="Hepta Slab"/>
                <a:sym typeface="Hepta Slab"/>
              </a:rPr>
              <a:t>Equal Shares of the Pie </a:t>
            </a:r>
            <a:endParaRPr b="0" sz="2000">
              <a:solidFill>
                <a:srgbClr val="434343"/>
              </a:solidFill>
              <a:latin typeface="Hepta Slab"/>
              <a:ea typeface="Hepta Slab"/>
              <a:cs typeface="Hepta Slab"/>
              <a:sym typeface="Hepta Slab"/>
            </a:endParaRPr>
          </a:p>
        </p:txBody>
      </p:sp>
      <p:sp>
        <p:nvSpPr>
          <p:cNvPr id="938" name="Google Shape;938;p93"/>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9" name="Google Shape;939;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940" name="Google Shape;940;p93"/>
          <p:cNvSpPr txBox="1"/>
          <p:nvPr/>
        </p:nvSpPr>
        <p:spPr>
          <a:xfrm>
            <a:off x="610950" y="1173550"/>
            <a:ext cx="4767600" cy="305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6.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Partition the circle into 2 equal parts.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Shade one half of the circle blue.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Color the other part green.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What part of the circle is green?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How much of the circle is shaded?</a:t>
            </a:r>
            <a:endParaRPr sz="1600">
              <a:latin typeface="Quicksand"/>
              <a:ea typeface="Quicksand"/>
              <a:cs typeface="Quicksand"/>
              <a:sym typeface="Quicksand"/>
            </a:endParaRPr>
          </a:p>
        </p:txBody>
      </p:sp>
      <p:pic>
        <p:nvPicPr>
          <p:cNvPr id="941" name="Google Shape;941;p93"/>
          <p:cNvPicPr preferRelativeResize="0"/>
          <p:nvPr/>
        </p:nvPicPr>
        <p:blipFill>
          <a:blip r:embed="rId3">
            <a:alphaModFix/>
          </a:blip>
          <a:stretch>
            <a:fillRect/>
          </a:stretch>
        </p:blipFill>
        <p:spPr>
          <a:xfrm>
            <a:off x="5378550" y="1307000"/>
            <a:ext cx="2814625" cy="2617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94"/>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47" name="Google Shape;947;p94"/>
          <p:cNvSpPr txBox="1"/>
          <p:nvPr/>
        </p:nvSpPr>
        <p:spPr>
          <a:xfrm>
            <a:off x="767450" y="409450"/>
            <a:ext cx="6909000" cy="6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We have learned a lot about composing and decomposing shapes. Sometimes different-sized parts can make up a whole. Sometimes the whole is made up of equal-sized parts. We learned that these equal-sized parts of a whole have special names.</a:t>
            </a:r>
            <a:endParaRPr sz="1700">
              <a:latin typeface="Quicksand"/>
              <a:ea typeface="Quicksand"/>
              <a:cs typeface="Quicksand"/>
              <a:sym typeface="Quicksand"/>
            </a:endParaRPr>
          </a:p>
        </p:txBody>
      </p:sp>
      <p:pic>
        <p:nvPicPr>
          <p:cNvPr id="948" name="Google Shape;948;p94"/>
          <p:cNvPicPr preferRelativeResize="0"/>
          <p:nvPr/>
        </p:nvPicPr>
        <p:blipFill>
          <a:blip r:embed="rId3">
            <a:alphaModFix/>
          </a:blip>
          <a:stretch>
            <a:fillRect/>
          </a:stretch>
        </p:blipFill>
        <p:spPr>
          <a:xfrm>
            <a:off x="4116929" y="3366004"/>
            <a:ext cx="1728825" cy="1539370"/>
          </a:xfrm>
          <a:prstGeom prst="rect">
            <a:avLst/>
          </a:prstGeom>
          <a:noFill/>
          <a:ln>
            <a:noFill/>
          </a:ln>
        </p:spPr>
      </p:pic>
      <p:sp>
        <p:nvSpPr>
          <p:cNvPr id="949" name="Google Shape;949;p94"/>
          <p:cNvSpPr txBox="1"/>
          <p:nvPr/>
        </p:nvSpPr>
        <p:spPr>
          <a:xfrm>
            <a:off x="7790375" y="26725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50" name="Google Shape;950;p94"/>
          <p:cNvSpPr txBox="1"/>
          <p:nvPr/>
        </p:nvSpPr>
        <p:spPr>
          <a:xfrm flipH="1">
            <a:off x="1338361" y="2720383"/>
            <a:ext cx="2272200" cy="15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Each of these shapes has parts shaded. How would you name each one? Are there any parts that you are not sure how to name? Explain.</a:t>
            </a:r>
            <a:endParaRPr b="1" sz="1300">
              <a:latin typeface="Quicksand"/>
              <a:ea typeface="Quicksand"/>
              <a:cs typeface="Quicksand"/>
              <a:sym typeface="Quicksand"/>
            </a:endParaRPr>
          </a:p>
        </p:txBody>
      </p:sp>
      <p:sp>
        <p:nvSpPr>
          <p:cNvPr id="951" name="Google Shape;951;p94"/>
          <p:cNvSpPr/>
          <p:nvPr/>
        </p:nvSpPr>
        <p:spPr>
          <a:xfrm flipH="1">
            <a:off x="968753" y="2317702"/>
            <a:ext cx="2861324" cy="23374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2" name="Google Shape;952;p94"/>
          <p:cNvPicPr preferRelativeResize="0"/>
          <p:nvPr/>
        </p:nvPicPr>
        <p:blipFill>
          <a:blip r:embed="rId4">
            <a:alphaModFix/>
          </a:blip>
          <a:stretch>
            <a:fillRect/>
          </a:stretch>
        </p:blipFill>
        <p:spPr>
          <a:xfrm>
            <a:off x="4028375" y="1674475"/>
            <a:ext cx="2588948" cy="1459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956" name="Shape 956"/>
        <p:cNvGrpSpPr/>
        <p:nvPr/>
      </p:nvGrpSpPr>
      <p:grpSpPr>
        <a:xfrm>
          <a:off x="0" y="0"/>
          <a:ext cx="0" cy="0"/>
          <a:chOff x="0" y="0"/>
          <a:chExt cx="0" cy="0"/>
        </a:xfrm>
      </p:grpSpPr>
      <p:sp>
        <p:nvSpPr>
          <p:cNvPr id="957" name="Google Shape;957;p95"/>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58" name="Google Shape;958;p95"/>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We have learned a lot about composing and decomposing shapes. Sometimes the parts make up a whole, but all of the parts are not equal. Sometimes the whole is partitioned into equal parts and they have special names.</a:t>
            </a:r>
            <a:endParaRPr sz="2500">
              <a:latin typeface="Quicksand"/>
              <a:ea typeface="Quicksand"/>
              <a:cs typeface="Quicksand"/>
              <a:sym typeface="Quicksand"/>
            </a:endParaRPr>
          </a:p>
        </p:txBody>
      </p:sp>
      <p:sp>
        <p:nvSpPr>
          <p:cNvPr id="959" name="Google Shape;959;p9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0" name="Google Shape;960;p95"/>
          <p:cNvPicPr preferRelativeResize="0"/>
          <p:nvPr/>
        </p:nvPicPr>
        <p:blipFill>
          <a:blip r:embed="rId3">
            <a:alphaModFix/>
          </a:blip>
          <a:stretch>
            <a:fillRect/>
          </a:stretch>
        </p:blipFill>
        <p:spPr>
          <a:xfrm>
            <a:off x="2518850" y="2241496"/>
            <a:ext cx="3959199" cy="2069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64" name="Shape 964"/>
        <p:cNvGrpSpPr/>
        <p:nvPr/>
      </p:nvGrpSpPr>
      <p:grpSpPr>
        <a:xfrm>
          <a:off x="0" y="0"/>
          <a:ext cx="0" cy="0"/>
          <a:chOff x="0" y="0"/>
          <a:chExt cx="0" cy="0"/>
        </a:xfrm>
      </p:grpSpPr>
      <p:sp>
        <p:nvSpPr>
          <p:cNvPr id="965" name="Google Shape;965;p96"/>
          <p:cNvSpPr txBox="1"/>
          <p:nvPr>
            <p:ph type="ctrTitle"/>
          </p:nvPr>
        </p:nvSpPr>
        <p:spPr>
          <a:xfrm>
            <a:off x="1408500" y="2046825"/>
            <a:ext cx="6807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Center Day 2</a:t>
            </a:r>
            <a:endParaRPr sz="4400">
              <a:latin typeface="Hepta Slab"/>
              <a:ea typeface="Hepta Slab"/>
              <a:cs typeface="Hepta Slab"/>
              <a:sym typeface="Hepta Slab"/>
            </a:endParaRPr>
          </a:p>
        </p:txBody>
      </p:sp>
      <p:sp>
        <p:nvSpPr>
          <p:cNvPr id="966" name="Google Shape;966;p96"/>
          <p:cNvSpPr txBox="1"/>
          <p:nvPr/>
        </p:nvSpPr>
        <p:spPr>
          <a:xfrm>
            <a:off x="3825525" y="2906313"/>
            <a:ext cx="458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split shapes.</a:t>
            </a:r>
            <a:endParaRPr>
              <a:latin typeface="Quicksand"/>
              <a:ea typeface="Quicksand"/>
              <a:cs typeface="Quicksand"/>
              <a:sym typeface="Quicksand"/>
            </a:endParaRPr>
          </a:p>
        </p:txBody>
      </p:sp>
      <p:sp>
        <p:nvSpPr>
          <p:cNvPr id="967" name="Google Shape;967;p96"/>
          <p:cNvSpPr/>
          <p:nvPr/>
        </p:nvSpPr>
        <p:spPr>
          <a:xfrm>
            <a:off x="335567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9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2.G.A.3, 2.NBT.A.1 </a:t>
            </a:r>
            <a:endParaRPr sz="1100">
              <a:latin typeface="Quicksand"/>
              <a:ea typeface="Quicksand"/>
              <a:cs typeface="Quicksand"/>
              <a:sym typeface="Quicksand"/>
            </a:endParaRPr>
          </a:p>
        </p:txBody>
      </p:sp>
      <p:sp>
        <p:nvSpPr>
          <p:cNvPr id="969" name="Google Shape;969;p96"/>
          <p:cNvSpPr txBox="1"/>
          <p:nvPr/>
        </p:nvSpPr>
        <p:spPr>
          <a:xfrm>
            <a:off x="6916250" y="-936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97"/>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Many Do You See?: Base-Ten Blocks </a:t>
            </a:r>
            <a:endParaRPr b="0" sz="2300">
              <a:solidFill>
                <a:srgbClr val="434343"/>
              </a:solidFill>
              <a:latin typeface="Hepta Slab"/>
              <a:ea typeface="Hepta Slab"/>
              <a:cs typeface="Hepta Slab"/>
              <a:sym typeface="Hepta Slab"/>
            </a:endParaRPr>
          </a:p>
        </p:txBody>
      </p:sp>
      <p:sp>
        <p:nvSpPr>
          <p:cNvPr id="975" name="Google Shape;975;p97"/>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976" name="Google Shape;976;p97"/>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77" name="Google Shape;977;p97"/>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78" name="Google Shape;978;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979" name="Google Shape;979;p97"/>
          <p:cNvGrpSpPr/>
          <p:nvPr/>
        </p:nvGrpSpPr>
        <p:grpSpPr>
          <a:xfrm rot="862304">
            <a:off x="5879009" y="2835844"/>
            <a:ext cx="1863493" cy="885824"/>
            <a:chOff x="39954" y="2055712"/>
            <a:chExt cx="2343168" cy="950076"/>
          </a:xfrm>
        </p:grpSpPr>
        <p:sp>
          <p:nvSpPr>
            <p:cNvPr id="980" name="Google Shape;980;p97"/>
            <p:cNvSpPr/>
            <p:nvPr/>
          </p:nvSpPr>
          <p:spPr>
            <a:xfrm>
              <a:off x="39954" y="205571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97"/>
            <p:cNvSpPr txBox="1"/>
            <p:nvPr/>
          </p:nvSpPr>
          <p:spPr>
            <a:xfrm>
              <a:off x="417129" y="2165859"/>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a:t>
              </a:r>
              <a:r>
                <a:rPr lang="en"/>
                <a:t>ow do you see them?</a:t>
              </a:r>
              <a:endParaRPr/>
            </a:p>
          </p:txBody>
        </p:sp>
      </p:grpSp>
      <p:grpSp>
        <p:nvGrpSpPr>
          <p:cNvPr id="982" name="Google Shape;982;p97"/>
          <p:cNvGrpSpPr/>
          <p:nvPr/>
        </p:nvGrpSpPr>
        <p:grpSpPr>
          <a:xfrm rot="-801510">
            <a:off x="1355830" y="1486558"/>
            <a:ext cx="1993856" cy="955396"/>
            <a:chOff x="1505006" y="1714998"/>
            <a:chExt cx="2343168" cy="950076"/>
          </a:xfrm>
        </p:grpSpPr>
        <p:sp>
          <p:nvSpPr>
            <p:cNvPr id="983" name="Google Shape;983;p97"/>
            <p:cNvSpPr/>
            <p:nvPr/>
          </p:nvSpPr>
          <p:spPr>
            <a:xfrm>
              <a:off x="1505006" y="171499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97"/>
            <p:cNvSpPr txBox="1"/>
            <p:nvPr/>
          </p:nvSpPr>
          <p:spPr>
            <a:xfrm>
              <a:off x="1884002" y="1829786"/>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pic>
        <p:nvPicPr>
          <p:cNvPr id="985" name="Google Shape;985;p97"/>
          <p:cNvPicPr preferRelativeResize="0"/>
          <p:nvPr/>
        </p:nvPicPr>
        <p:blipFill>
          <a:blip r:embed="rId3">
            <a:alphaModFix/>
          </a:blip>
          <a:stretch>
            <a:fillRect/>
          </a:stretch>
        </p:blipFill>
        <p:spPr>
          <a:xfrm>
            <a:off x="3812359" y="1600400"/>
            <a:ext cx="2025025" cy="1942707"/>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98"/>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Many Do You See?: Base-Ten Blocks </a:t>
            </a:r>
            <a:endParaRPr b="0" sz="2300">
              <a:solidFill>
                <a:srgbClr val="434343"/>
              </a:solidFill>
              <a:latin typeface="Hepta Slab"/>
              <a:ea typeface="Hepta Slab"/>
              <a:cs typeface="Hepta Slab"/>
              <a:sym typeface="Hepta Slab"/>
            </a:endParaRPr>
          </a:p>
        </p:txBody>
      </p:sp>
      <p:sp>
        <p:nvSpPr>
          <p:cNvPr id="991" name="Google Shape;991;p98"/>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992" name="Google Shape;992;p98"/>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93" name="Google Shape;993;p98"/>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994" name="Google Shape;994;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995" name="Google Shape;995;p98"/>
          <p:cNvGrpSpPr/>
          <p:nvPr/>
        </p:nvGrpSpPr>
        <p:grpSpPr>
          <a:xfrm rot="862304">
            <a:off x="5879009" y="2835844"/>
            <a:ext cx="1863493" cy="885824"/>
            <a:chOff x="39954" y="2055712"/>
            <a:chExt cx="2343168" cy="950076"/>
          </a:xfrm>
        </p:grpSpPr>
        <p:sp>
          <p:nvSpPr>
            <p:cNvPr id="996" name="Google Shape;996;p98"/>
            <p:cNvSpPr/>
            <p:nvPr/>
          </p:nvSpPr>
          <p:spPr>
            <a:xfrm>
              <a:off x="39954" y="205571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98"/>
            <p:cNvSpPr txBox="1"/>
            <p:nvPr/>
          </p:nvSpPr>
          <p:spPr>
            <a:xfrm>
              <a:off x="417129" y="2165859"/>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grpSp>
        <p:nvGrpSpPr>
          <p:cNvPr id="998" name="Google Shape;998;p98"/>
          <p:cNvGrpSpPr/>
          <p:nvPr/>
        </p:nvGrpSpPr>
        <p:grpSpPr>
          <a:xfrm rot="-801510">
            <a:off x="1355830" y="1486558"/>
            <a:ext cx="1993856" cy="955396"/>
            <a:chOff x="1505006" y="1714998"/>
            <a:chExt cx="2343168" cy="950076"/>
          </a:xfrm>
        </p:grpSpPr>
        <p:sp>
          <p:nvSpPr>
            <p:cNvPr id="999" name="Google Shape;999;p98"/>
            <p:cNvSpPr/>
            <p:nvPr/>
          </p:nvSpPr>
          <p:spPr>
            <a:xfrm>
              <a:off x="1505006" y="171499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98"/>
            <p:cNvSpPr txBox="1"/>
            <p:nvPr/>
          </p:nvSpPr>
          <p:spPr>
            <a:xfrm>
              <a:off x="1884002" y="1829786"/>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pic>
        <p:nvPicPr>
          <p:cNvPr id="1001" name="Google Shape;1001;p98"/>
          <p:cNvPicPr preferRelativeResize="0"/>
          <p:nvPr/>
        </p:nvPicPr>
        <p:blipFill>
          <a:blip r:embed="rId3">
            <a:alphaModFix/>
          </a:blip>
          <a:stretch>
            <a:fillRect/>
          </a:stretch>
        </p:blipFill>
        <p:spPr>
          <a:xfrm>
            <a:off x="3503450" y="1721251"/>
            <a:ext cx="2256100" cy="1500124"/>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99"/>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Many Do You See?: Base-Ten Blocks </a:t>
            </a:r>
            <a:endParaRPr b="0" sz="2300">
              <a:solidFill>
                <a:srgbClr val="434343"/>
              </a:solidFill>
              <a:latin typeface="Hepta Slab"/>
              <a:ea typeface="Hepta Slab"/>
              <a:cs typeface="Hepta Slab"/>
              <a:sym typeface="Hepta Slab"/>
            </a:endParaRPr>
          </a:p>
        </p:txBody>
      </p:sp>
      <p:sp>
        <p:nvSpPr>
          <p:cNvPr id="1007" name="Google Shape;1007;p99"/>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008" name="Google Shape;1008;p99"/>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09" name="Google Shape;1009;p99"/>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10" name="Google Shape;1010;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1011" name="Google Shape;1011;p99"/>
          <p:cNvGrpSpPr/>
          <p:nvPr/>
        </p:nvGrpSpPr>
        <p:grpSpPr>
          <a:xfrm rot="862304">
            <a:off x="6374109" y="3074219"/>
            <a:ext cx="1863493" cy="885824"/>
            <a:chOff x="717407" y="2171573"/>
            <a:chExt cx="2343168" cy="950076"/>
          </a:xfrm>
        </p:grpSpPr>
        <p:sp>
          <p:nvSpPr>
            <p:cNvPr id="1012" name="Google Shape;1012;p99"/>
            <p:cNvSpPr/>
            <p:nvPr/>
          </p:nvSpPr>
          <p:spPr>
            <a:xfrm>
              <a:off x="717407" y="2171573"/>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99"/>
            <p:cNvSpPr txBox="1"/>
            <p:nvPr/>
          </p:nvSpPr>
          <p:spPr>
            <a:xfrm>
              <a:off x="1096011" y="2286474"/>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grpSp>
        <p:nvGrpSpPr>
          <p:cNvPr id="1014" name="Google Shape;1014;p99"/>
          <p:cNvGrpSpPr/>
          <p:nvPr/>
        </p:nvGrpSpPr>
        <p:grpSpPr>
          <a:xfrm rot="-801510">
            <a:off x="1355830" y="1486558"/>
            <a:ext cx="1993856" cy="955396"/>
            <a:chOff x="1505006" y="1714998"/>
            <a:chExt cx="2343168" cy="950076"/>
          </a:xfrm>
        </p:grpSpPr>
        <p:sp>
          <p:nvSpPr>
            <p:cNvPr id="1015" name="Google Shape;1015;p99"/>
            <p:cNvSpPr/>
            <p:nvPr/>
          </p:nvSpPr>
          <p:spPr>
            <a:xfrm>
              <a:off x="1505006" y="171499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99"/>
            <p:cNvSpPr txBox="1"/>
            <p:nvPr/>
          </p:nvSpPr>
          <p:spPr>
            <a:xfrm>
              <a:off x="1884002" y="1829786"/>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pic>
        <p:nvPicPr>
          <p:cNvPr id="1017" name="Google Shape;1017;p99"/>
          <p:cNvPicPr preferRelativeResize="0"/>
          <p:nvPr/>
        </p:nvPicPr>
        <p:blipFill>
          <a:blip r:embed="rId3">
            <a:alphaModFix/>
          </a:blip>
          <a:stretch>
            <a:fillRect/>
          </a:stretch>
        </p:blipFill>
        <p:spPr>
          <a:xfrm>
            <a:off x="3377099" y="2019300"/>
            <a:ext cx="2828925" cy="11049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100"/>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Many Do You See?: Base-Ten Blocks </a:t>
            </a:r>
            <a:endParaRPr b="0" sz="2300">
              <a:solidFill>
                <a:srgbClr val="434343"/>
              </a:solidFill>
              <a:latin typeface="Hepta Slab"/>
              <a:ea typeface="Hepta Slab"/>
              <a:cs typeface="Hepta Slab"/>
              <a:sym typeface="Hepta Slab"/>
            </a:endParaRPr>
          </a:p>
        </p:txBody>
      </p:sp>
      <p:sp>
        <p:nvSpPr>
          <p:cNvPr id="1023" name="Google Shape;1023;p100"/>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024" name="Google Shape;1024;p100"/>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25" name="Google Shape;1025;p100"/>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026" name="Google Shape;1026;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1027" name="Google Shape;1027;p100"/>
          <p:cNvGrpSpPr/>
          <p:nvPr/>
        </p:nvGrpSpPr>
        <p:grpSpPr>
          <a:xfrm rot="862304">
            <a:off x="6374109" y="3074219"/>
            <a:ext cx="1863493" cy="885824"/>
            <a:chOff x="717407" y="2171573"/>
            <a:chExt cx="2343168" cy="950076"/>
          </a:xfrm>
        </p:grpSpPr>
        <p:sp>
          <p:nvSpPr>
            <p:cNvPr id="1028" name="Google Shape;1028;p100"/>
            <p:cNvSpPr/>
            <p:nvPr/>
          </p:nvSpPr>
          <p:spPr>
            <a:xfrm>
              <a:off x="717407" y="2171573"/>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00"/>
            <p:cNvSpPr txBox="1"/>
            <p:nvPr/>
          </p:nvSpPr>
          <p:spPr>
            <a:xfrm>
              <a:off x="1096011" y="2286474"/>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you see them?</a:t>
              </a:r>
              <a:endParaRPr/>
            </a:p>
          </p:txBody>
        </p:sp>
      </p:grpSp>
      <p:grpSp>
        <p:nvGrpSpPr>
          <p:cNvPr id="1030" name="Google Shape;1030;p100"/>
          <p:cNvGrpSpPr/>
          <p:nvPr/>
        </p:nvGrpSpPr>
        <p:grpSpPr>
          <a:xfrm rot="-801510">
            <a:off x="1355830" y="1486558"/>
            <a:ext cx="1993856" cy="955396"/>
            <a:chOff x="1505006" y="1714998"/>
            <a:chExt cx="2343168" cy="950076"/>
          </a:xfrm>
        </p:grpSpPr>
        <p:sp>
          <p:nvSpPr>
            <p:cNvPr id="1031" name="Google Shape;1031;p100"/>
            <p:cNvSpPr/>
            <p:nvPr/>
          </p:nvSpPr>
          <p:spPr>
            <a:xfrm>
              <a:off x="1505006" y="171499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00"/>
            <p:cNvSpPr txBox="1"/>
            <p:nvPr/>
          </p:nvSpPr>
          <p:spPr>
            <a:xfrm>
              <a:off x="1884002" y="1829786"/>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do you see?</a:t>
              </a:r>
              <a:endParaRPr/>
            </a:p>
          </p:txBody>
        </p:sp>
      </p:grpSp>
      <p:pic>
        <p:nvPicPr>
          <p:cNvPr id="1033" name="Google Shape;1033;p100"/>
          <p:cNvPicPr preferRelativeResize="0"/>
          <p:nvPr/>
        </p:nvPicPr>
        <p:blipFill>
          <a:blip r:embed="rId3">
            <a:alphaModFix/>
          </a:blip>
          <a:stretch>
            <a:fillRect/>
          </a:stretch>
        </p:blipFill>
        <p:spPr>
          <a:xfrm>
            <a:off x="2990775" y="2196325"/>
            <a:ext cx="3302575" cy="11445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101"/>
          <p:cNvSpPr txBox="1"/>
          <p:nvPr>
            <p:ph type="ctrTitle"/>
          </p:nvPr>
        </p:nvSpPr>
        <p:spPr>
          <a:xfrm>
            <a:off x="488375" y="5935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Centers: </a:t>
            </a:r>
            <a:endParaRPr sz="23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300">
                <a:solidFill>
                  <a:srgbClr val="434343"/>
                </a:solidFill>
                <a:latin typeface="Hepta Slab"/>
                <a:ea typeface="Hepta Slab"/>
                <a:cs typeface="Hepta Slab"/>
                <a:sym typeface="Hepta Slab"/>
              </a:rPr>
              <a:t>Introduce Split the Shapes, Equal or Unequal</a:t>
            </a:r>
            <a:endParaRPr b="0" sz="2300">
              <a:solidFill>
                <a:srgbClr val="434343"/>
              </a:solidFill>
              <a:latin typeface="Hepta Slab"/>
              <a:ea typeface="Hepta Slab"/>
              <a:cs typeface="Hepta Slab"/>
              <a:sym typeface="Hepta Slab"/>
            </a:endParaRPr>
          </a:p>
        </p:txBody>
      </p:sp>
      <p:sp>
        <p:nvSpPr>
          <p:cNvPr id="1039" name="Google Shape;1039;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40" name="Google Shape;1040;p101"/>
          <p:cNvSpPr txBox="1"/>
          <p:nvPr/>
        </p:nvSpPr>
        <p:spPr>
          <a:xfrm>
            <a:off x="564375" y="1617450"/>
            <a:ext cx="4410000" cy="194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Spin and split your shape. </a:t>
            </a:r>
            <a:endParaRPr/>
          </a:p>
          <a:p>
            <a:pPr indent="-317500" lvl="0" marL="457200" rtl="0" algn="l">
              <a:spcBef>
                <a:spcPts val="1000"/>
              </a:spcBef>
              <a:spcAft>
                <a:spcPts val="0"/>
              </a:spcAft>
              <a:buSzPts val="1400"/>
              <a:buChar char="●"/>
            </a:pPr>
            <a:r>
              <a:rPr lang="en"/>
              <a:t>Compare your shapes. </a:t>
            </a:r>
            <a:endParaRPr/>
          </a:p>
          <a:p>
            <a:pPr indent="-317500" lvl="0" marL="457200" rtl="0" algn="l">
              <a:spcBef>
                <a:spcPts val="1000"/>
              </a:spcBef>
              <a:spcAft>
                <a:spcPts val="1000"/>
              </a:spcAft>
              <a:buSzPts val="1400"/>
              <a:buChar char="●"/>
            </a:pPr>
            <a:r>
              <a:rPr lang="en"/>
              <a:t>If you made equal parts, name the parts using halves, thirds, or fourths. </a:t>
            </a:r>
            <a:endParaRPr/>
          </a:p>
        </p:txBody>
      </p:sp>
      <p:pic>
        <p:nvPicPr>
          <p:cNvPr id="1041" name="Google Shape;1041;p101"/>
          <p:cNvPicPr preferRelativeResize="0"/>
          <p:nvPr/>
        </p:nvPicPr>
        <p:blipFill>
          <a:blip r:embed="rId3">
            <a:alphaModFix/>
          </a:blip>
          <a:stretch>
            <a:fillRect/>
          </a:stretch>
        </p:blipFill>
        <p:spPr>
          <a:xfrm>
            <a:off x="4887975" y="1362048"/>
            <a:ext cx="1969000" cy="1895525"/>
          </a:xfrm>
          <a:prstGeom prst="rect">
            <a:avLst/>
          </a:prstGeom>
          <a:noFill/>
          <a:ln cap="flat" cmpd="sng" w="19050">
            <a:solidFill>
              <a:schemeClr val="dk2"/>
            </a:solidFill>
            <a:prstDash val="solid"/>
            <a:round/>
            <a:headEnd len="sm" w="sm" type="none"/>
            <a:tailEnd len="sm" w="sm" type="none"/>
          </a:ln>
        </p:spPr>
      </p:pic>
      <p:pic>
        <p:nvPicPr>
          <p:cNvPr id="1042" name="Google Shape;1042;p101"/>
          <p:cNvPicPr preferRelativeResize="0"/>
          <p:nvPr/>
        </p:nvPicPr>
        <p:blipFill>
          <a:blip r:embed="rId4">
            <a:alphaModFix/>
          </a:blip>
          <a:stretch>
            <a:fillRect/>
          </a:stretch>
        </p:blipFill>
        <p:spPr>
          <a:xfrm>
            <a:off x="6963450" y="2500946"/>
            <a:ext cx="1743426" cy="200338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102"/>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048" name="Google Shape;1048;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49" name="Google Shape;1049;p102"/>
          <p:cNvSpPr txBox="1"/>
          <p:nvPr/>
        </p:nvSpPr>
        <p:spPr>
          <a:xfrm>
            <a:off x="754163"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Guess My Shape, Draw and Name</a:t>
            </a:r>
            <a:endParaRPr sz="1500">
              <a:latin typeface="Hepta Slab"/>
              <a:ea typeface="Hepta Slab"/>
              <a:cs typeface="Hepta Slab"/>
              <a:sym typeface="Hepta Slab"/>
            </a:endParaRPr>
          </a:p>
        </p:txBody>
      </p:sp>
      <p:sp>
        <p:nvSpPr>
          <p:cNvPr id="1050" name="Google Shape;1050;p102"/>
          <p:cNvSpPr txBox="1"/>
          <p:nvPr/>
        </p:nvSpPr>
        <p:spPr>
          <a:xfrm>
            <a:off x="4855000"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Split the Shape, Two Ways</a:t>
            </a:r>
            <a:endParaRPr sz="1500">
              <a:latin typeface="Hepta Slab"/>
              <a:ea typeface="Hepta Slab"/>
              <a:cs typeface="Hepta Slab"/>
              <a:sym typeface="Hepta Slab"/>
            </a:endParaRPr>
          </a:p>
        </p:txBody>
      </p:sp>
      <p:pic>
        <p:nvPicPr>
          <p:cNvPr id="1051" name="Google Shape;1051;p102"/>
          <p:cNvPicPr preferRelativeResize="0"/>
          <p:nvPr/>
        </p:nvPicPr>
        <p:blipFill>
          <a:blip r:embed="rId3">
            <a:alphaModFix/>
          </a:blip>
          <a:stretch>
            <a:fillRect/>
          </a:stretch>
        </p:blipFill>
        <p:spPr>
          <a:xfrm>
            <a:off x="1146674" y="445124"/>
            <a:ext cx="866300" cy="709675"/>
          </a:xfrm>
          <a:prstGeom prst="rect">
            <a:avLst/>
          </a:prstGeom>
          <a:noFill/>
          <a:ln>
            <a:noFill/>
          </a:ln>
        </p:spPr>
      </p:pic>
      <p:pic>
        <p:nvPicPr>
          <p:cNvPr id="1052" name="Google Shape;1052;p102"/>
          <p:cNvPicPr preferRelativeResize="0"/>
          <p:nvPr/>
        </p:nvPicPr>
        <p:blipFill>
          <a:blip r:embed="rId3">
            <a:alphaModFix/>
          </a:blip>
          <a:stretch>
            <a:fillRect/>
          </a:stretch>
        </p:blipFill>
        <p:spPr>
          <a:xfrm>
            <a:off x="6800149" y="445124"/>
            <a:ext cx="866300" cy="709675"/>
          </a:xfrm>
          <a:prstGeom prst="rect">
            <a:avLst/>
          </a:prstGeom>
          <a:noFill/>
          <a:ln>
            <a:noFill/>
          </a:ln>
        </p:spPr>
      </p:pic>
      <p:sp>
        <p:nvSpPr>
          <p:cNvPr id="1053" name="Google Shape;1053;p102"/>
          <p:cNvSpPr txBox="1"/>
          <p:nvPr/>
        </p:nvSpPr>
        <p:spPr>
          <a:xfrm>
            <a:off x="2918775" y="30475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Make the Greatest Number, Three-digit Numbers </a:t>
            </a:r>
            <a:endParaRPr sz="1500">
              <a:latin typeface="Hepta Slab"/>
              <a:ea typeface="Hepta Slab"/>
              <a:cs typeface="Hepta Slab"/>
              <a:sym typeface="Hepta Slab"/>
            </a:endParaRPr>
          </a:p>
        </p:txBody>
      </p:sp>
      <p:pic>
        <p:nvPicPr>
          <p:cNvPr id="1054" name="Google Shape;1054;p102"/>
          <p:cNvPicPr preferRelativeResize="0"/>
          <p:nvPr/>
        </p:nvPicPr>
        <p:blipFill rotWithShape="1">
          <a:blip r:embed="rId4">
            <a:alphaModFix/>
          </a:blip>
          <a:srcRect b="34636" l="0" r="0" t="0"/>
          <a:stretch/>
        </p:blipFill>
        <p:spPr>
          <a:xfrm>
            <a:off x="1315050" y="1941649"/>
            <a:ext cx="2201725" cy="1015875"/>
          </a:xfrm>
          <a:prstGeom prst="rect">
            <a:avLst/>
          </a:prstGeom>
          <a:noFill/>
          <a:ln cap="flat" cmpd="sng" w="19050">
            <a:solidFill>
              <a:schemeClr val="dk2"/>
            </a:solidFill>
            <a:prstDash val="solid"/>
            <a:round/>
            <a:headEnd len="sm" w="sm" type="none"/>
            <a:tailEnd len="sm" w="sm" type="none"/>
          </a:ln>
        </p:spPr>
      </p:pic>
      <p:pic>
        <p:nvPicPr>
          <p:cNvPr id="1055" name="Google Shape;1055;p102"/>
          <p:cNvPicPr preferRelativeResize="0"/>
          <p:nvPr/>
        </p:nvPicPr>
        <p:blipFill>
          <a:blip r:embed="rId5">
            <a:alphaModFix/>
          </a:blip>
          <a:stretch>
            <a:fillRect/>
          </a:stretch>
        </p:blipFill>
        <p:spPr>
          <a:xfrm>
            <a:off x="2938073" y="3673375"/>
            <a:ext cx="3101200" cy="892275"/>
          </a:xfrm>
          <a:prstGeom prst="rect">
            <a:avLst/>
          </a:prstGeom>
          <a:noFill/>
          <a:ln cap="flat" cmpd="sng" w="19050">
            <a:solidFill>
              <a:schemeClr val="dk2"/>
            </a:solidFill>
            <a:prstDash val="solid"/>
            <a:round/>
            <a:headEnd len="sm" w="sm" type="none"/>
            <a:tailEnd len="sm" w="sm" type="none"/>
          </a:ln>
        </p:spPr>
      </p:pic>
      <p:pic>
        <p:nvPicPr>
          <p:cNvPr id="1056" name="Google Shape;1056;p102"/>
          <p:cNvPicPr preferRelativeResize="0"/>
          <p:nvPr/>
        </p:nvPicPr>
        <p:blipFill>
          <a:blip r:embed="rId6">
            <a:alphaModFix/>
          </a:blip>
          <a:stretch>
            <a:fillRect/>
          </a:stretch>
        </p:blipFill>
        <p:spPr>
          <a:xfrm>
            <a:off x="5777950" y="1769725"/>
            <a:ext cx="1293900" cy="1187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10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062" name="Google Shape;1062;p103"/>
          <p:cNvPicPr preferRelativeResize="0"/>
          <p:nvPr/>
        </p:nvPicPr>
        <p:blipFill>
          <a:blip r:embed="rId3">
            <a:alphaModFix/>
          </a:blip>
          <a:stretch>
            <a:fillRect/>
          </a:stretch>
        </p:blipFill>
        <p:spPr>
          <a:xfrm>
            <a:off x="3422675" y="2624151"/>
            <a:ext cx="2017650" cy="1796550"/>
          </a:xfrm>
          <a:prstGeom prst="rect">
            <a:avLst/>
          </a:prstGeom>
          <a:noFill/>
          <a:ln>
            <a:noFill/>
          </a:ln>
        </p:spPr>
      </p:pic>
      <p:sp>
        <p:nvSpPr>
          <p:cNvPr id="1063" name="Google Shape;1063;p103"/>
          <p:cNvSpPr txBox="1"/>
          <p:nvPr/>
        </p:nvSpPr>
        <p:spPr>
          <a:xfrm>
            <a:off x="775250" y="504275"/>
            <a:ext cx="7032300" cy="11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split shapes in lots of different ways. Sometimes we used the words halves, thirds, and fourths and sometimes we didn’t. How do you know when to use the words halves, thirds, and fourths?</a:t>
            </a:r>
            <a:endParaRPr sz="2000">
              <a:latin typeface="Livvic"/>
              <a:ea typeface="Livvic"/>
              <a:cs typeface="Livvic"/>
              <a:sym typeface="Livvic"/>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67" name="Shape 1067"/>
        <p:cNvGrpSpPr/>
        <p:nvPr/>
      </p:nvGrpSpPr>
      <p:grpSpPr>
        <a:xfrm>
          <a:off x="0" y="0"/>
          <a:ext cx="0" cy="0"/>
          <a:chOff x="0" y="0"/>
          <a:chExt cx="0" cy="0"/>
        </a:xfrm>
      </p:grpSpPr>
      <p:sp>
        <p:nvSpPr>
          <p:cNvPr id="1068" name="Google Shape;1068;p104"/>
          <p:cNvSpPr txBox="1"/>
          <p:nvPr>
            <p:ph type="ctrTitle"/>
          </p:nvPr>
        </p:nvSpPr>
        <p:spPr>
          <a:xfrm>
            <a:off x="1440425" y="1352750"/>
            <a:ext cx="6392700" cy="157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Tell Time with Halves and Quarters </a:t>
            </a:r>
            <a:endParaRPr sz="3500">
              <a:latin typeface="Hepta Slab"/>
              <a:ea typeface="Hepta Slab"/>
              <a:cs typeface="Hepta Slab"/>
              <a:sym typeface="Hepta Slab"/>
            </a:endParaRPr>
          </a:p>
        </p:txBody>
      </p:sp>
      <p:sp>
        <p:nvSpPr>
          <p:cNvPr id="1069" name="Google Shape;1069;p104"/>
          <p:cNvSpPr txBox="1"/>
          <p:nvPr/>
        </p:nvSpPr>
        <p:spPr>
          <a:xfrm>
            <a:off x="3137525" y="2968225"/>
            <a:ext cx="4619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tell time with halves and quarters. </a:t>
            </a:r>
            <a:endParaRPr>
              <a:latin typeface="Quicksand"/>
              <a:ea typeface="Quicksand"/>
              <a:cs typeface="Quicksand"/>
              <a:sym typeface="Quicksand"/>
            </a:endParaRPr>
          </a:p>
        </p:txBody>
      </p:sp>
      <p:sp>
        <p:nvSpPr>
          <p:cNvPr id="1070" name="Google Shape;1070;p104"/>
          <p:cNvSpPr/>
          <p:nvPr/>
        </p:nvSpPr>
        <p:spPr>
          <a:xfrm>
            <a:off x="2578902" y="29682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0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2.MD.C.7</a:t>
            </a:r>
            <a:endParaRPr sz="1100">
              <a:latin typeface="Quicksand"/>
              <a:ea typeface="Quicksand"/>
              <a:cs typeface="Quicksand"/>
              <a:sym typeface="Quicksand"/>
            </a:endParaRPr>
          </a:p>
        </p:txBody>
      </p:sp>
      <p:sp>
        <p:nvSpPr>
          <p:cNvPr id="1072" name="Google Shape;1072;p104"/>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105"/>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Do You Know About Ways to Tell Time?</a:t>
            </a:r>
            <a:endParaRPr b="0" sz="3000">
              <a:solidFill>
                <a:srgbClr val="434343"/>
              </a:solidFill>
              <a:latin typeface="Hepta Slab"/>
              <a:ea typeface="Hepta Slab"/>
              <a:cs typeface="Hepta Slab"/>
              <a:sym typeface="Hepta Slab"/>
            </a:endParaRPr>
          </a:p>
        </p:txBody>
      </p:sp>
      <p:sp>
        <p:nvSpPr>
          <p:cNvPr id="1078" name="Google Shape;1078;p1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079" name="Google Shape;1079;p105"/>
          <p:cNvGrpSpPr/>
          <p:nvPr/>
        </p:nvGrpSpPr>
        <p:grpSpPr>
          <a:xfrm rot="-801259">
            <a:off x="483681" y="1278412"/>
            <a:ext cx="2459102" cy="1096311"/>
            <a:chOff x="534794" y="1411982"/>
            <a:chExt cx="2343168" cy="950076"/>
          </a:xfrm>
        </p:grpSpPr>
        <p:sp>
          <p:nvSpPr>
            <p:cNvPr id="1080" name="Google Shape;1080;p105"/>
            <p:cNvSpPr/>
            <p:nvPr/>
          </p:nvSpPr>
          <p:spPr>
            <a:xfrm>
              <a:off x="534794" y="141198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05"/>
            <p:cNvSpPr txBox="1"/>
            <p:nvPr/>
          </p:nvSpPr>
          <p:spPr>
            <a:xfrm>
              <a:off x="756383" y="163193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know about ways to tell time?</a:t>
              </a:r>
              <a:endParaRPr/>
            </a:p>
          </p:txBody>
        </p:sp>
      </p:grpSp>
      <p:grpSp>
        <p:nvGrpSpPr>
          <p:cNvPr id="1082" name="Google Shape;1082;p105"/>
          <p:cNvGrpSpPr/>
          <p:nvPr/>
        </p:nvGrpSpPr>
        <p:grpSpPr>
          <a:xfrm rot="885160">
            <a:off x="6525753" y="3871607"/>
            <a:ext cx="2477080" cy="1034711"/>
            <a:chOff x="839436" y="2344375"/>
            <a:chExt cx="2343168" cy="950076"/>
          </a:xfrm>
        </p:grpSpPr>
        <p:sp>
          <p:nvSpPr>
            <p:cNvPr id="1083" name="Google Shape;1083;p105"/>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05"/>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words do you use to talk about time? </a:t>
              </a:r>
              <a:endParaRPr/>
            </a:p>
          </p:txBody>
        </p:sp>
      </p:grpSp>
      <p:pic>
        <p:nvPicPr>
          <p:cNvPr id="1085" name="Google Shape;1085;p105"/>
          <p:cNvPicPr preferRelativeResize="0"/>
          <p:nvPr/>
        </p:nvPicPr>
        <p:blipFill>
          <a:blip r:embed="rId3">
            <a:alphaModFix/>
          </a:blip>
          <a:stretch>
            <a:fillRect/>
          </a:stretch>
        </p:blipFill>
        <p:spPr>
          <a:xfrm>
            <a:off x="2687279" y="1818325"/>
            <a:ext cx="4825508" cy="182674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p106"/>
          <p:cNvSpPr txBox="1"/>
          <p:nvPr/>
        </p:nvSpPr>
        <p:spPr>
          <a:xfrm>
            <a:off x="4677525" y="1301925"/>
            <a:ext cx="40248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Circle the clock that shows half past 7.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Why doesn’t the other clock show half past 7?</a:t>
            </a:r>
            <a:endParaRPr>
              <a:latin typeface="Quicksand"/>
              <a:ea typeface="Quicksand"/>
              <a:cs typeface="Quicksand"/>
              <a:sym typeface="Quicksand"/>
            </a:endParaRPr>
          </a:p>
        </p:txBody>
      </p:sp>
      <p:sp>
        <p:nvSpPr>
          <p:cNvPr id="1091" name="Google Shape;1091;p106"/>
          <p:cNvSpPr txBox="1"/>
          <p:nvPr>
            <p:ph type="ctrTitle"/>
          </p:nvPr>
        </p:nvSpPr>
        <p:spPr>
          <a:xfrm>
            <a:off x="369625" y="2672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Tell Time to the Hour and Half-Hour</a:t>
            </a:r>
            <a:endParaRPr b="0" sz="2700">
              <a:solidFill>
                <a:srgbClr val="434343"/>
              </a:solidFill>
              <a:latin typeface="Hepta Slab"/>
              <a:ea typeface="Hepta Slab"/>
              <a:cs typeface="Hepta Slab"/>
              <a:sym typeface="Hepta Slab"/>
            </a:endParaRPr>
          </a:p>
        </p:txBody>
      </p:sp>
      <p:sp>
        <p:nvSpPr>
          <p:cNvPr id="1092" name="Google Shape;1092;p106"/>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3" name="Google Shape;1093;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094" name="Google Shape;1094;p106"/>
          <p:cNvPicPr preferRelativeResize="0"/>
          <p:nvPr/>
        </p:nvPicPr>
        <p:blipFill>
          <a:blip r:embed="rId3">
            <a:alphaModFix/>
          </a:blip>
          <a:stretch>
            <a:fillRect/>
          </a:stretch>
        </p:blipFill>
        <p:spPr>
          <a:xfrm>
            <a:off x="730000" y="1945875"/>
            <a:ext cx="2795775" cy="1251750"/>
          </a:xfrm>
          <a:prstGeom prst="rect">
            <a:avLst/>
          </a:prstGeom>
          <a:noFill/>
          <a:ln cap="flat" cmpd="sng" w="19050">
            <a:solidFill>
              <a:schemeClr val="dk2"/>
            </a:solidFill>
            <a:prstDash val="solid"/>
            <a:round/>
            <a:headEnd len="sm" w="sm" type="none"/>
            <a:tailEnd len="sm" w="sm" type="none"/>
          </a:ln>
        </p:spPr>
      </p:pic>
      <p:pic>
        <p:nvPicPr>
          <p:cNvPr id="1095" name="Google Shape;1095;p106"/>
          <p:cNvPicPr preferRelativeResize="0"/>
          <p:nvPr/>
        </p:nvPicPr>
        <p:blipFill>
          <a:blip r:embed="rId4">
            <a:alphaModFix/>
          </a:blip>
          <a:stretch>
            <a:fillRect/>
          </a:stretch>
        </p:blipFill>
        <p:spPr>
          <a:xfrm>
            <a:off x="5007600" y="1945875"/>
            <a:ext cx="2919025" cy="1192900"/>
          </a:xfrm>
          <a:prstGeom prst="rect">
            <a:avLst/>
          </a:prstGeom>
          <a:noFill/>
          <a:ln cap="flat" cmpd="sng" w="19050">
            <a:solidFill>
              <a:schemeClr val="dk2"/>
            </a:solidFill>
            <a:prstDash val="solid"/>
            <a:round/>
            <a:headEnd len="sm" w="sm" type="none"/>
            <a:tailEnd len="sm" w="sm" type="none"/>
          </a:ln>
        </p:spPr>
      </p:pic>
      <p:sp>
        <p:nvSpPr>
          <p:cNvPr id="1096" name="Google Shape;1096;p106"/>
          <p:cNvSpPr txBox="1"/>
          <p:nvPr/>
        </p:nvSpPr>
        <p:spPr>
          <a:xfrm>
            <a:off x="500200" y="1301925"/>
            <a:ext cx="40248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Circle the clock that shows 4 o’clock.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Why doesn’t the other clock show 4 o’clock?</a:t>
            </a:r>
            <a:endParaRPr>
              <a:latin typeface="Quicksand"/>
              <a:ea typeface="Quicksand"/>
              <a:cs typeface="Quicksand"/>
              <a:sym typeface="Quicksand"/>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107"/>
          <p:cNvSpPr txBox="1"/>
          <p:nvPr/>
        </p:nvSpPr>
        <p:spPr>
          <a:xfrm>
            <a:off x="4677525" y="1301925"/>
            <a:ext cx="40248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4. Draw the hands on the clock to show 1:30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102" name="Google Shape;1102;p107"/>
          <p:cNvSpPr txBox="1"/>
          <p:nvPr>
            <p:ph type="ctrTitle"/>
          </p:nvPr>
        </p:nvSpPr>
        <p:spPr>
          <a:xfrm>
            <a:off x="369625" y="2672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Tell Time to the Hour and Half-Hour</a:t>
            </a:r>
            <a:endParaRPr b="0" sz="2700">
              <a:solidFill>
                <a:srgbClr val="434343"/>
              </a:solidFill>
              <a:latin typeface="Hepta Slab"/>
              <a:ea typeface="Hepta Slab"/>
              <a:cs typeface="Hepta Slab"/>
              <a:sym typeface="Hepta Slab"/>
            </a:endParaRPr>
          </a:p>
        </p:txBody>
      </p:sp>
      <p:sp>
        <p:nvSpPr>
          <p:cNvPr id="1103" name="Google Shape;1103;p107"/>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04" name="Google Shape;1104;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105" name="Google Shape;1105;p107"/>
          <p:cNvSpPr txBox="1"/>
          <p:nvPr/>
        </p:nvSpPr>
        <p:spPr>
          <a:xfrm>
            <a:off x="500200" y="1301925"/>
            <a:ext cx="40248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Draw the hands on the clock to show 10:00.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1106" name="Google Shape;1106;p107"/>
          <p:cNvPicPr preferRelativeResize="0"/>
          <p:nvPr/>
        </p:nvPicPr>
        <p:blipFill>
          <a:blip r:embed="rId3">
            <a:alphaModFix/>
          </a:blip>
          <a:stretch>
            <a:fillRect/>
          </a:stretch>
        </p:blipFill>
        <p:spPr>
          <a:xfrm>
            <a:off x="1142600" y="2193825"/>
            <a:ext cx="2025600" cy="1480775"/>
          </a:xfrm>
          <a:prstGeom prst="rect">
            <a:avLst/>
          </a:prstGeom>
          <a:noFill/>
          <a:ln cap="flat" cmpd="sng" w="19050">
            <a:solidFill>
              <a:schemeClr val="dk2"/>
            </a:solidFill>
            <a:prstDash val="solid"/>
            <a:round/>
            <a:headEnd len="sm" w="sm" type="none"/>
            <a:tailEnd len="sm" w="sm" type="none"/>
          </a:ln>
        </p:spPr>
      </p:pic>
      <p:pic>
        <p:nvPicPr>
          <p:cNvPr id="1107" name="Google Shape;1107;p107"/>
          <p:cNvPicPr preferRelativeResize="0"/>
          <p:nvPr/>
        </p:nvPicPr>
        <p:blipFill>
          <a:blip r:embed="rId3">
            <a:alphaModFix/>
          </a:blip>
          <a:stretch>
            <a:fillRect/>
          </a:stretch>
        </p:blipFill>
        <p:spPr>
          <a:xfrm>
            <a:off x="5466650" y="2193825"/>
            <a:ext cx="2025600" cy="1480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108"/>
          <p:cNvSpPr txBox="1"/>
          <p:nvPr>
            <p:ph type="ctrTitle"/>
          </p:nvPr>
        </p:nvSpPr>
        <p:spPr>
          <a:xfrm>
            <a:off x="341800" y="368054"/>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Halves and Quarters of a Clock Face </a:t>
            </a:r>
            <a:endParaRPr b="0" sz="2800">
              <a:solidFill>
                <a:srgbClr val="434343"/>
              </a:solidFill>
              <a:latin typeface="Hepta Slab"/>
              <a:ea typeface="Hepta Slab"/>
              <a:cs typeface="Hepta Slab"/>
              <a:sym typeface="Hepta Slab"/>
            </a:endParaRPr>
          </a:p>
        </p:txBody>
      </p:sp>
      <p:sp>
        <p:nvSpPr>
          <p:cNvPr id="1113" name="Google Shape;1113;p10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14" name="Google Shape;1114;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115" name="Google Shape;1115;p108"/>
          <p:cNvSpPr txBox="1"/>
          <p:nvPr/>
        </p:nvSpPr>
        <p:spPr>
          <a:xfrm>
            <a:off x="475200" y="916800"/>
            <a:ext cx="8193600" cy="7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1. Find matching sets of cards. Each set should have 3 cards. </a:t>
            </a:r>
            <a:endParaRPr>
              <a:latin typeface="Livvic"/>
              <a:ea typeface="Livvic"/>
              <a:cs typeface="Livvic"/>
              <a:sym typeface="Livvic"/>
            </a:endParaRPr>
          </a:p>
          <a:p>
            <a:pPr indent="0" lvl="0" marL="0" rtl="0" algn="ctr">
              <a:spcBef>
                <a:spcPts val="0"/>
              </a:spcBef>
              <a:spcAft>
                <a:spcPts val="0"/>
              </a:spcAft>
              <a:buNone/>
            </a:pPr>
            <a:r>
              <a:rPr lang="en">
                <a:latin typeface="Livvic"/>
                <a:ea typeface="Livvic"/>
                <a:cs typeface="Livvic"/>
                <a:sym typeface="Livvic"/>
              </a:rPr>
              <a:t>Be prepared to explain why they match.</a:t>
            </a:r>
            <a:endParaRPr>
              <a:latin typeface="Livvic"/>
              <a:ea typeface="Livvic"/>
              <a:cs typeface="Livvic"/>
              <a:sym typeface="Livvic"/>
            </a:endParaRPr>
          </a:p>
        </p:txBody>
      </p:sp>
      <p:pic>
        <p:nvPicPr>
          <p:cNvPr id="1116" name="Google Shape;1116;p108"/>
          <p:cNvPicPr preferRelativeResize="0"/>
          <p:nvPr/>
        </p:nvPicPr>
        <p:blipFill>
          <a:blip r:embed="rId3">
            <a:alphaModFix/>
          </a:blip>
          <a:stretch>
            <a:fillRect/>
          </a:stretch>
        </p:blipFill>
        <p:spPr>
          <a:xfrm>
            <a:off x="1243275" y="2647075"/>
            <a:ext cx="1279467" cy="971550"/>
          </a:xfrm>
          <a:prstGeom prst="rect">
            <a:avLst/>
          </a:prstGeom>
          <a:noFill/>
          <a:ln cap="flat" cmpd="sng" w="19050">
            <a:solidFill>
              <a:schemeClr val="dk2"/>
            </a:solidFill>
            <a:prstDash val="solid"/>
            <a:round/>
            <a:headEnd len="sm" w="sm" type="none"/>
            <a:tailEnd len="sm" w="sm" type="none"/>
          </a:ln>
        </p:spPr>
      </p:pic>
      <p:pic>
        <p:nvPicPr>
          <p:cNvPr id="1117" name="Google Shape;1117;p108"/>
          <p:cNvPicPr preferRelativeResize="0"/>
          <p:nvPr/>
        </p:nvPicPr>
        <p:blipFill>
          <a:blip r:embed="rId4">
            <a:alphaModFix/>
          </a:blip>
          <a:stretch>
            <a:fillRect/>
          </a:stretch>
        </p:blipFill>
        <p:spPr>
          <a:xfrm>
            <a:off x="3016225" y="1544875"/>
            <a:ext cx="1526450" cy="995819"/>
          </a:xfrm>
          <a:prstGeom prst="rect">
            <a:avLst/>
          </a:prstGeom>
          <a:noFill/>
          <a:ln cap="flat" cmpd="sng" w="19050">
            <a:solidFill>
              <a:schemeClr val="dk2"/>
            </a:solidFill>
            <a:prstDash val="solid"/>
            <a:round/>
            <a:headEnd len="sm" w="sm" type="none"/>
            <a:tailEnd len="sm" w="sm" type="none"/>
          </a:ln>
        </p:spPr>
      </p:pic>
      <p:pic>
        <p:nvPicPr>
          <p:cNvPr id="1118" name="Google Shape;1118;p108"/>
          <p:cNvPicPr preferRelativeResize="0"/>
          <p:nvPr/>
        </p:nvPicPr>
        <p:blipFill>
          <a:blip r:embed="rId5">
            <a:alphaModFix/>
          </a:blip>
          <a:stretch>
            <a:fillRect/>
          </a:stretch>
        </p:blipFill>
        <p:spPr>
          <a:xfrm>
            <a:off x="1194277" y="1533138"/>
            <a:ext cx="1525616" cy="971550"/>
          </a:xfrm>
          <a:prstGeom prst="rect">
            <a:avLst/>
          </a:prstGeom>
          <a:noFill/>
          <a:ln cap="flat" cmpd="sng" w="19050">
            <a:solidFill>
              <a:schemeClr val="dk2"/>
            </a:solidFill>
            <a:prstDash val="solid"/>
            <a:round/>
            <a:headEnd len="sm" w="sm" type="none"/>
            <a:tailEnd len="sm" w="sm" type="none"/>
          </a:ln>
        </p:spPr>
      </p:pic>
      <p:pic>
        <p:nvPicPr>
          <p:cNvPr id="1119" name="Google Shape;1119;p108"/>
          <p:cNvPicPr preferRelativeResize="0"/>
          <p:nvPr/>
        </p:nvPicPr>
        <p:blipFill>
          <a:blip r:embed="rId6">
            <a:alphaModFix/>
          </a:blip>
          <a:stretch>
            <a:fillRect/>
          </a:stretch>
        </p:blipFill>
        <p:spPr>
          <a:xfrm>
            <a:off x="6662075" y="2597850"/>
            <a:ext cx="1525625" cy="939957"/>
          </a:xfrm>
          <a:prstGeom prst="rect">
            <a:avLst/>
          </a:prstGeom>
          <a:noFill/>
          <a:ln cap="flat" cmpd="sng" w="19050">
            <a:solidFill>
              <a:schemeClr val="dk2"/>
            </a:solidFill>
            <a:prstDash val="solid"/>
            <a:round/>
            <a:headEnd len="sm" w="sm" type="none"/>
            <a:tailEnd len="sm" w="sm" type="none"/>
          </a:ln>
        </p:spPr>
      </p:pic>
      <p:pic>
        <p:nvPicPr>
          <p:cNvPr id="1120" name="Google Shape;1120;p108"/>
          <p:cNvPicPr preferRelativeResize="0"/>
          <p:nvPr/>
        </p:nvPicPr>
        <p:blipFill>
          <a:blip r:embed="rId7">
            <a:alphaModFix/>
          </a:blip>
          <a:stretch>
            <a:fillRect/>
          </a:stretch>
        </p:blipFill>
        <p:spPr>
          <a:xfrm>
            <a:off x="2638100" y="3692225"/>
            <a:ext cx="1676850" cy="838425"/>
          </a:xfrm>
          <a:prstGeom prst="rect">
            <a:avLst/>
          </a:prstGeom>
          <a:noFill/>
          <a:ln cap="flat" cmpd="sng" w="19050">
            <a:solidFill>
              <a:schemeClr val="dk2"/>
            </a:solidFill>
            <a:prstDash val="solid"/>
            <a:round/>
            <a:headEnd len="sm" w="sm" type="none"/>
            <a:tailEnd len="sm" w="sm" type="none"/>
          </a:ln>
        </p:spPr>
      </p:pic>
      <p:pic>
        <p:nvPicPr>
          <p:cNvPr id="1121" name="Google Shape;1121;p108"/>
          <p:cNvPicPr preferRelativeResize="0"/>
          <p:nvPr/>
        </p:nvPicPr>
        <p:blipFill>
          <a:blip r:embed="rId8">
            <a:alphaModFix/>
          </a:blip>
          <a:stretch>
            <a:fillRect/>
          </a:stretch>
        </p:blipFill>
        <p:spPr>
          <a:xfrm>
            <a:off x="1064450" y="3876375"/>
            <a:ext cx="1465850" cy="722698"/>
          </a:xfrm>
          <a:prstGeom prst="rect">
            <a:avLst/>
          </a:prstGeom>
          <a:noFill/>
          <a:ln cap="flat" cmpd="sng" w="19050">
            <a:solidFill>
              <a:schemeClr val="dk2"/>
            </a:solidFill>
            <a:prstDash val="solid"/>
            <a:round/>
            <a:headEnd len="sm" w="sm" type="none"/>
            <a:tailEnd len="sm" w="sm" type="none"/>
          </a:ln>
        </p:spPr>
      </p:pic>
      <p:pic>
        <p:nvPicPr>
          <p:cNvPr id="1122" name="Google Shape;1122;p108"/>
          <p:cNvPicPr preferRelativeResize="0"/>
          <p:nvPr/>
        </p:nvPicPr>
        <p:blipFill>
          <a:blip r:embed="rId9">
            <a:alphaModFix/>
          </a:blip>
          <a:stretch>
            <a:fillRect/>
          </a:stretch>
        </p:blipFill>
        <p:spPr>
          <a:xfrm>
            <a:off x="4467350" y="3692225"/>
            <a:ext cx="1771650" cy="806549"/>
          </a:xfrm>
          <a:prstGeom prst="rect">
            <a:avLst/>
          </a:prstGeom>
          <a:noFill/>
          <a:ln cap="flat" cmpd="sng" w="19050">
            <a:solidFill>
              <a:schemeClr val="dk2"/>
            </a:solidFill>
            <a:prstDash val="solid"/>
            <a:round/>
            <a:headEnd len="sm" w="sm" type="none"/>
            <a:tailEnd len="sm" w="sm" type="none"/>
          </a:ln>
        </p:spPr>
      </p:pic>
      <p:pic>
        <p:nvPicPr>
          <p:cNvPr id="1123" name="Google Shape;1123;p108"/>
          <p:cNvPicPr preferRelativeResize="0"/>
          <p:nvPr/>
        </p:nvPicPr>
        <p:blipFill>
          <a:blip r:embed="rId10">
            <a:alphaModFix/>
          </a:blip>
          <a:stretch>
            <a:fillRect/>
          </a:stretch>
        </p:blipFill>
        <p:spPr>
          <a:xfrm>
            <a:off x="6541697" y="3692225"/>
            <a:ext cx="1594191" cy="722700"/>
          </a:xfrm>
          <a:prstGeom prst="rect">
            <a:avLst/>
          </a:prstGeom>
          <a:noFill/>
          <a:ln cap="flat" cmpd="sng" w="19050">
            <a:solidFill>
              <a:schemeClr val="dk2"/>
            </a:solidFill>
            <a:prstDash val="solid"/>
            <a:round/>
            <a:headEnd len="sm" w="sm" type="none"/>
            <a:tailEnd len="sm" w="sm" type="none"/>
          </a:ln>
        </p:spPr>
      </p:pic>
      <p:pic>
        <p:nvPicPr>
          <p:cNvPr id="1124" name="Google Shape;1124;p108"/>
          <p:cNvPicPr preferRelativeResize="0"/>
          <p:nvPr/>
        </p:nvPicPr>
        <p:blipFill>
          <a:blip r:embed="rId11">
            <a:alphaModFix/>
          </a:blip>
          <a:stretch>
            <a:fillRect/>
          </a:stretch>
        </p:blipFill>
        <p:spPr>
          <a:xfrm>
            <a:off x="4950300" y="2597838"/>
            <a:ext cx="1436686" cy="939950"/>
          </a:xfrm>
          <a:prstGeom prst="rect">
            <a:avLst/>
          </a:prstGeom>
          <a:noFill/>
          <a:ln cap="flat" cmpd="sng" w="19050">
            <a:solidFill>
              <a:schemeClr val="dk2"/>
            </a:solidFill>
            <a:prstDash val="solid"/>
            <a:round/>
            <a:headEnd len="sm" w="sm" type="none"/>
            <a:tailEnd len="sm" w="sm" type="none"/>
          </a:ln>
        </p:spPr>
      </p:pic>
      <p:pic>
        <p:nvPicPr>
          <p:cNvPr id="1125" name="Google Shape;1125;p108"/>
          <p:cNvPicPr preferRelativeResize="0"/>
          <p:nvPr/>
        </p:nvPicPr>
        <p:blipFill>
          <a:blip r:embed="rId12">
            <a:alphaModFix/>
          </a:blip>
          <a:stretch>
            <a:fillRect/>
          </a:stretch>
        </p:blipFill>
        <p:spPr>
          <a:xfrm>
            <a:off x="6662075" y="1433772"/>
            <a:ext cx="1465862" cy="1009650"/>
          </a:xfrm>
          <a:prstGeom prst="rect">
            <a:avLst/>
          </a:prstGeom>
          <a:noFill/>
          <a:ln cap="flat" cmpd="sng" w="19050">
            <a:solidFill>
              <a:schemeClr val="dk2"/>
            </a:solidFill>
            <a:prstDash val="solid"/>
            <a:round/>
            <a:headEnd len="sm" w="sm" type="none"/>
            <a:tailEnd len="sm" w="sm" type="none"/>
          </a:ln>
        </p:spPr>
      </p:pic>
      <p:pic>
        <p:nvPicPr>
          <p:cNvPr id="1126" name="Google Shape;1126;p108"/>
          <p:cNvPicPr preferRelativeResize="0"/>
          <p:nvPr/>
        </p:nvPicPr>
        <p:blipFill>
          <a:blip r:embed="rId13">
            <a:alphaModFix/>
          </a:blip>
          <a:stretch>
            <a:fillRect/>
          </a:stretch>
        </p:blipFill>
        <p:spPr>
          <a:xfrm>
            <a:off x="4839000" y="1544875"/>
            <a:ext cx="1465850" cy="948077"/>
          </a:xfrm>
          <a:prstGeom prst="rect">
            <a:avLst/>
          </a:prstGeom>
          <a:noFill/>
          <a:ln cap="flat" cmpd="sng" w="19050">
            <a:solidFill>
              <a:schemeClr val="dk2"/>
            </a:solidFill>
            <a:prstDash val="solid"/>
            <a:round/>
            <a:headEnd len="sm" w="sm" type="none"/>
            <a:tailEnd len="sm" w="sm" type="none"/>
          </a:ln>
        </p:spPr>
      </p:pic>
      <p:pic>
        <p:nvPicPr>
          <p:cNvPr id="1127" name="Google Shape;1127;p108"/>
          <p:cNvPicPr preferRelativeResize="0"/>
          <p:nvPr/>
        </p:nvPicPr>
        <p:blipFill>
          <a:blip r:embed="rId14">
            <a:alphaModFix/>
          </a:blip>
          <a:stretch>
            <a:fillRect/>
          </a:stretch>
        </p:blipFill>
        <p:spPr>
          <a:xfrm>
            <a:off x="3139713" y="2625613"/>
            <a:ext cx="1279475" cy="88442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109"/>
          <p:cNvSpPr txBox="1"/>
          <p:nvPr>
            <p:ph type="ctrTitle"/>
          </p:nvPr>
        </p:nvSpPr>
        <p:spPr>
          <a:xfrm>
            <a:off x="369625" y="2672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Halves and Quarters of a Clock Face</a:t>
            </a:r>
            <a:endParaRPr b="0" sz="2700">
              <a:solidFill>
                <a:srgbClr val="434343"/>
              </a:solidFill>
              <a:latin typeface="Hepta Slab"/>
              <a:ea typeface="Hepta Slab"/>
              <a:cs typeface="Hepta Slab"/>
              <a:sym typeface="Hepta Slab"/>
            </a:endParaRPr>
          </a:p>
        </p:txBody>
      </p:sp>
      <p:sp>
        <p:nvSpPr>
          <p:cNvPr id="1133" name="Google Shape;1133;p109"/>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34" name="Google Shape;1134;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135" name="Google Shape;1135;p109"/>
          <p:cNvSpPr txBox="1"/>
          <p:nvPr/>
        </p:nvSpPr>
        <p:spPr>
          <a:xfrm>
            <a:off x="369625" y="1108750"/>
            <a:ext cx="8528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Write the time shown on each clock using the words half past, quarter past, or quarter till.</a:t>
            </a:r>
            <a:endParaRPr sz="1500">
              <a:latin typeface="Quicksand"/>
              <a:ea typeface="Quicksand"/>
              <a:cs typeface="Quicksand"/>
              <a:sym typeface="Quicksand"/>
            </a:endParaRPr>
          </a:p>
        </p:txBody>
      </p:sp>
      <p:pic>
        <p:nvPicPr>
          <p:cNvPr id="1136" name="Google Shape;1136;p109"/>
          <p:cNvPicPr preferRelativeResize="0"/>
          <p:nvPr/>
        </p:nvPicPr>
        <p:blipFill>
          <a:blip r:embed="rId3">
            <a:alphaModFix/>
          </a:blip>
          <a:stretch>
            <a:fillRect/>
          </a:stretch>
        </p:blipFill>
        <p:spPr>
          <a:xfrm>
            <a:off x="1289300" y="1777500"/>
            <a:ext cx="2590800" cy="2266950"/>
          </a:xfrm>
          <a:prstGeom prst="rect">
            <a:avLst/>
          </a:prstGeom>
          <a:noFill/>
          <a:ln cap="flat" cmpd="sng" w="19050">
            <a:solidFill>
              <a:schemeClr val="dk2"/>
            </a:solidFill>
            <a:prstDash val="solid"/>
            <a:round/>
            <a:headEnd len="sm" w="sm" type="none"/>
            <a:tailEnd len="sm" w="sm" type="none"/>
          </a:ln>
        </p:spPr>
      </p:pic>
      <p:pic>
        <p:nvPicPr>
          <p:cNvPr id="1137" name="Google Shape;1137;p109"/>
          <p:cNvPicPr preferRelativeResize="0"/>
          <p:nvPr/>
        </p:nvPicPr>
        <p:blipFill>
          <a:blip r:embed="rId4">
            <a:alphaModFix/>
          </a:blip>
          <a:stretch>
            <a:fillRect/>
          </a:stretch>
        </p:blipFill>
        <p:spPr>
          <a:xfrm>
            <a:off x="5132725" y="1777488"/>
            <a:ext cx="2186375" cy="2137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110"/>
          <p:cNvSpPr txBox="1"/>
          <p:nvPr>
            <p:ph type="ctrTitle"/>
          </p:nvPr>
        </p:nvSpPr>
        <p:spPr>
          <a:xfrm>
            <a:off x="369625" y="267261"/>
            <a:ext cx="7772400" cy="70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Halves and Quarters of a Clock Face</a:t>
            </a:r>
            <a:endParaRPr b="0" sz="2700">
              <a:solidFill>
                <a:srgbClr val="434343"/>
              </a:solidFill>
              <a:latin typeface="Hepta Slab"/>
              <a:ea typeface="Hepta Slab"/>
              <a:cs typeface="Hepta Slab"/>
              <a:sym typeface="Hepta Slab"/>
            </a:endParaRPr>
          </a:p>
        </p:txBody>
      </p:sp>
      <p:sp>
        <p:nvSpPr>
          <p:cNvPr id="1143" name="Google Shape;1143;p110"/>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44" name="Google Shape;1144;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145" name="Google Shape;1145;p110"/>
          <p:cNvSpPr txBox="1"/>
          <p:nvPr/>
        </p:nvSpPr>
        <p:spPr>
          <a:xfrm>
            <a:off x="369625" y="1108750"/>
            <a:ext cx="8528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Write the time shown on each clock using the words half past, quarter past, or quarter till.</a:t>
            </a:r>
            <a:endParaRPr sz="1500">
              <a:latin typeface="Quicksand"/>
              <a:ea typeface="Quicksand"/>
              <a:cs typeface="Quicksand"/>
              <a:sym typeface="Quicksand"/>
            </a:endParaRPr>
          </a:p>
        </p:txBody>
      </p:sp>
      <p:pic>
        <p:nvPicPr>
          <p:cNvPr id="1146" name="Google Shape;1146;p110"/>
          <p:cNvPicPr preferRelativeResize="0"/>
          <p:nvPr/>
        </p:nvPicPr>
        <p:blipFill>
          <a:blip r:embed="rId3">
            <a:alphaModFix/>
          </a:blip>
          <a:stretch>
            <a:fillRect/>
          </a:stretch>
        </p:blipFill>
        <p:spPr>
          <a:xfrm>
            <a:off x="629175" y="1979200"/>
            <a:ext cx="2034775" cy="1848375"/>
          </a:xfrm>
          <a:prstGeom prst="rect">
            <a:avLst/>
          </a:prstGeom>
          <a:noFill/>
          <a:ln cap="flat" cmpd="sng" w="19050">
            <a:solidFill>
              <a:schemeClr val="dk2"/>
            </a:solidFill>
            <a:prstDash val="solid"/>
            <a:round/>
            <a:headEnd len="sm" w="sm" type="none"/>
            <a:tailEnd len="sm" w="sm" type="none"/>
          </a:ln>
        </p:spPr>
      </p:pic>
      <p:pic>
        <p:nvPicPr>
          <p:cNvPr id="1147" name="Google Shape;1147;p110"/>
          <p:cNvPicPr preferRelativeResize="0"/>
          <p:nvPr/>
        </p:nvPicPr>
        <p:blipFill>
          <a:blip r:embed="rId4">
            <a:alphaModFix/>
          </a:blip>
          <a:stretch>
            <a:fillRect/>
          </a:stretch>
        </p:blipFill>
        <p:spPr>
          <a:xfrm>
            <a:off x="3616587" y="1976100"/>
            <a:ext cx="2034775" cy="1854583"/>
          </a:xfrm>
          <a:prstGeom prst="rect">
            <a:avLst/>
          </a:prstGeom>
          <a:noFill/>
          <a:ln cap="flat" cmpd="sng" w="19050">
            <a:solidFill>
              <a:schemeClr val="dk2"/>
            </a:solidFill>
            <a:prstDash val="solid"/>
            <a:round/>
            <a:headEnd len="sm" w="sm" type="none"/>
            <a:tailEnd len="sm" w="sm" type="none"/>
          </a:ln>
        </p:spPr>
      </p:pic>
      <p:pic>
        <p:nvPicPr>
          <p:cNvPr id="1148" name="Google Shape;1148;p110"/>
          <p:cNvPicPr preferRelativeResize="0"/>
          <p:nvPr/>
        </p:nvPicPr>
        <p:blipFill>
          <a:blip r:embed="rId5">
            <a:alphaModFix/>
          </a:blip>
          <a:stretch>
            <a:fillRect/>
          </a:stretch>
        </p:blipFill>
        <p:spPr>
          <a:xfrm>
            <a:off x="6603997" y="1976100"/>
            <a:ext cx="1899700" cy="1798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11"/>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4" name="Google Shape;1154;p111"/>
          <p:cNvSpPr txBox="1"/>
          <p:nvPr/>
        </p:nvSpPr>
        <p:spPr>
          <a:xfrm>
            <a:off x="3542338" y="254732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155" name="Google Shape;1155;p111"/>
          <p:cNvSpPr txBox="1"/>
          <p:nvPr/>
        </p:nvSpPr>
        <p:spPr>
          <a:xfrm>
            <a:off x="502800" y="485750"/>
            <a:ext cx="7344000" cy="54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practiced reading analog clocks and using phrases to tell the time.</a:t>
            </a:r>
            <a:endParaRPr sz="2100">
              <a:latin typeface="Livvic"/>
              <a:ea typeface="Livvic"/>
              <a:cs typeface="Livvic"/>
              <a:sym typeface="Livvic"/>
            </a:endParaRPr>
          </a:p>
        </p:txBody>
      </p:sp>
      <p:pic>
        <p:nvPicPr>
          <p:cNvPr id="1156" name="Google Shape;1156;p111"/>
          <p:cNvPicPr preferRelativeResize="0"/>
          <p:nvPr/>
        </p:nvPicPr>
        <p:blipFill>
          <a:blip r:embed="rId3">
            <a:alphaModFix/>
          </a:blip>
          <a:stretch>
            <a:fillRect/>
          </a:stretch>
        </p:blipFill>
        <p:spPr>
          <a:xfrm>
            <a:off x="2895843" y="3233025"/>
            <a:ext cx="1754032" cy="1561800"/>
          </a:xfrm>
          <a:prstGeom prst="rect">
            <a:avLst/>
          </a:prstGeom>
          <a:noFill/>
          <a:ln>
            <a:noFill/>
          </a:ln>
        </p:spPr>
      </p:pic>
      <p:sp>
        <p:nvSpPr>
          <p:cNvPr id="1157" name="Google Shape;1157;p111"/>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158" name="Google Shape;1158;p111"/>
          <p:cNvSpPr txBox="1"/>
          <p:nvPr/>
        </p:nvSpPr>
        <p:spPr>
          <a:xfrm flipH="1" rot="-655888">
            <a:off x="5048091" y="1645384"/>
            <a:ext cx="1879402" cy="122767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Are there any new words or phrases that are important to include on our display?</a:t>
            </a:r>
            <a:endParaRPr b="1" sz="1100">
              <a:latin typeface="Quicksand"/>
              <a:ea typeface="Quicksand"/>
              <a:cs typeface="Quicksand"/>
              <a:sym typeface="Quicksand"/>
            </a:endParaRPr>
          </a:p>
        </p:txBody>
      </p:sp>
      <p:sp>
        <p:nvSpPr>
          <p:cNvPr id="1159" name="Google Shape;1159;p111"/>
          <p:cNvSpPr/>
          <p:nvPr/>
        </p:nvSpPr>
        <p:spPr>
          <a:xfrm rot="-655739">
            <a:off x="4649867" y="1384882"/>
            <a:ext cx="2666368" cy="17002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11"/>
          <p:cNvSpPr txBox="1"/>
          <p:nvPr/>
        </p:nvSpPr>
        <p:spPr>
          <a:xfrm flipH="1">
            <a:off x="5678603" y="3252350"/>
            <a:ext cx="2606400" cy="122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Describe how you can tell if a clock shows a quarter past or a quarter till. Use your shape cards to help explain if it helps.</a:t>
            </a:r>
            <a:endParaRPr b="1" sz="1100">
              <a:latin typeface="Quicksand"/>
              <a:ea typeface="Quicksand"/>
              <a:cs typeface="Quicksand"/>
              <a:sym typeface="Quicksand"/>
            </a:endParaRPr>
          </a:p>
        </p:txBody>
      </p:sp>
      <p:sp>
        <p:nvSpPr>
          <p:cNvPr id="1161" name="Google Shape;1161;p111"/>
          <p:cNvSpPr/>
          <p:nvPr/>
        </p:nvSpPr>
        <p:spPr>
          <a:xfrm>
            <a:off x="5132917" y="3016025"/>
            <a:ext cx="3697759" cy="17002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2" name="Google Shape;1162;p111"/>
          <p:cNvPicPr preferRelativeResize="0"/>
          <p:nvPr/>
        </p:nvPicPr>
        <p:blipFill>
          <a:blip r:embed="rId4">
            <a:alphaModFix/>
          </a:blip>
          <a:stretch>
            <a:fillRect/>
          </a:stretch>
        </p:blipFill>
        <p:spPr>
          <a:xfrm>
            <a:off x="740225" y="1264250"/>
            <a:ext cx="2259100" cy="194152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66" name="Shape 1166"/>
        <p:cNvGrpSpPr/>
        <p:nvPr/>
      </p:nvGrpSpPr>
      <p:grpSpPr>
        <a:xfrm>
          <a:off x="0" y="0"/>
          <a:ext cx="0" cy="0"/>
          <a:chOff x="0" y="0"/>
          <a:chExt cx="0" cy="0"/>
        </a:xfrm>
      </p:grpSpPr>
      <p:sp>
        <p:nvSpPr>
          <p:cNvPr id="1167" name="Google Shape;1167;p112"/>
          <p:cNvSpPr txBox="1"/>
          <p:nvPr>
            <p:ph type="ctrTitle"/>
          </p:nvPr>
        </p:nvSpPr>
        <p:spPr>
          <a:xfrm>
            <a:off x="730500" y="699275"/>
            <a:ext cx="7683000" cy="201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 Count by 5 to Tell Time</a:t>
            </a:r>
            <a:endParaRPr sz="4000">
              <a:latin typeface="Hepta Slab"/>
              <a:ea typeface="Hepta Slab"/>
              <a:cs typeface="Hepta Slab"/>
              <a:sym typeface="Hepta Slab"/>
            </a:endParaRPr>
          </a:p>
        </p:txBody>
      </p:sp>
      <p:sp>
        <p:nvSpPr>
          <p:cNvPr id="1168" name="Google Shape;1168;p112"/>
          <p:cNvSpPr txBox="1"/>
          <p:nvPr/>
        </p:nvSpPr>
        <p:spPr>
          <a:xfrm>
            <a:off x="3857875" y="27734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tell time.</a:t>
            </a:r>
            <a:endParaRPr>
              <a:latin typeface="Quicksand"/>
              <a:ea typeface="Quicksand"/>
              <a:cs typeface="Quicksand"/>
              <a:sym typeface="Quicksand"/>
            </a:endParaRPr>
          </a:p>
        </p:txBody>
      </p:sp>
      <p:sp>
        <p:nvSpPr>
          <p:cNvPr id="1169" name="Google Shape;1169;p112"/>
          <p:cNvSpPr/>
          <p:nvPr/>
        </p:nvSpPr>
        <p:spPr>
          <a:xfrm>
            <a:off x="3376652" y="2773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1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2.MD.C.7, 2.NBT.A.2</a:t>
            </a:r>
            <a:endParaRPr sz="1100">
              <a:latin typeface="Quicksand"/>
              <a:ea typeface="Quicksand"/>
              <a:cs typeface="Quicksand"/>
              <a:sym typeface="Quicksand"/>
            </a:endParaRPr>
          </a:p>
        </p:txBody>
      </p:sp>
      <p:sp>
        <p:nvSpPr>
          <p:cNvPr id="1171" name="Google Shape;1171;p112"/>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113"/>
          <p:cNvSpPr txBox="1"/>
          <p:nvPr>
            <p:ph type="ctrTitle"/>
          </p:nvPr>
        </p:nvSpPr>
        <p:spPr>
          <a:xfrm>
            <a:off x="517450" y="768697"/>
            <a:ext cx="7772400" cy="7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Notice and Wonder: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Number Line and Clock</a:t>
            </a:r>
            <a:endParaRPr b="0" sz="3000">
              <a:solidFill>
                <a:srgbClr val="434343"/>
              </a:solidFill>
              <a:latin typeface="Hepta Slab"/>
              <a:ea typeface="Hepta Slab"/>
              <a:cs typeface="Hepta Slab"/>
              <a:sym typeface="Hepta Slab"/>
            </a:endParaRPr>
          </a:p>
        </p:txBody>
      </p:sp>
      <p:sp>
        <p:nvSpPr>
          <p:cNvPr id="1177" name="Google Shape;1177;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1178" name="Google Shape;1178;p113"/>
          <p:cNvGrpSpPr/>
          <p:nvPr/>
        </p:nvGrpSpPr>
        <p:grpSpPr>
          <a:xfrm rot="862304">
            <a:off x="6711834" y="2917244"/>
            <a:ext cx="1863493" cy="885824"/>
            <a:chOff x="176034" y="2237912"/>
            <a:chExt cx="2343168" cy="950076"/>
          </a:xfrm>
        </p:grpSpPr>
        <p:sp>
          <p:nvSpPr>
            <p:cNvPr id="1179" name="Google Shape;1179;p113"/>
            <p:cNvSpPr/>
            <p:nvPr/>
          </p:nvSpPr>
          <p:spPr>
            <a:xfrm>
              <a:off x="176034" y="223791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13"/>
            <p:cNvSpPr txBox="1"/>
            <p:nvPr/>
          </p:nvSpPr>
          <p:spPr>
            <a:xfrm>
              <a:off x="567923" y="239704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grpSp>
        <p:nvGrpSpPr>
          <p:cNvPr id="1181" name="Google Shape;1181;p113"/>
          <p:cNvGrpSpPr/>
          <p:nvPr/>
        </p:nvGrpSpPr>
        <p:grpSpPr>
          <a:xfrm rot="-801510">
            <a:off x="835205" y="1637033"/>
            <a:ext cx="1993856" cy="955396"/>
            <a:chOff x="1534073" y="1975055"/>
            <a:chExt cx="2343168" cy="950076"/>
          </a:xfrm>
        </p:grpSpPr>
        <p:sp>
          <p:nvSpPr>
            <p:cNvPr id="1182" name="Google Shape;1182;p113"/>
            <p:cNvSpPr/>
            <p:nvPr/>
          </p:nvSpPr>
          <p:spPr>
            <a:xfrm>
              <a:off x="1534073" y="197505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13"/>
            <p:cNvSpPr txBox="1"/>
            <p:nvPr/>
          </p:nvSpPr>
          <p:spPr>
            <a:xfrm>
              <a:off x="1912128" y="2093193"/>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pic>
        <p:nvPicPr>
          <p:cNvPr id="1184" name="Google Shape;1184;p113"/>
          <p:cNvPicPr preferRelativeResize="0"/>
          <p:nvPr/>
        </p:nvPicPr>
        <p:blipFill>
          <a:blip r:embed="rId3">
            <a:alphaModFix/>
          </a:blip>
          <a:stretch>
            <a:fillRect/>
          </a:stretch>
        </p:blipFill>
        <p:spPr>
          <a:xfrm>
            <a:off x="2999612" y="1619748"/>
            <a:ext cx="3544300" cy="2671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114"/>
          <p:cNvSpPr txBox="1"/>
          <p:nvPr>
            <p:ph type="ctrTitle"/>
          </p:nvPr>
        </p:nvSpPr>
        <p:spPr>
          <a:xfrm>
            <a:off x="542050" y="2672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Count by 5 on the Clock </a:t>
            </a:r>
            <a:endParaRPr b="0" sz="2600">
              <a:solidFill>
                <a:srgbClr val="434343"/>
              </a:solidFill>
              <a:latin typeface="Hepta Slab"/>
              <a:ea typeface="Hepta Slab"/>
              <a:cs typeface="Hepta Slab"/>
              <a:sym typeface="Hepta Slab"/>
            </a:endParaRPr>
          </a:p>
        </p:txBody>
      </p:sp>
      <p:sp>
        <p:nvSpPr>
          <p:cNvPr id="1190" name="Google Shape;1190;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191" name="Google Shape;1191;p114"/>
          <p:cNvSpPr txBox="1"/>
          <p:nvPr/>
        </p:nvSpPr>
        <p:spPr>
          <a:xfrm>
            <a:off x="4955725" y="1393600"/>
            <a:ext cx="3786900" cy="27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2. What time does this clock show? </a:t>
            </a:r>
            <a:endParaRPr>
              <a:latin typeface="Livvic"/>
              <a:ea typeface="Livvic"/>
              <a:cs typeface="Livvic"/>
              <a:sym typeface="Livvic"/>
            </a:endParaRPr>
          </a:p>
        </p:txBody>
      </p:sp>
      <p:sp>
        <p:nvSpPr>
          <p:cNvPr id="1192" name="Google Shape;1192;p114"/>
          <p:cNvSpPr txBox="1"/>
          <p:nvPr/>
        </p:nvSpPr>
        <p:spPr>
          <a:xfrm>
            <a:off x="671825" y="1393600"/>
            <a:ext cx="3641100" cy="27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1. Discuss 2 ways to read the time on this clock. </a:t>
            </a:r>
            <a:endParaRPr>
              <a:latin typeface="Livvic"/>
              <a:ea typeface="Livvic"/>
              <a:cs typeface="Livvic"/>
              <a:sym typeface="Livvic"/>
            </a:endParaRPr>
          </a:p>
        </p:txBody>
      </p:sp>
      <p:pic>
        <p:nvPicPr>
          <p:cNvPr id="1193" name="Google Shape;1193;p114"/>
          <p:cNvPicPr preferRelativeResize="0"/>
          <p:nvPr/>
        </p:nvPicPr>
        <p:blipFill>
          <a:blip r:embed="rId3">
            <a:alphaModFix/>
          </a:blip>
          <a:stretch>
            <a:fillRect/>
          </a:stretch>
        </p:blipFill>
        <p:spPr>
          <a:xfrm>
            <a:off x="1057950" y="2060450"/>
            <a:ext cx="2171025" cy="1811575"/>
          </a:xfrm>
          <a:prstGeom prst="rect">
            <a:avLst/>
          </a:prstGeom>
          <a:noFill/>
          <a:ln cap="flat" cmpd="sng" w="19050">
            <a:solidFill>
              <a:schemeClr val="dk2"/>
            </a:solidFill>
            <a:prstDash val="solid"/>
            <a:round/>
            <a:headEnd len="sm" w="sm" type="none"/>
            <a:tailEnd len="sm" w="sm" type="none"/>
          </a:ln>
        </p:spPr>
      </p:pic>
      <p:pic>
        <p:nvPicPr>
          <p:cNvPr id="1194" name="Google Shape;1194;p114"/>
          <p:cNvPicPr preferRelativeResize="0"/>
          <p:nvPr/>
        </p:nvPicPr>
        <p:blipFill>
          <a:blip r:embed="rId4">
            <a:alphaModFix/>
          </a:blip>
          <a:stretch>
            <a:fillRect/>
          </a:stretch>
        </p:blipFill>
        <p:spPr>
          <a:xfrm>
            <a:off x="5541525" y="2021700"/>
            <a:ext cx="2108510" cy="1850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115"/>
          <p:cNvSpPr txBox="1"/>
          <p:nvPr>
            <p:ph type="ctrTitle"/>
          </p:nvPr>
        </p:nvSpPr>
        <p:spPr>
          <a:xfrm>
            <a:off x="542050" y="267250"/>
            <a:ext cx="7772400" cy="6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Count by 5 on the Clock </a:t>
            </a:r>
            <a:endParaRPr b="0" sz="2600">
              <a:solidFill>
                <a:srgbClr val="434343"/>
              </a:solidFill>
              <a:latin typeface="Hepta Slab"/>
              <a:ea typeface="Hepta Slab"/>
              <a:cs typeface="Hepta Slab"/>
              <a:sym typeface="Hepta Slab"/>
            </a:endParaRPr>
          </a:p>
        </p:txBody>
      </p:sp>
      <p:sp>
        <p:nvSpPr>
          <p:cNvPr id="1200" name="Google Shape;1200;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201" name="Google Shape;1201;p115"/>
          <p:cNvSpPr txBox="1"/>
          <p:nvPr/>
        </p:nvSpPr>
        <p:spPr>
          <a:xfrm>
            <a:off x="471750" y="900125"/>
            <a:ext cx="8200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3. Read the time on each clock card with your partner.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Put the clocks in order based on the times they show.</a:t>
            </a:r>
            <a:endParaRPr>
              <a:latin typeface="Quicksand"/>
              <a:ea typeface="Quicksand"/>
              <a:cs typeface="Quicksand"/>
              <a:sym typeface="Quicksand"/>
            </a:endParaRPr>
          </a:p>
        </p:txBody>
      </p:sp>
      <p:pic>
        <p:nvPicPr>
          <p:cNvPr id="1202" name="Google Shape;1202;p115"/>
          <p:cNvPicPr preferRelativeResize="0"/>
          <p:nvPr/>
        </p:nvPicPr>
        <p:blipFill>
          <a:blip r:embed="rId3">
            <a:alphaModFix/>
          </a:blip>
          <a:stretch>
            <a:fillRect/>
          </a:stretch>
        </p:blipFill>
        <p:spPr>
          <a:xfrm>
            <a:off x="557200" y="1640550"/>
            <a:ext cx="1838325" cy="1162050"/>
          </a:xfrm>
          <a:prstGeom prst="rect">
            <a:avLst/>
          </a:prstGeom>
          <a:noFill/>
          <a:ln cap="flat" cmpd="sng" w="19050">
            <a:solidFill>
              <a:schemeClr val="dk2"/>
            </a:solidFill>
            <a:prstDash val="solid"/>
            <a:round/>
            <a:headEnd len="sm" w="sm" type="none"/>
            <a:tailEnd len="sm" w="sm" type="none"/>
          </a:ln>
        </p:spPr>
      </p:pic>
      <p:pic>
        <p:nvPicPr>
          <p:cNvPr id="1203" name="Google Shape;1203;p115"/>
          <p:cNvPicPr preferRelativeResize="0"/>
          <p:nvPr/>
        </p:nvPicPr>
        <p:blipFill>
          <a:blip r:embed="rId4">
            <a:alphaModFix/>
          </a:blip>
          <a:stretch>
            <a:fillRect/>
          </a:stretch>
        </p:blipFill>
        <p:spPr>
          <a:xfrm>
            <a:off x="2547925" y="1640550"/>
            <a:ext cx="1971675" cy="1238250"/>
          </a:xfrm>
          <a:prstGeom prst="rect">
            <a:avLst/>
          </a:prstGeom>
          <a:noFill/>
          <a:ln cap="flat" cmpd="sng" w="19050">
            <a:solidFill>
              <a:schemeClr val="dk2"/>
            </a:solidFill>
            <a:prstDash val="solid"/>
            <a:round/>
            <a:headEnd len="sm" w="sm" type="none"/>
            <a:tailEnd len="sm" w="sm" type="none"/>
          </a:ln>
        </p:spPr>
      </p:pic>
      <p:pic>
        <p:nvPicPr>
          <p:cNvPr id="1204" name="Google Shape;1204;p115"/>
          <p:cNvPicPr preferRelativeResize="0"/>
          <p:nvPr/>
        </p:nvPicPr>
        <p:blipFill>
          <a:blip r:embed="rId5">
            <a:alphaModFix/>
          </a:blip>
          <a:stretch>
            <a:fillRect/>
          </a:stretch>
        </p:blipFill>
        <p:spPr>
          <a:xfrm>
            <a:off x="557200" y="3031200"/>
            <a:ext cx="1924050" cy="1162050"/>
          </a:xfrm>
          <a:prstGeom prst="rect">
            <a:avLst/>
          </a:prstGeom>
          <a:noFill/>
          <a:ln cap="flat" cmpd="sng" w="19050">
            <a:solidFill>
              <a:schemeClr val="dk2"/>
            </a:solidFill>
            <a:prstDash val="solid"/>
            <a:round/>
            <a:headEnd len="sm" w="sm" type="none"/>
            <a:tailEnd len="sm" w="sm" type="none"/>
          </a:ln>
        </p:spPr>
      </p:pic>
      <p:pic>
        <p:nvPicPr>
          <p:cNvPr id="1205" name="Google Shape;1205;p115"/>
          <p:cNvPicPr preferRelativeResize="0"/>
          <p:nvPr/>
        </p:nvPicPr>
        <p:blipFill>
          <a:blip r:embed="rId6">
            <a:alphaModFix/>
          </a:blip>
          <a:stretch>
            <a:fillRect/>
          </a:stretch>
        </p:blipFill>
        <p:spPr>
          <a:xfrm>
            <a:off x="4672000" y="1640550"/>
            <a:ext cx="1876425" cy="1209675"/>
          </a:xfrm>
          <a:prstGeom prst="rect">
            <a:avLst/>
          </a:prstGeom>
          <a:noFill/>
          <a:ln cap="flat" cmpd="sng" w="19050">
            <a:solidFill>
              <a:schemeClr val="dk2"/>
            </a:solidFill>
            <a:prstDash val="solid"/>
            <a:round/>
            <a:headEnd len="sm" w="sm" type="none"/>
            <a:tailEnd len="sm" w="sm" type="none"/>
          </a:ln>
        </p:spPr>
      </p:pic>
      <p:pic>
        <p:nvPicPr>
          <p:cNvPr id="1206" name="Google Shape;1206;p115"/>
          <p:cNvPicPr preferRelativeResize="0"/>
          <p:nvPr/>
        </p:nvPicPr>
        <p:blipFill>
          <a:blip r:embed="rId7">
            <a:alphaModFix/>
          </a:blip>
          <a:stretch>
            <a:fillRect/>
          </a:stretch>
        </p:blipFill>
        <p:spPr>
          <a:xfrm>
            <a:off x="2633650" y="3031200"/>
            <a:ext cx="1771650" cy="1247775"/>
          </a:xfrm>
          <a:prstGeom prst="rect">
            <a:avLst/>
          </a:prstGeom>
          <a:noFill/>
          <a:ln cap="flat" cmpd="sng" w="19050">
            <a:solidFill>
              <a:schemeClr val="dk2"/>
            </a:solidFill>
            <a:prstDash val="solid"/>
            <a:round/>
            <a:headEnd len="sm" w="sm" type="none"/>
            <a:tailEnd len="sm" w="sm" type="none"/>
          </a:ln>
        </p:spPr>
      </p:pic>
      <p:pic>
        <p:nvPicPr>
          <p:cNvPr id="1207" name="Google Shape;1207;p115"/>
          <p:cNvPicPr preferRelativeResize="0"/>
          <p:nvPr/>
        </p:nvPicPr>
        <p:blipFill>
          <a:blip r:embed="rId8">
            <a:alphaModFix/>
          </a:blip>
          <a:stretch>
            <a:fillRect/>
          </a:stretch>
        </p:blipFill>
        <p:spPr>
          <a:xfrm>
            <a:off x="4557700" y="3031200"/>
            <a:ext cx="1762125" cy="1200150"/>
          </a:xfrm>
          <a:prstGeom prst="rect">
            <a:avLst/>
          </a:prstGeom>
          <a:noFill/>
          <a:ln cap="flat" cmpd="sng" w="19050">
            <a:solidFill>
              <a:schemeClr val="dk2"/>
            </a:solidFill>
            <a:prstDash val="solid"/>
            <a:round/>
            <a:headEnd len="sm" w="sm" type="none"/>
            <a:tailEnd len="sm" w="sm" type="none"/>
          </a:ln>
        </p:spPr>
      </p:pic>
      <p:pic>
        <p:nvPicPr>
          <p:cNvPr id="1208" name="Google Shape;1208;p115"/>
          <p:cNvPicPr preferRelativeResize="0"/>
          <p:nvPr/>
        </p:nvPicPr>
        <p:blipFill>
          <a:blip r:embed="rId9">
            <a:alphaModFix/>
          </a:blip>
          <a:stretch>
            <a:fillRect/>
          </a:stretch>
        </p:blipFill>
        <p:spPr>
          <a:xfrm>
            <a:off x="6700825" y="1640550"/>
            <a:ext cx="1885950" cy="1209675"/>
          </a:xfrm>
          <a:prstGeom prst="rect">
            <a:avLst/>
          </a:prstGeom>
          <a:noFill/>
          <a:ln cap="flat" cmpd="sng" w="19050">
            <a:solidFill>
              <a:schemeClr val="dk2"/>
            </a:solidFill>
            <a:prstDash val="solid"/>
            <a:round/>
            <a:headEnd len="sm" w="sm" type="none"/>
            <a:tailEnd len="sm" w="sm" type="none"/>
          </a:ln>
        </p:spPr>
      </p:pic>
      <p:pic>
        <p:nvPicPr>
          <p:cNvPr id="1209" name="Google Shape;1209;p115"/>
          <p:cNvPicPr preferRelativeResize="0"/>
          <p:nvPr/>
        </p:nvPicPr>
        <p:blipFill>
          <a:blip r:embed="rId10">
            <a:alphaModFix/>
          </a:blip>
          <a:stretch>
            <a:fillRect/>
          </a:stretch>
        </p:blipFill>
        <p:spPr>
          <a:xfrm>
            <a:off x="6472225" y="3002625"/>
            <a:ext cx="1971675" cy="1266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116"/>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Write the Time </a:t>
            </a:r>
            <a:endParaRPr b="0" sz="2600">
              <a:solidFill>
                <a:srgbClr val="434343"/>
              </a:solidFill>
              <a:latin typeface="Hepta Slab"/>
              <a:ea typeface="Hepta Slab"/>
              <a:cs typeface="Hepta Slab"/>
              <a:sym typeface="Hepta Slab"/>
            </a:endParaRPr>
          </a:p>
        </p:txBody>
      </p:sp>
      <p:sp>
        <p:nvSpPr>
          <p:cNvPr id="1215" name="Google Shape;1215;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216" name="Google Shape;1216;p116"/>
          <p:cNvSpPr txBox="1"/>
          <p:nvPr/>
        </p:nvSpPr>
        <p:spPr>
          <a:xfrm>
            <a:off x="813950" y="992050"/>
            <a:ext cx="73713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Write the time shown on each clock. </a:t>
            </a:r>
            <a:endParaRPr sz="1600">
              <a:latin typeface="Quicksand"/>
              <a:ea typeface="Quicksand"/>
              <a:cs typeface="Quicksand"/>
              <a:sym typeface="Quicksand"/>
            </a:endParaRPr>
          </a:p>
        </p:txBody>
      </p:sp>
      <p:pic>
        <p:nvPicPr>
          <p:cNvPr id="1217" name="Google Shape;1217;p116"/>
          <p:cNvPicPr preferRelativeResize="0"/>
          <p:nvPr/>
        </p:nvPicPr>
        <p:blipFill>
          <a:blip r:embed="rId3">
            <a:alphaModFix/>
          </a:blip>
          <a:stretch>
            <a:fillRect/>
          </a:stretch>
        </p:blipFill>
        <p:spPr>
          <a:xfrm>
            <a:off x="1023400" y="1664125"/>
            <a:ext cx="3416350" cy="2605275"/>
          </a:xfrm>
          <a:prstGeom prst="rect">
            <a:avLst/>
          </a:prstGeom>
          <a:noFill/>
          <a:ln cap="flat" cmpd="sng" w="19050">
            <a:solidFill>
              <a:schemeClr val="dk2"/>
            </a:solidFill>
            <a:prstDash val="solid"/>
            <a:round/>
            <a:headEnd len="sm" w="sm" type="none"/>
            <a:tailEnd len="sm" w="sm" type="none"/>
          </a:ln>
        </p:spPr>
      </p:pic>
      <p:pic>
        <p:nvPicPr>
          <p:cNvPr id="1218" name="Google Shape;1218;p116"/>
          <p:cNvPicPr preferRelativeResize="0"/>
          <p:nvPr/>
        </p:nvPicPr>
        <p:blipFill>
          <a:blip r:embed="rId4">
            <a:alphaModFix/>
          </a:blip>
          <a:stretch>
            <a:fillRect/>
          </a:stretch>
        </p:blipFill>
        <p:spPr>
          <a:xfrm>
            <a:off x="4927675" y="1685575"/>
            <a:ext cx="3585725" cy="2562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17"/>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Write the Time </a:t>
            </a:r>
            <a:endParaRPr b="0" sz="2600">
              <a:solidFill>
                <a:srgbClr val="434343"/>
              </a:solidFill>
              <a:latin typeface="Hepta Slab"/>
              <a:ea typeface="Hepta Slab"/>
              <a:cs typeface="Hepta Slab"/>
              <a:sym typeface="Hepta Slab"/>
            </a:endParaRPr>
          </a:p>
        </p:txBody>
      </p:sp>
      <p:sp>
        <p:nvSpPr>
          <p:cNvPr id="1224" name="Google Shape;1224;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225" name="Google Shape;1225;p117"/>
          <p:cNvSpPr txBox="1"/>
          <p:nvPr/>
        </p:nvSpPr>
        <p:spPr>
          <a:xfrm>
            <a:off x="813950" y="992050"/>
            <a:ext cx="73713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Write the time shown on each clock. </a:t>
            </a:r>
            <a:endParaRPr sz="1600">
              <a:latin typeface="Quicksand"/>
              <a:ea typeface="Quicksand"/>
              <a:cs typeface="Quicksand"/>
              <a:sym typeface="Quicksand"/>
            </a:endParaRPr>
          </a:p>
        </p:txBody>
      </p:sp>
      <p:pic>
        <p:nvPicPr>
          <p:cNvPr id="1226" name="Google Shape;1226;p117"/>
          <p:cNvPicPr preferRelativeResize="0"/>
          <p:nvPr/>
        </p:nvPicPr>
        <p:blipFill>
          <a:blip r:embed="rId3">
            <a:alphaModFix/>
          </a:blip>
          <a:stretch>
            <a:fillRect/>
          </a:stretch>
        </p:blipFill>
        <p:spPr>
          <a:xfrm>
            <a:off x="659250" y="1575550"/>
            <a:ext cx="3586350" cy="2962275"/>
          </a:xfrm>
          <a:prstGeom prst="rect">
            <a:avLst/>
          </a:prstGeom>
          <a:noFill/>
          <a:ln cap="flat" cmpd="sng" w="19050">
            <a:solidFill>
              <a:schemeClr val="dk2"/>
            </a:solidFill>
            <a:prstDash val="solid"/>
            <a:round/>
            <a:headEnd len="sm" w="sm" type="none"/>
            <a:tailEnd len="sm" w="sm" type="none"/>
          </a:ln>
        </p:spPr>
      </p:pic>
      <p:pic>
        <p:nvPicPr>
          <p:cNvPr id="1227" name="Google Shape;1227;p117"/>
          <p:cNvPicPr preferRelativeResize="0"/>
          <p:nvPr/>
        </p:nvPicPr>
        <p:blipFill>
          <a:blip r:embed="rId4">
            <a:alphaModFix/>
          </a:blip>
          <a:stretch>
            <a:fillRect/>
          </a:stretch>
        </p:blipFill>
        <p:spPr>
          <a:xfrm>
            <a:off x="4410075" y="1575550"/>
            <a:ext cx="4257675" cy="2962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sp>
        <p:nvSpPr>
          <p:cNvPr id="1232" name="Google Shape;1232;p118"/>
          <p:cNvSpPr txBox="1"/>
          <p:nvPr>
            <p:ph type="ctrTitle"/>
          </p:nvPr>
        </p:nvSpPr>
        <p:spPr>
          <a:xfrm>
            <a:off x="613400" y="383949"/>
            <a:ext cx="7772400" cy="60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Write the Time </a:t>
            </a:r>
            <a:endParaRPr b="0" sz="2600">
              <a:solidFill>
                <a:srgbClr val="434343"/>
              </a:solidFill>
              <a:latin typeface="Hepta Slab"/>
              <a:ea typeface="Hepta Slab"/>
              <a:cs typeface="Hepta Slab"/>
              <a:sym typeface="Hepta Slab"/>
            </a:endParaRPr>
          </a:p>
        </p:txBody>
      </p:sp>
      <p:sp>
        <p:nvSpPr>
          <p:cNvPr id="1233" name="Google Shape;1233;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234" name="Google Shape;1234;p118"/>
          <p:cNvSpPr txBox="1"/>
          <p:nvPr/>
        </p:nvSpPr>
        <p:spPr>
          <a:xfrm>
            <a:off x="813950" y="992050"/>
            <a:ext cx="73713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Write the time shown on each clock. </a:t>
            </a:r>
            <a:endParaRPr sz="1600">
              <a:latin typeface="Quicksand"/>
              <a:ea typeface="Quicksand"/>
              <a:cs typeface="Quicksand"/>
              <a:sym typeface="Quicksand"/>
            </a:endParaRPr>
          </a:p>
        </p:txBody>
      </p:sp>
      <p:pic>
        <p:nvPicPr>
          <p:cNvPr id="1235" name="Google Shape;1235;p118"/>
          <p:cNvPicPr preferRelativeResize="0"/>
          <p:nvPr/>
        </p:nvPicPr>
        <p:blipFill>
          <a:blip r:embed="rId3">
            <a:alphaModFix/>
          </a:blip>
          <a:stretch>
            <a:fillRect/>
          </a:stretch>
        </p:blipFill>
        <p:spPr>
          <a:xfrm>
            <a:off x="775850" y="1630550"/>
            <a:ext cx="3477350" cy="2678600"/>
          </a:xfrm>
          <a:prstGeom prst="rect">
            <a:avLst/>
          </a:prstGeom>
          <a:noFill/>
          <a:ln cap="flat" cmpd="sng" w="19050">
            <a:solidFill>
              <a:schemeClr val="dk2"/>
            </a:solidFill>
            <a:prstDash val="solid"/>
            <a:round/>
            <a:headEnd len="sm" w="sm" type="none"/>
            <a:tailEnd len="sm" w="sm" type="none"/>
          </a:ln>
        </p:spPr>
      </p:pic>
      <p:pic>
        <p:nvPicPr>
          <p:cNvPr id="1236" name="Google Shape;1236;p118"/>
          <p:cNvPicPr preferRelativeResize="0"/>
          <p:nvPr/>
        </p:nvPicPr>
        <p:blipFill>
          <a:blip r:embed="rId4">
            <a:alphaModFix/>
          </a:blip>
          <a:stretch>
            <a:fillRect/>
          </a:stretch>
        </p:blipFill>
        <p:spPr>
          <a:xfrm>
            <a:off x="4685150" y="1630549"/>
            <a:ext cx="3623989" cy="2678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119"/>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242" name="Google Shape;1242;p119"/>
          <p:cNvPicPr preferRelativeResize="0"/>
          <p:nvPr/>
        </p:nvPicPr>
        <p:blipFill>
          <a:blip r:embed="rId3">
            <a:alphaModFix/>
          </a:blip>
          <a:stretch>
            <a:fillRect/>
          </a:stretch>
        </p:blipFill>
        <p:spPr>
          <a:xfrm>
            <a:off x="3785701" y="3273401"/>
            <a:ext cx="1654350" cy="1473050"/>
          </a:xfrm>
          <a:prstGeom prst="rect">
            <a:avLst/>
          </a:prstGeom>
          <a:noFill/>
          <a:ln>
            <a:noFill/>
          </a:ln>
        </p:spPr>
      </p:pic>
      <p:sp>
        <p:nvSpPr>
          <p:cNvPr id="1243" name="Google Shape;1243;p119"/>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244" name="Google Shape;1244;p119"/>
          <p:cNvSpPr txBox="1"/>
          <p:nvPr/>
        </p:nvSpPr>
        <p:spPr>
          <a:xfrm>
            <a:off x="877650" y="560275"/>
            <a:ext cx="6842700" cy="66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learned that each time the minute hand moves between numbers, 5 minutes have passed. This is why counting by 5 can help us tell time.</a:t>
            </a:r>
            <a:endParaRPr sz="2100">
              <a:latin typeface="Livvic"/>
              <a:ea typeface="Livvic"/>
              <a:cs typeface="Livvic"/>
              <a:sym typeface="Livvic"/>
            </a:endParaRPr>
          </a:p>
        </p:txBody>
      </p:sp>
      <p:sp>
        <p:nvSpPr>
          <p:cNvPr id="1245" name="Google Shape;1245;p119"/>
          <p:cNvSpPr txBox="1"/>
          <p:nvPr/>
        </p:nvSpPr>
        <p:spPr>
          <a:xfrm flipH="1" rot="-300749">
            <a:off x="5967681" y="2230335"/>
            <a:ext cx="2351995" cy="122778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Tell your partner what time is shown on the clock and how you know.</a:t>
            </a:r>
            <a:endParaRPr b="1">
              <a:latin typeface="Quicksand"/>
              <a:ea typeface="Quicksand"/>
              <a:cs typeface="Quicksand"/>
              <a:sym typeface="Quicksand"/>
            </a:endParaRPr>
          </a:p>
        </p:txBody>
      </p:sp>
      <p:sp>
        <p:nvSpPr>
          <p:cNvPr id="1246" name="Google Shape;1246;p119"/>
          <p:cNvSpPr/>
          <p:nvPr/>
        </p:nvSpPr>
        <p:spPr>
          <a:xfrm rot="-300307">
            <a:off x="5507859" y="2071318"/>
            <a:ext cx="3324439" cy="170023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7" name="Google Shape;1247;p119"/>
          <p:cNvPicPr preferRelativeResize="0"/>
          <p:nvPr/>
        </p:nvPicPr>
        <p:blipFill>
          <a:blip r:embed="rId4">
            <a:alphaModFix/>
          </a:blip>
          <a:stretch>
            <a:fillRect/>
          </a:stretch>
        </p:blipFill>
        <p:spPr>
          <a:xfrm>
            <a:off x="1911997" y="1971347"/>
            <a:ext cx="1654350" cy="150986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51" name="Shape 1251"/>
        <p:cNvGrpSpPr/>
        <p:nvPr/>
      </p:nvGrpSpPr>
      <p:grpSpPr>
        <a:xfrm>
          <a:off x="0" y="0"/>
          <a:ext cx="0" cy="0"/>
          <a:chOff x="0" y="0"/>
          <a:chExt cx="0" cy="0"/>
        </a:xfrm>
      </p:grpSpPr>
      <p:sp>
        <p:nvSpPr>
          <p:cNvPr id="1252" name="Google Shape;1252;p120"/>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What Time Is It?</a:t>
            </a:r>
            <a:endParaRPr sz="3700">
              <a:latin typeface="Hepta Slab"/>
              <a:ea typeface="Hepta Slab"/>
              <a:cs typeface="Hepta Slab"/>
              <a:sym typeface="Hepta Slab"/>
            </a:endParaRPr>
          </a:p>
        </p:txBody>
      </p:sp>
      <p:sp>
        <p:nvSpPr>
          <p:cNvPr id="1253" name="Google Shape;1253;p120"/>
          <p:cNvSpPr txBox="1"/>
          <p:nvPr/>
        </p:nvSpPr>
        <p:spPr>
          <a:xfrm>
            <a:off x="27989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read and write times using a.m. or p.m.</a:t>
            </a:r>
            <a:endParaRPr>
              <a:latin typeface="Quicksand"/>
              <a:ea typeface="Quicksand"/>
              <a:cs typeface="Quicksand"/>
              <a:sym typeface="Quicksand"/>
            </a:endParaRPr>
          </a:p>
        </p:txBody>
      </p:sp>
      <p:sp>
        <p:nvSpPr>
          <p:cNvPr id="1254" name="Google Shape;1254;p120"/>
          <p:cNvSpPr/>
          <p:nvPr/>
        </p:nvSpPr>
        <p:spPr>
          <a:xfrm>
            <a:off x="24117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2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2.MD.C.7</a:t>
            </a:r>
            <a:endParaRPr sz="1100">
              <a:latin typeface="Quicksand"/>
              <a:ea typeface="Quicksand"/>
              <a:cs typeface="Quicksand"/>
              <a:sym typeface="Quicksand"/>
            </a:endParaRPr>
          </a:p>
        </p:txBody>
      </p:sp>
      <p:sp>
        <p:nvSpPr>
          <p:cNvPr id="1256" name="Google Shape;1256;p120"/>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121"/>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Count Around the Clock </a:t>
            </a:r>
            <a:endParaRPr b="0" sz="3000">
              <a:solidFill>
                <a:srgbClr val="434343"/>
              </a:solidFill>
              <a:latin typeface="Hepta Slab"/>
              <a:ea typeface="Hepta Slab"/>
              <a:cs typeface="Hepta Slab"/>
              <a:sym typeface="Hepta Slab"/>
            </a:endParaRPr>
          </a:p>
        </p:txBody>
      </p:sp>
      <p:sp>
        <p:nvSpPr>
          <p:cNvPr id="1262" name="Google Shape;1262;p12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263" name="Google Shape;1263;p121"/>
          <p:cNvGrpSpPr/>
          <p:nvPr/>
        </p:nvGrpSpPr>
        <p:grpSpPr>
          <a:xfrm rot="-801369">
            <a:off x="566147" y="1673798"/>
            <a:ext cx="2532815" cy="1104308"/>
            <a:chOff x="522450" y="1769275"/>
            <a:chExt cx="2343168" cy="950076"/>
          </a:xfrm>
        </p:grpSpPr>
        <p:sp>
          <p:nvSpPr>
            <p:cNvPr id="1264" name="Google Shape;1264;p12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21"/>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What patterns do you see?</a:t>
              </a:r>
              <a:endParaRPr>
                <a:latin typeface="Quicksand"/>
                <a:ea typeface="Quicksand"/>
                <a:cs typeface="Quicksand"/>
                <a:sym typeface="Quicksand"/>
              </a:endParaRPr>
            </a:p>
          </p:txBody>
        </p:sp>
      </p:grpSp>
      <p:grpSp>
        <p:nvGrpSpPr>
          <p:cNvPr id="1266" name="Google Shape;1266;p121"/>
          <p:cNvGrpSpPr/>
          <p:nvPr/>
        </p:nvGrpSpPr>
        <p:grpSpPr>
          <a:xfrm rot="862283">
            <a:off x="6397337" y="3274497"/>
            <a:ext cx="2564960" cy="1173978"/>
            <a:chOff x="839436" y="2344375"/>
            <a:chExt cx="2343168" cy="950076"/>
          </a:xfrm>
        </p:grpSpPr>
        <p:sp>
          <p:nvSpPr>
            <p:cNvPr id="1267" name="Google Shape;1267;p121"/>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21"/>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Where do you see a change in the pattern of counting by 5?</a:t>
              </a:r>
              <a:endParaRPr sz="1200">
                <a:latin typeface="Quicksand"/>
                <a:ea typeface="Quicksand"/>
                <a:cs typeface="Quicksand"/>
                <a:sym typeface="Quicksand"/>
              </a:endParaRPr>
            </a:p>
          </p:txBody>
        </p:sp>
      </p:grpSp>
      <p:sp>
        <p:nvSpPr>
          <p:cNvPr id="1269" name="Google Shape;1269;p121"/>
          <p:cNvSpPr txBox="1"/>
          <p:nvPr/>
        </p:nvSpPr>
        <p:spPr>
          <a:xfrm>
            <a:off x="2852400" y="2121700"/>
            <a:ext cx="4280100" cy="8055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Count on by 5 minutes, starting at 3:45.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Stop counting and recording at 5:00.</a:t>
            </a:r>
            <a:endParaRPr sz="1600">
              <a:latin typeface="Quicksand"/>
              <a:ea typeface="Quicksand"/>
              <a:cs typeface="Quicksand"/>
              <a:sym typeface="Quicksan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22"/>
          <p:cNvSpPr txBox="1"/>
          <p:nvPr>
            <p:ph type="ctrTitle"/>
          </p:nvPr>
        </p:nvSpPr>
        <p:spPr>
          <a:xfrm>
            <a:off x="616850" y="711326"/>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What is the Time of Day?</a:t>
            </a:r>
            <a:endParaRPr sz="2700">
              <a:solidFill>
                <a:srgbClr val="434343"/>
              </a:solidFill>
            </a:endParaRPr>
          </a:p>
        </p:txBody>
      </p:sp>
      <p:sp>
        <p:nvSpPr>
          <p:cNvPr id="1275" name="Google Shape;1275;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276" name="Google Shape;1276;p122"/>
          <p:cNvSpPr txBox="1"/>
          <p:nvPr/>
        </p:nvSpPr>
        <p:spPr>
          <a:xfrm>
            <a:off x="458575" y="1559875"/>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Use the materials your teacher gives you to create your own representation for the hours in a day.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Circle and label when you eat breakfast, lunch, and dinner on the diagram.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Shade in when you might be sleeping. </a:t>
            </a:r>
            <a:endParaRPr sz="1600">
              <a:latin typeface="Quicksand"/>
              <a:ea typeface="Quicksand"/>
              <a:cs typeface="Quicksand"/>
              <a:sym typeface="Quicksand"/>
            </a:endParaRPr>
          </a:p>
        </p:txBody>
      </p:sp>
      <p:pic>
        <p:nvPicPr>
          <p:cNvPr id="1277" name="Google Shape;1277;p122"/>
          <p:cNvPicPr preferRelativeResize="0"/>
          <p:nvPr/>
        </p:nvPicPr>
        <p:blipFill>
          <a:blip r:embed="rId3">
            <a:alphaModFix/>
          </a:blip>
          <a:stretch>
            <a:fillRect/>
          </a:stretch>
        </p:blipFill>
        <p:spPr>
          <a:xfrm>
            <a:off x="4975076" y="1999950"/>
            <a:ext cx="3511025" cy="1502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123"/>
          <p:cNvSpPr txBox="1"/>
          <p:nvPr>
            <p:ph type="ctrTitle"/>
          </p:nvPr>
        </p:nvSpPr>
        <p:spPr>
          <a:xfrm>
            <a:off x="598525" y="4179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What is the Time of Day?</a:t>
            </a:r>
            <a:endParaRPr sz="2700">
              <a:solidFill>
                <a:srgbClr val="434343"/>
              </a:solidFill>
            </a:endParaRPr>
          </a:p>
        </p:txBody>
      </p:sp>
      <p:sp>
        <p:nvSpPr>
          <p:cNvPr id="1283" name="Google Shape;1283;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284" name="Google Shape;1284;p123"/>
          <p:cNvSpPr txBox="1"/>
          <p:nvPr/>
        </p:nvSpPr>
        <p:spPr>
          <a:xfrm>
            <a:off x="458575" y="1559875"/>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2.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Fill in the blank with a.m. or p.m. to show the time of day for each activity.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Explain your thinking to your partner. </a:t>
            </a:r>
            <a:endParaRPr sz="1600">
              <a:latin typeface="Quicksand"/>
              <a:ea typeface="Quicksand"/>
              <a:cs typeface="Quicksand"/>
              <a:sym typeface="Quicksand"/>
            </a:endParaRPr>
          </a:p>
        </p:txBody>
      </p:sp>
      <p:pic>
        <p:nvPicPr>
          <p:cNvPr id="1285" name="Google Shape;1285;p123"/>
          <p:cNvPicPr preferRelativeResize="0"/>
          <p:nvPr/>
        </p:nvPicPr>
        <p:blipFill>
          <a:blip r:embed="rId3">
            <a:alphaModFix/>
          </a:blip>
          <a:stretch>
            <a:fillRect/>
          </a:stretch>
        </p:blipFill>
        <p:spPr>
          <a:xfrm>
            <a:off x="4769900" y="1664575"/>
            <a:ext cx="3864124" cy="213392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24"/>
          <p:cNvSpPr txBox="1"/>
          <p:nvPr>
            <p:ph type="ctrTitle"/>
          </p:nvPr>
        </p:nvSpPr>
        <p:spPr>
          <a:xfrm>
            <a:off x="598525" y="4179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Tell the Time with a.m. and p.m.</a:t>
            </a:r>
            <a:endParaRPr sz="2700">
              <a:solidFill>
                <a:srgbClr val="434343"/>
              </a:solidFill>
            </a:endParaRPr>
          </a:p>
        </p:txBody>
      </p:sp>
      <p:sp>
        <p:nvSpPr>
          <p:cNvPr id="1291" name="Google Shape;1291;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292" name="Google Shape;1292;p124"/>
          <p:cNvSpPr txBox="1"/>
          <p:nvPr/>
        </p:nvSpPr>
        <p:spPr>
          <a:xfrm>
            <a:off x="598525" y="1059650"/>
            <a:ext cx="4845900" cy="26208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Label each activity with a.m. or p.m.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Draw a line to the time when the activity could take place and to one of the clocks. </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Draw the hands on the clock to show the time.</a:t>
            </a:r>
            <a:endParaRPr sz="1500">
              <a:latin typeface="Quicksand"/>
              <a:ea typeface="Quicksand"/>
              <a:cs typeface="Quicksand"/>
              <a:sym typeface="Quicksand"/>
            </a:endParaRPr>
          </a:p>
        </p:txBody>
      </p:sp>
      <p:pic>
        <p:nvPicPr>
          <p:cNvPr id="1293" name="Google Shape;1293;p124"/>
          <p:cNvPicPr preferRelativeResize="0"/>
          <p:nvPr/>
        </p:nvPicPr>
        <p:blipFill>
          <a:blip r:embed="rId3">
            <a:alphaModFix/>
          </a:blip>
          <a:stretch>
            <a:fillRect/>
          </a:stretch>
        </p:blipFill>
        <p:spPr>
          <a:xfrm>
            <a:off x="1780325" y="2388850"/>
            <a:ext cx="3010700" cy="2128000"/>
          </a:xfrm>
          <a:prstGeom prst="rect">
            <a:avLst/>
          </a:prstGeom>
          <a:noFill/>
          <a:ln cap="flat" cmpd="sng" w="19050">
            <a:solidFill>
              <a:schemeClr val="dk2"/>
            </a:solidFill>
            <a:prstDash val="solid"/>
            <a:round/>
            <a:headEnd len="sm" w="sm" type="none"/>
            <a:tailEnd len="sm" w="sm" type="none"/>
          </a:ln>
        </p:spPr>
      </p:pic>
      <p:pic>
        <p:nvPicPr>
          <p:cNvPr id="1294" name="Google Shape;1294;p124"/>
          <p:cNvPicPr preferRelativeResize="0"/>
          <p:nvPr/>
        </p:nvPicPr>
        <p:blipFill>
          <a:blip r:embed="rId4">
            <a:alphaModFix/>
          </a:blip>
          <a:stretch>
            <a:fillRect/>
          </a:stretch>
        </p:blipFill>
        <p:spPr>
          <a:xfrm>
            <a:off x="5724378" y="1149688"/>
            <a:ext cx="2477326" cy="3441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125"/>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300" name="Google Shape;1300;p125"/>
          <p:cNvPicPr preferRelativeResize="0"/>
          <p:nvPr/>
        </p:nvPicPr>
        <p:blipFill>
          <a:blip r:embed="rId3">
            <a:alphaModFix/>
          </a:blip>
          <a:stretch>
            <a:fillRect/>
          </a:stretch>
        </p:blipFill>
        <p:spPr>
          <a:xfrm>
            <a:off x="3935113" y="3115113"/>
            <a:ext cx="1851687" cy="1648762"/>
          </a:xfrm>
          <a:prstGeom prst="rect">
            <a:avLst/>
          </a:prstGeom>
          <a:noFill/>
          <a:ln>
            <a:noFill/>
          </a:ln>
        </p:spPr>
      </p:pic>
      <p:sp>
        <p:nvSpPr>
          <p:cNvPr id="1301" name="Google Shape;1301;p125"/>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302" name="Google Shape;1302;p125"/>
          <p:cNvSpPr/>
          <p:nvPr/>
        </p:nvSpPr>
        <p:spPr>
          <a:xfrm flipH="1">
            <a:off x="801785" y="2288213"/>
            <a:ext cx="3034762" cy="22922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25"/>
          <p:cNvSpPr txBox="1"/>
          <p:nvPr/>
        </p:nvSpPr>
        <p:spPr>
          <a:xfrm flipH="1">
            <a:off x="1188605" y="2560725"/>
            <a:ext cx="22611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Tell your partner what time you might do each of these activities. Include a.m. or p.m. with the time.</a:t>
            </a:r>
            <a:endParaRPr b="1" sz="700">
              <a:latin typeface="Quicksand"/>
              <a:ea typeface="Quicksand"/>
              <a:cs typeface="Quicksand"/>
              <a:sym typeface="Quicksand"/>
            </a:endParaRPr>
          </a:p>
        </p:txBody>
      </p:sp>
      <p:sp>
        <p:nvSpPr>
          <p:cNvPr id="1304" name="Google Shape;1304;p125"/>
          <p:cNvSpPr txBox="1"/>
          <p:nvPr/>
        </p:nvSpPr>
        <p:spPr>
          <a:xfrm>
            <a:off x="601050" y="401225"/>
            <a:ext cx="7200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learned that the hours in a day are split into 2 groups called a.m. and p.m. We learned that a.m. is usually thought of as morning and p.m. is thought of as afternoon and night.</a:t>
            </a:r>
            <a:endParaRPr sz="2100">
              <a:latin typeface="Livvic"/>
              <a:ea typeface="Livvic"/>
              <a:cs typeface="Livvic"/>
              <a:sym typeface="Livvic"/>
            </a:endParaRPr>
          </a:p>
        </p:txBody>
      </p:sp>
      <p:pic>
        <p:nvPicPr>
          <p:cNvPr id="1305" name="Google Shape;1305;p125"/>
          <p:cNvPicPr preferRelativeResize="0"/>
          <p:nvPr/>
        </p:nvPicPr>
        <p:blipFill>
          <a:blip r:embed="rId4">
            <a:alphaModFix/>
          </a:blip>
          <a:stretch>
            <a:fillRect/>
          </a:stretch>
        </p:blipFill>
        <p:spPr>
          <a:xfrm>
            <a:off x="4056299" y="1920825"/>
            <a:ext cx="1990725" cy="1009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309" name="Shape 1309"/>
        <p:cNvGrpSpPr/>
        <p:nvPr/>
      </p:nvGrpSpPr>
      <p:grpSpPr>
        <a:xfrm>
          <a:off x="0" y="0"/>
          <a:ext cx="0" cy="0"/>
          <a:chOff x="0" y="0"/>
          <a:chExt cx="0" cy="0"/>
        </a:xfrm>
      </p:grpSpPr>
      <p:sp>
        <p:nvSpPr>
          <p:cNvPr id="1310" name="Google Shape;1310;p126"/>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311" name="Google Shape;1311;p126"/>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In this section, we learned to read clocks to tell and write time to the nearest 5 minutes. We learned how to count by 5 on the clock to tell the time in minutes. We learned how to think about the position of the hour hand depending on how many minutes had passed. We also learned how to use what we know about morning, afternoon, and night to use a.m. and p.m. when we tell and write time.</a:t>
            </a:r>
            <a:endParaRPr sz="2500">
              <a:latin typeface="Quicksand"/>
              <a:ea typeface="Quicksand"/>
              <a:cs typeface="Quicksand"/>
              <a:sym typeface="Quicksand"/>
            </a:endParaRPr>
          </a:p>
        </p:txBody>
      </p:sp>
      <p:sp>
        <p:nvSpPr>
          <p:cNvPr id="1312" name="Google Shape;1312;p12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3" name="Google Shape;1313;p126"/>
          <p:cNvPicPr preferRelativeResize="0"/>
          <p:nvPr/>
        </p:nvPicPr>
        <p:blipFill>
          <a:blip r:embed="rId3">
            <a:alphaModFix/>
          </a:blip>
          <a:stretch>
            <a:fillRect/>
          </a:stretch>
        </p:blipFill>
        <p:spPr>
          <a:xfrm>
            <a:off x="3207900" y="2832338"/>
            <a:ext cx="2324100" cy="1609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17" name="Shape 1317"/>
        <p:cNvGrpSpPr/>
        <p:nvPr/>
      </p:nvGrpSpPr>
      <p:grpSpPr>
        <a:xfrm>
          <a:off x="0" y="0"/>
          <a:ext cx="0" cy="0"/>
          <a:chOff x="0" y="0"/>
          <a:chExt cx="0" cy="0"/>
        </a:xfrm>
      </p:grpSpPr>
      <p:sp>
        <p:nvSpPr>
          <p:cNvPr id="1318" name="Google Shape;1318;p127"/>
          <p:cNvSpPr txBox="1"/>
          <p:nvPr>
            <p:ph type="ctrTitle"/>
          </p:nvPr>
        </p:nvSpPr>
        <p:spPr>
          <a:xfrm>
            <a:off x="1182850" y="6894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Center Day 3</a:t>
            </a:r>
            <a:endParaRPr sz="3600">
              <a:latin typeface="Hepta Slab"/>
              <a:ea typeface="Hepta Slab"/>
              <a:cs typeface="Hepta Slab"/>
              <a:sym typeface="Hepta Slab"/>
            </a:endParaRPr>
          </a:p>
        </p:txBody>
      </p:sp>
      <p:sp>
        <p:nvSpPr>
          <p:cNvPr id="1319" name="Google Shape;1319;p127"/>
          <p:cNvSpPr txBox="1"/>
          <p:nvPr/>
        </p:nvSpPr>
        <p:spPr>
          <a:xfrm>
            <a:off x="3187950" y="2777950"/>
            <a:ext cx="55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estimate and measure length.</a:t>
            </a:r>
            <a:endParaRPr>
              <a:latin typeface="Quicksand"/>
              <a:ea typeface="Quicksand"/>
              <a:cs typeface="Quicksand"/>
              <a:sym typeface="Quicksand"/>
            </a:endParaRPr>
          </a:p>
        </p:txBody>
      </p:sp>
      <p:sp>
        <p:nvSpPr>
          <p:cNvPr id="1320" name="Google Shape;1320;p127"/>
          <p:cNvSpPr/>
          <p:nvPr/>
        </p:nvSpPr>
        <p:spPr>
          <a:xfrm>
            <a:off x="2754927" y="2777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27"/>
          <p:cNvSpPr txBox="1"/>
          <p:nvPr/>
        </p:nvSpPr>
        <p:spPr>
          <a:xfrm>
            <a:off x="0" y="4834325"/>
            <a:ext cx="4231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 2.MD.A.1, 2.MD.A.3, 2.NBT.B.5, 2.NBT.B.6</a:t>
            </a:r>
            <a:endParaRPr sz="1100">
              <a:latin typeface="Quicksand"/>
              <a:ea typeface="Quicksand"/>
              <a:cs typeface="Quicksand"/>
              <a:sym typeface="Quicksand"/>
            </a:endParaRPr>
          </a:p>
        </p:txBody>
      </p:sp>
      <p:sp>
        <p:nvSpPr>
          <p:cNvPr id="1322" name="Google Shape;1322;p127"/>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128"/>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Adding Up to 4 Two-Digit Numbers</a:t>
            </a:r>
            <a:endParaRPr b="0" sz="2700">
              <a:solidFill>
                <a:srgbClr val="434343"/>
              </a:solidFill>
              <a:latin typeface="Hepta Slab"/>
              <a:ea typeface="Hepta Slab"/>
              <a:cs typeface="Hepta Slab"/>
              <a:sym typeface="Hepta Slab"/>
            </a:endParaRPr>
          </a:p>
        </p:txBody>
      </p:sp>
      <p:sp>
        <p:nvSpPr>
          <p:cNvPr id="1328" name="Google Shape;1328;p1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29" name="Google Shape;1329;p128"/>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330" name="Google Shape;1330;p128"/>
          <p:cNvGrpSpPr/>
          <p:nvPr/>
        </p:nvGrpSpPr>
        <p:grpSpPr>
          <a:xfrm rot="-801510">
            <a:off x="554980" y="1732833"/>
            <a:ext cx="1993856" cy="955396"/>
            <a:chOff x="522450" y="1769275"/>
            <a:chExt cx="2343168" cy="950076"/>
          </a:xfrm>
        </p:grpSpPr>
        <p:sp>
          <p:nvSpPr>
            <p:cNvPr id="1331" name="Google Shape;1331;p12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28"/>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333" name="Google Shape;1333;p128"/>
          <p:cNvPicPr preferRelativeResize="0"/>
          <p:nvPr/>
        </p:nvPicPr>
        <p:blipFill>
          <a:blip r:embed="rId3">
            <a:alphaModFix/>
          </a:blip>
          <a:stretch>
            <a:fillRect/>
          </a:stretch>
        </p:blipFill>
        <p:spPr>
          <a:xfrm>
            <a:off x="2209800" y="2476000"/>
            <a:ext cx="5686425" cy="10668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129"/>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Adding Up to 4 Two-Digit Numbers</a:t>
            </a:r>
            <a:endParaRPr b="0" sz="2700">
              <a:solidFill>
                <a:srgbClr val="434343"/>
              </a:solidFill>
              <a:latin typeface="Hepta Slab"/>
              <a:ea typeface="Hepta Slab"/>
              <a:cs typeface="Hepta Slab"/>
              <a:sym typeface="Hepta Slab"/>
            </a:endParaRPr>
          </a:p>
        </p:txBody>
      </p:sp>
      <p:sp>
        <p:nvSpPr>
          <p:cNvPr id="1339" name="Google Shape;1339;p1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40" name="Google Shape;1340;p129"/>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341" name="Google Shape;1341;p129"/>
          <p:cNvGrpSpPr/>
          <p:nvPr/>
        </p:nvGrpSpPr>
        <p:grpSpPr>
          <a:xfrm rot="-801510">
            <a:off x="554980" y="1732833"/>
            <a:ext cx="1993856" cy="955396"/>
            <a:chOff x="522450" y="1769275"/>
            <a:chExt cx="2343168" cy="950076"/>
          </a:xfrm>
        </p:grpSpPr>
        <p:sp>
          <p:nvSpPr>
            <p:cNvPr id="1342" name="Google Shape;1342;p129"/>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29"/>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344" name="Google Shape;1344;p129"/>
          <p:cNvPicPr preferRelativeResize="0"/>
          <p:nvPr/>
        </p:nvPicPr>
        <p:blipFill>
          <a:blip r:embed="rId3">
            <a:alphaModFix/>
          </a:blip>
          <a:stretch>
            <a:fillRect/>
          </a:stretch>
        </p:blipFill>
        <p:spPr>
          <a:xfrm>
            <a:off x="2944600" y="2235325"/>
            <a:ext cx="3819525" cy="97155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sp>
        <p:nvSpPr>
          <p:cNvPr id="1349" name="Google Shape;1349;p130"/>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Adding Up to 4 Two-Digit Numbers</a:t>
            </a:r>
            <a:endParaRPr b="0" sz="2700">
              <a:solidFill>
                <a:srgbClr val="434343"/>
              </a:solidFill>
              <a:latin typeface="Hepta Slab"/>
              <a:ea typeface="Hepta Slab"/>
              <a:cs typeface="Hepta Slab"/>
              <a:sym typeface="Hepta Slab"/>
            </a:endParaRPr>
          </a:p>
        </p:txBody>
      </p:sp>
      <p:sp>
        <p:nvSpPr>
          <p:cNvPr id="1350" name="Google Shape;1350;p13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51" name="Google Shape;1351;p130"/>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352" name="Google Shape;1352;p130"/>
          <p:cNvGrpSpPr/>
          <p:nvPr/>
        </p:nvGrpSpPr>
        <p:grpSpPr>
          <a:xfrm rot="-801510">
            <a:off x="554980" y="1732833"/>
            <a:ext cx="1993856" cy="955396"/>
            <a:chOff x="522450" y="1769275"/>
            <a:chExt cx="2343168" cy="950076"/>
          </a:xfrm>
        </p:grpSpPr>
        <p:sp>
          <p:nvSpPr>
            <p:cNvPr id="1353" name="Google Shape;1353;p13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30"/>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355" name="Google Shape;1355;p130"/>
          <p:cNvPicPr preferRelativeResize="0"/>
          <p:nvPr/>
        </p:nvPicPr>
        <p:blipFill>
          <a:blip r:embed="rId3">
            <a:alphaModFix/>
          </a:blip>
          <a:stretch>
            <a:fillRect/>
          </a:stretch>
        </p:blipFill>
        <p:spPr>
          <a:xfrm>
            <a:off x="2898650" y="2152675"/>
            <a:ext cx="4019550" cy="10287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sp>
        <p:nvSpPr>
          <p:cNvPr id="1360" name="Google Shape;1360;p131"/>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Adding Up to 4 Two-Digit Numbers</a:t>
            </a:r>
            <a:endParaRPr b="0" sz="2700">
              <a:solidFill>
                <a:srgbClr val="434343"/>
              </a:solidFill>
              <a:latin typeface="Hepta Slab"/>
              <a:ea typeface="Hepta Slab"/>
              <a:cs typeface="Hepta Slab"/>
              <a:sym typeface="Hepta Slab"/>
            </a:endParaRPr>
          </a:p>
        </p:txBody>
      </p:sp>
      <p:sp>
        <p:nvSpPr>
          <p:cNvPr id="1361" name="Google Shape;1361;p13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62" name="Google Shape;1362;p131"/>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363" name="Google Shape;1363;p131"/>
          <p:cNvGrpSpPr/>
          <p:nvPr/>
        </p:nvGrpSpPr>
        <p:grpSpPr>
          <a:xfrm rot="-801510">
            <a:off x="554980" y="1732833"/>
            <a:ext cx="1993856" cy="955396"/>
            <a:chOff x="522450" y="1769275"/>
            <a:chExt cx="2343168" cy="950076"/>
          </a:xfrm>
        </p:grpSpPr>
        <p:sp>
          <p:nvSpPr>
            <p:cNvPr id="1364" name="Google Shape;1364;p131"/>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31"/>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366" name="Google Shape;1366;p131"/>
          <p:cNvPicPr preferRelativeResize="0"/>
          <p:nvPr/>
        </p:nvPicPr>
        <p:blipFill>
          <a:blip r:embed="rId3">
            <a:alphaModFix/>
          </a:blip>
          <a:stretch>
            <a:fillRect/>
          </a:stretch>
        </p:blipFill>
        <p:spPr>
          <a:xfrm>
            <a:off x="2411850" y="2327175"/>
            <a:ext cx="5210175" cy="110490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132"/>
          <p:cNvSpPr txBox="1"/>
          <p:nvPr>
            <p:ph type="ctrTitle"/>
          </p:nvPr>
        </p:nvSpPr>
        <p:spPr>
          <a:xfrm>
            <a:off x="341675" y="5660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Centers: </a:t>
            </a:r>
            <a:endParaRPr sz="2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200">
                <a:solidFill>
                  <a:srgbClr val="434343"/>
                </a:solidFill>
                <a:latin typeface="Hepta Slab"/>
                <a:ea typeface="Hepta Slab"/>
                <a:cs typeface="Hepta Slab"/>
                <a:sym typeface="Hepta Slab"/>
              </a:rPr>
              <a:t>Introduce Estimate and Measure, Line Segments</a:t>
            </a:r>
            <a:endParaRPr b="0" sz="2200">
              <a:solidFill>
                <a:srgbClr val="434343"/>
              </a:solidFill>
              <a:latin typeface="Hepta Slab"/>
              <a:ea typeface="Hepta Slab"/>
              <a:cs typeface="Hepta Slab"/>
              <a:sym typeface="Hepta Slab"/>
            </a:endParaRPr>
          </a:p>
        </p:txBody>
      </p:sp>
      <p:sp>
        <p:nvSpPr>
          <p:cNvPr id="1372" name="Google Shape;1372;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73" name="Google Shape;1373;p132"/>
          <p:cNvSpPr txBox="1"/>
          <p:nvPr/>
        </p:nvSpPr>
        <p:spPr>
          <a:xfrm>
            <a:off x="564375" y="1617450"/>
            <a:ext cx="4410000" cy="207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Directions: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Choose a line segment. </a:t>
            </a:r>
            <a:endParaRPr/>
          </a:p>
          <a:p>
            <a:pPr indent="-317500" lvl="0" marL="457200" rtl="0" algn="l">
              <a:spcBef>
                <a:spcPts val="1000"/>
              </a:spcBef>
              <a:spcAft>
                <a:spcPts val="0"/>
              </a:spcAft>
              <a:buSzPts val="1400"/>
              <a:buChar char="●"/>
            </a:pPr>
            <a:r>
              <a:rPr lang="en"/>
              <a:t>Record your estimate including the unit. </a:t>
            </a:r>
            <a:endParaRPr/>
          </a:p>
          <a:p>
            <a:pPr indent="-317500" lvl="0" marL="457200" rtl="0" algn="l">
              <a:spcBef>
                <a:spcPts val="1000"/>
              </a:spcBef>
              <a:spcAft>
                <a:spcPts val="0"/>
              </a:spcAft>
              <a:buSzPts val="1400"/>
              <a:buChar char="●"/>
            </a:pPr>
            <a:r>
              <a:rPr lang="en"/>
              <a:t>Measure and record the actual measurement. </a:t>
            </a:r>
            <a:endParaRPr/>
          </a:p>
          <a:p>
            <a:pPr indent="-317500" lvl="0" marL="457200" rtl="0" algn="l">
              <a:spcBef>
                <a:spcPts val="1000"/>
              </a:spcBef>
              <a:spcAft>
                <a:spcPts val="1000"/>
              </a:spcAft>
              <a:buSzPts val="1400"/>
              <a:buChar char="●"/>
            </a:pPr>
            <a:r>
              <a:rPr lang="en"/>
              <a:t>Find the difference.</a:t>
            </a:r>
            <a:endParaRPr/>
          </a:p>
        </p:txBody>
      </p:sp>
      <p:pic>
        <p:nvPicPr>
          <p:cNvPr id="1374" name="Google Shape;1374;p132"/>
          <p:cNvPicPr preferRelativeResize="0"/>
          <p:nvPr/>
        </p:nvPicPr>
        <p:blipFill>
          <a:blip r:embed="rId3">
            <a:alphaModFix/>
          </a:blip>
          <a:stretch>
            <a:fillRect/>
          </a:stretch>
        </p:blipFill>
        <p:spPr>
          <a:xfrm>
            <a:off x="4750875" y="1352850"/>
            <a:ext cx="1947200" cy="2030225"/>
          </a:xfrm>
          <a:prstGeom prst="rect">
            <a:avLst/>
          </a:prstGeom>
          <a:noFill/>
          <a:ln cap="flat" cmpd="sng" w="19050">
            <a:solidFill>
              <a:schemeClr val="dk2"/>
            </a:solidFill>
            <a:prstDash val="solid"/>
            <a:round/>
            <a:headEnd len="sm" w="sm" type="none"/>
            <a:tailEnd len="sm" w="sm" type="none"/>
          </a:ln>
        </p:spPr>
      </p:pic>
      <p:pic>
        <p:nvPicPr>
          <p:cNvPr id="1375" name="Google Shape;1375;p132"/>
          <p:cNvPicPr preferRelativeResize="0"/>
          <p:nvPr/>
        </p:nvPicPr>
        <p:blipFill>
          <a:blip r:embed="rId4">
            <a:alphaModFix/>
          </a:blip>
          <a:stretch>
            <a:fillRect/>
          </a:stretch>
        </p:blipFill>
        <p:spPr>
          <a:xfrm>
            <a:off x="6734775" y="2590596"/>
            <a:ext cx="1856901" cy="197317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p133"/>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381" name="Google Shape;1381;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82" name="Google Shape;1382;p133"/>
          <p:cNvSpPr txBox="1"/>
          <p:nvPr/>
        </p:nvSpPr>
        <p:spPr>
          <a:xfrm>
            <a:off x="754163"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Guess My Shape, Draw and Name</a:t>
            </a:r>
            <a:endParaRPr sz="1500">
              <a:latin typeface="Hepta Slab"/>
              <a:ea typeface="Hepta Slab"/>
              <a:cs typeface="Hepta Slab"/>
              <a:sym typeface="Hepta Slab"/>
            </a:endParaRPr>
          </a:p>
        </p:txBody>
      </p:sp>
      <p:sp>
        <p:nvSpPr>
          <p:cNvPr id="1383" name="Google Shape;1383;p133"/>
          <p:cNvSpPr txBox="1"/>
          <p:nvPr/>
        </p:nvSpPr>
        <p:spPr>
          <a:xfrm>
            <a:off x="4855000"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Split the Shape, Two Ways</a:t>
            </a:r>
            <a:endParaRPr sz="1500">
              <a:latin typeface="Hepta Slab"/>
              <a:ea typeface="Hepta Slab"/>
              <a:cs typeface="Hepta Slab"/>
              <a:sym typeface="Hepta Slab"/>
            </a:endParaRPr>
          </a:p>
        </p:txBody>
      </p:sp>
      <p:pic>
        <p:nvPicPr>
          <p:cNvPr id="1384" name="Google Shape;1384;p133"/>
          <p:cNvPicPr preferRelativeResize="0"/>
          <p:nvPr/>
        </p:nvPicPr>
        <p:blipFill>
          <a:blip r:embed="rId3">
            <a:alphaModFix/>
          </a:blip>
          <a:stretch>
            <a:fillRect/>
          </a:stretch>
        </p:blipFill>
        <p:spPr>
          <a:xfrm>
            <a:off x="1146674" y="445124"/>
            <a:ext cx="866300" cy="709675"/>
          </a:xfrm>
          <a:prstGeom prst="rect">
            <a:avLst/>
          </a:prstGeom>
          <a:noFill/>
          <a:ln>
            <a:noFill/>
          </a:ln>
        </p:spPr>
      </p:pic>
      <p:pic>
        <p:nvPicPr>
          <p:cNvPr id="1385" name="Google Shape;1385;p133"/>
          <p:cNvPicPr preferRelativeResize="0"/>
          <p:nvPr/>
        </p:nvPicPr>
        <p:blipFill>
          <a:blip r:embed="rId3">
            <a:alphaModFix/>
          </a:blip>
          <a:stretch>
            <a:fillRect/>
          </a:stretch>
        </p:blipFill>
        <p:spPr>
          <a:xfrm>
            <a:off x="6800149" y="445124"/>
            <a:ext cx="866300" cy="709675"/>
          </a:xfrm>
          <a:prstGeom prst="rect">
            <a:avLst/>
          </a:prstGeom>
          <a:noFill/>
          <a:ln>
            <a:noFill/>
          </a:ln>
        </p:spPr>
      </p:pic>
      <p:sp>
        <p:nvSpPr>
          <p:cNvPr id="1386" name="Google Shape;1386;p133"/>
          <p:cNvSpPr txBox="1"/>
          <p:nvPr/>
        </p:nvSpPr>
        <p:spPr>
          <a:xfrm>
            <a:off x="2918775" y="30475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Estimate and Measure</a:t>
            </a:r>
            <a:endParaRPr sz="1500">
              <a:latin typeface="Hepta Slab"/>
              <a:ea typeface="Hepta Slab"/>
              <a:cs typeface="Hepta Slab"/>
              <a:sym typeface="Hepta Slab"/>
            </a:endParaRPr>
          </a:p>
        </p:txBody>
      </p:sp>
      <p:pic>
        <p:nvPicPr>
          <p:cNvPr id="1387" name="Google Shape;1387;p133"/>
          <p:cNvPicPr preferRelativeResize="0"/>
          <p:nvPr/>
        </p:nvPicPr>
        <p:blipFill rotWithShape="1">
          <a:blip r:embed="rId4">
            <a:alphaModFix/>
          </a:blip>
          <a:srcRect b="34636" l="0" r="0" t="0"/>
          <a:stretch/>
        </p:blipFill>
        <p:spPr>
          <a:xfrm>
            <a:off x="1315050" y="1941649"/>
            <a:ext cx="2201725" cy="1015875"/>
          </a:xfrm>
          <a:prstGeom prst="rect">
            <a:avLst/>
          </a:prstGeom>
          <a:noFill/>
          <a:ln cap="flat" cmpd="sng" w="19050">
            <a:solidFill>
              <a:schemeClr val="dk2"/>
            </a:solidFill>
            <a:prstDash val="solid"/>
            <a:round/>
            <a:headEnd len="sm" w="sm" type="none"/>
            <a:tailEnd len="sm" w="sm" type="none"/>
          </a:ln>
        </p:spPr>
      </p:pic>
      <p:pic>
        <p:nvPicPr>
          <p:cNvPr id="1388" name="Google Shape;1388;p133"/>
          <p:cNvPicPr preferRelativeResize="0"/>
          <p:nvPr/>
        </p:nvPicPr>
        <p:blipFill>
          <a:blip r:embed="rId5">
            <a:alphaModFix/>
          </a:blip>
          <a:stretch>
            <a:fillRect/>
          </a:stretch>
        </p:blipFill>
        <p:spPr>
          <a:xfrm>
            <a:off x="5777950" y="1769725"/>
            <a:ext cx="1293900" cy="1187800"/>
          </a:xfrm>
          <a:prstGeom prst="rect">
            <a:avLst/>
          </a:prstGeom>
          <a:noFill/>
          <a:ln cap="flat" cmpd="sng" w="19050">
            <a:solidFill>
              <a:schemeClr val="dk2"/>
            </a:solidFill>
            <a:prstDash val="solid"/>
            <a:round/>
            <a:headEnd len="sm" w="sm" type="none"/>
            <a:tailEnd len="sm" w="sm" type="none"/>
          </a:ln>
        </p:spPr>
      </p:pic>
      <p:pic>
        <p:nvPicPr>
          <p:cNvPr id="1389" name="Google Shape;1389;p133"/>
          <p:cNvPicPr preferRelativeResize="0"/>
          <p:nvPr/>
        </p:nvPicPr>
        <p:blipFill>
          <a:blip r:embed="rId6">
            <a:alphaModFix/>
          </a:blip>
          <a:stretch>
            <a:fillRect/>
          </a:stretch>
        </p:blipFill>
        <p:spPr>
          <a:xfrm>
            <a:off x="3967462" y="3444297"/>
            <a:ext cx="1209075" cy="128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134"/>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395" name="Google Shape;1395;p134"/>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396" name="Google Shape;1396;p134"/>
          <p:cNvPicPr preferRelativeResize="0"/>
          <p:nvPr/>
        </p:nvPicPr>
        <p:blipFill>
          <a:blip r:embed="rId3">
            <a:alphaModFix/>
          </a:blip>
          <a:stretch>
            <a:fillRect/>
          </a:stretch>
        </p:blipFill>
        <p:spPr>
          <a:xfrm>
            <a:off x="3222076" y="2143825"/>
            <a:ext cx="2604975" cy="2319500"/>
          </a:xfrm>
          <a:prstGeom prst="rect">
            <a:avLst/>
          </a:prstGeom>
          <a:noFill/>
          <a:ln>
            <a:noFill/>
          </a:ln>
        </p:spPr>
      </p:pic>
      <p:sp>
        <p:nvSpPr>
          <p:cNvPr id="1397" name="Google Shape;1397;p134"/>
          <p:cNvSpPr txBox="1"/>
          <p:nvPr/>
        </p:nvSpPr>
        <p:spPr>
          <a:xfrm>
            <a:off x="573525" y="559275"/>
            <a:ext cx="72204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estimated and measured the length of line segments. What other things can you estimate and measure the length of?</a:t>
            </a:r>
            <a:endParaRPr sz="2000">
              <a:latin typeface="Livvic"/>
              <a:ea typeface="Livvic"/>
              <a:cs typeface="Livvic"/>
              <a:sym typeface="Livvic"/>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01" name="Shape 1401"/>
        <p:cNvGrpSpPr/>
        <p:nvPr/>
      </p:nvGrpSpPr>
      <p:grpSpPr>
        <a:xfrm>
          <a:off x="0" y="0"/>
          <a:ext cx="0" cy="0"/>
          <a:chOff x="0" y="0"/>
          <a:chExt cx="0" cy="0"/>
        </a:xfrm>
      </p:grpSpPr>
      <p:sp>
        <p:nvSpPr>
          <p:cNvPr id="1402" name="Google Shape;1402;p135"/>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Identify Pennies, Nickels, and Dimes</a:t>
            </a:r>
            <a:endParaRPr sz="3700">
              <a:latin typeface="Hepta Slab"/>
              <a:ea typeface="Hepta Slab"/>
              <a:cs typeface="Hepta Slab"/>
              <a:sym typeface="Hepta Slab"/>
            </a:endParaRPr>
          </a:p>
        </p:txBody>
      </p:sp>
      <p:sp>
        <p:nvSpPr>
          <p:cNvPr id="1403" name="Google Shape;1403;p135"/>
          <p:cNvSpPr txBox="1"/>
          <p:nvPr/>
        </p:nvSpPr>
        <p:spPr>
          <a:xfrm>
            <a:off x="2798900" y="2702325"/>
            <a:ext cx="5228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coins and their values.</a:t>
            </a:r>
            <a:endParaRPr>
              <a:latin typeface="Quicksand"/>
              <a:ea typeface="Quicksand"/>
              <a:cs typeface="Quicksand"/>
              <a:sym typeface="Quicksand"/>
            </a:endParaRPr>
          </a:p>
        </p:txBody>
      </p:sp>
      <p:sp>
        <p:nvSpPr>
          <p:cNvPr id="1404" name="Google Shape;1404;p135"/>
          <p:cNvSpPr/>
          <p:nvPr/>
        </p:nvSpPr>
        <p:spPr>
          <a:xfrm>
            <a:off x="2411727" y="2780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35"/>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2.MD.C.8, 2.NBT.A.2, 2.NBT.B.5, 2.NBT.B.6, 2.NBT.B.8</a:t>
            </a:r>
            <a:endParaRPr sz="1100">
              <a:latin typeface="Quicksand"/>
              <a:ea typeface="Quicksand"/>
              <a:cs typeface="Quicksand"/>
              <a:sym typeface="Quicksand"/>
            </a:endParaRPr>
          </a:p>
        </p:txBody>
      </p:sp>
      <p:sp>
        <p:nvSpPr>
          <p:cNvPr id="1406" name="Google Shape;1406;p135"/>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sp>
        <p:nvSpPr>
          <p:cNvPr id="1411" name="Google Shape;1411;p136"/>
          <p:cNvSpPr txBox="1"/>
          <p:nvPr>
            <p:ph type="ctrTitle"/>
          </p:nvPr>
        </p:nvSpPr>
        <p:spPr>
          <a:xfrm>
            <a:off x="942575" y="464550"/>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Do You Know About ...</a:t>
            </a:r>
            <a:endParaRPr b="0" sz="3000">
              <a:solidFill>
                <a:srgbClr val="434343"/>
              </a:solidFill>
              <a:latin typeface="Hepta Slab"/>
              <a:ea typeface="Hepta Slab"/>
              <a:cs typeface="Hepta Slab"/>
              <a:sym typeface="Hepta Slab"/>
            </a:endParaRPr>
          </a:p>
        </p:txBody>
      </p:sp>
      <p:sp>
        <p:nvSpPr>
          <p:cNvPr id="1412" name="Google Shape;1412;p1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13" name="Google Shape;1413;p136"/>
          <p:cNvPicPr preferRelativeResize="0"/>
          <p:nvPr/>
        </p:nvPicPr>
        <p:blipFill>
          <a:blip r:embed="rId3">
            <a:alphaModFix/>
          </a:blip>
          <a:stretch>
            <a:fillRect/>
          </a:stretch>
        </p:blipFill>
        <p:spPr>
          <a:xfrm>
            <a:off x="2895600" y="1849075"/>
            <a:ext cx="3352800" cy="952500"/>
          </a:xfrm>
          <a:prstGeom prst="rect">
            <a:avLst/>
          </a:prstGeom>
          <a:noFill/>
          <a:ln>
            <a:noFill/>
          </a:ln>
        </p:spPr>
      </p:pic>
      <p:pic>
        <p:nvPicPr>
          <p:cNvPr id="1414" name="Google Shape;1414;p136"/>
          <p:cNvPicPr preferRelativeResize="0"/>
          <p:nvPr/>
        </p:nvPicPr>
        <p:blipFill>
          <a:blip r:embed="rId4">
            <a:alphaModFix/>
          </a:blip>
          <a:stretch>
            <a:fillRect/>
          </a:stretch>
        </p:blipFill>
        <p:spPr>
          <a:xfrm>
            <a:off x="6306225" y="2632500"/>
            <a:ext cx="2295525" cy="1990725"/>
          </a:xfrm>
          <a:prstGeom prst="rect">
            <a:avLst/>
          </a:prstGeom>
          <a:noFill/>
          <a:ln>
            <a:noFill/>
          </a:ln>
        </p:spPr>
      </p:pic>
      <p:pic>
        <p:nvPicPr>
          <p:cNvPr id="1415" name="Google Shape;1415;p136"/>
          <p:cNvPicPr preferRelativeResize="0"/>
          <p:nvPr/>
        </p:nvPicPr>
        <p:blipFill>
          <a:blip r:embed="rId5">
            <a:alphaModFix/>
          </a:blip>
          <a:stretch>
            <a:fillRect/>
          </a:stretch>
        </p:blipFill>
        <p:spPr>
          <a:xfrm>
            <a:off x="1048000" y="2893225"/>
            <a:ext cx="1847600" cy="167537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9" name="Shape 1419"/>
        <p:cNvGrpSpPr/>
        <p:nvPr/>
      </p:nvGrpSpPr>
      <p:grpSpPr>
        <a:xfrm>
          <a:off x="0" y="0"/>
          <a:ext cx="0" cy="0"/>
          <a:chOff x="0" y="0"/>
          <a:chExt cx="0" cy="0"/>
        </a:xfrm>
      </p:grpSpPr>
      <p:sp>
        <p:nvSpPr>
          <p:cNvPr id="1420" name="Google Shape;1420;p137"/>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Show Me the Money </a:t>
            </a:r>
            <a:endParaRPr sz="2700">
              <a:solidFill>
                <a:srgbClr val="434343"/>
              </a:solidFill>
            </a:endParaRPr>
          </a:p>
        </p:txBody>
      </p:sp>
      <p:sp>
        <p:nvSpPr>
          <p:cNvPr id="1421" name="Google Shape;1421;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422" name="Google Shape;1422;p137"/>
          <p:cNvSpPr txBox="1"/>
          <p:nvPr/>
        </p:nvSpPr>
        <p:spPr>
          <a:xfrm>
            <a:off x="458575" y="1663375"/>
            <a:ext cx="41940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Andre’s coins:</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a. Circle the name of the coins in this collection: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         dimes     nickels      pennies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b. What is the value of the coins? </a:t>
            </a:r>
            <a:endParaRPr>
              <a:latin typeface="Quicksand"/>
              <a:ea typeface="Quicksand"/>
              <a:cs typeface="Quicksand"/>
              <a:sym typeface="Quicksand"/>
            </a:endParaRPr>
          </a:p>
        </p:txBody>
      </p:sp>
      <p:sp>
        <p:nvSpPr>
          <p:cNvPr id="1423" name="Google Shape;1423;p137"/>
          <p:cNvSpPr txBox="1"/>
          <p:nvPr/>
        </p:nvSpPr>
        <p:spPr>
          <a:xfrm>
            <a:off x="543900" y="962475"/>
            <a:ext cx="7496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Name the coins in each group and find the value in cents.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Show your thinking using numbers, words, drawings, or equations.</a:t>
            </a:r>
            <a:endParaRPr sz="1500">
              <a:latin typeface="Quicksand"/>
              <a:ea typeface="Quicksand"/>
              <a:cs typeface="Quicksand"/>
              <a:sym typeface="Quicksand"/>
            </a:endParaRPr>
          </a:p>
        </p:txBody>
      </p:sp>
      <p:pic>
        <p:nvPicPr>
          <p:cNvPr id="1424" name="Google Shape;1424;p137"/>
          <p:cNvPicPr preferRelativeResize="0"/>
          <p:nvPr/>
        </p:nvPicPr>
        <p:blipFill rotWithShape="1">
          <a:blip r:embed="rId3">
            <a:alphaModFix/>
          </a:blip>
          <a:srcRect b="0" l="0" r="0" t="23838"/>
          <a:stretch/>
        </p:blipFill>
        <p:spPr>
          <a:xfrm>
            <a:off x="689300" y="2437950"/>
            <a:ext cx="3509000" cy="531750"/>
          </a:xfrm>
          <a:prstGeom prst="rect">
            <a:avLst/>
          </a:prstGeom>
          <a:noFill/>
          <a:ln cap="flat" cmpd="sng" w="19050">
            <a:solidFill>
              <a:schemeClr val="dk2"/>
            </a:solidFill>
            <a:prstDash val="solid"/>
            <a:round/>
            <a:headEnd len="sm" w="sm" type="none"/>
            <a:tailEnd len="sm" w="sm" type="none"/>
          </a:ln>
        </p:spPr>
      </p:pic>
      <p:sp>
        <p:nvSpPr>
          <p:cNvPr id="1425" name="Google Shape;1425;p137"/>
          <p:cNvSpPr txBox="1"/>
          <p:nvPr/>
        </p:nvSpPr>
        <p:spPr>
          <a:xfrm>
            <a:off x="4797375" y="1608975"/>
            <a:ext cx="42714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Clare’s coins: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a. Circle the name of the coins in this collection: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         dimes     nickels      pennies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b. What is the value of the coins? </a:t>
            </a:r>
            <a:endParaRPr>
              <a:latin typeface="Quicksand"/>
              <a:ea typeface="Quicksand"/>
              <a:cs typeface="Quicksand"/>
              <a:sym typeface="Quicksand"/>
            </a:endParaRPr>
          </a:p>
        </p:txBody>
      </p:sp>
      <p:pic>
        <p:nvPicPr>
          <p:cNvPr id="1426" name="Google Shape;1426;p137"/>
          <p:cNvPicPr preferRelativeResize="0"/>
          <p:nvPr/>
        </p:nvPicPr>
        <p:blipFill>
          <a:blip r:embed="rId4">
            <a:alphaModFix/>
          </a:blip>
          <a:stretch>
            <a:fillRect/>
          </a:stretch>
        </p:blipFill>
        <p:spPr>
          <a:xfrm>
            <a:off x="5147445" y="2437950"/>
            <a:ext cx="3262508" cy="531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0" name="Shape 1430"/>
        <p:cNvGrpSpPr/>
        <p:nvPr/>
      </p:nvGrpSpPr>
      <p:grpSpPr>
        <a:xfrm>
          <a:off x="0" y="0"/>
          <a:ext cx="0" cy="0"/>
          <a:chOff x="0" y="0"/>
          <a:chExt cx="0" cy="0"/>
        </a:xfrm>
      </p:grpSpPr>
      <p:sp>
        <p:nvSpPr>
          <p:cNvPr id="1431" name="Google Shape;1431;p138"/>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Show Me the Money </a:t>
            </a:r>
            <a:endParaRPr sz="2700">
              <a:solidFill>
                <a:srgbClr val="434343"/>
              </a:solidFill>
            </a:endParaRPr>
          </a:p>
        </p:txBody>
      </p:sp>
      <p:sp>
        <p:nvSpPr>
          <p:cNvPr id="1432" name="Google Shape;1432;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433" name="Google Shape;1433;p138"/>
          <p:cNvSpPr txBox="1"/>
          <p:nvPr/>
        </p:nvSpPr>
        <p:spPr>
          <a:xfrm>
            <a:off x="458575" y="1663375"/>
            <a:ext cx="41940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3. Han’s coins: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a. Circle the name of the coins in this collection: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         dimes     nickels      pennies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b. What is the value of the coins? </a:t>
            </a:r>
            <a:endParaRPr>
              <a:latin typeface="Quicksand"/>
              <a:ea typeface="Quicksand"/>
              <a:cs typeface="Quicksand"/>
              <a:sym typeface="Quicksand"/>
            </a:endParaRPr>
          </a:p>
        </p:txBody>
      </p:sp>
      <p:sp>
        <p:nvSpPr>
          <p:cNvPr id="1434" name="Google Shape;1434;p138"/>
          <p:cNvSpPr txBox="1"/>
          <p:nvPr/>
        </p:nvSpPr>
        <p:spPr>
          <a:xfrm>
            <a:off x="543900" y="962475"/>
            <a:ext cx="7496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Name the coins in each group and find the value in cents.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Show your thinking using numbers, words, drawings, or equations.</a:t>
            </a:r>
            <a:endParaRPr sz="1500">
              <a:latin typeface="Quicksand"/>
              <a:ea typeface="Quicksand"/>
              <a:cs typeface="Quicksand"/>
              <a:sym typeface="Quicksand"/>
            </a:endParaRPr>
          </a:p>
        </p:txBody>
      </p:sp>
      <p:sp>
        <p:nvSpPr>
          <p:cNvPr id="1435" name="Google Shape;1435;p138"/>
          <p:cNvSpPr txBox="1"/>
          <p:nvPr/>
        </p:nvSpPr>
        <p:spPr>
          <a:xfrm>
            <a:off x="4749725" y="2386375"/>
            <a:ext cx="4271400" cy="117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a:latin typeface="Quicksand"/>
                <a:ea typeface="Quicksand"/>
                <a:cs typeface="Quicksand"/>
                <a:sym typeface="Quicksand"/>
              </a:rPr>
              <a:t>4. Show 2 different ways to make 10¢ using numbers, words, or drawings.</a:t>
            </a:r>
            <a:endParaRPr>
              <a:latin typeface="Quicksand"/>
              <a:ea typeface="Quicksand"/>
              <a:cs typeface="Quicksand"/>
              <a:sym typeface="Quicksand"/>
            </a:endParaRPr>
          </a:p>
        </p:txBody>
      </p:sp>
      <p:pic>
        <p:nvPicPr>
          <p:cNvPr id="1436" name="Google Shape;1436;p138"/>
          <p:cNvPicPr preferRelativeResize="0"/>
          <p:nvPr/>
        </p:nvPicPr>
        <p:blipFill>
          <a:blip r:embed="rId3">
            <a:alphaModFix/>
          </a:blip>
          <a:stretch>
            <a:fillRect/>
          </a:stretch>
        </p:blipFill>
        <p:spPr>
          <a:xfrm>
            <a:off x="596150" y="2303938"/>
            <a:ext cx="3365125" cy="535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sp>
        <p:nvSpPr>
          <p:cNvPr id="1441" name="Google Shape;1441;p139"/>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Coins </a:t>
            </a:r>
            <a:endParaRPr sz="2700">
              <a:solidFill>
                <a:srgbClr val="434343"/>
              </a:solidFill>
            </a:endParaRPr>
          </a:p>
        </p:txBody>
      </p:sp>
      <p:sp>
        <p:nvSpPr>
          <p:cNvPr id="1442" name="Google Shape;1442;p1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443" name="Google Shape;1443;p139"/>
          <p:cNvSpPr txBox="1"/>
          <p:nvPr/>
        </p:nvSpPr>
        <p:spPr>
          <a:xfrm>
            <a:off x="458575" y="1559875"/>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Mai’s coins:</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Clr>
                <a:schemeClr val="dk1"/>
              </a:buClr>
              <a:buSzPts val="1100"/>
              <a:buFont typeface="Arial"/>
              <a:buNone/>
            </a:pPr>
            <a:r>
              <a:rPr lang="en">
                <a:solidFill>
                  <a:schemeClr val="dk1"/>
                </a:solidFill>
                <a:latin typeface="Quicksand"/>
                <a:ea typeface="Quicksand"/>
                <a:cs typeface="Quicksand"/>
                <a:sym typeface="Quicksand"/>
              </a:rPr>
              <a:t>a. Circle the name of the coins in this collection:   </a:t>
            </a:r>
            <a:endParaRPr>
              <a:solidFill>
                <a:schemeClr val="dk1"/>
              </a:solidFill>
              <a:latin typeface="Quicksand"/>
              <a:ea typeface="Quicksand"/>
              <a:cs typeface="Quicksand"/>
              <a:sym typeface="Quicksand"/>
            </a:endParaRPr>
          </a:p>
          <a:p>
            <a:pPr indent="0" lvl="0" marL="0" rtl="0" algn="l">
              <a:spcBef>
                <a:spcPts val="1000"/>
              </a:spcBef>
              <a:spcAft>
                <a:spcPts val="0"/>
              </a:spcAft>
              <a:buClr>
                <a:schemeClr val="dk1"/>
              </a:buClr>
              <a:buSzPts val="1100"/>
              <a:buFont typeface="Arial"/>
              <a:buNone/>
            </a:pPr>
            <a:r>
              <a:rPr lang="en">
                <a:solidFill>
                  <a:schemeClr val="dk1"/>
                </a:solidFill>
                <a:latin typeface="Quicksand"/>
                <a:ea typeface="Quicksand"/>
                <a:cs typeface="Quicksand"/>
                <a:sym typeface="Quicksand"/>
              </a:rPr>
              <a:t>         dimes     nickels      pennies </a:t>
            </a:r>
            <a:endParaRPr>
              <a:solidFill>
                <a:schemeClr val="dk1"/>
              </a:solidFill>
              <a:latin typeface="Quicksand"/>
              <a:ea typeface="Quicksand"/>
              <a:cs typeface="Quicksand"/>
              <a:sym typeface="Quicksand"/>
            </a:endParaRPr>
          </a:p>
          <a:p>
            <a:pPr indent="0" lvl="0" marL="0" rtl="0" algn="l">
              <a:spcBef>
                <a:spcPts val="1000"/>
              </a:spcBef>
              <a:spcAft>
                <a:spcPts val="0"/>
              </a:spcAft>
              <a:buClr>
                <a:schemeClr val="dk1"/>
              </a:buClr>
              <a:buSzPts val="1100"/>
              <a:buFont typeface="Arial"/>
              <a:buNone/>
            </a:pPr>
            <a:r>
              <a:rPr lang="en">
                <a:solidFill>
                  <a:schemeClr val="dk1"/>
                </a:solidFill>
                <a:latin typeface="Quicksand"/>
                <a:ea typeface="Quicksand"/>
                <a:cs typeface="Quicksand"/>
                <a:sym typeface="Quicksand"/>
              </a:rPr>
              <a:t>b. What is the value of the coins? </a:t>
            </a:r>
            <a:endParaRPr>
              <a:solidFill>
                <a:schemeClr val="dk1"/>
              </a:solidFill>
              <a:latin typeface="Quicksand"/>
              <a:ea typeface="Quicksand"/>
              <a:cs typeface="Quicksand"/>
              <a:sym typeface="Quicksand"/>
            </a:endParaRPr>
          </a:p>
          <a:p>
            <a:pPr indent="0" lvl="0" marL="0" rtl="0" algn="l">
              <a:spcBef>
                <a:spcPts val="1000"/>
              </a:spcBef>
              <a:spcAft>
                <a:spcPts val="1000"/>
              </a:spcAft>
              <a:buNone/>
            </a:pPr>
            <a:r>
              <a:t/>
            </a:r>
            <a:endParaRPr sz="1600">
              <a:latin typeface="Quicksand"/>
              <a:ea typeface="Quicksand"/>
              <a:cs typeface="Quicksand"/>
              <a:sym typeface="Quicksand"/>
            </a:endParaRPr>
          </a:p>
        </p:txBody>
      </p:sp>
      <p:sp>
        <p:nvSpPr>
          <p:cNvPr id="1444" name="Google Shape;1444;p139"/>
          <p:cNvSpPr txBox="1"/>
          <p:nvPr/>
        </p:nvSpPr>
        <p:spPr>
          <a:xfrm>
            <a:off x="481800" y="817575"/>
            <a:ext cx="7482300" cy="6156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Name the coins in each group and find the value in cents.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Show your thinking using numbers, words, drawings, or equations.</a:t>
            </a:r>
            <a:endParaRPr>
              <a:latin typeface="Quicksand"/>
              <a:ea typeface="Quicksand"/>
              <a:cs typeface="Quicksand"/>
              <a:sym typeface="Quicksand"/>
            </a:endParaRPr>
          </a:p>
        </p:txBody>
      </p:sp>
      <p:sp>
        <p:nvSpPr>
          <p:cNvPr id="1445" name="Google Shape;1445;p139"/>
          <p:cNvSpPr txBox="1"/>
          <p:nvPr/>
        </p:nvSpPr>
        <p:spPr>
          <a:xfrm>
            <a:off x="4627500" y="1515650"/>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2. Andre’s coins: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a. Circle the name of the coins in this collection:   </a:t>
            </a:r>
            <a:endParaRPr>
              <a:solidFill>
                <a:schemeClr val="dk1"/>
              </a:solidFill>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         dimes     nickels      pennies </a:t>
            </a:r>
            <a:endParaRPr>
              <a:solidFill>
                <a:schemeClr val="dk1"/>
              </a:solidFill>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b. What is the value of the coins? </a:t>
            </a:r>
            <a:endParaRPr>
              <a:solidFill>
                <a:schemeClr val="dk1"/>
              </a:solidFill>
              <a:latin typeface="Quicksand"/>
              <a:ea typeface="Quicksand"/>
              <a:cs typeface="Quicksand"/>
              <a:sym typeface="Quicksand"/>
            </a:endParaRPr>
          </a:p>
          <a:p>
            <a:pPr indent="0" lvl="0" marL="0" rtl="0" algn="l">
              <a:spcBef>
                <a:spcPts val="1000"/>
              </a:spcBef>
              <a:spcAft>
                <a:spcPts val="1000"/>
              </a:spcAft>
              <a:buNone/>
            </a:pPr>
            <a:r>
              <a:t/>
            </a:r>
            <a:endParaRPr sz="1600">
              <a:latin typeface="Quicksand"/>
              <a:ea typeface="Quicksand"/>
              <a:cs typeface="Quicksand"/>
              <a:sym typeface="Quicksand"/>
            </a:endParaRPr>
          </a:p>
        </p:txBody>
      </p:sp>
      <p:pic>
        <p:nvPicPr>
          <p:cNvPr id="1446" name="Google Shape;1446;p139"/>
          <p:cNvPicPr preferRelativeResize="0"/>
          <p:nvPr/>
        </p:nvPicPr>
        <p:blipFill>
          <a:blip r:embed="rId3">
            <a:alphaModFix/>
          </a:blip>
          <a:stretch>
            <a:fillRect/>
          </a:stretch>
        </p:blipFill>
        <p:spPr>
          <a:xfrm>
            <a:off x="649150" y="2242738"/>
            <a:ext cx="2947404" cy="658025"/>
          </a:xfrm>
          <a:prstGeom prst="rect">
            <a:avLst/>
          </a:prstGeom>
          <a:noFill/>
          <a:ln cap="flat" cmpd="sng" w="19050">
            <a:solidFill>
              <a:schemeClr val="dk2"/>
            </a:solidFill>
            <a:prstDash val="solid"/>
            <a:round/>
            <a:headEnd len="sm" w="sm" type="none"/>
            <a:tailEnd len="sm" w="sm" type="none"/>
          </a:ln>
        </p:spPr>
      </p:pic>
      <p:pic>
        <p:nvPicPr>
          <p:cNvPr id="1447" name="Google Shape;1447;p139"/>
          <p:cNvPicPr preferRelativeResize="0"/>
          <p:nvPr/>
        </p:nvPicPr>
        <p:blipFill>
          <a:blip r:embed="rId4">
            <a:alphaModFix/>
          </a:blip>
          <a:stretch>
            <a:fillRect/>
          </a:stretch>
        </p:blipFill>
        <p:spPr>
          <a:xfrm>
            <a:off x="4975075" y="2048250"/>
            <a:ext cx="2904450" cy="1184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140"/>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Coins </a:t>
            </a:r>
            <a:endParaRPr sz="2700">
              <a:solidFill>
                <a:srgbClr val="434343"/>
              </a:solidFill>
            </a:endParaRPr>
          </a:p>
        </p:txBody>
      </p:sp>
      <p:sp>
        <p:nvSpPr>
          <p:cNvPr id="1453" name="Google Shape;1453;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454" name="Google Shape;1454;p140"/>
          <p:cNvSpPr txBox="1"/>
          <p:nvPr/>
        </p:nvSpPr>
        <p:spPr>
          <a:xfrm>
            <a:off x="458575" y="1559875"/>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3. Clare’s coins: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a. Circle the name of the coins in this collection:   </a:t>
            </a:r>
            <a:endParaRPr>
              <a:solidFill>
                <a:schemeClr val="dk1"/>
              </a:solidFill>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         dimes     nickels      pennies </a:t>
            </a:r>
            <a:endParaRPr>
              <a:solidFill>
                <a:schemeClr val="dk1"/>
              </a:solidFill>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b. What is the value of the coins? </a:t>
            </a:r>
            <a:endParaRPr>
              <a:solidFill>
                <a:schemeClr val="dk1"/>
              </a:solidFill>
              <a:latin typeface="Quicksand"/>
              <a:ea typeface="Quicksand"/>
              <a:cs typeface="Quicksand"/>
              <a:sym typeface="Quicksand"/>
            </a:endParaRPr>
          </a:p>
          <a:p>
            <a:pPr indent="0" lvl="0" marL="0" rtl="0" algn="l">
              <a:spcBef>
                <a:spcPts val="1000"/>
              </a:spcBef>
              <a:spcAft>
                <a:spcPts val="1000"/>
              </a:spcAft>
              <a:buNone/>
            </a:pPr>
            <a:r>
              <a:t/>
            </a:r>
            <a:endParaRPr sz="1600">
              <a:latin typeface="Quicksand"/>
              <a:ea typeface="Quicksand"/>
              <a:cs typeface="Quicksand"/>
              <a:sym typeface="Quicksand"/>
            </a:endParaRPr>
          </a:p>
        </p:txBody>
      </p:sp>
      <p:sp>
        <p:nvSpPr>
          <p:cNvPr id="1455" name="Google Shape;1455;p140"/>
          <p:cNvSpPr txBox="1"/>
          <p:nvPr/>
        </p:nvSpPr>
        <p:spPr>
          <a:xfrm>
            <a:off x="481800" y="817575"/>
            <a:ext cx="7482300" cy="6156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Name the coins in each group and find the value in cents.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Show your thinking using numbers, words, drawings, or equations.</a:t>
            </a:r>
            <a:endParaRPr>
              <a:latin typeface="Quicksand"/>
              <a:ea typeface="Quicksand"/>
              <a:cs typeface="Quicksand"/>
              <a:sym typeface="Quicksand"/>
            </a:endParaRPr>
          </a:p>
        </p:txBody>
      </p:sp>
      <p:sp>
        <p:nvSpPr>
          <p:cNvPr id="1456" name="Google Shape;1456;p140"/>
          <p:cNvSpPr txBox="1"/>
          <p:nvPr/>
        </p:nvSpPr>
        <p:spPr>
          <a:xfrm>
            <a:off x="4627500" y="1515650"/>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4. Priya’s coins: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a. Circle the name of the coins in this collection:   </a:t>
            </a:r>
            <a:endParaRPr>
              <a:solidFill>
                <a:schemeClr val="dk1"/>
              </a:solidFill>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         dimes     nickels      pennies </a:t>
            </a:r>
            <a:endParaRPr>
              <a:solidFill>
                <a:schemeClr val="dk1"/>
              </a:solidFill>
              <a:latin typeface="Quicksand"/>
              <a:ea typeface="Quicksand"/>
              <a:cs typeface="Quicksand"/>
              <a:sym typeface="Quicksand"/>
            </a:endParaRPr>
          </a:p>
          <a:p>
            <a:pPr indent="0" lvl="0" marL="0" rtl="0" algn="l">
              <a:spcBef>
                <a:spcPts val="1000"/>
              </a:spcBef>
              <a:spcAft>
                <a:spcPts val="0"/>
              </a:spcAft>
              <a:buNone/>
            </a:pPr>
            <a:r>
              <a:rPr lang="en">
                <a:solidFill>
                  <a:schemeClr val="dk1"/>
                </a:solidFill>
                <a:latin typeface="Quicksand"/>
                <a:ea typeface="Quicksand"/>
                <a:cs typeface="Quicksand"/>
                <a:sym typeface="Quicksand"/>
              </a:rPr>
              <a:t>b. What is the value of the coins? </a:t>
            </a:r>
            <a:endParaRPr>
              <a:solidFill>
                <a:schemeClr val="dk1"/>
              </a:solidFill>
              <a:latin typeface="Quicksand"/>
              <a:ea typeface="Quicksand"/>
              <a:cs typeface="Quicksand"/>
              <a:sym typeface="Quicksand"/>
            </a:endParaRPr>
          </a:p>
          <a:p>
            <a:pPr indent="0" lvl="0" marL="0" rtl="0" algn="l">
              <a:spcBef>
                <a:spcPts val="1000"/>
              </a:spcBef>
              <a:spcAft>
                <a:spcPts val="1000"/>
              </a:spcAft>
              <a:buNone/>
            </a:pPr>
            <a:r>
              <a:t/>
            </a:r>
            <a:endParaRPr sz="1600">
              <a:latin typeface="Quicksand"/>
              <a:ea typeface="Quicksand"/>
              <a:cs typeface="Quicksand"/>
              <a:sym typeface="Quicksand"/>
            </a:endParaRPr>
          </a:p>
        </p:txBody>
      </p:sp>
      <p:pic>
        <p:nvPicPr>
          <p:cNvPr id="1457" name="Google Shape;1457;p140"/>
          <p:cNvPicPr preferRelativeResize="0"/>
          <p:nvPr/>
        </p:nvPicPr>
        <p:blipFill>
          <a:blip r:embed="rId3">
            <a:alphaModFix/>
          </a:blip>
          <a:stretch>
            <a:fillRect/>
          </a:stretch>
        </p:blipFill>
        <p:spPr>
          <a:xfrm>
            <a:off x="816900" y="2114000"/>
            <a:ext cx="2697200" cy="1052850"/>
          </a:xfrm>
          <a:prstGeom prst="rect">
            <a:avLst/>
          </a:prstGeom>
          <a:noFill/>
          <a:ln cap="flat" cmpd="sng" w="19050">
            <a:solidFill>
              <a:schemeClr val="dk2"/>
            </a:solidFill>
            <a:prstDash val="solid"/>
            <a:round/>
            <a:headEnd len="sm" w="sm" type="none"/>
            <a:tailEnd len="sm" w="sm" type="none"/>
          </a:ln>
        </p:spPr>
      </p:pic>
      <p:pic>
        <p:nvPicPr>
          <p:cNvPr id="1458" name="Google Shape;1458;p140"/>
          <p:cNvPicPr preferRelativeResize="0"/>
          <p:nvPr/>
        </p:nvPicPr>
        <p:blipFill>
          <a:blip r:embed="rId4">
            <a:alphaModFix/>
          </a:blip>
          <a:stretch>
            <a:fillRect/>
          </a:stretch>
        </p:blipFill>
        <p:spPr>
          <a:xfrm>
            <a:off x="4889846" y="2064383"/>
            <a:ext cx="3591800" cy="1152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141"/>
          <p:cNvSpPr txBox="1"/>
          <p:nvPr>
            <p:ph type="ctrTitle"/>
          </p:nvPr>
        </p:nvSpPr>
        <p:spPr>
          <a:xfrm>
            <a:off x="60890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Compare Coins </a:t>
            </a:r>
            <a:endParaRPr sz="2700">
              <a:solidFill>
                <a:srgbClr val="434343"/>
              </a:solidFill>
            </a:endParaRPr>
          </a:p>
        </p:txBody>
      </p:sp>
      <p:sp>
        <p:nvSpPr>
          <p:cNvPr id="1464" name="Google Shape;1464;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465" name="Google Shape;1465;p141"/>
          <p:cNvSpPr txBox="1"/>
          <p:nvPr/>
        </p:nvSpPr>
        <p:spPr>
          <a:xfrm>
            <a:off x="536450" y="1397125"/>
            <a:ext cx="84846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5. Compare your coin names and how you found the values with your partner.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6. Whose group of coins has the least value?</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7. Who has the most coins? Does this group of coins have the greatest value? Explain.</a:t>
            </a:r>
            <a:endParaRPr sz="1700">
              <a:latin typeface="Quicksand"/>
              <a:ea typeface="Quicksand"/>
              <a:cs typeface="Quicksand"/>
              <a:sym typeface="Quicksand"/>
            </a:endParaRPr>
          </a:p>
        </p:txBody>
      </p:sp>
      <p:pic>
        <p:nvPicPr>
          <p:cNvPr id="1466" name="Google Shape;1466;p141"/>
          <p:cNvPicPr preferRelativeResize="0"/>
          <p:nvPr/>
        </p:nvPicPr>
        <p:blipFill>
          <a:blip r:embed="rId3">
            <a:alphaModFix/>
          </a:blip>
          <a:stretch>
            <a:fillRect/>
          </a:stretch>
        </p:blipFill>
        <p:spPr>
          <a:xfrm>
            <a:off x="6104825" y="1907125"/>
            <a:ext cx="1935890" cy="168687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sp>
        <p:nvSpPr>
          <p:cNvPr id="1471" name="Google Shape;1471;p142"/>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472" name="Google Shape;1472;p142"/>
          <p:cNvPicPr preferRelativeResize="0"/>
          <p:nvPr/>
        </p:nvPicPr>
        <p:blipFill>
          <a:blip r:embed="rId3">
            <a:alphaModFix/>
          </a:blip>
          <a:stretch>
            <a:fillRect/>
          </a:stretch>
        </p:blipFill>
        <p:spPr>
          <a:xfrm>
            <a:off x="3707448" y="3249648"/>
            <a:ext cx="1592275" cy="1417775"/>
          </a:xfrm>
          <a:prstGeom prst="rect">
            <a:avLst/>
          </a:prstGeom>
          <a:noFill/>
          <a:ln>
            <a:noFill/>
          </a:ln>
        </p:spPr>
      </p:pic>
      <p:sp>
        <p:nvSpPr>
          <p:cNvPr id="1473" name="Google Shape;1473;p142"/>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474" name="Google Shape;1474;p142"/>
          <p:cNvSpPr/>
          <p:nvPr/>
        </p:nvSpPr>
        <p:spPr>
          <a:xfrm flipH="1">
            <a:off x="801785" y="2288213"/>
            <a:ext cx="3034762" cy="229227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42"/>
          <p:cNvSpPr txBox="1"/>
          <p:nvPr/>
        </p:nvSpPr>
        <p:spPr>
          <a:xfrm flipH="1">
            <a:off x="1188605" y="2560725"/>
            <a:ext cx="2261100" cy="11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Priya has the most coins, but her coins were not worth the most. How is that possible?</a:t>
            </a:r>
            <a:endParaRPr b="1" sz="700">
              <a:latin typeface="Quicksand"/>
              <a:ea typeface="Quicksand"/>
              <a:cs typeface="Quicksand"/>
              <a:sym typeface="Quicksand"/>
            </a:endParaRPr>
          </a:p>
        </p:txBody>
      </p:sp>
      <p:sp>
        <p:nvSpPr>
          <p:cNvPr id="1476" name="Google Shape;1476;p142"/>
          <p:cNvSpPr txBox="1"/>
          <p:nvPr/>
        </p:nvSpPr>
        <p:spPr>
          <a:xfrm>
            <a:off x="440400" y="401225"/>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found the value of sets of coins and used the cent sign to show the unit. Just like when we added within 100, there are different strategies we can use to find the total.</a:t>
            </a:r>
            <a:endParaRPr sz="2100">
              <a:latin typeface="Livvic"/>
              <a:ea typeface="Livvic"/>
              <a:cs typeface="Livvic"/>
              <a:sym typeface="Livvic"/>
            </a:endParaRPr>
          </a:p>
        </p:txBody>
      </p:sp>
      <p:pic>
        <p:nvPicPr>
          <p:cNvPr id="1477" name="Google Shape;1477;p142"/>
          <p:cNvPicPr preferRelativeResize="0"/>
          <p:nvPr/>
        </p:nvPicPr>
        <p:blipFill>
          <a:blip r:embed="rId4">
            <a:alphaModFix/>
          </a:blip>
          <a:stretch>
            <a:fillRect/>
          </a:stretch>
        </p:blipFill>
        <p:spPr>
          <a:xfrm>
            <a:off x="5383174" y="1576138"/>
            <a:ext cx="3052401" cy="214228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81" name="Shape 1481"/>
        <p:cNvGrpSpPr/>
        <p:nvPr/>
      </p:nvGrpSpPr>
      <p:grpSpPr>
        <a:xfrm>
          <a:off x="0" y="0"/>
          <a:ext cx="0" cy="0"/>
          <a:chOff x="0" y="0"/>
          <a:chExt cx="0" cy="0"/>
        </a:xfrm>
      </p:grpSpPr>
      <p:sp>
        <p:nvSpPr>
          <p:cNvPr id="1482" name="Google Shape;1482;p143"/>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There’s a New Coin in Town</a:t>
            </a:r>
            <a:endParaRPr sz="3700">
              <a:latin typeface="Hepta Slab"/>
              <a:ea typeface="Hepta Slab"/>
              <a:cs typeface="Hepta Slab"/>
              <a:sym typeface="Hepta Slab"/>
            </a:endParaRPr>
          </a:p>
        </p:txBody>
      </p:sp>
      <p:sp>
        <p:nvSpPr>
          <p:cNvPr id="1483" name="Google Shape;1483;p143"/>
          <p:cNvSpPr txBox="1"/>
          <p:nvPr/>
        </p:nvSpPr>
        <p:spPr>
          <a:xfrm>
            <a:off x="2127325" y="2702325"/>
            <a:ext cx="589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quarters and find the value of different sets of coins.</a:t>
            </a:r>
            <a:endParaRPr>
              <a:latin typeface="Quicksand"/>
              <a:ea typeface="Quicksand"/>
              <a:cs typeface="Quicksand"/>
              <a:sym typeface="Quicksand"/>
            </a:endParaRPr>
          </a:p>
        </p:txBody>
      </p:sp>
      <p:sp>
        <p:nvSpPr>
          <p:cNvPr id="1484" name="Google Shape;1484;p143"/>
          <p:cNvSpPr/>
          <p:nvPr/>
        </p:nvSpPr>
        <p:spPr>
          <a:xfrm>
            <a:off x="1625202"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43"/>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2.MD.C.8, 2.NBT.A.2, 2.NBT.B.5 </a:t>
            </a:r>
            <a:endParaRPr sz="1100">
              <a:latin typeface="Quicksand"/>
              <a:ea typeface="Quicksand"/>
              <a:cs typeface="Quicksand"/>
              <a:sym typeface="Quicksand"/>
            </a:endParaRPr>
          </a:p>
        </p:txBody>
      </p:sp>
      <p:sp>
        <p:nvSpPr>
          <p:cNvPr id="1486" name="Google Shape;1486;p143"/>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144"/>
          <p:cNvSpPr txBox="1"/>
          <p:nvPr>
            <p:ph type="ctrTitle"/>
          </p:nvPr>
        </p:nvSpPr>
        <p:spPr>
          <a:xfrm>
            <a:off x="1025250" y="850875"/>
            <a:ext cx="7093500" cy="5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Choral Count: </a:t>
            </a:r>
            <a:endParaRPr sz="3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Counting on by 5 </a:t>
            </a:r>
            <a:endParaRPr b="0" sz="3000">
              <a:solidFill>
                <a:srgbClr val="434343"/>
              </a:solidFill>
              <a:latin typeface="Hepta Slab"/>
              <a:ea typeface="Hepta Slab"/>
              <a:cs typeface="Hepta Slab"/>
              <a:sym typeface="Hepta Slab"/>
            </a:endParaRPr>
          </a:p>
        </p:txBody>
      </p:sp>
      <p:sp>
        <p:nvSpPr>
          <p:cNvPr id="1492" name="Google Shape;1492;p1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93" name="Google Shape;1493;p144"/>
          <p:cNvGrpSpPr/>
          <p:nvPr/>
        </p:nvGrpSpPr>
        <p:grpSpPr>
          <a:xfrm rot="-801369">
            <a:off x="566147" y="1673798"/>
            <a:ext cx="2532815" cy="1104308"/>
            <a:chOff x="522450" y="1769275"/>
            <a:chExt cx="2343168" cy="950076"/>
          </a:xfrm>
        </p:grpSpPr>
        <p:sp>
          <p:nvSpPr>
            <p:cNvPr id="1494" name="Google Shape;1494;p14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44"/>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What patterns do you see?</a:t>
              </a:r>
              <a:endParaRPr>
                <a:latin typeface="Quicksand"/>
                <a:ea typeface="Quicksand"/>
                <a:cs typeface="Quicksand"/>
                <a:sym typeface="Quicksand"/>
              </a:endParaRPr>
            </a:p>
          </p:txBody>
        </p:sp>
      </p:grpSp>
      <p:grpSp>
        <p:nvGrpSpPr>
          <p:cNvPr id="1496" name="Google Shape;1496;p144"/>
          <p:cNvGrpSpPr/>
          <p:nvPr/>
        </p:nvGrpSpPr>
        <p:grpSpPr>
          <a:xfrm rot="882795">
            <a:off x="6724659" y="3370548"/>
            <a:ext cx="2366403" cy="1200918"/>
            <a:chOff x="839436" y="2344375"/>
            <a:chExt cx="2343168" cy="950076"/>
          </a:xfrm>
        </p:grpSpPr>
        <p:sp>
          <p:nvSpPr>
            <p:cNvPr id="1497" name="Google Shape;1497;p144"/>
            <p:cNvSpPr/>
            <p:nvPr/>
          </p:nvSpPr>
          <p:spPr>
            <a:xfrm>
              <a:off x="839436" y="23443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44"/>
            <p:cNvSpPr txBox="1"/>
            <p:nvPr/>
          </p:nvSpPr>
          <p:spPr>
            <a:xfrm>
              <a:off x="1037557" y="2541571"/>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Who can restate the pattern in different words?</a:t>
              </a:r>
              <a:endParaRPr sz="1200">
                <a:latin typeface="Quicksand"/>
                <a:ea typeface="Quicksand"/>
                <a:cs typeface="Quicksand"/>
                <a:sym typeface="Quicksand"/>
              </a:endParaRPr>
            </a:p>
          </p:txBody>
        </p:sp>
      </p:grpSp>
      <p:sp>
        <p:nvSpPr>
          <p:cNvPr id="1499" name="Google Shape;1499;p144"/>
          <p:cNvSpPr txBox="1"/>
          <p:nvPr/>
        </p:nvSpPr>
        <p:spPr>
          <a:xfrm>
            <a:off x="2852400" y="2121700"/>
            <a:ext cx="4280100" cy="15546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Count by 5, starting at 15.</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Stop counting and recording at 85.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Count by 5, starting at 40.</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Stop counting and recording at 100. </a:t>
            </a:r>
            <a:endParaRPr sz="1600">
              <a:latin typeface="Quicksand"/>
              <a:ea typeface="Quicksand"/>
              <a:cs typeface="Quicksand"/>
              <a:sym typeface="Quicksand"/>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145"/>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How Much is a Quarter Worth?</a:t>
            </a:r>
            <a:endParaRPr sz="2700">
              <a:solidFill>
                <a:srgbClr val="434343"/>
              </a:solidFill>
            </a:endParaRPr>
          </a:p>
        </p:txBody>
      </p:sp>
      <p:sp>
        <p:nvSpPr>
          <p:cNvPr id="1505" name="Google Shape;1505;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06" name="Google Shape;1506;p145"/>
          <p:cNvSpPr txBox="1"/>
          <p:nvPr/>
        </p:nvSpPr>
        <p:spPr>
          <a:xfrm>
            <a:off x="533550" y="2111200"/>
            <a:ext cx="33945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Quicksand"/>
                <a:ea typeface="Quicksand"/>
                <a:cs typeface="Quicksand"/>
                <a:sym typeface="Quicksand"/>
              </a:rPr>
              <a:t>Write the names and values of the coins you know. </a:t>
            </a:r>
            <a:endParaRPr sz="2400">
              <a:latin typeface="Quicksand"/>
              <a:ea typeface="Quicksand"/>
              <a:cs typeface="Quicksand"/>
              <a:sym typeface="Quicksand"/>
            </a:endParaRPr>
          </a:p>
        </p:txBody>
      </p:sp>
      <p:pic>
        <p:nvPicPr>
          <p:cNvPr id="1507" name="Google Shape;1507;p145"/>
          <p:cNvPicPr preferRelativeResize="0"/>
          <p:nvPr/>
        </p:nvPicPr>
        <p:blipFill>
          <a:blip r:embed="rId3">
            <a:alphaModFix/>
          </a:blip>
          <a:stretch>
            <a:fillRect/>
          </a:stretch>
        </p:blipFill>
        <p:spPr>
          <a:xfrm>
            <a:off x="4090213" y="1222725"/>
            <a:ext cx="4278330" cy="3460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p146"/>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How Much is a Quarter Worth?</a:t>
            </a:r>
            <a:endParaRPr sz="2700">
              <a:solidFill>
                <a:srgbClr val="434343"/>
              </a:solidFill>
            </a:endParaRPr>
          </a:p>
        </p:txBody>
      </p:sp>
      <p:sp>
        <p:nvSpPr>
          <p:cNvPr id="1513" name="Google Shape;1513;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14" name="Google Shape;1514;p146"/>
          <p:cNvSpPr txBox="1"/>
          <p:nvPr/>
        </p:nvSpPr>
        <p:spPr>
          <a:xfrm>
            <a:off x="523200" y="1821425"/>
            <a:ext cx="33945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1. Complete the table so each row shows a value in cents and two different groups of coins that have that value.</a:t>
            </a:r>
            <a:endParaRPr sz="1800">
              <a:latin typeface="Quicksand"/>
              <a:ea typeface="Quicksand"/>
              <a:cs typeface="Quicksand"/>
              <a:sym typeface="Quicksand"/>
            </a:endParaRPr>
          </a:p>
        </p:txBody>
      </p:sp>
      <p:pic>
        <p:nvPicPr>
          <p:cNvPr id="1515" name="Google Shape;1515;p146"/>
          <p:cNvPicPr preferRelativeResize="0"/>
          <p:nvPr/>
        </p:nvPicPr>
        <p:blipFill>
          <a:blip r:embed="rId3">
            <a:alphaModFix/>
          </a:blip>
          <a:stretch>
            <a:fillRect/>
          </a:stretch>
        </p:blipFill>
        <p:spPr>
          <a:xfrm>
            <a:off x="4297775" y="1108750"/>
            <a:ext cx="3479500" cy="34855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147"/>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More Coins to Compare </a:t>
            </a:r>
            <a:endParaRPr sz="2700">
              <a:solidFill>
                <a:srgbClr val="434343"/>
              </a:solidFill>
            </a:endParaRPr>
          </a:p>
        </p:txBody>
      </p:sp>
      <p:sp>
        <p:nvSpPr>
          <p:cNvPr id="1521" name="Google Shape;1521;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522" name="Google Shape;1522;p147"/>
          <p:cNvSpPr txBox="1"/>
          <p:nvPr/>
        </p:nvSpPr>
        <p:spPr>
          <a:xfrm>
            <a:off x="448225" y="980350"/>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Elena's Coins</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How many cents? Show your thinking. </a:t>
            </a:r>
            <a:endParaRPr sz="1600">
              <a:latin typeface="Quicksand"/>
              <a:ea typeface="Quicksand"/>
              <a:cs typeface="Quicksand"/>
              <a:sym typeface="Quicksand"/>
            </a:endParaRPr>
          </a:p>
        </p:txBody>
      </p:sp>
      <p:pic>
        <p:nvPicPr>
          <p:cNvPr id="1523" name="Google Shape;1523;p147"/>
          <p:cNvPicPr preferRelativeResize="0"/>
          <p:nvPr/>
        </p:nvPicPr>
        <p:blipFill>
          <a:blip r:embed="rId3">
            <a:alphaModFix/>
          </a:blip>
          <a:stretch>
            <a:fillRect/>
          </a:stretch>
        </p:blipFill>
        <p:spPr>
          <a:xfrm>
            <a:off x="536438" y="1683138"/>
            <a:ext cx="1933575" cy="1914525"/>
          </a:xfrm>
          <a:prstGeom prst="rect">
            <a:avLst/>
          </a:prstGeom>
          <a:noFill/>
          <a:ln cap="flat" cmpd="sng" w="19050">
            <a:solidFill>
              <a:schemeClr val="dk2"/>
            </a:solidFill>
            <a:prstDash val="solid"/>
            <a:round/>
            <a:headEnd len="sm" w="sm" type="none"/>
            <a:tailEnd len="sm" w="sm" type="none"/>
          </a:ln>
        </p:spPr>
      </p:pic>
      <p:pic>
        <p:nvPicPr>
          <p:cNvPr id="1524" name="Google Shape;1524;p147"/>
          <p:cNvPicPr preferRelativeResize="0"/>
          <p:nvPr/>
        </p:nvPicPr>
        <p:blipFill>
          <a:blip r:embed="rId4">
            <a:alphaModFix/>
          </a:blip>
          <a:stretch>
            <a:fillRect/>
          </a:stretch>
        </p:blipFill>
        <p:spPr>
          <a:xfrm>
            <a:off x="2687900" y="1506938"/>
            <a:ext cx="1009650" cy="2266950"/>
          </a:xfrm>
          <a:prstGeom prst="rect">
            <a:avLst/>
          </a:prstGeom>
          <a:noFill/>
          <a:ln cap="flat" cmpd="sng" w="19050">
            <a:solidFill>
              <a:schemeClr val="dk2"/>
            </a:solidFill>
            <a:prstDash val="solid"/>
            <a:round/>
            <a:headEnd len="sm" w="sm" type="none"/>
            <a:tailEnd len="sm" w="sm" type="none"/>
          </a:ln>
        </p:spPr>
      </p:pic>
      <p:sp>
        <p:nvSpPr>
          <p:cNvPr id="1525" name="Google Shape;1525;p147"/>
          <p:cNvSpPr txBox="1"/>
          <p:nvPr/>
        </p:nvSpPr>
        <p:spPr>
          <a:xfrm>
            <a:off x="4181400" y="980350"/>
            <a:ext cx="45165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2. Tyler's Coins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How many cents? Show your thinking. </a:t>
            </a:r>
            <a:endParaRPr sz="1600">
              <a:latin typeface="Quicksand"/>
              <a:ea typeface="Quicksand"/>
              <a:cs typeface="Quicksand"/>
              <a:sym typeface="Quicksand"/>
            </a:endParaRPr>
          </a:p>
        </p:txBody>
      </p:sp>
      <p:pic>
        <p:nvPicPr>
          <p:cNvPr id="1526" name="Google Shape;1526;p147"/>
          <p:cNvPicPr preferRelativeResize="0"/>
          <p:nvPr/>
        </p:nvPicPr>
        <p:blipFill>
          <a:blip r:embed="rId5">
            <a:alphaModFix/>
          </a:blip>
          <a:stretch>
            <a:fillRect/>
          </a:stretch>
        </p:blipFill>
        <p:spPr>
          <a:xfrm>
            <a:off x="4626125" y="1952975"/>
            <a:ext cx="1818441" cy="1237550"/>
          </a:xfrm>
          <a:prstGeom prst="rect">
            <a:avLst/>
          </a:prstGeom>
          <a:noFill/>
          <a:ln cap="flat" cmpd="sng" w="19050">
            <a:solidFill>
              <a:schemeClr val="dk2"/>
            </a:solidFill>
            <a:prstDash val="solid"/>
            <a:round/>
            <a:headEnd len="sm" w="sm" type="none"/>
            <a:tailEnd len="sm" w="sm" type="none"/>
          </a:ln>
        </p:spPr>
      </p:pic>
      <p:pic>
        <p:nvPicPr>
          <p:cNvPr id="1527" name="Google Shape;1527;p147"/>
          <p:cNvPicPr preferRelativeResize="0"/>
          <p:nvPr/>
        </p:nvPicPr>
        <p:blipFill>
          <a:blip r:embed="rId6">
            <a:alphaModFix/>
          </a:blip>
          <a:stretch>
            <a:fillRect/>
          </a:stretch>
        </p:blipFill>
        <p:spPr>
          <a:xfrm>
            <a:off x="6673950" y="1511688"/>
            <a:ext cx="1047750" cy="2257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sp>
        <p:nvSpPr>
          <p:cNvPr id="1532" name="Google Shape;1532;p148"/>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More Coins to Compare </a:t>
            </a:r>
            <a:endParaRPr sz="2700">
              <a:solidFill>
                <a:srgbClr val="434343"/>
              </a:solidFill>
            </a:endParaRPr>
          </a:p>
        </p:txBody>
      </p:sp>
      <p:sp>
        <p:nvSpPr>
          <p:cNvPr id="1533" name="Google Shape;1533;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534" name="Google Shape;1534;p148"/>
          <p:cNvSpPr txBox="1"/>
          <p:nvPr/>
        </p:nvSpPr>
        <p:spPr>
          <a:xfrm>
            <a:off x="453650" y="1208050"/>
            <a:ext cx="40437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3. Make your own set of coins with a value of 97¢.</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I used: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quarters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dimes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nickels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pennies</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1000"/>
              </a:spcAft>
              <a:buNone/>
            </a:pPr>
            <a:r>
              <a:t/>
            </a:r>
            <a:endParaRPr sz="1300">
              <a:latin typeface="Quicksand"/>
              <a:ea typeface="Quicksand"/>
              <a:cs typeface="Quicksand"/>
              <a:sym typeface="Quicksand"/>
            </a:endParaRPr>
          </a:p>
        </p:txBody>
      </p:sp>
      <p:sp>
        <p:nvSpPr>
          <p:cNvPr id="1535" name="Google Shape;1535;p148"/>
          <p:cNvSpPr txBox="1"/>
          <p:nvPr/>
        </p:nvSpPr>
        <p:spPr>
          <a:xfrm>
            <a:off x="4435200" y="1208050"/>
            <a:ext cx="4043700" cy="26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4. Make your own set of coins with a value of 66¢. Use the fewest number of coins possible.</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I used: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quarters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dimes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nickels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pennies</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1000"/>
              </a:spcAft>
              <a:buNone/>
            </a:pPr>
            <a:r>
              <a:t/>
            </a:r>
            <a:endParaRPr sz="1300">
              <a:latin typeface="Quicksand"/>
              <a:ea typeface="Quicksand"/>
              <a:cs typeface="Quicksand"/>
              <a:sym typeface="Quicksand"/>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149"/>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541" name="Google Shape;1541;p149"/>
          <p:cNvPicPr preferRelativeResize="0"/>
          <p:nvPr/>
        </p:nvPicPr>
        <p:blipFill>
          <a:blip r:embed="rId3">
            <a:alphaModFix/>
          </a:blip>
          <a:stretch>
            <a:fillRect/>
          </a:stretch>
        </p:blipFill>
        <p:spPr>
          <a:xfrm>
            <a:off x="4907950" y="2825350"/>
            <a:ext cx="1971146" cy="1755125"/>
          </a:xfrm>
          <a:prstGeom prst="rect">
            <a:avLst/>
          </a:prstGeom>
          <a:noFill/>
          <a:ln>
            <a:noFill/>
          </a:ln>
        </p:spPr>
      </p:pic>
      <p:sp>
        <p:nvSpPr>
          <p:cNvPr id="1542" name="Google Shape;1542;p149"/>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543" name="Google Shape;1543;p149"/>
          <p:cNvSpPr/>
          <p:nvPr/>
        </p:nvSpPr>
        <p:spPr>
          <a:xfrm flipH="1">
            <a:off x="957859" y="2184725"/>
            <a:ext cx="3323716" cy="2213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49"/>
          <p:cNvSpPr txBox="1"/>
          <p:nvPr/>
        </p:nvSpPr>
        <p:spPr>
          <a:xfrm flipH="1">
            <a:off x="1381402" y="2447890"/>
            <a:ext cx="2476500" cy="11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There were different ways to make 97¢. What is the same or different about how _____ showed it and _____ showed it?</a:t>
            </a:r>
            <a:endParaRPr b="1" sz="700">
              <a:latin typeface="Quicksand"/>
              <a:ea typeface="Quicksand"/>
              <a:cs typeface="Quicksand"/>
              <a:sym typeface="Quicksand"/>
            </a:endParaRPr>
          </a:p>
        </p:txBody>
      </p:sp>
      <p:sp>
        <p:nvSpPr>
          <p:cNvPr id="1545" name="Google Shape;1545;p149"/>
          <p:cNvSpPr txBox="1"/>
          <p:nvPr/>
        </p:nvSpPr>
        <p:spPr>
          <a:xfrm>
            <a:off x="440400" y="401225"/>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you found the value of sets of coins and used the cent sign to show the unit. Just like when we composed numbers in different ways with different numbers of hundreds, tens, and ones, we can use different combinations of coins to make the same value in cents.</a:t>
            </a:r>
            <a:endParaRPr sz="2100">
              <a:latin typeface="Livvic"/>
              <a:ea typeface="Livvic"/>
              <a:cs typeface="Livvic"/>
              <a:sym typeface="Livvic"/>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49" name="Shape 1549"/>
        <p:cNvGrpSpPr/>
        <p:nvPr/>
      </p:nvGrpSpPr>
      <p:grpSpPr>
        <a:xfrm>
          <a:off x="0" y="0"/>
          <a:ext cx="0" cy="0"/>
          <a:chOff x="0" y="0"/>
          <a:chExt cx="0" cy="0"/>
        </a:xfrm>
      </p:grpSpPr>
      <p:sp>
        <p:nvSpPr>
          <p:cNvPr id="1550" name="Google Shape;1550;p150"/>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Let’s Make a Dollar</a:t>
            </a:r>
            <a:endParaRPr sz="3700">
              <a:latin typeface="Hepta Slab"/>
              <a:ea typeface="Hepta Slab"/>
              <a:cs typeface="Hepta Slab"/>
              <a:sym typeface="Hepta Slab"/>
            </a:endParaRPr>
          </a:p>
        </p:txBody>
      </p:sp>
      <p:sp>
        <p:nvSpPr>
          <p:cNvPr id="1551" name="Google Shape;1551;p150"/>
          <p:cNvSpPr txBox="1"/>
          <p:nvPr/>
        </p:nvSpPr>
        <p:spPr>
          <a:xfrm>
            <a:off x="3317475" y="2702325"/>
            <a:ext cx="589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 dollar.</a:t>
            </a:r>
            <a:endParaRPr>
              <a:latin typeface="Quicksand"/>
              <a:ea typeface="Quicksand"/>
              <a:cs typeface="Quicksand"/>
              <a:sym typeface="Quicksand"/>
            </a:endParaRPr>
          </a:p>
        </p:txBody>
      </p:sp>
      <p:sp>
        <p:nvSpPr>
          <p:cNvPr id="1552" name="Google Shape;1552;p150"/>
          <p:cNvSpPr/>
          <p:nvPr/>
        </p:nvSpPr>
        <p:spPr>
          <a:xfrm>
            <a:off x="2867102"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50"/>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2.MD.C.8, 2.NBT.B.5, 2.NBT.B.6</a:t>
            </a:r>
            <a:endParaRPr sz="1100">
              <a:latin typeface="Quicksand"/>
              <a:ea typeface="Quicksand"/>
              <a:cs typeface="Quicksand"/>
              <a:sym typeface="Quicksand"/>
            </a:endParaRPr>
          </a:p>
        </p:txBody>
      </p:sp>
      <p:sp>
        <p:nvSpPr>
          <p:cNvPr id="1554" name="Google Shape;1554;p150"/>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8" name="Shape 1558"/>
        <p:cNvGrpSpPr/>
        <p:nvPr/>
      </p:nvGrpSpPr>
      <p:grpSpPr>
        <a:xfrm>
          <a:off x="0" y="0"/>
          <a:ext cx="0" cy="0"/>
          <a:chOff x="0" y="0"/>
          <a:chExt cx="0" cy="0"/>
        </a:xfrm>
      </p:grpSpPr>
      <p:sp>
        <p:nvSpPr>
          <p:cNvPr id="1559" name="Google Shape;1559;p151"/>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25</a:t>
            </a:r>
            <a:endParaRPr b="0" sz="2400">
              <a:solidFill>
                <a:srgbClr val="434343"/>
              </a:solidFill>
              <a:latin typeface="Hepta Slab"/>
              <a:ea typeface="Hepta Slab"/>
              <a:cs typeface="Hepta Slab"/>
              <a:sym typeface="Hepta Slab"/>
            </a:endParaRPr>
          </a:p>
        </p:txBody>
      </p:sp>
      <p:sp>
        <p:nvSpPr>
          <p:cNvPr id="1560" name="Google Shape;1560;p1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61" name="Google Shape;1561;p151"/>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51"/>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563" name="Google Shape;1563;p151"/>
          <p:cNvPicPr preferRelativeResize="0"/>
          <p:nvPr/>
        </p:nvPicPr>
        <p:blipFill>
          <a:blip r:embed="rId3">
            <a:alphaModFix/>
          </a:blip>
          <a:stretch>
            <a:fillRect/>
          </a:stretch>
        </p:blipFill>
        <p:spPr>
          <a:xfrm>
            <a:off x="2908587" y="2556346"/>
            <a:ext cx="5153025" cy="1209675"/>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152"/>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25</a:t>
            </a:r>
            <a:endParaRPr b="0" sz="2400">
              <a:solidFill>
                <a:srgbClr val="434343"/>
              </a:solidFill>
              <a:latin typeface="Hepta Slab"/>
              <a:ea typeface="Hepta Slab"/>
              <a:cs typeface="Hepta Slab"/>
              <a:sym typeface="Hepta Slab"/>
            </a:endParaRPr>
          </a:p>
        </p:txBody>
      </p:sp>
      <p:sp>
        <p:nvSpPr>
          <p:cNvPr id="1569" name="Google Shape;1569;p1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70" name="Google Shape;1570;p152"/>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52"/>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572" name="Google Shape;1572;p152"/>
          <p:cNvPicPr preferRelativeResize="0"/>
          <p:nvPr/>
        </p:nvPicPr>
        <p:blipFill>
          <a:blip r:embed="rId3">
            <a:alphaModFix/>
          </a:blip>
          <a:stretch>
            <a:fillRect/>
          </a:stretch>
        </p:blipFill>
        <p:spPr>
          <a:xfrm>
            <a:off x="3715812" y="2203321"/>
            <a:ext cx="2457450" cy="923925"/>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6" name="Shape 1576"/>
        <p:cNvGrpSpPr/>
        <p:nvPr/>
      </p:nvGrpSpPr>
      <p:grpSpPr>
        <a:xfrm>
          <a:off x="0" y="0"/>
          <a:ext cx="0" cy="0"/>
          <a:chOff x="0" y="0"/>
          <a:chExt cx="0" cy="0"/>
        </a:xfrm>
      </p:grpSpPr>
      <p:sp>
        <p:nvSpPr>
          <p:cNvPr id="1577" name="Google Shape;1577;p153"/>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25</a:t>
            </a:r>
            <a:endParaRPr b="0" sz="2400">
              <a:solidFill>
                <a:srgbClr val="434343"/>
              </a:solidFill>
              <a:latin typeface="Hepta Slab"/>
              <a:ea typeface="Hepta Slab"/>
              <a:cs typeface="Hepta Slab"/>
              <a:sym typeface="Hepta Slab"/>
            </a:endParaRPr>
          </a:p>
        </p:txBody>
      </p:sp>
      <p:sp>
        <p:nvSpPr>
          <p:cNvPr id="1578" name="Google Shape;1578;p15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79" name="Google Shape;1579;p153"/>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53"/>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581" name="Google Shape;1581;p153"/>
          <p:cNvPicPr preferRelativeResize="0"/>
          <p:nvPr/>
        </p:nvPicPr>
        <p:blipFill>
          <a:blip r:embed="rId3">
            <a:alphaModFix/>
          </a:blip>
          <a:stretch>
            <a:fillRect/>
          </a:stretch>
        </p:blipFill>
        <p:spPr>
          <a:xfrm>
            <a:off x="3022437" y="2556346"/>
            <a:ext cx="4114800" cy="923925"/>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sp>
        <p:nvSpPr>
          <p:cNvPr id="1586" name="Google Shape;1586;p154"/>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Add 25</a:t>
            </a:r>
            <a:endParaRPr b="0" sz="2400">
              <a:solidFill>
                <a:srgbClr val="434343"/>
              </a:solidFill>
              <a:latin typeface="Hepta Slab"/>
              <a:ea typeface="Hepta Slab"/>
              <a:cs typeface="Hepta Slab"/>
              <a:sym typeface="Hepta Slab"/>
            </a:endParaRPr>
          </a:p>
        </p:txBody>
      </p:sp>
      <p:sp>
        <p:nvSpPr>
          <p:cNvPr id="1587" name="Google Shape;1587;p15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88" name="Google Shape;1588;p154"/>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54"/>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590" name="Google Shape;1590;p154"/>
          <p:cNvPicPr preferRelativeResize="0"/>
          <p:nvPr/>
        </p:nvPicPr>
        <p:blipFill>
          <a:blip r:embed="rId3">
            <a:alphaModFix/>
          </a:blip>
          <a:stretch>
            <a:fillRect/>
          </a:stretch>
        </p:blipFill>
        <p:spPr>
          <a:xfrm>
            <a:off x="2711962" y="2616721"/>
            <a:ext cx="5524163" cy="1014642"/>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4" name="Shape 1594"/>
        <p:cNvGrpSpPr/>
        <p:nvPr/>
      </p:nvGrpSpPr>
      <p:grpSpPr>
        <a:xfrm>
          <a:off x="0" y="0"/>
          <a:ext cx="0" cy="0"/>
          <a:chOff x="0" y="0"/>
          <a:chExt cx="0" cy="0"/>
        </a:xfrm>
      </p:grpSpPr>
      <p:sp>
        <p:nvSpPr>
          <p:cNvPr id="1595" name="Google Shape;1595;p155"/>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Many Many Cents</a:t>
            </a:r>
            <a:endParaRPr sz="2700">
              <a:solidFill>
                <a:srgbClr val="434343"/>
              </a:solidFill>
            </a:endParaRPr>
          </a:p>
        </p:txBody>
      </p:sp>
      <p:sp>
        <p:nvSpPr>
          <p:cNvPr id="1596" name="Google Shape;1596;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597" name="Google Shape;1597;p155"/>
          <p:cNvPicPr preferRelativeResize="0"/>
          <p:nvPr/>
        </p:nvPicPr>
        <p:blipFill>
          <a:blip r:embed="rId3">
            <a:alphaModFix/>
          </a:blip>
          <a:stretch>
            <a:fillRect/>
          </a:stretch>
        </p:blipFill>
        <p:spPr>
          <a:xfrm>
            <a:off x="3019100" y="1561275"/>
            <a:ext cx="3185750" cy="2597775"/>
          </a:xfrm>
          <a:prstGeom prst="rect">
            <a:avLst/>
          </a:prstGeom>
          <a:noFill/>
          <a:ln>
            <a:noFill/>
          </a:ln>
        </p:spPr>
      </p:pic>
      <p:grpSp>
        <p:nvGrpSpPr>
          <p:cNvPr id="1598" name="Google Shape;1598;p155"/>
          <p:cNvGrpSpPr/>
          <p:nvPr/>
        </p:nvGrpSpPr>
        <p:grpSpPr>
          <a:xfrm rot="862304">
            <a:off x="6711834" y="2917244"/>
            <a:ext cx="1863493" cy="885824"/>
            <a:chOff x="176034" y="2237912"/>
            <a:chExt cx="2343168" cy="950076"/>
          </a:xfrm>
        </p:grpSpPr>
        <p:sp>
          <p:nvSpPr>
            <p:cNvPr id="1599" name="Google Shape;1599;p155"/>
            <p:cNvSpPr/>
            <p:nvPr/>
          </p:nvSpPr>
          <p:spPr>
            <a:xfrm>
              <a:off x="176034" y="223791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55"/>
            <p:cNvSpPr txBox="1"/>
            <p:nvPr/>
          </p:nvSpPr>
          <p:spPr>
            <a:xfrm>
              <a:off x="567923" y="239704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grpSp>
        <p:nvGrpSpPr>
          <p:cNvPr id="1601" name="Google Shape;1601;p155"/>
          <p:cNvGrpSpPr/>
          <p:nvPr/>
        </p:nvGrpSpPr>
        <p:grpSpPr>
          <a:xfrm rot="-801510">
            <a:off x="835205" y="1637033"/>
            <a:ext cx="1993856" cy="955396"/>
            <a:chOff x="1534073" y="1975055"/>
            <a:chExt cx="2343168" cy="950076"/>
          </a:xfrm>
        </p:grpSpPr>
        <p:sp>
          <p:nvSpPr>
            <p:cNvPr id="1602" name="Google Shape;1602;p155"/>
            <p:cNvSpPr/>
            <p:nvPr/>
          </p:nvSpPr>
          <p:spPr>
            <a:xfrm>
              <a:off x="1534073" y="197505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55"/>
            <p:cNvSpPr txBox="1"/>
            <p:nvPr/>
          </p:nvSpPr>
          <p:spPr>
            <a:xfrm>
              <a:off x="1912128" y="2093193"/>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sp>
        <p:nvSpPr>
          <p:cNvPr id="1608" name="Google Shape;1608;p156"/>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Many Many Cents</a:t>
            </a:r>
            <a:endParaRPr sz="2700">
              <a:solidFill>
                <a:srgbClr val="434343"/>
              </a:solidFill>
            </a:endParaRPr>
          </a:p>
        </p:txBody>
      </p:sp>
      <p:sp>
        <p:nvSpPr>
          <p:cNvPr id="1609" name="Google Shape;1609;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610" name="Google Shape;1610;p156"/>
          <p:cNvPicPr preferRelativeResize="0"/>
          <p:nvPr/>
        </p:nvPicPr>
        <p:blipFill>
          <a:blip r:embed="rId3">
            <a:alphaModFix/>
          </a:blip>
          <a:stretch>
            <a:fillRect/>
          </a:stretch>
        </p:blipFill>
        <p:spPr>
          <a:xfrm>
            <a:off x="596150" y="1176351"/>
            <a:ext cx="3992975" cy="2790789"/>
          </a:xfrm>
          <a:prstGeom prst="rect">
            <a:avLst/>
          </a:prstGeom>
          <a:noFill/>
          <a:ln cap="flat" cmpd="sng" w="19050">
            <a:solidFill>
              <a:schemeClr val="dk2"/>
            </a:solidFill>
            <a:prstDash val="solid"/>
            <a:round/>
            <a:headEnd len="sm" w="sm" type="none"/>
            <a:tailEnd len="sm" w="sm" type="none"/>
          </a:ln>
        </p:spPr>
      </p:pic>
      <p:sp>
        <p:nvSpPr>
          <p:cNvPr id="1611" name="Google Shape;1611;p156"/>
          <p:cNvSpPr txBox="1"/>
          <p:nvPr/>
        </p:nvSpPr>
        <p:spPr>
          <a:xfrm>
            <a:off x="4714600" y="1401900"/>
            <a:ext cx="4127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Circle the coins in this collection.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quarters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dimes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nickels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pennies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How many coins? __________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What is the value in cents? Show your thinking. </a:t>
            </a:r>
            <a:endParaRPr>
              <a:latin typeface="Quicksand"/>
              <a:ea typeface="Quicksand"/>
              <a:cs typeface="Quicksand"/>
              <a:sym typeface="Quicksand"/>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157"/>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Many Many Cents</a:t>
            </a:r>
            <a:endParaRPr sz="2700">
              <a:solidFill>
                <a:srgbClr val="434343"/>
              </a:solidFill>
            </a:endParaRPr>
          </a:p>
        </p:txBody>
      </p:sp>
      <p:sp>
        <p:nvSpPr>
          <p:cNvPr id="1617" name="Google Shape;1617;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618" name="Google Shape;1618;p157"/>
          <p:cNvSpPr txBox="1"/>
          <p:nvPr/>
        </p:nvSpPr>
        <p:spPr>
          <a:xfrm>
            <a:off x="4714600" y="1401900"/>
            <a:ext cx="4127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Circle the coins in this collection.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quarters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dimes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nickels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pennies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How many coins? __________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What is the value in cents? Show your thinking. </a:t>
            </a:r>
            <a:endParaRPr>
              <a:latin typeface="Quicksand"/>
              <a:ea typeface="Quicksand"/>
              <a:cs typeface="Quicksand"/>
              <a:sym typeface="Quicksand"/>
            </a:endParaRPr>
          </a:p>
        </p:txBody>
      </p:sp>
      <p:pic>
        <p:nvPicPr>
          <p:cNvPr id="1619" name="Google Shape;1619;p157"/>
          <p:cNvPicPr preferRelativeResize="0"/>
          <p:nvPr/>
        </p:nvPicPr>
        <p:blipFill>
          <a:blip r:embed="rId3">
            <a:alphaModFix/>
          </a:blip>
          <a:stretch>
            <a:fillRect/>
          </a:stretch>
        </p:blipFill>
        <p:spPr>
          <a:xfrm>
            <a:off x="691650" y="1289124"/>
            <a:ext cx="3878518" cy="2565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sp>
        <p:nvSpPr>
          <p:cNvPr id="1624" name="Google Shape;1624;p158"/>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Many Many Cents</a:t>
            </a:r>
            <a:endParaRPr sz="2700">
              <a:solidFill>
                <a:srgbClr val="434343"/>
              </a:solidFill>
            </a:endParaRPr>
          </a:p>
        </p:txBody>
      </p:sp>
      <p:sp>
        <p:nvSpPr>
          <p:cNvPr id="1625" name="Google Shape;1625;p1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626" name="Google Shape;1626;p158"/>
          <p:cNvSpPr txBox="1"/>
          <p:nvPr/>
        </p:nvSpPr>
        <p:spPr>
          <a:xfrm>
            <a:off x="4714600" y="1401900"/>
            <a:ext cx="4127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Circle the coins in this collection.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quarters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dimes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nickels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pennies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How many coins? __________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What is the value in cents? Show your thinking. </a:t>
            </a:r>
            <a:endParaRPr>
              <a:latin typeface="Quicksand"/>
              <a:ea typeface="Quicksand"/>
              <a:cs typeface="Quicksand"/>
              <a:sym typeface="Quicksand"/>
            </a:endParaRPr>
          </a:p>
        </p:txBody>
      </p:sp>
      <p:pic>
        <p:nvPicPr>
          <p:cNvPr id="1627" name="Google Shape;1627;p158"/>
          <p:cNvPicPr preferRelativeResize="0"/>
          <p:nvPr/>
        </p:nvPicPr>
        <p:blipFill>
          <a:blip r:embed="rId3">
            <a:alphaModFix/>
          </a:blip>
          <a:stretch>
            <a:fillRect/>
          </a:stretch>
        </p:blipFill>
        <p:spPr>
          <a:xfrm>
            <a:off x="596151" y="1677200"/>
            <a:ext cx="4011075" cy="1272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1" name="Shape 1631"/>
        <p:cNvGrpSpPr/>
        <p:nvPr/>
      </p:nvGrpSpPr>
      <p:grpSpPr>
        <a:xfrm>
          <a:off x="0" y="0"/>
          <a:ext cx="0" cy="0"/>
          <a:chOff x="0" y="0"/>
          <a:chExt cx="0" cy="0"/>
        </a:xfrm>
      </p:grpSpPr>
      <p:sp>
        <p:nvSpPr>
          <p:cNvPr id="1632" name="Google Shape;1632;p159"/>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Dollar Bills Y’all</a:t>
            </a:r>
            <a:endParaRPr sz="2700">
              <a:solidFill>
                <a:srgbClr val="434343"/>
              </a:solidFill>
            </a:endParaRPr>
          </a:p>
        </p:txBody>
      </p:sp>
      <p:sp>
        <p:nvSpPr>
          <p:cNvPr id="1633" name="Google Shape;1633;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634" name="Google Shape;1634;p159"/>
          <p:cNvSpPr txBox="1"/>
          <p:nvPr/>
        </p:nvSpPr>
        <p:spPr>
          <a:xfrm>
            <a:off x="4098600" y="1994575"/>
            <a:ext cx="4516500" cy="124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2. How much money does he have? </a:t>
            </a:r>
            <a:endParaRPr sz="2000">
              <a:latin typeface="Quicksand"/>
              <a:ea typeface="Quicksand"/>
              <a:cs typeface="Quicksand"/>
              <a:sym typeface="Quicksand"/>
            </a:endParaRPr>
          </a:p>
          <a:p>
            <a:pPr indent="0" lvl="0" marL="0" rtl="0" algn="ctr">
              <a:spcBef>
                <a:spcPts val="1000"/>
              </a:spcBef>
              <a:spcAft>
                <a:spcPts val="1000"/>
              </a:spcAft>
              <a:buNone/>
            </a:pPr>
            <a:r>
              <a:rPr lang="en" sz="2000">
                <a:latin typeface="Quicksand"/>
                <a:ea typeface="Quicksand"/>
                <a:cs typeface="Quicksand"/>
                <a:sym typeface="Quicksand"/>
              </a:rPr>
              <a:t>Show your thinking. </a:t>
            </a:r>
            <a:endParaRPr sz="2000">
              <a:latin typeface="Quicksand"/>
              <a:ea typeface="Quicksand"/>
              <a:cs typeface="Quicksand"/>
              <a:sym typeface="Quicksand"/>
            </a:endParaRPr>
          </a:p>
        </p:txBody>
      </p:sp>
      <p:pic>
        <p:nvPicPr>
          <p:cNvPr id="1635" name="Google Shape;1635;p159"/>
          <p:cNvPicPr preferRelativeResize="0"/>
          <p:nvPr/>
        </p:nvPicPr>
        <p:blipFill>
          <a:blip r:embed="rId3">
            <a:alphaModFix/>
          </a:blip>
          <a:stretch>
            <a:fillRect/>
          </a:stretch>
        </p:blipFill>
        <p:spPr>
          <a:xfrm>
            <a:off x="536450" y="1485650"/>
            <a:ext cx="3606376" cy="193921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160"/>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Dollar Bills Y’all</a:t>
            </a:r>
            <a:endParaRPr sz="2700">
              <a:solidFill>
                <a:srgbClr val="434343"/>
              </a:solidFill>
            </a:endParaRPr>
          </a:p>
        </p:txBody>
      </p:sp>
      <p:sp>
        <p:nvSpPr>
          <p:cNvPr id="1641" name="Google Shape;1641;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642" name="Google Shape;1642;p160"/>
          <p:cNvSpPr txBox="1"/>
          <p:nvPr/>
        </p:nvSpPr>
        <p:spPr>
          <a:xfrm>
            <a:off x="4098600" y="1994575"/>
            <a:ext cx="4516500" cy="124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1. How much money does he have? </a:t>
            </a:r>
            <a:endParaRPr sz="2000">
              <a:latin typeface="Quicksand"/>
              <a:ea typeface="Quicksand"/>
              <a:cs typeface="Quicksand"/>
              <a:sym typeface="Quicksand"/>
            </a:endParaRPr>
          </a:p>
          <a:p>
            <a:pPr indent="0" lvl="0" marL="0" rtl="0" algn="ctr">
              <a:spcBef>
                <a:spcPts val="1000"/>
              </a:spcBef>
              <a:spcAft>
                <a:spcPts val="1000"/>
              </a:spcAft>
              <a:buNone/>
            </a:pPr>
            <a:r>
              <a:rPr lang="en" sz="2000">
                <a:latin typeface="Quicksand"/>
                <a:ea typeface="Quicksand"/>
                <a:cs typeface="Quicksand"/>
                <a:sym typeface="Quicksand"/>
              </a:rPr>
              <a:t>Show your thinking. </a:t>
            </a:r>
            <a:endParaRPr sz="2000">
              <a:latin typeface="Quicksand"/>
              <a:ea typeface="Quicksand"/>
              <a:cs typeface="Quicksand"/>
              <a:sym typeface="Quicksand"/>
            </a:endParaRPr>
          </a:p>
        </p:txBody>
      </p:sp>
      <p:pic>
        <p:nvPicPr>
          <p:cNvPr id="1643" name="Google Shape;1643;p160"/>
          <p:cNvPicPr preferRelativeResize="0"/>
          <p:nvPr/>
        </p:nvPicPr>
        <p:blipFill>
          <a:blip r:embed="rId3">
            <a:alphaModFix/>
          </a:blip>
          <a:stretch>
            <a:fillRect/>
          </a:stretch>
        </p:blipFill>
        <p:spPr>
          <a:xfrm>
            <a:off x="846925" y="1404462"/>
            <a:ext cx="3320300" cy="2424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7" name="Shape 1647"/>
        <p:cNvGrpSpPr/>
        <p:nvPr/>
      </p:nvGrpSpPr>
      <p:grpSpPr>
        <a:xfrm>
          <a:off x="0" y="0"/>
          <a:ext cx="0" cy="0"/>
          <a:chOff x="0" y="0"/>
          <a:chExt cx="0" cy="0"/>
        </a:xfrm>
      </p:grpSpPr>
      <p:sp>
        <p:nvSpPr>
          <p:cNvPr id="1648" name="Google Shape;1648;p161"/>
          <p:cNvSpPr txBox="1"/>
          <p:nvPr>
            <p:ph type="ctrTitle"/>
          </p:nvPr>
        </p:nvSpPr>
        <p:spPr>
          <a:xfrm>
            <a:off x="536450" y="2672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Dollar Bills Y’all</a:t>
            </a:r>
            <a:endParaRPr sz="2700">
              <a:solidFill>
                <a:srgbClr val="434343"/>
              </a:solidFill>
            </a:endParaRPr>
          </a:p>
        </p:txBody>
      </p:sp>
      <p:sp>
        <p:nvSpPr>
          <p:cNvPr id="1649" name="Google Shape;1649;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650" name="Google Shape;1650;p161"/>
          <p:cNvSpPr txBox="1"/>
          <p:nvPr/>
        </p:nvSpPr>
        <p:spPr>
          <a:xfrm>
            <a:off x="738150" y="1270150"/>
            <a:ext cx="7667700" cy="12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Quicksand"/>
                <a:ea typeface="Quicksand"/>
                <a:cs typeface="Quicksand"/>
                <a:sym typeface="Quicksand"/>
              </a:rPr>
              <a:t>3. Priya has $1 and 18¢ in her pocket. </a:t>
            </a:r>
            <a:endParaRPr sz="2000">
              <a:latin typeface="Quicksand"/>
              <a:ea typeface="Quicksand"/>
              <a:cs typeface="Quicksand"/>
              <a:sym typeface="Quicksand"/>
            </a:endParaRPr>
          </a:p>
          <a:p>
            <a:pPr indent="-355600" lvl="0" marL="914400" rtl="0" algn="l">
              <a:spcBef>
                <a:spcPts val="1000"/>
              </a:spcBef>
              <a:spcAft>
                <a:spcPts val="0"/>
              </a:spcAft>
              <a:buSzPts val="2000"/>
              <a:buFont typeface="Quicksand"/>
              <a:buChar char="●"/>
            </a:pPr>
            <a:r>
              <a:rPr lang="en" sz="2000">
                <a:latin typeface="Quicksand"/>
                <a:ea typeface="Quicksand"/>
                <a:cs typeface="Quicksand"/>
                <a:sym typeface="Quicksand"/>
              </a:rPr>
              <a:t>What coins could she have in her pocket? </a:t>
            </a:r>
            <a:endParaRPr sz="2000">
              <a:latin typeface="Quicksand"/>
              <a:ea typeface="Quicksand"/>
              <a:cs typeface="Quicksand"/>
              <a:sym typeface="Quicksand"/>
            </a:endParaRPr>
          </a:p>
          <a:p>
            <a:pPr indent="-355600" lvl="0" marL="914400" rtl="0" algn="l">
              <a:spcBef>
                <a:spcPts val="1000"/>
              </a:spcBef>
              <a:spcAft>
                <a:spcPts val="0"/>
              </a:spcAft>
              <a:buSzPts val="2000"/>
              <a:buFont typeface="Quicksand"/>
              <a:buChar char="●"/>
            </a:pPr>
            <a:r>
              <a:rPr lang="en" sz="2000">
                <a:latin typeface="Quicksand"/>
                <a:ea typeface="Quicksand"/>
                <a:cs typeface="Quicksand"/>
                <a:sym typeface="Quicksand"/>
              </a:rPr>
              <a:t>Represent Priya’s coins: S</a:t>
            </a:r>
            <a:endParaRPr sz="2000">
              <a:latin typeface="Quicksand"/>
              <a:ea typeface="Quicksand"/>
              <a:cs typeface="Quicksand"/>
              <a:sym typeface="Quicksand"/>
            </a:endParaRPr>
          </a:p>
          <a:p>
            <a:pPr indent="-355600" lvl="0" marL="914400" rtl="0" algn="l">
              <a:spcBef>
                <a:spcPts val="1000"/>
              </a:spcBef>
              <a:spcAft>
                <a:spcPts val="1000"/>
              </a:spcAft>
              <a:buSzPts val="2000"/>
              <a:buFont typeface="Quicksand"/>
              <a:buChar char="●"/>
            </a:pPr>
            <a:r>
              <a:rPr lang="en" sz="2000">
                <a:latin typeface="Quicksand"/>
                <a:ea typeface="Quicksand"/>
                <a:cs typeface="Quicksand"/>
                <a:sym typeface="Quicksand"/>
              </a:rPr>
              <a:t>how Priya’s money using dollars and cents. </a:t>
            </a:r>
            <a:endParaRPr sz="2000">
              <a:latin typeface="Quicksand"/>
              <a:ea typeface="Quicksand"/>
              <a:cs typeface="Quicksand"/>
              <a:sym typeface="Quicksand"/>
            </a:endParaRPr>
          </a:p>
        </p:txBody>
      </p:sp>
      <p:pic>
        <p:nvPicPr>
          <p:cNvPr id="1651" name="Google Shape;1651;p161"/>
          <p:cNvPicPr preferRelativeResize="0"/>
          <p:nvPr/>
        </p:nvPicPr>
        <p:blipFill>
          <a:blip r:embed="rId3">
            <a:alphaModFix/>
          </a:blip>
          <a:stretch>
            <a:fillRect/>
          </a:stretch>
        </p:blipFill>
        <p:spPr>
          <a:xfrm>
            <a:off x="3495150" y="3226525"/>
            <a:ext cx="1488500" cy="1393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162"/>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pic>
        <p:nvPicPr>
          <p:cNvPr id="1657" name="Google Shape;1657;p162"/>
          <p:cNvPicPr preferRelativeResize="0"/>
          <p:nvPr/>
        </p:nvPicPr>
        <p:blipFill>
          <a:blip r:embed="rId3">
            <a:alphaModFix/>
          </a:blip>
          <a:stretch>
            <a:fillRect/>
          </a:stretch>
        </p:blipFill>
        <p:spPr>
          <a:xfrm>
            <a:off x="4907950" y="2825350"/>
            <a:ext cx="1971146" cy="1755125"/>
          </a:xfrm>
          <a:prstGeom prst="rect">
            <a:avLst/>
          </a:prstGeom>
          <a:noFill/>
          <a:ln>
            <a:noFill/>
          </a:ln>
        </p:spPr>
      </p:pic>
      <p:sp>
        <p:nvSpPr>
          <p:cNvPr id="1658" name="Google Shape;1658;p162"/>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659" name="Google Shape;1659;p162"/>
          <p:cNvSpPr/>
          <p:nvPr/>
        </p:nvSpPr>
        <p:spPr>
          <a:xfrm flipH="1">
            <a:off x="957859" y="2184725"/>
            <a:ext cx="3323716" cy="2213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62"/>
          <p:cNvSpPr txBox="1"/>
          <p:nvPr/>
        </p:nvSpPr>
        <p:spPr>
          <a:xfrm flipH="1">
            <a:off x="1381402" y="2447890"/>
            <a:ext cx="2476500" cy="11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Livvic"/>
                <a:ea typeface="Livvic"/>
                <a:cs typeface="Livvic"/>
                <a:sym typeface="Livvic"/>
              </a:rPr>
              <a:t>Can you think of different ways to represent the same value with more coins or fewer coins?</a:t>
            </a:r>
            <a:endParaRPr b="1" sz="700">
              <a:latin typeface="Quicksand"/>
              <a:ea typeface="Quicksand"/>
              <a:cs typeface="Quicksand"/>
              <a:sym typeface="Quicksand"/>
            </a:endParaRPr>
          </a:p>
        </p:txBody>
      </p:sp>
      <p:sp>
        <p:nvSpPr>
          <p:cNvPr id="1661" name="Google Shape;1661;p162"/>
          <p:cNvSpPr txBox="1"/>
          <p:nvPr/>
        </p:nvSpPr>
        <p:spPr>
          <a:xfrm>
            <a:off x="440400" y="401225"/>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ivvic"/>
                <a:ea typeface="Livvic"/>
                <a:cs typeface="Livvic"/>
                <a:sym typeface="Livvic"/>
              </a:rPr>
              <a:t>Today we learned that 100¢ is the same value as $1, and sometimes we have $1 with cents left over.</a:t>
            </a:r>
            <a:endParaRPr sz="2100">
              <a:latin typeface="Livvic"/>
              <a:ea typeface="Livvic"/>
              <a:cs typeface="Livvic"/>
              <a:sym typeface="Livvic"/>
            </a:endParaRPr>
          </a:p>
        </p:txBody>
      </p:sp>
      <p:pic>
        <p:nvPicPr>
          <p:cNvPr id="1662" name="Google Shape;1662;p162"/>
          <p:cNvPicPr preferRelativeResize="0"/>
          <p:nvPr/>
        </p:nvPicPr>
        <p:blipFill>
          <a:blip r:embed="rId4">
            <a:alphaModFix/>
          </a:blip>
          <a:stretch>
            <a:fillRect/>
          </a:stretch>
        </p:blipFill>
        <p:spPr>
          <a:xfrm>
            <a:off x="4020025" y="1329413"/>
            <a:ext cx="2390775" cy="104775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66" name="Shape 1666"/>
        <p:cNvGrpSpPr/>
        <p:nvPr/>
      </p:nvGrpSpPr>
      <p:grpSpPr>
        <a:xfrm>
          <a:off x="0" y="0"/>
          <a:ext cx="0" cy="0"/>
          <a:chOff x="0" y="0"/>
          <a:chExt cx="0" cy="0"/>
        </a:xfrm>
      </p:grpSpPr>
      <p:sp>
        <p:nvSpPr>
          <p:cNvPr id="1667" name="Google Shape;1667;p163"/>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Money Problems</a:t>
            </a:r>
            <a:endParaRPr sz="3700">
              <a:latin typeface="Hepta Slab"/>
              <a:ea typeface="Hepta Slab"/>
              <a:cs typeface="Hepta Slab"/>
              <a:sym typeface="Hepta Slab"/>
            </a:endParaRPr>
          </a:p>
        </p:txBody>
      </p:sp>
      <p:sp>
        <p:nvSpPr>
          <p:cNvPr id="1668" name="Google Shape;1668;p163"/>
          <p:cNvSpPr txBox="1"/>
          <p:nvPr/>
        </p:nvSpPr>
        <p:spPr>
          <a:xfrm>
            <a:off x="3317475" y="2702325"/>
            <a:ext cx="589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with money.</a:t>
            </a:r>
            <a:endParaRPr>
              <a:latin typeface="Quicksand"/>
              <a:ea typeface="Quicksand"/>
              <a:cs typeface="Quicksand"/>
              <a:sym typeface="Quicksand"/>
            </a:endParaRPr>
          </a:p>
        </p:txBody>
      </p:sp>
      <p:sp>
        <p:nvSpPr>
          <p:cNvPr id="1669" name="Google Shape;1669;p163"/>
          <p:cNvSpPr/>
          <p:nvPr/>
        </p:nvSpPr>
        <p:spPr>
          <a:xfrm>
            <a:off x="2867102"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63"/>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2.MD.C.8, 2.NBT.B.5, 2.OA.A.1 </a:t>
            </a:r>
            <a:endParaRPr sz="1100">
              <a:latin typeface="Quicksand"/>
              <a:ea typeface="Quicksand"/>
              <a:cs typeface="Quicksand"/>
              <a:sym typeface="Quicksand"/>
            </a:endParaRPr>
          </a:p>
        </p:txBody>
      </p:sp>
      <p:sp>
        <p:nvSpPr>
          <p:cNvPr id="1671" name="Google Shape;1671;p163"/>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sp>
        <p:nvSpPr>
          <p:cNvPr id="1676" name="Google Shape;1676;p164"/>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Many Do You See: Groups of Coins </a:t>
            </a:r>
            <a:endParaRPr b="0" sz="2300">
              <a:solidFill>
                <a:srgbClr val="434343"/>
              </a:solidFill>
              <a:latin typeface="Hepta Slab"/>
              <a:ea typeface="Hepta Slab"/>
              <a:cs typeface="Hepta Slab"/>
              <a:sym typeface="Hepta Slab"/>
            </a:endParaRPr>
          </a:p>
        </p:txBody>
      </p:sp>
      <p:sp>
        <p:nvSpPr>
          <p:cNvPr id="1677" name="Google Shape;1677;p164"/>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678" name="Google Shape;1678;p164"/>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79" name="Google Shape;1679;p164"/>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80" name="Google Shape;1680;p1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1681" name="Google Shape;1681;p164"/>
          <p:cNvGrpSpPr/>
          <p:nvPr/>
        </p:nvGrpSpPr>
        <p:grpSpPr>
          <a:xfrm rot="862304">
            <a:off x="6374109" y="3074219"/>
            <a:ext cx="1863493" cy="885824"/>
            <a:chOff x="717407" y="2171573"/>
            <a:chExt cx="2343168" cy="950076"/>
          </a:xfrm>
        </p:grpSpPr>
        <p:sp>
          <p:nvSpPr>
            <p:cNvPr id="1682" name="Google Shape;1682;p164"/>
            <p:cNvSpPr/>
            <p:nvPr/>
          </p:nvSpPr>
          <p:spPr>
            <a:xfrm>
              <a:off x="717407" y="2171573"/>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64"/>
            <p:cNvSpPr txBox="1"/>
            <p:nvPr/>
          </p:nvSpPr>
          <p:spPr>
            <a:xfrm>
              <a:off x="1096011" y="2286474"/>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 How do you see them?</a:t>
              </a:r>
              <a:endParaRPr/>
            </a:p>
          </p:txBody>
        </p:sp>
      </p:grpSp>
      <p:grpSp>
        <p:nvGrpSpPr>
          <p:cNvPr id="1684" name="Google Shape;1684;p164"/>
          <p:cNvGrpSpPr/>
          <p:nvPr/>
        </p:nvGrpSpPr>
        <p:grpSpPr>
          <a:xfrm rot="-801510">
            <a:off x="1355830" y="1486558"/>
            <a:ext cx="1993856" cy="955396"/>
            <a:chOff x="1505006" y="1714998"/>
            <a:chExt cx="2343168" cy="950076"/>
          </a:xfrm>
        </p:grpSpPr>
        <p:sp>
          <p:nvSpPr>
            <p:cNvPr id="1685" name="Google Shape;1685;p164"/>
            <p:cNvSpPr/>
            <p:nvPr/>
          </p:nvSpPr>
          <p:spPr>
            <a:xfrm>
              <a:off x="1505006" y="171499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64"/>
            <p:cNvSpPr txBox="1"/>
            <p:nvPr/>
          </p:nvSpPr>
          <p:spPr>
            <a:xfrm>
              <a:off x="1884002" y="1829786"/>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coins do you see?</a:t>
              </a:r>
              <a:endParaRPr/>
            </a:p>
          </p:txBody>
        </p:sp>
      </p:grpSp>
      <p:pic>
        <p:nvPicPr>
          <p:cNvPr id="1687" name="Google Shape;1687;p164"/>
          <p:cNvPicPr preferRelativeResize="0"/>
          <p:nvPr/>
        </p:nvPicPr>
        <p:blipFill>
          <a:blip r:embed="rId3">
            <a:alphaModFix/>
          </a:blip>
          <a:stretch>
            <a:fillRect/>
          </a:stretch>
        </p:blipFill>
        <p:spPr>
          <a:xfrm>
            <a:off x="3806949" y="1404696"/>
            <a:ext cx="1952625" cy="2571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1" name="Shape 1691"/>
        <p:cNvGrpSpPr/>
        <p:nvPr/>
      </p:nvGrpSpPr>
      <p:grpSpPr>
        <a:xfrm>
          <a:off x="0" y="0"/>
          <a:ext cx="0" cy="0"/>
          <a:chOff x="0" y="0"/>
          <a:chExt cx="0" cy="0"/>
        </a:xfrm>
      </p:grpSpPr>
      <p:sp>
        <p:nvSpPr>
          <p:cNvPr id="1692" name="Google Shape;1692;p165"/>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Many Do You See: Groups of Coins </a:t>
            </a:r>
            <a:endParaRPr b="0" sz="2300">
              <a:solidFill>
                <a:srgbClr val="434343"/>
              </a:solidFill>
              <a:latin typeface="Hepta Slab"/>
              <a:ea typeface="Hepta Slab"/>
              <a:cs typeface="Hepta Slab"/>
              <a:sym typeface="Hepta Slab"/>
            </a:endParaRPr>
          </a:p>
        </p:txBody>
      </p:sp>
      <p:sp>
        <p:nvSpPr>
          <p:cNvPr id="1693" name="Google Shape;1693;p165"/>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694" name="Google Shape;1694;p165"/>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95" name="Google Shape;1695;p165"/>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696" name="Google Shape;1696;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1697" name="Google Shape;1697;p165"/>
          <p:cNvGrpSpPr/>
          <p:nvPr/>
        </p:nvGrpSpPr>
        <p:grpSpPr>
          <a:xfrm rot="862304">
            <a:off x="6374109" y="3074219"/>
            <a:ext cx="1863493" cy="885824"/>
            <a:chOff x="717407" y="2171573"/>
            <a:chExt cx="2343168" cy="950076"/>
          </a:xfrm>
        </p:grpSpPr>
        <p:sp>
          <p:nvSpPr>
            <p:cNvPr id="1698" name="Google Shape;1698;p165"/>
            <p:cNvSpPr/>
            <p:nvPr/>
          </p:nvSpPr>
          <p:spPr>
            <a:xfrm>
              <a:off x="717407" y="2171573"/>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65"/>
            <p:cNvSpPr txBox="1"/>
            <p:nvPr/>
          </p:nvSpPr>
          <p:spPr>
            <a:xfrm>
              <a:off x="1096011" y="2286474"/>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 How do you see them?</a:t>
              </a:r>
              <a:endParaRPr/>
            </a:p>
          </p:txBody>
        </p:sp>
      </p:grpSp>
      <p:grpSp>
        <p:nvGrpSpPr>
          <p:cNvPr id="1700" name="Google Shape;1700;p165"/>
          <p:cNvGrpSpPr/>
          <p:nvPr/>
        </p:nvGrpSpPr>
        <p:grpSpPr>
          <a:xfrm rot="-801510">
            <a:off x="1355830" y="1486558"/>
            <a:ext cx="1993856" cy="955396"/>
            <a:chOff x="1505006" y="1714998"/>
            <a:chExt cx="2343168" cy="950076"/>
          </a:xfrm>
        </p:grpSpPr>
        <p:sp>
          <p:nvSpPr>
            <p:cNvPr id="1701" name="Google Shape;1701;p165"/>
            <p:cNvSpPr/>
            <p:nvPr/>
          </p:nvSpPr>
          <p:spPr>
            <a:xfrm>
              <a:off x="1505006" y="171499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165"/>
            <p:cNvSpPr txBox="1"/>
            <p:nvPr/>
          </p:nvSpPr>
          <p:spPr>
            <a:xfrm>
              <a:off x="1884002" y="1829786"/>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coins do you see?</a:t>
              </a:r>
              <a:endParaRPr/>
            </a:p>
          </p:txBody>
        </p:sp>
      </p:grpSp>
      <p:pic>
        <p:nvPicPr>
          <p:cNvPr id="1703" name="Google Shape;1703;p165"/>
          <p:cNvPicPr preferRelativeResize="0"/>
          <p:nvPr/>
        </p:nvPicPr>
        <p:blipFill>
          <a:blip r:embed="rId3">
            <a:alphaModFix/>
          </a:blip>
          <a:stretch>
            <a:fillRect/>
          </a:stretch>
        </p:blipFill>
        <p:spPr>
          <a:xfrm>
            <a:off x="3976374" y="1404696"/>
            <a:ext cx="1495425" cy="2495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7" name="Shape 1707"/>
        <p:cNvGrpSpPr/>
        <p:nvPr/>
      </p:nvGrpSpPr>
      <p:grpSpPr>
        <a:xfrm>
          <a:off x="0" y="0"/>
          <a:ext cx="0" cy="0"/>
          <a:chOff x="0" y="0"/>
          <a:chExt cx="0" cy="0"/>
        </a:xfrm>
      </p:grpSpPr>
      <p:sp>
        <p:nvSpPr>
          <p:cNvPr id="1708" name="Google Shape;1708;p166"/>
          <p:cNvSpPr txBox="1"/>
          <p:nvPr>
            <p:ph type="ctrTitle"/>
          </p:nvPr>
        </p:nvSpPr>
        <p:spPr>
          <a:xfrm>
            <a:off x="402025" y="389946"/>
            <a:ext cx="7772400" cy="59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How Many Do You See: Groups of Coins </a:t>
            </a:r>
            <a:endParaRPr b="0" sz="2300">
              <a:solidFill>
                <a:srgbClr val="434343"/>
              </a:solidFill>
              <a:latin typeface="Hepta Slab"/>
              <a:ea typeface="Hepta Slab"/>
              <a:cs typeface="Hepta Slab"/>
              <a:sym typeface="Hepta Slab"/>
            </a:endParaRPr>
          </a:p>
        </p:txBody>
      </p:sp>
      <p:sp>
        <p:nvSpPr>
          <p:cNvPr id="1709" name="Google Shape;1709;p166"/>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710" name="Google Shape;1710;p166"/>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711" name="Google Shape;1711;p166"/>
          <p:cNvSpPr txBox="1"/>
          <p:nvPr/>
        </p:nvSpPr>
        <p:spPr>
          <a:xfrm>
            <a:off x="7653925"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1712" name="Google Shape;1712;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1713" name="Google Shape;1713;p166"/>
          <p:cNvGrpSpPr/>
          <p:nvPr/>
        </p:nvGrpSpPr>
        <p:grpSpPr>
          <a:xfrm rot="862304">
            <a:off x="6374109" y="3074219"/>
            <a:ext cx="1863493" cy="885824"/>
            <a:chOff x="717407" y="2171573"/>
            <a:chExt cx="2343168" cy="950076"/>
          </a:xfrm>
        </p:grpSpPr>
        <p:sp>
          <p:nvSpPr>
            <p:cNvPr id="1714" name="Google Shape;1714;p166"/>
            <p:cNvSpPr/>
            <p:nvPr/>
          </p:nvSpPr>
          <p:spPr>
            <a:xfrm>
              <a:off x="717407" y="2171573"/>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66"/>
            <p:cNvSpPr txBox="1"/>
            <p:nvPr/>
          </p:nvSpPr>
          <p:spPr>
            <a:xfrm>
              <a:off x="1096011" y="2286474"/>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 How do you see them?</a:t>
              </a:r>
              <a:endParaRPr/>
            </a:p>
          </p:txBody>
        </p:sp>
      </p:grpSp>
      <p:grpSp>
        <p:nvGrpSpPr>
          <p:cNvPr id="1716" name="Google Shape;1716;p166"/>
          <p:cNvGrpSpPr/>
          <p:nvPr/>
        </p:nvGrpSpPr>
        <p:grpSpPr>
          <a:xfrm rot="-801510">
            <a:off x="1355830" y="1486558"/>
            <a:ext cx="1993856" cy="955396"/>
            <a:chOff x="1505006" y="1714998"/>
            <a:chExt cx="2343168" cy="950076"/>
          </a:xfrm>
        </p:grpSpPr>
        <p:sp>
          <p:nvSpPr>
            <p:cNvPr id="1717" name="Google Shape;1717;p166"/>
            <p:cNvSpPr/>
            <p:nvPr/>
          </p:nvSpPr>
          <p:spPr>
            <a:xfrm>
              <a:off x="1505006" y="1714998"/>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66"/>
            <p:cNvSpPr txBox="1"/>
            <p:nvPr/>
          </p:nvSpPr>
          <p:spPr>
            <a:xfrm>
              <a:off x="1884002" y="1829786"/>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coins do you see?</a:t>
              </a:r>
              <a:endParaRPr/>
            </a:p>
          </p:txBody>
        </p:sp>
      </p:grpSp>
      <p:pic>
        <p:nvPicPr>
          <p:cNvPr id="1719" name="Google Shape;1719;p166"/>
          <p:cNvPicPr preferRelativeResize="0"/>
          <p:nvPr/>
        </p:nvPicPr>
        <p:blipFill>
          <a:blip r:embed="rId3">
            <a:alphaModFix/>
          </a:blip>
          <a:stretch>
            <a:fillRect/>
          </a:stretch>
        </p:blipFill>
        <p:spPr>
          <a:xfrm>
            <a:off x="3320038" y="1888075"/>
            <a:ext cx="2867025" cy="1924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3" name="Shape 1723"/>
        <p:cNvGrpSpPr/>
        <p:nvPr/>
      </p:nvGrpSpPr>
      <p:grpSpPr>
        <a:xfrm>
          <a:off x="0" y="0"/>
          <a:ext cx="0" cy="0"/>
          <a:chOff x="0" y="0"/>
          <a:chExt cx="0" cy="0"/>
        </a:xfrm>
      </p:grpSpPr>
      <p:sp>
        <p:nvSpPr>
          <p:cNvPr id="1724" name="Google Shape;1724;p167"/>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Many Many Cents</a:t>
            </a:r>
            <a:endParaRPr sz="2700">
              <a:solidFill>
                <a:srgbClr val="434343"/>
              </a:solidFill>
            </a:endParaRPr>
          </a:p>
        </p:txBody>
      </p:sp>
      <p:sp>
        <p:nvSpPr>
          <p:cNvPr id="1725" name="Google Shape;1725;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1726" name="Google Shape;1726;p167"/>
          <p:cNvPicPr preferRelativeResize="0"/>
          <p:nvPr/>
        </p:nvPicPr>
        <p:blipFill>
          <a:blip r:embed="rId3">
            <a:alphaModFix/>
          </a:blip>
          <a:stretch>
            <a:fillRect/>
          </a:stretch>
        </p:blipFill>
        <p:spPr>
          <a:xfrm>
            <a:off x="3019100" y="1561275"/>
            <a:ext cx="3185750" cy="2597775"/>
          </a:xfrm>
          <a:prstGeom prst="rect">
            <a:avLst/>
          </a:prstGeom>
          <a:noFill/>
          <a:ln>
            <a:noFill/>
          </a:ln>
        </p:spPr>
      </p:pic>
      <p:grpSp>
        <p:nvGrpSpPr>
          <p:cNvPr id="1727" name="Google Shape;1727;p167"/>
          <p:cNvGrpSpPr/>
          <p:nvPr/>
        </p:nvGrpSpPr>
        <p:grpSpPr>
          <a:xfrm rot="862304">
            <a:off x="6711834" y="2917244"/>
            <a:ext cx="1863493" cy="885824"/>
            <a:chOff x="176034" y="2237912"/>
            <a:chExt cx="2343168" cy="950076"/>
          </a:xfrm>
        </p:grpSpPr>
        <p:sp>
          <p:nvSpPr>
            <p:cNvPr id="1728" name="Google Shape;1728;p167"/>
            <p:cNvSpPr/>
            <p:nvPr/>
          </p:nvSpPr>
          <p:spPr>
            <a:xfrm>
              <a:off x="176034" y="223791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67"/>
            <p:cNvSpPr txBox="1"/>
            <p:nvPr/>
          </p:nvSpPr>
          <p:spPr>
            <a:xfrm>
              <a:off x="567923" y="239704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grpSp>
        <p:nvGrpSpPr>
          <p:cNvPr id="1730" name="Google Shape;1730;p167"/>
          <p:cNvGrpSpPr/>
          <p:nvPr/>
        </p:nvGrpSpPr>
        <p:grpSpPr>
          <a:xfrm rot="-801510">
            <a:off x="835205" y="1637033"/>
            <a:ext cx="1993856" cy="955396"/>
            <a:chOff x="1534073" y="1975055"/>
            <a:chExt cx="2343168" cy="950076"/>
          </a:xfrm>
        </p:grpSpPr>
        <p:sp>
          <p:nvSpPr>
            <p:cNvPr id="1731" name="Google Shape;1731;p167"/>
            <p:cNvSpPr/>
            <p:nvPr/>
          </p:nvSpPr>
          <p:spPr>
            <a:xfrm>
              <a:off x="1534073" y="197505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67"/>
            <p:cNvSpPr txBox="1"/>
            <p:nvPr/>
          </p:nvSpPr>
          <p:spPr>
            <a:xfrm>
              <a:off x="1912128" y="2093193"/>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168"/>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Shop for School Supplies</a:t>
            </a:r>
            <a:endParaRPr sz="2700">
              <a:solidFill>
                <a:srgbClr val="434343"/>
              </a:solidFill>
            </a:endParaRPr>
          </a:p>
        </p:txBody>
      </p:sp>
      <p:sp>
        <p:nvSpPr>
          <p:cNvPr id="1738" name="Google Shape;1738;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739" name="Google Shape;1739;p168"/>
          <p:cNvSpPr txBox="1"/>
          <p:nvPr/>
        </p:nvSpPr>
        <p:spPr>
          <a:xfrm>
            <a:off x="3957475" y="1401900"/>
            <a:ext cx="4884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Lin has these coins: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much money does Lin have for supplies?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If Lin buys an eraser, how much money will she have left? Show your thinking</a:t>
            </a:r>
            <a:endParaRPr>
              <a:latin typeface="Quicksand"/>
              <a:ea typeface="Quicksand"/>
              <a:cs typeface="Quicksand"/>
              <a:sym typeface="Quicksand"/>
            </a:endParaRPr>
          </a:p>
        </p:txBody>
      </p:sp>
      <p:pic>
        <p:nvPicPr>
          <p:cNvPr id="1740" name="Google Shape;1740;p168"/>
          <p:cNvPicPr preferRelativeResize="0"/>
          <p:nvPr/>
        </p:nvPicPr>
        <p:blipFill>
          <a:blip r:embed="rId3">
            <a:alphaModFix/>
          </a:blip>
          <a:stretch>
            <a:fillRect/>
          </a:stretch>
        </p:blipFill>
        <p:spPr>
          <a:xfrm>
            <a:off x="914850" y="1390651"/>
            <a:ext cx="2543175" cy="2362200"/>
          </a:xfrm>
          <a:prstGeom prst="rect">
            <a:avLst/>
          </a:prstGeom>
          <a:noFill/>
          <a:ln cap="flat" cmpd="sng" w="19050">
            <a:solidFill>
              <a:schemeClr val="dk2"/>
            </a:solidFill>
            <a:prstDash val="solid"/>
            <a:round/>
            <a:headEnd len="sm" w="sm" type="none"/>
            <a:tailEnd len="sm" w="sm" type="none"/>
          </a:ln>
        </p:spPr>
      </p:pic>
      <p:pic>
        <p:nvPicPr>
          <p:cNvPr id="1741" name="Google Shape;1741;p168"/>
          <p:cNvPicPr preferRelativeResize="0"/>
          <p:nvPr/>
        </p:nvPicPr>
        <p:blipFill rotWithShape="1">
          <a:blip r:embed="rId4">
            <a:alphaModFix/>
          </a:blip>
          <a:srcRect b="0" l="12511" r="4189" t="15002"/>
          <a:stretch/>
        </p:blipFill>
        <p:spPr>
          <a:xfrm>
            <a:off x="4586800" y="1887975"/>
            <a:ext cx="3001376" cy="1156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5" name="Shape 1745"/>
        <p:cNvGrpSpPr/>
        <p:nvPr/>
      </p:nvGrpSpPr>
      <p:grpSpPr>
        <a:xfrm>
          <a:off x="0" y="0"/>
          <a:ext cx="0" cy="0"/>
          <a:chOff x="0" y="0"/>
          <a:chExt cx="0" cy="0"/>
        </a:xfrm>
      </p:grpSpPr>
      <p:sp>
        <p:nvSpPr>
          <p:cNvPr id="1746" name="Google Shape;1746;p169"/>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Shop for School Supplies</a:t>
            </a:r>
            <a:endParaRPr sz="2700">
              <a:solidFill>
                <a:srgbClr val="434343"/>
              </a:solidFill>
            </a:endParaRPr>
          </a:p>
        </p:txBody>
      </p:sp>
      <p:sp>
        <p:nvSpPr>
          <p:cNvPr id="1747" name="Google Shape;1747;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748" name="Google Shape;1748;p169"/>
          <p:cNvSpPr txBox="1"/>
          <p:nvPr/>
        </p:nvSpPr>
        <p:spPr>
          <a:xfrm>
            <a:off x="3957475" y="1401900"/>
            <a:ext cx="48849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Diego has these coins: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much money does Diego have for supplies?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If Diego buys a pack of pencils, how much money will he have left? Show your thinking.</a:t>
            </a:r>
            <a:endParaRPr>
              <a:latin typeface="Quicksand"/>
              <a:ea typeface="Quicksand"/>
              <a:cs typeface="Quicksand"/>
              <a:sym typeface="Quicksand"/>
            </a:endParaRPr>
          </a:p>
        </p:txBody>
      </p:sp>
      <p:pic>
        <p:nvPicPr>
          <p:cNvPr id="1749" name="Google Shape;1749;p169"/>
          <p:cNvPicPr preferRelativeResize="0"/>
          <p:nvPr/>
        </p:nvPicPr>
        <p:blipFill>
          <a:blip r:embed="rId3">
            <a:alphaModFix/>
          </a:blip>
          <a:stretch>
            <a:fillRect/>
          </a:stretch>
        </p:blipFill>
        <p:spPr>
          <a:xfrm>
            <a:off x="914850" y="1390651"/>
            <a:ext cx="2543175" cy="2362200"/>
          </a:xfrm>
          <a:prstGeom prst="rect">
            <a:avLst/>
          </a:prstGeom>
          <a:noFill/>
          <a:ln cap="flat" cmpd="sng" w="19050">
            <a:solidFill>
              <a:schemeClr val="dk2"/>
            </a:solidFill>
            <a:prstDash val="solid"/>
            <a:round/>
            <a:headEnd len="sm" w="sm" type="none"/>
            <a:tailEnd len="sm" w="sm" type="none"/>
          </a:ln>
        </p:spPr>
      </p:pic>
      <p:pic>
        <p:nvPicPr>
          <p:cNvPr id="1750" name="Google Shape;1750;p169"/>
          <p:cNvPicPr preferRelativeResize="0"/>
          <p:nvPr/>
        </p:nvPicPr>
        <p:blipFill rotWithShape="1">
          <a:blip r:embed="rId4">
            <a:alphaModFix/>
          </a:blip>
          <a:srcRect b="0" l="9549" r="3562" t="14980"/>
          <a:stretch/>
        </p:blipFill>
        <p:spPr>
          <a:xfrm>
            <a:off x="4541700" y="1813413"/>
            <a:ext cx="2647125" cy="1516675"/>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4" name="Shape 1754"/>
        <p:cNvGrpSpPr/>
        <p:nvPr/>
      </p:nvGrpSpPr>
      <p:grpSpPr>
        <a:xfrm>
          <a:off x="0" y="0"/>
          <a:ext cx="0" cy="0"/>
          <a:chOff x="0" y="0"/>
          <a:chExt cx="0" cy="0"/>
        </a:xfrm>
      </p:grpSpPr>
      <p:sp>
        <p:nvSpPr>
          <p:cNvPr id="1755" name="Google Shape;1755;p170"/>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Shop with a Dollar </a:t>
            </a:r>
            <a:endParaRPr sz="2700">
              <a:solidFill>
                <a:srgbClr val="434343"/>
              </a:solidFill>
            </a:endParaRPr>
          </a:p>
        </p:txBody>
      </p:sp>
      <p:sp>
        <p:nvSpPr>
          <p:cNvPr id="1756" name="Google Shape;1756;p1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757" name="Google Shape;1757;p170"/>
          <p:cNvSpPr txBox="1"/>
          <p:nvPr/>
        </p:nvSpPr>
        <p:spPr>
          <a:xfrm>
            <a:off x="4629900" y="1965825"/>
            <a:ext cx="4127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Clare wants to buy a pencil box and colored pencils.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much money will it cost?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Clare has $1. How much will she have left?</a:t>
            </a:r>
            <a:endParaRPr>
              <a:latin typeface="Quicksand"/>
              <a:ea typeface="Quicksand"/>
              <a:cs typeface="Quicksand"/>
              <a:sym typeface="Quicksand"/>
            </a:endParaRPr>
          </a:p>
        </p:txBody>
      </p:sp>
      <p:pic>
        <p:nvPicPr>
          <p:cNvPr id="1758" name="Google Shape;1758;p170"/>
          <p:cNvPicPr preferRelativeResize="0"/>
          <p:nvPr/>
        </p:nvPicPr>
        <p:blipFill>
          <a:blip r:embed="rId3">
            <a:alphaModFix/>
          </a:blip>
          <a:stretch>
            <a:fillRect/>
          </a:stretch>
        </p:blipFill>
        <p:spPr>
          <a:xfrm>
            <a:off x="596150" y="1463800"/>
            <a:ext cx="3897150" cy="2481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2" name="Shape 1762"/>
        <p:cNvGrpSpPr/>
        <p:nvPr/>
      </p:nvGrpSpPr>
      <p:grpSpPr>
        <a:xfrm>
          <a:off x="0" y="0"/>
          <a:ext cx="0" cy="0"/>
          <a:chOff x="0" y="0"/>
          <a:chExt cx="0" cy="0"/>
        </a:xfrm>
      </p:grpSpPr>
      <p:sp>
        <p:nvSpPr>
          <p:cNvPr id="1763" name="Google Shape;1763;p171"/>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Shop with a Dollar </a:t>
            </a:r>
            <a:endParaRPr sz="2700">
              <a:solidFill>
                <a:srgbClr val="434343"/>
              </a:solidFill>
            </a:endParaRPr>
          </a:p>
        </p:txBody>
      </p:sp>
      <p:sp>
        <p:nvSpPr>
          <p:cNvPr id="1764" name="Google Shape;1764;p1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765" name="Google Shape;1765;p171"/>
          <p:cNvSpPr txBox="1"/>
          <p:nvPr/>
        </p:nvSpPr>
        <p:spPr>
          <a:xfrm>
            <a:off x="4629900" y="1965825"/>
            <a:ext cx="41277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Tyler needs a notebook and a pencil box.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much money does he need?</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He has $1. How much will he have left?</a:t>
            </a:r>
            <a:endParaRPr>
              <a:latin typeface="Quicksand"/>
              <a:ea typeface="Quicksand"/>
              <a:cs typeface="Quicksand"/>
              <a:sym typeface="Quicksand"/>
            </a:endParaRPr>
          </a:p>
        </p:txBody>
      </p:sp>
      <p:pic>
        <p:nvPicPr>
          <p:cNvPr id="1766" name="Google Shape;1766;p171"/>
          <p:cNvPicPr preferRelativeResize="0"/>
          <p:nvPr/>
        </p:nvPicPr>
        <p:blipFill>
          <a:blip r:embed="rId3">
            <a:alphaModFix/>
          </a:blip>
          <a:stretch>
            <a:fillRect/>
          </a:stretch>
        </p:blipFill>
        <p:spPr>
          <a:xfrm>
            <a:off x="596150" y="1463800"/>
            <a:ext cx="3897150" cy="2481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172"/>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Shop with a Dollar </a:t>
            </a:r>
            <a:endParaRPr sz="2700">
              <a:solidFill>
                <a:srgbClr val="434343"/>
              </a:solidFill>
            </a:endParaRPr>
          </a:p>
        </p:txBody>
      </p:sp>
      <p:sp>
        <p:nvSpPr>
          <p:cNvPr id="1772" name="Google Shape;1772;p1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773" name="Google Shape;1773;p172"/>
          <p:cNvSpPr txBox="1"/>
          <p:nvPr/>
        </p:nvSpPr>
        <p:spPr>
          <a:xfrm>
            <a:off x="4629900" y="1965825"/>
            <a:ext cx="41277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Andre has $1. He needs a glue stick.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What other 2 items could he buy?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How much will he spend?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How much will he have left?</a:t>
            </a:r>
            <a:endParaRPr>
              <a:latin typeface="Quicksand"/>
              <a:ea typeface="Quicksand"/>
              <a:cs typeface="Quicksand"/>
              <a:sym typeface="Quicksand"/>
            </a:endParaRPr>
          </a:p>
        </p:txBody>
      </p:sp>
      <p:pic>
        <p:nvPicPr>
          <p:cNvPr id="1774" name="Google Shape;1774;p172"/>
          <p:cNvPicPr preferRelativeResize="0"/>
          <p:nvPr/>
        </p:nvPicPr>
        <p:blipFill>
          <a:blip r:embed="rId3">
            <a:alphaModFix/>
          </a:blip>
          <a:stretch>
            <a:fillRect/>
          </a:stretch>
        </p:blipFill>
        <p:spPr>
          <a:xfrm>
            <a:off x="596150" y="1463800"/>
            <a:ext cx="3897150" cy="2481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8" name="Shape 1778"/>
        <p:cNvGrpSpPr/>
        <p:nvPr/>
      </p:nvGrpSpPr>
      <p:grpSpPr>
        <a:xfrm>
          <a:off x="0" y="0"/>
          <a:ext cx="0" cy="0"/>
          <a:chOff x="0" y="0"/>
          <a:chExt cx="0" cy="0"/>
        </a:xfrm>
      </p:grpSpPr>
      <p:pic>
        <p:nvPicPr>
          <p:cNvPr id="1779" name="Google Shape;1779;p173"/>
          <p:cNvPicPr preferRelativeResize="0"/>
          <p:nvPr/>
        </p:nvPicPr>
        <p:blipFill>
          <a:blip r:embed="rId3">
            <a:alphaModFix/>
          </a:blip>
          <a:stretch>
            <a:fillRect/>
          </a:stretch>
        </p:blipFill>
        <p:spPr>
          <a:xfrm>
            <a:off x="4907950" y="2825350"/>
            <a:ext cx="1971146" cy="1755125"/>
          </a:xfrm>
          <a:prstGeom prst="rect">
            <a:avLst/>
          </a:prstGeom>
          <a:noFill/>
          <a:ln>
            <a:noFill/>
          </a:ln>
        </p:spPr>
      </p:pic>
      <p:sp>
        <p:nvSpPr>
          <p:cNvPr id="1780" name="Google Shape;1780;p173"/>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781" name="Google Shape;1781;p173"/>
          <p:cNvSpPr/>
          <p:nvPr/>
        </p:nvSpPr>
        <p:spPr>
          <a:xfrm flipH="1">
            <a:off x="957859" y="2184725"/>
            <a:ext cx="3323716" cy="2213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173"/>
          <p:cNvSpPr txBox="1"/>
          <p:nvPr/>
        </p:nvSpPr>
        <p:spPr>
          <a:xfrm flipH="1">
            <a:off x="1381402" y="2447890"/>
            <a:ext cx="2476500" cy="11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dk1"/>
                </a:solidFill>
                <a:latin typeface="Livvic"/>
                <a:ea typeface="Livvic"/>
                <a:cs typeface="Livvic"/>
                <a:sym typeface="Livvic"/>
              </a:rPr>
              <a:t>How did you think about a dollar to solve the problems?</a:t>
            </a:r>
            <a:endParaRPr sz="1800">
              <a:solidFill>
                <a:schemeClr val="dk1"/>
              </a:solidFill>
              <a:latin typeface="Livvic"/>
              <a:ea typeface="Livvic"/>
              <a:cs typeface="Livvic"/>
              <a:sym typeface="Livvic"/>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Livvic"/>
              <a:ea typeface="Livvic"/>
              <a:cs typeface="Livvic"/>
              <a:sym typeface="Livvic"/>
            </a:endParaRPr>
          </a:p>
        </p:txBody>
      </p:sp>
      <p:sp>
        <p:nvSpPr>
          <p:cNvPr id="1783" name="Google Shape;1783;p173"/>
          <p:cNvSpPr txBox="1"/>
          <p:nvPr/>
        </p:nvSpPr>
        <p:spPr>
          <a:xfrm>
            <a:off x="440400" y="401225"/>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Livvic"/>
                <a:ea typeface="Livvic"/>
                <a:cs typeface="Livvic"/>
                <a:sym typeface="Livvic"/>
              </a:rPr>
              <a:t>Today you solved story problems using addition and subtraction. In the second activity, each student had $1. </a:t>
            </a:r>
            <a:endParaRPr sz="2700">
              <a:latin typeface="Livvic"/>
              <a:ea typeface="Livvic"/>
              <a:cs typeface="Livvic"/>
              <a:sym typeface="Livvic"/>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787" name="Shape 1787"/>
        <p:cNvGrpSpPr/>
        <p:nvPr/>
      </p:nvGrpSpPr>
      <p:grpSpPr>
        <a:xfrm>
          <a:off x="0" y="0"/>
          <a:ext cx="0" cy="0"/>
          <a:chOff x="0" y="0"/>
          <a:chExt cx="0" cy="0"/>
        </a:xfrm>
      </p:grpSpPr>
      <p:sp>
        <p:nvSpPr>
          <p:cNvPr id="1788" name="Google Shape;1788;p174"/>
          <p:cNvSpPr txBox="1"/>
          <p:nvPr>
            <p:ph type="ctrTitle"/>
          </p:nvPr>
        </p:nvSpPr>
        <p:spPr>
          <a:xfrm>
            <a:off x="1165375" y="2007175"/>
            <a:ext cx="6815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latin typeface="Hepta Slab"/>
                <a:ea typeface="Hepta Slab"/>
                <a:cs typeface="Hepta Slab"/>
                <a:sym typeface="Hepta Slab"/>
              </a:rPr>
              <a:t>More Money Problems</a:t>
            </a:r>
            <a:endParaRPr sz="3700">
              <a:latin typeface="Hepta Slab"/>
              <a:ea typeface="Hepta Slab"/>
              <a:cs typeface="Hepta Slab"/>
              <a:sym typeface="Hepta Slab"/>
            </a:endParaRPr>
          </a:p>
        </p:txBody>
      </p:sp>
      <p:sp>
        <p:nvSpPr>
          <p:cNvPr id="1789" name="Google Shape;1789;p174"/>
          <p:cNvSpPr txBox="1"/>
          <p:nvPr/>
        </p:nvSpPr>
        <p:spPr>
          <a:xfrm>
            <a:off x="2845475" y="2702325"/>
            <a:ext cx="589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money problems with lots of dollars.</a:t>
            </a:r>
            <a:endParaRPr>
              <a:latin typeface="Quicksand"/>
              <a:ea typeface="Quicksand"/>
              <a:cs typeface="Quicksand"/>
              <a:sym typeface="Quicksand"/>
            </a:endParaRPr>
          </a:p>
        </p:txBody>
      </p:sp>
      <p:sp>
        <p:nvSpPr>
          <p:cNvPr id="1790" name="Google Shape;1790;p174"/>
          <p:cNvSpPr/>
          <p:nvPr/>
        </p:nvSpPr>
        <p:spPr>
          <a:xfrm>
            <a:off x="2322502" y="2702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74"/>
          <p:cNvSpPr txBox="1"/>
          <p:nvPr/>
        </p:nvSpPr>
        <p:spPr>
          <a:xfrm>
            <a:off x="0" y="4834325"/>
            <a:ext cx="4378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2.MD.C.8, 2.NBT.B.5, 2.OA.A.1</a:t>
            </a:r>
            <a:endParaRPr sz="1100">
              <a:latin typeface="Quicksand"/>
              <a:ea typeface="Quicksand"/>
              <a:cs typeface="Quicksand"/>
              <a:sym typeface="Quicksand"/>
            </a:endParaRPr>
          </a:p>
        </p:txBody>
      </p:sp>
      <p:sp>
        <p:nvSpPr>
          <p:cNvPr id="1792" name="Google Shape;1792;p174"/>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6" name="Shape 1796"/>
        <p:cNvGrpSpPr/>
        <p:nvPr/>
      </p:nvGrpSpPr>
      <p:grpSpPr>
        <a:xfrm>
          <a:off x="0" y="0"/>
          <a:ext cx="0" cy="0"/>
          <a:chOff x="0" y="0"/>
          <a:chExt cx="0" cy="0"/>
        </a:xfrm>
      </p:grpSpPr>
      <p:sp>
        <p:nvSpPr>
          <p:cNvPr id="1797" name="Google Shape;1797;p175"/>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Ten to Add Within 100</a:t>
            </a:r>
            <a:endParaRPr b="0" sz="2400">
              <a:solidFill>
                <a:srgbClr val="434343"/>
              </a:solidFill>
              <a:latin typeface="Hepta Slab"/>
              <a:ea typeface="Hepta Slab"/>
              <a:cs typeface="Hepta Slab"/>
              <a:sym typeface="Hepta Slab"/>
            </a:endParaRPr>
          </a:p>
        </p:txBody>
      </p:sp>
      <p:sp>
        <p:nvSpPr>
          <p:cNvPr id="1798" name="Google Shape;1798;p1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99" name="Google Shape;1799;p175"/>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75"/>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801" name="Google Shape;1801;p175"/>
          <p:cNvPicPr preferRelativeResize="0"/>
          <p:nvPr/>
        </p:nvPicPr>
        <p:blipFill>
          <a:blip r:embed="rId3">
            <a:alphaModFix/>
          </a:blip>
          <a:stretch>
            <a:fillRect/>
          </a:stretch>
        </p:blipFill>
        <p:spPr>
          <a:xfrm>
            <a:off x="3576362" y="2225371"/>
            <a:ext cx="2552700" cy="1028700"/>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5" name="Shape 1805"/>
        <p:cNvGrpSpPr/>
        <p:nvPr/>
      </p:nvGrpSpPr>
      <p:grpSpPr>
        <a:xfrm>
          <a:off x="0" y="0"/>
          <a:ext cx="0" cy="0"/>
          <a:chOff x="0" y="0"/>
          <a:chExt cx="0" cy="0"/>
        </a:xfrm>
      </p:grpSpPr>
      <p:sp>
        <p:nvSpPr>
          <p:cNvPr id="1806" name="Google Shape;1806;p176"/>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Ten to Add Within 100</a:t>
            </a:r>
            <a:endParaRPr b="0" sz="2400">
              <a:solidFill>
                <a:srgbClr val="434343"/>
              </a:solidFill>
              <a:latin typeface="Hepta Slab"/>
              <a:ea typeface="Hepta Slab"/>
              <a:cs typeface="Hepta Slab"/>
              <a:sym typeface="Hepta Slab"/>
            </a:endParaRPr>
          </a:p>
        </p:txBody>
      </p:sp>
      <p:sp>
        <p:nvSpPr>
          <p:cNvPr id="1807" name="Google Shape;1807;p1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08" name="Google Shape;1808;p176"/>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76"/>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810" name="Google Shape;1810;p176"/>
          <p:cNvPicPr preferRelativeResize="0"/>
          <p:nvPr/>
        </p:nvPicPr>
        <p:blipFill>
          <a:blip r:embed="rId3">
            <a:alphaModFix/>
          </a:blip>
          <a:stretch>
            <a:fillRect/>
          </a:stretch>
        </p:blipFill>
        <p:spPr>
          <a:xfrm>
            <a:off x="3648962" y="2189021"/>
            <a:ext cx="2581275" cy="1000125"/>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4" name="Shape 1814"/>
        <p:cNvGrpSpPr/>
        <p:nvPr/>
      </p:nvGrpSpPr>
      <p:grpSpPr>
        <a:xfrm>
          <a:off x="0" y="0"/>
          <a:ext cx="0" cy="0"/>
          <a:chOff x="0" y="0"/>
          <a:chExt cx="0" cy="0"/>
        </a:xfrm>
      </p:grpSpPr>
      <p:sp>
        <p:nvSpPr>
          <p:cNvPr id="1815" name="Google Shape;1815;p177"/>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Ten to Add Within 100</a:t>
            </a:r>
            <a:endParaRPr b="0" sz="2400">
              <a:solidFill>
                <a:srgbClr val="434343"/>
              </a:solidFill>
              <a:latin typeface="Hepta Slab"/>
              <a:ea typeface="Hepta Slab"/>
              <a:cs typeface="Hepta Slab"/>
              <a:sym typeface="Hepta Slab"/>
            </a:endParaRPr>
          </a:p>
        </p:txBody>
      </p:sp>
      <p:sp>
        <p:nvSpPr>
          <p:cNvPr id="1816" name="Google Shape;1816;p1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17" name="Google Shape;1817;p177"/>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77"/>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819" name="Google Shape;1819;p177"/>
          <p:cNvPicPr preferRelativeResize="0"/>
          <p:nvPr/>
        </p:nvPicPr>
        <p:blipFill>
          <a:blip r:embed="rId3">
            <a:alphaModFix/>
          </a:blip>
          <a:stretch>
            <a:fillRect/>
          </a:stretch>
        </p:blipFill>
        <p:spPr>
          <a:xfrm>
            <a:off x="3479562" y="2249571"/>
            <a:ext cx="2828925" cy="1114425"/>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3" name="Shape 1823"/>
        <p:cNvGrpSpPr/>
        <p:nvPr/>
      </p:nvGrpSpPr>
      <p:grpSpPr>
        <a:xfrm>
          <a:off x="0" y="0"/>
          <a:ext cx="0" cy="0"/>
          <a:chOff x="0" y="0"/>
          <a:chExt cx="0" cy="0"/>
        </a:xfrm>
      </p:grpSpPr>
      <p:sp>
        <p:nvSpPr>
          <p:cNvPr id="1824" name="Google Shape;1824;p178"/>
          <p:cNvSpPr txBox="1"/>
          <p:nvPr>
            <p:ph type="ctrTitle"/>
          </p:nvPr>
        </p:nvSpPr>
        <p:spPr>
          <a:xfrm>
            <a:off x="411950" y="645996"/>
            <a:ext cx="7772400" cy="62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Number Talk: </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400">
                <a:solidFill>
                  <a:srgbClr val="434343"/>
                </a:solidFill>
                <a:latin typeface="Hepta Slab"/>
                <a:ea typeface="Hepta Slab"/>
                <a:cs typeface="Hepta Slab"/>
                <a:sym typeface="Hepta Slab"/>
              </a:rPr>
              <a:t>Use Ten to Add Within 100</a:t>
            </a:r>
            <a:endParaRPr b="0" sz="2400">
              <a:solidFill>
                <a:srgbClr val="434343"/>
              </a:solidFill>
              <a:latin typeface="Hepta Slab"/>
              <a:ea typeface="Hepta Slab"/>
              <a:cs typeface="Hepta Slab"/>
              <a:sym typeface="Hepta Slab"/>
            </a:endParaRPr>
          </a:p>
        </p:txBody>
      </p:sp>
      <p:sp>
        <p:nvSpPr>
          <p:cNvPr id="1825" name="Google Shape;1825;p1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26" name="Google Shape;1826;p178"/>
          <p:cNvSpPr/>
          <p:nvPr/>
        </p:nvSpPr>
        <p:spPr>
          <a:xfrm rot="-412462">
            <a:off x="502503" y="1293625"/>
            <a:ext cx="2721968" cy="1676755"/>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178"/>
          <p:cNvSpPr txBox="1"/>
          <p:nvPr/>
        </p:nvSpPr>
        <p:spPr>
          <a:xfrm rot="-385596">
            <a:off x="907983" y="1812601"/>
            <a:ext cx="1911009" cy="63880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Find the value of each sum mentally. </a:t>
            </a:r>
            <a:endParaRPr b="1">
              <a:latin typeface="Quicksand"/>
              <a:ea typeface="Quicksand"/>
              <a:cs typeface="Quicksand"/>
              <a:sym typeface="Quicksand"/>
            </a:endParaRPr>
          </a:p>
        </p:txBody>
      </p:sp>
      <p:pic>
        <p:nvPicPr>
          <p:cNvPr id="1828" name="Google Shape;1828;p178"/>
          <p:cNvPicPr preferRelativeResize="0"/>
          <p:nvPr/>
        </p:nvPicPr>
        <p:blipFill>
          <a:blip r:embed="rId3">
            <a:alphaModFix/>
          </a:blip>
          <a:stretch>
            <a:fillRect/>
          </a:stretch>
        </p:blipFill>
        <p:spPr>
          <a:xfrm>
            <a:off x="3552137" y="2358471"/>
            <a:ext cx="2428875" cy="1162050"/>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2" name="Shape 1832"/>
        <p:cNvGrpSpPr/>
        <p:nvPr/>
      </p:nvGrpSpPr>
      <p:grpSpPr>
        <a:xfrm>
          <a:off x="0" y="0"/>
          <a:ext cx="0" cy="0"/>
          <a:chOff x="0" y="0"/>
          <a:chExt cx="0" cy="0"/>
        </a:xfrm>
      </p:grpSpPr>
      <p:sp>
        <p:nvSpPr>
          <p:cNvPr id="1833" name="Google Shape;1833;p179"/>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Shop for School Supplies</a:t>
            </a:r>
            <a:endParaRPr sz="2700">
              <a:solidFill>
                <a:srgbClr val="434343"/>
              </a:solidFill>
            </a:endParaRPr>
          </a:p>
        </p:txBody>
      </p:sp>
      <p:sp>
        <p:nvSpPr>
          <p:cNvPr id="1834" name="Google Shape;1834;p1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835" name="Google Shape;1835;p179"/>
          <p:cNvSpPr txBox="1"/>
          <p:nvPr/>
        </p:nvSpPr>
        <p:spPr>
          <a:xfrm>
            <a:off x="3873800" y="1171950"/>
            <a:ext cx="47925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A pair of shoes costs $39. After buying the shoes Elena’s mom has $29.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much money did she have at first? _____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Jada is saving to buy a gift for her dad. The gift costs $68. So far she has $39.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much more does she need? _____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p:txBody>
      </p:sp>
      <p:pic>
        <p:nvPicPr>
          <p:cNvPr id="1836" name="Google Shape;1836;p179"/>
          <p:cNvPicPr preferRelativeResize="0"/>
          <p:nvPr/>
        </p:nvPicPr>
        <p:blipFill>
          <a:blip r:embed="rId3">
            <a:alphaModFix/>
          </a:blip>
          <a:stretch>
            <a:fillRect/>
          </a:stretch>
        </p:blipFill>
        <p:spPr>
          <a:xfrm>
            <a:off x="527550" y="1616799"/>
            <a:ext cx="3346250" cy="1771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0" name="Shape 1840"/>
        <p:cNvGrpSpPr/>
        <p:nvPr/>
      </p:nvGrpSpPr>
      <p:grpSpPr>
        <a:xfrm>
          <a:off x="0" y="0"/>
          <a:ext cx="0" cy="0"/>
          <a:chOff x="0" y="0"/>
          <a:chExt cx="0" cy="0"/>
        </a:xfrm>
      </p:grpSpPr>
      <p:sp>
        <p:nvSpPr>
          <p:cNvPr id="1841" name="Google Shape;1841;p180"/>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Shop for School Supplies</a:t>
            </a:r>
            <a:endParaRPr sz="2700">
              <a:solidFill>
                <a:srgbClr val="434343"/>
              </a:solidFill>
            </a:endParaRPr>
          </a:p>
        </p:txBody>
      </p:sp>
      <p:sp>
        <p:nvSpPr>
          <p:cNvPr id="1842" name="Google Shape;1842;p1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843" name="Google Shape;1843;p180"/>
          <p:cNvSpPr txBox="1"/>
          <p:nvPr/>
        </p:nvSpPr>
        <p:spPr>
          <a:xfrm>
            <a:off x="3873800" y="1171950"/>
            <a:ext cx="4792500" cy="27705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Clare’s aunt had $68. After she bought a dress for Clare, she had $29.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much did the dress cost? _____</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Andre had $39. His mom gave him some money for his birthday. Now he has $68.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much money did he get for his birthday? _____</a:t>
            </a:r>
            <a:endParaRPr>
              <a:latin typeface="Quicksand"/>
              <a:ea typeface="Quicksand"/>
              <a:cs typeface="Quicksand"/>
              <a:sym typeface="Quicksand"/>
            </a:endParaRPr>
          </a:p>
        </p:txBody>
      </p:sp>
      <p:pic>
        <p:nvPicPr>
          <p:cNvPr id="1844" name="Google Shape;1844;p180"/>
          <p:cNvPicPr preferRelativeResize="0"/>
          <p:nvPr/>
        </p:nvPicPr>
        <p:blipFill>
          <a:blip r:embed="rId3">
            <a:alphaModFix/>
          </a:blip>
          <a:stretch>
            <a:fillRect/>
          </a:stretch>
        </p:blipFill>
        <p:spPr>
          <a:xfrm>
            <a:off x="527550" y="1616799"/>
            <a:ext cx="3346250" cy="1771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8" name="Shape 1848"/>
        <p:cNvGrpSpPr/>
        <p:nvPr/>
      </p:nvGrpSpPr>
      <p:grpSpPr>
        <a:xfrm>
          <a:off x="0" y="0"/>
          <a:ext cx="0" cy="0"/>
          <a:chOff x="0" y="0"/>
          <a:chExt cx="0" cy="0"/>
        </a:xfrm>
      </p:grpSpPr>
      <p:sp>
        <p:nvSpPr>
          <p:cNvPr id="1849" name="Google Shape;1849;p181"/>
          <p:cNvSpPr txBox="1"/>
          <p:nvPr>
            <p:ph type="ctrTitle"/>
          </p:nvPr>
        </p:nvSpPr>
        <p:spPr>
          <a:xfrm>
            <a:off x="596150" y="36715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Money Among Friends</a:t>
            </a:r>
            <a:endParaRPr sz="2700">
              <a:solidFill>
                <a:srgbClr val="434343"/>
              </a:solidFill>
            </a:endParaRPr>
          </a:p>
        </p:txBody>
      </p:sp>
      <p:sp>
        <p:nvSpPr>
          <p:cNvPr id="1850" name="Google Shape;1850;p1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851" name="Google Shape;1851;p181"/>
          <p:cNvSpPr txBox="1"/>
          <p:nvPr/>
        </p:nvSpPr>
        <p:spPr>
          <a:xfrm>
            <a:off x="574350" y="1813200"/>
            <a:ext cx="79953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Mai has some money. Elena has $48. They combined their money and now they have $85. How much money did Mai have?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Tyler has $95. He has $36 more than Andre. How much money does Andre have?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3. Noah has $54. Noah has $18 less than Kiran. How much money does Kiran have?</a:t>
            </a:r>
            <a:endParaRPr sz="1600">
              <a:latin typeface="Quicksand"/>
              <a:ea typeface="Quicksand"/>
              <a:cs typeface="Quicksand"/>
              <a:sym typeface="Quicksand"/>
            </a:endParaRPr>
          </a:p>
        </p:txBody>
      </p:sp>
      <p:sp>
        <p:nvSpPr>
          <p:cNvPr id="1852" name="Google Shape;1852;p181"/>
          <p:cNvSpPr txBox="1"/>
          <p:nvPr/>
        </p:nvSpPr>
        <p:spPr>
          <a:xfrm>
            <a:off x="677725" y="956075"/>
            <a:ext cx="73629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For each problem, show your thinking.</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Write your final answer using the $. Use a diagram if it helps</a:t>
            </a:r>
            <a:endParaRPr sz="1700">
              <a:latin typeface="Quicksand"/>
              <a:ea typeface="Quicksand"/>
              <a:cs typeface="Quicksand"/>
              <a:sym typeface="Quicksand"/>
            </a:endParaRPr>
          </a:p>
        </p:txBody>
      </p:sp>
      <p:pic>
        <p:nvPicPr>
          <p:cNvPr id="1853" name="Google Shape;1853;p181"/>
          <p:cNvPicPr preferRelativeResize="0"/>
          <p:nvPr/>
        </p:nvPicPr>
        <p:blipFill>
          <a:blip r:embed="rId3">
            <a:alphaModFix/>
          </a:blip>
          <a:stretch>
            <a:fillRect/>
          </a:stretch>
        </p:blipFill>
        <p:spPr>
          <a:xfrm>
            <a:off x="3844225" y="3536000"/>
            <a:ext cx="1577625" cy="1150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7" name="Shape 1857"/>
        <p:cNvGrpSpPr/>
        <p:nvPr/>
      </p:nvGrpSpPr>
      <p:grpSpPr>
        <a:xfrm>
          <a:off x="0" y="0"/>
          <a:ext cx="0" cy="0"/>
          <a:chOff x="0" y="0"/>
          <a:chExt cx="0" cy="0"/>
        </a:xfrm>
      </p:grpSpPr>
      <p:pic>
        <p:nvPicPr>
          <p:cNvPr id="1858" name="Google Shape;1858;p182"/>
          <p:cNvPicPr preferRelativeResize="0"/>
          <p:nvPr/>
        </p:nvPicPr>
        <p:blipFill>
          <a:blip r:embed="rId3">
            <a:alphaModFix/>
          </a:blip>
          <a:stretch>
            <a:fillRect/>
          </a:stretch>
        </p:blipFill>
        <p:spPr>
          <a:xfrm>
            <a:off x="4907950" y="2825350"/>
            <a:ext cx="1971146" cy="1755125"/>
          </a:xfrm>
          <a:prstGeom prst="rect">
            <a:avLst/>
          </a:prstGeom>
          <a:noFill/>
          <a:ln>
            <a:noFill/>
          </a:ln>
        </p:spPr>
      </p:pic>
      <p:sp>
        <p:nvSpPr>
          <p:cNvPr id="1859" name="Google Shape;1859;p182"/>
          <p:cNvSpPr txBox="1"/>
          <p:nvPr/>
        </p:nvSpPr>
        <p:spPr>
          <a:xfrm>
            <a:off x="7801950" y="267250"/>
            <a:ext cx="1219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1860" name="Google Shape;1860;p182"/>
          <p:cNvSpPr/>
          <p:nvPr/>
        </p:nvSpPr>
        <p:spPr>
          <a:xfrm flipH="1">
            <a:off x="1052895" y="2408374"/>
            <a:ext cx="3228680" cy="19899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182"/>
          <p:cNvSpPr txBox="1"/>
          <p:nvPr/>
        </p:nvSpPr>
        <p:spPr>
          <a:xfrm flipH="1">
            <a:off x="1428977" y="2708290"/>
            <a:ext cx="2476500" cy="11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dk1"/>
                </a:solidFill>
                <a:latin typeface="Livvic"/>
                <a:ea typeface="Livvic"/>
                <a:cs typeface="Livvic"/>
                <a:sym typeface="Livvic"/>
              </a:rPr>
              <a:t>Tell your partner a story about money that this diagram could represent.</a:t>
            </a:r>
            <a:endParaRPr sz="1200">
              <a:solidFill>
                <a:schemeClr val="dk1"/>
              </a:solidFill>
              <a:latin typeface="Livvic"/>
              <a:ea typeface="Livvic"/>
              <a:cs typeface="Livvic"/>
              <a:sym typeface="Livvic"/>
            </a:endParaRPr>
          </a:p>
        </p:txBody>
      </p:sp>
      <p:sp>
        <p:nvSpPr>
          <p:cNvPr id="1862" name="Google Shape;1862;p182"/>
          <p:cNvSpPr txBox="1"/>
          <p:nvPr/>
        </p:nvSpPr>
        <p:spPr>
          <a:xfrm>
            <a:off x="440400" y="401225"/>
            <a:ext cx="7361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Today we solved all different types of story problems and used diagrams to help make sense of them.</a:t>
            </a:r>
            <a:endParaRPr sz="2000">
              <a:latin typeface="Livvic"/>
              <a:ea typeface="Livvic"/>
              <a:cs typeface="Livvic"/>
              <a:sym typeface="Livvic"/>
            </a:endParaRPr>
          </a:p>
        </p:txBody>
      </p:sp>
      <p:pic>
        <p:nvPicPr>
          <p:cNvPr id="1863" name="Google Shape;1863;p182"/>
          <p:cNvPicPr preferRelativeResize="0"/>
          <p:nvPr/>
        </p:nvPicPr>
        <p:blipFill>
          <a:blip r:embed="rId4">
            <a:alphaModFix/>
          </a:blip>
          <a:stretch>
            <a:fillRect/>
          </a:stretch>
        </p:blipFill>
        <p:spPr>
          <a:xfrm>
            <a:off x="3120136" y="1224825"/>
            <a:ext cx="2614064" cy="1118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867" name="Shape 1867"/>
        <p:cNvGrpSpPr/>
        <p:nvPr/>
      </p:nvGrpSpPr>
      <p:grpSpPr>
        <a:xfrm>
          <a:off x="0" y="0"/>
          <a:ext cx="0" cy="0"/>
          <a:chOff x="0" y="0"/>
          <a:chExt cx="0" cy="0"/>
        </a:xfrm>
      </p:grpSpPr>
      <p:sp>
        <p:nvSpPr>
          <p:cNvPr id="1868" name="Google Shape;1868;p183"/>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869" name="Google Shape;1869;p183"/>
          <p:cNvSpPr txBox="1"/>
          <p:nvPr/>
        </p:nvSpPr>
        <p:spPr>
          <a:xfrm>
            <a:off x="501075" y="1202075"/>
            <a:ext cx="8137800" cy="3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In this section we learned to recognize quarters, dimes, nickels, and pennies and know their values. We added and subtracted to find the values of mixed sets of coins. We learned that 100¢ is the same value as $1 and combined coins to make $1. We also solved story problems in the context of money.</a:t>
            </a:r>
            <a:endParaRPr sz="2500">
              <a:latin typeface="Quicksand"/>
              <a:ea typeface="Quicksand"/>
              <a:cs typeface="Quicksand"/>
              <a:sym typeface="Quicksand"/>
            </a:endParaRPr>
          </a:p>
        </p:txBody>
      </p:sp>
      <p:sp>
        <p:nvSpPr>
          <p:cNvPr id="1870" name="Google Shape;1870;p18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71" name="Google Shape;1871;p183"/>
          <p:cNvPicPr preferRelativeResize="0"/>
          <p:nvPr/>
        </p:nvPicPr>
        <p:blipFill>
          <a:blip r:embed="rId3">
            <a:alphaModFix/>
          </a:blip>
          <a:stretch>
            <a:fillRect/>
          </a:stretch>
        </p:blipFill>
        <p:spPr>
          <a:xfrm>
            <a:off x="3294143" y="2444475"/>
            <a:ext cx="2454474" cy="2109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75" name="Shape 1875"/>
        <p:cNvGrpSpPr/>
        <p:nvPr/>
      </p:nvGrpSpPr>
      <p:grpSpPr>
        <a:xfrm>
          <a:off x="0" y="0"/>
          <a:ext cx="0" cy="0"/>
          <a:chOff x="0" y="0"/>
          <a:chExt cx="0" cy="0"/>
        </a:xfrm>
      </p:grpSpPr>
      <p:sp>
        <p:nvSpPr>
          <p:cNvPr id="1876" name="Google Shape;1876;p184"/>
          <p:cNvSpPr txBox="1"/>
          <p:nvPr>
            <p:ph type="ctrTitle"/>
          </p:nvPr>
        </p:nvSpPr>
        <p:spPr>
          <a:xfrm>
            <a:off x="1182850" y="6894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Center Day 4</a:t>
            </a:r>
            <a:endParaRPr sz="3600">
              <a:latin typeface="Hepta Slab"/>
              <a:ea typeface="Hepta Slab"/>
              <a:cs typeface="Hepta Slab"/>
              <a:sym typeface="Hepta Slab"/>
            </a:endParaRPr>
          </a:p>
        </p:txBody>
      </p:sp>
      <p:sp>
        <p:nvSpPr>
          <p:cNvPr id="1877" name="Google Shape;1877;p184"/>
          <p:cNvSpPr txBox="1"/>
          <p:nvPr/>
        </p:nvSpPr>
        <p:spPr>
          <a:xfrm>
            <a:off x="3187950" y="2777950"/>
            <a:ext cx="55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coin collections.</a:t>
            </a:r>
            <a:endParaRPr>
              <a:latin typeface="Quicksand"/>
              <a:ea typeface="Quicksand"/>
              <a:cs typeface="Quicksand"/>
              <a:sym typeface="Quicksand"/>
            </a:endParaRPr>
          </a:p>
        </p:txBody>
      </p:sp>
      <p:sp>
        <p:nvSpPr>
          <p:cNvPr id="1878" name="Google Shape;1878;p184"/>
          <p:cNvSpPr/>
          <p:nvPr/>
        </p:nvSpPr>
        <p:spPr>
          <a:xfrm>
            <a:off x="2754927" y="2777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184"/>
          <p:cNvSpPr txBox="1"/>
          <p:nvPr/>
        </p:nvSpPr>
        <p:spPr>
          <a:xfrm>
            <a:off x="0" y="4834325"/>
            <a:ext cx="5276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 2.MD.A.1, 2.MD.A.3, 2.MD.C.8, 2.NBT.A, 2.NBT.B.5, 2.NBT.B.6, 2.NBT.B.8</a:t>
            </a:r>
            <a:endParaRPr sz="1100">
              <a:latin typeface="Quicksand"/>
              <a:ea typeface="Quicksand"/>
              <a:cs typeface="Quicksand"/>
              <a:sym typeface="Quicksand"/>
            </a:endParaRPr>
          </a:p>
        </p:txBody>
      </p:sp>
      <p:sp>
        <p:nvSpPr>
          <p:cNvPr id="1880" name="Google Shape;1880;p184"/>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4" name="Shape 1884"/>
        <p:cNvGrpSpPr/>
        <p:nvPr/>
      </p:nvGrpSpPr>
      <p:grpSpPr>
        <a:xfrm>
          <a:off x="0" y="0"/>
          <a:ext cx="0" cy="0"/>
          <a:chOff x="0" y="0"/>
          <a:chExt cx="0" cy="0"/>
        </a:xfrm>
      </p:grpSpPr>
      <p:sp>
        <p:nvSpPr>
          <p:cNvPr id="1885" name="Google Shape;1885;p185"/>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Coin Counting Connections</a:t>
            </a:r>
            <a:endParaRPr b="0" sz="2700">
              <a:solidFill>
                <a:srgbClr val="434343"/>
              </a:solidFill>
              <a:latin typeface="Hepta Slab"/>
              <a:ea typeface="Hepta Slab"/>
              <a:cs typeface="Hepta Slab"/>
              <a:sym typeface="Hepta Slab"/>
            </a:endParaRPr>
          </a:p>
        </p:txBody>
      </p:sp>
      <p:sp>
        <p:nvSpPr>
          <p:cNvPr id="1886" name="Google Shape;1886;p1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87" name="Google Shape;1887;p185"/>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888" name="Google Shape;1888;p185"/>
          <p:cNvGrpSpPr/>
          <p:nvPr/>
        </p:nvGrpSpPr>
        <p:grpSpPr>
          <a:xfrm rot="-801510">
            <a:off x="554980" y="1732833"/>
            <a:ext cx="1993856" cy="955396"/>
            <a:chOff x="522450" y="1769275"/>
            <a:chExt cx="2343168" cy="950076"/>
          </a:xfrm>
        </p:grpSpPr>
        <p:sp>
          <p:nvSpPr>
            <p:cNvPr id="1889" name="Google Shape;1889;p185"/>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185"/>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891" name="Google Shape;1891;p185"/>
          <p:cNvPicPr preferRelativeResize="0"/>
          <p:nvPr/>
        </p:nvPicPr>
        <p:blipFill>
          <a:blip r:embed="rId3">
            <a:alphaModFix/>
          </a:blip>
          <a:stretch>
            <a:fillRect/>
          </a:stretch>
        </p:blipFill>
        <p:spPr>
          <a:xfrm>
            <a:off x="2500275" y="2469925"/>
            <a:ext cx="4838700" cy="952500"/>
          </a:xfrm>
          <a:prstGeom prst="rect">
            <a:avLst/>
          </a:prstGeom>
          <a:noFill/>
          <a:ln>
            <a:noFill/>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5" name="Shape 1895"/>
        <p:cNvGrpSpPr/>
        <p:nvPr/>
      </p:nvGrpSpPr>
      <p:grpSpPr>
        <a:xfrm>
          <a:off x="0" y="0"/>
          <a:ext cx="0" cy="0"/>
          <a:chOff x="0" y="0"/>
          <a:chExt cx="0" cy="0"/>
        </a:xfrm>
      </p:grpSpPr>
      <p:sp>
        <p:nvSpPr>
          <p:cNvPr id="1896" name="Google Shape;1896;p186"/>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Coin Counting Connections</a:t>
            </a:r>
            <a:endParaRPr b="0" sz="2700">
              <a:solidFill>
                <a:srgbClr val="434343"/>
              </a:solidFill>
              <a:latin typeface="Hepta Slab"/>
              <a:ea typeface="Hepta Slab"/>
              <a:cs typeface="Hepta Slab"/>
              <a:sym typeface="Hepta Slab"/>
            </a:endParaRPr>
          </a:p>
        </p:txBody>
      </p:sp>
      <p:sp>
        <p:nvSpPr>
          <p:cNvPr id="1897" name="Google Shape;1897;p1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98" name="Google Shape;1898;p186"/>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899" name="Google Shape;1899;p186"/>
          <p:cNvGrpSpPr/>
          <p:nvPr/>
        </p:nvGrpSpPr>
        <p:grpSpPr>
          <a:xfrm rot="-801510">
            <a:off x="554980" y="1732833"/>
            <a:ext cx="1993856" cy="955396"/>
            <a:chOff x="522450" y="1769275"/>
            <a:chExt cx="2343168" cy="950076"/>
          </a:xfrm>
        </p:grpSpPr>
        <p:sp>
          <p:nvSpPr>
            <p:cNvPr id="1900" name="Google Shape;1900;p186"/>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186"/>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902" name="Google Shape;1902;p186"/>
          <p:cNvPicPr preferRelativeResize="0"/>
          <p:nvPr/>
        </p:nvPicPr>
        <p:blipFill>
          <a:blip r:embed="rId3">
            <a:alphaModFix/>
          </a:blip>
          <a:stretch>
            <a:fillRect/>
          </a:stretch>
        </p:blipFill>
        <p:spPr>
          <a:xfrm>
            <a:off x="2766500" y="2106850"/>
            <a:ext cx="4114800" cy="1200150"/>
          </a:xfrm>
          <a:prstGeom prst="rect">
            <a:avLst/>
          </a:prstGeom>
          <a:noFill/>
          <a:ln>
            <a:noFill/>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6" name="Shape 1906"/>
        <p:cNvGrpSpPr/>
        <p:nvPr/>
      </p:nvGrpSpPr>
      <p:grpSpPr>
        <a:xfrm>
          <a:off x="0" y="0"/>
          <a:ext cx="0" cy="0"/>
          <a:chOff x="0" y="0"/>
          <a:chExt cx="0" cy="0"/>
        </a:xfrm>
      </p:grpSpPr>
      <p:sp>
        <p:nvSpPr>
          <p:cNvPr id="1907" name="Google Shape;1907;p187"/>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Coin Counting Connections</a:t>
            </a:r>
            <a:endParaRPr b="0" sz="2700">
              <a:solidFill>
                <a:srgbClr val="434343"/>
              </a:solidFill>
              <a:latin typeface="Hepta Slab"/>
              <a:ea typeface="Hepta Slab"/>
              <a:cs typeface="Hepta Slab"/>
              <a:sym typeface="Hepta Slab"/>
            </a:endParaRPr>
          </a:p>
        </p:txBody>
      </p:sp>
      <p:sp>
        <p:nvSpPr>
          <p:cNvPr id="1908" name="Google Shape;1908;p1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09" name="Google Shape;1909;p187"/>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910" name="Google Shape;1910;p187"/>
          <p:cNvGrpSpPr/>
          <p:nvPr/>
        </p:nvGrpSpPr>
        <p:grpSpPr>
          <a:xfrm rot="-801510">
            <a:off x="554980" y="1732833"/>
            <a:ext cx="1993856" cy="955396"/>
            <a:chOff x="522450" y="1769275"/>
            <a:chExt cx="2343168" cy="950076"/>
          </a:xfrm>
        </p:grpSpPr>
        <p:sp>
          <p:nvSpPr>
            <p:cNvPr id="1911" name="Google Shape;1911;p187"/>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187"/>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913" name="Google Shape;1913;p187"/>
          <p:cNvPicPr preferRelativeResize="0"/>
          <p:nvPr/>
        </p:nvPicPr>
        <p:blipFill>
          <a:blip r:embed="rId3">
            <a:alphaModFix/>
          </a:blip>
          <a:stretch>
            <a:fillRect/>
          </a:stretch>
        </p:blipFill>
        <p:spPr>
          <a:xfrm>
            <a:off x="2379250" y="2397300"/>
            <a:ext cx="5219700" cy="1095375"/>
          </a:xfrm>
          <a:prstGeom prst="rect">
            <a:avLst/>
          </a:prstGeom>
          <a:noFill/>
          <a:ln>
            <a:noFill/>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7" name="Shape 1917"/>
        <p:cNvGrpSpPr/>
        <p:nvPr/>
      </p:nvGrpSpPr>
      <p:grpSpPr>
        <a:xfrm>
          <a:off x="0" y="0"/>
          <a:ext cx="0" cy="0"/>
          <a:chOff x="0" y="0"/>
          <a:chExt cx="0" cy="0"/>
        </a:xfrm>
      </p:grpSpPr>
      <p:sp>
        <p:nvSpPr>
          <p:cNvPr id="1918" name="Google Shape;1918;p188"/>
          <p:cNvSpPr txBox="1"/>
          <p:nvPr>
            <p:ph type="ctrTitle"/>
          </p:nvPr>
        </p:nvSpPr>
        <p:spPr>
          <a:xfrm>
            <a:off x="399550" y="699350"/>
            <a:ext cx="7986900" cy="63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Number Talk: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Coin Counting Connections</a:t>
            </a:r>
            <a:endParaRPr b="0" sz="2700">
              <a:solidFill>
                <a:srgbClr val="434343"/>
              </a:solidFill>
              <a:latin typeface="Hepta Slab"/>
              <a:ea typeface="Hepta Slab"/>
              <a:cs typeface="Hepta Slab"/>
              <a:sym typeface="Hepta Slab"/>
            </a:endParaRPr>
          </a:p>
        </p:txBody>
      </p:sp>
      <p:sp>
        <p:nvSpPr>
          <p:cNvPr id="1919" name="Google Shape;1919;p1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20" name="Google Shape;1920;p188"/>
          <p:cNvSpPr txBox="1"/>
          <p:nvPr/>
        </p:nvSpPr>
        <p:spPr>
          <a:xfrm>
            <a:off x="1286825" y="2769400"/>
            <a:ext cx="411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921" name="Google Shape;1921;p188"/>
          <p:cNvGrpSpPr/>
          <p:nvPr/>
        </p:nvGrpSpPr>
        <p:grpSpPr>
          <a:xfrm rot="-801510">
            <a:off x="554980" y="1732833"/>
            <a:ext cx="1993856" cy="955396"/>
            <a:chOff x="522450" y="1769275"/>
            <a:chExt cx="2343168" cy="950076"/>
          </a:xfrm>
        </p:grpSpPr>
        <p:sp>
          <p:nvSpPr>
            <p:cNvPr id="1922" name="Google Shape;1922;p188"/>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188"/>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Find the value of each sum mentally. </a:t>
              </a:r>
              <a:endParaRPr/>
            </a:p>
          </p:txBody>
        </p:sp>
      </p:grpSp>
      <p:pic>
        <p:nvPicPr>
          <p:cNvPr id="1924" name="Google Shape;1924;p188"/>
          <p:cNvPicPr preferRelativeResize="0"/>
          <p:nvPr/>
        </p:nvPicPr>
        <p:blipFill>
          <a:blip r:embed="rId3">
            <a:alphaModFix/>
          </a:blip>
          <a:stretch>
            <a:fillRect/>
          </a:stretch>
        </p:blipFill>
        <p:spPr>
          <a:xfrm>
            <a:off x="2439750" y="2288375"/>
            <a:ext cx="5219700" cy="1304925"/>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8" name="Shape 1928"/>
        <p:cNvGrpSpPr/>
        <p:nvPr/>
      </p:nvGrpSpPr>
      <p:grpSpPr>
        <a:xfrm>
          <a:off x="0" y="0"/>
          <a:ext cx="0" cy="0"/>
          <a:chOff x="0" y="0"/>
          <a:chExt cx="0" cy="0"/>
        </a:xfrm>
      </p:grpSpPr>
      <p:sp>
        <p:nvSpPr>
          <p:cNvPr id="1929" name="Google Shape;1929;p189"/>
          <p:cNvSpPr txBox="1"/>
          <p:nvPr>
            <p:ph type="ctrTitle"/>
          </p:nvPr>
        </p:nvSpPr>
        <p:spPr>
          <a:xfrm>
            <a:off x="341675" y="5660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Centers: </a:t>
            </a:r>
            <a:endParaRPr sz="2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200">
                <a:solidFill>
                  <a:srgbClr val="434343"/>
                </a:solidFill>
                <a:latin typeface="Hepta Slab"/>
                <a:ea typeface="Hepta Slab"/>
                <a:cs typeface="Hepta Slab"/>
                <a:sym typeface="Hepta Slab"/>
              </a:rPr>
              <a:t>Introduce Compare, Coin Collections </a:t>
            </a:r>
            <a:endParaRPr b="0" sz="2200">
              <a:solidFill>
                <a:srgbClr val="434343"/>
              </a:solidFill>
              <a:latin typeface="Hepta Slab"/>
              <a:ea typeface="Hepta Slab"/>
              <a:cs typeface="Hepta Slab"/>
              <a:sym typeface="Hepta Slab"/>
            </a:endParaRPr>
          </a:p>
        </p:txBody>
      </p:sp>
      <p:sp>
        <p:nvSpPr>
          <p:cNvPr id="1930" name="Google Shape;1930;p1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31" name="Google Shape;1931;p189"/>
          <p:cNvSpPr txBox="1"/>
          <p:nvPr/>
        </p:nvSpPr>
        <p:spPr>
          <a:xfrm>
            <a:off x="564375" y="1617450"/>
            <a:ext cx="4410000" cy="203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Directions:</a:t>
            </a:r>
            <a:endParaRPr/>
          </a:p>
          <a:p>
            <a:pPr indent="-317500" lvl="0" marL="457200" rtl="0" algn="l">
              <a:spcBef>
                <a:spcPts val="1000"/>
              </a:spcBef>
              <a:spcAft>
                <a:spcPts val="0"/>
              </a:spcAft>
              <a:buSzPts val="1400"/>
              <a:buChar char="●"/>
            </a:pPr>
            <a:r>
              <a:rPr lang="en"/>
              <a:t>Both partners choose a card and find the value of the coin collection. </a:t>
            </a:r>
            <a:endParaRPr/>
          </a:p>
          <a:p>
            <a:pPr indent="-317500" lvl="0" marL="457200" rtl="0" algn="l">
              <a:spcBef>
                <a:spcPts val="0"/>
              </a:spcBef>
              <a:spcAft>
                <a:spcPts val="0"/>
              </a:spcAft>
              <a:buSzPts val="1400"/>
              <a:buChar char="●"/>
            </a:pPr>
            <a:r>
              <a:rPr lang="en"/>
              <a:t>The partner whose collection has the greater value takes both cards.</a:t>
            </a:r>
            <a:endParaRPr/>
          </a:p>
          <a:p>
            <a:pPr indent="-317500" lvl="0" marL="457200" rtl="0" algn="l">
              <a:spcBef>
                <a:spcPts val="0"/>
              </a:spcBef>
              <a:spcAft>
                <a:spcPts val="0"/>
              </a:spcAft>
              <a:buSzPts val="1400"/>
              <a:buChar char="●"/>
            </a:pPr>
            <a:r>
              <a:rPr lang="en"/>
              <a:t>Play until all the cards have been used. The person with more cards at the end of the game wins.</a:t>
            </a:r>
            <a:endParaRPr/>
          </a:p>
        </p:txBody>
      </p:sp>
      <p:pic>
        <p:nvPicPr>
          <p:cNvPr id="1932" name="Google Shape;1932;p189"/>
          <p:cNvPicPr preferRelativeResize="0"/>
          <p:nvPr/>
        </p:nvPicPr>
        <p:blipFill>
          <a:blip r:embed="rId3">
            <a:alphaModFix/>
          </a:blip>
          <a:stretch>
            <a:fillRect/>
          </a:stretch>
        </p:blipFill>
        <p:spPr>
          <a:xfrm>
            <a:off x="4974373" y="1702525"/>
            <a:ext cx="3632176" cy="207295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6" name="Shape 1936"/>
        <p:cNvGrpSpPr/>
        <p:nvPr/>
      </p:nvGrpSpPr>
      <p:grpSpPr>
        <a:xfrm>
          <a:off x="0" y="0"/>
          <a:ext cx="0" cy="0"/>
          <a:chOff x="0" y="0"/>
          <a:chExt cx="0" cy="0"/>
        </a:xfrm>
      </p:grpSpPr>
      <p:sp>
        <p:nvSpPr>
          <p:cNvPr id="1937" name="Google Shape;1937;p190"/>
          <p:cNvSpPr txBox="1"/>
          <p:nvPr>
            <p:ph type="ctrTitle"/>
          </p:nvPr>
        </p:nvSpPr>
        <p:spPr>
          <a:xfrm>
            <a:off x="529000" y="550596"/>
            <a:ext cx="7772400" cy="60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938" name="Google Shape;1938;p1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39" name="Google Shape;1939;p190"/>
          <p:cNvSpPr txBox="1"/>
          <p:nvPr/>
        </p:nvSpPr>
        <p:spPr>
          <a:xfrm>
            <a:off x="754163"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Compare, Coin Collections </a:t>
            </a:r>
            <a:endParaRPr sz="1500">
              <a:latin typeface="Hepta Slab"/>
              <a:ea typeface="Hepta Slab"/>
              <a:cs typeface="Hepta Slab"/>
              <a:sym typeface="Hepta Slab"/>
            </a:endParaRPr>
          </a:p>
        </p:txBody>
      </p:sp>
      <p:sp>
        <p:nvSpPr>
          <p:cNvPr id="1940" name="Google Shape;1940;p190"/>
          <p:cNvSpPr txBox="1"/>
          <p:nvPr/>
        </p:nvSpPr>
        <p:spPr>
          <a:xfrm>
            <a:off x="4855000" y="13348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Number Riddles</a:t>
            </a:r>
            <a:endParaRPr sz="1500">
              <a:latin typeface="Hepta Slab"/>
              <a:ea typeface="Hepta Slab"/>
              <a:cs typeface="Hepta Slab"/>
              <a:sym typeface="Hepta Slab"/>
            </a:endParaRPr>
          </a:p>
        </p:txBody>
      </p:sp>
      <p:pic>
        <p:nvPicPr>
          <p:cNvPr id="1941" name="Google Shape;1941;p190"/>
          <p:cNvPicPr preferRelativeResize="0"/>
          <p:nvPr/>
        </p:nvPicPr>
        <p:blipFill>
          <a:blip r:embed="rId3">
            <a:alphaModFix/>
          </a:blip>
          <a:stretch>
            <a:fillRect/>
          </a:stretch>
        </p:blipFill>
        <p:spPr>
          <a:xfrm>
            <a:off x="1146674" y="445124"/>
            <a:ext cx="866300" cy="709675"/>
          </a:xfrm>
          <a:prstGeom prst="rect">
            <a:avLst/>
          </a:prstGeom>
          <a:noFill/>
          <a:ln>
            <a:noFill/>
          </a:ln>
        </p:spPr>
      </p:pic>
      <p:pic>
        <p:nvPicPr>
          <p:cNvPr id="1942" name="Google Shape;1942;p190"/>
          <p:cNvPicPr preferRelativeResize="0"/>
          <p:nvPr/>
        </p:nvPicPr>
        <p:blipFill>
          <a:blip r:embed="rId3">
            <a:alphaModFix/>
          </a:blip>
          <a:stretch>
            <a:fillRect/>
          </a:stretch>
        </p:blipFill>
        <p:spPr>
          <a:xfrm>
            <a:off x="6800149" y="445124"/>
            <a:ext cx="866300" cy="709675"/>
          </a:xfrm>
          <a:prstGeom prst="rect">
            <a:avLst/>
          </a:prstGeom>
          <a:noFill/>
          <a:ln>
            <a:noFill/>
          </a:ln>
        </p:spPr>
      </p:pic>
      <p:sp>
        <p:nvSpPr>
          <p:cNvPr id="1943" name="Google Shape;1943;p190"/>
          <p:cNvSpPr txBox="1"/>
          <p:nvPr/>
        </p:nvSpPr>
        <p:spPr>
          <a:xfrm>
            <a:off x="2918775" y="3047550"/>
            <a:ext cx="31398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Hepta Slab"/>
                <a:ea typeface="Hepta Slab"/>
                <a:cs typeface="Hepta Slab"/>
                <a:sym typeface="Hepta Slab"/>
              </a:rPr>
              <a:t>Estimate and Measure</a:t>
            </a:r>
            <a:endParaRPr sz="1500">
              <a:latin typeface="Hepta Slab"/>
              <a:ea typeface="Hepta Slab"/>
              <a:cs typeface="Hepta Slab"/>
              <a:sym typeface="Hepta Slab"/>
            </a:endParaRPr>
          </a:p>
        </p:txBody>
      </p:sp>
      <p:pic>
        <p:nvPicPr>
          <p:cNvPr id="1944" name="Google Shape;1944;p190"/>
          <p:cNvPicPr preferRelativeResize="0"/>
          <p:nvPr/>
        </p:nvPicPr>
        <p:blipFill>
          <a:blip r:embed="rId4">
            <a:alphaModFix/>
          </a:blip>
          <a:stretch>
            <a:fillRect/>
          </a:stretch>
        </p:blipFill>
        <p:spPr>
          <a:xfrm>
            <a:off x="3967462" y="3444297"/>
            <a:ext cx="1209075" cy="1284800"/>
          </a:xfrm>
          <a:prstGeom prst="rect">
            <a:avLst/>
          </a:prstGeom>
          <a:noFill/>
          <a:ln cap="flat" cmpd="sng" w="19050">
            <a:solidFill>
              <a:schemeClr val="dk2"/>
            </a:solidFill>
            <a:prstDash val="solid"/>
            <a:round/>
            <a:headEnd len="sm" w="sm" type="none"/>
            <a:tailEnd len="sm" w="sm" type="none"/>
          </a:ln>
        </p:spPr>
      </p:pic>
      <p:pic>
        <p:nvPicPr>
          <p:cNvPr id="1945" name="Google Shape;1945;p190"/>
          <p:cNvPicPr preferRelativeResize="0"/>
          <p:nvPr/>
        </p:nvPicPr>
        <p:blipFill>
          <a:blip r:embed="rId5">
            <a:alphaModFix/>
          </a:blip>
          <a:stretch>
            <a:fillRect/>
          </a:stretch>
        </p:blipFill>
        <p:spPr>
          <a:xfrm>
            <a:off x="4622363" y="1913788"/>
            <a:ext cx="3914775" cy="771525"/>
          </a:xfrm>
          <a:prstGeom prst="rect">
            <a:avLst/>
          </a:prstGeom>
          <a:noFill/>
          <a:ln cap="flat" cmpd="sng" w="19050">
            <a:solidFill>
              <a:srgbClr val="595959"/>
            </a:solidFill>
            <a:prstDash val="solid"/>
            <a:round/>
            <a:headEnd len="sm" w="sm" type="none"/>
            <a:tailEnd len="sm" w="sm" type="none"/>
          </a:ln>
        </p:spPr>
      </p:pic>
      <p:pic>
        <p:nvPicPr>
          <p:cNvPr id="1946" name="Google Shape;1946;p190"/>
          <p:cNvPicPr preferRelativeResize="0"/>
          <p:nvPr/>
        </p:nvPicPr>
        <p:blipFill>
          <a:blip r:embed="rId6">
            <a:alphaModFix/>
          </a:blip>
          <a:stretch>
            <a:fillRect/>
          </a:stretch>
        </p:blipFill>
        <p:spPr>
          <a:xfrm>
            <a:off x="1263874" y="1750925"/>
            <a:ext cx="2120398" cy="1210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0" name="Shape 1950"/>
        <p:cNvGrpSpPr/>
        <p:nvPr/>
      </p:nvGrpSpPr>
      <p:grpSpPr>
        <a:xfrm>
          <a:off x="0" y="0"/>
          <a:ext cx="0" cy="0"/>
          <a:chOff x="0" y="0"/>
          <a:chExt cx="0" cy="0"/>
        </a:xfrm>
      </p:grpSpPr>
      <p:sp>
        <p:nvSpPr>
          <p:cNvPr id="1951" name="Google Shape;1951;p191"/>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1952" name="Google Shape;1952;p191"/>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1953" name="Google Shape;1953;p191"/>
          <p:cNvPicPr preferRelativeResize="0"/>
          <p:nvPr/>
        </p:nvPicPr>
        <p:blipFill>
          <a:blip r:embed="rId3">
            <a:alphaModFix/>
          </a:blip>
          <a:stretch>
            <a:fillRect/>
          </a:stretch>
        </p:blipFill>
        <p:spPr>
          <a:xfrm>
            <a:off x="4416525" y="2911500"/>
            <a:ext cx="1715675" cy="1527650"/>
          </a:xfrm>
          <a:prstGeom prst="rect">
            <a:avLst/>
          </a:prstGeom>
          <a:noFill/>
          <a:ln>
            <a:noFill/>
          </a:ln>
        </p:spPr>
      </p:pic>
      <p:grpSp>
        <p:nvGrpSpPr>
          <p:cNvPr id="1954" name="Google Shape;1954;p191"/>
          <p:cNvGrpSpPr/>
          <p:nvPr/>
        </p:nvGrpSpPr>
        <p:grpSpPr>
          <a:xfrm>
            <a:off x="862789" y="651112"/>
            <a:ext cx="3166594" cy="1127996"/>
            <a:chOff x="862726" y="651100"/>
            <a:chExt cx="6515625" cy="2043100"/>
          </a:xfrm>
        </p:grpSpPr>
        <p:pic>
          <p:nvPicPr>
            <p:cNvPr id="1955" name="Google Shape;1955;p191"/>
            <p:cNvPicPr preferRelativeResize="0"/>
            <p:nvPr/>
          </p:nvPicPr>
          <p:blipFill>
            <a:blip r:embed="rId4">
              <a:alphaModFix/>
            </a:blip>
            <a:stretch>
              <a:fillRect/>
            </a:stretch>
          </p:blipFill>
          <p:spPr>
            <a:xfrm>
              <a:off x="2152250" y="793963"/>
              <a:ext cx="895350" cy="914400"/>
            </a:xfrm>
            <a:prstGeom prst="rect">
              <a:avLst/>
            </a:prstGeom>
            <a:noFill/>
            <a:ln>
              <a:noFill/>
            </a:ln>
          </p:spPr>
        </p:pic>
        <p:pic>
          <p:nvPicPr>
            <p:cNvPr id="1956" name="Google Shape;1956;p191"/>
            <p:cNvPicPr preferRelativeResize="0"/>
            <p:nvPr/>
          </p:nvPicPr>
          <p:blipFill>
            <a:blip r:embed="rId5">
              <a:alphaModFix/>
            </a:blip>
            <a:stretch>
              <a:fillRect/>
            </a:stretch>
          </p:blipFill>
          <p:spPr>
            <a:xfrm>
              <a:off x="3232226" y="827313"/>
              <a:ext cx="866775" cy="847725"/>
            </a:xfrm>
            <a:prstGeom prst="rect">
              <a:avLst/>
            </a:prstGeom>
            <a:noFill/>
            <a:ln>
              <a:noFill/>
            </a:ln>
          </p:spPr>
        </p:pic>
        <p:pic>
          <p:nvPicPr>
            <p:cNvPr id="1957" name="Google Shape;1957;p191"/>
            <p:cNvPicPr preferRelativeResize="0"/>
            <p:nvPr/>
          </p:nvPicPr>
          <p:blipFill>
            <a:blip r:embed="rId6">
              <a:alphaModFix/>
            </a:blip>
            <a:stretch>
              <a:fillRect/>
            </a:stretch>
          </p:blipFill>
          <p:spPr>
            <a:xfrm>
              <a:off x="6568726" y="827325"/>
              <a:ext cx="809625" cy="942975"/>
            </a:xfrm>
            <a:prstGeom prst="rect">
              <a:avLst/>
            </a:prstGeom>
            <a:noFill/>
            <a:ln>
              <a:noFill/>
            </a:ln>
          </p:spPr>
        </p:pic>
        <p:pic>
          <p:nvPicPr>
            <p:cNvPr id="1958" name="Google Shape;1958;p191"/>
            <p:cNvPicPr preferRelativeResize="0"/>
            <p:nvPr/>
          </p:nvPicPr>
          <p:blipFill>
            <a:blip r:embed="rId7">
              <a:alphaModFix/>
            </a:blip>
            <a:stretch>
              <a:fillRect/>
            </a:stretch>
          </p:blipFill>
          <p:spPr>
            <a:xfrm>
              <a:off x="862726" y="651100"/>
              <a:ext cx="1104900" cy="1133475"/>
            </a:xfrm>
            <a:prstGeom prst="rect">
              <a:avLst/>
            </a:prstGeom>
            <a:noFill/>
            <a:ln>
              <a:noFill/>
            </a:ln>
          </p:spPr>
        </p:pic>
        <p:pic>
          <p:nvPicPr>
            <p:cNvPr id="1959" name="Google Shape;1959;p191"/>
            <p:cNvPicPr preferRelativeResize="0"/>
            <p:nvPr/>
          </p:nvPicPr>
          <p:blipFill>
            <a:blip r:embed="rId5">
              <a:alphaModFix/>
            </a:blip>
            <a:stretch>
              <a:fillRect/>
            </a:stretch>
          </p:blipFill>
          <p:spPr>
            <a:xfrm>
              <a:off x="4374776" y="827325"/>
              <a:ext cx="866775" cy="847725"/>
            </a:xfrm>
            <a:prstGeom prst="rect">
              <a:avLst/>
            </a:prstGeom>
            <a:noFill/>
            <a:ln>
              <a:noFill/>
            </a:ln>
          </p:spPr>
        </p:pic>
        <p:pic>
          <p:nvPicPr>
            <p:cNvPr id="1960" name="Google Shape;1960;p191"/>
            <p:cNvPicPr preferRelativeResize="0"/>
            <p:nvPr/>
          </p:nvPicPr>
          <p:blipFill>
            <a:blip r:embed="rId5">
              <a:alphaModFix/>
            </a:blip>
            <a:stretch>
              <a:fillRect/>
            </a:stretch>
          </p:blipFill>
          <p:spPr>
            <a:xfrm>
              <a:off x="5434926" y="827325"/>
              <a:ext cx="866775" cy="847725"/>
            </a:xfrm>
            <a:prstGeom prst="rect">
              <a:avLst/>
            </a:prstGeom>
            <a:noFill/>
            <a:ln>
              <a:noFill/>
            </a:ln>
          </p:spPr>
        </p:pic>
        <p:pic>
          <p:nvPicPr>
            <p:cNvPr id="1961" name="Google Shape;1961;p191"/>
            <p:cNvPicPr preferRelativeResize="0"/>
            <p:nvPr/>
          </p:nvPicPr>
          <p:blipFill>
            <a:blip r:embed="rId6">
              <a:alphaModFix/>
            </a:blip>
            <a:stretch>
              <a:fillRect/>
            </a:stretch>
          </p:blipFill>
          <p:spPr>
            <a:xfrm>
              <a:off x="3434676" y="1751225"/>
              <a:ext cx="809625" cy="942975"/>
            </a:xfrm>
            <a:prstGeom prst="rect">
              <a:avLst/>
            </a:prstGeom>
            <a:noFill/>
            <a:ln>
              <a:noFill/>
            </a:ln>
          </p:spPr>
        </p:pic>
        <p:pic>
          <p:nvPicPr>
            <p:cNvPr id="1962" name="Google Shape;1962;p191"/>
            <p:cNvPicPr preferRelativeResize="0"/>
            <p:nvPr/>
          </p:nvPicPr>
          <p:blipFill>
            <a:blip r:embed="rId6">
              <a:alphaModFix/>
            </a:blip>
            <a:stretch>
              <a:fillRect/>
            </a:stretch>
          </p:blipFill>
          <p:spPr>
            <a:xfrm>
              <a:off x="4482276" y="1751225"/>
              <a:ext cx="809625" cy="942975"/>
            </a:xfrm>
            <a:prstGeom prst="rect">
              <a:avLst/>
            </a:prstGeom>
            <a:noFill/>
            <a:ln>
              <a:noFill/>
            </a:ln>
          </p:spPr>
        </p:pic>
      </p:grpSp>
      <p:grpSp>
        <p:nvGrpSpPr>
          <p:cNvPr id="1963" name="Google Shape;1963;p191"/>
          <p:cNvGrpSpPr/>
          <p:nvPr/>
        </p:nvGrpSpPr>
        <p:grpSpPr>
          <a:xfrm>
            <a:off x="5650389" y="651112"/>
            <a:ext cx="1572830" cy="1283367"/>
            <a:chOff x="4621689" y="1178687"/>
            <a:chExt cx="1572830" cy="1283367"/>
          </a:xfrm>
        </p:grpSpPr>
        <p:pic>
          <p:nvPicPr>
            <p:cNvPr id="1964" name="Google Shape;1964;p191"/>
            <p:cNvPicPr preferRelativeResize="0"/>
            <p:nvPr/>
          </p:nvPicPr>
          <p:blipFill>
            <a:blip r:embed="rId4">
              <a:alphaModFix/>
            </a:blip>
            <a:stretch>
              <a:fillRect/>
            </a:stretch>
          </p:blipFill>
          <p:spPr>
            <a:xfrm>
              <a:off x="5248397" y="1257562"/>
              <a:ext cx="435140" cy="504840"/>
            </a:xfrm>
            <a:prstGeom prst="rect">
              <a:avLst/>
            </a:prstGeom>
            <a:noFill/>
            <a:ln>
              <a:noFill/>
            </a:ln>
          </p:spPr>
        </p:pic>
        <p:pic>
          <p:nvPicPr>
            <p:cNvPr id="1965" name="Google Shape;1965;p191"/>
            <p:cNvPicPr preferRelativeResize="0"/>
            <p:nvPr/>
          </p:nvPicPr>
          <p:blipFill>
            <a:blip r:embed="rId5">
              <a:alphaModFix/>
            </a:blip>
            <a:stretch>
              <a:fillRect/>
            </a:stretch>
          </p:blipFill>
          <p:spPr>
            <a:xfrm>
              <a:off x="5773266" y="1275974"/>
              <a:ext cx="421253" cy="468029"/>
            </a:xfrm>
            <a:prstGeom prst="rect">
              <a:avLst/>
            </a:prstGeom>
            <a:noFill/>
            <a:ln>
              <a:noFill/>
            </a:ln>
          </p:spPr>
        </p:pic>
        <p:pic>
          <p:nvPicPr>
            <p:cNvPr id="1966" name="Google Shape;1966;p191"/>
            <p:cNvPicPr preferRelativeResize="0"/>
            <p:nvPr/>
          </p:nvPicPr>
          <p:blipFill>
            <a:blip r:embed="rId7">
              <a:alphaModFix/>
            </a:blip>
            <a:stretch>
              <a:fillRect/>
            </a:stretch>
          </p:blipFill>
          <p:spPr>
            <a:xfrm>
              <a:off x="4621689" y="1178687"/>
              <a:ext cx="536981" cy="625792"/>
            </a:xfrm>
            <a:prstGeom prst="rect">
              <a:avLst/>
            </a:prstGeom>
            <a:noFill/>
            <a:ln>
              <a:noFill/>
            </a:ln>
          </p:spPr>
        </p:pic>
        <p:pic>
          <p:nvPicPr>
            <p:cNvPr id="1967" name="Google Shape;1967;p191"/>
            <p:cNvPicPr preferRelativeResize="0"/>
            <p:nvPr/>
          </p:nvPicPr>
          <p:blipFill>
            <a:blip r:embed="rId6">
              <a:alphaModFix/>
            </a:blip>
            <a:stretch>
              <a:fillRect/>
            </a:stretch>
          </p:blipFill>
          <p:spPr>
            <a:xfrm>
              <a:off x="5379806" y="1888842"/>
              <a:ext cx="393478" cy="520616"/>
            </a:xfrm>
            <a:prstGeom prst="rect">
              <a:avLst/>
            </a:prstGeom>
            <a:noFill/>
            <a:ln>
              <a:noFill/>
            </a:ln>
          </p:spPr>
        </p:pic>
        <p:pic>
          <p:nvPicPr>
            <p:cNvPr id="1968" name="Google Shape;1968;p191"/>
            <p:cNvPicPr preferRelativeResize="0"/>
            <p:nvPr/>
          </p:nvPicPr>
          <p:blipFill>
            <a:blip r:embed="rId7">
              <a:alphaModFix/>
            </a:blip>
            <a:stretch>
              <a:fillRect/>
            </a:stretch>
          </p:blipFill>
          <p:spPr>
            <a:xfrm>
              <a:off x="4621689" y="1836262"/>
              <a:ext cx="536981" cy="625792"/>
            </a:xfrm>
            <a:prstGeom prst="rect">
              <a:avLst/>
            </a:prstGeom>
            <a:noFill/>
            <a:ln>
              <a:noFill/>
            </a:ln>
          </p:spPr>
        </p:pic>
      </p:grpSp>
      <p:sp>
        <p:nvSpPr>
          <p:cNvPr id="1969" name="Google Shape;1969;p191"/>
          <p:cNvSpPr txBox="1"/>
          <p:nvPr/>
        </p:nvSpPr>
        <p:spPr>
          <a:xfrm>
            <a:off x="629325" y="2263150"/>
            <a:ext cx="3473400" cy="172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Livvic"/>
                <a:ea typeface="Livvic"/>
                <a:cs typeface="Livvic"/>
                <a:sym typeface="Livvic"/>
              </a:rPr>
              <a:t>Today we compared the value of coin collections. How can you compare these collections without finding the value of each?</a:t>
            </a:r>
            <a:endParaRPr sz="2000">
              <a:latin typeface="Livvic"/>
              <a:ea typeface="Livvic"/>
              <a:cs typeface="Livvic"/>
              <a:sym typeface="Livvic"/>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73" name="Shape 1973"/>
        <p:cNvGrpSpPr/>
        <p:nvPr/>
      </p:nvGrpSpPr>
      <p:grpSpPr>
        <a:xfrm>
          <a:off x="0" y="0"/>
          <a:ext cx="0" cy="0"/>
          <a:chOff x="0" y="0"/>
          <a:chExt cx="0" cy="0"/>
        </a:xfrm>
      </p:grpSpPr>
      <p:sp>
        <p:nvSpPr>
          <p:cNvPr id="1974" name="Google Shape;1974;p192"/>
          <p:cNvSpPr txBox="1"/>
          <p:nvPr>
            <p:ph type="ctrTitle"/>
          </p:nvPr>
        </p:nvSpPr>
        <p:spPr>
          <a:xfrm>
            <a:off x="1182850" y="689425"/>
            <a:ext cx="6637800" cy="192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latin typeface="Hepta Slab"/>
                <a:ea typeface="Hepta Slab"/>
                <a:cs typeface="Hepta Slab"/>
                <a:sym typeface="Hepta Slab"/>
              </a:rPr>
              <a:t>Pattern Block Puzzles</a:t>
            </a:r>
            <a:endParaRPr sz="3600">
              <a:latin typeface="Hepta Slab"/>
              <a:ea typeface="Hepta Slab"/>
              <a:cs typeface="Hepta Slab"/>
              <a:sym typeface="Hepta Slab"/>
            </a:endParaRPr>
          </a:p>
        </p:txBody>
      </p:sp>
      <p:sp>
        <p:nvSpPr>
          <p:cNvPr id="1975" name="Google Shape;1975;p192"/>
          <p:cNvSpPr txBox="1"/>
          <p:nvPr/>
        </p:nvSpPr>
        <p:spPr>
          <a:xfrm>
            <a:off x="3187950" y="2777950"/>
            <a:ext cx="55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pattern block puzzles.</a:t>
            </a:r>
            <a:endParaRPr>
              <a:latin typeface="Quicksand"/>
              <a:ea typeface="Quicksand"/>
              <a:cs typeface="Quicksand"/>
              <a:sym typeface="Quicksand"/>
            </a:endParaRPr>
          </a:p>
        </p:txBody>
      </p:sp>
      <p:sp>
        <p:nvSpPr>
          <p:cNvPr id="1976" name="Google Shape;1976;p192"/>
          <p:cNvSpPr/>
          <p:nvPr/>
        </p:nvSpPr>
        <p:spPr>
          <a:xfrm>
            <a:off x="2754927" y="2777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192"/>
          <p:cNvSpPr txBox="1"/>
          <p:nvPr/>
        </p:nvSpPr>
        <p:spPr>
          <a:xfrm>
            <a:off x="0" y="4834325"/>
            <a:ext cx="5276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2.G.A.1, 2.MD.C.8, 2.NBT.B.5, 2.OA.A.1</a:t>
            </a:r>
            <a:endParaRPr sz="1100">
              <a:latin typeface="Quicksand"/>
              <a:ea typeface="Quicksand"/>
              <a:cs typeface="Quicksand"/>
              <a:sym typeface="Quicksand"/>
            </a:endParaRPr>
          </a:p>
        </p:txBody>
      </p:sp>
      <p:sp>
        <p:nvSpPr>
          <p:cNvPr id="1978" name="Google Shape;1978;p192"/>
          <p:cNvSpPr txBox="1"/>
          <p:nvPr/>
        </p:nvSpPr>
        <p:spPr>
          <a:xfrm>
            <a:off x="7640400" y="36675"/>
            <a:ext cx="1503600" cy="142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2" name="Shape 1982"/>
        <p:cNvGrpSpPr/>
        <p:nvPr/>
      </p:nvGrpSpPr>
      <p:grpSpPr>
        <a:xfrm>
          <a:off x="0" y="0"/>
          <a:ext cx="0" cy="0"/>
          <a:chOff x="0" y="0"/>
          <a:chExt cx="0" cy="0"/>
        </a:xfrm>
      </p:grpSpPr>
      <p:sp>
        <p:nvSpPr>
          <p:cNvPr id="1983" name="Google Shape;1983;p193"/>
          <p:cNvSpPr txBox="1"/>
          <p:nvPr>
            <p:ph type="ctrTitle"/>
          </p:nvPr>
        </p:nvSpPr>
        <p:spPr>
          <a:xfrm>
            <a:off x="632450" y="693901"/>
            <a:ext cx="7772400" cy="64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 Notice and Wonder: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Pattern Block Bees </a:t>
            </a:r>
            <a:endParaRPr sz="2700">
              <a:solidFill>
                <a:srgbClr val="434343"/>
              </a:solidFill>
            </a:endParaRPr>
          </a:p>
        </p:txBody>
      </p:sp>
      <p:sp>
        <p:nvSpPr>
          <p:cNvPr id="1984" name="Google Shape;1984;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grpSp>
        <p:nvGrpSpPr>
          <p:cNvPr id="1985" name="Google Shape;1985;p193"/>
          <p:cNvGrpSpPr/>
          <p:nvPr/>
        </p:nvGrpSpPr>
        <p:grpSpPr>
          <a:xfrm rot="862304">
            <a:off x="6711834" y="2917244"/>
            <a:ext cx="1863493" cy="885824"/>
            <a:chOff x="176034" y="2237912"/>
            <a:chExt cx="2343168" cy="950076"/>
          </a:xfrm>
        </p:grpSpPr>
        <p:sp>
          <p:nvSpPr>
            <p:cNvPr id="1986" name="Google Shape;1986;p193"/>
            <p:cNvSpPr/>
            <p:nvPr/>
          </p:nvSpPr>
          <p:spPr>
            <a:xfrm>
              <a:off x="176034" y="2237912"/>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193"/>
            <p:cNvSpPr txBox="1"/>
            <p:nvPr/>
          </p:nvSpPr>
          <p:spPr>
            <a:xfrm>
              <a:off x="567923" y="2397047"/>
              <a:ext cx="1559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wonder?</a:t>
              </a:r>
              <a:endParaRPr/>
            </a:p>
          </p:txBody>
        </p:sp>
      </p:grpSp>
      <p:grpSp>
        <p:nvGrpSpPr>
          <p:cNvPr id="1988" name="Google Shape;1988;p193"/>
          <p:cNvGrpSpPr/>
          <p:nvPr/>
        </p:nvGrpSpPr>
        <p:grpSpPr>
          <a:xfrm rot="-801510">
            <a:off x="835205" y="1637033"/>
            <a:ext cx="1993856" cy="955396"/>
            <a:chOff x="1534073" y="1975055"/>
            <a:chExt cx="2343168" cy="950076"/>
          </a:xfrm>
        </p:grpSpPr>
        <p:sp>
          <p:nvSpPr>
            <p:cNvPr id="1989" name="Google Shape;1989;p193"/>
            <p:cNvSpPr/>
            <p:nvPr/>
          </p:nvSpPr>
          <p:spPr>
            <a:xfrm>
              <a:off x="1534073" y="197505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193"/>
            <p:cNvSpPr txBox="1"/>
            <p:nvPr/>
          </p:nvSpPr>
          <p:spPr>
            <a:xfrm>
              <a:off x="1912128" y="2093193"/>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notice?</a:t>
              </a:r>
              <a:endParaRPr/>
            </a:p>
          </p:txBody>
        </p:sp>
      </p:grpSp>
      <p:pic>
        <p:nvPicPr>
          <p:cNvPr id="1991" name="Google Shape;1991;p193"/>
          <p:cNvPicPr preferRelativeResize="0"/>
          <p:nvPr/>
        </p:nvPicPr>
        <p:blipFill>
          <a:blip r:embed="rId3">
            <a:alphaModFix/>
          </a:blip>
          <a:stretch>
            <a:fillRect/>
          </a:stretch>
        </p:blipFill>
        <p:spPr>
          <a:xfrm>
            <a:off x="3545574" y="1419625"/>
            <a:ext cx="2280125" cy="32027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5" name="Shape 1995"/>
        <p:cNvGrpSpPr/>
        <p:nvPr/>
      </p:nvGrpSpPr>
      <p:grpSpPr>
        <a:xfrm>
          <a:off x="0" y="0"/>
          <a:ext cx="0" cy="0"/>
          <a:chOff x="0" y="0"/>
          <a:chExt cx="0" cy="0"/>
        </a:xfrm>
      </p:grpSpPr>
      <p:sp>
        <p:nvSpPr>
          <p:cNvPr id="1996" name="Google Shape;1996;p194"/>
          <p:cNvSpPr txBox="1"/>
          <p:nvPr>
            <p:ph type="ctrTitle"/>
          </p:nvPr>
        </p:nvSpPr>
        <p:spPr>
          <a:xfrm>
            <a:off x="365875" y="267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Pattern Block Puzzles</a:t>
            </a:r>
            <a:endParaRPr b="0" sz="2200">
              <a:solidFill>
                <a:srgbClr val="434343"/>
              </a:solidFill>
              <a:latin typeface="Hepta Slab"/>
              <a:ea typeface="Hepta Slab"/>
              <a:cs typeface="Hepta Slab"/>
              <a:sym typeface="Hepta Slab"/>
            </a:endParaRPr>
          </a:p>
        </p:txBody>
      </p:sp>
      <p:sp>
        <p:nvSpPr>
          <p:cNvPr id="1997" name="Google Shape;1997;p1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98" name="Google Shape;1998;p194"/>
          <p:cNvSpPr txBox="1"/>
          <p:nvPr/>
        </p:nvSpPr>
        <p:spPr>
          <a:xfrm>
            <a:off x="564375" y="1617450"/>
            <a:ext cx="4809000" cy="207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Make a puzzle using 4 pattern blocks. Use at least 1 hexagon.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Trace each pattern block on the blank puzzle paper.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3. Trade the puzzle paper with another person in your group.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4. Use the pattern blocks to show two different ways to make your partner’s puzzle. Sketch the two ways. </a:t>
            </a:r>
            <a:endParaRPr>
              <a:latin typeface="Quicksand"/>
              <a:ea typeface="Quicksand"/>
              <a:cs typeface="Quicksand"/>
              <a:sym typeface="Quicksand"/>
            </a:endParaRPr>
          </a:p>
        </p:txBody>
      </p:sp>
      <p:pic>
        <p:nvPicPr>
          <p:cNvPr id="1999" name="Google Shape;1999;p194"/>
          <p:cNvPicPr preferRelativeResize="0"/>
          <p:nvPr/>
        </p:nvPicPr>
        <p:blipFill>
          <a:blip r:embed="rId3">
            <a:alphaModFix/>
          </a:blip>
          <a:stretch>
            <a:fillRect/>
          </a:stretch>
        </p:blipFill>
        <p:spPr>
          <a:xfrm>
            <a:off x="5745175" y="1194649"/>
            <a:ext cx="2295550" cy="3354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sp>
        <p:nvSpPr>
          <p:cNvPr id="2004" name="Google Shape;2004;p195"/>
          <p:cNvSpPr txBox="1"/>
          <p:nvPr>
            <p:ph type="ctrTitle"/>
          </p:nvPr>
        </p:nvSpPr>
        <p:spPr>
          <a:xfrm>
            <a:off x="365875" y="267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Pattern Block Puzzles</a:t>
            </a:r>
            <a:endParaRPr b="0" sz="2200">
              <a:solidFill>
                <a:srgbClr val="434343"/>
              </a:solidFill>
              <a:latin typeface="Hepta Slab"/>
              <a:ea typeface="Hepta Slab"/>
              <a:cs typeface="Hepta Slab"/>
              <a:sym typeface="Hepta Slab"/>
            </a:endParaRPr>
          </a:p>
        </p:txBody>
      </p:sp>
      <p:sp>
        <p:nvSpPr>
          <p:cNvPr id="2005" name="Google Shape;2005;p1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06" name="Google Shape;2006;p195"/>
          <p:cNvSpPr txBox="1"/>
          <p:nvPr/>
        </p:nvSpPr>
        <p:spPr>
          <a:xfrm>
            <a:off x="564375" y="1261150"/>
            <a:ext cx="48090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Make a puzzle using 4 pattern blocks. Use at least 1 hexagon.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Trace each pattern block on the blank puzzle paper.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3. Trade the puzzle paper with another person in your group.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4. Use the pattern blocks to show two different ways to make your partner’s puzzle. Sketch the two ways.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5. Share one thing you notice about the puzzles. </a:t>
            </a:r>
            <a:endParaRPr>
              <a:latin typeface="Quicksand"/>
              <a:ea typeface="Quicksand"/>
              <a:cs typeface="Quicksand"/>
              <a:sym typeface="Quicksand"/>
            </a:endParaRPr>
          </a:p>
        </p:txBody>
      </p:sp>
      <p:pic>
        <p:nvPicPr>
          <p:cNvPr id="2007" name="Google Shape;2007;p195"/>
          <p:cNvPicPr preferRelativeResize="0"/>
          <p:nvPr/>
        </p:nvPicPr>
        <p:blipFill>
          <a:blip r:embed="rId3">
            <a:alphaModFix/>
          </a:blip>
          <a:stretch>
            <a:fillRect/>
          </a:stretch>
        </p:blipFill>
        <p:spPr>
          <a:xfrm>
            <a:off x="5525775" y="1261150"/>
            <a:ext cx="2514950" cy="328341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1" name="Shape 2011"/>
        <p:cNvGrpSpPr/>
        <p:nvPr/>
      </p:nvGrpSpPr>
      <p:grpSpPr>
        <a:xfrm>
          <a:off x="0" y="0"/>
          <a:ext cx="0" cy="0"/>
          <a:chOff x="0" y="0"/>
          <a:chExt cx="0" cy="0"/>
        </a:xfrm>
      </p:grpSpPr>
      <p:sp>
        <p:nvSpPr>
          <p:cNvPr id="2012" name="Google Shape;2012;p196"/>
          <p:cNvSpPr txBox="1"/>
          <p:nvPr>
            <p:ph type="ctrTitle"/>
          </p:nvPr>
        </p:nvSpPr>
        <p:spPr>
          <a:xfrm>
            <a:off x="365875" y="267246"/>
            <a:ext cx="7772400" cy="60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rgbClr val="434343"/>
                </a:solidFill>
                <a:latin typeface="Hepta Slab"/>
                <a:ea typeface="Hepta Slab"/>
                <a:cs typeface="Hepta Slab"/>
                <a:sym typeface="Hepta Slab"/>
              </a:rPr>
              <a:t>Pattern Block Puzzles</a:t>
            </a:r>
            <a:endParaRPr b="0" sz="2200">
              <a:solidFill>
                <a:srgbClr val="434343"/>
              </a:solidFill>
              <a:latin typeface="Hepta Slab"/>
              <a:ea typeface="Hepta Slab"/>
              <a:cs typeface="Hepta Slab"/>
              <a:sym typeface="Hepta Slab"/>
            </a:endParaRPr>
          </a:p>
        </p:txBody>
      </p:sp>
      <p:sp>
        <p:nvSpPr>
          <p:cNvPr id="2013" name="Google Shape;2013;p1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014" name="Google Shape;2014;p196"/>
          <p:cNvPicPr preferRelativeResize="0"/>
          <p:nvPr/>
        </p:nvPicPr>
        <p:blipFill>
          <a:blip r:embed="rId3">
            <a:alphaModFix/>
          </a:blip>
          <a:stretch>
            <a:fillRect/>
          </a:stretch>
        </p:blipFill>
        <p:spPr>
          <a:xfrm>
            <a:off x="5525775" y="1026550"/>
            <a:ext cx="2164550" cy="3560250"/>
          </a:xfrm>
          <a:prstGeom prst="rect">
            <a:avLst/>
          </a:prstGeom>
          <a:noFill/>
          <a:ln cap="flat" cmpd="sng" w="19050">
            <a:solidFill>
              <a:schemeClr val="dk2"/>
            </a:solidFill>
            <a:prstDash val="solid"/>
            <a:round/>
            <a:headEnd len="sm" w="sm" type="none"/>
            <a:tailEnd len="sm" w="sm" type="none"/>
          </a:ln>
        </p:spPr>
      </p:pic>
      <p:sp>
        <p:nvSpPr>
          <p:cNvPr id="2015" name="Google Shape;2015;p196"/>
          <p:cNvSpPr txBox="1"/>
          <p:nvPr/>
        </p:nvSpPr>
        <p:spPr>
          <a:xfrm>
            <a:off x="520425" y="2117925"/>
            <a:ext cx="47562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Quicksand"/>
                <a:ea typeface="Quicksand"/>
                <a:cs typeface="Quicksand"/>
                <a:sym typeface="Quicksand"/>
              </a:rPr>
              <a:t>How much would the two puzzles you sketched cost at the Pattern Block Store?</a:t>
            </a:r>
            <a:endParaRPr sz="2000">
              <a:latin typeface="Quicksand"/>
              <a:ea typeface="Quicksand"/>
              <a:cs typeface="Quicksand"/>
              <a:sym typeface="Quicksand"/>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9" name="Shape 2019"/>
        <p:cNvGrpSpPr/>
        <p:nvPr/>
      </p:nvGrpSpPr>
      <p:grpSpPr>
        <a:xfrm>
          <a:off x="0" y="0"/>
          <a:ext cx="0" cy="0"/>
          <a:chOff x="0" y="0"/>
          <a:chExt cx="0" cy="0"/>
        </a:xfrm>
      </p:grpSpPr>
      <p:sp>
        <p:nvSpPr>
          <p:cNvPr id="2020" name="Google Shape;2020;p197"/>
          <p:cNvSpPr txBox="1"/>
          <p:nvPr/>
        </p:nvSpPr>
        <p:spPr>
          <a:xfrm>
            <a:off x="263475" y="1414750"/>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latin typeface="Quicksand"/>
              <a:ea typeface="Quicksand"/>
              <a:cs typeface="Quicksand"/>
              <a:sym typeface="Quicksand"/>
            </a:endParaRPr>
          </a:p>
        </p:txBody>
      </p:sp>
      <p:sp>
        <p:nvSpPr>
          <p:cNvPr id="2021" name="Google Shape;2021;p197"/>
          <p:cNvSpPr txBox="1"/>
          <p:nvPr/>
        </p:nvSpPr>
        <p:spPr>
          <a:xfrm>
            <a:off x="7846850" y="410500"/>
            <a:ext cx="123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pic>
        <p:nvPicPr>
          <p:cNvPr id="2022" name="Google Shape;2022;p197"/>
          <p:cNvPicPr preferRelativeResize="0"/>
          <p:nvPr/>
        </p:nvPicPr>
        <p:blipFill>
          <a:blip r:embed="rId3">
            <a:alphaModFix/>
          </a:blip>
          <a:stretch>
            <a:fillRect/>
          </a:stretch>
        </p:blipFill>
        <p:spPr>
          <a:xfrm>
            <a:off x="4416525" y="2911500"/>
            <a:ext cx="1715675" cy="1527650"/>
          </a:xfrm>
          <a:prstGeom prst="rect">
            <a:avLst/>
          </a:prstGeom>
          <a:noFill/>
          <a:ln>
            <a:noFill/>
          </a:ln>
        </p:spPr>
      </p:pic>
      <p:sp>
        <p:nvSpPr>
          <p:cNvPr id="2023" name="Google Shape;2023;p197"/>
          <p:cNvSpPr txBox="1"/>
          <p:nvPr/>
        </p:nvSpPr>
        <p:spPr>
          <a:xfrm>
            <a:off x="665625" y="484100"/>
            <a:ext cx="7104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Livvic"/>
                <a:ea typeface="Livvic"/>
                <a:cs typeface="Livvic"/>
                <a:sym typeface="Livvic"/>
              </a:rPr>
              <a:t>Today we made Pattern Block Puzzles and solved addition problems with money based on our Pattern Block Store.</a:t>
            </a:r>
            <a:endParaRPr sz="2000">
              <a:latin typeface="Livvic"/>
              <a:ea typeface="Livvic"/>
              <a:cs typeface="Livvic"/>
              <a:sym typeface="Livvic"/>
            </a:endParaRPr>
          </a:p>
        </p:txBody>
      </p:sp>
      <p:sp>
        <p:nvSpPr>
          <p:cNvPr id="2024" name="Google Shape;2024;p197"/>
          <p:cNvSpPr txBox="1"/>
          <p:nvPr/>
        </p:nvSpPr>
        <p:spPr>
          <a:xfrm>
            <a:off x="1028700" y="2462050"/>
            <a:ext cx="30000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How did the number of pieces and the shapes you used affect the price of the design?</a:t>
            </a:r>
            <a:endParaRPr sz="1500">
              <a:latin typeface="Quicksand"/>
              <a:ea typeface="Quicksand"/>
              <a:cs typeface="Quicksand"/>
              <a:sym typeface="Quicksand"/>
            </a:endParaRPr>
          </a:p>
        </p:txBody>
      </p:sp>
      <p:sp>
        <p:nvSpPr>
          <p:cNvPr id="2025" name="Google Shape;2025;p197"/>
          <p:cNvSpPr/>
          <p:nvPr/>
        </p:nvSpPr>
        <p:spPr>
          <a:xfrm flipH="1">
            <a:off x="715307" y="2021100"/>
            <a:ext cx="3496319" cy="214209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