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Lst>
  <p:sldSz cy="5143500" cx="9144000"/>
  <p:notesSz cx="6858000" cy="9144000"/>
  <p:embeddedFontLst>
    <p:embeddedFont>
      <p:font typeface="Raleway"/>
      <p:regular r:id="rId131"/>
      <p:bold r:id="rId132"/>
      <p:italic r:id="rId133"/>
      <p:boldItalic r:id="rId134"/>
    </p:embeddedFont>
    <p:embeddedFont>
      <p:font typeface="Raleway ExtraBold"/>
      <p:bold r:id="rId135"/>
      <p:boldItalic r:id="rId136"/>
    </p:embeddedFont>
    <p:embeddedFont>
      <p:font typeface="Amatic SC"/>
      <p:regular r:id="rId137"/>
      <p:bold r:id="rId138"/>
    </p:embeddedFont>
    <p:embeddedFont>
      <p:font typeface="Nixie One"/>
      <p:regular r:id="rId139"/>
    </p:embeddedFont>
    <p:embeddedFont>
      <p:font typeface="Hepta Slab"/>
      <p:regular r:id="rId140"/>
      <p:bold r:id="rId141"/>
    </p:embeddedFont>
    <p:embeddedFont>
      <p:font typeface="Livvic"/>
      <p:regular r:id="rId142"/>
      <p:bold r:id="rId143"/>
      <p:italic r:id="rId144"/>
      <p:boldItalic r:id="rId145"/>
    </p:embeddedFont>
    <p:embeddedFont>
      <p:font typeface="Quicksand"/>
      <p:regular r:id="rId146"/>
      <p:bold r:id="rId147"/>
    </p:embeddedFont>
    <p:embeddedFont>
      <p:font typeface="Bitter"/>
      <p:regular r:id="rId148"/>
      <p:bold r:id="rId149"/>
      <p:italic r:id="rId150"/>
      <p:boldItalic r:id="rId151"/>
    </p:embeddedFont>
    <p:embeddedFont>
      <p:font typeface="Caveat Brush"/>
      <p:regular r:id="rId1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font" Target="fonts/Bitter-italic.fntdata"/><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font" Target="fonts/Bitter-bold.fntdata"/><Relationship Id="rId4" Type="http://schemas.openxmlformats.org/officeDocument/2006/relationships/notesMaster" Target="notesMasters/notesMaster1.xml"/><Relationship Id="rId148" Type="http://schemas.openxmlformats.org/officeDocument/2006/relationships/font" Target="fonts/Bitter-regular.fntdata"/><Relationship Id="rId9" Type="http://schemas.openxmlformats.org/officeDocument/2006/relationships/slide" Target="slides/slide5.xml"/><Relationship Id="rId143" Type="http://schemas.openxmlformats.org/officeDocument/2006/relationships/font" Target="fonts/Livvic-bold.fntdata"/><Relationship Id="rId142" Type="http://schemas.openxmlformats.org/officeDocument/2006/relationships/font" Target="fonts/Livvic-regular.fntdata"/><Relationship Id="rId141" Type="http://schemas.openxmlformats.org/officeDocument/2006/relationships/font" Target="fonts/HeptaSlab-bold.fntdata"/><Relationship Id="rId140" Type="http://schemas.openxmlformats.org/officeDocument/2006/relationships/font" Target="fonts/HeptaSlab-regular.fntdata"/><Relationship Id="rId5" Type="http://schemas.openxmlformats.org/officeDocument/2006/relationships/slide" Target="slides/slide1.xml"/><Relationship Id="rId147" Type="http://schemas.openxmlformats.org/officeDocument/2006/relationships/font" Target="fonts/Quicksand-bold.fntdata"/><Relationship Id="rId6" Type="http://schemas.openxmlformats.org/officeDocument/2006/relationships/slide" Target="slides/slide2.xml"/><Relationship Id="rId146" Type="http://schemas.openxmlformats.org/officeDocument/2006/relationships/font" Target="fonts/Quicksand-regular.fntdata"/><Relationship Id="rId7" Type="http://schemas.openxmlformats.org/officeDocument/2006/relationships/slide" Target="slides/slide3.xml"/><Relationship Id="rId145" Type="http://schemas.openxmlformats.org/officeDocument/2006/relationships/font" Target="fonts/Livvic-boldItalic.fntdata"/><Relationship Id="rId8" Type="http://schemas.openxmlformats.org/officeDocument/2006/relationships/slide" Target="slides/slide4.xml"/><Relationship Id="rId144" Type="http://schemas.openxmlformats.org/officeDocument/2006/relationships/font" Target="fonts/Livvic-italic.fntdata"/><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font" Target="fonts/NixieOne-regular.fntdata"/><Relationship Id="rId138" Type="http://schemas.openxmlformats.org/officeDocument/2006/relationships/font" Target="fonts/AmaticSC-bold.fntdata"/><Relationship Id="rId137" Type="http://schemas.openxmlformats.org/officeDocument/2006/relationships/font" Target="fonts/AmaticSC-regular.fntdata"/><Relationship Id="rId132" Type="http://schemas.openxmlformats.org/officeDocument/2006/relationships/font" Target="fonts/Raleway-bold.fntdata"/><Relationship Id="rId131" Type="http://schemas.openxmlformats.org/officeDocument/2006/relationships/font" Target="fonts/Raleway-regular.fntdata"/><Relationship Id="rId130" Type="http://schemas.openxmlformats.org/officeDocument/2006/relationships/slide" Target="slides/slide126.xml"/><Relationship Id="rId136" Type="http://schemas.openxmlformats.org/officeDocument/2006/relationships/font" Target="fonts/RalewayExtraBold-boldItalic.fntdata"/><Relationship Id="rId135" Type="http://schemas.openxmlformats.org/officeDocument/2006/relationships/font" Target="fonts/RalewayExtraBold-bold.fntdata"/><Relationship Id="rId134" Type="http://schemas.openxmlformats.org/officeDocument/2006/relationships/font" Target="fonts/Raleway-boldItalic.fntdata"/><Relationship Id="rId133" Type="http://schemas.openxmlformats.org/officeDocument/2006/relationships/font" Target="fonts/Raleway-italic.fntdata"/><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 Id="rId152" Type="http://schemas.openxmlformats.org/officeDocument/2006/relationships/font" Target="fonts/CaveatBrush-regular.fntdata"/><Relationship Id="rId151" Type="http://schemas.openxmlformats.org/officeDocument/2006/relationships/font" Target="fonts/Bitter-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b0910630d5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b0910630d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0910630d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0910630d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ae52b2e84f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ae52b2e84f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ae52b2e84f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ae52b2e84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9d94e93fc2_0_4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9d94e93fc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ae52b2e84f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ae52b2e84f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ae52b2e84f_0_1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ae52b2e84f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ae52b2e84f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ae52b2e84f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ae52b2e84f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ae52b2e84f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ae52b2e84f_0_1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ae52b2e84f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ae52b2e84f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ae52b2e84f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ae52b2e84f_0_2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ae52b2e84f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ae52b2e84f_0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ae52b2e84f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ae52b2e84f_0_2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ae52b2e84f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ae52b2e84f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ae52b2e84f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ae52b2e84f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ae52b2e84f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ae52b2e84f_0_2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ae52b2e84f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ae52b2e84f_0_3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ae52b2e84f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ae52b2e84f_0_3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ae52b2e84f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ae52b2e84f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ae52b2e84f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ae52b2e84f_0_3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ae52b2e84f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ae52b2e84f_0_3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ae52b2e84f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ae52b2e84f_0_3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ae52b2e84f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a4fbb9e195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a4fbb9e195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9d8ef3e884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9d8ef3e88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ae52b2e84f_0_3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ae52b2e84f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ae52b2e84f_0_3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ae52b2e84f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ae52b2e84f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ae52b2e84f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ae52b2e84f_0_4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ae52b2e84f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ae52b2e84f_0_4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ae52b2e84f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ae52b2e84f_0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ae52b2e84f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ae52b2e84f_0_4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ae52b2e84f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b0910630d5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b0910630d5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ae52b2e84f_0_4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ae52b2e84f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ae52b2e84f_0_5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ae52b2e84f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ae52b2e84f_0_5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ae52b2e84f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ae52b2e84f_0_5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ae52b2e84f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ae52b2e84f_0_5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ae52b2e84f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ae52b2e84f_0_5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ae52b2e84f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9d8ef3e884_23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9d8ef3e884_2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ae52b2e84f_0_5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ae52b2e84f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ae52b2e84f_0_6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ae52b2e84f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ae52b2e84f_0_6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ae52b2e84f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ae52b2e84f_0_6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ae52b2e84f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b0910630d5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b0910630d5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ae52b2e84f_0_6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ae52b2e84f_0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ae52b2e84f_0_6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ae52b2e84f_0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b0910630d5_0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b0910630d5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ae52b2e84f_0_7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ae52b2e84f_0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ae52b2e84f_0_7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ae52b2e84f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ae52b2e84f_0_7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ae52b2e84f_0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ae52b2e84f_0_7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ae52b2e84f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ae52b2e84f_0_7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ae52b2e84f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ae52b2e84f_0_7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ae52b2e84f_0_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ae52b2e84f_0_7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ae52b2e84f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ae52b2e84f_0_7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ae52b2e84f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ae52b2e84f_0_8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ae52b2e84f_0_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ae52b2e84f_0_8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ae52b2e84f_0_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ae52b2e84f_0_8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ae52b2e84f_0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ae52b2e84f_0_8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ae52b2e84f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ae52b2e84f_0_8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4" name="Google Shape;1074;gae52b2e84f_0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ae52b2e84f_0_8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ae52b2e84f_0_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ae52b2e84f_0_8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ae52b2e84f_0_8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b0910630d5_0_5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b0910630d5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ae52b2e84f_0_9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ae52b2e84f_0_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ae52b2e84f_0_9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ae52b2e84f_0_9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ae52b2e84f_0_9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8" name="Google Shape;1178;gae52b2e84f_0_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ae52b2e84f_0_9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ae52b2e84f_0_9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7" name="Shape 1207"/>
        <p:cNvGrpSpPr/>
        <p:nvPr/>
      </p:nvGrpSpPr>
      <p:grpSpPr>
        <a:xfrm>
          <a:off x="0" y="0"/>
          <a:ext cx="0" cy="0"/>
          <a:chOff x="0" y="0"/>
          <a:chExt cx="0" cy="0"/>
        </a:xfrm>
      </p:grpSpPr>
      <p:sp>
        <p:nvSpPr>
          <p:cNvPr id="1208" name="Google Shape;1208;gae52b2e84f_0_9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9" name="Google Shape;1209;gae52b2e84f_0_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ae52b2e84f_0_9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ae52b2e84f_0_9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b0910630d5_0_6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5" name="Google Shape;1235;gb0910630d5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8e7f805f76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8e7f805f76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995fd1ae3f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995fd1ae3f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ae52b2e84f_0_9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ae52b2e84f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ae52b2e84f_0_10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ae52b2e84f_0_10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8e7f805f76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8e7f805f76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ae52b2e84f_0_10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ae52b2e84f_0_1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995fd1ae3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995fd1ae3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g8e7f805f76_0_4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3" name="Google Shape;1323;g8e7f805f76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b0910630d5_0_6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2" name="Google Shape;1332;gb0910630d5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8e7f805f76_0_5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8e7f805f76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8e7f805f76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8e7f805f76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8e7f805f76_0_5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8e7f805f76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4" name="Shape 54"/>
        <p:cNvGrpSpPr/>
        <p:nvPr/>
      </p:nvGrpSpPr>
      <p:grpSpPr>
        <a:xfrm>
          <a:off x="0" y="0"/>
          <a:ext cx="0" cy="0"/>
          <a:chOff x="0" y="0"/>
          <a:chExt cx="0" cy="0"/>
        </a:xfrm>
      </p:grpSpPr>
      <p:sp>
        <p:nvSpPr>
          <p:cNvPr id="55" name="Google Shape;55;p14"/>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57" name="Google Shape;57;p14"/>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58" name="Google Shape;58;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40" Type="http://schemas.openxmlformats.org/officeDocument/2006/relationships/hyperlink" Target="https://toytheater.com/" TargetMode="External"/><Relationship Id="rId20" Type="http://schemas.openxmlformats.org/officeDocument/2006/relationships/slide" Target="/ppt/slides/slide64.xml"/><Relationship Id="rId41" Type="http://schemas.openxmlformats.org/officeDocument/2006/relationships/image" Target="../media/image2.png"/><Relationship Id="rId22" Type="http://schemas.openxmlformats.org/officeDocument/2006/relationships/slide" Target="/ppt/slides/slide79.xml"/><Relationship Id="rId21" Type="http://schemas.openxmlformats.org/officeDocument/2006/relationships/slide" Target="/ppt/slides/slide64.xml"/><Relationship Id="rId24" Type="http://schemas.openxmlformats.org/officeDocument/2006/relationships/slide" Target="/ppt/slides/slide72.xml"/><Relationship Id="rId23" Type="http://schemas.openxmlformats.org/officeDocument/2006/relationships/slide" Target="/ppt/slides/slide72.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26.xml"/><Relationship Id="rId26" Type="http://schemas.openxmlformats.org/officeDocument/2006/relationships/image" Target="../media/image10.png"/><Relationship Id="rId25" Type="http://schemas.openxmlformats.org/officeDocument/2006/relationships/hyperlink" Target="https://www.flourishkh.com/" TargetMode="External"/><Relationship Id="rId28" Type="http://schemas.openxmlformats.org/officeDocument/2006/relationships/image" Target="../media/image4.png"/><Relationship Id="rId27" Type="http://schemas.openxmlformats.org/officeDocument/2006/relationships/hyperlink" Target="https://classroom.freckle.com/#/login" TargetMode="External"/><Relationship Id="rId5" Type="http://schemas.openxmlformats.org/officeDocument/2006/relationships/slide" Target="/ppt/slides/slide11.xml"/><Relationship Id="rId6" Type="http://schemas.openxmlformats.org/officeDocument/2006/relationships/slide" Target="/ppt/slides/slide11.xml"/><Relationship Id="rId29" Type="http://schemas.openxmlformats.org/officeDocument/2006/relationships/slide" Target="/ppt/slides/slide79.xml"/><Relationship Id="rId7" Type="http://schemas.openxmlformats.org/officeDocument/2006/relationships/slide" Target="/ppt/slides/slide17.xml"/><Relationship Id="rId8" Type="http://schemas.openxmlformats.org/officeDocument/2006/relationships/slide" Target="/ppt/slides/slide17.xml"/><Relationship Id="rId31" Type="http://schemas.openxmlformats.org/officeDocument/2006/relationships/slide" Target="/ppt/slides/slide93.xml"/><Relationship Id="rId30" Type="http://schemas.openxmlformats.org/officeDocument/2006/relationships/slide" Target="/ppt/slides/slide93.xml"/><Relationship Id="rId11" Type="http://schemas.openxmlformats.org/officeDocument/2006/relationships/slide" Target="/ppt/slides/slide35.xml"/><Relationship Id="rId33" Type="http://schemas.openxmlformats.org/officeDocument/2006/relationships/slide" Target="/ppt/slides/slide93.xml"/><Relationship Id="rId10" Type="http://schemas.openxmlformats.org/officeDocument/2006/relationships/slide" Target="/ppt/slides/slide26.xml"/><Relationship Id="rId32" Type="http://schemas.openxmlformats.org/officeDocument/2006/relationships/slide" Target="/ppt/slides/slide93.xml"/><Relationship Id="rId13" Type="http://schemas.openxmlformats.org/officeDocument/2006/relationships/slide" Target="/ppt/slides/slide35.xml"/><Relationship Id="rId35" Type="http://schemas.openxmlformats.org/officeDocument/2006/relationships/slide" Target="/ppt/slides/slide103.xml"/><Relationship Id="rId12" Type="http://schemas.openxmlformats.org/officeDocument/2006/relationships/slide" Target="/ppt/slides/slide35.xml"/><Relationship Id="rId34" Type="http://schemas.openxmlformats.org/officeDocument/2006/relationships/slide" Target="/ppt/slides/slide93.xml"/><Relationship Id="rId15" Type="http://schemas.openxmlformats.org/officeDocument/2006/relationships/slide" Target="/ppt/slides/slide47.xml"/><Relationship Id="rId37" Type="http://schemas.openxmlformats.org/officeDocument/2006/relationships/slide" Target="/ppt/slides/slide115.xml"/><Relationship Id="rId14" Type="http://schemas.openxmlformats.org/officeDocument/2006/relationships/slide" Target="/ppt/slides/slide55.xml"/><Relationship Id="rId36" Type="http://schemas.openxmlformats.org/officeDocument/2006/relationships/slide" Target="/ppt/slides/slide93.xml"/><Relationship Id="rId17" Type="http://schemas.openxmlformats.org/officeDocument/2006/relationships/slide" Target="/ppt/slides/slide55.xml"/><Relationship Id="rId39" Type="http://schemas.openxmlformats.org/officeDocument/2006/relationships/slide" Target="/ppt/slides/slide122.xml"/><Relationship Id="rId16" Type="http://schemas.openxmlformats.org/officeDocument/2006/relationships/slide" Target="/ppt/slides/slide64.xml"/><Relationship Id="rId38" Type="http://schemas.openxmlformats.org/officeDocument/2006/relationships/slide" Target="/ppt/slides/slide93.xml"/><Relationship Id="rId19" Type="http://schemas.openxmlformats.org/officeDocument/2006/relationships/slide" Target="/ppt/slides/slide72.xml"/><Relationship Id="rId18" Type="http://schemas.openxmlformats.org/officeDocument/2006/relationships/slide" Target="/ppt/slides/slide5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6.png"/><Relationship Id="rId5" Type="http://schemas.openxmlformats.org/officeDocument/2006/relationships/image" Target="../media/image25.png"/><Relationship Id="rId6" Type="http://schemas.openxmlformats.org/officeDocument/2006/relationships/image" Target="../media/image13.png"/><Relationship Id="rId7" Type="http://schemas.openxmlformats.org/officeDocument/2006/relationships/image" Target="../media/image15.png"/><Relationship Id="rId8"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43.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6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7.png"/><Relationship Id="rId4" Type="http://schemas.openxmlformats.org/officeDocument/2006/relationships/image" Target="../media/image32.png"/><Relationship Id="rId5"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6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6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4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50.png"/><Relationship Id="rId6"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22.png"/><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7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8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5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9.png"/><Relationship Id="rId4" Type="http://schemas.openxmlformats.org/officeDocument/2006/relationships/image" Target="../media/image86.png"/><Relationship Id="rId5" Type="http://schemas.openxmlformats.org/officeDocument/2006/relationships/image" Target="../media/image7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2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5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5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5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9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5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61.png"/><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6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88.png"/><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2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6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7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6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7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7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7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2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87.png"/><Relationship Id="rId4" Type="http://schemas.openxmlformats.org/officeDocument/2006/relationships/image" Target="../media/image7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82.png"/><Relationship Id="rId7" Type="http://schemas.openxmlformats.org/officeDocument/2006/relationships/image" Target="../media/image90.png"/><Relationship Id="rId8" Type="http://schemas.openxmlformats.org/officeDocument/2006/relationships/image" Target="../media/image8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8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91.png"/><Relationship Id="rId4" Type="http://schemas.openxmlformats.org/officeDocument/2006/relationships/image" Target="../media/image8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8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22.png"/><Relationship Id="rId4" Type="http://schemas.openxmlformats.org/officeDocument/2006/relationships/image" Target="../media/image11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0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9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8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4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97.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2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0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9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4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0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0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22.png"/><Relationship Id="rId4" Type="http://schemas.openxmlformats.org/officeDocument/2006/relationships/image" Target="../media/image95.png"/><Relationship Id="rId5" Type="http://schemas.openxmlformats.org/officeDocument/2006/relationships/image" Target="../media/image99.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9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0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1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06.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1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0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10.png"/><Relationship Id="rId4" Type="http://schemas.openxmlformats.org/officeDocument/2006/relationships/image" Target="../media/image135.png"/><Relationship Id="rId5" Type="http://schemas.openxmlformats.org/officeDocument/2006/relationships/image" Target="../media/image115.png"/><Relationship Id="rId6" Type="http://schemas.openxmlformats.org/officeDocument/2006/relationships/image" Target="../media/image109.png"/><Relationship Id="rId7" Type="http://schemas.openxmlformats.org/officeDocument/2006/relationships/image" Target="../media/image116.png"/><Relationship Id="rId8" Type="http://schemas.openxmlformats.org/officeDocument/2006/relationships/image" Target="../media/image10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18.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22.png"/><Relationship Id="rId4" Type="http://schemas.openxmlformats.org/officeDocument/2006/relationships/image" Target="../media/image11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4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1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26.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27.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2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2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21.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29.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2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2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25.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30.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28.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31.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33.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32.png"/><Relationship Id="rId4" Type="http://schemas.openxmlformats.org/officeDocument/2006/relationships/image" Target="../media/image136.png"/><Relationship Id="rId5" Type="http://schemas.openxmlformats.org/officeDocument/2006/relationships/image" Target="../media/image138.png"/><Relationship Id="rId6" Type="http://schemas.openxmlformats.org/officeDocument/2006/relationships/image" Target="../media/image148.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2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34.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43.png"/><Relationship Id="rId4" Type="http://schemas.openxmlformats.org/officeDocument/2006/relationships/image" Target="../media/image139.png"/><Relationship Id="rId5" Type="http://schemas.openxmlformats.org/officeDocument/2006/relationships/image" Target="../media/image141.png"/><Relationship Id="rId6" Type="http://schemas.openxmlformats.org/officeDocument/2006/relationships/image" Target="../media/image14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4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2" name="Shape 62"/>
        <p:cNvGrpSpPr/>
        <p:nvPr/>
      </p:nvGrpSpPr>
      <p:grpSpPr>
        <a:xfrm>
          <a:off x="0" y="0"/>
          <a:ext cx="0" cy="0"/>
          <a:chOff x="0" y="0"/>
          <a:chExt cx="0" cy="0"/>
        </a:xfrm>
      </p:grpSpPr>
      <p:pic>
        <p:nvPicPr>
          <p:cNvPr id="63" name="Google Shape;63;p15"/>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64" name="Google Shape;64;p15"/>
          <p:cNvSpPr txBox="1"/>
          <p:nvPr/>
        </p:nvSpPr>
        <p:spPr>
          <a:xfrm>
            <a:off x="1130825" y="1093575"/>
            <a:ext cx="7194600" cy="160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Numbers to 1,000</a:t>
            </a:r>
            <a:endParaRPr sz="4400">
              <a:solidFill>
                <a:srgbClr val="434343"/>
              </a:solidFill>
              <a:latin typeface="Hepta Slab"/>
              <a:ea typeface="Hepta Slab"/>
              <a:cs typeface="Hepta Slab"/>
              <a:sym typeface="Hepta Slab"/>
            </a:endParaRPr>
          </a:p>
        </p:txBody>
      </p:sp>
      <p:sp>
        <p:nvSpPr>
          <p:cNvPr id="65" name="Google Shape;65;p15"/>
          <p:cNvSpPr txBox="1"/>
          <p:nvPr/>
        </p:nvSpPr>
        <p:spPr>
          <a:xfrm>
            <a:off x="2176600" y="2824138"/>
            <a:ext cx="4919400" cy="39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000">
                <a:solidFill>
                  <a:srgbClr val="434343"/>
                </a:solidFill>
                <a:latin typeface="Hepta Slab"/>
                <a:ea typeface="Hepta Slab"/>
                <a:cs typeface="Hepta Slab"/>
                <a:sym typeface="Hepta Slab"/>
              </a:rPr>
              <a:t>Grade 2: Unit 5</a:t>
            </a:r>
            <a:endParaRPr sz="2000">
              <a:solidFill>
                <a:srgbClr val="434343"/>
              </a:solidFill>
              <a:latin typeface="Hepta Slab"/>
              <a:ea typeface="Hepta Slab"/>
              <a:cs typeface="Hepta Slab"/>
              <a:sym typeface="Hepta Slab"/>
            </a:endParaRPr>
          </a:p>
        </p:txBody>
      </p:sp>
      <p:sp>
        <p:nvSpPr>
          <p:cNvPr id="66" name="Google Shape;66;p15"/>
          <p:cNvSpPr txBox="1"/>
          <p:nvPr/>
        </p:nvSpPr>
        <p:spPr>
          <a:xfrm>
            <a:off x="468125" y="3981225"/>
            <a:ext cx="849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rgbClr val="666666"/>
                </a:solidFill>
                <a:latin typeface="Hepta Slab"/>
                <a:ea typeface="Hepta Slab"/>
                <a:cs typeface="Hepta Slab"/>
                <a:sym typeface="Hepta Slab"/>
              </a:rPr>
              <a:t>2.MD.B.6, 2.NBT.A.1, 2.NBT.A.2, 2.NBT.A.3, 2.NBT.A.4, 2.NBT.B.5, 2.NBT.B.8</a:t>
            </a:r>
            <a:endParaRPr sz="1200">
              <a:solidFill>
                <a:srgbClr val="666666"/>
              </a:solidFill>
              <a:latin typeface="Hepta Slab"/>
              <a:ea typeface="Hepta Slab"/>
              <a:cs typeface="Hepta Slab"/>
              <a:sym typeface="Hepta Slab"/>
            </a:endParaRPr>
          </a:p>
        </p:txBody>
      </p:sp>
      <p:sp>
        <p:nvSpPr>
          <p:cNvPr id="67" name="Google Shape;67;p15"/>
          <p:cNvSpPr txBox="1"/>
          <p:nvPr/>
        </p:nvSpPr>
        <p:spPr>
          <a:xfrm>
            <a:off x="0" y="47525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2, Unit 5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idx="4294967295" type="ctrTitle"/>
          </p:nvPr>
        </p:nvSpPr>
        <p:spPr>
          <a:xfrm>
            <a:off x="649788" y="95650"/>
            <a:ext cx="7772400" cy="56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latin typeface="Hepta Slab"/>
                <a:ea typeface="Hepta Slab"/>
                <a:cs typeface="Hepta Slab"/>
                <a:sym typeface="Hepta Slab"/>
              </a:rPr>
              <a:t>Unit </a:t>
            </a:r>
            <a:r>
              <a:rPr lang="en" sz="2200">
                <a:latin typeface="Hepta Slab"/>
                <a:ea typeface="Hepta Slab"/>
                <a:cs typeface="Hepta Slab"/>
                <a:sym typeface="Hepta Slab"/>
              </a:rPr>
              <a:t>5</a:t>
            </a:r>
            <a:r>
              <a:rPr b="0" lang="en" sz="2200">
                <a:latin typeface="Hepta Slab"/>
                <a:ea typeface="Hepta Slab"/>
                <a:cs typeface="Hepta Slab"/>
                <a:sym typeface="Hepta Slab"/>
              </a:rPr>
              <a:t> Progression Overview</a:t>
            </a:r>
            <a:endParaRPr b="0" sz="200">
              <a:latin typeface="Hepta Slab"/>
              <a:ea typeface="Hepta Slab"/>
              <a:cs typeface="Hepta Slab"/>
              <a:sym typeface="Hepta Slab"/>
            </a:endParaRPr>
          </a:p>
          <a:p>
            <a:pPr indent="0" lvl="0" marL="0" rtl="0" algn="ctr">
              <a:spcBef>
                <a:spcPts val="0"/>
              </a:spcBef>
              <a:spcAft>
                <a:spcPts val="0"/>
              </a:spcAft>
              <a:buNone/>
            </a:pPr>
            <a:r>
              <a:t/>
            </a:r>
            <a:endParaRPr b="0" sz="2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Numbers to 1,000</a:t>
            </a:r>
            <a:endParaRPr b="0" sz="1800">
              <a:latin typeface="Hepta Slab"/>
              <a:ea typeface="Hepta Slab"/>
              <a:cs typeface="Hepta Slab"/>
              <a:sym typeface="Hepta Slab"/>
            </a:endParaRPr>
          </a:p>
        </p:txBody>
      </p:sp>
      <p:grpSp>
        <p:nvGrpSpPr>
          <p:cNvPr id="73" name="Google Shape;73;p16"/>
          <p:cNvGrpSpPr/>
          <p:nvPr/>
        </p:nvGrpSpPr>
        <p:grpSpPr>
          <a:xfrm>
            <a:off x="557263" y="938913"/>
            <a:ext cx="4093832" cy="2763658"/>
            <a:chOff x="0" y="1189989"/>
            <a:chExt cx="3546900" cy="3199419"/>
          </a:xfrm>
        </p:grpSpPr>
        <p:sp>
          <p:nvSpPr>
            <p:cNvPr id="74" name="Google Shape;74;p16"/>
            <p:cNvSpPr/>
            <p:nvPr/>
          </p:nvSpPr>
          <p:spPr>
            <a:xfrm>
              <a:off x="0" y="1189989"/>
              <a:ext cx="3546900" cy="669000"/>
            </a:xfrm>
            <a:prstGeom prst="homePlate">
              <a:avLst>
                <a:gd fmla="val 50000" name="adj"/>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5" name="Google Shape;75;p16"/>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Read, write, and represent three-digit numbers using base-ten numerals and expanded form. </a:t>
              </a:r>
              <a:endParaRPr sz="1300">
                <a:solidFill>
                  <a:schemeClr val="dk1"/>
                </a:solidFill>
                <a:latin typeface="Quicksand"/>
                <a:ea typeface="Quicksand"/>
                <a:cs typeface="Quicksand"/>
                <a:sym typeface="Quicksand"/>
              </a:endParaRPr>
            </a:p>
            <a:p>
              <a:pPr indent="-311150" lvl="0" marL="457200" rtl="0" algn="l">
                <a:lnSpc>
                  <a:spcPct val="115000"/>
                </a:lnSpc>
                <a:spcBef>
                  <a:spcPts val="100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Use place value understanding to compose and decompose three-digit numbers. </a:t>
              </a:r>
              <a:endParaRPr sz="13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grpSp>
        <p:nvGrpSpPr>
          <p:cNvPr id="76" name="Google Shape;76;p16"/>
          <p:cNvGrpSpPr/>
          <p:nvPr/>
        </p:nvGrpSpPr>
        <p:grpSpPr>
          <a:xfrm>
            <a:off x="4280421" y="938926"/>
            <a:ext cx="4527817" cy="2399676"/>
            <a:chOff x="2944204" y="1189775"/>
            <a:chExt cx="3305700" cy="2778046"/>
          </a:xfrm>
        </p:grpSpPr>
        <p:sp>
          <p:nvSpPr>
            <p:cNvPr id="77" name="Google Shape;77;p16"/>
            <p:cNvSpPr/>
            <p:nvPr/>
          </p:nvSpPr>
          <p:spPr>
            <a:xfrm>
              <a:off x="2944204" y="1189775"/>
              <a:ext cx="3305700" cy="669000"/>
            </a:xfrm>
            <a:prstGeom prst="chevron">
              <a:avLst>
                <a:gd fmla="val 50000"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8" name="Google Shape;78;p16"/>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Compare and order three-digit numbers using place value understanding and the relative position of numbers on a number line. </a:t>
              </a:r>
              <a:endParaRPr sz="1300">
                <a:solidFill>
                  <a:schemeClr val="dk1"/>
                </a:solidFill>
                <a:latin typeface="Quicksand"/>
                <a:ea typeface="Quicksand"/>
                <a:cs typeface="Quicksand"/>
                <a:sym typeface="Quicksand"/>
              </a:endParaRPr>
            </a:p>
            <a:p>
              <a:pPr indent="-311150" lvl="0" marL="457200" rtl="0" algn="l">
                <a:lnSpc>
                  <a:spcPct val="115000"/>
                </a:lnSpc>
                <a:spcBef>
                  <a:spcPts val="1000"/>
                </a:spcBef>
                <a:spcAft>
                  <a:spcPts val="0"/>
                </a:spcAft>
                <a:buClr>
                  <a:schemeClr val="dk1"/>
                </a:buClr>
                <a:buSzPts val="1300"/>
                <a:buFont typeface="Quicksand"/>
                <a:buChar char="➔"/>
              </a:pPr>
              <a:r>
                <a:rPr lang="en" sz="1300">
                  <a:solidFill>
                    <a:schemeClr val="dk1"/>
                  </a:solidFill>
                  <a:latin typeface="Quicksand"/>
                  <a:ea typeface="Quicksand"/>
                  <a:cs typeface="Quicksand"/>
                  <a:sym typeface="Quicksand"/>
                </a:rPr>
                <a:t>Represent whole numbers up to 1,000 as lengths from 0 on a number line.</a:t>
              </a:r>
              <a:endParaRPr sz="13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sp>
        <p:nvSpPr>
          <p:cNvPr id="79" name="Google Shape;79;p16"/>
          <p:cNvSpPr txBox="1"/>
          <p:nvPr/>
        </p:nvSpPr>
        <p:spPr>
          <a:xfrm>
            <a:off x="1037575" y="863750"/>
            <a:ext cx="31332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1-7</a:t>
            </a:r>
            <a:endParaRPr sz="1200">
              <a:latin typeface="Quicksand"/>
              <a:ea typeface="Quicksand"/>
              <a:cs typeface="Quicksand"/>
              <a:sym typeface="Quicksand"/>
            </a:endParaRPr>
          </a:p>
          <a:p>
            <a:pPr indent="0" lvl="0" marL="0" rtl="0" algn="ctr">
              <a:lnSpc>
                <a:spcPct val="115000"/>
              </a:lnSpc>
              <a:spcBef>
                <a:spcPts val="0"/>
              </a:spcBef>
              <a:spcAft>
                <a:spcPts val="0"/>
              </a:spcAft>
              <a:buNone/>
            </a:pPr>
            <a:r>
              <a:rPr lang="en" sz="900">
                <a:latin typeface="Quicksand"/>
                <a:ea typeface="Quicksand"/>
                <a:cs typeface="Quicksand"/>
                <a:sym typeface="Quicksand"/>
              </a:rPr>
              <a:t>2.MD.B.6,  2.NBT.A.1, 2.NBT.A.2, 2.NBT.A.3</a:t>
            </a:r>
            <a:endParaRPr sz="500">
              <a:latin typeface="Quicksand"/>
              <a:ea typeface="Quicksand"/>
              <a:cs typeface="Quicksand"/>
              <a:sym typeface="Quicksand"/>
            </a:endParaRPr>
          </a:p>
        </p:txBody>
      </p:sp>
      <p:sp>
        <p:nvSpPr>
          <p:cNvPr id="80" name="Google Shape;80;p16"/>
          <p:cNvSpPr txBox="1"/>
          <p:nvPr/>
        </p:nvSpPr>
        <p:spPr>
          <a:xfrm>
            <a:off x="5001900" y="863750"/>
            <a:ext cx="34203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Lessons 8-14</a:t>
            </a:r>
            <a:endParaRPr sz="1300">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2.MD.B.6, 2.NBT.A.1, 2.NBT.A.2, 2.NBT.A.3, 2.NBT.A.4, 2.NBT.B.5, 2.NBT.B.8</a:t>
            </a:r>
            <a:endParaRPr sz="800">
              <a:latin typeface="Quicksand"/>
              <a:ea typeface="Quicksand"/>
              <a:cs typeface="Quicksand"/>
              <a:sym typeface="Quicksand"/>
            </a:endParaRPr>
          </a:p>
        </p:txBody>
      </p:sp>
      <p:pic>
        <p:nvPicPr>
          <p:cNvPr id="81" name="Google Shape;81;p16"/>
          <p:cNvPicPr preferRelativeResize="0"/>
          <p:nvPr/>
        </p:nvPicPr>
        <p:blipFill>
          <a:blip r:embed="rId3">
            <a:alphaModFix/>
          </a:blip>
          <a:stretch>
            <a:fillRect/>
          </a:stretch>
        </p:blipFill>
        <p:spPr>
          <a:xfrm>
            <a:off x="342450" y="3702575"/>
            <a:ext cx="3751776" cy="825125"/>
          </a:xfrm>
          <a:prstGeom prst="rect">
            <a:avLst/>
          </a:prstGeom>
          <a:noFill/>
          <a:ln>
            <a:noFill/>
          </a:ln>
        </p:spPr>
      </p:pic>
      <p:pic>
        <p:nvPicPr>
          <p:cNvPr id="82" name="Google Shape;82;p16"/>
          <p:cNvPicPr preferRelativeResize="0"/>
          <p:nvPr/>
        </p:nvPicPr>
        <p:blipFill>
          <a:blip r:embed="rId4">
            <a:alphaModFix/>
          </a:blip>
          <a:stretch>
            <a:fillRect/>
          </a:stretch>
        </p:blipFill>
        <p:spPr>
          <a:xfrm>
            <a:off x="4651100" y="3618775"/>
            <a:ext cx="3955525" cy="39643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 name="Shape 86"/>
        <p:cNvGrpSpPr/>
        <p:nvPr/>
      </p:nvGrpSpPr>
      <p:grpSpPr>
        <a:xfrm>
          <a:off x="0" y="0"/>
          <a:ext cx="0" cy="0"/>
          <a:chOff x="0" y="0"/>
          <a:chExt cx="0" cy="0"/>
        </a:xfrm>
      </p:grpSpPr>
      <p:sp>
        <p:nvSpPr>
          <p:cNvPr id="87" name="Google Shape;87;p17"/>
          <p:cNvSpPr txBox="1"/>
          <p:nvPr>
            <p:ph type="ctrTitle"/>
          </p:nvPr>
        </p:nvSpPr>
        <p:spPr>
          <a:xfrm>
            <a:off x="432800" y="532621"/>
            <a:ext cx="77724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5 Quick Link Page</a:t>
            </a:r>
            <a:endParaRPr sz="3200">
              <a:solidFill>
                <a:srgbClr val="434343"/>
              </a:solidFill>
              <a:latin typeface="Gayathri"/>
              <a:ea typeface="Gayathri"/>
              <a:cs typeface="Gayathri"/>
              <a:sym typeface="Gayathri"/>
            </a:endParaRPr>
          </a:p>
        </p:txBody>
      </p:sp>
      <p:sp>
        <p:nvSpPr>
          <p:cNvPr id="88" name="Google Shape;88;p17">
            <a:hlinkClick action="ppaction://hlinksldjump" r:id="rId3"/>
          </p:cNvPr>
          <p:cNvSpPr txBox="1"/>
          <p:nvPr/>
        </p:nvSpPr>
        <p:spPr>
          <a:xfrm>
            <a:off x="2193613" y="1355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chemeClr val="accent3"/>
              </a:solidFill>
              <a:latin typeface="Hepta Slab"/>
              <a:ea typeface="Hepta Slab"/>
              <a:cs typeface="Hepta Slab"/>
              <a:sym typeface="Hepta Slab"/>
            </a:endParaRPr>
          </a:p>
        </p:txBody>
      </p:sp>
      <p:sp>
        <p:nvSpPr>
          <p:cNvPr id="89" name="Google Shape;89;p17">
            <a:hlinkClick action="ppaction://hlinksldjump" r:id="rId5"/>
          </p:cNvPr>
          <p:cNvSpPr txBox="1"/>
          <p:nvPr/>
        </p:nvSpPr>
        <p:spPr>
          <a:xfrm>
            <a:off x="3183375" y="1355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chemeClr val="accent3"/>
              </a:solidFill>
              <a:latin typeface="Hepta Slab"/>
              <a:ea typeface="Hepta Slab"/>
              <a:cs typeface="Hepta Slab"/>
              <a:sym typeface="Hepta Slab"/>
            </a:endParaRPr>
          </a:p>
        </p:txBody>
      </p:sp>
      <p:sp>
        <p:nvSpPr>
          <p:cNvPr id="90" name="Google Shape;90;p17">
            <a:hlinkClick action="ppaction://hlinksldjump" r:id="rId7"/>
          </p:cNvPr>
          <p:cNvSpPr txBox="1"/>
          <p:nvPr/>
        </p:nvSpPr>
        <p:spPr>
          <a:xfrm>
            <a:off x="4173125" y="1355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chemeClr val="accent3"/>
              </a:solidFill>
              <a:latin typeface="Hepta Slab"/>
              <a:ea typeface="Hepta Slab"/>
              <a:cs typeface="Hepta Slab"/>
              <a:sym typeface="Hepta Slab"/>
            </a:endParaRPr>
          </a:p>
        </p:txBody>
      </p:sp>
      <p:sp>
        <p:nvSpPr>
          <p:cNvPr id="91" name="Google Shape;91;p17">
            <a:hlinkClick action="ppaction://hlinksldjump" r:id="rId9"/>
          </p:cNvPr>
          <p:cNvSpPr txBox="1"/>
          <p:nvPr/>
        </p:nvSpPr>
        <p:spPr>
          <a:xfrm>
            <a:off x="5173750" y="13550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chemeClr val="accent3"/>
              </a:solidFill>
              <a:latin typeface="Hepta Slab"/>
              <a:ea typeface="Hepta Slab"/>
              <a:cs typeface="Hepta Slab"/>
              <a:sym typeface="Hepta Slab"/>
            </a:endParaRPr>
          </a:p>
        </p:txBody>
      </p:sp>
      <p:sp>
        <p:nvSpPr>
          <p:cNvPr id="92" name="Google Shape;92;p17">
            <a:hlinkClick action="ppaction://hlinksldjump" r:id="rId11"/>
          </p:cNvPr>
          <p:cNvSpPr txBox="1"/>
          <p:nvPr/>
        </p:nvSpPr>
        <p:spPr>
          <a:xfrm>
            <a:off x="6072150" y="1355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chemeClr val="accent3"/>
              </a:solidFill>
              <a:latin typeface="Hepta Slab"/>
              <a:ea typeface="Hepta Slab"/>
              <a:cs typeface="Hepta Slab"/>
              <a:sym typeface="Hepta Slab"/>
            </a:endParaRPr>
          </a:p>
        </p:txBody>
      </p:sp>
      <p:sp>
        <p:nvSpPr>
          <p:cNvPr id="93" name="Google Shape;93;p17">
            <a:hlinkClick action="ppaction://hlinksldjump" r:id="rId14"/>
          </p:cNvPr>
          <p:cNvSpPr txBox="1"/>
          <p:nvPr/>
        </p:nvSpPr>
        <p:spPr>
          <a:xfrm>
            <a:off x="2243125" y="25243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5">
                  <a:extLst>
                    <a:ext uri="{A12FA001-AC4F-418D-AE19-62706E023703}">
                      <ahyp:hlinkClr val="tx"/>
                    </a:ext>
                  </a:extLst>
                </a:hlinkClick>
              </a:rPr>
              <a:t>L6</a:t>
            </a:r>
            <a:endParaRPr b="1" sz="2200">
              <a:solidFill>
                <a:schemeClr val="accent3"/>
              </a:solidFill>
              <a:latin typeface="Hepta Slab"/>
              <a:ea typeface="Hepta Slab"/>
              <a:cs typeface="Hepta Slab"/>
              <a:sym typeface="Hepta Slab"/>
            </a:endParaRPr>
          </a:p>
        </p:txBody>
      </p:sp>
      <p:sp>
        <p:nvSpPr>
          <p:cNvPr id="94" name="Google Shape;94;p17">
            <a:hlinkClick action="ppaction://hlinksldjump" r:id="rId16"/>
          </p:cNvPr>
          <p:cNvSpPr txBox="1"/>
          <p:nvPr/>
        </p:nvSpPr>
        <p:spPr>
          <a:xfrm>
            <a:off x="3317588" y="24888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chemeClr val="accent3"/>
              </a:solidFill>
              <a:latin typeface="Hepta Slab"/>
              <a:ea typeface="Hepta Slab"/>
              <a:cs typeface="Hepta Slab"/>
              <a:sym typeface="Hepta Slab"/>
            </a:endParaRPr>
          </a:p>
        </p:txBody>
      </p:sp>
      <p:sp>
        <p:nvSpPr>
          <p:cNvPr id="95" name="Google Shape;95;p17">
            <a:hlinkClick action="ppaction://hlinksldjump" r:id="rId19"/>
          </p:cNvPr>
          <p:cNvSpPr txBox="1"/>
          <p:nvPr/>
        </p:nvSpPr>
        <p:spPr>
          <a:xfrm>
            <a:off x="4249338" y="25243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0">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1">
                  <a:extLst>
                    <a:ext uri="{A12FA001-AC4F-418D-AE19-62706E023703}">
                      <ahyp:hlinkClr val="tx"/>
                    </a:ext>
                  </a:extLst>
                </a:hlinkClick>
              </a:rPr>
              <a:t>8</a:t>
            </a:r>
            <a:endParaRPr b="1" sz="2200">
              <a:solidFill>
                <a:schemeClr val="accent3"/>
              </a:solidFill>
              <a:latin typeface="Hepta Slab"/>
              <a:ea typeface="Hepta Slab"/>
              <a:cs typeface="Hepta Slab"/>
              <a:sym typeface="Hepta Slab"/>
            </a:endParaRPr>
          </a:p>
        </p:txBody>
      </p:sp>
      <p:sp>
        <p:nvSpPr>
          <p:cNvPr id="96" name="Google Shape;96;p17">
            <a:hlinkClick action="ppaction://hlinksldjump" r:id="rId22"/>
          </p:cNvPr>
          <p:cNvSpPr txBox="1"/>
          <p:nvPr/>
        </p:nvSpPr>
        <p:spPr>
          <a:xfrm>
            <a:off x="5227325" y="2524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3">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4">
                  <a:extLst>
                    <a:ext uri="{A12FA001-AC4F-418D-AE19-62706E023703}">
                      <ahyp:hlinkClr val="tx"/>
                    </a:ext>
                  </a:extLst>
                </a:hlinkClick>
              </a:rPr>
              <a:t>9</a:t>
            </a:r>
            <a:endParaRPr b="1" sz="2200">
              <a:solidFill>
                <a:schemeClr val="accent3"/>
              </a:solidFill>
              <a:latin typeface="Hepta Slab"/>
              <a:ea typeface="Hepta Slab"/>
              <a:cs typeface="Hepta Slab"/>
              <a:sym typeface="Hepta Slab"/>
            </a:endParaRPr>
          </a:p>
        </p:txBody>
      </p:sp>
      <p:pic>
        <p:nvPicPr>
          <p:cNvPr id="97" name="Google Shape;97;p17">
            <a:hlinkClick r:id="rId25"/>
          </p:cNvPr>
          <p:cNvPicPr preferRelativeResize="0"/>
          <p:nvPr/>
        </p:nvPicPr>
        <p:blipFill>
          <a:blip r:embed="rId26">
            <a:alphaModFix/>
          </a:blip>
          <a:stretch>
            <a:fillRect/>
          </a:stretch>
        </p:blipFill>
        <p:spPr>
          <a:xfrm>
            <a:off x="8037849" y="1200825"/>
            <a:ext cx="548700" cy="560038"/>
          </a:xfrm>
          <a:prstGeom prst="rect">
            <a:avLst/>
          </a:prstGeom>
          <a:noFill/>
          <a:ln cap="flat" cmpd="sng" w="38100">
            <a:solidFill>
              <a:srgbClr val="595959"/>
            </a:solidFill>
            <a:prstDash val="solid"/>
            <a:round/>
            <a:headEnd len="sm" w="sm" type="none"/>
            <a:tailEnd len="sm" w="sm" type="none"/>
          </a:ln>
        </p:spPr>
      </p:pic>
      <p:pic>
        <p:nvPicPr>
          <p:cNvPr id="98" name="Google Shape;98;p17">
            <a:hlinkClick r:id="rId27"/>
          </p:cNvPr>
          <p:cNvPicPr preferRelativeResize="0"/>
          <p:nvPr/>
        </p:nvPicPr>
        <p:blipFill>
          <a:blip r:embed="rId28">
            <a:alphaModFix/>
          </a:blip>
          <a:stretch>
            <a:fillRect/>
          </a:stretch>
        </p:blipFill>
        <p:spPr>
          <a:xfrm>
            <a:off x="8048537" y="2050525"/>
            <a:ext cx="580025" cy="580025"/>
          </a:xfrm>
          <a:prstGeom prst="rect">
            <a:avLst/>
          </a:prstGeom>
          <a:noFill/>
          <a:ln cap="flat" cmpd="sng" w="38100">
            <a:solidFill>
              <a:srgbClr val="595959"/>
            </a:solidFill>
            <a:prstDash val="solid"/>
            <a:round/>
            <a:headEnd len="sm" w="sm" type="none"/>
            <a:tailEnd len="sm" w="sm" type="none"/>
          </a:ln>
        </p:spPr>
      </p:pic>
      <p:sp>
        <p:nvSpPr>
          <p:cNvPr id="99" name="Google Shape;99;p17">
            <a:hlinkClick action="ppaction://hlinksldjump" r:id="rId29"/>
          </p:cNvPr>
          <p:cNvSpPr txBox="1"/>
          <p:nvPr/>
        </p:nvSpPr>
        <p:spPr>
          <a:xfrm>
            <a:off x="6072150" y="24888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u="sng">
                <a:solidFill>
                  <a:schemeClr val="accent3"/>
                </a:solidFill>
                <a:latin typeface="Hepta Slab"/>
                <a:ea typeface="Hepta Slab"/>
                <a:cs typeface="Hepta Slab"/>
                <a:sym typeface="Hepta Slab"/>
                <a:hlinkClick action="ppaction://hlinksldjump" r:id="rId31">
                  <a:extLst>
                    <a:ext uri="{A12FA001-AC4F-418D-AE19-62706E023703}">
                      <ahyp:hlinkClr val="tx"/>
                    </a:ext>
                  </a:extLst>
                </a:hlinkClick>
              </a:rPr>
              <a:t>10</a:t>
            </a:r>
            <a:endParaRPr b="1" sz="1800">
              <a:solidFill>
                <a:schemeClr val="accent3"/>
              </a:solidFill>
              <a:latin typeface="Hepta Slab"/>
              <a:ea typeface="Hepta Slab"/>
              <a:cs typeface="Hepta Slab"/>
              <a:sym typeface="Hepta Slab"/>
            </a:endParaRPr>
          </a:p>
        </p:txBody>
      </p:sp>
      <p:sp>
        <p:nvSpPr>
          <p:cNvPr id="100" name="Google Shape;100;p17">
            <a:hlinkClick action="ppaction://hlinksldjump" r:id="rId32"/>
          </p:cNvPr>
          <p:cNvSpPr txBox="1"/>
          <p:nvPr/>
        </p:nvSpPr>
        <p:spPr>
          <a:xfrm>
            <a:off x="2364475" y="36937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3">
                  <a:extLst>
                    <a:ext uri="{A12FA001-AC4F-418D-AE19-62706E023703}">
                      <ahyp:hlinkClr val="tx"/>
                    </a:ext>
                  </a:extLst>
                </a:hlinkClick>
              </a:rPr>
              <a:t>L11</a:t>
            </a:r>
            <a:endParaRPr b="1" sz="1800">
              <a:solidFill>
                <a:schemeClr val="accent3"/>
              </a:solidFill>
              <a:latin typeface="Hepta Slab"/>
              <a:ea typeface="Hepta Slab"/>
              <a:cs typeface="Hepta Slab"/>
              <a:sym typeface="Hepta Slab"/>
            </a:endParaRPr>
          </a:p>
        </p:txBody>
      </p:sp>
      <p:sp>
        <p:nvSpPr>
          <p:cNvPr id="101" name="Google Shape;101;p17">
            <a:hlinkClick action="ppaction://hlinksldjump" r:id="rId34"/>
          </p:cNvPr>
          <p:cNvSpPr txBox="1"/>
          <p:nvPr/>
        </p:nvSpPr>
        <p:spPr>
          <a:xfrm>
            <a:off x="3423625" y="36937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5">
                  <a:extLst>
                    <a:ext uri="{A12FA001-AC4F-418D-AE19-62706E023703}">
                      <ahyp:hlinkClr val="tx"/>
                    </a:ext>
                  </a:extLst>
                </a:hlinkClick>
              </a:rPr>
              <a:t>L12</a:t>
            </a:r>
            <a:endParaRPr b="1" sz="1800">
              <a:solidFill>
                <a:schemeClr val="accent3"/>
              </a:solidFill>
              <a:latin typeface="Hepta Slab"/>
              <a:ea typeface="Hepta Slab"/>
              <a:cs typeface="Hepta Slab"/>
              <a:sym typeface="Hepta Slab"/>
            </a:endParaRPr>
          </a:p>
        </p:txBody>
      </p:sp>
      <p:sp>
        <p:nvSpPr>
          <p:cNvPr id="102" name="Google Shape;102;p17">
            <a:hlinkClick action="ppaction://hlinksldjump" r:id="rId36"/>
          </p:cNvPr>
          <p:cNvSpPr txBox="1"/>
          <p:nvPr/>
        </p:nvSpPr>
        <p:spPr>
          <a:xfrm>
            <a:off x="4325475" y="36937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7">
                  <a:extLst>
                    <a:ext uri="{A12FA001-AC4F-418D-AE19-62706E023703}">
                      <ahyp:hlinkClr val="tx"/>
                    </a:ext>
                  </a:extLst>
                </a:hlinkClick>
              </a:rPr>
              <a:t>L13</a:t>
            </a:r>
            <a:endParaRPr b="1" sz="1800">
              <a:solidFill>
                <a:schemeClr val="accent3"/>
              </a:solidFill>
              <a:latin typeface="Hepta Slab"/>
              <a:ea typeface="Hepta Slab"/>
              <a:cs typeface="Hepta Slab"/>
              <a:sym typeface="Hepta Slab"/>
            </a:endParaRPr>
          </a:p>
        </p:txBody>
      </p:sp>
      <p:sp>
        <p:nvSpPr>
          <p:cNvPr id="103" name="Google Shape;103;p17">
            <a:hlinkClick action="ppaction://hlinksldjump" r:id="rId38"/>
          </p:cNvPr>
          <p:cNvSpPr txBox="1"/>
          <p:nvPr/>
        </p:nvSpPr>
        <p:spPr>
          <a:xfrm>
            <a:off x="5227325" y="36937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9">
                  <a:extLst>
                    <a:ext uri="{A12FA001-AC4F-418D-AE19-62706E023703}">
                      <ahyp:hlinkClr val="tx"/>
                    </a:ext>
                  </a:extLst>
                </a:hlinkClick>
              </a:rPr>
              <a:t>L14</a:t>
            </a:r>
            <a:endParaRPr b="1" sz="1800">
              <a:solidFill>
                <a:schemeClr val="accent3"/>
              </a:solidFill>
              <a:latin typeface="Hepta Slab"/>
              <a:ea typeface="Hepta Slab"/>
              <a:cs typeface="Hepta Slab"/>
              <a:sym typeface="Hepta Slab"/>
            </a:endParaRPr>
          </a:p>
        </p:txBody>
      </p:sp>
      <p:grpSp>
        <p:nvGrpSpPr>
          <p:cNvPr id="104" name="Google Shape;104;p17"/>
          <p:cNvGrpSpPr/>
          <p:nvPr/>
        </p:nvGrpSpPr>
        <p:grpSpPr>
          <a:xfrm>
            <a:off x="8000373" y="283909"/>
            <a:ext cx="780563" cy="669288"/>
            <a:chOff x="570875" y="4322250"/>
            <a:chExt cx="443300" cy="443325"/>
          </a:xfrm>
        </p:grpSpPr>
        <p:sp>
          <p:nvSpPr>
            <p:cNvPr id="105" name="Google Shape;105;p17"/>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7"/>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9" name="Google Shape;109;p17">
            <a:hlinkClick r:id="rId40"/>
          </p:cNvPr>
          <p:cNvPicPr preferRelativeResize="0"/>
          <p:nvPr/>
        </p:nvPicPr>
        <p:blipFill>
          <a:blip r:embed="rId41">
            <a:alphaModFix/>
          </a:blip>
          <a:stretch>
            <a:fillRect/>
          </a:stretch>
        </p:blipFill>
        <p:spPr>
          <a:xfrm>
            <a:off x="8000212" y="2920763"/>
            <a:ext cx="580025" cy="564587"/>
          </a:xfrm>
          <a:prstGeom prst="rect">
            <a:avLst/>
          </a:prstGeom>
          <a:noFill/>
          <a:ln cap="flat" cmpd="sng" w="28575">
            <a:solidFill>
              <a:srgbClr val="59595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3" name="Shape 113"/>
        <p:cNvGrpSpPr/>
        <p:nvPr/>
      </p:nvGrpSpPr>
      <p:grpSpPr>
        <a:xfrm>
          <a:off x="0" y="0"/>
          <a:ext cx="0" cy="0"/>
          <a:chOff x="0" y="0"/>
          <a:chExt cx="0" cy="0"/>
        </a:xfrm>
      </p:grpSpPr>
      <p:sp>
        <p:nvSpPr>
          <p:cNvPr id="114" name="Google Shape;114;p18"/>
          <p:cNvSpPr txBox="1"/>
          <p:nvPr>
            <p:ph type="ctrTitle"/>
          </p:nvPr>
        </p:nvSpPr>
        <p:spPr>
          <a:xfrm>
            <a:off x="740725" y="1531624"/>
            <a:ext cx="7772400" cy="156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Do We Compose a Hundred?</a:t>
            </a:r>
            <a:endParaRPr sz="4400">
              <a:solidFill>
                <a:srgbClr val="434343"/>
              </a:solidFill>
              <a:latin typeface="Hepta Slab"/>
              <a:ea typeface="Hepta Slab"/>
              <a:cs typeface="Hepta Slab"/>
              <a:sym typeface="Hepta Slab"/>
            </a:endParaRPr>
          </a:p>
        </p:txBody>
      </p:sp>
      <p:sp>
        <p:nvSpPr>
          <p:cNvPr id="115" name="Google Shape;115;p18"/>
          <p:cNvSpPr txBox="1"/>
          <p:nvPr/>
        </p:nvSpPr>
        <p:spPr>
          <a:xfrm>
            <a:off x="3181125" y="3098525"/>
            <a:ext cx="470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compose a hundred.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16" name="Google Shape;116;p18"/>
          <p:cNvSpPr/>
          <p:nvPr/>
        </p:nvSpPr>
        <p:spPr>
          <a:xfrm>
            <a:off x="2698202" y="3098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2.NBT.A.1.a, 2.NBT.A.2 </a:t>
            </a:r>
            <a:endParaRPr sz="1100">
              <a:latin typeface="Quicksand"/>
              <a:ea typeface="Quicksand"/>
              <a:cs typeface="Quicksand"/>
              <a:sym typeface="Quicksand"/>
            </a:endParaRPr>
          </a:p>
        </p:txBody>
      </p:sp>
      <p:sp>
        <p:nvSpPr>
          <p:cNvPr id="118" name="Google Shape;118;p18"/>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ph type="ctrTitle"/>
          </p:nvPr>
        </p:nvSpPr>
        <p:spPr>
          <a:xfrm>
            <a:off x="371625" y="42134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Choral Count: Count Beyond 100 </a:t>
            </a:r>
            <a:endParaRPr b="0" sz="3000">
              <a:solidFill>
                <a:srgbClr val="434343"/>
              </a:solidFill>
              <a:latin typeface="Hepta Slab"/>
              <a:ea typeface="Hepta Slab"/>
              <a:cs typeface="Hepta Slab"/>
              <a:sym typeface="Hepta Slab"/>
            </a:endParaRPr>
          </a:p>
        </p:txBody>
      </p:sp>
      <p:sp>
        <p:nvSpPr>
          <p:cNvPr id="124" name="Google Shape;124;p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 name="Google Shape;125;p19"/>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9"/>
          <p:cNvSpPr txBox="1"/>
          <p:nvPr/>
        </p:nvSpPr>
        <p:spPr>
          <a:xfrm>
            <a:off x="1591500" y="1487925"/>
            <a:ext cx="5961000" cy="2250300"/>
          </a:xfrm>
          <a:prstGeom prst="rect">
            <a:avLst/>
          </a:prstGeom>
          <a:noFill/>
          <a:ln>
            <a:noFill/>
          </a:ln>
        </p:spPr>
        <p:txBody>
          <a:bodyPr anchorCtr="0" anchor="t" bIns="91425" lIns="91425" spcFirstLastPara="1" rIns="91425" wrap="square" tIns="91425">
            <a:noAutofit/>
          </a:bodyPr>
          <a:lstStyle/>
          <a:p>
            <a:pPr indent="-387350" lvl="0" marL="457200" rtl="0" algn="l">
              <a:spcBef>
                <a:spcPts val="0"/>
              </a:spcBef>
              <a:spcAft>
                <a:spcPts val="0"/>
              </a:spcAft>
              <a:buSzPts val="2500"/>
              <a:buFont typeface="Bitter"/>
              <a:buChar char="●"/>
            </a:pPr>
            <a:r>
              <a:rPr lang="en" sz="2500">
                <a:latin typeface="Bitter"/>
                <a:ea typeface="Bitter"/>
                <a:cs typeface="Bitter"/>
                <a:sym typeface="Bitter"/>
              </a:rPr>
              <a:t>Count by 1, starting at 90.</a:t>
            </a:r>
            <a:endParaRPr sz="2500">
              <a:latin typeface="Bitter"/>
              <a:ea typeface="Bitter"/>
              <a:cs typeface="Bitter"/>
              <a:sym typeface="Bitter"/>
            </a:endParaRPr>
          </a:p>
          <a:p>
            <a:pPr indent="-387350" lvl="0" marL="457200" rtl="0" algn="l">
              <a:spcBef>
                <a:spcPts val="0"/>
              </a:spcBef>
              <a:spcAft>
                <a:spcPts val="0"/>
              </a:spcAft>
              <a:buSzPts val="2500"/>
              <a:buFont typeface="Bitter"/>
              <a:buChar char="●"/>
            </a:pPr>
            <a:r>
              <a:rPr lang="en" sz="2500">
                <a:latin typeface="Bitter"/>
                <a:ea typeface="Bitter"/>
                <a:cs typeface="Bitter"/>
                <a:sym typeface="Bitter"/>
              </a:rPr>
              <a:t>Stop counting and recording at 120.</a:t>
            </a:r>
            <a:endParaRPr sz="2500">
              <a:latin typeface="Bitter"/>
              <a:ea typeface="Bitter"/>
              <a:cs typeface="Bitter"/>
              <a:sym typeface="Bitter"/>
            </a:endParaRPr>
          </a:p>
        </p:txBody>
      </p:sp>
      <p:pic>
        <p:nvPicPr>
          <p:cNvPr id="127" name="Google Shape;127;p19"/>
          <p:cNvPicPr preferRelativeResize="0"/>
          <p:nvPr/>
        </p:nvPicPr>
        <p:blipFill>
          <a:blip r:embed="rId3">
            <a:alphaModFix/>
          </a:blip>
          <a:stretch>
            <a:fillRect/>
          </a:stretch>
        </p:blipFill>
        <p:spPr>
          <a:xfrm>
            <a:off x="3206522" y="3001375"/>
            <a:ext cx="2024725" cy="1654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0"/>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Do We Make a Hundred?</a:t>
            </a:r>
            <a:endParaRPr b="0" sz="3000">
              <a:solidFill>
                <a:srgbClr val="434343"/>
              </a:solidFill>
              <a:latin typeface="Hepta Slab"/>
              <a:ea typeface="Hepta Slab"/>
              <a:cs typeface="Hepta Slab"/>
              <a:sym typeface="Hepta Slab"/>
            </a:endParaRPr>
          </a:p>
        </p:txBody>
      </p:sp>
      <p:sp>
        <p:nvSpPr>
          <p:cNvPr id="133" name="Google Shape;133;p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grpSp>
        <p:nvGrpSpPr>
          <p:cNvPr id="134" name="Google Shape;134;p20"/>
          <p:cNvGrpSpPr/>
          <p:nvPr/>
        </p:nvGrpSpPr>
        <p:grpSpPr>
          <a:xfrm rot="-801510">
            <a:off x="554980" y="1732833"/>
            <a:ext cx="1993856" cy="955396"/>
            <a:chOff x="522450" y="1769275"/>
            <a:chExt cx="2343168" cy="950076"/>
          </a:xfrm>
        </p:grpSpPr>
        <p:sp>
          <p:nvSpPr>
            <p:cNvPr id="135" name="Google Shape;135;p2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137" name="Google Shape;137;p20"/>
          <p:cNvGrpSpPr/>
          <p:nvPr/>
        </p:nvGrpSpPr>
        <p:grpSpPr>
          <a:xfrm rot="862304">
            <a:off x="6604859" y="3476144"/>
            <a:ext cx="1863493" cy="885824"/>
            <a:chOff x="1123904" y="2527732"/>
            <a:chExt cx="2343168" cy="950076"/>
          </a:xfrm>
        </p:grpSpPr>
        <p:sp>
          <p:nvSpPr>
            <p:cNvPr id="138" name="Google Shape;138;p20"/>
            <p:cNvSpPr/>
            <p:nvPr/>
          </p:nvSpPr>
          <p:spPr>
            <a:xfrm>
              <a:off x="1123904" y="252773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0"/>
            <p:cNvSpPr txBox="1"/>
            <p:nvPr/>
          </p:nvSpPr>
          <p:spPr>
            <a:xfrm>
              <a:off x="1515794" y="268686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140" name="Google Shape;140;p20"/>
          <p:cNvPicPr preferRelativeResize="0"/>
          <p:nvPr/>
        </p:nvPicPr>
        <p:blipFill>
          <a:blip r:embed="rId3">
            <a:alphaModFix/>
          </a:blip>
          <a:stretch>
            <a:fillRect/>
          </a:stretch>
        </p:blipFill>
        <p:spPr>
          <a:xfrm>
            <a:off x="3362297" y="1591797"/>
            <a:ext cx="2752222" cy="246456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Do We Make a Hundred?</a:t>
            </a:r>
            <a:endParaRPr sz="3000">
              <a:solidFill>
                <a:srgbClr val="434343"/>
              </a:solidFill>
              <a:latin typeface="Hepta Slab"/>
              <a:ea typeface="Hepta Slab"/>
              <a:cs typeface="Hepta Slab"/>
              <a:sym typeface="Hepta Slab"/>
            </a:endParaRPr>
          </a:p>
        </p:txBody>
      </p:sp>
      <p:sp>
        <p:nvSpPr>
          <p:cNvPr id="146" name="Google Shape;146;p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7" name="Google Shape;147;p21"/>
          <p:cNvSpPr txBox="1"/>
          <p:nvPr/>
        </p:nvSpPr>
        <p:spPr>
          <a:xfrm>
            <a:off x="225150" y="1228600"/>
            <a:ext cx="4795200" cy="30990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en" sz="1600">
                <a:latin typeface="Livvic"/>
                <a:ea typeface="Livvic"/>
                <a:cs typeface="Livvic"/>
                <a:sym typeface="Livvic"/>
              </a:rPr>
              <a:t>2. Andre added more blocks.</a:t>
            </a:r>
            <a:endParaRPr sz="16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0" rtl="0" algn="ctr">
              <a:spcBef>
                <a:spcPts val="0"/>
              </a:spcBef>
              <a:spcAft>
                <a:spcPts val="0"/>
              </a:spcAft>
              <a:buNone/>
            </a:pPr>
            <a:r>
              <a:t/>
            </a:r>
            <a:endParaRPr sz="1800">
              <a:latin typeface="Livvic"/>
              <a:ea typeface="Livvic"/>
              <a:cs typeface="Livvic"/>
              <a:sym typeface="Livvic"/>
            </a:endParaRPr>
          </a:p>
          <a:p>
            <a:pPr indent="0" lvl="0" marL="457200" rtl="0" algn="l">
              <a:spcBef>
                <a:spcPts val="0"/>
              </a:spcBef>
              <a:spcAft>
                <a:spcPts val="0"/>
              </a:spcAft>
              <a:buClr>
                <a:schemeClr val="dk1"/>
              </a:buClr>
              <a:buSzPts val="1100"/>
              <a:buFont typeface="Arial"/>
              <a:buNone/>
            </a:pPr>
            <a:r>
              <a:rPr lang="en" sz="1600">
                <a:solidFill>
                  <a:schemeClr val="dk1"/>
                </a:solidFill>
                <a:latin typeface="Livvic"/>
                <a:ea typeface="Livvic"/>
                <a:cs typeface="Livvic"/>
                <a:sym typeface="Livvic"/>
              </a:rPr>
              <a:t>a. What is the value of Andre’s blocks now? </a:t>
            </a:r>
            <a:endParaRPr sz="1600">
              <a:solidFill>
                <a:schemeClr val="dk1"/>
              </a:solidFill>
              <a:latin typeface="Livvic"/>
              <a:ea typeface="Livvic"/>
              <a:cs typeface="Livvic"/>
              <a:sym typeface="Livvic"/>
            </a:endParaRPr>
          </a:p>
          <a:p>
            <a:pPr indent="0" lvl="0" marL="457200" rtl="0" algn="l">
              <a:spcBef>
                <a:spcPts val="0"/>
              </a:spcBef>
              <a:spcAft>
                <a:spcPts val="0"/>
              </a:spcAft>
              <a:buClr>
                <a:schemeClr val="dk1"/>
              </a:buClr>
              <a:buSzPts val="1100"/>
              <a:buFont typeface="Arial"/>
              <a:buNone/>
            </a:pPr>
            <a:r>
              <a:t/>
            </a:r>
            <a:endParaRPr sz="1600">
              <a:solidFill>
                <a:schemeClr val="dk1"/>
              </a:solidFill>
              <a:latin typeface="Livvic"/>
              <a:ea typeface="Livvic"/>
              <a:cs typeface="Livvic"/>
              <a:sym typeface="Livvic"/>
            </a:endParaRPr>
          </a:p>
          <a:p>
            <a:pPr indent="0" lvl="0" marL="457200" rtl="0" algn="l">
              <a:spcBef>
                <a:spcPts val="0"/>
              </a:spcBef>
              <a:spcAft>
                <a:spcPts val="0"/>
              </a:spcAft>
              <a:buNone/>
            </a:pPr>
            <a:r>
              <a:rPr lang="en" sz="1600">
                <a:solidFill>
                  <a:schemeClr val="dk1"/>
                </a:solidFill>
                <a:latin typeface="Livvic"/>
                <a:ea typeface="Livvic"/>
                <a:cs typeface="Livvic"/>
                <a:sym typeface="Livvic"/>
              </a:rPr>
              <a:t>b. How many tens and ones are in this number?</a:t>
            </a:r>
            <a:r>
              <a:rPr lang="en" sz="1800">
                <a:latin typeface="Livvic"/>
                <a:ea typeface="Livvic"/>
                <a:cs typeface="Livvic"/>
                <a:sym typeface="Livvic"/>
              </a:rPr>
              <a:t> </a:t>
            </a:r>
            <a:endParaRPr sz="1800">
              <a:latin typeface="Livvic"/>
              <a:ea typeface="Livvic"/>
              <a:cs typeface="Livvic"/>
              <a:sym typeface="Livvic"/>
            </a:endParaRPr>
          </a:p>
        </p:txBody>
      </p:sp>
      <p:pic>
        <p:nvPicPr>
          <p:cNvPr id="148" name="Google Shape;148;p21"/>
          <p:cNvPicPr preferRelativeResize="0"/>
          <p:nvPr/>
        </p:nvPicPr>
        <p:blipFill rotWithShape="1">
          <a:blip r:embed="rId3">
            <a:alphaModFix/>
          </a:blip>
          <a:srcRect b="0" l="0" r="4370" t="0"/>
          <a:stretch/>
        </p:blipFill>
        <p:spPr>
          <a:xfrm>
            <a:off x="1519363" y="1713528"/>
            <a:ext cx="1720775" cy="1635375"/>
          </a:xfrm>
          <a:prstGeom prst="rect">
            <a:avLst/>
          </a:prstGeom>
          <a:noFill/>
          <a:ln>
            <a:noFill/>
          </a:ln>
        </p:spPr>
      </p:pic>
      <p:sp>
        <p:nvSpPr>
          <p:cNvPr id="149" name="Google Shape;149;p21"/>
          <p:cNvSpPr txBox="1"/>
          <p:nvPr/>
        </p:nvSpPr>
        <p:spPr>
          <a:xfrm>
            <a:off x="4937725" y="1815350"/>
            <a:ext cx="3749700" cy="21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3. Andre made the same number with the fewest amount of blocks possible. Draw a base-ten diagram to show what Andre’s number looks like now. Use your base-ten blocks to help. </a:t>
            </a:r>
            <a:endParaRPr sz="1600">
              <a:latin typeface="Livvic"/>
              <a:ea typeface="Livvic"/>
              <a:cs typeface="Livvic"/>
              <a:sym typeface="Livv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1.2: Different Ways to See 100 </a:t>
            </a:r>
            <a:endParaRPr b="0" sz="2400">
              <a:solidFill>
                <a:srgbClr val="434343"/>
              </a:solidFill>
              <a:latin typeface="Hepta Slab"/>
              <a:ea typeface="Hepta Slab"/>
              <a:cs typeface="Hepta Slab"/>
              <a:sym typeface="Hepta Slab"/>
            </a:endParaRPr>
          </a:p>
        </p:txBody>
      </p:sp>
      <p:sp>
        <p:nvSpPr>
          <p:cNvPr id="155" name="Google Shape;155;p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6" name="Google Shape;156;p22"/>
          <p:cNvSpPr txBox="1"/>
          <p:nvPr/>
        </p:nvSpPr>
        <p:spPr>
          <a:xfrm>
            <a:off x="703150" y="1010325"/>
            <a:ext cx="7917300" cy="68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Three students were looking at 100 small squares arranged like this: </a:t>
            </a:r>
            <a:endParaRPr sz="1600">
              <a:latin typeface="Livvic"/>
              <a:ea typeface="Livvic"/>
              <a:cs typeface="Livvic"/>
              <a:sym typeface="Livvic"/>
            </a:endParaRPr>
          </a:p>
        </p:txBody>
      </p:sp>
      <p:pic>
        <p:nvPicPr>
          <p:cNvPr id="157" name="Google Shape;157;p22"/>
          <p:cNvPicPr preferRelativeResize="0"/>
          <p:nvPr/>
        </p:nvPicPr>
        <p:blipFill>
          <a:blip r:embed="rId3">
            <a:alphaModFix/>
          </a:blip>
          <a:stretch>
            <a:fillRect/>
          </a:stretch>
        </p:blipFill>
        <p:spPr>
          <a:xfrm>
            <a:off x="3839252" y="1412863"/>
            <a:ext cx="826600" cy="841500"/>
          </a:xfrm>
          <a:prstGeom prst="rect">
            <a:avLst/>
          </a:prstGeom>
          <a:noFill/>
          <a:ln>
            <a:noFill/>
          </a:ln>
        </p:spPr>
      </p:pic>
      <p:sp>
        <p:nvSpPr>
          <p:cNvPr id="158" name="Google Shape;158;p22"/>
          <p:cNvSpPr txBox="1"/>
          <p:nvPr/>
        </p:nvSpPr>
        <p:spPr>
          <a:xfrm>
            <a:off x="482725" y="2636025"/>
            <a:ext cx="3696300" cy="7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Match the diagrams to the statements.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Label each diagram with the students’ names.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Be prepared to explain your matches.</a:t>
            </a:r>
            <a:endParaRPr>
              <a:latin typeface="Livvic"/>
              <a:ea typeface="Livvic"/>
              <a:cs typeface="Livvic"/>
              <a:sym typeface="Livvic"/>
            </a:endParaRPr>
          </a:p>
        </p:txBody>
      </p:sp>
      <p:pic>
        <p:nvPicPr>
          <p:cNvPr id="159" name="Google Shape;159;p22"/>
          <p:cNvPicPr preferRelativeResize="0"/>
          <p:nvPr/>
        </p:nvPicPr>
        <p:blipFill>
          <a:blip r:embed="rId4">
            <a:alphaModFix/>
          </a:blip>
          <a:stretch>
            <a:fillRect/>
          </a:stretch>
        </p:blipFill>
        <p:spPr>
          <a:xfrm>
            <a:off x="4212775" y="2828800"/>
            <a:ext cx="2647950" cy="476250"/>
          </a:xfrm>
          <a:prstGeom prst="rect">
            <a:avLst/>
          </a:prstGeom>
          <a:noFill/>
          <a:ln cap="flat" cmpd="sng" w="19050">
            <a:solidFill>
              <a:schemeClr val="dk2"/>
            </a:solidFill>
            <a:prstDash val="solid"/>
            <a:round/>
            <a:headEnd len="sm" w="sm" type="none"/>
            <a:tailEnd len="sm" w="sm" type="none"/>
          </a:ln>
        </p:spPr>
      </p:pic>
      <p:pic>
        <p:nvPicPr>
          <p:cNvPr id="160" name="Google Shape;160;p22"/>
          <p:cNvPicPr preferRelativeResize="0"/>
          <p:nvPr/>
        </p:nvPicPr>
        <p:blipFill>
          <a:blip r:embed="rId5">
            <a:alphaModFix/>
          </a:blip>
          <a:stretch>
            <a:fillRect/>
          </a:stretch>
        </p:blipFill>
        <p:spPr>
          <a:xfrm>
            <a:off x="4298500" y="3529575"/>
            <a:ext cx="2476500" cy="333375"/>
          </a:xfrm>
          <a:prstGeom prst="rect">
            <a:avLst/>
          </a:prstGeom>
          <a:noFill/>
          <a:ln cap="flat" cmpd="sng" w="19050">
            <a:solidFill>
              <a:schemeClr val="dk2"/>
            </a:solidFill>
            <a:prstDash val="solid"/>
            <a:round/>
            <a:headEnd len="sm" w="sm" type="none"/>
            <a:tailEnd len="sm" w="sm" type="none"/>
          </a:ln>
        </p:spPr>
      </p:pic>
      <p:pic>
        <p:nvPicPr>
          <p:cNvPr id="161" name="Google Shape;161;p22"/>
          <p:cNvPicPr preferRelativeResize="0"/>
          <p:nvPr/>
        </p:nvPicPr>
        <p:blipFill>
          <a:blip r:embed="rId6">
            <a:alphaModFix/>
          </a:blip>
          <a:stretch>
            <a:fillRect/>
          </a:stretch>
        </p:blipFill>
        <p:spPr>
          <a:xfrm>
            <a:off x="4369925" y="4087475"/>
            <a:ext cx="2505075" cy="342900"/>
          </a:xfrm>
          <a:prstGeom prst="rect">
            <a:avLst/>
          </a:prstGeom>
          <a:noFill/>
          <a:ln cap="flat" cmpd="sng" w="19050">
            <a:solidFill>
              <a:schemeClr val="dk2"/>
            </a:solidFill>
            <a:prstDash val="solid"/>
            <a:round/>
            <a:headEnd len="sm" w="sm" type="none"/>
            <a:tailEnd len="sm" w="sm" type="none"/>
          </a:ln>
        </p:spPr>
      </p:pic>
      <p:pic>
        <p:nvPicPr>
          <p:cNvPr id="162" name="Google Shape;162;p22"/>
          <p:cNvPicPr preferRelativeResize="0"/>
          <p:nvPr/>
        </p:nvPicPr>
        <p:blipFill>
          <a:blip r:embed="rId7">
            <a:alphaModFix/>
          </a:blip>
          <a:stretch>
            <a:fillRect/>
          </a:stretch>
        </p:blipFill>
        <p:spPr>
          <a:xfrm>
            <a:off x="7115375" y="1836588"/>
            <a:ext cx="1533050" cy="766525"/>
          </a:xfrm>
          <a:prstGeom prst="rect">
            <a:avLst/>
          </a:prstGeom>
          <a:noFill/>
          <a:ln cap="flat" cmpd="sng" w="19050">
            <a:solidFill>
              <a:schemeClr val="dk2"/>
            </a:solidFill>
            <a:prstDash val="solid"/>
            <a:round/>
            <a:headEnd len="sm" w="sm" type="none"/>
            <a:tailEnd len="sm" w="sm" type="none"/>
          </a:ln>
        </p:spPr>
      </p:pic>
      <p:pic>
        <p:nvPicPr>
          <p:cNvPr id="163" name="Google Shape;163;p22"/>
          <p:cNvPicPr preferRelativeResize="0"/>
          <p:nvPr/>
        </p:nvPicPr>
        <p:blipFill>
          <a:blip r:embed="rId8">
            <a:alphaModFix/>
          </a:blip>
          <a:stretch>
            <a:fillRect/>
          </a:stretch>
        </p:blipFill>
        <p:spPr>
          <a:xfrm>
            <a:off x="7115363" y="2742975"/>
            <a:ext cx="1448662" cy="766525"/>
          </a:xfrm>
          <a:prstGeom prst="rect">
            <a:avLst/>
          </a:prstGeom>
          <a:noFill/>
          <a:ln cap="flat" cmpd="sng" w="19050">
            <a:solidFill>
              <a:schemeClr val="dk2"/>
            </a:solidFill>
            <a:prstDash val="solid"/>
            <a:round/>
            <a:headEnd len="sm" w="sm" type="none"/>
            <a:tailEnd len="sm" w="sm" type="none"/>
          </a:ln>
        </p:spPr>
      </p:pic>
      <p:pic>
        <p:nvPicPr>
          <p:cNvPr id="164" name="Google Shape;164;p22"/>
          <p:cNvPicPr preferRelativeResize="0"/>
          <p:nvPr/>
        </p:nvPicPr>
        <p:blipFill>
          <a:blip r:embed="rId9">
            <a:alphaModFix/>
          </a:blip>
          <a:stretch>
            <a:fillRect/>
          </a:stretch>
        </p:blipFill>
        <p:spPr>
          <a:xfrm>
            <a:off x="7004275" y="3740200"/>
            <a:ext cx="1670825" cy="8773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3"/>
          <p:cNvSpPr txBox="1"/>
          <p:nvPr>
            <p:ph type="ctrTitle"/>
          </p:nvPr>
        </p:nvSpPr>
        <p:spPr>
          <a:xfrm>
            <a:off x="5302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1.2: Different Ways to See 100 </a:t>
            </a:r>
            <a:endParaRPr b="0" sz="2400">
              <a:solidFill>
                <a:srgbClr val="434343"/>
              </a:solidFill>
              <a:latin typeface="Hepta Slab"/>
              <a:ea typeface="Hepta Slab"/>
              <a:cs typeface="Hepta Slab"/>
              <a:sym typeface="Hepta Slab"/>
            </a:endParaRPr>
          </a:p>
        </p:txBody>
      </p:sp>
      <p:sp>
        <p:nvSpPr>
          <p:cNvPr id="170" name="Google Shape;170;p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1" name="Google Shape;171;p23"/>
          <p:cNvSpPr txBox="1"/>
          <p:nvPr/>
        </p:nvSpPr>
        <p:spPr>
          <a:xfrm>
            <a:off x="721525" y="1800225"/>
            <a:ext cx="7917300" cy="68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Livvic"/>
                <a:ea typeface="Livvic"/>
                <a:cs typeface="Livvic"/>
                <a:sym typeface="Livvic"/>
              </a:rPr>
              <a:t>2. Represent 100 + 11 with blocks or a diagram</a:t>
            </a:r>
            <a:endParaRPr sz="2500">
              <a:latin typeface="Livvic"/>
              <a:ea typeface="Livvic"/>
              <a:cs typeface="Livvic"/>
              <a:sym typeface="Livv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4"/>
          <p:cNvPicPr preferRelativeResize="0"/>
          <p:nvPr/>
        </p:nvPicPr>
        <p:blipFill>
          <a:blip r:embed="rId3">
            <a:alphaModFix/>
          </a:blip>
          <a:stretch>
            <a:fillRect/>
          </a:stretch>
        </p:blipFill>
        <p:spPr>
          <a:xfrm>
            <a:off x="3827675" y="3194924"/>
            <a:ext cx="1451437" cy="1292365"/>
          </a:xfrm>
          <a:prstGeom prst="rect">
            <a:avLst/>
          </a:prstGeom>
          <a:noFill/>
          <a:ln>
            <a:noFill/>
          </a:ln>
        </p:spPr>
      </p:pic>
      <p:sp>
        <p:nvSpPr>
          <p:cNvPr id="177" name="Google Shape;177;p2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78" name="Google Shape;178;p24"/>
          <p:cNvSpPr txBox="1"/>
          <p:nvPr/>
        </p:nvSpPr>
        <p:spPr>
          <a:xfrm>
            <a:off x="822475" y="581950"/>
            <a:ext cx="6836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Today we learned about a new unit called a hundred. Kiran, Lin, and Priya described 100 in different ways.</a:t>
            </a:r>
            <a:endParaRPr sz="1500">
              <a:latin typeface="Livvic"/>
              <a:ea typeface="Livvic"/>
              <a:cs typeface="Livvic"/>
              <a:sym typeface="Livvic"/>
            </a:endParaRPr>
          </a:p>
        </p:txBody>
      </p:sp>
      <p:sp>
        <p:nvSpPr>
          <p:cNvPr id="179" name="Google Shape;179;p24"/>
          <p:cNvSpPr/>
          <p:nvPr/>
        </p:nvSpPr>
        <p:spPr>
          <a:xfrm>
            <a:off x="5848500" y="270034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4"/>
          <p:cNvSpPr txBox="1"/>
          <p:nvPr/>
        </p:nvSpPr>
        <p:spPr>
          <a:xfrm flipH="1">
            <a:off x="6156675" y="292491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Complete the following statements with your partner.</a:t>
            </a:r>
            <a:endParaRPr b="1" sz="1200">
              <a:latin typeface="Quicksand"/>
              <a:ea typeface="Quicksand"/>
              <a:cs typeface="Quicksand"/>
              <a:sym typeface="Quicksand"/>
            </a:endParaRPr>
          </a:p>
        </p:txBody>
      </p:sp>
      <p:pic>
        <p:nvPicPr>
          <p:cNvPr id="181" name="Google Shape;181;p24"/>
          <p:cNvPicPr preferRelativeResize="0"/>
          <p:nvPr/>
        </p:nvPicPr>
        <p:blipFill>
          <a:blip r:embed="rId4">
            <a:alphaModFix/>
          </a:blip>
          <a:stretch>
            <a:fillRect/>
          </a:stretch>
        </p:blipFill>
        <p:spPr>
          <a:xfrm>
            <a:off x="1692700" y="1727775"/>
            <a:ext cx="4197097" cy="1158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85" name="Shape 185"/>
        <p:cNvGrpSpPr/>
        <p:nvPr/>
      </p:nvGrpSpPr>
      <p:grpSpPr>
        <a:xfrm>
          <a:off x="0" y="0"/>
          <a:ext cx="0" cy="0"/>
          <a:chOff x="0" y="0"/>
          <a:chExt cx="0" cy="0"/>
        </a:xfrm>
      </p:grpSpPr>
      <p:sp>
        <p:nvSpPr>
          <p:cNvPr id="186" name="Google Shape;186;p25"/>
          <p:cNvSpPr txBox="1"/>
          <p:nvPr>
            <p:ph type="ctrTitle"/>
          </p:nvPr>
        </p:nvSpPr>
        <p:spPr>
          <a:xfrm>
            <a:off x="1683000" y="1409400"/>
            <a:ext cx="5778000" cy="149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Make Multiples </a:t>
            </a:r>
            <a:endParaRPr sz="4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200">
                <a:solidFill>
                  <a:srgbClr val="434343"/>
                </a:solidFill>
                <a:latin typeface="Hepta Slab"/>
                <a:ea typeface="Hepta Slab"/>
                <a:cs typeface="Hepta Slab"/>
                <a:sym typeface="Hepta Slab"/>
              </a:rPr>
              <a:t>of 100</a:t>
            </a:r>
            <a:endParaRPr sz="4200">
              <a:solidFill>
                <a:srgbClr val="434343"/>
              </a:solidFill>
              <a:latin typeface="Hepta Slab"/>
              <a:ea typeface="Hepta Slab"/>
              <a:cs typeface="Hepta Slab"/>
              <a:sym typeface="Hepta Slab"/>
            </a:endParaRPr>
          </a:p>
        </p:txBody>
      </p:sp>
      <p:sp>
        <p:nvSpPr>
          <p:cNvPr id="187" name="Google Shape;187;p25"/>
          <p:cNvSpPr txBox="1"/>
          <p:nvPr/>
        </p:nvSpPr>
        <p:spPr>
          <a:xfrm>
            <a:off x="2962600" y="290310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hundreds in different ways. </a:t>
            </a:r>
            <a:endParaRPr>
              <a:latin typeface="Quicksand"/>
              <a:ea typeface="Quicksand"/>
              <a:cs typeface="Quicksand"/>
              <a:sym typeface="Quicksand"/>
            </a:endParaRPr>
          </a:p>
        </p:txBody>
      </p:sp>
      <p:sp>
        <p:nvSpPr>
          <p:cNvPr id="188" name="Google Shape;188;p25"/>
          <p:cNvSpPr/>
          <p:nvPr/>
        </p:nvSpPr>
        <p:spPr>
          <a:xfrm>
            <a:off x="2500777" y="29031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2.NBT.A.1.a, 2.NBT.A.1.b, 2.NBT.A.2</a:t>
            </a:r>
            <a:endParaRPr sz="1100">
              <a:latin typeface="Quicksand"/>
              <a:ea typeface="Quicksand"/>
              <a:cs typeface="Quicksand"/>
              <a:sym typeface="Quicksand"/>
            </a:endParaRPr>
          </a:p>
        </p:txBody>
      </p:sp>
      <p:sp>
        <p:nvSpPr>
          <p:cNvPr id="190" name="Google Shape;190;p25"/>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6"/>
          <p:cNvSpPr txBox="1"/>
          <p:nvPr>
            <p:ph type="ctrTitle"/>
          </p:nvPr>
        </p:nvSpPr>
        <p:spPr>
          <a:xfrm>
            <a:off x="471600" y="42134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Choral Count: Count by 10 to 300 </a:t>
            </a:r>
            <a:endParaRPr b="0" sz="3000">
              <a:solidFill>
                <a:srgbClr val="434343"/>
              </a:solidFill>
              <a:latin typeface="Hepta Slab"/>
              <a:ea typeface="Hepta Slab"/>
              <a:cs typeface="Hepta Slab"/>
              <a:sym typeface="Hepta Slab"/>
            </a:endParaRPr>
          </a:p>
        </p:txBody>
      </p:sp>
      <p:sp>
        <p:nvSpPr>
          <p:cNvPr id="196" name="Google Shape;196;p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7" name="Google Shape;197;p26"/>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98" name="Google Shape;198;p26"/>
          <p:cNvGrpSpPr/>
          <p:nvPr/>
        </p:nvGrpSpPr>
        <p:grpSpPr>
          <a:xfrm rot="-801510">
            <a:off x="554980" y="1271158"/>
            <a:ext cx="1993856" cy="955396"/>
            <a:chOff x="522450" y="1769275"/>
            <a:chExt cx="2343168" cy="950076"/>
          </a:xfrm>
        </p:grpSpPr>
        <p:sp>
          <p:nvSpPr>
            <p:cNvPr id="199" name="Google Shape;199;p2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6"/>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201" name="Google Shape;201;p26"/>
          <p:cNvGrpSpPr/>
          <p:nvPr/>
        </p:nvGrpSpPr>
        <p:grpSpPr>
          <a:xfrm rot="862304">
            <a:off x="6663884" y="3078331"/>
            <a:ext cx="1863493" cy="885824"/>
            <a:chOff x="1071656" y="2098704"/>
            <a:chExt cx="2343168" cy="950076"/>
          </a:xfrm>
        </p:grpSpPr>
        <p:sp>
          <p:nvSpPr>
            <p:cNvPr id="202" name="Google Shape;202;p26"/>
            <p:cNvSpPr/>
            <p:nvPr/>
          </p:nvSpPr>
          <p:spPr>
            <a:xfrm>
              <a:off x="1071656" y="2098704"/>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6"/>
            <p:cNvSpPr txBox="1"/>
            <p:nvPr/>
          </p:nvSpPr>
          <p:spPr>
            <a:xfrm>
              <a:off x="1432514" y="2241845"/>
              <a:ext cx="17679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patterns do you see?</a:t>
              </a:r>
              <a:endParaRPr/>
            </a:p>
          </p:txBody>
        </p:sp>
      </p:grpSp>
      <p:sp>
        <p:nvSpPr>
          <p:cNvPr id="204" name="Google Shape;204;p26"/>
          <p:cNvSpPr txBox="1"/>
          <p:nvPr/>
        </p:nvSpPr>
        <p:spPr>
          <a:xfrm>
            <a:off x="1962925" y="1911450"/>
            <a:ext cx="5358600" cy="132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aveat Brush"/>
                <a:ea typeface="Caveat Brush"/>
                <a:cs typeface="Caveat Brush"/>
                <a:sym typeface="Caveat Brush"/>
              </a:rPr>
              <a:t>Count by 10, starting at 0.</a:t>
            </a:r>
            <a:endParaRPr sz="3000">
              <a:latin typeface="Caveat Brush"/>
              <a:ea typeface="Caveat Brush"/>
              <a:cs typeface="Caveat Brush"/>
              <a:sym typeface="Caveat Brush"/>
            </a:endParaRPr>
          </a:p>
          <a:p>
            <a:pPr indent="0" lvl="0" marL="0" rtl="0" algn="ctr">
              <a:spcBef>
                <a:spcPts val="0"/>
              </a:spcBef>
              <a:spcAft>
                <a:spcPts val="0"/>
              </a:spcAft>
              <a:buNone/>
            </a:pPr>
            <a:r>
              <a:rPr lang="en" sz="3000">
                <a:latin typeface="Caveat Brush"/>
                <a:ea typeface="Caveat Brush"/>
                <a:cs typeface="Caveat Brush"/>
                <a:sym typeface="Caveat Brush"/>
              </a:rPr>
              <a:t>Stop counting and recording at 300.</a:t>
            </a:r>
            <a:endParaRPr sz="3000">
              <a:latin typeface="Caveat Brush"/>
              <a:ea typeface="Caveat Brush"/>
              <a:cs typeface="Caveat Brush"/>
              <a:sym typeface="Caveat Brush"/>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7"/>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Make Hundreds Using Tens</a:t>
            </a:r>
            <a:endParaRPr b="0" sz="3000">
              <a:solidFill>
                <a:srgbClr val="434343"/>
              </a:solidFill>
              <a:latin typeface="Hepta Slab"/>
              <a:ea typeface="Hepta Slab"/>
              <a:cs typeface="Hepta Slab"/>
              <a:sym typeface="Hepta Slab"/>
            </a:endParaRPr>
          </a:p>
        </p:txBody>
      </p:sp>
      <p:sp>
        <p:nvSpPr>
          <p:cNvPr id="210" name="Google Shape;210;p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1" name="Google Shape;211;p27"/>
          <p:cNvSpPr txBox="1"/>
          <p:nvPr/>
        </p:nvSpPr>
        <p:spPr>
          <a:xfrm>
            <a:off x="565375" y="1108750"/>
            <a:ext cx="3866700" cy="352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Build each number using base-ten blocks. Record how many tens blocks you use.</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How many tens blocks would you need to build 200?</a:t>
            </a:r>
            <a:endParaRPr>
              <a:latin typeface="Livvic"/>
              <a:ea typeface="Livvic"/>
              <a:cs typeface="Livvic"/>
              <a:sym typeface="Livvic"/>
            </a:endParaRPr>
          </a:p>
        </p:txBody>
      </p:sp>
      <p:pic>
        <p:nvPicPr>
          <p:cNvPr id="212" name="Google Shape;212;p27"/>
          <p:cNvPicPr preferRelativeResize="0"/>
          <p:nvPr/>
        </p:nvPicPr>
        <p:blipFill>
          <a:blip r:embed="rId3">
            <a:alphaModFix/>
          </a:blip>
          <a:stretch>
            <a:fillRect/>
          </a:stretch>
        </p:blipFill>
        <p:spPr>
          <a:xfrm>
            <a:off x="860775" y="1856738"/>
            <a:ext cx="2753175" cy="1062625"/>
          </a:xfrm>
          <a:prstGeom prst="rect">
            <a:avLst/>
          </a:prstGeom>
          <a:noFill/>
          <a:ln cap="flat" cmpd="sng" w="19050">
            <a:solidFill>
              <a:schemeClr val="dk2"/>
            </a:solidFill>
            <a:prstDash val="solid"/>
            <a:round/>
            <a:headEnd len="sm" w="sm" type="none"/>
            <a:tailEnd len="sm" w="sm" type="none"/>
          </a:ln>
        </p:spPr>
      </p:pic>
      <p:pic>
        <p:nvPicPr>
          <p:cNvPr id="213" name="Google Shape;213;p27"/>
          <p:cNvPicPr preferRelativeResize="0"/>
          <p:nvPr/>
        </p:nvPicPr>
        <p:blipFill>
          <a:blip r:embed="rId4">
            <a:alphaModFix/>
          </a:blip>
          <a:stretch>
            <a:fillRect/>
          </a:stretch>
        </p:blipFill>
        <p:spPr>
          <a:xfrm>
            <a:off x="1112600" y="3878825"/>
            <a:ext cx="1057275" cy="400050"/>
          </a:xfrm>
          <a:prstGeom prst="rect">
            <a:avLst/>
          </a:prstGeom>
          <a:noFill/>
          <a:ln cap="flat" cmpd="sng" w="19050">
            <a:solidFill>
              <a:schemeClr val="dk2"/>
            </a:solidFill>
            <a:prstDash val="solid"/>
            <a:round/>
            <a:headEnd len="sm" w="sm" type="none"/>
            <a:tailEnd len="sm" w="sm" type="none"/>
          </a:ln>
        </p:spPr>
      </p:pic>
      <p:sp>
        <p:nvSpPr>
          <p:cNvPr id="214" name="Google Shape;214;p27"/>
          <p:cNvSpPr txBox="1"/>
          <p:nvPr/>
        </p:nvSpPr>
        <p:spPr>
          <a:xfrm>
            <a:off x="4588325" y="1203200"/>
            <a:ext cx="4013700" cy="33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3. How many tens blocks would you need to build 300?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4. How many tens would you need to build 300 if you could use 1 hundreds block? </a:t>
            </a:r>
            <a:endParaRPr>
              <a:latin typeface="Livvic"/>
              <a:ea typeface="Livvic"/>
              <a:cs typeface="Livvic"/>
              <a:sym typeface="Livvic"/>
            </a:endParaRPr>
          </a:p>
        </p:txBody>
      </p:sp>
      <p:pic>
        <p:nvPicPr>
          <p:cNvPr id="215" name="Google Shape;215;p27"/>
          <p:cNvPicPr preferRelativeResize="0"/>
          <p:nvPr/>
        </p:nvPicPr>
        <p:blipFill>
          <a:blip r:embed="rId4">
            <a:alphaModFix/>
          </a:blip>
          <a:stretch>
            <a:fillRect/>
          </a:stretch>
        </p:blipFill>
        <p:spPr>
          <a:xfrm>
            <a:off x="5453275" y="1955450"/>
            <a:ext cx="1057275" cy="400050"/>
          </a:xfrm>
          <a:prstGeom prst="rect">
            <a:avLst/>
          </a:prstGeom>
          <a:noFill/>
          <a:ln cap="flat" cmpd="sng" w="19050">
            <a:solidFill>
              <a:schemeClr val="dk2"/>
            </a:solidFill>
            <a:prstDash val="solid"/>
            <a:round/>
            <a:headEnd len="sm" w="sm" type="none"/>
            <a:tailEnd len="sm" w="sm" type="none"/>
          </a:ln>
        </p:spPr>
      </p:pic>
      <p:pic>
        <p:nvPicPr>
          <p:cNvPr id="216" name="Google Shape;216;p27"/>
          <p:cNvPicPr preferRelativeResize="0"/>
          <p:nvPr/>
        </p:nvPicPr>
        <p:blipFill>
          <a:blip r:embed="rId5">
            <a:alphaModFix/>
          </a:blip>
          <a:stretch>
            <a:fillRect/>
          </a:stretch>
        </p:blipFill>
        <p:spPr>
          <a:xfrm>
            <a:off x="5282525" y="3595650"/>
            <a:ext cx="1784975" cy="473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Make Hundreds Using Tens</a:t>
            </a:r>
            <a:endParaRPr b="0" sz="3000">
              <a:solidFill>
                <a:srgbClr val="434343"/>
              </a:solidFill>
              <a:latin typeface="Hepta Slab"/>
              <a:ea typeface="Hepta Slab"/>
              <a:cs typeface="Hepta Slab"/>
              <a:sym typeface="Hepta Slab"/>
            </a:endParaRPr>
          </a:p>
        </p:txBody>
      </p:sp>
      <p:sp>
        <p:nvSpPr>
          <p:cNvPr id="222" name="Google Shape;222;p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3" name="Google Shape;223;p28"/>
          <p:cNvSpPr txBox="1"/>
          <p:nvPr/>
        </p:nvSpPr>
        <p:spPr>
          <a:xfrm>
            <a:off x="666400" y="1184825"/>
            <a:ext cx="8055000" cy="33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5. How many tens would you need to build 300 if you could use 2 hundreds blocks?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6. How many tens would you need to build 300 if you could use only hundreds blocks?</a:t>
            </a:r>
            <a:endParaRPr sz="1600">
              <a:latin typeface="Livvic"/>
              <a:ea typeface="Livvic"/>
              <a:cs typeface="Livvic"/>
              <a:sym typeface="Livvic"/>
            </a:endParaRPr>
          </a:p>
        </p:txBody>
      </p:sp>
      <p:pic>
        <p:nvPicPr>
          <p:cNvPr id="224" name="Google Shape;224;p28"/>
          <p:cNvPicPr preferRelativeResize="0"/>
          <p:nvPr/>
        </p:nvPicPr>
        <p:blipFill>
          <a:blip r:embed="rId3">
            <a:alphaModFix/>
          </a:blip>
          <a:stretch>
            <a:fillRect/>
          </a:stretch>
        </p:blipFill>
        <p:spPr>
          <a:xfrm>
            <a:off x="2843550" y="1851425"/>
            <a:ext cx="2556350" cy="559200"/>
          </a:xfrm>
          <a:prstGeom prst="rect">
            <a:avLst/>
          </a:prstGeom>
          <a:noFill/>
          <a:ln cap="flat" cmpd="sng" w="19050">
            <a:solidFill>
              <a:schemeClr val="dk2"/>
            </a:solidFill>
            <a:prstDash val="solid"/>
            <a:round/>
            <a:headEnd len="sm" w="sm" type="none"/>
            <a:tailEnd len="sm" w="sm" type="none"/>
          </a:ln>
        </p:spPr>
      </p:pic>
      <p:pic>
        <p:nvPicPr>
          <p:cNvPr id="225" name="Google Shape;225;p28"/>
          <p:cNvPicPr preferRelativeResize="0"/>
          <p:nvPr/>
        </p:nvPicPr>
        <p:blipFill>
          <a:blip r:embed="rId4">
            <a:alphaModFix/>
          </a:blip>
          <a:stretch>
            <a:fillRect/>
          </a:stretch>
        </p:blipFill>
        <p:spPr>
          <a:xfrm>
            <a:off x="2783450" y="3613375"/>
            <a:ext cx="2676525" cy="609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9"/>
          <p:cNvSpPr txBox="1"/>
          <p:nvPr>
            <p:ph type="ctrTitle"/>
          </p:nvPr>
        </p:nvSpPr>
        <p:spPr>
          <a:xfrm>
            <a:off x="268325" y="458047"/>
            <a:ext cx="7772400" cy="65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Hundreds?</a:t>
            </a:r>
            <a:endParaRPr b="0" sz="3000">
              <a:solidFill>
                <a:srgbClr val="434343"/>
              </a:solidFill>
              <a:latin typeface="Hepta Slab"/>
              <a:ea typeface="Hepta Slab"/>
              <a:cs typeface="Hepta Slab"/>
              <a:sym typeface="Hepta Slab"/>
            </a:endParaRPr>
          </a:p>
        </p:txBody>
      </p:sp>
      <p:sp>
        <p:nvSpPr>
          <p:cNvPr id="231" name="Google Shape;231;p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32" name="Google Shape;232;p29"/>
          <p:cNvSpPr txBox="1"/>
          <p:nvPr/>
        </p:nvSpPr>
        <p:spPr>
          <a:xfrm>
            <a:off x="4554150" y="1200150"/>
            <a:ext cx="4339800" cy="32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Represent each student's work with base-ten blocks in your group.</a:t>
            </a:r>
            <a:endParaRPr sz="1600">
              <a:latin typeface="Livvic"/>
              <a:ea typeface="Livvic"/>
              <a:cs typeface="Livvic"/>
              <a:sym typeface="Livvic"/>
            </a:endParaRPr>
          </a:p>
          <a:p>
            <a:pPr indent="0" lvl="0" marL="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2. Explain how you know both ways of using base-ten blocks show 700.</a:t>
            </a:r>
            <a:endParaRPr sz="1600">
              <a:latin typeface="Livvic"/>
              <a:ea typeface="Livvic"/>
              <a:cs typeface="Livvic"/>
              <a:sym typeface="Livvic"/>
            </a:endParaRPr>
          </a:p>
          <a:p>
            <a:pPr indent="0" lvl="0" marL="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0"/>
              </a:spcAft>
              <a:buNone/>
            </a:pPr>
            <a:r>
              <a:rPr lang="en" sz="1600">
                <a:latin typeface="Livvic"/>
                <a:ea typeface="Livvic"/>
                <a:cs typeface="Livvic"/>
                <a:sym typeface="Livvic"/>
              </a:rPr>
              <a:t>3. Complete Jada’s base-ten diagram.</a:t>
            </a:r>
            <a:endParaRPr sz="1600">
              <a:latin typeface="Livvic"/>
              <a:ea typeface="Livvic"/>
              <a:cs typeface="Livvic"/>
              <a:sym typeface="Livvic"/>
            </a:endParaRPr>
          </a:p>
          <a:p>
            <a:pPr indent="0" lvl="0" marL="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1000"/>
              </a:spcAft>
              <a:buNone/>
            </a:pPr>
            <a:r>
              <a:rPr lang="en" sz="1600">
                <a:latin typeface="Livvic"/>
                <a:ea typeface="Livvic"/>
                <a:cs typeface="Livvic"/>
                <a:sym typeface="Livvic"/>
              </a:rPr>
              <a:t>4. Explain why you think Han ran out of time to finish his diagram.</a:t>
            </a:r>
            <a:endParaRPr sz="1600">
              <a:latin typeface="Livvic"/>
              <a:ea typeface="Livvic"/>
              <a:cs typeface="Livvic"/>
              <a:sym typeface="Livvic"/>
            </a:endParaRPr>
          </a:p>
        </p:txBody>
      </p:sp>
      <p:sp>
        <p:nvSpPr>
          <p:cNvPr id="233" name="Google Shape;233;p29"/>
          <p:cNvSpPr txBox="1"/>
          <p:nvPr/>
        </p:nvSpPr>
        <p:spPr>
          <a:xfrm>
            <a:off x="491025" y="1100225"/>
            <a:ext cx="37683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Han and Jada represented the same number using base-ten blocks. They started base-ten drawings, but ran out of time to finish them.</a:t>
            </a:r>
            <a:endParaRPr sz="1600">
              <a:latin typeface="Livvic"/>
              <a:ea typeface="Livvic"/>
              <a:cs typeface="Livvic"/>
              <a:sym typeface="Livvic"/>
            </a:endParaRPr>
          </a:p>
        </p:txBody>
      </p:sp>
      <p:pic>
        <p:nvPicPr>
          <p:cNvPr id="234" name="Google Shape;234;p29"/>
          <p:cNvPicPr preferRelativeResize="0"/>
          <p:nvPr/>
        </p:nvPicPr>
        <p:blipFill>
          <a:blip r:embed="rId3">
            <a:alphaModFix/>
          </a:blip>
          <a:stretch>
            <a:fillRect/>
          </a:stretch>
        </p:blipFill>
        <p:spPr>
          <a:xfrm>
            <a:off x="491025" y="2349550"/>
            <a:ext cx="3617350" cy="2178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30"/>
          <p:cNvPicPr preferRelativeResize="0"/>
          <p:nvPr/>
        </p:nvPicPr>
        <p:blipFill>
          <a:blip r:embed="rId3">
            <a:alphaModFix/>
          </a:blip>
          <a:stretch>
            <a:fillRect/>
          </a:stretch>
        </p:blipFill>
        <p:spPr>
          <a:xfrm>
            <a:off x="3150350" y="2444699"/>
            <a:ext cx="2357475" cy="2099100"/>
          </a:xfrm>
          <a:prstGeom prst="rect">
            <a:avLst/>
          </a:prstGeom>
          <a:noFill/>
          <a:ln>
            <a:noFill/>
          </a:ln>
        </p:spPr>
      </p:pic>
      <p:sp>
        <p:nvSpPr>
          <p:cNvPr id="240" name="Google Shape;240;p3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41" name="Google Shape;241;p30"/>
          <p:cNvSpPr txBox="1"/>
          <p:nvPr/>
        </p:nvSpPr>
        <p:spPr>
          <a:xfrm>
            <a:off x="803675" y="532725"/>
            <a:ext cx="69555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used base-ten blocks and diagrams to represent numbers that are much greater than 100.</a:t>
            </a:r>
            <a:endParaRPr sz="2000">
              <a:latin typeface="Livvic"/>
              <a:ea typeface="Livvic"/>
              <a:cs typeface="Livvic"/>
              <a:sym typeface="Livvic"/>
            </a:endParaRPr>
          </a:p>
        </p:txBody>
      </p:sp>
      <p:sp>
        <p:nvSpPr>
          <p:cNvPr id="242" name="Google Shape;242;p30"/>
          <p:cNvSpPr/>
          <p:nvPr/>
        </p:nvSpPr>
        <p:spPr>
          <a:xfrm>
            <a:off x="5848500" y="270034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0"/>
          <p:cNvSpPr txBox="1"/>
          <p:nvPr/>
        </p:nvSpPr>
        <p:spPr>
          <a:xfrm flipH="1">
            <a:off x="6156675" y="276876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Han’s way used 70 total blocks. How could you represent 700 with the greatest amount of blocks?</a:t>
            </a:r>
            <a:endParaRPr b="1" sz="1100">
              <a:latin typeface="Quicksand"/>
              <a:ea typeface="Quicksand"/>
              <a:cs typeface="Quicksand"/>
              <a:sym typeface="Quicksand"/>
            </a:endParaRPr>
          </a:p>
        </p:txBody>
      </p:sp>
      <p:sp>
        <p:nvSpPr>
          <p:cNvPr id="244" name="Google Shape;244;p30"/>
          <p:cNvSpPr/>
          <p:nvPr/>
        </p:nvSpPr>
        <p:spPr>
          <a:xfrm flipH="1">
            <a:off x="692075" y="185159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0"/>
          <p:cNvSpPr txBox="1"/>
          <p:nvPr/>
        </p:nvSpPr>
        <p:spPr>
          <a:xfrm>
            <a:off x="1000262" y="207616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Which way do you think was easier to represent 700? Jada’s way or Han’s way. Explain.</a:t>
            </a:r>
            <a:endParaRPr b="1" sz="1100">
              <a:latin typeface="Quicksand"/>
              <a:ea typeface="Quicksand"/>
              <a:cs typeface="Quicksand"/>
              <a:sym typeface="Quicksa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9" name="Shape 249"/>
        <p:cNvGrpSpPr/>
        <p:nvPr/>
      </p:nvGrpSpPr>
      <p:grpSpPr>
        <a:xfrm>
          <a:off x="0" y="0"/>
          <a:ext cx="0" cy="0"/>
          <a:chOff x="0" y="0"/>
          <a:chExt cx="0" cy="0"/>
        </a:xfrm>
      </p:grpSpPr>
      <p:sp>
        <p:nvSpPr>
          <p:cNvPr id="250" name="Google Shape;250;p31"/>
          <p:cNvSpPr txBox="1"/>
          <p:nvPr>
            <p:ph type="ctrTitle"/>
          </p:nvPr>
        </p:nvSpPr>
        <p:spPr>
          <a:xfrm>
            <a:off x="830250" y="1669775"/>
            <a:ext cx="773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Do We Compose Three-Digit Numbers?</a:t>
            </a:r>
            <a:endParaRPr sz="4400">
              <a:solidFill>
                <a:srgbClr val="434343"/>
              </a:solidFill>
              <a:latin typeface="Hepta Slab"/>
              <a:ea typeface="Hepta Slab"/>
              <a:cs typeface="Hepta Slab"/>
              <a:sym typeface="Hepta Slab"/>
            </a:endParaRPr>
          </a:p>
        </p:txBody>
      </p:sp>
      <p:sp>
        <p:nvSpPr>
          <p:cNvPr id="251" name="Google Shape;251;p31"/>
          <p:cNvSpPr txBox="1"/>
          <p:nvPr/>
        </p:nvSpPr>
        <p:spPr>
          <a:xfrm>
            <a:off x="2435350" y="2407775"/>
            <a:ext cx="54537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compose three-digit numbers.</a:t>
            </a:r>
            <a:endParaRPr>
              <a:latin typeface="Quicksand"/>
              <a:ea typeface="Quicksand"/>
              <a:cs typeface="Quicksand"/>
              <a:sym typeface="Quicksand"/>
            </a:endParaRPr>
          </a:p>
        </p:txBody>
      </p:sp>
      <p:sp>
        <p:nvSpPr>
          <p:cNvPr id="252" name="Google Shape;252;p31"/>
          <p:cNvSpPr/>
          <p:nvPr/>
        </p:nvSpPr>
        <p:spPr>
          <a:xfrm>
            <a:off x="2878952"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txBox="1"/>
          <p:nvPr/>
        </p:nvSpPr>
        <p:spPr>
          <a:xfrm>
            <a:off x="0" y="4834325"/>
            <a:ext cx="3266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2.NBT.A.1.a, 2.NBT.A.1.b, 2.NBT.A.2, 2.NBT.B.5</a:t>
            </a:r>
            <a:endParaRPr sz="1100">
              <a:latin typeface="Quicksand"/>
              <a:ea typeface="Quicksand"/>
              <a:cs typeface="Quicksand"/>
              <a:sym typeface="Quicksand"/>
            </a:endParaRPr>
          </a:p>
        </p:txBody>
      </p:sp>
      <p:sp>
        <p:nvSpPr>
          <p:cNvPr id="254" name="Google Shape;254;p31"/>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2"/>
          <p:cNvSpPr txBox="1"/>
          <p:nvPr>
            <p:ph type="ctrTitle"/>
          </p:nvPr>
        </p:nvSpPr>
        <p:spPr>
          <a:xfrm>
            <a:off x="411950" y="508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Add Tens and Ones</a:t>
            </a:r>
            <a:endParaRPr b="0" sz="2900">
              <a:solidFill>
                <a:srgbClr val="434343"/>
              </a:solidFill>
              <a:latin typeface="Hepta Slab"/>
              <a:ea typeface="Hepta Slab"/>
              <a:cs typeface="Hepta Slab"/>
              <a:sym typeface="Hepta Slab"/>
            </a:endParaRPr>
          </a:p>
        </p:txBody>
      </p:sp>
      <p:sp>
        <p:nvSpPr>
          <p:cNvPr id="260" name="Google Shape;260;p3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61" name="Google Shape;261;p32"/>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2"/>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a:t>
            </a:r>
            <a:r>
              <a:rPr b="1" lang="en">
                <a:latin typeface="Quicksand"/>
                <a:ea typeface="Quicksand"/>
                <a:cs typeface="Quicksand"/>
                <a:sym typeface="Quicksand"/>
              </a:rPr>
              <a:t>l</a:t>
            </a:r>
            <a:r>
              <a:rPr b="1" lang="en">
                <a:latin typeface="Quicksand"/>
                <a:ea typeface="Quicksand"/>
                <a:cs typeface="Quicksand"/>
                <a:sym typeface="Quicksand"/>
              </a:rPr>
              <a:t>ue of each sum mentally. </a:t>
            </a:r>
            <a:endParaRPr b="1">
              <a:latin typeface="Quicksand"/>
              <a:ea typeface="Quicksand"/>
              <a:cs typeface="Quicksand"/>
              <a:sym typeface="Quicksand"/>
            </a:endParaRPr>
          </a:p>
        </p:txBody>
      </p:sp>
      <p:pic>
        <p:nvPicPr>
          <p:cNvPr id="263" name="Google Shape;263;p32"/>
          <p:cNvPicPr preferRelativeResize="0"/>
          <p:nvPr/>
        </p:nvPicPr>
        <p:blipFill>
          <a:blip r:embed="rId3">
            <a:alphaModFix/>
          </a:blip>
          <a:stretch>
            <a:fillRect/>
          </a:stretch>
        </p:blipFill>
        <p:spPr>
          <a:xfrm>
            <a:off x="3614387" y="2115771"/>
            <a:ext cx="3057525" cy="12858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3"/>
          <p:cNvSpPr txBox="1"/>
          <p:nvPr>
            <p:ph type="ctrTitle"/>
          </p:nvPr>
        </p:nvSpPr>
        <p:spPr>
          <a:xfrm>
            <a:off x="411950" y="508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Add Tens and Ones</a:t>
            </a:r>
            <a:endParaRPr b="0" sz="2900">
              <a:solidFill>
                <a:srgbClr val="434343"/>
              </a:solidFill>
              <a:latin typeface="Hepta Slab"/>
              <a:ea typeface="Hepta Slab"/>
              <a:cs typeface="Hepta Slab"/>
              <a:sym typeface="Hepta Slab"/>
            </a:endParaRPr>
          </a:p>
        </p:txBody>
      </p:sp>
      <p:sp>
        <p:nvSpPr>
          <p:cNvPr id="269" name="Google Shape;269;p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70" name="Google Shape;270;p3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3"/>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272" name="Google Shape;272;p33"/>
          <p:cNvPicPr preferRelativeResize="0"/>
          <p:nvPr/>
        </p:nvPicPr>
        <p:blipFill>
          <a:blip r:embed="rId3">
            <a:alphaModFix/>
          </a:blip>
          <a:stretch>
            <a:fillRect/>
          </a:stretch>
        </p:blipFill>
        <p:spPr>
          <a:xfrm>
            <a:off x="3724612" y="2262721"/>
            <a:ext cx="2943225" cy="1123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4"/>
          <p:cNvSpPr txBox="1"/>
          <p:nvPr>
            <p:ph type="ctrTitle"/>
          </p:nvPr>
        </p:nvSpPr>
        <p:spPr>
          <a:xfrm>
            <a:off x="411950" y="508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Add Tens and Ones</a:t>
            </a:r>
            <a:endParaRPr b="0" sz="2900">
              <a:solidFill>
                <a:srgbClr val="434343"/>
              </a:solidFill>
              <a:latin typeface="Hepta Slab"/>
              <a:ea typeface="Hepta Slab"/>
              <a:cs typeface="Hepta Slab"/>
              <a:sym typeface="Hepta Slab"/>
            </a:endParaRPr>
          </a:p>
        </p:txBody>
      </p:sp>
      <p:sp>
        <p:nvSpPr>
          <p:cNvPr id="278" name="Google Shape;278;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79" name="Google Shape;279;p3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281" name="Google Shape;281;p34"/>
          <p:cNvPicPr preferRelativeResize="0"/>
          <p:nvPr/>
        </p:nvPicPr>
        <p:blipFill>
          <a:blip r:embed="rId3">
            <a:alphaModFix/>
          </a:blip>
          <a:stretch>
            <a:fillRect/>
          </a:stretch>
        </p:blipFill>
        <p:spPr>
          <a:xfrm>
            <a:off x="3742987" y="2189271"/>
            <a:ext cx="2895600" cy="11239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5"/>
          <p:cNvSpPr txBox="1"/>
          <p:nvPr>
            <p:ph type="ctrTitle"/>
          </p:nvPr>
        </p:nvSpPr>
        <p:spPr>
          <a:xfrm>
            <a:off x="411950" y="508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Add Tens and Ones</a:t>
            </a:r>
            <a:endParaRPr b="0" sz="2900">
              <a:solidFill>
                <a:srgbClr val="434343"/>
              </a:solidFill>
              <a:latin typeface="Hepta Slab"/>
              <a:ea typeface="Hepta Slab"/>
              <a:cs typeface="Hepta Slab"/>
              <a:sym typeface="Hepta Slab"/>
            </a:endParaRPr>
          </a:p>
        </p:txBody>
      </p:sp>
      <p:sp>
        <p:nvSpPr>
          <p:cNvPr id="287" name="Google Shape;287;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88" name="Google Shape;288;p3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290" name="Google Shape;290;p35"/>
          <p:cNvPicPr preferRelativeResize="0"/>
          <p:nvPr/>
        </p:nvPicPr>
        <p:blipFill>
          <a:blip r:embed="rId3">
            <a:alphaModFix/>
          </a:blip>
          <a:stretch>
            <a:fillRect/>
          </a:stretch>
        </p:blipFill>
        <p:spPr>
          <a:xfrm>
            <a:off x="3963437" y="2115771"/>
            <a:ext cx="2676525" cy="133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6"/>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Sort Blocks by Place Value</a:t>
            </a:r>
            <a:endParaRPr b="0" sz="2800">
              <a:solidFill>
                <a:srgbClr val="434343"/>
              </a:solidFill>
              <a:latin typeface="Hepta Slab"/>
              <a:ea typeface="Hepta Slab"/>
              <a:cs typeface="Hepta Slab"/>
              <a:sym typeface="Hepta Slab"/>
            </a:endParaRPr>
          </a:p>
        </p:txBody>
      </p:sp>
      <p:sp>
        <p:nvSpPr>
          <p:cNvPr id="296" name="Google Shape;296;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97" name="Google Shape;297;p36"/>
          <p:cNvSpPr txBox="1"/>
          <p:nvPr/>
        </p:nvSpPr>
        <p:spPr>
          <a:xfrm>
            <a:off x="500200" y="1108750"/>
            <a:ext cx="41901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Sort the blocks.</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Represent the same value with the fewest number of blocks possible.</a:t>
            </a:r>
            <a:endParaRPr sz="1600">
              <a:latin typeface="Livvic"/>
              <a:ea typeface="Livvic"/>
              <a:cs typeface="Livvic"/>
              <a:sym typeface="Livvic"/>
            </a:endParaRPr>
          </a:p>
        </p:txBody>
      </p:sp>
      <p:pic>
        <p:nvPicPr>
          <p:cNvPr id="298" name="Google Shape;298;p36"/>
          <p:cNvPicPr preferRelativeResize="0"/>
          <p:nvPr/>
        </p:nvPicPr>
        <p:blipFill>
          <a:blip r:embed="rId3">
            <a:alphaModFix/>
          </a:blip>
          <a:stretch>
            <a:fillRect/>
          </a:stretch>
        </p:blipFill>
        <p:spPr>
          <a:xfrm>
            <a:off x="891075" y="1627875"/>
            <a:ext cx="2406625" cy="1104300"/>
          </a:xfrm>
          <a:prstGeom prst="rect">
            <a:avLst/>
          </a:prstGeom>
          <a:noFill/>
          <a:ln cap="flat" cmpd="sng" w="19050">
            <a:solidFill>
              <a:schemeClr val="dk2"/>
            </a:solidFill>
            <a:prstDash val="solid"/>
            <a:round/>
            <a:headEnd len="sm" w="sm" type="none"/>
            <a:tailEnd len="sm" w="sm" type="none"/>
          </a:ln>
        </p:spPr>
      </p:pic>
      <p:pic>
        <p:nvPicPr>
          <p:cNvPr id="299" name="Google Shape;299;p36"/>
          <p:cNvPicPr preferRelativeResize="0"/>
          <p:nvPr/>
        </p:nvPicPr>
        <p:blipFill>
          <a:blip r:embed="rId4">
            <a:alphaModFix/>
          </a:blip>
          <a:stretch>
            <a:fillRect/>
          </a:stretch>
        </p:blipFill>
        <p:spPr>
          <a:xfrm>
            <a:off x="891075" y="3544074"/>
            <a:ext cx="2614593" cy="1104300"/>
          </a:xfrm>
          <a:prstGeom prst="rect">
            <a:avLst/>
          </a:prstGeom>
          <a:noFill/>
          <a:ln cap="flat" cmpd="sng" w="19050">
            <a:solidFill>
              <a:schemeClr val="dk2"/>
            </a:solidFill>
            <a:prstDash val="solid"/>
            <a:round/>
            <a:headEnd len="sm" w="sm" type="none"/>
            <a:tailEnd len="sm" w="sm" type="none"/>
          </a:ln>
        </p:spPr>
      </p:pic>
      <p:sp>
        <p:nvSpPr>
          <p:cNvPr id="300" name="Google Shape;300;p36"/>
          <p:cNvSpPr txBox="1"/>
          <p:nvPr/>
        </p:nvSpPr>
        <p:spPr>
          <a:xfrm>
            <a:off x="4827700" y="1319650"/>
            <a:ext cx="3795600" cy="30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3. Represent the value of your blocks using base-ten diagrams, words, or numbers</a:t>
            </a:r>
            <a:endParaRPr sz="1600">
              <a:latin typeface="Livvic"/>
              <a:ea typeface="Livvic"/>
              <a:cs typeface="Livvic"/>
              <a:sym typeface="Livvic"/>
            </a:endParaRPr>
          </a:p>
        </p:txBody>
      </p:sp>
      <p:pic>
        <p:nvPicPr>
          <p:cNvPr id="301" name="Google Shape;301;p36"/>
          <p:cNvPicPr preferRelativeResize="0"/>
          <p:nvPr/>
        </p:nvPicPr>
        <p:blipFill rotWithShape="1">
          <a:blip r:embed="rId5">
            <a:alphaModFix/>
          </a:blip>
          <a:srcRect b="0" l="4399" r="6179" t="0"/>
          <a:stretch/>
        </p:blipFill>
        <p:spPr>
          <a:xfrm rot="1422380">
            <a:off x="6398707" y="2686360"/>
            <a:ext cx="1529737" cy="172738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7"/>
          <p:cNvSpPr txBox="1"/>
          <p:nvPr>
            <p:ph type="ctrTitle"/>
          </p:nvPr>
        </p:nvSpPr>
        <p:spPr>
          <a:xfrm>
            <a:off x="503625" y="267246"/>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Show the Same Values in Different Ways</a:t>
            </a:r>
            <a:endParaRPr b="0" sz="2400">
              <a:solidFill>
                <a:srgbClr val="434343"/>
              </a:solidFill>
              <a:latin typeface="Hepta Slab"/>
              <a:ea typeface="Hepta Slab"/>
              <a:cs typeface="Hepta Slab"/>
              <a:sym typeface="Hepta Slab"/>
            </a:endParaRPr>
          </a:p>
        </p:txBody>
      </p:sp>
      <p:sp>
        <p:nvSpPr>
          <p:cNvPr id="307" name="Google Shape;307;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08" name="Google Shape;308;p37"/>
          <p:cNvSpPr txBox="1"/>
          <p:nvPr/>
        </p:nvSpPr>
        <p:spPr>
          <a:xfrm>
            <a:off x="583750" y="1056250"/>
            <a:ext cx="2985000" cy="352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Mai’s Blocks </a:t>
            </a:r>
            <a:endParaRPr sz="1600">
              <a:latin typeface="Livvic"/>
              <a:ea typeface="Livvic"/>
              <a:cs typeface="Livvic"/>
              <a:sym typeface="Livvic"/>
            </a:endParaRPr>
          </a:p>
        </p:txBody>
      </p:sp>
      <p:pic>
        <p:nvPicPr>
          <p:cNvPr id="309" name="Google Shape;309;p37"/>
          <p:cNvPicPr preferRelativeResize="0"/>
          <p:nvPr/>
        </p:nvPicPr>
        <p:blipFill>
          <a:blip r:embed="rId3">
            <a:alphaModFix/>
          </a:blip>
          <a:stretch>
            <a:fillRect/>
          </a:stretch>
        </p:blipFill>
        <p:spPr>
          <a:xfrm>
            <a:off x="772825" y="1711200"/>
            <a:ext cx="2685775" cy="1862825"/>
          </a:xfrm>
          <a:prstGeom prst="rect">
            <a:avLst/>
          </a:prstGeom>
          <a:noFill/>
          <a:ln cap="flat" cmpd="sng" w="19050">
            <a:solidFill>
              <a:schemeClr val="dk2"/>
            </a:solidFill>
            <a:prstDash val="solid"/>
            <a:round/>
            <a:headEnd len="sm" w="sm" type="none"/>
            <a:tailEnd len="sm" w="sm" type="none"/>
          </a:ln>
        </p:spPr>
      </p:pic>
      <p:sp>
        <p:nvSpPr>
          <p:cNvPr id="310" name="Google Shape;310;p37"/>
          <p:cNvSpPr txBox="1"/>
          <p:nvPr/>
        </p:nvSpPr>
        <p:spPr>
          <a:xfrm>
            <a:off x="3816800" y="1129725"/>
            <a:ext cx="4849500" cy="34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1. Mai has ______ hundreds _____ tens _____ ones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Draw base-ten diagrams to represent the same total value with the fewest number of blocks.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3. What is the value of Mai’s blocks?</a:t>
            </a:r>
            <a:endParaRPr sz="1600">
              <a:latin typeface="Livvic"/>
              <a:ea typeface="Livvic"/>
              <a:cs typeface="Livvic"/>
              <a:sym typeface="Livv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8"/>
          <p:cNvSpPr txBox="1"/>
          <p:nvPr>
            <p:ph type="ctrTitle"/>
          </p:nvPr>
        </p:nvSpPr>
        <p:spPr>
          <a:xfrm>
            <a:off x="503625" y="267246"/>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Show the Same Values in Different Ways</a:t>
            </a:r>
            <a:endParaRPr b="0" sz="2400">
              <a:solidFill>
                <a:srgbClr val="434343"/>
              </a:solidFill>
              <a:latin typeface="Hepta Slab"/>
              <a:ea typeface="Hepta Slab"/>
              <a:cs typeface="Hepta Slab"/>
              <a:sym typeface="Hepta Slab"/>
            </a:endParaRPr>
          </a:p>
        </p:txBody>
      </p:sp>
      <p:sp>
        <p:nvSpPr>
          <p:cNvPr id="316" name="Google Shape;316;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17" name="Google Shape;317;p38"/>
          <p:cNvSpPr txBox="1"/>
          <p:nvPr/>
        </p:nvSpPr>
        <p:spPr>
          <a:xfrm>
            <a:off x="583750" y="1056250"/>
            <a:ext cx="2985000" cy="352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Diego’s Blocks </a:t>
            </a:r>
            <a:endParaRPr sz="1600">
              <a:latin typeface="Livvic"/>
              <a:ea typeface="Livvic"/>
              <a:cs typeface="Livvic"/>
              <a:sym typeface="Livvic"/>
            </a:endParaRPr>
          </a:p>
        </p:txBody>
      </p:sp>
      <p:sp>
        <p:nvSpPr>
          <p:cNvPr id="318" name="Google Shape;318;p38"/>
          <p:cNvSpPr txBox="1"/>
          <p:nvPr/>
        </p:nvSpPr>
        <p:spPr>
          <a:xfrm>
            <a:off x="3816800" y="1129725"/>
            <a:ext cx="4849500" cy="34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4. Diego has ______ hundreds _____ tens _____ ones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5. Draw base-ten diagrams to represent the same total value with the fewest number of blocks.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6. What is the value of Diego’s blocks? </a:t>
            </a:r>
            <a:endParaRPr sz="1600">
              <a:latin typeface="Livvic"/>
              <a:ea typeface="Livvic"/>
              <a:cs typeface="Livvic"/>
              <a:sym typeface="Livvic"/>
            </a:endParaRPr>
          </a:p>
        </p:txBody>
      </p:sp>
      <p:pic>
        <p:nvPicPr>
          <p:cNvPr id="319" name="Google Shape;319;p38"/>
          <p:cNvPicPr preferRelativeResize="0"/>
          <p:nvPr/>
        </p:nvPicPr>
        <p:blipFill>
          <a:blip r:embed="rId3">
            <a:alphaModFix/>
          </a:blip>
          <a:stretch>
            <a:fillRect/>
          </a:stretch>
        </p:blipFill>
        <p:spPr>
          <a:xfrm>
            <a:off x="738850" y="1745075"/>
            <a:ext cx="2747301" cy="1843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39"/>
          <p:cNvSpPr/>
          <p:nvPr/>
        </p:nvSpPr>
        <p:spPr>
          <a:xfrm flipH="1">
            <a:off x="610777" y="2120400"/>
            <a:ext cx="3525448" cy="19595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9"/>
          <p:cNvSpPr txBox="1"/>
          <p:nvPr/>
        </p:nvSpPr>
        <p:spPr>
          <a:xfrm>
            <a:off x="1050125" y="2316700"/>
            <a:ext cx="2657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How many of each block would we use to represent 324?</a:t>
            </a:r>
            <a:endParaRPr b="1" sz="2000">
              <a:latin typeface="Quicksand"/>
              <a:ea typeface="Quicksand"/>
              <a:cs typeface="Quicksand"/>
              <a:sym typeface="Quicksand"/>
            </a:endParaRPr>
          </a:p>
        </p:txBody>
      </p:sp>
      <p:pic>
        <p:nvPicPr>
          <p:cNvPr id="326" name="Google Shape;326;p39"/>
          <p:cNvPicPr preferRelativeResize="0"/>
          <p:nvPr/>
        </p:nvPicPr>
        <p:blipFill>
          <a:blip r:embed="rId3">
            <a:alphaModFix/>
          </a:blip>
          <a:stretch>
            <a:fillRect/>
          </a:stretch>
        </p:blipFill>
        <p:spPr>
          <a:xfrm rot="320163">
            <a:off x="4450000" y="2813641"/>
            <a:ext cx="1969500" cy="1753684"/>
          </a:xfrm>
          <a:prstGeom prst="rect">
            <a:avLst/>
          </a:prstGeom>
          <a:noFill/>
          <a:ln>
            <a:noFill/>
          </a:ln>
        </p:spPr>
      </p:pic>
      <p:sp>
        <p:nvSpPr>
          <p:cNvPr id="327" name="Google Shape;327;p3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28" name="Google Shape;328;p39"/>
          <p:cNvSpPr txBox="1"/>
          <p:nvPr/>
        </p:nvSpPr>
        <p:spPr>
          <a:xfrm>
            <a:off x="1207600" y="410800"/>
            <a:ext cx="6261900" cy="74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Livvic"/>
                <a:ea typeface="Livvic"/>
                <a:cs typeface="Livvic"/>
                <a:sym typeface="Livvic"/>
              </a:rPr>
              <a:t>Today you represented numbers that were greater than 100 using base-ten diagrams, numbers, or words.</a:t>
            </a:r>
            <a:endParaRPr sz="2400">
              <a:latin typeface="Livvic"/>
              <a:ea typeface="Livvic"/>
              <a:cs typeface="Livvic"/>
              <a:sym typeface="Livv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32" name="Shape 332"/>
        <p:cNvGrpSpPr/>
        <p:nvPr/>
      </p:nvGrpSpPr>
      <p:grpSpPr>
        <a:xfrm>
          <a:off x="0" y="0"/>
          <a:ext cx="0" cy="0"/>
          <a:chOff x="0" y="0"/>
          <a:chExt cx="0" cy="0"/>
        </a:xfrm>
      </p:grpSpPr>
      <p:sp>
        <p:nvSpPr>
          <p:cNvPr id="333" name="Google Shape;333;p40"/>
          <p:cNvSpPr txBox="1"/>
          <p:nvPr>
            <p:ph type="ctrTitle"/>
          </p:nvPr>
        </p:nvSpPr>
        <p:spPr>
          <a:xfrm>
            <a:off x="629675" y="2060225"/>
            <a:ext cx="7752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Three-Digit Numbers</a:t>
            </a:r>
            <a:endParaRPr sz="4400">
              <a:solidFill>
                <a:srgbClr val="434343"/>
              </a:solidFill>
              <a:latin typeface="Hepta Slab"/>
              <a:ea typeface="Hepta Slab"/>
              <a:cs typeface="Hepta Slab"/>
              <a:sym typeface="Hepta Slab"/>
            </a:endParaRPr>
          </a:p>
        </p:txBody>
      </p:sp>
      <p:sp>
        <p:nvSpPr>
          <p:cNvPr id="334" name="Google Shape;334;p40"/>
          <p:cNvSpPr txBox="1"/>
          <p:nvPr/>
        </p:nvSpPr>
        <p:spPr>
          <a:xfrm>
            <a:off x="2619375" y="2798225"/>
            <a:ext cx="5293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represent three-digit numbers using base-ten numerals.</a:t>
            </a:r>
            <a:endParaRPr>
              <a:latin typeface="Quicksand"/>
              <a:ea typeface="Quicksand"/>
              <a:cs typeface="Quicksand"/>
              <a:sym typeface="Quicksand"/>
            </a:endParaRPr>
          </a:p>
        </p:txBody>
      </p:sp>
      <p:sp>
        <p:nvSpPr>
          <p:cNvPr id="335" name="Google Shape;335;p40"/>
          <p:cNvSpPr/>
          <p:nvPr/>
        </p:nvSpPr>
        <p:spPr>
          <a:xfrm>
            <a:off x="2095077" y="27982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2.NBT.A.3</a:t>
            </a:r>
            <a:endParaRPr sz="1100">
              <a:latin typeface="Quicksand"/>
              <a:ea typeface="Quicksand"/>
              <a:cs typeface="Quicksand"/>
              <a:sym typeface="Quicksand"/>
            </a:endParaRPr>
          </a:p>
        </p:txBody>
      </p:sp>
      <p:sp>
        <p:nvSpPr>
          <p:cNvPr id="337" name="Google Shape;337;p40"/>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1"/>
          <p:cNvSpPr txBox="1"/>
          <p:nvPr>
            <p:ph type="ctrTitle"/>
          </p:nvPr>
        </p:nvSpPr>
        <p:spPr>
          <a:xfrm>
            <a:off x="430325" y="88722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How Many Do You See: Base-Ten Blocks and Three-Digit Numbers</a:t>
            </a:r>
            <a:endParaRPr b="0" sz="2900">
              <a:solidFill>
                <a:srgbClr val="434343"/>
              </a:solidFill>
              <a:latin typeface="Hepta Slab"/>
              <a:ea typeface="Hepta Slab"/>
              <a:cs typeface="Hepta Slab"/>
              <a:sym typeface="Hepta Slab"/>
            </a:endParaRPr>
          </a:p>
        </p:txBody>
      </p:sp>
      <p:sp>
        <p:nvSpPr>
          <p:cNvPr id="343" name="Google Shape;343;p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44" name="Google Shape;344;p41"/>
          <p:cNvGrpSpPr/>
          <p:nvPr/>
        </p:nvGrpSpPr>
        <p:grpSpPr>
          <a:xfrm rot="-801510">
            <a:off x="554980" y="1732833"/>
            <a:ext cx="1993856" cy="955396"/>
            <a:chOff x="522450" y="1769275"/>
            <a:chExt cx="2343168" cy="950076"/>
          </a:xfrm>
        </p:grpSpPr>
        <p:sp>
          <p:nvSpPr>
            <p:cNvPr id="345" name="Google Shape;345;p4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1"/>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347" name="Google Shape;347;p41"/>
          <p:cNvGrpSpPr/>
          <p:nvPr/>
        </p:nvGrpSpPr>
        <p:grpSpPr>
          <a:xfrm rot="862304">
            <a:off x="6604859" y="3476144"/>
            <a:ext cx="1863493" cy="885824"/>
            <a:chOff x="1123904" y="2527732"/>
            <a:chExt cx="2343168" cy="950076"/>
          </a:xfrm>
        </p:grpSpPr>
        <p:sp>
          <p:nvSpPr>
            <p:cNvPr id="348" name="Google Shape;348;p41"/>
            <p:cNvSpPr/>
            <p:nvPr/>
          </p:nvSpPr>
          <p:spPr>
            <a:xfrm>
              <a:off x="1123904" y="252773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1"/>
            <p:cNvSpPr txBox="1"/>
            <p:nvPr/>
          </p:nvSpPr>
          <p:spPr>
            <a:xfrm>
              <a:off x="1515794" y="268686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350" name="Google Shape;350;p41"/>
          <p:cNvPicPr preferRelativeResize="0"/>
          <p:nvPr/>
        </p:nvPicPr>
        <p:blipFill>
          <a:blip r:embed="rId3">
            <a:alphaModFix/>
          </a:blip>
          <a:stretch>
            <a:fillRect/>
          </a:stretch>
        </p:blipFill>
        <p:spPr>
          <a:xfrm>
            <a:off x="2632225" y="2106208"/>
            <a:ext cx="3733800" cy="1152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2"/>
          <p:cNvSpPr txBox="1"/>
          <p:nvPr>
            <p:ph type="ctrTitle"/>
          </p:nvPr>
        </p:nvSpPr>
        <p:spPr>
          <a:xfrm>
            <a:off x="430325" y="88722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How Many Do You See: Base-Ten Blocks and Three-Digit Numbers</a:t>
            </a:r>
            <a:endParaRPr b="0" sz="2900">
              <a:solidFill>
                <a:srgbClr val="434343"/>
              </a:solidFill>
              <a:latin typeface="Hepta Slab"/>
              <a:ea typeface="Hepta Slab"/>
              <a:cs typeface="Hepta Slab"/>
              <a:sym typeface="Hepta Slab"/>
            </a:endParaRPr>
          </a:p>
        </p:txBody>
      </p:sp>
      <p:sp>
        <p:nvSpPr>
          <p:cNvPr id="356" name="Google Shape;356;p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57" name="Google Shape;357;p42"/>
          <p:cNvGrpSpPr/>
          <p:nvPr/>
        </p:nvGrpSpPr>
        <p:grpSpPr>
          <a:xfrm rot="-801510">
            <a:off x="554980" y="1732833"/>
            <a:ext cx="1993856" cy="955396"/>
            <a:chOff x="522450" y="1769275"/>
            <a:chExt cx="2343168" cy="950076"/>
          </a:xfrm>
        </p:grpSpPr>
        <p:sp>
          <p:nvSpPr>
            <p:cNvPr id="358" name="Google Shape;358;p4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2"/>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360" name="Google Shape;360;p42"/>
          <p:cNvGrpSpPr/>
          <p:nvPr/>
        </p:nvGrpSpPr>
        <p:grpSpPr>
          <a:xfrm rot="862304">
            <a:off x="6604859" y="3476144"/>
            <a:ext cx="1863493" cy="885824"/>
            <a:chOff x="1123904" y="2527732"/>
            <a:chExt cx="2343168" cy="950076"/>
          </a:xfrm>
        </p:grpSpPr>
        <p:sp>
          <p:nvSpPr>
            <p:cNvPr id="361" name="Google Shape;361;p42"/>
            <p:cNvSpPr/>
            <p:nvPr/>
          </p:nvSpPr>
          <p:spPr>
            <a:xfrm>
              <a:off x="1123904" y="252773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2"/>
            <p:cNvSpPr txBox="1"/>
            <p:nvPr/>
          </p:nvSpPr>
          <p:spPr>
            <a:xfrm>
              <a:off x="1515794" y="268686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363" name="Google Shape;363;p42"/>
          <p:cNvPicPr preferRelativeResize="0"/>
          <p:nvPr/>
        </p:nvPicPr>
        <p:blipFill>
          <a:blip r:embed="rId3">
            <a:alphaModFix/>
          </a:blip>
          <a:stretch>
            <a:fillRect/>
          </a:stretch>
        </p:blipFill>
        <p:spPr>
          <a:xfrm>
            <a:off x="2836388" y="2087158"/>
            <a:ext cx="3483540" cy="136089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3"/>
          <p:cNvSpPr txBox="1"/>
          <p:nvPr>
            <p:ph type="ctrTitle"/>
          </p:nvPr>
        </p:nvSpPr>
        <p:spPr>
          <a:xfrm>
            <a:off x="430325" y="887221"/>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How Many Do You See: Base-Ten Blocks and Three-Digit Numbers</a:t>
            </a:r>
            <a:endParaRPr b="0" sz="2900">
              <a:solidFill>
                <a:srgbClr val="434343"/>
              </a:solidFill>
              <a:latin typeface="Hepta Slab"/>
              <a:ea typeface="Hepta Slab"/>
              <a:cs typeface="Hepta Slab"/>
              <a:sym typeface="Hepta Slab"/>
            </a:endParaRPr>
          </a:p>
        </p:txBody>
      </p:sp>
      <p:sp>
        <p:nvSpPr>
          <p:cNvPr id="369" name="Google Shape;369;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70" name="Google Shape;370;p43"/>
          <p:cNvGrpSpPr/>
          <p:nvPr/>
        </p:nvGrpSpPr>
        <p:grpSpPr>
          <a:xfrm rot="-801510">
            <a:off x="554980" y="1732833"/>
            <a:ext cx="1993856" cy="955396"/>
            <a:chOff x="522450" y="1769275"/>
            <a:chExt cx="2343168" cy="950076"/>
          </a:xfrm>
        </p:grpSpPr>
        <p:sp>
          <p:nvSpPr>
            <p:cNvPr id="371" name="Google Shape;371;p4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3"/>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373" name="Google Shape;373;p43"/>
          <p:cNvGrpSpPr/>
          <p:nvPr/>
        </p:nvGrpSpPr>
        <p:grpSpPr>
          <a:xfrm rot="862304">
            <a:off x="6604859" y="3476144"/>
            <a:ext cx="1863493" cy="885824"/>
            <a:chOff x="1123904" y="2527732"/>
            <a:chExt cx="2343168" cy="950076"/>
          </a:xfrm>
        </p:grpSpPr>
        <p:sp>
          <p:nvSpPr>
            <p:cNvPr id="374" name="Google Shape;374;p43"/>
            <p:cNvSpPr/>
            <p:nvPr/>
          </p:nvSpPr>
          <p:spPr>
            <a:xfrm>
              <a:off x="1123904" y="252773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3"/>
            <p:cNvSpPr txBox="1"/>
            <p:nvPr/>
          </p:nvSpPr>
          <p:spPr>
            <a:xfrm>
              <a:off x="1515794" y="268686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376" name="Google Shape;376;p43"/>
          <p:cNvPicPr preferRelativeResize="0"/>
          <p:nvPr/>
        </p:nvPicPr>
        <p:blipFill>
          <a:blip r:embed="rId3">
            <a:alphaModFix/>
          </a:blip>
          <a:stretch>
            <a:fillRect/>
          </a:stretch>
        </p:blipFill>
        <p:spPr>
          <a:xfrm>
            <a:off x="3406585" y="2007646"/>
            <a:ext cx="2343150" cy="14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4"/>
          <p:cNvSpPr txBox="1"/>
          <p:nvPr>
            <p:ph type="ctrTitle"/>
          </p:nvPr>
        </p:nvSpPr>
        <p:spPr>
          <a:xfrm>
            <a:off x="506700" y="379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Place Value Riddles</a:t>
            </a:r>
            <a:endParaRPr b="0" sz="2700">
              <a:solidFill>
                <a:srgbClr val="434343"/>
              </a:solidFill>
              <a:latin typeface="Hepta Slab"/>
              <a:ea typeface="Hepta Slab"/>
              <a:cs typeface="Hepta Slab"/>
              <a:sym typeface="Hepta Slab"/>
            </a:endParaRPr>
          </a:p>
        </p:txBody>
      </p:sp>
      <p:sp>
        <p:nvSpPr>
          <p:cNvPr id="382" name="Google Shape;382;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83" name="Google Shape;383;p44"/>
          <p:cNvSpPr txBox="1"/>
          <p:nvPr/>
        </p:nvSpPr>
        <p:spPr>
          <a:xfrm>
            <a:off x="591875" y="1127725"/>
            <a:ext cx="4125900" cy="34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Solve each riddle and write the three-digit number. Use the table to help you organize the digits. </a:t>
            </a:r>
            <a:endParaRPr sz="1600">
              <a:latin typeface="Livvic"/>
              <a:ea typeface="Livvic"/>
              <a:cs typeface="Livvic"/>
              <a:sym typeface="Livvic"/>
            </a:endParaRPr>
          </a:p>
        </p:txBody>
      </p:sp>
      <p:pic>
        <p:nvPicPr>
          <p:cNvPr id="384" name="Google Shape;384;p44"/>
          <p:cNvPicPr preferRelativeResize="0"/>
          <p:nvPr/>
        </p:nvPicPr>
        <p:blipFill>
          <a:blip r:embed="rId3">
            <a:alphaModFix/>
          </a:blip>
          <a:stretch>
            <a:fillRect/>
          </a:stretch>
        </p:blipFill>
        <p:spPr>
          <a:xfrm>
            <a:off x="726025" y="2132175"/>
            <a:ext cx="3411675" cy="2351200"/>
          </a:xfrm>
          <a:prstGeom prst="rect">
            <a:avLst/>
          </a:prstGeom>
          <a:noFill/>
          <a:ln>
            <a:noFill/>
          </a:ln>
        </p:spPr>
      </p:pic>
      <p:sp>
        <p:nvSpPr>
          <p:cNvPr id="385" name="Google Shape;385;p44"/>
          <p:cNvSpPr txBox="1"/>
          <p:nvPr/>
        </p:nvSpPr>
        <p:spPr>
          <a:xfrm>
            <a:off x="4717775" y="1521975"/>
            <a:ext cx="3933300" cy="30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I have 2 ones, 7 tens, and 6 hundreds.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I have 3 ones, 5 tens, and 2 hundreds.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3. I have 7 hundreds, 5 ones, and 3 tens.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4. I have 5 hundreds, no tens, and 9 ones.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5. I have 4 ones, 6 tens, and 3 hundreds.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6. I have 8 tens, 1 hundred, and no ones. </a:t>
            </a:r>
            <a:endParaRPr sz="1600">
              <a:latin typeface="Livvic"/>
              <a:ea typeface="Livvic"/>
              <a:cs typeface="Livvic"/>
              <a:sym typeface="Livvic"/>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5"/>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Mixed Up Digits Make Numbers</a:t>
            </a:r>
            <a:endParaRPr b="0" sz="2600">
              <a:solidFill>
                <a:srgbClr val="434343"/>
              </a:solidFill>
              <a:latin typeface="Hepta Slab"/>
              <a:ea typeface="Hepta Slab"/>
              <a:cs typeface="Hepta Slab"/>
              <a:sym typeface="Hepta Slab"/>
            </a:endParaRPr>
          </a:p>
        </p:txBody>
      </p:sp>
      <p:sp>
        <p:nvSpPr>
          <p:cNvPr id="391" name="Google Shape;391;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92" name="Google Shape;392;p45"/>
          <p:cNvSpPr txBox="1"/>
          <p:nvPr/>
        </p:nvSpPr>
        <p:spPr>
          <a:xfrm>
            <a:off x="394350" y="1154650"/>
            <a:ext cx="8247900" cy="6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Write the number that makes the equation true. Use base-ten blocks or diagrams if they help.</a:t>
            </a:r>
            <a:endParaRPr b="1">
              <a:latin typeface="Livvic"/>
              <a:ea typeface="Livvic"/>
              <a:cs typeface="Livvic"/>
              <a:sym typeface="Livvic"/>
            </a:endParaRPr>
          </a:p>
        </p:txBody>
      </p:sp>
      <p:pic>
        <p:nvPicPr>
          <p:cNvPr id="393" name="Google Shape;393;p45"/>
          <p:cNvPicPr preferRelativeResize="0"/>
          <p:nvPr/>
        </p:nvPicPr>
        <p:blipFill>
          <a:blip r:embed="rId3">
            <a:alphaModFix/>
          </a:blip>
          <a:stretch>
            <a:fillRect/>
          </a:stretch>
        </p:blipFill>
        <p:spPr>
          <a:xfrm>
            <a:off x="2396650" y="1622975"/>
            <a:ext cx="4048125" cy="2838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6"/>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Mixed Up Digits Make Numbers</a:t>
            </a:r>
            <a:endParaRPr b="0" sz="2600">
              <a:solidFill>
                <a:srgbClr val="434343"/>
              </a:solidFill>
              <a:latin typeface="Hepta Slab"/>
              <a:ea typeface="Hepta Slab"/>
              <a:cs typeface="Hepta Slab"/>
              <a:sym typeface="Hepta Slab"/>
            </a:endParaRPr>
          </a:p>
        </p:txBody>
      </p:sp>
      <p:sp>
        <p:nvSpPr>
          <p:cNvPr id="399" name="Google Shape;399;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00" name="Google Shape;400;p46"/>
          <p:cNvSpPr txBox="1"/>
          <p:nvPr/>
        </p:nvSpPr>
        <p:spPr>
          <a:xfrm>
            <a:off x="394350" y="1154650"/>
            <a:ext cx="8247900" cy="6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Write the number that makes the equation true. Use base-ten blocks or diagrams if they help.</a:t>
            </a:r>
            <a:endParaRPr b="1">
              <a:latin typeface="Livvic"/>
              <a:ea typeface="Livvic"/>
              <a:cs typeface="Livvic"/>
              <a:sym typeface="Livvic"/>
            </a:endParaRPr>
          </a:p>
        </p:txBody>
      </p:sp>
      <p:pic>
        <p:nvPicPr>
          <p:cNvPr id="401" name="Google Shape;401;p46"/>
          <p:cNvPicPr preferRelativeResize="0"/>
          <p:nvPr/>
        </p:nvPicPr>
        <p:blipFill>
          <a:blip r:embed="rId3">
            <a:alphaModFix/>
          </a:blip>
          <a:stretch>
            <a:fillRect/>
          </a:stretch>
        </p:blipFill>
        <p:spPr>
          <a:xfrm>
            <a:off x="1888350" y="1687275"/>
            <a:ext cx="4972050" cy="2914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7"/>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Mixed Up Digits Make Numbers</a:t>
            </a:r>
            <a:endParaRPr b="0" sz="2600">
              <a:solidFill>
                <a:srgbClr val="434343"/>
              </a:solidFill>
              <a:latin typeface="Hepta Slab"/>
              <a:ea typeface="Hepta Slab"/>
              <a:cs typeface="Hepta Slab"/>
              <a:sym typeface="Hepta Slab"/>
            </a:endParaRPr>
          </a:p>
        </p:txBody>
      </p:sp>
      <p:sp>
        <p:nvSpPr>
          <p:cNvPr id="407" name="Google Shape;407;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08" name="Google Shape;408;p47"/>
          <p:cNvSpPr txBox="1"/>
          <p:nvPr/>
        </p:nvSpPr>
        <p:spPr>
          <a:xfrm>
            <a:off x="638850" y="1230775"/>
            <a:ext cx="7953900" cy="314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7. Clare and Elena solved the same problem, but have different answers.</a:t>
            </a:r>
            <a:endParaRPr sz="1900">
              <a:latin typeface="Livvic"/>
              <a:ea typeface="Livvic"/>
              <a:cs typeface="Livvic"/>
              <a:sym typeface="Livvic"/>
            </a:endParaRPr>
          </a:p>
        </p:txBody>
      </p:sp>
      <p:pic>
        <p:nvPicPr>
          <p:cNvPr id="409" name="Google Shape;409;p47"/>
          <p:cNvPicPr preferRelativeResize="0"/>
          <p:nvPr/>
        </p:nvPicPr>
        <p:blipFill>
          <a:blip r:embed="rId3">
            <a:alphaModFix/>
          </a:blip>
          <a:stretch>
            <a:fillRect/>
          </a:stretch>
        </p:blipFill>
        <p:spPr>
          <a:xfrm>
            <a:off x="1754333" y="1931875"/>
            <a:ext cx="6030175" cy="220953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8"/>
          <p:cNvSpPr txBox="1"/>
          <p:nvPr/>
        </p:nvSpPr>
        <p:spPr>
          <a:xfrm>
            <a:off x="1006475" y="520075"/>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Today we learned that three-digit numbers can be represented with their hundreds, tens, and ones out of order with blocks or diagrams or even in equations. We learned that it is very important to put those digits in the correct place when representing the quantity as a three-digit number.</a:t>
            </a:r>
            <a:endParaRPr sz="1300">
              <a:latin typeface="Livvic"/>
              <a:ea typeface="Livvic"/>
              <a:cs typeface="Livvic"/>
              <a:sym typeface="Livvic"/>
            </a:endParaRPr>
          </a:p>
        </p:txBody>
      </p:sp>
      <p:sp>
        <p:nvSpPr>
          <p:cNvPr id="415" name="Google Shape;415;p4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16" name="Google Shape;416;p48"/>
          <p:cNvPicPr preferRelativeResize="0"/>
          <p:nvPr/>
        </p:nvPicPr>
        <p:blipFill>
          <a:blip r:embed="rId3">
            <a:alphaModFix/>
          </a:blip>
          <a:stretch>
            <a:fillRect/>
          </a:stretch>
        </p:blipFill>
        <p:spPr>
          <a:xfrm>
            <a:off x="2216317" y="2671600"/>
            <a:ext cx="2194252" cy="1953800"/>
          </a:xfrm>
          <a:prstGeom prst="rect">
            <a:avLst/>
          </a:prstGeom>
          <a:noFill/>
          <a:ln>
            <a:noFill/>
          </a:ln>
        </p:spPr>
      </p:pic>
      <p:sp>
        <p:nvSpPr>
          <p:cNvPr id="417" name="Google Shape;417;p48"/>
          <p:cNvSpPr/>
          <p:nvPr/>
        </p:nvSpPr>
        <p:spPr>
          <a:xfrm>
            <a:off x="4708525" y="1980375"/>
            <a:ext cx="3364840" cy="19537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8"/>
          <p:cNvSpPr txBox="1"/>
          <p:nvPr/>
        </p:nvSpPr>
        <p:spPr>
          <a:xfrm flipH="1">
            <a:off x="4997750" y="2304850"/>
            <a:ext cx="2786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Han says:</a:t>
            </a:r>
            <a:endParaRPr b="1" sz="1100">
              <a:latin typeface="Quicksand"/>
              <a:ea typeface="Quicksand"/>
              <a:cs typeface="Quicksand"/>
              <a:sym typeface="Quicksand"/>
            </a:endParaRPr>
          </a:p>
          <a:p>
            <a:pPr indent="0" lvl="0" marL="0" rtl="0" algn="ctr">
              <a:spcBef>
                <a:spcPts val="0"/>
              </a:spcBef>
              <a:spcAft>
                <a:spcPts val="0"/>
              </a:spcAft>
              <a:buNone/>
            </a:pPr>
            <a:r>
              <a:rPr b="1" lang="en" sz="1100">
                <a:latin typeface="Quicksand"/>
                <a:ea typeface="Quicksand"/>
                <a:cs typeface="Quicksand"/>
                <a:sym typeface="Quicksand"/>
              </a:rPr>
              <a:t> 5 tens + 4 ones + 7 hundreds = 547. </a:t>
            </a:r>
            <a:endParaRPr b="1" sz="1100">
              <a:latin typeface="Quicksand"/>
              <a:ea typeface="Quicksand"/>
              <a:cs typeface="Quicksand"/>
              <a:sym typeface="Quicksand"/>
            </a:endParaRPr>
          </a:p>
          <a:p>
            <a:pPr indent="0" lvl="0" marL="0" rtl="0" algn="ctr">
              <a:spcBef>
                <a:spcPts val="0"/>
              </a:spcBef>
              <a:spcAft>
                <a:spcPts val="0"/>
              </a:spcAft>
              <a:buNone/>
            </a:pPr>
            <a:r>
              <a:rPr b="1" lang="en" sz="1100">
                <a:latin typeface="Quicksand"/>
                <a:ea typeface="Quicksand"/>
                <a:cs typeface="Quicksand"/>
                <a:sym typeface="Quicksand"/>
              </a:rPr>
              <a:t>What would you say to Han about his thinking?</a:t>
            </a:r>
            <a:endParaRPr b="1" sz="1200">
              <a:latin typeface="Quicksand"/>
              <a:ea typeface="Quicksand"/>
              <a:cs typeface="Quicksand"/>
              <a:sym typeface="Quicksa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22" name="Shape 422"/>
        <p:cNvGrpSpPr/>
        <p:nvPr/>
      </p:nvGrpSpPr>
      <p:grpSpPr>
        <a:xfrm>
          <a:off x="0" y="0"/>
          <a:ext cx="0" cy="0"/>
          <a:chOff x="0" y="0"/>
          <a:chExt cx="0" cy="0"/>
        </a:xfrm>
      </p:grpSpPr>
      <p:sp>
        <p:nvSpPr>
          <p:cNvPr id="423" name="Google Shape;423;p49"/>
          <p:cNvSpPr txBox="1"/>
          <p:nvPr>
            <p:ph type="ctrTitle"/>
          </p:nvPr>
        </p:nvSpPr>
        <p:spPr>
          <a:xfrm>
            <a:off x="1201100" y="1944700"/>
            <a:ext cx="662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Expanded Form of Numbers</a:t>
            </a:r>
            <a:endParaRPr sz="4200">
              <a:solidFill>
                <a:srgbClr val="434343"/>
              </a:solidFill>
              <a:latin typeface="Hepta Slab"/>
              <a:ea typeface="Hepta Slab"/>
              <a:cs typeface="Hepta Slab"/>
              <a:sym typeface="Hepta Slab"/>
            </a:endParaRPr>
          </a:p>
        </p:txBody>
      </p:sp>
      <p:sp>
        <p:nvSpPr>
          <p:cNvPr id="424" name="Google Shape;424;p49"/>
          <p:cNvSpPr txBox="1"/>
          <p:nvPr/>
        </p:nvSpPr>
        <p:spPr>
          <a:xfrm>
            <a:off x="2783675" y="2604825"/>
            <a:ext cx="5415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three-digit numbers as a sum of the digits.</a:t>
            </a:r>
            <a:endParaRPr>
              <a:latin typeface="Quicksand"/>
              <a:ea typeface="Quicksand"/>
              <a:cs typeface="Quicksand"/>
              <a:sym typeface="Quicksand"/>
            </a:endParaRPr>
          </a:p>
        </p:txBody>
      </p:sp>
      <p:sp>
        <p:nvSpPr>
          <p:cNvPr id="425" name="Google Shape;425;p49"/>
          <p:cNvSpPr/>
          <p:nvPr/>
        </p:nvSpPr>
        <p:spPr>
          <a:xfrm>
            <a:off x="2192452" y="2604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2.NBT.A.3</a:t>
            </a:r>
            <a:endParaRPr sz="1100">
              <a:latin typeface="Quicksand"/>
              <a:ea typeface="Quicksand"/>
              <a:cs typeface="Quicksand"/>
              <a:sym typeface="Quicksand"/>
            </a:endParaRPr>
          </a:p>
        </p:txBody>
      </p:sp>
      <p:sp>
        <p:nvSpPr>
          <p:cNvPr id="427" name="Google Shape;427;p49"/>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5</a:t>
            </a:r>
            <a:endParaRPr sz="8000">
              <a:solidFill>
                <a:srgbClr val="595959"/>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0"/>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433" name="Google Shape;433;p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34" name="Google Shape;434;p50"/>
          <p:cNvGrpSpPr/>
          <p:nvPr/>
        </p:nvGrpSpPr>
        <p:grpSpPr>
          <a:xfrm rot="-801400">
            <a:off x="550911" y="1697856"/>
            <a:ext cx="2343045" cy="950026"/>
            <a:chOff x="522450" y="1769275"/>
            <a:chExt cx="2343168" cy="950076"/>
          </a:xfrm>
        </p:grpSpPr>
        <p:sp>
          <p:nvSpPr>
            <p:cNvPr id="435" name="Google Shape;435;p5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5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437" name="Google Shape;437;p50"/>
          <p:cNvGrpSpPr/>
          <p:nvPr/>
        </p:nvGrpSpPr>
        <p:grpSpPr>
          <a:xfrm rot="862269">
            <a:off x="6428620" y="3250539"/>
            <a:ext cx="2343148" cy="950068"/>
            <a:chOff x="839436" y="2344375"/>
            <a:chExt cx="2343168" cy="950076"/>
          </a:xfrm>
        </p:grpSpPr>
        <p:sp>
          <p:nvSpPr>
            <p:cNvPr id="438" name="Google Shape;438;p5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440" name="Google Shape;440;p50"/>
          <p:cNvPicPr preferRelativeResize="0"/>
          <p:nvPr/>
        </p:nvPicPr>
        <p:blipFill>
          <a:blip r:embed="rId3">
            <a:alphaModFix/>
          </a:blip>
          <a:stretch>
            <a:fillRect/>
          </a:stretch>
        </p:blipFill>
        <p:spPr>
          <a:xfrm>
            <a:off x="2543175" y="2320750"/>
            <a:ext cx="4717925" cy="759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1"/>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446" name="Google Shape;446;p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47" name="Google Shape;447;p51"/>
          <p:cNvGrpSpPr/>
          <p:nvPr/>
        </p:nvGrpSpPr>
        <p:grpSpPr>
          <a:xfrm rot="-801400">
            <a:off x="550911" y="1697856"/>
            <a:ext cx="2343045" cy="950026"/>
            <a:chOff x="522450" y="1769275"/>
            <a:chExt cx="2343168" cy="950076"/>
          </a:xfrm>
        </p:grpSpPr>
        <p:sp>
          <p:nvSpPr>
            <p:cNvPr id="448" name="Google Shape;448;p5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5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450" name="Google Shape;450;p51"/>
          <p:cNvGrpSpPr/>
          <p:nvPr/>
        </p:nvGrpSpPr>
        <p:grpSpPr>
          <a:xfrm rot="862269">
            <a:off x="6428620" y="3250539"/>
            <a:ext cx="2343148" cy="950068"/>
            <a:chOff x="839436" y="2344375"/>
            <a:chExt cx="2343168" cy="950076"/>
          </a:xfrm>
        </p:grpSpPr>
        <p:sp>
          <p:nvSpPr>
            <p:cNvPr id="451" name="Google Shape;451;p5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453" name="Google Shape;453;p51"/>
          <p:cNvPicPr preferRelativeResize="0"/>
          <p:nvPr/>
        </p:nvPicPr>
        <p:blipFill>
          <a:blip r:embed="rId3">
            <a:alphaModFix/>
          </a:blip>
          <a:stretch>
            <a:fillRect/>
          </a:stretch>
        </p:blipFill>
        <p:spPr>
          <a:xfrm>
            <a:off x="2772446" y="2343021"/>
            <a:ext cx="4461100" cy="6316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2"/>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459" name="Google Shape;459;p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60" name="Google Shape;460;p52"/>
          <p:cNvGrpSpPr/>
          <p:nvPr/>
        </p:nvGrpSpPr>
        <p:grpSpPr>
          <a:xfrm rot="-801400">
            <a:off x="550911" y="1697856"/>
            <a:ext cx="2343045" cy="950026"/>
            <a:chOff x="522450" y="1769275"/>
            <a:chExt cx="2343168" cy="950076"/>
          </a:xfrm>
        </p:grpSpPr>
        <p:sp>
          <p:nvSpPr>
            <p:cNvPr id="461" name="Google Shape;461;p5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463" name="Google Shape;463;p52"/>
          <p:cNvGrpSpPr/>
          <p:nvPr/>
        </p:nvGrpSpPr>
        <p:grpSpPr>
          <a:xfrm rot="862269">
            <a:off x="6428620" y="3250539"/>
            <a:ext cx="2343148" cy="950068"/>
            <a:chOff x="839436" y="2344375"/>
            <a:chExt cx="2343168" cy="950076"/>
          </a:xfrm>
        </p:grpSpPr>
        <p:sp>
          <p:nvSpPr>
            <p:cNvPr id="464" name="Google Shape;464;p5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466" name="Google Shape;466;p52"/>
          <p:cNvPicPr preferRelativeResize="0"/>
          <p:nvPr/>
        </p:nvPicPr>
        <p:blipFill>
          <a:blip r:embed="rId3">
            <a:alphaModFix/>
          </a:blip>
          <a:stretch>
            <a:fillRect/>
          </a:stretch>
        </p:blipFill>
        <p:spPr>
          <a:xfrm>
            <a:off x="2641475" y="2372225"/>
            <a:ext cx="4077725" cy="6784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53"/>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472" name="Google Shape;472;p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73" name="Google Shape;473;p53"/>
          <p:cNvGrpSpPr/>
          <p:nvPr/>
        </p:nvGrpSpPr>
        <p:grpSpPr>
          <a:xfrm rot="-801400">
            <a:off x="550911" y="1697856"/>
            <a:ext cx="2343045" cy="950026"/>
            <a:chOff x="522450" y="1769275"/>
            <a:chExt cx="2343168" cy="950076"/>
          </a:xfrm>
        </p:grpSpPr>
        <p:sp>
          <p:nvSpPr>
            <p:cNvPr id="474" name="Google Shape;474;p5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476" name="Google Shape;476;p53"/>
          <p:cNvGrpSpPr/>
          <p:nvPr/>
        </p:nvGrpSpPr>
        <p:grpSpPr>
          <a:xfrm rot="862269">
            <a:off x="6428620" y="3250539"/>
            <a:ext cx="2343148" cy="950068"/>
            <a:chOff x="839436" y="2344375"/>
            <a:chExt cx="2343168" cy="950076"/>
          </a:xfrm>
        </p:grpSpPr>
        <p:sp>
          <p:nvSpPr>
            <p:cNvPr id="477" name="Google Shape;477;p5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479" name="Google Shape;479;p53"/>
          <p:cNvPicPr preferRelativeResize="0"/>
          <p:nvPr/>
        </p:nvPicPr>
        <p:blipFill>
          <a:blip r:embed="rId3">
            <a:alphaModFix/>
          </a:blip>
          <a:stretch>
            <a:fillRect/>
          </a:stretch>
        </p:blipFill>
        <p:spPr>
          <a:xfrm>
            <a:off x="2435025" y="2457796"/>
            <a:ext cx="4725075" cy="6594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54"/>
          <p:cNvSpPr txBox="1"/>
          <p:nvPr>
            <p:ph type="ctrTitle"/>
          </p:nvPr>
        </p:nvSpPr>
        <p:spPr>
          <a:xfrm>
            <a:off x="32802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Writing Expressions and Three-Digit Numbers </a:t>
            </a:r>
            <a:endParaRPr b="0" sz="2300">
              <a:solidFill>
                <a:srgbClr val="434343"/>
              </a:solidFill>
              <a:latin typeface="Hepta Slab"/>
              <a:ea typeface="Hepta Slab"/>
              <a:cs typeface="Hepta Slab"/>
              <a:sym typeface="Hepta Slab"/>
            </a:endParaRPr>
          </a:p>
        </p:txBody>
      </p:sp>
      <p:sp>
        <p:nvSpPr>
          <p:cNvPr id="485" name="Google Shape;485;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86" name="Google Shape;486;p54"/>
          <p:cNvSpPr txBox="1"/>
          <p:nvPr/>
        </p:nvSpPr>
        <p:spPr>
          <a:xfrm>
            <a:off x="514350" y="1108750"/>
            <a:ext cx="8115300" cy="37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1. Andre has 3 hundreds. Tyler has 5 tens. Mai has 6 ones. They want to represent the amount they have using an equation.</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Write an expression to represent the sum of their values.</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 __________ + __________ + __________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Write the total value as a three-digit number: __________________</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p:txBody>
      </p:sp>
      <p:pic>
        <p:nvPicPr>
          <p:cNvPr id="487" name="Google Shape;487;p54"/>
          <p:cNvPicPr preferRelativeResize="0"/>
          <p:nvPr/>
        </p:nvPicPr>
        <p:blipFill>
          <a:blip r:embed="rId3">
            <a:alphaModFix/>
          </a:blip>
          <a:stretch>
            <a:fillRect/>
          </a:stretch>
        </p:blipFill>
        <p:spPr>
          <a:xfrm>
            <a:off x="1886750" y="1995488"/>
            <a:ext cx="4838700" cy="1152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55"/>
          <p:cNvSpPr txBox="1"/>
          <p:nvPr>
            <p:ph type="ctrTitle"/>
          </p:nvPr>
        </p:nvSpPr>
        <p:spPr>
          <a:xfrm>
            <a:off x="32802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Writing Expressions and Three-Digit Numbers </a:t>
            </a:r>
            <a:endParaRPr b="0" sz="2300">
              <a:solidFill>
                <a:srgbClr val="434343"/>
              </a:solidFill>
              <a:latin typeface="Hepta Slab"/>
              <a:ea typeface="Hepta Slab"/>
              <a:cs typeface="Hepta Slab"/>
              <a:sym typeface="Hepta Slab"/>
            </a:endParaRPr>
          </a:p>
        </p:txBody>
      </p:sp>
      <p:sp>
        <p:nvSpPr>
          <p:cNvPr id="493" name="Google Shape;493;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94" name="Google Shape;494;p55"/>
          <p:cNvSpPr txBox="1"/>
          <p:nvPr/>
        </p:nvSpPr>
        <p:spPr>
          <a:xfrm>
            <a:off x="514350" y="1108750"/>
            <a:ext cx="8115300" cy="37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Write each number as the sum of hundreds, tens, and ones, and as a three-digit number.</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rPr lang="en" sz="1900">
                <a:latin typeface="Livvic"/>
                <a:ea typeface="Livvic"/>
                <a:cs typeface="Livvic"/>
                <a:sym typeface="Livvic"/>
              </a:rPr>
              <a:t>2. Expanded form: __________________________ </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rPr lang="en" sz="1900">
                <a:latin typeface="Livvic"/>
                <a:ea typeface="Livvic"/>
                <a:cs typeface="Livvic"/>
                <a:sym typeface="Livvic"/>
              </a:rPr>
              <a:t>    Three-digit number: _______________________</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p:txBody>
      </p:sp>
      <p:pic>
        <p:nvPicPr>
          <p:cNvPr id="495" name="Google Shape;495;p55"/>
          <p:cNvPicPr preferRelativeResize="0"/>
          <p:nvPr/>
        </p:nvPicPr>
        <p:blipFill>
          <a:blip r:embed="rId3">
            <a:alphaModFix/>
          </a:blip>
          <a:stretch>
            <a:fillRect/>
          </a:stretch>
        </p:blipFill>
        <p:spPr>
          <a:xfrm>
            <a:off x="2690813" y="2014538"/>
            <a:ext cx="3762375" cy="1114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56"/>
          <p:cNvSpPr txBox="1"/>
          <p:nvPr>
            <p:ph type="ctrTitle"/>
          </p:nvPr>
        </p:nvSpPr>
        <p:spPr>
          <a:xfrm>
            <a:off x="32802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Writing Expressions and Three-Digit Numbers </a:t>
            </a:r>
            <a:endParaRPr b="0" sz="2300">
              <a:solidFill>
                <a:srgbClr val="434343"/>
              </a:solidFill>
              <a:latin typeface="Hepta Slab"/>
              <a:ea typeface="Hepta Slab"/>
              <a:cs typeface="Hepta Slab"/>
              <a:sym typeface="Hepta Slab"/>
            </a:endParaRPr>
          </a:p>
        </p:txBody>
      </p:sp>
      <p:sp>
        <p:nvSpPr>
          <p:cNvPr id="501" name="Google Shape;501;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02" name="Google Shape;502;p56"/>
          <p:cNvSpPr txBox="1"/>
          <p:nvPr/>
        </p:nvSpPr>
        <p:spPr>
          <a:xfrm>
            <a:off x="514350" y="1108750"/>
            <a:ext cx="8115300" cy="37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Write each number as the sum of hundreds, tens, and ones, and as a three-digit number.</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rPr lang="en" sz="1900">
                <a:latin typeface="Livvic"/>
                <a:ea typeface="Livvic"/>
                <a:cs typeface="Livvic"/>
                <a:sym typeface="Livvic"/>
              </a:rPr>
              <a:t>3. Expanded form: __________________________ </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rPr lang="en" sz="1900">
                <a:latin typeface="Livvic"/>
                <a:ea typeface="Livvic"/>
                <a:cs typeface="Livvic"/>
                <a:sym typeface="Livvic"/>
              </a:rPr>
              <a:t>    Three-digit number: _______________________</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p:txBody>
      </p:sp>
      <p:pic>
        <p:nvPicPr>
          <p:cNvPr id="503" name="Google Shape;503;p56"/>
          <p:cNvPicPr preferRelativeResize="0"/>
          <p:nvPr/>
        </p:nvPicPr>
        <p:blipFill>
          <a:blip r:embed="rId3">
            <a:alphaModFix/>
          </a:blip>
          <a:stretch>
            <a:fillRect/>
          </a:stretch>
        </p:blipFill>
        <p:spPr>
          <a:xfrm>
            <a:off x="2633663" y="2005013"/>
            <a:ext cx="3876675" cy="1133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57"/>
          <p:cNvSpPr txBox="1"/>
          <p:nvPr>
            <p:ph type="ctrTitle"/>
          </p:nvPr>
        </p:nvSpPr>
        <p:spPr>
          <a:xfrm>
            <a:off x="32802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Writing Expressions and Three-Digit Numbers </a:t>
            </a:r>
            <a:endParaRPr b="0" sz="2300">
              <a:solidFill>
                <a:srgbClr val="434343"/>
              </a:solidFill>
              <a:latin typeface="Hepta Slab"/>
              <a:ea typeface="Hepta Slab"/>
              <a:cs typeface="Hepta Slab"/>
              <a:sym typeface="Hepta Slab"/>
            </a:endParaRPr>
          </a:p>
        </p:txBody>
      </p:sp>
      <p:sp>
        <p:nvSpPr>
          <p:cNvPr id="509" name="Google Shape;509;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10" name="Google Shape;510;p57"/>
          <p:cNvSpPr txBox="1"/>
          <p:nvPr/>
        </p:nvSpPr>
        <p:spPr>
          <a:xfrm>
            <a:off x="514350" y="1108750"/>
            <a:ext cx="8115300" cy="37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Write each number as the sum of hundreds, tens, and ones, and as a three-digit number.</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rPr lang="en" sz="1900">
                <a:latin typeface="Livvic"/>
                <a:ea typeface="Livvic"/>
                <a:cs typeface="Livvic"/>
                <a:sym typeface="Livvic"/>
              </a:rPr>
              <a:t>4. Expanded form: __________________________ </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rPr lang="en" sz="1900">
                <a:latin typeface="Livvic"/>
                <a:ea typeface="Livvic"/>
                <a:cs typeface="Livvic"/>
                <a:sym typeface="Livvic"/>
              </a:rPr>
              <a:t>    Three-digit number: _______________________</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p:txBody>
      </p:sp>
      <p:pic>
        <p:nvPicPr>
          <p:cNvPr id="511" name="Google Shape;511;p57"/>
          <p:cNvPicPr preferRelativeResize="0"/>
          <p:nvPr/>
        </p:nvPicPr>
        <p:blipFill>
          <a:blip r:embed="rId3">
            <a:alphaModFix/>
          </a:blip>
          <a:stretch>
            <a:fillRect/>
          </a:stretch>
        </p:blipFill>
        <p:spPr>
          <a:xfrm>
            <a:off x="2433638" y="2019300"/>
            <a:ext cx="4276725" cy="1104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58"/>
          <p:cNvSpPr txBox="1"/>
          <p:nvPr>
            <p:ph type="ctrTitle"/>
          </p:nvPr>
        </p:nvSpPr>
        <p:spPr>
          <a:xfrm>
            <a:off x="328025" y="384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Writing Expressions and Three-Digit Numbers </a:t>
            </a:r>
            <a:endParaRPr b="0" sz="2300">
              <a:solidFill>
                <a:srgbClr val="434343"/>
              </a:solidFill>
              <a:latin typeface="Hepta Slab"/>
              <a:ea typeface="Hepta Slab"/>
              <a:cs typeface="Hepta Slab"/>
              <a:sym typeface="Hepta Slab"/>
            </a:endParaRPr>
          </a:p>
        </p:txBody>
      </p:sp>
      <p:sp>
        <p:nvSpPr>
          <p:cNvPr id="517" name="Google Shape;517;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18" name="Google Shape;518;p58"/>
          <p:cNvSpPr txBox="1"/>
          <p:nvPr/>
        </p:nvSpPr>
        <p:spPr>
          <a:xfrm>
            <a:off x="514350" y="1108750"/>
            <a:ext cx="8115300" cy="37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Write each number as the sum of hundreds, tens, and ones, and as a three-digit number.</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rPr lang="en" sz="1900">
                <a:latin typeface="Livvic"/>
                <a:ea typeface="Livvic"/>
                <a:cs typeface="Livvic"/>
                <a:sym typeface="Livvic"/>
              </a:rPr>
              <a:t>5. Expanded form: __________________________ </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rPr lang="en" sz="1900">
                <a:latin typeface="Livvic"/>
                <a:ea typeface="Livvic"/>
                <a:cs typeface="Livvic"/>
                <a:sym typeface="Livvic"/>
              </a:rPr>
              <a:t>    Three-digit number: _______________________</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a:p>
            <a:pPr indent="0" lvl="0" marL="914400" rtl="0" algn="l">
              <a:spcBef>
                <a:spcPts val="0"/>
              </a:spcBef>
              <a:spcAft>
                <a:spcPts val="0"/>
              </a:spcAft>
              <a:buNone/>
            </a:pPr>
            <a:r>
              <a:t/>
            </a:r>
            <a:endParaRPr sz="1900">
              <a:latin typeface="Livvic"/>
              <a:ea typeface="Livvic"/>
              <a:cs typeface="Livvic"/>
              <a:sym typeface="Livvic"/>
            </a:endParaRPr>
          </a:p>
        </p:txBody>
      </p:sp>
      <p:pic>
        <p:nvPicPr>
          <p:cNvPr id="519" name="Google Shape;519;p58"/>
          <p:cNvPicPr preferRelativeResize="0"/>
          <p:nvPr/>
        </p:nvPicPr>
        <p:blipFill>
          <a:blip r:embed="rId3">
            <a:alphaModFix/>
          </a:blip>
          <a:stretch>
            <a:fillRect/>
          </a:stretch>
        </p:blipFill>
        <p:spPr>
          <a:xfrm>
            <a:off x="2081213" y="2038350"/>
            <a:ext cx="4981575" cy="1066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59"/>
          <p:cNvSpPr txBox="1"/>
          <p:nvPr>
            <p:ph type="ctrTitle"/>
          </p:nvPr>
        </p:nvSpPr>
        <p:spPr>
          <a:xfrm>
            <a:off x="408350" y="733571"/>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 Expanded Form, Unit Form, and Three-Digit Numbers</a:t>
            </a:r>
            <a:endParaRPr b="0" sz="2800">
              <a:solidFill>
                <a:srgbClr val="434343"/>
              </a:solidFill>
              <a:latin typeface="Hepta Slab"/>
              <a:ea typeface="Hepta Slab"/>
              <a:cs typeface="Hepta Slab"/>
              <a:sym typeface="Hepta Slab"/>
            </a:endParaRPr>
          </a:p>
        </p:txBody>
      </p:sp>
      <p:sp>
        <p:nvSpPr>
          <p:cNvPr id="525" name="Google Shape;525;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26" name="Google Shape;526;p59"/>
          <p:cNvPicPr preferRelativeResize="0"/>
          <p:nvPr/>
        </p:nvPicPr>
        <p:blipFill>
          <a:blip r:embed="rId3">
            <a:alphaModFix/>
          </a:blip>
          <a:stretch>
            <a:fillRect/>
          </a:stretch>
        </p:blipFill>
        <p:spPr>
          <a:xfrm>
            <a:off x="602475" y="1446974"/>
            <a:ext cx="3239650" cy="1409500"/>
          </a:xfrm>
          <a:prstGeom prst="rect">
            <a:avLst/>
          </a:prstGeom>
          <a:noFill/>
          <a:ln cap="flat" cmpd="sng" w="19050">
            <a:solidFill>
              <a:schemeClr val="dk2"/>
            </a:solidFill>
            <a:prstDash val="solid"/>
            <a:round/>
            <a:headEnd len="sm" w="sm" type="none"/>
            <a:tailEnd len="sm" w="sm" type="none"/>
          </a:ln>
        </p:spPr>
      </p:pic>
      <p:pic>
        <p:nvPicPr>
          <p:cNvPr id="527" name="Google Shape;527;p59"/>
          <p:cNvPicPr preferRelativeResize="0"/>
          <p:nvPr/>
        </p:nvPicPr>
        <p:blipFill>
          <a:blip r:embed="rId4">
            <a:alphaModFix/>
          </a:blip>
          <a:stretch>
            <a:fillRect/>
          </a:stretch>
        </p:blipFill>
        <p:spPr>
          <a:xfrm>
            <a:off x="602475" y="3036425"/>
            <a:ext cx="3239650" cy="1537461"/>
          </a:xfrm>
          <a:prstGeom prst="rect">
            <a:avLst/>
          </a:prstGeom>
          <a:noFill/>
          <a:ln cap="flat" cmpd="sng" w="19050">
            <a:solidFill>
              <a:schemeClr val="dk2"/>
            </a:solidFill>
            <a:prstDash val="solid"/>
            <a:round/>
            <a:headEnd len="sm" w="sm" type="none"/>
            <a:tailEnd len="sm" w="sm" type="none"/>
          </a:ln>
        </p:spPr>
      </p:pic>
      <p:pic>
        <p:nvPicPr>
          <p:cNvPr id="528" name="Google Shape;528;p59"/>
          <p:cNvPicPr preferRelativeResize="0"/>
          <p:nvPr/>
        </p:nvPicPr>
        <p:blipFill>
          <a:blip r:embed="rId5">
            <a:alphaModFix/>
          </a:blip>
          <a:stretch>
            <a:fillRect/>
          </a:stretch>
        </p:blipFill>
        <p:spPr>
          <a:xfrm>
            <a:off x="4132300" y="1446974"/>
            <a:ext cx="4276225" cy="2089200"/>
          </a:xfrm>
          <a:prstGeom prst="rect">
            <a:avLst/>
          </a:prstGeom>
          <a:noFill/>
          <a:ln cap="flat" cmpd="sng" w="19050">
            <a:solidFill>
              <a:schemeClr val="dk2"/>
            </a:solidFill>
            <a:prstDash val="solid"/>
            <a:round/>
            <a:headEnd len="sm" w="sm" type="none"/>
            <a:tailEnd len="sm" w="sm" type="none"/>
          </a:ln>
        </p:spPr>
      </p:pic>
      <p:pic>
        <p:nvPicPr>
          <p:cNvPr id="529" name="Google Shape;529;p59"/>
          <p:cNvPicPr preferRelativeResize="0"/>
          <p:nvPr/>
        </p:nvPicPr>
        <p:blipFill>
          <a:blip r:embed="rId6">
            <a:alphaModFix/>
          </a:blip>
          <a:stretch>
            <a:fillRect/>
          </a:stretch>
        </p:blipFill>
        <p:spPr>
          <a:xfrm>
            <a:off x="5564300" y="3642675"/>
            <a:ext cx="1658625" cy="984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6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35" name="Google Shape;535;p60"/>
          <p:cNvSpPr/>
          <p:nvPr/>
        </p:nvSpPr>
        <p:spPr>
          <a:xfrm>
            <a:off x="5038565" y="2523300"/>
            <a:ext cx="3463010" cy="189580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60"/>
          <p:cNvSpPr txBox="1"/>
          <p:nvPr/>
        </p:nvSpPr>
        <p:spPr>
          <a:xfrm flipH="1">
            <a:off x="5515838" y="2994148"/>
            <a:ext cx="2380200" cy="150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Explain how you know these represent the same value.</a:t>
            </a:r>
            <a:endParaRPr b="1" sz="1700">
              <a:latin typeface="Quicksand"/>
              <a:ea typeface="Quicksand"/>
              <a:cs typeface="Quicksand"/>
              <a:sym typeface="Quicksand"/>
            </a:endParaRPr>
          </a:p>
        </p:txBody>
      </p:sp>
      <p:pic>
        <p:nvPicPr>
          <p:cNvPr id="537" name="Google Shape;537;p60"/>
          <p:cNvPicPr preferRelativeResize="0"/>
          <p:nvPr/>
        </p:nvPicPr>
        <p:blipFill>
          <a:blip r:embed="rId3">
            <a:alphaModFix/>
          </a:blip>
          <a:stretch>
            <a:fillRect/>
          </a:stretch>
        </p:blipFill>
        <p:spPr>
          <a:xfrm>
            <a:off x="2505850" y="2890026"/>
            <a:ext cx="2017650" cy="1796550"/>
          </a:xfrm>
          <a:prstGeom prst="rect">
            <a:avLst/>
          </a:prstGeom>
          <a:noFill/>
          <a:ln>
            <a:noFill/>
          </a:ln>
        </p:spPr>
      </p:pic>
      <p:sp>
        <p:nvSpPr>
          <p:cNvPr id="538" name="Google Shape;538;p60"/>
          <p:cNvSpPr txBox="1"/>
          <p:nvPr/>
        </p:nvSpPr>
        <p:spPr>
          <a:xfrm>
            <a:off x="775250" y="504275"/>
            <a:ext cx="7032300" cy="11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you represented numbers in expanded form and as three-digit numbers.</a:t>
            </a:r>
            <a:endParaRPr sz="2000">
              <a:latin typeface="Livvic"/>
              <a:ea typeface="Livvic"/>
              <a:cs typeface="Livvic"/>
              <a:sym typeface="Livvic"/>
            </a:endParaRPr>
          </a:p>
        </p:txBody>
      </p:sp>
      <p:pic>
        <p:nvPicPr>
          <p:cNvPr id="539" name="Google Shape;539;p60"/>
          <p:cNvPicPr preferRelativeResize="0"/>
          <p:nvPr/>
        </p:nvPicPr>
        <p:blipFill>
          <a:blip r:embed="rId4">
            <a:alphaModFix/>
          </a:blip>
          <a:stretch>
            <a:fillRect/>
          </a:stretch>
        </p:blipFill>
        <p:spPr>
          <a:xfrm>
            <a:off x="2647870" y="1345475"/>
            <a:ext cx="3151676" cy="13245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43" name="Shape 543"/>
        <p:cNvGrpSpPr/>
        <p:nvPr/>
      </p:nvGrpSpPr>
      <p:grpSpPr>
        <a:xfrm>
          <a:off x="0" y="0"/>
          <a:ext cx="0" cy="0"/>
          <a:chOff x="0" y="0"/>
          <a:chExt cx="0" cy="0"/>
        </a:xfrm>
      </p:grpSpPr>
      <p:sp>
        <p:nvSpPr>
          <p:cNvPr id="544" name="Google Shape;544;p61"/>
          <p:cNvSpPr txBox="1"/>
          <p:nvPr>
            <p:ph type="ctrTitle"/>
          </p:nvPr>
        </p:nvSpPr>
        <p:spPr>
          <a:xfrm>
            <a:off x="1640100" y="1520475"/>
            <a:ext cx="58638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Numbers in Different Ways</a:t>
            </a:r>
            <a:endParaRPr sz="4400">
              <a:solidFill>
                <a:srgbClr val="434343"/>
              </a:solidFill>
              <a:latin typeface="Hepta Slab"/>
              <a:ea typeface="Hepta Slab"/>
              <a:cs typeface="Hepta Slab"/>
              <a:sym typeface="Hepta Slab"/>
            </a:endParaRPr>
          </a:p>
        </p:txBody>
      </p:sp>
      <p:sp>
        <p:nvSpPr>
          <p:cNvPr id="545" name="Google Shape;545;p61"/>
          <p:cNvSpPr txBox="1"/>
          <p:nvPr/>
        </p:nvSpPr>
        <p:spPr>
          <a:xfrm>
            <a:off x="2778450" y="29063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work with numbers represented in different ways.</a:t>
            </a:r>
            <a:endParaRPr>
              <a:latin typeface="Quicksand"/>
              <a:ea typeface="Quicksand"/>
              <a:cs typeface="Quicksand"/>
              <a:sym typeface="Quicksand"/>
            </a:endParaRPr>
          </a:p>
        </p:txBody>
      </p:sp>
      <p:sp>
        <p:nvSpPr>
          <p:cNvPr id="546" name="Google Shape;546;p61"/>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61"/>
          <p:cNvSpPr txBox="1"/>
          <p:nvPr/>
        </p:nvSpPr>
        <p:spPr>
          <a:xfrm>
            <a:off x="0" y="4843500"/>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2.NBT.A.3</a:t>
            </a:r>
            <a:endParaRPr sz="1100">
              <a:latin typeface="Quicksand"/>
              <a:ea typeface="Quicksand"/>
              <a:cs typeface="Quicksand"/>
              <a:sym typeface="Quicksand"/>
            </a:endParaRPr>
          </a:p>
        </p:txBody>
      </p:sp>
      <p:sp>
        <p:nvSpPr>
          <p:cNvPr id="548" name="Google Shape;548;p61"/>
          <p:cNvSpPr txBox="1"/>
          <p:nvPr/>
        </p:nvSpPr>
        <p:spPr>
          <a:xfrm>
            <a:off x="76696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6</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62"/>
          <p:cNvSpPr txBox="1"/>
          <p:nvPr>
            <p:ph type="ctrTitle"/>
          </p:nvPr>
        </p:nvSpPr>
        <p:spPr>
          <a:xfrm>
            <a:off x="289325" y="742825"/>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Which One Doesn’t Belong: Representing Numbers in Different Ways</a:t>
            </a:r>
            <a:endParaRPr b="0" sz="2700">
              <a:solidFill>
                <a:srgbClr val="434343"/>
              </a:solidFill>
              <a:latin typeface="Hepta Slab"/>
              <a:ea typeface="Hepta Slab"/>
              <a:cs typeface="Hepta Slab"/>
              <a:sym typeface="Hepta Slab"/>
            </a:endParaRPr>
          </a:p>
        </p:txBody>
      </p:sp>
      <p:sp>
        <p:nvSpPr>
          <p:cNvPr id="554" name="Google Shape;554;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55" name="Google Shape;555;p62"/>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56" name="Google Shape;556;p62"/>
          <p:cNvPicPr preferRelativeResize="0"/>
          <p:nvPr/>
        </p:nvPicPr>
        <p:blipFill>
          <a:blip r:embed="rId3">
            <a:alphaModFix/>
          </a:blip>
          <a:stretch>
            <a:fillRect/>
          </a:stretch>
        </p:blipFill>
        <p:spPr>
          <a:xfrm>
            <a:off x="1576375" y="1698688"/>
            <a:ext cx="5991225" cy="2314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63"/>
          <p:cNvSpPr txBox="1"/>
          <p:nvPr>
            <p:ph type="ctrTitle"/>
          </p:nvPr>
        </p:nvSpPr>
        <p:spPr>
          <a:xfrm>
            <a:off x="356200" y="2672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Number Names</a:t>
            </a:r>
            <a:endParaRPr b="0" sz="2300">
              <a:solidFill>
                <a:srgbClr val="434343"/>
              </a:solidFill>
              <a:latin typeface="Hepta Slab"/>
              <a:ea typeface="Hepta Slab"/>
              <a:cs typeface="Hepta Slab"/>
              <a:sym typeface="Hepta Slab"/>
            </a:endParaRPr>
          </a:p>
        </p:txBody>
      </p:sp>
      <p:sp>
        <p:nvSpPr>
          <p:cNvPr id="562" name="Google Shape;562;p63"/>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563" name="Google Shape;563;p63"/>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64" name="Google Shape;564;p63"/>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65" name="Google Shape;565;p63"/>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66" name="Google Shape;566;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67" name="Google Shape;567;p63"/>
          <p:cNvSpPr txBox="1"/>
          <p:nvPr/>
        </p:nvSpPr>
        <p:spPr>
          <a:xfrm>
            <a:off x="356200" y="863350"/>
            <a:ext cx="8015400" cy="51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Fill in the blanks to complete the number names.</a:t>
            </a:r>
            <a:endParaRPr sz="1700">
              <a:latin typeface="Livvic"/>
              <a:ea typeface="Livvic"/>
              <a:cs typeface="Livvic"/>
              <a:sym typeface="Livvic"/>
            </a:endParaRPr>
          </a:p>
        </p:txBody>
      </p:sp>
      <p:pic>
        <p:nvPicPr>
          <p:cNvPr id="568" name="Google Shape;568;p63"/>
          <p:cNvPicPr preferRelativeResize="0"/>
          <p:nvPr/>
        </p:nvPicPr>
        <p:blipFill>
          <a:blip r:embed="rId3">
            <a:alphaModFix/>
          </a:blip>
          <a:stretch>
            <a:fillRect/>
          </a:stretch>
        </p:blipFill>
        <p:spPr>
          <a:xfrm>
            <a:off x="1456650" y="1516113"/>
            <a:ext cx="5710789" cy="2665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64"/>
          <p:cNvSpPr txBox="1"/>
          <p:nvPr>
            <p:ph type="ctrTitle"/>
          </p:nvPr>
        </p:nvSpPr>
        <p:spPr>
          <a:xfrm>
            <a:off x="356200" y="2672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Number Names</a:t>
            </a:r>
            <a:endParaRPr b="0" sz="2300">
              <a:solidFill>
                <a:srgbClr val="434343"/>
              </a:solidFill>
              <a:latin typeface="Hepta Slab"/>
              <a:ea typeface="Hepta Slab"/>
              <a:cs typeface="Hepta Slab"/>
              <a:sym typeface="Hepta Slab"/>
            </a:endParaRPr>
          </a:p>
        </p:txBody>
      </p:sp>
      <p:sp>
        <p:nvSpPr>
          <p:cNvPr id="574" name="Google Shape;574;p64"/>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575" name="Google Shape;575;p64"/>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76" name="Google Shape;576;p64"/>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77" name="Google Shape;577;p64"/>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78" name="Google Shape;578;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79" name="Google Shape;579;p64"/>
          <p:cNvSpPr txBox="1"/>
          <p:nvPr/>
        </p:nvSpPr>
        <p:spPr>
          <a:xfrm>
            <a:off x="356200" y="863350"/>
            <a:ext cx="8015400" cy="51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Fill in the blanks to complete the number names.</a:t>
            </a:r>
            <a:endParaRPr sz="1700">
              <a:latin typeface="Livvic"/>
              <a:ea typeface="Livvic"/>
              <a:cs typeface="Livvic"/>
              <a:sym typeface="Livvic"/>
            </a:endParaRPr>
          </a:p>
        </p:txBody>
      </p:sp>
      <p:pic>
        <p:nvPicPr>
          <p:cNvPr id="580" name="Google Shape;580;p64"/>
          <p:cNvPicPr preferRelativeResize="0"/>
          <p:nvPr/>
        </p:nvPicPr>
        <p:blipFill>
          <a:blip r:embed="rId3">
            <a:alphaModFix/>
          </a:blip>
          <a:stretch>
            <a:fillRect/>
          </a:stretch>
        </p:blipFill>
        <p:spPr>
          <a:xfrm>
            <a:off x="1835525" y="1377550"/>
            <a:ext cx="5556500" cy="3467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65"/>
          <p:cNvSpPr txBox="1"/>
          <p:nvPr>
            <p:ph type="ctrTitle"/>
          </p:nvPr>
        </p:nvSpPr>
        <p:spPr>
          <a:xfrm>
            <a:off x="356200" y="2672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Number Names</a:t>
            </a:r>
            <a:endParaRPr b="0" sz="2300">
              <a:solidFill>
                <a:srgbClr val="434343"/>
              </a:solidFill>
              <a:latin typeface="Hepta Slab"/>
              <a:ea typeface="Hepta Slab"/>
              <a:cs typeface="Hepta Slab"/>
              <a:sym typeface="Hepta Slab"/>
            </a:endParaRPr>
          </a:p>
        </p:txBody>
      </p:sp>
      <p:sp>
        <p:nvSpPr>
          <p:cNvPr id="586" name="Google Shape;586;p65"/>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587" name="Google Shape;587;p65"/>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88" name="Google Shape;588;p65"/>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89" name="Google Shape;589;p65"/>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90" name="Google Shape;590;p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91" name="Google Shape;591;p65"/>
          <p:cNvSpPr txBox="1"/>
          <p:nvPr/>
        </p:nvSpPr>
        <p:spPr>
          <a:xfrm>
            <a:off x="356200" y="863350"/>
            <a:ext cx="8015400" cy="51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Fill in the blanks to complete the number names.</a:t>
            </a:r>
            <a:endParaRPr sz="1700">
              <a:latin typeface="Livvic"/>
              <a:ea typeface="Livvic"/>
              <a:cs typeface="Livvic"/>
              <a:sym typeface="Livvic"/>
            </a:endParaRPr>
          </a:p>
        </p:txBody>
      </p:sp>
      <p:pic>
        <p:nvPicPr>
          <p:cNvPr id="592" name="Google Shape;592;p65"/>
          <p:cNvPicPr preferRelativeResize="0"/>
          <p:nvPr/>
        </p:nvPicPr>
        <p:blipFill>
          <a:blip r:embed="rId3">
            <a:alphaModFix/>
          </a:blip>
          <a:stretch>
            <a:fillRect/>
          </a:stretch>
        </p:blipFill>
        <p:spPr>
          <a:xfrm>
            <a:off x="1555977" y="1529950"/>
            <a:ext cx="6405300" cy="3145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66"/>
          <p:cNvSpPr txBox="1"/>
          <p:nvPr>
            <p:ph type="ctrTitle"/>
          </p:nvPr>
        </p:nvSpPr>
        <p:spPr>
          <a:xfrm>
            <a:off x="346850" y="455471"/>
            <a:ext cx="7772400" cy="58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Represent Numbers in Different Ways</a:t>
            </a:r>
            <a:endParaRPr b="0" sz="2700">
              <a:solidFill>
                <a:srgbClr val="434343"/>
              </a:solidFill>
              <a:latin typeface="Hepta Slab"/>
              <a:ea typeface="Hepta Slab"/>
              <a:cs typeface="Hepta Slab"/>
              <a:sym typeface="Hepta Slab"/>
            </a:endParaRPr>
          </a:p>
        </p:txBody>
      </p:sp>
      <p:sp>
        <p:nvSpPr>
          <p:cNvPr id="598" name="Google Shape;598;p66"/>
          <p:cNvSpPr txBox="1"/>
          <p:nvPr/>
        </p:nvSpPr>
        <p:spPr>
          <a:xfrm>
            <a:off x="536963" y="155387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99" name="Google Shape;599;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00" name="Google Shape;600;p66"/>
          <p:cNvSpPr txBox="1"/>
          <p:nvPr/>
        </p:nvSpPr>
        <p:spPr>
          <a:xfrm>
            <a:off x="438525" y="1206125"/>
            <a:ext cx="3944100" cy="7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Represent the number on your poster. </a:t>
            </a:r>
            <a:endParaRPr sz="1700">
              <a:latin typeface="Livvic"/>
              <a:ea typeface="Livvic"/>
              <a:cs typeface="Livvic"/>
              <a:sym typeface="Livvic"/>
            </a:endParaRPr>
          </a:p>
          <a:p>
            <a:pPr indent="0" lvl="0" marL="0" rtl="0" algn="ctr">
              <a:spcBef>
                <a:spcPts val="0"/>
              </a:spcBef>
              <a:spcAft>
                <a:spcPts val="0"/>
              </a:spcAft>
              <a:buNone/>
            </a:pPr>
            <a:r>
              <a:rPr lang="en" sz="1700">
                <a:latin typeface="Livvic"/>
                <a:ea typeface="Livvic"/>
                <a:cs typeface="Livvic"/>
                <a:sym typeface="Livvic"/>
              </a:rPr>
              <a:t>Be sure to represent the number using:</a:t>
            </a:r>
            <a:endParaRPr sz="1700">
              <a:latin typeface="Livvic"/>
              <a:ea typeface="Livvic"/>
              <a:cs typeface="Livvic"/>
              <a:sym typeface="Livvic"/>
            </a:endParaRPr>
          </a:p>
        </p:txBody>
      </p:sp>
      <p:pic>
        <p:nvPicPr>
          <p:cNvPr id="601" name="Google Shape;601;p66"/>
          <p:cNvPicPr preferRelativeResize="0"/>
          <p:nvPr/>
        </p:nvPicPr>
        <p:blipFill>
          <a:blip r:embed="rId3">
            <a:alphaModFix/>
          </a:blip>
          <a:stretch>
            <a:fillRect/>
          </a:stretch>
        </p:blipFill>
        <p:spPr>
          <a:xfrm>
            <a:off x="1078400" y="2064825"/>
            <a:ext cx="2238375" cy="1924050"/>
          </a:xfrm>
          <a:prstGeom prst="rect">
            <a:avLst/>
          </a:prstGeom>
          <a:noFill/>
          <a:ln>
            <a:noFill/>
          </a:ln>
        </p:spPr>
      </p:pic>
      <p:sp>
        <p:nvSpPr>
          <p:cNvPr id="602" name="Google Shape;602;p66"/>
          <p:cNvSpPr txBox="1"/>
          <p:nvPr/>
        </p:nvSpPr>
        <p:spPr>
          <a:xfrm>
            <a:off x="5020250" y="1483425"/>
            <a:ext cx="3401400" cy="128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ivvic"/>
                <a:ea typeface="Livvic"/>
                <a:cs typeface="Livvic"/>
                <a:sym typeface="Livvic"/>
              </a:rPr>
              <a:t>If you have time:</a:t>
            </a:r>
            <a:endParaRPr sz="1800">
              <a:latin typeface="Livvic"/>
              <a:ea typeface="Livvic"/>
              <a:cs typeface="Livvic"/>
              <a:sym typeface="Livvic"/>
            </a:endParaRPr>
          </a:p>
        </p:txBody>
      </p:sp>
      <p:pic>
        <p:nvPicPr>
          <p:cNvPr id="603" name="Google Shape;603;p66"/>
          <p:cNvPicPr preferRelativeResize="0"/>
          <p:nvPr/>
        </p:nvPicPr>
        <p:blipFill>
          <a:blip r:embed="rId4">
            <a:alphaModFix/>
          </a:blip>
          <a:stretch>
            <a:fillRect/>
          </a:stretch>
        </p:blipFill>
        <p:spPr>
          <a:xfrm>
            <a:off x="4946900" y="2026425"/>
            <a:ext cx="3773741" cy="739500"/>
          </a:xfrm>
          <a:prstGeom prst="rect">
            <a:avLst/>
          </a:prstGeom>
          <a:noFill/>
          <a:ln>
            <a:noFill/>
          </a:ln>
        </p:spPr>
      </p:pic>
      <p:pic>
        <p:nvPicPr>
          <p:cNvPr id="604" name="Google Shape;604;p66"/>
          <p:cNvPicPr preferRelativeResize="0"/>
          <p:nvPr/>
        </p:nvPicPr>
        <p:blipFill>
          <a:blip r:embed="rId5">
            <a:alphaModFix/>
          </a:blip>
          <a:stretch>
            <a:fillRect/>
          </a:stretch>
        </p:blipFill>
        <p:spPr>
          <a:xfrm>
            <a:off x="5442000" y="3144100"/>
            <a:ext cx="2361275" cy="14167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67"/>
          <p:cNvSpPr/>
          <p:nvPr/>
        </p:nvSpPr>
        <p:spPr>
          <a:xfrm flipH="1">
            <a:off x="546014" y="2154225"/>
            <a:ext cx="2704811" cy="16262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67"/>
          <p:cNvSpPr txBox="1"/>
          <p:nvPr/>
        </p:nvSpPr>
        <p:spPr>
          <a:xfrm>
            <a:off x="999622" y="2265475"/>
            <a:ext cx="1797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What questions do you have about three-digit numbers or any of the representations you saw today?</a:t>
            </a:r>
            <a:endParaRPr b="1" sz="100">
              <a:latin typeface="Quicksand"/>
              <a:ea typeface="Quicksand"/>
              <a:cs typeface="Quicksand"/>
              <a:sym typeface="Quicksand"/>
            </a:endParaRPr>
          </a:p>
        </p:txBody>
      </p:sp>
      <p:sp>
        <p:nvSpPr>
          <p:cNvPr id="611" name="Google Shape;611;p67"/>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you had the chance to represent numbers in different ways and make connections across representations</a:t>
            </a:r>
            <a:endParaRPr sz="2100">
              <a:latin typeface="Livvic"/>
              <a:ea typeface="Livvic"/>
              <a:cs typeface="Livvic"/>
              <a:sym typeface="Livvic"/>
            </a:endParaRPr>
          </a:p>
        </p:txBody>
      </p:sp>
      <p:pic>
        <p:nvPicPr>
          <p:cNvPr id="612" name="Google Shape;612;p67"/>
          <p:cNvPicPr preferRelativeResize="0"/>
          <p:nvPr/>
        </p:nvPicPr>
        <p:blipFill>
          <a:blip r:embed="rId3">
            <a:alphaModFix/>
          </a:blip>
          <a:stretch>
            <a:fillRect/>
          </a:stretch>
        </p:blipFill>
        <p:spPr>
          <a:xfrm>
            <a:off x="3555223" y="3267497"/>
            <a:ext cx="1797600" cy="1600603"/>
          </a:xfrm>
          <a:prstGeom prst="rect">
            <a:avLst/>
          </a:prstGeom>
          <a:noFill/>
          <a:ln>
            <a:noFill/>
          </a:ln>
        </p:spPr>
      </p:pic>
      <p:sp>
        <p:nvSpPr>
          <p:cNvPr id="613" name="Google Shape;613;p6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14" name="Google Shape;614;p67"/>
          <p:cNvSpPr/>
          <p:nvPr/>
        </p:nvSpPr>
        <p:spPr>
          <a:xfrm>
            <a:off x="5657225" y="1622975"/>
            <a:ext cx="3076012" cy="21574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67"/>
          <p:cNvSpPr txBox="1"/>
          <p:nvPr/>
        </p:nvSpPr>
        <p:spPr>
          <a:xfrm flipH="1">
            <a:off x="6103675" y="1864450"/>
            <a:ext cx="21831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While you walked around, what representation did you look at first to help you identify the number? Why?</a:t>
            </a:r>
            <a:endParaRPr b="1" sz="1200">
              <a:latin typeface="Livvic"/>
              <a:ea typeface="Livvic"/>
              <a:cs typeface="Livvic"/>
              <a:sym typeface="Livvic"/>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619" name="Shape 619"/>
        <p:cNvGrpSpPr/>
        <p:nvPr/>
      </p:nvGrpSpPr>
      <p:grpSpPr>
        <a:xfrm>
          <a:off x="0" y="0"/>
          <a:ext cx="0" cy="0"/>
          <a:chOff x="0" y="0"/>
          <a:chExt cx="0" cy="0"/>
        </a:xfrm>
      </p:grpSpPr>
      <p:sp>
        <p:nvSpPr>
          <p:cNvPr id="620" name="Google Shape;620;p68"/>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621" name="Google Shape;621;p68"/>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section of the unit, we learned different ways to represent numbers that are greater than 99. We represented hundreds with base-ten blocks and diagrams. We represented numbers by describing the number of hundreds, tens, and ones that make up the number. We learned to read and write numbers as three-digit numbers, as a sum of the value of each of the digits, and using number names.</a:t>
            </a:r>
            <a:endParaRPr sz="2300">
              <a:latin typeface="Quicksand"/>
              <a:ea typeface="Quicksand"/>
              <a:cs typeface="Quicksand"/>
              <a:sym typeface="Quicksand"/>
            </a:endParaRPr>
          </a:p>
        </p:txBody>
      </p:sp>
      <p:sp>
        <p:nvSpPr>
          <p:cNvPr id="622" name="Google Shape;622;p6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3" name="Google Shape;623;p68"/>
          <p:cNvPicPr preferRelativeResize="0"/>
          <p:nvPr/>
        </p:nvPicPr>
        <p:blipFill>
          <a:blip r:embed="rId3">
            <a:alphaModFix/>
          </a:blip>
          <a:stretch>
            <a:fillRect/>
          </a:stretch>
        </p:blipFill>
        <p:spPr>
          <a:xfrm>
            <a:off x="2441872" y="2512797"/>
            <a:ext cx="3834401" cy="2154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27" name="Shape 627"/>
        <p:cNvGrpSpPr/>
        <p:nvPr/>
      </p:nvGrpSpPr>
      <p:grpSpPr>
        <a:xfrm>
          <a:off x="0" y="0"/>
          <a:ext cx="0" cy="0"/>
          <a:chOff x="0" y="0"/>
          <a:chExt cx="0" cy="0"/>
        </a:xfrm>
      </p:grpSpPr>
      <p:sp>
        <p:nvSpPr>
          <p:cNvPr id="628" name="Google Shape;628;p69"/>
          <p:cNvSpPr txBox="1"/>
          <p:nvPr>
            <p:ph type="ctrTitle"/>
          </p:nvPr>
        </p:nvSpPr>
        <p:spPr>
          <a:xfrm>
            <a:off x="1029650" y="875175"/>
            <a:ext cx="69255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 Center Day</a:t>
            </a:r>
            <a:endParaRPr sz="4200">
              <a:solidFill>
                <a:srgbClr val="434343"/>
              </a:solidFill>
              <a:latin typeface="Hepta Slab"/>
              <a:ea typeface="Hepta Slab"/>
              <a:cs typeface="Hepta Slab"/>
              <a:sym typeface="Hepta Slab"/>
            </a:endParaRPr>
          </a:p>
        </p:txBody>
      </p:sp>
      <p:sp>
        <p:nvSpPr>
          <p:cNvPr id="629" name="Google Shape;629;p69"/>
          <p:cNvSpPr txBox="1"/>
          <p:nvPr/>
        </p:nvSpPr>
        <p:spPr>
          <a:xfrm>
            <a:off x="3548975" y="25176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Number Riddles.</a:t>
            </a:r>
            <a:endParaRPr>
              <a:latin typeface="Quicksand"/>
              <a:ea typeface="Quicksand"/>
              <a:cs typeface="Quicksand"/>
              <a:sym typeface="Quicksand"/>
            </a:endParaRPr>
          </a:p>
        </p:txBody>
      </p:sp>
      <p:sp>
        <p:nvSpPr>
          <p:cNvPr id="630" name="Google Shape;630;p69"/>
          <p:cNvSpPr/>
          <p:nvPr/>
        </p:nvSpPr>
        <p:spPr>
          <a:xfrm>
            <a:off x="2964552" y="25176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6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2.NBT.A, 2.NBT.A.1</a:t>
            </a:r>
            <a:endParaRPr sz="1100">
              <a:latin typeface="Quicksand"/>
              <a:ea typeface="Quicksand"/>
              <a:cs typeface="Quicksand"/>
              <a:sym typeface="Quicksand"/>
            </a:endParaRPr>
          </a:p>
        </p:txBody>
      </p:sp>
      <p:sp>
        <p:nvSpPr>
          <p:cNvPr id="632" name="Google Shape;632;p69"/>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7</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70"/>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638" name="Google Shape;638;p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39" name="Google Shape;639;p70"/>
          <p:cNvGrpSpPr/>
          <p:nvPr/>
        </p:nvGrpSpPr>
        <p:grpSpPr>
          <a:xfrm rot="-801400">
            <a:off x="550911" y="1697856"/>
            <a:ext cx="2343045" cy="950026"/>
            <a:chOff x="522450" y="1769275"/>
            <a:chExt cx="2343168" cy="950076"/>
          </a:xfrm>
        </p:grpSpPr>
        <p:sp>
          <p:nvSpPr>
            <p:cNvPr id="640" name="Google Shape;640;p7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7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642" name="Google Shape;642;p70"/>
          <p:cNvGrpSpPr/>
          <p:nvPr/>
        </p:nvGrpSpPr>
        <p:grpSpPr>
          <a:xfrm rot="862269">
            <a:off x="6428620" y="3250539"/>
            <a:ext cx="2343148" cy="950068"/>
            <a:chOff x="839436" y="2344375"/>
            <a:chExt cx="2343168" cy="950076"/>
          </a:xfrm>
        </p:grpSpPr>
        <p:sp>
          <p:nvSpPr>
            <p:cNvPr id="643" name="Google Shape;643;p7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645" name="Google Shape;645;p70"/>
          <p:cNvPicPr preferRelativeResize="0"/>
          <p:nvPr/>
        </p:nvPicPr>
        <p:blipFill>
          <a:blip r:embed="rId3">
            <a:alphaModFix/>
          </a:blip>
          <a:stretch>
            <a:fillRect/>
          </a:stretch>
        </p:blipFill>
        <p:spPr>
          <a:xfrm>
            <a:off x="2881313" y="2108251"/>
            <a:ext cx="3381375" cy="11334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71"/>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651" name="Google Shape;651;p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52" name="Google Shape;652;p71"/>
          <p:cNvGrpSpPr/>
          <p:nvPr/>
        </p:nvGrpSpPr>
        <p:grpSpPr>
          <a:xfrm rot="-801400">
            <a:off x="550911" y="1697856"/>
            <a:ext cx="2343045" cy="950026"/>
            <a:chOff x="522450" y="1769275"/>
            <a:chExt cx="2343168" cy="950076"/>
          </a:xfrm>
        </p:grpSpPr>
        <p:sp>
          <p:nvSpPr>
            <p:cNvPr id="653" name="Google Shape;653;p7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7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655" name="Google Shape;655;p71"/>
          <p:cNvGrpSpPr/>
          <p:nvPr/>
        </p:nvGrpSpPr>
        <p:grpSpPr>
          <a:xfrm rot="862269">
            <a:off x="6428620" y="3250539"/>
            <a:ext cx="2343148" cy="950068"/>
            <a:chOff x="839436" y="2344375"/>
            <a:chExt cx="2343168" cy="950076"/>
          </a:xfrm>
        </p:grpSpPr>
        <p:sp>
          <p:nvSpPr>
            <p:cNvPr id="656" name="Google Shape;656;p7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7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658" name="Google Shape;658;p71"/>
          <p:cNvPicPr preferRelativeResize="0"/>
          <p:nvPr/>
        </p:nvPicPr>
        <p:blipFill>
          <a:blip r:embed="rId3">
            <a:alphaModFix/>
          </a:blip>
          <a:stretch>
            <a:fillRect/>
          </a:stretch>
        </p:blipFill>
        <p:spPr>
          <a:xfrm>
            <a:off x="2774575" y="2126625"/>
            <a:ext cx="3951000" cy="102112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2"/>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664" name="Google Shape;664;p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65" name="Google Shape;665;p72"/>
          <p:cNvGrpSpPr/>
          <p:nvPr/>
        </p:nvGrpSpPr>
        <p:grpSpPr>
          <a:xfrm rot="-801400">
            <a:off x="550911" y="1697856"/>
            <a:ext cx="2343045" cy="950026"/>
            <a:chOff x="522450" y="1769275"/>
            <a:chExt cx="2343168" cy="950076"/>
          </a:xfrm>
        </p:grpSpPr>
        <p:sp>
          <p:nvSpPr>
            <p:cNvPr id="666" name="Google Shape;666;p7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7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668" name="Google Shape;668;p72"/>
          <p:cNvGrpSpPr/>
          <p:nvPr/>
        </p:nvGrpSpPr>
        <p:grpSpPr>
          <a:xfrm rot="862269">
            <a:off x="6428620" y="3250539"/>
            <a:ext cx="2343148" cy="950068"/>
            <a:chOff x="839436" y="2344375"/>
            <a:chExt cx="2343168" cy="950076"/>
          </a:xfrm>
        </p:grpSpPr>
        <p:sp>
          <p:nvSpPr>
            <p:cNvPr id="669" name="Google Shape;669;p7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7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671" name="Google Shape;671;p72"/>
          <p:cNvPicPr preferRelativeResize="0"/>
          <p:nvPr/>
        </p:nvPicPr>
        <p:blipFill>
          <a:blip r:embed="rId3">
            <a:alphaModFix/>
          </a:blip>
          <a:stretch>
            <a:fillRect/>
          </a:stretch>
        </p:blipFill>
        <p:spPr>
          <a:xfrm>
            <a:off x="2747075" y="2227450"/>
            <a:ext cx="3600300" cy="104878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73"/>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677" name="Google Shape;677;p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78" name="Google Shape;678;p73"/>
          <p:cNvGrpSpPr/>
          <p:nvPr/>
        </p:nvGrpSpPr>
        <p:grpSpPr>
          <a:xfrm rot="-801400">
            <a:off x="550911" y="1697856"/>
            <a:ext cx="2343045" cy="950026"/>
            <a:chOff x="522450" y="1769275"/>
            <a:chExt cx="2343168" cy="950076"/>
          </a:xfrm>
        </p:grpSpPr>
        <p:sp>
          <p:nvSpPr>
            <p:cNvPr id="679" name="Google Shape;679;p7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681" name="Google Shape;681;p73"/>
          <p:cNvGrpSpPr/>
          <p:nvPr/>
        </p:nvGrpSpPr>
        <p:grpSpPr>
          <a:xfrm rot="862269">
            <a:off x="6428620" y="3250539"/>
            <a:ext cx="2343148" cy="950068"/>
            <a:chOff x="839436" y="2344375"/>
            <a:chExt cx="2343168" cy="950076"/>
          </a:xfrm>
        </p:grpSpPr>
        <p:sp>
          <p:nvSpPr>
            <p:cNvPr id="682" name="Google Shape;682;p7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684" name="Google Shape;684;p73"/>
          <p:cNvPicPr preferRelativeResize="0"/>
          <p:nvPr/>
        </p:nvPicPr>
        <p:blipFill>
          <a:blip r:embed="rId3">
            <a:alphaModFix/>
          </a:blip>
          <a:stretch>
            <a:fillRect/>
          </a:stretch>
        </p:blipFill>
        <p:spPr>
          <a:xfrm>
            <a:off x="2530175" y="2352250"/>
            <a:ext cx="4184183" cy="62237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74"/>
          <p:cNvSpPr txBox="1"/>
          <p:nvPr>
            <p:ph type="ctrTitle"/>
          </p:nvPr>
        </p:nvSpPr>
        <p:spPr>
          <a:xfrm>
            <a:off x="268325" y="790275"/>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Centers: Introduce Number Riddles, Solve </a:t>
            </a:r>
            <a:endParaRPr b="0" sz="2900">
              <a:solidFill>
                <a:srgbClr val="434343"/>
              </a:solidFill>
              <a:latin typeface="Hepta Slab"/>
              <a:ea typeface="Hepta Slab"/>
              <a:cs typeface="Hepta Slab"/>
              <a:sym typeface="Hepta Slab"/>
            </a:endParaRPr>
          </a:p>
        </p:txBody>
      </p:sp>
      <p:sp>
        <p:nvSpPr>
          <p:cNvPr id="690" name="Google Shape;690;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91" name="Google Shape;691;p74"/>
          <p:cNvSpPr txBox="1"/>
          <p:nvPr/>
        </p:nvSpPr>
        <p:spPr>
          <a:xfrm>
            <a:off x="666400" y="1515500"/>
            <a:ext cx="3774900" cy="30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Choose a card.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Work with your partner to solve the riddle and write the number. </a:t>
            </a:r>
            <a:endParaRPr/>
          </a:p>
        </p:txBody>
      </p:sp>
      <p:pic>
        <p:nvPicPr>
          <p:cNvPr id="692" name="Google Shape;692;p74"/>
          <p:cNvPicPr preferRelativeResize="0"/>
          <p:nvPr/>
        </p:nvPicPr>
        <p:blipFill>
          <a:blip r:embed="rId3">
            <a:alphaModFix/>
          </a:blip>
          <a:stretch>
            <a:fillRect/>
          </a:stretch>
        </p:blipFill>
        <p:spPr>
          <a:xfrm>
            <a:off x="5199850" y="1448075"/>
            <a:ext cx="2883850" cy="2753750"/>
          </a:xfrm>
          <a:prstGeom prst="rect">
            <a:avLst/>
          </a:prstGeom>
          <a:noFill/>
          <a:ln>
            <a:noFill/>
          </a:ln>
        </p:spPr>
      </p:pic>
      <p:pic>
        <p:nvPicPr>
          <p:cNvPr id="693" name="Google Shape;693;p74"/>
          <p:cNvPicPr preferRelativeResize="0"/>
          <p:nvPr/>
        </p:nvPicPr>
        <p:blipFill>
          <a:blip r:embed="rId4">
            <a:alphaModFix/>
          </a:blip>
          <a:stretch>
            <a:fillRect/>
          </a:stretch>
        </p:blipFill>
        <p:spPr>
          <a:xfrm>
            <a:off x="2430238" y="3007188"/>
            <a:ext cx="1685925" cy="13811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75"/>
          <p:cNvSpPr txBox="1"/>
          <p:nvPr>
            <p:ph type="ctrTitle"/>
          </p:nvPr>
        </p:nvSpPr>
        <p:spPr>
          <a:xfrm>
            <a:off x="268325" y="790275"/>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Centers: Introduce Number Riddles, Write</a:t>
            </a:r>
            <a:endParaRPr b="0" sz="2900">
              <a:solidFill>
                <a:srgbClr val="434343"/>
              </a:solidFill>
              <a:latin typeface="Hepta Slab"/>
              <a:ea typeface="Hepta Slab"/>
              <a:cs typeface="Hepta Slab"/>
              <a:sym typeface="Hepta Slab"/>
            </a:endParaRPr>
          </a:p>
        </p:txBody>
      </p:sp>
      <p:sp>
        <p:nvSpPr>
          <p:cNvPr id="699" name="Google Shape;699;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00" name="Google Shape;700;p75"/>
          <p:cNvPicPr preferRelativeResize="0"/>
          <p:nvPr/>
        </p:nvPicPr>
        <p:blipFill>
          <a:blip r:embed="rId3">
            <a:alphaModFix/>
          </a:blip>
          <a:stretch>
            <a:fillRect/>
          </a:stretch>
        </p:blipFill>
        <p:spPr>
          <a:xfrm>
            <a:off x="1766050" y="1444550"/>
            <a:ext cx="5390425" cy="3117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76"/>
          <p:cNvSpPr txBox="1"/>
          <p:nvPr>
            <p:ph type="ctrTitle"/>
          </p:nvPr>
        </p:nvSpPr>
        <p:spPr>
          <a:xfrm>
            <a:off x="547350" y="4699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706" name="Google Shape;706;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07" name="Google Shape;707;p76"/>
          <p:cNvSpPr txBox="1"/>
          <p:nvPr/>
        </p:nvSpPr>
        <p:spPr>
          <a:xfrm>
            <a:off x="653675" y="16930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Playing on the Number Line</a:t>
            </a:r>
            <a:endParaRPr sz="1800">
              <a:latin typeface="Hepta Slab"/>
              <a:ea typeface="Hepta Slab"/>
              <a:cs typeface="Hepta Slab"/>
              <a:sym typeface="Hepta Slab"/>
            </a:endParaRPr>
          </a:p>
        </p:txBody>
      </p:sp>
      <p:sp>
        <p:nvSpPr>
          <p:cNvPr id="708" name="Google Shape;708;p76"/>
          <p:cNvSpPr txBox="1"/>
          <p:nvPr/>
        </p:nvSpPr>
        <p:spPr>
          <a:xfrm>
            <a:off x="4900925" y="16930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Number Riddles, Write</a:t>
            </a:r>
            <a:endParaRPr sz="1800">
              <a:latin typeface="Hepta Slab"/>
              <a:ea typeface="Hepta Slab"/>
              <a:cs typeface="Hepta Slab"/>
              <a:sym typeface="Hepta Slab"/>
            </a:endParaRPr>
          </a:p>
        </p:txBody>
      </p:sp>
      <p:pic>
        <p:nvPicPr>
          <p:cNvPr id="709" name="Google Shape;709;p76"/>
          <p:cNvPicPr preferRelativeResize="0"/>
          <p:nvPr/>
        </p:nvPicPr>
        <p:blipFill>
          <a:blip r:embed="rId3">
            <a:alphaModFix/>
          </a:blip>
          <a:stretch>
            <a:fillRect/>
          </a:stretch>
        </p:blipFill>
        <p:spPr>
          <a:xfrm>
            <a:off x="4513438" y="2555750"/>
            <a:ext cx="3914775" cy="771525"/>
          </a:xfrm>
          <a:prstGeom prst="rect">
            <a:avLst/>
          </a:prstGeom>
          <a:noFill/>
          <a:ln cap="flat" cmpd="sng" w="19050">
            <a:solidFill>
              <a:schemeClr val="dk2"/>
            </a:solidFill>
            <a:prstDash val="solid"/>
            <a:round/>
            <a:headEnd len="sm" w="sm" type="none"/>
            <a:tailEnd len="sm" w="sm" type="none"/>
          </a:ln>
        </p:spPr>
      </p:pic>
      <p:pic>
        <p:nvPicPr>
          <p:cNvPr id="710" name="Google Shape;710;p76"/>
          <p:cNvPicPr preferRelativeResize="0"/>
          <p:nvPr/>
        </p:nvPicPr>
        <p:blipFill>
          <a:blip r:embed="rId4">
            <a:alphaModFix/>
          </a:blip>
          <a:stretch>
            <a:fillRect/>
          </a:stretch>
        </p:blipFill>
        <p:spPr>
          <a:xfrm>
            <a:off x="742975" y="2673613"/>
            <a:ext cx="3050488" cy="535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77"/>
          <p:cNvSpPr txBox="1"/>
          <p:nvPr/>
        </p:nvSpPr>
        <p:spPr>
          <a:xfrm>
            <a:off x="956475" y="501700"/>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worked with number riddles. Tell your partner what you need to know about place value to write and solve a number riddle.</a:t>
            </a:r>
            <a:endParaRPr sz="2500">
              <a:latin typeface="Quicksand"/>
              <a:ea typeface="Quicksand"/>
              <a:cs typeface="Quicksand"/>
              <a:sym typeface="Quicksand"/>
            </a:endParaRPr>
          </a:p>
        </p:txBody>
      </p:sp>
      <p:sp>
        <p:nvSpPr>
          <p:cNvPr id="716" name="Google Shape;716;p7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17" name="Google Shape;717;p77"/>
          <p:cNvPicPr preferRelativeResize="0"/>
          <p:nvPr/>
        </p:nvPicPr>
        <p:blipFill>
          <a:blip r:embed="rId3">
            <a:alphaModFix/>
          </a:blip>
          <a:stretch>
            <a:fillRect/>
          </a:stretch>
        </p:blipFill>
        <p:spPr>
          <a:xfrm>
            <a:off x="3124575" y="2255251"/>
            <a:ext cx="2600700" cy="23157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21" name="Shape 721"/>
        <p:cNvGrpSpPr/>
        <p:nvPr/>
      </p:nvGrpSpPr>
      <p:grpSpPr>
        <a:xfrm>
          <a:off x="0" y="0"/>
          <a:ext cx="0" cy="0"/>
          <a:chOff x="0" y="0"/>
          <a:chExt cx="0" cy="0"/>
        </a:xfrm>
      </p:grpSpPr>
      <p:sp>
        <p:nvSpPr>
          <p:cNvPr id="722" name="Google Shape;722;p78"/>
          <p:cNvSpPr txBox="1"/>
          <p:nvPr>
            <p:ph type="ctrTitle"/>
          </p:nvPr>
        </p:nvSpPr>
        <p:spPr>
          <a:xfrm>
            <a:off x="822550" y="1520475"/>
            <a:ext cx="76785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solidFill>
                  <a:srgbClr val="434343"/>
                </a:solidFill>
                <a:latin typeface="Hepta Slab"/>
                <a:ea typeface="Hepta Slab"/>
                <a:cs typeface="Hepta Slab"/>
                <a:sym typeface="Hepta Slab"/>
              </a:rPr>
              <a:t>Locate and Represent Three-digit Numbers on the Number Line</a:t>
            </a:r>
            <a:endParaRPr sz="4100">
              <a:solidFill>
                <a:srgbClr val="434343"/>
              </a:solidFill>
              <a:latin typeface="Hepta Slab"/>
              <a:ea typeface="Hepta Slab"/>
              <a:cs typeface="Hepta Slab"/>
              <a:sym typeface="Hepta Slab"/>
            </a:endParaRPr>
          </a:p>
        </p:txBody>
      </p:sp>
      <p:sp>
        <p:nvSpPr>
          <p:cNvPr id="723" name="Google Shape;723;p78"/>
          <p:cNvSpPr txBox="1"/>
          <p:nvPr/>
        </p:nvSpPr>
        <p:spPr>
          <a:xfrm>
            <a:off x="2392700" y="2906325"/>
            <a:ext cx="558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locate and represent three-digit numbers on the number line. </a:t>
            </a:r>
            <a:endParaRPr>
              <a:latin typeface="Quicksand"/>
              <a:ea typeface="Quicksand"/>
              <a:cs typeface="Quicksand"/>
              <a:sym typeface="Quicksand"/>
            </a:endParaRPr>
          </a:p>
        </p:txBody>
      </p:sp>
      <p:sp>
        <p:nvSpPr>
          <p:cNvPr id="724" name="Google Shape;724;p78"/>
          <p:cNvSpPr/>
          <p:nvPr/>
        </p:nvSpPr>
        <p:spPr>
          <a:xfrm>
            <a:off x="1867727" y="2984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8"/>
          <p:cNvSpPr txBox="1"/>
          <p:nvPr/>
        </p:nvSpPr>
        <p:spPr>
          <a:xfrm>
            <a:off x="0" y="4834325"/>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2.NBT.A.1, 2.NBT.A.2 </a:t>
            </a:r>
            <a:endParaRPr sz="1100">
              <a:latin typeface="Quicksand"/>
              <a:ea typeface="Quicksand"/>
              <a:cs typeface="Quicksand"/>
              <a:sym typeface="Quicksand"/>
            </a:endParaRPr>
          </a:p>
        </p:txBody>
      </p:sp>
      <p:sp>
        <p:nvSpPr>
          <p:cNvPr id="726" name="Google Shape;726;p78"/>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8</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79"/>
          <p:cNvSpPr txBox="1"/>
          <p:nvPr>
            <p:ph type="ctrTitle"/>
          </p:nvPr>
        </p:nvSpPr>
        <p:spPr>
          <a:xfrm>
            <a:off x="471600" y="42134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Choral Count: Count by 10 and 100 </a:t>
            </a:r>
            <a:endParaRPr b="0" sz="3000">
              <a:solidFill>
                <a:srgbClr val="434343"/>
              </a:solidFill>
              <a:latin typeface="Hepta Slab"/>
              <a:ea typeface="Hepta Slab"/>
              <a:cs typeface="Hepta Slab"/>
              <a:sym typeface="Hepta Slab"/>
            </a:endParaRPr>
          </a:p>
        </p:txBody>
      </p:sp>
      <p:sp>
        <p:nvSpPr>
          <p:cNvPr id="732" name="Google Shape;732;p7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33" name="Google Shape;733;p79"/>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734" name="Google Shape;734;p79"/>
          <p:cNvGrpSpPr/>
          <p:nvPr/>
        </p:nvGrpSpPr>
        <p:grpSpPr>
          <a:xfrm rot="-801510">
            <a:off x="554980" y="1271158"/>
            <a:ext cx="1993856" cy="955396"/>
            <a:chOff x="522450" y="1769275"/>
            <a:chExt cx="2343168" cy="950076"/>
          </a:xfrm>
        </p:grpSpPr>
        <p:sp>
          <p:nvSpPr>
            <p:cNvPr id="735" name="Google Shape;735;p7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9"/>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737" name="Google Shape;737;p79"/>
          <p:cNvGrpSpPr/>
          <p:nvPr/>
        </p:nvGrpSpPr>
        <p:grpSpPr>
          <a:xfrm rot="862304">
            <a:off x="6938934" y="3466806"/>
            <a:ext cx="1863493" cy="885824"/>
            <a:chOff x="1527915" y="2429095"/>
            <a:chExt cx="2343168" cy="950076"/>
          </a:xfrm>
        </p:grpSpPr>
        <p:sp>
          <p:nvSpPr>
            <p:cNvPr id="738" name="Google Shape;738;p79"/>
            <p:cNvSpPr/>
            <p:nvPr/>
          </p:nvSpPr>
          <p:spPr>
            <a:xfrm>
              <a:off x="1527915" y="242909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79"/>
            <p:cNvSpPr txBox="1"/>
            <p:nvPr/>
          </p:nvSpPr>
          <p:spPr>
            <a:xfrm>
              <a:off x="1908986" y="2503132"/>
              <a:ext cx="17679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patterns do you see?</a:t>
              </a:r>
              <a:endParaRPr/>
            </a:p>
          </p:txBody>
        </p:sp>
      </p:grpSp>
      <p:sp>
        <p:nvSpPr>
          <p:cNvPr id="740" name="Google Shape;740;p79"/>
          <p:cNvSpPr txBox="1"/>
          <p:nvPr/>
        </p:nvSpPr>
        <p:spPr>
          <a:xfrm>
            <a:off x="2017925" y="1448800"/>
            <a:ext cx="5358600" cy="132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aveat Brush"/>
                <a:ea typeface="Caveat Brush"/>
                <a:cs typeface="Caveat Brush"/>
                <a:sym typeface="Caveat Brush"/>
              </a:rPr>
              <a:t>Count by 10, starting at 0.</a:t>
            </a:r>
            <a:endParaRPr sz="3000">
              <a:latin typeface="Caveat Brush"/>
              <a:ea typeface="Caveat Brush"/>
              <a:cs typeface="Caveat Brush"/>
              <a:sym typeface="Caveat Brush"/>
            </a:endParaRPr>
          </a:p>
          <a:p>
            <a:pPr indent="0" lvl="0" marL="0" rtl="0" algn="ctr">
              <a:spcBef>
                <a:spcPts val="0"/>
              </a:spcBef>
              <a:spcAft>
                <a:spcPts val="0"/>
              </a:spcAft>
              <a:buNone/>
            </a:pPr>
            <a:r>
              <a:rPr lang="en" sz="3000">
                <a:latin typeface="Caveat Brush"/>
                <a:ea typeface="Caveat Brush"/>
                <a:cs typeface="Caveat Brush"/>
                <a:sym typeface="Caveat Brush"/>
              </a:rPr>
              <a:t>Stop counting and recording at 100.</a:t>
            </a:r>
            <a:endParaRPr sz="3000">
              <a:latin typeface="Caveat Brush"/>
              <a:ea typeface="Caveat Brush"/>
              <a:cs typeface="Caveat Brush"/>
              <a:sym typeface="Caveat Brush"/>
            </a:endParaRPr>
          </a:p>
          <a:p>
            <a:pPr indent="0" lvl="0" marL="0" rtl="0" algn="ctr">
              <a:spcBef>
                <a:spcPts val="0"/>
              </a:spcBef>
              <a:spcAft>
                <a:spcPts val="0"/>
              </a:spcAft>
              <a:buNone/>
            </a:pPr>
            <a:r>
              <a:rPr lang="en" sz="3000">
                <a:solidFill>
                  <a:schemeClr val="dk1"/>
                </a:solidFill>
                <a:latin typeface="Caveat Brush"/>
                <a:ea typeface="Caveat Brush"/>
                <a:cs typeface="Caveat Brush"/>
                <a:sym typeface="Caveat Brush"/>
              </a:rPr>
              <a:t>Count by 10, starting at 0.</a:t>
            </a:r>
            <a:endParaRPr sz="3000">
              <a:solidFill>
                <a:schemeClr val="dk1"/>
              </a:solidFill>
              <a:latin typeface="Caveat Brush"/>
              <a:ea typeface="Caveat Brush"/>
              <a:cs typeface="Caveat Brush"/>
              <a:sym typeface="Caveat Brush"/>
            </a:endParaRPr>
          </a:p>
          <a:p>
            <a:pPr indent="0" lvl="0" marL="0" rtl="0" algn="ctr">
              <a:spcBef>
                <a:spcPts val="0"/>
              </a:spcBef>
              <a:spcAft>
                <a:spcPts val="0"/>
              </a:spcAft>
              <a:buClr>
                <a:schemeClr val="dk1"/>
              </a:buClr>
              <a:buSzPts val="1100"/>
              <a:buFont typeface="Arial"/>
              <a:buNone/>
            </a:pPr>
            <a:r>
              <a:rPr lang="en" sz="3000">
                <a:solidFill>
                  <a:schemeClr val="dk1"/>
                </a:solidFill>
                <a:latin typeface="Caveat Brush"/>
                <a:ea typeface="Caveat Brush"/>
                <a:cs typeface="Caveat Brush"/>
                <a:sym typeface="Caveat Brush"/>
              </a:rPr>
              <a:t>Stop counting and recording at 1,000. </a:t>
            </a:r>
            <a:endParaRPr sz="3000">
              <a:solidFill>
                <a:schemeClr val="dk1"/>
              </a:solidFill>
              <a:latin typeface="Caveat Brush"/>
              <a:ea typeface="Caveat Brush"/>
              <a:cs typeface="Caveat Brush"/>
              <a:sym typeface="Caveat Brush"/>
            </a:endParaRPr>
          </a:p>
          <a:p>
            <a:pPr indent="0" lvl="0" marL="0" rtl="0" algn="ctr">
              <a:spcBef>
                <a:spcPts val="0"/>
              </a:spcBef>
              <a:spcAft>
                <a:spcPts val="0"/>
              </a:spcAft>
              <a:buNone/>
            </a:pPr>
            <a:r>
              <a:t/>
            </a:r>
            <a:endParaRPr sz="3000">
              <a:latin typeface="Caveat Brush"/>
              <a:ea typeface="Caveat Brush"/>
              <a:cs typeface="Caveat Brush"/>
              <a:sym typeface="Caveat Brush"/>
            </a:endParaRPr>
          </a:p>
        </p:txBody>
      </p:sp>
      <p:pic>
        <p:nvPicPr>
          <p:cNvPr id="741" name="Google Shape;741;p79"/>
          <p:cNvPicPr preferRelativeResize="0"/>
          <p:nvPr/>
        </p:nvPicPr>
        <p:blipFill>
          <a:blip r:embed="rId3">
            <a:alphaModFix/>
          </a:blip>
          <a:stretch>
            <a:fillRect/>
          </a:stretch>
        </p:blipFill>
        <p:spPr>
          <a:xfrm>
            <a:off x="2582050" y="3641875"/>
            <a:ext cx="4061001" cy="97777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80"/>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Locate Three-digit Numbers  on the Number Line</a:t>
            </a:r>
            <a:endParaRPr b="0" sz="2200">
              <a:solidFill>
                <a:srgbClr val="434343"/>
              </a:solidFill>
              <a:latin typeface="Hepta Slab"/>
              <a:ea typeface="Hepta Slab"/>
              <a:cs typeface="Hepta Slab"/>
              <a:sym typeface="Hepta Slab"/>
            </a:endParaRPr>
          </a:p>
        </p:txBody>
      </p:sp>
      <p:sp>
        <p:nvSpPr>
          <p:cNvPr id="747" name="Google Shape;747;p80"/>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48" name="Google Shape;748;p80"/>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49" name="Google Shape;749;p80"/>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50" name="Google Shape;750;p80"/>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51" name="Google Shape;751;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52" name="Google Shape;752;p80"/>
          <p:cNvPicPr preferRelativeResize="0"/>
          <p:nvPr/>
        </p:nvPicPr>
        <p:blipFill>
          <a:blip r:embed="rId3">
            <a:alphaModFix/>
          </a:blip>
          <a:stretch>
            <a:fillRect/>
          </a:stretch>
        </p:blipFill>
        <p:spPr>
          <a:xfrm>
            <a:off x="2393500" y="1261125"/>
            <a:ext cx="4486275" cy="2181225"/>
          </a:xfrm>
          <a:prstGeom prst="rect">
            <a:avLst/>
          </a:prstGeom>
          <a:noFill/>
          <a:ln cap="flat" cmpd="sng" w="19050">
            <a:solidFill>
              <a:schemeClr val="dk2"/>
            </a:solidFill>
            <a:prstDash val="solid"/>
            <a:round/>
            <a:headEnd len="sm" w="sm" type="none"/>
            <a:tailEnd len="sm" w="sm" type="none"/>
          </a:ln>
        </p:spPr>
      </p:pic>
      <p:sp>
        <p:nvSpPr>
          <p:cNvPr id="753" name="Google Shape;753;p80"/>
          <p:cNvSpPr txBox="1"/>
          <p:nvPr/>
        </p:nvSpPr>
        <p:spPr>
          <a:xfrm>
            <a:off x="769793" y="3664725"/>
            <a:ext cx="31572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What do you notice?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    What do you wonder? </a:t>
            </a:r>
            <a:endParaRPr sz="1600">
              <a:latin typeface="Livvic"/>
              <a:ea typeface="Livvic"/>
              <a:cs typeface="Livvic"/>
              <a:sym typeface="Livvic"/>
            </a:endParaRPr>
          </a:p>
        </p:txBody>
      </p:sp>
      <p:sp>
        <p:nvSpPr>
          <p:cNvPr id="754" name="Google Shape;754;p80"/>
          <p:cNvSpPr txBox="1"/>
          <p:nvPr/>
        </p:nvSpPr>
        <p:spPr>
          <a:xfrm>
            <a:off x="4366527" y="3664725"/>
            <a:ext cx="40701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2. Locate 30, 300, and 3 on a number line. Represent each number with a point and label it.</a:t>
            </a:r>
            <a:endParaRPr sz="1600">
              <a:latin typeface="Livvic"/>
              <a:ea typeface="Livvic"/>
              <a:cs typeface="Livvic"/>
              <a:sym typeface="Livvic"/>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81"/>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Locate Three-digit Numbers  on the Number Line</a:t>
            </a:r>
            <a:endParaRPr b="0" sz="2200">
              <a:solidFill>
                <a:srgbClr val="434343"/>
              </a:solidFill>
              <a:latin typeface="Hepta Slab"/>
              <a:ea typeface="Hepta Slab"/>
              <a:cs typeface="Hepta Slab"/>
              <a:sym typeface="Hepta Slab"/>
            </a:endParaRPr>
          </a:p>
        </p:txBody>
      </p:sp>
      <p:sp>
        <p:nvSpPr>
          <p:cNvPr id="760" name="Google Shape;760;p81"/>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61" name="Google Shape;761;p81"/>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62" name="Google Shape;762;p81"/>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63" name="Google Shape;763;p81"/>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64" name="Google Shape;764;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65" name="Google Shape;765;p81"/>
          <p:cNvSpPr txBox="1"/>
          <p:nvPr/>
        </p:nvSpPr>
        <p:spPr>
          <a:xfrm>
            <a:off x="1265784" y="1166450"/>
            <a:ext cx="67749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Label the number located at each point. </a:t>
            </a:r>
            <a:endParaRPr sz="1800">
              <a:latin typeface="Livvic"/>
              <a:ea typeface="Livvic"/>
              <a:cs typeface="Livvic"/>
              <a:sym typeface="Livvic"/>
            </a:endParaRPr>
          </a:p>
        </p:txBody>
      </p:sp>
      <p:pic>
        <p:nvPicPr>
          <p:cNvPr id="766" name="Google Shape;766;p81"/>
          <p:cNvPicPr preferRelativeResize="0"/>
          <p:nvPr/>
        </p:nvPicPr>
        <p:blipFill>
          <a:blip r:embed="rId3">
            <a:alphaModFix/>
          </a:blip>
          <a:stretch>
            <a:fillRect/>
          </a:stretch>
        </p:blipFill>
        <p:spPr>
          <a:xfrm>
            <a:off x="1783575" y="1824100"/>
            <a:ext cx="5870350" cy="2575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82"/>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Locate Three-digit Numbers  on the Number Line</a:t>
            </a:r>
            <a:endParaRPr b="0" sz="2200">
              <a:solidFill>
                <a:srgbClr val="434343"/>
              </a:solidFill>
              <a:latin typeface="Hepta Slab"/>
              <a:ea typeface="Hepta Slab"/>
              <a:cs typeface="Hepta Slab"/>
              <a:sym typeface="Hepta Slab"/>
            </a:endParaRPr>
          </a:p>
        </p:txBody>
      </p:sp>
      <p:sp>
        <p:nvSpPr>
          <p:cNvPr id="772" name="Google Shape;772;p82"/>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73" name="Google Shape;773;p82"/>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74" name="Google Shape;774;p82"/>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75" name="Google Shape;775;p82"/>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76" name="Google Shape;776;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77" name="Google Shape;777;p82"/>
          <p:cNvSpPr txBox="1"/>
          <p:nvPr/>
        </p:nvSpPr>
        <p:spPr>
          <a:xfrm>
            <a:off x="1265784" y="1166450"/>
            <a:ext cx="67749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Label the number located at each point. </a:t>
            </a:r>
            <a:endParaRPr sz="1800">
              <a:latin typeface="Livvic"/>
              <a:ea typeface="Livvic"/>
              <a:cs typeface="Livvic"/>
              <a:sym typeface="Livvic"/>
            </a:endParaRPr>
          </a:p>
        </p:txBody>
      </p:sp>
      <p:pic>
        <p:nvPicPr>
          <p:cNvPr id="778" name="Google Shape;778;p82"/>
          <p:cNvPicPr preferRelativeResize="0"/>
          <p:nvPr/>
        </p:nvPicPr>
        <p:blipFill>
          <a:blip r:embed="rId3">
            <a:alphaModFix/>
          </a:blip>
          <a:stretch>
            <a:fillRect/>
          </a:stretch>
        </p:blipFill>
        <p:spPr>
          <a:xfrm>
            <a:off x="1199475" y="2016975"/>
            <a:ext cx="6915750" cy="2088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83"/>
          <p:cNvSpPr txBox="1"/>
          <p:nvPr>
            <p:ph type="ctrTitle"/>
          </p:nvPr>
        </p:nvSpPr>
        <p:spPr>
          <a:xfrm>
            <a:off x="536975" y="648021"/>
            <a:ext cx="7772400" cy="58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Represent Three-digit Numbers on a Number Line </a:t>
            </a:r>
            <a:endParaRPr b="0" sz="2500">
              <a:solidFill>
                <a:srgbClr val="434343"/>
              </a:solidFill>
              <a:latin typeface="Hepta Slab"/>
              <a:ea typeface="Hepta Slab"/>
              <a:cs typeface="Hepta Slab"/>
              <a:sym typeface="Hepta Slab"/>
            </a:endParaRPr>
          </a:p>
        </p:txBody>
      </p:sp>
      <p:sp>
        <p:nvSpPr>
          <p:cNvPr id="784" name="Google Shape;784;p83"/>
          <p:cNvSpPr txBox="1"/>
          <p:nvPr/>
        </p:nvSpPr>
        <p:spPr>
          <a:xfrm>
            <a:off x="536963" y="155387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85" name="Google Shape;785;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86" name="Google Shape;786;p83"/>
          <p:cNvSpPr txBox="1"/>
          <p:nvPr/>
        </p:nvSpPr>
        <p:spPr>
          <a:xfrm>
            <a:off x="583800" y="1233625"/>
            <a:ext cx="7976400" cy="79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Label the tick marks on each number line. </a:t>
            </a:r>
            <a:endParaRPr sz="1600">
              <a:latin typeface="Livvic"/>
              <a:ea typeface="Livvic"/>
              <a:cs typeface="Livvic"/>
              <a:sym typeface="Livvic"/>
            </a:endParaRPr>
          </a:p>
          <a:p>
            <a:pPr indent="0" lvl="0" marL="0" rtl="0" algn="ctr">
              <a:spcBef>
                <a:spcPts val="0"/>
              </a:spcBef>
              <a:spcAft>
                <a:spcPts val="0"/>
              </a:spcAft>
              <a:buNone/>
            </a:pPr>
            <a:r>
              <a:rPr lang="en" sz="1600">
                <a:latin typeface="Livvic"/>
                <a:ea typeface="Livvic"/>
                <a:cs typeface="Livvic"/>
                <a:sym typeface="Livvic"/>
              </a:rPr>
              <a:t>Represent each number with a point on the number line and label it with the number.</a:t>
            </a:r>
            <a:endParaRPr sz="1600">
              <a:latin typeface="Livvic"/>
              <a:ea typeface="Livvic"/>
              <a:cs typeface="Livvic"/>
              <a:sym typeface="Livvic"/>
            </a:endParaRPr>
          </a:p>
        </p:txBody>
      </p:sp>
      <p:pic>
        <p:nvPicPr>
          <p:cNvPr id="787" name="Google Shape;787;p83"/>
          <p:cNvPicPr preferRelativeResize="0"/>
          <p:nvPr/>
        </p:nvPicPr>
        <p:blipFill>
          <a:blip r:embed="rId3">
            <a:alphaModFix/>
          </a:blip>
          <a:stretch>
            <a:fillRect/>
          </a:stretch>
        </p:blipFill>
        <p:spPr>
          <a:xfrm>
            <a:off x="2361800" y="2082850"/>
            <a:ext cx="4528799" cy="2504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84"/>
          <p:cNvSpPr txBox="1"/>
          <p:nvPr>
            <p:ph type="ctrTitle"/>
          </p:nvPr>
        </p:nvSpPr>
        <p:spPr>
          <a:xfrm>
            <a:off x="536975" y="648021"/>
            <a:ext cx="7772400" cy="58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Represent Three-digit Numbers on a Number Line </a:t>
            </a:r>
            <a:endParaRPr b="0" sz="2500">
              <a:solidFill>
                <a:srgbClr val="434343"/>
              </a:solidFill>
              <a:latin typeface="Hepta Slab"/>
              <a:ea typeface="Hepta Slab"/>
              <a:cs typeface="Hepta Slab"/>
              <a:sym typeface="Hepta Slab"/>
            </a:endParaRPr>
          </a:p>
        </p:txBody>
      </p:sp>
      <p:sp>
        <p:nvSpPr>
          <p:cNvPr id="793" name="Google Shape;793;p84"/>
          <p:cNvSpPr txBox="1"/>
          <p:nvPr/>
        </p:nvSpPr>
        <p:spPr>
          <a:xfrm>
            <a:off x="536963" y="155387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94" name="Google Shape;794;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95" name="Google Shape;795;p84"/>
          <p:cNvSpPr txBox="1"/>
          <p:nvPr/>
        </p:nvSpPr>
        <p:spPr>
          <a:xfrm>
            <a:off x="583800" y="1233625"/>
            <a:ext cx="7976400" cy="79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Label the tick marks on each number line. </a:t>
            </a:r>
            <a:endParaRPr sz="1600">
              <a:latin typeface="Livvic"/>
              <a:ea typeface="Livvic"/>
              <a:cs typeface="Livvic"/>
              <a:sym typeface="Livvic"/>
            </a:endParaRPr>
          </a:p>
          <a:p>
            <a:pPr indent="0" lvl="0" marL="0" rtl="0" algn="ctr">
              <a:spcBef>
                <a:spcPts val="0"/>
              </a:spcBef>
              <a:spcAft>
                <a:spcPts val="0"/>
              </a:spcAft>
              <a:buNone/>
            </a:pPr>
            <a:r>
              <a:rPr lang="en" sz="1600">
                <a:latin typeface="Livvic"/>
                <a:ea typeface="Livvic"/>
                <a:cs typeface="Livvic"/>
                <a:sym typeface="Livvic"/>
              </a:rPr>
              <a:t>Represent each number with a point on the number line and label it with the number.</a:t>
            </a:r>
            <a:endParaRPr sz="1600">
              <a:latin typeface="Livvic"/>
              <a:ea typeface="Livvic"/>
              <a:cs typeface="Livvic"/>
              <a:sym typeface="Livvic"/>
            </a:endParaRPr>
          </a:p>
        </p:txBody>
      </p:sp>
      <p:pic>
        <p:nvPicPr>
          <p:cNvPr id="796" name="Google Shape;796;p84"/>
          <p:cNvPicPr preferRelativeResize="0"/>
          <p:nvPr/>
        </p:nvPicPr>
        <p:blipFill>
          <a:blip r:embed="rId3">
            <a:alphaModFix/>
          </a:blip>
          <a:stretch>
            <a:fillRect/>
          </a:stretch>
        </p:blipFill>
        <p:spPr>
          <a:xfrm>
            <a:off x="1628525" y="2159300"/>
            <a:ext cx="6096400" cy="2230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85"/>
          <p:cNvSpPr/>
          <p:nvPr/>
        </p:nvSpPr>
        <p:spPr>
          <a:xfrm flipH="1">
            <a:off x="174814" y="2154225"/>
            <a:ext cx="3458288" cy="205241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85"/>
          <p:cNvSpPr txBox="1"/>
          <p:nvPr/>
        </p:nvSpPr>
        <p:spPr>
          <a:xfrm>
            <a:off x="692862" y="2476725"/>
            <a:ext cx="24222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Livvic"/>
                <a:ea typeface="Livvic"/>
                <a:cs typeface="Livvic"/>
                <a:sym typeface="Livvic"/>
              </a:rPr>
              <a:t>Why did you use _____ (ones, tens, hundreds) to locate this number?</a:t>
            </a:r>
            <a:endParaRPr b="1" sz="400">
              <a:latin typeface="Quicksand"/>
              <a:ea typeface="Quicksand"/>
              <a:cs typeface="Quicksand"/>
              <a:sym typeface="Quicksand"/>
            </a:endParaRPr>
          </a:p>
        </p:txBody>
      </p:sp>
      <p:sp>
        <p:nvSpPr>
          <p:cNvPr id="803" name="Google Shape;803;p85"/>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Livvic"/>
                <a:ea typeface="Livvic"/>
                <a:cs typeface="Livvic"/>
                <a:sym typeface="Livvic"/>
              </a:rPr>
              <a:t>Today you represented three-digit numbers on number lines.</a:t>
            </a:r>
            <a:endParaRPr sz="2400">
              <a:latin typeface="Livvic"/>
              <a:ea typeface="Livvic"/>
              <a:cs typeface="Livvic"/>
              <a:sym typeface="Livvic"/>
            </a:endParaRPr>
          </a:p>
        </p:txBody>
      </p:sp>
      <p:pic>
        <p:nvPicPr>
          <p:cNvPr id="804" name="Google Shape;804;p85"/>
          <p:cNvPicPr preferRelativeResize="0"/>
          <p:nvPr/>
        </p:nvPicPr>
        <p:blipFill>
          <a:blip r:embed="rId3">
            <a:alphaModFix/>
          </a:blip>
          <a:stretch>
            <a:fillRect/>
          </a:stretch>
        </p:blipFill>
        <p:spPr>
          <a:xfrm>
            <a:off x="3555223" y="3267497"/>
            <a:ext cx="1797600" cy="1600603"/>
          </a:xfrm>
          <a:prstGeom prst="rect">
            <a:avLst/>
          </a:prstGeom>
          <a:noFill/>
          <a:ln>
            <a:noFill/>
          </a:ln>
        </p:spPr>
      </p:pic>
      <p:sp>
        <p:nvSpPr>
          <p:cNvPr id="805" name="Google Shape;805;p8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06" name="Google Shape;806;p85"/>
          <p:cNvSpPr/>
          <p:nvPr/>
        </p:nvSpPr>
        <p:spPr>
          <a:xfrm>
            <a:off x="5657225" y="1622975"/>
            <a:ext cx="3076012" cy="17202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85"/>
          <p:cNvSpPr txBox="1"/>
          <p:nvPr/>
        </p:nvSpPr>
        <p:spPr>
          <a:xfrm flipH="1">
            <a:off x="6103675" y="1864450"/>
            <a:ext cx="21831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How can you use the starting and ending numbers to help you find the unit that works in this number line?</a:t>
            </a:r>
            <a:endParaRPr b="1" sz="1200">
              <a:latin typeface="Livvic"/>
              <a:ea typeface="Livvic"/>
              <a:cs typeface="Livvic"/>
              <a:sym typeface="Livvic"/>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11" name="Shape 811"/>
        <p:cNvGrpSpPr/>
        <p:nvPr/>
      </p:nvGrpSpPr>
      <p:grpSpPr>
        <a:xfrm>
          <a:off x="0" y="0"/>
          <a:ext cx="0" cy="0"/>
          <a:chOff x="0" y="0"/>
          <a:chExt cx="0" cy="0"/>
        </a:xfrm>
      </p:grpSpPr>
      <p:sp>
        <p:nvSpPr>
          <p:cNvPr id="812" name="Google Shape;812;p86"/>
          <p:cNvSpPr txBox="1"/>
          <p:nvPr>
            <p:ph type="ctrTitle"/>
          </p:nvPr>
        </p:nvSpPr>
        <p:spPr>
          <a:xfrm>
            <a:off x="1415425" y="1634250"/>
            <a:ext cx="66723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latin typeface="Hepta Slab"/>
                <a:ea typeface="Hepta Slab"/>
                <a:cs typeface="Hepta Slab"/>
                <a:sym typeface="Hepta Slab"/>
              </a:rPr>
              <a:t>Compare Numbers on the Number Line</a:t>
            </a:r>
            <a:endParaRPr sz="4200">
              <a:latin typeface="Hepta Slab"/>
              <a:ea typeface="Hepta Slab"/>
              <a:cs typeface="Hepta Slab"/>
              <a:sym typeface="Hepta Slab"/>
            </a:endParaRPr>
          </a:p>
        </p:txBody>
      </p:sp>
      <p:sp>
        <p:nvSpPr>
          <p:cNvPr id="813" name="Google Shape;813;p86"/>
          <p:cNvSpPr txBox="1"/>
          <p:nvPr/>
        </p:nvSpPr>
        <p:spPr>
          <a:xfrm>
            <a:off x="2878375" y="2834550"/>
            <a:ext cx="5112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numbers on the number line.</a:t>
            </a:r>
            <a:endParaRPr>
              <a:latin typeface="Quicksand"/>
              <a:ea typeface="Quicksand"/>
              <a:cs typeface="Quicksand"/>
              <a:sym typeface="Quicksand"/>
            </a:endParaRPr>
          </a:p>
        </p:txBody>
      </p:sp>
      <p:sp>
        <p:nvSpPr>
          <p:cNvPr id="814" name="Google Shape;814;p86"/>
          <p:cNvSpPr/>
          <p:nvPr/>
        </p:nvSpPr>
        <p:spPr>
          <a:xfrm>
            <a:off x="2411177" y="2834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2.MD.B.6, 2.NBT.A.1, 2.NBT.A.4</a:t>
            </a:r>
            <a:endParaRPr sz="1100">
              <a:latin typeface="Quicksand"/>
              <a:ea typeface="Quicksand"/>
              <a:cs typeface="Quicksand"/>
              <a:sym typeface="Quicksand"/>
            </a:endParaRPr>
          </a:p>
        </p:txBody>
      </p:sp>
      <p:sp>
        <p:nvSpPr>
          <p:cNvPr id="816" name="Google Shape;816;p86"/>
          <p:cNvSpPr txBox="1"/>
          <p:nvPr/>
        </p:nvSpPr>
        <p:spPr>
          <a:xfrm>
            <a:off x="7663225" y="0"/>
            <a:ext cx="1647600" cy="19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87"/>
          <p:cNvSpPr txBox="1"/>
          <p:nvPr>
            <p:ph type="ctrTitle"/>
          </p:nvPr>
        </p:nvSpPr>
        <p:spPr>
          <a:xfrm>
            <a:off x="471600" y="7856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Estimation Exploration: Estimating Hundreds</a:t>
            </a:r>
            <a:endParaRPr b="0" sz="2800">
              <a:solidFill>
                <a:srgbClr val="434343"/>
              </a:solidFill>
              <a:latin typeface="Hepta Slab"/>
              <a:ea typeface="Hepta Slab"/>
              <a:cs typeface="Hepta Slab"/>
              <a:sym typeface="Hepta Slab"/>
            </a:endParaRPr>
          </a:p>
        </p:txBody>
      </p:sp>
      <p:sp>
        <p:nvSpPr>
          <p:cNvPr id="822" name="Google Shape;822;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23" name="Google Shape;823;p87"/>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87"/>
          <p:cNvSpPr txBox="1"/>
          <p:nvPr/>
        </p:nvSpPr>
        <p:spPr>
          <a:xfrm>
            <a:off x="1286825" y="1509775"/>
            <a:ext cx="62163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Livvic"/>
                <a:ea typeface="Livvic"/>
                <a:cs typeface="Livvic"/>
                <a:sym typeface="Livvic"/>
              </a:rPr>
              <a:t>What number could this be? </a:t>
            </a:r>
            <a:endParaRPr b="1" sz="2000">
              <a:latin typeface="Livvic"/>
              <a:ea typeface="Livvic"/>
              <a:cs typeface="Livvic"/>
              <a:sym typeface="Livvic"/>
            </a:endParaRPr>
          </a:p>
        </p:txBody>
      </p:sp>
      <p:pic>
        <p:nvPicPr>
          <p:cNvPr id="825" name="Google Shape;825;p87"/>
          <p:cNvPicPr preferRelativeResize="0"/>
          <p:nvPr/>
        </p:nvPicPr>
        <p:blipFill>
          <a:blip r:embed="rId3">
            <a:alphaModFix/>
          </a:blip>
          <a:stretch>
            <a:fillRect/>
          </a:stretch>
        </p:blipFill>
        <p:spPr>
          <a:xfrm>
            <a:off x="2038463" y="2090700"/>
            <a:ext cx="4638675" cy="628650"/>
          </a:xfrm>
          <a:prstGeom prst="rect">
            <a:avLst/>
          </a:prstGeom>
          <a:noFill/>
          <a:ln cap="flat" cmpd="sng" w="19050">
            <a:solidFill>
              <a:schemeClr val="dk2"/>
            </a:solidFill>
            <a:prstDash val="solid"/>
            <a:round/>
            <a:headEnd len="sm" w="sm" type="none"/>
            <a:tailEnd len="sm" w="sm" type="none"/>
          </a:ln>
        </p:spPr>
      </p:pic>
      <p:pic>
        <p:nvPicPr>
          <p:cNvPr id="826" name="Google Shape;826;p87"/>
          <p:cNvPicPr preferRelativeResize="0"/>
          <p:nvPr/>
        </p:nvPicPr>
        <p:blipFill>
          <a:blip r:embed="rId4">
            <a:alphaModFix/>
          </a:blip>
          <a:stretch>
            <a:fillRect/>
          </a:stretch>
        </p:blipFill>
        <p:spPr>
          <a:xfrm>
            <a:off x="638325" y="3658525"/>
            <a:ext cx="2971800" cy="981075"/>
          </a:xfrm>
          <a:prstGeom prst="rect">
            <a:avLst/>
          </a:prstGeom>
          <a:noFill/>
          <a:ln cap="flat" cmpd="sng" w="19050">
            <a:solidFill>
              <a:schemeClr val="dk2"/>
            </a:solidFill>
            <a:prstDash val="solid"/>
            <a:round/>
            <a:headEnd len="sm" w="sm" type="none"/>
            <a:tailEnd len="sm" w="sm" type="none"/>
          </a:ln>
        </p:spPr>
      </p:pic>
      <p:pic>
        <p:nvPicPr>
          <p:cNvPr id="827" name="Google Shape;827;p87"/>
          <p:cNvPicPr preferRelativeResize="0"/>
          <p:nvPr/>
        </p:nvPicPr>
        <p:blipFill>
          <a:blip r:embed="rId4">
            <a:alphaModFix/>
          </a:blip>
          <a:stretch>
            <a:fillRect/>
          </a:stretch>
        </p:blipFill>
        <p:spPr>
          <a:xfrm>
            <a:off x="5401625" y="3658525"/>
            <a:ext cx="2971800" cy="981075"/>
          </a:xfrm>
          <a:prstGeom prst="rect">
            <a:avLst/>
          </a:prstGeom>
          <a:noFill/>
          <a:ln cap="flat" cmpd="sng" w="19050">
            <a:solidFill>
              <a:schemeClr val="dk2"/>
            </a:solidFill>
            <a:prstDash val="solid"/>
            <a:round/>
            <a:headEnd len="sm" w="sm" type="none"/>
            <a:tailEnd len="sm" w="sm" type="none"/>
          </a:ln>
        </p:spPr>
      </p:pic>
      <p:sp>
        <p:nvSpPr>
          <p:cNvPr id="828" name="Google Shape;828;p87"/>
          <p:cNvSpPr txBox="1"/>
          <p:nvPr/>
        </p:nvSpPr>
        <p:spPr>
          <a:xfrm>
            <a:off x="555200" y="3144775"/>
            <a:ext cx="3054900" cy="51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1. Record an estimate that is: </a:t>
            </a:r>
            <a:endParaRPr sz="1700">
              <a:latin typeface="Livvic"/>
              <a:ea typeface="Livvic"/>
              <a:cs typeface="Livvic"/>
              <a:sym typeface="Livvic"/>
            </a:endParaRPr>
          </a:p>
        </p:txBody>
      </p:sp>
      <p:sp>
        <p:nvSpPr>
          <p:cNvPr id="829" name="Google Shape;829;p87"/>
          <p:cNvSpPr txBox="1"/>
          <p:nvPr/>
        </p:nvSpPr>
        <p:spPr>
          <a:xfrm>
            <a:off x="5291825" y="3144775"/>
            <a:ext cx="3054900" cy="51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2</a:t>
            </a:r>
            <a:r>
              <a:rPr lang="en" sz="1700">
                <a:latin typeface="Livvic"/>
                <a:ea typeface="Livvic"/>
                <a:cs typeface="Livvic"/>
                <a:sym typeface="Livvic"/>
              </a:rPr>
              <a:t>. Record an estimate that is: </a:t>
            </a:r>
            <a:endParaRPr sz="1700">
              <a:latin typeface="Livvic"/>
              <a:ea typeface="Livvic"/>
              <a:cs typeface="Livvic"/>
              <a:sym typeface="Livvic"/>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88"/>
          <p:cNvSpPr txBox="1"/>
          <p:nvPr>
            <p:ph type="ctrTitle"/>
          </p:nvPr>
        </p:nvSpPr>
        <p:spPr>
          <a:xfrm>
            <a:off x="317525" y="2955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Compare Methods for Three-digit Numbers Comparisons</a:t>
            </a:r>
            <a:endParaRPr b="0" sz="2000">
              <a:solidFill>
                <a:srgbClr val="434343"/>
              </a:solidFill>
              <a:latin typeface="Hepta Slab"/>
              <a:ea typeface="Hepta Slab"/>
              <a:cs typeface="Hepta Slab"/>
              <a:sym typeface="Hepta Slab"/>
            </a:endParaRPr>
          </a:p>
        </p:txBody>
      </p:sp>
      <p:sp>
        <p:nvSpPr>
          <p:cNvPr id="835" name="Google Shape;835;p8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36" name="Google Shape;836;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837" name="Google Shape;837;p88"/>
          <p:cNvSpPr txBox="1"/>
          <p:nvPr/>
        </p:nvSpPr>
        <p:spPr>
          <a:xfrm>
            <a:off x="565750" y="1221575"/>
            <a:ext cx="8018100" cy="65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Each student compared 371 and 317, but represented their thinking in different ways.</a:t>
            </a:r>
            <a:endParaRPr sz="1600">
              <a:latin typeface="Livvic"/>
              <a:ea typeface="Livvic"/>
              <a:cs typeface="Livvic"/>
              <a:sym typeface="Livvic"/>
            </a:endParaRPr>
          </a:p>
        </p:txBody>
      </p:sp>
      <p:sp>
        <p:nvSpPr>
          <p:cNvPr id="838" name="Google Shape;838;p88"/>
          <p:cNvSpPr txBox="1"/>
          <p:nvPr/>
        </p:nvSpPr>
        <p:spPr>
          <a:xfrm>
            <a:off x="1215138" y="1794050"/>
            <a:ext cx="1331700" cy="45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ivvic"/>
                <a:ea typeface="Livvic"/>
                <a:cs typeface="Livvic"/>
                <a:sym typeface="Livvic"/>
              </a:rPr>
              <a:t>Diego</a:t>
            </a:r>
            <a:endParaRPr b="1">
              <a:latin typeface="Livvic"/>
              <a:ea typeface="Livvic"/>
              <a:cs typeface="Livvic"/>
              <a:sym typeface="Livvic"/>
            </a:endParaRPr>
          </a:p>
        </p:txBody>
      </p:sp>
      <p:pic>
        <p:nvPicPr>
          <p:cNvPr id="839" name="Google Shape;839;p88"/>
          <p:cNvPicPr preferRelativeResize="0"/>
          <p:nvPr/>
        </p:nvPicPr>
        <p:blipFill>
          <a:blip r:embed="rId3">
            <a:alphaModFix/>
          </a:blip>
          <a:stretch>
            <a:fillRect/>
          </a:stretch>
        </p:blipFill>
        <p:spPr>
          <a:xfrm>
            <a:off x="565738" y="2253350"/>
            <a:ext cx="2323425" cy="587075"/>
          </a:xfrm>
          <a:prstGeom prst="rect">
            <a:avLst/>
          </a:prstGeom>
          <a:noFill/>
          <a:ln>
            <a:noFill/>
          </a:ln>
        </p:spPr>
      </p:pic>
      <p:pic>
        <p:nvPicPr>
          <p:cNvPr id="840" name="Google Shape;840;p88"/>
          <p:cNvPicPr preferRelativeResize="0"/>
          <p:nvPr/>
        </p:nvPicPr>
        <p:blipFill>
          <a:blip r:embed="rId4">
            <a:alphaModFix/>
          </a:blip>
          <a:stretch>
            <a:fillRect/>
          </a:stretch>
        </p:blipFill>
        <p:spPr>
          <a:xfrm>
            <a:off x="165887" y="2907875"/>
            <a:ext cx="2957770" cy="652200"/>
          </a:xfrm>
          <a:prstGeom prst="rect">
            <a:avLst/>
          </a:prstGeom>
          <a:noFill/>
          <a:ln>
            <a:noFill/>
          </a:ln>
        </p:spPr>
      </p:pic>
      <p:pic>
        <p:nvPicPr>
          <p:cNvPr id="841" name="Google Shape;841;p88"/>
          <p:cNvPicPr preferRelativeResize="0"/>
          <p:nvPr/>
        </p:nvPicPr>
        <p:blipFill>
          <a:blip r:embed="rId5">
            <a:alphaModFix/>
          </a:blip>
          <a:stretch>
            <a:fillRect/>
          </a:stretch>
        </p:blipFill>
        <p:spPr>
          <a:xfrm>
            <a:off x="651165" y="3676475"/>
            <a:ext cx="2152608" cy="587075"/>
          </a:xfrm>
          <a:prstGeom prst="rect">
            <a:avLst/>
          </a:prstGeom>
          <a:noFill/>
          <a:ln>
            <a:noFill/>
          </a:ln>
        </p:spPr>
      </p:pic>
      <p:sp>
        <p:nvSpPr>
          <p:cNvPr id="842" name="Google Shape;842;p88"/>
          <p:cNvSpPr txBox="1"/>
          <p:nvPr/>
        </p:nvSpPr>
        <p:spPr>
          <a:xfrm>
            <a:off x="3952075" y="3618125"/>
            <a:ext cx="1331700" cy="45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ivvic"/>
                <a:ea typeface="Livvic"/>
                <a:cs typeface="Livvic"/>
                <a:sym typeface="Livvic"/>
              </a:rPr>
              <a:t>Clare</a:t>
            </a:r>
            <a:endParaRPr b="1">
              <a:latin typeface="Livvic"/>
              <a:ea typeface="Livvic"/>
              <a:cs typeface="Livvic"/>
              <a:sym typeface="Livvic"/>
            </a:endParaRPr>
          </a:p>
        </p:txBody>
      </p:sp>
      <p:pic>
        <p:nvPicPr>
          <p:cNvPr id="843" name="Google Shape;843;p88"/>
          <p:cNvPicPr preferRelativeResize="0"/>
          <p:nvPr/>
        </p:nvPicPr>
        <p:blipFill>
          <a:blip r:embed="rId6">
            <a:alphaModFix/>
          </a:blip>
          <a:stretch>
            <a:fillRect/>
          </a:stretch>
        </p:blipFill>
        <p:spPr>
          <a:xfrm>
            <a:off x="3459215" y="3936350"/>
            <a:ext cx="2460279" cy="652200"/>
          </a:xfrm>
          <a:prstGeom prst="rect">
            <a:avLst/>
          </a:prstGeom>
          <a:noFill/>
          <a:ln>
            <a:noFill/>
          </a:ln>
        </p:spPr>
      </p:pic>
      <p:sp>
        <p:nvSpPr>
          <p:cNvPr id="844" name="Google Shape;844;p88"/>
          <p:cNvSpPr txBox="1"/>
          <p:nvPr/>
        </p:nvSpPr>
        <p:spPr>
          <a:xfrm>
            <a:off x="6830850" y="1759425"/>
            <a:ext cx="1331700" cy="45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ivvic"/>
                <a:ea typeface="Livvic"/>
                <a:cs typeface="Livvic"/>
                <a:sym typeface="Livvic"/>
              </a:rPr>
              <a:t>Jada</a:t>
            </a:r>
            <a:endParaRPr b="1">
              <a:latin typeface="Livvic"/>
              <a:ea typeface="Livvic"/>
              <a:cs typeface="Livvic"/>
              <a:sym typeface="Livvic"/>
            </a:endParaRPr>
          </a:p>
        </p:txBody>
      </p:sp>
      <p:pic>
        <p:nvPicPr>
          <p:cNvPr id="845" name="Google Shape;845;p88"/>
          <p:cNvPicPr preferRelativeResize="0"/>
          <p:nvPr/>
        </p:nvPicPr>
        <p:blipFill>
          <a:blip r:embed="rId7">
            <a:alphaModFix/>
          </a:blip>
          <a:stretch>
            <a:fillRect/>
          </a:stretch>
        </p:blipFill>
        <p:spPr>
          <a:xfrm>
            <a:off x="5664902" y="2290750"/>
            <a:ext cx="3663600" cy="315275"/>
          </a:xfrm>
          <a:prstGeom prst="rect">
            <a:avLst/>
          </a:prstGeom>
          <a:noFill/>
          <a:ln>
            <a:noFill/>
          </a:ln>
        </p:spPr>
      </p:pic>
      <p:pic>
        <p:nvPicPr>
          <p:cNvPr id="846" name="Google Shape;846;p88"/>
          <p:cNvPicPr preferRelativeResize="0"/>
          <p:nvPr/>
        </p:nvPicPr>
        <p:blipFill>
          <a:blip r:embed="rId8">
            <a:alphaModFix/>
          </a:blip>
          <a:stretch>
            <a:fillRect/>
          </a:stretch>
        </p:blipFill>
        <p:spPr>
          <a:xfrm>
            <a:off x="5604922" y="2732100"/>
            <a:ext cx="3723575" cy="6932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89"/>
          <p:cNvSpPr txBox="1"/>
          <p:nvPr>
            <p:ph type="ctrTitle"/>
          </p:nvPr>
        </p:nvSpPr>
        <p:spPr>
          <a:xfrm>
            <a:off x="317525" y="295598"/>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Compare Methods for Three-digit Numbers Comparisons</a:t>
            </a:r>
            <a:endParaRPr b="0" sz="2000">
              <a:solidFill>
                <a:srgbClr val="434343"/>
              </a:solidFill>
              <a:latin typeface="Hepta Slab"/>
              <a:ea typeface="Hepta Slab"/>
              <a:cs typeface="Hepta Slab"/>
              <a:sym typeface="Hepta Slab"/>
            </a:endParaRPr>
          </a:p>
        </p:txBody>
      </p:sp>
      <p:sp>
        <p:nvSpPr>
          <p:cNvPr id="852" name="Google Shape;852;p8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53" name="Google Shape;853;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854" name="Google Shape;854;p89"/>
          <p:cNvSpPr txBox="1"/>
          <p:nvPr/>
        </p:nvSpPr>
        <p:spPr>
          <a:xfrm>
            <a:off x="547000" y="1230775"/>
            <a:ext cx="7935600" cy="329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1. What is the same and different about these students’ representations? Discuss with a partner.</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2. Try Jada’s way. Locate 483 and 443 on the number line. Draw a point and label each number.</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3. Use &gt;, =, or &lt; to compare 483 and 443.</a:t>
            </a:r>
            <a:endParaRPr sz="1700">
              <a:latin typeface="Livvic"/>
              <a:ea typeface="Livvic"/>
              <a:cs typeface="Livvic"/>
              <a:sym typeface="Livvic"/>
            </a:endParaRPr>
          </a:p>
        </p:txBody>
      </p:sp>
      <p:pic>
        <p:nvPicPr>
          <p:cNvPr id="855" name="Google Shape;855;p89"/>
          <p:cNvPicPr preferRelativeResize="0"/>
          <p:nvPr/>
        </p:nvPicPr>
        <p:blipFill>
          <a:blip r:embed="rId3">
            <a:alphaModFix/>
          </a:blip>
          <a:stretch>
            <a:fillRect/>
          </a:stretch>
        </p:blipFill>
        <p:spPr>
          <a:xfrm>
            <a:off x="1768925" y="2999650"/>
            <a:ext cx="5652625" cy="5457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90"/>
          <p:cNvSpPr txBox="1"/>
          <p:nvPr>
            <p:ph type="ctrTitle"/>
          </p:nvPr>
        </p:nvSpPr>
        <p:spPr>
          <a:xfrm>
            <a:off x="456600" y="267253"/>
            <a:ext cx="7772400" cy="63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Different Ways to Compare</a:t>
            </a:r>
            <a:endParaRPr b="0" sz="2400">
              <a:solidFill>
                <a:srgbClr val="434343"/>
              </a:solidFill>
              <a:latin typeface="Hepta Slab"/>
              <a:ea typeface="Hepta Slab"/>
              <a:cs typeface="Hepta Slab"/>
              <a:sym typeface="Hepta Slab"/>
            </a:endParaRPr>
          </a:p>
        </p:txBody>
      </p:sp>
      <p:sp>
        <p:nvSpPr>
          <p:cNvPr id="861" name="Google Shape;861;p9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62" name="Google Shape;862;p90"/>
          <p:cNvSpPr txBox="1"/>
          <p:nvPr/>
        </p:nvSpPr>
        <p:spPr>
          <a:xfrm>
            <a:off x="517900" y="1308450"/>
            <a:ext cx="7857900" cy="25266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Clr>
                <a:schemeClr val="dk1"/>
              </a:buClr>
              <a:buSzPts val="1100"/>
              <a:buFont typeface="Arial"/>
              <a:buNone/>
            </a:pPr>
            <a:r>
              <a:rPr lang="en" sz="1500">
                <a:latin typeface="Livvic"/>
                <a:ea typeface="Livvic"/>
                <a:cs typeface="Livvic"/>
                <a:sym typeface="Livvic"/>
              </a:rPr>
              <a:t>1. Locate 420 and 590. Draw a point and label each number.</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91440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1828800" rtl="0" algn="l">
              <a:spcBef>
                <a:spcPts val="0"/>
              </a:spcBef>
              <a:spcAft>
                <a:spcPts val="0"/>
              </a:spcAft>
              <a:buClr>
                <a:schemeClr val="dk1"/>
              </a:buClr>
              <a:buSzPts val="1100"/>
              <a:buFont typeface="Arial"/>
              <a:buNone/>
            </a:pPr>
            <a:r>
              <a:rPr lang="en" sz="1500">
                <a:latin typeface="Livvic"/>
                <a:ea typeface="Livvic"/>
                <a:cs typeface="Livvic"/>
                <a:sym typeface="Livvic"/>
              </a:rPr>
              <a:t>Use &lt;, &gt;, and = to compare 420 and 590.</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914400" rtl="0" algn="l">
              <a:spcBef>
                <a:spcPts val="0"/>
              </a:spcBef>
              <a:spcAft>
                <a:spcPts val="0"/>
              </a:spcAft>
              <a:buClr>
                <a:schemeClr val="dk1"/>
              </a:buClr>
              <a:buSzPts val="1100"/>
              <a:buFont typeface="Arial"/>
              <a:buNone/>
            </a:pPr>
            <a:r>
              <a:rPr lang="en" sz="1500">
                <a:latin typeface="Livvic"/>
                <a:ea typeface="Livvic"/>
                <a:cs typeface="Livvic"/>
                <a:sym typeface="Livvic"/>
              </a:rPr>
              <a:t>2. Locate 378 and 387 on the number line.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rPr lang="en" sz="1500">
                <a:latin typeface="Livvic"/>
                <a:ea typeface="Livvic"/>
                <a:cs typeface="Livvic"/>
                <a:sym typeface="Livvic"/>
              </a:rPr>
              <a:t>		</a:t>
            </a:r>
            <a:endParaRPr sz="1500">
              <a:latin typeface="Livvic"/>
              <a:ea typeface="Livvic"/>
              <a:cs typeface="Livvic"/>
              <a:sym typeface="Livvic"/>
            </a:endParaRPr>
          </a:p>
          <a:p>
            <a:pPr indent="457200" lvl="0" marL="1371600" rtl="0" algn="l">
              <a:spcBef>
                <a:spcPts val="0"/>
              </a:spcBef>
              <a:spcAft>
                <a:spcPts val="0"/>
              </a:spcAft>
              <a:buClr>
                <a:schemeClr val="dk1"/>
              </a:buClr>
              <a:buSzPts val="1100"/>
              <a:buFont typeface="Arial"/>
              <a:buNone/>
            </a:pPr>
            <a:r>
              <a:rPr lang="en" sz="1500">
                <a:latin typeface="Livvic"/>
                <a:ea typeface="Livvic"/>
                <a:cs typeface="Livvic"/>
                <a:sym typeface="Livvic"/>
              </a:rPr>
              <a:t>Use &lt;, &gt;, and = to compare 378 and 387.</a:t>
            </a:r>
            <a:endParaRPr sz="1500">
              <a:latin typeface="Livvic"/>
              <a:ea typeface="Livvic"/>
              <a:cs typeface="Livvic"/>
              <a:sym typeface="Livvic"/>
            </a:endParaRPr>
          </a:p>
        </p:txBody>
      </p:sp>
      <p:sp>
        <p:nvSpPr>
          <p:cNvPr id="863" name="Google Shape;863;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864" name="Google Shape;864;p90"/>
          <p:cNvPicPr preferRelativeResize="0"/>
          <p:nvPr/>
        </p:nvPicPr>
        <p:blipFill>
          <a:blip r:embed="rId3">
            <a:alphaModFix/>
          </a:blip>
          <a:stretch>
            <a:fillRect/>
          </a:stretch>
        </p:blipFill>
        <p:spPr>
          <a:xfrm>
            <a:off x="1894400" y="1777850"/>
            <a:ext cx="4702800" cy="549475"/>
          </a:xfrm>
          <a:prstGeom prst="rect">
            <a:avLst/>
          </a:prstGeom>
          <a:noFill/>
          <a:ln cap="flat" cmpd="sng" w="19050">
            <a:solidFill>
              <a:schemeClr val="dk2"/>
            </a:solidFill>
            <a:prstDash val="solid"/>
            <a:round/>
            <a:headEnd len="sm" w="sm" type="none"/>
            <a:tailEnd len="sm" w="sm" type="none"/>
          </a:ln>
        </p:spPr>
      </p:pic>
      <p:pic>
        <p:nvPicPr>
          <p:cNvPr id="865" name="Google Shape;865;p90"/>
          <p:cNvPicPr preferRelativeResize="0"/>
          <p:nvPr/>
        </p:nvPicPr>
        <p:blipFill>
          <a:blip r:embed="rId4">
            <a:alphaModFix/>
          </a:blip>
          <a:stretch>
            <a:fillRect/>
          </a:stretch>
        </p:blipFill>
        <p:spPr>
          <a:xfrm>
            <a:off x="1827475" y="3721575"/>
            <a:ext cx="5238750" cy="514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91"/>
          <p:cNvSpPr txBox="1"/>
          <p:nvPr>
            <p:ph type="ctrTitle"/>
          </p:nvPr>
        </p:nvSpPr>
        <p:spPr>
          <a:xfrm>
            <a:off x="456600" y="267253"/>
            <a:ext cx="7772400" cy="63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Different Ways to Compare</a:t>
            </a:r>
            <a:endParaRPr b="0" sz="2400">
              <a:solidFill>
                <a:srgbClr val="434343"/>
              </a:solidFill>
              <a:latin typeface="Hepta Slab"/>
              <a:ea typeface="Hepta Slab"/>
              <a:cs typeface="Hepta Slab"/>
              <a:sym typeface="Hepta Slab"/>
            </a:endParaRPr>
          </a:p>
        </p:txBody>
      </p:sp>
      <p:sp>
        <p:nvSpPr>
          <p:cNvPr id="871" name="Google Shape;871;p9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72" name="Google Shape;872;p91"/>
          <p:cNvSpPr txBox="1"/>
          <p:nvPr/>
        </p:nvSpPr>
        <p:spPr>
          <a:xfrm>
            <a:off x="-408125" y="1308450"/>
            <a:ext cx="5446800" cy="25266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Clr>
                <a:schemeClr val="dk1"/>
              </a:buClr>
              <a:buSzPts val="1100"/>
              <a:buFont typeface="Arial"/>
              <a:buNone/>
            </a:pPr>
            <a:r>
              <a:rPr lang="en" sz="1500">
                <a:latin typeface="Livvic"/>
                <a:ea typeface="Livvic"/>
                <a:cs typeface="Livvic"/>
                <a:sym typeface="Livvic"/>
              </a:rPr>
              <a:t>3. Use &lt;, &gt;, and = to compare the quantities shown.</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0" lvl="0" marL="914400" rtl="0" algn="l">
              <a:spcBef>
                <a:spcPts val="0"/>
              </a:spcBef>
              <a:spcAft>
                <a:spcPts val="0"/>
              </a:spcAft>
              <a:buClr>
                <a:schemeClr val="dk1"/>
              </a:buClr>
              <a:buSzPts val="1100"/>
              <a:buFont typeface="Arial"/>
              <a:buNone/>
            </a:pPr>
            <a:r>
              <a:t/>
            </a:r>
            <a:endParaRPr sz="1500">
              <a:latin typeface="Livvic"/>
              <a:ea typeface="Livvic"/>
              <a:cs typeface="Livvic"/>
              <a:sym typeface="Livvic"/>
            </a:endParaRPr>
          </a:p>
          <a:p>
            <a:pPr indent="457200" lvl="0" marL="1371600" rtl="0" algn="l">
              <a:spcBef>
                <a:spcPts val="0"/>
              </a:spcBef>
              <a:spcAft>
                <a:spcPts val="0"/>
              </a:spcAft>
              <a:buClr>
                <a:schemeClr val="dk1"/>
              </a:buClr>
              <a:buSzPts val="1100"/>
              <a:buFont typeface="Arial"/>
              <a:buNone/>
            </a:pPr>
            <a:r>
              <a:rPr lang="en" sz="1500">
                <a:latin typeface="Livvic"/>
                <a:ea typeface="Livvic"/>
                <a:cs typeface="Livvic"/>
                <a:sym typeface="Livvic"/>
              </a:rPr>
              <a:t>.</a:t>
            </a:r>
            <a:endParaRPr sz="1500">
              <a:latin typeface="Livvic"/>
              <a:ea typeface="Livvic"/>
              <a:cs typeface="Livvic"/>
              <a:sym typeface="Livvic"/>
            </a:endParaRPr>
          </a:p>
        </p:txBody>
      </p:sp>
      <p:sp>
        <p:nvSpPr>
          <p:cNvPr id="873" name="Google Shape;873;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874" name="Google Shape;874;p91"/>
          <p:cNvPicPr preferRelativeResize="0"/>
          <p:nvPr/>
        </p:nvPicPr>
        <p:blipFill>
          <a:blip r:embed="rId3">
            <a:alphaModFix/>
          </a:blip>
          <a:stretch>
            <a:fillRect/>
          </a:stretch>
        </p:blipFill>
        <p:spPr>
          <a:xfrm>
            <a:off x="670146" y="1786000"/>
            <a:ext cx="4057375" cy="2587325"/>
          </a:xfrm>
          <a:prstGeom prst="rect">
            <a:avLst/>
          </a:prstGeom>
          <a:noFill/>
          <a:ln cap="flat" cmpd="sng" w="19050">
            <a:solidFill>
              <a:schemeClr val="dk2"/>
            </a:solidFill>
            <a:prstDash val="solid"/>
            <a:round/>
            <a:headEnd len="sm" w="sm" type="none"/>
            <a:tailEnd len="sm" w="sm" type="none"/>
          </a:ln>
        </p:spPr>
      </p:pic>
      <p:sp>
        <p:nvSpPr>
          <p:cNvPr id="875" name="Google Shape;875;p91"/>
          <p:cNvSpPr txBox="1"/>
          <p:nvPr/>
        </p:nvSpPr>
        <p:spPr>
          <a:xfrm>
            <a:off x="5212775" y="1246900"/>
            <a:ext cx="3429000" cy="33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4. Which representation was most helpful to compare the numbers? Why? </a:t>
            </a:r>
            <a:endParaRPr sz="1700">
              <a:latin typeface="Livvic"/>
              <a:ea typeface="Livvic"/>
              <a:cs typeface="Livvic"/>
              <a:sym typeface="Livvic"/>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92"/>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81" name="Google Shape;881;p92"/>
          <p:cNvSpPr txBox="1"/>
          <p:nvPr/>
        </p:nvSpPr>
        <p:spPr>
          <a:xfrm>
            <a:off x="767450" y="409450"/>
            <a:ext cx="6909000" cy="6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you learned that a number line can be used to compare numbers and decide which number is less than or greater than the other.</a:t>
            </a:r>
            <a:endParaRPr sz="2000">
              <a:latin typeface="Quicksand"/>
              <a:ea typeface="Quicksand"/>
              <a:cs typeface="Quicksand"/>
              <a:sym typeface="Quicksand"/>
            </a:endParaRPr>
          </a:p>
        </p:txBody>
      </p:sp>
      <p:pic>
        <p:nvPicPr>
          <p:cNvPr id="882" name="Google Shape;882;p92"/>
          <p:cNvPicPr preferRelativeResize="0"/>
          <p:nvPr/>
        </p:nvPicPr>
        <p:blipFill>
          <a:blip r:embed="rId3">
            <a:alphaModFix/>
          </a:blip>
          <a:stretch>
            <a:fillRect/>
          </a:stretch>
        </p:blipFill>
        <p:spPr>
          <a:xfrm>
            <a:off x="4116929" y="3366004"/>
            <a:ext cx="1728825" cy="1539370"/>
          </a:xfrm>
          <a:prstGeom prst="rect">
            <a:avLst/>
          </a:prstGeom>
          <a:noFill/>
          <a:ln>
            <a:noFill/>
          </a:ln>
        </p:spPr>
      </p:pic>
      <p:sp>
        <p:nvSpPr>
          <p:cNvPr id="883" name="Google Shape;883;p92"/>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884" name="Google Shape;884;p92"/>
          <p:cNvSpPr txBox="1"/>
          <p:nvPr/>
        </p:nvSpPr>
        <p:spPr>
          <a:xfrm flipH="1">
            <a:off x="1338361" y="2720383"/>
            <a:ext cx="22722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If I wanted to compare 543 and 345, how would the number line help me see which is less and which is greater? Explain.</a:t>
            </a:r>
            <a:endParaRPr b="1">
              <a:latin typeface="Quicksand"/>
              <a:ea typeface="Quicksand"/>
              <a:cs typeface="Quicksand"/>
              <a:sym typeface="Quicksand"/>
            </a:endParaRPr>
          </a:p>
        </p:txBody>
      </p:sp>
      <p:sp>
        <p:nvSpPr>
          <p:cNvPr id="885" name="Google Shape;885;p92"/>
          <p:cNvSpPr/>
          <p:nvPr/>
        </p:nvSpPr>
        <p:spPr>
          <a:xfrm flipH="1">
            <a:off x="968753" y="2317702"/>
            <a:ext cx="2861324" cy="23374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6" name="Google Shape;886;p92"/>
          <p:cNvPicPr preferRelativeResize="0"/>
          <p:nvPr/>
        </p:nvPicPr>
        <p:blipFill>
          <a:blip r:embed="rId4">
            <a:alphaModFix/>
          </a:blip>
          <a:stretch>
            <a:fillRect/>
          </a:stretch>
        </p:blipFill>
        <p:spPr>
          <a:xfrm>
            <a:off x="2907850" y="1536700"/>
            <a:ext cx="2974881" cy="8415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90" name="Shape 890"/>
        <p:cNvGrpSpPr/>
        <p:nvPr/>
      </p:nvGrpSpPr>
      <p:grpSpPr>
        <a:xfrm>
          <a:off x="0" y="0"/>
          <a:ext cx="0" cy="0"/>
          <a:chOff x="0" y="0"/>
          <a:chExt cx="0" cy="0"/>
        </a:xfrm>
      </p:grpSpPr>
      <p:sp>
        <p:nvSpPr>
          <p:cNvPr id="891" name="Google Shape;891;p93"/>
          <p:cNvSpPr txBox="1"/>
          <p:nvPr>
            <p:ph type="ctrTitle"/>
          </p:nvPr>
        </p:nvSpPr>
        <p:spPr>
          <a:xfrm>
            <a:off x="1408500" y="2046825"/>
            <a:ext cx="6807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Place Value Comparisons (Part 1)</a:t>
            </a:r>
            <a:endParaRPr sz="4400">
              <a:latin typeface="Hepta Slab"/>
              <a:ea typeface="Hepta Slab"/>
              <a:cs typeface="Hepta Slab"/>
              <a:sym typeface="Hepta Slab"/>
            </a:endParaRPr>
          </a:p>
        </p:txBody>
      </p:sp>
      <p:sp>
        <p:nvSpPr>
          <p:cNvPr id="892" name="Google Shape;892;p93"/>
          <p:cNvSpPr txBox="1"/>
          <p:nvPr/>
        </p:nvSpPr>
        <p:spPr>
          <a:xfrm>
            <a:off x="2778450" y="2906325"/>
            <a:ext cx="458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place value to compare three-digit numbers.</a:t>
            </a:r>
            <a:endParaRPr>
              <a:latin typeface="Quicksand"/>
              <a:ea typeface="Quicksand"/>
              <a:cs typeface="Quicksand"/>
              <a:sym typeface="Quicksand"/>
            </a:endParaRPr>
          </a:p>
        </p:txBody>
      </p:sp>
      <p:sp>
        <p:nvSpPr>
          <p:cNvPr id="893" name="Google Shape;893;p93"/>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9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2.NBT.A.4, 2.NBT.B.8</a:t>
            </a:r>
            <a:endParaRPr sz="1100">
              <a:latin typeface="Quicksand"/>
              <a:ea typeface="Quicksand"/>
              <a:cs typeface="Quicksand"/>
              <a:sym typeface="Quicksand"/>
            </a:endParaRPr>
          </a:p>
        </p:txBody>
      </p:sp>
      <p:sp>
        <p:nvSpPr>
          <p:cNvPr id="895" name="Google Shape;895;p93"/>
          <p:cNvSpPr txBox="1"/>
          <p:nvPr/>
        </p:nvSpPr>
        <p:spPr>
          <a:xfrm>
            <a:off x="6916250" y="-936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94"/>
          <p:cNvSpPr txBox="1"/>
          <p:nvPr>
            <p:ph type="ctrTitle"/>
          </p:nvPr>
        </p:nvSpPr>
        <p:spPr>
          <a:xfrm>
            <a:off x="411950" y="425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Add a Multiple of 10</a:t>
            </a:r>
            <a:endParaRPr b="0" sz="2900">
              <a:solidFill>
                <a:srgbClr val="434343"/>
              </a:solidFill>
              <a:latin typeface="Hepta Slab"/>
              <a:ea typeface="Hepta Slab"/>
              <a:cs typeface="Hepta Slab"/>
              <a:sym typeface="Hepta Slab"/>
            </a:endParaRPr>
          </a:p>
        </p:txBody>
      </p:sp>
      <p:sp>
        <p:nvSpPr>
          <p:cNvPr id="901" name="Google Shape;901;p9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02" name="Google Shape;902;p9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9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904" name="Google Shape;904;p94"/>
          <p:cNvPicPr preferRelativeResize="0"/>
          <p:nvPr/>
        </p:nvPicPr>
        <p:blipFill>
          <a:blip r:embed="rId3">
            <a:alphaModFix/>
          </a:blip>
          <a:stretch>
            <a:fillRect/>
          </a:stretch>
        </p:blipFill>
        <p:spPr>
          <a:xfrm>
            <a:off x="3431375" y="2136652"/>
            <a:ext cx="2924175" cy="9906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95"/>
          <p:cNvSpPr txBox="1"/>
          <p:nvPr>
            <p:ph type="ctrTitle"/>
          </p:nvPr>
        </p:nvSpPr>
        <p:spPr>
          <a:xfrm>
            <a:off x="411950" y="425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Add a Multiple of 10</a:t>
            </a:r>
            <a:endParaRPr b="0" sz="2900">
              <a:solidFill>
                <a:srgbClr val="434343"/>
              </a:solidFill>
              <a:latin typeface="Hepta Slab"/>
              <a:ea typeface="Hepta Slab"/>
              <a:cs typeface="Hepta Slab"/>
              <a:sym typeface="Hepta Slab"/>
            </a:endParaRPr>
          </a:p>
        </p:txBody>
      </p:sp>
      <p:sp>
        <p:nvSpPr>
          <p:cNvPr id="910" name="Google Shape;910;p9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11" name="Google Shape;911;p9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9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913" name="Google Shape;913;p95"/>
          <p:cNvPicPr preferRelativeResize="0"/>
          <p:nvPr/>
        </p:nvPicPr>
        <p:blipFill>
          <a:blip r:embed="rId3">
            <a:alphaModFix/>
          </a:blip>
          <a:stretch>
            <a:fillRect/>
          </a:stretch>
        </p:blipFill>
        <p:spPr>
          <a:xfrm>
            <a:off x="3540912" y="2271571"/>
            <a:ext cx="2800350" cy="109537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96"/>
          <p:cNvSpPr txBox="1"/>
          <p:nvPr>
            <p:ph type="ctrTitle"/>
          </p:nvPr>
        </p:nvSpPr>
        <p:spPr>
          <a:xfrm>
            <a:off x="411950" y="425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Add a Multiple of 10</a:t>
            </a:r>
            <a:endParaRPr b="0" sz="2900">
              <a:solidFill>
                <a:srgbClr val="434343"/>
              </a:solidFill>
              <a:latin typeface="Hepta Slab"/>
              <a:ea typeface="Hepta Slab"/>
              <a:cs typeface="Hepta Slab"/>
              <a:sym typeface="Hepta Slab"/>
            </a:endParaRPr>
          </a:p>
        </p:txBody>
      </p:sp>
      <p:sp>
        <p:nvSpPr>
          <p:cNvPr id="919" name="Google Shape;919;p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20" name="Google Shape;920;p96"/>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96"/>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922" name="Google Shape;922;p96"/>
          <p:cNvPicPr preferRelativeResize="0"/>
          <p:nvPr/>
        </p:nvPicPr>
        <p:blipFill>
          <a:blip r:embed="rId3">
            <a:alphaModFix/>
          </a:blip>
          <a:stretch>
            <a:fillRect/>
          </a:stretch>
        </p:blipFill>
        <p:spPr>
          <a:xfrm>
            <a:off x="3632762" y="2409346"/>
            <a:ext cx="2762250" cy="111442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97"/>
          <p:cNvSpPr txBox="1"/>
          <p:nvPr>
            <p:ph type="ctrTitle"/>
          </p:nvPr>
        </p:nvSpPr>
        <p:spPr>
          <a:xfrm>
            <a:off x="411950" y="425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Add a Multiple of 10</a:t>
            </a:r>
            <a:endParaRPr b="0" sz="2900">
              <a:solidFill>
                <a:srgbClr val="434343"/>
              </a:solidFill>
              <a:latin typeface="Hepta Slab"/>
              <a:ea typeface="Hepta Slab"/>
              <a:cs typeface="Hepta Slab"/>
              <a:sym typeface="Hepta Slab"/>
            </a:endParaRPr>
          </a:p>
        </p:txBody>
      </p:sp>
      <p:sp>
        <p:nvSpPr>
          <p:cNvPr id="928" name="Google Shape;928;p9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29" name="Google Shape;929;p97"/>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97"/>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931" name="Google Shape;931;p97"/>
          <p:cNvPicPr preferRelativeResize="0"/>
          <p:nvPr/>
        </p:nvPicPr>
        <p:blipFill>
          <a:blip r:embed="rId3">
            <a:alphaModFix/>
          </a:blip>
          <a:stretch>
            <a:fillRect/>
          </a:stretch>
        </p:blipFill>
        <p:spPr>
          <a:xfrm>
            <a:off x="3559287" y="2280771"/>
            <a:ext cx="2838450" cy="101917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98"/>
          <p:cNvSpPr txBox="1"/>
          <p:nvPr>
            <p:ph type="ctrTitle"/>
          </p:nvPr>
        </p:nvSpPr>
        <p:spPr>
          <a:xfrm>
            <a:off x="395625" y="176276"/>
            <a:ext cx="7772400" cy="83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Three-digit Numbers by Place</a:t>
            </a:r>
            <a:endParaRPr b="0" sz="2700">
              <a:solidFill>
                <a:srgbClr val="434343"/>
              </a:solidFill>
              <a:latin typeface="Hepta Slab"/>
              <a:ea typeface="Hepta Slab"/>
              <a:cs typeface="Hepta Slab"/>
              <a:sym typeface="Hepta Slab"/>
            </a:endParaRPr>
          </a:p>
        </p:txBody>
      </p:sp>
      <p:sp>
        <p:nvSpPr>
          <p:cNvPr id="937" name="Google Shape;937;p98"/>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38" name="Google Shape;938;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939" name="Google Shape;939;p98"/>
          <p:cNvPicPr preferRelativeResize="0"/>
          <p:nvPr/>
        </p:nvPicPr>
        <p:blipFill>
          <a:blip r:embed="rId3">
            <a:alphaModFix/>
          </a:blip>
          <a:stretch>
            <a:fillRect/>
          </a:stretch>
        </p:blipFill>
        <p:spPr>
          <a:xfrm>
            <a:off x="1967750" y="2022150"/>
            <a:ext cx="5629275" cy="1733550"/>
          </a:xfrm>
          <a:prstGeom prst="rect">
            <a:avLst/>
          </a:prstGeom>
          <a:noFill/>
          <a:ln>
            <a:noFill/>
          </a:ln>
        </p:spPr>
      </p:pic>
      <p:grpSp>
        <p:nvGrpSpPr>
          <p:cNvPr id="940" name="Google Shape;940;p98"/>
          <p:cNvGrpSpPr/>
          <p:nvPr/>
        </p:nvGrpSpPr>
        <p:grpSpPr>
          <a:xfrm rot="-801510">
            <a:off x="554980" y="1732833"/>
            <a:ext cx="1993856" cy="955396"/>
            <a:chOff x="522450" y="1769275"/>
            <a:chExt cx="2343168" cy="950076"/>
          </a:xfrm>
        </p:grpSpPr>
        <p:sp>
          <p:nvSpPr>
            <p:cNvPr id="941" name="Google Shape;941;p9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98"/>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Who has more?</a:t>
              </a:r>
              <a:endParaRPr/>
            </a:p>
          </p:txBody>
        </p:sp>
      </p:grpSp>
      <p:grpSp>
        <p:nvGrpSpPr>
          <p:cNvPr id="943" name="Google Shape;943;p98"/>
          <p:cNvGrpSpPr/>
          <p:nvPr/>
        </p:nvGrpSpPr>
        <p:grpSpPr>
          <a:xfrm rot="862304">
            <a:off x="7076859" y="3683769"/>
            <a:ext cx="1863493" cy="885824"/>
            <a:chOff x="1763624" y="2617794"/>
            <a:chExt cx="2343168" cy="950076"/>
          </a:xfrm>
        </p:grpSpPr>
        <p:sp>
          <p:nvSpPr>
            <p:cNvPr id="944" name="Google Shape;944;p98"/>
            <p:cNvSpPr/>
            <p:nvPr/>
          </p:nvSpPr>
          <p:spPr>
            <a:xfrm>
              <a:off x="1763624" y="2617794"/>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98"/>
            <p:cNvSpPr txBox="1"/>
            <p:nvPr/>
          </p:nvSpPr>
          <p:spPr>
            <a:xfrm>
              <a:off x="2235191" y="2759515"/>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know?</a:t>
              </a:r>
              <a:endParaRPr/>
            </a:p>
          </p:txBody>
        </p:sp>
      </p:gr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99"/>
          <p:cNvSpPr txBox="1"/>
          <p:nvPr>
            <p:ph type="ctrTitle"/>
          </p:nvPr>
        </p:nvSpPr>
        <p:spPr>
          <a:xfrm>
            <a:off x="395625" y="176276"/>
            <a:ext cx="7772400" cy="83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Three-digit Numbers by Place</a:t>
            </a:r>
            <a:endParaRPr b="0" sz="2700">
              <a:solidFill>
                <a:srgbClr val="434343"/>
              </a:solidFill>
              <a:latin typeface="Hepta Slab"/>
              <a:ea typeface="Hepta Slab"/>
              <a:cs typeface="Hepta Slab"/>
              <a:sym typeface="Hepta Slab"/>
            </a:endParaRPr>
          </a:p>
        </p:txBody>
      </p:sp>
      <p:sp>
        <p:nvSpPr>
          <p:cNvPr id="951" name="Google Shape;951;p9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52" name="Google Shape;952;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53" name="Google Shape;953;p99"/>
          <p:cNvSpPr txBox="1"/>
          <p:nvPr/>
        </p:nvSpPr>
        <p:spPr>
          <a:xfrm>
            <a:off x="459800" y="1888075"/>
            <a:ext cx="4111200" cy="113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Compare the base-ten diagrams.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Write each value as a three-digit number. </a:t>
            </a:r>
            <a:endParaRPr>
              <a:latin typeface="Livvic"/>
              <a:ea typeface="Livvic"/>
              <a:cs typeface="Livvic"/>
              <a:sym typeface="Livvic"/>
            </a:endParaRPr>
          </a:p>
          <a:p>
            <a:pPr indent="-317500" lvl="0" marL="457200" rtl="0" algn="l">
              <a:spcBef>
                <a:spcPts val="1000"/>
              </a:spcBef>
              <a:spcAft>
                <a:spcPts val="1000"/>
              </a:spcAft>
              <a:buSzPts val="1400"/>
              <a:buFont typeface="Livvic"/>
              <a:buChar char="●"/>
            </a:pPr>
            <a:r>
              <a:rPr lang="en">
                <a:latin typeface="Livvic"/>
                <a:ea typeface="Livvic"/>
                <a:cs typeface="Livvic"/>
                <a:sym typeface="Livvic"/>
              </a:rPr>
              <a:t>Use the symbols &gt;, =, or &lt; to compare the numbers. </a:t>
            </a:r>
            <a:endParaRPr>
              <a:latin typeface="Livvic"/>
              <a:ea typeface="Livvic"/>
              <a:cs typeface="Livvic"/>
              <a:sym typeface="Livvic"/>
            </a:endParaRPr>
          </a:p>
        </p:txBody>
      </p:sp>
      <p:pic>
        <p:nvPicPr>
          <p:cNvPr id="954" name="Google Shape;954;p99"/>
          <p:cNvPicPr preferRelativeResize="0"/>
          <p:nvPr/>
        </p:nvPicPr>
        <p:blipFill>
          <a:blip r:embed="rId3">
            <a:alphaModFix/>
          </a:blip>
          <a:stretch>
            <a:fillRect/>
          </a:stretch>
        </p:blipFill>
        <p:spPr>
          <a:xfrm>
            <a:off x="4479975" y="1585525"/>
            <a:ext cx="4024299" cy="2310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100"/>
          <p:cNvSpPr txBox="1"/>
          <p:nvPr>
            <p:ph type="ctrTitle"/>
          </p:nvPr>
        </p:nvSpPr>
        <p:spPr>
          <a:xfrm>
            <a:off x="395625" y="176276"/>
            <a:ext cx="7772400" cy="83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Three-digit Numbers by Place</a:t>
            </a:r>
            <a:endParaRPr b="0" sz="2700">
              <a:solidFill>
                <a:srgbClr val="434343"/>
              </a:solidFill>
              <a:latin typeface="Hepta Slab"/>
              <a:ea typeface="Hepta Slab"/>
              <a:cs typeface="Hepta Slab"/>
              <a:sym typeface="Hepta Slab"/>
            </a:endParaRPr>
          </a:p>
        </p:txBody>
      </p:sp>
      <p:sp>
        <p:nvSpPr>
          <p:cNvPr id="960" name="Google Shape;960;p100"/>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61" name="Google Shape;961;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62" name="Google Shape;962;p100"/>
          <p:cNvSpPr txBox="1"/>
          <p:nvPr/>
        </p:nvSpPr>
        <p:spPr>
          <a:xfrm>
            <a:off x="459800" y="1888075"/>
            <a:ext cx="4111200" cy="113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Compare the base-ten diagrams.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Write each value as a three-digit number. </a:t>
            </a:r>
            <a:endParaRPr>
              <a:latin typeface="Livvic"/>
              <a:ea typeface="Livvic"/>
              <a:cs typeface="Livvic"/>
              <a:sym typeface="Livvic"/>
            </a:endParaRPr>
          </a:p>
          <a:p>
            <a:pPr indent="-317500" lvl="0" marL="457200" rtl="0" algn="l">
              <a:spcBef>
                <a:spcPts val="1000"/>
              </a:spcBef>
              <a:spcAft>
                <a:spcPts val="1000"/>
              </a:spcAft>
              <a:buSzPts val="1400"/>
              <a:buFont typeface="Livvic"/>
              <a:buChar char="●"/>
            </a:pPr>
            <a:r>
              <a:rPr lang="en">
                <a:latin typeface="Livvic"/>
                <a:ea typeface="Livvic"/>
                <a:cs typeface="Livvic"/>
                <a:sym typeface="Livvic"/>
              </a:rPr>
              <a:t>Use the symbols &gt;, =, or &lt; to compare the numbers. </a:t>
            </a:r>
            <a:endParaRPr>
              <a:latin typeface="Livvic"/>
              <a:ea typeface="Livvic"/>
              <a:cs typeface="Livvic"/>
              <a:sym typeface="Livvic"/>
            </a:endParaRPr>
          </a:p>
        </p:txBody>
      </p:sp>
      <p:pic>
        <p:nvPicPr>
          <p:cNvPr id="963" name="Google Shape;963;p100"/>
          <p:cNvPicPr preferRelativeResize="0"/>
          <p:nvPr/>
        </p:nvPicPr>
        <p:blipFill>
          <a:blip r:embed="rId3">
            <a:alphaModFix/>
          </a:blip>
          <a:stretch>
            <a:fillRect/>
          </a:stretch>
        </p:blipFill>
        <p:spPr>
          <a:xfrm>
            <a:off x="4393350" y="1609550"/>
            <a:ext cx="4268200" cy="209654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101"/>
          <p:cNvSpPr txBox="1"/>
          <p:nvPr>
            <p:ph type="ctrTitle"/>
          </p:nvPr>
        </p:nvSpPr>
        <p:spPr>
          <a:xfrm>
            <a:off x="395625" y="176276"/>
            <a:ext cx="7772400" cy="83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Three-digit Numbers by Place</a:t>
            </a:r>
            <a:endParaRPr b="0" sz="2700">
              <a:solidFill>
                <a:srgbClr val="434343"/>
              </a:solidFill>
              <a:latin typeface="Hepta Slab"/>
              <a:ea typeface="Hepta Slab"/>
              <a:cs typeface="Hepta Slab"/>
              <a:sym typeface="Hepta Slab"/>
            </a:endParaRPr>
          </a:p>
        </p:txBody>
      </p:sp>
      <p:sp>
        <p:nvSpPr>
          <p:cNvPr id="969" name="Google Shape;969;p101"/>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70" name="Google Shape;970;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971" name="Google Shape;971;p101"/>
          <p:cNvSpPr txBox="1"/>
          <p:nvPr/>
        </p:nvSpPr>
        <p:spPr>
          <a:xfrm>
            <a:off x="459800" y="1888075"/>
            <a:ext cx="4111200" cy="113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Compare the base-ten diagrams.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Write each value as a three-digit number. </a:t>
            </a:r>
            <a:endParaRPr>
              <a:latin typeface="Livvic"/>
              <a:ea typeface="Livvic"/>
              <a:cs typeface="Livvic"/>
              <a:sym typeface="Livvic"/>
            </a:endParaRPr>
          </a:p>
          <a:p>
            <a:pPr indent="-317500" lvl="0" marL="457200" rtl="0" algn="l">
              <a:spcBef>
                <a:spcPts val="1000"/>
              </a:spcBef>
              <a:spcAft>
                <a:spcPts val="1000"/>
              </a:spcAft>
              <a:buSzPts val="1400"/>
              <a:buFont typeface="Livvic"/>
              <a:buChar char="●"/>
            </a:pPr>
            <a:r>
              <a:rPr lang="en">
                <a:latin typeface="Livvic"/>
                <a:ea typeface="Livvic"/>
                <a:cs typeface="Livvic"/>
                <a:sym typeface="Livvic"/>
              </a:rPr>
              <a:t>Use the symbols &gt;, =, or &lt; to compare the numbers. </a:t>
            </a:r>
            <a:endParaRPr>
              <a:latin typeface="Livvic"/>
              <a:ea typeface="Livvic"/>
              <a:cs typeface="Livvic"/>
              <a:sym typeface="Livvic"/>
            </a:endParaRPr>
          </a:p>
        </p:txBody>
      </p:sp>
      <p:pic>
        <p:nvPicPr>
          <p:cNvPr id="972" name="Google Shape;972;p101"/>
          <p:cNvPicPr preferRelativeResize="0"/>
          <p:nvPr/>
        </p:nvPicPr>
        <p:blipFill>
          <a:blip r:embed="rId3">
            <a:alphaModFix/>
          </a:blip>
          <a:stretch>
            <a:fillRect/>
          </a:stretch>
        </p:blipFill>
        <p:spPr>
          <a:xfrm>
            <a:off x="4530875" y="1618700"/>
            <a:ext cx="4051400" cy="2167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102"/>
          <p:cNvSpPr txBox="1"/>
          <p:nvPr>
            <p:ph type="ctrTitle"/>
          </p:nvPr>
        </p:nvSpPr>
        <p:spPr>
          <a:xfrm>
            <a:off x="318425" y="128768"/>
            <a:ext cx="7772400" cy="89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Compare Hundreds, Tens, and Ones</a:t>
            </a:r>
            <a:endParaRPr b="0" sz="2800">
              <a:solidFill>
                <a:srgbClr val="434343"/>
              </a:solidFill>
              <a:latin typeface="Hepta Slab"/>
              <a:ea typeface="Hepta Slab"/>
              <a:cs typeface="Hepta Slab"/>
              <a:sym typeface="Hepta Slab"/>
            </a:endParaRPr>
          </a:p>
        </p:txBody>
      </p:sp>
      <p:sp>
        <p:nvSpPr>
          <p:cNvPr id="978" name="Google Shape;978;p10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79" name="Google Shape;979;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80" name="Google Shape;980;p102"/>
          <p:cNvSpPr txBox="1"/>
          <p:nvPr/>
        </p:nvSpPr>
        <p:spPr>
          <a:xfrm>
            <a:off x="400025" y="1926200"/>
            <a:ext cx="4252500" cy="5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Livvic"/>
                <a:ea typeface="Livvic"/>
                <a:cs typeface="Livvic"/>
                <a:sym typeface="Livvic"/>
              </a:rPr>
              <a:t>Compare the values represented in the diagrams. </a:t>
            </a:r>
            <a:endParaRPr b="1" sz="1300">
              <a:latin typeface="Livvic"/>
              <a:ea typeface="Livvic"/>
              <a:cs typeface="Livvic"/>
              <a:sym typeface="Livvic"/>
            </a:endParaRPr>
          </a:p>
          <a:p>
            <a:pPr indent="0" lvl="0" marL="0" rtl="0" algn="l">
              <a:spcBef>
                <a:spcPts val="1000"/>
              </a:spcBef>
              <a:spcAft>
                <a:spcPts val="0"/>
              </a:spcAft>
              <a:buNone/>
            </a:pPr>
            <a:r>
              <a:rPr b="1" lang="en" sz="1300">
                <a:latin typeface="Livvic"/>
                <a:ea typeface="Livvic"/>
                <a:cs typeface="Livvic"/>
                <a:sym typeface="Livvic"/>
              </a:rPr>
              <a:t>Write each value as a three-digit number. </a:t>
            </a:r>
            <a:endParaRPr b="1" sz="1300">
              <a:latin typeface="Livvic"/>
              <a:ea typeface="Livvic"/>
              <a:cs typeface="Livvic"/>
              <a:sym typeface="Livvic"/>
            </a:endParaRPr>
          </a:p>
          <a:p>
            <a:pPr indent="0" lvl="0" marL="0" rtl="0" algn="l">
              <a:spcBef>
                <a:spcPts val="1000"/>
              </a:spcBef>
              <a:spcAft>
                <a:spcPts val="1000"/>
              </a:spcAft>
              <a:buNone/>
            </a:pPr>
            <a:r>
              <a:rPr b="1" lang="en" sz="1300">
                <a:latin typeface="Livvic"/>
                <a:ea typeface="Livvic"/>
                <a:cs typeface="Livvic"/>
                <a:sym typeface="Livvic"/>
              </a:rPr>
              <a:t>Use the symbols &gt;, =, or &lt; to compare the numbers. </a:t>
            </a:r>
            <a:endParaRPr b="1" sz="1300">
              <a:latin typeface="Livvic"/>
              <a:ea typeface="Livvic"/>
              <a:cs typeface="Livvic"/>
              <a:sym typeface="Livvic"/>
            </a:endParaRPr>
          </a:p>
        </p:txBody>
      </p:sp>
      <p:pic>
        <p:nvPicPr>
          <p:cNvPr id="981" name="Google Shape;981;p102"/>
          <p:cNvPicPr preferRelativeResize="0"/>
          <p:nvPr/>
        </p:nvPicPr>
        <p:blipFill>
          <a:blip r:embed="rId3">
            <a:alphaModFix/>
          </a:blip>
          <a:stretch>
            <a:fillRect/>
          </a:stretch>
        </p:blipFill>
        <p:spPr>
          <a:xfrm>
            <a:off x="4533575" y="1573425"/>
            <a:ext cx="4183599" cy="2265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03"/>
          <p:cNvSpPr txBox="1"/>
          <p:nvPr>
            <p:ph type="ctrTitle"/>
          </p:nvPr>
        </p:nvSpPr>
        <p:spPr>
          <a:xfrm>
            <a:off x="318425" y="128768"/>
            <a:ext cx="7772400" cy="89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Compare Hundreds, Tens, and Ones</a:t>
            </a:r>
            <a:endParaRPr b="0" sz="2800">
              <a:solidFill>
                <a:srgbClr val="434343"/>
              </a:solidFill>
              <a:latin typeface="Hepta Slab"/>
              <a:ea typeface="Hepta Slab"/>
              <a:cs typeface="Hepta Slab"/>
              <a:sym typeface="Hepta Slab"/>
            </a:endParaRPr>
          </a:p>
        </p:txBody>
      </p:sp>
      <p:sp>
        <p:nvSpPr>
          <p:cNvPr id="987" name="Google Shape;987;p10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88" name="Google Shape;988;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89" name="Google Shape;989;p103"/>
          <p:cNvSpPr txBox="1"/>
          <p:nvPr/>
        </p:nvSpPr>
        <p:spPr>
          <a:xfrm>
            <a:off x="400025" y="1926200"/>
            <a:ext cx="4252500" cy="5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Livvic"/>
                <a:ea typeface="Livvic"/>
                <a:cs typeface="Livvic"/>
                <a:sym typeface="Livvic"/>
              </a:rPr>
              <a:t>Compare the values represented in the diagrams. </a:t>
            </a:r>
            <a:endParaRPr b="1" sz="1300">
              <a:latin typeface="Livvic"/>
              <a:ea typeface="Livvic"/>
              <a:cs typeface="Livvic"/>
              <a:sym typeface="Livvic"/>
            </a:endParaRPr>
          </a:p>
          <a:p>
            <a:pPr indent="0" lvl="0" marL="0" rtl="0" algn="l">
              <a:spcBef>
                <a:spcPts val="1000"/>
              </a:spcBef>
              <a:spcAft>
                <a:spcPts val="0"/>
              </a:spcAft>
              <a:buNone/>
            </a:pPr>
            <a:r>
              <a:rPr b="1" lang="en" sz="1300">
                <a:latin typeface="Livvic"/>
                <a:ea typeface="Livvic"/>
                <a:cs typeface="Livvic"/>
                <a:sym typeface="Livvic"/>
              </a:rPr>
              <a:t>Write each value as a three-digit number. </a:t>
            </a:r>
            <a:endParaRPr b="1" sz="1300">
              <a:latin typeface="Livvic"/>
              <a:ea typeface="Livvic"/>
              <a:cs typeface="Livvic"/>
              <a:sym typeface="Livvic"/>
            </a:endParaRPr>
          </a:p>
          <a:p>
            <a:pPr indent="0" lvl="0" marL="0" rtl="0" algn="l">
              <a:spcBef>
                <a:spcPts val="1000"/>
              </a:spcBef>
              <a:spcAft>
                <a:spcPts val="1000"/>
              </a:spcAft>
              <a:buNone/>
            </a:pPr>
            <a:r>
              <a:rPr b="1" lang="en" sz="1300">
                <a:latin typeface="Livvic"/>
                <a:ea typeface="Livvic"/>
                <a:cs typeface="Livvic"/>
                <a:sym typeface="Livvic"/>
              </a:rPr>
              <a:t>Use the symbols &gt;, =, or &lt; to compare the numbers. </a:t>
            </a:r>
            <a:endParaRPr b="1" sz="1300">
              <a:latin typeface="Livvic"/>
              <a:ea typeface="Livvic"/>
              <a:cs typeface="Livvic"/>
              <a:sym typeface="Livvic"/>
            </a:endParaRPr>
          </a:p>
        </p:txBody>
      </p:sp>
      <p:pic>
        <p:nvPicPr>
          <p:cNvPr id="990" name="Google Shape;990;p103"/>
          <p:cNvPicPr preferRelativeResize="0"/>
          <p:nvPr/>
        </p:nvPicPr>
        <p:blipFill>
          <a:blip r:embed="rId3">
            <a:alphaModFix/>
          </a:blip>
          <a:stretch>
            <a:fillRect/>
          </a:stretch>
        </p:blipFill>
        <p:spPr>
          <a:xfrm>
            <a:off x="4506000" y="1628550"/>
            <a:ext cx="4253551" cy="2315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104"/>
          <p:cNvSpPr txBox="1"/>
          <p:nvPr>
            <p:ph type="ctrTitle"/>
          </p:nvPr>
        </p:nvSpPr>
        <p:spPr>
          <a:xfrm>
            <a:off x="318425" y="128768"/>
            <a:ext cx="7772400" cy="89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Compare Hundreds, Tens, and Ones</a:t>
            </a:r>
            <a:endParaRPr b="0" sz="2800">
              <a:solidFill>
                <a:srgbClr val="434343"/>
              </a:solidFill>
              <a:latin typeface="Hepta Slab"/>
              <a:ea typeface="Hepta Slab"/>
              <a:cs typeface="Hepta Slab"/>
              <a:sym typeface="Hepta Slab"/>
            </a:endParaRPr>
          </a:p>
        </p:txBody>
      </p:sp>
      <p:sp>
        <p:nvSpPr>
          <p:cNvPr id="996" name="Google Shape;996;p10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97" name="Google Shape;997;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98" name="Google Shape;998;p104"/>
          <p:cNvSpPr txBox="1"/>
          <p:nvPr/>
        </p:nvSpPr>
        <p:spPr>
          <a:xfrm>
            <a:off x="400025" y="1926200"/>
            <a:ext cx="4252500" cy="5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Livvic"/>
                <a:ea typeface="Livvic"/>
                <a:cs typeface="Livvic"/>
                <a:sym typeface="Livvic"/>
              </a:rPr>
              <a:t>Compare the values represented in the diagrams. </a:t>
            </a:r>
            <a:endParaRPr b="1" sz="1300">
              <a:latin typeface="Livvic"/>
              <a:ea typeface="Livvic"/>
              <a:cs typeface="Livvic"/>
              <a:sym typeface="Livvic"/>
            </a:endParaRPr>
          </a:p>
          <a:p>
            <a:pPr indent="0" lvl="0" marL="0" rtl="0" algn="l">
              <a:spcBef>
                <a:spcPts val="1000"/>
              </a:spcBef>
              <a:spcAft>
                <a:spcPts val="0"/>
              </a:spcAft>
              <a:buNone/>
            </a:pPr>
            <a:r>
              <a:rPr b="1" lang="en" sz="1300">
                <a:latin typeface="Livvic"/>
                <a:ea typeface="Livvic"/>
                <a:cs typeface="Livvic"/>
                <a:sym typeface="Livvic"/>
              </a:rPr>
              <a:t>Write each value as a three-digit number. </a:t>
            </a:r>
            <a:endParaRPr b="1" sz="1300">
              <a:latin typeface="Livvic"/>
              <a:ea typeface="Livvic"/>
              <a:cs typeface="Livvic"/>
              <a:sym typeface="Livvic"/>
            </a:endParaRPr>
          </a:p>
          <a:p>
            <a:pPr indent="0" lvl="0" marL="0" rtl="0" algn="l">
              <a:spcBef>
                <a:spcPts val="1000"/>
              </a:spcBef>
              <a:spcAft>
                <a:spcPts val="1000"/>
              </a:spcAft>
              <a:buNone/>
            </a:pPr>
            <a:r>
              <a:rPr b="1" lang="en" sz="1300">
                <a:latin typeface="Livvic"/>
                <a:ea typeface="Livvic"/>
                <a:cs typeface="Livvic"/>
                <a:sym typeface="Livvic"/>
              </a:rPr>
              <a:t>Use the symbols &gt;, =, or &lt; to compare the numbers. </a:t>
            </a:r>
            <a:endParaRPr b="1" sz="1300">
              <a:latin typeface="Livvic"/>
              <a:ea typeface="Livvic"/>
              <a:cs typeface="Livvic"/>
              <a:sym typeface="Livvic"/>
            </a:endParaRPr>
          </a:p>
        </p:txBody>
      </p:sp>
      <p:pic>
        <p:nvPicPr>
          <p:cNvPr id="999" name="Google Shape;999;p104"/>
          <p:cNvPicPr preferRelativeResize="0"/>
          <p:nvPr/>
        </p:nvPicPr>
        <p:blipFill>
          <a:blip r:embed="rId3">
            <a:alphaModFix/>
          </a:blip>
          <a:stretch>
            <a:fillRect/>
          </a:stretch>
        </p:blipFill>
        <p:spPr>
          <a:xfrm>
            <a:off x="4506025" y="1545875"/>
            <a:ext cx="4120440" cy="2315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105"/>
          <p:cNvSpPr txBox="1"/>
          <p:nvPr>
            <p:ph type="ctrTitle"/>
          </p:nvPr>
        </p:nvSpPr>
        <p:spPr>
          <a:xfrm>
            <a:off x="318425" y="128768"/>
            <a:ext cx="7772400" cy="89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Compare Hundreds, Tens, and Ones</a:t>
            </a:r>
            <a:endParaRPr b="0" sz="2800">
              <a:solidFill>
                <a:srgbClr val="434343"/>
              </a:solidFill>
              <a:latin typeface="Hepta Slab"/>
              <a:ea typeface="Hepta Slab"/>
              <a:cs typeface="Hepta Slab"/>
              <a:sym typeface="Hepta Slab"/>
            </a:endParaRPr>
          </a:p>
        </p:txBody>
      </p:sp>
      <p:sp>
        <p:nvSpPr>
          <p:cNvPr id="1005" name="Google Shape;1005;p10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06" name="Google Shape;1006;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007" name="Google Shape;1007;p105"/>
          <p:cNvSpPr txBox="1"/>
          <p:nvPr/>
        </p:nvSpPr>
        <p:spPr>
          <a:xfrm>
            <a:off x="400025" y="1926200"/>
            <a:ext cx="4252500" cy="5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Livvic"/>
                <a:ea typeface="Livvic"/>
                <a:cs typeface="Livvic"/>
                <a:sym typeface="Livvic"/>
              </a:rPr>
              <a:t>Compare the values represented in the diagrams. </a:t>
            </a:r>
            <a:endParaRPr b="1" sz="1300">
              <a:latin typeface="Livvic"/>
              <a:ea typeface="Livvic"/>
              <a:cs typeface="Livvic"/>
              <a:sym typeface="Livvic"/>
            </a:endParaRPr>
          </a:p>
          <a:p>
            <a:pPr indent="0" lvl="0" marL="0" rtl="0" algn="l">
              <a:spcBef>
                <a:spcPts val="1000"/>
              </a:spcBef>
              <a:spcAft>
                <a:spcPts val="0"/>
              </a:spcAft>
              <a:buNone/>
            </a:pPr>
            <a:r>
              <a:rPr b="1" lang="en" sz="1300">
                <a:latin typeface="Livvic"/>
                <a:ea typeface="Livvic"/>
                <a:cs typeface="Livvic"/>
                <a:sym typeface="Livvic"/>
              </a:rPr>
              <a:t>Write each value as a three-digit number. </a:t>
            </a:r>
            <a:endParaRPr b="1" sz="1300">
              <a:latin typeface="Livvic"/>
              <a:ea typeface="Livvic"/>
              <a:cs typeface="Livvic"/>
              <a:sym typeface="Livvic"/>
            </a:endParaRPr>
          </a:p>
          <a:p>
            <a:pPr indent="0" lvl="0" marL="0" rtl="0" algn="l">
              <a:spcBef>
                <a:spcPts val="1000"/>
              </a:spcBef>
              <a:spcAft>
                <a:spcPts val="1000"/>
              </a:spcAft>
              <a:buNone/>
            </a:pPr>
            <a:r>
              <a:rPr b="1" lang="en" sz="1300">
                <a:latin typeface="Livvic"/>
                <a:ea typeface="Livvic"/>
                <a:cs typeface="Livvic"/>
                <a:sym typeface="Livvic"/>
              </a:rPr>
              <a:t>Use the symbols &gt;, =, or &lt; to compare the numbers. </a:t>
            </a:r>
            <a:endParaRPr b="1" sz="1300">
              <a:latin typeface="Livvic"/>
              <a:ea typeface="Livvic"/>
              <a:cs typeface="Livvic"/>
              <a:sym typeface="Livvic"/>
            </a:endParaRPr>
          </a:p>
        </p:txBody>
      </p:sp>
      <p:pic>
        <p:nvPicPr>
          <p:cNvPr id="1008" name="Google Shape;1008;p105"/>
          <p:cNvPicPr preferRelativeResize="0"/>
          <p:nvPr/>
        </p:nvPicPr>
        <p:blipFill>
          <a:blip r:embed="rId3">
            <a:alphaModFix/>
          </a:blip>
          <a:stretch>
            <a:fillRect/>
          </a:stretch>
        </p:blipFill>
        <p:spPr>
          <a:xfrm>
            <a:off x="4652525" y="1334850"/>
            <a:ext cx="3857225" cy="1947650"/>
          </a:xfrm>
          <a:prstGeom prst="rect">
            <a:avLst/>
          </a:prstGeom>
          <a:noFill/>
          <a:ln cap="flat" cmpd="sng" w="19050">
            <a:solidFill>
              <a:schemeClr val="dk2"/>
            </a:solidFill>
            <a:prstDash val="solid"/>
            <a:round/>
            <a:headEnd len="sm" w="sm" type="none"/>
            <a:tailEnd len="sm" w="sm" type="none"/>
          </a:ln>
        </p:spPr>
      </p:pic>
      <p:sp>
        <p:nvSpPr>
          <p:cNvPr id="1009" name="Google Shape;1009;p105"/>
          <p:cNvSpPr txBox="1"/>
          <p:nvPr/>
        </p:nvSpPr>
        <p:spPr>
          <a:xfrm>
            <a:off x="4459750" y="3508600"/>
            <a:ext cx="4124100" cy="10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5. In problem 4, how do you know which value was greater?</a:t>
            </a:r>
            <a:endParaRPr>
              <a:latin typeface="Livvic"/>
              <a:ea typeface="Livvic"/>
              <a:cs typeface="Livvic"/>
              <a:sym typeface="Livvic"/>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106"/>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15" name="Google Shape;1015;p106"/>
          <p:cNvSpPr txBox="1"/>
          <p:nvPr/>
        </p:nvSpPr>
        <p:spPr>
          <a:xfrm>
            <a:off x="5743525" y="1815350"/>
            <a:ext cx="2017800" cy="115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Mai thinks it is better to start with the hundreds. Who do you agree with? Explain your thinking to your partner.</a:t>
            </a:r>
            <a:endParaRPr sz="1000">
              <a:latin typeface="Quicksand"/>
              <a:ea typeface="Quicksand"/>
              <a:cs typeface="Quicksand"/>
              <a:sym typeface="Quicksand"/>
            </a:endParaRPr>
          </a:p>
        </p:txBody>
      </p:sp>
      <p:sp>
        <p:nvSpPr>
          <p:cNvPr id="1016" name="Google Shape;1016;p106"/>
          <p:cNvSpPr/>
          <p:nvPr/>
        </p:nvSpPr>
        <p:spPr>
          <a:xfrm>
            <a:off x="5423775" y="1703776"/>
            <a:ext cx="2657293" cy="145731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7" name="Google Shape;1017;p106"/>
          <p:cNvPicPr preferRelativeResize="0"/>
          <p:nvPr/>
        </p:nvPicPr>
        <p:blipFill>
          <a:blip r:embed="rId3">
            <a:alphaModFix/>
          </a:blip>
          <a:stretch>
            <a:fillRect/>
          </a:stretch>
        </p:blipFill>
        <p:spPr>
          <a:xfrm>
            <a:off x="3215375" y="2730813"/>
            <a:ext cx="2085975" cy="1857375"/>
          </a:xfrm>
          <a:prstGeom prst="rect">
            <a:avLst/>
          </a:prstGeom>
          <a:noFill/>
          <a:ln>
            <a:noFill/>
          </a:ln>
        </p:spPr>
      </p:pic>
      <p:sp>
        <p:nvSpPr>
          <p:cNvPr id="1018" name="Google Shape;1018;p106"/>
          <p:cNvSpPr txBox="1"/>
          <p:nvPr/>
        </p:nvSpPr>
        <p:spPr>
          <a:xfrm>
            <a:off x="416425" y="459550"/>
            <a:ext cx="73449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Livvic"/>
                <a:ea typeface="Livvic"/>
                <a:cs typeface="Livvic"/>
                <a:sym typeface="Livvic"/>
              </a:rPr>
              <a:t>Today, we compared three-digit numbers with the help of base-ten diagrams.</a:t>
            </a:r>
            <a:endParaRPr sz="1600">
              <a:solidFill>
                <a:schemeClr val="dk1"/>
              </a:solidFill>
              <a:latin typeface="Livvic"/>
              <a:ea typeface="Livvic"/>
              <a:cs typeface="Livvic"/>
              <a:sym typeface="Livvic"/>
            </a:endParaRPr>
          </a:p>
        </p:txBody>
      </p:sp>
      <p:sp>
        <p:nvSpPr>
          <p:cNvPr id="1019" name="Google Shape;1019;p106"/>
          <p:cNvSpPr txBox="1"/>
          <p:nvPr/>
        </p:nvSpPr>
        <p:spPr>
          <a:xfrm>
            <a:off x="7830225" y="422950"/>
            <a:ext cx="1277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020" name="Google Shape;1020;p106"/>
          <p:cNvSpPr txBox="1"/>
          <p:nvPr/>
        </p:nvSpPr>
        <p:spPr>
          <a:xfrm flipH="1">
            <a:off x="871894" y="2072038"/>
            <a:ext cx="1805400" cy="122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latin typeface="Quicksand"/>
                <a:ea typeface="Quicksand"/>
                <a:cs typeface="Quicksand"/>
                <a:sym typeface="Quicksand"/>
              </a:rPr>
              <a:t>Tyler believes it is always better to compare numbers by starting with the ones, then tens, and then hundreds.</a:t>
            </a:r>
            <a:endParaRPr b="1" sz="1100">
              <a:latin typeface="Quicksand"/>
              <a:ea typeface="Quicksand"/>
              <a:cs typeface="Quicksand"/>
              <a:sym typeface="Quicksand"/>
            </a:endParaRPr>
          </a:p>
        </p:txBody>
      </p:sp>
      <p:sp>
        <p:nvSpPr>
          <p:cNvPr id="1021" name="Google Shape;1021;p106"/>
          <p:cNvSpPr/>
          <p:nvPr/>
        </p:nvSpPr>
        <p:spPr>
          <a:xfrm flipH="1">
            <a:off x="509356" y="1815350"/>
            <a:ext cx="2530494" cy="20155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22" name="Google Shape;1022;p106"/>
          <p:cNvPicPr preferRelativeResize="0"/>
          <p:nvPr/>
        </p:nvPicPr>
        <p:blipFill>
          <a:blip r:embed="rId4">
            <a:alphaModFix/>
          </a:blip>
          <a:stretch>
            <a:fillRect/>
          </a:stretch>
        </p:blipFill>
        <p:spPr>
          <a:xfrm>
            <a:off x="1978875" y="828848"/>
            <a:ext cx="1690158" cy="986500"/>
          </a:xfrm>
          <a:prstGeom prst="rect">
            <a:avLst/>
          </a:prstGeom>
          <a:noFill/>
          <a:ln>
            <a:noFill/>
          </a:ln>
        </p:spPr>
      </p:pic>
      <p:pic>
        <p:nvPicPr>
          <p:cNvPr id="1023" name="Google Shape;1023;p106"/>
          <p:cNvPicPr preferRelativeResize="0"/>
          <p:nvPr/>
        </p:nvPicPr>
        <p:blipFill>
          <a:blip r:embed="rId5">
            <a:alphaModFix/>
          </a:blip>
          <a:stretch>
            <a:fillRect/>
          </a:stretch>
        </p:blipFill>
        <p:spPr>
          <a:xfrm>
            <a:off x="3830500" y="865523"/>
            <a:ext cx="1751541" cy="98650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27" name="Shape 1027"/>
        <p:cNvGrpSpPr/>
        <p:nvPr/>
      </p:nvGrpSpPr>
      <p:grpSpPr>
        <a:xfrm>
          <a:off x="0" y="0"/>
          <a:ext cx="0" cy="0"/>
          <a:chOff x="0" y="0"/>
          <a:chExt cx="0" cy="0"/>
        </a:xfrm>
      </p:grpSpPr>
      <p:sp>
        <p:nvSpPr>
          <p:cNvPr id="1028" name="Google Shape;1028;p107"/>
          <p:cNvSpPr txBox="1"/>
          <p:nvPr>
            <p:ph type="ctrTitle"/>
          </p:nvPr>
        </p:nvSpPr>
        <p:spPr>
          <a:xfrm>
            <a:off x="1440425" y="1352750"/>
            <a:ext cx="6392700" cy="157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Place Value Comparisons (Part 2)</a:t>
            </a:r>
            <a:endParaRPr sz="3500">
              <a:latin typeface="Hepta Slab"/>
              <a:ea typeface="Hepta Slab"/>
              <a:cs typeface="Hepta Slab"/>
              <a:sym typeface="Hepta Slab"/>
            </a:endParaRPr>
          </a:p>
        </p:txBody>
      </p:sp>
      <p:sp>
        <p:nvSpPr>
          <p:cNvPr id="1029" name="Google Shape;1029;p107"/>
          <p:cNvSpPr txBox="1"/>
          <p:nvPr/>
        </p:nvSpPr>
        <p:spPr>
          <a:xfrm>
            <a:off x="3137525" y="2968225"/>
            <a:ext cx="4619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three-digit numbers using place value.</a:t>
            </a:r>
            <a:endParaRPr>
              <a:latin typeface="Quicksand"/>
              <a:ea typeface="Quicksand"/>
              <a:cs typeface="Quicksand"/>
              <a:sym typeface="Quicksand"/>
            </a:endParaRPr>
          </a:p>
        </p:txBody>
      </p:sp>
      <p:sp>
        <p:nvSpPr>
          <p:cNvPr id="1030" name="Google Shape;1030;p107"/>
          <p:cNvSpPr/>
          <p:nvPr/>
        </p:nvSpPr>
        <p:spPr>
          <a:xfrm>
            <a:off x="2578902" y="29682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0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2.NBT.A.3, 2.NBT.A.4</a:t>
            </a:r>
            <a:endParaRPr sz="1100">
              <a:latin typeface="Quicksand"/>
              <a:ea typeface="Quicksand"/>
              <a:cs typeface="Quicksand"/>
              <a:sym typeface="Quicksand"/>
            </a:endParaRPr>
          </a:p>
        </p:txBody>
      </p:sp>
      <p:sp>
        <p:nvSpPr>
          <p:cNvPr id="1032" name="Google Shape;1032;p107"/>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108"/>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Greater Than or Less Than </a:t>
            </a:r>
            <a:endParaRPr b="0" sz="3000">
              <a:solidFill>
                <a:srgbClr val="434343"/>
              </a:solidFill>
              <a:latin typeface="Hepta Slab"/>
              <a:ea typeface="Hepta Slab"/>
              <a:cs typeface="Hepta Slab"/>
              <a:sym typeface="Hepta Slab"/>
            </a:endParaRPr>
          </a:p>
        </p:txBody>
      </p:sp>
      <p:sp>
        <p:nvSpPr>
          <p:cNvPr id="1038" name="Google Shape;1038;p10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39" name="Google Shape;1039;p108"/>
          <p:cNvGrpSpPr/>
          <p:nvPr/>
        </p:nvGrpSpPr>
        <p:grpSpPr>
          <a:xfrm rot="-801400">
            <a:off x="550911" y="1697856"/>
            <a:ext cx="2343045" cy="950026"/>
            <a:chOff x="522450" y="1769275"/>
            <a:chExt cx="2343168" cy="950076"/>
          </a:xfrm>
        </p:grpSpPr>
        <p:sp>
          <p:nvSpPr>
            <p:cNvPr id="1040" name="Google Shape;1040;p10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08"/>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042" name="Google Shape;1042;p108"/>
          <p:cNvGrpSpPr/>
          <p:nvPr/>
        </p:nvGrpSpPr>
        <p:grpSpPr>
          <a:xfrm rot="862269">
            <a:off x="6428620" y="3250539"/>
            <a:ext cx="2343148" cy="950068"/>
            <a:chOff x="839436" y="2344375"/>
            <a:chExt cx="2343168" cy="950076"/>
          </a:xfrm>
        </p:grpSpPr>
        <p:sp>
          <p:nvSpPr>
            <p:cNvPr id="1043" name="Google Shape;1043;p108"/>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08"/>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045" name="Google Shape;1045;p108"/>
          <p:cNvPicPr preferRelativeResize="0"/>
          <p:nvPr/>
        </p:nvPicPr>
        <p:blipFill>
          <a:blip r:embed="rId3">
            <a:alphaModFix/>
          </a:blip>
          <a:stretch>
            <a:fillRect/>
          </a:stretch>
        </p:blipFill>
        <p:spPr>
          <a:xfrm>
            <a:off x="2792900" y="2085976"/>
            <a:ext cx="3971925" cy="97155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109"/>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Greater Than or Less Than </a:t>
            </a:r>
            <a:endParaRPr b="0" sz="3000">
              <a:solidFill>
                <a:srgbClr val="434343"/>
              </a:solidFill>
              <a:latin typeface="Hepta Slab"/>
              <a:ea typeface="Hepta Slab"/>
              <a:cs typeface="Hepta Slab"/>
              <a:sym typeface="Hepta Slab"/>
            </a:endParaRPr>
          </a:p>
        </p:txBody>
      </p:sp>
      <p:sp>
        <p:nvSpPr>
          <p:cNvPr id="1051" name="Google Shape;1051;p1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52" name="Google Shape;1052;p109"/>
          <p:cNvGrpSpPr/>
          <p:nvPr/>
        </p:nvGrpSpPr>
        <p:grpSpPr>
          <a:xfrm rot="-801400">
            <a:off x="550911" y="1697856"/>
            <a:ext cx="2343045" cy="950026"/>
            <a:chOff x="522450" y="1769275"/>
            <a:chExt cx="2343168" cy="950076"/>
          </a:xfrm>
        </p:grpSpPr>
        <p:sp>
          <p:nvSpPr>
            <p:cNvPr id="1053" name="Google Shape;1053;p10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09"/>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055" name="Google Shape;1055;p109"/>
          <p:cNvGrpSpPr/>
          <p:nvPr/>
        </p:nvGrpSpPr>
        <p:grpSpPr>
          <a:xfrm rot="862269">
            <a:off x="6428620" y="3250539"/>
            <a:ext cx="2343148" cy="950068"/>
            <a:chOff x="839436" y="2344375"/>
            <a:chExt cx="2343168" cy="950076"/>
          </a:xfrm>
        </p:grpSpPr>
        <p:sp>
          <p:nvSpPr>
            <p:cNvPr id="1056" name="Google Shape;1056;p109"/>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09"/>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058" name="Google Shape;1058;p109"/>
          <p:cNvPicPr preferRelativeResize="0"/>
          <p:nvPr/>
        </p:nvPicPr>
        <p:blipFill>
          <a:blip r:embed="rId3">
            <a:alphaModFix/>
          </a:blip>
          <a:stretch>
            <a:fillRect/>
          </a:stretch>
        </p:blipFill>
        <p:spPr>
          <a:xfrm>
            <a:off x="2570900" y="2273175"/>
            <a:ext cx="4576425" cy="88575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110"/>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Greater Than or Less Than </a:t>
            </a:r>
            <a:endParaRPr b="0" sz="3000">
              <a:solidFill>
                <a:srgbClr val="434343"/>
              </a:solidFill>
              <a:latin typeface="Hepta Slab"/>
              <a:ea typeface="Hepta Slab"/>
              <a:cs typeface="Hepta Slab"/>
              <a:sym typeface="Hepta Slab"/>
            </a:endParaRPr>
          </a:p>
        </p:txBody>
      </p:sp>
      <p:sp>
        <p:nvSpPr>
          <p:cNvPr id="1064" name="Google Shape;1064;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65" name="Google Shape;1065;p110"/>
          <p:cNvGrpSpPr/>
          <p:nvPr/>
        </p:nvGrpSpPr>
        <p:grpSpPr>
          <a:xfrm rot="-801400">
            <a:off x="550911" y="1697856"/>
            <a:ext cx="2343045" cy="950026"/>
            <a:chOff x="522450" y="1769275"/>
            <a:chExt cx="2343168" cy="950076"/>
          </a:xfrm>
        </p:grpSpPr>
        <p:sp>
          <p:nvSpPr>
            <p:cNvPr id="1066" name="Google Shape;1066;p11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1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068" name="Google Shape;1068;p110"/>
          <p:cNvGrpSpPr/>
          <p:nvPr/>
        </p:nvGrpSpPr>
        <p:grpSpPr>
          <a:xfrm rot="862269">
            <a:off x="6428620" y="3250539"/>
            <a:ext cx="2343148" cy="950068"/>
            <a:chOff x="839436" y="2344375"/>
            <a:chExt cx="2343168" cy="950076"/>
          </a:xfrm>
        </p:grpSpPr>
        <p:sp>
          <p:nvSpPr>
            <p:cNvPr id="1069" name="Google Shape;1069;p11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1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071" name="Google Shape;1071;p110"/>
          <p:cNvPicPr preferRelativeResize="0"/>
          <p:nvPr/>
        </p:nvPicPr>
        <p:blipFill>
          <a:blip r:embed="rId3">
            <a:alphaModFix/>
          </a:blip>
          <a:stretch>
            <a:fillRect/>
          </a:stretch>
        </p:blipFill>
        <p:spPr>
          <a:xfrm>
            <a:off x="2662037" y="2278050"/>
            <a:ext cx="3819928" cy="69657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111"/>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Greater Than or Less Than </a:t>
            </a:r>
            <a:endParaRPr b="0" sz="3000">
              <a:solidFill>
                <a:srgbClr val="434343"/>
              </a:solidFill>
              <a:latin typeface="Hepta Slab"/>
              <a:ea typeface="Hepta Slab"/>
              <a:cs typeface="Hepta Slab"/>
              <a:sym typeface="Hepta Slab"/>
            </a:endParaRPr>
          </a:p>
        </p:txBody>
      </p:sp>
      <p:sp>
        <p:nvSpPr>
          <p:cNvPr id="1077" name="Google Shape;1077;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78" name="Google Shape;1078;p111"/>
          <p:cNvGrpSpPr/>
          <p:nvPr/>
        </p:nvGrpSpPr>
        <p:grpSpPr>
          <a:xfrm rot="-801400">
            <a:off x="550911" y="1697856"/>
            <a:ext cx="2343045" cy="950026"/>
            <a:chOff x="522450" y="1769275"/>
            <a:chExt cx="2343168" cy="950076"/>
          </a:xfrm>
        </p:grpSpPr>
        <p:sp>
          <p:nvSpPr>
            <p:cNvPr id="1079" name="Google Shape;1079;p11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1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1081" name="Google Shape;1081;p111"/>
          <p:cNvGrpSpPr/>
          <p:nvPr/>
        </p:nvGrpSpPr>
        <p:grpSpPr>
          <a:xfrm rot="862269">
            <a:off x="6428620" y="3250539"/>
            <a:ext cx="2343148" cy="950068"/>
            <a:chOff x="839436" y="2344375"/>
            <a:chExt cx="2343168" cy="950076"/>
          </a:xfrm>
        </p:grpSpPr>
        <p:sp>
          <p:nvSpPr>
            <p:cNvPr id="1082" name="Google Shape;1082;p11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1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1084" name="Google Shape;1084;p111"/>
          <p:cNvPicPr preferRelativeResize="0"/>
          <p:nvPr/>
        </p:nvPicPr>
        <p:blipFill>
          <a:blip r:embed="rId3">
            <a:alphaModFix/>
          </a:blip>
          <a:stretch>
            <a:fillRect/>
          </a:stretch>
        </p:blipFill>
        <p:spPr>
          <a:xfrm>
            <a:off x="2591200" y="2319125"/>
            <a:ext cx="4290224" cy="77377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112"/>
          <p:cNvSpPr txBox="1"/>
          <p:nvPr>
            <p:ph type="ctrTitle"/>
          </p:nvPr>
        </p:nvSpPr>
        <p:spPr>
          <a:xfrm>
            <a:off x="369625" y="2672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Represent and Compare</a:t>
            </a:r>
            <a:endParaRPr b="0" sz="2700">
              <a:solidFill>
                <a:srgbClr val="434343"/>
              </a:solidFill>
              <a:latin typeface="Hepta Slab"/>
              <a:ea typeface="Hepta Slab"/>
              <a:cs typeface="Hepta Slab"/>
              <a:sym typeface="Hepta Slab"/>
            </a:endParaRPr>
          </a:p>
        </p:txBody>
      </p:sp>
      <p:sp>
        <p:nvSpPr>
          <p:cNvPr id="1090" name="Google Shape;1090;p112"/>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91" name="Google Shape;1091;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092" name="Google Shape;1092;p112"/>
          <p:cNvSpPr txBox="1"/>
          <p:nvPr/>
        </p:nvSpPr>
        <p:spPr>
          <a:xfrm>
            <a:off x="675100" y="1108750"/>
            <a:ext cx="7467000" cy="232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Livvic"/>
                <a:ea typeface="Livvic"/>
                <a:cs typeface="Livvic"/>
                <a:sym typeface="Livvic"/>
              </a:rPr>
              <a:t>Compare the numbers.</a:t>
            </a:r>
            <a:endParaRPr sz="2300">
              <a:latin typeface="Livvic"/>
              <a:ea typeface="Livvic"/>
              <a:cs typeface="Livvic"/>
              <a:sym typeface="Livvic"/>
            </a:endParaRPr>
          </a:p>
        </p:txBody>
      </p:sp>
      <p:pic>
        <p:nvPicPr>
          <p:cNvPr id="1093" name="Google Shape;1093;p112"/>
          <p:cNvPicPr preferRelativeResize="0"/>
          <p:nvPr/>
        </p:nvPicPr>
        <p:blipFill>
          <a:blip r:embed="rId3">
            <a:alphaModFix/>
          </a:blip>
          <a:stretch>
            <a:fillRect/>
          </a:stretch>
        </p:blipFill>
        <p:spPr>
          <a:xfrm>
            <a:off x="1743075" y="1689663"/>
            <a:ext cx="5657850" cy="2333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113"/>
          <p:cNvSpPr txBox="1"/>
          <p:nvPr>
            <p:ph type="ctrTitle"/>
          </p:nvPr>
        </p:nvSpPr>
        <p:spPr>
          <a:xfrm>
            <a:off x="369625" y="2672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Represent and Compare</a:t>
            </a:r>
            <a:endParaRPr b="0" sz="2700">
              <a:solidFill>
                <a:srgbClr val="434343"/>
              </a:solidFill>
              <a:latin typeface="Hepta Slab"/>
              <a:ea typeface="Hepta Slab"/>
              <a:cs typeface="Hepta Slab"/>
              <a:sym typeface="Hepta Slab"/>
            </a:endParaRPr>
          </a:p>
        </p:txBody>
      </p:sp>
      <p:sp>
        <p:nvSpPr>
          <p:cNvPr id="1099" name="Google Shape;1099;p11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00" name="Google Shape;1100;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101" name="Google Shape;1101;p113"/>
          <p:cNvSpPr txBox="1"/>
          <p:nvPr/>
        </p:nvSpPr>
        <p:spPr>
          <a:xfrm>
            <a:off x="675100" y="1108750"/>
            <a:ext cx="7467000" cy="232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Livvic"/>
                <a:ea typeface="Livvic"/>
                <a:cs typeface="Livvic"/>
                <a:sym typeface="Livvic"/>
              </a:rPr>
              <a:t>Compare the numbers.</a:t>
            </a:r>
            <a:endParaRPr sz="2300">
              <a:latin typeface="Livvic"/>
              <a:ea typeface="Livvic"/>
              <a:cs typeface="Livvic"/>
              <a:sym typeface="Livvic"/>
            </a:endParaRPr>
          </a:p>
        </p:txBody>
      </p:sp>
      <p:pic>
        <p:nvPicPr>
          <p:cNvPr id="1102" name="Google Shape;1102;p113"/>
          <p:cNvPicPr preferRelativeResize="0"/>
          <p:nvPr/>
        </p:nvPicPr>
        <p:blipFill>
          <a:blip r:embed="rId3">
            <a:alphaModFix/>
          </a:blip>
          <a:stretch>
            <a:fillRect/>
          </a:stretch>
        </p:blipFill>
        <p:spPr>
          <a:xfrm>
            <a:off x="1554625" y="1755326"/>
            <a:ext cx="6302424" cy="2510377"/>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114"/>
          <p:cNvSpPr txBox="1"/>
          <p:nvPr>
            <p:ph type="ctrTitle"/>
          </p:nvPr>
        </p:nvSpPr>
        <p:spPr>
          <a:xfrm>
            <a:off x="369625" y="2672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Represent and Compare</a:t>
            </a:r>
            <a:endParaRPr b="0" sz="2700">
              <a:solidFill>
                <a:srgbClr val="434343"/>
              </a:solidFill>
              <a:latin typeface="Hepta Slab"/>
              <a:ea typeface="Hepta Slab"/>
              <a:cs typeface="Hepta Slab"/>
              <a:sym typeface="Hepta Slab"/>
            </a:endParaRPr>
          </a:p>
        </p:txBody>
      </p:sp>
      <p:sp>
        <p:nvSpPr>
          <p:cNvPr id="1108" name="Google Shape;1108;p114"/>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09" name="Google Shape;1109;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110" name="Google Shape;1110;p114"/>
          <p:cNvSpPr txBox="1"/>
          <p:nvPr/>
        </p:nvSpPr>
        <p:spPr>
          <a:xfrm>
            <a:off x="675100" y="1108750"/>
            <a:ext cx="7467000" cy="232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3. Place the numbers in the blanks to make each comparison true. Use each number only once. Use a number line if it helps.</a:t>
            </a:r>
            <a:endParaRPr sz="1900">
              <a:latin typeface="Livvic"/>
              <a:ea typeface="Livvic"/>
              <a:cs typeface="Livvic"/>
              <a:sym typeface="Livvic"/>
            </a:endParaRPr>
          </a:p>
        </p:txBody>
      </p:sp>
      <p:pic>
        <p:nvPicPr>
          <p:cNvPr id="1111" name="Google Shape;1111;p114"/>
          <p:cNvPicPr preferRelativeResize="0"/>
          <p:nvPr/>
        </p:nvPicPr>
        <p:blipFill>
          <a:blip r:embed="rId3">
            <a:alphaModFix/>
          </a:blip>
          <a:stretch>
            <a:fillRect/>
          </a:stretch>
        </p:blipFill>
        <p:spPr>
          <a:xfrm>
            <a:off x="1888325" y="1942350"/>
            <a:ext cx="581025" cy="333375"/>
          </a:xfrm>
          <a:prstGeom prst="rect">
            <a:avLst/>
          </a:prstGeom>
          <a:noFill/>
          <a:ln cap="flat" cmpd="sng" w="19050">
            <a:solidFill>
              <a:schemeClr val="dk2"/>
            </a:solidFill>
            <a:prstDash val="solid"/>
            <a:round/>
            <a:headEnd len="sm" w="sm" type="none"/>
            <a:tailEnd len="sm" w="sm" type="none"/>
          </a:ln>
        </p:spPr>
      </p:pic>
      <p:pic>
        <p:nvPicPr>
          <p:cNvPr id="1112" name="Google Shape;1112;p114"/>
          <p:cNvPicPr preferRelativeResize="0"/>
          <p:nvPr/>
        </p:nvPicPr>
        <p:blipFill>
          <a:blip r:embed="rId4">
            <a:alphaModFix/>
          </a:blip>
          <a:stretch>
            <a:fillRect/>
          </a:stretch>
        </p:blipFill>
        <p:spPr>
          <a:xfrm>
            <a:off x="1840700" y="2561188"/>
            <a:ext cx="676275" cy="400050"/>
          </a:xfrm>
          <a:prstGeom prst="rect">
            <a:avLst/>
          </a:prstGeom>
          <a:noFill/>
          <a:ln cap="flat" cmpd="sng" w="19050">
            <a:solidFill>
              <a:schemeClr val="dk2"/>
            </a:solidFill>
            <a:prstDash val="solid"/>
            <a:round/>
            <a:headEnd len="sm" w="sm" type="none"/>
            <a:tailEnd len="sm" w="sm" type="none"/>
          </a:ln>
        </p:spPr>
      </p:pic>
      <p:pic>
        <p:nvPicPr>
          <p:cNvPr id="1113" name="Google Shape;1113;p114"/>
          <p:cNvPicPr preferRelativeResize="0"/>
          <p:nvPr/>
        </p:nvPicPr>
        <p:blipFill>
          <a:blip r:embed="rId5">
            <a:alphaModFix/>
          </a:blip>
          <a:stretch>
            <a:fillRect/>
          </a:stretch>
        </p:blipFill>
        <p:spPr>
          <a:xfrm>
            <a:off x="1840700" y="3246725"/>
            <a:ext cx="676275" cy="390525"/>
          </a:xfrm>
          <a:prstGeom prst="rect">
            <a:avLst/>
          </a:prstGeom>
          <a:noFill/>
          <a:ln cap="flat" cmpd="sng" w="19050">
            <a:solidFill>
              <a:schemeClr val="dk2"/>
            </a:solidFill>
            <a:prstDash val="solid"/>
            <a:round/>
            <a:headEnd len="sm" w="sm" type="none"/>
            <a:tailEnd len="sm" w="sm" type="none"/>
          </a:ln>
        </p:spPr>
      </p:pic>
      <p:pic>
        <p:nvPicPr>
          <p:cNvPr id="1114" name="Google Shape;1114;p114"/>
          <p:cNvPicPr preferRelativeResize="0"/>
          <p:nvPr/>
        </p:nvPicPr>
        <p:blipFill>
          <a:blip r:embed="rId6">
            <a:alphaModFix/>
          </a:blip>
          <a:stretch>
            <a:fillRect/>
          </a:stretch>
        </p:blipFill>
        <p:spPr>
          <a:xfrm>
            <a:off x="1835938" y="3922725"/>
            <a:ext cx="685800" cy="466725"/>
          </a:xfrm>
          <a:prstGeom prst="rect">
            <a:avLst/>
          </a:prstGeom>
          <a:noFill/>
          <a:ln cap="flat" cmpd="sng" w="19050">
            <a:solidFill>
              <a:schemeClr val="dk2"/>
            </a:solidFill>
            <a:prstDash val="solid"/>
            <a:round/>
            <a:headEnd len="sm" w="sm" type="none"/>
            <a:tailEnd len="sm" w="sm" type="none"/>
          </a:ln>
        </p:spPr>
      </p:pic>
      <p:pic>
        <p:nvPicPr>
          <p:cNvPr id="1115" name="Google Shape;1115;p114"/>
          <p:cNvPicPr preferRelativeResize="0"/>
          <p:nvPr/>
        </p:nvPicPr>
        <p:blipFill>
          <a:blip r:embed="rId7">
            <a:alphaModFix/>
          </a:blip>
          <a:stretch>
            <a:fillRect/>
          </a:stretch>
        </p:blipFill>
        <p:spPr>
          <a:xfrm>
            <a:off x="3720875" y="2167950"/>
            <a:ext cx="1866900" cy="2019300"/>
          </a:xfrm>
          <a:prstGeom prst="rect">
            <a:avLst/>
          </a:prstGeom>
          <a:noFill/>
          <a:ln cap="flat" cmpd="sng" w="19050">
            <a:solidFill>
              <a:schemeClr val="dk2"/>
            </a:solidFill>
            <a:prstDash val="solid"/>
            <a:round/>
            <a:headEnd len="sm" w="sm" type="none"/>
            <a:tailEnd len="sm" w="sm" type="none"/>
          </a:ln>
        </p:spPr>
      </p:pic>
      <p:pic>
        <p:nvPicPr>
          <p:cNvPr id="1116" name="Google Shape;1116;p114"/>
          <p:cNvPicPr preferRelativeResize="0"/>
          <p:nvPr/>
        </p:nvPicPr>
        <p:blipFill>
          <a:blip r:embed="rId8">
            <a:alphaModFix/>
          </a:blip>
          <a:stretch>
            <a:fillRect/>
          </a:stretch>
        </p:blipFill>
        <p:spPr>
          <a:xfrm>
            <a:off x="6088088" y="2167950"/>
            <a:ext cx="1952625" cy="1828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115"/>
          <p:cNvSpPr txBox="1"/>
          <p:nvPr>
            <p:ph type="ctrTitle"/>
          </p:nvPr>
        </p:nvSpPr>
        <p:spPr>
          <a:xfrm>
            <a:off x="268325" y="474429"/>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Make the Greater Number</a:t>
            </a:r>
            <a:endParaRPr b="0" sz="2800">
              <a:solidFill>
                <a:srgbClr val="434343"/>
              </a:solidFill>
              <a:latin typeface="Hepta Slab"/>
              <a:ea typeface="Hepta Slab"/>
              <a:cs typeface="Hepta Slab"/>
              <a:sym typeface="Hepta Slab"/>
            </a:endParaRPr>
          </a:p>
        </p:txBody>
      </p:sp>
      <p:sp>
        <p:nvSpPr>
          <p:cNvPr id="1122" name="Google Shape;1122;p11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23" name="Google Shape;1123;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124" name="Google Shape;1124;p115"/>
          <p:cNvSpPr txBox="1"/>
          <p:nvPr/>
        </p:nvSpPr>
        <p:spPr>
          <a:xfrm>
            <a:off x="472675" y="1201075"/>
            <a:ext cx="41076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Take turns spinning with your partner: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Each partner spins 3 times to make a three-digit number. </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Choose where to place each digit, hundreds, tens, or ones. </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Record your partner’s number. </a:t>
            </a:r>
            <a:endParaRPr sz="1600">
              <a:latin typeface="Livvic"/>
              <a:ea typeface="Livvic"/>
              <a:cs typeface="Livvic"/>
              <a:sym typeface="Livvic"/>
            </a:endParaRPr>
          </a:p>
          <a:p>
            <a:pPr indent="-330200" lvl="0" marL="457200" rtl="0" algn="l">
              <a:spcBef>
                <a:spcPts val="1000"/>
              </a:spcBef>
              <a:spcAft>
                <a:spcPts val="1000"/>
              </a:spcAft>
              <a:buSzPts val="1600"/>
              <a:buFont typeface="Livvic"/>
              <a:buChar char="●"/>
            </a:pPr>
            <a:r>
              <a:rPr lang="en" sz="1600">
                <a:latin typeface="Livvic"/>
                <a:ea typeface="Livvic"/>
                <a:cs typeface="Livvic"/>
                <a:sym typeface="Livvic"/>
              </a:rPr>
              <a:t>Compare the numbers using &lt;, &gt;, or =.</a:t>
            </a:r>
            <a:endParaRPr sz="1600">
              <a:latin typeface="Livvic"/>
              <a:ea typeface="Livvic"/>
              <a:cs typeface="Livvic"/>
              <a:sym typeface="Livvic"/>
            </a:endParaRPr>
          </a:p>
        </p:txBody>
      </p:sp>
      <p:pic>
        <p:nvPicPr>
          <p:cNvPr id="1125" name="Google Shape;1125;p115"/>
          <p:cNvPicPr preferRelativeResize="0"/>
          <p:nvPr/>
        </p:nvPicPr>
        <p:blipFill>
          <a:blip r:embed="rId3">
            <a:alphaModFix/>
          </a:blip>
          <a:stretch>
            <a:fillRect/>
          </a:stretch>
        </p:blipFill>
        <p:spPr>
          <a:xfrm>
            <a:off x="4640950" y="1420654"/>
            <a:ext cx="3771900" cy="2228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116"/>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31" name="Google Shape;1131;p116"/>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132" name="Google Shape;1132;p116"/>
          <p:cNvSpPr txBox="1"/>
          <p:nvPr/>
        </p:nvSpPr>
        <p:spPr>
          <a:xfrm>
            <a:off x="502800" y="485750"/>
            <a:ext cx="7344000" cy="54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Today we compared numbers by looking at the digits and thought about how to use digits to make the greatest number possible.</a:t>
            </a:r>
            <a:endParaRPr sz="1700">
              <a:latin typeface="Livvic"/>
              <a:ea typeface="Livvic"/>
              <a:cs typeface="Livvic"/>
              <a:sym typeface="Livvic"/>
            </a:endParaRPr>
          </a:p>
        </p:txBody>
      </p:sp>
      <p:pic>
        <p:nvPicPr>
          <p:cNvPr id="1133" name="Google Shape;1133;p116"/>
          <p:cNvPicPr preferRelativeResize="0"/>
          <p:nvPr/>
        </p:nvPicPr>
        <p:blipFill>
          <a:blip r:embed="rId3">
            <a:alphaModFix/>
          </a:blip>
          <a:stretch>
            <a:fillRect/>
          </a:stretch>
        </p:blipFill>
        <p:spPr>
          <a:xfrm>
            <a:off x="2563900" y="2937450"/>
            <a:ext cx="2085975" cy="1857375"/>
          </a:xfrm>
          <a:prstGeom prst="rect">
            <a:avLst/>
          </a:prstGeom>
          <a:noFill/>
          <a:ln>
            <a:noFill/>
          </a:ln>
        </p:spPr>
      </p:pic>
      <p:sp>
        <p:nvSpPr>
          <p:cNvPr id="1134" name="Google Shape;1134;p116"/>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135" name="Google Shape;1135;p116"/>
          <p:cNvSpPr txBox="1"/>
          <p:nvPr/>
        </p:nvSpPr>
        <p:spPr>
          <a:xfrm flipH="1" rot="-655888">
            <a:off x="5048091" y="1645384"/>
            <a:ext cx="1879402" cy="122767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Using these digits, what is the greatest number you can make?</a:t>
            </a:r>
            <a:endParaRPr b="1" sz="1100">
              <a:latin typeface="Quicksand"/>
              <a:ea typeface="Quicksand"/>
              <a:cs typeface="Quicksand"/>
              <a:sym typeface="Quicksand"/>
            </a:endParaRPr>
          </a:p>
        </p:txBody>
      </p:sp>
      <p:sp>
        <p:nvSpPr>
          <p:cNvPr id="1136" name="Google Shape;1136;p116"/>
          <p:cNvSpPr/>
          <p:nvPr/>
        </p:nvSpPr>
        <p:spPr>
          <a:xfrm rot="-655739">
            <a:off x="4649867" y="1384882"/>
            <a:ext cx="2666368" cy="17002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7" name="Google Shape;1137;p116"/>
          <p:cNvPicPr preferRelativeResize="0"/>
          <p:nvPr/>
        </p:nvPicPr>
        <p:blipFill>
          <a:blip r:embed="rId4">
            <a:alphaModFix/>
          </a:blip>
          <a:stretch>
            <a:fillRect/>
          </a:stretch>
        </p:blipFill>
        <p:spPr>
          <a:xfrm>
            <a:off x="1702975" y="1388325"/>
            <a:ext cx="603725" cy="2366850"/>
          </a:xfrm>
          <a:prstGeom prst="rect">
            <a:avLst/>
          </a:prstGeom>
          <a:noFill/>
          <a:ln>
            <a:noFill/>
          </a:ln>
        </p:spPr>
      </p:pic>
      <p:sp>
        <p:nvSpPr>
          <p:cNvPr id="1138" name="Google Shape;1138;p116"/>
          <p:cNvSpPr txBox="1"/>
          <p:nvPr/>
        </p:nvSpPr>
        <p:spPr>
          <a:xfrm flipH="1">
            <a:off x="5678603" y="3488675"/>
            <a:ext cx="2606400" cy="122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Using these digits, what is the smallest three-digit number you can make?</a:t>
            </a:r>
            <a:endParaRPr b="1" sz="1100">
              <a:latin typeface="Quicksand"/>
              <a:ea typeface="Quicksand"/>
              <a:cs typeface="Quicksand"/>
              <a:sym typeface="Quicksand"/>
            </a:endParaRPr>
          </a:p>
        </p:txBody>
      </p:sp>
      <p:sp>
        <p:nvSpPr>
          <p:cNvPr id="1139" name="Google Shape;1139;p116"/>
          <p:cNvSpPr/>
          <p:nvPr/>
        </p:nvSpPr>
        <p:spPr>
          <a:xfrm>
            <a:off x="5132917" y="3016025"/>
            <a:ext cx="3697759" cy="17002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43" name="Shape 1143"/>
        <p:cNvGrpSpPr/>
        <p:nvPr/>
      </p:nvGrpSpPr>
      <p:grpSpPr>
        <a:xfrm>
          <a:off x="0" y="0"/>
          <a:ext cx="0" cy="0"/>
          <a:chOff x="0" y="0"/>
          <a:chExt cx="0" cy="0"/>
        </a:xfrm>
      </p:grpSpPr>
      <p:sp>
        <p:nvSpPr>
          <p:cNvPr id="1144" name="Google Shape;1144;p117"/>
          <p:cNvSpPr txBox="1"/>
          <p:nvPr>
            <p:ph type="ctrTitle"/>
          </p:nvPr>
        </p:nvSpPr>
        <p:spPr>
          <a:xfrm>
            <a:off x="730500" y="699275"/>
            <a:ext cx="7683000" cy="201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Ordering Numbers</a:t>
            </a:r>
            <a:endParaRPr sz="4000">
              <a:latin typeface="Hepta Slab"/>
              <a:ea typeface="Hepta Slab"/>
              <a:cs typeface="Hepta Slab"/>
              <a:sym typeface="Hepta Slab"/>
            </a:endParaRPr>
          </a:p>
        </p:txBody>
      </p:sp>
      <p:sp>
        <p:nvSpPr>
          <p:cNvPr id="1145" name="Google Shape;1145;p117"/>
          <p:cNvSpPr txBox="1"/>
          <p:nvPr/>
        </p:nvSpPr>
        <p:spPr>
          <a:xfrm>
            <a:off x="3234425" y="2851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put numbers in order</a:t>
            </a:r>
            <a:endParaRPr>
              <a:latin typeface="Quicksand"/>
              <a:ea typeface="Quicksand"/>
              <a:cs typeface="Quicksand"/>
              <a:sym typeface="Quicksand"/>
            </a:endParaRPr>
          </a:p>
        </p:txBody>
      </p:sp>
      <p:sp>
        <p:nvSpPr>
          <p:cNvPr id="1146" name="Google Shape;1146;p117"/>
          <p:cNvSpPr/>
          <p:nvPr/>
        </p:nvSpPr>
        <p:spPr>
          <a:xfrm>
            <a:off x="2698202" y="2851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1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2.NBT.A.4, 2.NBT.B.8</a:t>
            </a:r>
            <a:endParaRPr sz="1100">
              <a:latin typeface="Quicksand"/>
              <a:ea typeface="Quicksand"/>
              <a:cs typeface="Quicksand"/>
              <a:sym typeface="Quicksand"/>
            </a:endParaRPr>
          </a:p>
        </p:txBody>
      </p:sp>
      <p:sp>
        <p:nvSpPr>
          <p:cNvPr id="1148" name="Google Shape;1148;p117"/>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18"/>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Subtract a Multiple of 10 </a:t>
            </a:r>
            <a:endParaRPr b="0" sz="2900">
              <a:solidFill>
                <a:srgbClr val="434343"/>
              </a:solidFill>
              <a:latin typeface="Hepta Slab"/>
              <a:ea typeface="Hepta Slab"/>
              <a:cs typeface="Hepta Slab"/>
              <a:sym typeface="Hepta Slab"/>
            </a:endParaRPr>
          </a:p>
        </p:txBody>
      </p:sp>
      <p:sp>
        <p:nvSpPr>
          <p:cNvPr id="1154" name="Google Shape;1154;p11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55" name="Google Shape;1155;p118"/>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18"/>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difference mentally. </a:t>
            </a:r>
            <a:endParaRPr b="1">
              <a:latin typeface="Quicksand"/>
              <a:ea typeface="Quicksand"/>
              <a:cs typeface="Quicksand"/>
              <a:sym typeface="Quicksand"/>
            </a:endParaRPr>
          </a:p>
        </p:txBody>
      </p:sp>
      <p:pic>
        <p:nvPicPr>
          <p:cNvPr id="1157" name="Google Shape;1157;p118"/>
          <p:cNvPicPr preferRelativeResize="0"/>
          <p:nvPr/>
        </p:nvPicPr>
        <p:blipFill>
          <a:blip r:embed="rId3">
            <a:alphaModFix/>
          </a:blip>
          <a:stretch>
            <a:fillRect/>
          </a:stretch>
        </p:blipFill>
        <p:spPr>
          <a:xfrm>
            <a:off x="3513362" y="2193796"/>
            <a:ext cx="2924175" cy="93345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119"/>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Subtract a Multiple of 10 </a:t>
            </a:r>
            <a:endParaRPr b="0" sz="2900">
              <a:solidFill>
                <a:srgbClr val="434343"/>
              </a:solidFill>
              <a:latin typeface="Hepta Slab"/>
              <a:ea typeface="Hepta Slab"/>
              <a:cs typeface="Hepta Slab"/>
              <a:sym typeface="Hepta Slab"/>
            </a:endParaRPr>
          </a:p>
        </p:txBody>
      </p:sp>
      <p:sp>
        <p:nvSpPr>
          <p:cNvPr id="1163" name="Google Shape;1163;p1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64" name="Google Shape;1164;p119"/>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19"/>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difference mentally. </a:t>
            </a:r>
            <a:endParaRPr b="1">
              <a:latin typeface="Quicksand"/>
              <a:ea typeface="Quicksand"/>
              <a:cs typeface="Quicksand"/>
              <a:sym typeface="Quicksand"/>
            </a:endParaRPr>
          </a:p>
        </p:txBody>
      </p:sp>
      <p:pic>
        <p:nvPicPr>
          <p:cNvPr id="1166" name="Google Shape;1166;p119"/>
          <p:cNvPicPr preferRelativeResize="0"/>
          <p:nvPr/>
        </p:nvPicPr>
        <p:blipFill>
          <a:blip r:embed="rId3">
            <a:alphaModFix/>
          </a:blip>
          <a:stretch>
            <a:fillRect/>
          </a:stretch>
        </p:blipFill>
        <p:spPr>
          <a:xfrm>
            <a:off x="3504187" y="2280646"/>
            <a:ext cx="2609850" cy="112395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120"/>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Subtract a Multiple of 10 </a:t>
            </a:r>
            <a:endParaRPr b="0" sz="2900">
              <a:solidFill>
                <a:srgbClr val="434343"/>
              </a:solidFill>
              <a:latin typeface="Hepta Slab"/>
              <a:ea typeface="Hepta Slab"/>
              <a:cs typeface="Hepta Slab"/>
              <a:sym typeface="Hepta Slab"/>
            </a:endParaRPr>
          </a:p>
        </p:txBody>
      </p:sp>
      <p:sp>
        <p:nvSpPr>
          <p:cNvPr id="1172" name="Google Shape;1172;p1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73" name="Google Shape;1173;p120"/>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20"/>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difference mentally. </a:t>
            </a:r>
            <a:endParaRPr b="1">
              <a:latin typeface="Quicksand"/>
              <a:ea typeface="Quicksand"/>
              <a:cs typeface="Quicksand"/>
              <a:sym typeface="Quicksand"/>
            </a:endParaRPr>
          </a:p>
        </p:txBody>
      </p:sp>
      <p:pic>
        <p:nvPicPr>
          <p:cNvPr id="1175" name="Google Shape;1175;p120"/>
          <p:cNvPicPr preferRelativeResize="0"/>
          <p:nvPr/>
        </p:nvPicPr>
        <p:blipFill>
          <a:blip r:embed="rId3">
            <a:alphaModFix/>
          </a:blip>
          <a:stretch>
            <a:fillRect/>
          </a:stretch>
        </p:blipFill>
        <p:spPr>
          <a:xfrm>
            <a:off x="3421512" y="2243921"/>
            <a:ext cx="2867025" cy="104775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sp>
        <p:nvSpPr>
          <p:cNvPr id="1180" name="Google Shape;1180;p121"/>
          <p:cNvSpPr txBox="1"/>
          <p:nvPr>
            <p:ph type="ctrTitle"/>
          </p:nvPr>
        </p:nvSpPr>
        <p:spPr>
          <a:xfrm>
            <a:off x="602125" y="7560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Number Talk: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Subtract a Multiple of 10 </a:t>
            </a:r>
            <a:endParaRPr b="0" sz="2900">
              <a:solidFill>
                <a:srgbClr val="434343"/>
              </a:solidFill>
              <a:latin typeface="Hepta Slab"/>
              <a:ea typeface="Hepta Slab"/>
              <a:cs typeface="Hepta Slab"/>
              <a:sym typeface="Hepta Slab"/>
            </a:endParaRPr>
          </a:p>
        </p:txBody>
      </p:sp>
      <p:sp>
        <p:nvSpPr>
          <p:cNvPr id="1181" name="Google Shape;1181;p12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82" name="Google Shape;1182;p121"/>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21"/>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difference mentally. </a:t>
            </a:r>
            <a:endParaRPr b="1">
              <a:latin typeface="Quicksand"/>
              <a:ea typeface="Quicksand"/>
              <a:cs typeface="Quicksand"/>
              <a:sym typeface="Quicksand"/>
            </a:endParaRPr>
          </a:p>
        </p:txBody>
      </p:sp>
      <p:pic>
        <p:nvPicPr>
          <p:cNvPr id="1184" name="Google Shape;1184;p121"/>
          <p:cNvPicPr preferRelativeResize="0"/>
          <p:nvPr/>
        </p:nvPicPr>
        <p:blipFill>
          <a:blip r:embed="rId3">
            <a:alphaModFix/>
          </a:blip>
          <a:stretch>
            <a:fillRect/>
          </a:stretch>
        </p:blipFill>
        <p:spPr>
          <a:xfrm>
            <a:off x="3669487" y="2133721"/>
            <a:ext cx="2686050" cy="1123950"/>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sp>
        <p:nvSpPr>
          <p:cNvPr id="1189" name="Google Shape;1189;p122"/>
          <p:cNvSpPr txBox="1"/>
          <p:nvPr>
            <p:ph type="ctrTitle"/>
          </p:nvPr>
        </p:nvSpPr>
        <p:spPr>
          <a:xfrm>
            <a:off x="542050" y="267250"/>
            <a:ext cx="7772400" cy="6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Who is Out of Order?</a:t>
            </a:r>
            <a:endParaRPr b="0" sz="2600">
              <a:solidFill>
                <a:srgbClr val="434343"/>
              </a:solidFill>
              <a:latin typeface="Hepta Slab"/>
              <a:ea typeface="Hepta Slab"/>
              <a:cs typeface="Hepta Slab"/>
              <a:sym typeface="Hepta Slab"/>
            </a:endParaRPr>
          </a:p>
        </p:txBody>
      </p:sp>
      <p:sp>
        <p:nvSpPr>
          <p:cNvPr id="1190" name="Google Shape;1190;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191" name="Google Shape;1191;p122"/>
          <p:cNvPicPr preferRelativeResize="0"/>
          <p:nvPr/>
        </p:nvPicPr>
        <p:blipFill>
          <a:blip r:embed="rId3">
            <a:alphaModFix/>
          </a:blip>
          <a:stretch>
            <a:fillRect/>
          </a:stretch>
        </p:blipFill>
        <p:spPr>
          <a:xfrm>
            <a:off x="542050" y="1215300"/>
            <a:ext cx="5867400" cy="3057525"/>
          </a:xfrm>
          <a:prstGeom prst="rect">
            <a:avLst/>
          </a:prstGeom>
          <a:noFill/>
          <a:ln cap="flat" cmpd="sng" w="19050">
            <a:solidFill>
              <a:schemeClr val="dk2"/>
            </a:solidFill>
            <a:prstDash val="solid"/>
            <a:round/>
            <a:headEnd len="sm" w="sm" type="none"/>
            <a:tailEnd len="sm" w="sm" type="none"/>
          </a:ln>
        </p:spPr>
      </p:pic>
      <p:sp>
        <p:nvSpPr>
          <p:cNvPr id="1192" name="Google Shape;1192;p122"/>
          <p:cNvSpPr txBox="1"/>
          <p:nvPr/>
        </p:nvSpPr>
        <p:spPr>
          <a:xfrm>
            <a:off x="6487175" y="1393600"/>
            <a:ext cx="2255400" cy="27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Who do you agree with? Why?</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Be prepared to explain your thinking. Use the number line to justify your reasoning. </a:t>
            </a:r>
            <a:endParaRPr>
              <a:latin typeface="Livvic"/>
              <a:ea typeface="Livvic"/>
              <a:cs typeface="Livvic"/>
              <a:sym typeface="Livvic"/>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sp>
        <p:nvSpPr>
          <p:cNvPr id="1197" name="Google Shape;1197;p123"/>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Order Numbers on the Number Line</a:t>
            </a:r>
            <a:endParaRPr b="0" sz="2600">
              <a:solidFill>
                <a:srgbClr val="434343"/>
              </a:solidFill>
              <a:latin typeface="Hepta Slab"/>
              <a:ea typeface="Hepta Slab"/>
              <a:cs typeface="Hepta Slab"/>
              <a:sym typeface="Hepta Slab"/>
            </a:endParaRPr>
          </a:p>
        </p:txBody>
      </p:sp>
      <p:sp>
        <p:nvSpPr>
          <p:cNvPr id="1198" name="Google Shape;1198;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199" name="Google Shape;1199;p123"/>
          <p:cNvPicPr preferRelativeResize="0"/>
          <p:nvPr/>
        </p:nvPicPr>
        <p:blipFill>
          <a:blip r:embed="rId3">
            <a:alphaModFix/>
          </a:blip>
          <a:stretch>
            <a:fillRect/>
          </a:stretch>
        </p:blipFill>
        <p:spPr>
          <a:xfrm>
            <a:off x="1028900" y="1169300"/>
            <a:ext cx="7086199" cy="3101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sp>
        <p:nvSpPr>
          <p:cNvPr id="1204" name="Google Shape;1204;p124"/>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Order Numbers on the Number Line</a:t>
            </a:r>
            <a:endParaRPr b="0" sz="2600">
              <a:solidFill>
                <a:srgbClr val="434343"/>
              </a:solidFill>
              <a:latin typeface="Hepta Slab"/>
              <a:ea typeface="Hepta Slab"/>
              <a:cs typeface="Hepta Slab"/>
              <a:sym typeface="Hepta Slab"/>
            </a:endParaRPr>
          </a:p>
        </p:txBody>
      </p:sp>
      <p:sp>
        <p:nvSpPr>
          <p:cNvPr id="1205" name="Google Shape;1205;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206" name="Google Shape;1206;p124"/>
          <p:cNvPicPr preferRelativeResize="0"/>
          <p:nvPr/>
        </p:nvPicPr>
        <p:blipFill>
          <a:blip r:embed="rId3">
            <a:alphaModFix/>
          </a:blip>
          <a:stretch>
            <a:fillRect/>
          </a:stretch>
        </p:blipFill>
        <p:spPr>
          <a:xfrm>
            <a:off x="969850" y="1160125"/>
            <a:ext cx="7316974" cy="2982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0" name="Shape 1210"/>
        <p:cNvGrpSpPr/>
        <p:nvPr/>
      </p:nvGrpSpPr>
      <p:grpSpPr>
        <a:xfrm>
          <a:off x="0" y="0"/>
          <a:ext cx="0" cy="0"/>
          <a:chOff x="0" y="0"/>
          <a:chExt cx="0" cy="0"/>
        </a:xfrm>
      </p:grpSpPr>
      <p:sp>
        <p:nvSpPr>
          <p:cNvPr id="1211" name="Google Shape;1211;p125"/>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Order Numbers on the Number Line</a:t>
            </a:r>
            <a:endParaRPr b="0" sz="2600">
              <a:solidFill>
                <a:srgbClr val="434343"/>
              </a:solidFill>
              <a:latin typeface="Hepta Slab"/>
              <a:ea typeface="Hepta Slab"/>
              <a:cs typeface="Hepta Slab"/>
              <a:sym typeface="Hepta Slab"/>
            </a:endParaRPr>
          </a:p>
        </p:txBody>
      </p:sp>
      <p:sp>
        <p:nvSpPr>
          <p:cNvPr id="1212" name="Google Shape;1212;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213" name="Google Shape;1213;p125"/>
          <p:cNvPicPr preferRelativeResize="0"/>
          <p:nvPr/>
        </p:nvPicPr>
        <p:blipFill>
          <a:blip r:embed="rId3">
            <a:alphaModFix/>
          </a:blip>
          <a:stretch>
            <a:fillRect/>
          </a:stretch>
        </p:blipFill>
        <p:spPr>
          <a:xfrm>
            <a:off x="988225" y="1246525"/>
            <a:ext cx="7335600" cy="3143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p126"/>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Order Numbers on the Number Line</a:t>
            </a:r>
            <a:endParaRPr b="0" sz="2600">
              <a:solidFill>
                <a:srgbClr val="434343"/>
              </a:solidFill>
              <a:latin typeface="Hepta Slab"/>
              <a:ea typeface="Hepta Slab"/>
              <a:cs typeface="Hepta Slab"/>
              <a:sym typeface="Hepta Slab"/>
            </a:endParaRPr>
          </a:p>
        </p:txBody>
      </p:sp>
      <p:sp>
        <p:nvSpPr>
          <p:cNvPr id="1219" name="Google Shape;1219;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pic>
        <p:nvPicPr>
          <p:cNvPr id="1220" name="Google Shape;1220;p126"/>
          <p:cNvPicPr preferRelativeResize="0"/>
          <p:nvPr/>
        </p:nvPicPr>
        <p:blipFill>
          <a:blip r:embed="rId3">
            <a:alphaModFix/>
          </a:blip>
          <a:stretch>
            <a:fillRect/>
          </a:stretch>
        </p:blipFill>
        <p:spPr>
          <a:xfrm>
            <a:off x="613400" y="1867350"/>
            <a:ext cx="7772400" cy="167464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27"/>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226" name="Google Shape;1226;p127"/>
          <p:cNvPicPr preferRelativeResize="0"/>
          <p:nvPr/>
        </p:nvPicPr>
        <p:blipFill>
          <a:blip r:embed="rId3">
            <a:alphaModFix/>
          </a:blip>
          <a:stretch>
            <a:fillRect/>
          </a:stretch>
        </p:blipFill>
        <p:spPr>
          <a:xfrm>
            <a:off x="3785701" y="3273401"/>
            <a:ext cx="1654350" cy="1473050"/>
          </a:xfrm>
          <a:prstGeom prst="rect">
            <a:avLst/>
          </a:prstGeom>
          <a:noFill/>
          <a:ln>
            <a:noFill/>
          </a:ln>
        </p:spPr>
      </p:pic>
      <p:sp>
        <p:nvSpPr>
          <p:cNvPr id="1227" name="Google Shape;1227;p127"/>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228" name="Google Shape;1228;p127"/>
          <p:cNvSpPr txBox="1"/>
          <p:nvPr/>
        </p:nvSpPr>
        <p:spPr>
          <a:xfrm>
            <a:off x="877650" y="560275"/>
            <a:ext cx="6842700" cy="66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During this unit we have used a variety of representations to help us think about numbers. Think about all the work we did with numbers up to 1,000.</a:t>
            </a:r>
            <a:endParaRPr sz="2100">
              <a:latin typeface="Livvic"/>
              <a:ea typeface="Livvic"/>
              <a:cs typeface="Livvic"/>
              <a:sym typeface="Livvic"/>
            </a:endParaRPr>
          </a:p>
        </p:txBody>
      </p:sp>
      <p:sp>
        <p:nvSpPr>
          <p:cNvPr id="1229" name="Google Shape;1229;p127"/>
          <p:cNvSpPr txBox="1"/>
          <p:nvPr/>
        </p:nvSpPr>
        <p:spPr>
          <a:xfrm flipH="1" rot="-300749">
            <a:off x="5967681" y="2230335"/>
            <a:ext cx="2351995" cy="122778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I noticed some students prefer one representation for place value, but a different one when comparing or ordering numbers. It is good to know what works best for you and when to use it.</a:t>
            </a:r>
            <a:endParaRPr b="1" sz="900">
              <a:latin typeface="Quicksand"/>
              <a:ea typeface="Quicksand"/>
              <a:cs typeface="Quicksand"/>
              <a:sym typeface="Quicksand"/>
            </a:endParaRPr>
          </a:p>
        </p:txBody>
      </p:sp>
      <p:sp>
        <p:nvSpPr>
          <p:cNvPr id="1230" name="Google Shape;1230;p127"/>
          <p:cNvSpPr/>
          <p:nvPr/>
        </p:nvSpPr>
        <p:spPr>
          <a:xfrm rot="-300307">
            <a:off x="5507859" y="2071318"/>
            <a:ext cx="3324439" cy="17002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27"/>
          <p:cNvSpPr txBox="1"/>
          <p:nvPr/>
        </p:nvSpPr>
        <p:spPr>
          <a:xfrm rot="300749">
            <a:off x="756907" y="2101960"/>
            <a:ext cx="2351995" cy="122778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representations help you make sense of large numbers and compare them to one another? Using a base-ten diagram, looking at the digits, or using a number line?</a:t>
            </a:r>
            <a:endParaRPr b="1" sz="900">
              <a:latin typeface="Quicksand"/>
              <a:ea typeface="Quicksand"/>
              <a:cs typeface="Quicksand"/>
              <a:sym typeface="Quicksand"/>
            </a:endParaRPr>
          </a:p>
        </p:txBody>
      </p:sp>
      <p:sp>
        <p:nvSpPr>
          <p:cNvPr id="1232" name="Google Shape;1232;p127"/>
          <p:cNvSpPr/>
          <p:nvPr/>
        </p:nvSpPr>
        <p:spPr>
          <a:xfrm flipH="1" rot="300307">
            <a:off x="244284" y="1942943"/>
            <a:ext cx="3324439" cy="17002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236" name="Shape 1236"/>
        <p:cNvGrpSpPr/>
        <p:nvPr/>
      </p:nvGrpSpPr>
      <p:grpSpPr>
        <a:xfrm>
          <a:off x="0" y="0"/>
          <a:ext cx="0" cy="0"/>
          <a:chOff x="0" y="0"/>
          <a:chExt cx="0" cy="0"/>
        </a:xfrm>
      </p:grpSpPr>
      <p:sp>
        <p:nvSpPr>
          <p:cNvPr id="1237" name="Google Shape;1237;p128"/>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38" name="Google Shape;1238;p128"/>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unit, we learned how to compare three-digit numbers. We used base-ten diagrams, number lines, expanded form, and the digits in base-ten numerals to help us think about the value of the digits. Diagrams are helpful when comparing numbers because you can see and compare hundreds to hundreds, tens to tens, and ones to ones. We learned that you can do this with the digits, too. The number line shows the numbers in order, so we can see which number is the largest based on its location. We also wrote expressions using the &gt;, &lt;, and = symbols.</a:t>
            </a:r>
            <a:endParaRPr sz="2300">
              <a:latin typeface="Quicksand"/>
              <a:ea typeface="Quicksand"/>
              <a:cs typeface="Quicksand"/>
              <a:sym typeface="Quicksand"/>
            </a:endParaRPr>
          </a:p>
        </p:txBody>
      </p:sp>
      <p:sp>
        <p:nvSpPr>
          <p:cNvPr id="1239" name="Google Shape;1239;p12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0" name="Google Shape;1240;p128"/>
          <p:cNvPicPr preferRelativeResize="0"/>
          <p:nvPr/>
        </p:nvPicPr>
        <p:blipFill>
          <a:blip r:embed="rId3">
            <a:alphaModFix/>
          </a:blip>
          <a:stretch>
            <a:fillRect/>
          </a:stretch>
        </p:blipFill>
        <p:spPr>
          <a:xfrm>
            <a:off x="3495025" y="2755475"/>
            <a:ext cx="2292072" cy="1872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44" name="Shape 1244"/>
        <p:cNvGrpSpPr/>
        <p:nvPr/>
      </p:nvGrpSpPr>
      <p:grpSpPr>
        <a:xfrm>
          <a:off x="0" y="0"/>
          <a:ext cx="0" cy="0"/>
          <a:chOff x="0" y="0"/>
          <a:chExt cx="0" cy="0"/>
        </a:xfrm>
      </p:grpSpPr>
      <p:sp>
        <p:nvSpPr>
          <p:cNvPr id="1245" name="Google Shape;1245;p129"/>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Center Day</a:t>
            </a:r>
            <a:endParaRPr sz="3700">
              <a:latin typeface="Hepta Slab"/>
              <a:ea typeface="Hepta Slab"/>
              <a:cs typeface="Hepta Slab"/>
              <a:sym typeface="Hepta Slab"/>
            </a:endParaRPr>
          </a:p>
        </p:txBody>
      </p:sp>
      <p:sp>
        <p:nvSpPr>
          <p:cNvPr id="1246" name="Google Shape;1246;p129"/>
          <p:cNvSpPr txBox="1"/>
          <p:nvPr/>
        </p:nvSpPr>
        <p:spPr>
          <a:xfrm>
            <a:off x="279890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the greatest three-digit number possible. </a:t>
            </a:r>
            <a:endParaRPr>
              <a:latin typeface="Quicksand"/>
              <a:ea typeface="Quicksand"/>
              <a:cs typeface="Quicksand"/>
              <a:sym typeface="Quicksand"/>
            </a:endParaRPr>
          </a:p>
        </p:txBody>
      </p:sp>
      <p:sp>
        <p:nvSpPr>
          <p:cNvPr id="1247" name="Google Shape;1247;p129"/>
          <p:cNvSpPr/>
          <p:nvPr/>
        </p:nvSpPr>
        <p:spPr>
          <a:xfrm>
            <a:off x="2411727" y="2780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2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2.NBT.A.4, 2.NBT.B.5</a:t>
            </a:r>
            <a:endParaRPr sz="1100">
              <a:latin typeface="Quicksand"/>
              <a:ea typeface="Quicksand"/>
              <a:cs typeface="Quicksand"/>
              <a:sym typeface="Quicksand"/>
            </a:endParaRPr>
          </a:p>
        </p:txBody>
      </p:sp>
      <p:sp>
        <p:nvSpPr>
          <p:cNvPr id="1249" name="Google Shape;1249;p129"/>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sp>
        <p:nvSpPr>
          <p:cNvPr id="1254" name="Google Shape;1254;p130"/>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Place Value</a:t>
            </a:r>
            <a:endParaRPr b="0" sz="3000">
              <a:solidFill>
                <a:srgbClr val="434343"/>
              </a:solidFill>
              <a:latin typeface="Hepta Slab"/>
              <a:ea typeface="Hepta Slab"/>
              <a:cs typeface="Hepta Slab"/>
              <a:sym typeface="Hepta Slab"/>
            </a:endParaRPr>
          </a:p>
        </p:txBody>
      </p:sp>
      <p:sp>
        <p:nvSpPr>
          <p:cNvPr id="1255" name="Google Shape;1255;p13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56" name="Google Shape;1256;p130"/>
          <p:cNvGrpSpPr/>
          <p:nvPr/>
        </p:nvGrpSpPr>
        <p:grpSpPr>
          <a:xfrm rot="-801400">
            <a:off x="550911" y="1697856"/>
            <a:ext cx="2343045" cy="950026"/>
            <a:chOff x="522450" y="1769275"/>
            <a:chExt cx="2343168" cy="950076"/>
          </a:xfrm>
        </p:grpSpPr>
        <p:sp>
          <p:nvSpPr>
            <p:cNvPr id="1257" name="Google Shape;1257;p13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3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1259" name="Google Shape;1259;p130"/>
          <p:cNvGrpSpPr/>
          <p:nvPr/>
        </p:nvGrpSpPr>
        <p:grpSpPr>
          <a:xfrm rot="862269">
            <a:off x="6428620" y="3250539"/>
            <a:ext cx="2343148" cy="950068"/>
            <a:chOff x="839436" y="2344375"/>
            <a:chExt cx="2343168" cy="950076"/>
          </a:xfrm>
        </p:grpSpPr>
        <p:sp>
          <p:nvSpPr>
            <p:cNvPr id="1260" name="Google Shape;1260;p130"/>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30"/>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1262" name="Google Shape;1262;p130"/>
          <p:cNvPicPr preferRelativeResize="0"/>
          <p:nvPr/>
        </p:nvPicPr>
        <p:blipFill>
          <a:blip r:embed="rId3">
            <a:alphaModFix/>
          </a:blip>
          <a:stretch>
            <a:fillRect/>
          </a:stretch>
        </p:blipFill>
        <p:spPr>
          <a:xfrm>
            <a:off x="3156438" y="1958926"/>
            <a:ext cx="2831124" cy="154424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131"/>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Place Value</a:t>
            </a:r>
            <a:endParaRPr b="0" sz="3000">
              <a:solidFill>
                <a:srgbClr val="434343"/>
              </a:solidFill>
              <a:latin typeface="Hepta Slab"/>
              <a:ea typeface="Hepta Slab"/>
              <a:cs typeface="Hepta Slab"/>
              <a:sym typeface="Hepta Slab"/>
            </a:endParaRPr>
          </a:p>
        </p:txBody>
      </p:sp>
      <p:sp>
        <p:nvSpPr>
          <p:cNvPr id="1268" name="Google Shape;1268;p13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69" name="Google Shape;1269;p131"/>
          <p:cNvGrpSpPr/>
          <p:nvPr/>
        </p:nvGrpSpPr>
        <p:grpSpPr>
          <a:xfrm rot="-801400">
            <a:off x="550911" y="1697856"/>
            <a:ext cx="2343045" cy="950026"/>
            <a:chOff x="522450" y="1769275"/>
            <a:chExt cx="2343168" cy="950076"/>
          </a:xfrm>
        </p:grpSpPr>
        <p:sp>
          <p:nvSpPr>
            <p:cNvPr id="1270" name="Google Shape;1270;p13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3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1272" name="Google Shape;1272;p131"/>
          <p:cNvGrpSpPr/>
          <p:nvPr/>
        </p:nvGrpSpPr>
        <p:grpSpPr>
          <a:xfrm rot="862269">
            <a:off x="6428620" y="3250539"/>
            <a:ext cx="2343148" cy="950068"/>
            <a:chOff x="839436" y="2344375"/>
            <a:chExt cx="2343168" cy="950076"/>
          </a:xfrm>
        </p:grpSpPr>
        <p:sp>
          <p:nvSpPr>
            <p:cNvPr id="1273" name="Google Shape;1273;p13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3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1275" name="Google Shape;1275;p131"/>
          <p:cNvPicPr preferRelativeResize="0"/>
          <p:nvPr/>
        </p:nvPicPr>
        <p:blipFill>
          <a:blip r:embed="rId3">
            <a:alphaModFix/>
          </a:blip>
          <a:stretch>
            <a:fillRect/>
          </a:stretch>
        </p:blipFill>
        <p:spPr>
          <a:xfrm>
            <a:off x="3243267" y="1748625"/>
            <a:ext cx="2657475" cy="1943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132"/>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Many Do You See: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Place Value</a:t>
            </a:r>
            <a:endParaRPr b="0" sz="3000">
              <a:solidFill>
                <a:srgbClr val="434343"/>
              </a:solidFill>
              <a:latin typeface="Hepta Slab"/>
              <a:ea typeface="Hepta Slab"/>
              <a:cs typeface="Hepta Slab"/>
              <a:sym typeface="Hepta Slab"/>
            </a:endParaRPr>
          </a:p>
        </p:txBody>
      </p:sp>
      <p:sp>
        <p:nvSpPr>
          <p:cNvPr id="1281" name="Google Shape;1281;p13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82" name="Google Shape;1282;p132"/>
          <p:cNvGrpSpPr/>
          <p:nvPr/>
        </p:nvGrpSpPr>
        <p:grpSpPr>
          <a:xfrm rot="-801400">
            <a:off x="550911" y="1697856"/>
            <a:ext cx="2343045" cy="950026"/>
            <a:chOff x="522450" y="1769275"/>
            <a:chExt cx="2343168" cy="950076"/>
          </a:xfrm>
        </p:grpSpPr>
        <p:sp>
          <p:nvSpPr>
            <p:cNvPr id="1283" name="Google Shape;1283;p132"/>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32"/>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grpSp>
        <p:nvGrpSpPr>
          <p:cNvPr id="1285" name="Google Shape;1285;p132"/>
          <p:cNvGrpSpPr/>
          <p:nvPr/>
        </p:nvGrpSpPr>
        <p:grpSpPr>
          <a:xfrm rot="862269">
            <a:off x="6428620" y="3250539"/>
            <a:ext cx="2343148" cy="950068"/>
            <a:chOff x="839436" y="2344375"/>
            <a:chExt cx="2343168" cy="950076"/>
          </a:xfrm>
        </p:grpSpPr>
        <p:sp>
          <p:nvSpPr>
            <p:cNvPr id="1286" name="Google Shape;1286;p132"/>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32"/>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pic>
        <p:nvPicPr>
          <p:cNvPr id="1288" name="Google Shape;1288;p132"/>
          <p:cNvPicPr preferRelativeResize="0"/>
          <p:nvPr/>
        </p:nvPicPr>
        <p:blipFill>
          <a:blip r:embed="rId3">
            <a:alphaModFix/>
          </a:blip>
          <a:stretch>
            <a:fillRect/>
          </a:stretch>
        </p:blipFill>
        <p:spPr>
          <a:xfrm>
            <a:off x="3495675" y="1848675"/>
            <a:ext cx="2121350" cy="2073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133"/>
          <p:cNvSpPr txBox="1"/>
          <p:nvPr>
            <p:ph type="ctrTitle"/>
          </p:nvPr>
        </p:nvSpPr>
        <p:spPr>
          <a:xfrm>
            <a:off x="616850" y="711326"/>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Center: Introduce Make the Greatest Number, Three-digit Numbers</a:t>
            </a:r>
            <a:endParaRPr sz="2700">
              <a:solidFill>
                <a:srgbClr val="434343"/>
              </a:solidFill>
            </a:endParaRPr>
          </a:p>
        </p:txBody>
      </p:sp>
      <p:sp>
        <p:nvSpPr>
          <p:cNvPr id="1294" name="Google Shape;1294;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295" name="Google Shape;1295;p133"/>
          <p:cNvSpPr txBox="1"/>
          <p:nvPr/>
        </p:nvSpPr>
        <p:spPr>
          <a:xfrm>
            <a:off x="282175" y="1261350"/>
            <a:ext cx="47346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Player A chooses a number card and writes the number in one of the blanks for round 1. </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Player B does the same. </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Repeat until each player has a three-digit number. </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Write a comparison using &gt; or &lt;. </a:t>
            </a:r>
            <a:endParaRPr sz="1600">
              <a:latin typeface="Livvic"/>
              <a:ea typeface="Livvic"/>
              <a:cs typeface="Livvic"/>
              <a:sym typeface="Livvic"/>
            </a:endParaRPr>
          </a:p>
          <a:p>
            <a:pPr indent="-330200" lvl="0" marL="457200" rtl="0" algn="l">
              <a:spcBef>
                <a:spcPts val="1000"/>
              </a:spcBef>
              <a:spcAft>
                <a:spcPts val="1000"/>
              </a:spcAft>
              <a:buSzPts val="1600"/>
              <a:buFont typeface="Livvic"/>
              <a:buChar char="●"/>
            </a:pPr>
            <a:r>
              <a:rPr lang="en" sz="1600">
                <a:latin typeface="Livvic"/>
                <a:ea typeface="Livvic"/>
                <a:cs typeface="Livvic"/>
                <a:sym typeface="Livvic"/>
              </a:rPr>
              <a:t>The player with the greater number wins the round.</a:t>
            </a:r>
            <a:endParaRPr sz="1600">
              <a:latin typeface="Livvic"/>
              <a:ea typeface="Livvic"/>
              <a:cs typeface="Livvic"/>
              <a:sym typeface="Livvic"/>
            </a:endParaRPr>
          </a:p>
        </p:txBody>
      </p:sp>
      <p:pic>
        <p:nvPicPr>
          <p:cNvPr id="1296" name="Google Shape;1296;p133"/>
          <p:cNvPicPr preferRelativeResize="0"/>
          <p:nvPr/>
        </p:nvPicPr>
        <p:blipFill>
          <a:blip r:embed="rId3">
            <a:alphaModFix/>
          </a:blip>
          <a:stretch>
            <a:fillRect/>
          </a:stretch>
        </p:blipFill>
        <p:spPr>
          <a:xfrm>
            <a:off x="4897575" y="1701626"/>
            <a:ext cx="3663100" cy="185023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34"/>
          <p:cNvSpPr txBox="1"/>
          <p:nvPr>
            <p:ph type="ctrTitle"/>
          </p:nvPr>
        </p:nvSpPr>
        <p:spPr>
          <a:xfrm>
            <a:off x="547350" y="46994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302" name="Google Shape;1302;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03" name="Google Shape;1303;p134"/>
          <p:cNvSpPr txBox="1"/>
          <p:nvPr/>
        </p:nvSpPr>
        <p:spPr>
          <a:xfrm>
            <a:off x="653675" y="1334850"/>
            <a:ext cx="32790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Make the Greatest Number, Three-digit Numbers </a:t>
            </a:r>
            <a:endParaRPr sz="1800">
              <a:latin typeface="Hepta Slab"/>
              <a:ea typeface="Hepta Slab"/>
              <a:cs typeface="Hepta Slab"/>
              <a:sym typeface="Hepta Slab"/>
            </a:endParaRPr>
          </a:p>
        </p:txBody>
      </p:sp>
      <p:sp>
        <p:nvSpPr>
          <p:cNvPr id="1304" name="Google Shape;1304;p134"/>
          <p:cNvSpPr txBox="1"/>
          <p:nvPr/>
        </p:nvSpPr>
        <p:spPr>
          <a:xfrm>
            <a:off x="4900925" y="14450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How Close, Close to 100 </a:t>
            </a:r>
            <a:endParaRPr sz="1800">
              <a:latin typeface="Hepta Slab"/>
              <a:ea typeface="Hepta Slab"/>
              <a:cs typeface="Hepta Slab"/>
              <a:sym typeface="Hepta Slab"/>
            </a:endParaRPr>
          </a:p>
        </p:txBody>
      </p:sp>
      <p:pic>
        <p:nvPicPr>
          <p:cNvPr id="1305" name="Google Shape;1305;p134"/>
          <p:cNvPicPr preferRelativeResize="0"/>
          <p:nvPr/>
        </p:nvPicPr>
        <p:blipFill>
          <a:blip r:embed="rId3">
            <a:alphaModFix/>
          </a:blip>
          <a:stretch>
            <a:fillRect/>
          </a:stretch>
        </p:blipFill>
        <p:spPr>
          <a:xfrm>
            <a:off x="4876813" y="2089075"/>
            <a:ext cx="3188019" cy="713825"/>
          </a:xfrm>
          <a:prstGeom prst="rect">
            <a:avLst/>
          </a:prstGeom>
          <a:noFill/>
          <a:ln cap="flat" cmpd="sng" w="19050">
            <a:solidFill>
              <a:schemeClr val="dk2"/>
            </a:solidFill>
            <a:prstDash val="solid"/>
            <a:round/>
            <a:headEnd len="sm" w="sm" type="none"/>
            <a:tailEnd len="sm" w="sm" type="none"/>
          </a:ln>
        </p:spPr>
      </p:pic>
      <p:sp>
        <p:nvSpPr>
          <p:cNvPr id="1306" name="Google Shape;1306;p134"/>
          <p:cNvSpPr txBox="1"/>
          <p:nvPr/>
        </p:nvSpPr>
        <p:spPr>
          <a:xfrm>
            <a:off x="4134850" y="3149675"/>
            <a:ext cx="35946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Less than 10, Start with 99 </a:t>
            </a:r>
            <a:endParaRPr sz="1800">
              <a:latin typeface="Hepta Slab"/>
              <a:ea typeface="Hepta Slab"/>
              <a:cs typeface="Hepta Slab"/>
              <a:sym typeface="Hepta Slab"/>
            </a:endParaRPr>
          </a:p>
        </p:txBody>
      </p:sp>
      <p:pic>
        <p:nvPicPr>
          <p:cNvPr id="1307" name="Google Shape;1307;p134"/>
          <p:cNvPicPr preferRelativeResize="0"/>
          <p:nvPr/>
        </p:nvPicPr>
        <p:blipFill>
          <a:blip r:embed="rId4">
            <a:alphaModFix/>
          </a:blip>
          <a:stretch>
            <a:fillRect/>
          </a:stretch>
        </p:blipFill>
        <p:spPr>
          <a:xfrm>
            <a:off x="742573" y="2413150"/>
            <a:ext cx="3101200" cy="892275"/>
          </a:xfrm>
          <a:prstGeom prst="rect">
            <a:avLst/>
          </a:prstGeom>
          <a:noFill/>
          <a:ln cap="flat" cmpd="sng" w="19050">
            <a:solidFill>
              <a:schemeClr val="dk2"/>
            </a:solidFill>
            <a:prstDash val="solid"/>
            <a:round/>
            <a:headEnd len="sm" w="sm" type="none"/>
            <a:tailEnd len="sm" w="sm" type="none"/>
          </a:ln>
        </p:spPr>
      </p:pic>
      <p:pic>
        <p:nvPicPr>
          <p:cNvPr id="1308" name="Google Shape;1308;p134"/>
          <p:cNvPicPr preferRelativeResize="0"/>
          <p:nvPr/>
        </p:nvPicPr>
        <p:blipFill>
          <a:blip r:embed="rId5">
            <a:alphaModFix/>
          </a:blip>
          <a:stretch>
            <a:fillRect/>
          </a:stretch>
        </p:blipFill>
        <p:spPr>
          <a:xfrm>
            <a:off x="5652363" y="3615750"/>
            <a:ext cx="1092264" cy="1152476"/>
          </a:xfrm>
          <a:prstGeom prst="rect">
            <a:avLst/>
          </a:prstGeom>
          <a:noFill/>
          <a:ln cap="flat" cmpd="sng" w="19050">
            <a:solidFill>
              <a:srgbClr val="595959"/>
            </a:solidFill>
            <a:prstDash val="solid"/>
            <a:round/>
            <a:headEnd len="sm" w="sm" type="none"/>
            <a:tailEnd len="sm" w="sm" type="none"/>
          </a:ln>
        </p:spPr>
      </p:pic>
      <p:pic>
        <p:nvPicPr>
          <p:cNvPr id="1309" name="Google Shape;1309;p134"/>
          <p:cNvPicPr preferRelativeResize="0"/>
          <p:nvPr/>
        </p:nvPicPr>
        <p:blipFill>
          <a:blip r:embed="rId6">
            <a:alphaModFix/>
          </a:blip>
          <a:stretch>
            <a:fillRect/>
          </a:stretch>
        </p:blipFill>
        <p:spPr>
          <a:xfrm>
            <a:off x="1162725" y="469949"/>
            <a:ext cx="788343" cy="741375"/>
          </a:xfrm>
          <a:prstGeom prst="rect">
            <a:avLst/>
          </a:prstGeom>
          <a:noFill/>
          <a:ln cap="flat" cmpd="sng" w="19050">
            <a:solidFill>
              <a:srgbClr val="595959"/>
            </a:solidFill>
            <a:prstDash val="solid"/>
            <a:round/>
            <a:headEnd len="sm" w="sm" type="none"/>
            <a:tailEnd len="sm" w="sm" type="none"/>
          </a:ln>
        </p:spPr>
      </p:pic>
      <p:pic>
        <p:nvPicPr>
          <p:cNvPr id="1310" name="Google Shape;1310;p134"/>
          <p:cNvPicPr preferRelativeResize="0"/>
          <p:nvPr/>
        </p:nvPicPr>
        <p:blipFill>
          <a:blip r:embed="rId6">
            <a:alphaModFix/>
          </a:blip>
          <a:stretch>
            <a:fillRect/>
          </a:stretch>
        </p:blipFill>
        <p:spPr>
          <a:xfrm>
            <a:off x="6890325" y="512149"/>
            <a:ext cx="788343" cy="741375"/>
          </a:xfrm>
          <a:prstGeom prst="rect">
            <a:avLst/>
          </a:prstGeom>
          <a:noFill/>
          <a:ln cap="flat" cmpd="sng" w="19050">
            <a:solidFill>
              <a:srgbClr val="595959"/>
            </a:solidFill>
            <a:prstDash val="solid"/>
            <a:round/>
            <a:headEnd len="sm" w="sm" type="none"/>
            <a:tailEnd len="sm" w="sm" type="none"/>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135"/>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316" name="Google Shape;1316;p135"/>
          <p:cNvPicPr preferRelativeResize="0"/>
          <p:nvPr/>
        </p:nvPicPr>
        <p:blipFill>
          <a:blip r:embed="rId3">
            <a:alphaModFix/>
          </a:blip>
          <a:stretch>
            <a:fillRect/>
          </a:stretch>
        </p:blipFill>
        <p:spPr>
          <a:xfrm>
            <a:off x="4963813" y="2609963"/>
            <a:ext cx="1851687" cy="1648762"/>
          </a:xfrm>
          <a:prstGeom prst="rect">
            <a:avLst/>
          </a:prstGeom>
          <a:noFill/>
          <a:ln>
            <a:noFill/>
          </a:ln>
        </p:spPr>
      </p:pic>
      <p:sp>
        <p:nvSpPr>
          <p:cNvPr id="1317" name="Google Shape;1317;p135"/>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318" name="Google Shape;1318;p135"/>
          <p:cNvSpPr/>
          <p:nvPr/>
        </p:nvSpPr>
        <p:spPr>
          <a:xfrm flipH="1">
            <a:off x="1325335" y="1849650"/>
            <a:ext cx="3034762" cy="22922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35"/>
          <p:cNvSpPr txBox="1"/>
          <p:nvPr/>
        </p:nvSpPr>
        <p:spPr>
          <a:xfrm flipH="1">
            <a:off x="1764418" y="2057863"/>
            <a:ext cx="22611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100">
                <a:solidFill>
                  <a:schemeClr val="dk1"/>
                </a:solidFill>
                <a:latin typeface="Livvic"/>
                <a:ea typeface="Livvic"/>
                <a:cs typeface="Livvic"/>
                <a:sym typeface="Livvic"/>
              </a:rPr>
              <a:t>How did the activity you chose help you work on it?</a:t>
            </a:r>
            <a:endParaRPr b="1" sz="1300">
              <a:latin typeface="Quicksand"/>
              <a:ea typeface="Quicksand"/>
              <a:cs typeface="Quicksand"/>
              <a:sym typeface="Quicksand"/>
            </a:endParaRPr>
          </a:p>
        </p:txBody>
      </p:sp>
      <p:sp>
        <p:nvSpPr>
          <p:cNvPr id="1320" name="Google Shape;1320;p135"/>
          <p:cNvSpPr txBox="1"/>
          <p:nvPr/>
        </p:nvSpPr>
        <p:spPr>
          <a:xfrm>
            <a:off x="601050" y="401225"/>
            <a:ext cx="7200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worked on different center activities. Tell your partner one thing you were working on during center time today. </a:t>
            </a:r>
            <a:endParaRPr sz="2100">
              <a:latin typeface="Livvic"/>
              <a:ea typeface="Livvic"/>
              <a:cs typeface="Livvic"/>
              <a:sym typeface="Livvic"/>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24" name="Shape 1324"/>
        <p:cNvGrpSpPr/>
        <p:nvPr/>
      </p:nvGrpSpPr>
      <p:grpSpPr>
        <a:xfrm>
          <a:off x="0" y="0"/>
          <a:ext cx="0" cy="0"/>
          <a:chOff x="0" y="0"/>
          <a:chExt cx="0" cy="0"/>
        </a:xfrm>
      </p:grpSpPr>
      <p:sp>
        <p:nvSpPr>
          <p:cNvPr id="1325" name="Google Shape;1325;p136"/>
          <p:cNvSpPr txBox="1"/>
          <p:nvPr>
            <p:ph type="ctrTitle"/>
          </p:nvPr>
        </p:nvSpPr>
        <p:spPr>
          <a:xfrm>
            <a:off x="1182850" y="689425"/>
            <a:ext cx="6637800" cy="192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Hundreds of Objects</a:t>
            </a:r>
            <a:endParaRPr sz="3600">
              <a:latin typeface="Hepta Slab"/>
              <a:ea typeface="Hepta Slab"/>
              <a:cs typeface="Hepta Slab"/>
              <a:sym typeface="Hepta Slab"/>
            </a:endParaRPr>
          </a:p>
        </p:txBody>
      </p:sp>
      <p:sp>
        <p:nvSpPr>
          <p:cNvPr id="1326" name="Google Shape;1326;p136"/>
          <p:cNvSpPr txBox="1"/>
          <p:nvPr/>
        </p:nvSpPr>
        <p:spPr>
          <a:xfrm>
            <a:off x="2445300" y="2906325"/>
            <a:ext cx="55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place value to count real world objects.</a:t>
            </a:r>
            <a:endParaRPr>
              <a:latin typeface="Quicksand"/>
              <a:ea typeface="Quicksand"/>
              <a:cs typeface="Quicksand"/>
              <a:sym typeface="Quicksand"/>
            </a:endParaRPr>
          </a:p>
        </p:txBody>
      </p:sp>
      <p:sp>
        <p:nvSpPr>
          <p:cNvPr id="1327" name="Google Shape;1327;p136"/>
          <p:cNvSpPr/>
          <p:nvPr/>
        </p:nvSpPr>
        <p:spPr>
          <a:xfrm>
            <a:off x="2058127" y="2984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3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2.NBT.A.1, 2.NBT.A.2, 2.NBT.A.4</a:t>
            </a:r>
            <a:endParaRPr sz="1100">
              <a:latin typeface="Quicksand"/>
              <a:ea typeface="Quicksand"/>
              <a:cs typeface="Quicksand"/>
              <a:sym typeface="Quicksand"/>
            </a:endParaRPr>
          </a:p>
        </p:txBody>
      </p:sp>
      <p:sp>
        <p:nvSpPr>
          <p:cNvPr id="1329" name="Google Shape;1329;p136"/>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137"/>
          <p:cNvSpPr txBox="1"/>
          <p:nvPr>
            <p:ph type="ctrTitle"/>
          </p:nvPr>
        </p:nvSpPr>
        <p:spPr>
          <a:xfrm>
            <a:off x="280150" y="421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Notice and Wonder: Jar of Beans</a:t>
            </a:r>
            <a:endParaRPr b="0" sz="2700">
              <a:solidFill>
                <a:srgbClr val="434343"/>
              </a:solidFill>
              <a:latin typeface="Hepta Slab"/>
              <a:ea typeface="Hepta Slab"/>
              <a:cs typeface="Hepta Slab"/>
              <a:sym typeface="Hepta Slab"/>
            </a:endParaRPr>
          </a:p>
        </p:txBody>
      </p:sp>
      <p:sp>
        <p:nvSpPr>
          <p:cNvPr id="1335" name="Google Shape;1335;p1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36" name="Google Shape;1336;p137"/>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337" name="Google Shape;1337;p137"/>
          <p:cNvGrpSpPr/>
          <p:nvPr/>
        </p:nvGrpSpPr>
        <p:grpSpPr>
          <a:xfrm rot="-801510">
            <a:off x="554980" y="1732833"/>
            <a:ext cx="1993856" cy="955396"/>
            <a:chOff x="522450" y="1769275"/>
            <a:chExt cx="2343168" cy="950076"/>
          </a:xfrm>
        </p:grpSpPr>
        <p:sp>
          <p:nvSpPr>
            <p:cNvPr id="1338" name="Google Shape;1338;p13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37"/>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1340" name="Google Shape;1340;p137"/>
          <p:cNvGrpSpPr/>
          <p:nvPr/>
        </p:nvGrpSpPr>
        <p:grpSpPr>
          <a:xfrm rot="862304">
            <a:off x="6878184" y="1648369"/>
            <a:ext cx="1863493" cy="885824"/>
            <a:chOff x="886441" y="555965"/>
            <a:chExt cx="2343168" cy="950076"/>
          </a:xfrm>
        </p:grpSpPr>
        <p:sp>
          <p:nvSpPr>
            <p:cNvPr id="1341" name="Google Shape;1341;p137"/>
            <p:cNvSpPr/>
            <p:nvPr/>
          </p:nvSpPr>
          <p:spPr>
            <a:xfrm>
              <a:off x="886441" y="55596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37"/>
            <p:cNvSpPr txBox="1"/>
            <p:nvPr/>
          </p:nvSpPr>
          <p:spPr>
            <a:xfrm>
              <a:off x="1358007" y="697686"/>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pic>
        <p:nvPicPr>
          <p:cNvPr id="1343" name="Google Shape;1343;p137"/>
          <p:cNvPicPr preferRelativeResize="0"/>
          <p:nvPr/>
        </p:nvPicPr>
        <p:blipFill>
          <a:blip r:embed="rId3">
            <a:alphaModFix/>
          </a:blip>
          <a:stretch>
            <a:fillRect/>
          </a:stretch>
        </p:blipFill>
        <p:spPr>
          <a:xfrm>
            <a:off x="3741400" y="1304548"/>
            <a:ext cx="2048777" cy="3103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138"/>
          <p:cNvSpPr txBox="1"/>
          <p:nvPr>
            <p:ph type="ctrTitle"/>
          </p:nvPr>
        </p:nvSpPr>
        <p:spPr>
          <a:xfrm>
            <a:off x="343325" y="267246"/>
            <a:ext cx="7772400" cy="6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Cup of Beans Strategies</a:t>
            </a:r>
            <a:endParaRPr b="0" sz="2000">
              <a:solidFill>
                <a:srgbClr val="434343"/>
              </a:solidFill>
              <a:latin typeface="Hepta Slab"/>
              <a:ea typeface="Hepta Slab"/>
              <a:cs typeface="Hepta Slab"/>
              <a:sym typeface="Hepta Slab"/>
            </a:endParaRPr>
          </a:p>
        </p:txBody>
      </p:sp>
      <p:sp>
        <p:nvSpPr>
          <p:cNvPr id="1349" name="Google Shape;1349;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350" name="Google Shape;1350;p138"/>
          <p:cNvSpPr txBox="1"/>
          <p:nvPr/>
        </p:nvSpPr>
        <p:spPr>
          <a:xfrm>
            <a:off x="476075" y="1833375"/>
            <a:ext cx="3524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Livvic"/>
                <a:ea typeface="Livvic"/>
                <a:cs typeface="Livvic"/>
                <a:sym typeface="Livvic"/>
              </a:rPr>
              <a:t>Claire, Noah, and Jada counted a cup of dried beans. They each came up with 529 beans. The following pictures show how each of them counted.</a:t>
            </a:r>
            <a:endParaRPr sz="1200">
              <a:latin typeface="Livvic"/>
              <a:ea typeface="Livvic"/>
              <a:cs typeface="Livvic"/>
              <a:sym typeface="Livvic"/>
            </a:endParaRPr>
          </a:p>
        </p:txBody>
      </p:sp>
      <p:pic>
        <p:nvPicPr>
          <p:cNvPr id="1351" name="Google Shape;1351;p138"/>
          <p:cNvPicPr preferRelativeResize="0"/>
          <p:nvPr/>
        </p:nvPicPr>
        <p:blipFill>
          <a:blip r:embed="rId3">
            <a:alphaModFix/>
          </a:blip>
          <a:stretch>
            <a:fillRect/>
          </a:stretch>
        </p:blipFill>
        <p:spPr>
          <a:xfrm>
            <a:off x="1328025" y="2739625"/>
            <a:ext cx="1105817" cy="841500"/>
          </a:xfrm>
          <a:prstGeom prst="rect">
            <a:avLst/>
          </a:prstGeom>
          <a:noFill/>
          <a:ln cap="flat" cmpd="sng" w="19050">
            <a:solidFill>
              <a:schemeClr val="dk2"/>
            </a:solidFill>
            <a:prstDash val="solid"/>
            <a:round/>
            <a:headEnd len="sm" w="sm" type="none"/>
            <a:tailEnd len="sm" w="sm" type="none"/>
          </a:ln>
        </p:spPr>
      </p:pic>
      <p:sp>
        <p:nvSpPr>
          <p:cNvPr id="1352" name="Google Shape;1352;p138"/>
          <p:cNvSpPr txBox="1"/>
          <p:nvPr/>
        </p:nvSpPr>
        <p:spPr>
          <a:xfrm>
            <a:off x="4230150" y="1068838"/>
            <a:ext cx="1157400" cy="33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Livvic"/>
                <a:ea typeface="Livvic"/>
                <a:cs typeface="Livvic"/>
                <a:sym typeface="Livvic"/>
              </a:rPr>
              <a:t>Jada’s counting strategy: </a:t>
            </a:r>
            <a:endParaRPr sz="1100">
              <a:latin typeface="Livvic"/>
              <a:ea typeface="Livvic"/>
              <a:cs typeface="Livvic"/>
              <a:sym typeface="Livvic"/>
            </a:endParaRPr>
          </a:p>
        </p:txBody>
      </p:sp>
      <p:pic>
        <p:nvPicPr>
          <p:cNvPr id="1353" name="Google Shape;1353;p138"/>
          <p:cNvPicPr preferRelativeResize="0"/>
          <p:nvPr/>
        </p:nvPicPr>
        <p:blipFill>
          <a:blip r:embed="rId4">
            <a:alphaModFix/>
          </a:blip>
          <a:stretch>
            <a:fillRect/>
          </a:stretch>
        </p:blipFill>
        <p:spPr>
          <a:xfrm>
            <a:off x="4230146" y="1580934"/>
            <a:ext cx="1157400" cy="991316"/>
          </a:xfrm>
          <a:prstGeom prst="rect">
            <a:avLst/>
          </a:prstGeom>
          <a:noFill/>
          <a:ln cap="flat" cmpd="sng" w="19050">
            <a:solidFill>
              <a:schemeClr val="dk2"/>
            </a:solidFill>
            <a:prstDash val="solid"/>
            <a:round/>
            <a:headEnd len="sm" w="sm" type="none"/>
            <a:tailEnd len="sm" w="sm" type="none"/>
          </a:ln>
        </p:spPr>
      </p:pic>
      <p:sp>
        <p:nvSpPr>
          <p:cNvPr id="1354" name="Google Shape;1354;p138"/>
          <p:cNvSpPr txBox="1"/>
          <p:nvPr/>
        </p:nvSpPr>
        <p:spPr>
          <a:xfrm>
            <a:off x="5727450" y="1191975"/>
            <a:ext cx="1257000" cy="33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Livvic"/>
                <a:ea typeface="Livvic"/>
                <a:cs typeface="Livvic"/>
                <a:sym typeface="Livvic"/>
              </a:rPr>
              <a:t>Noah’s</a:t>
            </a:r>
            <a:r>
              <a:rPr lang="en" sz="1100">
                <a:latin typeface="Livvic"/>
                <a:ea typeface="Livvic"/>
                <a:cs typeface="Livvic"/>
                <a:sym typeface="Livvic"/>
              </a:rPr>
              <a:t> counting strategy: </a:t>
            </a:r>
            <a:endParaRPr sz="1100">
              <a:latin typeface="Livvic"/>
              <a:ea typeface="Livvic"/>
              <a:cs typeface="Livvic"/>
              <a:sym typeface="Livvic"/>
            </a:endParaRPr>
          </a:p>
        </p:txBody>
      </p:sp>
      <p:pic>
        <p:nvPicPr>
          <p:cNvPr id="1355" name="Google Shape;1355;p138"/>
          <p:cNvPicPr preferRelativeResize="0"/>
          <p:nvPr/>
        </p:nvPicPr>
        <p:blipFill>
          <a:blip r:embed="rId5">
            <a:alphaModFix/>
          </a:blip>
          <a:stretch>
            <a:fillRect/>
          </a:stretch>
        </p:blipFill>
        <p:spPr>
          <a:xfrm>
            <a:off x="5882150" y="1665625"/>
            <a:ext cx="1157400" cy="906627"/>
          </a:xfrm>
          <a:prstGeom prst="rect">
            <a:avLst/>
          </a:prstGeom>
          <a:noFill/>
          <a:ln cap="flat" cmpd="sng" w="19050">
            <a:solidFill>
              <a:schemeClr val="dk2"/>
            </a:solidFill>
            <a:prstDash val="solid"/>
            <a:round/>
            <a:headEnd len="sm" w="sm" type="none"/>
            <a:tailEnd len="sm" w="sm" type="none"/>
          </a:ln>
        </p:spPr>
      </p:pic>
      <p:sp>
        <p:nvSpPr>
          <p:cNvPr id="1356" name="Google Shape;1356;p138"/>
          <p:cNvSpPr txBox="1"/>
          <p:nvPr/>
        </p:nvSpPr>
        <p:spPr>
          <a:xfrm>
            <a:off x="7193250" y="1108750"/>
            <a:ext cx="1257000" cy="33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Livvic"/>
                <a:ea typeface="Livvic"/>
                <a:cs typeface="Livvic"/>
                <a:sym typeface="Livvic"/>
              </a:rPr>
              <a:t>Claire’s</a:t>
            </a:r>
            <a:r>
              <a:rPr lang="en" sz="1100">
                <a:latin typeface="Livvic"/>
                <a:ea typeface="Livvic"/>
                <a:cs typeface="Livvic"/>
                <a:sym typeface="Livvic"/>
              </a:rPr>
              <a:t> counting strategy: </a:t>
            </a:r>
            <a:endParaRPr sz="1100">
              <a:latin typeface="Livvic"/>
              <a:ea typeface="Livvic"/>
              <a:cs typeface="Livvic"/>
              <a:sym typeface="Livvic"/>
            </a:endParaRPr>
          </a:p>
        </p:txBody>
      </p:sp>
      <p:pic>
        <p:nvPicPr>
          <p:cNvPr id="1357" name="Google Shape;1357;p138"/>
          <p:cNvPicPr preferRelativeResize="0"/>
          <p:nvPr/>
        </p:nvPicPr>
        <p:blipFill>
          <a:blip r:embed="rId6">
            <a:alphaModFix/>
          </a:blip>
          <a:stretch>
            <a:fillRect/>
          </a:stretch>
        </p:blipFill>
        <p:spPr>
          <a:xfrm>
            <a:off x="7331550" y="1660739"/>
            <a:ext cx="980400" cy="1108033"/>
          </a:xfrm>
          <a:prstGeom prst="rect">
            <a:avLst/>
          </a:prstGeom>
          <a:noFill/>
          <a:ln cap="flat" cmpd="sng" w="19050">
            <a:solidFill>
              <a:schemeClr val="dk2"/>
            </a:solidFill>
            <a:prstDash val="solid"/>
            <a:round/>
            <a:headEnd len="sm" w="sm" type="none"/>
            <a:tailEnd len="sm" w="sm" type="none"/>
          </a:ln>
        </p:spPr>
      </p:pic>
      <p:sp>
        <p:nvSpPr>
          <p:cNvPr id="1358" name="Google Shape;1358;p138"/>
          <p:cNvSpPr txBox="1"/>
          <p:nvPr/>
        </p:nvSpPr>
        <p:spPr>
          <a:xfrm>
            <a:off x="4239300" y="2828925"/>
            <a:ext cx="4781700" cy="99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What do you notice about each of their strategies? </a:t>
            </a:r>
            <a:endParaRPr>
              <a:latin typeface="Livvic"/>
              <a:ea typeface="Livvic"/>
              <a:cs typeface="Livvic"/>
              <a:sym typeface="Livvic"/>
            </a:endParaRPr>
          </a:p>
          <a:p>
            <a:pPr indent="0" lvl="0" marL="0" rtl="0" algn="l">
              <a:spcBef>
                <a:spcPts val="1000"/>
              </a:spcBef>
              <a:spcAft>
                <a:spcPts val="0"/>
              </a:spcAft>
              <a:buNone/>
            </a:pPr>
            <a:r>
              <a:rPr lang="en">
                <a:latin typeface="Livvic"/>
                <a:ea typeface="Livvic"/>
                <a:cs typeface="Livvic"/>
                <a:sym typeface="Livvic"/>
              </a:rPr>
              <a:t>2. What is helpful about each strategy</a:t>
            </a:r>
            <a:endParaRPr>
              <a:latin typeface="Livvic"/>
              <a:ea typeface="Livvic"/>
              <a:cs typeface="Livvic"/>
              <a:sym typeface="Livvic"/>
            </a:endParaRPr>
          </a:p>
          <a:p>
            <a:pPr indent="0" lvl="0" marL="0" rtl="0" algn="l">
              <a:spcBef>
                <a:spcPts val="1000"/>
              </a:spcBef>
              <a:spcAft>
                <a:spcPts val="1000"/>
              </a:spcAft>
              <a:buNone/>
            </a:pPr>
            <a:r>
              <a:rPr lang="en">
                <a:latin typeface="Livvic"/>
                <a:ea typeface="Livvic"/>
                <a:cs typeface="Livvic"/>
                <a:sym typeface="Livvic"/>
              </a:rPr>
              <a:t>3. What is challenging about each strategy?</a:t>
            </a:r>
            <a:endParaRPr>
              <a:latin typeface="Livvic"/>
              <a:ea typeface="Livvic"/>
              <a:cs typeface="Livvic"/>
              <a:sym typeface="Livvic"/>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139"/>
          <p:cNvSpPr txBox="1"/>
          <p:nvPr>
            <p:ph type="ctrTitle"/>
          </p:nvPr>
        </p:nvSpPr>
        <p:spPr>
          <a:xfrm>
            <a:off x="439950" y="459721"/>
            <a:ext cx="7772400" cy="61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Lots of Beans</a:t>
            </a:r>
            <a:endParaRPr b="0" sz="2900">
              <a:solidFill>
                <a:srgbClr val="434343"/>
              </a:solidFill>
              <a:latin typeface="Hepta Slab"/>
              <a:ea typeface="Hepta Slab"/>
              <a:cs typeface="Hepta Slab"/>
              <a:sym typeface="Hepta Slab"/>
            </a:endParaRPr>
          </a:p>
        </p:txBody>
      </p:sp>
      <p:sp>
        <p:nvSpPr>
          <p:cNvPr id="1364" name="Google Shape;1364;p1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365" name="Google Shape;1365;p139"/>
          <p:cNvSpPr txBox="1"/>
          <p:nvPr/>
        </p:nvSpPr>
        <p:spPr>
          <a:xfrm>
            <a:off x="623050" y="1154538"/>
            <a:ext cx="7704600" cy="39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Organize and count your beans. Use the space to record your thinking. </a:t>
            </a:r>
            <a:endParaRPr sz="1800">
              <a:latin typeface="Livvic"/>
              <a:ea typeface="Livvic"/>
              <a:cs typeface="Livvic"/>
              <a:sym typeface="Livvic"/>
            </a:endParaRPr>
          </a:p>
        </p:txBody>
      </p:sp>
      <p:pic>
        <p:nvPicPr>
          <p:cNvPr id="1366" name="Google Shape;1366;p139"/>
          <p:cNvPicPr preferRelativeResize="0"/>
          <p:nvPr/>
        </p:nvPicPr>
        <p:blipFill>
          <a:blip r:embed="rId3">
            <a:alphaModFix/>
          </a:blip>
          <a:stretch>
            <a:fillRect/>
          </a:stretch>
        </p:blipFill>
        <p:spPr>
          <a:xfrm>
            <a:off x="1451163" y="1712388"/>
            <a:ext cx="6048375" cy="2438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140"/>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372" name="Google Shape;1372;p140"/>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373" name="Google Shape;1373;p140"/>
          <p:cNvPicPr preferRelativeResize="0"/>
          <p:nvPr/>
        </p:nvPicPr>
        <p:blipFill>
          <a:blip r:embed="rId3">
            <a:alphaModFix/>
          </a:blip>
          <a:stretch>
            <a:fillRect/>
          </a:stretch>
        </p:blipFill>
        <p:spPr>
          <a:xfrm>
            <a:off x="4615698" y="3363225"/>
            <a:ext cx="1586432" cy="1412575"/>
          </a:xfrm>
          <a:prstGeom prst="rect">
            <a:avLst/>
          </a:prstGeom>
          <a:noFill/>
          <a:ln>
            <a:noFill/>
          </a:ln>
        </p:spPr>
      </p:pic>
      <p:sp>
        <p:nvSpPr>
          <p:cNvPr id="1374" name="Google Shape;1374;p140"/>
          <p:cNvSpPr/>
          <p:nvPr/>
        </p:nvSpPr>
        <p:spPr>
          <a:xfrm flipH="1">
            <a:off x="1135859" y="2224550"/>
            <a:ext cx="3182541" cy="19729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40"/>
          <p:cNvSpPr txBox="1"/>
          <p:nvPr/>
        </p:nvSpPr>
        <p:spPr>
          <a:xfrm flipH="1">
            <a:off x="1564375" y="2398600"/>
            <a:ext cx="23361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What are important things to remember when you count a large number? What is important when you represent your strategy so that it is clear to others?</a:t>
            </a:r>
            <a:endParaRPr b="1" sz="1100">
              <a:latin typeface="Livvic"/>
              <a:ea typeface="Livvic"/>
              <a:cs typeface="Livvic"/>
              <a:sym typeface="Livvic"/>
            </a:endParaRPr>
          </a:p>
        </p:txBody>
      </p:sp>
      <p:sp>
        <p:nvSpPr>
          <p:cNvPr id="1376" name="Google Shape;1376;p140"/>
          <p:cNvSpPr txBox="1"/>
          <p:nvPr/>
        </p:nvSpPr>
        <p:spPr>
          <a:xfrm>
            <a:off x="573525" y="559275"/>
            <a:ext cx="72204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used strategies we have been studying about numbers between 100-999 to count a large amount of beans.</a:t>
            </a:r>
            <a:endParaRPr sz="2000">
              <a:latin typeface="Livvic"/>
              <a:ea typeface="Livvic"/>
              <a:cs typeface="Livvic"/>
              <a:sym typeface="Livvic"/>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