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Lst>
  <p:sldSz cy="5143500" cx="9144000"/>
  <p:notesSz cx="6858000" cy="9144000"/>
  <p:embeddedFontLst>
    <p:embeddedFont>
      <p:font typeface="Raleway"/>
      <p:regular r:id="rId111"/>
      <p:bold r:id="rId112"/>
      <p:italic r:id="rId113"/>
      <p:boldItalic r:id="rId114"/>
    </p:embeddedFont>
    <p:embeddedFont>
      <p:font typeface="Raleway ExtraBold"/>
      <p:bold r:id="rId115"/>
      <p:boldItalic r:id="rId116"/>
    </p:embeddedFont>
    <p:embeddedFont>
      <p:font typeface="Amatic SC"/>
      <p:regular r:id="rId117"/>
      <p:bold r:id="rId118"/>
    </p:embeddedFont>
    <p:embeddedFont>
      <p:font typeface="Nixie One"/>
      <p:regular r:id="rId119"/>
    </p:embeddedFont>
    <p:embeddedFont>
      <p:font typeface="Hepta Slab"/>
      <p:regular r:id="rId120"/>
      <p:bold r:id="rId121"/>
    </p:embeddedFont>
    <p:embeddedFont>
      <p:font typeface="Livvic"/>
      <p:regular r:id="rId122"/>
      <p:bold r:id="rId123"/>
      <p:italic r:id="rId124"/>
      <p:boldItalic r:id="rId125"/>
    </p:embeddedFont>
    <p:embeddedFont>
      <p:font typeface="Quicksand"/>
      <p:regular r:id="rId126"/>
      <p:bold r:id="rId127"/>
    </p:embeddedFont>
    <p:embeddedFont>
      <p:font typeface="Caveat Brush"/>
      <p:regular r:id="rId1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0DD6520-A1F8-454A-9A49-F0BCF30BBF0A}">
  <a:tblStyle styleId="{40DD6520-A1F8-454A-9A49-F0BCF30BBF0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8" Type="http://schemas.openxmlformats.org/officeDocument/2006/relationships/font" Target="fonts/CaveatBrush-regular.fntdata"/><Relationship Id="rId127" Type="http://schemas.openxmlformats.org/officeDocument/2006/relationships/font" Target="fonts/Quicksand-bold.fntdata"/><Relationship Id="rId126" Type="http://schemas.openxmlformats.org/officeDocument/2006/relationships/font" Target="fonts/Quicksand-regular.fntdata"/><Relationship Id="rId26" Type="http://schemas.openxmlformats.org/officeDocument/2006/relationships/slide" Target="slides/slide21.xml"/><Relationship Id="rId121" Type="http://schemas.openxmlformats.org/officeDocument/2006/relationships/font" Target="fonts/HeptaSlab-bold.fntdata"/><Relationship Id="rId25" Type="http://schemas.openxmlformats.org/officeDocument/2006/relationships/slide" Target="slides/slide20.xml"/><Relationship Id="rId120" Type="http://schemas.openxmlformats.org/officeDocument/2006/relationships/font" Target="fonts/HeptaSlab-regular.fntdata"/><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font" Target="fonts/Livvic-boldItalic.fntdata"/><Relationship Id="rId29" Type="http://schemas.openxmlformats.org/officeDocument/2006/relationships/slide" Target="slides/slide24.xml"/><Relationship Id="rId124" Type="http://schemas.openxmlformats.org/officeDocument/2006/relationships/font" Target="fonts/Livvic-italic.fntdata"/><Relationship Id="rId123" Type="http://schemas.openxmlformats.org/officeDocument/2006/relationships/font" Target="fonts/Livvic-bold.fntdata"/><Relationship Id="rId122" Type="http://schemas.openxmlformats.org/officeDocument/2006/relationships/font" Target="fonts/Livvic-regular.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font" Target="fonts/AmaticSC-bold.fntdata"/><Relationship Id="rId117" Type="http://schemas.openxmlformats.org/officeDocument/2006/relationships/font" Target="fonts/AmaticSC-regular.fntdata"/><Relationship Id="rId116" Type="http://schemas.openxmlformats.org/officeDocument/2006/relationships/font" Target="fonts/RalewayExtraBold-boldItalic.fntdata"/><Relationship Id="rId115" Type="http://schemas.openxmlformats.org/officeDocument/2006/relationships/font" Target="fonts/RalewayExtraBold-bold.fntdata"/><Relationship Id="rId119" Type="http://schemas.openxmlformats.org/officeDocument/2006/relationships/font" Target="fonts/NixieOne-regular.fntdata"/><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font" Target="fonts/Raleway-boldItalic.fntdata"/><Relationship Id="rId18" Type="http://schemas.openxmlformats.org/officeDocument/2006/relationships/slide" Target="slides/slide13.xml"/><Relationship Id="rId113" Type="http://schemas.openxmlformats.org/officeDocument/2006/relationships/font" Target="fonts/Raleway-italic.fntdata"/><Relationship Id="rId112" Type="http://schemas.openxmlformats.org/officeDocument/2006/relationships/font" Target="fonts/Raleway-bold.fntdata"/><Relationship Id="rId111" Type="http://schemas.openxmlformats.org/officeDocument/2006/relationships/font" Target="fonts/Raleway-regular.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b0910630d5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b0910630d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0910630d5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b0910630d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9d94e93fc2_0_4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9d94e93fc2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b0910630d5_0_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b0910630d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b0910630d5_0_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b0910630d5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b0910630d5_0_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b0910630d5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b0910630d5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b0910630d5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b0910630d5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b0910630d5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b0910630d5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b0910630d5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b0910630d5_0_1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b0910630d5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b0910630d5_0_2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b0910630d5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a4fbb9e195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a4fbb9e195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9d8ef3e884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9d8ef3e88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b0910630d5_0_2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b0910630d5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b0910630d5_0_2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b0910630d5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b0910630d5_0_2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b0910630d5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b0910630d5_0_2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b0910630d5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8e7f805f76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8e7f805f76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9d8ef3e884_23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9d8ef3e884_23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b0910630d5_0_3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b0910630d5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b0910630d5_0_3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b0910630d5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b0910630d5_0_3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b0910630d5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b0910630d5_0_4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b0910630d5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b0910630d5_0_4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b0910630d5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b0910630d5_0_4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b0910630d5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8b65898bb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0" name="Google Shape;680;g8b65898bb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b0910630d5_0_4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b0910630d5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b0910630d5_0_4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b0910630d5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b0910630d5_0_4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b0910630d5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b0910630d5_0_5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b0910630d5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b0910630d5_0_5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b0910630d5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b0910630d5_0_5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b0910630d5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b0910630d5_0_5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b0910630d5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8bb5fff223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8bb5fff22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8e7f805f76_0_3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8e7f805f76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995fd1ae3f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995fd1ae3f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b0910630d5_0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b0910630d5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b0910630d5_0_5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b0910630d5_0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8e7f805f76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8e7f805f76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b0910630d5_0_5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b0910630d5_0_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8e7f805f76_0_4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8e7f805f76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a4fbb9e195_0_7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a4fbb9e195_0_7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b0910630d5_0_6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b0910630d5_0_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995fd1ae3f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995fd1ae3f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8e7f805f76_0_4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8e7f805f76_0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b0910630d5_0_6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b0910630d5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8e7f805f76_0_5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8e7f805f76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8e7f805f76_0_5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6" name="Google Shape;996;g8e7f805f76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b0910630d5_0_6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b0910630d5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8e7f805f76_0_5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8e7f805f76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b0910630d5_0_6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b0910630d5_0_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8e7f805f76_0_5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8e7f805f76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b0910630d5_0_7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b0910630d5_0_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b0910630d5_0_7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b0910630d5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b0910630d5_0_7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b0910630d5_0_7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8e7f805f76_0_5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8e7f805f76_0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b0910630d5_0_7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b0910630d5_0_7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g8e7f805f76_0_6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5" name="Google Shape;1105;g8e7f805f76_0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8e7f805f76_0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8e7f805f76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b0910630d5_0_7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b0910630d5_0_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8e7f805f76_0_6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8e7f805f76_0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995fd1ae3f_0_4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9" name="Google Shape;1149;g995fd1ae3f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g995fd1ae3f_0_4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9" name="Google Shape;1159;g995fd1ae3f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54" name="Shape 54"/>
        <p:cNvGrpSpPr/>
        <p:nvPr/>
      </p:nvGrpSpPr>
      <p:grpSpPr>
        <a:xfrm>
          <a:off x="0" y="0"/>
          <a:ext cx="0" cy="0"/>
          <a:chOff x="0" y="0"/>
          <a:chExt cx="0" cy="0"/>
        </a:xfrm>
      </p:grpSpPr>
      <p:sp>
        <p:nvSpPr>
          <p:cNvPr id="55" name="Google Shape;55;p14"/>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57" name="Google Shape;57;p14"/>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58" name="Google Shape;58;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62.xml"/><Relationship Id="rId20" Type="http://schemas.openxmlformats.org/officeDocument/2006/relationships/slide" Target="/ppt/slides/slide49.xml"/><Relationship Id="rId42" Type="http://schemas.openxmlformats.org/officeDocument/2006/relationships/hyperlink" Target="https://toytheater.com/" TargetMode="External"/><Relationship Id="rId41" Type="http://schemas.openxmlformats.org/officeDocument/2006/relationships/slide" Target="/ppt/slides/slide101.xml"/><Relationship Id="rId22" Type="http://schemas.openxmlformats.org/officeDocument/2006/relationships/slide" Target="/ppt/slides/slide54.xml"/><Relationship Id="rId21" Type="http://schemas.openxmlformats.org/officeDocument/2006/relationships/slide" Target="/ppt/slides/slide49.xml"/><Relationship Id="rId43" Type="http://schemas.openxmlformats.org/officeDocument/2006/relationships/image" Target="../media/image4.png"/><Relationship Id="rId24" Type="http://schemas.openxmlformats.org/officeDocument/2006/relationships/slide" Target="/ppt/slides/slide54.xml"/><Relationship Id="rId23" Type="http://schemas.openxmlformats.org/officeDocument/2006/relationships/slide" Target="/ppt/slides/slide54.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4.xml"/><Relationship Id="rId9" Type="http://schemas.openxmlformats.org/officeDocument/2006/relationships/slide" Target="/ppt/slides/slide21.xml"/><Relationship Id="rId26" Type="http://schemas.openxmlformats.org/officeDocument/2006/relationships/image" Target="../media/image7.png"/><Relationship Id="rId25" Type="http://schemas.openxmlformats.org/officeDocument/2006/relationships/hyperlink" Target="https://www.flourishkh.com/" TargetMode="External"/><Relationship Id="rId28" Type="http://schemas.openxmlformats.org/officeDocument/2006/relationships/image" Target="../media/image18.png"/><Relationship Id="rId27" Type="http://schemas.openxmlformats.org/officeDocument/2006/relationships/hyperlink" Target="https://classroom.freckle.com/#/login" TargetMode="External"/><Relationship Id="rId5" Type="http://schemas.openxmlformats.org/officeDocument/2006/relationships/slide" Target="/ppt/slides/slide10.xml"/><Relationship Id="rId6" Type="http://schemas.openxmlformats.org/officeDocument/2006/relationships/slide" Target="/ppt/slides/slide10.xml"/><Relationship Id="rId29" Type="http://schemas.openxmlformats.org/officeDocument/2006/relationships/slide" Target="/ppt/slides/slide62.xml"/><Relationship Id="rId7" Type="http://schemas.openxmlformats.org/officeDocument/2006/relationships/slide" Target="/ppt/slides/slide15.xml"/><Relationship Id="rId8" Type="http://schemas.openxmlformats.org/officeDocument/2006/relationships/slide" Target="/ppt/slides/slide15.xml"/><Relationship Id="rId31" Type="http://schemas.openxmlformats.org/officeDocument/2006/relationships/slide" Target="/ppt/slides/slide62.xml"/><Relationship Id="rId30" Type="http://schemas.openxmlformats.org/officeDocument/2006/relationships/slide" Target="/ppt/slides/slide62.xml"/><Relationship Id="rId11" Type="http://schemas.openxmlformats.org/officeDocument/2006/relationships/slide" Target="/ppt/slides/slide29.xml"/><Relationship Id="rId33" Type="http://schemas.openxmlformats.org/officeDocument/2006/relationships/slide" Target="/ppt/slides/slide69.xml"/><Relationship Id="rId10" Type="http://schemas.openxmlformats.org/officeDocument/2006/relationships/slide" Target="/ppt/slides/slide21.xml"/><Relationship Id="rId32" Type="http://schemas.openxmlformats.org/officeDocument/2006/relationships/slide" Target="/ppt/slides/slide62.xml"/><Relationship Id="rId13" Type="http://schemas.openxmlformats.org/officeDocument/2006/relationships/slide" Target="/ppt/slides/slide29.xml"/><Relationship Id="rId35" Type="http://schemas.openxmlformats.org/officeDocument/2006/relationships/slide" Target="/ppt/slides/slide77.xml"/><Relationship Id="rId12" Type="http://schemas.openxmlformats.org/officeDocument/2006/relationships/slide" Target="/ppt/slides/slide29.xml"/><Relationship Id="rId34" Type="http://schemas.openxmlformats.org/officeDocument/2006/relationships/slide" Target="/ppt/slides/slide62.xml"/><Relationship Id="rId15" Type="http://schemas.openxmlformats.org/officeDocument/2006/relationships/slide" Target="/ppt/slides/slide36.xml"/><Relationship Id="rId37" Type="http://schemas.openxmlformats.org/officeDocument/2006/relationships/slide" Target="/ppt/slides/slide87.xml"/><Relationship Id="rId14" Type="http://schemas.openxmlformats.org/officeDocument/2006/relationships/slide" Target="/ppt/slides/slide36.xml"/><Relationship Id="rId36" Type="http://schemas.openxmlformats.org/officeDocument/2006/relationships/slide" Target="/ppt/slides/slide62.xml"/><Relationship Id="rId17" Type="http://schemas.openxmlformats.org/officeDocument/2006/relationships/slide" Target="/ppt/slides/slide44.xml"/><Relationship Id="rId39" Type="http://schemas.openxmlformats.org/officeDocument/2006/relationships/slide" Target="/ppt/slides/slide94.xml"/><Relationship Id="rId16" Type="http://schemas.openxmlformats.org/officeDocument/2006/relationships/slide" Target="/ppt/slides/slide44.xml"/><Relationship Id="rId38" Type="http://schemas.openxmlformats.org/officeDocument/2006/relationships/slide" Target="/ppt/slides/slide62.xml"/><Relationship Id="rId19" Type="http://schemas.openxmlformats.org/officeDocument/2006/relationships/slide" Target="/ppt/slides/slide49.xml"/><Relationship Id="rId18" Type="http://schemas.openxmlformats.org/officeDocument/2006/relationships/slide" Target="/ppt/slides/slide4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16.png"/><Relationship Id="rId5"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2.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5.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28.png"/><Relationship Id="rId4" Type="http://schemas.openxmlformats.org/officeDocument/2006/relationships/image" Target="../media/image42.png"/><Relationship Id="rId5" Type="http://schemas.openxmlformats.org/officeDocument/2006/relationships/image" Target="../media/image41.png"/><Relationship Id="rId6" Type="http://schemas.openxmlformats.org/officeDocument/2006/relationships/image" Target="../media/image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38.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4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3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5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3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45.png"/><Relationship Id="rId4" Type="http://schemas.openxmlformats.org/officeDocument/2006/relationships/image" Target="../media/image47.png"/><Relationship Id="rId5" Type="http://schemas.openxmlformats.org/officeDocument/2006/relationships/image" Target="../media/image40.png"/><Relationship Id="rId6" Type="http://schemas.openxmlformats.org/officeDocument/2006/relationships/image" Target="../media/image4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33.png"/><Relationship Id="rId4" Type="http://schemas.openxmlformats.org/officeDocument/2006/relationships/image" Target="../media/image40.png"/><Relationship Id="rId5" Type="http://schemas.openxmlformats.org/officeDocument/2006/relationships/image" Target="../media/image4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6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76.png"/><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62.png"/><Relationship Id="rId4" Type="http://schemas.openxmlformats.org/officeDocument/2006/relationships/image" Target="../media/image58.png"/><Relationship Id="rId9" Type="http://schemas.openxmlformats.org/officeDocument/2006/relationships/image" Target="../media/image50.png"/><Relationship Id="rId5" Type="http://schemas.openxmlformats.org/officeDocument/2006/relationships/image" Target="../media/image54.png"/><Relationship Id="rId6" Type="http://schemas.openxmlformats.org/officeDocument/2006/relationships/image" Target="../media/image53.png"/><Relationship Id="rId7" Type="http://schemas.openxmlformats.org/officeDocument/2006/relationships/image" Target="../media/image55.png"/><Relationship Id="rId8" Type="http://schemas.openxmlformats.org/officeDocument/2006/relationships/image" Target="../media/image59.png"/><Relationship Id="rId11" Type="http://schemas.openxmlformats.org/officeDocument/2006/relationships/image" Target="../media/image52.png"/><Relationship Id="rId10" Type="http://schemas.openxmlformats.org/officeDocument/2006/relationships/image" Target="../media/image63.png"/><Relationship Id="rId13" Type="http://schemas.openxmlformats.org/officeDocument/2006/relationships/image" Target="../media/image60.png"/><Relationship Id="rId12" Type="http://schemas.openxmlformats.org/officeDocument/2006/relationships/image" Target="../media/image61.png"/><Relationship Id="rId15" Type="http://schemas.openxmlformats.org/officeDocument/2006/relationships/image" Target="../media/image69.png"/><Relationship Id="rId14" Type="http://schemas.openxmlformats.org/officeDocument/2006/relationships/image" Target="../media/image57.png"/><Relationship Id="rId17" Type="http://schemas.openxmlformats.org/officeDocument/2006/relationships/image" Target="../media/image83.png"/><Relationship Id="rId16" Type="http://schemas.openxmlformats.org/officeDocument/2006/relationships/image" Target="../media/image64.png"/><Relationship Id="rId18" Type="http://schemas.openxmlformats.org/officeDocument/2006/relationships/image" Target="../media/image7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68.png"/><Relationship Id="rId4" Type="http://schemas.openxmlformats.org/officeDocument/2006/relationships/image" Target="../media/image7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72.png"/><Relationship Id="rId4" Type="http://schemas.openxmlformats.org/officeDocument/2006/relationships/image" Target="../media/image66.png"/><Relationship Id="rId5" Type="http://schemas.openxmlformats.org/officeDocument/2006/relationships/image" Target="../media/image73.png"/><Relationship Id="rId6" Type="http://schemas.openxmlformats.org/officeDocument/2006/relationships/image" Target="../media/image7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7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9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8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7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104.png"/><Relationship Id="rId4" Type="http://schemas.openxmlformats.org/officeDocument/2006/relationships/image" Target="../media/image89.png"/><Relationship Id="rId5" Type="http://schemas.openxmlformats.org/officeDocument/2006/relationships/image" Target="../media/image9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8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8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85.png"/><Relationship Id="rId4" Type="http://schemas.openxmlformats.org/officeDocument/2006/relationships/image" Target="../media/image8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85.png"/><Relationship Id="rId4" Type="http://schemas.openxmlformats.org/officeDocument/2006/relationships/image" Target="../media/image8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84.png"/><Relationship Id="rId4" Type="http://schemas.openxmlformats.org/officeDocument/2006/relationships/image" Target="../media/image9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84.png"/><Relationship Id="rId4" Type="http://schemas.openxmlformats.org/officeDocument/2006/relationships/image" Target="../media/image9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0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9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9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9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95.png"/><Relationship Id="rId4" Type="http://schemas.openxmlformats.org/officeDocument/2006/relationships/image" Target="../media/image97.png"/><Relationship Id="rId5" Type="http://schemas.openxmlformats.org/officeDocument/2006/relationships/image" Target="../media/image10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0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9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0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105.png"/><Relationship Id="rId4" Type="http://schemas.openxmlformats.org/officeDocument/2006/relationships/image" Target="../media/image9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08.png"/><Relationship Id="rId4" Type="http://schemas.openxmlformats.org/officeDocument/2006/relationships/image" Target="../media/image9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1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15.png"/><Relationship Id="rId4" Type="http://schemas.openxmlformats.org/officeDocument/2006/relationships/image" Target="../media/image10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0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5.png"/><Relationship Id="rId4" Type="http://schemas.openxmlformats.org/officeDocument/2006/relationships/image" Target="../media/image119.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0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20.png"/><Relationship Id="rId4" Type="http://schemas.openxmlformats.org/officeDocument/2006/relationships/image" Target="../media/image113.png"/><Relationship Id="rId9" Type="http://schemas.openxmlformats.org/officeDocument/2006/relationships/image" Target="../media/image125.png"/><Relationship Id="rId5" Type="http://schemas.openxmlformats.org/officeDocument/2006/relationships/image" Target="../media/image114.png"/><Relationship Id="rId6" Type="http://schemas.openxmlformats.org/officeDocument/2006/relationships/image" Target="../media/image124.png"/><Relationship Id="rId7" Type="http://schemas.openxmlformats.org/officeDocument/2006/relationships/image" Target="../media/image118.png"/><Relationship Id="rId8" Type="http://schemas.openxmlformats.org/officeDocument/2006/relationships/image" Target="../media/image123.png"/><Relationship Id="rId11" Type="http://schemas.openxmlformats.org/officeDocument/2006/relationships/image" Target="../media/image110.png"/><Relationship Id="rId10" Type="http://schemas.openxmlformats.org/officeDocument/2006/relationships/image" Target="../media/image121.png"/><Relationship Id="rId13" Type="http://schemas.openxmlformats.org/officeDocument/2006/relationships/image" Target="../media/image122.png"/><Relationship Id="rId12" Type="http://schemas.openxmlformats.org/officeDocument/2006/relationships/image" Target="../media/image112.png"/><Relationship Id="rId15" Type="http://schemas.openxmlformats.org/officeDocument/2006/relationships/image" Target="../media/image117.png"/><Relationship Id="rId14" Type="http://schemas.openxmlformats.org/officeDocument/2006/relationships/image" Target="../media/image116.png"/><Relationship Id="rId17" Type="http://schemas.openxmlformats.org/officeDocument/2006/relationships/image" Target="../media/image132.png"/><Relationship Id="rId16" Type="http://schemas.openxmlformats.org/officeDocument/2006/relationships/image" Target="../media/image131.png"/><Relationship Id="rId18" Type="http://schemas.openxmlformats.org/officeDocument/2006/relationships/image" Target="../media/image12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28.png"/><Relationship Id="rId4" Type="http://schemas.openxmlformats.org/officeDocument/2006/relationships/image" Target="../media/image12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28.png"/><Relationship Id="rId4" Type="http://schemas.openxmlformats.org/officeDocument/2006/relationships/image" Target="../media/image129.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5.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35.png"/><Relationship Id="rId4" Type="http://schemas.openxmlformats.org/officeDocument/2006/relationships/image" Target="../media/image137.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3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30.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27.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34.png"/><Relationship Id="rId4" Type="http://schemas.openxmlformats.org/officeDocument/2006/relationships/image" Target="../media/image140.png"/><Relationship Id="rId5" Type="http://schemas.openxmlformats.org/officeDocument/2006/relationships/image" Target="../media/image139.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33.png"/><Relationship Id="rId4" Type="http://schemas.openxmlformats.org/officeDocument/2006/relationships/image" Target="../media/image138.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5.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36.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41.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2" name="Shape 62"/>
        <p:cNvGrpSpPr/>
        <p:nvPr/>
      </p:nvGrpSpPr>
      <p:grpSpPr>
        <a:xfrm>
          <a:off x="0" y="0"/>
          <a:ext cx="0" cy="0"/>
          <a:chOff x="0" y="0"/>
          <a:chExt cx="0" cy="0"/>
        </a:xfrm>
      </p:grpSpPr>
      <p:pic>
        <p:nvPicPr>
          <p:cNvPr id="63" name="Google Shape;63;p15"/>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64" name="Google Shape;64;p15"/>
          <p:cNvSpPr txBox="1"/>
          <p:nvPr/>
        </p:nvSpPr>
        <p:spPr>
          <a:xfrm>
            <a:off x="974700" y="1479325"/>
            <a:ext cx="7194600" cy="1602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Addition and Subtraction on the Number Line</a:t>
            </a:r>
            <a:endParaRPr sz="4400">
              <a:solidFill>
                <a:srgbClr val="434343"/>
              </a:solidFill>
              <a:latin typeface="Hepta Slab"/>
              <a:ea typeface="Hepta Slab"/>
              <a:cs typeface="Hepta Slab"/>
              <a:sym typeface="Hepta Slab"/>
            </a:endParaRPr>
          </a:p>
        </p:txBody>
      </p:sp>
      <p:sp>
        <p:nvSpPr>
          <p:cNvPr id="65" name="Google Shape;65;p15"/>
          <p:cNvSpPr txBox="1"/>
          <p:nvPr/>
        </p:nvSpPr>
        <p:spPr>
          <a:xfrm>
            <a:off x="2112300" y="3123838"/>
            <a:ext cx="4919400" cy="399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2000">
                <a:solidFill>
                  <a:srgbClr val="434343"/>
                </a:solidFill>
                <a:latin typeface="Hepta Slab"/>
                <a:ea typeface="Hepta Slab"/>
                <a:cs typeface="Hepta Slab"/>
                <a:sym typeface="Hepta Slab"/>
              </a:rPr>
              <a:t>Grade 2: Unit 4</a:t>
            </a:r>
            <a:endParaRPr sz="2000">
              <a:solidFill>
                <a:srgbClr val="434343"/>
              </a:solidFill>
              <a:latin typeface="Hepta Slab"/>
              <a:ea typeface="Hepta Slab"/>
              <a:cs typeface="Hepta Slab"/>
              <a:sym typeface="Hepta Slab"/>
            </a:endParaRPr>
          </a:p>
        </p:txBody>
      </p:sp>
      <p:sp>
        <p:nvSpPr>
          <p:cNvPr id="66" name="Google Shape;66;p15"/>
          <p:cNvSpPr txBox="1"/>
          <p:nvPr/>
        </p:nvSpPr>
        <p:spPr>
          <a:xfrm>
            <a:off x="576050" y="4275150"/>
            <a:ext cx="7857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a:solidFill>
                  <a:srgbClr val="666666"/>
                </a:solidFill>
                <a:latin typeface="Hepta Slab"/>
                <a:ea typeface="Hepta Slab"/>
                <a:cs typeface="Hepta Slab"/>
                <a:sym typeface="Hepta Slab"/>
              </a:rPr>
              <a:t>2.MD.B.6, 2.NBT.A.2, 2.NBT.B.5,2.MD.B.5, 2.MD.B.6, 2.OA.A.1</a:t>
            </a:r>
            <a:endParaRPr>
              <a:solidFill>
                <a:srgbClr val="666666"/>
              </a:solidFill>
              <a:latin typeface="Hepta Slab"/>
              <a:ea typeface="Hepta Slab"/>
              <a:cs typeface="Hepta Slab"/>
              <a:sym typeface="Hepta Slab"/>
            </a:endParaRPr>
          </a:p>
        </p:txBody>
      </p:sp>
      <p:sp>
        <p:nvSpPr>
          <p:cNvPr id="67" name="Google Shape;67;p15"/>
          <p:cNvSpPr txBox="1"/>
          <p:nvPr/>
        </p:nvSpPr>
        <p:spPr>
          <a:xfrm>
            <a:off x="0" y="47525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2, Unit 4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idx="4294967295" type="ctrTitle"/>
          </p:nvPr>
        </p:nvSpPr>
        <p:spPr>
          <a:xfrm>
            <a:off x="649788" y="95650"/>
            <a:ext cx="7772400" cy="56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latin typeface="Hepta Slab"/>
                <a:ea typeface="Hepta Slab"/>
                <a:cs typeface="Hepta Slab"/>
                <a:sym typeface="Hepta Slab"/>
              </a:rPr>
              <a:t>Unit </a:t>
            </a:r>
            <a:r>
              <a:rPr lang="en" sz="2200">
                <a:latin typeface="Hepta Slab"/>
                <a:ea typeface="Hepta Slab"/>
                <a:cs typeface="Hepta Slab"/>
                <a:sym typeface="Hepta Slab"/>
              </a:rPr>
              <a:t>4</a:t>
            </a:r>
            <a:r>
              <a:rPr b="0" lang="en" sz="2200">
                <a:latin typeface="Hepta Slab"/>
                <a:ea typeface="Hepta Slab"/>
                <a:cs typeface="Hepta Slab"/>
                <a:sym typeface="Hepta Slab"/>
              </a:rPr>
              <a:t> Progression Overview</a:t>
            </a:r>
            <a:endParaRPr b="0" sz="200">
              <a:latin typeface="Hepta Slab"/>
              <a:ea typeface="Hepta Slab"/>
              <a:cs typeface="Hepta Slab"/>
              <a:sym typeface="Hepta Slab"/>
            </a:endParaRPr>
          </a:p>
          <a:p>
            <a:pPr indent="0" lvl="0" marL="0" rtl="0" algn="ctr">
              <a:spcBef>
                <a:spcPts val="0"/>
              </a:spcBef>
              <a:spcAft>
                <a:spcPts val="0"/>
              </a:spcAft>
              <a:buNone/>
            </a:pPr>
            <a:r>
              <a:t/>
            </a:r>
            <a:endParaRPr b="0" sz="200">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Addition and Subtraction on the Number Line</a:t>
            </a:r>
            <a:endParaRPr b="0" sz="1800">
              <a:latin typeface="Hepta Slab"/>
              <a:ea typeface="Hepta Slab"/>
              <a:cs typeface="Hepta Slab"/>
              <a:sym typeface="Hepta Slab"/>
            </a:endParaRPr>
          </a:p>
        </p:txBody>
      </p:sp>
      <p:grpSp>
        <p:nvGrpSpPr>
          <p:cNvPr id="73" name="Google Shape;73;p16"/>
          <p:cNvGrpSpPr/>
          <p:nvPr/>
        </p:nvGrpSpPr>
        <p:grpSpPr>
          <a:xfrm>
            <a:off x="557263" y="938913"/>
            <a:ext cx="4093832" cy="2763658"/>
            <a:chOff x="0" y="1189989"/>
            <a:chExt cx="3546900" cy="3199419"/>
          </a:xfrm>
        </p:grpSpPr>
        <p:sp>
          <p:nvSpPr>
            <p:cNvPr id="74" name="Google Shape;74;p16"/>
            <p:cNvSpPr/>
            <p:nvPr/>
          </p:nvSpPr>
          <p:spPr>
            <a:xfrm>
              <a:off x="0" y="1189989"/>
              <a:ext cx="3546900" cy="669000"/>
            </a:xfrm>
            <a:prstGeom prst="homePlate">
              <a:avLst>
                <a:gd fmla="val 50000" name="adj"/>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75" name="Google Shape;75;p16"/>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Represent whole numbers within 100 as lengths from 0 on a number line. </a:t>
              </a:r>
              <a:endParaRPr sz="1300">
                <a:solidFill>
                  <a:schemeClr val="dk1"/>
                </a:solidFill>
                <a:latin typeface="Quicksand"/>
                <a:ea typeface="Quicksand"/>
                <a:cs typeface="Quicksand"/>
                <a:sym typeface="Quicksand"/>
              </a:endParaRPr>
            </a:p>
            <a:p>
              <a:pPr indent="-311150" lvl="0" marL="457200" rtl="0" algn="l">
                <a:lnSpc>
                  <a:spcPct val="115000"/>
                </a:lnSpc>
                <a:spcBef>
                  <a:spcPts val="100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Understand the structure of the number line. </a:t>
              </a:r>
              <a:endParaRPr sz="13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sz="13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grpSp>
      <p:grpSp>
        <p:nvGrpSpPr>
          <p:cNvPr id="76" name="Google Shape;76;p16"/>
          <p:cNvGrpSpPr/>
          <p:nvPr/>
        </p:nvGrpSpPr>
        <p:grpSpPr>
          <a:xfrm>
            <a:off x="4280421" y="938926"/>
            <a:ext cx="4527817" cy="2399676"/>
            <a:chOff x="2944204" y="1189775"/>
            <a:chExt cx="3305700" cy="2778046"/>
          </a:xfrm>
        </p:grpSpPr>
        <p:sp>
          <p:nvSpPr>
            <p:cNvPr id="77" name="Google Shape;77;p16"/>
            <p:cNvSpPr/>
            <p:nvPr/>
          </p:nvSpPr>
          <p:spPr>
            <a:xfrm>
              <a:off x="2944204" y="1189775"/>
              <a:ext cx="3305700" cy="669000"/>
            </a:xfrm>
            <a:prstGeom prst="chevron">
              <a:avLst>
                <a:gd fmla="val 50000" name="adj"/>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78" name="Google Shape;78;p16"/>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Represent sums and differences on a number line.</a:t>
              </a:r>
              <a:endParaRPr sz="13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grpSp>
      <p:sp>
        <p:nvSpPr>
          <p:cNvPr id="79" name="Google Shape;79;p16"/>
          <p:cNvSpPr txBox="1"/>
          <p:nvPr/>
        </p:nvSpPr>
        <p:spPr>
          <a:xfrm>
            <a:off x="1037575" y="863750"/>
            <a:ext cx="31332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1-6</a:t>
            </a:r>
            <a:endParaRPr sz="1200">
              <a:latin typeface="Quicksand"/>
              <a:ea typeface="Quicksand"/>
              <a:cs typeface="Quicksand"/>
              <a:sym typeface="Quicksand"/>
            </a:endParaRPr>
          </a:p>
          <a:p>
            <a:pPr indent="0" lvl="0" marL="0" rtl="0" algn="ctr">
              <a:lnSpc>
                <a:spcPct val="115000"/>
              </a:lnSpc>
              <a:spcBef>
                <a:spcPts val="0"/>
              </a:spcBef>
              <a:spcAft>
                <a:spcPts val="0"/>
              </a:spcAft>
              <a:buNone/>
            </a:pPr>
            <a:r>
              <a:rPr lang="en" sz="900">
                <a:latin typeface="Quicksand"/>
                <a:ea typeface="Quicksand"/>
                <a:cs typeface="Quicksand"/>
                <a:sym typeface="Quicksand"/>
              </a:rPr>
              <a:t>2.MD.B.6, 2.NBT.A.2, 2.NBT.B.5 </a:t>
            </a:r>
            <a:endParaRPr sz="500">
              <a:latin typeface="Quicksand"/>
              <a:ea typeface="Quicksand"/>
              <a:cs typeface="Quicksand"/>
              <a:sym typeface="Quicksand"/>
            </a:endParaRPr>
          </a:p>
        </p:txBody>
      </p:sp>
      <p:sp>
        <p:nvSpPr>
          <p:cNvPr id="80" name="Google Shape;80;p16"/>
          <p:cNvSpPr txBox="1"/>
          <p:nvPr/>
        </p:nvSpPr>
        <p:spPr>
          <a:xfrm>
            <a:off x="5233225" y="863750"/>
            <a:ext cx="28473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Lessons 7-15</a:t>
            </a:r>
            <a:endParaRPr sz="1300">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2.MD.B.5, 2.MD.B.6, 2.NBT.A.2, 2.NBT.B.5, 2.OA.A.1</a:t>
            </a:r>
            <a:endParaRPr sz="900">
              <a:latin typeface="Quicksand"/>
              <a:ea typeface="Quicksand"/>
              <a:cs typeface="Quicksand"/>
              <a:sym typeface="Quicksand"/>
            </a:endParaRPr>
          </a:p>
        </p:txBody>
      </p:sp>
      <p:pic>
        <p:nvPicPr>
          <p:cNvPr id="81" name="Google Shape;81;p16"/>
          <p:cNvPicPr preferRelativeResize="0"/>
          <p:nvPr/>
        </p:nvPicPr>
        <p:blipFill>
          <a:blip r:embed="rId3">
            <a:alphaModFix/>
          </a:blip>
          <a:stretch>
            <a:fillRect/>
          </a:stretch>
        </p:blipFill>
        <p:spPr>
          <a:xfrm>
            <a:off x="399645" y="3231460"/>
            <a:ext cx="3771126" cy="1108815"/>
          </a:xfrm>
          <a:prstGeom prst="rect">
            <a:avLst/>
          </a:prstGeom>
          <a:noFill/>
          <a:ln>
            <a:noFill/>
          </a:ln>
        </p:spPr>
      </p:pic>
      <p:pic>
        <p:nvPicPr>
          <p:cNvPr id="82" name="Google Shape;82;p16"/>
          <p:cNvPicPr preferRelativeResize="0"/>
          <p:nvPr/>
        </p:nvPicPr>
        <p:blipFill>
          <a:blip r:embed="rId4">
            <a:alphaModFix/>
          </a:blip>
          <a:stretch>
            <a:fillRect/>
          </a:stretch>
        </p:blipFill>
        <p:spPr>
          <a:xfrm>
            <a:off x="5062570" y="2523775"/>
            <a:ext cx="3661318" cy="1108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 name="Shape 86"/>
        <p:cNvGrpSpPr/>
        <p:nvPr/>
      </p:nvGrpSpPr>
      <p:grpSpPr>
        <a:xfrm>
          <a:off x="0" y="0"/>
          <a:ext cx="0" cy="0"/>
          <a:chOff x="0" y="0"/>
          <a:chExt cx="0" cy="0"/>
        </a:xfrm>
      </p:grpSpPr>
      <p:sp>
        <p:nvSpPr>
          <p:cNvPr id="87" name="Google Shape;87;p17"/>
          <p:cNvSpPr txBox="1"/>
          <p:nvPr>
            <p:ph type="ctrTitle"/>
          </p:nvPr>
        </p:nvSpPr>
        <p:spPr>
          <a:xfrm>
            <a:off x="432800" y="532621"/>
            <a:ext cx="77724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4 Quick Link Page</a:t>
            </a:r>
            <a:endParaRPr sz="3200">
              <a:solidFill>
                <a:srgbClr val="434343"/>
              </a:solidFill>
              <a:latin typeface="Gayathri"/>
              <a:ea typeface="Gayathri"/>
              <a:cs typeface="Gayathri"/>
              <a:sym typeface="Gayathri"/>
            </a:endParaRPr>
          </a:p>
        </p:txBody>
      </p:sp>
      <p:sp>
        <p:nvSpPr>
          <p:cNvPr id="88" name="Google Shape;88;p17">
            <a:hlinkClick action="ppaction://hlinksldjump" r:id="rId3"/>
          </p:cNvPr>
          <p:cNvSpPr txBox="1"/>
          <p:nvPr/>
        </p:nvSpPr>
        <p:spPr>
          <a:xfrm>
            <a:off x="2193613" y="13550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chemeClr val="accent3"/>
              </a:solidFill>
              <a:latin typeface="Hepta Slab"/>
              <a:ea typeface="Hepta Slab"/>
              <a:cs typeface="Hepta Slab"/>
              <a:sym typeface="Hepta Slab"/>
            </a:endParaRPr>
          </a:p>
        </p:txBody>
      </p:sp>
      <p:sp>
        <p:nvSpPr>
          <p:cNvPr id="89" name="Google Shape;89;p17">
            <a:hlinkClick action="ppaction://hlinksldjump" r:id="rId5"/>
          </p:cNvPr>
          <p:cNvSpPr txBox="1"/>
          <p:nvPr/>
        </p:nvSpPr>
        <p:spPr>
          <a:xfrm>
            <a:off x="3183375" y="13550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chemeClr val="accent3"/>
              </a:solidFill>
              <a:latin typeface="Hepta Slab"/>
              <a:ea typeface="Hepta Slab"/>
              <a:cs typeface="Hepta Slab"/>
              <a:sym typeface="Hepta Slab"/>
            </a:endParaRPr>
          </a:p>
        </p:txBody>
      </p:sp>
      <p:sp>
        <p:nvSpPr>
          <p:cNvPr id="90" name="Google Shape;90;p17">
            <a:hlinkClick action="ppaction://hlinksldjump" r:id="rId7"/>
          </p:cNvPr>
          <p:cNvSpPr txBox="1"/>
          <p:nvPr/>
        </p:nvSpPr>
        <p:spPr>
          <a:xfrm>
            <a:off x="4173125" y="13550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chemeClr val="accent3"/>
              </a:solidFill>
              <a:latin typeface="Hepta Slab"/>
              <a:ea typeface="Hepta Slab"/>
              <a:cs typeface="Hepta Slab"/>
              <a:sym typeface="Hepta Slab"/>
            </a:endParaRPr>
          </a:p>
        </p:txBody>
      </p:sp>
      <p:sp>
        <p:nvSpPr>
          <p:cNvPr id="91" name="Google Shape;91;p17">
            <a:hlinkClick action="ppaction://hlinksldjump" r:id="rId9"/>
          </p:cNvPr>
          <p:cNvSpPr txBox="1"/>
          <p:nvPr/>
        </p:nvSpPr>
        <p:spPr>
          <a:xfrm>
            <a:off x="5173750" y="13550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chemeClr val="accent3"/>
              </a:solidFill>
              <a:latin typeface="Hepta Slab"/>
              <a:ea typeface="Hepta Slab"/>
              <a:cs typeface="Hepta Slab"/>
              <a:sym typeface="Hepta Slab"/>
            </a:endParaRPr>
          </a:p>
        </p:txBody>
      </p:sp>
      <p:sp>
        <p:nvSpPr>
          <p:cNvPr id="92" name="Google Shape;92;p17">
            <a:hlinkClick action="ppaction://hlinksldjump" r:id="rId11"/>
          </p:cNvPr>
          <p:cNvSpPr txBox="1"/>
          <p:nvPr/>
        </p:nvSpPr>
        <p:spPr>
          <a:xfrm>
            <a:off x="6072150" y="1355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chemeClr val="accent3"/>
              </a:solidFill>
              <a:latin typeface="Hepta Slab"/>
              <a:ea typeface="Hepta Slab"/>
              <a:cs typeface="Hepta Slab"/>
              <a:sym typeface="Hepta Slab"/>
            </a:endParaRPr>
          </a:p>
        </p:txBody>
      </p:sp>
      <p:sp>
        <p:nvSpPr>
          <p:cNvPr id="93" name="Google Shape;93;p17">
            <a:hlinkClick action="ppaction://hlinksldjump" r:id="rId14"/>
          </p:cNvPr>
          <p:cNvSpPr txBox="1"/>
          <p:nvPr/>
        </p:nvSpPr>
        <p:spPr>
          <a:xfrm>
            <a:off x="2243125" y="25243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5">
                  <a:extLst>
                    <a:ext uri="{A12FA001-AC4F-418D-AE19-62706E023703}">
                      <ahyp:hlinkClr val="tx"/>
                    </a:ext>
                  </a:extLst>
                </a:hlinkClick>
              </a:rPr>
              <a:t>L6</a:t>
            </a:r>
            <a:endParaRPr b="1" sz="2200">
              <a:solidFill>
                <a:schemeClr val="accent3"/>
              </a:solidFill>
              <a:latin typeface="Hepta Slab"/>
              <a:ea typeface="Hepta Slab"/>
              <a:cs typeface="Hepta Slab"/>
              <a:sym typeface="Hepta Slab"/>
            </a:endParaRPr>
          </a:p>
        </p:txBody>
      </p:sp>
      <p:sp>
        <p:nvSpPr>
          <p:cNvPr id="94" name="Google Shape;94;p17">
            <a:hlinkClick action="ppaction://hlinksldjump" r:id="rId16"/>
          </p:cNvPr>
          <p:cNvSpPr txBox="1"/>
          <p:nvPr/>
        </p:nvSpPr>
        <p:spPr>
          <a:xfrm>
            <a:off x="3317588" y="24888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chemeClr val="accent3"/>
              </a:solidFill>
              <a:latin typeface="Hepta Slab"/>
              <a:ea typeface="Hepta Slab"/>
              <a:cs typeface="Hepta Slab"/>
              <a:sym typeface="Hepta Slab"/>
            </a:endParaRPr>
          </a:p>
        </p:txBody>
      </p:sp>
      <p:sp>
        <p:nvSpPr>
          <p:cNvPr id="95" name="Google Shape;95;p17">
            <a:hlinkClick action="ppaction://hlinksldjump" r:id="rId19"/>
          </p:cNvPr>
          <p:cNvSpPr txBox="1"/>
          <p:nvPr/>
        </p:nvSpPr>
        <p:spPr>
          <a:xfrm>
            <a:off x="4249338" y="25243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20">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21">
                  <a:extLst>
                    <a:ext uri="{A12FA001-AC4F-418D-AE19-62706E023703}">
                      <ahyp:hlinkClr val="tx"/>
                    </a:ext>
                  </a:extLst>
                </a:hlinkClick>
              </a:rPr>
              <a:t>8</a:t>
            </a:r>
            <a:endParaRPr b="1" sz="2200">
              <a:solidFill>
                <a:schemeClr val="accent3"/>
              </a:solidFill>
              <a:latin typeface="Hepta Slab"/>
              <a:ea typeface="Hepta Slab"/>
              <a:cs typeface="Hepta Slab"/>
              <a:sym typeface="Hepta Slab"/>
            </a:endParaRPr>
          </a:p>
        </p:txBody>
      </p:sp>
      <p:sp>
        <p:nvSpPr>
          <p:cNvPr id="96" name="Google Shape;96;p17">
            <a:hlinkClick action="ppaction://hlinksldjump" r:id="rId22"/>
          </p:cNvPr>
          <p:cNvSpPr txBox="1"/>
          <p:nvPr/>
        </p:nvSpPr>
        <p:spPr>
          <a:xfrm>
            <a:off x="5227325" y="25243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23">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24">
                  <a:extLst>
                    <a:ext uri="{A12FA001-AC4F-418D-AE19-62706E023703}">
                      <ahyp:hlinkClr val="tx"/>
                    </a:ext>
                  </a:extLst>
                </a:hlinkClick>
              </a:rPr>
              <a:t>9</a:t>
            </a:r>
            <a:endParaRPr b="1" sz="2200">
              <a:solidFill>
                <a:schemeClr val="accent3"/>
              </a:solidFill>
              <a:latin typeface="Hepta Slab"/>
              <a:ea typeface="Hepta Slab"/>
              <a:cs typeface="Hepta Slab"/>
              <a:sym typeface="Hepta Slab"/>
            </a:endParaRPr>
          </a:p>
        </p:txBody>
      </p:sp>
      <p:pic>
        <p:nvPicPr>
          <p:cNvPr id="97" name="Google Shape;97;p17">
            <a:hlinkClick r:id="rId25"/>
          </p:cNvPr>
          <p:cNvPicPr preferRelativeResize="0"/>
          <p:nvPr/>
        </p:nvPicPr>
        <p:blipFill>
          <a:blip r:embed="rId26">
            <a:alphaModFix/>
          </a:blip>
          <a:stretch>
            <a:fillRect/>
          </a:stretch>
        </p:blipFill>
        <p:spPr>
          <a:xfrm>
            <a:off x="8037849" y="1200825"/>
            <a:ext cx="548700" cy="560038"/>
          </a:xfrm>
          <a:prstGeom prst="rect">
            <a:avLst/>
          </a:prstGeom>
          <a:noFill/>
          <a:ln cap="flat" cmpd="sng" w="38100">
            <a:solidFill>
              <a:srgbClr val="595959"/>
            </a:solidFill>
            <a:prstDash val="solid"/>
            <a:round/>
            <a:headEnd len="sm" w="sm" type="none"/>
            <a:tailEnd len="sm" w="sm" type="none"/>
          </a:ln>
        </p:spPr>
      </p:pic>
      <p:pic>
        <p:nvPicPr>
          <p:cNvPr id="98" name="Google Shape;98;p17">
            <a:hlinkClick r:id="rId27"/>
          </p:cNvPr>
          <p:cNvPicPr preferRelativeResize="0"/>
          <p:nvPr/>
        </p:nvPicPr>
        <p:blipFill>
          <a:blip r:embed="rId28">
            <a:alphaModFix/>
          </a:blip>
          <a:stretch>
            <a:fillRect/>
          </a:stretch>
        </p:blipFill>
        <p:spPr>
          <a:xfrm>
            <a:off x="8048537" y="2050525"/>
            <a:ext cx="580025" cy="580025"/>
          </a:xfrm>
          <a:prstGeom prst="rect">
            <a:avLst/>
          </a:prstGeom>
          <a:noFill/>
          <a:ln cap="flat" cmpd="sng" w="38100">
            <a:solidFill>
              <a:srgbClr val="595959"/>
            </a:solidFill>
            <a:prstDash val="solid"/>
            <a:round/>
            <a:headEnd len="sm" w="sm" type="none"/>
            <a:tailEnd len="sm" w="sm" type="none"/>
          </a:ln>
        </p:spPr>
      </p:pic>
      <p:sp>
        <p:nvSpPr>
          <p:cNvPr id="99" name="Google Shape;99;p17">
            <a:hlinkClick action="ppaction://hlinksldjump" r:id="rId29"/>
          </p:cNvPr>
          <p:cNvSpPr txBox="1"/>
          <p:nvPr/>
        </p:nvSpPr>
        <p:spPr>
          <a:xfrm>
            <a:off x="6072150" y="24888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0">
                  <a:extLst>
                    <a:ext uri="{A12FA001-AC4F-418D-AE19-62706E023703}">
                      <ahyp:hlinkClr val="tx"/>
                    </a:ext>
                  </a:extLst>
                </a:hlinkClick>
              </a:rPr>
              <a:t>L</a:t>
            </a:r>
            <a:r>
              <a:rPr b="1" lang="en" sz="1800" u="sng">
                <a:solidFill>
                  <a:schemeClr val="accent3"/>
                </a:solidFill>
                <a:latin typeface="Hepta Slab"/>
                <a:ea typeface="Hepta Slab"/>
                <a:cs typeface="Hepta Slab"/>
                <a:sym typeface="Hepta Slab"/>
                <a:hlinkClick action="ppaction://hlinksldjump" r:id="rId31">
                  <a:extLst>
                    <a:ext uri="{A12FA001-AC4F-418D-AE19-62706E023703}">
                      <ahyp:hlinkClr val="tx"/>
                    </a:ext>
                  </a:extLst>
                </a:hlinkClick>
              </a:rPr>
              <a:t>10</a:t>
            </a:r>
            <a:endParaRPr b="1" sz="1800">
              <a:solidFill>
                <a:schemeClr val="accent3"/>
              </a:solidFill>
              <a:latin typeface="Hepta Slab"/>
              <a:ea typeface="Hepta Slab"/>
              <a:cs typeface="Hepta Slab"/>
              <a:sym typeface="Hepta Slab"/>
            </a:endParaRPr>
          </a:p>
        </p:txBody>
      </p:sp>
      <p:sp>
        <p:nvSpPr>
          <p:cNvPr id="100" name="Google Shape;100;p17">
            <a:hlinkClick action="ppaction://hlinksldjump" r:id="rId32"/>
          </p:cNvPr>
          <p:cNvSpPr txBox="1"/>
          <p:nvPr/>
        </p:nvSpPr>
        <p:spPr>
          <a:xfrm>
            <a:off x="2364475" y="36937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3">
                  <a:extLst>
                    <a:ext uri="{A12FA001-AC4F-418D-AE19-62706E023703}">
                      <ahyp:hlinkClr val="tx"/>
                    </a:ext>
                  </a:extLst>
                </a:hlinkClick>
              </a:rPr>
              <a:t>L11</a:t>
            </a:r>
            <a:endParaRPr b="1" sz="1800">
              <a:solidFill>
                <a:schemeClr val="accent3"/>
              </a:solidFill>
              <a:latin typeface="Hepta Slab"/>
              <a:ea typeface="Hepta Slab"/>
              <a:cs typeface="Hepta Slab"/>
              <a:sym typeface="Hepta Slab"/>
            </a:endParaRPr>
          </a:p>
        </p:txBody>
      </p:sp>
      <p:sp>
        <p:nvSpPr>
          <p:cNvPr id="101" name="Google Shape;101;p17">
            <a:hlinkClick action="ppaction://hlinksldjump" r:id="rId34"/>
          </p:cNvPr>
          <p:cNvSpPr txBox="1"/>
          <p:nvPr/>
        </p:nvSpPr>
        <p:spPr>
          <a:xfrm>
            <a:off x="3423625" y="36937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5">
                  <a:extLst>
                    <a:ext uri="{A12FA001-AC4F-418D-AE19-62706E023703}">
                      <ahyp:hlinkClr val="tx"/>
                    </a:ext>
                  </a:extLst>
                </a:hlinkClick>
              </a:rPr>
              <a:t>L12</a:t>
            </a:r>
            <a:endParaRPr b="1" sz="1800">
              <a:solidFill>
                <a:schemeClr val="accent3"/>
              </a:solidFill>
              <a:latin typeface="Hepta Slab"/>
              <a:ea typeface="Hepta Slab"/>
              <a:cs typeface="Hepta Slab"/>
              <a:sym typeface="Hepta Slab"/>
            </a:endParaRPr>
          </a:p>
        </p:txBody>
      </p:sp>
      <p:sp>
        <p:nvSpPr>
          <p:cNvPr id="102" name="Google Shape;102;p17">
            <a:hlinkClick action="ppaction://hlinksldjump" r:id="rId36"/>
          </p:cNvPr>
          <p:cNvSpPr txBox="1"/>
          <p:nvPr/>
        </p:nvSpPr>
        <p:spPr>
          <a:xfrm>
            <a:off x="4325475" y="36937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7">
                  <a:extLst>
                    <a:ext uri="{A12FA001-AC4F-418D-AE19-62706E023703}">
                      <ahyp:hlinkClr val="tx"/>
                    </a:ext>
                  </a:extLst>
                </a:hlinkClick>
              </a:rPr>
              <a:t>L13</a:t>
            </a:r>
            <a:endParaRPr b="1" sz="1800">
              <a:solidFill>
                <a:schemeClr val="accent3"/>
              </a:solidFill>
              <a:latin typeface="Hepta Slab"/>
              <a:ea typeface="Hepta Slab"/>
              <a:cs typeface="Hepta Slab"/>
              <a:sym typeface="Hepta Slab"/>
            </a:endParaRPr>
          </a:p>
        </p:txBody>
      </p:sp>
      <p:sp>
        <p:nvSpPr>
          <p:cNvPr id="103" name="Google Shape;103;p17">
            <a:hlinkClick action="ppaction://hlinksldjump" r:id="rId38"/>
          </p:cNvPr>
          <p:cNvSpPr txBox="1"/>
          <p:nvPr/>
        </p:nvSpPr>
        <p:spPr>
          <a:xfrm>
            <a:off x="5227325" y="36937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9">
                  <a:extLst>
                    <a:ext uri="{A12FA001-AC4F-418D-AE19-62706E023703}">
                      <ahyp:hlinkClr val="tx"/>
                    </a:ext>
                  </a:extLst>
                </a:hlinkClick>
              </a:rPr>
              <a:t>L14</a:t>
            </a:r>
            <a:endParaRPr b="1" sz="1800">
              <a:solidFill>
                <a:schemeClr val="accent3"/>
              </a:solidFill>
              <a:latin typeface="Hepta Slab"/>
              <a:ea typeface="Hepta Slab"/>
              <a:cs typeface="Hepta Slab"/>
              <a:sym typeface="Hepta Slab"/>
            </a:endParaRPr>
          </a:p>
        </p:txBody>
      </p:sp>
      <p:sp>
        <p:nvSpPr>
          <p:cNvPr id="104" name="Google Shape;104;p17">
            <a:hlinkClick action="ppaction://hlinksldjump" r:id="rId40"/>
          </p:cNvPr>
          <p:cNvSpPr txBox="1"/>
          <p:nvPr/>
        </p:nvSpPr>
        <p:spPr>
          <a:xfrm>
            <a:off x="6072150" y="36937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41">
                  <a:extLst>
                    <a:ext uri="{A12FA001-AC4F-418D-AE19-62706E023703}">
                      <ahyp:hlinkClr val="tx"/>
                    </a:ext>
                  </a:extLst>
                </a:hlinkClick>
              </a:rPr>
              <a:t>L15</a:t>
            </a:r>
            <a:endParaRPr b="1" sz="1800">
              <a:solidFill>
                <a:schemeClr val="accent3"/>
              </a:solidFill>
              <a:latin typeface="Hepta Slab"/>
              <a:ea typeface="Hepta Slab"/>
              <a:cs typeface="Hepta Slab"/>
              <a:sym typeface="Hepta Slab"/>
            </a:endParaRPr>
          </a:p>
        </p:txBody>
      </p:sp>
      <p:grpSp>
        <p:nvGrpSpPr>
          <p:cNvPr id="105" name="Google Shape;105;p17"/>
          <p:cNvGrpSpPr/>
          <p:nvPr/>
        </p:nvGrpSpPr>
        <p:grpSpPr>
          <a:xfrm>
            <a:off x="8000373" y="283909"/>
            <a:ext cx="780563" cy="669288"/>
            <a:chOff x="570875" y="4322250"/>
            <a:chExt cx="443300" cy="443325"/>
          </a:xfrm>
        </p:grpSpPr>
        <p:sp>
          <p:nvSpPr>
            <p:cNvPr id="106" name="Google Shape;106;p17"/>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7"/>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7"/>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7"/>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10" name="Google Shape;110;p17">
            <a:hlinkClick r:id="rId42"/>
          </p:cNvPr>
          <p:cNvPicPr preferRelativeResize="0"/>
          <p:nvPr/>
        </p:nvPicPr>
        <p:blipFill>
          <a:blip r:embed="rId43">
            <a:alphaModFix/>
          </a:blip>
          <a:stretch>
            <a:fillRect/>
          </a:stretch>
        </p:blipFill>
        <p:spPr>
          <a:xfrm>
            <a:off x="8000212" y="2920763"/>
            <a:ext cx="580025" cy="564587"/>
          </a:xfrm>
          <a:prstGeom prst="rect">
            <a:avLst/>
          </a:prstGeom>
          <a:noFill/>
          <a:ln cap="flat" cmpd="sng" w="28575">
            <a:solidFill>
              <a:srgbClr val="595959"/>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4" name="Shape 114"/>
        <p:cNvGrpSpPr/>
        <p:nvPr/>
      </p:nvGrpSpPr>
      <p:grpSpPr>
        <a:xfrm>
          <a:off x="0" y="0"/>
          <a:ext cx="0" cy="0"/>
          <a:chOff x="0" y="0"/>
          <a:chExt cx="0" cy="0"/>
        </a:xfrm>
      </p:grpSpPr>
      <p:sp>
        <p:nvSpPr>
          <p:cNvPr id="115" name="Google Shape;115;p18"/>
          <p:cNvSpPr txBox="1"/>
          <p:nvPr>
            <p:ph type="ctrTitle"/>
          </p:nvPr>
        </p:nvSpPr>
        <p:spPr>
          <a:xfrm>
            <a:off x="740725" y="1531624"/>
            <a:ext cx="7772400" cy="156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Whole Numbers on the Number Line</a:t>
            </a:r>
            <a:endParaRPr sz="4400">
              <a:solidFill>
                <a:srgbClr val="434343"/>
              </a:solidFill>
              <a:latin typeface="Hepta Slab"/>
              <a:ea typeface="Hepta Slab"/>
              <a:cs typeface="Hepta Slab"/>
              <a:sym typeface="Hepta Slab"/>
            </a:endParaRPr>
          </a:p>
        </p:txBody>
      </p:sp>
      <p:sp>
        <p:nvSpPr>
          <p:cNvPr id="116" name="Google Shape;116;p18"/>
          <p:cNvSpPr txBox="1"/>
          <p:nvPr/>
        </p:nvSpPr>
        <p:spPr>
          <a:xfrm>
            <a:off x="3181125" y="3098525"/>
            <a:ext cx="470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numbers on a number line.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17" name="Google Shape;117;p18"/>
          <p:cNvSpPr/>
          <p:nvPr/>
        </p:nvSpPr>
        <p:spPr>
          <a:xfrm>
            <a:off x="2698202" y="30985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a:t>
            </a:r>
            <a:endParaRPr sz="1100">
              <a:latin typeface="Quicksand"/>
              <a:ea typeface="Quicksand"/>
              <a:cs typeface="Quicksand"/>
              <a:sym typeface="Quicksand"/>
            </a:endParaRPr>
          </a:p>
        </p:txBody>
      </p:sp>
      <p:sp>
        <p:nvSpPr>
          <p:cNvPr id="119" name="Google Shape;119;p18"/>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9"/>
          <p:cNvSpPr txBox="1"/>
          <p:nvPr>
            <p:ph type="ctrTitle"/>
          </p:nvPr>
        </p:nvSpPr>
        <p:spPr>
          <a:xfrm>
            <a:off x="471600" y="883021"/>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Notice and Wonder: Rulers and Number Lines</a:t>
            </a:r>
            <a:endParaRPr b="0" sz="3000">
              <a:solidFill>
                <a:srgbClr val="434343"/>
              </a:solidFill>
              <a:latin typeface="Hepta Slab"/>
              <a:ea typeface="Hepta Slab"/>
              <a:cs typeface="Hepta Slab"/>
              <a:sym typeface="Hepta Slab"/>
            </a:endParaRPr>
          </a:p>
        </p:txBody>
      </p:sp>
      <p:sp>
        <p:nvSpPr>
          <p:cNvPr id="125" name="Google Shape;125;p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6" name="Google Shape;126;p19"/>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27" name="Google Shape;127;p19"/>
          <p:cNvGrpSpPr/>
          <p:nvPr/>
        </p:nvGrpSpPr>
        <p:grpSpPr>
          <a:xfrm rot="-801510">
            <a:off x="554980" y="1732833"/>
            <a:ext cx="1993856" cy="955396"/>
            <a:chOff x="522450" y="1769275"/>
            <a:chExt cx="2343168" cy="950076"/>
          </a:xfrm>
        </p:grpSpPr>
        <p:sp>
          <p:nvSpPr>
            <p:cNvPr id="128" name="Google Shape;128;p1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9"/>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130" name="Google Shape;130;p19"/>
          <p:cNvGrpSpPr/>
          <p:nvPr/>
        </p:nvGrpSpPr>
        <p:grpSpPr>
          <a:xfrm rot="862304">
            <a:off x="6878184" y="1648369"/>
            <a:ext cx="1863493" cy="885824"/>
            <a:chOff x="886441" y="555965"/>
            <a:chExt cx="2343168" cy="950076"/>
          </a:xfrm>
        </p:grpSpPr>
        <p:sp>
          <p:nvSpPr>
            <p:cNvPr id="131" name="Google Shape;131;p19"/>
            <p:cNvSpPr/>
            <p:nvPr/>
          </p:nvSpPr>
          <p:spPr>
            <a:xfrm>
              <a:off x="886441" y="55596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9"/>
            <p:cNvSpPr txBox="1"/>
            <p:nvPr/>
          </p:nvSpPr>
          <p:spPr>
            <a:xfrm>
              <a:off x="1358007" y="697686"/>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133" name="Google Shape;133;p19"/>
          <p:cNvPicPr preferRelativeResize="0"/>
          <p:nvPr/>
        </p:nvPicPr>
        <p:blipFill>
          <a:blip r:embed="rId3">
            <a:alphaModFix/>
          </a:blip>
          <a:stretch>
            <a:fillRect/>
          </a:stretch>
        </p:blipFill>
        <p:spPr>
          <a:xfrm>
            <a:off x="2313398" y="2422838"/>
            <a:ext cx="5058950" cy="2005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is a Number Line?</a:t>
            </a:r>
            <a:endParaRPr b="0" sz="3000">
              <a:solidFill>
                <a:srgbClr val="434343"/>
              </a:solidFill>
              <a:latin typeface="Hepta Slab"/>
              <a:ea typeface="Hepta Slab"/>
              <a:cs typeface="Hepta Slab"/>
              <a:sym typeface="Hepta Slab"/>
            </a:endParaRPr>
          </a:p>
        </p:txBody>
      </p:sp>
      <p:sp>
        <p:nvSpPr>
          <p:cNvPr id="139" name="Google Shape;139;p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0" name="Google Shape;140;p20"/>
          <p:cNvPicPr preferRelativeResize="0"/>
          <p:nvPr/>
        </p:nvPicPr>
        <p:blipFill>
          <a:blip r:embed="rId3">
            <a:alphaModFix/>
          </a:blip>
          <a:stretch>
            <a:fillRect/>
          </a:stretch>
        </p:blipFill>
        <p:spPr>
          <a:xfrm>
            <a:off x="1052088" y="1368301"/>
            <a:ext cx="7039825" cy="2735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is a Number Line?</a:t>
            </a:r>
            <a:endParaRPr b="0" sz="3000">
              <a:solidFill>
                <a:srgbClr val="434343"/>
              </a:solidFill>
              <a:latin typeface="Hepta Slab"/>
              <a:ea typeface="Hepta Slab"/>
              <a:cs typeface="Hepta Slab"/>
              <a:sym typeface="Hepta Slab"/>
            </a:endParaRPr>
          </a:p>
        </p:txBody>
      </p:sp>
      <p:sp>
        <p:nvSpPr>
          <p:cNvPr id="146" name="Google Shape;146;p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7" name="Google Shape;147;p21"/>
          <p:cNvPicPr preferRelativeResize="0"/>
          <p:nvPr/>
        </p:nvPicPr>
        <p:blipFill>
          <a:blip r:embed="rId3">
            <a:alphaModFix/>
          </a:blip>
          <a:stretch>
            <a:fillRect/>
          </a:stretch>
        </p:blipFill>
        <p:spPr>
          <a:xfrm>
            <a:off x="923925" y="1261151"/>
            <a:ext cx="7454725" cy="2864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2"/>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Make Your Own Number Line </a:t>
            </a:r>
            <a:endParaRPr b="0" sz="2400">
              <a:solidFill>
                <a:srgbClr val="434343"/>
              </a:solidFill>
              <a:latin typeface="Hepta Slab"/>
              <a:ea typeface="Hepta Slab"/>
              <a:cs typeface="Hepta Slab"/>
              <a:sym typeface="Hepta Slab"/>
            </a:endParaRPr>
          </a:p>
        </p:txBody>
      </p:sp>
      <p:sp>
        <p:nvSpPr>
          <p:cNvPr id="153" name="Google Shape;153;p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4" name="Google Shape;154;p22"/>
          <p:cNvSpPr txBox="1"/>
          <p:nvPr/>
        </p:nvSpPr>
        <p:spPr>
          <a:xfrm>
            <a:off x="64300" y="1249125"/>
            <a:ext cx="8572500" cy="6171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lang="en" sz="2000"/>
              <a:t>1. Make a number line that goes from 0 to 20. </a:t>
            </a:r>
            <a:endParaRPr sz="2000"/>
          </a:p>
          <a:p>
            <a:pPr indent="0" lvl="0" marL="914400" rtl="0" algn="l">
              <a:spcBef>
                <a:spcPts val="1000"/>
              </a:spcBef>
              <a:spcAft>
                <a:spcPts val="0"/>
              </a:spcAft>
              <a:buNone/>
            </a:pPr>
            <a:r>
              <a:rPr lang="en" sz="2000"/>
              <a:t>2. Locate 13 on your number line and draw a point to represent it. </a:t>
            </a:r>
            <a:endParaRPr sz="2000"/>
          </a:p>
          <a:p>
            <a:pPr indent="0" lvl="0" marL="914400" rtl="0" algn="l">
              <a:spcBef>
                <a:spcPts val="1000"/>
              </a:spcBef>
              <a:spcAft>
                <a:spcPts val="0"/>
              </a:spcAft>
              <a:buNone/>
            </a:pPr>
            <a:r>
              <a:rPr lang="en" sz="2000"/>
              <a:t>3. Locate 3 on your number line and draw a point to represent it. </a:t>
            </a:r>
            <a:endParaRPr sz="2000"/>
          </a:p>
          <a:p>
            <a:pPr indent="0" lvl="0" marL="914400" rtl="0" algn="l">
              <a:spcBef>
                <a:spcPts val="1000"/>
              </a:spcBef>
              <a:spcAft>
                <a:spcPts val="1000"/>
              </a:spcAft>
              <a:buNone/>
            </a:pPr>
            <a:r>
              <a:rPr lang="en" sz="2000"/>
              <a:t>4. Compare your number line with your partner’s.</a:t>
            </a:r>
            <a:endParaRPr sz="2000"/>
          </a:p>
        </p:txBody>
      </p:sp>
      <p:pic>
        <p:nvPicPr>
          <p:cNvPr id="155" name="Google Shape;155;p22"/>
          <p:cNvPicPr preferRelativeResize="0"/>
          <p:nvPr/>
        </p:nvPicPr>
        <p:blipFill>
          <a:blip r:embed="rId3">
            <a:alphaModFix/>
          </a:blip>
          <a:stretch>
            <a:fillRect/>
          </a:stretch>
        </p:blipFill>
        <p:spPr>
          <a:xfrm>
            <a:off x="1767000" y="3572425"/>
            <a:ext cx="5610000" cy="841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23"/>
          <p:cNvPicPr preferRelativeResize="0"/>
          <p:nvPr/>
        </p:nvPicPr>
        <p:blipFill>
          <a:blip r:embed="rId3">
            <a:alphaModFix/>
          </a:blip>
          <a:stretch>
            <a:fillRect/>
          </a:stretch>
        </p:blipFill>
        <p:spPr>
          <a:xfrm>
            <a:off x="3827675" y="3194924"/>
            <a:ext cx="1451437" cy="1292365"/>
          </a:xfrm>
          <a:prstGeom prst="rect">
            <a:avLst/>
          </a:prstGeom>
          <a:noFill/>
          <a:ln>
            <a:noFill/>
          </a:ln>
        </p:spPr>
      </p:pic>
      <p:sp>
        <p:nvSpPr>
          <p:cNvPr id="161" name="Google Shape;161;p2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62" name="Google Shape;162;p23"/>
          <p:cNvSpPr txBox="1"/>
          <p:nvPr/>
        </p:nvSpPr>
        <p:spPr>
          <a:xfrm>
            <a:off x="822475" y="581950"/>
            <a:ext cx="6836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Today we learned about the number line, which is a visual representation of numbers. We learned that, just like with rulers and line plots, numbers can be represented by tick marks to show their length from 0. We also learned that points can be drawn to help show specific numbers on a number line</a:t>
            </a:r>
            <a:endParaRPr sz="1500">
              <a:latin typeface="Livvic"/>
              <a:ea typeface="Livvic"/>
              <a:cs typeface="Livvic"/>
              <a:sym typeface="Livvic"/>
            </a:endParaRPr>
          </a:p>
        </p:txBody>
      </p:sp>
      <p:sp>
        <p:nvSpPr>
          <p:cNvPr id="163" name="Google Shape;163;p23"/>
          <p:cNvSpPr/>
          <p:nvPr/>
        </p:nvSpPr>
        <p:spPr>
          <a:xfrm>
            <a:off x="5848500" y="2700349"/>
            <a:ext cx="2290062" cy="160803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3"/>
          <p:cNvSpPr txBox="1"/>
          <p:nvPr/>
        </p:nvSpPr>
        <p:spPr>
          <a:xfrm flipH="1">
            <a:off x="6156675" y="2924913"/>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can the points on each number line represent the same number?</a:t>
            </a:r>
            <a:endParaRPr b="1" sz="1200">
              <a:latin typeface="Quicksand"/>
              <a:ea typeface="Quicksand"/>
              <a:cs typeface="Quicksand"/>
              <a:sym typeface="Quicksand"/>
            </a:endParaRPr>
          </a:p>
        </p:txBody>
      </p:sp>
      <p:pic>
        <p:nvPicPr>
          <p:cNvPr id="165" name="Google Shape;165;p23"/>
          <p:cNvPicPr preferRelativeResize="0"/>
          <p:nvPr/>
        </p:nvPicPr>
        <p:blipFill>
          <a:blip r:embed="rId4">
            <a:alphaModFix/>
          </a:blip>
          <a:stretch>
            <a:fillRect/>
          </a:stretch>
        </p:blipFill>
        <p:spPr>
          <a:xfrm>
            <a:off x="1581950" y="1833488"/>
            <a:ext cx="5407081" cy="71758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69" name="Shape 169"/>
        <p:cNvGrpSpPr/>
        <p:nvPr/>
      </p:nvGrpSpPr>
      <p:grpSpPr>
        <a:xfrm>
          <a:off x="0" y="0"/>
          <a:ext cx="0" cy="0"/>
          <a:chOff x="0" y="0"/>
          <a:chExt cx="0" cy="0"/>
        </a:xfrm>
      </p:grpSpPr>
      <p:sp>
        <p:nvSpPr>
          <p:cNvPr id="170" name="Google Shape;170;p24"/>
          <p:cNvSpPr txBox="1"/>
          <p:nvPr>
            <p:ph type="ctrTitle"/>
          </p:nvPr>
        </p:nvSpPr>
        <p:spPr>
          <a:xfrm>
            <a:off x="1683000" y="1409400"/>
            <a:ext cx="5778000" cy="149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Numbers on a Number Line</a:t>
            </a:r>
            <a:endParaRPr sz="4200">
              <a:solidFill>
                <a:srgbClr val="434343"/>
              </a:solidFill>
              <a:latin typeface="Hepta Slab"/>
              <a:ea typeface="Hepta Slab"/>
              <a:cs typeface="Hepta Slab"/>
              <a:sym typeface="Hepta Slab"/>
            </a:endParaRPr>
          </a:p>
        </p:txBody>
      </p:sp>
      <p:sp>
        <p:nvSpPr>
          <p:cNvPr id="171" name="Google Shape;171;p24"/>
          <p:cNvSpPr txBox="1"/>
          <p:nvPr/>
        </p:nvSpPr>
        <p:spPr>
          <a:xfrm>
            <a:off x="2962600" y="290310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the features of a number line.</a:t>
            </a:r>
            <a:endParaRPr>
              <a:latin typeface="Quicksand"/>
              <a:ea typeface="Quicksand"/>
              <a:cs typeface="Quicksand"/>
              <a:sym typeface="Quicksand"/>
            </a:endParaRPr>
          </a:p>
        </p:txBody>
      </p:sp>
      <p:sp>
        <p:nvSpPr>
          <p:cNvPr id="172" name="Google Shape;172;p24"/>
          <p:cNvSpPr/>
          <p:nvPr/>
        </p:nvSpPr>
        <p:spPr>
          <a:xfrm>
            <a:off x="2500777" y="29031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2.NBT.A.2</a:t>
            </a:r>
            <a:endParaRPr sz="1100">
              <a:latin typeface="Quicksand"/>
              <a:ea typeface="Quicksand"/>
              <a:cs typeface="Quicksand"/>
              <a:sym typeface="Quicksand"/>
            </a:endParaRPr>
          </a:p>
        </p:txBody>
      </p:sp>
      <p:sp>
        <p:nvSpPr>
          <p:cNvPr id="174" name="Google Shape;174;p24"/>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5"/>
          <p:cNvSpPr txBox="1"/>
          <p:nvPr>
            <p:ph type="ctrTitle"/>
          </p:nvPr>
        </p:nvSpPr>
        <p:spPr>
          <a:xfrm>
            <a:off x="471600" y="42134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Choral Count: Count by 5</a:t>
            </a:r>
            <a:endParaRPr b="0" sz="3000">
              <a:solidFill>
                <a:srgbClr val="434343"/>
              </a:solidFill>
              <a:latin typeface="Hepta Slab"/>
              <a:ea typeface="Hepta Slab"/>
              <a:cs typeface="Hepta Slab"/>
              <a:sym typeface="Hepta Slab"/>
            </a:endParaRPr>
          </a:p>
        </p:txBody>
      </p:sp>
      <p:sp>
        <p:nvSpPr>
          <p:cNvPr id="180" name="Google Shape;180;p2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1" name="Google Shape;181;p25"/>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82" name="Google Shape;182;p25"/>
          <p:cNvGrpSpPr/>
          <p:nvPr/>
        </p:nvGrpSpPr>
        <p:grpSpPr>
          <a:xfrm rot="-801510">
            <a:off x="554980" y="1271158"/>
            <a:ext cx="1993856" cy="955396"/>
            <a:chOff x="522450" y="1769275"/>
            <a:chExt cx="2343168" cy="950076"/>
          </a:xfrm>
        </p:grpSpPr>
        <p:sp>
          <p:nvSpPr>
            <p:cNvPr id="183" name="Google Shape;183;p2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5"/>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185" name="Google Shape;185;p25"/>
          <p:cNvGrpSpPr/>
          <p:nvPr/>
        </p:nvGrpSpPr>
        <p:grpSpPr>
          <a:xfrm rot="862304">
            <a:off x="6663884" y="3078331"/>
            <a:ext cx="1863493" cy="885824"/>
            <a:chOff x="1071656" y="2098704"/>
            <a:chExt cx="2343168" cy="950076"/>
          </a:xfrm>
        </p:grpSpPr>
        <p:sp>
          <p:nvSpPr>
            <p:cNvPr id="186" name="Google Shape;186;p25"/>
            <p:cNvSpPr/>
            <p:nvPr/>
          </p:nvSpPr>
          <p:spPr>
            <a:xfrm>
              <a:off x="1071656" y="2098704"/>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5"/>
            <p:cNvSpPr txBox="1"/>
            <p:nvPr/>
          </p:nvSpPr>
          <p:spPr>
            <a:xfrm>
              <a:off x="1432514" y="2241845"/>
              <a:ext cx="17679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patterns do you see?</a:t>
              </a:r>
              <a:endParaRPr/>
            </a:p>
          </p:txBody>
        </p:sp>
      </p:grpSp>
      <p:sp>
        <p:nvSpPr>
          <p:cNvPr id="188" name="Google Shape;188;p25"/>
          <p:cNvSpPr txBox="1"/>
          <p:nvPr/>
        </p:nvSpPr>
        <p:spPr>
          <a:xfrm>
            <a:off x="2314525" y="1911450"/>
            <a:ext cx="4425600" cy="132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500">
                <a:latin typeface="Caveat Brush"/>
                <a:ea typeface="Caveat Brush"/>
                <a:cs typeface="Caveat Brush"/>
                <a:sym typeface="Caveat Brush"/>
              </a:rPr>
              <a:t>Count by 5, starting at 0.</a:t>
            </a:r>
            <a:endParaRPr sz="3500">
              <a:latin typeface="Caveat Brush"/>
              <a:ea typeface="Caveat Brush"/>
              <a:cs typeface="Caveat Brush"/>
              <a:sym typeface="Caveat Brush"/>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6"/>
          <p:cNvSpPr/>
          <p:nvPr/>
        </p:nvSpPr>
        <p:spPr>
          <a:xfrm>
            <a:off x="203600" y="2989650"/>
            <a:ext cx="8604684" cy="146804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6"/>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Class Number Line</a:t>
            </a:r>
            <a:endParaRPr b="0" sz="3000">
              <a:solidFill>
                <a:srgbClr val="434343"/>
              </a:solidFill>
              <a:latin typeface="Hepta Slab"/>
              <a:ea typeface="Hepta Slab"/>
              <a:cs typeface="Hepta Slab"/>
              <a:sym typeface="Hepta Slab"/>
            </a:endParaRPr>
          </a:p>
        </p:txBody>
      </p:sp>
      <p:sp>
        <p:nvSpPr>
          <p:cNvPr id="195" name="Google Shape;195;p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96" name="Google Shape;196;p26"/>
          <p:cNvSpPr txBox="1"/>
          <p:nvPr/>
        </p:nvSpPr>
        <p:spPr>
          <a:xfrm>
            <a:off x="650100" y="1275150"/>
            <a:ext cx="7843800" cy="900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Livvic"/>
              <a:buChar char="●"/>
            </a:pPr>
            <a:r>
              <a:rPr lang="en" sz="2000">
                <a:latin typeface="Livvic"/>
                <a:ea typeface="Livvic"/>
                <a:cs typeface="Livvic"/>
                <a:sym typeface="Livvic"/>
              </a:rPr>
              <a:t>Today, you are going to create a class number line to represent the numbers from 0 to 30.</a:t>
            </a:r>
            <a:endParaRPr sz="2000">
              <a:latin typeface="Livvic"/>
              <a:ea typeface="Livvic"/>
              <a:cs typeface="Livvic"/>
              <a:sym typeface="Livvic"/>
            </a:endParaRPr>
          </a:p>
          <a:p>
            <a:pPr indent="-355600" lvl="0" marL="457200" rtl="0" algn="l">
              <a:spcBef>
                <a:spcPts val="1000"/>
              </a:spcBef>
              <a:spcAft>
                <a:spcPts val="0"/>
              </a:spcAft>
              <a:buSzPts val="2000"/>
              <a:buFont typeface="Livvic"/>
              <a:buChar char="●"/>
            </a:pPr>
            <a:r>
              <a:rPr lang="en" sz="2000">
                <a:latin typeface="Livvic"/>
                <a:ea typeface="Livvic"/>
                <a:cs typeface="Livvic"/>
                <a:sym typeface="Livvic"/>
              </a:rPr>
              <a:t>When I call you, place your number card on the number line.</a:t>
            </a:r>
            <a:endParaRPr sz="2000">
              <a:latin typeface="Livvic"/>
              <a:ea typeface="Livvic"/>
              <a:cs typeface="Livvic"/>
              <a:sym typeface="Livvic"/>
            </a:endParaRPr>
          </a:p>
          <a:p>
            <a:pPr indent="0" lvl="0" marL="457200" rtl="0" algn="l">
              <a:spcBef>
                <a:spcPts val="1000"/>
              </a:spcBef>
              <a:spcAft>
                <a:spcPts val="0"/>
              </a:spcAft>
              <a:buNone/>
            </a:pPr>
            <a:r>
              <a:t/>
            </a:r>
            <a:endParaRPr sz="2000">
              <a:latin typeface="Livvic"/>
              <a:ea typeface="Livvic"/>
              <a:cs typeface="Livvic"/>
              <a:sym typeface="Livvic"/>
            </a:endParaRPr>
          </a:p>
          <a:p>
            <a:pPr indent="0" lvl="0" marL="457200" rtl="0" algn="l">
              <a:spcBef>
                <a:spcPts val="1000"/>
              </a:spcBef>
              <a:spcAft>
                <a:spcPts val="0"/>
              </a:spcAft>
              <a:buNone/>
            </a:pPr>
            <a:r>
              <a:t/>
            </a:r>
            <a:endParaRPr sz="2000">
              <a:latin typeface="Livvic"/>
              <a:ea typeface="Livvic"/>
              <a:cs typeface="Livvic"/>
              <a:sym typeface="Livvic"/>
            </a:endParaRPr>
          </a:p>
          <a:p>
            <a:pPr indent="-323850" lvl="1" marL="914400" rtl="0" algn="l">
              <a:spcBef>
                <a:spcPts val="1000"/>
              </a:spcBef>
              <a:spcAft>
                <a:spcPts val="0"/>
              </a:spcAft>
              <a:buSzPts val="1500"/>
              <a:buFont typeface="Livvic"/>
              <a:buChar char="○"/>
            </a:pPr>
            <a:r>
              <a:rPr lang="en" sz="1500">
                <a:latin typeface="Livvic"/>
                <a:ea typeface="Livvic"/>
                <a:cs typeface="Livvic"/>
                <a:sym typeface="Livvic"/>
              </a:rPr>
              <a:t>How did you decide where to place your number on the number line?</a:t>
            </a:r>
            <a:endParaRPr sz="1500">
              <a:latin typeface="Livvic"/>
              <a:ea typeface="Livvic"/>
              <a:cs typeface="Livvic"/>
              <a:sym typeface="Livvic"/>
            </a:endParaRPr>
          </a:p>
          <a:p>
            <a:pPr indent="-323850" lvl="1" marL="914400" rtl="0" algn="l">
              <a:spcBef>
                <a:spcPts val="1000"/>
              </a:spcBef>
              <a:spcAft>
                <a:spcPts val="1000"/>
              </a:spcAft>
              <a:buSzPts val="1500"/>
              <a:buFont typeface="Livvic"/>
              <a:buChar char="○"/>
            </a:pPr>
            <a:r>
              <a:rPr lang="en" sz="1500">
                <a:latin typeface="Livvic"/>
                <a:ea typeface="Livvic"/>
                <a:cs typeface="Livvic"/>
                <a:sym typeface="Livvic"/>
              </a:rPr>
              <a:t>What revisions do we need to make to the number line? Why?</a:t>
            </a:r>
            <a:endParaRPr sz="1500">
              <a:latin typeface="Livvic"/>
              <a:ea typeface="Livvic"/>
              <a:cs typeface="Livvic"/>
              <a:sym typeface="Livvic"/>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7"/>
          <p:cNvSpPr txBox="1"/>
          <p:nvPr>
            <p:ph type="ctrTitle"/>
          </p:nvPr>
        </p:nvSpPr>
        <p:spPr>
          <a:xfrm>
            <a:off x="268325" y="458047"/>
            <a:ext cx="7772400" cy="65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Analyze Number Lines</a:t>
            </a:r>
            <a:endParaRPr b="0" sz="3000">
              <a:solidFill>
                <a:srgbClr val="434343"/>
              </a:solidFill>
              <a:latin typeface="Hepta Slab"/>
              <a:ea typeface="Hepta Slab"/>
              <a:cs typeface="Hepta Slab"/>
              <a:sym typeface="Hepta Slab"/>
            </a:endParaRPr>
          </a:p>
        </p:txBody>
      </p:sp>
      <p:sp>
        <p:nvSpPr>
          <p:cNvPr id="202" name="Google Shape;202;p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03" name="Google Shape;203;p27"/>
          <p:cNvPicPr preferRelativeResize="0"/>
          <p:nvPr/>
        </p:nvPicPr>
        <p:blipFill>
          <a:blip r:embed="rId3">
            <a:alphaModFix/>
          </a:blip>
          <a:stretch>
            <a:fillRect/>
          </a:stretch>
        </p:blipFill>
        <p:spPr>
          <a:xfrm>
            <a:off x="195275" y="1339450"/>
            <a:ext cx="4284299" cy="2753925"/>
          </a:xfrm>
          <a:prstGeom prst="rect">
            <a:avLst/>
          </a:prstGeom>
          <a:noFill/>
          <a:ln>
            <a:noFill/>
          </a:ln>
        </p:spPr>
      </p:pic>
      <p:sp>
        <p:nvSpPr>
          <p:cNvPr id="204" name="Google Shape;204;p27"/>
          <p:cNvSpPr txBox="1"/>
          <p:nvPr/>
        </p:nvSpPr>
        <p:spPr>
          <a:xfrm>
            <a:off x="4554150" y="1200150"/>
            <a:ext cx="4339800" cy="32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How should Jada revise her number line? </a:t>
            </a:r>
            <a:endParaRPr sz="1600">
              <a:latin typeface="Livvic"/>
              <a:ea typeface="Livvic"/>
              <a:cs typeface="Livvic"/>
              <a:sym typeface="Livvic"/>
            </a:endParaRPr>
          </a:p>
          <a:p>
            <a:pPr indent="0" lvl="0" marL="0" rtl="0" algn="l">
              <a:spcBef>
                <a:spcPts val="1000"/>
              </a:spcBef>
              <a:spcAft>
                <a:spcPts val="0"/>
              </a:spcAft>
              <a:buNone/>
            </a:pPr>
            <a:r>
              <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2. How should Andre revise his number line?</a:t>
            </a:r>
            <a:endParaRPr sz="1600">
              <a:latin typeface="Livvic"/>
              <a:ea typeface="Livvic"/>
              <a:cs typeface="Livvic"/>
              <a:sym typeface="Livvic"/>
            </a:endParaRPr>
          </a:p>
          <a:p>
            <a:pPr indent="0" lvl="0" marL="0" rtl="0" algn="l">
              <a:spcBef>
                <a:spcPts val="1000"/>
              </a:spcBef>
              <a:spcAft>
                <a:spcPts val="0"/>
              </a:spcAft>
              <a:buNone/>
            </a:pPr>
            <a:r>
              <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3. How should Elena revise her number line?</a:t>
            </a:r>
            <a:endParaRPr sz="1600">
              <a:latin typeface="Livvic"/>
              <a:ea typeface="Livvic"/>
              <a:cs typeface="Livvic"/>
              <a:sym typeface="Livvic"/>
            </a:endParaRPr>
          </a:p>
          <a:p>
            <a:pPr indent="0" lvl="0" marL="0" rtl="0" algn="l">
              <a:spcBef>
                <a:spcPts val="1000"/>
              </a:spcBef>
              <a:spcAft>
                <a:spcPts val="0"/>
              </a:spcAft>
              <a:buNone/>
            </a:pPr>
            <a:r>
              <a:t/>
            </a:r>
            <a:endParaRPr sz="1600">
              <a:latin typeface="Livvic"/>
              <a:ea typeface="Livvic"/>
              <a:cs typeface="Livvic"/>
              <a:sym typeface="Livvic"/>
            </a:endParaRPr>
          </a:p>
          <a:p>
            <a:pPr indent="0" lvl="0" marL="0" rtl="0" algn="l">
              <a:spcBef>
                <a:spcPts val="1000"/>
              </a:spcBef>
              <a:spcAft>
                <a:spcPts val="1000"/>
              </a:spcAft>
              <a:buNone/>
            </a:pPr>
            <a:r>
              <a:rPr lang="en" sz="1600">
                <a:latin typeface="Livvic"/>
                <a:ea typeface="Livvic"/>
                <a:cs typeface="Livvic"/>
                <a:sym typeface="Livvic"/>
              </a:rPr>
              <a:t>4. Fill in the numbers to create your own number line.</a:t>
            </a:r>
            <a:endParaRPr sz="1600">
              <a:latin typeface="Livvic"/>
              <a:ea typeface="Livvic"/>
              <a:cs typeface="Livvic"/>
              <a:sym typeface="Livvic"/>
            </a:endParaRPr>
          </a:p>
        </p:txBody>
      </p:sp>
      <p:pic>
        <p:nvPicPr>
          <p:cNvPr id="205" name="Google Shape;205;p27"/>
          <p:cNvPicPr preferRelativeResize="0"/>
          <p:nvPr/>
        </p:nvPicPr>
        <p:blipFill>
          <a:blip r:embed="rId4">
            <a:alphaModFix/>
          </a:blip>
          <a:stretch>
            <a:fillRect/>
          </a:stretch>
        </p:blipFill>
        <p:spPr>
          <a:xfrm>
            <a:off x="5263750" y="4093375"/>
            <a:ext cx="3115216" cy="4345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28"/>
          <p:cNvPicPr preferRelativeResize="0"/>
          <p:nvPr/>
        </p:nvPicPr>
        <p:blipFill>
          <a:blip r:embed="rId3">
            <a:alphaModFix/>
          </a:blip>
          <a:stretch>
            <a:fillRect/>
          </a:stretch>
        </p:blipFill>
        <p:spPr>
          <a:xfrm>
            <a:off x="3150350" y="2444699"/>
            <a:ext cx="2357475" cy="2099100"/>
          </a:xfrm>
          <a:prstGeom prst="rect">
            <a:avLst/>
          </a:prstGeom>
          <a:noFill/>
          <a:ln>
            <a:noFill/>
          </a:ln>
        </p:spPr>
      </p:pic>
      <p:sp>
        <p:nvSpPr>
          <p:cNvPr id="211" name="Google Shape;211;p2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12" name="Google Shape;212;p28"/>
          <p:cNvSpPr txBox="1"/>
          <p:nvPr/>
        </p:nvSpPr>
        <p:spPr>
          <a:xfrm>
            <a:off x="803675" y="532725"/>
            <a:ext cx="69555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we created our own class number line and analyzed number lines. What do we need to think about when creating a number line to represent numbers?</a:t>
            </a:r>
            <a:endParaRPr sz="2000">
              <a:latin typeface="Livvic"/>
              <a:ea typeface="Livvic"/>
              <a:cs typeface="Livvic"/>
              <a:sym typeface="Livv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16" name="Shape 216"/>
        <p:cNvGrpSpPr/>
        <p:nvPr/>
      </p:nvGrpSpPr>
      <p:grpSpPr>
        <a:xfrm>
          <a:off x="0" y="0"/>
          <a:ext cx="0" cy="0"/>
          <a:chOff x="0" y="0"/>
          <a:chExt cx="0" cy="0"/>
        </a:xfrm>
      </p:grpSpPr>
      <p:sp>
        <p:nvSpPr>
          <p:cNvPr id="217" name="Google Shape;217;p29"/>
          <p:cNvSpPr txBox="1"/>
          <p:nvPr>
            <p:ph type="ctrTitle"/>
          </p:nvPr>
        </p:nvSpPr>
        <p:spPr>
          <a:xfrm>
            <a:off x="1835400" y="1669763"/>
            <a:ext cx="6194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What’s Missing?</a:t>
            </a:r>
            <a:endParaRPr sz="4400">
              <a:solidFill>
                <a:srgbClr val="434343"/>
              </a:solidFill>
              <a:latin typeface="Hepta Slab"/>
              <a:ea typeface="Hepta Slab"/>
              <a:cs typeface="Hepta Slab"/>
              <a:sym typeface="Hepta Slab"/>
            </a:endParaRPr>
          </a:p>
        </p:txBody>
      </p:sp>
      <p:sp>
        <p:nvSpPr>
          <p:cNvPr id="218" name="Google Shape;218;p29"/>
          <p:cNvSpPr txBox="1"/>
          <p:nvPr/>
        </p:nvSpPr>
        <p:spPr>
          <a:xfrm>
            <a:off x="2435350" y="2407775"/>
            <a:ext cx="54537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locate numbers on the number line. </a:t>
            </a:r>
            <a:endParaRPr>
              <a:latin typeface="Quicksand"/>
              <a:ea typeface="Quicksand"/>
              <a:cs typeface="Quicksand"/>
              <a:sym typeface="Quicksand"/>
            </a:endParaRPr>
          </a:p>
        </p:txBody>
      </p:sp>
      <p:sp>
        <p:nvSpPr>
          <p:cNvPr id="219" name="Google Shape;219;p29"/>
          <p:cNvSpPr/>
          <p:nvPr/>
        </p:nvSpPr>
        <p:spPr>
          <a:xfrm>
            <a:off x="2878952"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2.NBT.A.2</a:t>
            </a:r>
            <a:endParaRPr sz="1100">
              <a:latin typeface="Quicksand"/>
              <a:ea typeface="Quicksand"/>
              <a:cs typeface="Quicksand"/>
              <a:sym typeface="Quicksand"/>
            </a:endParaRPr>
          </a:p>
        </p:txBody>
      </p:sp>
      <p:sp>
        <p:nvSpPr>
          <p:cNvPr id="221" name="Google Shape;221;p29"/>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0"/>
          <p:cNvSpPr txBox="1"/>
          <p:nvPr>
            <p:ph type="ctrTitle"/>
          </p:nvPr>
        </p:nvSpPr>
        <p:spPr>
          <a:xfrm>
            <a:off x="300025" y="421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Notice and Wonder: Count from 0 to 20 </a:t>
            </a:r>
            <a:endParaRPr b="0" sz="2700">
              <a:solidFill>
                <a:srgbClr val="434343"/>
              </a:solidFill>
              <a:latin typeface="Hepta Slab"/>
              <a:ea typeface="Hepta Slab"/>
              <a:cs typeface="Hepta Slab"/>
              <a:sym typeface="Hepta Slab"/>
            </a:endParaRPr>
          </a:p>
        </p:txBody>
      </p:sp>
      <p:sp>
        <p:nvSpPr>
          <p:cNvPr id="227" name="Google Shape;227;p3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8" name="Google Shape;228;p30"/>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229" name="Google Shape;229;p30"/>
          <p:cNvGrpSpPr/>
          <p:nvPr/>
        </p:nvGrpSpPr>
        <p:grpSpPr>
          <a:xfrm rot="-801510">
            <a:off x="554980" y="1732833"/>
            <a:ext cx="1993856" cy="955396"/>
            <a:chOff x="522450" y="1769275"/>
            <a:chExt cx="2343168" cy="950076"/>
          </a:xfrm>
        </p:grpSpPr>
        <p:sp>
          <p:nvSpPr>
            <p:cNvPr id="230" name="Google Shape;230;p3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0"/>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232" name="Google Shape;232;p30"/>
          <p:cNvGrpSpPr/>
          <p:nvPr/>
        </p:nvGrpSpPr>
        <p:grpSpPr>
          <a:xfrm rot="862304">
            <a:off x="6878184" y="1648369"/>
            <a:ext cx="1863493" cy="885824"/>
            <a:chOff x="886441" y="555965"/>
            <a:chExt cx="2343168" cy="950076"/>
          </a:xfrm>
        </p:grpSpPr>
        <p:sp>
          <p:nvSpPr>
            <p:cNvPr id="233" name="Google Shape;233;p30"/>
            <p:cNvSpPr/>
            <p:nvPr/>
          </p:nvSpPr>
          <p:spPr>
            <a:xfrm>
              <a:off x="886441" y="55596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0"/>
            <p:cNvSpPr txBox="1"/>
            <p:nvPr/>
          </p:nvSpPr>
          <p:spPr>
            <a:xfrm>
              <a:off x="1358007" y="697686"/>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235" name="Google Shape;235;p30"/>
          <p:cNvPicPr preferRelativeResize="0"/>
          <p:nvPr/>
        </p:nvPicPr>
        <p:blipFill>
          <a:blip r:embed="rId3">
            <a:alphaModFix/>
          </a:blip>
          <a:stretch>
            <a:fillRect/>
          </a:stretch>
        </p:blipFill>
        <p:spPr>
          <a:xfrm>
            <a:off x="2697000" y="1634648"/>
            <a:ext cx="4035650" cy="274949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1"/>
          <p:cNvSpPr txBox="1"/>
          <p:nvPr>
            <p:ph type="ctrTitle"/>
          </p:nvPr>
        </p:nvSpPr>
        <p:spPr>
          <a:xfrm>
            <a:off x="26832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 Locate Numbers on the Number Line</a:t>
            </a:r>
            <a:endParaRPr b="0" sz="2800">
              <a:solidFill>
                <a:srgbClr val="434343"/>
              </a:solidFill>
              <a:latin typeface="Hepta Slab"/>
              <a:ea typeface="Hepta Slab"/>
              <a:cs typeface="Hepta Slab"/>
              <a:sym typeface="Hepta Slab"/>
            </a:endParaRPr>
          </a:p>
        </p:txBody>
      </p:sp>
      <p:sp>
        <p:nvSpPr>
          <p:cNvPr id="241" name="Google Shape;241;p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42" name="Google Shape;242;p31"/>
          <p:cNvPicPr preferRelativeResize="0"/>
          <p:nvPr/>
        </p:nvPicPr>
        <p:blipFill>
          <a:blip r:embed="rId3">
            <a:alphaModFix/>
          </a:blip>
          <a:stretch>
            <a:fillRect/>
          </a:stretch>
        </p:blipFill>
        <p:spPr>
          <a:xfrm>
            <a:off x="836125" y="1368301"/>
            <a:ext cx="7204600" cy="2671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2"/>
          <p:cNvSpPr txBox="1"/>
          <p:nvPr>
            <p:ph type="ctrTitle"/>
          </p:nvPr>
        </p:nvSpPr>
        <p:spPr>
          <a:xfrm>
            <a:off x="26832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 Locate Numbers on the Number Line</a:t>
            </a:r>
            <a:endParaRPr b="0" sz="2800">
              <a:solidFill>
                <a:srgbClr val="434343"/>
              </a:solidFill>
              <a:latin typeface="Hepta Slab"/>
              <a:ea typeface="Hepta Slab"/>
              <a:cs typeface="Hepta Slab"/>
              <a:sym typeface="Hepta Slab"/>
            </a:endParaRPr>
          </a:p>
        </p:txBody>
      </p:sp>
      <p:sp>
        <p:nvSpPr>
          <p:cNvPr id="248" name="Google Shape;248;p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49" name="Google Shape;249;p32"/>
          <p:cNvPicPr preferRelativeResize="0"/>
          <p:nvPr/>
        </p:nvPicPr>
        <p:blipFill>
          <a:blip r:embed="rId3">
            <a:alphaModFix/>
          </a:blip>
          <a:stretch>
            <a:fillRect/>
          </a:stretch>
        </p:blipFill>
        <p:spPr>
          <a:xfrm>
            <a:off x="1148613" y="1282601"/>
            <a:ext cx="6846775" cy="3292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3"/>
          <p:cNvSpPr txBox="1"/>
          <p:nvPr>
            <p:ph type="ctrTitle"/>
          </p:nvPr>
        </p:nvSpPr>
        <p:spPr>
          <a:xfrm>
            <a:off x="503625" y="267246"/>
            <a:ext cx="7772400" cy="61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Are You Missing Something?</a:t>
            </a:r>
            <a:endParaRPr b="0" sz="2400">
              <a:solidFill>
                <a:srgbClr val="434343"/>
              </a:solidFill>
              <a:latin typeface="Hepta Slab"/>
              <a:ea typeface="Hepta Slab"/>
              <a:cs typeface="Hepta Slab"/>
              <a:sym typeface="Hepta Slab"/>
            </a:endParaRPr>
          </a:p>
        </p:txBody>
      </p:sp>
      <p:sp>
        <p:nvSpPr>
          <p:cNvPr id="255" name="Google Shape;255;p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56" name="Google Shape;256;p33"/>
          <p:cNvSpPr txBox="1"/>
          <p:nvPr/>
        </p:nvSpPr>
        <p:spPr>
          <a:xfrm>
            <a:off x="417900" y="997600"/>
            <a:ext cx="81276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Complete each number line by filling in the missing labels. </a:t>
            </a:r>
            <a:endParaRPr sz="1700">
              <a:latin typeface="Livvic"/>
              <a:ea typeface="Livvic"/>
              <a:cs typeface="Livvic"/>
              <a:sym typeface="Livvic"/>
            </a:endParaRPr>
          </a:p>
          <a:p>
            <a:pPr indent="0" lvl="0" marL="0" rtl="0" algn="ctr">
              <a:spcBef>
                <a:spcPts val="0"/>
              </a:spcBef>
              <a:spcAft>
                <a:spcPts val="0"/>
              </a:spcAft>
              <a:buNone/>
            </a:pPr>
            <a:r>
              <a:rPr lang="en" sz="1700">
                <a:latin typeface="Livvic"/>
                <a:ea typeface="Livvic"/>
                <a:cs typeface="Livvic"/>
                <a:sym typeface="Livvic"/>
              </a:rPr>
              <a:t>Then, locate and label the numbers</a:t>
            </a:r>
            <a:endParaRPr sz="1700">
              <a:latin typeface="Livvic"/>
              <a:ea typeface="Livvic"/>
              <a:cs typeface="Livvic"/>
              <a:sym typeface="Livvic"/>
            </a:endParaRPr>
          </a:p>
        </p:txBody>
      </p:sp>
      <p:pic>
        <p:nvPicPr>
          <p:cNvPr id="257" name="Google Shape;257;p33"/>
          <p:cNvPicPr preferRelativeResize="0"/>
          <p:nvPr/>
        </p:nvPicPr>
        <p:blipFill>
          <a:blip r:embed="rId3">
            <a:alphaModFix/>
          </a:blip>
          <a:stretch>
            <a:fillRect/>
          </a:stretch>
        </p:blipFill>
        <p:spPr>
          <a:xfrm>
            <a:off x="503625" y="1950250"/>
            <a:ext cx="4038574" cy="1480375"/>
          </a:xfrm>
          <a:prstGeom prst="rect">
            <a:avLst/>
          </a:prstGeom>
          <a:noFill/>
          <a:ln cap="flat" cmpd="sng" w="19050">
            <a:solidFill>
              <a:schemeClr val="dk2"/>
            </a:solidFill>
            <a:prstDash val="solid"/>
            <a:round/>
            <a:headEnd len="sm" w="sm" type="none"/>
            <a:tailEnd len="sm" w="sm" type="none"/>
          </a:ln>
        </p:spPr>
      </p:pic>
      <p:pic>
        <p:nvPicPr>
          <p:cNvPr id="258" name="Google Shape;258;p33"/>
          <p:cNvPicPr preferRelativeResize="0"/>
          <p:nvPr/>
        </p:nvPicPr>
        <p:blipFill>
          <a:blip r:embed="rId4">
            <a:alphaModFix/>
          </a:blip>
          <a:stretch>
            <a:fillRect/>
          </a:stretch>
        </p:blipFill>
        <p:spPr>
          <a:xfrm>
            <a:off x="4866075" y="1950238"/>
            <a:ext cx="3631450" cy="1660750"/>
          </a:xfrm>
          <a:prstGeom prst="rect">
            <a:avLst/>
          </a:prstGeom>
          <a:noFill/>
          <a:ln cap="flat" cmpd="sng" w="19050">
            <a:solidFill>
              <a:schemeClr val="dk2"/>
            </a:solidFill>
            <a:prstDash val="solid"/>
            <a:round/>
            <a:headEnd len="sm" w="sm" type="none"/>
            <a:tailEnd len="sm" w="sm" type="none"/>
          </a:ln>
        </p:spPr>
      </p:pic>
      <p:pic>
        <p:nvPicPr>
          <p:cNvPr id="259" name="Google Shape;259;p33"/>
          <p:cNvPicPr preferRelativeResize="0"/>
          <p:nvPr/>
        </p:nvPicPr>
        <p:blipFill>
          <a:blip r:embed="rId5">
            <a:alphaModFix/>
          </a:blip>
          <a:stretch>
            <a:fillRect/>
          </a:stretch>
        </p:blipFill>
        <p:spPr>
          <a:xfrm>
            <a:off x="3244437" y="3965071"/>
            <a:ext cx="2290775" cy="723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4"/>
          <p:cNvSpPr/>
          <p:nvPr/>
        </p:nvSpPr>
        <p:spPr>
          <a:xfrm flipH="1">
            <a:off x="610777" y="2120400"/>
            <a:ext cx="3525448" cy="195953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4"/>
          <p:cNvSpPr txBox="1"/>
          <p:nvPr/>
        </p:nvSpPr>
        <p:spPr>
          <a:xfrm>
            <a:off x="1050125" y="2316700"/>
            <a:ext cx="26574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Why might someone want to label on the tick marks that show the numbers you say when you skipcount by 10? Why not always label every tick mark?</a:t>
            </a:r>
            <a:endParaRPr b="1">
              <a:latin typeface="Quicksand"/>
              <a:ea typeface="Quicksand"/>
              <a:cs typeface="Quicksand"/>
              <a:sym typeface="Quicksand"/>
            </a:endParaRPr>
          </a:p>
        </p:txBody>
      </p:sp>
      <p:pic>
        <p:nvPicPr>
          <p:cNvPr id="266" name="Google Shape;266;p34"/>
          <p:cNvPicPr preferRelativeResize="0"/>
          <p:nvPr/>
        </p:nvPicPr>
        <p:blipFill>
          <a:blip r:embed="rId3">
            <a:alphaModFix/>
          </a:blip>
          <a:stretch>
            <a:fillRect/>
          </a:stretch>
        </p:blipFill>
        <p:spPr>
          <a:xfrm>
            <a:off x="3982425" y="2841141"/>
            <a:ext cx="1969500" cy="1753684"/>
          </a:xfrm>
          <a:prstGeom prst="rect">
            <a:avLst/>
          </a:prstGeom>
          <a:noFill/>
          <a:ln>
            <a:noFill/>
          </a:ln>
        </p:spPr>
      </p:pic>
      <p:sp>
        <p:nvSpPr>
          <p:cNvPr id="267" name="Google Shape;267;p3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68" name="Google Shape;268;p34"/>
          <p:cNvSpPr txBox="1"/>
          <p:nvPr/>
        </p:nvSpPr>
        <p:spPr>
          <a:xfrm>
            <a:off x="1207600" y="410800"/>
            <a:ext cx="6261900" cy="74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ivvic"/>
                <a:ea typeface="Livvic"/>
                <a:cs typeface="Livvic"/>
                <a:sym typeface="Livvic"/>
              </a:rPr>
              <a:t>Today we made sense of number lines that do not label each number and number lines that do not start with 0</a:t>
            </a:r>
            <a:endParaRPr sz="1800">
              <a:latin typeface="Livvic"/>
              <a:ea typeface="Livvic"/>
              <a:cs typeface="Livvic"/>
              <a:sym typeface="Livvic"/>
            </a:endParaRPr>
          </a:p>
        </p:txBody>
      </p:sp>
      <p:sp>
        <p:nvSpPr>
          <p:cNvPr id="269" name="Google Shape;269;p34"/>
          <p:cNvSpPr/>
          <p:nvPr/>
        </p:nvSpPr>
        <p:spPr>
          <a:xfrm>
            <a:off x="5951935" y="1374275"/>
            <a:ext cx="2877664" cy="195953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4"/>
          <p:cNvSpPr txBox="1"/>
          <p:nvPr/>
        </p:nvSpPr>
        <p:spPr>
          <a:xfrm>
            <a:off x="6406000" y="167163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other tick marks could we label on this number line to make it easier to find other numbers?</a:t>
            </a:r>
            <a:endParaRPr b="1">
              <a:latin typeface="Quicksand"/>
              <a:ea typeface="Quicksand"/>
              <a:cs typeface="Quicksand"/>
              <a:sym typeface="Quicksand"/>
            </a:endParaRPr>
          </a:p>
        </p:txBody>
      </p:sp>
      <p:pic>
        <p:nvPicPr>
          <p:cNvPr id="271" name="Google Shape;271;p34"/>
          <p:cNvPicPr preferRelativeResize="0"/>
          <p:nvPr/>
        </p:nvPicPr>
        <p:blipFill>
          <a:blip r:embed="rId4">
            <a:alphaModFix/>
          </a:blip>
          <a:stretch>
            <a:fillRect/>
          </a:stretch>
        </p:blipFill>
        <p:spPr>
          <a:xfrm>
            <a:off x="2771775" y="1225222"/>
            <a:ext cx="3300800" cy="4464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75" name="Shape 275"/>
        <p:cNvGrpSpPr/>
        <p:nvPr/>
      </p:nvGrpSpPr>
      <p:grpSpPr>
        <a:xfrm>
          <a:off x="0" y="0"/>
          <a:ext cx="0" cy="0"/>
          <a:chOff x="0" y="0"/>
          <a:chExt cx="0" cy="0"/>
        </a:xfrm>
      </p:grpSpPr>
      <p:sp>
        <p:nvSpPr>
          <p:cNvPr id="276" name="Google Shape;276;p35"/>
          <p:cNvSpPr txBox="1"/>
          <p:nvPr>
            <p:ph type="ctrTitle"/>
          </p:nvPr>
        </p:nvSpPr>
        <p:spPr>
          <a:xfrm>
            <a:off x="629675" y="2060225"/>
            <a:ext cx="7752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Compare Numbers on a Number Line</a:t>
            </a:r>
            <a:endParaRPr sz="4400">
              <a:solidFill>
                <a:srgbClr val="434343"/>
              </a:solidFill>
              <a:latin typeface="Hepta Slab"/>
              <a:ea typeface="Hepta Slab"/>
              <a:cs typeface="Hepta Slab"/>
              <a:sym typeface="Hepta Slab"/>
            </a:endParaRPr>
          </a:p>
        </p:txBody>
      </p:sp>
      <p:sp>
        <p:nvSpPr>
          <p:cNvPr id="277" name="Google Shape;277;p35"/>
          <p:cNvSpPr txBox="1"/>
          <p:nvPr/>
        </p:nvSpPr>
        <p:spPr>
          <a:xfrm>
            <a:off x="3023500" y="2798225"/>
            <a:ext cx="4842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use the number line to compare numbers.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78" name="Google Shape;278;p35"/>
          <p:cNvSpPr/>
          <p:nvPr/>
        </p:nvSpPr>
        <p:spPr>
          <a:xfrm>
            <a:off x="2508402" y="27982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2.NBT.B.5</a:t>
            </a:r>
            <a:endParaRPr sz="1100">
              <a:latin typeface="Quicksand"/>
              <a:ea typeface="Quicksand"/>
              <a:cs typeface="Quicksand"/>
              <a:sym typeface="Quicksand"/>
            </a:endParaRPr>
          </a:p>
        </p:txBody>
      </p:sp>
      <p:sp>
        <p:nvSpPr>
          <p:cNvPr id="280" name="Google Shape;280;p35"/>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6"/>
          <p:cNvSpPr txBox="1"/>
          <p:nvPr>
            <p:ph type="ctrTitle"/>
          </p:nvPr>
        </p:nvSpPr>
        <p:spPr>
          <a:xfrm>
            <a:off x="411950" y="508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Subtract Multiples of 5 </a:t>
            </a:r>
            <a:endParaRPr b="0" sz="2900">
              <a:solidFill>
                <a:srgbClr val="434343"/>
              </a:solidFill>
              <a:latin typeface="Hepta Slab"/>
              <a:ea typeface="Hepta Slab"/>
              <a:cs typeface="Hepta Slab"/>
              <a:sym typeface="Hepta Slab"/>
            </a:endParaRPr>
          </a:p>
        </p:txBody>
      </p:sp>
      <p:sp>
        <p:nvSpPr>
          <p:cNvPr id="286" name="Google Shape;286;p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87" name="Google Shape;287;p36"/>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6"/>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289" name="Google Shape;289;p36"/>
          <p:cNvPicPr preferRelativeResize="0"/>
          <p:nvPr/>
        </p:nvPicPr>
        <p:blipFill>
          <a:blip r:embed="rId3">
            <a:alphaModFix/>
          </a:blip>
          <a:stretch>
            <a:fillRect/>
          </a:stretch>
        </p:blipFill>
        <p:spPr>
          <a:xfrm>
            <a:off x="3778169" y="2317852"/>
            <a:ext cx="2765575" cy="11004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7"/>
          <p:cNvSpPr txBox="1"/>
          <p:nvPr>
            <p:ph type="ctrTitle"/>
          </p:nvPr>
        </p:nvSpPr>
        <p:spPr>
          <a:xfrm>
            <a:off x="411950" y="508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Subtract Multiples of 5 </a:t>
            </a:r>
            <a:endParaRPr b="0" sz="2900">
              <a:solidFill>
                <a:srgbClr val="434343"/>
              </a:solidFill>
              <a:latin typeface="Hepta Slab"/>
              <a:ea typeface="Hepta Slab"/>
              <a:cs typeface="Hepta Slab"/>
              <a:sym typeface="Hepta Slab"/>
            </a:endParaRPr>
          </a:p>
        </p:txBody>
      </p:sp>
      <p:sp>
        <p:nvSpPr>
          <p:cNvPr id="295" name="Google Shape;295;p3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96" name="Google Shape;296;p37"/>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7"/>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298" name="Google Shape;298;p37"/>
          <p:cNvPicPr preferRelativeResize="0"/>
          <p:nvPr/>
        </p:nvPicPr>
        <p:blipFill>
          <a:blip r:embed="rId3">
            <a:alphaModFix/>
          </a:blip>
          <a:stretch>
            <a:fillRect/>
          </a:stretch>
        </p:blipFill>
        <p:spPr>
          <a:xfrm>
            <a:off x="3746020" y="2178551"/>
            <a:ext cx="2903075" cy="10653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8"/>
          <p:cNvSpPr txBox="1"/>
          <p:nvPr>
            <p:ph type="ctrTitle"/>
          </p:nvPr>
        </p:nvSpPr>
        <p:spPr>
          <a:xfrm>
            <a:off x="411950" y="508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Subtract Multiples of 5 </a:t>
            </a:r>
            <a:endParaRPr b="0" sz="2900">
              <a:solidFill>
                <a:srgbClr val="434343"/>
              </a:solidFill>
              <a:latin typeface="Hepta Slab"/>
              <a:ea typeface="Hepta Slab"/>
              <a:cs typeface="Hepta Slab"/>
              <a:sym typeface="Hepta Slab"/>
            </a:endParaRPr>
          </a:p>
        </p:txBody>
      </p:sp>
      <p:sp>
        <p:nvSpPr>
          <p:cNvPr id="304" name="Google Shape;304;p3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05" name="Google Shape;305;p38"/>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8"/>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307" name="Google Shape;307;p38"/>
          <p:cNvPicPr preferRelativeResize="0"/>
          <p:nvPr/>
        </p:nvPicPr>
        <p:blipFill>
          <a:blip r:embed="rId3">
            <a:alphaModFix/>
          </a:blip>
          <a:stretch>
            <a:fillRect/>
          </a:stretch>
        </p:blipFill>
        <p:spPr>
          <a:xfrm>
            <a:off x="3606720" y="2157101"/>
            <a:ext cx="2972050" cy="1186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9"/>
          <p:cNvSpPr txBox="1"/>
          <p:nvPr>
            <p:ph type="ctrTitle"/>
          </p:nvPr>
        </p:nvSpPr>
        <p:spPr>
          <a:xfrm>
            <a:off x="411950" y="508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Subtract Multiples of 5 </a:t>
            </a:r>
            <a:endParaRPr b="0" sz="2900">
              <a:solidFill>
                <a:srgbClr val="434343"/>
              </a:solidFill>
              <a:latin typeface="Hepta Slab"/>
              <a:ea typeface="Hepta Slab"/>
              <a:cs typeface="Hepta Slab"/>
              <a:sym typeface="Hepta Slab"/>
            </a:endParaRPr>
          </a:p>
        </p:txBody>
      </p:sp>
      <p:sp>
        <p:nvSpPr>
          <p:cNvPr id="313" name="Google Shape;313;p3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14" name="Google Shape;314;p39"/>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9"/>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316" name="Google Shape;316;p39"/>
          <p:cNvPicPr preferRelativeResize="0"/>
          <p:nvPr/>
        </p:nvPicPr>
        <p:blipFill>
          <a:blip r:embed="rId3">
            <a:alphaModFix/>
          </a:blip>
          <a:stretch>
            <a:fillRect/>
          </a:stretch>
        </p:blipFill>
        <p:spPr>
          <a:xfrm>
            <a:off x="3563850" y="2060675"/>
            <a:ext cx="3058400" cy="12777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0"/>
          <p:cNvSpPr txBox="1"/>
          <p:nvPr>
            <p:ph type="ctrTitle"/>
          </p:nvPr>
        </p:nvSpPr>
        <p:spPr>
          <a:xfrm>
            <a:off x="268325" y="379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Compare Numbers on the Number Line </a:t>
            </a:r>
            <a:endParaRPr b="0" sz="2700">
              <a:solidFill>
                <a:srgbClr val="434343"/>
              </a:solidFill>
              <a:latin typeface="Hepta Slab"/>
              <a:ea typeface="Hepta Slab"/>
              <a:cs typeface="Hepta Slab"/>
              <a:sym typeface="Hepta Slab"/>
            </a:endParaRPr>
          </a:p>
        </p:txBody>
      </p:sp>
      <p:sp>
        <p:nvSpPr>
          <p:cNvPr id="322" name="Google Shape;322;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323" name="Google Shape;323;p40"/>
          <p:cNvPicPr preferRelativeResize="0"/>
          <p:nvPr/>
        </p:nvPicPr>
        <p:blipFill>
          <a:blip r:embed="rId3">
            <a:alphaModFix/>
          </a:blip>
          <a:stretch>
            <a:fillRect/>
          </a:stretch>
        </p:blipFill>
        <p:spPr>
          <a:xfrm>
            <a:off x="688200" y="1515946"/>
            <a:ext cx="4228425" cy="2657281"/>
          </a:xfrm>
          <a:prstGeom prst="rect">
            <a:avLst/>
          </a:prstGeom>
          <a:noFill/>
          <a:ln cap="flat" cmpd="sng" w="19050">
            <a:solidFill>
              <a:schemeClr val="dk2"/>
            </a:solidFill>
            <a:prstDash val="solid"/>
            <a:round/>
            <a:headEnd len="sm" w="sm" type="none"/>
            <a:tailEnd len="sm" w="sm" type="none"/>
          </a:ln>
        </p:spPr>
      </p:pic>
      <p:pic>
        <p:nvPicPr>
          <p:cNvPr id="324" name="Google Shape;324;p40"/>
          <p:cNvPicPr preferRelativeResize="0"/>
          <p:nvPr/>
        </p:nvPicPr>
        <p:blipFill>
          <a:blip r:embed="rId4">
            <a:alphaModFix/>
          </a:blip>
          <a:stretch>
            <a:fillRect/>
          </a:stretch>
        </p:blipFill>
        <p:spPr>
          <a:xfrm>
            <a:off x="5336900" y="1285875"/>
            <a:ext cx="2941425" cy="3236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1"/>
          <p:cNvSpPr txBox="1"/>
          <p:nvPr>
            <p:ph type="ctrTitle"/>
          </p:nvPr>
        </p:nvSpPr>
        <p:spPr>
          <a:xfrm>
            <a:off x="348425" y="663621"/>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 Represent and Compare Numbers </a:t>
            </a:r>
            <a:endParaRPr sz="26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600">
                <a:solidFill>
                  <a:srgbClr val="434343"/>
                </a:solidFill>
                <a:latin typeface="Hepta Slab"/>
                <a:ea typeface="Hepta Slab"/>
                <a:cs typeface="Hepta Slab"/>
                <a:sym typeface="Hepta Slab"/>
              </a:rPr>
              <a:t>on the Number Line</a:t>
            </a:r>
            <a:endParaRPr b="0" sz="2600">
              <a:solidFill>
                <a:srgbClr val="434343"/>
              </a:solidFill>
              <a:latin typeface="Hepta Slab"/>
              <a:ea typeface="Hepta Slab"/>
              <a:cs typeface="Hepta Slab"/>
              <a:sym typeface="Hepta Slab"/>
            </a:endParaRPr>
          </a:p>
        </p:txBody>
      </p:sp>
      <p:sp>
        <p:nvSpPr>
          <p:cNvPr id="330" name="Google Shape;330;p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31" name="Google Shape;331;p41"/>
          <p:cNvPicPr preferRelativeResize="0"/>
          <p:nvPr/>
        </p:nvPicPr>
        <p:blipFill>
          <a:blip r:embed="rId3">
            <a:alphaModFix/>
          </a:blip>
          <a:stretch>
            <a:fillRect/>
          </a:stretch>
        </p:blipFill>
        <p:spPr>
          <a:xfrm>
            <a:off x="455600" y="1419225"/>
            <a:ext cx="5427300" cy="2041925"/>
          </a:xfrm>
          <a:prstGeom prst="rect">
            <a:avLst/>
          </a:prstGeom>
          <a:noFill/>
          <a:ln>
            <a:noFill/>
          </a:ln>
        </p:spPr>
      </p:pic>
      <p:pic>
        <p:nvPicPr>
          <p:cNvPr id="332" name="Google Shape;332;p41"/>
          <p:cNvPicPr preferRelativeResize="0"/>
          <p:nvPr/>
        </p:nvPicPr>
        <p:blipFill>
          <a:blip r:embed="rId4">
            <a:alphaModFix/>
          </a:blip>
          <a:stretch>
            <a:fillRect/>
          </a:stretch>
        </p:blipFill>
        <p:spPr>
          <a:xfrm>
            <a:off x="4718497" y="2552700"/>
            <a:ext cx="3949140" cy="2041925"/>
          </a:xfrm>
          <a:prstGeom prst="rect">
            <a:avLst/>
          </a:prstGeom>
          <a:noFill/>
          <a:ln>
            <a:noFill/>
          </a:ln>
        </p:spPr>
      </p:pic>
      <p:pic>
        <p:nvPicPr>
          <p:cNvPr id="333" name="Google Shape;333;p41"/>
          <p:cNvPicPr preferRelativeResize="0"/>
          <p:nvPr/>
        </p:nvPicPr>
        <p:blipFill>
          <a:blip r:embed="rId5">
            <a:alphaModFix/>
          </a:blip>
          <a:stretch>
            <a:fillRect/>
          </a:stretch>
        </p:blipFill>
        <p:spPr>
          <a:xfrm>
            <a:off x="6450799" y="1291824"/>
            <a:ext cx="1197075" cy="901300"/>
          </a:xfrm>
          <a:prstGeom prst="rect">
            <a:avLst/>
          </a:prstGeom>
          <a:noFill/>
          <a:ln>
            <a:noFill/>
          </a:ln>
        </p:spPr>
      </p:pic>
      <p:pic>
        <p:nvPicPr>
          <p:cNvPr id="334" name="Google Shape;334;p41"/>
          <p:cNvPicPr preferRelativeResize="0"/>
          <p:nvPr/>
        </p:nvPicPr>
        <p:blipFill>
          <a:blip r:embed="rId6">
            <a:alphaModFix/>
          </a:blip>
          <a:stretch>
            <a:fillRect/>
          </a:stretch>
        </p:blipFill>
        <p:spPr>
          <a:xfrm>
            <a:off x="1263375" y="3981925"/>
            <a:ext cx="2808575" cy="4212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2"/>
          <p:cNvSpPr txBox="1"/>
          <p:nvPr/>
        </p:nvSpPr>
        <p:spPr>
          <a:xfrm>
            <a:off x="1006475" y="520075"/>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Today, we used number lines to compare numbers and thought about how close or far away they are from zero and each other. We also used position words like to the left or right to talk about which number was less or more Draw:</a:t>
            </a:r>
            <a:endParaRPr sz="1300">
              <a:latin typeface="Livvic"/>
              <a:ea typeface="Livvic"/>
              <a:cs typeface="Livvic"/>
              <a:sym typeface="Livvic"/>
            </a:endParaRPr>
          </a:p>
        </p:txBody>
      </p:sp>
      <p:sp>
        <p:nvSpPr>
          <p:cNvPr id="340" name="Google Shape;340;p4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41" name="Google Shape;341;p42"/>
          <p:cNvPicPr preferRelativeResize="0"/>
          <p:nvPr/>
        </p:nvPicPr>
        <p:blipFill>
          <a:blip r:embed="rId3">
            <a:alphaModFix/>
          </a:blip>
          <a:stretch>
            <a:fillRect/>
          </a:stretch>
        </p:blipFill>
        <p:spPr>
          <a:xfrm>
            <a:off x="3398925" y="3455225"/>
            <a:ext cx="1286708" cy="1145700"/>
          </a:xfrm>
          <a:prstGeom prst="rect">
            <a:avLst/>
          </a:prstGeom>
          <a:noFill/>
          <a:ln>
            <a:noFill/>
          </a:ln>
        </p:spPr>
      </p:pic>
      <p:sp>
        <p:nvSpPr>
          <p:cNvPr id="342" name="Google Shape;342;p42"/>
          <p:cNvSpPr/>
          <p:nvPr/>
        </p:nvSpPr>
        <p:spPr>
          <a:xfrm>
            <a:off x="5196945" y="2701450"/>
            <a:ext cx="2866380" cy="159944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2"/>
          <p:cNvSpPr txBox="1"/>
          <p:nvPr/>
        </p:nvSpPr>
        <p:spPr>
          <a:xfrm flipH="1">
            <a:off x="5666520" y="282868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A and B are points that represent numbers on this number line, which number is less? How do you know?</a:t>
            </a:r>
            <a:endParaRPr b="1" sz="1200">
              <a:latin typeface="Quicksand"/>
              <a:ea typeface="Quicksand"/>
              <a:cs typeface="Quicksand"/>
              <a:sym typeface="Quicksand"/>
            </a:endParaRPr>
          </a:p>
        </p:txBody>
      </p:sp>
      <p:pic>
        <p:nvPicPr>
          <p:cNvPr id="344" name="Google Shape;344;p42"/>
          <p:cNvPicPr preferRelativeResize="0"/>
          <p:nvPr/>
        </p:nvPicPr>
        <p:blipFill>
          <a:blip r:embed="rId4">
            <a:alphaModFix/>
          </a:blip>
          <a:stretch>
            <a:fillRect/>
          </a:stretch>
        </p:blipFill>
        <p:spPr>
          <a:xfrm>
            <a:off x="1924050" y="1634175"/>
            <a:ext cx="5638800" cy="762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48" name="Shape 348"/>
        <p:cNvGrpSpPr/>
        <p:nvPr/>
      </p:nvGrpSpPr>
      <p:grpSpPr>
        <a:xfrm>
          <a:off x="0" y="0"/>
          <a:ext cx="0" cy="0"/>
          <a:chOff x="0" y="0"/>
          <a:chExt cx="0" cy="0"/>
        </a:xfrm>
      </p:grpSpPr>
      <p:sp>
        <p:nvSpPr>
          <p:cNvPr id="349" name="Google Shape;349;p43"/>
          <p:cNvSpPr txBox="1"/>
          <p:nvPr>
            <p:ph type="ctrTitle"/>
          </p:nvPr>
        </p:nvSpPr>
        <p:spPr>
          <a:xfrm>
            <a:off x="1201100" y="1944700"/>
            <a:ext cx="662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 Estimation on a Number Line</a:t>
            </a:r>
            <a:endParaRPr sz="4200">
              <a:solidFill>
                <a:srgbClr val="434343"/>
              </a:solidFill>
              <a:latin typeface="Hepta Slab"/>
              <a:ea typeface="Hepta Slab"/>
              <a:cs typeface="Hepta Slab"/>
              <a:sym typeface="Hepta Slab"/>
            </a:endParaRPr>
          </a:p>
        </p:txBody>
      </p:sp>
      <p:sp>
        <p:nvSpPr>
          <p:cNvPr id="350" name="Google Shape;350;p43"/>
          <p:cNvSpPr txBox="1"/>
          <p:nvPr/>
        </p:nvSpPr>
        <p:spPr>
          <a:xfrm>
            <a:off x="3527625" y="2604825"/>
            <a:ext cx="5415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estimate numbers on a number line. </a:t>
            </a:r>
            <a:endParaRPr>
              <a:latin typeface="Quicksand"/>
              <a:ea typeface="Quicksand"/>
              <a:cs typeface="Quicksand"/>
              <a:sym typeface="Quicksand"/>
            </a:endParaRPr>
          </a:p>
        </p:txBody>
      </p:sp>
      <p:sp>
        <p:nvSpPr>
          <p:cNvPr id="351" name="Google Shape;351;p43"/>
          <p:cNvSpPr/>
          <p:nvPr/>
        </p:nvSpPr>
        <p:spPr>
          <a:xfrm>
            <a:off x="3028277" y="2604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a:t>
            </a:r>
            <a:endParaRPr sz="1100">
              <a:latin typeface="Quicksand"/>
              <a:ea typeface="Quicksand"/>
              <a:cs typeface="Quicksand"/>
              <a:sym typeface="Quicksand"/>
            </a:endParaRPr>
          </a:p>
        </p:txBody>
      </p:sp>
      <p:sp>
        <p:nvSpPr>
          <p:cNvPr id="353" name="Google Shape;353;p43"/>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5</a:t>
            </a:r>
            <a:endParaRPr sz="8000">
              <a:solidFill>
                <a:srgbClr val="595959"/>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7" name="Shape 357"/>
        <p:cNvGrpSpPr/>
        <p:nvPr/>
      </p:nvGrpSpPr>
      <p:grpSpPr>
        <a:xfrm>
          <a:off x="0" y="0"/>
          <a:ext cx="0" cy="0"/>
          <a:chOff x="0" y="0"/>
          <a:chExt cx="0" cy="0"/>
        </a:xfrm>
      </p:grpSpPr>
      <p:sp>
        <p:nvSpPr>
          <p:cNvPr id="358" name="Google Shape;358;p44"/>
          <p:cNvSpPr txBox="1"/>
          <p:nvPr>
            <p:ph type="ctrTitle"/>
          </p:nvPr>
        </p:nvSpPr>
        <p:spPr>
          <a:xfrm>
            <a:off x="1125150" y="551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Estimation Exploration: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What Number Could this Be?</a:t>
            </a:r>
            <a:endParaRPr b="0" sz="2600">
              <a:solidFill>
                <a:srgbClr val="595959"/>
              </a:solidFill>
              <a:latin typeface="Hepta Slab"/>
              <a:ea typeface="Hepta Slab"/>
              <a:cs typeface="Hepta Slab"/>
              <a:sym typeface="Hepta Slab"/>
            </a:endParaRPr>
          </a:p>
        </p:txBody>
      </p:sp>
      <p:sp>
        <p:nvSpPr>
          <p:cNvPr id="359" name="Google Shape;359;p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60" name="Google Shape;360;p44"/>
          <p:cNvSpPr/>
          <p:nvPr/>
        </p:nvSpPr>
        <p:spPr>
          <a:xfrm rot="-685923">
            <a:off x="390642" y="1370584"/>
            <a:ext cx="2464531" cy="1104092"/>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4"/>
          <p:cNvSpPr txBox="1"/>
          <p:nvPr/>
        </p:nvSpPr>
        <p:spPr>
          <a:xfrm rot="-751267">
            <a:off x="731096" y="1450977"/>
            <a:ext cx="1697882" cy="94329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434343"/>
                </a:solidFill>
                <a:latin typeface="Caveat Brush"/>
                <a:ea typeface="Caveat Brush"/>
                <a:cs typeface="Caveat Brush"/>
                <a:sym typeface="Caveat Brush"/>
              </a:rPr>
              <a:t>What could this number be?</a:t>
            </a:r>
            <a:endParaRPr sz="1900">
              <a:solidFill>
                <a:srgbClr val="434343"/>
              </a:solidFill>
              <a:latin typeface="Caveat Brush"/>
              <a:ea typeface="Caveat Brush"/>
              <a:cs typeface="Caveat Brush"/>
              <a:sym typeface="Caveat Brush"/>
            </a:endParaRPr>
          </a:p>
        </p:txBody>
      </p:sp>
      <p:sp>
        <p:nvSpPr>
          <p:cNvPr id="362" name="Google Shape;362;p44"/>
          <p:cNvSpPr txBox="1"/>
          <p:nvPr/>
        </p:nvSpPr>
        <p:spPr>
          <a:xfrm>
            <a:off x="6242275" y="1596625"/>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363" name="Google Shape;363;p44"/>
          <p:cNvGraphicFramePr/>
          <p:nvPr/>
        </p:nvGraphicFramePr>
        <p:xfrm>
          <a:off x="6398275" y="2132425"/>
          <a:ext cx="3000000" cy="3000000"/>
        </p:xfrm>
        <a:graphic>
          <a:graphicData uri="http://schemas.openxmlformats.org/drawingml/2006/table">
            <a:tbl>
              <a:tblPr>
                <a:noFill/>
                <a:tableStyleId>{40DD6520-A1F8-454A-9A49-F0BCF30BBF0A}</a:tableStyleId>
              </a:tblPr>
              <a:tblGrid>
                <a:gridCol w="747725"/>
                <a:gridCol w="747725"/>
                <a:gridCol w="747725"/>
              </a:tblGrid>
              <a:tr h="81465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59037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364" name="Google Shape;364;p44"/>
          <p:cNvPicPr preferRelativeResize="0"/>
          <p:nvPr/>
        </p:nvPicPr>
        <p:blipFill>
          <a:blip r:embed="rId3">
            <a:alphaModFix/>
          </a:blip>
          <a:stretch>
            <a:fillRect/>
          </a:stretch>
        </p:blipFill>
        <p:spPr>
          <a:xfrm>
            <a:off x="848925" y="2713784"/>
            <a:ext cx="5343525" cy="7239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8" name="Shape 368"/>
        <p:cNvGrpSpPr/>
        <p:nvPr/>
      </p:nvGrpSpPr>
      <p:grpSpPr>
        <a:xfrm>
          <a:off x="0" y="0"/>
          <a:ext cx="0" cy="0"/>
          <a:chOff x="0" y="0"/>
          <a:chExt cx="0" cy="0"/>
        </a:xfrm>
      </p:grpSpPr>
      <p:sp>
        <p:nvSpPr>
          <p:cNvPr id="369" name="Google Shape;369;p45"/>
          <p:cNvSpPr/>
          <p:nvPr/>
        </p:nvSpPr>
        <p:spPr>
          <a:xfrm>
            <a:off x="148675" y="1339100"/>
            <a:ext cx="4457700" cy="126446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5"/>
          <p:cNvSpPr txBox="1"/>
          <p:nvPr>
            <p:ph type="ctrTitle"/>
          </p:nvPr>
        </p:nvSpPr>
        <p:spPr>
          <a:xfrm>
            <a:off x="1125150" y="551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Estimation Exploration: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What Number Could this Be?</a:t>
            </a:r>
            <a:endParaRPr b="0" sz="2600">
              <a:solidFill>
                <a:srgbClr val="595959"/>
              </a:solidFill>
              <a:latin typeface="Hepta Slab"/>
              <a:ea typeface="Hepta Slab"/>
              <a:cs typeface="Hepta Slab"/>
              <a:sym typeface="Hepta Slab"/>
            </a:endParaRPr>
          </a:p>
        </p:txBody>
      </p:sp>
      <p:sp>
        <p:nvSpPr>
          <p:cNvPr id="371" name="Google Shape;371;p4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72" name="Google Shape;372;p45"/>
          <p:cNvSpPr txBox="1"/>
          <p:nvPr/>
        </p:nvSpPr>
        <p:spPr>
          <a:xfrm rot="-235625">
            <a:off x="809343" y="1446508"/>
            <a:ext cx="3136364" cy="94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434343"/>
                </a:solidFill>
                <a:latin typeface="Caveat Brush"/>
                <a:ea typeface="Caveat Brush"/>
                <a:cs typeface="Caveat Brush"/>
                <a:sym typeface="Caveat Brush"/>
              </a:rPr>
              <a:t>Based on this new information, do you want to revise, or change, your estimates?</a:t>
            </a:r>
            <a:endParaRPr sz="1900">
              <a:solidFill>
                <a:srgbClr val="434343"/>
              </a:solidFill>
              <a:latin typeface="Caveat Brush"/>
              <a:ea typeface="Caveat Brush"/>
              <a:cs typeface="Caveat Brush"/>
              <a:sym typeface="Caveat Brush"/>
            </a:endParaRPr>
          </a:p>
        </p:txBody>
      </p:sp>
      <p:sp>
        <p:nvSpPr>
          <p:cNvPr id="373" name="Google Shape;373;p45"/>
          <p:cNvSpPr txBox="1"/>
          <p:nvPr/>
        </p:nvSpPr>
        <p:spPr>
          <a:xfrm>
            <a:off x="6242275" y="1596625"/>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374" name="Google Shape;374;p45"/>
          <p:cNvGraphicFramePr/>
          <p:nvPr/>
        </p:nvGraphicFramePr>
        <p:xfrm>
          <a:off x="6398275" y="2132425"/>
          <a:ext cx="3000000" cy="3000000"/>
        </p:xfrm>
        <a:graphic>
          <a:graphicData uri="http://schemas.openxmlformats.org/drawingml/2006/table">
            <a:tbl>
              <a:tblPr>
                <a:noFill/>
                <a:tableStyleId>{40DD6520-A1F8-454A-9A49-F0BCF30BBF0A}</a:tableStyleId>
              </a:tblPr>
              <a:tblGrid>
                <a:gridCol w="747725"/>
                <a:gridCol w="747725"/>
                <a:gridCol w="747725"/>
              </a:tblGrid>
              <a:tr h="81465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59037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375" name="Google Shape;375;p45"/>
          <p:cNvPicPr preferRelativeResize="0"/>
          <p:nvPr/>
        </p:nvPicPr>
        <p:blipFill>
          <a:blip r:embed="rId3">
            <a:alphaModFix/>
          </a:blip>
          <a:stretch>
            <a:fillRect/>
          </a:stretch>
        </p:blipFill>
        <p:spPr>
          <a:xfrm>
            <a:off x="866575" y="3091209"/>
            <a:ext cx="5429250" cy="8953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6"/>
          <p:cNvSpPr txBox="1"/>
          <p:nvPr>
            <p:ph type="ctrTitle"/>
          </p:nvPr>
        </p:nvSpPr>
        <p:spPr>
          <a:xfrm>
            <a:off x="355500"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Estimate Numbers on a Number Line</a:t>
            </a:r>
            <a:endParaRPr b="0" sz="2900">
              <a:solidFill>
                <a:srgbClr val="434343"/>
              </a:solidFill>
              <a:latin typeface="Hepta Slab"/>
              <a:ea typeface="Hepta Slab"/>
              <a:cs typeface="Hepta Slab"/>
              <a:sym typeface="Hepta Slab"/>
            </a:endParaRPr>
          </a:p>
        </p:txBody>
      </p:sp>
      <p:sp>
        <p:nvSpPr>
          <p:cNvPr id="381" name="Google Shape;381;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82" name="Google Shape;382;p46"/>
          <p:cNvSpPr txBox="1"/>
          <p:nvPr/>
        </p:nvSpPr>
        <p:spPr>
          <a:xfrm>
            <a:off x="535775" y="1103700"/>
            <a:ext cx="3889800" cy="375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What number could this be? _____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What number could this be? _____</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3. What number could this be? _____</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4. What number could this be? _____</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sp>
        <p:nvSpPr>
          <p:cNvPr id="383" name="Google Shape;383;p46"/>
          <p:cNvSpPr txBox="1"/>
          <p:nvPr/>
        </p:nvSpPr>
        <p:spPr>
          <a:xfrm>
            <a:off x="4296975" y="1103700"/>
            <a:ext cx="4278000" cy="375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5. Which estimate are you most confident in? Why?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6. Which estimate are you least confident in? Why?</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pic>
        <p:nvPicPr>
          <p:cNvPr id="384" name="Google Shape;384;p46"/>
          <p:cNvPicPr preferRelativeResize="0"/>
          <p:nvPr/>
        </p:nvPicPr>
        <p:blipFill>
          <a:blip r:embed="rId3">
            <a:alphaModFix/>
          </a:blip>
          <a:stretch>
            <a:fillRect/>
          </a:stretch>
        </p:blipFill>
        <p:spPr>
          <a:xfrm>
            <a:off x="751300" y="1557149"/>
            <a:ext cx="2666975" cy="337150"/>
          </a:xfrm>
          <a:prstGeom prst="rect">
            <a:avLst/>
          </a:prstGeom>
          <a:noFill/>
          <a:ln>
            <a:noFill/>
          </a:ln>
        </p:spPr>
      </p:pic>
      <p:pic>
        <p:nvPicPr>
          <p:cNvPr id="385" name="Google Shape;385;p46"/>
          <p:cNvPicPr preferRelativeResize="0"/>
          <p:nvPr/>
        </p:nvPicPr>
        <p:blipFill>
          <a:blip r:embed="rId4">
            <a:alphaModFix/>
          </a:blip>
          <a:stretch>
            <a:fillRect/>
          </a:stretch>
        </p:blipFill>
        <p:spPr>
          <a:xfrm>
            <a:off x="751294" y="2380244"/>
            <a:ext cx="2496725" cy="383000"/>
          </a:xfrm>
          <a:prstGeom prst="rect">
            <a:avLst/>
          </a:prstGeom>
          <a:noFill/>
          <a:ln>
            <a:noFill/>
          </a:ln>
        </p:spPr>
      </p:pic>
      <p:pic>
        <p:nvPicPr>
          <p:cNvPr id="386" name="Google Shape;386;p46"/>
          <p:cNvPicPr preferRelativeResize="0"/>
          <p:nvPr/>
        </p:nvPicPr>
        <p:blipFill>
          <a:blip r:embed="rId5">
            <a:alphaModFix/>
          </a:blip>
          <a:stretch>
            <a:fillRect/>
          </a:stretch>
        </p:blipFill>
        <p:spPr>
          <a:xfrm>
            <a:off x="751295" y="3249200"/>
            <a:ext cx="2856542" cy="383000"/>
          </a:xfrm>
          <a:prstGeom prst="rect">
            <a:avLst/>
          </a:prstGeom>
          <a:noFill/>
          <a:ln>
            <a:noFill/>
          </a:ln>
        </p:spPr>
      </p:pic>
      <p:pic>
        <p:nvPicPr>
          <p:cNvPr id="387" name="Google Shape;387;p46"/>
          <p:cNvPicPr preferRelativeResize="0"/>
          <p:nvPr/>
        </p:nvPicPr>
        <p:blipFill>
          <a:blip r:embed="rId6">
            <a:alphaModFix/>
          </a:blip>
          <a:stretch>
            <a:fillRect/>
          </a:stretch>
        </p:blipFill>
        <p:spPr>
          <a:xfrm>
            <a:off x="688402" y="4052050"/>
            <a:ext cx="2792775" cy="45146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7"/>
          <p:cNvSpPr txBox="1"/>
          <p:nvPr>
            <p:ph type="ctrTitle"/>
          </p:nvPr>
        </p:nvSpPr>
        <p:spPr>
          <a:xfrm>
            <a:off x="408350"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Order Numbers on the Number Line</a:t>
            </a:r>
            <a:endParaRPr b="0" sz="2800">
              <a:solidFill>
                <a:srgbClr val="434343"/>
              </a:solidFill>
              <a:latin typeface="Hepta Slab"/>
              <a:ea typeface="Hepta Slab"/>
              <a:cs typeface="Hepta Slab"/>
              <a:sym typeface="Hepta Slab"/>
            </a:endParaRPr>
          </a:p>
        </p:txBody>
      </p:sp>
      <p:sp>
        <p:nvSpPr>
          <p:cNvPr id="393" name="Google Shape;393;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94" name="Google Shape;394;p47"/>
          <p:cNvPicPr preferRelativeResize="0"/>
          <p:nvPr/>
        </p:nvPicPr>
        <p:blipFill>
          <a:blip r:embed="rId3">
            <a:alphaModFix/>
          </a:blip>
          <a:stretch>
            <a:fillRect/>
          </a:stretch>
        </p:blipFill>
        <p:spPr>
          <a:xfrm>
            <a:off x="1374000" y="1108750"/>
            <a:ext cx="6038850" cy="2676525"/>
          </a:xfrm>
          <a:prstGeom prst="rect">
            <a:avLst/>
          </a:prstGeom>
          <a:noFill/>
          <a:ln cap="flat" cmpd="sng" w="19050">
            <a:solidFill>
              <a:schemeClr val="dk2"/>
            </a:solidFill>
            <a:prstDash val="solid"/>
            <a:round/>
            <a:headEnd len="sm" w="sm" type="none"/>
            <a:tailEnd len="sm" w="sm" type="none"/>
          </a:ln>
        </p:spPr>
      </p:pic>
      <p:pic>
        <p:nvPicPr>
          <p:cNvPr id="395" name="Google Shape;395;p47"/>
          <p:cNvPicPr preferRelativeResize="0"/>
          <p:nvPr/>
        </p:nvPicPr>
        <p:blipFill>
          <a:blip r:embed="rId4">
            <a:alphaModFix/>
          </a:blip>
          <a:stretch>
            <a:fillRect/>
          </a:stretch>
        </p:blipFill>
        <p:spPr>
          <a:xfrm>
            <a:off x="2194714" y="4127150"/>
            <a:ext cx="4199675" cy="5177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01" name="Google Shape;401;p48"/>
          <p:cNvSpPr/>
          <p:nvPr/>
        </p:nvSpPr>
        <p:spPr>
          <a:xfrm flipH="1">
            <a:off x="1273290" y="910825"/>
            <a:ext cx="3463010" cy="189580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8"/>
          <p:cNvSpPr txBox="1"/>
          <p:nvPr/>
        </p:nvSpPr>
        <p:spPr>
          <a:xfrm>
            <a:off x="1814653" y="1106598"/>
            <a:ext cx="2380200" cy="150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How did you use what you know about a number line to estimate today?</a:t>
            </a:r>
            <a:endParaRPr b="1" sz="1700">
              <a:latin typeface="Quicksand"/>
              <a:ea typeface="Quicksand"/>
              <a:cs typeface="Quicksand"/>
              <a:sym typeface="Quicksand"/>
            </a:endParaRPr>
          </a:p>
        </p:txBody>
      </p:sp>
      <p:pic>
        <p:nvPicPr>
          <p:cNvPr id="403" name="Google Shape;403;p48"/>
          <p:cNvPicPr preferRelativeResize="0"/>
          <p:nvPr/>
        </p:nvPicPr>
        <p:blipFill>
          <a:blip r:embed="rId3">
            <a:alphaModFix/>
          </a:blip>
          <a:stretch>
            <a:fillRect/>
          </a:stretch>
        </p:blipFill>
        <p:spPr>
          <a:xfrm>
            <a:off x="5054675" y="2670001"/>
            <a:ext cx="2017650" cy="17965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407" name="Shape 407"/>
        <p:cNvGrpSpPr/>
        <p:nvPr/>
      </p:nvGrpSpPr>
      <p:grpSpPr>
        <a:xfrm>
          <a:off x="0" y="0"/>
          <a:ext cx="0" cy="0"/>
          <a:chOff x="0" y="0"/>
          <a:chExt cx="0" cy="0"/>
        </a:xfrm>
      </p:grpSpPr>
      <p:sp>
        <p:nvSpPr>
          <p:cNvPr id="408" name="Google Shape;408;p49"/>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409" name="Google Shape;409;p49"/>
          <p:cNvSpPr txBox="1"/>
          <p:nvPr/>
        </p:nvSpPr>
        <p:spPr>
          <a:xfrm>
            <a:off x="501075" y="1202075"/>
            <a:ext cx="8137800" cy="33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In this section, we learned about the number line. It is like a ruler, but not used to measure objects. A number line can be used to represent numbers and see their distance from 0 and each other. Numbers can be represented by tick marks and points on the number line and increase in value when moving to the right. We used tick marks to help us locate numbers and counted by 5 and 10 to help us fill in missing numbers. We also estimated numbers by thinking about how close they were to zero and other numbers.</a:t>
            </a:r>
            <a:endParaRPr sz="15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300">
              <a:latin typeface="Quicksand"/>
              <a:ea typeface="Quicksand"/>
              <a:cs typeface="Quicksand"/>
              <a:sym typeface="Quicksand"/>
            </a:endParaRPr>
          </a:p>
        </p:txBody>
      </p:sp>
      <p:sp>
        <p:nvSpPr>
          <p:cNvPr id="410" name="Google Shape;410;p4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1" name="Google Shape;411;p49"/>
          <p:cNvPicPr preferRelativeResize="0"/>
          <p:nvPr/>
        </p:nvPicPr>
        <p:blipFill>
          <a:blip r:embed="rId3">
            <a:alphaModFix/>
          </a:blip>
          <a:stretch>
            <a:fillRect/>
          </a:stretch>
        </p:blipFill>
        <p:spPr>
          <a:xfrm>
            <a:off x="2164900" y="2882374"/>
            <a:ext cx="5432475" cy="17205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15" name="Shape 415"/>
        <p:cNvGrpSpPr/>
        <p:nvPr/>
      </p:nvGrpSpPr>
      <p:grpSpPr>
        <a:xfrm>
          <a:off x="0" y="0"/>
          <a:ext cx="0" cy="0"/>
          <a:chOff x="0" y="0"/>
          <a:chExt cx="0" cy="0"/>
        </a:xfrm>
      </p:grpSpPr>
      <p:sp>
        <p:nvSpPr>
          <p:cNvPr id="416" name="Google Shape;416;p50"/>
          <p:cNvSpPr txBox="1"/>
          <p:nvPr>
            <p:ph type="ctrTitle"/>
          </p:nvPr>
        </p:nvSpPr>
        <p:spPr>
          <a:xfrm>
            <a:off x="1259275" y="884350"/>
            <a:ext cx="6925500" cy="15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Center Day Lesson</a:t>
            </a:r>
            <a:endParaRPr sz="4200">
              <a:solidFill>
                <a:srgbClr val="434343"/>
              </a:solidFill>
              <a:latin typeface="Hepta Slab"/>
              <a:ea typeface="Hepta Slab"/>
              <a:cs typeface="Hepta Slab"/>
              <a:sym typeface="Hepta Slab"/>
            </a:endParaRPr>
          </a:p>
        </p:txBody>
      </p:sp>
      <p:sp>
        <p:nvSpPr>
          <p:cNvPr id="417" name="Google Shape;417;p50"/>
          <p:cNvSpPr txBox="1"/>
          <p:nvPr/>
        </p:nvSpPr>
        <p:spPr>
          <a:xfrm>
            <a:off x="3291800" y="251767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put numbers on a number line. </a:t>
            </a:r>
            <a:endParaRPr>
              <a:latin typeface="Quicksand"/>
              <a:ea typeface="Quicksand"/>
              <a:cs typeface="Quicksand"/>
              <a:sym typeface="Quicksand"/>
            </a:endParaRPr>
          </a:p>
        </p:txBody>
      </p:sp>
      <p:sp>
        <p:nvSpPr>
          <p:cNvPr id="418" name="Google Shape;418;p50"/>
          <p:cNvSpPr/>
          <p:nvPr/>
        </p:nvSpPr>
        <p:spPr>
          <a:xfrm>
            <a:off x="2698202" y="25176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2.NBT.B.5</a:t>
            </a:r>
            <a:endParaRPr sz="1100">
              <a:latin typeface="Quicksand"/>
              <a:ea typeface="Quicksand"/>
              <a:cs typeface="Quicksand"/>
              <a:sym typeface="Quicksand"/>
            </a:endParaRPr>
          </a:p>
        </p:txBody>
      </p:sp>
      <p:sp>
        <p:nvSpPr>
          <p:cNvPr id="420" name="Google Shape;420;p50"/>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6</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1"/>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Decompose and Subtract</a:t>
            </a:r>
            <a:endParaRPr b="0" sz="2900">
              <a:solidFill>
                <a:srgbClr val="434343"/>
              </a:solidFill>
              <a:latin typeface="Hepta Slab"/>
              <a:ea typeface="Hepta Slab"/>
              <a:cs typeface="Hepta Slab"/>
              <a:sym typeface="Hepta Slab"/>
            </a:endParaRPr>
          </a:p>
        </p:txBody>
      </p:sp>
      <p:sp>
        <p:nvSpPr>
          <p:cNvPr id="426" name="Google Shape;426;p5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27" name="Google Shape;427;p51"/>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1"/>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429" name="Google Shape;429;p51"/>
          <p:cNvPicPr preferRelativeResize="0"/>
          <p:nvPr/>
        </p:nvPicPr>
        <p:blipFill>
          <a:blip r:embed="rId3">
            <a:alphaModFix/>
          </a:blip>
          <a:stretch>
            <a:fillRect/>
          </a:stretch>
        </p:blipFill>
        <p:spPr>
          <a:xfrm>
            <a:off x="3628146" y="2136776"/>
            <a:ext cx="3023555" cy="9904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2"/>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Decompose and Subtract</a:t>
            </a:r>
            <a:endParaRPr b="0" sz="2900">
              <a:solidFill>
                <a:srgbClr val="434343"/>
              </a:solidFill>
              <a:latin typeface="Hepta Slab"/>
              <a:ea typeface="Hepta Slab"/>
              <a:cs typeface="Hepta Slab"/>
              <a:sym typeface="Hepta Slab"/>
            </a:endParaRPr>
          </a:p>
        </p:txBody>
      </p:sp>
      <p:sp>
        <p:nvSpPr>
          <p:cNvPr id="435" name="Google Shape;435;p5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36" name="Google Shape;436;p52"/>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52"/>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438" name="Google Shape;438;p52"/>
          <p:cNvPicPr preferRelativeResize="0"/>
          <p:nvPr/>
        </p:nvPicPr>
        <p:blipFill>
          <a:blip r:embed="rId3">
            <a:alphaModFix/>
          </a:blip>
          <a:stretch>
            <a:fillRect/>
          </a:stretch>
        </p:blipFill>
        <p:spPr>
          <a:xfrm>
            <a:off x="3649596" y="2265351"/>
            <a:ext cx="2486951" cy="10196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53"/>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Decompose and Subtract</a:t>
            </a:r>
            <a:endParaRPr b="0" sz="2900">
              <a:solidFill>
                <a:srgbClr val="434343"/>
              </a:solidFill>
              <a:latin typeface="Hepta Slab"/>
              <a:ea typeface="Hepta Slab"/>
              <a:cs typeface="Hepta Slab"/>
              <a:sym typeface="Hepta Slab"/>
            </a:endParaRPr>
          </a:p>
        </p:txBody>
      </p:sp>
      <p:sp>
        <p:nvSpPr>
          <p:cNvPr id="444" name="Google Shape;444;p5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45" name="Google Shape;445;p53"/>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3"/>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447" name="Google Shape;447;p53"/>
          <p:cNvPicPr preferRelativeResize="0"/>
          <p:nvPr/>
        </p:nvPicPr>
        <p:blipFill>
          <a:blip r:embed="rId3">
            <a:alphaModFix/>
          </a:blip>
          <a:stretch>
            <a:fillRect/>
          </a:stretch>
        </p:blipFill>
        <p:spPr>
          <a:xfrm>
            <a:off x="3595995" y="2154927"/>
            <a:ext cx="2903075" cy="97232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54"/>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Decompose and Subtract</a:t>
            </a:r>
            <a:endParaRPr b="0" sz="2900">
              <a:solidFill>
                <a:srgbClr val="434343"/>
              </a:solidFill>
              <a:latin typeface="Hepta Slab"/>
              <a:ea typeface="Hepta Slab"/>
              <a:cs typeface="Hepta Slab"/>
              <a:sym typeface="Hepta Slab"/>
            </a:endParaRPr>
          </a:p>
        </p:txBody>
      </p:sp>
      <p:sp>
        <p:nvSpPr>
          <p:cNvPr id="453" name="Google Shape;453;p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54" name="Google Shape;454;p5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54"/>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456" name="Google Shape;456;p54"/>
          <p:cNvPicPr preferRelativeResize="0"/>
          <p:nvPr/>
        </p:nvPicPr>
        <p:blipFill>
          <a:blip r:embed="rId3">
            <a:alphaModFix/>
          </a:blip>
          <a:stretch>
            <a:fillRect/>
          </a:stretch>
        </p:blipFill>
        <p:spPr>
          <a:xfrm>
            <a:off x="3606721" y="2136776"/>
            <a:ext cx="2762850" cy="12279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55"/>
          <p:cNvSpPr txBox="1"/>
          <p:nvPr>
            <p:ph type="ctrTitle"/>
          </p:nvPr>
        </p:nvSpPr>
        <p:spPr>
          <a:xfrm>
            <a:off x="268325" y="790275"/>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Introduce Playing on the Number Line, Fill It</a:t>
            </a:r>
            <a:endParaRPr b="0" sz="3000">
              <a:solidFill>
                <a:srgbClr val="434343"/>
              </a:solidFill>
              <a:latin typeface="Hepta Slab"/>
              <a:ea typeface="Hepta Slab"/>
              <a:cs typeface="Hepta Slab"/>
              <a:sym typeface="Hepta Slab"/>
            </a:endParaRPr>
          </a:p>
        </p:txBody>
      </p:sp>
      <p:sp>
        <p:nvSpPr>
          <p:cNvPr id="462" name="Google Shape;462;p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463" name="Google Shape;463;p55"/>
          <p:cNvPicPr preferRelativeResize="0"/>
          <p:nvPr/>
        </p:nvPicPr>
        <p:blipFill>
          <a:blip r:embed="rId3">
            <a:alphaModFix/>
          </a:blip>
          <a:stretch>
            <a:fillRect/>
          </a:stretch>
        </p:blipFill>
        <p:spPr>
          <a:xfrm>
            <a:off x="463150" y="1585850"/>
            <a:ext cx="5838825" cy="1809750"/>
          </a:xfrm>
          <a:prstGeom prst="rect">
            <a:avLst/>
          </a:prstGeom>
          <a:noFill/>
          <a:ln cap="flat" cmpd="sng" w="19050">
            <a:solidFill>
              <a:schemeClr val="dk2"/>
            </a:solidFill>
            <a:prstDash val="solid"/>
            <a:round/>
            <a:headEnd len="sm" w="sm" type="none"/>
            <a:tailEnd len="sm" w="sm" type="none"/>
          </a:ln>
        </p:spPr>
      </p:pic>
      <p:pic>
        <p:nvPicPr>
          <p:cNvPr id="464" name="Google Shape;464;p55"/>
          <p:cNvPicPr preferRelativeResize="0"/>
          <p:nvPr/>
        </p:nvPicPr>
        <p:blipFill>
          <a:blip r:embed="rId4">
            <a:alphaModFix/>
          </a:blip>
          <a:stretch>
            <a:fillRect/>
          </a:stretch>
        </p:blipFill>
        <p:spPr>
          <a:xfrm>
            <a:off x="570300" y="3859800"/>
            <a:ext cx="7386250" cy="538175"/>
          </a:xfrm>
          <a:prstGeom prst="rect">
            <a:avLst/>
          </a:prstGeom>
          <a:noFill/>
          <a:ln>
            <a:noFill/>
          </a:ln>
        </p:spPr>
      </p:pic>
      <p:pic>
        <p:nvPicPr>
          <p:cNvPr id="465" name="Google Shape;465;p55"/>
          <p:cNvPicPr preferRelativeResize="0"/>
          <p:nvPr/>
        </p:nvPicPr>
        <p:blipFill>
          <a:blip r:embed="rId5">
            <a:alphaModFix/>
          </a:blip>
          <a:stretch>
            <a:fillRect/>
          </a:stretch>
        </p:blipFill>
        <p:spPr>
          <a:xfrm>
            <a:off x="6411500" y="1108750"/>
            <a:ext cx="1279800" cy="1317825"/>
          </a:xfrm>
          <a:prstGeom prst="rect">
            <a:avLst/>
          </a:prstGeom>
          <a:noFill/>
          <a:ln>
            <a:noFill/>
          </a:ln>
        </p:spPr>
      </p:pic>
      <p:pic>
        <p:nvPicPr>
          <p:cNvPr id="466" name="Google Shape;466;p55"/>
          <p:cNvPicPr preferRelativeResize="0"/>
          <p:nvPr/>
        </p:nvPicPr>
        <p:blipFill>
          <a:blip r:embed="rId6">
            <a:alphaModFix/>
          </a:blip>
          <a:stretch>
            <a:fillRect/>
          </a:stretch>
        </p:blipFill>
        <p:spPr>
          <a:xfrm>
            <a:off x="7541425" y="2287275"/>
            <a:ext cx="1279800" cy="13556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56"/>
          <p:cNvSpPr txBox="1"/>
          <p:nvPr>
            <p:ph type="ctrTitle"/>
          </p:nvPr>
        </p:nvSpPr>
        <p:spPr>
          <a:xfrm>
            <a:off x="547350" y="46994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472" name="Google Shape;472;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73" name="Google Shape;473;p56"/>
          <p:cNvSpPr txBox="1"/>
          <p:nvPr/>
        </p:nvSpPr>
        <p:spPr>
          <a:xfrm>
            <a:off x="653675" y="16930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Playing on the </a:t>
            </a:r>
            <a:endParaRPr sz="1800">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Number Line, Fill It</a:t>
            </a:r>
            <a:endParaRPr sz="1800">
              <a:latin typeface="Hepta Slab"/>
              <a:ea typeface="Hepta Slab"/>
              <a:cs typeface="Hepta Slab"/>
              <a:sym typeface="Hepta Slab"/>
            </a:endParaRPr>
          </a:p>
        </p:txBody>
      </p:sp>
      <p:sp>
        <p:nvSpPr>
          <p:cNvPr id="474" name="Google Shape;474;p56"/>
          <p:cNvSpPr txBox="1"/>
          <p:nvPr/>
        </p:nvSpPr>
        <p:spPr>
          <a:xfrm>
            <a:off x="4900925" y="16930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Number Puzzles, </a:t>
            </a:r>
            <a:endParaRPr sz="1800">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Up to 100 </a:t>
            </a:r>
            <a:endParaRPr sz="1800">
              <a:latin typeface="Hepta Slab"/>
              <a:ea typeface="Hepta Slab"/>
              <a:cs typeface="Hepta Slab"/>
              <a:sym typeface="Hepta Slab"/>
            </a:endParaRPr>
          </a:p>
        </p:txBody>
      </p:sp>
      <p:pic>
        <p:nvPicPr>
          <p:cNvPr id="475" name="Google Shape;475;p56"/>
          <p:cNvPicPr preferRelativeResize="0"/>
          <p:nvPr/>
        </p:nvPicPr>
        <p:blipFill>
          <a:blip r:embed="rId3">
            <a:alphaModFix/>
          </a:blip>
          <a:stretch>
            <a:fillRect/>
          </a:stretch>
        </p:blipFill>
        <p:spPr>
          <a:xfrm>
            <a:off x="5035275" y="2502375"/>
            <a:ext cx="3188019" cy="713825"/>
          </a:xfrm>
          <a:prstGeom prst="rect">
            <a:avLst/>
          </a:prstGeom>
          <a:noFill/>
          <a:ln cap="flat" cmpd="sng" w="19050">
            <a:solidFill>
              <a:schemeClr val="dk2"/>
            </a:solidFill>
            <a:prstDash val="solid"/>
            <a:round/>
            <a:headEnd len="sm" w="sm" type="none"/>
            <a:tailEnd len="sm" w="sm" type="none"/>
          </a:ln>
        </p:spPr>
      </p:pic>
      <p:pic>
        <p:nvPicPr>
          <p:cNvPr id="476" name="Google Shape;476;p56"/>
          <p:cNvPicPr preferRelativeResize="0"/>
          <p:nvPr/>
        </p:nvPicPr>
        <p:blipFill>
          <a:blip r:embed="rId4">
            <a:alphaModFix/>
          </a:blip>
          <a:stretch>
            <a:fillRect/>
          </a:stretch>
        </p:blipFill>
        <p:spPr>
          <a:xfrm>
            <a:off x="1235825" y="2576800"/>
            <a:ext cx="982664" cy="900091"/>
          </a:xfrm>
          <a:prstGeom prst="rect">
            <a:avLst/>
          </a:prstGeom>
          <a:noFill/>
          <a:ln cap="flat" cmpd="sng" w="19050">
            <a:solidFill>
              <a:schemeClr val="dk2"/>
            </a:solidFill>
            <a:prstDash val="solid"/>
            <a:round/>
            <a:headEnd len="sm" w="sm" type="none"/>
            <a:tailEnd len="sm" w="sm" type="none"/>
          </a:ln>
        </p:spPr>
      </p:pic>
      <p:pic>
        <p:nvPicPr>
          <p:cNvPr id="477" name="Google Shape;477;p56"/>
          <p:cNvPicPr preferRelativeResize="0"/>
          <p:nvPr/>
        </p:nvPicPr>
        <p:blipFill>
          <a:blip r:embed="rId5">
            <a:alphaModFix/>
          </a:blip>
          <a:stretch>
            <a:fillRect/>
          </a:stretch>
        </p:blipFill>
        <p:spPr>
          <a:xfrm>
            <a:off x="2349886" y="2550961"/>
            <a:ext cx="982664" cy="92592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7"/>
          <p:cNvSpPr txBox="1"/>
          <p:nvPr/>
        </p:nvSpPr>
        <p:spPr>
          <a:xfrm>
            <a:off x="956475" y="501700"/>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our center activities required us to add and subtract. What strategy did you use to help you add and subtract?</a:t>
            </a:r>
            <a:endParaRPr sz="2500">
              <a:latin typeface="Quicksand"/>
              <a:ea typeface="Quicksand"/>
              <a:cs typeface="Quicksand"/>
              <a:sym typeface="Quicksand"/>
            </a:endParaRPr>
          </a:p>
        </p:txBody>
      </p:sp>
      <p:sp>
        <p:nvSpPr>
          <p:cNvPr id="483" name="Google Shape;483;p5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84" name="Google Shape;484;p57"/>
          <p:cNvPicPr preferRelativeResize="0"/>
          <p:nvPr/>
        </p:nvPicPr>
        <p:blipFill>
          <a:blip r:embed="rId3">
            <a:alphaModFix/>
          </a:blip>
          <a:stretch>
            <a:fillRect/>
          </a:stretch>
        </p:blipFill>
        <p:spPr>
          <a:xfrm>
            <a:off x="3124575" y="2255251"/>
            <a:ext cx="2600700" cy="23157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88" name="Shape 488"/>
        <p:cNvGrpSpPr/>
        <p:nvPr/>
      </p:nvGrpSpPr>
      <p:grpSpPr>
        <a:xfrm>
          <a:off x="0" y="0"/>
          <a:ext cx="0" cy="0"/>
          <a:chOff x="0" y="0"/>
          <a:chExt cx="0" cy="0"/>
        </a:xfrm>
      </p:grpSpPr>
      <p:sp>
        <p:nvSpPr>
          <p:cNvPr id="489" name="Google Shape;489;p58"/>
          <p:cNvSpPr txBox="1"/>
          <p:nvPr>
            <p:ph type="ctrTitle"/>
          </p:nvPr>
        </p:nvSpPr>
        <p:spPr>
          <a:xfrm>
            <a:off x="1640100" y="1520475"/>
            <a:ext cx="58638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Addition and Subtraction on the Number Line</a:t>
            </a:r>
            <a:endParaRPr sz="4400">
              <a:solidFill>
                <a:srgbClr val="434343"/>
              </a:solidFill>
              <a:latin typeface="Hepta Slab"/>
              <a:ea typeface="Hepta Slab"/>
              <a:cs typeface="Hepta Slab"/>
              <a:sym typeface="Hepta Slab"/>
            </a:endParaRPr>
          </a:p>
        </p:txBody>
      </p:sp>
      <p:sp>
        <p:nvSpPr>
          <p:cNvPr id="490" name="Google Shape;490;p58"/>
          <p:cNvSpPr txBox="1"/>
          <p:nvPr/>
        </p:nvSpPr>
        <p:spPr>
          <a:xfrm>
            <a:off x="2778450" y="2906325"/>
            <a:ext cx="494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match equations to number line representations.</a:t>
            </a:r>
            <a:endParaRPr>
              <a:latin typeface="Quicksand"/>
              <a:ea typeface="Quicksand"/>
              <a:cs typeface="Quicksand"/>
              <a:sym typeface="Quicksand"/>
            </a:endParaRPr>
          </a:p>
        </p:txBody>
      </p:sp>
      <p:sp>
        <p:nvSpPr>
          <p:cNvPr id="491" name="Google Shape;491;p58"/>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58"/>
          <p:cNvSpPr txBox="1"/>
          <p:nvPr/>
        </p:nvSpPr>
        <p:spPr>
          <a:xfrm>
            <a:off x="0" y="4834325"/>
            <a:ext cx="3272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a:t>
            </a:r>
            <a:endParaRPr sz="1100">
              <a:latin typeface="Quicksand"/>
              <a:ea typeface="Quicksand"/>
              <a:cs typeface="Quicksand"/>
              <a:sym typeface="Quicksand"/>
            </a:endParaRPr>
          </a:p>
        </p:txBody>
      </p:sp>
      <p:sp>
        <p:nvSpPr>
          <p:cNvPr id="493" name="Google Shape;493;p58"/>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7</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59"/>
          <p:cNvSpPr txBox="1"/>
          <p:nvPr>
            <p:ph type="ctrTitle"/>
          </p:nvPr>
        </p:nvSpPr>
        <p:spPr>
          <a:xfrm>
            <a:off x="289325" y="742825"/>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Notice and Wonder: Jumps on the Number Line</a:t>
            </a:r>
            <a:endParaRPr b="0" sz="2700">
              <a:solidFill>
                <a:srgbClr val="434343"/>
              </a:solidFill>
              <a:latin typeface="Hepta Slab"/>
              <a:ea typeface="Hepta Slab"/>
              <a:cs typeface="Hepta Slab"/>
              <a:sym typeface="Hepta Slab"/>
            </a:endParaRPr>
          </a:p>
        </p:txBody>
      </p:sp>
      <p:sp>
        <p:nvSpPr>
          <p:cNvPr id="499" name="Google Shape;499;p5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00" name="Google Shape;500;p59"/>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501" name="Google Shape;501;p59"/>
          <p:cNvGrpSpPr/>
          <p:nvPr/>
        </p:nvGrpSpPr>
        <p:grpSpPr>
          <a:xfrm rot="-801510">
            <a:off x="554980" y="1732833"/>
            <a:ext cx="1993856" cy="955396"/>
            <a:chOff x="522450" y="1769275"/>
            <a:chExt cx="2343168" cy="950076"/>
          </a:xfrm>
        </p:grpSpPr>
        <p:sp>
          <p:nvSpPr>
            <p:cNvPr id="502" name="Google Shape;502;p5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59"/>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504" name="Google Shape;504;p59"/>
          <p:cNvGrpSpPr/>
          <p:nvPr/>
        </p:nvGrpSpPr>
        <p:grpSpPr>
          <a:xfrm rot="862304">
            <a:off x="6878184" y="1648369"/>
            <a:ext cx="1863493" cy="885824"/>
            <a:chOff x="886441" y="555965"/>
            <a:chExt cx="2343168" cy="950076"/>
          </a:xfrm>
        </p:grpSpPr>
        <p:sp>
          <p:nvSpPr>
            <p:cNvPr id="505" name="Google Shape;505;p59"/>
            <p:cNvSpPr/>
            <p:nvPr/>
          </p:nvSpPr>
          <p:spPr>
            <a:xfrm>
              <a:off x="886441" y="55596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59"/>
            <p:cNvSpPr txBox="1"/>
            <p:nvPr/>
          </p:nvSpPr>
          <p:spPr>
            <a:xfrm>
              <a:off x="1358007" y="697686"/>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507" name="Google Shape;507;p59"/>
          <p:cNvPicPr preferRelativeResize="0"/>
          <p:nvPr/>
        </p:nvPicPr>
        <p:blipFill>
          <a:blip r:embed="rId3">
            <a:alphaModFix/>
          </a:blip>
          <a:stretch>
            <a:fillRect/>
          </a:stretch>
        </p:blipFill>
        <p:spPr>
          <a:xfrm>
            <a:off x="2262188" y="2443163"/>
            <a:ext cx="4962525" cy="1971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60"/>
          <p:cNvSpPr txBox="1"/>
          <p:nvPr>
            <p:ph type="ctrTitle"/>
          </p:nvPr>
        </p:nvSpPr>
        <p:spPr>
          <a:xfrm>
            <a:off x="356200" y="2672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Addition and Subtraction on the Number Line</a:t>
            </a:r>
            <a:endParaRPr b="0" sz="2300">
              <a:solidFill>
                <a:srgbClr val="434343"/>
              </a:solidFill>
              <a:latin typeface="Hepta Slab"/>
              <a:ea typeface="Hepta Slab"/>
              <a:cs typeface="Hepta Slab"/>
              <a:sym typeface="Hepta Slab"/>
            </a:endParaRPr>
          </a:p>
        </p:txBody>
      </p:sp>
      <p:sp>
        <p:nvSpPr>
          <p:cNvPr id="513" name="Google Shape;513;p60"/>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514" name="Google Shape;514;p60"/>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15" name="Google Shape;515;p60"/>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16" name="Google Shape;516;p60"/>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17" name="Google Shape;517;p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18" name="Google Shape;518;p60"/>
          <p:cNvSpPr txBox="1"/>
          <p:nvPr/>
        </p:nvSpPr>
        <p:spPr>
          <a:xfrm>
            <a:off x="356200" y="863350"/>
            <a:ext cx="8015400" cy="51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Circle the equation represented on the number line.</a:t>
            </a:r>
            <a:endParaRPr sz="1700">
              <a:latin typeface="Livvic"/>
              <a:ea typeface="Livvic"/>
              <a:cs typeface="Livvic"/>
              <a:sym typeface="Livvic"/>
            </a:endParaRPr>
          </a:p>
        </p:txBody>
      </p:sp>
      <p:pic>
        <p:nvPicPr>
          <p:cNvPr id="519" name="Google Shape;519;p60"/>
          <p:cNvPicPr preferRelativeResize="0"/>
          <p:nvPr/>
        </p:nvPicPr>
        <p:blipFill>
          <a:blip r:embed="rId3">
            <a:alphaModFix/>
          </a:blip>
          <a:stretch>
            <a:fillRect/>
          </a:stretch>
        </p:blipFill>
        <p:spPr>
          <a:xfrm>
            <a:off x="527450" y="1377550"/>
            <a:ext cx="3855250" cy="3308600"/>
          </a:xfrm>
          <a:prstGeom prst="rect">
            <a:avLst/>
          </a:prstGeom>
          <a:noFill/>
          <a:ln cap="flat" cmpd="sng" w="19050">
            <a:solidFill>
              <a:schemeClr val="dk2"/>
            </a:solidFill>
            <a:prstDash val="solid"/>
            <a:round/>
            <a:headEnd len="sm" w="sm" type="none"/>
            <a:tailEnd len="sm" w="sm" type="none"/>
          </a:ln>
        </p:spPr>
      </p:pic>
      <p:pic>
        <p:nvPicPr>
          <p:cNvPr id="520" name="Google Shape;520;p60"/>
          <p:cNvPicPr preferRelativeResize="0"/>
          <p:nvPr/>
        </p:nvPicPr>
        <p:blipFill>
          <a:blip r:embed="rId4">
            <a:alphaModFix/>
          </a:blip>
          <a:stretch>
            <a:fillRect/>
          </a:stretch>
        </p:blipFill>
        <p:spPr>
          <a:xfrm>
            <a:off x="4465475" y="1730800"/>
            <a:ext cx="4164024" cy="1967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1"/>
          <p:cNvSpPr txBox="1"/>
          <p:nvPr>
            <p:ph type="ctrTitle"/>
          </p:nvPr>
        </p:nvSpPr>
        <p:spPr>
          <a:xfrm>
            <a:off x="621900" y="519646"/>
            <a:ext cx="7772400" cy="58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Lines and Equations</a:t>
            </a:r>
            <a:endParaRPr b="0" sz="3000">
              <a:solidFill>
                <a:srgbClr val="434343"/>
              </a:solidFill>
              <a:latin typeface="Hepta Slab"/>
              <a:ea typeface="Hepta Slab"/>
              <a:cs typeface="Hepta Slab"/>
              <a:sym typeface="Hepta Slab"/>
            </a:endParaRPr>
          </a:p>
        </p:txBody>
      </p:sp>
      <p:sp>
        <p:nvSpPr>
          <p:cNvPr id="526" name="Google Shape;526;p61"/>
          <p:cNvSpPr txBox="1"/>
          <p:nvPr/>
        </p:nvSpPr>
        <p:spPr>
          <a:xfrm>
            <a:off x="536963" y="155387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27" name="Google Shape;527;p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28" name="Google Shape;528;p61"/>
          <p:cNvSpPr txBox="1"/>
          <p:nvPr/>
        </p:nvSpPr>
        <p:spPr>
          <a:xfrm>
            <a:off x="709350" y="1105250"/>
            <a:ext cx="7597500" cy="7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Cut out the equations.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Paste each equation next to the number line that represents it.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3. Paste the equation that didn’t have a match and represent it on a number line.</a:t>
            </a:r>
            <a:endParaRPr>
              <a:latin typeface="Livvic"/>
              <a:ea typeface="Livvic"/>
              <a:cs typeface="Livvic"/>
              <a:sym typeface="Livvic"/>
            </a:endParaRPr>
          </a:p>
        </p:txBody>
      </p:sp>
      <p:pic>
        <p:nvPicPr>
          <p:cNvPr id="529" name="Google Shape;529;p61"/>
          <p:cNvPicPr preferRelativeResize="0"/>
          <p:nvPr/>
        </p:nvPicPr>
        <p:blipFill>
          <a:blip r:embed="rId3">
            <a:alphaModFix/>
          </a:blip>
          <a:stretch>
            <a:fillRect/>
          </a:stretch>
        </p:blipFill>
        <p:spPr>
          <a:xfrm>
            <a:off x="804075" y="1997150"/>
            <a:ext cx="2106887" cy="585600"/>
          </a:xfrm>
          <a:prstGeom prst="rect">
            <a:avLst/>
          </a:prstGeom>
          <a:noFill/>
          <a:ln cap="flat" cmpd="sng" w="19050">
            <a:solidFill>
              <a:schemeClr val="dk2"/>
            </a:solidFill>
            <a:prstDash val="solid"/>
            <a:round/>
            <a:headEnd len="sm" w="sm" type="none"/>
            <a:tailEnd len="sm" w="sm" type="none"/>
          </a:ln>
        </p:spPr>
      </p:pic>
      <p:pic>
        <p:nvPicPr>
          <p:cNvPr id="530" name="Google Shape;530;p61"/>
          <p:cNvPicPr preferRelativeResize="0"/>
          <p:nvPr/>
        </p:nvPicPr>
        <p:blipFill>
          <a:blip r:embed="rId4">
            <a:alphaModFix/>
          </a:blip>
          <a:stretch>
            <a:fillRect/>
          </a:stretch>
        </p:blipFill>
        <p:spPr>
          <a:xfrm>
            <a:off x="804075" y="2735150"/>
            <a:ext cx="2057000" cy="524675"/>
          </a:xfrm>
          <a:prstGeom prst="rect">
            <a:avLst/>
          </a:prstGeom>
          <a:noFill/>
          <a:ln cap="flat" cmpd="sng" w="19050">
            <a:solidFill>
              <a:schemeClr val="dk2"/>
            </a:solidFill>
            <a:prstDash val="solid"/>
            <a:round/>
            <a:headEnd len="sm" w="sm" type="none"/>
            <a:tailEnd len="sm" w="sm" type="none"/>
          </a:ln>
        </p:spPr>
      </p:pic>
      <p:pic>
        <p:nvPicPr>
          <p:cNvPr id="531" name="Google Shape;531;p61"/>
          <p:cNvPicPr preferRelativeResize="0"/>
          <p:nvPr/>
        </p:nvPicPr>
        <p:blipFill>
          <a:blip r:embed="rId5">
            <a:alphaModFix/>
          </a:blip>
          <a:stretch>
            <a:fillRect/>
          </a:stretch>
        </p:blipFill>
        <p:spPr>
          <a:xfrm>
            <a:off x="804075" y="3401300"/>
            <a:ext cx="1968634" cy="585600"/>
          </a:xfrm>
          <a:prstGeom prst="rect">
            <a:avLst/>
          </a:prstGeom>
          <a:noFill/>
          <a:ln cap="flat" cmpd="sng" w="19050">
            <a:solidFill>
              <a:schemeClr val="dk2"/>
            </a:solidFill>
            <a:prstDash val="solid"/>
            <a:round/>
            <a:headEnd len="sm" w="sm" type="none"/>
            <a:tailEnd len="sm" w="sm" type="none"/>
          </a:ln>
        </p:spPr>
      </p:pic>
      <p:pic>
        <p:nvPicPr>
          <p:cNvPr id="532" name="Google Shape;532;p61"/>
          <p:cNvPicPr preferRelativeResize="0"/>
          <p:nvPr/>
        </p:nvPicPr>
        <p:blipFill>
          <a:blip r:embed="rId6">
            <a:alphaModFix/>
          </a:blip>
          <a:stretch>
            <a:fillRect/>
          </a:stretch>
        </p:blipFill>
        <p:spPr>
          <a:xfrm>
            <a:off x="804075" y="4084300"/>
            <a:ext cx="2057000" cy="524675"/>
          </a:xfrm>
          <a:prstGeom prst="rect">
            <a:avLst/>
          </a:prstGeom>
          <a:noFill/>
          <a:ln cap="flat" cmpd="sng" w="19050">
            <a:solidFill>
              <a:schemeClr val="dk2"/>
            </a:solidFill>
            <a:prstDash val="solid"/>
            <a:round/>
            <a:headEnd len="sm" w="sm" type="none"/>
            <a:tailEnd len="sm" w="sm" type="none"/>
          </a:ln>
        </p:spPr>
      </p:pic>
      <p:pic>
        <p:nvPicPr>
          <p:cNvPr id="533" name="Google Shape;533;p61"/>
          <p:cNvPicPr preferRelativeResize="0"/>
          <p:nvPr/>
        </p:nvPicPr>
        <p:blipFill>
          <a:blip r:embed="rId7">
            <a:alphaModFix/>
          </a:blip>
          <a:stretch>
            <a:fillRect/>
          </a:stretch>
        </p:blipFill>
        <p:spPr>
          <a:xfrm>
            <a:off x="3063354" y="1997150"/>
            <a:ext cx="2106875" cy="625479"/>
          </a:xfrm>
          <a:prstGeom prst="rect">
            <a:avLst/>
          </a:prstGeom>
          <a:noFill/>
          <a:ln cap="flat" cmpd="sng" w="19050">
            <a:solidFill>
              <a:schemeClr val="dk2"/>
            </a:solidFill>
            <a:prstDash val="solid"/>
            <a:round/>
            <a:headEnd len="sm" w="sm" type="none"/>
            <a:tailEnd len="sm" w="sm" type="none"/>
          </a:ln>
        </p:spPr>
      </p:pic>
      <p:pic>
        <p:nvPicPr>
          <p:cNvPr id="534" name="Google Shape;534;p61"/>
          <p:cNvPicPr preferRelativeResize="0"/>
          <p:nvPr/>
        </p:nvPicPr>
        <p:blipFill>
          <a:blip r:embed="rId8">
            <a:alphaModFix/>
          </a:blip>
          <a:stretch>
            <a:fillRect/>
          </a:stretch>
        </p:blipFill>
        <p:spPr>
          <a:xfrm>
            <a:off x="3063350" y="2722639"/>
            <a:ext cx="2106875" cy="553055"/>
          </a:xfrm>
          <a:prstGeom prst="rect">
            <a:avLst/>
          </a:prstGeom>
          <a:noFill/>
          <a:ln cap="flat" cmpd="sng" w="19050">
            <a:solidFill>
              <a:schemeClr val="dk2"/>
            </a:solidFill>
            <a:prstDash val="solid"/>
            <a:round/>
            <a:headEnd len="sm" w="sm" type="none"/>
            <a:tailEnd len="sm" w="sm" type="none"/>
          </a:ln>
        </p:spPr>
      </p:pic>
      <p:pic>
        <p:nvPicPr>
          <p:cNvPr id="535" name="Google Shape;535;p61"/>
          <p:cNvPicPr preferRelativeResize="0"/>
          <p:nvPr/>
        </p:nvPicPr>
        <p:blipFill>
          <a:blip r:embed="rId9">
            <a:alphaModFix/>
          </a:blip>
          <a:stretch>
            <a:fillRect/>
          </a:stretch>
        </p:blipFill>
        <p:spPr>
          <a:xfrm>
            <a:off x="3063351" y="3349513"/>
            <a:ext cx="2106875" cy="636805"/>
          </a:xfrm>
          <a:prstGeom prst="rect">
            <a:avLst/>
          </a:prstGeom>
          <a:noFill/>
          <a:ln cap="flat" cmpd="sng" w="19050">
            <a:solidFill>
              <a:schemeClr val="dk2"/>
            </a:solidFill>
            <a:prstDash val="solid"/>
            <a:round/>
            <a:headEnd len="sm" w="sm" type="none"/>
            <a:tailEnd len="sm" w="sm" type="none"/>
          </a:ln>
        </p:spPr>
      </p:pic>
      <p:pic>
        <p:nvPicPr>
          <p:cNvPr id="536" name="Google Shape;536;p61"/>
          <p:cNvPicPr preferRelativeResize="0"/>
          <p:nvPr/>
        </p:nvPicPr>
        <p:blipFill>
          <a:blip r:embed="rId10">
            <a:alphaModFix/>
          </a:blip>
          <a:stretch>
            <a:fillRect/>
          </a:stretch>
        </p:blipFill>
        <p:spPr>
          <a:xfrm>
            <a:off x="3190227" y="4060125"/>
            <a:ext cx="1709100" cy="695501"/>
          </a:xfrm>
          <a:prstGeom prst="rect">
            <a:avLst/>
          </a:prstGeom>
          <a:noFill/>
          <a:ln cap="flat" cmpd="sng" w="19050">
            <a:solidFill>
              <a:schemeClr val="dk2"/>
            </a:solidFill>
            <a:prstDash val="solid"/>
            <a:round/>
            <a:headEnd len="sm" w="sm" type="none"/>
            <a:tailEnd len="sm" w="sm" type="none"/>
          </a:ln>
        </p:spPr>
      </p:pic>
      <p:pic>
        <p:nvPicPr>
          <p:cNvPr id="537" name="Google Shape;537;p61"/>
          <p:cNvPicPr preferRelativeResize="0"/>
          <p:nvPr/>
        </p:nvPicPr>
        <p:blipFill>
          <a:blip r:embed="rId11">
            <a:alphaModFix/>
          </a:blip>
          <a:stretch>
            <a:fillRect/>
          </a:stretch>
        </p:blipFill>
        <p:spPr>
          <a:xfrm>
            <a:off x="5322629" y="1997150"/>
            <a:ext cx="1143000" cy="371475"/>
          </a:xfrm>
          <a:prstGeom prst="rect">
            <a:avLst/>
          </a:prstGeom>
          <a:noFill/>
          <a:ln cap="flat" cmpd="sng" w="19050">
            <a:solidFill>
              <a:schemeClr val="dk2"/>
            </a:solidFill>
            <a:prstDash val="solid"/>
            <a:round/>
            <a:headEnd len="sm" w="sm" type="none"/>
            <a:tailEnd len="sm" w="sm" type="none"/>
          </a:ln>
        </p:spPr>
      </p:pic>
      <p:pic>
        <p:nvPicPr>
          <p:cNvPr id="538" name="Google Shape;538;p61"/>
          <p:cNvPicPr preferRelativeResize="0"/>
          <p:nvPr/>
        </p:nvPicPr>
        <p:blipFill>
          <a:blip r:embed="rId12">
            <a:alphaModFix/>
          </a:blip>
          <a:stretch>
            <a:fillRect/>
          </a:stretch>
        </p:blipFill>
        <p:spPr>
          <a:xfrm>
            <a:off x="5322629" y="2521025"/>
            <a:ext cx="1038225" cy="314325"/>
          </a:xfrm>
          <a:prstGeom prst="rect">
            <a:avLst/>
          </a:prstGeom>
          <a:noFill/>
          <a:ln cap="flat" cmpd="sng" w="19050">
            <a:solidFill>
              <a:schemeClr val="dk2"/>
            </a:solidFill>
            <a:prstDash val="solid"/>
            <a:round/>
            <a:headEnd len="sm" w="sm" type="none"/>
            <a:tailEnd len="sm" w="sm" type="none"/>
          </a:ln>
        </p:spPr>
      </p:pic>
      <p:pic>
        <p:nvPicPr>
          <p:cNvPr id="539" name="Google Shape;539;p61"/>
          <p:cNvPicPr preferRelativeResize="0"/>
          <p:nvPr/>
        </p:nvPicPr>
        <p:blipFill>
          <a:blip r:embed="rId13">
            <a:alphaModFix/>
          </a:blip>
          <a:stretch>
            <a:fillRect/>
          </a:stretch>
        </p:blipFill>
        <p:spPr>
          <a:xfrm>
            <a:off x="5322629" y="2987750"/>
            <a:ext cx="1181100" cy="314325"/>
          </a:xfrm>
          <a:prstGeom prst="rect">
            <a:avLst/>
          </a:prstGeom>
          <a:noFill/>
          <a:ln cap="flat" cmpd="sng" w="19050">
            <a:solidFill>
              <a:schemeClr val="dk2"/>
            </a:solidFill>
            <a:prstDash val="solid"/>
            <a:round/>
            <a:headEnd len="sm" w="sm" type="none"/>
            <a:tailEnd len="sm" w="sm" type="none"/>
          </a:ln>
        </p:spPr>
      </p:pic>
      <p:pic>
        <p:nvPicPr>
          <p:cNvPr id="540" name="Google Shape;540;p61"/>
          <p:cNvPicPr preferRelativeResize="0"/>
          <p:nvPr/>
        </p:nvPicPr>
        <p:blipFill>
          <a:blip r:embed="rId14">
            <a:alphaModFix/>
          </a:blip>
          <a:stretch>
            <a:fillRect/>
          </a:stretch>
        </p:blipFill>
        <p:spPr>
          <a:xfrm>
            <a:off x="6656129" y="1997150"/>
            <a:ext cx="1143000" cy="342900"/>
          </a:xfrm>
          <a:prstGeom prst="rect">
            <a:avLst/>
          </a:prstGeom>
          <a:noFill/>
          <a:ln cap="flat" cmpd="sng" w="19050">
            <a:solidFill>
              <a:schemeClr val="dk2"/>
            </a:solidFill>
            <a:prstDash val="solid"/>
            <a:round/>
            <a:headEnd len="sm" w="sm" type="none"/>
            <a:tailEnd len="sm" w="sm" type="none"/>
          </a:ln>
        </p:spPr>
      </p:pic>
      <p:pic>
        <p:nvPicPr>
          <p:cNvPr id="541" name="Google Shape;541;p61"/>
          <p:cNvPicPr preferRelativeResize="0"/>
          <p:nvPr/>
        </p:nvPicPr>
        <p:blipFill>
          <a:blip r:embed="rId15">
            <a:alphaModFix/>
          </a:blip>
          <a:stretch>
            <a:fillRect/>
          </a:stretch>
        </p:blipFill>
        <p:spPr>
          <a:xfrm>
            <a:off x="6656129" y="2492450"/>
            <a:ext cx="1095375" cy="342900"/>
          </a:xfrm>
          <a:prstGeom prst="rect">
            <a:avLst/>
          </a:prstGeom>
          <a:noFill/>
          <a:ln cap="flat" cmpd="sng" w="19050">
            <a:solidFill>
              <a:schemeClr val="dk2"/>
            </a:solidFill>
            <a:prstDash val="solid"/>
            <a:round/>
            <a:headEnd len="sm" w="sm" type="none"/>
            <a:tailEnd len="sm" w="sm" type="none"/>
          </a:ln>
        </p:spPr>
      </p:pic>
      <p:pic>
        <p:nvPicPr>
          <p:cNvPr id="542" name="Google Shape;542;p61"/>
          <p:cNvPicPr preferRelativeResize="0"/>
          <p:nvPr/>
        </p:nvPicPr>
        <p:blipFill>
          <a:blip r:embed="rId16">
            <a:alphaModFix/>
          </a:blip>
          <a:stretch>
            <a:fillRect/>
          </a:stretch>
        </p:blipFill>
        <p:spPr>
          <a:xfrm>
            <a:off x="5322626" y="3454475"/>
            <a:ext cx="1047750" cy="342900"/>
          </a:xfrm>
          <a:prstGeom prst="rect">
            <a:avLst/>
          </a:prstGeom>
          <a:noFill/>
          <a:ln cap="flat" cmpd="sng" w="19050">
            <a:solidFill>
              <a:schemeClr val="dk2"/>
            </a:solidFill>
            <a:prstDash val="solid"/>
            <a:round/>
            <a:headEnd len="sm" w="sm" type="none"/>
            <a:tailEnd len="sm" w="sm" type="none"/>
          </a:ln>
        </p:spPr>
      </p:pic>
      <p:pic>
        <p:nvPicPr>
          <p:cNvPr id="543" name="Google Shape;543;p61"/>
          <p:cNvPicPr preferRelativeResize="0"/>
          <p:nvPr/>
        </p:nvPicPr>
        <p:blipFill>
          <a:blip r:embed="rId17">
            <a:alphaModFix/>
          </a:blip>
          <a:stretch>
            <a:fillRect/>
          </a:stretch>
        </p:blipFill>
        <p:spPr>
          <a:xfrm>
            <a:off x="6656129" y="2987750"/>
            <a:ext cx="1190625" cy="342900"/>
          </a:xfrm>
          <a:prstGeom prst="rect">
            <a:avLst/>
          </a:prstGeom>
          <a:noFill/>
          <a:ln cap="flat" cmpd="sng" w="19050">
            <a:solidFill>
              <a:schemeClr val="dk2"/>
            </a:solidFill>
            <a:prstDash val="solid"/>
            <a:round/>
            <a:headEnd len="sm" w="sm" type="none"/>
            <a:tailEnd len="sm" w="sm" type="none"/>
          </a:ln>
        </p:spPr>
      </p:pic>
      <p:pic>
        <p:nvPicPr>
          <p:cNvPr id="544" name="Google Shape;544;p61"/>
          <p:cNvPicPr preferRelativeResize="0"/>
          <p:nvPr/>
        </p:nvPicPr>
        <p:blipFill>
          <a:blip r:embed="rId18">
            <a:alphaModFix/>
          </a:blip>
          <a:stretch>
            <a:fillRect/>
          </a:stretch>
        </p:blipFill>
        <p:spPr>
          <a:xfrm>
            <a:off x="6651364" y="3483050"/>
            <a:ext cx="1152525" cy="295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62"/>
          <p:cNvSpPr/>
          <p:nvPr/>
        </p:nvSpPr>
        <p:spPr>
          <a:xfrm flipH="1">
            <a:off x="546014" y="2154225"/>
            <a:ext cx="2704811" cy="162624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62"/>
          <p:cNvSpPr txBox="1"/>
          <p:nvPr/>
        </p:nvSpPr>
        <p:spPr>
          <a:xfrm>
            <a:off x="999622" y="2265475"/>
            <a:ext cx="1797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dk1"/>
                </a:solidFill>
                <a:latin typeface="Livvic"/>
                <a:ea typeface="Livvic"/>
                <a:cs typeface="Livvic"/>
                <a:sym typeface="Livvic"/>
              </a:rPr>
              <a:t>What do the arrows on the number lines tell us?</a:t>
            </a:r>
            <a:endParaRPr sz="1800">
              <a:solidFill>
                <a:schemeClr val="dk1"/>
              </a:solidFill>
              <a:latin typeface="Livvic"/>
              <a:ea typeface="Livvic"/>
              <a:cs typeface="Livvic"/>
              <a:sym typeface="Livvic"/>
            </a:endParaRPr>
          </a:p>
          <a:p>
            <a:pPr indent="0" lvl="0" marL="0" rtl="0" algn="ctr">
              <a:spcBef>
                <a:spcPts val="0"/>
              </a:spcBef>
              <a:spcAft>
                <a:spcPts val="0"/>
              </a:spcAft>
              <a:buClr>
                <a:schemeClr val="dk1"/>
              </a:buClr>
              <a:buSzPts val="1100"/>
              <a:buFont typeface="Arial"/>
              <a:buNone/>
            </a:pPr>
            <a:r>
              <a:t/>
            </a:r>
            <a:endParaRPr sz="1200">
              <a:solidFill>
                <a:schemeClr val="dk1"/>
              </a:solidFill>
              <a:latin typeface="Livvic"/>
              <a:ea typeface="Livvic"/>
              <a:cs typeface="Livvic"/>
              <a:sym typeface="Livvic"/>
            </a:endParaRPr>
          </a:p>
          <a:p>
            <a:pPr indent="0" lvl="0" marL="0" rtl="0" algn="ctr">
              <a:spcBef>
                <a:spcPts val="0"/>
              </a:spcBef>
              <a:spcAft>
                <a:spcPts val="0"/>
              </a:spcAft>
              <a:buNone/>
            </a:pPr>
            <a:r>
              <a:t/>
            </a:r>
            <a:endParaRPr b="1" sz="600">
              <a:latin typeface="Quicksand"/>
              <a:ea typeface="Quicksand"/>
              <a:cs typeface="Quicksand"/>
              <a:sym typeface="Quicksand"/>
            </a:endParaRPr>
          </a:p>
        </p:txBody>
      </p:sp>
      <p:sp>
        <p:nvSpPr>
          <p:cNvPr id="551" name="Google Shape;551;p62"/>
          <p:cNvSpPr txBox="1"/>
          <p:nvPr/>
        </p:nvSpPr>
        <p:spPr>
          <a:xfrm>
            <a:off x="546025" y="526775"/>
            <a:ext cx="7334700" cy="4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we saw addition and subtraction represented on number lines. What do the arrows on the number lines tell us?</a:t>
            </a:r>
            <a:endParaRPr sz="2100">
              <a:latin typeface="Livvic"/>
              <a:ea typeface="Livvic"/>
              <a:cs typeface="Livvic"/>
              <a:sym typeface="Livvic"/>
            </a:endParaRPr>
          </a:p>
        </p:txBody>
      </p:sp>
      <p:pic>
        <p:nvPicPr>
          <p:cNvPr id="552" name="Google Shape;552;p62"/>
          <p:cNvPicPr preferRelativeResize="0"/>
          <p:nvPr/>
        </p:nvPicPr>
        <p:blipFill>
          <a:blip r:embed="rId3">
            <a:alphaModFix/>
          </a:blip>
          <a:stretch>
            <a:fillRect/>
          </a:stretch>
        </p:blipFill>
        <p:spPr>
          <a:xfrm>
            <a:off x="3555223" y="3267497"/>
            <a:ext cx="1797600" cy="1600603"/>
          </a:xfrm>
          <a:prstGeom prst="rect">
            <a:avLst/>
          </a:prstGeom>
          <a:noFill/>
          <a:ln>
            <a:noFill/>
          </a:ln>
        </p:spPr>
      </p:pic>
      <p:sp>
        <p:nvSpPr>
          <p:cNvPr id="553" name="Google Shape;553;p6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54" name="Google Shape;554;p62"/>
          <p:cNvSpPr/>
          <p:nvPr/>
        </p:nvSpPr>
        <p:spPr>
          <a:xfrm>
            <a:off x="5657225" y="1622975"/>
            <a:ext cx="3076012" cy="21574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62"/>
          <p:cNvSpPr txBox="1"/>
          <p:nvPr/>
        </p:nvSpPr>
        <p:spPr>
          <a:xfrm flipH="1">
            <a:off x="6103675" y="1864450"/>
            <a:ext cx="21831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chemeClr val="dk1"/>
                </a:solidFill>
                <a:latin typeface="Livvic"/>
                <a:ea typeface="Livvic"/>
                <a:cs typeface="Livvic"/>
                <a:sym typeface="Livvic"/>
              </a:rPr>
              <a:t>We need to remember the direction of the arrow helps us to see if we are adding or subtracting and the jump shows the difference between the starting and ending numbers.</a:t>
            </a:r>
            <a:endParaRPr sz="1200">
              <a:solidFill>
                <a:schemeClr val="dk1"/>
              </a:solidFill>
              <a:latin typeface="Livvic"/>
              <a:ea typeface="Livvic"/>
              <a:cs typeface="Livvic"/>
              <a:sym typeface="Livvic"/>
            </a:endParaRPr>
          </a:p>
          <a:p>
            <a:pPr indent="0" lvl="0" marL="0" rtl="0" algn="ctr">
              <a:spcBef>
                <a:spcPts val="0"/>
              </a:spcBef>
              <a:spcAft>
                <a:spcPts val="0"/>
              </a:spcAft>
              <a:buClr>
                <a:schemeClr val="dk1"/>
              </a:buClr>
              <a:buSzPts val="1100"/>
              <a:buFont typeface="Arial"/>
              <a:buNone/>
            </a:pPr>
            <a:r>
              <a:t/>
            </a:r>
            <a:endParaRPr sz="1200">
              <a:solidFill>
                <a:schemeClr val="dk1"/>
              </a:solidFill>
              <a:latin typeface="Livvic"/>
              <a:ea typeface="Livvic"/>
              <a:cs typeface="Livvic"/>
              <a:sym typeface="Livvic"/>
            </a:endParaRPr>
          </a:p>
          <a:p>
            <a:pPr indent="0" lvl="0" marL="0" rtl="0" algn="ctr">
              <a:spcBef>
                <a:spcPts val="0"/>
              </a:spcBef>
              <a:spcAft>
                <a:spcPts val="0"/>
              </a:spcAft>
              <a:buNone/>
            </a:pPr>
            <a:r>
              <a:t/>
            </a:r>
            <a:endParaRPr b="1" sz="1200">
              <a:latin typeface="Livvic"/>
              <a:ea typeface="Livvic"/>
              <a:cs typeface="Livvic"/>
              <a:sym typeface="Livvic"/>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59" name="Shape 559"/>
        <p:cNvGrpSpPr/>
        <p:nvPr/>
      </p:nvGrpSpPr>
      <p:grpSpPr>
        <a:xfrm>
          <a:off x="0" y="0"/>
          <a:ext cx="0" cy="0"/>
          <a:chOff x="0" y="0"/>
          <a:chExt cx="0" cy="0"/>
        </a:xfrm>
      </p:grpSpPr>
      <p:sp>
        <p:nvSpPr>
          <p:cNvPr id="560" name="Google Shape;560;p63"/>
          <p:cNvSpPr txBox="1"/>
          <p:nvPr>
            <p:ph type="ctrTitle"/>
          </p:nvPr>
        </p:nvSpPr>
        <p:spPr>
          <a:xfrm>
            <a:off x="1415425" y="1634250"/>
            <a:ext cx="6672300" cy="12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latin typeface="Hepta Slab"/>
                <a:ea typeface="Hepta Slab"/>
                <a:cs typeface="Hepta Slab"/>
                <a:sym typeface="Hepta Slab"/>
              </a:rPr>
              <a:t>Equations on a Number Line</a:t>
            </a:r>
            <a:endParaRPr sz="4200">
              <a:latin typeface="Hepta Slab"/>
              <a:ea typeface="Hepta Slab"/>
              <a:cs typeface="Hepta Slab"/>
              <a:sym typeface="Hepta Slab"/>
            </a:endParaRPr>
          </a:p>
        </p:txBody>
      </p:sp>
      <p:sp>
        <p:nvSpPr>
          <p:cNvPr id="561" name="Google Shape;561;p63"/>
          <p:cNvSpPr txBox="1"/>
          <p:nvPr/>
        </p:nvSpPr>
        <p:spPr>
          <a:xfrm>
            <a:off x="2878375" y="2834550"/>
            <a:ext cx="5112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equations and represent them on a number line.</a:t>
            </a:r>
            <a:endParaRPr>
              <a:latin typeface="Quicksand"/>
              <a:ea typeface="Quicksand"/>
              <a:cs typeface="Quicksand"/>
              <a:sym typeface="Quicksand"/>
            </a:endParaRPr>
          </a:p>
        </p:txBody>
      </p:sp>
      <p:sp>
        <p:nvSpPr>
          <p:cNvPr id="562" name="Google Shape;562;p63"/>
          <p:cNvSpPr/>
          <p:nvPr/>
        </p:nvSpPr>
        <p:spPr>
          <a:xfrm>
            <a:off x="2411177" y="28345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6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2.NBT.A.2</a:t>
            </a:r>
            <a:endParaRPr sz="1100">
              <a:latin typeface="Quicksand"/>
              <a:ea typeface="Quicksand"/>
              <a:cs typeface="Quicksand"/>
              <a:sym typeface="Quicksand"/>
            </a:endParaRPr>
          </a:p>
        </p:txBody>
      </p:sp>
      <p:sp>
        <p:nvSpPr>
          <p:cNvPr id="564" name="Google Shape;564;p63"/>
          <p:cNvSpPr txBox="1"/>
          <p:nvPr/>
        </p:nvSpPr>
        <p:spPr>
          <a:xfrm>
            <a:off x="7663225" y="0"/>
            <a:ext cx="1647600" cy="196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64"/>
          <p:cNvSpPr txBox="1"/>
          <p:nvPr>
            <p:ph type="ctrTitle"/>
          </p:nvPr>
        </p:nvSpPr>
        <p:spPr>
          <a:xfrm>
            <a:off x="471600" y="78569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Choral Count: Counting back by 10 from any number</a:t>
            </a:r>
            <a:endParaRPr b="0" sz="2800">
              <a:solidFill>
                <a:srgbClr val="434343"/>
              </a:solidFill>
              <a:latin typeface="Hepta Slab"/>
              <a:ea typeface="Hepta Slab"/>
              <a:cs typeface="Hepta Slab"/>
              <a:sym typeface="Hepta Slab"/>
            </a:endParaRPr>
          </a:p>
        </p:txBody>
      </p:sp>
      <p:sp>
        <p:nvSpPr>
          <p:cNvPr id="570" name="Google Shape;570;p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71" name="Google Shape;571;p64"/>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572" name="Google Shape;572;p64"/>
          <p:cNvGrpSpPr/>
          <p:nvPr/>
        </p:nvGrpSpPr>
        <p:grpSpPr>
          <a:xfrm rot="-801510">
            <a:off x="554980" y="1271158"/>
            <a:ext cx="1993856" cy="955396"/>
            <a:chOff x="522450" y="1769275"/>
            <a:chExt cx="2343168" cy="950076"/>
          </a:xfrm>
        </p:grpSpPr>
        <p:sp>
          <p:nvSpPr>
            <p:cNvPr id="573" name="Google Shape;573;p6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64"/>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575" name="Google Shape;575;p64"/>
          <p:cNvGrpSpPr/>
          <p:nvPr/>
        </p:nvGrpSpPr>
        <p:grpSpPr>
          <a:xfrm rot="862304">
            <a:off x="6863272" y="2899781"/>
            <a:ext cx="1863493" cy="885824"/>
            <a:chOff x="1258803" y="1860115"/>
            <a:chExt cx="2343168" cy="950076"/>
          </a:xfrm>
        </p:grpSpPr>
        <p:sp>
          <p:nvSpPr>
            <p:cNvPr id="576" name="Google Shape;576;p64"/>
            <p:cNvSpPr/>
            <p:nvPr/>
          </p:nvSpPr>
          <p:spPr>
            <a:xfrm>
              <a:off x="1258803" y="186011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64"/>
            <p:cNvSpPr txBox="1"/>
            <p:nvPr/>
          </p:nvSpPr>
          <p:spPr>
            <a:xfrm>
              <a:off x="1511009" y="1901353"/>
              <a:ext cx="17679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patterns do you see?</a:t>
              </a:r>
              <a:endParaRPr/>
            </a:p>
          </p:txBody>
        </p:sp>
      </p:grpSp>
      <p:sp>
        <p:nvSpPr>
          <p:cNvPr id="578" name="Google Shape;578;p64"/>
          <p:cNvSpPr txBox="1"/>
          <p:nvPr/>
        </p:nvSpPr>
        <p:spPr>
          <a:xfrm>
            <a:off x="1542975" y="1686425"/>
            <a:ext cx="5958000" cy="1320600"/>
          </a:xfrm>
          <a:prstGeom prst="rect">
            <a:avLst/>
          </a:prstGeom>
          <a:noFill/>
          <a:ln>
            <a:noFill/>
          </a:ln>
        </p:spPr>
        <p:txBody>
          <a:bodyPr anchorCtr="0" anchor="t" bIns="91425" lIns="91425" spcFirstLastPara="1" rIns="91425" wrap="square" tIns="91425">
            <a:noAutofit/>
          </a:bodyPr>
          <a:lstStyle/>
          <a:p>
            <a:pPr indent="-393700" lvl="0" marL="457200" rtl="0" algn="ctr">
              <a:spcBef>
                <a:spcPts val="0"/>
              </a:spcBef>
              <a:spcAft>
                <a:spcPts val="0"/>
              </a:spcAft>
              <a:buSzPts val="2600"/>
              <a:buFont typeface="Caveat Brush"/>
              <a:buChar char="●"/>
            </a:pPr>
            <a:r>
              <a:rPr lang="en" sz="2600">
                <a:latin typeface="Caveat Brush"/>
                <a:ea typeface="Caveat Brush"/>
                <a:cs typeface="Caveat Brush"/>
                <a:sym typeface="Caveat Brush"/>
              </a:rPr>
              <a:t>Count back by 10, starting at 99.</a:t>
            </a:r>
            <a:endParaRPr sz="2600">
              <a:latin typeface="Caveat Brush"/>
              <a:ea typeface="Caveat Brush"/>
              <a:cs typeface="Caveat Brush"/>
              <a:sym typeface="Caveat Brush"/>
            </a:endParaRPr>
          </a:p>
          <a:p>
            <a:pPr indent="-393700" lvl="0" marL="457200" rtl="0" algn="ctr">
              <a:spcBef>
                <a:spcPts val="0"/>
              </a:spcBef>
              <a:spcAft>
                <a:spcPts val="0"/>
              </a:spcAft>
              <a:buSzPts val="2600"/>
              <a:buFont typeface="Caveat Brush"/>
              <a:buChar char="●"/>
            </a:pPr>
            <a:r>
              <a:rPr lang="en" sz="2600">
                <a:latin typeface="Caveat Brush"/>
                <a:ea typeface="Caveat Brush"/>
                <a:cs typeface="Caveat Brush"/>
                <a:sym typeface="Caveat Brush"/>
              </a:rPr>
              <a:t>Stop counting and recording at 49.</a:t>
            </a:r>
            <a:endParaRPr sz="2600">
              <a:latin typeface="Caveat Brush"/>
              <a:ea typeface="Caveat Brush"/>
              <a:cs typeface="Caveat Brush"/>
              <a:sym typeface="Caveat Brush"/>
            </a:endParaRPr>
          </a:p>
          <a:p>
            <a:pPr indent="-393700" lvl="0" marL="457200" rtl="0" algn="ctr">
              <a:spcBef>
                <a:spcPts val="0"/>
              </a:spcBef>
              <a:spcAft>
                <a:spcPts val="0"/>
              </a:spcAft>
              <a:buSzPts val="2600"/>
              <a:buFont typeface="Caveat Brush"/>
              <a:buChar char="●"/>
            </a:pPr>
            <a:r>
              <a:rPr lang="en" sz="2600">
                <a:latin typeface="Caveat Brush"/>
                <a:ea typeface="Caveat Brush"/>
                <a:cs typeface="Caveat Brush"/>
                <a:sym typeface="Caveat Brush"/>
              </a:rPr>
              <a:t>Count back by 10, starting at 98.</a:t>
            </a:r>
            <a:endParaRPr sz="2600">
              <a:latin typeface="Caveat Brush"/>
              <a:ea typeface="Caveat Brush"/>
              <a:cs typeface="Caveat Brush"/>
              <a:sym typeface="Caveat Brush"/>
            </a:endParaRPr>
          </a:p>
          <a:p>
            <a:pPr indent="-393700" lvl="0" marL="457200" rtl="0" algn="ctr">
              <a:spcBef>
                <a:spcPts val="0"/>
              </a:spcBef>
              <a:spcAft>
                <a:spcPts val="0"/>
              </a:spcAft>
              <a:buSzPts val="2600"/>
              <a:buFont typeface="Caveat Brush"/>
              <a:buChar char="●"/>
            </a:pPr>
            <a:r>
              <a:rPr lang="en" sz="2600">
                <a:latin typeface="Caveat Brush"/>
                <a:ea typeface="Caveat Brush"/>
                <a:cs typeface="Caveat Brush"/>
                <a:sym typeface="Caveat Brush"/>
              </a:rPr>
              <a:t>Stop counting and recording at 48</a:t>
            </a:r>
            <a:endParaRPr sz="2600">
              <a:latin typeface="Caveat Brush"/>
              <a:ea typeface="Caveat Brush"/>
              <a:cs typeface="Caveat Brush"/>
              <a:sym typeface="Caveat Brush"/>
            </a:endParaRPr>
          </a:p>
          <a:p>
            <a:pPr indent="-393700" lvl="0" marL="457200" rtl="0" algn="ctr">
              <a:spcBef>
                <a:spcPts val="0"/>
              </a:spcBef>
              <a:spcAft>
                <a:spcPts val="0"/>
              </a:spcAft>
              <a:buSzPts val="2600"/>
              <a:buFont typeface="Caveat Brush"/>
              <a:buChar char="●"/>
            </a:pPr>
            <a:r>
              <a:rPr lang="en" sz="2600">
                <a:latin typeface="Caveat Brush"/>
                <a:ea typeface="Caveat Brush"/>
                <a:cs typeface="Caveat Brush"/>
                <a:sym typeface="Caveat Brush"/>
              </a:rPr>
              <a:t>Count back by 10, starting at 95.</a:t>
            </a:r>
            <a:endParaRPr sz="2600">
              <a:latin typeface="Caveat Brush"/>
              <a:ea typeface="Caveat Brush"/>
              <a:cs typeface="Caveat Brush"/>
              <a:sym typeface="Caveat Brush"/>
            </a:endParaRPr>
          </a:p>
          <a:p>
            <a:pPr indent="-393700" lvl="0" marL="457200" rtl="0" algn="ctr">
              <a:spcBef>
                <a:spcPts val="0"/>
              </a:spcBef>
              <a:spcAft>
                <a:spcPts val="0"/>
              </a:spcAft>
              <a:buSzPts val="2600"/>
              <a:buFont typeface="Caveat Brush"/>
              <a:buChar char="●"/>
            </a:pPr>
            <a:r>
              <a:rPr lang="en" sz="2600">
                <a:latin typeface="Caveat Brush"/>
                <a:ea typeface="Caveat Brush"/>
                <a:cs typeface="Caveat Brush"/>
                <a:sym typeface="Caveat Brush"/>
              </a:rPr>
              <a:t>Stop counting and recording at 45.</a:t>
            </a:r>
            <a:endParaRPr sz="2600">
              <a:latin typeface="Caveat Brush"/>
              <a:ea typeface="Caveat Brush"/>
              <a:cs typeface="Caveat Brush"/>
              <a:sym typeface="Caveat Brush"/>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65"/>
          <p:cNvSpPr txBox="1"/>
          <p:nvPr>
            <p:ph type="ctrTitle"/>
          </p:nvPr>
        </p:nvSpPr>
        <p:spPr>
          <a:xfrm>
            <a:off x="363475" y="18254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Represent Equations on the Number Line</a:t>
            </a:r>
            <a:endParaRPr b="0" sz="2600">
              <a:solidFill>
                <a:srgbClr val="434343"/>
              </a:solidFill>
              <a:latin typeface="Hepta Slab"/>
              <a:ea typeface="Hepta Slab"/>
              <a:cs typeface="Hepta Slab"/>
              <a:sym typeface="Hepta Slab"/>
            </a:endParaRPr>
          </a:p>
        </p:txBody>
      </p:sp>
      <p:sp>
        <p:nvSpPr>
          <p:cNvPr id="584" name="Google Shape;584;p65"/>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85" name="Google Shape;585;p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586" name="Google Shape;586;p65"/>
          <p:cNvSpPr txBox="1"/>
          <p:nvPr/>
        </p:nvSpPr>
        <p:spPr>
          <a:xfrm>
            <a:off x="1260025" y="881625"/>
            <a:ext cx="61722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Livvic"/>
                <a:ea typeface="Livvic"/>
                <a:cs typeface="Livvic"/>
                <a:sym typeface="Livvic"/>
              </a:rPr>
              <a:t>Represent each equation on the number line. </a:t>
            </a:r>
            <a:endParaRPr b="1" sz="1700">
              <a:latin typeface="Livvic"/>
              <a:ea typeface="Livvic"/>
              <a:cs typeface="Livvic"/>
              <a:sym typeface="Livvic"/>
            </a:endParaRPr>
          </a:p>
        </p:txBody>
      </p:sp>
      <p:pic>
        <p:nvPicPr>
          <p:cNvPr id="587" name="Google Shape;587;p65"/>
          <p:cNvPicPr preferRelativeResize="0"/>
          <p:nvPr/>
        </p:nvPicPr>
        <p:blipFill>
          <a:blip r:embed="rId3">
            <a:alphaModFix/>
          </a:blip>
          <a:stretch>
            <a:fillRect/>
          </a:stretch>
        </p:blipFill>
        <p:spPr>
          <a:xfrm>
            <a:off x="438500" y="1657075"/>
            <a:ext cx="4187425" cy="2372000"/>
          </a:xfrm>
          <a:prstGeom prst="rect">
            <a:avLst/>
          </a:prstGeom>
          <a:noFill/>
          <a:ln cap="flat" cmpd="sng" w="19050">
            <a:solidFill>
              <a:schemeClr val="dk2"/>
            </a:solidFill>
            <a:prstDash val="solid"/>
            <a:round/>
            <a:headEnd len="sm" w="sm" type="none"/>
            <a:tailEnd len="sm" w="sm" type="none"/>
          </a:ln>
        </p:spPr>
      </p:pic>
      <p:pic>
        <p:nvPicPr>
          <p:cNvPr id="588" name="Google Shape;588;p65"/>
          <p:cNvPicPr preferRelativeResize="0"/>
          <p:nvPr/>
        </p:nvPicPr>
        <p:blipFill>
          <a:blip r:embed="rId4">
            <a:alphaModFix/>
          </a:blip>
          <a:stretch>
            <a:fillRect/>
          </a:stretch>
        </p:blipFill>
        <p:spPr>
          <a:xfrm>
            <a:off x="4789900" y="1657075"/>
            <a:ext cx="3948124" cy="2372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66"/>
          <p:cNvSpPr txBox="1"/>
          <p:nvPr>
            <p:ph type="ctrTitle"/>
          </p:nvPr>
        </p:nvSpPr>
        <p:spPr>
          <a:xfrm>
            <a:off x="456600" y="267253"/>
            <a:ext cx="7772400" cy="63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How Long is the Jump?</a:t>
            </a:r>
            <a:endParaRPr b="0" sz="2400">
              <a:solidFill>
                <a:srgbClr val="434343"/>
              </a:solidFill>
              <a:latin typeface="Hepta Slab"/>
              <a:ea typeface="Hepta Slab"/>
              <a:cs typeface="Hepta Slab"/>
              <a:sym typeface="Hepta Slab"/>
            </a:endParaRPr>
          </a:p>
        </p:txBody>
      </p:sp>
      <p:sp>
        <p:nvSpPr>
          <p:cNvPr id="594" name="Google Shape;594;p6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95" name="Google Shape;595;p66"/>
          <p:cNvSpPr txBox="1"/>
          <p:nvPr/>
        </p:nvSpPr>
        <p:spPr>
          <a:xfrm>
            <a:off x="563750" y="1418725"/>
            <a:ext cx="3936900" cy="25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Livvic"/>
                <a:ea typeface="Livvic"/>
                <a:cs typeface="Livvic"/>
                <a:sym typeface="Livvic"/>
              </a:rPr>
              <a:t>1. Equation for the number line below:____</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2. Equation for the number line below:</a:t>
            </a:r>
            <a:r>
              <a:rPr lang="en" sz="1500">
                <a:solidFill>
                  <a:schemeClr val="dk1"/>
                </a:solidFill>
                <a:latin typeface="Livvic"/>
                <a:ea typeface="Livvic"/>
                <a:cs typeface="Livvic"/>
                <a:sym typeface="Livvic"/>
              </a:rPr>
              <a:t>____</a:t>
            </a:r>
            <a:endParaRPr sz="1500">
              <a:solidFill>
                <a:schemeClr val="dk1"/>
              </a:solidFill>
              <a:latin typeface="Livvic"/>
              <a:ea typeface="Livvic"/>
              <a:cs typeface="Livvic"/>
              <a:sym typeface="Livvic"/>
            </a:endParaRPr>
          </a:p>
          <a:p>
            <a:pPr indent="0" lvl="0" marL="0" rtl="0" algn="l">
              <a:spcBef>
                <a:spcPts val="0"/>
              </a:spcBef>
              <a:spcAft>
                <a:spcPts val="0"/>
              </a:spcAft>
              <a:buNone/>
            </a:pPr>
            <a:r>
              <a:t/>
            </a:r>
            <a:endParaRPr sz="1500">
              <a:solidFill>
                <a:schemeClr val="dk1"/>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solidFill>
                <a:schemeClr val="dk1"/>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500">
                <a:solidFill>
                  <a:schemeClr val="dk1"/>
                </a:solidFill>
                <a:latin typeface="Livvic"/>
                <a:ea typeface="Livvic"/>
                <a:cs typeface="Livvic"/>
                <a:sym typeface="Livvic"/>
              </a:rPr>
              <a:t>3. Equation for the number line below:____ </a:t>
            </a:r>
            <a:endParaRPr sz="1500">
              <a:solidFill>
                <a:schemeClr val="dk1"/>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solidFill>
                <a:schemeClr val="dk1"/>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solidFill>
                <a:schemeClr val="dk1"/>
              </a:solidFill>
              <a:latin typeface="Livvic"/>
              <a:ea typeface="Livvic"/>
              <a:cs typeface="Livvic"/>
              <a:sym typeface="Livvic"/>
            </a:endParaRPr>
          </a:p>
          <a:p>
            <a:pPr indent="0" lvl="0" marL="0" rtl="0" algn="l">
              <a:spcBef>
                <a:spcPts val="0"/>
              </a:spcBef>
              <a:spcAft>
                <a:spcPts val="0"/>
              </a:spcAft>
              <a:buNone/>
            </a:pPr>
            <a:r>
              <a:t/>
            </a:r>
            <a:endParaRPr sz="1500">
              <a:solidFill>
                <a:schemeClr val="dk1"/>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500">
                <a:solidFill>
                  <a:schemeClr val="dk1"/>
                </a:solidFill>
                <a:latin typeface="Livvic"/>
                <a:ea typeface="Livvic"/>
                <a:cs typeface="Livvic"/>
                <a:sym typeface="Livvic"/>
              </a:rPr>
              <a:t>4. Equation for the number line below:____ </a:t>
            </a:r>
            <a:endParaRPr sz="1500">
              <a:solidFill>
                <a:schemeClr val="dk1"/>
              </a:solidFill>
              <a:latin typeface="Livvic"/>
              <a:ea typeface="Livvic"/>
              <a:cs typeface="Livvic"/>
              <a:sym typeface="Livvic"/>
            </a:endParaRPr>
          </a:p>
        </p:txBody>
      </p:sp>
      <p:sp>
        <p:nvSpPr>
          <p:cNvPr id="596" name="Google Shape;596;p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597" name="Google Shape;597;p66"/>
          <p:cNvSpPr txBox="1"/>
          <p:nvPr/>
        </p:nvSpPr>
        <p:spPr>
          <a:xfrm>
            <a:off x="4617300" y="1247300"/>
            <a:ext cx="4105200" cy="25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5. Compare your equations with your partner.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6. Pick the 2 number lines you think are most alike. Explain your choice to your partner. </a:t>
            </a:r>
            <a:endParaRPr sz="1500">
              <a:solidFill>
                <a:schemeClr val="dk1"/>
              </a:solidFill>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p:txBody>
      </p:sp>
      <p:sp>
        <p:nvSpPr>
          <p:cNvPr id="598" name="Google Shape;598;p66"/>
          <p:cNvSpPr txBox="1"/>
          <p:nvPr/>
        </p:nvSpPr>
        <p:spPr>
          <a:xfrm>
            <a:off x="1026300" y="898450"/>
            <a:ext cx="6633000" cy="4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Livvic"/>
                <a:ea typeface="Livvic"/>
                <a:cs typeface="Livvic"/>
                <a:sym typeface="Livvic"/>
              </a:rPr>
              <a:t>For each number line, write an equation that matches the diagram. </a:t>
            </a:r>
            <a:endParaRPr b="1" sz="1500">
              <a:latin typeface="Livvic"/>
              <a:ea typeface="Livvic"/>
              <a:cs typeface="Livvic"/>
              <a:sym typeface="Livvic"/>
            </a:endParaRPr>
          </a:p>
        </p:txBody>
      </p:sp>
      <p:pic>
        <p:nvPicPr>
          <p:cNvPr id="599" name="Google Shape;599;p66"/>
          <p:cNvPicPr preferRelativeResize="0"/>
          <p:nvPr/>
        </p:nvPicPr>
        <p:blipFill>
          <a:blip r:embed="rId3">
            <a:alphaModFix/>
          </a:blip>
          <a:stretch>
            <a:fillRect/>
          </a:stretch>
        </p:blipFill>
        <p:spPr>
          <a:xfrm>
            <a:off x="1213250" y="1775975"/>
            <a:ext cx="2162068" cy="327450"/>
          </a:xfrm>
          <a:prstGeom prst="rect">
            <a:avLst/>
          </a:prstGeom>
          <a:noFill/>
          <a:ln cap="flat" cmpd="sng" w="19050">
            <a:solidFill>
              <a:schemeClr val="dk2"/>
            </a:solidFill>
            <a:prstDash val="solid"/>
            <a:round/>
            <a:headEnd len="sm" w="sm" type="none"/>
            <a:tailEnd len="sm" w="sm" type="none"/>
          </a:ln>
        </p:spPr>
      </p:pic>
      <p:pic>
        <p:nvPicPr>
          <p:cNvPr id="600" name="Google Shape;600;p66"/>
          <p:cNvPicPr preferRelativeResize="0"/>
          <p:nvPr/>
        </p:nvPicPr>
        <p:blipFill>
          <a:blip r:embed="rId4">
            <a:alphaModFix/>
          </a:blip>
          <a:stretch>
            <a:fillRect/>
          </a:stretch>
        </p:blipFill>
        <p:spPr>
          <a:xfrm>
            <a:off x="1084650" y="2518300"/>
            <a:ext cx="2662544" cy="327450"/>
          </a:xfrm>
          <a:prstGeom prst="rect">
            <a:avLst/>
          </a:prstGeom>
          <a:noFill/>
          <a:ln cap="flat" cmpd="sng" w="19050">
            <a:solidFill>
              <a:schemeClr val="dk2"/>
            </a:solidFill>
            <a:prstDash val="solid"/>
            <a:round/>
            <a:headEnd len="sm" w="sm" type="none"/>
            <a:tailEnd len="sm" w="sm" type="none"/>
          </a:ln>
        </p:spPr>
      </p:pic>
      <p:pic>
        <p:nvPicPr>
          <p:cNvPr id="601" name="Google Shape;601;p66"/>
          <p:cNvPicPr preferRelativeResize="0"/>
          <p:nvPr/>
        </p:nvPicPr>
        <p:blipFill>
          <a:blip r:embed="rId5">
            <a:alphaModFix/>
          </a:blip>
          <a:stretch>
            <a:fillRect/>
          </a:stretch>
        </p:blipFill>
        <p:spPr>
          <a:xfrm>
            <a:off x="1026288" y="3311875"/>
            <a:ext cx="2736725" cy="370900"/>
          </a:xfrm>
          <a:prstGeom prst="rect">
            <a:avLst/>
          </a:prstGeom>
          <a:noFill/>
          <a:ln cap="flat" cmpd="sng" w="19050">
            <a:solidFill>
              <a:schemeClr val="dk2"/>
            </a:solidFill>
            <a:prstDash val="solid"/>
            <a:round/>
            <a:headEnd len="sm" w="sm" type="none"/>
            <a:tailEnd len="sm" w="sm" type="none"/>
          </a:ln>
        </p:spPr>
      </p:pic>
      <p:pic>
        <p:nvPicPr>
          <p:cNvPr id="602" name="Google Shape;602;p66"/>
          <p:cNvPicPr preferRelativeResize="0"/>
          <p:nvPr/>
        </p:nvPicPr>
        <p:blipFill>
          <a:blip r:embed="rId6">
            <a:alphaModFix/>
          </a:blip>
          <a:stretch>
            <a:fillRect/>
          </a:stretch>
        </p:blipFill>
        <p:spPr>
          <a:xfrm>
            <a:off x="1063375" y="4148907"/>
            <a:ext cx="2662551" cy="33006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67"/>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08" name="Google Shape;608;p67"/>
          <p:cNvSpPr txBox="1"/>
          <p:nvPr/>
        </p:nvSpPr>
        <p:spPr>
          <a:xfrm>
            <a:off x="767450" y="409450"/>
            <a:ext cx="6909000" cy="6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worked with equations and number line representations.</a:t>
            </a:r>
            <a:endParaRPr sz="2500">
              <a:latin typeface="Quicksand"/>
              <a:ea typeface="Quicksand"/>
              <a:cs typeface="Quicksand"/>
              <a:sym typeface="Quicksand"/>
            </a:endParaRPr>
          </a:p>
        </p:txBody>
      </p:sp>
      <p:pic>
        <p:nvPicPr>
          <p:cNvPr id="609" name="Google Shape;609;p67"/>
          <p:cNvPicPr preferRelativeResize="0"/>
          <p:nvPr/>
        </p:nvPicPr>
        <p:blipFill>
          <a:blip r:embed="rId3">
            <a:alphaModFix/>
          </a:blip>
          <a:stretch>
            <a:fillRect/>
          </a:stretch>
        </p:blipFill>
        <p:spPr>
          <a:xfrm>
            <a:off x="4814979" y="3016979"/>
            <a:ext cx="1728825" cy="1539370"/>
          </a:xfrm>
          <a:prstGeom prst="rect">
            <a:avLst/>
          </a:prstGeom>
          <a:noFill/>
          <a:ln>
            <a:noFill/>
          </a:ln>
        </p:spPr>
      </p:pic>
      <p:sp>
        <p:nvSpPr>
          <p:cNvPr id="610" name="Google Shape;610;p67"/>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611" name="Google Shape;611;p67"/>
          <p:cNvSpPr txBox="1"/>
          <p:nvPr/>
        </p:nvSpPr>
        <p:spPr>
          <a:xfrm flipH="1">
            <a:off x="2073136" y="1847808"/>
            <a:ext cx="2272200" cy="153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could you explain to a friend how they could use the number line to show addition and subtraction?</a:t>
            </a:r>
            <a:endParaRPr b="1">
              <a:latin typeface="Quicksand"/>
              <a:ea typeface="Quicksand"/>
              <a:cs typeface="Quicksand"/>
              <a:sym typeface="Quicksand"/>
            </a:endParaRPr>
          </a:p>
        </p:txBody>
      </p:sp>
      <p:sp>
        <p:nvSpPr>
          <p:cNvPr id="612" name="Google Shape;612;p67"/>
          <p:cNvSpPr/>
          <p:nvPr/>
        </p:nvSpPr>
        <p:spPr>
          <a:xfrm flipH="1">
            <a:off x="1703528" y="1445127"/>
            <a:ext cx="2861324" cy="23374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16" name="Shape 616"/>
        <p:cNvGrpSpPr/>
        <p:nvPr/>
      </p:nvGrpSpPr>
      <p:grpSpPr>
        <a:xfrm>
          <a:off x="0" y="0"/>
          <a:ext cx="0" cy="0"/>
          <a:chOff x="0" y="0"/>
          <a:chExt cx="0" cy="0"/>
        </a:xfrm>
      </p:grpSpPr>
      <p:sp>
        <p:nvSpPr>
          <p:cNvPr id="617" name="Google Shape;617;p68"/>
          <p:cNvSpPr txBox="1"/>
          <p:nvPr>
            <p:ph type="ctrTitle"/>
          </p:nvPr>
        </p:nvSpPr>
        <p:spPr>
          <a:xfrm>
            <a:off x="1408500" y="2046825"/>
            <a:ext cx="6807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The Difference Between Numbers</a:t>
            </a:r>
            <a:endParaRPr sz="4400">
              <a:latin typeface="Hepta Slab"/>
              <a:ea typeface="Hepta Slab"/>
              <a:cs typeface="Hepta Slab"/>
              <a:sym typeface="Hepta Slab"/>
            </a:endParaRPr>
          </a:p>
        </p:txBody>
      </p:sp>
      <p:sp>
        <p:nvSpPr>
          <p:cNvPr id="618" name="Google Shape;618;p68"/>
          <p:cNvSpPr txBox="1"/>
          <p:nvPr/>
        </p:nvSpPr>
        <p:spPr>
          <a:xfrm>
            <a:off x="2778450" y="2906325"/>
            <a:ext cx="458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ways to subtract on the number line.</a:t>
            </a:r>
            <a:endParaRPr>
              <a:latin typeface="Quicksand"/>
              <a:ea typeface="Quicksand"/>
              <a:cs typeface="Quicksand"/>
              <a:sym typeface="Quicksand"/>
            </a:endParaRPr>
          </a:p>
        </p:txBody>
      </p:sp>
      <p:sp>
        <p:nvSpPr>
          <p:cNvPr id="619" name="Google Shape;619;p68"/>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6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2.NBT.B.5 </a:t>
            </a:r>
            <a:endParaRPr sz="1100">
              <a:latin typeface="Quicksand"/>
              <a:ea typeface="Quicksand"/>
              <a:cs typeface="Quicksand"/>
              <a:sym typeface="Quicksand"/>
            </a:endParaRPr>
          </a:p>
        </p:txBody>
      </p:sp>
      <p:sp>
        <p:nvSpPr>
          <p:cNvPr id="621" name="Google Shape;621;p68"/>
          <p:cNvSpPr txBox="1"/>
          <p:nvPr/>
        </p:nvSpPr>
        <p:spPr>
          <a:xfrm>
            <a:off x="6916250" y="-936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69"/>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Add to Find the Difference </a:t>
            </a:r>
            <a:endParaRPr b="0" sz="2900">
              <a:solidFill>
                <a:srgbClr val="434343"/>
              </a:solidFill>
              <a:latin typeface="Hepta Slab"/>
              <a:ea typeface="Hepta Slab"/>
              <a:cs typeface="Hepta Slab"/>
              <a:sym typeface="Hepta Slab"/>
            </a:endParaRPr>
          </a:p>
        </p:txBody>
      </p:sp>
      <p:sp>
        <p:nvSpPr>
          <p:cNvPr id="627" name="Google Shape;627;p6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28" name="Google Shape;628;p69"/>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69"/>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630" name="Google Shape;630;p69"/>
          <p:cNvPicPr preferRelativeResize="0"/>
          <p:nvPr/>
        </p:nvPicPr>
        <p:blipFill>
          <a:blip r:embed="rId3">
            <a:alphaModFix/>
          </a:blip>
          <a:stretch>
            <a:fillRect/>
          </a:stretch>
        </p:blipFill>
        <p:spPr>
          <a:xfrm>
            <a:off x="3636170" y="2040327"/>
            <a:ext cx="2903075" cy="124417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70"/>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Add to Find the Difference </a:t>
            </a:r>
            <a:endParaRPr b="0" sz="2900">
              <a:solidFill>
                <a:srgbClr val="434343"/>
              </a:solidFill>
              <a:latin typeface="Hepta Slab"/>
              <a:ea typeface="Hepta Slab"/>
              <a:cs typeface="Hepta Slab"/>
              <a:sym typeface="Hepta Slab"/>
            </a:endParaRPr>
          </a:p>
        </p:txBody>
      </p:sp>
      <p:sp>
        <p:nvSpPr>
          <p:cNvPr id="636" name="Google Shape;636;p7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37" name="Google Shape;637;p70"/>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70"/>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639" name="Google Shape;639;p70"/>
          <p:cNvPicPr preferRelativeResize="0"/>
          <p:nvPr/>
        </p:nvPicPr>
        <p:blipFill>
          <a:blip r:embed="rId3">
            <a:alphaModFix/>
          </a:blip>
          <a:stretch>
            <a:fillRect/>
          </a:stretch>
        </p:blipFill>
        <p:spPr>
          <a:xfrm>
            <a:off x="3596023" y="2136776"/>
            <a:ext cx="2788175" cy="11636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71"/>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Add to Find the Difference </a:t>
            </a:r>
            <a:endParaRPr b="0" sz="2900">
              <a:solidFill>
                <a:srgbClr val="434343"/>
              </a:solidFill>
              <a:latin typeface="Hepta Slab"/>
              <a:ea typeface="Hepta Slab"/>
              <a:cs typeface="Hepta Slab"/>
              <a:sym typeface="Hepta Slab"/>
            </a:endParaRPr>
          </a:p>
        </p:txBody>
      </p:sp>
      <p:sp>
        <p:nvSpPr>
          <p:cNvPr id="645" name="Google Shape;645;p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46" name="Google Shape;646;p71"/>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71"/>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648" name="Google Shape;648;p71"/>
          <p:cNvPicPr preferRelativeResize="0"/>
          <p:nvPr/>
        </p:nvPicPr>
        <p:blipFill>
          <a:blip r:embed="rId3">
            <a:alphaModFix/>
          </a:blip>
          <a:stretch>
            <a:fillRect/>
          </a:stretch>
        </p:blipFill>
        <p:spPr>
          <a:xfrm>
            <a:off x="3713870" y="1968501"/>
            <a:ext cx="2453700" cy="12065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72"/>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Add to Find the Difference </a:t>
            </a:r>
            <a:endParaRPr b="0" sz="2900">
              <a:solidFill>
                <a:srgbClr val="434343"/>
              </a:solidFill>
              <a:latin typeface="Hepta Slab"/>
              <a:ea typeface="Hepta Slab"/>
              <a:cs typeface="Hepta Slab"/>
              <a:sym typeface="Hepta Slab"/>
            </a:endParaRPr>
          </a:p>
        </p:txBody>
      </p:sp>
      <p:sp>
        <p:nvSpPr>
          <p:cNvPr id="654" name="Google Shape;654;p7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55" name="Google Shape;655;p72"/>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72"/>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657" name="Google Shape;657;p72"/>
          <p:cNvPicPr preferRelativeResize="0"/>
          <p:nvPr/>
        </p:nvPicPr>
        <p:blipFill>
          <a:blip r:embed="rId3">
            <a:alphaModFix/>
          </a:blip>
          <a:stretch>
            <a:fillRect/>
          </a:stretch>
        </p:blipFill>
        <p:spPr>
          <a:xfrm>
            <a:off x="3585294" y="2158227"/>
            <a:ext cx="2903075" cy="1195384"/>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73"/>
          <p:cNvSpPr txBox="1"/>
          <p:nvPr>
            <p:ph type="ctrTitle"/>
          </p:nvPr>
        </p:nvSpPr>
        <p:spPr>
          <a:xfrm>
            <a:off x="395625" y="176276"/>
            <a:ext cx="7772400" cy="83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Add or Subtract to Find the Difference</a:t>
            </a:r>
            <a:endParaRPr b="0" sz="2800">
              <a:solidFill>
                <a:srgbClr val="434343"/>
              </a:solidFill>
              <a:latin typeface="Hepta Slab"/>
              <a:ea typeface="Hepta Slab"/>
              <a:cs typeface="Hepta Slab"/>
              <a:sym typeface="Hepta Slab"/>
            </a:endParaRPr>
          </a:p>
        </p:txBody>
      </p:sp>
      <p:sp>
        <p:nvSpPr>
          <p:cNvPr id="663" name="Google Shape;663;p73"/>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64" name="Google Shape;664;p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665" name="Google Shape;665;p73"/>
          <p:cNvPicPr preferRelativeResize="0"/>
          <p:nvPr/>
        </p:nvPicPr>
        <p:blipFill>
          <a:blip r:embed="rId3">
            <a:alphaModFix/>
          </a:blip>
          <a:stretch>
            <a:fillRect/>
          </a:stretch>
        </p:blipFill>
        <p:spPr>
          <a:xfrm>
            <a:off x="759950" y="1108750"/>
            <a:ext cx="3762050" cy="1407050"/>
          </a:xfrm>
          <a:prstGeom prst="rect">
            <a:avLst/>
          </a:prstGeom>
          <a:noFill/>
          <a:ln cap="flat" cmpd="sng" w="19050">
            <a:solidFill>
              <a:schemeClr val="dk2"/>
            </a:solidFill>
            <a:prstDash val="solid"/>
            <a:round/>
            <a:headEnd len="sm" w="sm" type="none"/>
            <a:tailEnd len="sm" w="sm" type="none"/>
          </a:ln>
        </p:spPr>
      </p:pic>
      <p:pic>
        <p:nvPicPr>
          <p:cNvPr id="666" name="Google Shape;666;p73"/>
          <p:cNvPicPr preferRelativeResize="0"/>
          <p:nvPr/>
        </p:nvPicPr>
        <p:blipFill>
          <a:blip r:embed="rId4">
            <a:alphaModFix/>
          </a:blip>
          <a:stretch>
            <a:fillRect/>
          </a:stretch>
        </p:blipFill>
        <p:spPr>
          <a:xfrm>
            <a:off x="4833900" y="1108752"/>
            <a:ext cx="3423900" cy="1407050"/>
          </a:xfrm>
          <a:prstGeom prst="rect">
            <a:avLst/>
          </a:prstGeom>
          <a:noFill/>
          <a:ln cap="flat" cmpd="sng" w="19050">
            <a:solidFill>
              <a:schemeClr val="dk2"/>
            </a:solidFill>
            <a:prstDash val="solid"/>
            <a:round/>
            <a:headEnd len="sm" w="sm" type="none"/>
            <a:tailEnd len="sm" w="sm" type="none"/>
          </a:ln>
        </p:spPr>
      </p:pic>
      <p:pic>
        <p:nvPicPr>
          <p:cNvPr id="667" name="Google Shape;667;p73"/>
          <p:cNvPicPr preferRelativeResize="0"/>
          <p:nvPr/>
        </p:nvPicPr>
        <p:blipFill>
          <a:blip r:embed="rId5">
            <a:alphaModFix/>
          </a:blip>
          <a:stretch>
            <a:fillRect/>
          </a:stretch>
        </p:blipFill>
        <p:spPr>
          <a:xfrm>
            <a:off x="2636050" y="2716100"/>
            <a:ext cx="3762050" cy="1538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74"/>
          <p:cNvSpPr txBox="1"/>
          <p:nvPr>
            <p:ph type="ctrTitle"/>
          </p:nvPr>
        </p:nvSpPr>
        <p:spPr>
          <a:xfrm>
            <a:off x="318425" y="128768"/>
            <a:ext cx="7772400" cy="89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 Different Ways to Find the Difference</a:t>
            </a:r>
            <a:endParaRPr b="0" sz="2800">
              <a:solidFill>
                <a:srgbClr val="434343"/>
              </a:solidFill>
              <a:latin typeface="Hepta Slab"/>
              <a:ea typeface="Hepta Slab"/>
              <a:cs typeface="Hepta Slab"/>
              <a:sym typeface="Hepta Slab"/>
            </a:endParaRPr>
          </a:p>
        </p:txBody>
      </p:sp>
      <p:sp>
        <p:nvSpPr>
          <p:cNvPr id="673" name="Google Shape;673;p7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74" name="Google Shape;674;p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675" name="Google Shape;675;p74"/>
          <p:cNvSpPr txBox="1"/>
          <p:nvPr/>
        </p:nvSpPr>
        <p:spPr>
          <a:xfrm>
            <a:off x="547000" y="1083800"/>
            <a:ext cx="3642900" cy="5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Elena had a length of string that was much too long for her project. The string was 65 inches long. Elena cut off 33 inches. How long is the string now?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Choose 2 number lines that show a way to find the length of Elena’s string.</a:t>
            </a:r>
            <a:endParaRPr/>
          </a:p>
        </p:txBody>
      </p:sp>
      <p:sp>
        <p:nvSpPr>
          <p:cNvPr id="676" name="Google Shape;676;p74"/>
          <p:cNvSpPr txBox="1"/>
          <p:nvPr/>
        </p:nvSpPr>
        <p:spPr>
          <a:xfrm>
            <a:off x="4272300" y="1023075"/>
            <a:ext cx="4545300" cy="5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Han had 87 inches of string. He cut off 85 inches of it. How much string does he have left?</a:t>
            </a:r>
            <a:endParaRPr/>
          </a:p>
          <a:p>
            <a:pPr indent="0" lvl="0" marL="457200" rtl="0" algn="l">
              <a:spcBef>
                <a:spcPts val="1000"/>
              </a:spcBef>
              <a:spcAft>
                <a:spcPts val="0"/>
              </a:spcAft>
              <a:buNone/>
            </a:pPr>
            <a:r>
              <a:rPr lang="en"/>
              <a:t>a. Write an equation to represent the problem with a ? for the unknown. </a:t>
            </a:r>
            <a:endParaRPr/>
          </a:p>
          <a:p>
            <a:pPr indent="0" lvl="0" marL="457200" rtl="0" algn="l">
              <a:spcBef>
                <a:spcPts val="1000"/>
              </a:spcBef>
              <a:spcAft>
                <a:spcPts val="0"/>
              </a:spcAft>
              <a:buNone/>
            </a:pPr>
            <a:r>
              <a:rPr lang="en"/>
              <a:t>b. Solve the problem.</a:t>
            </a:r>
            <a:endParaRPr/>
          </a:p>
          <a:p>
            <a:pPr indent="0" lvl="0" marL="457200" rtl="0" algn="l">
              <a:spcBef>
                <a:spcPts val="1000"/>
              </a:spcBef>
              <a:spcAft>
                <a:spcPts val="0"/>
              </a:spcAft>
              <a:buNone/>
            </a:pPr>
            <a:r>
              <a:rPr lang="en"/>
              <a:t>c. Represent your thinking on the number line. </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
              <a:t>3.   Find someone who used a different strategy. </a:t>
            </a:r>
            <a:endParaRPr/>
          </a:p>
          <a:p>
            <a:pPr indent="457200" lvl="0" marL="0" rtl="0" algn="l">
              <a:spcBef>
                <a:spcPts val="1000"/>
              </a:spcBef>
              <a:spcAft>
                <a:spcPts val="1000"/>
              </a:spcAft>
              <a:buNone/>
            </a:pPr>
            <a:r>
              <a:rPr lang="en"/>
              <a:t>Show their strategy on the number line.</a:t>
            </a:r>
            <a:endParaRPr/>
          </a:p>
        </p:txBody>
      </p:sp>
      <p:pic>
        <p:nvPicPr>
          <p:cNvPr id="677" name="Google Shape;677;p74"/>
          <p:cNvPicPr preferRelativeResize="0"/>
          <p:nvPr/>
        </p:nvPicPr>
        <p:blipFill>
          <a:blip r:embed="rId3">
            <a:alphaModFix/>
          </a:blip>
          <a:stretch>
            <a:fillRect/>
          </a:stretch>
        </p:blipFill>
        <p:spPr>
          <a:xfrm>
            <a:off x="600575" y="2916900"/>
            <a:ext cx="3448050" cy="1312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75"/>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83" name="Google Shape;683;p75"/>
          <p:cNvSpPr txBox="1"/>
          <p:nvPr/>
        </p:nvSpPr>
        <p:spPr>
          <a:xfrm>
            <a:off x="5743525" y="1650525"/>
            <a:ext cx="2017800" cy="115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500">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Which representation do you prefer for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35 - 3=?  Why?</a:t>
            </a:r>
            <a:endParaRPr>
              <a:latin typeface="Quicksand"/>
              <a:ea typeface="Quicksand"/>
              <a:cs typeface="Quicksand"/>
              <a:sym typeface="Quicksand"/>
            </a:endParaRPr>
          </a:p>
        </p:txBody>
      </p:sp>
      <p:sp>
        <p:nvSpPr>
          <p:cNvPr id="684" name="Google Shape;684;p75"/>
          <p:cNvSpPr/>
          <p:nvPr/>
        </p:nvSpPr>
        <p:spPr>
          <a:xfrm>
            <a:off x="5423775" y="1703776"/>
            <a:ext cx="2657293" cy="145731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5" name="Google Shape;685;p75"/>
          <p:cNvPicPr preferRelativeResize="0"/>
          <p:nvPr/>
        </p:nvPicPr>
        <p:blipFill>
          <a:blip r:embed="rId3">
            <a:alphaModFix/>
          </a:blip>
          <a:stretch>
            <a:fillRect/>
          </a:stretch>
        </p:blipFill>
        <p:spPr>
          <a:xfrm>
            <a:off x="3215375" y="2730813"/>
            <a:ext cx="2085975" cy="1857375"/>
          </a:xfrm>
          <a:prstGeom prst="rect">
            <a:avLst/>
          </a:prstGeom>
          <a:noFill/>
          <a:ln>
            <a:noFill/>
          </a:ln>
        </p:spPr>
      </p:pic>
      <p:sp>
        <p:nvSpPr>
          <p:cNvPr id="686" name="Google Shape;686;p75"/>
          <p:cNvSpPr txBox="1"/>
          <p:nvPr/>
        </p:nvSpPr>
        <p:spPr>
          <a:xfrm>
            <a:off x="760800" y="459550"/>
            <a:ext cx="6855000" cy="7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Livvic"/>
                <a:ea typeface="Livvic"/>
                <a:cs typeface="Livvic"/>
                <a:sym typeface="Livvic"/>
              </a:rPr>
              <a:t>Today we saw different ways to solve subtraction problems represented on the number line. You can think about subtraction as taking away or as finding a missing addend. We learned that either way, we are finding the difference between the 2 numbers.</a:t>
            </a:r>
            <a:endParaRPr sz="1600">
              <a:solidFill>
                <a:schemeClr val="dk1"/>
              </a:solidFill>
              <a:latin typeface="Livvic"/>
              <a:ea typeface="Livvic"/>
              <a:cs typeface="Livvic"/>
              <a:sym typeface="Livvic"/>
            </a:endParaRPr>
          </a:p>
        </p:txBody>
      </p:sp>
      <p:sp>
        <p:nvSpPr>
          <p:cNvPr id="687" name="Google Shape;687;p75"/>
          <p:cNvSpPr txBox="1"/>
          <p:nvPr/>
        </p:nvSpPr>
        <p:spPr>
          <a:xfrm>
            <a:off x="7830225" y="422950"/>
            <a:ext cx="1277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688" name="Google Shape;688;p75"/>
          <p:cNvSpPr txBox="1"/>
          <p:nvPr/>
        </p:nvSpPr>
        <p:spPr>
          <a:xfrm flipH="1">
            <a:off x="915819" y="1815338"/>
            <a:ext cx="1805400" cy="12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200">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Describe to your partner the different ways you can represent and think about 35 - 3.</a:t>
            </a:r>
            <a:endParaRPr b="1" sz="1100">
              <a:latin typeface="Quicksand"/>
              <a:ea typeface="Quicksand"/>
              <a:cs typeface="Quicksand"/>
              <a:sym typeface="Quicksand"/>
            </a:endParaRPr>
          </a:p>
        </p:txBody>
      </p:sp>
      <p:sp>
        <p:nvSpPr>
          <p:cNvPr id="689" name="Google Shape;689;p75"/>
          <p:cNvSpPr/>
          <p:nvPr/>
        </p:nvSpPr>
        <p:spPr>
          <a:xfrm flipH="1">
            <a:off x="509356" y="1815350"/>
            <a:ext cx="2530494" cy="201556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93" name="Shape 693"/>
        <p:cNvGrpSpPr/>
        <p:nvPr/>
      </p:nvGrpSpPr>
      <p:grpSpPr>
        <a:xfrm>
          <a:off x="0" y="0"/>
          <a:ext cx="0" cy="0"/>
          <a:chOff x="0" y="0"/>
          <a:chExt cx="0" cy="0"/>
        </a:xfrm>
      </p:grpSpPr>
      <p:sp>
        <p:nvSpPr>
          <p:cNvPr id="694" name="Google Shape;694;p76"/>
          <p:cNvSpPr txBox="1"/>
          <p:nvPr>
            <p:ph type="ctrTitle"/>
          </p:nvPr>
        </p:nvSpPr>
        <p:spPr>
          <a:xfrm>
            <a:off x="1440425" y="1352750"/>
            <a:ext cx="6392700" cy="157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Place Value Strategies and the Number Line </a:t>
            </a:r>
            <a:endParaRPr sz="3500">
              <a:latin typeface="Hepta Slab"/>
              <a:ea typeface="Hepta Slab"/>
              <a:cs typeface="Hepta Slab"/>
              <a:sym typeface="Hepta Slab"/>
            </a:endParaRPr>
          </a:p>
        </p:txBody>
      </p:sp>
      <p:sp>
        <p:nvSpPr>
          <p:cNvPr id="695" name="Google Shape;695;p76"/>
          <p:cNvSpPr txBox="1"/>
          <p:nvPr/>
        </p:nvSpPr>
        <p:spPr>
          <a:xfrm>
            <a:off x="3137525" y="29682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strategies using the number line</a:t>
            </a:r>
            <a:endParaRPr>
              <a:latin typeface="Quicksand"/>
              <a:ea typeface="Quicksand"/>
              <a:cs typeface="Quicksand"/>
              <a:sym typeface="Quicksand"/>
            </a:endParaRPr>
          </a:p>
        </p:txBody>
      </p:sp>
      <p:sp>
        <p:nvSpPr>
          <p:cNvPr id="696" name="Google Shape;696;p76"/>
          <p:cNvSpPr/>
          <p:nvPr/>
        </p:nvSpPr>
        <p:spPr>
          <a:xfrm>
            <a:off x="2578902" y="29682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7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2.NBT.B.5</a:t>
            </a:r>
            <a:endParaRPr sz="1100">
              <a:latin typeface="Quicksand"/>
              <a:ea typeface="Quicksand"/>
              <a:cs typeface="Quicksand"/>
              <a:sym typeface="Quicksand"/>
            </a:endParaRPr>
          </a:p>
        </p:txBody>
      </p:sp>
      <p:sp>
        <p:nvSpPr>
          <p:cNvPr id="698" name="Google Shape;698;p76"/>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77"/>
          <p:cNvSpPr txBox="1"/>
          <p:nvPr>
            <p:ph type="ctrTitle"/>
          </p:nvPr>
        </p:nvSpPr>
        <p:spPr>
          <a:xfrm>
            <a:off x="289325" y="742825"/>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Notice and Wonder: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Base-ten and the Number Line</a:t>
            </a:r>
            <a:endParaRPr b="0" sz="2700">
              <a:solidFill>
                <a:srgbClr val="434343"/>
              </a:solidFill>
              <a:latin typeface="Hepta Slab"/>
              <a:ea typeface="Hepta Slab"/>
              <a:cs typeface="Hepta Slab"/>
              <a:sym typeface="Hepta Slab"/>
            </a:endParaRPr>
          </a:p>
        </p:txBody>
      </p:sp>
      <p:sp>
        <p:nvSpPr>
          <p:cNvPr id="704" name="Google Shape;704;p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05" name="Google Shape;705;p77"/>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706" name="Google Shape;706;p77"/>
          <p:cNvGrpSpPr/>
          <p:nvPr/>
        </p:nvGrpSpPr>
        <p:grpSpPr>
          <a:xfrm rot="-801510">
            <a:off x="554980" y="1732833"/>
            <a:ext cx="1993856" cy="955396"/>
            <a:chOff x="522450" y="1769275"/>
            <a:chExt cx="2343168" cy="950076"/>
          </a:xfrm>
        </p:grpSpPr>
        <p:sp>
          <p:nvSpPr>
            <p:cNvPr id="707" name="Google Shape;707;p7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77"/>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709" name="Google Shape;709;p77"/>
          <p:cNvGrpSpPr/>
          <p:nvPr/>
        </p:nvGrpSpPr>
        <p:grpSpPr>
          <a:xfrm rot="862304">
            <a:off x="6878184" y="1648369"/>
            <a:ext cx="1863493" cy="885824"/>
            <a:chOff x="886441" y="555965"/>
            <a:chExt cx="2343168" cy="950076"/>
          </a:xfrm>
        </p:grpSpPr>
        <p:sp>
          <p:nvSpPr>
            <p:cNvPr id="710" name="Google Shape;710;p77"/>
            <p:cNvSpPr/>
            <p:nvPr/>
          </p:nvSpPr>
          <p:spPr>
            <a:xfrm>
              <a:off x="886441" y="55596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77"/>
            <p:cNvSpPr txBox="1"/>
            <p:nvPr/>
          </p:nvSpPr>
          <p:spPr>
            <a:xfrm>
              <a:off x="1358007" y="697686"/>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712" name="Google Shape;712;p77"/>
          <p:cNvPicPr preferRelativeResize="0"/>
          <p:nvPr/>
        </p:nvPicPr>
        <p:blipFill>
          <a:blip r:embed="rId3">
            <a:alphaModFix/>
          </a:blip>
          <a:stretch>
            <a:fillRect/>
          </a:stretch>
        </p:blipFill>
        <p:spPr>
          <a:xfrm>
            <a:off x="2043250" y="2581475"/>
            <a:ext cx="5472550" cy="1115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78"/>
          <p:cNvSpPr txBox="1"/>
          <p:nvPr>
            <p:ph type="ctrTitle"/>
          </p:nvPr>
        </p:nvSpPr>
        <p:spPr>
          <a:xfrm>
            <a:off x="397200" y="640411"/>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Compare Representations to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Show Subtraction</a:t>
            </a:r>
            <a:endParaRPr b="0" sz="2700">
              <a:solidFill>
                <a:srgbClr val="434343"/>
              </a:solidFill>
              <a:latin typeface="Hepta Slab"/>
              <a:ea typeface="Hepta Slab"/>
              <a:cs typeface="Hepta Slab"/>
              <a:sym typeface="Hepta Slab"/>
            </a:endParaRPr>
          </a:p>
        </p:txBody>
      </p:sp>
      <p:sp>
        <p:nvSpPr>
          <p:cNvPr id="718" name="Google Shape;718;p78"/>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19" name="Google Shape;719;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720" name="Google Shape;720;p78"/>
          <p:cNvSpPr txBox="1"/>
          <p:nvPr/>
        </p:nvSpPr>
        <p:spPr>
          <a:xfrm>
            <a:off x="4393275" y="1344500"/>
            <a:ext cx="4554000" cy="3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1. Write an equation to represent Clare’s subtraction problem.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2. Represent Clare’s thinking on the number line.</a:t>
            </a:r>
            <a:endParaRPr sz="1700">
              <a:latin typeface="Livvic"/>
              <a:ea typeface="Livvic"/>
              <a:cs typeface="Livvic"/>
              <a:sym typeface="Livvic"/>
            </a:endParaRPr>
          </a:p>
        </p:txBody>
      </p:sp>
      <p:sp>
        <p:nvSpPr>
          <p:cNvPr id="721" name="Google Shape;721;p78"/>
          <p:cNvSpPr txBox="1"/>
          <p:nvPr/>
        </p:nvSpPr>
        <p:spPr>
          <a:xfrm>
            <a:off x="225050" y="1478775"/>
            <a:ext cx="4286100" cy="232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Clare solved a subtraction problem and represented it with base-ten blocks.</a:t>
            </a:r>
            <a:endParaRPr sz="1700">
              <a:latin typeface="Livvic"/>
              <a:ea typeface="Livvic"/>
              <a:cs typeface="Livvic"/>
              <a:sym typeface="Livvic"/>
            </a:endParaRPr>
          </a:p>
        </p:txBody>
      </p:sp>
      <p:pic>
        <p:nvPicPr>
          <p:cNvPr id="722" name="Google Shape;722;p78"/>
          <p:cNvPicPr preferRelativeResize="0"/>
          <p:nvPr/>
        </p:nvPicPr>
        <p:blipFill>
          <a:blip r:embed="rId3">
            <a:alphaModFix/>
          </a:blip>
          <a:stretch>
            <a:fillRect/>
          </a:stretch>
        </p:blipFill>
        <p:spPr>
          <a:xfrm>
            <a:off x="1312000" y="2264750"/>
            <a:ext cx="1447800" cy="1219200"/>
          </a:xfrm>
          <a:prstGeom prst="rect">
            <a:avLst/>
          </a:prstGeom>
          <a:noFill/>
          <a:ln cap="flat" cmpd="sng" w="19050">
            <a:solidFill>
              <a:schemeClr val="dk2"/>
            </a:solidFill>
            <a:prstDash val="solid"/>
            <a:round/>
            <a:headEnd len="sm" w="sm" type="none"/>
            <a:tailEnd len="sm" w="sm" type="none"/>
          </a:ln>
        </p:spPr>
      </p:pic>
      <p:pic>
        <p:nvPicPr>
          <p:cNvPr id="723" name="Google Shape;723;p78"/>
          <p:cNvPicPr preferRelativeResize="0"/>
          <p:nvPr/>
        </p:nvPicPr>
        <p:blipFill>
          <a:blip r:embed="rId4">
            <a:alphaModFix/>
          </a:blip>
          <a:stretch>
            <a:fillRect/>
          </a:stretch>
        </p:blipFill>
        <p:spPr>
          <a:xfrm>
            <a:off x="4614375" y="3483950"/>
            <a:ext cx="3904425" cy="470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79"/>
          <p:cNvSpPr txBox="1"/>
          <p:nvPr>
            <p:ph type="ctrTitle"/>
          </p:nvPr>
        </p:nvSpPr>
        <p:spPr>
          <a:xfrm>
            <a:off x="397200" y="640411"/>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Compare Representations to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Show Subtraction</a:t>
            </a:r>
            <a:endParaRPr b="0" sz="2700">
              <a:solidFill>
                <a:srgbClr val="434343"/>
              </a:solidFill>
              <a:latin typeface="Hepta Slab"/>
              <a:ea typeface="Hepta Slab"/>
              <a:cs typeface="Hepta Slab"/>
              <a:sym typeface="Hepta Slab"/>
            </a:endParaRPr>
          </a:p>
        </p:txBody>
      </p:sp>
      <p:sp>
        <p:nvSpPr>
          <p:cNvPr id="729" name="Google Shape;729;p79"/>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30" name="Google Shape;730;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731" name="Google Shape;731;p79"/>
          <p:cNvSpPr txBox="1"/>
          <p:nvPr/>
        </p:nvSpPr>
        <p:spPr>
          <a:xfrm>
            <a:off x="4296975" y="1344500"/>
            <a:ext cx="4650300" cy="3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3. Find the difference:  58 - 24</a:t>
            </a:r>
            <a:r>
              <a:rPr lang="en" sz="1700">
                <a:latin typeface="Livvic"/>
                <a:ea typeface="Livvic"/>
                <a:cs typeface="Livvic"/>
                <a:sym typeface="Livvic"/>
              </a:rPr>
              <a:t>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Show your thinking using base-ten diagrams.</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4. Represent how you found the difference of               58 - 24 on the number line.</a:t>
            </a:r>
            <a:endParaRPr sz="1700">
              <a:latin typeface="Livvic"/>
              <a:ea typeface="Livvic"/>
              <a:cs typeface="Livvic"/>
              <a:sym typeface="Livvic"/>
            </a:endParaRPr>
          </a:p>
        </p:txBody>
      </p:sp>
      <p:sp>
        <p:nvSpPr>
          <p:cNvPr id="732" name="Google Shape;732;p79"/>
          <p:cNvSpPr txBox="1"/>
          <p:nvPr/>
        </p:nvSpPr>
        <p:spPr>
          <a:xfrm>
            <a:off x="225050" y="1478775"/>
            <a:ext cx="4286100" cy="232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Clare solved a subtraction problem and represented it with base-ten blocks.</a:t>
            </a:r>
            <a:endParaRPr sz="1700">
              <a:latin typeface="Livvic"/>
              <a:ea typeface="Livvic"/>
              <a:cs typeface="Livvic"/>
              <a:sym typeface="Livvic"/>
            </a:endParaRPr>
          </a:p>
        </p:txBody>
      </p:sp>
      <p:pic>
        <p:nvPicPr>
          <p:cNvPr id="733" name="Google Shape;733;p79"/>
          <p:cNvPicPr preferRelativeResize="0"/>
          <p:nvPr/>
        </p:nvPicPr>
        <p:blipFill>
          <a:blip r:embed="rId3">
            <a:alphaModFix/>
          </a:blip>
          <a:stretch>
            <a:fillRect/>
          </a:stretch>
        </p:blipFill>
        <p:spPr>
          <a:xfrm>
            <a:off x="1312000" y="2264750"/>
            <a:ext cx="1447800" cy="1219200"/>
          </a:xfrm>
          <a:prstGeom prst="rect">
            <a:avLst/>
          </a:prstGeom>
          <a:noFill/>
          <a:ln cap="flat" cmpd="sng" w="19050">
            <a:solidFill>
              <a:schemeClr val="dk2"/>
            </a:solidFill>
            <a:prstDash val="solid"/>
            <a:round/>
            <a:headEnd len="sm" w="sm" type="none"/>
            <a:tailEnd len="sm" w="sm" type="none"/>
          </a:ln>
        </p:spPr>
      </p:pic>
      <p:pic>
        <p:nvPicPr>
          <p:cNvPr id="734" name="Google Shape;734;p79"/>
          <p:cNvPicPr preferRelativeResize="0"/>
          <p:nvPr/>
        </p:nvPicPr>
        <p:blipFill>
          <a:blip r:embed="rId4">
            <a:alphaModFix/>
          </a:blip>
          <a:stretch>
            <a:fillRect/>
          </a:stretch>
        </p:blipFill>
        <p:spPr>
          <a:xfrm>
            <a:off x="4614375" y="3483950"/>
            <a:ext cx="3904425" cy="470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80"/>
          <p:cNvSpPr txBox="1"/>
          <p:nvPr>
            <p:ph type="ctrTitle"/>
          </p:nvPr>
        </p:nvSpPr>
        <p:spPr>
          <a:xfrm>
            <a:off x="268325" y="474429"/>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Add and Subtract on the Number Line</a:t>
            </a:r>
            <a:endParaRPr b="0" sz="2800">
              <a:solidFill>
                <a:srgbClr val="434343"/>
              </a:solidFill>
              <a:latin typeface="Hepta Slab"/>
              <a:ea typeface="Hepta Slab"/>
              <a:cs typeface="Hepta Slab"/>
              <a:sym typeface="Hepta Slab"/>
            </a:endParaRPr>
          </a:p>
        </p:txBody>
      </p:sp>
      <p:sp>
        <p:nvSpPr>
          <p:cNvPr id="740" name="Google Shape;740;p8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41" name="Google Shape;741;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742" name="Google Shape;742;p80"/>
          <p:cNvSpPr txBox="1"/>
          <p:nvPr/>
        </p:nvSpPr>
        <p:spPr>
          <a:xfrm>
            <a:off x="4532700" y="1258300"/>
            <a:ext cx="4424400" cy="320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Write an equation to show the sum for Diego’s work. ____________</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2. Find the sum  23 + 24</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 Represent your thinking on the number line.</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Write an equation. _______</a:t>
            </a:r>
            <a:endParaRPr sz="1600">
              <a:latin typeface="Livvic"/>
              <a:ea typeface="Livvic"/>
              <a:cs typeface="Livvic"/>
              <a:sym typeface="Livvic"/>
            </a:endParaRPr>
          </a:p>
        </p:txBody>
      </p:sp>
      <p:pic>
        <p:nvPicPr>
          <p:cNvPr id="743" name="Google Shape;743;p80"/>
          <p:cNvPicPr preferRelativeResize="0"/>
          <p:nvPr/>
        </p:nvPicPr>
        <p:blipFill>
          <a:blip r:embed="rId3">
            <a:alphaModFix/>
          </a:blip>
          <a:stretch>
            <a:fillRect/>
          </a:stretch>
        </p:blipFill>
        <p:spPr>
          <a:xfrm>
            <a:off x="484625" y="1202400"/>
            <a:ext cx="3879300" cy="3094550"/>
          </a:xfrm>
          <a:prstGeom prst="rect">
            <a:avLst/>
          </a:prstGeom>
          <a:noFill/>
          <a:ln cap="flat" cmpd="sng" w="19050">
            <a:solidFill>
              <a:schemeClr val="dk2"/>
            </a:solidFill>
            <a:prstDash val="solid"/>
            <a:round/>
            <a:headEnd len="sm" w="sm" type="none"/>
            <a:tailEnd len="sm" w="sm" type="none"/>
          </a:ln>
        </p:spPr>
      </p:pic>
      <p:pic>
        <p:nvPicPr>
          <p:cNvPr id="744" name="Google Shape;744;p80"/>
          <p:cNvPicPr preferRelativeResize="0"/>
          <p:nvPr/>
        </p:nvPicPr>
        <p:blipFill>
          <a:blip r:embed="rId4">
            <a:alphaModFix/>
          </a:blip>
          <a:stretch>
            <a:fillRect/>
          </a:stretch>
        </p:blipFill>
        <p:spPr>
          <a:xfrm>
            <a:off x="4760125" y="3233900"/>
            <a:ext cx="3794906" cy="374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81"/>
          <p:cNvSpPr txBox="1"/>
          <p:nvPr>
            <p:ph type="ctrTitle"/>
          </p:nvPr>
        </p:nvSpPr>
        <p:spPr>
          <a:xfrm>
            <a:off x="268325" y="474429"/>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Add and Subtract on the Number Line</a:t>
            </a:r>
            <a:endParaRPr b="0" sz="2800">
              <a:solidFill>
                <a:srgbClr val="434343"/>
              </a:solidFill>
              <a:latin typeface="Hepta Slab"/>
              <a:ea typeface="Hepta Slab"/>
              <a:cs typeface="Hepta Slab"/>
              <a:sym typeface="Hepta Slab"/>
            </a:endParaRPr>
          </a:p>
        </p:txBody>
      </p:sp>
      <p:sp>
        <p:nvSpPr>
          <p:cNvPr id="750" name="Google Shape;750;p8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51" name="Google Shape;751;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752" name="Google Shape;752;p81"/>
          <p:cNvSpPr txBox="1"/>
          <p:nvPr/>
        </p:nvSpPr>
        <p:spPr>
          <a:xfrm>
            <a:off x="4511275" y="1091450"/>
            <a:ext cx="4424400" cy="320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3</a:t>
            </a:r>
            <a:r>
              <a:rPr lang="en" sz="1600">
                <a:latin typeface="Livvic"/>
                <a:ea typeface="Livvic"/>
                <a:cs typeface="Livvic"/>
                <a:sym typeface="Livvic"/>
              </a:rPr>
              <a:t>. Find the difference  50 - 32</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 Represent your thinking on the number line.</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Write an equation. _______</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600">
                <a:solidFill>
                  <a:schemeClr val="dk1"/>
                </a:solidFill>
                <a:latin typeface="Livvic"/>
                <a:ea typeface="Livvic"/>
                <a:cs typeface="Livvic"/>
                <a:sym typeface="Livvic"/>
              </a:rPr>
              <a:t>4. Find the difference  40 - 26</a:t>
            </a:r>
            <a:endParaRPr sz="1600">
              <a:solidFill>
                <a:schemeClr val="dk1"/>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600">
              <a:solidFill>
                <a:schemeClr val="dk1"/>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600">
                <a:solidFill>
                  <a:schemeClr val="dk1"/>
                </a:solidFill>
                <a:latin typeface="Livvic"/>
                <a:ea typeface="Livvic"/>
                <a:cs typeface="Livvic"/>
                <a:sym typeface="Livvic"/>
              </a:rPr>
              <a:t> Represent your thinking on the number line.</a:t>
            </a:r>
            <a:endParaRPr sz="1600">
              <a:solidFill>
                <a:schemeClr val="dk1"/>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600">
              <a:solidFill>
                <a:schemeClr val="dk1"/>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600">
              <a:solidFill>
                <a:schemeClr val="dk1"/>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600">
                <a:solidFill>
                  <a:schemeClr val="dk1"/>
                </a:solidFill>
                <a:latin typeface="Livvic"/>
                <a:ea typeface="Livvic"/>
                <a:cs typeface="Livvic"/>
                <a:sym typeface="Livvic"/>
              </a:rPr>
              <a:t>Write an equation. _______</a:t>
            </a:r>
            <a:endParaRPr sz="1600">
              <a:solidFill>
                <a:schemeClr val="dk1"/>
              </a:solidFill>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p:txBody>
      </p:sp>
      <p:pic>
        <p:nvPicPr>
          <p:cNvPr id="753" name="Google Shape;753;p81"/>
          <p:cNvPicPr preferRelativeResize="0"/>
          <p:nvPr/>
        </p:nvPicPr>
        <p:blipFill>
          <a:blip r:embed="rId3">
            <a:alphaModFix/>
          </a:blip>
          <a:stretch>
            <a:fillRect/>
          </a:stretch>
        </p:blipFill>
        <p:spPr>
          <a:xfrm>
            <a:off x="484625" y="1202400"/>
            <a:ext cx="3879300" cy="3094550"/>
          </a:xfrm>
          <a:prstGeom prst="rect">
            <a:avLst/>
          </a:prstGeom>
          <a:noFill/>
          <a:ln cap="flat" cmpd="sng" w="19050">
            <a:solidFill>
              <a:schemeClr val="dk2"/>
            </a:solidFill>
            <a:prstDash val="solid"/>
            <a:round/>
            <a:headEnd len="sm" w="sm" type="none"/>
            <a:tailEnd len="sm" w="sm" type="none"/>
          </a:ln>
        </p:spPr>
      </p:pic>
      <p:pic>
        <p:nvPicPr>
          <p:cNvPr id="754" name="Google Shape;754;p81"/>
          <p:cNvPicPr preferRelativeResize="0"/>
          <p:nvPr/>
        </p:nvPicPr>
        <p:blipFill>
          <a:blip r:embed="rId4">
            <a:alphaModFix/>
          </a:blip>
          <a:stretch>
            <a:fillRect/>
          </a:stretch>
        </p:blipFill>
        <p:spPr>
          <a:xfrm>
            <a:off x="4674400" y="2055200"/>
            <a:ext cx="3794906" cy="374900"/>
          </a:xfrm>
          <a:prstGeom prst="rect">
            <a:avLst/>
          </a:prstGeom>
          <a:noFill/>
          <a:ln cap="flat" cmpd="sng" w="19050">
            <a:solidFill>
              <a:schemeClr val="dk2"/>
            </a:solidFill>
            <a:prstDash val="solid"/>
            <a:round/>
            <a:headEnd len="sm" w="sm" type="none"/>
            <a:tailEnd len="sm" w="sm" type="none"/>
          </a:ln>
        </p:spPr>
      </p:pic>
      <p:pic>
        <p:nvPicPr>
          <p:cNvPr id="755" name="Google Shape;755;p81"/>
          <p:cNvPicPr preferRelativeResize="0"/>
          <p:nvPr/>
        </p:nvPicPr>
        <p:blipFill>
          <a:blip r:embed="rId4">
            <a:alphaModFix/>
          </a:blip>
          <a:stretch>
            <a:fillRect/>
          </a:stretch>
        </p:blipFill>
        <p:spPr>
          <a:xfrm>
            <a:off x="4674400" y="3997050"/>
            <a:ext cx="3794906" cy="374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82"/>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61" name="Google Shape;761;p82"/>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62" name="Google Shape;762;p82"/>
          <p:cNvSpPr txBox="1"/>
          <p:nvPr/>
        </p:nvSpPr>
        <p:spPr>
          <a:xfrm>
            <a:off x="502800" y="485750"/>
            <a:ext cx="7344000" cy="54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Today we learned that the strategies we use to add or subtract can be represented on the number line. We saw you can add the tens first and then the ones or the ones first and then the tens. This works for both addition and subtraction.</a:t>
            </a:r>
            <a:endParaRPr sz="1700">
              <a:latin typeface="Livvic"/>
              <a:ea typeface="Livvic"/>
              <a:cs typeface="Livvic"/>
              <a:sym typeface="Livvic"/>
            </a:endParaRPr>
          </a:p>
        </p:txBody>
      </p:sp>
      <p:pic>
        <p:nvPicPr>
          <p:cNvPr id="763" name="Google Shape;763;p82"/>
          <p:cNvPicPr preferRelativeResize="0"/>
          <p:nvPr/>
        </p:nvPicPr>
        <p:blipFill>
          <a:blip r:embed="rId3">
            <a:alphaModFix/>
          </a:blip>
          <a:stretch>
            <a:fillRect/>
          </a:stretch>
        </p:blipFill>
        <p:spPr>
          <a:xfrm>
            <a:off x="4323375" y="2814150"/>
            <a:ext cx="2085975" cy="1857375"/>
          </a:xfrm>
          <a:prstGeom prst="rect">
            <a:avLst/>
          </a:prstGeom>
          <a:noFill/>
          <a:ln>
            <a:noFill/>
          </a:ln>
        </p:spPr>
      </p:pic>
      <p:sp>
        <p:nvSpPr>
          <p:cNvPr id="764" name="Google Shape;764;p82"/>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765" name="Google Shape;765;p82"/>
          <p:cNvSpPr txBox="1"/>
          <p:nvPr/>
        </p:nvSpPr>
        <p:spPr>
          <a:xfrm flipH="1">
            <a:off x="1240528" y="2013675"/>
            <a:ext cx="2606400" cy="12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200">
              <a:latin typeface="Quicksand"/>
              <a:ea typeface="Quicksand"/>
              <a:cs typeface="Quicksand"/>
              <a:sym typeface="Quicksand"/>
            </a:endParaRPr>
          </a:p>
          <a:p>
            <a:pPr indent="0" lvl="0" marL="0" rtl="0" algn="ctr">
              <a:spcBef>
                <a:spcPts val="0"/>
              </a:spcBef>
              <a:spcAft>
                <a:spcPts val="0"/>
              </a:spcAft>
              <a:buNone/>
            </a:pPr>
            <a:r>
              <a:rPr lang="en" sz="1300">
                <a:solidFill>
                  <a:schemeClr val="dk1"/>
                </a:solidFill>
                <a:latin typeface="Quicksand"/>
                <a:ea typeface="Quicksand"/>
                <a:cs typeface="Quicksand"/>
                <a:sym typeface="Quicksand"/>
              </a:rPr>
              <a:t>Did you prefer showing your thinking with base-ten diagrams or the number line? Was it the same for addition and subtraction? Explain</a:t>
            </a:r>
            <a:endParaRPr b="1" sz="1100">
              <a:latin typeface="Quicksand"/>
              <a:ea typeface="Quicksand"/>
              <a:cs typeface="Quicksand"/>
              <a:sym typeface="Quicksand"/>
            </a:endParaRPr>
          </a:p>
        </p:txBody>
      </p:sp>
      <p:sp>
        <p:nvSpPr>
          <p:cNvPr id="766" name="Google Shape;766;p82"/>
          <p:cNvSpPr/>
          <p:nvPr/>
        </p:nvSpPr>
        <p:spPr>
          <a:xfrm flipH="1">
            <a:off x="738517" y="2088675"/>
            <a:ext cx="3697759" cy="170026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70" name="Shape 770"/>
        <p:cNvGrpSpPr/>
        <p:nvPr/>
      </p:nvGrpSpPr>
      <p:grpSpPr>
        <a:xfrm>
          <a:off x="0" y="0"/>
          <a:ext cx="0" cy="0"/>
          <a:chOff x="0" y="0"/>
          <a:chExt cx="0" cy="0"/>
        </a:xfrm>
      </p:grpSpPr>
      <p:sp>
        <p:nvSpPr>
          <p:cNvPr id="771" name="Google Shape;771;p83"/>
          <p:cNvSpPr txBox="1"/>
          <p:nvPr>
            <p:ph type="ctrTitle"/>
          </p:nvPr>
        </p:nvSpPr>
        <p:spPr>
          <a:xfrm>
            <a:off x="618150" y="891825"/>
            <a:ext cx="7683000" cy="201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Different Strategies to Add and Subtract</a:t>
            </a:r>
            <a:endParaRPr sz="4000">
              <a:latin typeface="Hepta Slab"/>
              <a:ea typeface="Hepta Slab"/>
              <a:cs typeface="Hepta Slab"/>
              <a:sym typeface="Hepta Slab"/>
            </a:endParaRPr>
          </a:p>
        </p:txBody>
      </p:sp>
      <p:sp>
        <p:nvSpPr>
          <p:cNvPr id="772" name="Google Shape;772;p83"/>
          <p:cNvSpPr txBox="1"/>
          <p:nvPr/>
        </p:nvSpPr>
        <p:spPr>
          <a:xfrm>
            <a:off x="34911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and subtract by using a ten.</a:t>
            </a:r>
            <a:endParaRPr>
              <a:latin typeface="Quicksand"/>
              <a:ea typeface="Quicksand"/>
              <a:cs typeface="Quicksand"/>
              <a:sym typeface="Quicksand"/>
            </a:endParaRPr>
          </a:p>
        </p:txBody>
      </p:sp>
      <p:sp>
        <p:nvSpPr>
          <p:cNvPr id="773" name="Google Shape;773;p83"/>
          <p:cNvSpPr/>
          <p:nvPr/>
        </p:nvSpPr>
        <p:spPr>
          <a:xfrm>
            <a:off x="2983502"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8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2.NBT.B.5</a:t>
            </a:r>
            <a:endParaRPr sz="1100">
              <a:latin typeface="Quicksand"/>
              <a:ea typeface="Quicksand"/>
              <a:cs typeface="Quicksand"/>
              <a:sym typeface="Quicksand"/>
            </a:endParaRPr>
          </a:p>
        </p:txBody>
      </p:sp>
      <p:sp>
        <p:nvSpPr>
          <p:cNvPr id="775" name="Google Shape;775;p83"/>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84"/>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Using Multiples of Ten </a:t>
            </a:r>
            <a:endParaRPr b="0" sz="2900">
              <a:solidFill>
                <a:srgbClr val="434343"/>
              </a:solidFill>
              <a:latin typeface="Hepta Slab"/>
              <a:ea typeface="Hepta Slab"/>
              <a:cs typeface="Hepta Slab"/>
              <a:sym typeface="Hepta Slab"/>
            </a:endParaRPr>
          </a:p>
        </p:txBody>
      </p:sp>
      <p:sp>
        <p:nvSpPr>
          <p:cNvPr id="781" name="Google Shape;781;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82" name="Google Shape;782;p8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84"/>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difference mentally. </a:t>
            </a:r>
            <a:endParaRPr b="1">
              <a:latin typeface="Quicksand"/>
              <a:ea typeface="Quicksand"/>
              <a:cs typeface="Quicksand"/>
              <a:sym typeface="Quicksand"/>
            </a:endParaRPr>
          </a:p>
        </p:txBody>
      </p:sp>
      <p:pic>
        <p:nvPicPr>
          <p:cNvPr id="784" name="Google Shape;784;p84"/>
          <p:cNvPicPr preferRelativeResize="0"/>
          <p:nvPr/>
        </p:nvPicPr>
        <p:blipFill>
          <a:blip r:embed="rId3">
            <a:alphaModFix/>
          </a:blip>
          <a:stretch>
            <a:fillRect/>
          </a:stretch>
        </p:blipFill>
        <p:spPr>
          <a:xfrm>
            <a:off x="3510293" y="2168927"/>
            <a:ext cx="2903075" cy="130189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85"/>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Using Multiples of Ten </a:t>
            </a:r>
            <a:endParaRPr b="0" sz="2900">
              <a:solidFill>
                <a:srgbClr val="434343"/>
              </a:solidFill>
              <a:latin typeface="Hepta Slab"/>
              <a:ea typeface="Hepta Slab"/>
              <a:cs typeface="Hepta Slab"/>
              <a:sym typeface="Hepta Slab"/>
            </a:endParaRPr>
          </a:p>
        </p:txBody>
      </p:sp>
      <p:sp>
        <p:nvSpPr>
          <p:cNvPr id="790" name="Google Shape;790;p8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91" name="Google Shape;791;p8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85"/>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difference mentally. </a:t>
            </a:r>
            <a:endParaRPr b="1">
              <a:latin typeface="Quicksand"/>
              <a:ea typeface="Quicksand"/>
              <a:cs typeface="Quicksand"/>
              <a:sym typeface="Quicksand"/>
            </a:endParaRPr>
          </a:p>
        </p:txBody>
      </p:sp>
      <p:pic>
        <p:nvPicPr>
          <p:cNvPr id="793" name="Google Shape;793;p85"/>
          <p:cNvPicPr preferRelativeResize="0"/>
          <p:nvPr/>
        </p:nvPicPr>
        <p:blipFill>
          <a:blip r:embed="rId3">
            <a:alphaModFix/>
          </a:blip>
          <a:stretch>
            <a:fillRect/>
          </a:stretch>
        </p:blipFill>
        <p:spPr>
          <a:xfrm>
            <a:off x="3432899" y="2029625"/>
            <a:ext cx="3264375" cy="131442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86"/>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Using Multiples of Ten </a:t>
            </a:r>
            <a:endParaRPr b="0" sz="2900">
              <a:solidFill>
                <a:srgbClr val="434343"/>
              </a:solidFill>
              <a:latin typeface="Hepta Slab"/>
              <a:ea typeface="Hepta Slab"/>
              <a:cs typeface="Hepta Slab"/>
              <a:sym typeface="Hepta Slab"/>
            </a:endParaRPr>
          </a:p>
        </p:txBody>
      </p:sp>
      <p:sp>
        <p:nvSpPr>
          <p:cNvPr id="799" name="Google Shape;799;p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00" name="Google Shape;800;p86"/>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86"/>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difference mentally. </a:t>
            </a:r>
            <a:endParaRPr b="1">
              <a:latin typeface="Quicksand"/>
              <a:ea typeface="Quicksand"/>
              <a:cs typeface="Quicksand"/>
              <a:sym typeface="Quicksand"/>
            </a:endParaRPr>
          </a:p>
        </p:txBody>
      </p:sp>
      <p:pic>
        <p:nvPicPr>
          <p:cNvPr id="802" name="Google Shape;802;p86"/>
          <p:cNvPicPr preferRelativeResize="0"/>
          <p:nvPr/>
        </p:nvPicPr>
        <p:blipFill>
          <a:blip r:embed="rId3">
            <a:alphaModFix/>
          </a:blip>
          <a:stretch>
            <a:fillRect/>
          </a:stretch>
        </p:blipFill>
        <p:spPr>
          <a:xfrm>
            <a:off x="3724592" y="1887215"/>
            <a:ext cx="2903075" cy="1369064"/>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87"/>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Using Multiples of Ten </a:t>
            </a:r>
            <a:endParaRPr b="0" sz="2900">
              <a:solidFill>
                <a:srgbClr val="434343"/>
              </a:solidFill>
              <a:latin typeface="Hepta Slab"/>
              <a:ea typeface="Hepta Slab"/>
              <a:cs typeface="Hepta Slab"/>
              <a:sym typeface="Hepta Slab"/>
            </a:endParaRPr>
          </a:p>
        </p:txBody>
      </p:sp>
      <p:sp>
        <p:nvSpPr>
          <p:cNvPr id="808" name="Google Shape;808;p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09" name="Google Shape;809;p87"/>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87"/>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difference mentally. </a:t>
            </a:r>
            <a:endParaRPr b="1">
              <a:latin typeface="Quicksand"/>
              <a:ea typeface="Quicksand"/>
              <a:cs typeface="Quicksand"/>
              <a:sym typeface="Quicksand"/>
            </a:endParaRPr>
          </a:p>
        </p:txBody>
      </p:sp>
      <p:pic>
        <p:nvPicPr>
          <p:cNvPr id="811" name="Google Shape;811;p87"/>
          <p:cNvPicPr preferRelativeResize="0"/>
          <p:nvPr/>
        </p:nvPicPr>
        <p:blipFill>
          <a:blip r:embed="rId3">
            <a:alphaModFix/>
          </a:blip>
          <a:stretch>
            <a:fillRect/>
          </a:stretch>
        </p:blipFill>
        <p:spPr>
          <a:xfrm>
            <a:off x="3671018" y="2093927"/>
            <a:ext cx="2779425" cy="123865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88"/>
          <p:cNvSpPr txBox="1"/>
          <p:nvPr>
            <p:ph type="ctrTitle"/>
          </p:nvPr>
        </p:nvSpPr>
        <p:spPr>
          <a:xfrm>
            <a:off x="587875" y="417550"/>
            <a:ext cx="7772400" cy="69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Compare Base-ten Strategies</a:t>
            </a:r>
            <a:endParaRPr b="0" sz="2600">
              <a:solidFill>
                <a:srgbClr val="434343"/>
              </a:solidFill>
              <a:latin typeface="Hepta Slab"/>
              <a:ea typeface="Hepta Slab"/>
              <a:cs typeface="Hepta Slab"/>
              <a:sym typeface="Hepta Slab"/>
            </a:endParaRPr>
          </a:p>
        </p:txBody>
      </p:sp>
      <p:sp>
        <p:nvSpPr>
          <p:cNvPr id="817" name="Google Shape;817;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818" name="Google Shape;818;p88"/>
          <p:cNvSpPr txBox="1"/>
          <p:nvPr/>
        </p:nvSpPr>
        <p:spPr>
          <a:xfrm>
            <a:off x="4522000" y="1215925"/>
            <a:ext cx="4671900" cy="110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1. Use Diego’s strategy to find the difference.</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2. Use Tyler’s strategy to find the difference.</a:t>
            </a:r>
            <a:endParaRPr sz="1500">
              <a:latin typeface="Quicksand"/>
              <a:ea typeface="Quicksand"/>
              <a:cs typeface="Quicksand"/>
              <a:sym typeface="Quicksand"/>
            </a:endParaRPr>
          </a:p>
        </p:txBody>
      </p:sp>
      <p:pic>
        <p:nvPicPr>
          <p:cNvPr id="819" name="Google Shape;819;p88"/>
          <p:cNvPicPr preferRelativeResize="0"/>
          <p:nvPr/>
        </p:nvPicPr>
        <p:blipFill>
          <a:blip r:embed="rId3">
            <a:alphaModFix/>
          </a:blip>
          <a:stretch>
            <a:fillRect/>
          </a:stretch>
        </p:blipFill>
        <p:spPr>
          <a:xfrm>
            <a:off x="441725" y="1266275"/>
            <a:ext cx="4026674" cy="2610950"/>
          </a:xfrm>
          <a:prstGeom prst="rect">
            <a:avLst/>
          </a:prstGeom>
          <a:noFill/>
          <a:ln cap="flat" cmpd="sng" w="19050">
            <a:solidFill>
              <a:schemeClr val="dk2"/>
            </a:solidFill>
            <a:prstDash val="solid"/>
            <a:round/>
            <a:headEnd len="sm" w="sm" type="none"/>
            <a:tailEnd len="sm" w="sm" type="none"/>
          </a:ln>
        </p:spPr>
      </p:pic>
      <p:pic>
        <p:nvPicPr>
          <p:cNvPr id="820" name="Google Shape;820;p88"/>
          <p:cNvPicPr preferRelativeResize="0"/>
          <p:nvPr/>
        </p:nvPicPr>
        <p:blipFill>
          <a:blip r:embed="rId4">
            <a:alphaModFix/>
          </a:blip>
          <a:stretch>
            <a:fillRect/>
          </a:stretch>
        </p:blipFill>
        <p:spPr>
          <a:xfrm>
            <a:off x="5595924" y="1593650"/>
            <a:ext cx="847725" cy="457200"/>
          </a:xfrm>
          <a:prstGeom prst="rect">
            <a:avLst/>
          </a:prstGeom>
          <a:noFill/>
          <a:ln cap="flat" cmpd="sng" w="19050">
            <a:solidFill>
              <a:schemeClr val="dk2"/>
            </a:solidFill>
            <a:prstDash val="solid"/>
            <a:round/>
            <a:headEnd len="sm" w="sm" type="none"/>
            <a:tailEnd len="sm" w="sm" type="none"/>
          </a:ln>
        </p:spPr>
      </p:pic>
      <p:pic>
        <p:nvPicPr>
          <p:cNvPr id="821" name="Google Shape;821;p88"/>
          <p:cNvPicPr preferRelativeResize="0"/>
          <p:nvPr/>
        </p:nvPicPr>
        <p:blipFill>
          <a:blip r:embed="rId5">
            <a:alphaModFix/>
          </a:blip>
          <a:stretch>
            <a:fillRect/>
          </a:stretch>
        </p:blipFill>
        <p:spPr>
          <a:xfrm>
            <a:off x="5660199" y="3168850"/>
            <a:ext cx="847725" cy="381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89"/>
          <p:cNvSpPr txBox="1"/>
          <p:nvPr>
            <p:ph type="ctrTitle"/>
          </p:nvPr>
        </p:nvSpPr>
        <p:spPr>
          <a:xfrm>
            <a:off x="613400" y="38394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More Strategies on the Number Line</a:t>
            </a:r>
            <a:endParaRPr b="0" sz="2600">
              <a:solidFill>
                <a:srgbClr val="434343"/>
              </a:solidFill>
              <a:latin typeface="Hepta Slab"/>
              <a:ea typeface="Hepta Slab"/>
              <a:cs typeface="Hepta Slab"/>
              <a:sym typeface="Hepta Slab"/>
            </a:endParaRPr>
          </a:p>
        </p:txBody>
      </p:sp>
      <p:sp>
        <p:nvSpPr>
          <p:cNvPr id="827" name="Google Shape;827;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828" name="Google Shape;828;p89"/>
          <p:cNvSpPr txBox="1"/>
          <p:nvPr/>
        </p:nvSpPr>
        <p:spPr>
          <a:xfrm>
            <a:off x="525075" y="1103700"/>
            <a:ext cx="3739800" cy="36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Partner A:</a:t>
            </a:r>
            <a:endParaRPr b="1">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1. Find the sum.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	59 + 27</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Represent your thinking on the number line.</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Find the difference.</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	65 - 18</a:t>
            </a:r>
            <a:endParaRPr>
              <a:latin typeface="Livvic"/>
              <a:ea typeface="Livvic"/>
              <a:cs typeface="Livvic"/>
              <a:sym typeface="Livvic"/>
            </a:endParaRPr>
          </a:p>
          <a:p>
            <a:pPr indent="0" lvl="0" marL="0" rtl="0" algn="l">
              <a:spcBef>
                <a:spcPts val="0"/>
              </a:spcBef>
              <a:spcAft>
                <a:spcPts val="0"/>
              </a:spcAft>
              <a:buNone/>
            </a:pPr>
            <a:r>
              <a:t/>
            </a:r>
            <a:endParaRPr>
              <a:solidFill>
                <a:schemeClr val="dk1"/>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Represent your thinking on the number line.</a:t>
            </a:r>
            <a:endParaRPr>
              <a:solidFill>
                <a:schemeClr val="dk1"/>
              </a:solidFill>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sp>
        <p:nvSpPr>
          <p:cNvPr id="829" name="Google Shape;829;p89"/>
          <p:cNvSpPr txBox="1"/>
          <p:nvPr/>
        </p:nvSpPr>
        <p:spPr>
          <a:xfrm>
            <a:off x="4492225" y="1103700"/>
            <a:ext cx="3739800" cy="36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Partner B:</a:t>
            </a:r>
            <a:endParaRPr b="1">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1. Find the </a:t>
            </a:r>
            <a:r>
              <a:rPr lang="en">
                <a:latin typeface="Livvic"/>
                <a:ea typeface="Livvic"/>
                <a:cs typeface="Livvic"/>
                <a:sym typeface="Livvic"/>
              </a:rPr>
              <a:t>difference</a:t>
            </a:r>
            <a:r>
              <a:rPr lang="en">
                <a:latin typeface="Livvic"/>
                <a:ea typeface="Livvic"/>
                <a:cs typeface="Livvic"/>
                <a:sym typeface="Livvic"/>
              </a:rPr>
              <a:t>.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	68 - 39</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Represent your thinking on the number line.</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Find the sum.</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	22 + 49</a:t>
            </a:r>
            <a:endParaRPr>
              <a:latin typeface="Livvic"/>
              <a:ea typeface="Livvic"/>
              <a:cs typeface="Livvic"/>
              <a:sym typeface="Livvic"/>
            </a:endParaRPr>
          </a:p>
          <a:p>
            <a:pPr indent="0" lvl="0" marL="0" rtl="0" algn="l">
              <a:spcBef>
                <a:spcPts val="0"/>
              </a:spcBef>
              <a:spcAft>
                <a:spcPts val="0"/>
              </a:spcAft>
              <a:buNone/>
            </a:pPr>
            <a:r>
              <a:t/>
            </a:r>
            <a:endParaRPr>
              <a:solidFill>
                <a:schemeClr val="dk1"/>
              </a:solidFill>
              <a:latin typeface="Livvic"/>
              <a:ea typeface="Livvic"/>
              <a:cs typeface="Livvic"/>
              <a:sym typeface="Livvic"/>
            </a:endParaRPr>
          </a:p>
          <a:p>
            <a:pPr indent="0" lvl="0" marL="0" rtl="0" algn="l">
              <a:spcBef>
                <a:spcPts val="0"/>
              </a:spcBef>
              <a:spcAft>
                <a:spcPts val="0"/>
              </a:spcAft>
              <a:buNone/>
            </a:pPr>
            <a:r>
              <a:rPr lang="en">
                <a:solidFill>
                  <a:schemeClr val="dk1"/>
                </a:solidFill>
                <a:latin typeface="Livvic"/>
                <a:ea typeface="Livvic"/>
                <a:cs typeface="Livvic"/>
                <a:sym typeface="Livvic"/>
              </a:rPr>
              <a:t>Represent your thinking on the number line.</a:t>
            </a:r>
            <a:endParaRPr>
              <a:solidFill>
                <a:schemeClr val="dk1"/>
              </a:solidFill>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90"/>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835" name="Google Shape;835;p90"/>
          <p:cNvPicPr preferRelativeResize="0"/>
          <p:nvPr/>
        </p:nvPicPr>
        <p:blipFill>
          <a:blip r:embed="rId3">
            <a:alphaModFix/>
          </a:blip>
          <a:stretch>
            <a:fillRect/>
          </a:stretch>
        </p:blipFill>
        <p:spPr>
          <a:xfrm>
            <a:off x="3365879" y="2378529"/>
            <a:ext cx="2412225" cy="2147875"/>
          </a:xfrm>
          <a:prstGeom prst="rect">
            <a:avLst/>
          </a:prstGeom>
          <a:noFill/>
          <a:ln>
            <a:noFill/>
          </a:ln>
        </p:spPr>
      </p:pic>
      <p:sp>
        <p:nvSpPr>
          <p:cNvPr id="836" name="Google Shape;836;p90"/>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837" name="Google Shape;837;p90"/>
          <p:cNvSpPr txBox="1"/>
          <p:nvPr/>
        </p:nvSpPr>
        <p:spPr>
          <a:xfrm>
            <a:off x="877650" y="560275"/>
            <a:ext cx="6842700" cy="66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When we are adding and subtracting within 100, we may use different strategies based on the numbers in the problem we’re working on. The number line can be helpful to show our thinking</a:t>
            </a:r>
            <a:endParaRPr sz="2100">
              <a:latin typeface="Livvic"/>
              <a:ea typeface="Livvic"/>
              <a:cs typeface="Livvic"/>
              <a:sym typeface="Livvic"/>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41" name="Shape 841"/>
        <p:cNvGrpSpPr/>
        <p:nvPr/>
      </p:nvGrpSpPr>
      <p:grpSpPr>
        <a:xfrm>
          <a:off x="0" y="0"/>
          <a:ext cx="0" cy="0"/>
          <a:chOff x="0" y="0"/>
          <a:chExt cx="0" cy="0"/>
        </a:xfrm>
      </p:grpSpPr>
      <p:sp>
        <p:nvSpPr>
          <p:cNvPr id="842" name="Google Shape;842;p91"/>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Equations with Unknowns on the Number Line </a:t>
            </a:r>
            <a:endParaRPr sz="3700">
              <a:latin typeface="Hepta Slab"/>
              <a:ea typeface="Hepta Slab"/>
              <a:cs typeface="Hepta Slab"/>
              <a:sym typeface="Hepta Slab"/>
            </a:endParaRPr>
          </a:p>
        </p:txBody>
      </p:sp>
      <p:sp>
        <p:nvSpPr>
          <p:cNvPr id="843" name="Google Shape;843;p91"/>
          <p:cNvSpPr txBox="1"/>
          <p:nvPr/>
        </p:nvSpPr>
        <p:spPr>
          <a:xfrm>
            <a:off x="2798900" y="2702325"/>
            <a:ext cx="522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equations with a ? for the unknown.</a:t>
            </a:r>
            <a:endParaRPr>
              <a:latin typeface="Quicksand"/>
              <a:ea typeface="Quicksand"/>
              <a:cs typeface="Quicksand"/>
              <a:sym typeface="Quicksand"/>
            </a:endParaRPr>
          </a:p>
        </p:txBody>
      </p:sp>
      <p:sp>
        <p:nvSpPr>
          <p:cNvPr id="844" name="Google Shape;844;p91"/>
          <p:cNvSpPr/>
          <p:nvPr/>
        </p:nvSpPr>
        <p:spPr>
          <a:xfrm>
            <a:off x="2411727" y="2780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9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2.NBT.B.5</a:t>
            </a:r>
            <a:endParaRPr sz="1100">
              <a:latin typeface="Quicksand"/>
              <a:ea typeface="Quicksand"/>
              <a:cs typeface="Quicksand"/>
              <a:sym typeface="Quicksand"/>
            </a:endParaRPr>
          </a:p>
        </p:txBody>
      </p:sp>
      <p:sp>
        <p:nvSpPr>
          <p:cNvPr id="846" name="Google Shape;846;p91"/>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92"/>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Making Tens to Add</a:t>
            </a:r>
            <a:endParaRPr b="0" sz="3000">
              <a:solidFill>
                <a:srgbClr val="434343"/>
              </a:solidFill>
              <a:latin typeface="Hepta Slab"/>
              <a:ea typeface="Hepta Slab"/>
              <a:cs typeface="Hepta Slab"/>
              <a:sym typeface="Hepta Slab"/>
            </a:endParaRPr>
          </a:p>
        </p:txBody>
      </p:sp>
      <p:sp>
        <p:nvSpPr>
          <p:cNvPr id="852" name="Google Shape;852;p9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53" name="Google Shape;853;p92"/>
          <p:cNvGrpSpPr/>
          <p:nvPr/>
        </p:nvGrpSpPr>
        <p:grpSpPr>
          <a:xfrm rot="-801400">
            <a:off x="550911" y="1697856"/>
            <a:ext cx="2343045" cy="950026"/>
            <a:chOff x="522450" y="1769275"/>
            <a:chExt cx="2343168" cy="950076"/>
          </a:xfrm>
        </p:grpSpPr>
        <p:sp>
          <p:nvSpPr>
            <p:cNvPr id="854" name="Google Shape;854;p9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9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856" name="Google Shape;856;p92"/>
          <p:cNvGrpSpPr/>
          <p:nvPr/>
        </p:nvGrpSpPr>
        <p:grpSpPr>
          <a:xfrm rot="862269">
            <a:off x="6428620" y="3250539"/>
            <a:ext cx="2343148" cy="950068"/>
            <a:chOff x="839436" y="2344375"/>
            <a:chExt cx="2343168" cy="950076"/>
          </a:xfrm>
        </p:grpSpPr>
        <p:sp>
          <p:nvSpPr>
            <p:cNvPr id="857" name="Google Shape;857;p92"/>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92"/>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859" name="Google Shape;859;p92"/>
          <p:cNvPicPr preferRelativeResize="0"/>
          <p:nvPr/>
        </p:nvPicPr>
        <p:blipFill>
          <a:blip r:embed="rId3">
            <a:alphaModFix/>
          </a:blip>
          <a:stretch>
            <a:fillRect/>
          </a:stretch>
        </p:blipFill>
        <p:spPr>
          <a:xfrm>
            <a:off x="2595575" y="2246701"/>
            <a:ext cx="4419600" cy="8953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93"/>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Making Tens to Add</a:t>
            </a:r>
            <a:endParaRPr b="0" sz="3000">
              <a:solidFill>
                <a:srgbClr val="434343"/>
              </a:solidFill>
              <a:latin typeface="Hepta Slab"/>
              <a:ea typeface="Hepta Slab"/>
              <a:cs typeface="Hepta Slab"/>
              <a:sym typeface="Hepta Slab"/>
            </a:endParaRPr>
          </a:p>
        </p:txBody>
      </p:sp>
      <p:sp>
        <p:nvSpPr>
          <p:cNvPr id="865" name="Google Shape;865;p9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66" name="Google Shape;866;p93"/>
          <p:cNvGrpSpPr/>
          <p:nvPr/>
        </p:nvGrpSpPr>
        <p:grpSpPr>
          <a:xfrm rot="-801400">
            <a:off x="550911" y="1697856"/>
            <a:ext cx="2343045" cy="950026"/>
            <a:chOff x="522450" y="1769275"/>
            <a:chExt cx="2343168" cy="950076"/>
          </a:xfrm>
        </p:grpSpPr>
        <p:sp>
          <p:nvSpPr>
            <p:cNvPr id="867" name="Google Shape;867;p9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9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869" name="Google Shape;869;p93"/>
          <p:cNvGrpSpPr/>
          <p:nvPr/>
        </p:nvGrpSpPr>
        <p:grpSpPr>
          <a:xfrm rot="862269">
            <a:off x="6428620" y="3250539"/>
            <a:ext cx="2343148" cy="950068"/>
            <a:chOff x="839436" y="2344375"/>
            <a:chExt cx="2343168" cy="950076"/>
          </a:xfrm>
        </p:grpSpPr>
        <p:sp>
          <p:nvSpPr>
            <p:cNvPr id="870" name="Google Shape;870;p9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9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872" name="Google Shape;872;p93"/>
          <p:cNvPicPr preferRelativeResize="0"/>
          <p:nvPr/>
        </p:nvPicPr>
        <p:blipFill>
          <a:blip r:embed="rId3">
            <a:alphaModFix/>
          </a:blip>
          <a:stretch>
            <a:fillRect/>
          </a:stretch>
        </p:blipFill>
        <p:spPr>
          <a:xfrm>
            <a:off x="2408638" y="2461025"/>
            <a:ext cx="4691075" cy="67135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94"/>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Making Tens to Add</a:t>
            </a:r>
            <a:endParaRPr b="0" sz="3000">
              <a:solidFill>
                <a:srgbClr val="434343"/>
              </a:solidFill>
              <a:latin typeface="Hepta Slab"/>
              <a:ea typeface="Hepta Slab"/>
              <a:cs typeface="Hepta Slab"/>
              <a:sym typeface="Hepta Slab"/>
            </a:endParaRPr>
          </a:p>
        </p:txBody>
      </p:sp>
      <p:sp>
        <p:nvSpPr>
          <p:cNvPr id="878" name="Google Shape;878;p9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79" name="Google Shape;879;p94"/>
          <p:cNvGrpSpPr/>
          <p:nvPr/>
        </p:nvGrpSpPr>
        <p:grpSpPr>
          <a:xfrm rot="-801400">
            <a:off x="550911" y="1697856"/>
            <a:ext cx="2343045" cy="950026"/>
            <a:chOff x="522450" y="1769275"/>
            <a:chExt cx="2343168" cy="950076"/>
          </a:xfrm>
        </p:grpSpPr>
        <p:sp>
          <p:nvSpPr>
            <p:cNvPr id="880" name="Google Shape;880;p9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9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882" name="Google Shape;882;p94"/>
          <p:cNvGrpSpPr/>
          <p:nvPr/>
        </p:nvGrpSpPr>
        <p:grpSpPr>
          <a:xfrm rot="862269">
            <a:off x="6428620" y="3250539"/>
            <a:ext cx="2343148" cy="950068"/>
            <a:chOff x="839436" y="2344375"/>
            <a:chExt cx="2343168" cy="950076"/>
          </a:xfrm>
        </p:grpSpPr>
        <p:sp>
          <p:nvSpPr>
            <p:cNvPr id="883" name="Google Shape;883;p9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9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885" name="Google Shape;885;p94"/>
          <p:cNvPicPr preferRelativeResize="0"/>
          <p:nvPr/>
        </p:nvPicPr>
        <p:blipFill>
          <a:blip r:embed="rId3">
            <a:alphaModFix/>
          </a:blip>
          <a:stretch>
            <a:fillRect/>
          </a:stretch>
        </p:blipFill>
        <p:spPr>
          <a:xfrm>
            <a:off x="2457450" y="2396701"/>
            <a:ext cx="4229100" cy="7239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95"/>
          <p:cNvSpPr txBox="1"/>
          <p:nvPr>
            <p:ph type="ctrTitle"/>
          </p:nvPr>
        </p:nvSpPr>
        <p:spPr>
          <a:xfrm>
            <a:off x="589325"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Line Riddles</a:t>
            </a:r>
            <a:endParaRPr sz="3000">
              <a:solidFill>
                <a:srgbClr val="434343"/>
              </a:solidFill>
            </a:endParaRPr>
          </a:p>
        </p:txBody>
      </p:sp>
      <p:sp>
        <p:nvSpPr>
          <p:cNvPr id="891" name="Google Shape;891;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892" name="Google Shape;892;p95"/>
          <p:cNvSpPr txBox="1"/>
          <p:nvPr/>
        </p:nvSpPr>
        <p:spPr>
          <a:xfrm>
            <a:off x="496500" y="1261350"/>
            <a:ext cx="41754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Solve riddles to find the mystery number.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For each riddle: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Write an equation that represents the riddle and write a ? for the unknown.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Write the mystery number. Represent the equation on the number line.</a:t>
            </a:r>
            <a:endParaRPr sz="1600">
              <a:latin typeface="Livvic"/>
              <a:ea typeface="Livvic"/>
              <a:cs typeface="Livvic"/>
              <a:sym typeface="Livvic"/>
            </a:endParaRPr>
          </a:p>
        </p:txBody>
      </p:sp>
      <p:pic>
        <p:nvPicPr>
          <p:cNvPr id="893" name="Google Shape;893;p95"/>
          <p:cNvPicPr preferRelativeResize="0"/>
          <p:nvPr/>
        </p:nvPicPr>
        <p:blipFill>
          <a:blip r:embed="rId3">
            <a:alphaModFix/>
          </a:blip>
          <a:stretch>
            <a:fillRect/>
          </a:stretch>
        </p:blipFill>
        <p:spPr>
          <a:xfrm>
            <a:off x="4877925" y="1196850"/>
            <a:ext cx="3573249" cy="3421575"/>
          </a:xfrm>
          <a:prstGeom prst="rect">
            <a:avLst/>
          </a:prstGeom>
          <a:noFill/>
          <a:ln cap="flat" cmpd="sng" w="19050">
            <a:solidFill>
              <a:schemeClr val="dk2"/>
            </a:solidFill>
            <a:prstDash val="solid"/>
            <a:round/>
            <a:headEnd len="sm" w="sm" type="none"/>
            <a:tailEnd len="sm" w="sm" type="none"/>
          </a:ln>
        </p:spPr>
      </p:pic>
      <p:pic>
        <p:nvPicPr>
          <p:cNvPr id="894" name="Google Shape;894;p95"/>
          <p:cNvPicPr preferRelativeResize="0"/>
          <p:nvPr/>
        </p:nvPicPr>
        <p:blipFill>
          <a:blip r:embed="rId4">
            <a:alphaModFix/>
          </a:blip>
          <a:stretch>
            <a:fillRect/>
          </a:stretch>
        </p:blipFill>
        <p:spPr>
          <a:xfrm>
            <a:off x="908450" y="3882150"/>
            <a:ext cx="3156750" cy="641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96"/>
          <p:cNvSpPr txBox="1"/>
          <p:nvPr>
            <p:ph type="ctrTitle"/>
          </p:nvPr>
        </p:nvSpPr>
        <p:spPr>
          <a:xfrm>
            <a:off x="589325"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Line Riddles</a:t>
            </a:r>
            <a:endParaRPr sz="3000">
              <a:solidFill>
                <a:srgbClr val="434343"/>
              </a:solidFill>
            </a:endParaRPr>
          </a:p>
        </p:txBody>
      </p:sp>
      <p:sp>
        <p:nvSpPr>
          <p:cNvPr id="900" name="Google Shape;900;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01" name="Google Shape;901;p96"/>
          <p:cNvSpPr txBox="1"/>
          <p:nvPr/>
        </p:nvSpPr>
        <p:spPr>
          <a:xfrm>
            <a:off x="496500" y="1261350"/>
            <a:ext cx="41754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Solve riddles to find the mystery number.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For each riddle: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Write an equation that represents the riddle and write a ? for the unknown.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Write the mystery number. Represent the equation on the number line.</a:t>
            </a:r>
            <a:endParaRPr sz="1600">
              <a:latin typeface="Livvic"/>
              <a:ea typeface="Livvic"/>
              <a:cs typeface="Livvic"/>
              <a:sym typeface="Livvic"/>
            </a:endParaRPr>
          </a:p>
        </p:txBody>
      </p:sp>
      <p:pic>
        <p:nvPicPr>
          <p:cNvPr id="902" name="Google Shape;902;p96"/>
          <p:cNvPicPr preferRelativeResize="0"/>
          <p:nvPr/>
        </p:nvPicPr>
        <p:blipFill>
          <a:blip r:embed="rId3">
            <a:alphaModFix/>
          </a:blip>
          <a:stretch>
            <a:fillRect/>
          </a:stretch>
        </p:blipFill>
        <p:spPr>
          <a:xfrm>
            <a:off x="4899300" y="1175425"/>
            <a:ext cx="3537426" cy="3459220"/>
          </a:xfrm>
          <a:prstGeom prst="rect">
            <a:avLst/>
          </a:prstGeom>
          <a:noFill/>
          <a:ln cap="flat" cmpd="sng" w="19050">
            <a:solidFill>
              <a:schemeClr val="dk2"/>
            </a:solidFill>
            <a:prstDash val="solid"/>
            <a:round/>
            <a:headEnd len="sm" w="sm" type="none"/>
            <a:tailEnd len="sm" w="sm" type="none"/>
          </a:ln>
        </p:spPr>
      </p:pic>
      <p:pic>
        <p:nvPicPr>
          <p:cNvPr id="903" name="Google Shape;903;p96"/>
          <p:cNvPicPr preferRelativeResize="0"/>
          <p:nvPr/>
        </p:nvPicPr>
        <p:blipFill>
          <a:blip r:embed="rId4">
            <a:alphaModFix/>
          </a:blip>
          <a:stretch>
            <a:fillRect/>
          </a:stretch>
        </p:blipFill>
        <p:spPr>
          <a:xfrm>
            <a:off x="908450" y="3882150"/>
            <a:ext cx="3156750" cy="641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97"/>
          <p:cNvSpPr txBox="1"/>
          <p:nvPr>
            <p:ph type="ctrTitle"/>
          </p:nvPr>
        </p:nvSpPr>
        <p:spPr>
          <a:xfrm>
            <a:off x="476175" y="412896"/>
            <a:ext cx="7772400" cy="55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Find the Missing Value</a:t>
            </a:r>
            <a:endParaRPr b="0" sz="3000">
              <a:solidFill>
                <a:srgbClr val="434343"/>
              </a:solidFill>
              <a:latin typeface="Hepta Slab"/>
              <a:ea typeface="Hepta Slab"/>
              <a:cs typeface="Hepta Slab"/>
              <a:sym typeface="Hepta Slab"/>
            </a:endParaRPr>
          </a:p>
        </p:txBody>
      </p:sp>
      <p:sp>
        <p:nvSpPr>
          <p:cNvPr id="909" name="Google Shape;909;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10" name="Google Shape;910;p97"/>
          <p:cNvSpPr txBox="1"/>
          <p:nvPr/>
        </p:nvSpPr>
        <p:spPr>
          <a:xfrm>
            <a:off x="546025" y="1146050"/>
            <a:ext cx="3153900" cy="31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911" name="Google Shape;911;p97"/>
          <p:cNvPicPr preferRelativeResize="0"/>
          <p:nvPr/>
        </p:nvPicPr>
        <p:blipFill>
          <a:blip r:embed="rId3">
            <a:alphaModFix/>
          </a:blip>
          <a:stretch>
            <a:fillRect/>
          </a:stretch>
        </p:blipFill>
        <p:spPr>
          <a:xfrm>
            <a:off x="1873788" y="1459725"/>
            <a:ext cx="5139274" cy="2794327"/>
          </a:xfrm>
          <a:prstGeom prst="rect">
            <a:avLst/>
          </a:prstGeom>
          <a:noFill/>
          <a:ln>
            <a:noFill/>
          </a:ln>
        </p:spPr>
      </p:pic>
      <p:grpSp>
        <p:nvGrpSpPr>
          <p:cNvPr id="912" name="Google Shape;912;p97"/>
          <p:cNvGrpSpPr/>
          <p:nvPr/>
        </p:nvGrpSpPr>
        <p:grpSpPr>
          <a:xfrm rot="-801400">
            <a:off x="550911" y="1697856"/>
            <a:ext cx="2343045" cy="950026"/>
            <a:chOff x="522450" y="1769275"/>
            <a:chExt cx="2343168" cy="950076"/>
          </a:xfrm>
        </p:grpSpPr>
        <p:sp>
          <p:nvSpPr>
            <p:cNvPr id="913" name="Google Shape;913;p9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9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is the same?</a:t>
              </a:r>
              <a:endParaRPr/>
            </a:p>
          </p:txBody>
        </p:sp>
      </p:grpSp>
      <p:grpSp>
        <p:nvGrpSpPr>
          <p:cNvPr id="915" name="Google Shape;915;p97"/>
          <p:cNvGrpSpPr/>
          <p:nvPr/>
        </p:nvGrpSpPr>
        <p:grpSpPr>
          <a:xfrm rot="862269">
            <a:off x="6485770" y="2725464"/>
            <a:ext cx="2343148" cy="950068"/>
            <a:chOff x="764473" y="1821541"/>
            <a:chExt cx="2343168" cy="950076"/>
          </a:xfrm>
        </p:grpSpPr>
        <p:sp>
          <p:nvSpPr>
            <p:cNvPr id="916" name="Google Shape;916;p97"/>
            <p:cNvSpPr/>
            <p:nvPr/>
          </p:nvSpPr>
          <p:spPr>
            <a:xfrm>
              <a:off x="764473" y="1821541"/>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97"/>
            <p:cNvSpPr txBox="1"/>
            <p:nvPr/>
          </p:nvSpPr>
          <p:spPr>
            <a:xfrm>
              <a:off x="959136" y="2019649"/>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is different?</a:t>
              </a:r>
              <a:endParaRPr/>
            </a:p>
          </p:txBody>
        </p:sp>
      </p:gr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98"/>
          <p:cNvSpPr txBox="1"/>
          <p:nvPr>
            <p:ph type="ctrTitle"/>
          </p:nvPr>
        </p:nvSpPr>
        <p:spPr>
          <a:xfrm>
            <a:off x="476175" y="412896"/>
            <a:ext cx="7772400" cy="55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Find the Missing Value</a:t>
            </a:r>
            <a:endParaRPr sz="3000">
              <a:solidFill>
                <a:srgbClr val="434343"/>
              </a:solidFill>
              <a:latin typeface="Hepta Slab"/>
              <a:ea typeface="Hepta Slab"/>
              <a:cs typeface="Hepta Slab"/>
              <a:sym typeface="Hepta Slab"/>
            </a:endParaRPr>
          </a:p>
        </p:txBody>
      </p:sp>
      <p:sp>
        <p:nvSpPr>
          <p:cNvPr id="923" name="Google Shape;923;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24" name="Google Shape;924;p98"/>
          <p:cNvSpPr txBox="1"/>
          <p:nvPr/>
        </p:nvSpPr>
        <p:spPr>
          <a:xfrm>
            <a:off x="2550350" y="1079950"/>
            <a:ext cx="39219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Find the missing values. </a:t>
            </a:r>
            <a:endParaRPr b="1">
              <a:latin typeface="Livvic"/>
              <a:ea typeface="Livvic"/>
              <a:cs typeface="Livvic"/>
              <a:sym typeface="Livvic"/>
            </a:endParaRPr>
          </a:p>
          <a:p>
            <a:pPr indent="0" lvl="0" marL="0" rtl="0" algn="l">
              <a:spcBef>
                <a:spcPts val="0"/>
              </a:spcBef>
              <a:spcAft>
                <a:spcPts val="0"/>
              </a:spcAft>
              <a:buNone/>
            </a:pPr>
            <a:r>
              <a:rPr b="1" lang="en">
                <a:latin typeface="Livvic"/>
                <a:ea typeface="Livvic"/>
                <a:cs typeface="Livvic"/>
                <a:sym typeface="Livvic"/>
              </a:rPr>
              <a:t>Show your thinking on the number line. </a:t>
            </a:r>
            <a:endParaRPr b="1">
              <a:latin typeface="Livvic"/>
              <a:ea typeface="Livvic"/>
              <a:cs typeface="Livvic"/>
              <a:sym typeface="Livvic"/>
            </a:endParaRPr>
          </a:p>
          <a:p>
            <a:pPr indent="0" lvl="0" marL="0" rtl="0" algn="l">
              <a:spcBef>
                <a:spcPts val="0"/>
              </a:spcBef>
              <a:spcAft>
                <a:spcPts val="0"/>
              </a:spcAft>
              <a:buNone/>
            </a:pPr>
            <a:r>
              <a:rPr b="1" lang="en">
                <a:latin typeface="Livvic"/>
                <a:ea typeface="Livvic"/>
                <a:cs typeface="Livvic"/>
                <a:sym typeface="Livvic"/>
              </a:rPr>
              <a:t>Use base-ten diagrams or blocks if it helps.</a:t>
            </a:r>
            <a:endParaRPr b="1">
              <a:latin typeface="Livvic"/>
              <a:ea typeface="Livvic"/>
              <a:cs typeface="Livvic"/>
              <a:sym typeface="Livvic"/>
            </a:endParaRPr>
          </a:p>
        </p:txBody>
      </p:sp>
      <p:pic>
        <p:nvPicPr>
          <p:cNvPr id="925" name="Google Shape;925;p98"/>
          <p:cNvPicPr preferRelativeResize="0"/>
          <p:nvPr/>
        </p:nvPicPr>
        <p:blipFill>
          <a:blip r:embed="rId3">
            <a:alphaModFix/>
          </a:blip>
          <a:stretch>
            <a:fillRect/>
          </a:stretch>
        </p:blipFill>
        <p:spPr>
          <a:xfrm>
            <a:off x="2127125" y="2318100"/>
            <a:ext cx="1838325" cy="2105025"/>
          </a:xfrm>
          <a:prstGeom prst="rect">
            <a:avLst/>
          </a:prstGeom>
          <a:noFill/>
          <a:ln cap="flat" cmpd="sng" w="19050">
            <a:solidFill>
              <a:schemeClr val="dk2"/>
            </a:solidFill>
            <a:prstDash val="solid"/>
            <a:round/>
            <a:headEnd len="sm" w="sm" type="none"/>
            <a:tailEnd len="sm" w="sm" type="none"/>
          </a:ln>
        </p:spPr>
      </p:pic>
      <p:pic>
        <p:nvPicPr>
          <p:cNvPr id="926" name="Google Shape;926;p98"/>
          <p:cNvPicPr preferRelativeResize="0"/>
          <p:nvPr/>
        </p:nvPicPr>
        <p:blipFill>
          <a:blip r:embed="rId4">
            <a:alphaModFix/>
          </a:blip>
          <a:stretch>
            <a:fillRect/>
          </a:stretch>
        </p:blipFill>
        <p:spPr>
          <a:xfrm>
            <a:off x="5406075" y="2318100"/>
            <a:ext cx="1733550" cy="2066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99"/>
          <p:cNvSpPr txBox="1"/>
          <p:nvPr>
            <p:ph type="ctrTitle"/>
          </p:nvPr>
        </p:nvSpPr>
        <p:spPr>
          <a:xfrm>
            <a:off x="497600" y="541871"/>
            <a:ext cx="7772400" cy="55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Find the Missing Value</a:t>
            </a:r>
            <a:endParaRPr sz="3000">
              <a:solidFill>
                <a:srgbClr val="434343"/>
              </a:solidFill>
              <a:latin typeface="Hepta Slab"/>
              <a:ea typeface="Hepta Slab"/>
              <a:cs typeface="Hepta Slab"/>
              <a:sym typeface="Hepta Slab"/>
            </a:endParaRPr>
          </a:p>
        </p:txBody>
      </p:sp>
      <p:sp>
        <p:nvSpPr>
          <p:cNvPr id="932" name="Google Shape;932;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933" name="Google Shape;933;p99"/>
          <p:cNvPicPr preferRelativeResize="0"/>
          <p:nvPr/>
        </p:nvPicPr>
        <p:blipFill>
          <a:blip r:embed="rId3">
            <a:alphaModFix/>
          </a:blip>
          <a:stretch>
            <a:fillRect/>
          </a:stretch>
        </p:blipFill>
        <p:spPr>
          <a:xfrm>
            <a:off x="1577929" y="1582625"/>
            <a:ext cx="5988150" cy="1259363"/>
          </a:xfrm>
          <a:prstGeom prst="rect">
            <a:avLst/>
          </a:prstGeom>
          <a:noFill/>
          <a:ln cap="flat" cmpd="sng" w="19050">
            <a:solidFill>
              <a:schemeClr val="dk2"/>
            </a:solidFill>
            <a:prstDash val="solid"/>
            <a:round/>
            <a:headEnd len="sm" w="sm" type="none"/>
            <a:tailEnd len="sm" w="sm" type="none"/>
          </a:ln>
        </p:spPr>
      </p:pic>
      <p:sp>
        <p:nvSpPr>
          <p:cNvPr id="934" name="Google Shape;934;p99"/>
          <p:cNvSpPr txBox="1"/>
          <p:nvPr/>
        </p:nvSpPr>
        <p:spPr>
          <a:xfrm>
            <a:off x="953700" y="3332550"/>
            <a:ext cx="75867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How does this representation show us what we see on the number line?</a:t>
            </a:r>
            <a:endParaRPr sz="2000">
              <a:latin typeface="Livvic"/>
              <a:ea typeface="Livvic"/>
              <a:cs typeface="Livvic"/>
              <a:sym typeface="Livvic"/>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100"/>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940" name="Google Shape;940;p100"/>
          <p:cNvSpPr/>
          <p:nvPr/>
        </p:nvSpPr>
        <p:spPr>
          <a:xfrm>
            <a:off x="5824050" y="2535525"/>
            <a:ext cx="2570782" cy="141257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00"/>
          <p:cNvSpPr txBox="1"/>
          <p:nvPr/>
        </p:nvSpPr>
        <p:spPr>
          <a:xfrm>
            <a:off x="6134575" y="2718163"/>
            <a:ext cx="1949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did the number line help with these types of problems?</a:t>
            </a:r>
            <a:endParaRPr b="1" sz="1200">
              <a:latin typeface="Quicksand"/>
              <a:ea typeface="Quicksand"/>
              <a:cs typeface="Quicksand"/>
              <a:sym typeface="Quicksand"/>
            </a:endParaRPr>
          </a:p>
        </p:txBody>
      </p:sp>
      <p:pic>
        <p:nvPicPr>
          <p:cNvPr id="942" name="Google Shape;942;p100"/>
          <p:cNvPicPr preferRelativeResize="0"/>
          <p:nvPr/>
        </p:nvPicPr>
        <p:blipFill>
          <a:blip r:embed="rId3">
            <a:alphaModFix/>
          </a:blip>
          <a:stretch>
            <a:fillRect/>
          </a:stretch>
        </p:blipFill>
        <p:spPr>
          <a:xfrm>
            <a:off x="3597713" y="2784163"/>
            <a:ext cx="1851687" cy="1648762"/>
          </a:xfrm>
          <a:prstGeom prst="rect">
            <a:avLst/>
          </a:prstGeom>
          <a:noFill/>
          <a:ln>
            <a:noFill/>
          </a:ln>
        </p:spPr>
      </p:pic>
      <p:sp>
        <p:nvSpPr>
          <p:cNvPr id="943" name="Google Shape;943;p100"/>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944" name="Google Shape;944;p100"/>
          <p:cNvSpPr/>
          <p:nvPr/>
        </p:nvSpPr>
        <p:spPr>
          <a:xfrm flipH="1">
            <a:off x="601035" y="2454750"/>
            <a:ext cx="2485066" cy="229227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100"/>
          <p:cNvSpPr txBox="1"/>
          <p:nvPr/>
        </p:nvSpPr>
        <p:spPr>
          <a:xfrm flipH="1">
            <a:off x="960525" y="2662963"/>
            <a:ext cx="18516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If I wanted to find the missing value in either of these equations, what are some strategies I could use to find the start?</a:t>
            </a:r>
            <a:endParaRPr b="1" sz="1300">
              <a:latin typeface="Quicksand"/>
              <a:ea typeface="Quicksand"/>
              <a:cs typeface="Quicksand"/>
              <a:sym typeface="Quicksand"/>
            </a:endParaRPr>
          </a:p>
        </p:txBody>
      </p:sp>
      <p:sp>
        <p:nvSpPr>
          <p:cNvPr id="946" name="Google Shape;946;p100"/>
          <p:cNvSpPr txBox="1"/>
          <p:nvPr/>
        </p:nvSpPr>
        <p:spPr>
          <a:xfrm>
            <a:off x="601050" y="401225"/>
            <a:ext cx="7200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you solved all different types of problems with the unknown in all different positions by using addition and subtraction</a:t>
            </a:r>
            <a:endParaRPr sz="2100">
              <a:latin typeface="Livvic"/>
              <a:ea typeface="Livvic"/>
              <a:cs typeface="Livvic"/>
              <a:sym typeface="Livvic"/>
            </a:endParaRPr>
          </a:p>
        </p:txBody>
      </p:sp>
      <p:pic>
        <p:nvPicPr>
          <p:cNvPr id="947" name="Google Shape;947;p100"/>
          <p:cNvPicPr preferRelativeResize="0"/>
          <p:nvPr/>
        </p:nvPicPr>
        <p:blipFill>
          <a:blip r:embed="rId4">
            <a:alphaModFix/>
          </a:blip>
          <a:stretch>
            <a:fillRect/>
          </a:stretch>
        </p:blipFill>
        <p:spPr>
          <a:xfrm>
            <a:off x="1560900" y="1563550"/>
            <a:ext cx="5733874" cy="749688"/>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51" name="Shape 951"/>
        <p:cNvGrpSpPr/>
        <p:nvPr/>
      </p:nvGrpSpPr>
      <p:grpSpPr>
        <a:xfrm>
          <a:off x="0" y="0"/>
          <a:ext cx="0" cy="0"/>
          <a:chOff x="0" y="0"/>
          <a:chExt cx="0" cy="0"/>
        </a:xfrm>
      </p:grpSpPr>
      <p:sp>
        <p:nvSpPr>
          <p:cNvPr id="952" name="Google Shape;952;p101"/>
          <p:cNvSpPr txBox="1"/>
          <p:nvPr>
            <p:ph type="ctrTitle"/>
          </p:nvPr>
        </p:nvSpPr>
        <p:spPr>
          <a:xfrm>
            <a:off x="1182850" y="689425"/>
            <a:ext cx="6637800" cy="192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Story Problems and Representations </a:t>
            </a:r>
            <a:endParaRPr sz="3600">
              <a:latin typeface="Hepta Slab"/>
              <a:ea typeface="Hepta Slab"/>
              <a:cs typeface="Hepta Slab"/>
              <a:sym typeface="Hepta Slab"/>
            </a:endParaRPr>
          </a:p>
        </p:txBody>
      </p:sp>
      <p:sp>
        <p:nvSpPr>
          <p:cNvPr id="953" name="Google Shape;953;p101"/>
          <p:cNvSpPr txBox="1"/>
          <p:nvPr/>
        </p:nvSpPr>
        <p:spPr>
          <a:xfrm>
            <a:off x="2445300" y="2906325"/>
            <a:ext cx="55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representations and solve problems.</a:t>
            </a:r>
            <a:endParaRPr>
              <a:latin typeface="Quicksand"/>
              <a:ea typeface="Quicksand"/>
              <a:cs typeface="Quicksand"/>
              <a:sym typeface="Quicksand"/>
            </a:endParaRPr>
          </a:p>
        </p:txBody>
      </p:sp>
      <p:sp>
        <p:nvSpPr>
          <p:cNvPr id="954" name="Google Shape;954;p101"/>
          <p:cNvSpPr/>
          <p:nvPr/>
        </p:nvSpPr>
        <p:spPr>
          <a:xfrm>
            <a:off x="2058127" y="2984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0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2.MD.B.5, 2.MD.B.6, 2.NBT.B.5, 2.OA.A.1</a:t>
            </a:r>
            <a:endParaRPr sz="1100">
              <a:latin typeface="Quicksand"/>
              <a:ea typeface="Quicksand"/>
              <a:cs typeface="Quicksand"/>
              <a:sym typeface="Quicksand"/>
            </a:endParaRPr>
          </a:p>
        </p:txBody>
      </p:sp>
      <p:sp>
        <p:nvSpPr>
          <p:cNvPr id="956" name="Google Shape;956;p101"/>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102"/>
          <p:cNvSpPr txBox="1"/>
          <p:nvPr>
            <p:ph type="ctrTitle"/>
          </p:nvPr>
        </p:nvSpPr>
        <p:spPr>
          <a:xfrm>
            <a:off x="289325" y="742825"/>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Notice and Wonder: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Compare Representations</a:t>
            </a:r>
            <a:endParaRPr b="0" sz="2700">
              <a:solidFill>
                <a:srgbClr val="434343"/>
              </a:solidFill>
              <a:latin typeface="Hepta Slab"/>
              <a:ea typeface="Hepta Slab"/>
              <a:cs typeface="Hepta Slab"/>
              <a:sym typeface="Hepta Slab"/>
            </a:endParaRPr>
          </a:p>
        </p:txBody>
      </p:sp>
      <p:sp>
        <p:nvSpPr>
          <p:cNvPr id="962" name="Google Shape;962;p10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63" name="Google Shape;963;p102"/>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964" name="Google Shape;964;p102"/>
          <p:cNvGrpSpPr/>
          <p:nvPr/>
        </p:nvGrpSpPr>
        <p:grpSpPr>
          <a:xfrm rot="-801510">
            <a:off x="554980" y="1732833"/>
            <a:ext cx="1993856" cy="955396"/>
            <a:chOff x="522450" y="1769275"/>
            <a:chExt cx="2343168" cy="950076"/>
          </a:xfrm>
        </p:grpSpPr>
        <p:sp>
          <p:nvSpPr>
            <p:cNvPr id="965" name="Google Shape;965;p10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02"/>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967" name="Google Shape;967;p102"/>
          <p:cNvGrpSpPr/>
          <p:nvPr/>
        </p:nvGrpSpPr>
        <p:grpSpPr>
          <a:xfrm rot="862304">
            <a:off x="6878184" y="1648369"/>
            <a:ext cx="1863493" cy="885824"/>
            <a:chOff x="886441" y="555965"/>
            <a:chExt cx="2343168" cy="950076"/>
          </a:xfrm>
        </p:grpSpPr>
        <p:sp>
          <p:nvSpPr>
            <p:cNvPr id="968" name="Google Shape;968;p102"/>
            <p:cNvSpPr/>
            <p:nvPr/>
          </p:nvSpPr>
          <p:spPr>
            <a:xfrm>
              <a:off x="886441" y="55596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02"/>
            <p:cNvSpPr txBox="1"/>
            <p:nvPr/>
          </p:nvSpPr>
          <p:spPr>
            <a:xfrm>
              <a:off x="1358007" y="697686"/>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970" name="Google Shape;970;p102"/>
          <p:cNvPicPr preferRelativeResize="0"/>
          <p:nvPr/>
        </p:nvPicPr>
        <p:blipFill>
          <a:blip r:embed="rId3">
            <a:alphaModFix/>
          </a:blip>
          <a:stretch>
            <a:fillRect/>
          </a:stretch>
        </p:blipFill>
        <p:spPr>
          <a:xfrm>
            <a:off x="2340775" y="2308638"/>
            <a:ext cx="4762500" cy="2390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103"/>
          <p:cNvSpPr txBox="1"/>
          <p:nvPr>
            <p:ph type="ctrTitle"/>
          </p:nvPr>
        </p:nvSpPr>
        <p:spPr>
          <a:xfrm>
            <a:off x="343325" y="267246"/>
            <a:ext cx="7772400" cy="6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Hepta Slab"/>
                <a:ea typeface="Hepta Slab"/>
                <a:cs typeface="Hepta Slab"/>
                <a:sym typeface="Hepta Slab"/>
              </a:rPr>
              <a:t>Different Ways to Represent and Solve Story Problems</a:t>
            </a:r>
            <a:endParaRPr b="0" sz="2000">
              <a:solidFill>
                <a:srgbClr val="434343"/>
              </a:solidFill>
              <a:latin typeface="Hepta Slab"/>
              <a:ea typeface="Hepta Slab"/>
              <a:cs typeface="Hepta Slab"/>
              <a:sym typeface="Hepta Slab"/>
            </a:endParaRPr>
          </a:p>
        </p:txBody>
      </p:sp>
      <p:sp>
        <p:nvSpPr>
          <p:cNvPr id="976" name="Google Shape;976;p1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77" name="Google Shape;977;p103"/>
          <p:cNvSpPr txBox="1"/>
          <p:nvPr/>
        </p:nvSpPr>
        <p:spPr>
          <a:xfrm>
            <a:off x="567925" y="887350"/>
            <a:ext cx="7897500" cy="6858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SzPts val="1200"/>
              <a:buFont typeface="Livvic"/>
              <a:buChar char="●"/>
            </a:pPr>
            <a:r>
              <a:rPr lang="en" sz="1200">
                <a:latin typeface="Livvic"/>
                <a:ea typeface="Livvic"/>
                <a:cs typeface="Livvic"/>
                <a:sym typeface="Livvic"/>
              </a:rPr>
              <a:t>Today we are going to think about how we can use diagrams to make sense of stories and use number lines to show our thinking.</a:t>
            </a:r>
            <a:endParaRPr sz="1200">
              <a:latin typeface="Livvic"/>
              <a:ea typeface="Livvic"/>
              <a:cs typeface="Livvic"/>
              <a:sym typeface="Livvic"/>
            </a:endParaRPr>
          </a:p>
          <a:p>
            <a:pPr indent="-304800" lvl="0" marL="457200" rtl="0" algn="l">
              <a:spcBef>
                <a:spcPts val="0"/>
              </a:spcBef>
              <a:spcAft>
                <a:spcPts val="0"/>
              </a:spcAft>
              <a:buSzPts val="1200"/>
              <a:buFont typeface="Livvic"/>
              <a:buChar char="●"/>
            </a:pPr>
            <a:r>
              <a:rPr lang="en" sz="1200">
                <a:latin typeface="Livvic"/>
                <a:ea typeface="Livvic"/>
                <a:cs typeface="Livvic"/>
                <a:sym typeface="Livvic"/>
              </a:rPr>
              <a:t>You will be looking for matches with stories, diagrams, number lines, and equations</a:t>
            </a:r>
            <a:endParaRPr sz="1200">
              <a:latin typeface="Livvic"/>
              <a:ea typeface="Livvic"/>
              <a:cs typeface="Livvic"/>
              <a:sym typeface="Livvic"/>
            </a:endParaRPr>
          </a:p>
        </p:txBody>
      </p:sp>
      <p:pic>
        <p:nvPicPr>
          <p:cNvPr id="978" name="Google Shape;978;p103"/>
          <p:cNvPicPr preferRelativeResize="0"/>
          <p:nvPr/>
        </p:nvPicPr>
        <p:blipFill>
          <a:blip r:embed="rId3">
            <a:alphaModFix/>
          </a:blip>
          <a:stretch>
            <a:fillRect/>
          </a:stretch>
        </p:blipFill>
        <p:spPr>
          <a:xfrm>
            <a:off x="567925" y="1757700"/>
            <a:ext cx="1939636" cy="685800"/>
          </a:xfrm>
          <a:prstGeom prst="rect">
            <a:avLst/>
          </a:prstGeom>
          <a:noFill/>
          <a:ln cap="flat" cmpd="sng" w="19050">
            <a:solidFill>
              <a:schemeClr val="dk2"/>
            </a:solidFill>
            <a:prstDash val="solid"/>
            <a:round/>
            <a:headEnd len="sm" w="sm" type="none"/>
            <a:tailEnd len="sm" w="sm" type="none"/>
          </a:ln>
        </p:spPr>
      </p:pic>
      <p:pic>
        <p:nvPicPr>
          <p:cNvPr id="979" name="Google Shape;979;p103"/>
          <p:cNvPicPr preferRelativeResize="0"/>
          <p:nvPr/>
        </p:nvPicPr>
        <p:blipFill>
          <a:blip r:embed="rId4">
            <a:alphaModFix/>
          </a:blip>
          <a:stretch>
            <a:fillRect/>
          </a:stretch>
        </p:blipFill>
        <p:spPr>
          <a:xfrm>
            <a:off x="2916555" y="1792700"/>
            <a:ext cx="1171575" cy="371007"/>
          </a:xfrm>
          <a:prstGeom prst="rect">
            <a:avLst/>
          </a:prstGeom>
          <a:noFill/>
          <a:ln cap="flat" cmpd="sng" w="19050">
            <a:solidFill>
              <a:schemeClr val="dk2"/>
            </a:solidFill>
            <a:prstDash val="solid"/>
            <a:round/>
            <a:headEnd len="sm" w="sm" type="none"/>
            <a:tailEnd len="sm" w="sm" type="none"/>
          </a:ln>
        </p:spPr>
      </p:pic>
      <p:pic>
        <p:nvPicPr>
          <p:cNvPr id="980" name="Google Shape;980;p103"/>
          <p:cNvPicPr preferRelativeResize="0"/>
          <p:nvPr/>
        </p:nvPicPr>
        <p:blipFill>
          <a:blip r:embed="rId5">
            <a:alphaModFix/>
          </a:blip>
          <a:stretch>
            <a:fillRect/>
          </a:stretch>
        </p:blipFill>
        <p:spPr>
          <a:xfrm>
            <a:off x="2974463" y="2331775"/>
            <a:ext cx="1055758" cy="342900"/>
          </a:xfrm>
          <a:prstGeom prst="rect">
            <a:avLst/>
          </a:prstGeom>
          <a:noFill/>
          <a:ln cap="flat" cmpd="sng" w="19050">
            <a:solidFill>
              <a:schemeClr val="dk2"/>
            </a:solidFill>
            <a:prstDash val="solid"/>
            <a:round/>
            <a:headEnd len="sm" w="sm" type="none"/>
            <a:tailEnd len="sm" w="sm" type="none"/>
          </a:ln>
        </p:spPr>
      </p:pic>
      <p:pic>
        <p:nvPicPr>
          <p:cNvPr id="981" name="Google Shape;981;p103"/>
          <p:cNvPicPr preferRelativeResize="0"/>
          <p:nvPr/>
        </p:nvPicPr>
        <p:blipFill>
          <a:blip r:embed="rId6">
            <a:alphaModFix/>
          </a:blip>
          <a:stretch>
            <a:fillRect/>
          </a:stretch>
        </p:blipFill>
        <p:spPr>
          <a:xfrm>
            <a:off x="567925" y="2628050"/>
            <a:ext cx="2100900" cy="533075"/>
          </a:xfrm>
          <a:prstGeom prst="rect">
            <a:avLst/>
          </a:prstGeom>
          <a:noFill/>
          <a:ln cap="flat" cmpd="sng" w="19050">
            <a:solidFill>
              <a:schemeClr val="dk2"/>
            </a:solidFill>
            <a:prstDash val="solid"/>
            <a:round/>
            <a:headEnd len="sm" w="sm" type="none"/>
            <a:tailEnd len="sm" w="sm" type="none"/>
          </a:ln>
        </p:spPr>
      </p:pic>
      <p:pic>
        <p:nvPicPr>
          <p:cNvPr id="982" name="Google Shape;982;p103"/>
          <p:cNvPicPr preferRelativeResize="0"/>
          <p:nvPr/>
        </p:nvPicPr>
        <p:blipFill>
          <a:blip r:embed="rId7">
            <a:alphaModFix/>
          </a:blip>
          <a:stretch>
            <a:fillRect/>
          </a:stretch>
        </p:blipFill>
        <p:spPr>
          <a:xfrm>
            <a:off x="4497137" y="1671975"/>
            <a:ext cx="1988049" cy="685800"/>
          </a:xfrm>
          <a:prstGeom prst="rect">
            <a:avLst/>
          </a:prstGeom>
          <a:noFill/>
          <a:ln cap="flat" cmpd="sng" w="19050">
            <a:solidFill>
              <a:schemeClr val="dk2"/>
            </a:solidFill>
            <a:prstDash val="solid"/>
            <a:round/>
            <a:headEnd len="sm" w="sm" type="none"/>
            <a:tailEnd len="sm" w="sm" type="none"/>
          </a:ln>
        </p:spPr>
      </p:pic>
      <p:pic>
        <p:nvPicPr>
          <p:cNvPr id="983" name="Google Shape;983;p103"/>
          <p:cNvPicPr preferRelativeResize="0"/>
          <p:nvPr/>
        </p:nvPicPr>
        <p:blipFill>
          <a:blip r:embed="rId8">
            <a:alphaModFix/>
          </a:blip>
          <a:stretch>
            <a:fillRect/>
          </a:stretch>
        </p:blipFill>
        <p:spPr>
          <a:xfrm>
            <a:off x="6613900" y="1671975"/>
            <a:ext cx="1896894" cy="685800"/>
          </a:xfrm>
          <a:prstGeom prst="rect">
            <a:avLst/>
          </a:prstGeom>
          <a:noFill/>
          <a:ln cap="flat" cmpd="sng" w="19050">
            <a:solidFill>
              <a:schemeClr val="dk2"/>
            </a:solidFill>
            <a:prstDash val="solid"/>
            <a:round/>
            <a:headEnd len="sm" w="sm" type="none"/>
            <a:tailEnd len="sm" w="sm" type="none"/>
          </a:ln>
        </p:spPr>
      </p:pic>
      <p:pic>
        <p:nvPicPr>
          <p:cNvPr id="984" name="Google Shape;984;p103"/>
          <p:cNvPicPr preferRelativeResize="0"/>
          <p:nvPr/>
        </p:nvPicPr>
        <p:blipFill>
          <a:blip r:embed="rId9">
            <a:alphaModFix/>
          </a:blip>
          <a:stretch>
            <a:fillRect/>
          </a:stretch>
        </p:blipFill>
        <p:spPr>
          <a:xfrm>
            <a:off x="593738" y="3270650"/>
            <a:ext cx="1887996" cy="533075"/>
          </a:xfrm>
          <a:prstGeom prst="rect">
            <a:avLst/>
          </a:prstGeom>
          <a:noFill/>
          <a:ln cap="flat" cmpd="sng" w="19050">
            <a:solidFill>
              <a:schemeClr val="dk2"/>
            </a:solidFill>
            <a:prstDash val="solid"/>
            <a:round/>
            <a:headEnd len="sm" w="sm" type="none"/>
            <a:tailEnd len="sm" w="sm" type="none"/>
          </a:ln>
        </p:spPr>
      </p:pic>
      <p:pic>
        <p:nvPicPr>
          <p:cNvPr id="985" name="Google Shape;985;p103"/>
          <p:cNvPicPr preferRelativeResize="0"/>
          <p:nvPr/>
        </p:nvPicPr>
        <p:blipFill>
          <a:blip r:embed="rId10">
            <a:alphaModFix/>
          </a:blip>
          <a:stretch>
            <a:fillRect/>
          </a:stretch>
        </p:blipFill>
        <p:spPr>
          <a:xfrm>
            <a:off x="4578575" y="2541025"/>
            <a:ext cx="1983039" cy="533075"/>
          </a:xfrm>
          <a:prstGeom prst="rect">
            <a:avLst/>
          </a:prstGeom>
          <a:noFill/>
          <a:ln cap="flat" cmpd="sng" w="19050">
            <a:solidFill>
              <a:schemeClr val="dk2"/>
            </a:solidFill>
            <a:prstDash val="solid"/>
            <a:round/>
            <a:headEnd len="sm" w="sm" type="none"/>
            <a:tailEnd len="sm" w="sm" type="none"/>
          </a:ln>
        </p:spPr>
      </p:pic>
      <p:pic>
        <p:nvPicPr>
          <p:cNvPr id="986" name="Google Shape;986;p103"/>
          <p:cNvPicPr preferRelativeResize="0"/>
          <p:nvPr/>
        </p:nvPicPr>
        <p:blipFill>
          <a:blip r:embed="rId11">
            <a:alphaModFix/>
          </a:blip>
          <a:stretch>
            <a:fillRect/>
          </a:stretch>
        </p:blipFill>
        <p:spPr>
          <a:xfrm>
            <a:off x="6829428" y="2541025"/>
            <a:ext cx="1580647" cy="620100"/>
          </a:xfrm>
          <a:prstGeom prst="rect">
            <a:avLst/>
          </a:prstGeom>
          <a:noFill/>
          <a:ln cap="flat" cmpd="sng" w="19050">
            <a:solidFill>
              <a:schemeClr val="dk2"/>
            </a:solidFill>
            <a:prstDash val="solid"/>
            <a:round/>
            <a:headEnd len="sm" w="sm" type="none"/>
            <a:tailEnd len="sm" w="sm" type="none"/>
          </a:ln>
        </p:spPr>
      </p:pic>
      <p:pic>
        <p:nvPicPr>
          <p:cNvPr id="987" name="Google Shape;987;p103"/>
          <p:cNvPicPr preferRelativeResize="0"/>
          <p:nvPr/>
        </p:nvPicPr>
        <p:blipFill>
          <a:blip r:embed="rId12">
            <a:alphaModFix/>
          </a:blip>
          <a:stretch>
            <a:fillRect/>
          </a:stretch>
        </p:blipFill>
        <p:spPr>
          <a:xfrm>
            <a:off x="4600290" y="3257350"/>
            <a:ext cx="1939625" cy="694799"/>
          </a:xfrm>
          <a:prstGeom prst="rect">
            <a:avLst/>
          </a:prstGeom>
          <a:noFill/>
          <a:ln cap="flat" cmpd="sng" w="19050">
            <a:solidFill>
              <a:schemeClr val="dk2"/>
            </a:solidFill>
            <a:prstDash val="solid"/>
            <a:round/>
            <a:headEnd len="sm" w="sm" type="none"/>
            <a:tailEnd len="sm" w="sm" type="none"/>
          </a:ln>
        </p:spPr>
      </p:pic>
      <p:pic>
        <p:nvPicPr>
          <p:cNvPr id="988" name="Google Shape;988;p103"/>
          <p:cNvPicPr preferRelativeResize="0"/>
          <p:nvPr/>
        </p:nvPicPr>
        <p:blipFill>
          <a:blip r:embed="rId13">
            <a:alphaModFix/>
          </a:blip>
          <a:stretch>
            <a:fillRect/>
          </a:stretch>
        </p:blipFill>
        <p:spPr>
          <a:xfrm>
            <a:off x="2936163" y="2893224"/>
            <a:ext cx="1171575" cy="295275"/>
          </a:xfrm>
          <a:prstGeom prst="rect">
            <a:avLst/>
          </a:prstGeom>
          <a:noFill/>
          <a:ln cap="flat" cmpd="sng" w="19050">
            <a:solidFill>
              <a:schemeClr val="dk2"/>
            </a:solidFill>
            <a:prstDash val="solid"/>
            <a:round/>
            <a:headEnd len="sm" w="sm" type="none"/>
            <a:tailEnd len="sm" w="sm" type="none"/>
          </a:ln>
        </p:spPr>
      </p:pic>
      <p:pic>
        <p:nvPicPr>
          <p:cNvPr id="989" name="Google Shape;989;p103"/>
          <p:cNvPicPr preferRelativeResize="0"/>
          <p:nvPr/>
        </p:nvPicPr>
        <p:blipFill>
          <a:blip r:embed="rId14">
            <a:alphaModFix/>
          </a:blip>
          <a:stretch>
            <a:fillRect/>
          </a:stretch>
        </p:blipFill>
        <p:spPr>
          <a:xfrm>
            <a:off x="2936175" y="3433299"/>
            <a:ext cx="1209675" cy="342900"/>
          </a:xfrm>
          <a:prstGeom prst="rect">
            <a:avLst/>
          </a:prstGeom>
          <a:noFill/>
          <a:ln cap="flat" cmpd="sng" w="19050">
            <a:solidFill>
              <a:schemeClr val="dk2"/>
            </a:solidFill>
            <a:prstDash val="solid"/>
            <a:round/>
            <a:headEnd len="sm" w="sm" type="none"/>
            <a:tailEnd len="sm" w="sm" type="none"/>
          </a:ln>
        </p:spPr>
      </p:pic>
      <p:pic>
        <p:nvPicPr>
          <p:cNvPr id="990" name="Google Shape;990;p103"/>
          <p:cNvPicPr preferRelativeResize="0"/>
          <p:nvPr/>
        </p:nvPicPr>
        <p:blipFill>
          <a:blip r:embed="rId15">
            <a:alphaModFix/>
          </a:blip>
          <a:stretch>
            <a:fillRect/>
          </a:stretch>
        </p:blipFill>
        <p:spPr>
          <a:xfrm>
            <a:off x="6829413" y="3227137"/>
            <a:ext cx="1874081" cy="620100"/>
          </a:xfrm>
          <a:prstGeom prst="rect">
            <a:avLst/>
          </a:prstGeom>
          <a:noFill/>
          <a:ln cap="flat" cmpd="sng" w="19050">
            <a:solidFill>
              <a:schemeClr val="dk2"/>
            </a:solidFill>
            <a:prstDash val="solid"/>
            <a:round/>
            <a:headEnd len="sm" w="sm" type="none"/>
            <a:tailEnd len="sm" w="sm" type="none"/>
          </a:ln>
        </p:spPr>
      </p:pic>
      <p:pic>
        <p:nvPicPr>
          <p:cNvPr id="991" name="Google Shape;991;p103"/>
          <p:cNvPicPr preferRelativeResize="0"/>
          <p:nvPr/>
        </p:nvPicPr>
        <p:blipFill>
          <a:blip r:embed="rId16">
            <a:alphaModFix/>
          </a:blip>
          <a:stretch>
            <a:fillRect/>
          </a:stretch>
        </p:blipFill>
        <p:spPr>
          <a:xfrm>
            <a:off x="674625" y="3913250"/>
            <a:ext cx="2135028" cy="620100"/>
          </a:xfrm>
          <a:prstGeom prst="rect">
            <a:avLst/>
          </a:prstGeom>
          <a:noFill/>
          <a:ln cap="flat" cmpd="sng" w="19050">
            <a:solidFill>
              <a:schemeClr val="dk2"/>
            </a:solidFill>
            <a:prstDash val="solid"/>
            <a:round/>
            <a:headEnd len="sm" w="sm" type="none"/>
            <a:tailEnd len="sm" w="sm" type="none"/>
          </a:ln>
        </p:spPr>
      </p:pic>
      <p:pic>
        <p:nvPicPr>
          <p:cNvPr id="992" name="Google Shape;992;p103"/>
          <p:cNvPicPr preferRelativeResize="0"/>
          <p:nvPr/>
        </p:nvPicPr>
        <p:blipFill>
          <a:blip r:embed="rId17">
            <a:alphaModFix/>
          </a:blip>
          <a:stretch>
            <a:fillRect/>
          </a:stretch>
        </p:blipFill>
        <p:spPr>
          <a:xfrm>
            <a:off x="3586050" y="4135399"/>
            <a:ext cx="2466975" cy="523875"/>
          </a:xfrm>
          <a:prstGeom prst="rect">
            <a:avLst/>
          </a:prstGeom>
          <a:noFill/>
          <a:ln cap="flat" cmpd="sng" w="19050">
            <a:solidFill>
              <a:schemeClr val="dk2"/>
            </a:solidFill>
            <a:prstDash val="solid"/>
            <a:round/>
            <a:headEnd len="sm" w="sm" type="none"/>
            <a:tailEnd len="sm" w="sm" type="none"/>
          </a:ln>
        </p:spPr>
      </p:pic>
      <p:pic>
        <p:nvPicPr>
          <p:cNvPr id="993" name="Google Shape;993;p103"/>
          <p:cNvPicPr preferRelativeResize="0"/>
          <p:nvPr/>
        </p:nvPicPr>
        <p:blipFill>
          <a:blip r:embed="rId18">
            <a:alphaModFix/>
          </a:blip>
          <a:stretch>
            <a:fillRect/>
          </a:stretch>
        </p:blipFill>
        <p:spPr>
          <a:xfrm>
            <a:off x="6561622" y="4041972"/>
            <a:ext cx="1825067" cy="620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104"/>
          <p:cNvSpPr txBox="1"/>
          <p:nvPr>
            <p:ph type="ctrTitle"/>
          </p:nvPr>
        </p:nvSpPr>
        <p:spPr>
          <a:xfrm>
            <a:off x="439950" y="459721"/>
            <a:ext cx="7772400" cy="61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All Kinds of Representations</a:t>
            </a:r>
            <a:endParaRPr b="0" sz="2900">
              <a:solidFill>
                <a:srgbClr val="434343"/>
              </a:solidFill>
              <a:latin typeface="Hepta Slab"/>
              <a:ea typeface="Hepta Slab"/>
              <a:cs typeface="Hepta Slab"/>
              <a:sym typeface="Hepta Slab"/>
            </a:endParaRPr>
          </a:p>
        </p:txBody>
      </p:sp>
      <p:sp>
        <p:nvSpPr>
          <p:cNvPr id="999" name="Google Shape;999;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000" name="Google Shape;1000;p104"/>
          <p:cNvSpPr txBox="1"/>
          <p:nvPr/>
        </p:nvSpPr>
        <p:spPr>
          <a:xfrm>
            <a:off x="632225" y="1103700"/>
            <a:ext cx="7704600" cy="39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Solve. Show your thinking. Use a number line or diagram if it helps. </a:t>
            </a:r>
            <a:endParaRPr>
              <a:latin typeface="Livvic"/>
              <a:ea typeface="Livvic"/>
              <a:cs typeface="Livvic"/>
              <a:sym typeface="Livvic"/>
            </a:endParaRPr>
          </a:p>
        </p:txBody>
      </p:sp>
      <p:sp>
        <p:nvSpPr>
          <p:cNvPr id="1001" name="Google Shape;1001;p104"/>
          <p:cNvSpPr txBox="1"/>
          <p:nvPr/>
        </p:nvSpPr>
        <p:spPr>
          <a:xfrm>
            <a:off x="492925" y="1596625"/>
            <a:ext cx="3879000" cy="289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Clare’s train was made using 42 cubes. 24 were green and the rest were yellow. How many cubes were yellow? </a:t>
            </a:r>
            <a:endParaRPr>
              <a:latin typeface="Livvic"/>
              <a:ea typeface="Livvic"/>
              <a:cs typeface="Livvic"/>
              <a:sym typeface="Livvic"/>
            </a:endParaRPr>
          </a:p>
        </p:txBody>
      </p:sp>
      <p:pic>
        <p:nvPicPr>
          <p:cNvPr id="1002" name="Google Shape;1002;p104"/>
          <p:cNvPicPr preferRelativeResize="0"/>
          <p:nvPr/>
        </p:nvPicPr>
        <p:blipFill>
          <a:blip r:embed="rId3">
            <a:alphaModFix/>
          </a:blip>
          <a:stretch>
            <a:fillRect/>
          </a:stretch>
        </p:blipFill>
        <p:spPr>
          <a:xfrm>
            <a:off x="492925" y="2552700"/>
            <a:ext cx="3647330" cy="348875"/>
          </a:xfrm>
          <a:prstGeom prst="rect">
            <a:avLst/>
          </a:prstGeom>
          <a:noFill/>
          <a:ln cap="flat" cmpd="sng" w="19050">
            <a:solidFill>
              <a:schemeClr val="dk2"/>
            </a:solidFill>
            <a:prstDash val="solid"/>
            <a:round/>
            <a:headEnd len="sm" w="sm" type="none"/>
            <a:tailEnd len="sm" w="sm" type="none"/>
          </a:ln>
        </p:spPr>
      </p:pic>
      <p:pic>
        <p:nvPicPr>
          <p:cNvPr id="1003" name="Google Shape;1003;p104"/>
          <p:cNvPicPr preferRelativeResize="0"/>
          <p:nvPr/>
        </p:nvPicPr>
        <p:blipFill>
          <a:blip r:embed="rId4">
            <a:alphaModFix/>
          </a:blip>
          <a:stretch>
            <a:fillRect/>
          </a:stretch>
        </p:blipFill>
        <p:spPr>
          <a:xfrm>
            <a:off x="1288225" y="3109725"/>
            <a:ext cx="1848930" cy="841500"/>
          </a:xfrm>
          <a:prstGeom prst="rect">
            <a:avLst/>
          </a:prstGeom>
          <a:noFill/>
          <a:ln cap="flat" cmpd="sng" w="19050">
            <a:solidFill>
              <a:schemeClr val="dk2"/>
            </a:solidFill>
            <a:prstDash val="solid"/>
            <a:round/>
            <a:headEnd len="sm" w="sm" type="none"/>
            <a:tailEnd len="sm" w="sm" type="none"/>
          </a:ln>
        </p:spPr>
      </p:pic>
      <p:sp>
        <p:nvSpPr>
          <p:cNvPr id="1004" name="Google Shape;1004;p104"/>
          <p:cNvSpPr txBox="1"/>
          <p:nvPr/>
        </p:nvSpPr>
        <p:spPr>
          <a:xfrm>
            <a:off x="4535100" y="1596625"/>
            <a:ext cx="3879000" cy="289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2. Andre had 37 cubes. Then he added 39 more to make the train longer. How many cubes did Andre use?</a:t>
            </a:r>
            <a:endParaRPr>
              <a:latin typeface="Livvic"/>
              <a:ea typeface="Livvic"/>
              <a:cs typeface="Livvic"/>
              <a:sym typeface="Livvic"/>
            </a:endParaRPr>
          </a:p>
        </p:txBody>
      </p:sp>
      <p:pic>
        <p:nvPicPr>
          <p:cNvPr id="1005" name="Google Shape;1005;p104"/>
          <p:cNvPicPr preferRelativeResize="0"/>
          <p:nvPr/>
        </p:nvPicPr>
        <p:blipFill>
          <a:blip r:embed="rId3">
            <a:alphaModFix/>
          </a:blip>
          <a:stretch>
            <a:fillRect/>
          </a:stretch>
        </p:blipFill>
        <p:spPr>
          <a:xfrm>
            <a:off x="4535100" y="2552700"/>
            <a:ext cx="3647330" cy="348875"/>
          </a:xfrm>
          <a:prstGeom prst="rect">
            <a:avLst/>
          </a:prstGeom>
          <a:noFill/>
          <a:ln cap="flat" cmpd="sng" w="19050">
            <a:solidFill>
              <a:schemeClr val="dk2"/>
            </a:solidFill>
            <a:prstDash val="solid"/>
            <a:round/>
            <a:headEnd len="sm" w="sm" type="none"/>
            <a:tailEnd len="sm" w="sm" type="none"/>
          </a:ln>
        </p:spPr>
      </p:pic>
      <p:pic>
        <p:nvPicPr>
          <p:cNvPr id="1006" name="Google Shape;1006;p104"/>
          <p:cNvPicPr preferRelativeResize="0"/>
          <p:nvPr/>
        </p:nvPicPr>
        <p:blipFill>
          <a:blip r:embed="rId4">
            <a:alphaModFix/>
          </a:blip>
          <a:stretch>
            <a:fillRect/>
          </a:stretch>
        </p:blipFill>
        <p:spPr>
          <a:xfrm>
            <a:off x="5330400" y="3109725"/>
            <a:ext cx="1848930"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105"/>
          <p:cNvSpPr txBox="1"/>
          <p:nvPr>
            <p:ph type="ctrTitle"/>
          </p:nvPr>
        </p:nvSpPr>
        <p:spPr>
          <a:xfrm>
            <a:off x="439950" y="459721"/>
            <a:ext cx="7772400" cy="61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All Kinds of Representations</a:t>
            </a:r>
            <a:endParaRPr b="0" sz="2900">
              <a:solidFill>
                <a:srgbClr val="434343"/>
              </a:solidFill>
              <a:latin typeface="Hepta Slab"/>
              <a:ea typeface="Hepta Slab"/>
              <a:cs typeface="Hepta Slab"/>
              <a:sym typeface="Hepta Slab"/>
            </a:endParaRPr>
          </a:p>
        </p:txBody>
      </p:sp>
      <p:sp>
        <p:nvSpPr>
          <p:cNvPr id="1012" name="Google Shape;1012;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013" name="Google Shape;1013;p105"/>
          <p:cNvSpPr txBox="1"/>
          <p:nvPr/>
        </p:nvSpPr>
        <p:spPr>
          <a:xfrm>
            <a:off x="632225" y="1103700"/>
            <a:ext cx="7704600" cy="39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Solve. Show your thinking. Use a number line or diagram if it helps. </a:t>
            </a:r>
            <a:endParaRPr>
              <a:latin typeface="Livvic"/>
              <a:ea typeface="Livvic"/>
              <a:cs typeface="Livvic"/>
              <a:sym typeface="Livvic"/>
            </a:endParaRPr>
          </a:p>
        </p:txBody>
      </p:sp>
      <p:sp>
        <p:nvSpPr>
          <p:cNvPr id="1014" name="Google Shape;1014;p105"/>
          <p:cNvSpPr txBox="1"/>
          <p:nvPr/>
        </p:nvSpPr>
        <p:spPr>
          <a:xfrm>
            <a:off x="809075" y="1596625"/>
            <a:ext cx="7924200" cy="289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3. Mai wanted her train to be 55 cubes long. So far she has 47.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How many more cubes does Mai need?</a:t>
            </a:r>
            <a:endParaRPr>
              <a:latin typeface="Livvic"/>
              <a:ea typeface="Livvic"/>
              <a:cs typeface="Livvic"/>
              <a:sym typeface="Livvic"/>
            </a:endParaRPr>
          </a:p>
        </p:txBody>
      </p:sp>
      <p:pic>
        <p:nvPicPr>
          <p:cNvPr id="1015" name="Google Shape;1015;p105"/>
          <p:cNvPicPr preferRelativeResize="0"/>
          <p:nvPr/>
        </p:nvPicPr>
        <p:blipFill>
          <a:blip r:embed="rId3">
            <a:alphaModFix/>
          </a:blip>
          <a:stretch>
            <a:fillRect/>
          </a:stretch>
        </p:blipFill>
        <p:spPr>
          <a:xfrm>
            <a:off x="2938763" y="2397313"/>
            <a:ext cx="3647330" cy="348875"/>
          </a:xfrm>
          <a:prstGeom prst="rect">
            <a:avLst/>
          </a:prstGeom>
          <a:noFill/>
          <a:ln cap="flat" cmpd="sng" w="19050">
            <a:solidFill>
              <a:schemeClr val="dk2"/>
            </a:solidFill>
            <a:prstDash val="solid"/>
            <a:round/>
            <a:headEnd len="sm" w="sm" type="none"/>
            <a:tailEnd len="sm" w="sm" type="none"/>
          </a:ln>
        </p:spPr>
      </p:pic>
      <p:pic>
        <p:nvPicPr>
          <p:cNvPr id="1016" name="Google Shape;1016;p105"/>
          <p:cNvPicPr preferRelativeResize="0"/>
          <p:nvPr/>
        </p:nvPicPr>
        <p:blipFill>
          <a:blip r:embed="rId4">
            <a:alphaModFix/>
          </a:blip>
          <a:stretch>
            <a:fillRect/>
          </a:stretch>
        </p:blipFill>
        <p:spPr>
          <a:xfrm>
            <a:off x="3658252" y="3206150"/>
            <a:ext cx="2208375" cy="1005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106"/>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022" name="Google Shape;1022;p106"/>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023" name="Google Shape;1023;p106"/>
          <p:cNvPicPr preferRelativeResize="0"/>
          <p:nvPr/>
        </p:nvPicPr>
        <p:blipFill>
          <a:blip r:embed="rId3">
            <a:alphaModFix/>
          </a:blip>
          <a:stretch>
            <a:fillRect/>
          </a:stretch>
        </p:blipFill>
        <p:spPr>
          <a:xfrm>
            <a:off x="4615698" y="3363225"/>
            <a:ext cx="1586432" cy="1412575"/>
          </a:xfrm>
          <a:prstGeom prst="rect">
            <a:avLst/>
          </a:prstGeom>
          <a:noFill/>
          <a:ln>
            <a:noFill/>
          </a:ln>
        </p:spPr>
      </p:pic>
      <p:sp>
        <p:nvSpPr>
          <p:cNvPr id="1024" name="Google Shape;1024;p106"/>
          <p:cNvSpPr/>
          <p:nvPr/>
        </p:nvSpPr>
        <p:spPr>
          <a:xfrm flipH="1">
            <a:off x="1135859" y="2224550"/>
            <a:ext cx="3182541" cy="218811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106"/>
          <p:cNvSpPr txBox="1"/>
          <p:nvPr/>
        </p:nvSpPr>
        <p:spPr>
          <a:xfrm flipH="1">
            <a:off x="1564375" y="2398600"/>
            <a:ext cx="23361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chemeClr val="dk1"/>
                </a:solidFill>
                <a:latin typeface="Livvic"/>
                <a:ea typeface="Livvic"/>
                <a:cs typeface="Livvic"/>
                <a:sym typeface="Livvic"/>
              </a:rPr>
              <a:t>We've spent a lot of time looking at addition and subtraction on the number line during this unit. Tell a partner 1 way the number line helped you understand a strategy or someone else’s thinking?</a:t>
            </a:r>
            <a:endParaRPr sz="1200">
              <a:solidFill>
                <a:schemeClr val="dk1"/>
              </a:solidFill>
              <a:latin typeface="Livvic"/>
              <a:ea typeface="Livvic"/>
              <a:cs typeface="Livvic"/>
              <a:sym typeface="Livvic"/>
            </a:endParaRPr>
          </a:p>
          <a:p>
            <a:pPr indent="0" lvl="0" marL="0" rtl="0" algn="ctr">
              <a:spcBef>
                <a:spcPts val="0"/>
              </a:spcBef>
              <a:spcAft>
                <a:spcPts val="0"/>
              </a:spcAft>
              <a:buNone/>
            </a:pPr>
            <a:r>
              <a:t/>
            </a:r>
            <a:endParaRPr b="1" sz="1100">
              <a:latin typeface="Livvic"/>
              <a:ea typeface="Livvic"/>
              <a:cs typeface="Livvic"/>
              <a:sym typeface="Livvic"/>
            </a:endParaRPr>
          </a:p>
        </p:txBody>
      </p:sp>
      <p:sp>
        <p:nvSpPr>
          <p:cNvPr id="1026" name="Google Shape;1026;p106"/>
          <p:cNvSpPr txBox="1"/>
          <p:nvPr/>
        </p:nvSpPr>
        <p:spPr>
          <a:xfrm>
            <a:off x="573525" y="559275"/>
            <a:ext cx="7123800" cy="93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you solved problems and compared representations. You have learned how you can use diagrams to make sense of story problems and how number lines can help you show your thinking</a:t>
            </a:r>
            <a:endParaRPr sz="2000">
              <a:latin typeface="Livvic"/>
              <a:ea typeface="Livvic"/>
              <a:cs typeface="Livvic"/>
              <a:sym typeface="Livvic"/>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1030" name="Shape 1030"/>
        <p:cNvGrpSpPr/>
        <p:nvPr/>
      </p:nvGrpSpPr>
      <p:grpSpPr>
        <a:xfrm>
          <a:off x="0" y="0"/>
          <a:ext cx="0" cy="0"/>
          <a:chOff x="0" y="0"/>
          <a:chExt cx="0" cy="0"/>
        </a:xfrm>
      </p:grpSpPr>
      <p:sp>
        <p:nvSpPr>
          <p:cNvPr id="1031" name="Google Shape;1031;p107"/>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032" name="Google Shape;1032;p107"/>
          <p:cNvSpPr txBox="1"/>
          <p:nvPr/>
        </p:nvSpPr>
        <p:spPr>
          <a:xfrm>
            <a:off x="501075" y="1202075"/>
            <a:ext cx="8137800" cy="33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In this unit, we have solved all types of problems and represented them in different ways. We represented addition and subtraction on the number line and made connections to equations and strategies. When adding and subtracting within 100, we can use diagrams, base-ten blocks, number lines, and equations to make sense of stories and situations and to show our thinking. They are all connected.</a:t>
            </a:r>
            <a:endParaRPr sz="15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300">
              <a:latin typeface="Quicksand"/>
              <a:ea typeface="Quicksand"/>
              <a:cs typeface="Quicksand"/>
              <a:sym typeface="Quicksand"/>
            </a:endParaRPr>
          </a:p>
        </p:txBody>
      </p:sp>
      <p:sp>
        <p:nvSpPr>
          <p:cNvPr id="1033" name="Google Shape;1033;p107"/>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4" name="Google Shape;1034;p107"/>
          <p:cNvPicPr preferRelativeResize="0"/>
          <p:nvPr/>
        </p:nvPicPr>
        <p:blipFill>
          <a:blip r:embed="rId3">
            <a:alphaModFix/>
          </a:blip>
          <a:stretch>
            <a:fillRect/>
          </a:stretch>
        </p:blipFill>
        <p:spPr>
          <a:xfrm>
            <a:off x="501071" y="2870450"/>
            <a:ext cx="3260875" cy="1340800"/>
          </a:xfrm>
          <a:prstGeom prst="rect">
            <a:avLst/>
          </a:prstGeom>
          <a:noFill/>
          <a:ln cap="flat" cmpd="sng" w="19050">
            <a:solidFill>
              <a:schemeClr val="dk2"/>
            </a:solidFill>
            <a:prstDash val="solid"/>
            <a:round/>
            <a:headEnd len="sm" w="sm" type="none"/>
            <a:tailEnd len="sm" w="sm" type="none"/>
          </a:ln>
        </p:spPr>
      </p:pic>
      <p:pic>
        <p:nvPicPr>
          <p:cNvPr id="1035" name="Google Shape;1035;p107"/>
          <p:cNvPicPr preferRelativeResize="0"/>
          <p:nvPr/>
        </p:nvPicPr>
        <p:blipFill>
          <a:blip r:embed="rId4">
            <a:alphaModFix/>
          </a:blip>
          <a:stretch>
            <a:fillRect/>
          </a:stretch>
        </p:blipFill>
        <p:spPr>
          <a:xfrm>
            <a:off x="4350546" y="2516546"/>
            <a:ext cx="3943350" cy="2048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39" name="Shape 1039"/>
        <p:cNvGrpSpPr/>
        <p:nvPr/>
      </p:nvGrpSpPr>
      <p:grpSpPr>
        <a:xfrm>
          <a:off x="0" y="0"/>
          <a:ext cx="0" cy="0"/>
          <a:chOff x="0" y="0"/>
          <a:chExt cx="0" cy="0"/>
        </a:xfrm>
      </p:grpSpPr>
      <p:sp>
        <p:nvSpPr>
          <p:cNvPr id="1040" name="Google Shape;1040;p108"/>
          <p:cNvSpPr txBox="1"/>
          <p:nvPr>
            <p:ph type="ctrTitle"/>
          </p:nvPr>
        </p:nvSpPr>
        <p:spPr>
          <a:xfrm>
            <a:off x="1908750" y="1423200"/>
            <a:ext cx="5326500" cy="140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Center Day 2 </a:t>
            </a:r>
            <a:endParaRPr sz="4400">
              <a:latin typeface="Hepta Slab"/>
              <a:ea typeface="Hepta Slab"/>
              <a:cs typeface="Hepta Slab"/>
              <a:sym typeface="Hepta Slab"/>
            </a:endParaRPr>
          </a:p>
        </p:txBody>
      </p:sp>
      <p:sp>
        <p:nvSpPr>
          <p:cNvPr id="1041" name="Google Shape;1041;p108"/>
          <p:cNvSpPr txBox="1"/>
          <p:nvPr/>
        </p:nvSpPr>
        <p:spPr>
          <a:xfrm>
            <a:off x="2122825" y="2771050"/>
            <a:ext cx="6171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put numbers on a number line and practice adding and subtracting. </a:t>
            </a:r>
            <a:endParaRPr>
              <a:latin typeface="Quicksand"/>
              <a:ea typeface="Quicksand"/>
              <a:cs typeface="Quicksand"/>
              <a:sym typeface="Quicksand"/>
            </a:endParaRPr>
          </a:p>
        </p:txBody>
      </p:sp>
      <p:sp>
        <p:nvSpPr>
          <p:cNvPr id="1042" name="Google Shape;1042;p108"/>
          <p:cNvSpPr/>
          <p:nvPr/>
        </p:nvSpPr>
        <p:spPr>
          <a:xfrm>
            <a:off x="1521577" y="27710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10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 2.MD.D.9</a:t>
            </a:r>
            <a:endParaRPr sz="1100">
              <a:latin typeface="Quicksand"/>
              <a:ea typeface="Quicksand"/>
              <a:cs typeface="Quicksand"/>
              <a:sym typeface="Quicksand"/>
            </a:endParaRPr>
          </a:p>
        </p:txBody>
      </p:sp>
      <p:sp>
        <p:nvSpPr>
          <p:cNvPr id="1044" name="Google Shape;1044;p108"/>
          <p:cNvSpPr txBox="1"/>
          <p:nvPr/>
        </p:nvSpPr>
        <p:spPr>
          <a:xfrm>
            <a:off x="7640400" y="0"/>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109"/>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Is This 50?</a:t>
            </a:r>
            <a:endParaRPr b="0" sz="3000">
              <a:solidFill>
                <a:srgbClr val="434343"/>
              </a:solidFill>
              <a:latin typeface="Hepta Slab"/>
              <a:ea typeface="Hepta Slab"/>
              <a:cs typeface="Hepta Slab"/>
              <a:sym typeface="Hepta Slab"/>
            </a:endParaRPr>
          </a:p>
        </p:txBody>
      </p:sp>
      <p:sp>
        <p:nvSpPr>
          <p:cNvPr id="1050" name="Google Shape;1050;p10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51" name="Google Shape;1051;p109"/>
          <p:cNvGrpSpPr/>
          <p:nvPr/>
        </p:nvGrpSpPr>
        <p:grpSpPr>
          <a:xfrm rot="-801400">
            <a:off x="550911" y="1697856"/>
            <a:ext cx="2343045" cy="950026"/>
            <a:chOff x="522450" y="1769275"/>
            <a:chExt cx="2343168" cy="950076"/>
          </a:xfrm>
        </p:grpSpPr>
        <p:sp>
          <p:nvSpPr>
            <p:cNvPr id="1052" name="Google Shape;1052;p10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0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1054" name="Google Shape;1054;p109"/>
          <p:cNvGrpSpPr/>
          <p:nvPr/>
        </p:nvGrpSpPr>
        <p:grpSpPr>
          <a:xfrm rot="862269">
            <a:off x="6428620" y="3250539"/>
            <a:ext cx="2343148" cy="950068"/>
            <a:chOff x="839436" y="2344375"/>
            <a:chExt cx="2343168" cy="950076"/>
          </a:xfrm>
        </p:grpSpPr>
        <p:sp>
          <p:nvSpPr>
            <p:cNvPr id="1055" name="Google Shape;1055;p109"/>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109"/>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057" name="Google Shape;1057;p109"/>
          <p:cNvPicPr preferRelativeResize="0"/>
          <p:nvPr/>
        </p:nvPicPr>
        <p:blipFill>
          <a:blip r:embed="rId3">
            <a:alphaModFix/>
          </a:blip>
          <a:stretch>
            <a:fillRect/>
          </a:stretch>
        </p:blipFill>
        <p:spPr>
          <a:xfrm>
            <a:off x="2606275" y="2300276"/>
            <a:ext cx="4448175" cy="80010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110"/>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Is This 50?</a:t>
            </a:r>
            <a:endParaRPr b="0" sz="3000">
              <a:solidFill>
                <a:srgbClr val="434343"/>
              </a:solidFill>
              <a:latin typeface="Hepta Slab"/>
              <a:ea typeface="Hepta Slab"/>
              <a:cs typeface="Hepta Slab"/>
              <a:sym typeface="Hepta Slab"/>
            </a:endParaRPr>
          </a:p>
        </p:txBody>
      </p:sp>
      <p:sp>
        <p:nvSpPr>
          <p:cNvPr id="1063" name="Google Shape;1063;p11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64" name="Google Shape;1064;p110"/>
          <p:cNvGrpSpPr/>
          <p:nvPr/>
        </p:nvGrpSpPr>
        <p:grpSpPr>
          <a:xfrm rot="-801400">
            <a:off x="550911" y="1697856"/>
            <a:ext cx="2343045" cy="950026"/>
            <a:chOff x="522450" y="1769275"/>
            <a:chExt cx="2343168" cy="950076"/>
          </a:xfrm>
        </p:grpSpPr>
        <p:sp>
          <p:nvSpPr>
            <p:cNvPr id="1065" name="Google Shape;1065;p11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1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1067" name="Google Shape;1067;p110"/>
          <p:cNvGrpSpPr/>
          <p:nvPr/>
        </p:nvGrpSpPr>
        <p:grpSpPr>
          <a:xfrm rot="862269">
            <a:off x="6428620" y="3250539"/>
            <a:ext cx="2343148" cy="950068"/>
            <a:chOff x="839436" y="2344375"/>
            <a:chExt cx="2343168" cy="950076"/>
          </a:xfrm>
        </p:grpSpPr>
        <p:sp>
          <p:nvSpPr>
            <p:cNvPr id="1068" name="Google Shape;1068;p110"/>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10"/>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070" name="Google Shape;1070;p110"/>
          <p:cNvPicPr preferRelativeResize="0"/>
          <p:nvPr/>
        </p:nvPicPr>
        <p:blipFill>
          <a:blip r:embed="rId3">
            <a:alphaModFix/>
          </a:blip>
          <a:stretch>
            <a:fillRect/>
          </a:stretch>
        </p:blipFill>
        <p:spPr>
          <a:xfrm>
            <a:off x="2617000" y="2214551"/>
            <a:ext cx="4324350" cy="80962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111"/>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Is This 50?</a:t>
            </a:r>
            <a:endParaRPr b="0" sz="3000">
              <a:solidFill>
                <a:srgbClr val="434343"/>
              </a:solidFill>
              <a:latin typeface="Hepta Slab"/>
              <a:ea typeface="Hepta Slab"/>
              <a:cs typeface="Hepta Slab"/>
              <a:sym typeface="Hepta Slab"/>
            </a:endParaRPr>
          </a:p>
        </p:txBody>
      </p:sp>
      <p:sp>
        <p:nvSpPr>
          <p:cNvPr id="1076" name="Google Shape;1076;p1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77" name="Google Shape;1077;p111"/>
          <p:cNvGrpSpPr/>
          <p:nvPr/>
        </p:nvGrpSpPr>
        <p:grpSpPr>
          <a:xfrm rot="-801400">
            <a:off x="550911" y="1697856"/>
            <a:ext cx="2343045" cy="950026"/>
            <a:chOff x="522450" y="1769275"/>
            <a:chExt cx="2343168" cy="950076"/>
          </a:xfrm>
        </p:grpSpPr>
        <p:sp>
          <p:nvSpPr>
            <p:cNvPr id="1078" name="Google Shape;1078;p11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1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1080" name="Google Shape;1080;p111"/>
          <p:cNvGrpSpPr/>
          <p:nvPr/>
        </p:nvGrpSpPr>
        <p:grpSpPr>
          <a:xfrm rot="862269">
            <a:off x="6428620" y="3250539"/>
            <a:ext cx="2343148" cy="950068"/>
            <a:chOff x="839436" y="2344375"/>
            <a:chExt cx="2343168" cy="950076"/>
          </a:xfrm>
        </p:grpSpPr>
        <p:sp>
          <p:nvSpPr>
            <p:cNvPr id="1081" name="Google Shape;1081;p11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11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083" name="Google Shape;1083;p111"/>
          <p:cNvPicPr preferRelativeResize="0"/>
          <p:nvPr/>
        </p:nvPicPr>
        <p:blipFill>
          <a:blip r:embed="rId3">
            <a:alphaModFix/>
          </a:blip>
          <a:stretch>
            <a:fillRect/>
          </a:stretch>
        </p:blipFill>
        <p:spPr>
          <a:xfrm>
            <a:off x="2402700" y="2375301"/>
            <a:ext cx="4657725" cy="80010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sp>
        <p:nvSpPr>
          <p:cNvPr id="1088" name="Google Shape;1088;p112"/>
          <p:cNvSpPr txBox="1"/>
          <p:nvPr>
            <p:ph type="ctrTitle"/>
          </p:nvPr>
        </p:nvSpPr>
        <p:spPr>
          <a:xfrm>
            <a:off x="525050" y="761021"/>
            <a:ext cx="7772400" cy="60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Centers: Introduce Playing on the Number Line, Get to 100</a:t>
            </a:r>
            <a:endParaRPr b="0" sz="2700">
              <a:solidFill>
                <a:srgbClr val="434343"/>
              </a:solidFill>
              <a:latin typeface="Hepta Slab"/>
              <a:ea typeface="Hepta Slab"/>
              <a:cs typeface="Hepta Slab"/>
              <a:sym typeface="Hepta Slab"/>
            </a:endParaRPr>
          </a:p>
        </p:txBody>
      </p:sp>
      <p:sp>
        <p:nvSpPr>
          <p:cNvPr id="1089" name="Google Shape;1089;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090" name="Google Shape;1090;p112"/>
          <p:cNvPicPr preferRelativeResize="0"/>
          <p:nvPr/>
        </p:nvPicPr>
        <p:blipFill>
          <a:blip r:embed="rId3">
            <a:alphaModFix/>
          </a:blip>
          <a:stretch>
            <a:fillRect/>
          </a:stretch>
        </p:blipFill>
        <p:spPr>
          <a:xfrm>
            <a:off x="1391825" y="1515221"/>
            <a:ext cx="6038850" cy="1457325"/>
          </a:xfrm>
          <a:prstGeom prst="rect">
            <a:avLst/>
          </a:prstGeom>
          <a:noFill/>
          <a:ln cap="flat" cmpd="sng" w="19050">
            <a:solidFill>
              <a:schemeClr val="dk2"/>
            </a:solidFill>
            <a:prstDash val="solid"/>
            <a:round/>
            <a:headEnd len="sm" w="sm" type="none"/>
            <a:tailEnd len="sm" w="sm" type="none"/>
          </a:ln>
        </p:spPr>
      </p:pic>
      <p:pic>
        <p:nvPicPr>
          <p:cNvPr id="1091" name="Google Shape;1091;p112"/>
          <p:cNvPicPr preferRelativeResize="0"/>
          <p:nvPr/>
        </p:nvPicPr>
        <p:blipFill>
          <a:blip r:embed="rId4">
            <a:alphaModFix/>
          </a:blip>
          <a:stretch>
            <a:fillRect/>
          </a:stretch>
        </p:blipFill>
        <p:spPr>
          <a:xfrm>
            <a:off x="985872" y="3510699"/>
            <a:ext cx="4766082" cy="841500"/>
          </a:xfrm>
          <a:prstGeom prst="rect">
            <a:avLst/>
          </a:prstGeom>
          <a:noFill/>
          <a:ln cap="flat" cmpd="sng" w="19050">
            <a:solidFill>
              <a:schemeClr val="dk2"/>
            </a:solidFill>
            <a:prstDash val="solid"/>
            <a:round/>
            <a:headEnd len="sm" w="sm" type="none"/>
            <a:tailEnd len="sm" w="sm" type="none"/>
          </a:ln>
        </p:spPr>
      </p:pic>
      <p:pic>
        <p:nvPicPr>
          <p:cNvPr id="1092" name="Google Shape;1092;p112"/>
          <p:cNvPicPr preferRelativeResize="0"/>
          <p:nvPr/>
        </p:nvPicPr>
        <p:blipFill>
          <a:blip r:embed="rId5">
            <a:alphaModFix/>
          </a:blip>
          <a:stretch>
            <a:fillRect/>
          </a:stretch>
        </p:blipFill>
        <p:spPr>
          <a:xfrm>
            <a:off x="6186501" y="3234925"/>
            <a:ext cx="1650176" cy="1393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6" name="Shape 1096"/>
        <p:cNvGrpSpPr/>
        <p:nvPr/>
      </p:nvGrpSpPr>
      <p:grpSpPr>
        <a:xfrm>
          <a:off x="0" y="0"/>
          <a:ext cx="0" cy="0"/>
          <a:chOff x="0" y="0"/>
          <a:chExt cx="0" cy="0"/>
        </a:xfrm>
      </p:grpSpPr>
      <p:sp>
        <p:nvSpPr>
          <p:cNvPr id="1097" name="Google Shape;1097;p113"/>
          <p:cNvSpPr txBox="1"/>
          <p:nvPr>
            <p:ph type="ctrTitle"/>
          </p:nvPr>
        </p:nvSpPr>
        <p:spPr>
          <a:xfrm>
            <a:off x="547350" y="46994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1098" name="Google Shape;1098;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99" name="Google Shape;1099;p113"/>
          <p:cNvSpPr txBox="1"/>
          <p:nvPr/>
        </p:nvSpPr>
        <p:spPr>
          <a:xfrm>
            <a:off x="653675" y="1693050"/>
            <a:ext cx="32790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Playing on the </a:t>
            </a:r>
            <a:endParaRPr sz="1800">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Number Line, Get to 100</a:t>
            </a:r>
            <a:endParaRPr sz="1800">
              <a:latin typeface="Hepta Slab"/>
              <a:ea typeface="Hepta Slab"/>
              <a:cs typeface="Hepta Slab"/>
              <a:sym typeface="Hepta Slab"/>
            </a:endParaRPr>
          </a:p>
        </p:txBody>
      </p:sp>
      <p:sp>
        <p:nvSpPr>
          <p:cNvPr id="1100" name="Google Shape;1100;p113"/>
          <p:cNvSpPr txBox="1"/>
          <p:nvPr/>
        </p:nvSpPr>
        <p:spPr>
          <a:xfrm>
            <a:off x="4900925" y="16930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How Close, Close to 100</a:t>
            </a:r>
            <a:r>
              <a:rPr lang="en" sz="1800">
                <a:latin typeface="Hepta Slab"/>
                <a:ea typeface="Hepta Slab"/>
                <a:cs typeface="Hepta Slab"/>
                <a:sym typeface="Hepta Slab"/>
              </a:rPr>
              <a:t> </a:t>
            </a:r>
            <a:endParaRPr sz="1800">
              <a:latin typeface="Hepta Slab"/>
              <a:ea typeface="Hepta Slab"/>
              <a:cs typeface="Hepta Slab"/>
              <a:sym typeface="Hepta Slab"/>
            </a:endParaRPr>
          </a:p>
        </p:txBody>
      </p:sp>
      <p:pic>
        <p:nvPicPr>
          <p:cNvPr id="1101" name="Google Shape;1101;p113"/>
          <p:cNvPicPr preferRelativeResize="0"/>
          <p:nvPr/>
        </p:nvPicPr>
        <p:blipFill>
          <a:blip r:embed="rId3">
            <a:alphaModFix/>
          </a:blip>
          <a:stretch>
            <a:fillRect/>
          </a:stretch>
        </p:blipFill>
        <p:spPr>
          <a:xfrm>
            <a:off x="5035275" y="2502375"/>
            <a:ext cx="3188019" cy="713825"/>
          </a:xfrm>
          <a:prstGeom prst="rect">
            <a:avLst/>
          </a:prstGeom>
          <a:noFill/>
          <a:ln cap="flat" cmpd="sng" w="19050">
            <a:solidFill>
              <a:schemeClr val="dk2"/>
            </a:solidFill>
            <a:prstDash val="solid"/>
            <a:round/>
            <a:headEnd len="sm" w="sm" type="none"/>
            <a:tailEnd len="sm" w="sm" type="none"/>
          </a:ln>
        </p:spPr>
      </p:pic>
      <p:pic>
        <p:nvPicPr>
          <p:cNvPr id="1102" name="Google Shape;1102;p113"/>
          <p:cNvPicPr preferRelativeResize="0"/>
          <p:nvPr/>
        </p:nvPicPr>
        <p:blipFill>
          <a:blip r:embed="rId4">
            <a:alphaModFix/>
          </a:blip>
          <a:stretch>
            <a:fillRect/>
          </a:stretch>
        </p:blipFill>
        <p:spPr>
          <a:xfrm>
            <a:off x="699163" y="2538925"/>
            <a:ext cx="3188024" cy="64072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6" name="Shape 1106"/>
        <p:cNvGrpSpPr/>
        <p:nvPr/>
      </p:nvGrpSpPr>
      <p:grpSpPr>
        <a:xfrm>
          <a:off x="0" y="0"/>
          <a:ext cx="0" cy="0"/>
          <a:chOff x="0" y="0"/>
          <a:chExt cx="0" cy="0"/>
        </a:xfrm>
      </p:grpSpPr>
      <p:sp>
        <p:nvSpPr>
          <p:cNvPr id="1107" name="Google Shape;1107;p114"/>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108" name="Google Shape;1108;p114"/>
          <p:cNvSpPr txBox="1"/>
          <p:nvPr/>
        </p:nvSpPr>
        <p:spPr>
          <a:xfrm>
            <a:off x="5149400" y="2177625"/>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109" name="Google Shape;1109;p114"/>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110" name="Google Shape;1110;p114"/>
          <p:cNvSpPr/>
          <p:nvPr/>
        </p:nvSpPr>
        <p:spPr>
          <a:xfrm>
            <a:off x="5731175" y="2258400"/>
            <a:ext cx="2570782" cy="141257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114"/>
          <p:cNvSpPr txBox="1"/>
          <p:nvPr/>
        </p:nvSpPr>
        <p:spPr>
          <a:xfrm>
            <a:off x="6041713" y="2441038"/>
            <a:ext cx="1949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went well? What can we continue to work on?</a:t>
            </a:r>
            <a:endParaRPr b="1" sz="1200">
              <a:latin typeface="Quicksand"/>
              <a:ea typeface="Quicksand"/>
              <a:cs typeface="Quicksand"/>
              <a:sym typeface="Quicksand"/>
            </a:endParaRPr>
          </a:p>
        </p:txBody>
      </p:sp>
      <p:pic>
        <p:nvPicPr>
          <p:cNvPr id="1112" name="Google Shape;1112;p114"/>
          <p:cNvPicPr preferRelativeResize="0"/>
          <p:nvPr/>
        </p:nvPicPr>
        <p:blipFill>
          <a:blip r:embed="rId3">
            <a:alphaModFix/>
          </a:blip>
          <a:stretch>
            <a:fillRect/>
          </a:stretch>
        </p:blipFill>
        <p:spPr>
          <a:xfrm>
            <a:off x="3733787" y="2927092"/>
            <a:ext cx="1622400" cy="1444583"/>
          </a:xfrm>
          <a:prstGeom prst="rect">
            <a:avLst/>
          </a:prstGeom>
          <a:noFill/>
          <a:ln>
            <a:noFill/>
          </a:ln>
        </p:spPr>
      </p:pic>
      <p:sp>
        <p:nvSpPr>
          <p:cNvPr id="1113" name="Google Shape;1113;p114"/>
          <p:cNvSpPr/>
          <p:nvPr/>
        </p:nvSpPr>
        <p:spPr>
          <a:xfrm flipH="1">
            <a:off x="1228510" y="1194350"/>
            <a:ext cx="2130289" cy="20305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14"/>
          <p:cNvSpPr txBox="1"/>
          <p:nvPr/>
        </p:nvSpPr>
        <p:spPr>
          <a:xfrm flipH="1">
            <a:off x="1407300" y="1570392"/>
            <a:ext cx="17727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you and your partner work together during centers?</a:t>
            </a:r>
            <a:endParaRPr b="1" sz="1300">
              <a:latin typeface="Quicksand"/>
              <a:ea typeface="Quicksand"/>
              <a:cs typeface="Quicksand"/>
              <a:sym typeface="Quicksand"/>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18" name="Shape 1118"/>
        <p:cNvGrpSpPr/>
        <p:nvPr/>
      </p:nvGrpSpPr>
      <p:grpSpPr>
        <a:xfrm>
          <a:off x="0" y="0"/>
          <a:ext cx="0" cy="0"/>
          <a:chOff x="0" y="0"/>
          <a:chExt cx="0" cy="0"/>
        </a:xfrm>
      </p:grpSpPr>
      <p:sp>
        <p:nvSpPr>
          <p:cNvPr id="1119" name="Google Shape;1119;p115"/>
          <p:cNvSpPr txBox="1"/>
          <p:nvPr>
            <p:ph type="ctrTitle"/>
          </p:nvPr>
        </p:nvSpPr>
        <p:spPr>
          <a:xfrm>
            <a:off x="1262100" y="1276775"/>
            <a:ext cx="6619800" cy="134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Riddles</a:t>
            </a:r>
            <a:endParaRPr sz="3800">
              <a:latin typeface="Hepta Slab"/>
              <a:ea typeface="Hepta Slab"/>
              <a:cs typeface="Hepta Slab"/>
              <a:sym typeface="Hepta Slab"/>
            </a:endParaRPr>
          </a:p>
        </p:txBody>
      </p:sp>
      <p:sp>
        <p:nvSpPr>
          <p:cNvPr id="1120" name="Google Shape;1120;p115"/>
          <p:cNvSpPr txBox="1"/>
          <p:nvPr/>
        </p:nvSpPr>
        <p:spPr>
          <a:xfrm>
            <a:off x="2698200" y="2622275"/>
            <a:ext cx="49293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use what we know about adding and subtracting to solve and write riddles about people’s ages.</a:t>
            </a:r>
            <a:endParaRPr>
              <a:latin typeface="Quicksand"/>
              <a:ea typeface="Quicksand"/>
              <a:cs typeface="Quicksand"/>
              <a:sym typeface="Quicksand"/>
            </a:endParaRPr>
          </a:p>
        </p:txBody>
      </p:sp>
      <p:sp>
        <p:nvSpPr>
          <p:cNvPr id="1121" name="Google Shape;1121;p115"/>
          <p:cNvSpPr/>
          <p:nvPr/>
        </p:nvSpPr>
        <p:spPr>
          <a:xfrm>
            <a:off x="2241552" y="26222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1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2.NBT.B.5</a:t>
            </a:r>
            <a:endParaRPr sz="1100">
              <a:latin typeface="Quicksand"/>
              <a:ea typeface="Quicksand"/>
              <a:cs typeface="Quicksand"/>
              <a:sym typeface="Quicksand"/>
            </a:endParaRPr>
          </a:p>
        </p:txBody>
      </p:sp>
      <p:sp>
        <p:nvSpPr>
          <p:cNvPr id="1123" name="Google Shape;1123;p115"/>
          <p:cNvSpPr txBox="1"/>
          <p:nvPr/>
        </p:nvSpPr>
        <p:spPr>
          <a:xfrm>
            <a:off x="7640400" y="0"/>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sp>
        <p:nvSpPr>
          <p:cNvPr id="1128" name="Google Shape;1128;p116"/>
          <p:cNvSpPr txBox="1"/>
          <p:nvPr>
            <p:ph type="ctrTitle"/>
          </p:nvPr>
        </p:nvSpPr>
        <p:spPr>
          <a:xfrm>
            <a:off x="289325" y="742825"/>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 Notice and Wonder: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Birthday Candles</a:t>
            </a:r>
            <a:endParaRPr b="0" sz="2700">
              <a:solidFill>
                <a:srgbClr val="434343"/>
              </a:solidFill>
              <a:latin typeface="Hepta Slab"/>
              <a:ea typeface="Hepta Slab"/>
              <a:cs typeface="Hepta Slab"/>
              <a:sym typeface="Hepta Slab"/>
            </a:endParaRPr>
          </a:p>
        </p:txBody>
      </p:sp>
      <p:sp>
        <p:nvSpPr>
          <p:cNvPr id="1129" name="Google Shape;1129;p11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30" name="Google Shape;1130;p116"/>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131" name="Google Shape;1131;p116"/>
          <p:cNvGrpSpPr/>
          <p:nvPr/>
        </p:nvGrpSpPr>
        <p:grpSpPr>
          <a:xfrm rot="-801510">
            <a:off x="554980" y="1732833"/>
            <a:ext cx="1993856" cy="955396"/>
            <a:chOff x="522450" y="1769275"/>
            <a:chExt cx="2343168" cy="950076"/>
          </a:xfrm>
        </p:grpSpPr>
        <p:sp>
          <p:nvSpPr>
            <p:cNvPr id="1132" name="Google Shape;1132;p11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16"/>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1134" name="Google Shape;1134;p116"/>
          <p:cNvGrpSpPr/>
          <p:nvPr/>
        </p:nvGrpSpPr>
        <p:grpSpPr>
          <a:xfrm rot="862304">
            <a:off x="6878184" y="1648369"/>
            <a:ext cx="1863493" cy="885824"/>
            <a:chOff x="886441" y="555965"/>
            <a:chExt cx="2343168" cy="950076"/>
          </a:xfrm>
        </p:grpSpPr>
        <p:sp>
          <p:nvSpPr>
            <p:cNvPr id="1135" name="Google Shape;1135;p116"/>
            <p:cNvSpPr/>
            <p:nvPr/>
          </p:nvSpPr>
          <p:spPr>
            <a:xfrm>
              <a:off x="886441" y="55596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16"/>
            <p:cNvSpPr txBox="1"/>
            <p:nvPr/>
          </p:nvSpPr>
          <p:spPr>
            <a:xfrm>
              <a:off x="1358007" y="697686"/>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1137" name="Google Shape;1137;p116"/>
          <p:cNvPicPr preferRelativeResize="0"/>
          <p:nvPr/>
        </p:nvPicPr>
        <p:blipFill>
          <a:blip r:embed="rId3">
            <a:alphaModFix/>
          </a:blip>
          <a:stretch>
            <a:fillRect/>
          </a:stretch>
        </p:blipFill>
        <p:spPr>
          <a:xfrm>
            <a:off x="3301813" y="1488371"/>
            <a:ext cx="2283175" cy="3042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1" name="Shape 1141"/>
        <p:cNvGrpSpPr/>
        <p:nvPr/>
      </p:nvGrpSpPr>
      <p:grpSpPr>
        <a:xfrm>
          <a:off x="0" y="0"/>
          <a:ext cx="0" cy="0"/>
          <a:chOff x="0" y="0"/>
          <a:chExt cx="0" cy="0"/>
        </a:xfrm>
      </p:grpSpPr>
      <p:sp>
        <p:nvSpPr>
          <p:cNvPr id="1142" name="Google Shape;1142;p117"/>
          <p:cNvSpPr txBox="1"/>
          <p:nvPr>
            <p:ph type="ctrTitle"/>
          </p:nvPr>
        </p:nvSpPr>
        <p:spPr>
          <a:xfrm>
            <a:off x="598600" y="382671"/>
            <a:ext cx="77724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Kiran’s Age Riddles</a:t>
            </a:r>
            <a:endParaRPr b="0" sz="3000">
              <a:solidFill>
                <a:srgbClr val="434343"/>
              </a:solidFill>
              <a:latin typeface="Hepta Slab"/>
              <a:ea typeface="Hepta Slab"/>
              <a:cs typeface="Hepta Slab"/>
              <a:sym typeface="Hepta Slab"/>
            </a:endParaRPr>
          </a:p>
        </p:txBody>
      </p:sp>
      <p:sp>
        <p:nvSpPr>
          <p:cNvPr id="1143" name="Google Shape;1143;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144" name="Google Shape;1144;p117"/>
          <p:cNvSpPr txBox="1"/>
          <p:nvPr/>
        </p:nvSpPr>
        <p:spPr>
          <a:xfrm>
            <a:off x="598600" y="857250"/>
            <a:ext cx="7468800" cy="50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ivvic"/>
                <a:ea typeface="Livvic"/>
                <a:cs typeface="Livvic"/>
                <a:sym typeface="Livvic"/>
              </a:rPr>
              <a:t>Solve Kiran’s age riddles. Show your thinking. Use a number line if it helps.</a:t>
            </a:r>
            <a:endParaRPr b="1">
              <a:latin typeface="Livvic"/>
              <a:ea typeface="Livvic"/>
              <a:cs typeface="Livvic"/>
              <a:sym typeface="Livvic"/>
            </a:endParaRPr>
          </a:p>
        </p:txBody>
      </p:sp>
      <p:sp>
        <p:nvSpPr>
          <p:cNvPr id="1145" name="Google Shape;1145;p117"/>
          <p:cNvSpPr txBox="1"/>
          <p:nvPr/>
        </p:nvSpPr>
        <p:spPr>
          <a:xfrm>
            <a:off x="460775" y="1360950"/>
            <a:ext cx="3879000" cy="308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I’m 7. My sister is 5 years older than I am. How old is she? __________ years old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If you add 27 years to my sister’s age, you get my mom’s age. How old is my mom? __________ years old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3. My brother is 24 years younger than my mom. How old is my brother? __________ years old</a:t>
            </a:r>
            <a:endParaRPr>
              <a:latin typeface="Livvic"/>
              <a:ea typeface="Livvic"/>
              <a:cs typeface="Livvic"/>
              <a:sym typeface="Livvic"/>
            </a:endParaRPr>
          </a:p>
        </p:txBody>
      </p:sp>
      <p:sp>
        <p:nvSpPr>
          <p:cNvPr id="1146" name="Google Shape;1146;p117"/>
          <p:cNvSpPr txBox="1"/>
          <p:nvPr/>
        </p:nvSpPr>
        <p:spPr>
          <a:xfrm>
            <a:off x="4577975" y="1307375"/>
            <a:ext cx="3879000" cy="308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4. My grandma is 53 years older than my brother. How old is my grandma? __________ years old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5. My uncle is 21 years younger than my grandma. How old is my uncle? __________ years old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6. My uncle is 33 years older than my cousin. How old is my cousin? __________ years old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7. There is a 50 year difference between my grandpa’s age and my cousin’s age. How old is my grandpa?</a:t>
            </a:r>
            <a:endParaRPr>
              <a:latin typeface="Livvic"/>
              <a:ea typeface="Livvic"/>
              <a:cs typeface="Livvic"/>
              <a:sym typeface="Livvic"/>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118"/>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Write Riddles</a:t>
            </a:r>
            <a:endParaRPr b="0" sz="3000">
              <a:solidFill>
                <a:srgbClr val="434343"/>
              </a:solidFill>
              <a:latin typeface="Hepta Slab"/>
              <a:ea typeface="Hepta Slab"/>
              <a:cs typeface="Hepta Slab"/>
              <a:sym typeface="Hepta Slab"/>
            </a:endParaRPr>
          </a:p>
        </p:txBody>
      </p:sp>
      <p:sp>
        <p:nvSpPr>
          <p:cNvPr id="1152" name="Google Shape;1152;p11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53" name="Google Shape;1153;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154" name="Google Shape;1154;p118"/>
          <p:cNvSpPr txBox="1"/>
          <p:nvPr/>
        </p:nvSpPr>
        <p:spPr>
          <a:xfrm>
            <a:off x="525075" y="1017975"/>
            <a:ext cx="3975600" cy="36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Complete the table by writing down 4 people you know with different ages.</a:t>
            </a:r>
            <a:endParaRPr>
              <a:latin typeface="Livvic"/>
              <a:ea typeface="Livvic"/>
              <a:cs typeface="Livvic"/>
              <a:sym typeface="Livvic"/>
            </a:endParaRPr>
          </a:p>
        </p:txBody>
      </p:sp>
      <p:pic>
        <p:nvPicPr>
          <p:cNvPr id="1155" name="Google Shape;1155;p118"/>
          <p:cNvPicPr preferRelativeResize="0"/>
          <p:nvPr/>
        </p:nvPicPr>
        <p:blipFill>
          <a:blip r:embed="rId3">
            <a:alphaModFix/>
          </a:blip>
          <a:stretch>
            <a:fillRect/>
          </a:stretch>
        </p:blipFill>
        <p:spPr>
          <a:xfrm>
            <a:off x="1191900" y="1746675"/>
            <a:ext cx="2434800" cy="2339850"/>
          </a:xfrm>
          <a:prstGeom prst="rect">
            <a:avLst/>
          </a:prstGeom>
          <a:noFill/>
          <a:ln cap="flat" cmpd="sng" w="19050">
            <a:solidFill>
              <a:schemeClr val="dk2"/>
            </a:solidFill>
            <a:prstDash val="solid"/>
            <a:round/>
            <a:headEnd len="sm" w="sm" type="none"/>
            <a:tailEnd len="sm" w="sm" type="none"/>
          </a:ln>
        </p:spPr>
      </p:pic>
      <p:sp>
        <p:nvSpPr>
          <p:cNvPr id="1156" name="Google Shape;1156;p118"/>
          <p:cNvSpPr txBox="1"/>
          <p:nvPr/>
        </p:nvSpPr>
        <p:spPr>
          <a:xfrm>
            <a:off x="4706550" y="1017975"/>
            <a:ext cx="3975600" cy="36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Come up with 3 mathematical questions to ask your partner.</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Question 1:</a:t>
            </a:r>
            <a:endParaRPr>
              <a:latin typeface="Livvic"/>
              <a:ea typeface="Livvic"/>
              <a:cs typeface="Livvic"/>
              <a:sym typeface="Livvic"/>
            </a:endParaRPr>
          </a:p>
          <a:p>
            <a:pPr indent="-317500" lvl="0" marL="457200" rtl="0" algn="l">
              <a:spcBef>
                <a:spcPts val="1000"/>
              </a:spcBef>
              <a:spcAft>
                <a:spcPts val="0"/>
              </a:spcAft>
              <a:buSzPts val="1400"/>
              <a:buFont typeface="Livvic"/>
              <a:buChar char="●"/>
            </a:pPr>
            <a:r>
              <a:rPr lang="en">
                <a:latin typeface="Livvic"/>
                <a:ea typeface="Livvic"/>
                <a:cs typeface="Livvic"/>
                <a:sym typeface="Livvic"/>
              </a:rPr>
              <a:t>Question 2:</a:t>
            </a:r>
            <a:endParaRPr>
              <a:latin typeface="Livvic"/>
              <a:ea typeface="Livvic"/>
              <a:cs typeface="Livvic"/>
              <a:sym typeface="Livvic"/>
            </a:endParaRPr>
          </a:p>
          <a:p>
            <a:pPr indent="-317500" lvl="0" marL="457200" rtl="0" algn="l">
              <a:spcBef>
                <a:spcPts val="1000"/>
              </a:spcBef>
              <a:spcAft>
                <a:spcPts val="0"/>
              </a:spcAft>
              <a:buSzPts val="1400"/>
              <a:buFont typeface="Livvic"/>
              <a:buChar char="●"/>
            </a:pPr>
            <a:r>
              <a:rPr lang="en">
                <a:latin typeface="Livvic"/>
                <a:ea typeface="Livvic"/>
                <a:cs typeface="Livvic"/>
                <a:sym typeface="Livvic"/>
              </a:rPr>
              <a:t>Question 3:</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3. Solve your partner's riddles. Show your thinking using a number line or equation. </a:t>
            </a:r>
            <a:endParaRPr>
              <a:latin typeface="Livvic"/>
              <a:ea typeface="Livvic"/>
              <a:cs typeface="Livvic"/>
              <a:sym typeface="Livvic"/>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sp>
        <p:nvSpPr>
          <p:cNvPr id="1161" name="Google Shape;1161;p119"/>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162" name="Google Shape;1162;p119"/>
          <p:cNvSpPr txBox="1"/>
          <p:nvPr/>
        </p:nvSpPr>
        <p:spPr>
          <a:xfrm>
            <a:off x="5149400" y="2177625"/>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163" name="Google Shape;1163;p119"/>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164" name="Google Shape;1164;p119"/>
          <p:cNvPicPr preferRelativeResize="0"/>
          <p:nvPr/>
        </p:nvPicPr>
        <p:blipFill>
          <a:blip r:embed="rId3">
            <a:alphaModFix/>
          </a:blip>
          <a:stretch>
            <a:fillRect/>
          </a:stretch>
        </p:blipFill>
        <p:spPr>
          <a:xfrm>
            <a:off x="3826423" y="3149600"/>
            <a:ext cx="1586432" cy="1412575"/>
          </a:xfrm>
          <a:prstGeom prst="rect">
            <a:avLst/>
          </a:prstGeom>
          <a:noFill/>
          <a:ln>
            <a:noFill/>
          </a:ln>
        </p:spPr>
      </p:pic>
      <p:sp>
        <p:nvSpPr>
          <p:cNvPr id="1165" name="Google Shape;1165;p119"/>
          <p:cNvSpPr/>
          <p:nvPr/>
        </p:nvSpPr>
        <p:spPr>
          <a:xfrm flipH="1">
            <a:off x="642959" y="1778800"/>
            <a:ext cx="3044166" cy="223955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19"/>
          <p:cNvSpPr txBox="1"/>
          <p:nvPr/>
        </p:nvSpPr>
        <p:spPr>
          <a:xfrm flipH="1">
            <a:off x="1065046" y="2177618"/>
            <a:ext cx="2301600" cy="125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could you explain to a friend how they could take some ages and make up their own addition and subtraction problems?</a:t>
            </a:r>
            <a:endParaRPr b="1" sz="1300">
              <a:latin typeface="Quicksand"/>
              <a:ea typeface="Quicksand"/>
              <a:cs typeface="Quicksand"/>
              <a:sym typeface="Quicksand"/>
            </a:endParaRPr>
          </a:p>
        </p:txBody>
      </p:sp>
      <p:sp>
        <p:nvSpPr>
          <p:cNvPr id="1167" name="Google Shape;1167;p119"/>
          <p:cNvSpPr/>
          <p:nvPr/>
        </p:nvSpPr>
        <p:spPr>
          <a:xfrm>
            <a:off x="5552150" y="1645163"/>
            <a:ext cx="2765786" cy="169617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19"/>
          <p:cNvSpPr txBox="1"/>
          <p:nvPr/>
        </p:nvSpPr>
        <p:spPr>
          <a:xfrm flipH="1">
            <a:off x="5784238" y="2072502"/>
            <a:ext cx="23016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would you suggest they solve them?</a:t>
            </a:r>
            <a:endParaRPr b="1" sz="1200">
              <a:latin typeface="Quicksand"/>
              <a:ea typeface="Quicksand"/>
              <a:cs typeface="Quicksand"/>
              <a:sym typeface="Quicksand"/>
            </a:endParaRPr>
          </a:p>
        </p:txBody>
      </p:sp>
      <p:sp>
        <p:nvSpPr>
          <p:cNvPr id="1169" name="Google Shape;1169;p119"/>
          <p:cNvSpPr txBox="1"/>
          <p:nvPr/>
        </p:nvSpPr>
        <p:spPr>
          <a:xfrm>
            <a:off x="707225" y="535775"/>
            <a:ext cx="6986700" cy="71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Today we worked to represent and solve real world problems about ages.</a:t>
            </a:r>
            <a:endParaRPr sz="1600">
              <a:latin typeface="Livvic"/>
              <a:ea typeface="Livvic"/>
              <a:cs typeface="Livvic"/>
              <a:sym typeface="Livvic"/>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