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Lst>
  <p:sldSz cy="5143500" cx="9144000"/>
  <p:notesSz cx="6858000" cy="9144000"/>
  <p:embeddedFontLst>
    <p:embeddedFont>
      <p:font typeface="Raleway"/>
      <p:regular r:id="rId174"/>
      <p:bold r:id="rId175"/>
      <p:italic r:id="rId176"/>
      <p:boldItalic r:id="rId177"/>
    </p:embeddedFont>
    <p:embeddedFont>
      <p:font typeface="Raleway ExtraBold"/>
      <p:bold r:id="rId178"/>
      <p:boldItalic r:id="rId179"/>
    </p:embeddedFont>
    <p:embeddedFont>
      <p:font typeface="Amatic SC"/>
      <p:regular r:id="rId180"/>
      <p:bold r:id="rId181"/>
    </p:embeddedFont>
    <p:embeddedFont>
      <p:font typeface="Nixie One"/>
      <p:regular r:id="rId182"/>
    </p:embeddedFont>
    <p:embeddedFont>
      <p:font typeface="Hepta Slab"/>
      <p:regular r:id="rId183"/>
      <p:bold r:id="rId184"/>
    </p:embeddedFont>
    <p:embeddedFont>
      <p:font typeface="Livvic"/>
      <p:regular r:id="rId185"/>
      <p:bold r:id="rId186"/>
      <p:italic r:id="rId187"/>
      <p:boldItalic r:id="rId188"/>
    </p:embeddedFont>
    <p:embeddedFont>
      <p:font typeface="Quicksand"/>
      <p:regular r:id="rId189"/>
      <p:bold r:id="rId1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4751A3-7E37-45D4-9FCF-FE253B4A3B85}">
  <a:tblStyle styleId="{144751A3-7E37-45D4-9FCF-FE253B4A3B8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190" Type="http://schemas.openxmlformats.org/officeDocument/2006/relationships/font" Target="fonts/Quicksand-bold.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187" Type="http://schemas.openxmlformats.org/officeDocument/2006/relationships/font" Target="fonts/Livvic-italic.fntdata"/><Relationship Id="rId47" Type="http://schemas.openxmlformats.org/officeDocument/2006/relationships/slide" Target="slides/slide41.xml"/><Relationship Id="rId186" Type="http://schemas.openxmlformats.org/officeDocument/2006/relationships/font" Target="fonts/Livvic-bold.fntdata"/><Relationship Id="rId185" Type="http://schemas.openxmlformats.org/officeDocument/2006/relationships/font" Target="fonts/Livvic-regular.fntdata"/><Relationship Id="rId49" Type="http://schemas.openxmlformats.org/officeDocument/2006/relationships/slide" Target="slides/slide43.xml"/><Relationship Id="rId184" Type="http://schemas.openxmlformats.org/officeDocument/2006/relationships/font" Target="fonts/HeptaSlab-bold.fntdata"/><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89" Type="http://schemas.openxmlformats.org/officeDocument/2006/relationships/font" Target="fonts/Quicksand-regular.fntdata"/><Relationship Id="rId100" Type="http://schemas.openxmlformats.org/officeDocument/2006/relationships/slide" Target="slides/slide94.xml"/><Relationship Id="rId188" Type="http://schemas.openxmlformats.org/officeDocument/2006/relationships/font" Target="fonts/Livvic-boldItalic.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font" Target="fonts/HeptaSlab-regular.fntdata"/><Relationship Id="rId32" Type="http://schemas.openxmlformats.org/officeDocument/2006/relationships/slide" Target="slides/slide26.xml"/><Relationship Id="rId182" Type="http://schemas.openxmlformats.org/officeDocument/2006/relationships/font" Target="fonts/NixieOne-regular.fntdata"/><Relationship Id="rId35" Type="http://schemas.openxmlformats.org/officeDocument/2006/relationships/slide" Target="slides/slide29.xml"/><Relationship Id="rId181" Type="http://schemas.openxmlformats.org/officeDocument/2006/relationships/font" Target="fonts/AmaticSC-bold.fntdata"/><Relationship Id="rId34" Type="http://schemas.openxmlformats.org/officeDocument/2006/relationships/slide" Target="slides/slide28.xml"/><Relationship Id="rId180" Type="http://schemas.openxmlformats.org/officeDocument/2006/relationships/font" Target="fonts/AmaticSC-regular.fntdata"/><Relationship Id="rId37" Type="http://schemas.openxmlformats.org/officeDocument/2006/relationships/slide" Target="slides/slide31.xml"/><Relationship Id="rId176" Type="http://schemas.openxmlformats.org/officeDocument/2006/relationships/font" Target="fonts/Raleway-italic.fntdata"/><Relationship Id="rId36" Type="http://schemas.openxmlformats.org/officeDocument/2006/relationships/slide" Target="slides/slide30.xml"/><Relationship Id="rId175" Type="http://schemas.openxmlformats.org/officeDocument/2006/relationships/font" Target="fonts/Raleway-bold.fntdata"/><Relationship Id="rId39" Type="http://schemas.openxmlformats.org/officeDocument/2006/relationships/slide" Target="slides/slide33.xml"/><Relationship Id="rId174" Type="http://schemas.openxmlformats.org/officeDocument/2006/relationships/font" Target="fonts/Raleway-regular.fntdata"/><Relationship Id="rId38" Type="http://schemas.openxmlformats.org/officeDocument/2006/relationships/slide" Target="slides/slide32.xml"/><Relationship Id="rId173" Type="http://schemas.openxmlformats.org/officeDocument/2006/relationships/slide" Target="slides/slide167.xml"/><Relationship Id="rId179" Type="http://schemas.openxmlformats.org/officeDocument/2006/relationships/font" Target="fonts/RalewayExtraBold-boldItalic.fntdata"/><Relationship Id="rId178" Type="http://schemas.openxmlformats.org/officeDocument/2006/relationships/font" Target="fonts/RalewayExtraBold-bold.fntdata"/><Relationship Id="rId177" Type="http://schemas.openxmlformats.org/officeDocument/2006/relationships/font" Target="fonts/Raleway-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912ad7169f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912ad7169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912ad7169f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912ad7169f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912ad7169f_0_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912ad7169f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a4fbb9e195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a4fbb9e19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a4fbb9e195_0_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a4fbb9e19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912ad7169f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912ad7169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a4fbb9e195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a4fbb9e19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a4fbb9e195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a4fbb9e19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912ad7169f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912ad7169f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912ad7169f_0_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912ad7169f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912ad7169f_0_2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912ad7169f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a4fbb9e195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a4fbb9e195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a4fbb9e195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a4fbb9e195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a4fbb9e195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a4fbb9e19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912ad7169f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912ad7169f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912ad7169f_0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912ad7169f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a4fbb9e195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a4fbb9e195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a4fbb9e195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a4fbb9e195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a4fbb9e195_0_1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a4fbb9e195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912ad7169f_0_2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912ad7169f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912ad7169f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912ad7169f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9d94e93fc2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9d94e93fc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912ad7169f_0_3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912ad7169f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a4fbb9e195_0_1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a4fbb9e195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912ad7169f_0_3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912ad7169f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a4fbb9e195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a4fbb9e195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912ad7169f_0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912ad7169f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a4fbb9e195_0_2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a4fbb9e195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9d94e93fc2_0_4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9d94e93fc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9d94e93fc2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9d94e93fc2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a4fbb9e195_0_2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a4fbb9e195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a4fbb9e195_0_2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a4fbb9e195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a4fbb9e195_0_3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a4fbb9e195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9d94e93fc2_0_5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9d94e93fc2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a4fbb9e195_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a4fbb9e195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a4fbb9e195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a4fbb9e195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9d8ef3e884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9d8ef3e88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a4fbb9e195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a4fbb9e195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9d8ef3e884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9d8ef3e88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a4fbb9e195_0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a4fbb9e195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a4fbb9e195_0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a4fbb9e195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a4fbb9e195_0_4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a4fbb9e195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8e7f805f76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8e7f805f76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a4fbb9e195_0_4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a4fbb9e195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9d8ef3e884_23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8" name="Google Shape;828;g9d8ef3e884_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9d94e93fc2_0_5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9d94e93fc2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995fd1ae3f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995fd1ae3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a4fbb9e195_0_5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a4fbb9e195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a4fbb9e195_0_5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a4fbb9e195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a4fbb9e195_0_5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a4fbb9e195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8e7f805f76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8e7f805f76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995fd1ae3f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995fd1ae3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a4fbb9e195_0_5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a4fbb9e195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a4fbb9e195_0_5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a4fbb9e195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8b65898bbc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8b65898bb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5" name="Google Shape;1065;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995fd1ae3f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995fd1ae3f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a4fbb9e195_0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a4fbb9e195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a4fbb9e195_0_6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a4fbb9e195_0_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a4fbb9e195_0_6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a4fbb9e195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a4fbb9e195_0_6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a4fbb9e195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a4fbb9e195_0_6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a4fbb9e195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8bb5fff223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8bb5fff22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8e7f805f76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8e7f805f7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995fd1ae3f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995fd1ae3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a4fbb9e195_0_7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a4fbb9e195_0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a4fbb9e195_0_7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a4fbb9e195_0_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a4fbb9e195_0_7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a4fbb9e195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8e7f805f76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5" name="Google Shape;1285;g8e7f805f76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8e7f805f76_0_4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8e7f805f76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a4fbb9e195_0_7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2" name="Google Shape;1302;ga4fbb9e195_0_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995fd1ae3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995fd1ae3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8a1c70638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g8a1c70638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8e7f805f76_0_4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1" name="Google Shape;1331;g8e7f805f76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8e7f805f76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g8e7f805f76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ga4fbb9e195_0_8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9" name="Google Shape;1349;ga4fbb9e195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a4fbb9e195_0_8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a4fbb9e195_0_8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a4fbb9e195_0_8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a4fbb9e195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8e7f805f76_0_5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8e7f805f76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8e7f805f76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8e7f805f76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8e7f805f76_0_5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8e7f805f76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8e7f805f76_0_5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8e7f805f76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g995fd1ae3f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7" name="Google Shape;1417;g995fd1ae3f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9" name="Shape 1429"/>
        <p:cNvGrpSpPr/>
        <p:nvPr/>
      </p:nvGrpSpPr>
      <p:grpSpPr>
        <a:xfrm>
          <a:off x="0" y="0"/>
          <a:ext cx="0" cy="0"/>
          <a:chOff x="0" y="0"/>
          <a:chExt cx="0" cy="0"/>
        </a:xfrm>
      </p:grpSpPr>
      <p:sp>
        <p:nvSpPr>
          <p:cNvPr id="1430" name="Google Shape;1430;g8e7f805f76_0_5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1" name="Google Shape;1431;g8e7f805f76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8e7f805f76_0_6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8e7f805f76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8e7f805f76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8e7f805f76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8e7f805f76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2" name="Google Shape;1462;g8e7f805f76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9" name="Shape 1469"/>
        <p:cNvGrpSpPr/>
        <p:nvPr/>
      </p:nvGrpSpPr>
      <p:grpSpPr>
        <a:xfrm>
          <a:off x="0" y="0"/>
          <a:ext cx="0" cy="0"/>
          <a:chOff x="0" y="0"/>
          <a:chExt cx="0" cy="0"/>
        </a:xfrm>
      </p:grpSpPr>
      <p:sp>
        <p:nvSpPr>
          <p:cNvPr id="1470" name="Google Shape;1470;g995fd1ae3f_0_3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1" name="Google Shape;1471;g995fd1ae3f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a4fbb9e195_0_8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a4fbb9e195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9" name="Shape 1489"/>
        <p:cNvGrpSpPr/>
        <p:nvPr/>
      </p:nvGrpSpPr>
      <p:grpSpPr>
        <a:xfrm>
          <a:off x="0" y="0"/>
          <a:ext cx="0" cy="0"/>
          <a:chOff x="0" y="0"/>
          <a:chExt cx="0" cy="0"/>
        </a:xfrm>
      </p:grpSpPr>
      <p:sp>
        <p:nvSpPr>
          <p:cNvPr id="1490" name="Google Shape;1490;ga4fbb9e195_0_8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1" name="Google Shape;1491;ga4fbb9e195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a4fbb9e195_0_8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a4fbb9e195_0_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9" name="Shape 1509"/>
        <p:cNvGrpSpPr/>
        <p:nvPr/>
      </p:nvGrpSpPr>
      <p:grpSpPr>
        <a:xfrm>
          <a:off x="0" y="0"/>
          <a:ext cx="0" cy="0"/>
          <a:chOff x="0" y="0"/>
          <a:chExt cx="0" cy="0"/>
        </a:xfrm>
      </p:grpSpPr>
      <p:sp>
        <p:nvSpPr>
          <p:cNvPr id="1510" name="Google Shape;1510;g8e7f805f76_0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1" name="Google Shape;1511;g8e7f805f76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995fd1ae3f_0_4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1" name="Google Shape;1521;g995fd1ae3f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a4fbb9e195_0_9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2" name="Google Shape;1532;ga4fbb9e195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995fd1ae3f_0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1" name="Google Shape;1541;g995fd1ae3f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8e7f805f76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8e7f805f76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995fd1ae3f_0_4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5" name="Google Shape;1565;g995fd1ae3f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a4fbb9e195_0_9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a4fbb9e195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ga4fbb9e195_0_9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3" name="Google Shape;1583;ga4fbb9e195_0_9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0" name="Shape 1590"/>
        <p:cNvGrpSpPr/>
        <p:nvPr/>
      </p:nvGrpSpPr>
      <p:grpSpPr>
        <a:xfrm>
          <a:off x="0" y="0"/>
          <a:ext cx="0" cy="0"/>
          <a:chOff x="0" y="0"/>
          <a:chExt cx="0" cy="0"/>
        </a:xfrm>
      </p:grpSpPr>
      <p:sp>
        <p:nvSpPr>
          <p:cNvPr id="1591" name="Google Shape;1591;ga4fbb9e195_0_9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2" name="Google Shape;1592;ga4fbb9e195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8e7f805f76_0_6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1" name="Google Shape;1601;g8e7f805f76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8" name="Shape 1608"/>
        <p:cNvGrpSpPr/>
        <p:nvPr/>
      </p:nvGrpSpPr>
      <p:grpSpPr>
        <a:xfrm>
          <a:off x="0" y="0"/>
          <a:ext cx="0" cy="0"/>
          <a:chOff x="0" y="0"/>
          <a:chExt cx="0" cy="0"/>
        </a:xfrm>
      </p:grpSpPr>
      <p:sp>
        <p:nvSpPr>
          <p:cNvPr id="1609" name="Google Shape;1609;g8e7f805f76_0_6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0" name="Google Shape;1610;g8e7f805f76_0_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a4fbb9e195_0_9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a4fbb9e195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8e7f805f76_0_6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8e7f805f76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995fd1ae3f_0_3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995fd1ae3f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a4fbb9e195_0_9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a4fbb9e195_0_9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a4fbb9e195_0_10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a4fbb9e195_0_1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2" name="Shape 1662"/>
        <p:cNvGrpSpPr/>
        <p:nvPr/>
      </p:nvGrpSpPr>
      <p:grpSpPr>
        <a:xfrm>
          <a:off x="0" y="0"/>
          <a:ext cx="0" cy="0"/>
          <a:chOff x="0" y="0"/>
          <a:chExt cx="0" cy="0"/>
        </a:xfrm>
      </p:grpSpPr>
      <p:sp>
        <p:nvSpPr>
          <p:cNvPr id="1663" name="Google Shape;1663;ga4fbb9e195_0_10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4" name="Google Shape;1664;ga4fbb9e195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a4fbb9e195_0_10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3" name="Google Shape;1673;ga4fbb9e195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0" name="Shape 1680"/>
        <p:cNvGrpSpPr/>
        <p:nvPr/>
      </p:nvGrpSpPr>
      <p:grpSpPr>
        <a:xfrm>
          <a:off x="0" y="0"/>
          <a:ext cx="0" cy="0"/>
          <a:chOff x="0" y="0"/>
          <a:chExt cx="0" cy="0"/>
        </a:xfrm>
      </p:grpSpPr>
      <p:sp>
        <p:nvSpPr>
          <p:cNvPr id="1681" name="Google Shape;1681;ga4fbb9e195_0_10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2" name="Google Shape;1682;ga4fbb9e195_0_10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ga4fbb9e195_0_10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1" name="Google Shape;1691;ga4fbb9e195_0_1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a4fbb9e195_0_1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a4fbb9e195_0_1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a4fbb9e195_0_10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0" name="Google Shape;1710;ga4fbb9e195_0_1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2" name="Shape 1722"/>
        <p:cNvGrpSpPr/>
        <p:nvPr/>
      </p:nvGrpSpPr>
      <p:grpSpPr>
        <a:xfrm>
          <a:off x="0" y="0"/>
          <a:ext cx="0" cy="0"/>
          <a:chOff x="0" y="0"/>
          <a:chExt cx="0" cy="0"/>
        </a:xfrm>
      </p:grpSpPr>
      <p:sp>
        <p:nvSpPr>
          <p:cNvPr id="1723" name="Google Shape;1723;ga4fbb9e195_0_10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4" name="Google Shape;1724;ga4fbb9e195_0_1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ga4fbb9e195_0_1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2" name="Google Shape;1732;ga4fbb9e195_0_1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9" name="Shape 1739"/>
        <p:cNvGrpSpPr/>
        <p:nvPr/>
      </p:nvGrpSpPr>
      <p:grpSpPr>
        <a:xfrm>
          <a:off x="0" y="0"/>
          <a:ext cx="0" cy="0"/>
          <a:chOff x="0" y="0"/>
          <a:chExt cx="0" cy="0"/>
        </a:xfrm>
      </p:grpSpPr>
      <p:sp>
        <p:nvSpPr>
          <p:cNvPr id="1740" name="Google Shape;1740;ga4fbb9e195_0_11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1" name="Google Shape;1741;ga4fbb9e195_0_1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ga4fbb9e195_0_12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0" name="Google Shape;1750;ga4fbb9e195_0_1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7" name="Shape 1757"/>
        <p:cNvGrpSpPr/>
        <p:nvPr/>
      </p:nvGrpSpPr>
      <p:grpSpPr>
        <a:xfrm>
          <a:off x="0" y="0"/>
          <a:ext cx="0" cy="0"/>
          <a:chOff x="0" y="0"/>
          <a:chExt cx="0" cy="0"/>
        </a:xfrm>
      </p:grpSpPr>
      <p:sp>
        <p:nvSpPr>
          <p:cNvPr id="1758" name="Google Shape;1758;ga4fbb9e195_0_12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9" name="Google Shape;1759;ga4fbb9e195_0_1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6" name="Shape 1766"/>
        <p:cNvGrpSpPr/>
        <p:nvPr/>
      </p:nvGrpSpPr>
      <p:grpSpPr>
        <a:xfrm>
          <a:off x="0" y="0"/>
          <a:ext cx="0" cy="0"/>
          <a:chOff x="0" y="0"/>
          <a:chExt cx="0" cy="0"/>
        </a:xfrm>
      </p:grpSpPr>
      <p:sp>
        <p:nvSpPr>
          <p:cNvPr id="1767" name="Google Shape;1767;ga4fbb9e195_0_12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8" name="Google Shape;1768;ga4fbb9e195_0_1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a4fbb9e195_0_1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a4fbb9e195_0_1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3" name="Shape 1783"/>
        <p:cNvGrpSpPr/>
        <p:nvPr/>
      </p:nvGrpSpPr>
      <p:grpSpPr>
        <a:xfrm>
          <a:off x="0" y="0"/>
          <a:ext cx="0" cy="0"/>
          <a:chOff x="0" y="0"/>
          <a:chExt cx="0" cy="0"/>
        </a:xfrm>
      </p:grpSpPr>
      <p:sp>
        <p:nvSpPr>
          <p:cNvPr id="1784" name="Google Shape;1784;ga4fbb9e195_0_11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5" name="Google Shape;1785;ga4fbb9e195_0_1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4" name="Shape 1794"/>
        <p:cNvGrpSpPr/>
        <p:nvPr/>
      </p:nvGrpSpPr>
      <p:grpSpPr>
        <a:xfrm>
          <a:off x="0" y="0"/>
          <a:ext cx="0" cy="0"/>
          <a:chOff x="0" y="0"/>
          <a:chExt cx="0" cy="0"/>
        </a:xfrm>
      </p:grpSpPr>
      <p:sp>
        <p:nvSpPr>
          <p:cNvPr id="1795" name="Google Shape;1795;ga4fbb9e195_0_1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6" name="Google Shape;1796;ga4fbb9e195_0_1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a4fbb9e195_0_12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a4fbb9e195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4" name="Shape 54"/>
        <p:cNvGrpSpPr/>
        <p:nvPr/>
      </p:nvGrpSpPr>
      <p:grpSpPr>
        <a:xfrm>
          <a:off x="0" y="0"/>
          <a:ext cx="0" cy="0"/>
          <a:chOff x="0" y="0"/>
          <a:chExt cx="0" cy="0"/>
        </a:xfrm>
      </p:grpSpPr>
      <p:sp>
        <p:nvSpPr>
          <p:cNvPr id="55" name="Google Shape;55;p14"/>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57" name="Google Shape;57;p14"/>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58" name="Google Shape;58;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3" name="Shape 63"/>
        <p:cNvGrpSpPr/>
        <p:nvPr/>
      </p:nvGrpSpPr>
      <p:grpSpPr>
        <a:xfrm>
          <a:off x="0" y="0"/>
          <a:ext cx="0" cy="0"/>
          <a:chOff x="0" y="0"/>
          <a:chExt cx="0" cy="0"/>
        </a:xfrm>
      </p:grpSpPr>
      <p:sp>
        <p:nvSpPr>
          <p:cNvPr id="64" name="Google Shape;64;p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5" name="Google Shape;65;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6" name="Google Shape;6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1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 name="Shape 74"/>
        <p:cNvGrpSpPr/>
        <p:nvPr/>
      </p:nvGrpSpPr>
      <p:grpSpPr>
        <a:xfrm>
          <a:off x="0" y="0"/>
          <a:ext cx="0" cy="0"/>
          <a:chOff x="0" y="0"/>
          <a:chExt cx="0" cy="0"/>
        </a:xfrm>
      </p:grpSpPr>
      <p:sp>
        <p:nvSpPr>
          <p:cNvPr id="75" name="Google Shape;7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7" name="Google Shape;77;p1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8" name="Google Shape;78;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sp>
        <p:nvSpPr>
          <p:cNvPr id="80" name="Google Shape;8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 name="Google Shape;8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2" name="Shape 82"/>
        <p:cNvGrpSpPr/>
        <p:nvPr/>
      </p:nvGrpSpPr>
      <p:grpSpPr>
        <a:xfrm>
          <a:off x="0" y="0"/>
          <a:ext cx="0" cy="0"/>
          <a:chOff x="0" y="0"/>
          <a:chExt cx="0" cy="0"/>
        </a:xfrm>
      </p:grpSpPr>
      <p:sp>
        <p:nvSpPr>
          <p:cNvPr id="83" name="Google Shape;83;p2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4" name="Google Shape;84;p2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6" name="Shape 86"/>
        <p:cNvGrpSpPr/>
        <p:nvPr/>
      </p:nvGrpSpPr>
      <p:grpSpPr>
        <a:xfrm>
          <a:off x="0" y="0"/>
          <a:ext cx="0" cy="0"/>
          <a:chOff x="0" y="0"/>
          <a:chExt cx="0" cy="0"/>
        </a:xfrm>
      </p:grpSpPr>
      <p:sp>
        <p:nvSpPr>
          <p:cNvPr id="87" name="Google Shape;87;p2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9" name="Shape 89"/>
        <p:cNvGrpSpPr/>
        <p:nvPr/>
      </p:nvGrpSpPr>
      <p:grpSpPr>
        <a:xfrm>
          <a:off x="0" y="0"/>
          <a:ext cx="0" cy="0"/>
          <a:chOff x="0" y="0"/>
          <a:chExt cx="0" cy="0"/>
        </a:xfrm>
      </p:grpSpPr>
      <p:sp>
        <p:nvSpPr>
          <p:cNvPr id="90" name="Google Shape;90;p2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2" name="Google Shape;92;p2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3" name="Google Shape;93;p2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4" name="Google Shape;9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5" name="Shape 95"/>
        <p:cNvGrpSpPr/>
        <p:nvPr/>
      </p:nvGrpSpPr>
      <p:grpSpPr>
        <a:xfrm>
          <a:off x="0" y="0"/>
          <a:ext cx="0" cy="0"/>
          <a:chOff x="0" y="0"/>
          <a:chExt cx="0" cy="0"/>
        </a:xfrm>
      </p:grpSpPr>
      <p:sp>
        <p:nvSpPr>
          <p:cNvPr id="96" name="Google Shape;96;p2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97" name="Google Shape;97;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8" name="Shape 98"/>
        <p:cNvGrpSpPr/>
        <p:nvPr/>
      </p:nvGrpSpPr>
      <p:grpSpPr>
        <a:xfrm>
          <a:off x="0" y="0"/>
          <a:ext cx="0" cy="0"/>
          <a:chOff x="0" y="0"/>
          <a:chExt cx="0" cy="0"/>
        </a:xfrm>
      </p:grpSpPr>
      <p:sp>
        <p:nvSpPr>
          <p:cNvPr id="99" name="Google Shape;99;p2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0" name="Google Shape;100;p2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1" name="Google Shape;10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2" name="Shape 102"/>
        <p:cNvGrpSpPr/>
        <p:nvPr/>
      </p:nvGrpSpPr>
      <p:grpSpPr>
        <a:xfrm>
          <a:off x="0" y="0"/>
          <a:ext cx="0" cy="0"/>
          <a:chOff x="0" y="0"/>
          <a:chExt cx="0" cy="0"/>
        </a:xfrm>
      </p:grpSpPr>
      <p:sp>
        <p:nvSpPr>
          <p:cNvPr id="103" name="Google Shape;103;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4" name="Shape 104"/>
        <p:cNvGrpSpPr/>
        <p:nvPr/>
      </p:nvGrpSpPr>
      <p:grpSpPr>
        <a:xfrm>
          <a:off x="0" y="0"/>
          <a:ext cx="0" cy="0"/>
          <a:chOff x="0" y="0"/>
          <a:chExt cx="0" cy="0"/>
        </a:xfrm>
      </p:grpSpPr>
      <p:sp>
        <p:nvSpPr>
          <p:cNvPr id="105" name="Google Shape;105;p27"/>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7"/>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07" name="Google Shape;107;p27"/>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08" name="Shape 108"/>
        <p:cNvGrpSpPr/>
        <p:nvPr/>
      </p:nvGrpSpPr>
      <p:grpSpPr>
        <a:xfrm>
          <a:off x="0" y="0"/>
          <a:ext cx="0" cy="0"/>
          <a:chOff x="0" y="0"/>
          <a:chExt cx="0" cy="0"/>
        </a:xfrm>
      </p:grpSpPr>
      <p:sp>
        <p:nvSpPr>
          <p:cNvPr id="109" name="Google Shape;109;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8"/>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1" name="Google Shape;111;p28"/>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2" name="Google Shape;112;p28"/>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3" name="Google Shape;113;p28"/>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4" name="Google Shape;114;p28"/>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theme" Target="../theme/theme3.xml"/><Relationship Id="rId14" Type="http://schemas.openxmlformats.org/officeDocument/2006/relationships/slideLayout" Target="../slideLayouts/slideLayout2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9" name="Shape 59"/>
        <p:cNvGrpSpPr/>
        <p:nvPr/>
      </p:nvGrpSpPr>
      <p:grpSpPr>
        <a:xfrm>
          <a:off x="0" y="0"/>
          <a:ext cx="0" cy="0"/>
          <a:chOff x="0" y="0"/>
          <a:chExt cx="0" cy="0"/>
        </a:xfrm>
      </p:grpSpPr>
      <p:sp>
        <p:nvSpPr>
          <p:cNvPr id="60" name="Google Shape;60;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1" name="Google Shape;61;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2" name="Google Shape;6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93.xml"/><Relationship Id="rId42" Type="http://schemas.openxmlformats.org/officeDocument/2006/relationships/slide" Target="/ppt/slides/slide93.xml"/><Relationship Id="rId41" Type="http://schemas.openxmlformats.org/officeDocument/2006/relationships/slide" Target="/ppt/slides/slide126.xml"/><Relationship Id="rId44" Type="http://schemas.openxmlformats.org/officeDocument/2006/relationships/slide" Target="/ppt/slides/slide93.xml"/><Relationship Id="rId43" Type="http://schemas.openxmlformats.org/officeDocument/2006/relationships/slide" Target="/ppt/slides/slide131.xml"/><Relationship Id="rId46" Type="http://schemas.openxmlformats.org/officeDocument/2006/relationships/slide" Target="/ppt/slides/slide62.xml"/><Relationship Id="rId45" Type="http://schemas.openxmlformats.org/officeDocument/2006/relationships/slide" Target="/ppt/slides/slide140.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31.xml"/><Relationship Id="rId4" Type="http://schemas.openxmlformats.org/officeDocument/2006/relationships/slide" Target="/ppt/slides/slide31.xml"/><Relationship Id="rId9" Type="http://schemas.openxmlformats.org/officeDocument/2006/relationships/slide" Target="/ppt/slides/slide50.xml"/><Relationship Id="rId48" Type="http://schemas.openxmlformats.org/officeDocument/2006/relationships/slide" Target="/ppt/slides/slide62.xml"/><Relationship Id="rId47" Type="http://schemas.openxmlformats.org/officeDocument/2006/relationships/slide" Target="/ppt/slides/slide4.xml"/><Relationship Id="rId49" Type="http://schemas.openxmlformats.org/officeDocument/2006/relationships/slide" Target="/ppt/slides/slide24.xml"/><Relationship Id="rId5" Type="http://schemas.openxmlformats.org/officeDocument/2006/relationships/slide" Target="/ppt/slides/slide37.xml"/><Relationship Id="rId6" Type="http://schemas.openxmlformats.org/officeDocument/2006/relationships/slide" Target="/ppt/slides/slide37.xml"/><Relationship Id="rId7" Type="http://schemas.openxmlformats.org/officeDocument/2006/relationships/slide" Target="/ppt/slides/slide42.xml"/><Relationship Id="rId8" Type="http://schemas.openxmlformats.org/officeDocument/2006/relationships/slide" Target="/ppt/slides/slide42.xml"/><Relationship Id="rId31" Type="http://schemas.openxmlformats.org/officeDocument/2006/relationships/slide" Target="/ppt/slides/slide93.xml"/><Relationship Id="rId30" Type="http://schemas.openxmlformats.org/officeDocument/2006/relationships/image" Target="../media/image59.png"/><Relationship Id="rId33" Type="http://schemas.openxmlformats.org/officeDocument/2006/relationships/slide" Target="/ppt/slides/slide93.xml"/><Relationship Id="rId32" Type="http://schemas.openxmlformats.org/officeDocument/2006/relationships/slide" Target="/ppt/slides/slide93.xml"/><Relationship Id="rId35" Type="http://schemas.openxmlformats.org/officeDocument/2006/relationships/slide" Target="/ppt/slides/slide103.xml"/><Relationship Id="rId34" Type="http://schemas.openxmlformats.org/officeDocument/2006/relationships/slide" Target="/ppt/slides/slide93.xml"/><Relationship Id="rId37" Type="http://schemas.openxmlformats.org/officeDocument/2006/relationships/slide" Target="/ppt/slides/slide108.xml"/><Relationship Id="rId36" Type="http://schemas.openxmlformats.org/officeDocument/2006/relationships/slide" Target="/ppt/slides/slide93.xml"/><Relationship Id="rId39" Type="http://schemas.openxmlformats.org/officeDocument/2006/relationships/slide" Target="/ppt/slides/slide118.xml"/><Relationship Id="rId38" Type="http://schemas.openxmlformats.org/officeDocument/2006/relationships/slide" Target="/ppt/slides/slide93.xml"/><Relationship Id="rId20" Type="http://schemas.openxmlformats.org/officeDocument/2006/relationships/slide" Target="/ppt/slides/slide81.xml"/><Relationship Id="rId22" Type="http://schemas.openxmlformats.org/officeDocument/2006/relationships/slide" Target="/ppt/slides/slide88.xml"/><Relationship Id="rId21" Type="http://schemas.openxmlformats.org/officeDocument/2006/relationships/slide" Target="/ppt/slides/slide81.xml"/><Relationship Id="rId24" Type="http://schemas.openxmlformats.org/officeDocument/2006/relationships/slide" Target="/ppt/slides/slide88.xml"/><Relationship Id="rId23" Type="http://schemas.openxmlformats.org/officeDocument/2006/relationships/slide" Target="/ppt/slides/slide88.xml"/><Relationship Id="rId26" Type="http://schemas.openxmlformats.org/officeDocument/2006/relationships/image" Target="../media/image3.png"/><Relationship Id="rId25" Type="http://schemas.openxmlformats.org/officeDocument/2006/relationships/hyperlink" Target="https://www.flourishkh.com/" TargetMode="External"/><Relationship Id="rId28" Type="http://schemas.openxmlformats.org/officeDocument/2006/relationships/image" Target="../media/image20.png"/><Relationship Id="rId27" Type="http://schemas.openxmlformats.org/officeDocument/2006/relationships/hyperlink" Target="https://classroom.freckle.com/#/login" TargetMode="External"/><Relationship Id="rId29" Type="http://schemas.openxmlformats.org/officeDocument/2006/relationships/hyperlink" Target="https://www.gregtangmath.com/games" TargetMode="External"/><Relationship Id="rId51" Type="http://schemas.openxmlformats.org/officeDocument/2006/relationships/slide" Target="/ppt/slides/slide13.xml"/><Relationship Id="rId50" Type="http://schemas.openxmlformats.org/officeDocument/2006/relationships/slide" Target="/ppt/slides/slide62.xml"/><Relationship Id="rId53" Type="http://schemas.openxmlformats.org/officeDocument/2006/relationships/slide" Target="/ppt/slides/slide150.xml"/><Relationship Id="rId52" Type="http://schemas.openxmlformats.org/officeDocument/2006/relationships/slide" Target="/ppt/slides/slide93.xml"/><Relationship Id="rId11" Type="http://schemas.openxmlformats.org/officeDocument/2006/relationships/slide" Target="/ppt/slides/slide57.xml"/><Relationship Id="rId55" Type="http://schemas.openxmlformats.org/officeDocument/2006/relationships/slide" Target="/ppt/slides/slide93.xml"/><Relationship Id="rId10" Type="http://schemas.openxmlformats.org/officeDocument/2006/relationships/slide" Target="/ppt/slides/slide50.xml"/><Relationship Id="rId54" Type="http://schemas.openxmlformats.org/officeDocument/2006/relationships/slide" Target="/ppt/slides/slide150.xml"/><Relationship Id="rId13" Type="http://schemas.openxmlformats.org/officeDocument/2006/relationships/slide" Target="/ppt/slides/slide57.xml"/><Relationship Id="rId57" Type="http://schemas.openxmlformats.org/officeDocument/2006/relationships/slide" Target="/ppt/slides/slide159.xml"/><Relationship Id="rId12" Type="http://schemas.openxmlformats.org/officeDocument/2006/relationships/slide" Target="/ppt/slides/slide57.xml"/><Relationship Id="rId56" Type="http://schemas.openxmlformats.org/officeDocument/2006/relationships/slide" Target="/ppt/slides/slide159.xml"/><Relationship Id="rId15" Type="http://schemas.openxmlformats.org/officeDocument/2006/relationships/slide" Target="/ppt/slides/slide62.xml"/><Relationship Id="rId14" Type="http://schemas.openxmlformats.org/officeDocument/2006/relationships/slide" Target="/ppt/slides/slide62.xml"/><Relationship Id="rId17" Type="http://schemas.openxmlformats.org/officeDocument/2006/relationships/slide" Target="/ppt/slides/slide72.xml"/><Relationship Id="rId16" Type="http://schemas.openxmlformats.org/officeDocument/2006/relationships/slide" Target="/ppt/slides/slide72.xml"/><Relationship Id="rId19" Type="http://schemas.openxmlformats.org/officeDocument/2006/relationships/slide" Target="/ppt/slides/slide81.xml"/><Relationship Id="rId18" Type="http://schemas.openxmlformats.org/officeDocument/2006/relationships/slide" Target="/ppt/slides/slide7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1.png"/><Relationship Id="rId4" Type="http://schemas.openxmlformats.org/officeDocument/2006/relationships/image" Target="../media/image33.png"/><Relationship Id="rId5"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5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2.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2.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2.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8.jp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0.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56.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2.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36.png"/><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8.png"/><Relationship Id="rId4" Type="http://schemas.openxmlformats.org/officeDocument/2006/relationships/image" Target="../media/image60.png"/><Relationship Id="rId5" Type="http://schemas.openxmlformats.org/officeDocument/2006/relationships/image" Target="../media/image47.png"/><Relationship Id="rId6" Type="http://schemas.openxmlformats.org/officeDocument/2006/relationships/image" Target="../media/image46.png"/><Relationship Id="rId7" Type="http://schemas.openxmlformats.org/officeDocument/2006/relationships/image" Target="../media/image57.png"/><Relationship Id="rId8"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7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7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5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1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8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8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6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7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7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1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6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6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8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2.png"/><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6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9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6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0.png"/><Relationship Id="rId4" Type="http://schemas.openxmlformats.org/officeDocument/2006/relationships/image" Target="../media/image100.png"/><Relationship Id="rId5" Type="http://schemas.openxmlformats.org/officeDocument/2006/relationships/image" Target="../media/image75.png"/><Relationship Id="rId6" Type="http://schemas.openxmlformats.org/officeDocument/2006/relationships/image" Target="../media/image7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92.png"/><Relationship Id="rId4" Type="http://schemas.openxmlformats.org/officeDocument/2006/relationships/image" Target="../media/image81.png"/><Relationship Id="rId9" Type="http://schemas.openxmlformats.org/officeDocument/2006/relationships/image" Target="../media/image79.png"/><Relationship Id="rId5" Type="http://schemas.openxmlformats.org/officeDocument/2006/relationships/image" Target="../media/image74.png"/><Relationship Id="rId6" Type="http://schemas.openxmlformats.org/officeDocument/2006/relationships/image" Target="../media/image86.png"/><Relationship Id="rId7" Type="http://schemas.openxmlformats.org/officeDocument/2006/relationships/image" Target="../media/image77.png"/><Relationship Id="rId8" Type="http://schemas.openxmlformats.org/officeDocument/2006/relationships/image" Target="../media/image78.png"/><Relationship Id="rId11" Type="http://schemas.openxmlformats.org/officeDocument/2006/relationships/image" Target="../media/image124.png"/><Relationship Id="rId10" Type="http://schemas.openxmlformats.org/officeDocument/2006/relationships/image" Target="../media/image98.png"/><Relationship Id="rId12" Type="http://schemas.openxmlformats.org/officeDocument/2006/relationships/image" Target="../media/image8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10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18.png"/><Relationship Id="rId4" Type="http://schemas.openxmlformats.org/officeDocument/2006/relationships/image" Target="../media/image9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9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8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8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9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4.png"/><Relationship Id="rId4" Type="http://schemas.openxmlformats.org/officeDocument/2006/relationships/image" Target="../media/image8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05.png"/><Relationship Id="rId4" Type="http://schemas.openxmlformats.org/officeDocument/2006/relationships/image" Target="../media/image9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0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1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6.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40.png"/><Relationship Id="rId4" Type="http://schemas.openxmlformats.org/officeDocument/2006/relationships/image" Target="../media/image11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0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97.png"/><Relationship Id="rId4" Type="http://schemas.openxmlformats.org/officeDocument/2006/relationships/image" Target="../media/image11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3.png"/><Relationship Id="rId4" Type="http://schemas.openxmlformats.org/officeDocument/2006/relationships/image" Target="../media/image103.png"/><Relationship Id="rId5" Type="http://schemas.openxmlformats.org/officeDocument/2006/relationships/image" Target="../media/image113.png"/><Relationship Id="rId6" Type="http://schemas.openxmlformats.org/officeDocument/2006/relationships/image" Target="../media/image10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14.png"/><Relationship Id="rId4" Type="http://schemas.openxmlformats.org/officeDocument/2006/relationships/image" Target="../media/image104.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0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1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1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1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1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3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3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3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25.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21.png"/><Relationship Id="rId4" Type="http://schemas.openxmlformats.org/officeDocument/2006/relationships/image" Target="../media/image190.png"/><Relationship Id="rId5" Type="http://schemas.openxmlformats.org/officeDocument/2006/relationships/image" Target="../media/image12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3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2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2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2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2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35.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3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3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46.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3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3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4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42.png"/><Relationship Id="rId4" Type="http://schemas.openxmlformats.org/officeDocument/2006/relationships/image" Target="../media/image154.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43.png"/><Relationship Id="rId4" Type="http://schemas.openxmlformats.org/officeDocument/2006/relationships/image" Target="../media/image151.png"/><Relationship Id="rId5" Type="http://schemas.openxmlformats.org/officeDocument/2006/relationships/image" Target="../media/image149.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2.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56.png"/><Relationship Id="rId4" Type="http://schemas.openxmlformats.org/officeDocument/2006/relationships/image" Target="../media/image14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71.png"/><Relationship Id="rId4" Type="http://schemas.openxmlformats.org/officeDocument/2006/relationships/image" Target="../media/image157.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50.png"/><Relationship Id="rId4" Type="http://schemas.openxmlformats.org/officeDocument/2006/relationships/image" Target="../media/image144.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2.png"/><Relationship Id="rId4" Type="http://schemas.openxmlformats.org/officeDocument/2006/relationships/image" Target="../media/image173.png"/><Relationship Id="rId5" Type="http://schemas.openxmlformats.org/officeDocument/2006/relationships/image" Target="../media/image145.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55.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75.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52.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48.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53.png"/><Relationship Id="rId4" Type="http://schemas.openxmlformats.org/officeDocument/2006/relationships/image" Target="../media/image163.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88.png"/><Relationship Id="rId4" Type="http://schemas.openxmlformats.org/officeDocument/2006/relationships/image" Target="../media/image183.png"/><Relationship Id="rId5" Type="http://schemas.openxmlformats.org/officeDocument/2006/relationships/image" Target="../media/image16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59.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2.png"/><Relationship Id="rId4" Type="http://schemas.openxmlformats.org/officeDocument/2006/relationships/image" Target="../media/image160.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68.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78.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5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7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72.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61.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65.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2.png"/><Relationship Id="rId4" Type="http://schemas.openxmlformats.org/officeDocument/2006/relationships/image" Target="../media/image164.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67.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85.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82.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66.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74.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170.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69.png"/><Relationship Id="rId4" Type="http://schemas.openxmlformats.org/officeDocument/2006/relationships/image" Target="../media/image180.png"/><Relationship Id="rId5" Type="http://schemas.openxmlformats.org/officeDocument/2006/relationships/image" Target="../media/image184.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69.png"/><Relationship Id="rId4" Type="http://schemas.openxmlformats.org/officeDocument/2006/relationships/image" Target="../media/image151.png"/><Relationship Id="rId5" Type="http://schemas.openxmlformats.org/officeDocument/2006/relationships/image" Target="../media/image149.png"/><Relationship Id="rId6" Type="http://schemas.openxmlformats.org/officeDocument/2006/relationships/image" Target="../media/image105.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12.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187.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18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177.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176.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186.png"/><Relationship Id="rId4" Type="http://schemas.openxmlformats.org/officeDocument/2006/relationships/image" Target="../media/image191.jp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189.jp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23" name="Shape 123"/>
        <p:cNvGrpSpPr/>
        <p:nvPr/>
      </p:nvGrpSpPr>
      <p:grpSpPr>
        <a:xfrm>
          <a:off x="0" y="0"/>
          <a:ext cx="0" cy="0"/>
          <a:chOff x="0" y="0"/>
          <a:chExt cx="0" cy="0"/>
        </a:xfrm>
      </p:grpSpPr>
      <p:pic>
        <p:nvPicPr>
          <p:cNvPr id="124" name="Google Shape;124;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5" name="Google Shape;125;p30"/>
          <p:cNvSpPr txBox="1"/>
          <p:nvPr/>
        </p:nvSpPr>
        <p:spPr>
          <a:xfrm>
            <a:off x="974700" y="1479325"/>
            <a:ext cx="7194600" cy="160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Measuring Length</a:t>
            </a:r>
            <a:endParaRPr sz="4400">
              <a:solidFill>
                <a:srgbClr val="434343"/>
              </a:solidFill>
              <a:latin typeface="Hepta Slab"/>
              <a:ea typeface="Hepta Slab"/>
              <a:cs typeface="Hepta Slab"/>
              <a:sym typeface="Hepta Slab"/>
            </a:endParaRPr>
          </a:p>
        </p:txBody>
      </p:sp>
      <p:sp>
        <p:nvSpPr>
          <p:cNvPr id="126" name="Google Shape;126;p30"/>
          <p:cNvSpPr txBox="1"/>
          <p:nvPr/>
        </p:nvSpPr>
        <p:spPr>
          <a:xfrm>
            <a:off x="2112300" y="3123838"/>
            <a:ext cx="4919400" cy="39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000">
                <a:solidFill>
                  <a:srgbClr val="434343"/>
                </a:solidFill>
                <a:latin typeface="Hepta Slab"/>
                <a:ea typeface="Hepta Slab"/>
                <a:cs typeface="Hepta Slab"/>
                <a:sym typeface="Hepta Slab"/>
              </a:rPr>
              <a:t>Grade 2: Unit 3</a:t>
            </a:r>
            <a:endParaRPr sz="2000">
              <a:solidFill>
                <a:srgbClr val="434343"/>
              </a:solidFill>
              <a:latin typeface="Hepta Slab"/>
              <a:ea typeface="Hepta Slab"/>
              <a:cs typeface="Hepta Slab"/>
              <a:sym typeface="Hepta Slab"/>
            </a:endParaRPr>
          </a:p>
        </p:txBody>
      </p:sp>
      <p:sp>
        <p:nvSpPr>
          <p:cNvPr id="127" name="Google Shape;127;p30"/>
          <p:cNvSpPr txBox="1"/>
          <p:nvPr/>
        </p:nvSpPr>
        <p:spPr>
          <a:xfrm>
            <a:off x="576050" y="4275150"/>
            <a:ext cx="6685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2.MD.A, 2.MD. B, 2.MD. D, 2.OA.A, 2.OA.B</a:t>
            </a:r>
            <a:endParaRPr>
              <a:solidFill>
                <a:srgbClr val="666666"/>
              </a:solidFill>
              <a:latin typeface="Hepta Slab"/>
              <a:ea typeface="Hepta Slab"/>
              <a:cs typeface="Hepta Slab"/>
              <a:sym typeface="Hepta Slab"/>
            </a:endParaRPr>
          </a:p>
        </p:txBody>
      </p:sp>
      <p:sp>
        <p:nvSpPr>
          <p:cNvPr id="128" name="Google Shape;128;p30"/>
          <p:cNvSpPr txBox="1"/>
          <p:nvPr/>
        </p:nvSpPr>
        <p:spPr>
          <a:xfrm>
            <a:off x="0" y="47525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2, Unit 3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31"/>
          <p:cNvSpPr txBox="1"/>
          <p:nvPr>
            <p:ph idx="4294967295" type="ctrTitle"/>
          </p:nvPr>
        </p:nvSpPr>
        <p:spPr>
          <a:xfrm>
            <a:off x="649788" y="95650"/>
            <a:ext cx="7772400" cy="5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latin typeface="Hepta Slab"/>
                <a:ea typeface="Hepta Slab"/>
                <a:cs typeface="Hepta Slab"/>
                <a:sym typeface="Hepta Slab"/>
              </a:rPr>
              <a:t>Unit </a:t>
            </a:r>
            <a:r>
              <a:rPr lang="en" sz="2200">
                <a:latin typeface="Hepta Slab"/>
                <a:ea typeface="Hepta Slab"/>
                <a:cs typeface="Hepta Slab"/>
                <a:sym typeface="Hepta Slab"/>
              </a:rPr>
              <a:t>3</a:t>
            </a:r>
            <a:r>
              <a:rPr b="0" lang="en" sz="2200">
                <a:latin typeface="Hepta Slab"/>
                <a:ea typeface="Hepta Slab"/>
                <a:cs typeface="Hepta Slab"/>
                <a:sym typeface="Hepta Slab"/>
              </a:rPr>
              <a:t> Progression Overview</a:t>
            </a:r>
            <a:endParaRPr b="0" sz="200">
              <a:latin typeface="Hepta Slab"/>
              <a:ea typeface="Hepta Slab"/>
              <a:cs typeface="Hepta Slab"/>
              <a:sym typeface="Hepta Slab"/>
            </a:endParaRPr>
          </a:p>
          <a:p>
            <a:pPr indent="0" lvl="0" marL="0" rtl="0" algn="ctr">
              <a:spcBef>
                <a:spcPts val="0"/>
              </a:spcBef>
              <a:spcAft>
                <a:spcPts val="0"/>
              </a:spcAft>
              <a:buNone/>
            </a:pPr>
            <a:r>
              <a:t/>
            </a:r>
            <a:endParaRPr b="0" sz="2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Measuring Length</a:t>
            </a:r>
            <a:endParaRPr b="0" sz="1800">
              <a:latin typeface="Hepta Slab"/>
              <a:ea typeface="Hepta Slab"/>
              <a:cs typeface="Hepta Slab"/>
              <a:sym typeface="Hepta Slab"/>
            </a:endParaRPr>
          </a:p>
        </p:txBody>
      </p:sp>
      <p:grpSp>
        <p:nvGrpSpPr>
          <p:cNvPr id="134" name="Google Shape;134;p31"/>
          <p:cNvGrpSpPr/>
          <p:nvPr/>
        </p:nvGrpSpPr>
        <p:grpSpPr>
          <a:xfrm>
            <a:off x="5624618" y="938789"/>
            <a:ext cx="3541727" cy="2044690"/>
            <a:chOff x="5632317" y="1189775"/>
            <a:chExt cx="3305700" cy="2367087"/>
          </a:xfrm>
        </p:grpSpPr>
        <p:sp>
          <p:nvSpPr>
            <p:cNvPr id="135" name="Google Shape;135;p31"/>
            <p:cNvSpPr/>
            <p:nvPr/>
          </p:nvSpPr>
          <p:spPr>
            <a:xfrm>
              <a:off x="5632317" y="1189775"/>
              <a:ext cx="3305700" cy="669000"/>
            </a:xfrm>
            <a:prstGeom prst="chevron">
              <a:avLst>
                <a:gd fmla="val 50000"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6" name="Google Shape;136;p31"/>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Represent numerical data on a line plot</a:t>
              </a:r>
              <a:endParaRPr sz="1300">
                <a:solidFill>
                  <a:schemeClr val="dk1"/>
                </a:solidFill>
                <a:latin typeface="Quicksand"/>
                <a:ea typeface="Quicksand"/>
                <a:cs typeface="Quicksand"/>
                <a:sym typeface="Quicksand"/>
              </a:endParaRPr>
            </a:p>
          </p:txBody>
        </p:sp>
      </p:grpSp>
      <p:grpSp>
        <p:nvGrpSpPr>
          <p:cNvPr id="137" name="Google Shape;137;p31"/>
          <p:cNvGrpSpPr/>
          <p:nvPr/>
        </p:nvGrpSpPr>
        <p:grpSpPr>
          <a:xfrm>
            <a:off x="-10662" y="938913"/>
            <a:ext cx="4093832" cy="2763658"/>
            <a:chOff x="0" y="1189989"/>
            <a:chExt cx="3546900" cy="3199419"/>
          </a:xfrm>
        </p:grpSpPr>
        <p:sp>
          <p:nvSpPr>
            <p:cNvPr id="138" name="Google Shape;138;p31"/>
            <p:cNvSpPr/>
            <p:nvPr/>
          </p:nvSpPr>
          <p:spPr>
            <a:xfrm>
              <a:off x="0" y="1189989"/>
              <a:ext cx="3546900" cy="669000"/>
            </a:xfrm>
            <a:prstGeom prst="homePlate">
              <a:avLst>
                <a:gd fmla="val 50000"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9" name="Google Shape;139;p31"/>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Measure length in centimeters and meters. </a:t>
              </a:r>
              <a:endParaRPr sz="1300">
                <a:solidFill>
                  <a:schemeClr val="dk1"/>
                </a:solidFill>
                <a:latin typeface="Quicksand"/>
                <a:ea typeface="Quicksand"/>
                <a:cs typeface="Quicksand"/>
                <a:sym typeface="Quicksand"/>
              </a:endParaRPr>
            </a:p>
            <a:p>
              <a:pPr indent="-311150" lvl="0" marL="457200" rtl="0" algn="l">
                <a:lnSpc>
                  <a:spcPct val="115000"/>
                </a:lnSpc>
                <a:spcBef>
                  <a:spcPts val="100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Represent and solve one-step story problems within 100.</a:t>
              </a:r>
              <a:endParaRPr sz="13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grpSp>
        <p:nvGrpSpPr>
          <p:cNvPr id="140" name="Google Shape;140;p31"/>
          <p:cNvGrpSpPr/>
          <p:nvPr/>
        </p:nvGrpSpPr>
        <p:grpSpPr>
          <a:xfrm>
            <a:off x="3037391" y="938747"/>
            <a:ext cx="3349996" cy="2399676"/>
            <a:chOff x="2944204" y="1189775"/>
            <a:chExt cx="3305700" cy="2778046"/>
          </a:xfrm>
        </p:grpSpPr>
        <p:sp>
          <p:nvSpPr>
            <p:cNvPr id="141" name="Google Shape;141;p31"/>
            <p:cNvSpPr/>
            <p:nvPr/>
          </p:nvSpPr>
          <p:spPr>
            <a:xfrm>
              <a:off x="2944204" y="1189775"/>
              <a:ext cx="3305700" cy="669000"/>
            </a:xfrm>
            <a:prstGeom prst="chevron">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2" name="Google Shape;142;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Measure length in feet and inches. </a:t>
              </a:r>
              <a:endParaRPr sz="1300">
                <a:solidFill>
                  <a:schemeClr val="dk1"/>
                </a:solidFill>
                <a:latin typeface="Quicksand"/>
                <a:ea typeface="Quicksand"/>
                <a:cs typeface="Quicksand"/>
                <a:sym typeface="Quicksand"/>
              </a:endParaRPr>
            </a:p>
            <a:p>
              <a:pPr indent="-311150" lvl="0" marL="457200" rtl="0" algn="l">
                <a:lnSpc>
                  <a:spcPct val="115000"/>
                </a:lnSpc>
                <a:spcBef>
                  <a:spcPts val="100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Represent and solve one- and two-step story problems within 100</a:t>
              </a:r>
              <a:endParaRPr sz="13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sp>
        <p:nvSpPr>
          <p:cNvPr id="143" name="Google Shape;143;p31"/>
          <p:cNvSpPr txBox="1"/>
          <p:nvPr/>
        </p:nvSpPr>
        <p:spPr>
          <a:xfrm>
            <a:off x="-10650" y="863750"/>
            <a:ext cx="31332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1-7</a:t>
            </a:r>
            <a:endParaRPr sz="1200">
              <a:latin typeface="Quicksand"/>
              <a:ea typeface="Quicksand"/>
              <a:cs typeface="Quicksand"/>
              <a:sym typeface="Quicksand"/>
            </a:endParaRPr>
          </a:p>
          <a:p>
            <a:pPr indent="0" lvl="0" marL="0" rtl="0" algn="ctr">
              <a:lnSpc>
                <a:spcPct val="115000"/>
              </a:lnSpc>
              <a:spcBef>
                <a:spcPts val="0"/>
              </a:spcBef>
              <a:spcAft>
                <a:spcPts val="0"/>
              </a:spcAft>
              <a:buNone/>
            </a:pPr>
            <a:r>
              <a:rPr lang="en" sz="600">
                <a:latin typeface="Quicksand"/>
                <a:ea typeface="Quicksand"/>
                <a:cs typeface="Quicksand"/>
                <a:sym typeface="Quicksand"/>
              </a:rPr>
              <a:t>2.MD.A.</a:t>
            </a:r>
            <a:r>
              <a:rPr lang="en" sz="600">
                <a:latin typeface="Quicksand"/>
                <a:ea typeface="Quicksand"/>
                <a:cs typeface="Quicksand"/>
                <a:sym typeface="Quicksand"/>
              </a:rPr>
              <a:t>1,</a:t>
            </a:r>
            <a:r>
              <a:rPr lang="en" sz="600">
                <a:latin typeface="Quicksand"/>
                <a:ea typeface="Quicksand"/>
                <a:cs typeface="Quicksand"/>
                <a:sym typeface="Quicksand"/>
              </a:rPr>
              <a:t> </a:t>
            </a:r>
            <a:r>
              <a:rPr lang="en" sz="600">
                <a:latin typeface="Quicksand"/>
                <a:ea typeface="Quicksand"/>
                <a:cs typeface="Quicksand"/>
                <a:sym typeface="Quicksand"/>
              </a:rPr>
              <a:t>2.MD.A.2, </a:t>
            </a:r>
            <a:r>
              <a:rPr lang="en" sz="600">
                <a:latin typeface="Quicksand"/>
                <a:ea typeface="Quicksand"/>
                <a:cs typeface="Quicksand"/>
                <a:sym typeface="Quicksand"/>
              </a:rPr>
              <a:t>2.MD.A.3, 2.MD.A.4, 2.MD.B.5, 2.NBT.A.2, 2.NBT.B.5, 2.OA.A.1, 2.OA.B.2</a:t>
            </a:r>
            <a:endParaRPr sz="200">
              <a:latin typeface="Quicksand"/>
              <a:ea typeface="Quicksand"/>
              <a:cs typeface="Quicksand"/>
              <a:sym typeface="Quicksand"/>
            </a:endParaRPr>
          </a:p>
        </p:txBody>
      </p:sp>
      <p:sp>
        <p:nvSpPr>
          <p:cNvPr id="144" name="Google Shape;144;p31"/>
          <p:cNvSpPr txBox="1"/>
          <p:nvPr/>
        </p:nvSpPr>
        <p:spPr>
          <a:xfrm>
            <a:off x="3186550" y="863750"/>
            <a:ext cx="28473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8-13</a:t>
            </a:r>
            <a:endParaRPr sz="1300">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 2.MD.A.1, 2.MD.A.2, 2.MD.A.3, 2.MD.B.5, 2.NBT.B.5, 2.OA.A, 2.OA.B.2 </a:t>
            </a:r>
            <a:endParaRPr sz="700">
              <a:latin typeface="Quicksand"/>
              <a:ea typeface="Quicksand"/>
              <a:cs typeface="Quicksand"/>
              <a:sym typeface="Quicksand"/>
            </a:endParaRPr>
          </a:p>
        </p:txBody>
      </p:sp>
      <p:sp>
        <p:nvSpPr>
          <p:cNvPr id="145" name="Google Shape;145;p31"/>
          <p:cNvSpPr txBox="1"/>
          <p:nvPr/>
        </p:nvSpPr>
        <p:spPr>
          <a:xfrm>
            <a:off x="6233000" y="863750"/>
            <a:ext cx="28473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14-18</a:t>
            </a:r>
            <a:endParaRPr sz="1300">
              <a:latin typeface="Quicksand"/>
              <a:ea typeface="Quicksand"/>
              <a:cs typeface="Quicksand"/>
              <a:sym typeface="Quicksand"/>
            </a:endParaRPr>
          </a:p>
          <a:p>
            <a:pPr indent="0" lvl="0" marL="0" rtl="0" algn="ctr">
              <a:spcBef>
                <a:spcPts val="0"/>
              </a:spcBef>
              <a:spcAft>
                <a:spcPts val="0"/>
              </a:spcAft>
              <a:buNone/>
            </a:pPr>
            <a:r>
              <a:rPr lang="en" sz="600">
                <a:latin typeface="Quicksand"/>
                <a:ea typeface="Quicksand"/>
                <a:cs typeface="Quicksand"/>
                <a:sym typeface="Quicksand"/>
              </a:rPr>
              <a:t>2.MD.A.1, 2.MD.A.3, 2.MD.A.4, 2.MD.B.5, 2.MD.D.9, 2.NBT.B.5, 2.OA.A.1, 2.OA.B.2</a:t>
            </a:r>
            <a:endParaRPr sz="600">
              <a:latin typeface="Quicksand"/>
              <a:ea typeface="Quicksand"/>
              <a:cs typeface="Quicksand"/>
              <a:sym typeface="Quicksand"/>
            </a:endParaRPr>
          </a:p>
        </p:txBody>
      </p:sp>
      <p:pic>
        <p:nvPicPr>
          <p:cNvPr id="146" name="Google Shape;146;p31"/>
          <p:cNvPicPr preferRelativeResize="0"/>
          <p:nvPr/>
        </p:nvPicPr>
        <p:blipFill>
          <a:blip r:embed="rId3">
            <a:alphaModFix/>
          </a:blip>
          <a:stretch>
            <a:fillRect/>
          </a:stretch>
        </p:blipFill>
        <p:spPr>
          <a:xfrm>
            <a:off x="848500" y="3045037"/>
            <a:ext cx="950157" cy="613948"/>
          </a:xfrm>
          <a:prstGeom prst="rect">
            <a:avLst/>
          </a:prstGeom>
          <a:noFill/>
          <a:ln>
            <a:noFill/>
          </a:ln>
        </p:spPr>
      </p:pic>
      <p:pic>
        <p:nvPicPr>
          <p:cNvPr id="147" name="Google Shape;147;p31"/>
          <p:cNvPicPr preferRelativeResize="0"/>
          <p:nvPr/>
        </p:nvPicPr>
        <p:blipFill>
          <a:blip r:embed="rId4">
            <a:alphaModFix/>
          </a:blip>
          <a:stretch>
            <a:fillRect/>
          </a:stretch>
        </p:blipFill>
        <p:spPr>
          <a:xfrm>
            <a:off x="3006600" y="3338425"/>
            <a:ext cx="3058800" cy="897700"/>
          </a:xfrm>
          <a:prstGeom prst="rect">
            <a:avLst/>
          </a:prstGeom>
          <a:noFill/>
          <a:ln>
            <a:noFill/>
          </a:ln>
        </p:spPr>
      </p:pic>
      <p:pic>
        <p:nvPicPr>
          <p:cNvPr id="148" name="Google Shape;148;p31"/>
          <p:cNvPicPr preferRelativeResize="0"/>
          <p:nvPr/>
        </p:nvPicPr>
        <p:blipFill>
          <a:blip r:embed="rId5">
            <a:alphaModFix/>
          </a:blip>
          <a:stretch>
            <a:fillRect/>
          </a:stretch>
        </p:blipFill>
        <p:spPr>
          <a:xfrm>
            <a:off x="6709750" y="2469188"/>
            <a:ext cx="2189200" cy="118978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2" name="Shape 152"/>
        <p:cNvGrpSpPr/>
        <p:nvPr/>
      </p:nvGrpSpPr>
      <p:grpSpPr>
        <a:xfrm>
          <a:off x="0" y="0"/>
          <a:ext cx="0" cy="0"/>
          <a:chOff x="0" y="0"/>
          <a:chExt cx="0" cy="0"/>
        </a:xfrm>
      </p:grpSpPr>
      <p:sp>
        <p:nvSpPr>
          <p:cNvPr id="153" name="Google Shape;153;p32"/>
          <p:cNvSpPr txBox="1"/>
          <p:nvPr>
            <p:ph type="ctrTitle"/>
          </p:nvPr>
        </p:nvSpPr>
        <p:spPr>
          <a:xfrm>
            <a:off x="432800" y="532621"/>
            <a:ext cx="77724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3 Quick Link Page</a:t>
            </a:r>
            <a:endParaRPr sz="3200">
              <a:solidFill>
                <a:srgbClr val="434343"/>
              </a:solidFill>
              <a:latin typeface="Gayathri"/>
              <a:ea typeface="Gayathri"/>
              <a:cs typeface="Gayathri"/>
              <a:sym typeface="Gayathri"/>
            </a:endParaRPr>
          </a:p>
        </p:txBody>
      </p:sp>
      <p:sp>
        <p:nvSpPr>
          <p:cNvPr id="154" name="Google Shape;154;p32">
            <a:hlinkClick action="ppaction://hlinksldjump" r:id="rId3"/>
          </p:cNvPr>
          <p:cNvSpPr txBox="1"/>
          <p:nvPr/>
        </p:nvSpPr>
        <p:spPr>
          <a:xfrm>
            <a:off x="3432563" y="1442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F1C232"/>
              </a:solidFill>
              <a:latin typeface="Hepta Slab"/>
              <a:ea typeface="Hepta Slab"/>
              <a:cs typeface="Hepta Slab"/>
              <a:sym typeface="Hepta Slab"/>
            </a:endParaRPr>
          </a:p>
        </p:txBody>
      </p:sp>
      <p:sp>
        <p:nvSpPr>
          <p:cNvPr id="155" name="Google Shape;155;p32">
            <a:hlinkClick action="ppaction://hlinksldjump" r:id="rId5"/>
          </p:cNvPr>
          <p:cNvSpPr txBox="1"/>
          <p:nvPr/>
        </p:nvSpPr>
        <p:spPr>
          <a:xfrm>
            <a:off x="4484450" y="1442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F1C232"/>
              </a:solidFill>
              <a:latin typeface="Hepta Slab"/>
              <a:ea typeface="Hepta Slab"/>
              <a:cs typeface="Hepta Slab"/>
              <a:sym typeface="Hepta Slab"/>
            </a:endParaRPr>
          </a:p>
        </p:txBody>
      </p:sp>
      <p:sp>
        <p:nvSpPr>
          <p:cNvPr id="156" name="Google Shape;156;p32">
            <a:hlinkClick action="ppaction://hlinksldjump" r:id="rId7"/>
          </p:cNvPr>
          <p:cNvSpPr txBox="1"/>
          <p:nvPr/>
        </p:nvSpPr>
        <p:spPr>
          <a:xfrm>
            <a:off x="5583925" y="14397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F1C232"/>
              </a:solidFill>
              <a:latin typeface="Hepta Slab"/>
              <a:ea typeface="Hepta Slab"/>
              <a:cs typeface="Hepta Slab"/>
              <a:sym typeface="Hepta Slab"/>
            </a:endParaRPr>
          </a:p>
        </p:txBody>
      </p:sp>
      <p:sp>
        <p:nvSpPr>
          <p:cNvPr id="157" name="Google Shape;157;p32">
            <a:hlinkClick action="ppaction://hlinksldjump" r:id="rId9"/>
          </p:cNvPr>
          <p:cNvSpPr txBox="1"/>
          <p:nvPr/>
        </p:nvSpPr>
        <p:spPr>
          <a:xfrm>
            <a:off x="6576850" y="14397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F1C232"/>
              </a:solidFill>
              <a:latin typeface="Hepta Slab"/>
              <a:ea typeface="Hepta Slab"/>
              <a:cs typeface="Hepta Slab"/>
              <a:sym typeface="Hepta Slab"/>
            </a:endParaRPr>
          </a:p>
        </p:txBody>
      </p:sp>
      <p:sp>
        <p:nvSpPr>
          <p:cNvPr id="158" name="Google Shape;158;p32">
            <a:hlinkClick action="ppaction://hlinksldjump" r:id="rId11"/>
          </p:cNvPr>
          <p:cNvSpPr txBox="1"/>
          <p:nvPr/>
        </p:nvSpPr>
        <p:spPr>
          <a:xfrm>
            <a:off x="639325" y="2637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F1C232"/>
              </a:solidFill>
              <a:latin typeface="Hepta Slab"/>
              <a:ea typeface="Hepta Slab"/>
              <a:cs typeface="Hepta Slab"/>
              <a:sym typeface="Hepta Slab"/>
            </a:endParaRPr>
          </a:p>
        </p:txBody>
      </p:sp>
      <p:sp>
        <p:nvSpPr>
          <p:cNvPr id="159" name="Google Shape;159;p32">
            <a:hlinkClick action="ppaction://hlinksldjump" r:id="rId14"/>
          </p:cNvPr>
          <p:cNvSpPr txBox="1"/>
          <p:nvPr/>
        </p:nvSpPr>
        <p:spPr>
          <a:xfrm>
            <a:off x="1560825" y="26070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5">
                  <a:extLst>
                    <a:ext uri="{A12FA001-AC4F-418D-AE19-62706E023703}">
                      <ahyp:hlinkClr val="tx"/>
                    </a:ext>
                  </a:extLst>
                </a:hlinkClick>
              </a:rPr>
              <a:t>L6</a:t>
            </a:r>
            <a:endParaRPr b="1" sz="2200">
              <a:solidFill>
                <a:srgbClr val="F1C232"/>
              </a:solidFill>
              <a:latin typeface="Hepta Slab"/>
              <a:ea typeface="Hepta Slab"/>
              <a:cs typeface="Hepta Slab"/>
              <a:sym typeface="Hepta Slab"/>
            </a:endParaRPr>
          </a:p>
        </p:txBody>
      </p:sp>
      <p:sp>
        <p:nvSpPr>
          <p:cNvPr id="160" name="Google Shape;160;p32">
            <a:hlinkClick action="ppaction://hlinksldjump" r:id="rId16"/>
          </p:cNvPr>
          <p:cNvSpPr txBox="1"/>
          <p:nvPr/>
        </p:nvSpPr>
        <p:spPr>
          <a:xfrm>
            <a:off x="2544688" y="26070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F1C232"/>
              </a:solidFill>
              <a:latin typeface="Hepta Slab"/>
              <a:ea typeface="Hepta Slab"/>
              <a:cs typeface="Hepta Slab"/>
              <a:sym typeface="Hepta Slab"/>
            </a:endParaRPr>
          </a:p>
        </p:txBody>
      </p:sp>
      <p:sp>
        <p:nvSpPr>
          <p:cNvPr id="161" name="Google Shape;161;p32">
            <a:hlinkClick action="ppaction://hlinksldjump" r:id="rId19"/>
          </p:cNvPr>
          <p:cNvSpPr txBox="1"/>
          <p:nvPr/>
        </p:nvSpPr>
        <p:spPr>
          <a:xfrm>
            <a:off x="3528538" y="25833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rgbClr val="F1C232"/>
              </a:solidFill>
              <a:latin typeface="Hepta Slab"/>
              <a:ea typeface="Hepta Slab"/>
              <a:cs typeface="Hepta Slab"/>
              <a:sym typeface="Hepta Slab"/>
            </a:endParaRPr>
          </a:p>
        </p:txBody>
      </p:sp>
      <p:sp>
        <p:nvSpPr>
          <p:cNvPr id="162" name="Google Shape;162;p32">
            <a:hlinkClick action="ppaction://hlinksldjump" r:id="rId22"/>
          </p:cNvPr>
          <p:cNvSpPr txBox="1"/>
          <p:nvPr/>
        </p:nvSpPr>
        <p:spPr>
          <a:xfrm>
            <a:off x="4484450" y="25897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rgbClr val="F1C232"/>
              </a:solidFill>
              <a:latin typeface="Hepta Slab"/>
              <a:ea typeface="Hepta Slab"/>
              <a:cs typeface="Hepta Slab"/>
              <a:sym typeface="Hepta Slab"/>
            </a:endParaRPr>
          </a:p>
        </p:txBody>
      </p:sp>
      <p:pic>
        <p:nvPicPr>
          <p:cNvPr id="163" name="Google Shape;163;p32">
            <a:hlinkClick r:id="rId25"/>
          </p:cNvPr>
          <p:cNvPicPr preferRelativeResize="0"/>
          <p:nvPr/>
        </p:nvPicPr>
        <p:blipFill>
          <a:blip r:embed="rId26">
            <a:alphaModFix/>
          </a:blip>
          <a:stretch>
            <a:fillRect/>
          </a:stretch>
        </p:blipFill>
        <p:spPr>
          <a:xfrm>
            <a:off x="8037849" y="1200825"/>
            <a:ext cx="548700" cy="560038"/>
          </a:xfrm>
          <a:prstGeom prst="rect">
            <a:avLst/>
          </a:prstGeom>
          <a:noFill/>
          <a:ln cap="flat" cmpd="sng" w="38100">
            <a:solidFill>
              <a:srgbClr val="595959"/>
            </a:solidFill>
            <a:prstDash val="solid"/>
            <a:round/>
            <a:headEnd len="sm" w="sm" type="none"/>
            <a:tailEnd len="sm" w="sm" type="none"/>
          </a:ln>
        </p:spPr>
      </p:pic>
      <p:pic>
        <p:nvPicPr>
          <p:cNvPr id="164" name="Google Shape;164;p32">
            <a:hlinkClick r:id="rId27"/>
          </p:cNvPr>
          <p:cNvPicPr preferRelativeResize="0"/>
          <p:nvPr/>
        </p:nvPicPr>
        <p:blipFill>
          <a:blip r:embed="rId28">
            <a:alphaModFix/>
          </a:blip>
          <a:stretch>
            <a:fillRect/>
          </a:stretch>
        </p:blipFill>
        <p:spPr>
          <a:xfrm>
            <a:off x="8048537" y="2050525"/>
            <a:ext cx="580025" cy="580025"/>
          </a:xfrm>
          <a:prstGeom prst="rect">
            <a:avLst/>
          </a:prstGeom>
          <a:noFill/>
          <a:ln cap="flat" cmpd="sng" w="38100">
            <a:solidFill>
              <a:srgbClr val="595959"/>
            </a:solidFill>
            <a:prstDash val="solid"/>
            <a:round/>
            <a:headEnd len="sm" w="sm" type="none"/>
            <a:tailEnd len="sm" w="sm" type="none"/>
          </a:ln>
        </p:spPr>
      </p:pic>
      <p:pic>
        <p:nvPicPr>
          <p:cNvPr id="165" name="Google Shape;165;p32">
            <a:hlinkClick r:id="rId29"/>
          </p:cNvPr>
          <p:cNvPicPr preferRelativeResize="0"/>
          <p:nvPr/>
        </p:nvPicPr>
        <p:blipFill>
          <a:blip r:embed="rId30">
            <a:alphaModFix/>
          </a:blip>
          <a:stretch>
            <a:fillRect/>
          </a:stretch>
        </p:blipFill>
        <p:spPr>
          <a:xfrm>
            <a:off x="8048524" y="2893361"/>
            <a:ext cx="580025" cy="506289"/>
          </a:xfrm>
          <a:prstGeom prst="rect">
            <a:avLst/>
          </a:prstGeom>
          <a:noFill/>
          <a:ln cap="flat" cmpd="sng" w="38100">
            <a:solidFill>
              <a:srgbClr val="595959"/>
            </a:solidFill>
            <a:prstDash val="solid"/>
            <a:round/>
            <a:headEnd len="sm" w="sm" type="none"/>
            <a:tailEnd len="sm" w="sm" type="none"/>
          </a:ln>
        </p:spPr>
      </p:pic>
      <p:sp>
        <p:nvSpPr>
          <p:cNvPr id="166" name="Google Shape;166;p32">
            <a:hlinkClick action="ppaction://hlinksldjump" r:id="rId31"/>
          </p:cNvPr>
          <p:cNvSpPr txBox="1"/>
          <p:nvPr/>
        </p:nvSpPr>
        <p:spPr>
          <a:xfrm>
            <a:off x="5627750" y="2583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2">
                  <a:extLst>
                    <a:ext uri="{A12FA001-AC4F-418D-AE19-62706E023703}">
                      <ahyp:hlinkClr val="tx"/>
                    </a:ext>
                  </a:extLst>
                </a:hlinkClick>
              </a:rPr>
              <a:t>L</a:t>
            </a:r>
            <a:r>
              <a:rPr b="1" lang="en" sz="1800" u="sng">
                <a:solidFill>
                  <a:srgbClr val="F1C232"/>
                </a:solidFill>
                <a:latin typeface="Hepta Slab"/>
                <a:ea typeface="Hepta Slab"/>
                <a:cs typeface="Hepta Slab"/>
                <a:sym typeface="Hepta Slab"/>
                <a:hlinkClick action="ppaction://hlinksldjump" r:id="rId33">
                  <a:extLst>
                    <a:ext uri="{A12FA001-AC4F-418D-AE19-62706E023703}">
                      <ahyp:hlinkClr val="tx"/>
                    </a:ext>
                  </a:extLst>
                </a:hlinkClick>
              </a:rPr>
              <a:t>10</a:t>
            </a:r>
            <a:endParaRPr b="1" sz="1800">
              <a:solidFill>
                <a:srgbClr val="F1C232"/>
              </a:solidFill>
              <a:latin typeface="Hepta Slab"/>
              <a:ea typeface="Hepta Slab"/>
              <a:cs typeface="Hepta Slab"/>
              <a:sym typeface="Hepta Slab"/>
            </a:endParaRPr>
          </a:p>
        </p:txBody>
      </p:sp>
      <p:sp>
        <p:nvSpPr>
          <p:cNvPr id="167" name="Google Shape;167;p32">
            <a:hlinkClick action="ppaction://hlinksldjump" r:id="rId34"/>
          </p:cNvPr>
          <p:cNvSpPr txBox="1"/>
          <p:nvPr/>
        </p:nvSpPr>
        <p:spPr>
          <a:xfrm>
            <a:off x="6576850" y="2583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5">
                  <a:extLst>
                    <a:ext uri="{A12FA001-AC4F-418D-AE19-62706E023703}">
                      <ahyp:hlinkClr val="tx"/>
                    </a:ext>
                  </a:extLst>
                </a:hlinkClick>
              </a:rPr>
              <a:t>L11</a:t>
            </a:r>
            <a:endParaRPr b="1" sz="1800">
              <a:solidFill>
                <a:srgbClr val="F1C232"/>
              </a:solidFill>
              <a:latin typeface="Hepta Slab"/>
              <a:ea typeface="Hepta Slab"/>
              <a:cs typeface="Hepta Slab"/>
              <a:sym typeface="Hepta Slab"/>
            </a:endParaRPr>
          </a:p>
        </p:txBody>
      </p:sp>
      <p:sp>
        <p:nvSpPr>
          <p:cNvPr id="168" name="Google Shape;168;p32">
            <a:hlinkClick action="ppaction://hlinksldjump" r:id="rId36"/>
          </p:cNvPr>
          <p:cNvSpPr txBox="1"/>
          <p:nvPr/>
        </p:nvSpPr>
        <p:spPr>
          <a:xfrm>
            <a:off x="664000" y="38115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7">
                  <a:extLst>
                    <a:ext uri="{A12FA001-AC4F-418D-AE19-62706E023703}">
                      <ahyp:hlinkClr val="tx"/>
                    </a:ext>
                  </a:extLst>
                </a:hlinkClick>
              </a:rPr>
              <a:t>L12</a:t>
            </a:r>
            <a:endParaRPr b="1" sz="1800">
              <a:solidFill>
                <a:srgbClr val="F1C232"/>
              </a:solidFill>
              <a:latin typeface="Hepta Slab"/>
              <a:ea typeface="Hepta Slab"/>
              <a:cs typeface="Hepta Slab"/>
              <a:sym typeface="Hepta Slab"/>
            </a:endParaRPr>
          </a:p>
        </p:txBody>
      </p:sp>
      <p:sp>
        <p:nvSpPr>
          <p:cNvPr id="169" name="Google Shape;169;p32">
            <a:hlinkClick action="ppaction://hlinksldjump" r:id="rId38"/>
          </p:cNvPr>
          <p:cNvSpPr txBox="1"/>
          <p:nvPr/>
        </p:nvSpPr>
        <p:spPr>
          <a:xfrm>
            <a:off x="1560825" y="3811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9">
                  <a:extLst>
                    <a:ext uri="{A12FA001-AC4F-418D-AE19-62706E023703}">
                      <ahyp:hlinkClr val="tx"/>
                    </a:ext>
                  </a:extLst>
                </a:hlinkClick>
              </a:rPr>
              <a:t>L13</a:t>
            </a:r>
            <a:endParaRPr b="1" sz="1800">
              <a:solidFill>
                <a:srgbClr val="F1C232"/>
              </a:solidFill>
              <a:latin typeface="Hepta Slab"/>
              <a:ea typeface="Hepta Slab"/>
              <a:cs typeface="Hepta Slab"/>
              <a:sym typeface="Hepta Slab"/>
            </a:endParaRPr>
          </a:p>
        </p:txBody>
      </p:sp>
      <p:sp>
        <p:nvSpPr>
          <p:cNvPr id="170" name="Google Shape;170;p32">
            <a:hlinkClick action="ppaction://hlinksldjump" r:id="rId40"/>
          </p:cNvPr>
          <p:cNvSpPr txBox="1"/>
          <p:nvPr/>
        </p:nvSpPr>
        <p:spPr>
          <a:xfrm>
            <a:off x="2548200" y="3811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41">
                  <a:extLst>
                    <a:ext uri="{A12FA001-AC4F-418D-AE19-62706E023703}">
                      <ahyp:hlinkClr val="tx"/>
                    </a:ext>
                  </a:extLst>
                </a:hlinkClick>
              </a:rPr>
              <a:t>L14</a:t>
            </a:r>
            <a:endParaRPr b="1" sz="1800">
              <a:solidFill>
                <a:srgbClr val="F1C232"/>
              </a:solidFill>
              <a:latin typeface="Hepta Slab"/>
              <a:ea typeface="Hepta Slab"/>
              <a:cs typeface="Hepta Slab"/>
              <a:sym typeface="Hepta Slab"/>
            </a:endParaRPr>
          </a:p>
        </p:txBody>
      </p:sp>
      <p:sp>
        <p:nvSpPr>
          <p:cNvPr id="171" name="Google Shape;171;p32">
            <a:hlinkClick action="ppaction://hlinksldjump" r:id="rId42"/>
          </p:cNvPr>
          <p:cNvSpPr txBox="1"/>
          <p:nvPr/>
        </p:nvSpPr>
        <p:spPr>
          <a:xfrm>
            <a:off x="3490300" y="3811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43">
                  <a:extLst>
                    <a:ext uri="{A12FA001-AC4F-418D-AE19-62706E023703}">
                      <ahyp:hlinkClr val="tx"/>
                    </a:ext>
                  </a:extLst>
                </a:hlinkClick>
              </a:rPr>
              <a:t>L15</a:t>
            </a:r>
            <a:endParaRPr b="1" sz="1800">
              <a:solidFill>
                <a:srgbClr val="F1C232"/>
              </a:solidFill>
              <a:latin typeface="Hepta Slab"/>
              <a:ea typeface="Hepta Slab"/>
              <a:cs typeface="Hepta Slab"/>
              <a:sym typeface="Hepta Slab"/>
            </a:endParaRPr>
          </a:p>
        </p:txBody>
      </p:sp>
      <p:sp>
        <p:nvSpPr>
          <p:cNvPr id="172" name="Google Shape;172;p32">
            <a:hlinkClick action="ppaction://hlinksldjump" r:id="rId44"/>
          </p:cNvPr>
          <p:cNvSpPr txBox="1"/>
          <p:nvPr/>
        </p:nvSpPr>
        <p:spPr>
          <a:xfrm>
            <a:off x="4432400" y="3811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45">
                  <a:extLst>
                    <a:ext uri="{A12FA001-AC4F-418D-AE19-62706E023703}">
                      <ahyp:hlinkClr val="tx"/>
                    </a:ext>
                  </a:extLst>
                </a:hlinkClick>
              </a:rPr>
              <a:t>L16</a:t>
            </a:r>
            <a:endParaRPr b="1" sz="1800">
              <a:solidFill>
                <a:srgbClr val="F1C232"/>
              </a:solidFill>
              <a:latin typeface="Hepta Slab"/>
              <a:ea typeface="Hepta Slab"/>
              <a:cs typeface="Hepta Slab"/>
              <a:sym typeface="Hepta Slab"/>
            </a:endParaRPr>
          </a:p>
        </p:txBody>
      </p:sp>
      <p:grpSp>
        <p:nvGrpSpPr>
          <p:cNvPr id="173" name="Google Shape;173;p32"/>
          <p:cNvGrpSpPr/>
          <p:nvPr/>
        </p:nvGrpSpPr>
        <p:grpSpPr>
          <a:xfrm>
            <a:off x="8000373" y="283909"/>
            <a:ext cx="780563" cy="669288"/>
            <a:chOff x="570875" y="4322250"/>
            <a:chExt cx="443300" cy="443325"/>
          </a:xfrm>
        </p:grpSpPr>
        <p:sp>
          <p:nvSpPr>
            <p:cNvPr id="174" name="Google Shape;174;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32">
            <a:hlinkClick action="ppaction://hlinksldjump" r:id="rId46"/>
          </p:cNvPr>
          <p:cNvSpPr txBox="1"/>
          <p:nvPr/>
        </p:nvSpPr>
        <p:spPr>
          <a:xfrm>
            <a:off x="639325" y="14633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47"/>
              </a:rPr>
              <a:t>ADAPT 1</a:t>
            </a:r>
            <a:endParaRPr b="1" sz="900">
              <a:solidFill>
                <a:srgbClr val="9900FF"/>
              </a:solidFill>
              <a:latin typeface="Hepta Slab"/>
              <a:ea typeface="Hepta Slab"/>
              <a:cs typeface="Hepta Slab"/>
              <a:sym typeface="Hepta Slab"/>
            </a:endParaRPr>
          </a:p>
        </p:txBody>
      </p:sp>
      <p:sp>
        <p:nvSpPr>
          <p:cNvPr id="179" name="Google Shape;179;p32">
            <a:hlinkClick action="ppaction://hlinksldjump" r:id="rId48"/>
          </p:cNvPr>
          <p:cNvSpPr txBox="1"/>
          <p:nvPr/>
        </p:nvSpPr>
        <p:spPr>
          <a:xfrm>
            <a:off x="2482338" y="14516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49"/>
              </a:rPr>
              <a:t>ADAPT 3</a:t>
            </a:r>
            <a:endParaRPr b="1" sz="900">
              <a:solidFill>
                <a:srgbClr val="9900FF"/>
              </a:solidFill>
              <a:latin typeface="Hepta Slab"/>
              <a:ea typeface="Hepta Slab"/>
              <a:cs typeface="Hepta Slab"/>
              <a:sym typeface="Hepta Slab"/>
            </a:endParaRPr>
          </a:p>
        </p:txBody>
      </p:sp>
      <p:sp>
        <p:nvSpPr>
          <p:cNvPr id="180" name="Google Shape;180;p32">
            <a:hlinkClick action="ppaction://hlinksldjump" r:id="rId50"/>
          </p:cNvPr>
          <p:cNvSpPr txBox="1"/>
          <p:nvPr/>
        </p:nvSpPr>
        <p:spPr>
          <a:xfrm>
            <a:off x="1532125" y="14516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51"/>
              </a:rPr>
              <a:t>ADAPT 2</a:t>
            </a:r>
            <a:endParaRPr b="1" sz="900">
              <a:solidFill>
                <a:srgbClr val="9900FF"/>
              </a:solidFill>
              <a:latin typeface="Hepta Slab"/>
              <a:ea typeface="Hepta Slab"/>
              <a:cs typeface="Hepta Slab"/>
              <a:sym typeface="Hepta Slab"/>
            </a:endParaRPr>
          </a:p>
        </p:txBody>
      </p:sp>
      <p:sp>
        <p:nvSpPr>
          <p:cNvPr id="181" name="Google Shape;181;p32">
            <a:hlinkClick action="ppaction://hlinksldjump" r:id="rId52"/>
          </p:cNvPr>
          <p:cNvSpPr txBox="1"/>
          <p:nvPr/>
        </p:nvSpPr>
        <p:spPr>
          <a:xfrm>
            <a:off x="5563525" y="3811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FD966"/>
                </a:solidFill>
                <a:latin typeface="Hepta Slab"/>
                <a:ea typeface="Hepta Slab"/>
                <a:cs typeface="Hepta Slab"/>
                <a:sym typeface="Hepta Slab"/>
                <a:hlinkClick action="ppaction://hlinksldjump" r:id="rId53">
                  <a:extLst>
                    <a:ext uri="{A12FA001-AC4F-418D-AE19-62706E023703}">
                      <ahyp:hlinkClr val="tx"/>
                    </a:ext>
                  </a:extLst>
                </a:hlinkClick>
              </a:rPr>
              <a:t>L1</a:t>
            </a:r>
            <a:r>
              <a:rPr b="1" lang="en" sz="1800" u="sng">
                <a:solidFill>
                  <a:srgbClr val="FFD966"/>
                </a:solidFill>
                <a:latin typeface="Hepta Slab"/>
                <a:ea typeface="Hepta Slab"/>
                <a:cs typeface="Hepta Slab"/>
                <a:sym typeface="Hepta Slab"/>
                <a:hlinkClick action="ppaction://hlinksldjump" r:id="rId54">
                  <a:extLst>
                    <a:ext uri="{A12FA001-AC4F-418D-AE19-62706E023703}">
                      <ahyp:hlinkClr val="tx"/>
                    </a:ext>
                  </a:extLst>
                </a:hlinkClick>
              </a:rPr>
              <a:t>7</a:t>
            </a:r>
            <a:endParaRPr b="1" sz="1800">
              <a:solidFill>
                <a:srgbClr val="FFD966"/>
              </a:solidFill>
              <a:latin typeface="Hepta Slab"/>
              <a:ea typeface="Hepta Slab"/>
              <a:cs typeface="Hepta Slab"/>
              <a:sym typeface="Hepta Slab"/>
            </a:endParaRPr>
          </a:p>
        </p:txBody>
      </p:sp>
      <p:sp>
        <p:nvSpPr>
          <p:cNvPr id="182" name="Google Shape;182;p32">
            <a:hlinkClick action="ppaction://hlinksldjump" r:id="rId55"/>
          </p:cNvPr>
          <p:cNvSpPr txBox="1"/>
          <p:nvPr/>
        </p:nvSpPr>
        <p:spPr>
          <a:xfrm>
            <a:off x="6576850" y="3811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FD966"/>
                </a:solidFill>
                <a:latin typeface="Hepta Slab"/>
                <a:ea typeface="Hepta Slab"/>
                <a:cs typeface="Hepta Slab"/>
                <a:sym typeface="Hepta Slab"/>
                <a:hlinkClick action="ppaction://hlinksldjump" r:id="rId56">
                  <a:extLst>
                    <a:ext uri="{A12FA001-AC4F-418D-AE19-62706E023703}">
                      <ahyp:hlinkClr val="tx"/>
                    </a:ext>
                  </a:extLst>
                </a:hlinkClick>
              </a:rPr>
              <a:t>L1</a:t>
            </a:r>
            <a:r>
              <a:rPr b="1" lang="en" sz="1800" u="sng">
                <a:solidFill>
                  <a:srgbClr val="FFD966"/>
                </a:solidFill>
                <a:latin typeface="Hepta Slab"/>
                <a:ea typeface="Hepta Slab"/>
                <a:cs typeface="Hepta Slab"/>
                <a:sym typeface="Hepta Slab"/>
                <a:hlinkClick action="ppaction://hlinksldjump" r:id="rId57">
                  <a:extLst>
                    <a:ext uri="{A12FA001-AC4F-418D-AE19-62706E023703}">
                      <ahyp:hlinkClr val="tx"/>
                    </a:ext>
                  </a:extLst>
                </a:hlinkClick>
              </a:rPr>
              <a:t>8</a:t>
            </a:r>
            <a:endParaRPr b="1" sz="1800">
              <a:solidFill>
                <a:srgbClr val="FFD966"/>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86" name="Shape 186"/>
        <p:cNvGrpSpPr/>
        <p:nvPr/>
      </p:nvGrpSpPr>
      <p:grpSpPr>
        <a:xfrm>
          <a:off x="0" y="0"/>
          <a:ext cx="0" cy="0"/>
          <a:chOff x="0" y="0"/>
          <a:chExt cx="0" cy="0"/>
        </a:xfrm>
      </p:grpSpPr>
      <p:sp>
        <p:nvSpPr>
          <p:cNvPr id="187" name="Google Shape;187;p33"/>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300">
                <a:solidFill>
                  <a:srgbClr val="434343"/>
                </a:solidFill>
                <a:latin typeface="Hepta Slab"/>
                <a:ea typeface="Hepta Slab"/>
                <a:cs typeface="Hepta Slab"/>
                <a:sym typeface="Hepta Slab"/>
              </a:rPr>
              <a:t>Connecting Cube Towers to Determine Length</a:t>
            </a:r>
            <a:endParaRPr sz="4300">
              <a:solidFill>
                <a:srgbClr val="434343"/>
              </a:solidFill>
              <a:latin typeface="Hepta Slab"/>
              <a:ea typeface="Hepta Slab"/>
              <a:cs typeface="Hepta Slab"/>
              <a:sym typeface="Hepta Slab"/>
            </a:endParaRPr>
          </a:p>
        </p:txBody>
      </p:sp>
      <p:sp>
        <p:nvSpPr>
          <p:cNvPr id="188" name="Google Shape;188;p33"/>
          <p:cNvSpPr txBox="1"/>
          <p:nvPr/>
        </p:nvSpPr>
        <p:spPr>
          <a:xfrm>
            <a:off x="2210100" y="2835025"/>
            <a:ext cx="623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connecting cube towers to measure the length of objects</a:t>
            </a:r>
            <a:endParaRPr>
              <a:latin typeface="Quicksand"/>
              <a:ea typeface="Quicksand"/>
              <a:cs typeface="Quicksand"/>
              <a:sym typeface="Quicksand"/>
            </a:endParaRPr>
          </a:p>
        </p:txBody>
      </p:sp>
      <p:sp>
        <p:nvSpPr>
          <p:cNvPr id="189" name="Google Shape;189;p33"/>
          <p:cNvSpPr/>
          <p:nvPr/>
        </p:nvSpPr>
        <p:spPr>
          <a:xfrm>
            <a:off x="1621377" y="2835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1.MD.A.2</a:t>
            </a:r>
            <a:endParaRPr sz="1100">
              <a:latin typeface="Quicksand"/>
              <a:ea typeface="Quicksand"/>
              <a:cs typeface="Quicksand"/>
              <a:sym typeface="Quicksand"/>
            </a:endParaRPr>
          </a:p>
        </p:txBody>
      </p:sp>
      <p:sp>
        <p:nvSpPr>
          <p:cNvPr id="191" name="Google Shape;191;p33"/>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1</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4"/>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Measuring a Pencil </a:t>
            </a:r>
            <a:endParaRPr b="0" sz="3000">
              <a:solidFill>
                <a:srgbClr val="434343"/>
              </a:solidFill>
              <a:latin typeface="Hepta Slab"/>
              <a:ea typeface="Hepta Slab"/>
              <a:cs typeface="Hepta Slab"/>
              <a:sym typeface="Hepta Slab"/>
            </a:endParaRPr>
          </a:p>
        </p:txBody>
      </p:sp>
      <p:sp>
        <p:nvSpPr>
          <p:cNvPr id="197" name="Google Shape;197;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98" name="Google Shape;198;p34"/>
          <p:cNvGrpSpPr/>
          <p:nvPr/>
        </p:nvGrpSpPr>
        <p:grpSpPr>
          <a:xfrm rot="-801400">
            <a:off x="402219" y="1201549"/>
            <a:ext cx="1951134" cy="950026"/>
            <a:chOff x="497733" y="1206745"/>
            <a:chExt cx="1951236" cy="950076"/>
          </a:xfrm>
        </p:grpSpPr>
        <p:sp>
          <p:nvSpPr>
            <p:cNvPr id="199" name="Google Shape;199;p34"/>
            <p:cNvSpPr/>
            <p:nvPr/>
          </p:nvSpPr>
          <p:spPr>
            <a:xfrm>
              <a:off x="497733" y="1206745"/>
              <a:ext cx="1951236"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4"/>
            <p:cNvSpPr txBox="1"/>
            <p:nvPr/>
          </p:nvSpPr>
          <p:spPr>
            <a:xfrm>
              <a:off x="724940" y="1389098"/>
              <a:ext cx="15438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201" name="Google Shape;201;p34"/>
          <p:cNvGrpSpPr/>
          <p:nvPr/>
        </p:nvGrpSpPr>
        <p:grpSpPr>
          <a:xfrm rot="862367">
            <a:off x="6774301" y="3400360"/>
            <a:ext cx="1818995" cy="950068"/>
            <a:chOff x="1329273" y="2468699"/>
            <a:chExt cx="2343168" cy="950076"/>
          </a:xfrm>
        </p:grpSpPr>
        <p:sp>
          <p:nvSpPr>
            <p:cNvPr id="202" name="Google Shape;202;p34"/>
            <p:cNvSpPr/>
            <p:nvPr/>
          </p:nvSpPr>
          <p:spPr>
            <a:xfrm>
              <a:off x="1329273" y="2468699"/>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4"/>
            <p:cNvSpPr txBox="1"/>
            <p:nvPr/>
          </p:nvSpPr>
          <p:spPr>
            <a:xfrm>
              <a:off x="1572628" y="2661091"/>
              <a:ext cx="1713600" cy="59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wonder?</a:t>
              </a:r>
              <a:endParaRPr/>
            </a:p>
          </p:txBody>
        </p:sp>
      </p:grpSp>
      <p:pic>
        <p:nvPicPr>
          <p:cNvPr id="204" name="Google Shape;204;p34"/>
          <p:cNvPicPr preferRelativeResize="0"/>
          <p:nvPr/>
        </p:nvPicPr>
        <p:blipFill>
          <a:blip r:embed="rId3">
            <a:alphaModFix/>
          </a:blip>
          <a:stretch>
            <a:fillRect/>
          </a:stretch>
        </p:blipFill>
        <p:spPr>
          <a:xfrm>
            <a:off x="2439100" y="1644800"/>
            <a:ext cx="4265800" cy="2070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5"/>
          <p:cNvSpPr txBox="1"/>
          <p:nvPr>
            <p:ph type="ctrTitle"/>
          </p:nvPr>
        </p:nvSpPr>
        <p:spPr>
          <a:xfrm>
            <a:off x="492525" y="424325"/>
            <a:ext cx="7772400" cy="62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Creepy Crawly Things</a:t>
            </a:r>
            <a:endParaRPr b="0" sz="2800">
              <a:solidFill>
                <a:srgbClr val="434343"/>
              </a:solidFill>
              <a:latin typeface="Hepta Slab"/>
              <a:ea typeface="Hepta Slab"/>
              <a:cs typeface="Hepta Slab"/>
              <a:sym typeface="Hepta Slab"/>
            </a:endParaRPr>
          </a:p>
        </p:txBody>
      </p:sp>
      <p:sp>
        <p:nvSpPr>
          <p:cNvPr id="210" name="Google Shape;210;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11" name="Google Shape;211;p35"/>
          <p:cNvPicPr preferRelativeResize="0"/>
          <p:nvPr/>
        </p:nvPicPr>
        <p:blipFill>
          <a:blip r:embed="rId3">
            <a:alphaModFix/>
          </a:blip>
          <a:stretch>
            <a:fillRect/>
          </a:stretch>
        </p:blipFill>
        <p:spPr>
          <a:xfrm>
            <a:off x="1354352" y="1553827"/>
            <a:ext cx="2095725" cy="1437075"/>
          </a:xfrm>
          <a:prstGeom prst="rect">
            <a:avLst/>
          </a:prstGeom>
          <a:noFill/>
          <a:ln cap="flat" cmpd="sng" w="19050">
            <a:solidFill>
              <a:schemeClr val="dk2"/>
            </a:solidFill>
            <a:prstDash val="solid"/>
            <a:round/>
            <a:headEnd len="sm" w="sm" type="none"/>
            <a:tailEnd len="sm" w="sm" type="none"/>
          </a:ln>
        </p:spPr>
      </p:pic>
      <p:sp>
        <p:nvSpPr>
          <p:cNvPr id="212" name="Google Shape;212;p35"/>
          <p:cNvSpPr txBox="1"/>
          <p:nvPr/>
        </p:nvSpPr>
        <p:spPr>
          <a:xfrm>
            <a:off x="1030300" y="3135800"/>
            <a:ext cx="3084000" cy="12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The grasshopper is the same length as a tower of ___ connecting cubes.</a:t>
            </a:r>
            <a:endParaRPr sz="1900">
              <a:latin typeface="Quicksand"/>
              <a:ea typeface="Quicksand"/>
              <a:cs typeface="Quicksand"/>
              <a:sym typeface="Quicksand"/>
            </a:endParaRPr>
          </a:p>
        </p:txBody>
      </p:sp>
      <p:pic>
        <p:nvPicPr>
          <p:cNvPr id="213" name="Google Shape;213;p35"/>
          <p:cNvPicPr preferRelativeResize="0"/>
          <p:nvPr/>
        </p:nvPicPr>
        <p:blipFill>
          <a:blip r:embed="rId4">
            <a:alphaModFix/>
          </a:blip>
          <a:stretch>
            <a:fillRect/>
          </a:stretch>
        </p:blipFill>
        <p:spPr>
          <a:xfrm>
            <a:off x="5113450" y="1828250"/>
            <a:ext cx="3523450" cy="888225"/>
          </a:xfrm>
          <a:prstGeom prst="rect">
            <a:avLst/>
          </a:prstGeom>
          <a:noFill/>
          <a:ln cap="flat" cmpd="sng" w="19050">
            <a:solidFill>
              <a:schemeClr val="dk2"/>
            </a:solidFill>
            <a:prstDash val="solid"/>
            <a:round/>
            <a:headEnd len="sm" w="sm" type="none"/>
            <a:tailEnd len="sm" w="sm" type="none"/>
          </a:ln>
        </p:spPr>
      </p:pic>
      <p:sp>
        <p:nvSpPr>
          <p:cNvPr id="214" name="Google Shape;214;p35"/>
          <p:cNvSpPr txBox="1"/>
          <p:nvPr/>
        </p:nvSpPr>
        <p:spPr>
          <a:xfrm>
            <a:off x="5395250" y="3071675"/>
            <a:ext cx="3084000" cy="12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2. The earthworm is the same length as a tower of ___ connecting cubes.</a:t>
            </a:r>
            <a:endParaRPr sz="1900">
              <a:latin typeface="Quicksand"/>
              <a:ea typeface="Quicksand"/>
              <a:cs typeface="Quicksand"/>
              <a:sym typeface="Quicksa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6"/>
          <p:cNvSpPr txBox="1"/>
          <p:nvPr>
            <p:ph type="ctrTitle"/>
          </p:nvPr>
        </p:nvSpPr>
        <p:spPr>
          <a:xfrm>
            <a:off x="492525" y="424325"/>
            <a:ext cx="7772400" cy="62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Creepy Crawly Things</a:t>
            </a:r>
            <a:endParaRPr b="0" sz="2800">
              <a:solidFill>
                <a:srgbClr val="434343"/>
              </a:solidFill>
              <a:latin typeface="Hepta Slab"/>
              <a:ea typeface="Hepta Slab"/>
              <a:cs typeface="Hepta Slab"/>
              <a:sym typeface="Hepta Slab"/>
            </a:endParaRPr>
          </a:p>
        </p:txBody>
      </p:sp>
      <p:sp>
        <p:nvSpPr>
          <p:cNvPr id="220" name="Google Shape;220;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1" name="Google Shape;221;p36"/>
          <p:cNvSpPr txBox="1"/>
          <p:nvPr/>
        </p:nvSpPr>
        <p:spPr>
          <a:xfrm>
            <a:off x="1030300" y="3135800"/>
            <a:ext cx="3084000" cy="12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3</a:t>
            </a:r>
            <a:r>
              <a:rPr lang="en" sz="1900">
                <a:latin typeface="Quicksand"/>
                <a:ea typeface="Quicksand"/>
                <a:cs typeface="Quicksand"/>
                <a:sym typeface="Quicksand"/>
              </a:rPr>
              <a:t>. The dragonfly is the same length as a tower of ___ connecting cubes.</a:t>
            </a:r>
            <a:endParaRPr sz="1900">
              <a:latin typeface="Quicksand"/>
              <a:ea typeface="Quicksand"/>
              <a:cs typeface="Quicksand"/>
              <a:sym typeface="Quicksand"/>
            </a:endParaRPr>
          </a:p>
        </p:txBody>
      </p:sp>
      <p:sp>
        <p:nvSpPr>
          <p:cNvPr id="222" name="Google Shape;222;p36"/>
          <p:cNvSpPr txBox="1"/>
          <p:nvPr/>
        </p:nvSpPr>
        <p:spPr>
          <a:xfrm>
            <a:off x="5395250" y="3071675"/>
            <a:ext cx="3084000" cy="12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4</a:t>
            </a:r>
            <a:r>
              <a:rPr lang="en" sz="1900">
                <a:latin typeface="Quicksand"/>
                <a:ea typeface="Quicksand"/>
                <a:cs typeface="Quicksand"/>
                <a:sym typeface="Quicksand"/>
              </a:rPr>
              <a:t>. The caterpillar is the same length as a tower of ___ connecting cubes.</a:t>
            </a:r>
            <a:endParaRPr sz="1900">
              <a:latin typeface="Quicksand"/>
              <a:ea typeface="Quicksand"/>
              <a:cs typeface="Quicksand"/>
              <a:sym typeface="Quicksand"/>
            </a:endParaRPr>
          </a:p>
        </p:txBody>
      </p:sp>
      <p:pic>
        <p:nvPicPr>
          <p:cNvPr id="223" name="Google Shape;223;p36"/>
          <p:cNvPicPr preferRelativeResize="0"/>
          <p:nvPr/>
        </p:nvPicPr>
        <p:blipFill>
          <a:blip r:embed="rId3">
            <a:alphaModFix/>
          </a:blip>
          <a:stretch>
            <a:fillRect/>
          </a:stretch>
        </p:blipFill>
        <p:spPr>
          <a:xfrm>
            <a:off x="1672325" y="1108750"/>
            <a:ext cx="1799949" cy="1778176"/>
          </a:xfrm>
          <a:prstGeom prst="rect">
            <a:avLst/>
          </a:prstGeom>
          <a:noFill/>
          <a:ln cap="flat" cmpd="sng" w="19050">
            <a:solidFill>
              <a:schemeClr val="dk2"/>
            </a:solidFill>
            <a:prstDash val="solid"/>
            <a:round/>
            <a:headEnd len="sm" w="sm" type="none"/>
            <a:tailEnd len="sm" w="sm" type="none"/>
          </a:ln>
        </p:spPr>
      </p:pic>
      <p:pic>
        <p:nvPicPr>
          <p:cNvPr id="224" name="Google Shape;224;p36"/>
          <p:cNvPicPr preferRelativeResize="0"/>
          <p:nvPr/>
        </p:nvPicPr>
        <p:blipFill>
          <a:blip r:embed="rId4">
            <a:alphaModFix/>
          </a:blip>
          <a:stretch>
            <a:fillRect/>
          </a:stretch>
        </p:blipFill>
        <p:spPr>
          <a:xfrm>
            <a:off x="5350274" y="1294875"/>
            <a:ext cx="2914650" cy="1590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7"/>
          <p:cNvSpPr txBox="1"/>
          <p:nvPr>
            <p:ph type="ctrTitle"/>
          </p:nvPr>
        </p:nvSpPr>
        <p:spPr>
          <a:xfrm>
            <a:off x="492525" y="424325"/>
            <a:ext cx="7772400" cy="62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Creepy Crawly Things</a:t>
            </a:r>
            <a:endParaRPr b="0" sz="2800">
              <a:solidFill>
                <a:srgbClr val="434343"/>
              </a:solidFill>
              <a:latin typeface="Hepta Slab"/>
              <a:ea typeface="Hepta Slab"/>
              <a:cs typeface="Hepta Slab"/>
              <a:sym typeface="Hepta Slab"/>
            </a:endParaRPr>
          </a:p>
        </p:txBody>
      </p:sp>
      <p:sp>
        <p:nvSpPr>
          <p:cNvPr id="230" name="Google Shape;230;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31" name="Google Shape;231;p37"/>
          <p:cNvSpPr txBox="1"/>
          <p:nvPr/>
        </p:nvSpPr>
        <p:spPr>
          <a:xfrm>
            <a:off x="474000" y="3560125"/>
            <a:ext cx="8196000" cy="78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5</a:t>
            </a:r>
            <a:r>
              <a:rPr lang="en" sz="1700">
                <a:latin typeface="Quicksand"/>
                <a:ea typeface="Quicksand"/>
                <a:cs typeface="Quicksand"/>
                <a:sym typeface="Quicksand"/>
              </a:rPr>
              <a:t>. The praying mantis is the same length as a tower of ___ connecting cubes.</a:t>
            </a:r>
            <a:endParaRPr sz="1700">
              <a:latin typeface="Quicksand"/>
              <a:ea typeface="Quicksand"/>
              <a:cs typeface="Quicksand"/>
              <a:sym typeface="Quicksand"/>
            </a:endParaRPr>
          </a:p>
        </p:txBody>
      </p:sp>
      <p:pic>
        <p:nvPicPr>
          <p:cNvPr id="232" name="Google Shape;232;p37"/>
          <p:cNvPicPr preferRelativeResize="0"/>
          <p:nvPr/>
        </p:nvPicPr>
        <p:blipFill>
          <a:blip r:embed="rId3">
            <a:alphaModFix/>
          </a:blip>
          <a:stretch>
            <a:fillRect/>
          </a:stretch>
        </p:blipFill>
        <p:spPr>
          <a:xfrm>
            <a:off x="3272100" y="1463950"/>
            <a:ext cx="2636838" cy="1778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8"/>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Measuring Lines</a:t>
            </a:r>
            <a:endParaRPr b="0" sz="2400">
              <a:solidFill>
                <a:srgbClr val="434343"/>
              </a:solidFill>
              <a:latin typeface="Hepta Slab"/>
              <a:ea typeface="Hepta Slab"/>
              <a:cs typeface="Hepta Slab"/>
              <a:sym typeface="Hepta Slab"/>
            </a:endParaRPr>
          </a:p>
        </p:txBody>
      </p:sp>
      <p:sp>
        <p:nvSpPr>
          <p:cNvPr id="238" name="Google Shape;238;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39" name="Google Shape;239;p38"/>
          <p:cNvPicPr preferRelativeResize="0"/>
          <p:nvPr/>
        </p:nvPicPr>
        <p:blipFill rotWithShape="1">
          <a:blip r:embed="rId3">
            <a:alphaModFix/>
          </a:blip>
          <a:srcRect b="0" l="0" r="0" t="3381"/>
          <a:stretch/>
        </p:blipFill>
        <p:spPr>
          <a:xfrm>
            <a:off x="1343963" y="1338650"/>
            <a:ext cx="6456075" cy="2733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9"/>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Measuring Lines</a:t>
            </a:r>
            <a:endParaRPr b="0" sz="2400">
              <a:solidFill>
                <a:srgbClr val="434343"/>
              </a:solidFill>
              <a:latin typeface="Hepta Slab"/>
              <a:ea typeface="Hepta Slab"/>
              <a:cs typeface="Hepta Slab"/>
              <a:sym typeface="Hepta Slab"/>
            </a:endParaRPr>
          </a:p>
        </p:txBody>
      </p:sp>
      <p:sp>
        <p:nvSpPr>
          <p:cNvPr id="245" name="Google Shape;245;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46" name="Google Shape;246;p39"/>
          <p:cNvPicPr preferRelativeResize="0"/>
          <p:nvPr/>
        </p:nvPicPr>
        <p:blipFill>
          <a:blip r:embed="rId3">
            <a:alphaModFix/>
          </a:blip>
          <a:stretch>
            <a:fillRect/>
          </a:stretch>
        </p:blipFill>
        <p:spPr>
          <a:xfrm>
            <a:off x="1611625" y="1271500"/>
            <a:ext cx="6296025" cy="2876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0"/>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Measuring Lines</a:t>
            </a:r>
            <a:endParaRPr b="0" sz="2400">
              <a:solidFill>
                <a:srgbClr val="434343"/>
              </a:solidFill>
              <a:latin typeface="Hepta Slab"/>
              <a:ea typeface="Hepta Slab"/>
              <a:cs typeface="Hepta Slab"/>
              <a:sym typeface="Hepta Slab"/>
            </a:endParaRPr>
          </a:p>
        </p:txBody>
      </p:sp>
      <p:sp>
        <p:nvSpPr>
          <p:cNvPr id="252" name="Google Shape;252;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53" name="Google Shape;253;p40"/>
          <p:cNvPicPr preferRelativeResize="0"/>
          <p:nvPr/>
        </p:nvPicPr>
        <p:blipFill>
          <a:blip r:embed="rId3">
            <a:alphaModFix/>
          </a:blip>
          <a:stretch>
            <a:fillRect/>
          </a:stretch>
        </p:blipFill>
        <p:spPr>
          <a:xfrm>
            <a:off x="933450" y="1188700"/>
            <a:ext cx="7277100" cy="3429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1"/>
          <p:cNvSpPr/>
          <p:nvPr/>
        </p:nvSpPr>
        <p:spPr>
          <a:xfrm flipH="1">
            <a:off x="1371267" y="3227800"/>
            <a:ext cx="1978833"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41"/>
          <p:cNvSpPr txBox="1"/>
          <p:nvPr/>
        </p:nvSpPr>
        <p:spPr>
          <a:xfrm>
            <a:off x="1300100" y="15036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260" name="Google Shape;260;p41"/>
          <p:cNvPicPr preferRelativeResize="0"/>
          <p:nvPr/>
        </p:nvPicPr>
        <p:blipFill>
          <a:blip r:embed="rId3">
            <a:alphaModFix/>
          </a:blip>
          <a:stretch>
            <a:fillRect/>
          </a:stretch>
        </p:blipFill>
        <p:spPr>
          <a:xfrm>
            <a:off x="3651550" y="3512350"/>
            <a:ext cx="1375800" cy="1225025"/>
          </a:xfrm>
          <a:prstGeom prst="rect">
            <a:avLst/>
          </a:prstGeom>
          <a:noFill/>
          <a:ln>
            <a:noFill/>
          </a:ln>
        </p:spPr>
      </p:pic>
      <p:sp>
        <p:nvSpPr>
          <p:cNvPr id="261" name="Google Shape;261;p4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62" name="Google Shape;262;p41"/>
          <p:cNvSpPr txBox="1"/>
          <p:nvPr/>
        </p:nvSpPr>
        <p:spPr>
          <a:xfrm>
            <a:off x="411950" y="479500"/>
            <a:ext cx="7640100" cy="96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rgbClr val="434343"/>
                </a:solidFill>
                <a:latin typeface="Livvic"/>
                <a:ea typeface="Livvic"/>
                <a:cs typeface="Livvic"/>
                <a:sym typeface="Livvic"/>
              </a:rPr>
              <a:t>We compared the length of objects to the length of connecting cube towers. We can count the number of cubes in the tower to say how many cubes long the tower is. When a tower and a line have the same length, the number of cubes in the tower is also the length of the line in connecting cube units</a:t>
            </a:r>
            <a:endParaRPr sz="1500">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endParaRPr>
          </a:p>
        </p:txBody>
      </p:sp>
      <p:sp>
        <p:nvSpPr>
          <p:cNvPr id="263" name="Google Shape;263;p41"/>
          <p:cNvSpPr txBox="1"/>
          <p:nvPr/>
        </p:nvSpPr>
        <p:spPr>
          <a:xfrm>
            <a:off x="1474338" y="348445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How many cubes long is this toy train?</a:t>
            </a:r>
            <a:endParaRPr sz="1300"/>
          </a:p>
        </p:txBody>
      </p:sp>
      <p:sp>
        <p:nvSpPr>
          <p:cNvPr id="264" name="Google Shape;264;p41"/>
          <p:cNvSpPr/>
          <p:nvPr/>
        </p:nvSpPr>
        <p:spPr>
          <a:xfrm>
            <a:off x="5070352" y="2164575"/>
            <a:ext cx="2397009"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1"/>
          <p:cNvSpPr txBox="1"/>
          <p:nvPr/>
        </p:nvSpPr>
        <p:spPr>
          <a:xfrm flipH="1">
            <a:off x="5276904" y="226515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Share your statement with your partner. Work together to agree on the statement.</a:t>
            </a:r>
            <a:endParaRPr sz="1200"/>
          </a:p>
        </p:txBody>
      </p:sp>
      <p:sp>
        <p:nvSpPr>
          <p:cNvPr id="266" name="Google Shape;266;p41"/>
          <p:cNvSpPr/>
          <p:nvPr/>
        </p:nvSpPr>
        <p:spPr>
          <a:xfrm>
            <a:off x="5629950" y="3302800"/>
            <a:ext cx="2748609" cy="152562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1"/>
          <p:cNvSpPr txBox="1"/>
          <p:nvPr/>
        </p:nvSpPr>
        <p:spPr>
          <a:xfrm flipH="1">
            <a:off x="5966850" y="3484450"/>
            <a:ext cx="20748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When we use connecting cube towers to measure things, that means the length of a cube is the unit we are measuring with. We will see later that we can measure lengths with different units</a:t>
            </a:r>
            <a:endParaRPr sz="900"/>
          </a:p>
        </p:txBody>
      </p:sp>
      <p:pic>
        <p:nvPicPr>
          <p:cNvPr id="268" name="Google Shape;268;p41"/>
          <p:cNvPicPr preferRelativeResize="0"/>
          <p:nvPr/>
        </p:nvPicPr>
        <p:blipFill>
          <a:blip r:embed="rId4">
            <a:alphaModFix/>
          </a:blip>
          <a:stretch>
            <a:fillRect/>
          </a:stretch>
        </p:blipFill>
        <p:spPr>
          <a:xfrm>
            <a:off x="2198273" y="1626101"/>
            <a:ext cx="2748625" cy="14168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272" name="Shape 272"/>
        <p:cNvGrpSpPr/>
        <p:nvPr/>
      </p:nvGrpSpPr>
      <p:grpSpPr>
        <a:xfrm>
          <a:off x="0" y="0"/>
          <a:ext cx="0" cy="0"/>
          <a:chOff x="0" y="0"/>
          <a:chExt cx="0" cy="0"/>
        </a:xfrm>
      </p:grpSpPr>
      <p:sp>
        <p:nvSpPr>
          <p:cNvPr id="273" name="Google Shape;273;p42"/>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Measuring by Using Math Tools</a:t>
            </a:r>
            <a:endParaRPr sz="4400">
              <a:solidFill>
                <a:srgbClr val="434343"/>
              </a:solidFill>
              <a:latin typeface="Hepta Slab"/>
              <a:ea typeface="Hepta Slab"/>
              <a:cs typeface="Hepta Slab"/>
              <a:sym typeface="Hepta Slab"/>
            </a:endParaRPr>
          </a:p>
        </p:txBody>
      </p:sp>
      <p:sp>
        <p:nvSpPr>
          <p:cNvPr id="274" name="Google Shape;274;p42"/>
          <p:cNvSpPr txBox="1"/>
          <p:nvPr/>
        </p:nvSpPr>
        <p:spPr>
          <a:xfrm>
            <a:off x="2973975" y="2841550"/>
            <a:ext cx="507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length precisely.</a:t>
            </a:r>
            <a:endParaRPr>
              <a:latin typeface="Quicksand"/>
              <a:ea typeface="Quicksand"/>
              <a:cs typeface="Quicksand"/>
              <a:sym typeface="Quicksand"/>
            </a:endParaRPr>
          </a:p>
        </p:txBody>
      </p:sp>
      <p:sp>
        <p:nvSpPr>
          <p:cNvPr id="275" name="Google Shape;275;p42"/>
          <p:cNvSpPr/>
          <p:nvPr/>
        </p:nvSpPr>
        <p:spPr>
          <a:xfrm>
            <a:off x="2459652" y="2835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1.MD.A.2</a:t>
            </a:r>
            <a:endParaRPr sz="1100">
              <a:latin typeface="Quicksand"/>
              <a:ea typeface="Quicksand"/>
              <a:cs typeface="Quicksand"/>
              <a:sym typeface="Quicksand"/>
            </a:endParaRPr>
          </a:p>
        </p:txBody>
      </p:sp>
      <p:sp>
        <p:nvSpPr>
          <p:cNvPr id="277" name="Google Shape;277;p42"/>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2</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3"/>
          <p:cNvSpPr txBox="1"/>
          <p:nvPr>
            <p:ph type="ctrTitle"/>
          </p:nvPr>
        </p:nvSpPr>
        <p:spPr>
          <a:xfrm>
            <a:off x="978675" y="80382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Using a Ten to Add </a:t>
            </a:r>
            <a:endParaRPr b="0" sz="3000">
              <a:solidFill>
                <a:srgbClr val="434343"/>
              </a:solidFill>
              <a:latin typeface="Hepta Slab"/>
              <a:ea typeface="Hepta Slab"/>
              <a:cs typeface="Hepta Slab"/>
              <a:sym typeface="Hepta Slab"/>
            </a:endParaRPr>
          </a:p>
        </p:txBody>
      </p:sp>
      <p:sp>
        <p:nvSpPr>
          <p:cNvPr id="284" name="Google Shape;284;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5" name="Google Shape;285;p43"/>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286" name="Google Shape;286;p43"/>
          <p:cNvPicPr preferRelativeResize="0"/>
          <p:nvPr/>
        </p:nvPicPr>
        <p:blipFill>
          <a:blip r:embed="rId3">
            <a:alphaModFix/>
          </a:blip>
          <a:stretch>
            <a:fillRect/>
          </a:stretch>
        </p:blipFill>
        <p:spPr>
          <a:xfrm>
            <a:off x="3705411" y="2118100"/>
            <a:ext cx="2556950" cy="907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4"/>
          <p:cNvSpPr txBox="1"/>
          <p:nvPr>
            <p:ph type="ctrTitle"/>
          </p:nvPr>
        </p:nvSpPr>
        <p:spPr>
          <a:xfrm>
            <a:off x="978675" y="80382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Using a Ten to Add </a:t>
            </a:r>
            <a:endParaRPr b="0" sz="3000">
              <a:solidFill>
                <a:srgbClr val="434343"/>
              </a:solidFill>
              <a:latin typeface="Hepta Slab"/>
              <a:ea typeface="Hepta Slab"/>
              <a:cs typeface="Hepta Slab"/>
              <a:sym typeface="Hepta Slab"/>
            </a:endParaRPr>
          </a:p>
        </p:txBody>
      </p:sp>
      <p:sp>
        <p:nvSpPr>
          <p:cNvPr id="293" name="Google Shape;293;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4" name="Google Shape;294;p44"/>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295" name="Google Shape;295;p44"/>
          <p:cNvPicPr preferRelativeResize="0"/>
          <p:nvPr/>
        </p:nvPicPr>
        <p:blipFill>
          <a:blip r:embed="rId3">
            <a:alphaModFix/>
          </a:blip>
          <a:stretch>
            <a:fillRect/>
          </a:stretch>
        </p:blipFill>
        <p:spPr>
          <a:xfrm>
            <a:off x="4088313" y="2285750"/>
            <a:ext cx="1912500" cy="841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5"/>
          <p:cNvSpPr txBox="1"/>
          <p:nvPr>
            <p:ph type="ctrTitle"/>
          </p:nvPr>
        </p:nvSpPr>
        <p:spPr>
          <a:xfrm>
            <a:off x="978675" y="80382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Using a Ten to Add </a:t>
            </a:r>
            <a:endParaRPr b="0" sz="3000">
              <a:solidFill>
                <a:srgbClr val="434343"/>
              </a:solidFill>
              <a:latin typeface="Hepta Slab"/>
              <a:ea typeface="Hepta Slab"/>
              <a:cs typeface="Hepta Slab"/>
              <a:sym typeface="Hepta Slab"/>
            </a:endParaRPr>
          </a:p>
        </p:txBody>
      </p:sp>
      <p:sp>
        <p:nvSpPr>
          <p:cNvPr id="302" name="Google Shape;302;p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03" name="Google Shape;303;p45"/>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304" name="Google Shape;304;p45"/>
          <p:cNvPicPr preferRelativeResize="0"/>
          <p:nvPr/>
        </p:nvPicPr>
        <p:blipFill>
          <a:blip r:embed="rId3">
            <a:alphaModFix/>
          </a:blip>
          <a:stretch>
            <a:fillRect/>
          </a:stretch>
        </p:blipFill>
        <p:spPr>
          <a:xfrm>
            <a:off x="3933112" y="2178575"/>
            <a:ext cx="2015000" cy="886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6"/>
          <p:cNvSpPr txBox="1"/>
          <p:nvPr>
            <p:ph type="ctrTitle"/>
          </p:nvPr>
        </p:nvSpPr>
        <p:spPr>
          <a:xfrm>
            <a:off x="978675" y="80382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Using a Ten to Add </a:t>
            </a:r>
            <a:endParaRPr b="0" sz="3000">
              <a:solidFill>
                <a:srgbClr val="434343"/>
              </a:solidFill>
              <a:latin typeface="Hepta Slab"/>
              <a:ea typeface="Hepta Slab"/>
              <a:cs typeface="Hepta Slab"/>
              <a:sym typeface="Hepta Slab"/>
            </a:endParaRPr>
          </a:p>
        </p:txBody>
      </p:sp>
      <p:sp>
        <p:nvSpPr>
          <p:cNvPr id="311" name="Google Shape;311;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12" name="Google Shape;312;p46"/>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313" name="Google Shape;313;p46"/>
          <p:cNvPicPr preferRelativeResize="0"/>
          <p:nvPr/>
        </p:nvPicPr>
        <p:blipFill>
          <a:blip r:embed="rId3">
            <a:alphaModFix/>
          </a:blip>
          <a:stretch>
            <a:fillRect/>
          </a:stretch>
        </p:blipFill>
        <p:spPr>
          <a:xfrm>
            <a:off x="3798553" y="2176725"/>
            <a:ext cx="2367850" cy="1041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7"/>
          <p:cNvSpPr/>
          <p:nvPr/>
        </p:nvSpPr>
        <p:spPr>
          <a:xfrm>
            <a:off x="6556725" y="2680425"/>
            <a:ext cx="2152656" cy="169732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7"/>
          <p:cNvSpPr txBox="1"/>
          <p:nvPr>
            <p:ph type="ctrTitle"/>
          </p:nvPr>
        </p:nvSpPr>
        <p:spPr>
          <a:xfrm>
            <a:off x="680300" y="475625"/>
            <a:ext cx="7100400" cy="100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Measuring with Paper Clips BLM</a:t>
            </a:r>
            <a:endParaRPr b="0" sz="30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b="0" sz="3000">
              <a:solidFill>
                <a:srgbClr val="434343"/>
              </a:solidFill>
              <a:latin typeface="Hepta Slab"/>
              <a:ea typeface="Hepta Slab"/>
              <a:cs typeface="Hepta Slab"/>
              <a:sym typeface="Hepta Slab"/>
            </a:endParaRPr>
          </a:p>
        </p:txBody>
      </p:sp>
      <p:sp>
        <p:nvSpPr>
          <p:cNvPr id="320" name="Google Shape;320;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21" name="Google Shape;321;p47"/>
          <p:cNvSpPr txBox="1"/>
          <p:nvPr/>
        </p:nvSpPr>
        <p:spPr>
          <a:xfrm>
            <a:off x="2631600" y="1108750"/>
            <a:ext cx="3880800" cy="69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Hepta Slab"/>
                <a:ea typeface="Hepta Slab"/>
                <a:cs typeface="Hepta Slab"/>
                <a:sym typeface="Hepta Slab"/>
              </a:rPr>
              <a:t>Use paper clips to measure. </a:t>
            </a:r>
            <a:endParaRPr sz="1900">
              <a:latin typeface="Hepta Slab"/>
              <a:ea typeface="Hepta Slab"/>
              <a:cs typeface="Hepta Slab"/>
              <a:sym typeface="Hepta Slab"/>
            </a:endParaRPr>
          </a:p>
        </p:txBody>
      </p:sp>
      <p:pic>
        <p:nvPicPr>
          <p:cNvPr id="322" name="Google Shape;322;p47"/>
          <p:cNvPicPr preferRelativeResize="0"/>
          <p:nvPr/>
        </p:nvPicPr>
        <p:blipFill>
          <a:blip r:embed="rId3">
            <a:alphaModFix/>
          </a:blip>
          <a:stretch>
            <a:fillRect/>
          </a:stretch>
        </p:blipFill>
        <p:spPr>
          <a:xfrm>
            <a:off x="2188225" y="1700650"/>
            <a:ext cx="4179275" cy="2677150"/>
          </a:xfrm>
          <a:prstGeom prst="rect">
            <a:avLst/>
          </a:prstGeom>
          <a:noFill/>
          <a:ln>
            <a:noFill/>
          </a:ln>
        </p:spPr>
      </p:pic>
      <p:sp>
        <p:nvSpPr>
          <p:cNvPr id="323" name="Google Shape;323;p47"/>
          <p:cNvSpPr txBox="1"/>
          <p:nvPr/>
        </p:nvSpPr>
        <p:spPr>
          <a:xfrm>
            <a:off x="6825800" y="2990875"/>
            <a:ext cx="1707600" cy="94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How long is the line?</a:t>
            </a:r>
            <a:endParaRPr sz="2300">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8"/>
          <p:cNvSpPr/>
          <p:nvPr/>
        </p:nvSpPr>
        <p:spPr>
          <a:xfrm>
            <a:off x="6515325" y="3526163"/>
            <a:ext cx="2113776" cy="1045224"/>
          </a:xfrm>
          <a:prstGeom prst="cloud">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8"/>
          <p:cNvSpPr/>
          <p:nvPr/>
        </p:nvSpPr>
        <p:spPr>
          <a:xfrm>
            <a:off x="274825" y="1086650"/>
            <a:ext cx="2307852" cy="1169424"/>
          </a:xfrm>
          <a:prstGeom prst="cloud">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8"/>
          <p:cNvSpPr txBox="1"/>
          <p:nvPr>
            <p:ph type="ctrTitle"/>
          </p:nvPr>
        </p:nvSpPr>
        <p:spPr>
          <a:xfrm>
            <a:off x="337300" y="38535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Measuring Our Workbook</a:t>
            </a:r>
            <a:endParaRPr b="0" sz="2300">
              <a:solidFill>
                <a:srgbClr val="434343"/>
              </a:solidFill>
              <a:latin typeface="Hepta Slab"/>
              <a:ea typeface="Hepta Slab"/>
              <a:cs typeface="Hepta Slab"/>
              <a:sym typeface="Hepta Slab"/>
            </a:endParaRPr>
          </a:p>
        </p:txBody>
      </p:sp>
      <p:sp>
        <p:nvSpPr>
          <p:cNvPr id="331" name="Google Shape;331;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32" name="Google Shape;332;p48"/>
          <p:cNvSpPr txBox="1"/>
          <p:nvPr/>
        </p:nvSpPr>
        <p:spPr>
          <a:xfrm>
            <a:off x="554250" y="1169450"/>
            <a:ext cx="17490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Circle whether you agree or disagree with each student. </a:t>
            </a:r>
            <a:endParaRPr/>
          </a:p>
        </p:txBody>
      </p:sp>
      <p:sp>
        <p:nvSpPr>
          <p:cNvPr id="333" name="Google Shape;333;p48"/>
          <p:cNvSpPr txBox="1"/>
          <p:nvPr/>
        </p:nvSpPr>
        <p:spPr>
          <a:xfrm>
            <a:off x="6639363" y="3640025"/>
            <a:ext cx="18657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Explain why you agree or disagree?</a:t>
            </a:r>
            <a:endParaRPr/>
          </a:p>
        </p:txBody>
      </p:sp>
      <p:pic>
        <p:nvPicPr>
          <p:cNvPr id="334" name="Google Shape;334;p48"/>
          <p:cNvPicPr preferRelativeResize="0"/>
          <p:nvPr/>
        </p:nvPicPr>
        <p:blipFill>
          <a:blip r:embed="rId3">
            <a:alphaModFix/>
          </a:blip>
          <a:stretch>
            <a:fillRect/>
          </a:stretch>
        </p:blipFill>
        <p:spPr>
          <a:xfrm>
            <a:off x="2729550" y="1280436"/>
            <a:ext cx="2113832" cy="2582626"/>
          </a:xfrm>
          <a:prstGeom prst="rect">
            <a:avLst/>
          </a:prstGeom>
          <a:noFill/>
          <a:ln cap="flat" cmpd="sng" w="19050">
            <a:solidFill>
              <a:schemeClr val="dk2"/>
            </a:solidFill>
            <a:prstDash val="solid"/>
            <a:round/>
            <a:headEnd len="sm" w="sm" type="none"/>
            <a:tailEnd len="sm" w="sm" type="none"/>
          </a:ln>
        </p:spPr>
      </p:pic>
      <p:pic>
        <p:nvPicPr>
          <p:cNvPr id="335" name="Google Shape;335;p48"/>
          <p:cNvPicPr preferRelativeResize="0"/>
          <p:nvPr/>
        </p:nvPicPr>
        <p:blipFill>
          <a:blip r:embed="rId4">
            <a:alphaModFix/>
          </a:blip>
          <a:stretch>
            <a:fillRect/>
          </a:stretch>
        </p:blipFill>
        <p:spPr>
          <a:xfrm>
            <a:off x="5145507" y="1813150"/>
            <a:ext cx="3305175" cy="120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9"/>
          <p:cNvSpPr/>
          <p:nvPr/>
        </p:nvSpPr>
        <p:spPr>
          <a:xfrm>
            <a:off x="6515325" y="3526163"/>
            <a:ext cx="2113776" cy="1045224"/>
          </a:xfrm>
          <a:prstGeom prst="cloud">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9"/>
          <p:cNvSpPr/>
          <p:nvPr/>
        </p:nvSpPr>
        <p:spPr>
          <a:xfrm>
            <a:off x="274825" y="1086650"/>
            <a:ext cx="2307852" cy="1169424"/>
          </a:xfrm>
          <a:prstGeom prst="cloud">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9"/>
          <p:cNvSpPr txBox="1"/>
          <p:nvPr>
            <p:ph type="ctrTitle"/>
          </p:nvPr>
        </p:nvSpPr>
        <p:spPr>
          <a:xfrm>
            <a:off x="337300" y="38535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Measuring Our Workbook</a:t>
            </a:r>
            <a:endParaRPr b="0" sz="2300">
              <a:solidFill>
                <a:srgbClr val="434343"/>
              </a:solidFill>
              <a:latin typeface="Hepta Slab"/>
              <a:ea typeface="Hepta Slab"/>
              <a:cs typeface="Hepta Slab"/>
              <a:sym typeface="Hepta Slab"/>
            </a:endParaRPr>
          </a:p>
        </p:txBody>
      </p:sp>
      <p:sp>
        <p:nvSpPr>
          <p:cNvPr id="343" name="Google Shape;343;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44" name="Google Shape;344;p49"/>
          <p:cNvSpPr txBox="1"/>
          <p:nvPr/>
        </p:nvSpPr>
        <p:spPr>
          <a:xfrm>
            <a:off x="554250" y="1169450"/>
            <a:ext cx="17490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Circle whether you agree or disagree with each student. </a:t>
            </a:r>
            <a:endParaRPr/>
          </a:p>
        </p:txBody>
      </p:sp>
      <p:sp>
        <p:nvSpPr>
          <p:cNvPr id="345" name="Google Shape;345;p49"/>
          <p:cNvSpPr txBox="1"/>
          <p:nvPr/>
        </p:nvSpPr>
        <p:spPr>
          <a:xfrm>
            <a:off x="6639363" y="3640025"/>
            <a:ext cx="18657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Explain why you agree or disagree?</a:t>
            </a:r>
            <a:endParaRPr/>
          </a:p>
        </p:txBody>
      </p:sp>
      <p:pic>
        <p:nvPicPr>
          <p:cNvPr id="346" name="Google Shape;346;p49"/>
          <p:cNvPicPr preferRelativeResize="0"/>
          <p:nvPr/>
        </p:nvPicPr>
        <p:blipFill>
          <a:blip r:embed="rId3">
            <a:alphaModFix/>
          </a:blip>
          <a:stretch>
            <a:fillRect/>
          </a:stretch>
        </p:blipFill>
        <p:spPr>
          <a:xfrm>
            <a:off x="2735077" y="1224152"/>
            <a:ext cx="2476500" cy="3038475"/>
          </a:xfrm>
          <a:prstGeom prst="rect">
            <a:avLst/>
          </a:prstGeom>
          <a:noFill/>
          <a:ln cap="flat" cmpd="sng" w="19050">
            <a:solidFill>
              <a:schemeClr val="dk2"/>
            </a:solidFill>
            <a:prstDash val="solid"/>
            <a:round/>
            <a:headEnd len="sm" w="sm" type="none"/>
            <a:tailEnd len="sm" w="sm" type="none"/>
          </a:ln>
        </p:spPr>
      </p:pic>
      <p:pic>
        <p:nvPicPr>
          <p:cNvPr id="347" name="Google Shape;347;p49"/>
          <p:cNvPicPr preferRelativeResize="0"/>
          <p:nvPr/>
        </p:nvPicPr>
        <p:blipFill>
          <a:blip r:embed="rId4">
            <a:alphaModFix/>
          </a:blip>
          <a:stretch>
            <a:fillRect/>
          </a:stretch>
        </p:blipFill>
        <p:spPr>
          <a:xfrm>
            <a:off x="5363977" y="1261150"/>
            <a:ext cx="3333750" cy="1343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0"/>
          <p:cNvSpPr/>
          <p:nvPr/>
        </p:nvSpPr>
        <p:spPr>
          <a:xfrm>
            <a:off x="6515325" y="3526163"/>
            <a:ext cx="2113776" cy="1045224"/>
          </a:xfrm>
          <a:prstGeom prst="cloud">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50"/>
          <p:cNvSpPr/>
          <p:nvPr/>
        </p:nvSpPr>
        <p:spPr>
          <a:xfrm>
            <a:off x="274825" y="1086650"/>
            <a:ext cx="2307852" cy="1169424"/>
          </a:xfrm>
          <a:prstGeom prst="cloud">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0"/>
          <p:cNvSpPr txBox="1"/>
          <p:nvPr>
            <p:ph type="ctrTitle"/>
          </p:nvPr>
        </p:nvSpPr>
        <p:spPr>
          <a:xfrm>
            <a:off x="337300" y="38535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Measuring Our Workbook</a:t>
            </a:r>
            <a:endParaRPr b="0" sz="2300">
              <a:solidFill>
                <a:srgbClr val="434343"/>
              </a:solidFill>
              <a:latin typeface="Hepta Slab"/>
              <a:ea typeface="Hepta Slab"/>
              <a:cs typeface="Hepta Slab"/>
              <a:sym typeface="Hepta Slab"/>
            </a:endParaRPr>
          </a:p>
        </p:txBody>
      </p:sp>
      <p:sp>
        <p:nvSpPr>
          <p:cNvPr id="355" name="Google Shape;355;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56" name="Google Shape;356;p50"/>
          <p:cNvSpPr txBox="1"/>
          <p:nvPr/>
        </p:nvSpPr>
        <p:spPr>
          <a:xfrm>
            <a:off x="554250" y="1169450"/>
            <a:ext cx="17490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Circle whether you agree or disagree with each student. </a:t>
            </a:r>
            <a:endParaRPr/>
          </a:p>
        </p:txBody>
      </p:sp>
      <p:sp>
        <p:nvSpPr>
          <p:cNvPr id="357" name="Google Shape;357;p50"/>
          <p:cNvSpPr txBox="1"/>
          <p:nvPr/>
        </p:nvSpPr>
        <p:spPr>
          <a:xfrm>
            <a:off x="6639363" y="3640025"/>
            <a:ext cx="18657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Explain why you agree or disagree?</a:t>
            </a:r>
            <a:endParaRPr/>
          </a:p>
        </p:txBody>
      </p:sp>
      <p:pic>
        <p:nvPicPr>
          <p:cNvPr id="358" name="Google Shape;358;p50"/>
          <p:cNvPicPr preferRelativeResize="0"/>
          <p:nvPr/>
        </p:nvPicPr>
        <p:blipFill>
          <a:blip r:embed="rId3">
            <a:alphaModFix/>
          </a:blip>
          <a:stretch>
            <a:fillRect/>
          </a:stretch>
        </p:blipFill>
        <p:spPr>
          <a:xfrm>
            <a:off x="2735077" y="1224152"/>
            <a:ext cx="2476500" cy="2837840"/>
          </a:xfrm>
          <a:prstGeom prst="rect">
            <a:avLst/>
          </a:prstGeom>
          <a:noFill/>
          <a:ln cap="flat" cmpd="sng" w="19050">
            <a:solidFill>
              <a:schemeClr val="dk2"/>
            </a:solidFill>
            <a:prstDash val="solid"/>
            <a:round/>
            <a:headEnd len="sm" w="sm" type="none"/>
            <a:tailEnd len="sm" w="sm" type="none"/>
          </a:ln>
        </p:spPr>
      </p:pic>
      <p:pic>
        <p:nvPicPr>
          <p:cNvPr id="359" name="Google Shape;359;p50"/>
          <p:cNvPicPr preferRelativeResize="0"/>
          <p:nvPr/>
        </p:nvPicPr>
        <p:blipFill>
          <a:blip r:embed="rId4">
            <a:alphaModFix/>
          </a:blip>
          <a:stretch>
            <a:fillRect/>
          </a:stretch>
        </p:blipFill>
        <p:spPr>
          <a:xfrm>
            <a:off x="5363977" y="1261150"/>
            <a:ext cx="3181350" cy="1247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1"/>
          <p:cNvSpPr/>
          <p:nvPr/>
        </p:nvSpPr>
        <p:spPr>
          <a:xfrm>
            <a:off x="274825" y="1086650"/>
            <a:ext cx="2307852" cy="1169424"/>
          </a:xfrm>
          <a:prstGeom prst="cloud">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1"/>
          <p:cNvSpPr txBox="1"/>
          <p:nvPr>
            <p:ph type="ctrTitle"/>
          </p:nvPr>
        </p:nvSpPr>
        <p:spPr>
          <a:xfrm>
            <a:off x="337300" y="38535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 Measuring Lengths of Lines</a:t>
            </a:r>
            <a:endParaRPr b="0" sz="2300">
              <a:solidFill>
                <a:srgbClr val="434343"/>
              </a:solidFill>
              <a:latin typeface="Hepta Slab"/>
              <a:ea typeface="Hepta Slab"/>
              <a:cs typeface="Hepta Slab"/>
              <a:sym typeface="Hepta Slab"/>
            </a:endParaRPr>
          </a:p>
        </p:txBody>
      </p:sp>
      <p:sp>
        <p:nvSpPr>
          <p:cNvPr id="366" name="Google Shape;366;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367" name="Google Shape;367;p51"/>
          <p:cNvSpPr txBox="1"/>
          <p:nvPr/>
        </p:nvSpPr>
        <p:spPr>
          <a:xfrm>
            <a:off x="554250" y="1169450"/>
            <a:ext cx="17490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Use large paper clips to measure each line</a:t>
            </a:r>
            <a:endParaRPr/>
          </a:p>
        </p:txBody>
      </p:sp>
      <p:pic>
        <p:nvPicPr>
          <p:cNvPr id="368" name="Google Shape;368;p51"/>
          <p:cNvPicPr preferRelativeResize="0"/>
          <p:nvPr/>
        </p:nvPicPr>
        <p:blipFill>
          <a:blip r:embed="rId3">
            <a:alphaModFix/>
          </a:blip>
          <a:stretch>
            <a:fillRect/>
          </a:stretch>
        </p:blipFill>
        <p:spPr>
          <a:xfrm>
            <a:off x="3221477" y="1240450"/>
            <a:ext cx="3124200" cy="1266825"/>
          </a:xfrm>
          <a:prstGeom prst="rect">
            <a:avLst/>
          </a:prstGeom>
          <a:noFill/>
          <a:ln cap="flat" cmpd="sng" w="19050">
            <a:solidFill>
              <a:schemeClr val="dk2"/>
            </a:solidFill>
            <a:prstDash val="solid"/>
            <a:round/>
            <a:headEnd len="sm" w="sm" type="none"/>
            <a:tailEnd len="sm" w="sm" type="none"/>
          </a:ln>
        </p:spPr>
      </p:pic>
      <p:pic>
        <p:nvPicPr>
          <p:cNvPr id="369" name="Google Shape;369;p51"/>
          <p:cNvPicPr preferRelativeResize="0"/>
          <p:nvPr/>
        </p:nvPicPr>
        <p:blipFill>
          <a:blip r:embed="rId4">
            <a:alphaModFix/>
          </a:blip>
          <a:stretch>
            <a:fillRect/>
          </a:stretch>
        </p:blipFill>
        <p:spPr>
          <a:xfrm>
            <a:off x="1342525" y="2900813"/>
            <a:ext cx="2943225" cy="1285875"/>
          </a:xfrm>
          <a:prstGeom prst="rect">
            <a:avLst/>
          </a:prstGeom>
          <a:noFill/>
          <a:ln cap="flat" cmpd="sng" w="19050">
            <a:solidFill>
              <a:schemeClr val="dk2"/>
            </a:solidFill>
            <a:prstDash val="solid"/>
            <a:round/>
            <a:headEnd len="sm" w="sm" type="none"/>
            <a:tailEnd len="sm" w="sm" type="none"/>
          </a:ln>
        </p:spPr>
      </p:pic>
      <p:pic>
        <p:nvPicPr>
          <p:cNvPr id="370" name="Google Shape;370;p51"/>
          <p:cNvPicPr preferRelativeResize="0"/>
          <p:nvPr/>
        </p:nvPicPr>
        <p:blipFill>
          <a:blip r:embed="rId5">
            <a:alphaModFix/>
          </a:blip>
          <a:stretch>
            <a:fillRect/>
          </a:stretch>
        </p:blipFill>
        <p:spPr>
          <a:xfrm>
            <a:off x="5090275" y="2877000"/>
            <a:ext cx="3019425" cy="1333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76" name="Google Shape;376;p52"/>
          <p:cNvSpPr/>
          <p:nvPr/>
        </p:nvSpPr>
        <p:spPr>
          <a:xfrm flipH="1">
            <a:off x="1108270" y="1959225"/>
            <a:ext cx="2224030" cy="14552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7" name="Google Shape;377;p52"/>
          <p:cNvPicPr preferRelativeResize="0"/>
          <p:nvPr/>
        </p:nvPicPr>
        <p:blipFill>
          <a:blip r:embed="rId3">
            <a:alphaModFix/>
          </a:blip>
          <a:stretch>
            <a:fillRect/>
          </a:stretch>
        </p:blipFill>
        <p:spPr>
          <a:xfrm>
            <a:off x="3522950" y="3126575"/>
            <a:ext cx="1375800" cy="1225025"/>
          </a:xfrm>
          <a:prstGeom prst="rect">
            <a:avLst/>
          </a:prstGeom>
          <a:noFill/>
          <a:ln>
            <a:noFill/>
          </a:ln>
        </p:spPr>
      </p:pic>
      <p:sp>
        <p:nvSpPr>
          <p:cNvPr id="378" name="Google Shape;378;p52"/>
          <p:cNvSpPr txBox="1"/>
          <p:nvPr/>
        </p:nvSpPr>
        <p:spPr>
          <a:xfrm>
            <a:off x="1330425" y="2046150"/>
            <a:ext cx="1898700" cy="95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What do you think about this measuring? What could I do to improve?</a:t>
            </a:r>
            <a:endParaRPr sz="1300"/>
          </a:p>
        </p:txBody>
      </p:sp>
      <p:sp>
        <p:nvSpPr>
          <p:cNvPr id="379" name="Google Shape;379;p52"/>
          <p:cNvSpPr/>
          <p:nvPr/>
        </p:nvSpPr>
        <p:spPr>
          <a:xfrm>
            <a:off x="4684575" y="1461801"/>
            <a:ext cx="2224030" cy="14552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2"/>
          <p:cNvSpPr txBox="1"/>
          <p:nvPr/>
        </p:nvSpPr>
        <p:spPr>
          <a:xfrm flipH="1">
            <a:off x="4846367" y="161095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What advice would you give to someone who has never measured before?</a:t>
            </a:r>
            <a:endParaRPr sz="1300"/>
          </a:p>
        </p:txBody>
      </p:sp>
      <p:sp>
        <p:nvSpPr>
          <p:cNvPr id="381" name="Google Shape;381;p52"/>
          <p:cNvSpPr/>
          <p:nvPr/>
        </p:nvSpPr>
        <p:spPr>
          <a:xfrm>
            <a:off x="5089400" y="2917025"/>
            <a:ext cx="2390782" cy="11605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52"/>
          <p:cNvSpPr txBox="1"/>
          <p:nvPr/>
        </p:nvSpPr>
        <p:spPr>
          <a:xfrm flipH="1">
            <a:off x="5316154" y="316945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Tell your partner the advice.</a:t>
            </a:r>
            <a:endParaRPr/>
          </a:p>
        </p:txBody>
      </p:sp>
      <p:sp>
        <p:nvSpPr>
          <p:cNvPr id="383" name="Google Shape;383;p52"/>
          <p:cNvSpPr txBox="1"/>
          <p:nvPr/>
        </p:nvSpPr>
        <p:spPr>
          <a:xfrm>
            <a:off x="854375" y="652000"/>
            <a:ext cx="67785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I’m going to measure this line using little strips of paper.</a:t>
            </a:r>
            <a:endParaRPr sz="1900">
              <a:latin typeface="Quicksand"/>
              <a:ea typeface="Quicksand"/>
              <a:cs typeface="Quicksand"/>
              <a:sym typeface="Quicksa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387" name="Shape 387"/>
        <p:cNvGrpSpPr/>
        <p:nvPr/>
      </p:nvGrpSpPr>
      <p:grpSpPr>
        <a:xfrm>
          <a:off x="0" y="0"/>
          <a:ext cx="0" cy="0"/>
          <a:chOff x="0" y="0"/>
          <a:chExt cx="0" cy="0"/>
        </a:xfrm>
      </p:grpSpPr>
      <p:sp>
        <p:nvSpPr>
          <p:cNvPr id="388" name="Google Shape;388;p53"/>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Measuring Length with Different Units</a:t>
            </a:r>
            <a:endParaRPr sz="4400">
              <a:solidFill>
                <a:srgbClr val="434343"/>
              </a:solidFill>
              <a:latin typeface="Hepta Slab"/>
              <a:ea typeface="Hepta Slab"/>
              <a:cs typeface="Hepta Slab"/>
              <a:sym typeface="Hepta Slab"/>
            </a:endParaRPr>
          </a:p>
        </p:txBody>
      </p:sp>
      <p:sp>
        <p:nvSpPr>
          <p:cNvPr id="389" name="Google Shape;389;p53"/>
          <p:cNvSpPr txBox="1"/>
          <p:nvPr/>
        </p:nvSpPr>
        <p:spPr>
          <a:xfrm>
            <a:off x="2698200" y="2841550"/>
            <a:ext cx="501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the same object using different length units.</a:t>
            </a:r>
            <a:endParaRPr>
              <a:latin typeface="Quicksand"/>
              <a:ea typeface="Quicksand"/>
              <a:cs typeface="Quicksand"/>
              <a:sym typeface="Quicksand"/>
            </a:endParaRPr>
          </a:p>
        </p:txBody>
      </p:sp>
      <p:sp>
        <p:nvSpPr>
          <p:cNvPr id="390" name="Google Shape;390;p53"/>
          <p:cNvSpPr/>
          <p:nvPr/>
        </p:nvSpPr>
        <p:spPr>
          <a:xfrm>
            <a:off x="2111252" y="2835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1.MD.A.2 </a:t>
            </a:r>
            <a:endParaRPr sz="1100">
              <a:latin typeface="Quicksand"/>
              <a:ea typeface="Quicksand"/>
              <a:cs typeface="Quicksand"/>
              <a:sym typeface="Quicksand"/>
            </a:endParaRPr>
          </a:p>
        </p:txBody>
      </p:sp>
      <p:sp>
        <p:nvSpPr>
          <p:cNvPr id="392" name="Google Shape;392;p53"/>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3</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4"/>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Large Cubes and Small Cubes</a:t>
            </a:r>
            <a:endParaRPr b="0" sz="3000">
              <a:solidFill>
                <a:srgbClr val="434343"/>
              </a:solidFill>
              <a:latin typeface="Hepta Slab"/>
              <a:ea typeface="Hepta Slab"/>
              <a:cs typeface="Hepta Slab"/>
              <a:sym typeface="Hepta Slab"/>
            </a:endParaRPr>
          </a:p>
        </p:txBody>
      </p:sp>
      <p:sp>
        <p:nvSpPr>
          <p:cNvPr id="398" name="Google Shape;398;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99" name="Google Shape;399;p54"/>
          <p:cNvGrpSpPr/>
          <p:nvPr/>
        </p:nvGrpSpPr>
        <p:grpSpPr>
          <a:xfrm rot="-801510">
            <a:off x="554980" y="1732833"/>
            <a:ext cx="1993856" cy="955396"/>
            <a:chOff x="522450" y="1769275"/>
            <a:chExt cx="2343168" cy="950076"/>
          </a:xfrm>
        </p:grpSpPr>
        <p:sp>
          <p:nvSpPr>
            <p:cNvPr id="400" name="Google Shape;400;p5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4"/>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402" name="Google Shape;402;p54"/>
          <p:cNvGrpSpPr/>
          <p:nvPr/>
        </p:nvGrpSpPr>
        <p:grpSpPr>
          <a:xfrm rot="862304">
            <a:off x="6878184" y="3346231"/>
            <a:ext cx="1863493" cy="885824"/>
            <a:chOff x="1416290" y="2319994"/>
            <a:chExt cx="2343168" cy="950076"/>
          </a:xfrm>
        </p:grpSpPr>
        <p:sp>
          <p:nvSpPr>
            <p:cNvPr id="403" name="Google Shape;403;p54"/>
            <p:cNvSpPr/>
            <p:nvPr/>
          </p:nvSpPr>
          <p:spPr>
            <a:xfrm>
              <a:off x="1416290" y="231999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4"/>
            <p:cNvSpPr txBox="1"/>
            <p:nvPr/>
          </p:nvSpPr>
          <p:spPr>
            <a:xfrm>
              <a:off x="1861764" y="2467431"/>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405" name="Google Shape;405;p54"/>
          <p:cNvPicPr preferRelativeResize="0"/>
          <p:nvPr/>
        </p:nvPicPr>
        <p:blipFill>
          <a:blip r:embed="rId3">
            <a:alphaModFix/>
          </a:blip>
          <a:stretch>
            <a:fillRect/>
          </a:stretch>
        </p:blipFill>
        <p:spPr>
          <a:xfrm>
            <a:off x="2512825" y="1579750"/>
            <a:ext cx="4371475" cy="2317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5"/>
          <p:cNvSpPr txBox="1"/>
          <p:nvPr>
            <p:ph type="ctrTitle"/>
          </p:nvPr>
        </p:nvSpPr>
        <p:spPr>
          <a:xfrm>
            <a:off x="344350" y="329350"/>
            <a:ext cx="7622100" cy="77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Measure with Different Length Units</a:t>
            </a:r>
            <a:endParaRPr b="0" sz="2800">
              <a:solidFill>
                <a:srgbClr val="434343"/>
              </a:solidFill>
              <a:latin typeface="Hepta Slab"/>
              <a:ea typeface="Hepta Slab"/>
              <a:cs typeface="Hepta Slab"/>
              <a:sym typeface="Hepta Slab"/>
            </a:endParaRPr>
          </a:p>
        </p:txBody>
      </p:sp>
      <p:sp>
        <p:nvSpPr>
          <p:cNvPr id="411" name="Google Shape;411;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12" name="Google Shape;412;p55"/>
          <p:cNvSpPr txBox="1"/>
          <p:nvPr/>
        </p:nvSpPr>
        <p:spPr>
          <a:xfrm>
            <a:off x="2929825" y="1054375"/>
            <a:ext cx="2319600" cy="61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Measure the lines. </a:t>
            </a:r>
            <a:endParaRPr sz="1800">
              <a:latin typeface="Quicksand"/>
              <a:ea typeface="Quicksand"/>
              <a:cs typeface="Quicksand"/>
              <a:sym typeface="Quicksand"/>
            </a:endParaRPr>
          </a:p>
        </p:txBody>
      </p:sp>
      <p:pic>
        <p:nvPicPr>
          <p:cNvPr id="413" name="Google Shape;413;p55"/>
          <p:cNvPicPr preferRelativeResize="0"/>
          <p:nvPr/>
        </p:nvPicPr>
        <p:blipFill>
          <a:blip r:embed="rId3">
            <a:alphaModFix/>
          </a:blip>
          <a:stretch>
            <a:fillRect/>
          </a:stretch>
        </p:blipFill>
        <p:spPr>
          <a:xfrm>
            <a:off x="1445150" y="1740450"/>
            <a:ext cx="1352550" cy="361950"/>
          </a:xfrm>
          <a:prstGeom prst="rect">
            <a:avLst/>
          </a:prstGeom>
          <a:noFill/>
          <a:ln cap="flat" cmpd="sng" w="19050">
            <a:solidFill>
              <a:schemeClr val="dk2"/>
            </a:solidFill>
            <a:prstDash val="solid"/>
            <a:round/>
            <a:headEnd len="sm" w="sm" type="none"/>
            <a:tailEnd len="sm" w="sm" type="none"/>
          </a:ln>
        </p:spPr>
      </p:pic>
      <p:sp>
        <p:nvSpPr>
          <p:cNvPr id="414" name="Google Shape;414;p55"/>
          <p:cNvSpPr txBox="1"/>
          <p:nvPr/>
        </p:nvSpPr>
        <p:spPr>
          <a:xfrm>
            <a:off x="775275" y="2273775"/>
            <a:ext cx="2943000" cy="16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Our measurement: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Our partner’s measurement: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What do you notice? </a:t>
            </a:r>
            <a:endParaRPr sz="1600">
              <a:latin typeface="Quicksand"/>
              <a:ea typeface="Quicksand"/>
              <a:cs typeface="Quicksand"/>
              <a:sym typeface="Quicksand"/>
            </a:endParaRPr>
          </a:p>
        </p:txBody>
      </p:sp>
      <p:pic>
        <p:nvPicPr>
          <p:cNvPr id="415" name="Google Shape;415;p55"/>
          <p:cNvPicPr preferRelativeResize="0"/>
          <p:nvPr/>
        </p:nvPicPr>
        <p:blipFill>
          <a:blip r:embed="rId4">
            <a:alphaModFix/>
          </a:blip>
          <a:stretch>
            <a:fillRect/>
          </a:stretch>
        </p:blipFill>
        <p:spPr>
          <a:xfrm>
            <a:off x="5805225" y="1740450"/>
            <a:ext cx="1400175" cy="323850"/>
          </a:xfrm>
          <a:prstGeom prst="rect">
            <a:avLst/>
          </a:prstGeom>
          <a:noFill/>
          <a:ln cap="flat" cmpd="sng" w="19050">
            <a:solidFill>
              <a:schemeClr val="dk2"/>
            </a:solidFill>
            <a:prstDash val="solid"/>
            <a:round/>
            <a:headEnd len="sm" w="sm" type="none"/>
            <a:tailEnd len="sm" w="sm" type="none"/>
          </a:ln>
        </p:spPr>
      </p:pic>
      <p:sp>
        <p:nvSpPr>
          <p:cNvPr id="416" name="Google Shape;416;p55"/>
          <p:cNvSpPr txBox="1"/>
          <p:nvPr/>
        </p:nvSpPr>
        <p:spPr>
          <a:xfrm>
            <a:off x="5530225" y="2273775"/>
            <a:ext cx="2943000" cy="16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Our measurement: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Our partner’s measurement: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What do you notice? </a:t>
            </a:r>
            <a:endParaRPr sz="1600">
              <a:latin typeface="Quicksand"/>
              <a:ea typeface="Quicksand"/>
              <a:cs typeface="Quicksand"/>
              <a:sym typeface="Quicksa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6"/>
          <p:cNvSpPr txBox="1"/>
          <p:nvPr>
            <p:ph type="ctrTitle"/>
          </p:nvPr>
        </p:nvSpPr>
        <p:spPr>
          <a:xfrm>
            <a:off x="344350" y="329350"/>
            <a:ext cx="7622100" cy="77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Measure with Different Length Units</a:t>
            </a:r>
            <a:endParaRPr b="0" sz="2800">
              <a:solidFill>
                <a:srgbClr val="434343"/>
              </a:solidFill>
              <a:latin typeface="Hepta Slab"/>
              <a:ea typeface="Hepta Slab"/>
              <a:cs typeface="Hepta Slab"/>
              <a:sym typeface="Hepta Slab"/>
            </a:endParaRPr>
          </a:p>
        </p:txBody>
      </p:sp>
      <p:sp>
        <p:nvSpPr>
          <p:cNvPr id="422" name="Google Shape;422;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23" name="Google Shape;423;p56"/>
          <p:cNvSpPr txBox="1"/>
          <p:nvPr/>
        </p:nvSpPr>
        <p:spPr>
          <a:xfrm>
            <a:off x="2929825" y="1054375"/>
            <a:ext cx="2319600" cy="61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Measure the lines. </a:t>
            </a:r>
            <a:endParaRPr sz="1800">
              <a:latin typeface="Quicksand"/>
              <a:ea typeface="Quicksand"/>
              <a:cs typeface="Quicksand"/>
              <a:sym typeface="Quicksand"/>
            </a:endParaRPr>
          </a:p>
        </p:txBody>
      </p:sp>
      <p:sp>
        <p:nvSpPr>
          <p:cNvPr id="424" name="Google Shape;424;p56"/>
          <p:cNvSpPr txBox="1"/>
          <p:nvPr/>
        </p:nvSpPr>
        <p:spPr>
          <a:xfrm>
            <a:off x="2884025" y="2475475"/>
            <a:ext cx="2943000" cy="16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Our measurement: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Our partner’s measurement: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What do you notice? </a:t>
            </a:r>
            <a:endParaRPr sz="1600">
              <a:latin typeface="Quicksand"/>
              <a:ea typeface="Quicksand"/>
              <a:cs typeface="Quicksand"/>
              <a:sym typeface="Quicksand"/>
            </a:endParaRPr>
          </a:p>
        </p:txBody>
      </p:sp>
      <p:pic>
        <p:nvPicPr>
          <p:cNvPr id="425" name="Google Shape;425;p56"/>
          <p:cNvPicPr preferRelativeResize="0"/>
          <p:nvPr/>
        </p:nvPicPr>
        <p:blipFill>
          <a:blip r:embed="rId3">
            <a:alphaModFix/>
          </a:blip>
          <a:stretch>
            <a:fillRect/>
          </a:stretch>
        </p:blipFill>
        <p:spPr>
          <a:xfrm>
            <a:off x="3201400" y="1783750"/>
            <a:ext cx="1409700" cy="409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7"/>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Measuring Mr. Green’s Shoe</a:t>
            </a:r>
            <a:endParaRPr b="0" sz="2400">
              <a:solidFill>
                <a:srgbClr val="434343"/>
              </a:solidFill>
              <a:latin typeface="Hepta Slab"/>
              <a:ea typeface="Hepta Slab"/>
              <a:cs typeface="Hepta Slab"/>
              <a:sym typeface="Hepta Slab"/>
            </a:endParaRPr>
          </a:p>
        </p:txBody>
      </p:sp>
      <p:sp>
        <p:nvSpPr>
          <p:cNvPr id="431" name="Google Shape;431;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432" name="Google Shape;432;p57"/>
          <p:cNvPicPr preferRelativeResize="0"/>
          <p:nvPr/>
        </p:nvPicPr>
        <p:blipFill>
          <a:blip r:embed="rId3">
            <a:alphaModFix/>
          </a:blip>
          <a:stretch>
            <a:fillRect/>
          </a:stretch>
        </p:blipFill>
        <p:spPr>
          <a:xfrm>
            <a:off x="1085325" y="2330525"/>
            <a:ext cx="2569750" cy="2089500"/>
          </a:xfrm>
          <a:prstGeom prst="rect">
            <a:avLst/>
          </a:prstGeom>
          <a:noFill/>
          <a:ln cap="flat" cmpd="sng" w="19050">
            <a:solidFill>
              <a:schemeClr val="dk2"/>
            </a:solidFill>
            <a:prstDash val="solid"/>
            <a:round/>
            <a:headEnd len="sm" w="sm" type="none"/>
            <a:tailEnd len="sm" w="sm" type="none"/>
          </a:ln>
        </p:spPr>
      </p:pic>
      <p:sp>
        <p:nvSpPr>
          <p:cNvPr id="433" name="Google Shape;433;p57"/>
          <p:cNvSpPr txBox="1"/>
          <p:nvPr/>
        </p:nvSpPr>
        <p:spPr>
          <a:xfrm>
            <a:off x="928250" y="1299663"/>
            <a:ext cx="2957400" cy="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Andre measured Mr. Green’s shoe and said it was 15 connecting cubes long. </a:t>
            </a:r>
            <a:endParaRPr sz="1600">
              <a:latin typeface="Quicksand"/>
              <a:ea typeface="Quicksand"/>
              <a:cs typeface="Quicksand"/>
              <a:sym typeface="Quicksand"/>
            </a:endParaRPr>
          </a:p>
        </p:txBody>
      </p:sp>
      <p:sp>
        <p:nvSpPr>
          <p:cNvPr id="434" name="Google Shape;434;p57"/>
          <p:cNvSpPr txBox="1"/>
          <p:nvPr/>
        </p:nvSpPr>
        <p:spPr>
          <a:xfrm>
            <a:off x="4933625" y="1258325"/>
            <a:ext cx="2957400" cy="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2. Jada measured Mr. Green’s shoe and said it was 12 connecting cubes long.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435" name="Google Shape;435;p57"/>
          <p:cNvPicPr preferRelativeResize="0"/>
          <p:nvPr/>
        </p:nvPicPr>
        <p:blipFill>
          <a:blip r:embed="rId4">
            <a:alphaModFix/>
          </a:blip>
          <a:stretch>
            <a:fillRect/>
          </a:stretch>
        </p:blipFill>
        <p:spPr>
          <a:xfrm>
            <a:off x="5120900" y="2190663"/>
            <a:ext cx="2867025" cy="2200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8"/>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Measuring Mr. Green’s Shoe</a:t>
            </a:r>
            <a:endParaRPr b="0" sz="2400">
              <a:solidFill>
                <a:srgbClr val="434343"/>
              </a:solidFill>
              <a:latin typeface="Hepta Slab"/>
              <a:ea typeface="Hepta Slab"/>
              <a:cs typeface="Hepta Slab"/>
              <a:sym typeface="Hepta Slab"/>
            </a:endParaRPr>
          </a:p>
        </p:txBody>
      </p:sp>
      <p:sp>
        <p:nvSpPr>
          <p:cNvPr id="441" name="Google Shape;441;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42" name="Google Shape;442;p58"/>
          <p:cNvSpPr txBox="1"/>
          <p:nvPr/>
        </p:nvSpPr>
        <p:spPr>
          <a:xfrm>
            <a:off x="928250" y="1299663"/>
            <a:ext cx="2957400" cy="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3. Clare measured Mr. Green’s shoe and said it was 30 small cubes long. </a:t>
            </a:r>
            <a:endParaRPr sz="1600">
              <a:latin typeface="Quicksand"/>
              <a:ea typeface="Quicksand"/>
              <a:cs typeface="Quicksand"/>
              <a:sym typeface="Quicksand"/>
            </a:endParaRPr>
          </a:p>
        </p:txBody>
      </p:sp>
      <p:sp>
        <p:nvSpPr>
          <p:cNvPr id="443" name="Google Shape;443;p58"/>
          <p:cNvSpPr txBox="1"/>
          <p:nvPr/>
        </p:nvSpPr>
        <p:spPr>
          <a:xfrm>
            <a:off x="4933625" y="1258325"/>
            <a:ext cx="2957400" cy="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4. Kiran measured Mr. Green’s shoe and said it was 19 long.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444" name="Google Shape;444;p58"/>
          <p:cNvPicPr preferRelativeResize="0"/>
          <p:nvPr/>
        </p:nvPicPr>
        <p:blipFill>
          <a:blip r:embed="rId3">
            <a:alphaModFix/>
          </a:blip>
          <a:stretch>
            <a:fillRect/>
          </a:stretch>
        </p:blipFill>
        <p:spPr>
          <a:xfrm>
            <a:off x="916288" y="2297138"/>
            <a:ext cx="2981325" cy="2143125"/>
          </a:xfrm>
          <a:prstGeom prst="rect">
            <a:avLst/>
          </a:prstGeom>
          <a:noFill/>
          <a:ln cap="flat" cmpd="sng" w="19050">
            <a:solidFill>
              <a:schemeClr val="dk2"/>
            </a:solidFill>
            <a:prstDash val="solid"/>
            <a:round/>
            <a:headEnd len="sm" w="sm" type="none"/>
            <a:tailEnd len="sm" w="sm" type="none"/>
          </a:ln>
        </p:spPr>
      </p:pic>
      <p:pic>
        <p:nvPicPr>
          <p:cNvPr id="445" name="Google Shape;445;p58"/>
          <p:cNvPicPr preferRelativeResize="0"/>
          <p:nvPr/>
        </p:nvPicPr>
        <p:blipFill>
          <a:blip r:embed="rId4">
            <a:alphaModFix/>
          </a:blip>
          <a:stretch>
            <a:fillRect/>
          </a:stretch>
        </p:blipFill>
        <p:spPr>
          <a:xfrm>
            <a:off x="5078438" y="2190675"/>
            <a:ext cx="2962275" cy="2305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9"/>
          <p:cNvSpPr txBox="1"/>
          <p:nvPr/>
        </p:nvSpPr>
        <p:spPr>
          <a:xfrm>
            <a:off x="5681877" y="2423872"/>
            <a:ext cx="2159700" cy="141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You said Clare and Andre both had accurate measurements. How could they have different answers?</a:t>
            </a:r>
            <a:endParaRPr b="1" sz="1300">
              <a:latin typeface="Quicksand"/>
              <a:ea typeface="Quicksand"/>
              <a:cs typeface="Quicksand"/>
              <a:sym typeface="Quicksand"/>
            </a:endParaRPr>
          </a:p>
        </p:txBody>
      </p:sp>
      <p:pic>
        <p:nvPicPr>
          <p:cNvPr id="451" name="Google Shape;451;p59"/>
          <p:cNvPicPr preferRelativeResize="0"/>
          <p:nvPr/>
        </p:nvPicPr>
        <p:blipFill>
          <a:blip r:embed="rId3">
            <a:alphaModFix/>
          </a:blip>
          <a:stretch>
            <a:fillRect/>
          </a:stretch>
        </p:blipFill>
        <p:spPr>
          <a:xfrm>
            <a:off x="3080825" y="2962277"/>
            <a:ext cx="1929150" cy="1717725"/>
          </a:xfrm>
          <a:prstGeom prst="rect">
            <a:avLst/>
          </a:prstGeom>
          <a:noFill/>
          <a:ln>
            <a:noFill/>
          </a:ln>
        </p:spPr>
      </p:pic>
      <p:sp>
        <p:nvSpPr>
          <p:cNvPr id="452" name="Google Shape;452;p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53" name="Google Shape;453;p59"/>
          <p:cNvSpPr/>
          <p:nvPr/>
        </p:nvSpPr>
        <p:spPr>
          <a:xfrm>
            <a:off x="5486850" y="2155800"/>
            <a:ext cx="2668994" cy="21442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4" name="Google Shape;454;p59"/>
          <p:cNvPicPr preferRelativeResize="0"/>
          <p:nvPr/>
        </p:nvPicPr>
        <p:blipFill>
          <a:blip r:embed="rId4">
            <a:alphaModFix/>
          </a:blip>
          <a:stretch>
            <a:fillRect/>
          </a:stretch>
        </p:blipFill>
        <p:spPr>
          <a:xfrm>
            <a:off x="3398050" y="548150"/>
            <a:ext cx="1796425" cy="1944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458" name="Shape 458"/>
        <p:cNvGrpSpPr/>
        <p:nvPr/>
      </p:nvGrpSpPr>
      <p:grpSpPr>
        <a:xfrm>
          <a:off x="0" y="0"/>
          <a:ext cx="0" cy="0"/>
          <a:chOff x="0" y="0"/>
          <a:chExt cx="0" cy="0"/>
        </a:xfrm>
      </p:grpSpPr>
      <p:sp>
        <p:nvSpPr>
          <p:cNvPr id="459" name="Google Shape;459;p60"/>
          <p:cNvSpPr txBox="1"/>
          <p:nvPr>
            <p:ph type="ctrTitle"/>
          </p:nvPr>
        </p:nvSpPr>
        <p:spPr>
          <a:xfrm>
            <a:off x="740725" y="1531624"/>
            <a:ext cx="7772400" cy="156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Standard Units of Measure</a:t>
            </a:r>
            <a:endParaRPr sz="4400">
              <a:solidFill>
                <a:srgbClr val="434343"/>
              </a:solidFill>
              <a:latin typeface="Hepta Slab"/>
              <a:ea typeface="Hepta Slab"/>
              <a:cs typeface="Hepta Slab"/>
              <a:sym typeface="Hepta Slab"/>
            </a:endParaRPr>
          </a:p>
        </p:txBody>
      </p:sp>
      <p:sp>
        <p:nvSpPr>
          <p:cNvPr id="460" name="Google Shape;460;p60"/>
          <p:cNvSpPr txBox="1"/>
          <p:nvPr/>
        </p:nvSpPr>
        <p:spPr>
          <a:xfrm>
            <a:off x="3181125" y="3098525"/>
            <a:ext cx="470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length.</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461" name="Google Shape;461;p60"/>
          <p:cNvSpPr/>
          <p:nvPr/>
        </p:nvSpPr>
        <p:spPr>
          <a:xfrm>
            <a:off x="2698202" y="3098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2.MD.D.10, 2.NBT.B.5, 2.OA.A.1</a:t>
            </a:r>
            <a:endParaRPr sz="1100">
              <a:latin typeface="Quicksand"/>
              <a:ea typeface="Quicksand"/>
              <a:cs typeface="Quicksand"/>
              <a:sym typeface="Quicksand"/>
            </a:endParaRPr>
          </a:p>
        </p:txBody>
      </p:sp>
      <p:sp>
        <p:nvSpPr>
          <p:cNvPr id="463" name="Google Shape;463;p60"/>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1"/>
          <p:cNvSpPr txBox="1"/>
          <p:nvPr>
            <p:ph type="ctrTitle"/>
          </p:nvPr>
        </p:nvSpPr>
        <p:spPr>
          <a:xfrm>
            <a:off x="1361575" y="2201225"/>
            <a:ext cx="7093500" cy="756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Does it Mean to Measure?</a:t>
            </a:r>
            <a:endParaRPr b="0" sz="3000">
              <a:solidFill>
                <a:srgbClr val="434343"/>
              </a:solidFill>
              <a:latin typeface="Hepta Slab"/>
              <a:ea typeface="Hepta Slab"/>
              <a:cs typeface="Hepta Slab"/>
              <a:sym typeface="Hepta Slab"/>
            </a:endParaRPr>
          </a:p>
        </p:txBody>
      </p:sp>
      <p:sp>
        <p:nvSpPr>
          <p:cNvPr id="469" name="Google Shape;469;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70" name="Google Shape;470;p61"/>
          <p:cNvPicPr preferRelativeResize="0"/>
          <p:nvPr/>
        </p:nvPicPr>
        <p:blipFill>
          <a:blip r:embed="rId3">
            <a:alphaModFix/>
          </a:blip>
          <a:stretch>
            <a:fillRect/>
          </a:stretch>
        </p:blipFill>
        <p:spPr>
          <a:xfrm rot="1112247">
            <a:off x="6664450" y="3177950"/>
            <a:ext cx="1583674" cy="1188575"/>
          </a:xfrm>
          <a:prstGeom prst="rect">
            <a:avLst/>
          </a:prstGeom>
          <a:noFill/>
          <a:ln>
            <a:noFill/>
          </a:ln>
        </p:spPr>
      </p:pic>
      <p:pic>
        <p:nvPicPr>
          <p:cNvPr id="471" name="Google Shape;471;p61"/>
          <p:cNvPicPr preferRelativeResize="0"/>
          <p:nvPr/>
        </p:nvPicPr>
        <p:blipFill>
          <a:blip r:embed="rId4">
            <a:alphaModFix/>
          </a:blip>
          <a:stretch>
            <a:fillRect/>
          </a:stretch>
        </p:blipFill>
        <p:spPr>
          <a:xfrm rot="-330115">
            <a:off x="998448" y="514350"/>
            <a:ext cx="1005774" cy="14661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2"/>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Priya’s Pet</a:t>
            </a:r>
            <a:endParaRPr b="0" sz="3000">
              <a:solidFill>
                <a:srgbClr val="434343"/>
              </a:solidFill>
              <a:latin typeface="Hepta Slab"/>
              <a:ea typeface="Hepta Slab"/>
              <a:cs typeface="Hepta Slab"/>
              <a:sym typeface="Hepta Slab"/>
            </a:endParaRPr>
          </a:p>
        </p:txBody>
      </p:sp>
      <p:sp>
        <p:nvSpPr>
          <p:cNvPr id="477" name="Google Shape;477;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78" name="Google Shape;478;p62"/>
          <p:cNvPicPr preferRelativeResize="0"/>
          <p:nvPr/>
        </p:nvPicPr>
        <p:blipFill>
          <a:blip r:embed="rId3">
            <a:alphaModFix/>
          </a:blip>
          <a:stretch>
            <a:fillRect/>
          </a:stretch>
        </p:blipFill>
        <p:spPr>
          <a:xfrm>
            <a:off x="1335125" y="1108747"/>
            <a:ext cx="6343650" cy="1495425"/>
          </a:xfrm>
          <a:prstGeom prst="rect">
            <a:avLst/>
          </a:prstGeom>
          <a:noFill/>
          <a:ln cap="flat" cmpd="sng" w="19050">
            <a:solidFill>
              <a:schemeClr val="dk2"/>
            </a:solidFill>
            <a:prstDash val="solid"/>
            <a:round/>
            <a:headEnd len="sm" w="sm" type="none"/>
            <a:tailEnd len="sm" w="sm" type="none"/>
          </a:ln>
        </p:spPr>
      </p:pic>
      <p:pic>
        <p:nvPicPr>
          <p:cNvPr id="479" name="Google Shape;479;p62"/>
          <p:cNvPicPr preferRelativeResize="0"/>
          <p:nvPr/>
        </p:nvPicPr>
        <p:blipFill>
          <a:blip r:embed="rId4">
            <a:alphaModFix/>
          </a:blip>
          <a:stretch>
            <a:fillRect/>
          </a:stretch>
        </p:blipFill>
        <p:spPr>
          <a:xfrm>
            <a:off x="2976563" y="2976597"/>
            <a:ext cx="3190875" cy="1000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3"/>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a Standard Unit</a:t>
            </a:r>
            <a:endParaRPr b="0" sz="2400">
              <a:solidFill>
                <a:srgbClr val="434343"/>
              </a:solidFill>
              <a:latin typeface="Hepta Slab"/>
              <a:ea typeface="Hepta Slab"/>
              <a:cs typeface="Hepta Slab"/>
              <a:sym typeface="Hepta Slab"/>
            </a:endParaRPr>
          </a:p>
        </p:txBody>
      </p:sp>
      <p:sp>
        <p:nvSpPr>
          <p:cNvPr id="485" name="Google Shape;485;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86" name="Google Shape;486;p63"/>
          <p:cNvSpPr txBox="1"/>
          <p:nvPr/>
        </p:nvSpPr>
        <p:spPr>
          <a:xfrm>
            <a:off x="1676750" y="1249125"/>
            <a:ext cx="52905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t>Use the cubes to measure Priya’s string. </a:t>
            </a:r>
            <a:endParaRPr sz="2000"/>
          </a:p>
        </p:txBody>
      </p:sp>
      <p:pic>
        <p:nvPicPr>
          <p:cNvPr id="487" name="Google Shape;487;p63"/>
          <p:cNvPicPr preferRelativeResize="0"/>
          <p:nvPr/>
        </p:nvPicPr>
        <p:blipFill>
          <a:blip r:embed="rId3">
            <a:alphaModFix/>
          </a:blip>
          <a:stretch>
            <a:fillRect/>
          </a:stretch>
        </p:blipFill>
        <p:spPr>
          <a:xfrm>
            <a:off x="2089600" y="2174775"/>
            <a:ext cx="4800600" cy="1143000"/>
          </a:xfrm>
          <a:prstGeom prst="rect">
            <a:avLst/>
          </a:prstGeom>
          <a:noFill/>
          <a:ln cap="flat" cmpd="sng" w="19050">
            <a:solidFill>
              <a:schemeClr val="dk2"/>
            </a:solidFill>
            <a:prstDash val="solid"/>
            <a:round/>
            <a:headEnd len="sm" w="sm" type="none"/>
            <a:tailEnd len="sm" w="sm" type="none"/>
          </a:ln>
        </p:spPr>
      </p:pic>
      <p:pic>
        <p:nvPicPr>
          <p:cNvPr id="488" name="Google Shape;488;p63"/>
          <p:cNvPicPr preferRelativeResize="0"/>
          <p:nvPr/>
        </p:nvPicPr>
        <p:blipFill rotWithShape="1">
          <a:blip r:embed="rId4">
            <a:alphaModFix/>
          </a:blip>
          <a:srcRect b="12816" l="5402" r="5598" t="14566"/>
          <a:stretch/>
        </p:blipFill>
        <p:spPr>
          <a:xfrm rot="159654">
            <a:off x="7037150" y="3104450"/>
            <a:ext cx="1665975" cy="1359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4"/>
          <p:cNvSpPr/>
          <p:nvPr/>
        </p:nvSpPr>
        <p:spPr>
          <a:xfrm flipH="1">
            <a:off x="767300" y="22200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64"/>
          <p:cNvSpPr txBox="1"/>
          <p:nvPr/>
        </p:nvSpPr>
        <p:spPr>
          <a:xfrm>
            <a:off x="985775" y="23375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The cubes we used today can be called centimeter cubes because the edge of each cube is 1 centimeter long.</a:t>
            </a:r>
            <a:endParaRPr b="1" sz="1200">
              <a:latin typeface="Quicksand"/>
              <a:ea typeface="Quicksand"/>
              <a:cs typeface="Quicksand"/>
              <a:sym typeface="Quicksand"/>
            </a:endParaRPr>
          </a:p>
        </p:txBody>
      </p:sp>
      <p:pic>
        <p:nvPicPr>
          <p:cNvPr id="495" name="Google Shape;495;p64"/>
          <p:cNvPicPr preferRelativeResize="0"/>
          <p:nvPr/>
        </p:nvPicPr>
        <p:blipFill>
          <a:blip r:embed="rId3">
            <a:alphaModFix/>
          </a:blip>
          <a:stretch>
            <a:fillRect/>
          </a:stretch>
        </p:blipFill>
        <p:spPr>
          <a:xfrm>
            <a:off x="3827675" y="3194924"/>
            <a:ext cx="1451437" cy="1292365"/>
          </a:xfrm>
          <a:prstGeom prst="rect">
            <a:avLst/>
          </a:prstGeom>
          <a:noFill/>
          <a:ln>
            <a:noFill/>
          </a:ln>
        </p:spPr>
      </p:pic>
      <p:sp>
        <p:nvSpPr>
          <p:cNvPr id="496" name="Google Shape;496;p6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97" name="Google Shape;497;p64"/>
          <p:cNvSpPr txBox="1"/>
          <p:nvPr/>
        </p:nvSpPr>
        <p:spPr>
          <a:xfrm>
            <a:off x="822475" y="581950"/>
            <a:ext cx="6836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Today, we measured a length of string using different units. We used straws and cubes.</a:t>
            </a:r>
            <a:endParaRPr sz="1500">
              <a:latin typeface="Livvic"/>
              <a:ea typeface="Livvic"/>
              <a:cs typeface="Livvic"/>
              <a:sym typeface="Livvic"/>
            </a:endParaRPr>
          </a:p>
        </p:txBody>
      </p:sp>
      <p:sp>
        <p:nvSpPr>
          <p:cNvPr id="498" name="Google Shape;498;p64"/>
          <p:cNvSpPr/>
          <p:nvPr/>
        </p:nvSpPr>
        <p:spPr>
          <a:xfrm>
            <a:off x="5848500" y="25510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64"/>
          <p:cNvSpPr txBox="1"/>
          <p:nvPr/>
        </p:nvSpPr>
        <p:spPr>
          <a:xfrm flipH="1">
            <a:off x="6024112" y="26941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A centimeter is a standard unit of length that people use to measure all around the world.</a:t>
            </a:r>
            <a:endParaRPr b="1" sz="1200">
              <a:latin typeface="Quicksand"/>
              <a:ea typeface="Quicksand"/>
              <a:cs typeface="Quicksand"/>
              <a:sym typeface="Quicksand"/>
            </a:endParaRPr>
          </a:p>
        </p:txBody>
      </p:sp>
      <p:pic>
        <p:nvPicPr>
          <p:cNvPr id="500" name="Google Shape;500;p64"/>
          <p:cNvPicPr preferRelativeResize="0"/>
          <p:nvPr/>
        </p:nvPicPr>
        <p:blipFill>
          <a:blip r:embed="rId4">
            <a:alphaModFix/>
          </a:blip>
          <a:stretch>
            <a:fillRect/>
          </a:stretch>
        </p:blipFill>
        <p:spPr>
          <a:xfrm>
            <a:off x="3827675" y="1473325"/>
            <a:ext cx="1225950" cy="10777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id="505" name="Google Shape;505;p65"/>
          <p:cNvPicPr preferRelativeResize="0"/>
          <p:nvPr/>
        </p:nvPicPr>
        <p:blipFill>
          <a:blip r:embed="rId3">
            <a:alphaModFix/>
          </a:blip>
          <a:stretch>
            <a:fillRect/>
          </a:stretch>
        </p:blipFill>
        <p:spPr>
          <a:xfrm>
            <a:off x="3561775" y="2901549"/>
            <a:ext cx="1451437" cy="1292365"/>
          </a:xfrm>
          <a:prstGeom prst="rect">
            <a:avLst/>
          </a:prstGeom>
          <a:noFill/>
          <a:ln>
            <a:noFill/>
          </a:ln>
        </p:spPr>
      </p:pic>
      <p:sp>
        <p:nvSpPr>
          <p:cNvPr id="506" name="Google Shape;506;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07" name="Google Shape;507;p65"/>
          <p:cNvSpPr/>
          <p:nvPr/>
        </p:nvSpPr>
        <p:spPr>
          <a:xfrm>
            <a:off x="5518425" y="21476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65"/>
          <p:cNvSpPr txBox="1"/>
          <p:nvPr/>
        </p:nvSpPr>
        <p:spPr>
          <a:xfrm flipH="1">
            <a:off x="5694037" y="22907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sentence best describes the length of Priya’s iguana? Explain.</a:t>
            </a:r>
            <a:endParaRPr b="1">
              <a:latin typeface="Quicksand"/>
              <a:ea typeface="Quicksand"/>
              <a:cs typeface="Quicksand"/>
              <a:sym typeface="Quicksand"/>
            </a:endParaRPr>
          </a:p>
        </p:txBody>
      </p:sp>
      <p:sp>
        <p:nvSpPr>
          <p:cNvPr id="509" name="Google Shape;509;p65"/>
          <p:cNvSpPr txBox="1"/>
          <p:nvPr/>
        </p:nvSpPr>
        <p:spPr>
          <a:xfrm>
            <a:off x="2150500" y="1182700"/>
            <a:ext cx="5253600" cy="12012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Priya’s iguana is 40 cubes long. </a:t>
            </a:r>
            <a:endParaRPr sz="1900"/>
          </a:p>
          <a:p>
            <a:pPr indent="-349250" lvl="0" marL="457200" rtl="0" algn="l">
              <a:spcBef>
                <a:spcPts val="0"/>
              </a:spcBef>
              <a:spcAft>
                <a:spcPts val="0"/>
              </a:spcAft>
              <a:buSzPts val="1900"/>
              <a:buChar char="●"/>
            </a:pPr>
            <a:r>
              <a:rPr lang="en" sz="1900"/>
              <a:t>Priya’s iguana is 40 centimeter cubes long</a:t>
            </a:r>
            <a:endParaRPr sz="19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513" name="Shape 513"/>
        <p:cNvGrpSpPr/>
        <p:nvPr/>
      </p:nvGrpSpPr>
      <p:grpSpPr>
        <a:xfrm>
          <a:off x="0" y="0"/>
          <a:ext cx="0" cy="0"/>
          <a:chOff x="0" y="0"/>
          <a:chExt cx="0" cy="0"/>
        </a:xfrm>
      </p:grpSpPr>
      <p:sp>
        <p:nvSpPr>
          <p:cNvPr id="514" name="Google Shape;514;p66"/>
          <p:cNvSpPr txBox="1"/>
          <p:nvPr>
            <p:ph type="ctrTitle"/>
          </p:nvPr>
        </p:nvSpPr>
        <p:spPr>
          <a:xfrm>
            <a:off x="1683000" y="1409400"/>
            <a:ext cx="5778000" cy="14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Measure with Centimeters</a:t>
            </a:r>
            <a:endParaRPr sz="4200">
              <a:solidFill>
                <a:srgbClr val="434343"/>
              </a:solidFill>
              <a:latin typeface="Hepta Slab"/>
              <a:ea typeface="Hepta Slab"/>
              <a:cs typeface="Hepta Slab"/>
              <a:sym typeface="Hepta Slab"/>
            </a:endParaRPr>
          </a:p>
        </p:txBody>
      </p:sp>
      <p:sp>
        <p:nvSpPr>
          <p:cNvPr id="515" name="Google Shape;515;p66"/>
          <p:cNvSpPr txBox="1"/>
          <p:nvPr/>
        </p:nvSpPr>
        <p:spPr>
          <a:xfrm>
            <a:off x="3541250" y="290630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with centimeters.</a:t>
            </a:r>
            <a:endParaRPr>
              <a:latin typeface="Quicksand"/>
              <a:ea typeface="Quicksand"/>
              <a:cs typeface="Quicksand"/>
              <a:sym typeface="Quicksand"/>
            </a:endParaRPr>
          </a:p>
        </p:txBody>
      </p:sp>
      <p:sp>
        <p:nvSpPr>
          <p:cNvPr id="516" name="Google Shape;516;p66"/>
          <p:cNvSpPr/>
          <p:nvPr/>
        </p:nvSpPr>
        <p:spPr>
          <a:xfrm>
            <a:off x="2961552" y="29031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2.MD.A.4</a:t>
            </a:r>
            <a:endParaRPr sz="1100">
              <a:latin typeface="Quicksand"/>
              <a:ea typeface="Quicksand"/>
              <a:cs typeface="Quicksand"/>
              <a:sym typeface="Quicksand"/>
            </a:endParaRPr>
          </a:p>
        </p:txBody>
      </p:sp>
      <p:sp>
        <p:nvSpPr>
          <p:cNvPr id="518" name="Google Shape;518;p66"/>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7"/>
          <p:cNvSpPr txBox="1"/>
          <p:nvPr>
            <p:ph type="ctrTitle"/>
          </p:nvPr>
        </p:nvSpPr>
        <p:spPr>
          <a:xfrm>
            <a:off x="511925" y="593871"/>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Centimeters</a:t>
            </a:r>
            <a:endParaRPr b="0" sz="3000">
              <a:solidFill>
                <a:srgbClr val="434343"/>
              </a:solidFill>
              <a:latin typeface="Hepta Slab"/>
              <a:ea typeface="Hepta Slab"/>
              <a:cs typeface="Hepta Slab"/>
              <a:sym typeface="Hepta Slab"/>
            </a:endParaRPr>
          </a:p>
        </p:txBody>
      </p:sp>
      <p:sp>
        <p:nvSpPr>
          <p:cNvPr id="524" name="Google Shape;524;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25" name="Google Shape;525;p67"/>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26" name="Google Shape;526;p67"/>
          <p:cNvPicPr preferRelativeResize="0"/>
          <p:nvPr/>
        </p:nvPicPr>
        <p:blipFill>
          <a:blip r:embed="rId3">
            <a:alphaModFix/>
          </a:blip>
          <a:stretch>
            <a:fillRect/>
          </a:stretch>
        </p:blipFill>
        <p:spPr>
          <a:xfrm>
            <a:off x="2470763" y="1952225"/>
            <a:ext cx="4202476" cy="1980150"/>
          </a:xfrm>
          <a:prstGeom prst="rect">
            <a:avLst/>
          </a:prstGeom>
          <a:noFill/>
          <a:ln>
            <a:noFill/>
          </a:ln>
        </p:spPr>
      </p:pic>
      <p:grpSp>
        <p:nvGrpSpPr>
          <p:cNvPr id="527" name="Google Shape;527;p67"/>
          <p:cNvGrpSpPr/>
          <p:nvPr/>
        </p:nvGrpSpPr>
        <p:grpSpPr>
          <a:xfrm rot="-801510">
            <a:off x="554980" y="1732833"/>
            <a:ext cx="1993856" cy="955396"/>
            <a:chOff x="522450" y="1769275"/>
            <a:chExt cx="2343168" cy="950076"/>
          </a:xfrm>
        </p:grpSpPr>
        <p:sp>
          <p:nvSpPr>
            <p:cNvPr id="528" name="Google Shape;528;p6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67"/>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530" name="Google Shape;530;p67"/>
          <p:cNvGrpSpPr/>
          <p:nvPr/>
        </p:nvGrpSpPr>
        <p:grpSpPr>
          <a:xfrm rot="862304">
            <a:off x="6878184" y="3346231"/>
            <a:ext cx="1863493" cy="885824"/>
            <a:chOff x="1416290" y="2319994"/>
            <a:chExt cx="2343168" cy="950076"/>
          </a:xfrm>
        </p:grpSpPr>
        <p:sp>
          <p:nvSpPr>
            <p:cNvPr id="531" name="Google Shape;531;p67"/>
            <p:cNvSpPr/>
            <p:nvPr/>
          </p:nvSpPr>
          <p:spPr>
            <a:xfrm>
              <a:off x="1416290" y="231999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67"/>
            <p:cNvSpPr txBox="1"/>
            <p:nvPr/>
          </p:nvSpPr>
          <p:spPr>
            <a:xfrm>
              <a:off x="1861764" y="2467431"/>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8"/>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Length in Centimeters</a:t>
            </a:r>
            <a:endParaRPr b="0" sz="3000">
              <a:solidFill>
                <a:srgbClr val="434343"/>
              </a:solidFill>
              <a:latin typeface="Hepta Slab"/>
              <a:ea typeface="Hepta Slab"/>
              <a:cs typeface="Hepta Slab"/>
              <a:sym typeface="Hepta Slab"/>
            </a:endParaRPr>
          </a:p>
        </p:txBody>
      </p:sp>
      <p:sp>
        <p:nvSpPr>
          <p:cNvPr id="538" name="Google Shape;538;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39" name="Google Shape;539;p68"/>
          <p:cNvPicPr preferRelativeResize="0"/>
          <p:nvPr/>
        </p:nvPicPr>
        <p:blipFill>
          <a:blip r:embed="rId3">
            <a:alphaModFix/>
          </a:blip>
          <a:stretch>
            <a:fillRect/>
          </a:stretch>
        </p:blipFill>
        <p:spPr>
          <a:xfrm>
            <a:off x="648375" y="1332688"/>
            <a:ext cx="5334000" cy="3171825"/>
          </a:xfrm>
          <a:prstGeom prst="rect">
            <a:avLst/>
          </a:prstGeom>
          <a:noFill/>
          <a:ln cap="flat" cmpd="sng" w="19050">
            <a:solidFill>
              <a:schemeClr val="dk2"/>
            </a:solidFill>
            <a:prstDash val="solid"/>
            <a:round/>
            <a:headEnd len="sm" w="sm" type="none"/>
            <a:tailEnd len="sm" w="sm" type="none"/>
          </a:ln>
        </p:spPr>
      </p:pic>
      <p:pic>
        <p:nvPicPr>
          <p:cNvPr id="540" name="Google Shape;540;p68"/>
          <p:cNvPicPr preferRelativeResize="0"/>
          <p:nvPr/>
        </p:nvPicPr>
        <p:blipFill>
          <a:blip r:embed="rId4">
            <a:alphaModFix/>
          </a:blip>
          <a:stretch>
            <a:fillRect/>
          </a:stretch>
        </p:blipFill>
        <p:spPr>
          <a:xfrm>
            <a:off x="6235850" y="1108750"/>
            <a:ext cx="2317285" cy="3521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9"/>
          <p:cNvSpPr txBox="1"/>
          <p:nvPr>
            <p:ph type="ctrTitle"/>
          </p:nvPr>
        </p:nvSpPr>
        <p:spPr>
          <a:xfrm>
            <a:off x="268325" y="458047"/>
            <a:ext cx="7772400" cy="65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Measure with 10-centimeter Tools</a:t>
            </a:r>
            <a:endParaRPr b="0" sz="3000">
              <a:solidFill>
                <a:srgbClr val="434343"/>
              </a:solidFill>
              <a:latin typeface="Hepta Slab"/>
              <a:ea typeface="Hepta Slab"/>
              <a:cs typeface="Hepta Slab"/>
              <a:sym typeface="Hepta Slab"/>
            </a:endParaRPr>
          </a:p>
        </p:txBody>
      </p:sp>
      <p:sp>
        <p:nvSpPr>
          <p:cNvPr id="546" name="Google Shape;546;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47" name="Google Shape;547;p69"/>
          <p:cNvPicPr preferRelativeResize="0"/>
          <p:nvPr/>
        </p:nvPicPr>
        <p:blipFill>
          <a:blip r:embed="rId3">
            <a:alphaModFix/>
          </a:blip>
          <a:stretch>
            <a:fillRect/>
          </a:stretch>
        </p:blipFill>
        <p:spPr>
          <a:xfrm>
            <a:off x="610825" y="1224472"/>
            <a:ext cx="4543425" cy="3009900"/>
          </a:xfrm>
          <a:prstGeom prst="rect">
            <a:avLst/>
          </a:prstGeom>
          <a:noFill/>
          <a:ln>
            <a:noFill/>
          </a:ln>
        </p:spPr>
      </p:pic>
      <p:pic>
        <p:nvPicPr>
          <p:cNvPr id="548" name="Google Shape;548;p69"/>
          <p:cNvPicPr preferRelativeResize="0"/>
          <p:nvPr/>
        </p:nvPicPr>
        <p:blipFill>
          <a:blip r:embed="rId4">
            <a:alphaModFix/>
          </a:blip>
          <a:stretch>
            <a:fillRect/>
          </a:stretch>
        </p:blipFill>
        <p:spPr>
          <a:xfrm>
            <a:off x="5217297" y="2051423"/>
            <a:ext cx="3803825" cy="907652"/>
          </a:xfrm>
          <a:prstGeom prst="rect">
            <a:avLst/>
          </a:prstGeom>
          <a:noFill/>
          <a:ln>
            <a:noFill/>
          </a:ln>
        </p:spPr>
      </p:pic>
      <p:pic>
        <p:nvPicPr>
          <p:cNvPr id="549" name="Google Shape;549;p69"/>
          <p:cNvPicPr preferRelativeResize="0"/>
          <p:nvPr/>
        </p:nvPicPr>
        <p:blipFill>
          <a:blip r:embed="rId5">
            <a:alphaModFix/>
          </a:blip>
          <a:stretch>
            <a:fillRect/>
          </a:stretch>
        </p:blipFill>
        <p:spPr>
          <a:xfrm>
            <a:off x="2381900" y="1617000"/>
            <a:ext cx="904875" cy="542925"/>
          </a:xfrm>
          <a:prstGeom prst="rect">
            <a:avLst/>
          </a:prstGeom>
          <a:noFill/>
          <a:ln>
            <a:noFill/>
          </a:ln>
        </p:spPr>
      </p:pic>
      <p:pic>
        <p:nvPicPr>
          <p:cNvPr id="550" name="Google Shape;550;p69"/>
          <p:cNvPicPr preferRelativeResize="0"/>
          <p:nvPr/>
        </p:nvPicPr>
        <p:blipFill>
          <a:blip r:embed="rId6">
            <a:alphaModFix/>
          </a:blip>
          <a:stretch>
            <a:fillRect/>
          </a:stretch>
        </p:blipFill>
        <p:spPr>
          <a:xfrm>
            <a:off x="2037424" y="2268148"/>
            <a:ext cx="2918650" cy="690925"/>
          </a:xfrm>
          <a:prstGeom prst="rect">
            <a:avLst/>
          </a:prstGeom>
          <a:noFill/>
          <a:ln>
            <a:noFill/>
          </a:ln>
        </p:spPr>
      </p:pic>
      <p:pic>
        <p:nvPicPr>
          <p:cNvPr id="551" name="Google Shape;551;p69"/>
          <p:cNvPicPr preferRelativeResize="0"/>
          <p:nvPr/>
        </p:nvPicPr>
        <p:blipFill>
          <a:blip r:embed="rId7">
            <a:alphaModFix/>
          </a:blip>
          <a:stretch>
            <a:fillRect/>
          </a:stretch>
        </p:blipFill>
        <p:spPr>
          <a:xfrm>
            <a:off x="2381900" y="3003550"/>
            <a:ext cx="1282447" cy="841500"/>
          </a:xfrm>
          <a:prstGeom prst="rect">
            <a:avLst/>
          </a:prstGeom>
          <a:noFill/>
          <a:ln>
            <a:noFill/>
          </a:ln>
        </p:spPr>
      </p:pic>
      <p:pic>
        <p:nvPicPr>
          <p:cNvPr id="552" name="Google Shape;552;p69"/>
          <p:cNvPicPr preferRelativeResize="0"/>
          <p:nvPr/>
        </p:nvPicPr>
        <p:blipFill>
          <a:blip r:embed="rId8">
            <a:alphaModFix/>
          </a:blip>
          <a:stretch>
            <a:fillRect/>
          </a:stretch>
        </p:blipFill>
        <p:spPr>
          <a:xfrm>
            <a:off x="621288" y="4194635"/>
            <a:ext cx="4803675" cy="42056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70"/>
          <p:cNvSpPr/>
          <p:nvPr/>
        </p:nvSpPr>
        <p:spPr>
          <a:xfrm flipH="1">
            <a:off x="491750" y="30099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70"/>
          <p:cNvSpPr txBox="1"/>
          <p:nvPr/>
        </p:nvSpPr>
        <p:spPr>
          <a:xfrm>
            <a:off x="710225" y="3200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could you use a centimeter cube to show someone how long 1 centimeter is?</a:t>
            </a:r>
            <a:endParaRPr b="1" sz="1300">
              <a:latin typeface="Quicksand"/>
              <a:ea typeface="Quicksand"/>
              <a:cs typeface="Quicksand"/>
              <a:sym typeface="Quicksand"/>
            </a:endParaRPr>
          </a:p>
        </p:txBody>
      </p:sp>
      <p:pic>
        <p:nvPicPr>
          <p:cNvPr id="559" name="Google Shape;559;p70"/>
          <p:cNvPicPr preferRelativeResize="0"/>
          <p:nvPr/>
        </p:nvPicPr>
        <p:blipFill>
          <a:blip r:embed="rId3">
            <a:alphaModFix/>
          </a:blip>
          <a:stretch>
            <a:fillRect/>
          </a:stretch>
        </p:blipFill>
        <p:spPr>
          <a:xfrm>
            <a:off x="3557550" y="3569830"/>
            <a:ext cx="1250500" cy="1113450"/>
          </a:xfrm>
          <a:prstGeom prst="rect">
            <a:avLst/>
          </a:prstGeom>
          <a:noFill/>
          <a:ln>
            <a:noFill/>
          </a:ln>
        </p:spPr>
      </p:pic>
      <p:sp>
        <p:nvSpPr>
          <p:cNvPr id="560" name="Google Shape;560;p7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61" name="Google Shape;561;p70"/>
          <p:cNvSpPr/>
          <p:nvPr/>
        </p:nvSpPr>
        <p:spPr>
          <a:xfrm>
            <a:off x="6059448" y="3200825"/>
            <a:ext cx="261182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70"/>
          <p:cNvSpPr txBox="1"/>
          <p:nvPr/>
        </p:nvSpPr>
        <p:spPr>
          <a:xfrm flipH="1">
            <a:off x="6438825" y="33582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Quicksand"/>
                <a:ea typeface="Quicksand"/>
                <a:cs typeface="Quicksand"/>
                <a:sym typeface="Quicksand"/>
              </a:rPr>
              <a:t>What if you wanted to show someone how long 50 centimeters is? What would you use?</a:t>
            </a:r>
            <a:endParaRPr b="1" sz="12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563" name="Google Shape;563;p70"/>
          <p:cNvSpPr txBox="1"/>
          <p:nvPr/>
        </p:nvSpPr>
        <p:spPr>
          <a:xfrm>
            <a:off x="1364450" y="532725"/>
            <a:ext cx="63948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Today, we measured different reptiles using the length-unit of centimeters, which is a pretty small unit. We saw that we can use the centimeter cubes or the 10-centimeter blocks as tools to measure centimeters.</a:t>
            </a:r>
            <a:endParaRPr/>
          </a:p>
        </p:txBody>
      </p:sp>
      <p:sp>
        <p:nvSpPr>
          <p:cNvPr id="564" name="Google Shape;564;p70"/>
          <p:cNvSpPr/>
          <p:nvPr/>
        </p:nvSpPr>
        <p:spPr>
          <a:xfrm flipH="1">
            <a:off x="2269875" y="1509100"/>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70"/>
          <p:cNvSpPr txBox="1"/>
          <p:nvPr/>
        </p:nvSpPr>
        <p:spPr>
          <a:xfrm>
            <a:off x="2488350" y="16916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could you use a 10-centimeter tool to show someone how long 1 centimeter is?</a:t>
            </a:r>
            <a:endParaRPr b="1" sz="1300">
              <a:latin typeface="Quicksand"/>
              <a:ea typeface="Quicksand"/>
              <a:cs typeface="Quicksand"/>
              <a:sym typeface="Quicksand"/>
            </a:endParaRPr>
          </a:p>
        </p:txBody>
      </p:sp>
      <p:sp>
        <p:nvSpPr>
          <p:cNvPr id="566" name="Google Shape;566;p70"/>
          <p:cNvSpPr/>
          <p:nvPr/>
        </p:nvSpPr>
        <p:spPr>
          <a:xfrm>
            <a:off x="5265823" y="1628850"/>
            <a:ext cx="261182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70"/>
          <p:cNvSpPr txBox="1"/>
          <p:nvPr/>
        </p:nvSpPr>
        <p:spPr>
          <a:xfrm flipH="1">
            <a:off x="5645200" y="1786250"/>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Quicksand"/>
                <a:ea typeface="Quicksand"/>
                <a:cs typeface="Quicksand"/>
                <a:sym typeface="Quicksand"/>
              </a:rPr>
              <a:t>What if you wanted to show someone how long 5 centimeters is? What would you use?</a:t>
            </a:r>
            <a:endParaRPr b="1" sz="12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571" name="Shape 571"/>
        <p:cNvGrpSpPr/>
        <p:nvPr/>
      </p:nvGrpSpPr>
      <p:grpSpPr>
        <a:xfrm>
          <a:off x="0" y="0"/>
          <a:ext cx="0" cy="0"/>
          <a:chOff x="0" y="0"/>
          <a:chExt cx="0" cy="0"/>
        </a:xfrm>
      </p:grpSpPr>
      <p:sp>
        <p:nvSpPr>
          <p:cNvPr id="572" name="Google Shape;572;p71"/>
          <p:cNvSpPr txBox="1"/>
          <p:nvPr>
            <p:ph type="ctrTitle"/>
          </p:nvPr>
        </p:nvSpPr>
        <p:spPr>
          <a:xfrm>
            <a:off x="2006850" y="2073550"/>
            <a:ext cx="6194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Create and Use a Ruler</a:t>
            </a:r>
            <a:endParaRPr sz="4400">
              <a:solidFill>
                <a:srgbClr val="434343"/>
              </a:solidFill>
              <a:latin typeface="Hepta Slab"/>
              <a:ea typeface="Hepta Slab"/>
              <a:cs typeface="Hepta Slab"/>
              <a:sym typeface="Hepta Slab"/>
            </a:endParaRPr>
          </a:p>
        </p:txBody>
      </p:sp>
      <p:sp>
        <p:nvSpPr>
          <p:cNvPr id="573" name="Google Shape;573;p71"/>
          <p:cNvSpPr txBox="1"/>
          <p:nvPr/>
        </p:nvSpPr>
        <p:spPr>
          <a:xfrm>
            <a:off x="2478200" y="2811550"/>
            <a:ext cx="54537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create rulers and use them to measure and compare lengths in centimeters.</a:t>
            </a:r>
            <a:endParaRPr>
              <a:latin typeface="Quicksand"/>
              <a:ea typeface="Quicksand"/>
              <a:cs typeface="Quicksand"/>
              <a:sym typeface="Quicksand"/>
            </a:endParaRPr>
          </a:p>
        </p:txBody>
      </p:sp>
      <p:sp>
        <p:nvSpPr>
          <p:cNvPr id="574" name="Google Shape;574;p71"/>
          <p:cNvSpPr/>
          <p:nvPr/>
        </p:nvSpPr>
        <p:spPr>
          <a:xfrm>
            <a:off x="2311027" y="2811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7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2.MD.A.4, 2.NBT.B.5</a:t>
            </a:r>
            <a:endParaRPr sz="1100">
              <a:latin typeface="Quicksand"/>
              <a:ea typeface="Quicksand"/>
              <a:cs typeface="Quicksand"/>
              <a:sym typeface="Quicksand"/>
            </a:endParaRPr>
          </a:p>
        </p:txBody>
      </p:sp>
      <p:sp>
        <p:nvSpPr>
          <p:cNvPr id="576" name="Google Shape;576;p71"/>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72"/>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Two Digits</a:t>
            </a:r>
            <a:endParaRPr b="0" sz="3000">
              <a:solidFill>
                <a:srgbClr val="434343"/>
              </a:solidFill>
              <a:latin typeface="Hepta Slab"/>
              <a:ea typeface="Hepta Slab"/>
              <a:cs typeface="Hepta Slab"/>
              <a:sym typeface="Hepta Slab"/>
            </a:endParaRPr>
          </a:p>
        </p:txBody>
      </p:sp>
      <p:sp>
        <p:nvSpPr>
          <p:cNvPr id="582" name="Google Shape;582;p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83" name="Google Shape;583;p7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72"/>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585" name="Google Shape;585;p72"/>
          <p:cNvPicPr preferRelativeResize="0"/>
          <p:nvPr/>
        </p:nvPicPr>
        <p:blipFill>
          <a:blip r:embed="rId3">
            <a:alphaModFix/>
          </a:blip>
          <a:stretch>
            <a:fillRect/>
          </a:stretch>
        </p:blipFill>
        <p:spPr>
          <a:xfrm>
            <a:off x="3935807" y="1920025"/>
            <a:ext cx="2716750" cy="964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73"/>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Two Digits</a:t>
            </a:r>
            <a:endParaRPr b="0" sz="3000">
              <a:solidFill>
                <a:srgbClr val="434343"/>
              </a:solidFill>
              <a:latin typeface="Hepta Slab"/>
              <a:ea typeface="Hepta Slab"/>
              <a:cs typeface="Hepta Slab"/>
              <a:sym typeface="Hepta Slab"/>
            </a:endParaRPr>
          </a:p>
        </p:txBody>
      </p:sp>
      <p:sp>
        <p:nvSpPr>
          <p:cNvPr id="591" name="Google Shape;591;p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92" name="Google Shape;592;p7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73"/>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594" name="Google Shape;594;p73"/>
          <p:cNvPicPr preferRelativeResize="0"/>
          <p:nvPr/>
        </p:nvPicPr>
        <p:blipFill>
          <a:blip r:embed="rId3">
            <a:alphaModFix/>
          </a:blip>
          <a:stretch>
            <a:fillRect/>
          </a:stretch>
        </p:blipFill>
        <p:spPr>
          <a:xfrm>
            <a:off x="3632711" y="2227525"/>
            <a:ext cx="2985475" cy="8997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74"/>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Two Digits</a:t>
            </a:r>
            <a:endParaRPr b="0" sz="3000">
              <a:solidFill>
                <a:srgbClr val="434343"/>
              </a:solidFill>
              <a:latin typeface="Hepta Slab"/>
              <a:ea typeface="Hepta Slab"/>
              <a:cs typeface="Hepta Slab"/>
              <a:sym typeface="Hepta Slab"/>
            </a:endParaRPr>
          </a:p>
        </p:txBody>
      </p:sp>
      <p:sp>
        <p:nvSpPr>
          <p:cNvPr id="600" name="Google Shape;600;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01" name="Google Shape;601;p7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74"/>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603" name="Google Shape;603;p74"/>
          <p:cNvPicPr preferRelativeResize="0"/>
          <p:nvPr/>
        </p:nvPicPr>
        <p:blipFill>
          <a:blip r:embed="rId3">
            <a:alphaModFix/>
          </a:blip>
          <a:stretch>
            <a:fillRect/>
          </a:stretch>
        </p:blipFill>
        <p:spPr>
          <a:xfrm>
            <a:off x="3669465" y="2151000"/>
            <a:ext cx="2792250" cy="841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75"/>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Two Digits</a:t>
            </a:r>
            <a:endParaRPr b="0" sz="3000">
              <a:solidFill>
                <a:srgbClr val="434343"/>
              </a:solidFill>
              <a:latin typeface="Hepta Slab"/>
              <a:ea typeface="Hepta Slab"/>
              <a:cs typeface="Hepta Slab"/>
              <a:sym typeface="Hepta Slab"/>
            </a:endParaRPr>
          </a:p>
        </p:txBody>
      </p:sp>
      <p:sp>
        <p:nvSpPr>
          <p:cNvPr id="609" name="Google Shape;609;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10" name="Google Shape;610;p7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75"/>
          <p:cNvSpPr txBox="1"/>
          <p:nvPr/>
        </p:nvSpPr>
        <p:spPr>
          <a:xfrm rot="-385547">
            <a:off x="1009719" y="1748981"/>
            <a:ext cx="1707527" cy="9624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612" name="Google Shape;612;p75"/>
          <p:cNvPicPr preferRelativeResize="0"/>
          <p:nvPr/>
        </p:nvPicPr>
        <p:blipFill>
          <a:blip r:embed="rId3">
            <a:alphaModFix/>
          </a:blip>
          <a:stretch>
            <a:fillRect/>
          </a:stretch>
        </p:blipFill>
        <p:spPr>
          <a:xfrm>
            <a:off x="3660275" y="2116350"/>
            <a:ext cx="3022200" cy="9108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76"/>
          <p:cNvSpPr txBox="1"/>
          <p:nvPr>
            <p:ph type="ctrTitle"/>
          </p:nvPr>
        </p:nvSpPr>
        <p:spPr>
          <a:xfrm>
            <a:off x="59427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Create a Ruler</a:t>
            </a:r>
            <a:endParaRPr b="0" sz="3000">
              <a:solidFill>
                <a:srgbClr val="434343"/>
              </a:solidFill>
              <a:latin typeface="Hepta Slab"/>
              <a:ea typeface="Hepta Slab"/>
              <a:cs typeface="Hepta Slab"/>
              <a:sym typeface="Hepta Slab"/>
            </a:endParaRPr>
          </a:p>
        </p:txBody>
      </p:sp>
      <p:sp>
        <p:nvSpPr>
          <p:cNvPr id="618" name="Google Shape;618;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19" name="Google Shape;619;p76"/>
          <p:cNvSpPr txBox="1"/>
          <p:nvPr/>
        </p:nvSpPr>
        <p:spPr>
          <a:xfrm>
            <a:off x="960275" y="1369200"/>
            <a:ext cx="7681500" cy="125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1. Use your tools to make a ruler that shows lengths in centimeters.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2. Compare your ruler with your partner’s ruler</a:t>
            </a:r>
            <a:endParaRPr sz="1900">
              <a:latin typeface="Livvic"/>
              <a:ea typeface="Livvic"/>
              <a:cs typeface="Livvic"/>
              <a:sym typeface="Livvic"/>
            </a:endParaRPr>
          </a:p>
        </p:txBody>
      </p:sp>
      <p:pic>
        <p:nvPicPr>
          <p:cNvPr id="620" name="Google Shape;620;p76"/>
          <p:cNvPicPr preferRelativeResize="0"/>
          <p:nvPr/>
        </p:nvPicPr>
        <p:blipFill>
          <a:blip r:embed="rId3">
            <a:alphaModFix/>
          </a:blip>
          <a:stretch>
            <a:fillRect/>
          </a:stretch>
        </p:blipFill>
        <p:spPr>
          <a:xfrm>
            <a:off x="5965200" y="3154800"/>
            <a:ext cx="2857500" cy="16002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77"/>
          <p:cNvSpPr txBox="1"/>
          <p:nvPr>
            <p:ph type="ctrTitle"/>
          </p:nvPr>
        </p:nvSpPr>
        <p:spPr>
          <a:xfrm>
            <a:off x="362475" y="618121"/>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Measure and Compare Lengths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with Our Rulers</a:t>
            </a:r>
            <a:endParaRPr b="0" sz="2400">
              <a:solidFill>
                <a:srgbClr val="434343"/>
              </a:solidFill>
              <a:latin typeface="Hepta Slab"/>
              <a:ea typeface="Hepta Slab"/>
              <a:cs typeface="Hepta Slab"/>
              <a:sym typeface="Hepta Slab"/>
            </a:endParaRPr>
          </a:p>
        </p:txBody>
      </p:sp>
      <p:sp>
        <p:nvSpPr>
          <p:cNvPr id="626" name="Google Shape;626;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27" name="Google Shape;627;p77"/>
          <p:cNvSpPr txBox="1"/>
          <p:nvPr/>
        </p:nvSpPr>
        <p:spPr>
          <a:xfrm>
            <a:off x="4827125" y="1553325"/>
            <a:ext cx="3921900" cy="253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2. How many more centimeters longer is line a than line b?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3. How many more centimeters longer is line f than line d?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4. Which two lines are the longest? How long would the line be if you joined them together?</a:t>
            </a:r>
            <a:endParaRPr sz="1700">
              <a:latin typeface="Livvic"/>
              <a:ea typeface="Livvic"/>
              <a:cs typeface="Livvic"/>
              <a:sym typeface="Livvic"/>
            </a:endParaRPr>
          </a:p>
        </p:txBody>
      </p:sp>
      <p:pic>
        <p:nvPicPr>
          <p:cNvPr id="628" name="Google Shape;628;p77"/>
          <p:cNvPicPr preferRelativeResize="0"/>
          <p:nvPr/>
        </p:nvPicPr>
        <p:blipFill>
          <a:blip r:embed="rId3">
            <a:alphaModFix/>
          </a:blip>
          <a:stretch>
            <a:fillRect/>
          </a:stretch>
        </p:blipFill>
        <p:spPr>
          <a:xfrm>
            <a:off x="602450" y="1741500"/>
            <a:ext cx="4063376" cy="2347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78"/>
          <p:cNvSpPr/>
          <p:nvPr/>
        </p:nvSpPr>
        <p:spPr>
          <a:xfrm flipH="1">
            <a:off x="1160310" y="2120400"/>
            <a:ext cx="2877664" cy="19595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78"/>
          <p:cNvSpPr txBox="1"/>
          <p:nvPr/>
        </p:nvSpPr>
        <p:spPr>
          <a:xfrm>
            <a:off x="1614388" y="2263113"/>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is measuring with a ruler the same as measuring with centimeter cubes or a 10-centimeter tool? How is it different</a:t>
            </a:r>
            <a:endParaRPr b="1">
              <a:latin typeface="Quicksand"/>
              <a:ea typeface="Quicksand"/>
              <a:cs typeface="Quicksand"/>
              <a:sym typeface="Quicksand"/>
            </a:endParaRPr>
          </a:p>
        </p:txBody>
      </p:sp>
      <p:pic>
        <p:nvPicPr>
          <p:cNvPr id="635" name="Google Shape;635;p78"/>
          <p:cNvPicPr preferRelativeResize="0"/>
          <p:nvPr/>
        </p:nvPicPr>
        <p:blipFill>
          <a:blip r:embed="rId3">
            <a:alphaModFix/>
          </a:blip>
          <a:stretch>
            <a:fillRect/>
          </a:stretch>
        </p:blipFill>
        <p:spPr>
          <a:xfrm>
            <a:off x="3982425" y="2841141"/>
            <a:ext cx="1969500" cy="1753684"/>
          </a:xfrm>
          <a:prstGeom prst="rect">
            <a:avLst/>
          </a:prstGeom>
          <a:noFill/>
          <a:ln>
            <a:noFill/>
          </a:ln>
        </p:spPr>
      </p:pic>
      <p:sp>
        <p:nvSpPr>
          <p:cNvPr id="636" name="Google Shape;636;p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37" name="Google Shape;637;p78"/>
          <p:cNvSpPr txBox="1"/>
          <p:nvPr/>
        </p:nvSpPr>
        <p:spPr>
          <a:xfrm>
            <a:off x="1261175" y="550100"/>
            <a:ext cx="6261900" cy="74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Today, we created a ruler so we didn’t have to line up centimeter cubes or 10-centimeter tools to measure.</a:t>
            </a:r>
            <a:endParaRPr sz="1800"/>
          </a:p>
        </p:txBody>
      </p:sp>
      <p:sp>
        <p:nvSpPr>
          <p:cNvPr id="638" name="Google Shape;638;p78"/>
          <p:cNvSpPr/>
          <p:nvPr/>
        </p:nvSpPr>
        <p:spPr>
          <a:xfrm>
            <a:off x="5951935" y="1374275"/>
            <a:ext cx="2877664" cy="19595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78"/>
          <p:cNvSpPr txBox="1"/>
          <p:nvPr/>
        </p:nvSpPr>
        <p:spPr>
          <a:xfrm>
            <a:off x="6406013" y="151698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use a ruler to find how many more centimeters longer one line was than another?</a:t>
            </a:r>
            <a:endParaRPr b="1">
              <a:latin typeface="Quicksand"/>
              <a:ea typeface="Quicksand"/>
              <a:cs typeface="Quicksand"/>
              <a:sym typeface="Quicksan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643" name="Shape 643"/>
        <p:cNvGrpSpPr/>
        <p:nvPr/>
      </p:nvGrpSpPr>
      <p:grpSpPr>
        <a:xfrm>
          <a:off x="0" y="0"/>
          <a:ext cx="0" cy="0"/>
          <a:chOff x="0" y="0"/>
          <a:chExt cx="0" cy="0"/>
        </a:xfrm>
      </p:grpSpPr>
      <p:sp>
        <p:nvSpPr>
          <p:cNvPr id="644" name="Google Shape;644;p79"/>
          <p:cNvSpPr txBox="1"/>
          <p:nvPr>
            <p:ph type="ctrTitle"/>
          </p:nvPr>
        </p:nvSpPr>
        <p:spPr>
          <a:xfrm>
            <a:off x="629675" y="2060225"/>
            <a:ext cx="7752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Measure and Estimate in Centimeters</a:t>
            </a:r>
            <a:endParaRPr sz="4400">
              <a:solidFill>
                <a:srgbClr val="434343"/>
              </a:solidFill>
              <a:latin typeface="Hepta Slab"/>
              <a:ea typeface="Hepta Slab"/>
              <a:cs typeface="Hepta Slab"/>
              <a:sym typeface="Hepta Slab"/>
            </a:endParaRPr>
          </a:p>
        </p:txBody>
      </p:sp>
      <p:sp>
        <p:nvSpPr>
          <p:cNvPr id="645" name="Google Shape;645;p79"/>
          <p:cNvSpPr txBox="1"/>
          <p:nvPr/>
        </p:nvSpPr>
        <p:spPr>
          <a:xfrm>
            <a:off x="3023500" y="2798225"/>
            <a:ext cx="4842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estimate and measure in centimeters.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646" name="Google Shape;646;p79"/>
          <p:cNvSpPr/>
          <p:nvPr/>
        </p:nvSpPr>
        <p:spPr>
          <a:xfrm>
            <a:off x="2508402" y="27982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2.MD.A.3</a:t>
            </a:r>
            <a:endParaRPr sz="1100">
              <a:latin typeface="Quicksand"/>
              <a:ea typeface="Quicksand"/>
              <a:cs typeface="Quicksand"/>
              <a:sym typeface="Quicksand"/>
            </a:endParaRPr>
          </a:p>
        </p:txBody>
      </p:sp>
      <p:sp>
        <p:nvSpPr>
          <p:cNvPr id="648" name="Google Shape;648;p79"/>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2" name="Shape 652"/>
        <p:cNvGrpSpPr/>
        <p:nvPr/>
      </p:nvGrpSpPr>
      <p:grpSpPr>
        <a:xfrm>
          <a:off x="0" y="0"/>
          <a:ext cx="0" cy="0"/>
          <a:chOff x="0" y="0"/>
          <a:chExt cx="0" cy="0"/>
        </a:xfrm>
      </p:grpSpPr>
      <p:sp>
        <p:nvSpPr>
          <p:cNvPr id="653" name="Google Shape;653;p80"/>
          <p:cNvSpPr txBox="1"/>
          <p:nvPr>
            <p:ph type="ctrTitle"/>
          </p:nvPr>
        </p:nvSpPr>
        <p:spPr>
          <a:xfrm>
            <a:off x="629075" y="78167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Measurements of Length</a:t>
            </a:r>
            <a:endParaRPr b="0" sz="3000">
              <a:solidFill>
                <a:srgbClr val="595959"/>
              </a:solidFill>
              <a:latin typeface="Hepta Slab"/>
              <a:ea typeface="Hepta Slab"/>
              <a:cs typeface="Hepta Slab"/>
              <a:sym typeface="Hepta Slab"/>
            </a:endParaRPr>
          </a:p>
        </p:txBody>
      </p:sp>
      <p:sp>
        <p:nvSpPr>
          <p:cNvPr id="654" name="Google Shape;654;p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55" name="Google Shape;655;p80"/>
          <p:cNvPicPr preferRelativeResize="0"/>
          <p:nvPr/>
        </p:nvPicPr>
        <p:blipFill>
          <a:blip r:embed="rId3">
            <a:alphaModFix/>
          </a:blip>
          <a:stretch>
            <a:fillRect/>
          </a:stretch>
        </p:blipFill>
        <p:spPr>
          <a:xfrm>
            <a:off x="1986100" y="1455172"/>
            <a:ext cx="4862838" cy="338352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81"/>
          <p:cNvSpPr txBox="1"/>
          <p:nvPr>
            <p:ph type="ctrTitle"/>
          </p:nvPr>
        </p:nvSpPr>
        <p:spPr>
          <a:xfrm>
            <a:off x="336775" y="4535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Estimate Length in Centimeters</a:t>
            </a:r>
            <a:endParaRPr b="0" sz="3000">
              <a:solidFill>
                <a:srgbClr val="434343"/>
              </a:solidFill>
              <a:latin typeface="Hepta Slab"/>
              <a:ea typeface="Hepta Slab"/>
              <a:cs typeface="Hepta Slab"/>
              <a:sym typeface="Hepta Slab"/>
            </a:endParaRPr>
          </a:p>
        </p:txBody>
      </p:sp>
      <p:sp>
        <p:nvSpPr>
          <p:cNvPr id="661" name="Google Shape;661;p81"/>
          <p:cNvSpPr txBox="1"/>
          <p:nvPr/>
        </p:nvSpPr>
        <p:spPr>
          <a:xfrm>
            <a:off x="4533225" y="1370850"/>
            <a:ext cx="3755100" cy="240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Andre wanted to measure the length of his notebook, but he didn’t have any tools to measure it. He made a guess that he thought would be close.</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Look at the notebook and think about how long you think it is in centimeters.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What is an estimate that’s too high? Too low? About right?</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sp>
        <p:nvSpPr>
          <p:cNvPr id="662" name="Google Shape;662;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63" name="Google Shape;663;p81"/>
          <p:cNvPicPr preferRelativeResize="0"/>
          <p:nvPr/>
        </p:nvPicPr>
        <p:blipFill>
          <a:blip r:embed="rId3">
            <a:alphaModFix/>
          </a:blip>
          <a:stretch>
            <a:fillRect/>
          </a:stretch>
        </p:blipFill>
        <p:spPr>
          <a:xfrm>
            <a:off x="1383150" y="1765246"/>
            <a:ext cx="2476500" cy="1952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82"/>
          <p:cNvSpPr txBox="1"/>
          <p:nvPr>
            <p:ph type="ctrTitle"/>
          </p:nvPr>
        </p:nvSpPr>
        <p:spPr>
          <a:xfrm>
            <a:off x="336775" y="4535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Estimate Length in Centimeters</a:t>
            </a:r>
            <a:endParaRPr b="0" sz="3000">
              <a:solidFill>
                <a:srgbClr val="434343"/>
              </a:solidFill>
              <a:latin typeface="Hepta Slab"/>
              <a:ea typeface="Hepta Slab"/>
              <a:cs typeface="Hepta Slab"/>
              <a:sym typeface="Hepta Slab"/>
            </a:endParaRPr>
          </a:p>
        </p:txBody>
      </p:sp>
      <p:sp>
        <p:nvSpPr>
          <p:cNvPr id="669" name="Google Shape;669;p82"/>
          <p:cNvSpPr txBox="1"/>
          <p:nvPr/>
        </p:nvSpPr>
        <p:spPr>
          <a:xfrm>
            <a:off x="4533225" y="1370850"/>
            <a:ext cx="3755100" cy="24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Based on the second image,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Do you want to revise, or change, your estimates?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How did your estimation change?</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sp>
        <p:nvSpPr>
          <p:cNvPr id="670" name="Google Shape;670;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71" name="Google Shape;671;p82"/>
          <p:cNvPicPr preferRelativeResize="0"/>
          <p:nvPr/>
        </p:nvPicPr>
        <p:blipFill>
          <a:blip r:embed="rId3">
            <a:alphaModFix/>
          </a:blip>
          <a:stretch>
            <a:fillRect/>
          </a:stretch>
        </p:blipFill>
        <p:spPr>
          <a:xfrm>
            <a:off x="1199450" y="1517271"/>
            <a:ext cx="2409825" cy="2324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83"/>
          <p:cNvSpPr txBox="1"/>
          <p:nvPr>
            <p:ph type="ctrTitle"/>
          </p:nvPr>
        </p:nvSpPr>
        <p:spPr>
          <a:xfrm>
            <a:off x="336775" y="4535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Estimate Length in Centimeters</a:t>
            </a:r>
            <a:endParaRPr b="0" sz="3000">
              <a:solidFill>
                <a:srgbClr val="434343"/>
              </a:solidFill>
              <a:latin typeface="Hepta Slab"/>
              <a:ea typeface="Hepta Slab"/>
              <a:cs typeface="Hepta Slab"/>
              <a:sym typeface="Hepta Slab"/>
            </a:endParaRPr>
          </a:p>
        </p:txBody>
      </p:sp>
      <p:sp>
        <p:nvSpPr>
          <p:cNvPr id="677" name="Google Shape;677;p83"/>
          <p:cNvSpPr txBox="1"/>
          <p:nvPr/>
        </p:nvSpPr>
        <p:spPr>
          <a:xfrm>
            <a:off x="4533225" y="1370850"/>
            <a:ext cx="3755100" cy="24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Record an estimate that is: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too low, about right, too high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2. Record an estimate that is: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too low, about right, too high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3. Record an estimate for each object on the recording sheet.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4. Tell your partner why you think your estimates are “about right.</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sp>
        <p:nvSpPr>
          <p:cNvPr id="678" name="Google Shape;678;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79" name="Google Shape;679;p83"/>
          <p:cNvPicPr preferRelativeResize="0"/>
          <p:nvPr/>
        </p:nvPicPr>
        <p:blipFill>
          <a:blip r:embed="rId3">
            <a:alphaModFix/>
          </a:blip>
          <a:stretch>
            <a:fillRect/>
          </a:stretch>
        </p:blipFill>
        <p:spPr>
          <a:xfrm>
            <a:off x="822875" y="1636038"/>
            <a:ext cx="3305300" cy="2551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84"/>
          <p:cNvSpPr txBox="1"/>
          <p:nvPr>
            <p:ph type="ctrTitle"/>
          </p:nvPr>
        </p:nvSpPr>
        <p:spPr>
          <a:xfrm>
            <a:off x="326975" y="55647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Measure and Compare</a:t>
            </a:r>
            <a:endParaRPr b="0" sz="2600">
              <a:solidFill>
                <a:srgbClr val="434343"/>
              </a:solidFill>
              <a:latin typeface="Hepta Slab"/>
              <a:ea typeface="Hepta Slab"/>
              <a:cs typeface="Hepta Slab"/>
              <a:sym typeface="Hepta Slab"/>
            </a:endParaRPr>
          </a:p>
        </p:txBody>
      </p:sp>
      <p:sp>
        <p:nvSpPr>
          <p:cNvPr id="685" name="Google Shape;685;p84"/>
          <p:cNvSpPr txBox="1"/>
          <p:nvPr/>
        </p:nvSpPr>
        <p:spPr>
          <a:xfrm>
            <a:off x="576525" y="1663300"/>
            <a:ext cx="4379100" cy="11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1. Measure each object on your recording sheet. Record each length in centimeters.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2. Compare your measurements to your estimates.</a:t>
            </a:r>
            <a:endParaRPr sz="1900">
              <a:latin typeface="Livvic"/>
              <a:ea typeface="Livvic"/>
              <a:cs typeface="Livvic"/>
              <a:sym typeface="Livvic"/>
            </a:endParaRPr>
          </a:p>
        </p:txBody>
      </p:sp>
      <p:sp>
        <p:nvSpPr>
          <p:cNvPr id="686" name="Google Shape;686;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87" name="Google Shape;687;p84"/>
          <p:cNvPicPr preferRelativeResize="0"/>
          <p:nvPr/>
        </p:nvPicPr>
        <p:blipFill>
          <a:blip r:embed="rId3">
            <a:alphaModFix/>
          </a:blip>
          <a:stretch>
            <a:fillRect/>
          </a:stretch>
        </p:blipFill>
        <p:spPr>
          <a:xfrm>
            <a:off x="5242075" y="1452663"/>
            <a:ext cx="3305300" cy="2551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85"/>
          <p:cNvSpPr txBox="1"/>
          <p:nvPr/>
        </p:nvSpPr>
        <p:spPr>
          <a:xfrm>
            <a:off x="1006475" y="520075"/>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practiced estimating length and we used rulers to measure the length of objects in centimeters.</a:t>
            </a:r>
            <a:endParaRPr sz="2100">
              <a:latin typeface="Quicksand"/>
              <a:ea typeface="Quicksand"/>
              <a:cs typeface="Quicksand"/>
              <a:sym typeface="Quicksand"/>
            </a:endParaRPr>
          </a:p>
        </p:txBody>
      </p:sp>
      <p:sp>
        <p:nvSpPr>
          <p:cNvPr id="693" name="Google Shape;693;p8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94" name="Google Shape;694;p85"/>
          <p:cNvSpPr/>
          <p:nvPr/>
        </p:nvSpPr>
        <p:spPr>
          <a:xfrm flipH="1">
            <a:off x="1171595" y="2120400"/>
            <a:ext cx="2866380" cy="159944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85"/>
          <p:cNvSpPr txBox="1"/>
          <p:nvPr/>
        </p:nvSpPr>
        <p:spPr>
          <a:xfrm>
            <a:off x="1598900" y="224763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was measuring with the rulers like measuring with other tools? How was it different?</a:t>
            </a:r>
            <a:endParaRPr b="1">
              <a:latin typeface="Quicksand"/>
              <a:ea typeface="Quicksand"/>
              <a:cs typeface="Quicksand"/>
              <a:sym typeface="Quicksand"/>
            </a:endParaRPr>
          </a:p>
        </p:txBody>
      </p:sp>
      <p:pic>
        <p:nvPicPr>
          <p:cNvPr id="696" name="Google Shape;696;p85"/>
          <p:cNvPicPr preferRelativeResize="0"/>
          <p:nvPr/>
        </p:nvPicPr>
        <p:blipFill>
          <a:blip r:embed="rId3">
            <a:alphaModFix/>
          </a:blip>
          <a:stretch>
            <a:fillRect/>
          </a:stretch>
        </p:blipFill>
        <p:spPr>
          <a:xfrm>
            <a:off x="3998975" y="2902825"/>
            <a:ext cx="1880675" cy="1674574"/>
          </a:xfrm>
          <a:prstGeom prst="rect">
            <a:avLst/>
          </a:prstGeom>
          <a:noFill/>
          <a:ln>
            <a:noFill/>
          </a:ln>
        </p:spPr>
      </p:pic>
      <p:sp>
        <p:nvSpPr>
          <p:cNvPr id="697" name="Google Shape;697;p85"/>
          <p:cNvSpPr/>
          <p:nvPr/>
        </p:nvSpPr>
        <p:spPr>
          <a:xfrm>
            <a:off x="5796995" y="1629875"/>
            <a:ext cx="2866380" cy="159944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85"/>
          <p:cNvSpPr txBox="1"/>
          <p:nvPr/>
        </p:nvSpPr>
        <p:spPr>
          <a:xfrm flipH="1">
            <a:off x="6266570" y="1757113"/>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did you think about when you were making your estimates? How could you use the length of a ruler to make estimates?</a:t>
            </a:r>
            <a:endParaRPr b="1" sz="1200">
              <a:latin typeface="Quicksand"/>
              <a:ea typeface="Quicksand"/>
              <a:cs typeface="Quicksand"/>
              <a:sym typeface="Quicksan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702" name="Shape 702"/>
        <p:cNvGrpSpPr/>
        <p:nvPr/>
      </p:nvGrpSpPr>
      <p:grpSpPr>
        <a:xfrm>
          <a:off x="0" y="0"/>
          <a:ext cx="0" cy="0"/>
          <a:chOff x="0" y="0"/>
          <a:chExt cx="0" cy="0"/>
        </a:xfrm>
      </p:grpSpPr>
      <p:sp>
        <p:nvSpPr>
          <p:cNvPr id="703" name="Google Shape;703;p86"/>
          <p:cNvSpPr txBox="1"/>
          <p:nvPr>
            <p:ph type="ctrTitle"/>
          </p:nvPr>
        </p:nvSpPr>
        <p:spPr>
          <a:xfrm>
            <a:off x="1201100" y="1944700"/>
            <a:ext cx="662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Measure with Meters</a:t>
            </a:r>
            <a:endParaRPr sz="4200">
              <a:solidFill>
                <a:srgbClr val="434343"/>
              </a:solidFill>
              <a:latin typeface="Hepta Slab"/>
              <a:ea typeface="Hepta Slab"/>
              <a:cs typeface="Hepta Slab"/>
              <a:sym typeface="Hepta Slab"/>
            </a:endParaRPr>
          </a:p>
        </p:txBody>
      </p:sp>
      <p:sp>
        <p:nvSpPr>
          <p:cNvPr id="704" name="Google Shape;704;p86"/>
          <p:cNvSpPr txBox="1"/>
          <p:nvPr/>
        </p:nvSpPr>
        <p:spPr>
          <a:xfrm>
            <a:off x="3527625" y="2604825"/>
            <a:ext cx="541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length in meters.</a:t>
            </a:r>
            <a:endParaRPr>
              <a:latin typeface="Quicksand"/>
              <a:ea typeface="Quicksand"/>
              <a:cs typeface="Quicksand"/>
              <a:sym typeface="Quicksand"/>
            </a:endParaRPr>
          </a:p>
        </p:txBody>
      </p:sp>
      <p:sp>
        <p:nvSpPr>
          <p:cNvPr id="705" name="Google Shape;705;p86"/>
          <p:cNvSpPr/>
          <p:nvPr/>
        </p:nvSpPr>
        <p:spPr>
          <a:xfrm>
            <a:off x="3028277" y="2604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2.MD.A.2, 2.MD.A.3, 2.NBT.A.2</a:t>
            </a:r>
            <a:endParaRPr sz="1100">
              <a:latin typeface="Quicksand"/>
              <a:ea typeface="Quicksand"/>
              <a:cs typeface="Quicksand"/>
              <a:sym typeface="Quicksand"/>
            </a:endParaRPr>
          </a:p>
        </p:txBody>
      </p:sp>
      <p:sp>
        <p:nvSpPr>
          <p:cNvPr id="707" name="Google Shape;707;p86"/>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5</a:t>
            </a:r>
            <a:endParaRPr sz="8000">
              <a:solidFill>
                <a:srgbClr val="595959"/>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1" name="Shape 711"/>
        <p:cNvGrpSpPr/>
        <p:nvPr/>
      </p:nvGrpSpPr>
      <p:grpSpPr>
        <a:xfrm>
          <a:off x="0" y="0"/>
          <a:ext cx="0" cy="0"/>
          <a:chOff x="0" y="0"/>
          <a:chExt cx="0" cy="0"/>
        </a:xfrm>
      </p:grpSpPr>
      <p:sp>
        <p:nvSpPr>
          <p:cNvPr id="712" name="Google Shape;712;p87"/>
          <p:cNvSpPr txBox="1"/>
          <p:nvPr>
            <p:ph type="ctrTitle"/>
          </p:nvPr>
        </p:nvSpPr>
        <p:spPr>
          <a:xfrm>
            <a:off x="431075" y="7850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Choral Count: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Counting by Ones Beyond 100</a:t>
            </a:r>
            <a:endParaRPr b="0" sz="3000">
              <a:solidFill>
                <a:srgbClr val="595959"/>
              </a:solidFill>
              <a:latin typeface="Hepta Slab"/>
              <a:ea typeface="Hepta Slab"/>
              <a:cs typeface="Hepta Slab"/>
              <a:sym typeface="Hepta Slab"/>
            </a:endParaRPr>
          </a:p>
        </p:txBody>
      </p:sp>
      <p:sp>
        <p:nvSpPr>
          <p:cNvPr id="713" name="Google Shape;713;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14" name="Google Shape;714;p87"/>
          <p:cNvSpPr/>
          <p:nvPr/>
        </p:nvSpPr>
        <p:spPr>
          <a:xfrm>
            <a:off x="2595225" y="1882900"/>
            <a:ext cx="4078026" cy="1892052"/>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7"/>
          <p:cNvSpPr txBox="1"/>
          <p:nvPr/>
        </p:nvSpPr>
        <p:spPr>
          <a:xfrm>
            <a:off x="3345459" y="2332650"/>
            <a:ext cx="2643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Livvic"/>
                <a:ea typeface="Livvic"/>
                <a:cs typeface="Livvic"/>
                <a:sym typeface="Livvic"/>
              </a:rPr>
              <a:t>Count by 1, starting at 20.</a:t>
            </a:r>
            <a:endParaRPr sz="2200">
              <a:latin typeface="Livvic"/>
              <a:ea typeface="Livvic"/>
              <a:cs typeface="Livvic"/>
              <a:sym typeface="Livvic"/>
            </a:endParaRPr>
          </a:p>
        </p:txBody>
      </p:sp>
      <p:pic>
        <p:nvPicPr>
          <p:cNvPr id="716" name="Google Shape;716;p87"/>
          <p:cNvPicPr preferRelativeResize="0"/>
          <p:nvPr/>
        </p:nvPicPr>
        <p:blipFill>
          <a:blip r:embed="rId3">
            <a:alphaModFix/>
          </a:blip>
          <a:stretch>
            <a:fillRect/>
          </a:stretch>
        </p:blipFill>
        <p:spPr>
          <a:xfrm>
            <a:off x="7027700" y="2764624"/>
            <a:ext cx="1430375" cy="1430375"/>
          </a:xfrm>
          <a:prstGeom prst="rect">
            <a:avLst/>
          </a:prstGeom>
          <a:noFill/>
          <a:ln>
            <a:noFill/>
          </a:ln>
        </p:spPr>
      </p:pic>
      <p:pic>
        <p:nvPicPr>
          <p:cNvPr id="717" name="Google Shape;717;p87"/>
          <p:cNvPicPr preferRelativeResize="0"/>
          <p:nvPr/>
        </p:nvPicPr>
        <p:blipFill>
          <a:blip r:embed="rId3">
            <a:alphaModFix/>
          </a:blip>
          <a:stretch>
            <a:fillRect/>
          </a:stretch>
        </p:blipFill>
        <p:spPr>
          <a:xfrm>
            <a:off x="567050" y="1536624"/>
            <a:ext cx="1430375" cy="14303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88"/>
          <p:cNvSpPr txBox="1"/>
          <p:nvPr>
            <p:ph type="ctrTitle"/>
          </p:nvPr>
        </p:nvSpPr>
        <p:spPr>
          <a:xfrm>
            <a:off x="504775" y="54329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Reptiles to Measure</a:t>
            </a:r>
            <a:endParaRPr b="0" sz="3000">
              <a:solidFill>
                <a:srgbClr val="434343"/>
              </a:solidFill>
              <a:latin typeface="Hepta Slab"/>
              <a:ea typeface="Hepta Slab"/>
              <a:cs typeface="Hepta Slab"/>
              <a:sym typeface="Hepta Slab"/>
            </a:endParaRPr>
          </a:p>
        </p:txBody>
      </p:sp>
      <p:sp>
        <p:nvSpPr>
          <p:cNvPr id="723" name="Google Shape;723;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24" name="Google Shape;724;p88"/>
          <p:cNvSpPr txBox="1"/>
          <p:nvPr/>
        </p:nvSpPr>
        <p:spPr>
          <a:xfrm>
            <a:off x="5194425" y="1320925"/>
            <a:ext cx="3648300" cy="177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Livvic"/>
                <a:ea typeface="Livvic"/>
                <a:cs typeface="Livvic"/>
                <a:sym typeface="Livvic"/>
              </a:rPr>
              <a:t>Each line on the floor represents the length of a reptile. </a:t>
            </a:r>
            <a:endParaRPr b="1" sz="1600">
              <a:latin typeface="Livvic"/>
              <a:ea typeface="Livvic"/>
              <a:cs typeface="Livvic"/>
              <a:sym typeface="Livvic"/>
            </a:endParaRPr>
          </a:p>
          <a:p>
            <a:pPr indent="0" lvl="0" marL="0" rtl="0" algn="l">
              <a:spcBef>
                <a:spcPts val="1000"/>
              </a:spcBef>
              <a:spcAft>
                <a:spcPts val="0"/>
              </a:spcAft>
              <a:buNone/>
            </a:pPr>
            <a:r>
              <a:t/>
            </a:r>
            <a:endParaRPr b="1" sz="16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1. Measure to find the length of each reptile. Don’t forget the unit.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a. What is the length of a gila monster?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b. What is the length of a baby gator?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c. What is the length of a baby cobra? </a:t>
            </a:r>
            <a:endParaRPr sz="1500">
              <a:latin typeface="Livvic"/>
              <a:ea typeface="Livvic"/>
              <a:cs typeface="Livvic"/>
              <a:sym typeface="Livvic"/>
            </a:endParaRPr>
          </a:p>
          <a:p>
            <a:pPr indent="0" lvl="0" marL="0" rtl="0" algn="l">
              <a:spcBef>
                <a:spcPts val="1000"/>
              </a:spcBef>
              <a:spcAft>
                <a:spcPts val="0"/>
              </a:spcAft>
              <a:buNone/>
            </a:pPr>
            <a:r>
              <a:rPr lang="en" sz="1500">
                <a:latin typeface="Livvic"/>
                <a:ea typeface="Livvic"/>
                <a:cs typeface="Livvic"/>
                <a:sym typeface="Livvic"/>
              </a:rPr>
              <a:t>d. What is the length of a komodo dragon?</a:t>
            </a:r>
            <a:endParaRPr sz="1500">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1000"/>
              </a:spcAft>
              <a:buNone/>
            </a:pPr>
            <a:r>
              <a:t/>
            </a:r>
            <a:endParaRPr sz="1700">
              <a:latin typeface="Livvic"/>
              <a:ea typeface="Livvic"/>
              <a:cs typeface="Livvic"/>
              <a:sym typeface="Livvic"/>
            </a:endParaRPr>
          </a:p>
        </p:txBody>
      </p:sp>
      <p:pic>
        <p:nvPicPr>
          <p:cNvPr id="725" name="Google Shape;725;p88"/>
          <p:cNvPicPr preferRelativeResize="0"/>
          <p:nvPr/>
        </p:nvPicPr>
        <p:blipFill>
          <a:blip r:embed="rId3">
            <a:alphaModFix/>
          </a:blip>
          <a:stretch>
            <a:fillRect/>
          </a:stretch>
        </p:blipFill>
        <p:spPr>
          <a:xfrm>
            <a:off x="409100" y="1357596"/>
            <a:ext cx="4669601" cy="300898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89"/>
          <p:cNvSpPr txBox="1"/>
          <p:nvPr>
            <p:ph type="ctrTitle"/>
          </p:nvPr>
        </p:nvSpPr>
        <p:spPr>
          <a:xfrm>
            <a:off x="504775" y="54329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Measuring with a Meter Stick</a:t>
            </a:r>
            <a:endParaRPr b="0" sz="3000">
              <a:solidFill>
                <a:srgbClr val="434343"/>
              </a:solidFill>
              <a:latin typeface="Hepta Slab"/>
              <a:ea typeface="Hepta Slab"/>
              <a:cs typeface="Hepta Slab"/>
              <a:sym typeface="Hepta Slab"/>
            </a:endParaRPr>
          </a:p>
        </p:txBody>
      </p:sp>
      <p:sp>
        <p:nvSpPr>
          <p:cNvPr id="731" name="Google Shape;731;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32" name="Google Shape;732;p89"/>
          <p:cNvSpPr txBox="1"/>
          <p:nvPr/>
        </p:nvSpPr>
        <p:spPr>
          <a:xfrm>
            <a:off x="5148600" y="1108750"/>
            <a:ext cx="3648300" cy="177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Measure the length of the komodo dragon in meters and centimeters. </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2. What is the same or different about your measurements for the Komodo Dragon from Activity 1 and Activity 2?</a:t>
            </a:r>
            <a:endParaRPr>
              <a:latin typeface="Livvic"/>
              <a:ea typeface="Livvic"/>
              <a:cs typeface="Livvic"/>
              <a:sym typeface="Livvic"/>
            </a:endParaRPr>
          </a:p>
          <a:p>
            <a:pPr indent="0" lvl="0" marL="0" rtl="0" algn="l">
              <a:spcBef>
                <a:spcPts val="1000"/>
              </a:spcBef>
              <a:spcAft>
                <a:spcPts val="0"/>
              </a:spcAft>
              <a:buNone/>
            </a:pPr>
            <a: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3. Measure each reptile in centimeters or meters. Don’t forget the units.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a. How long is an adult alligator?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b. How long is an adult cobra?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c. How long is a ribbon snake? </a:t>
            </a:r>
            <a:endParaRPr>
              <a:latin typeface="Livvic"/>
              <a:ea typeface="Livvic"/>
              <a:cs typeface="Livvic"/>
              <a:sym typeface="Livvic"/>
            </a:endParaRPr>
          </a:p>
          <a:p>
            <a:pPr indent="0" lvl="0" marL="0" rtl="0" algn="l">
              <a:spcBef>
                <a:spcPts val="1000"/>
              </a:spcBef>
              <a:spcAft>
                <a:spcPts val="0"/>
              </a:spcAft>
              <a:buNone/>
            </a:pPr>
            <a:r>
              <a:t/>
            </a:r>
            <a:endParaRPr sz="1500">
              <a:latin typeface="Livvic"/>
              <a:ea typeface="Livvic"/>
              <a:cs typeface="Livvic"/>
              <a:sym typeface="Livvic"/>
            </a:endParaRPr>
          </a:p>
          <a:p>
            <a:pPr indent="0" lvl="0" marL="0" rtl="0" algn="l">
              <a:spcBef>
                <a:spcPts val="1000"/>
              </a:spcBef>
              <a:spcAft>
                <a:spcPts val="1000"/>
              </a:spcAft>
              <a:buNone/>
            </a:pPr>
            <a:r>
              <a:t/>
            </a:r>
            <a:endParaRPr sz="1700">
              <a:latin typeface="Livvic"/>
              <a:ea typeface="Livvic"/>
              <a:cs typeface="Livvic"/>
              <a:sym typeface="Livvic"/>
            </a:endParaRPr>
          </a:p>
        </p:txBody>
      </p:sp>
      <p:pic>
        <p:nvPicPr>
          <p:cNvPr id="733" name="Google Shape;733;p89"/>
          <p:cNvPicPr preferRelativeResize="0"/>
          <p:nvPr/>
        </p:nvPicPr>
        <p:blipFill>
          <a:blip r:embed="rId3">
            <a:alphaModFix/>
          </a:blip>
          <a:stretch>
            <a:fillRect/>
          </a:stretch>
        </p:blipFill>
        <p:spPr>
          <a:xfrm>
            <a:off x="158100" y="1275121"/>
            <a:ext cx="4889625" cy="313646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90"/>
          <p:cNvSpPr txBox="1"/>
          <p:nvPr/>
        </p:nvSpPr>
        <p:spPr>
          <a:xfrm>
            <a:off x="956475" y="501700"/>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learned about another standard unit of length—the meter. We used meter sticks to make measuring longer lengths a lot easier. We learned that a meter is equivalent to 100 centimeters.</a:t>
            </a:r>
            <a:endParaRPr sz="1700">
              <a:latin typeface="Quicksand"/>
              <a:ea typeface="Quicksand"/>
              <a:cs typeface="Quicksand"/>
              <a:sym typeface="Quicksand"/>
            </a:endParaRPr>
          </a:p>
        </p:txBody>
      </p:sp>
      <p:sp>
        <p:nvSpPr>
          <p:cNvPr id="739" name="Google Shape;739;p9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40" name="Google Shape;740;p90"/>
          <p:cNvSpPr/>
          <p:nvPr/>
        </p:nvSpPr>
        <p:spPr>
          <a:xfrm flipH="1">
            <a:off x="876822" y="2862875"/>
            <a:ext cx="2865377" cy="14439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90"/>
          <p:cNvSpPr txBox="1"/>
          <p:nvPr/>
        </p:nvSpPr>
        <p:spPr>
          <a:xfrm>
            <a:off x="1324750" y="301198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are some things in our classroom that are about 1 meter long?</a:t>
            </a:r>
            <a:endParaRPr b="1">
              <a:latin typeface="Quicksand"/>
              <a:ea typeface="Quicksand"/>
              <a:cs typeface="Quicksand"/>
              <a:sym typeface="Quicksand"/>
            </a:endParaRPr>
          </a:p>
        </p:txBody>
      </p:sp>
      <p:pic>
        <p:nvPicPr>
          <p:cNvPr id="742" name="Google Shape;742;p90"/>
          <p:cNvPicPr preferRelativeResize="0"/>
          <p:nvPr/>
        </p:nvPicPr>
        <p:blipFill>
          <a:blip r:embed="rId3">
            <a:alphaModFix/>
          </a:blip>
          <a:stretch>
            <a:fillRect/>
          </a:stretch>
        </p:blipFill>
        <p:spPr>
          <a:xfrm>
            <a:off x="3993825" y="3169422"/>
            <a:ext cx="1621650" cy="1443950"/>
          </a:xfrm>
          <a:prstGeom prst="rect">
            <a:avLst/>
          </a:prstGeom>
          <a:noFill/>
          <a:ln>
            <a:noFill/>
          </a:ln>
        </p:spPr>
      </p:pic>
      <p:pic>
        <p:nvPicPr>
          <p:cNvPr id="743" name="Google Shape;743;p90"/>
          <p:cNvPicPr preferRelativeResize="0"/>
          <p:nvPr/>
        </p:nvPicPr>
        <p:blipFill>
          <a:blip r:embed="rId4">
            <a:alphaModFix/>
          </a:blip>
          <a:stretch>
            <a:fillRect/>
          </a:stretch>
        </p:blipFill>
        <p:spPr>
          <a:xfrm>
            <a:off x="3805648" y="1519950"/>
            <a:ext cx="1443950" cy="1443950"/>
          </a:xfrm>
          <a:prstGeom prst="rect">
            <a:avLst/>
          </a:prstGeom>
          <a:noFill/>
          <a:ln>
            <a:noFill/>
          </a:ln>
        </p:spPr>
      </p:pic>
      <p:sp>
        <p:nvSpPr>
          <p:cNvPr id="744" name="Google Shape;744;p90"/>
          <p:cNvSpPr/>
          <p:nvPr/>
        </p:nvSpPr>
        <p:spPr>
          <a:xfrm>
            <a:off x="5970647" y="1959025"/>
            <a:ext cx="2865377" cy="14439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90"/>
          <p:cNvSpPr txBox="1"/>
          <p:nvPr/>
        </p:nvSpPr>
        <p:spPr>
          <a:xfrm flipH="1">
            <a:off x="6418585" y="221833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are some things you could measure using a meter stick?</a:t>
            </a:r>
            <a:endParaRPr b="1">
              <a:latin typeface="Quicksand"/>
              <a:ea typeface="Quicksand"/>
              <a:cs typeface="Quicksand"/>
              <a:sym typeface="Quicksan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749" name="Shape 749"/>
        <p:cNvGrpSpPr/>
        <p:nvPr/>
      </p:nvGrpSpPr>
      <p:grpSpPr>
        <a:xfrm>
          <a:off x="0" y="0"/>
          <a:ext cx="0" cy="0"/>
          <a:chOff x="0" y="0"/>
          <a:chExt cx="0" cy="0"/>
        </a:xfrm>
      </p:grpSpPr>
      <p:sp>
        <p:nvSpPr>
          <p:cNvPr id="750" name="Google Shape;750;p91"/>
          <p:cNvSpPr txBox="1"/>
          <p:nvPr>
            <p:ph type="ctrTitle"/>
          </p:nvPr>
        </p:nvSpPr>
        <p:spPr>
          <a:xfrm>
            <a:off x="1107275" y="1409425"/>
            <a:ext cx="69255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Compare Reptile Lengths in Story Problems</a:t>
            </a:r>
            <a:endParaRPr sz="4200">
              <a:solidFill>
                <a:srgbClr val="434343"/>
              </a:solidFill>
              <a:latin typeface="Hepta Slab"/>
              <a:ea typeface="Hepta Slab"/>
              <a:cs typeface="Hepta Slab"/>
              <a:sym typeface="Hepta Slab"/>
            </a:endParaRPr>
          </a:p>
        </p:txBody>
      </p:sp>
      <p:sp>
        <p:nvSpPr>
          <p:cNvPr id="751" name="Google Shape;751;p91"/>
          <p:cNvSpPr txBox="1"/>
          <p:nvPr/>
        </p:nvSpPr>
        <p:spPr>
          <a:xfrm>
            <a:off x="2938200" y="28284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about reptile lengths.</a:t>
            </a:r>
            <a:endParaRPr>
              <a:latin typeface="Quicksand"/>
              <a:ea typeface="Quicksand"/>
              <a:cs typeface="Quicksand"/>
              <a:sym typeface="Quicksand"/>
            </a:endParaRPr>
          </a:p>
        </p:txBody>
      </p:sp>
      <p:sp>
        <p:nvSpPr>
          <p:cNvPr id="752" name="Google Shape;752;p91"/>
          <p:cNvSpPr/>
          <p:nvPr/>
        </p:nvSpPr>
        <p:spPr>
          <a:xfrm>
            <a:off x="2465827" y="282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9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2.MD.B.5, 2.NBT.B.5, 2.OA.A.1, 2.OA.B.2</a:t>
            </a:r>
            <a:endParaRPr sz="1100">
              <a:latin typeface="Quicksand"/>
              <a:ea typeface="Quicksand"/>
              <a:cs typeface="Quicksand"/>
              <a:sym typeface="Quicksand"/>
            </a:endParaRPr>
          </a:p>
        </p:txBody>
      </p:sp>
      <p:sp>
        <p:nvSpPr>
          <p:cNvPr id="754" name="Google Shape;754;p9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6</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92"/>
          <p:cNvSpPr txBox="1"/>
          <p:nvPr>
            <p:ph type="ctrTitle"/>
          </p:nvPr>
        </p:nvSpPr>
        <p:spPr>
          <a:xfrm>
            <a:off x="548550" y="4989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Fives and Tens</a:t>
            </a:r>
            <a:endParaRPr b="0" sz="2900">
              <a:solidFill>
                <a:srgbClr val="434343"/>
              </a:solidFill>
              <a:latin typeface="Hepta Slab"/>
              <a:ea typeface="Hepta Slab"/>
              <a:cs typeface="Hepta Slab"/>
              <a:sym typeface="Hepta Slab"/>
            </a:endParaRPr>
          </a:p>
        </p:txBody>
      </p:sp>
      <p:sp>
        <p:nvSpPr>
          <p:cNvPr id="760" name="Google Shape;760;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1" name="Google Shape;761;p9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92"/>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763" name="Google Shape;763;p92"/>
          <p:cNvPicPr preferRelativeResize="0"/>
          <p:nvPr/>
        </p:nvPicPr>
        <p:blipFill>
          <a:blip r:embed="rId3">
            <a:alphaModFix/>
          </a:blip>
          <a:stretch>
            <a:fillRect/>
          </a:stretch>
        </p:blipFill>
        <p:spPr>
          <a:xfrm>
            <a:off x="4082786" y="1950037"/>
            <a:ext cx="2039275" cy="89727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93"/>
          <p:cNvSpPr txBox="1"/>
          <p:nvPr>
            <p:ph type="ctrTitle"/>
          </p:nvPr>
        </p:nvSpPr>
        <p:spPr>
          <a:xfrm>
            <a:off x="548550" y="4989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Fives and Tens</a:t>
            </a:r>
            <a:endParaRPr b="0" sz="2900">
              <a:solidFill>
                <a:srgbClr val="434343"/>
              </a:solidFill>
              <a:latin typeface="Hepta Slab"/>
              <a:ea typeface="Hepta Slab"/>
              <a:cs typeface="Hepta Slab"/>
              <a:sym typeface="Hepta Slab"/>
            </a:endParaRPr>
          </a:p>
        </p:txBody>
      </p:sp>
      <p:sp>
        <p:nvSpPr>
          <p:cNvPr id="769" name="Google Shape;769;p9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0" name="Google Shape;770;p9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93"/>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772" name="Google Shape;772;p93"/>
          <p:cNvPicPr preferRelativeResize="0"/>
          <p:nvPr/>
        </p:nvPicPr>
        <p:blipFill>
          <a:blip r:embed="rId3">
            <a:alphaModFix/>
          </a:blip>
          <a:stretch>
            <a:fillRect/>
          </a:stretch>
        </p:blipFill>
        <p:spPr>
          <a:xfrm>
            <a:off x="4082764" y="2151011"/>
            <a:ext cx="2371500" cy="8415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94"/>
          <p:cNvSpPr txBox="1"/>
          <p:nvPr>
            <p:ph type="ctrTitle"/>
          </p:nvPr>
        </p:nvSpPr>
        <p:spPr>
          <a:xfrm>
            <a:off x="548550" y="4989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Fives and Tens</a:t>
            </a:r>
            <a:endParaRPr b="0" sz="2900">
              <a:solidFill>
                <a:srgbClr val="434343"/>
              </a:solidFill>
              <a:latin typeface="Hepta Slab"/>
              <a:ea typeface="Hepta Slab"/>
              <a:cs typeface="Hepta Slab"/>
              <a:sym typeface="Hepta Slab"/>
            </a:endParaRPr>
          </a:p>
        </p:txBody>
      </p:sp>
      <p:sp>
        <p:nvSpPr>
          <p:cNvPr id="778" name="Google Shape;778;p9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9" name="Google Shape;779;p9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9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781" name="Google Shape;781;p94"/>
          <p:cNvPicPr preferRelativeResize="0"/>
          <p:nvPr/>
        </p:nvPicPr>
        <p:blipFill>
          <a:blip r:embed="rId3">
            <a:alphaModFix/>
          </a:blip>
          <a:stretch>
            <a:fillRect/>
          </a:stretch>
        </p:blipFill>
        <p:spPr>
          <a:xfrm>
            <a:off x="3807213" y="2147411"/>
            <a:ext cx="2816141" cy="8487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95"/>
          <p:cNvSpPr txBox="1"/>
          <p:nvPr>
            <p:ph type="ctrTitle"/>
          </p:nvPr>
        </p:nvSpPr>
        <p:spPr>
          <a:xfrm>
            <a:off x="548550" y="4989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Number Talk: Fives and Tens</a:t>
            </a:r>
            <a:endParaRPr b="0" sz="2900">
              <a:solidFill>
                <a:srgbClr val="434343"/>
              </a:solidFill>
              <a:latin typeface="Hepta Slab"/>
              <a:ea typeface="Hepta Slab"/>
              <a:cs typeface="Hepta Slab"/>
              <a:sym typeface="Hepta Slab"/>
            </a:endParaRPr>
          </a:p>
        </p:txBody>
      </p:sp>
      <p:sp>
        <p:nvSpPr>
          <p:cNvPr id="787" name="Google Shape;787;p9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8" name="Google Shape;788;p9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9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790" name="Google Shape;790;p95"/>
          <p:cNvPicPr preferRelativeResize="0"/>
          <p:nvPr/>
        </p:nvPicPr>
        <p:blipFill>
          <a:blip r:embed="rId3">
            <a:alphaModFix/>
          </a:blip>
          <a:stretch>
            <a:fillRect/>
          </a:stretch>
        </p:blipFill>
        <p:spPr>
          <a:xfrm>
            <a:off x="3779666" y="2151010"/>
            <a:ext cx="2792250" cy="8415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96"/>
          <p:cNvSpPr txBox="1"/>
          <p:nvPr>
            <p:ph type="ctrTitle"/>
          </p:nvPr>
        </p:nvSpPr>
        <p:spPr>
          <a:xfrm>
            <a:off x="745800" y="5438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Whose Pet is Longer?</a:t>
            </a:r>
            <a:endParaRPr b="0" sz="3000">
              <a:solidFill>
                <a:srgbClr val="434343"/>
              </a:solidFill>
              <a:latin typeface="Hepta Slab"/>
              <a:ea typeface="Hepta Slab"/>
              <a:cs typeface="Hepta Slab"/>
              <a:sym typeface="Hepta Slab"/>
            </a:endParaRPr>
          </a:p>
        </p:txBody>
      </p:sp>
      <p:sp>
        <p:nvSpPr>
          <p:cNvPr id="796" name="Google Shape;796;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7" name="Google Shape;797;p96"/>
          <p:cNvSpPr txBox="1"/>
          <p:nvPr/>
        </p:nvSpPr>
        <p:spPr>
          <a:xfrm>
            <a:off x="399350" y="1148050"/>
            <a:ext cx="3915000" cy="3576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1. Lin's pet lizard is 62 cm long. It is 19 cm shorter than Jada's. How long is Jada's pet lizard?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Whose pet is longer?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Circle the diagram that matches the story.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 Solve. Show your thinking.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Jada’s pet lizard is_________ cm long.</a:t>
            </a:r>
            <a:endParaRPr/>
          </a:p>
        </p:txBody>
      </p:sp>
      <p:pic>
        <p:nvPicPr>
          <p:cNvPr id="798" name="Google Shape;798;p96"/>
          <p:cNvPicPr preferRelativeResize="0"/>
          <p:nvPr/>
        </p:nvPicPr>
        <p:blipFill>
          <a:blip r:embed="rId3">
            <a:alphaModFix/>
          </a:blip>
          <a:stretch>
            <a:fillRect/>
          </a:stretch>
        </p:blipFill>
        <p:spPr>
          <a:xfrm>
            <a:off x="515000" y="2773498"/>
            <a:ext cx="1561950" cy="700750"/>
          </a:xfrm>
          <a:prstGeom prst="rect">
            <a:avLst/>
          </a:prstGeom>
          <a:noFill/>
          <a:ln cap="flat" cmpd="sng" w="19050">
            <a:solidFill>
              <a:schemeClr val="dk2"/>
            </a:solidFill>
            <a:prstDash val="solid"/>
            <a:round/>
            <a:headEnd len="sm" w="sm" type="none"/>
            <a:tailEnd len="sm" w="sm" type="none"/>
          </a:ln>
        </p:spPr>
      </p:pic>
      <p:pic>
        <p:nvPicPr>
          <p:cNvPr id="799" name="Google Shape;799;p96"/>
          <p:cNvPicPr preferRelativeResize="0"/>
          <p:nvPr/>
        </p:nvPicPr>
        <p:blipFill>
          <a:blip r:embed="rId4">
            <a:alphaModFix/>
          </a:blip>
          <a:stretch>
            <a:fillRect/>
          </a:stretch>
        </p:blipFill>
        <p:spPr>
          <a:xfrm>
            <a:off x="2367025" y="2773500"/>
            <a:ext cx="1483313" cy="700750"/>
          </a:xfrm>
          <a:prstGeom prst="rect">
            <a:avLst/>
          </a:prstGeom>
          <a:noFill/>
          <a:ln cap="flat" cmpd="sng" w="19050">
            <a:solidFill>
              <a:schemeClr val="dk2"/>
            </a:solidFill>
            <a:prstDash val="solid"/>
            <a:round/>
            <a:headEnd len="sm" w="sm" type="none"/>
            <a:tailEnd len="sm" w="sm" type="none"/>
          </a:ln>
        </p:spPr>
      </p:pic>
      <p:sp>
        <p:nvSpPr>
          <p:cNvPr id="800" name="Google Shape;800;p96"/>
          <p:cNvSpPr txBox="1"/>
          <p:nvPr/>
        </p:nvSpPr>
        <p:spPr>
          <a:xfrm>
            <a:off x="4659225" y="1148050"/>
            <a:ext cx="3915000" cy="3576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2. Diego and Mai have pet snakes. Mai’s snake is 17 cm longer than Diego’s. Mai’s snake is 71 cm. How long is Diego’s pet snake?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Whose pet is longer?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Circle the diagram that matches the story.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 Solve. Show your thinking.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Diego’s pet snake is _________ cm long.</a:t>
            </a:r>
            <a:endParaRPr/>
          </a:p>
        </p:txBody>
      </p:sp>
      <p:pic>
        <p:nvPicPr>
          <p:cNvPr id="801" name="Google Shape;801;p96"/>
          <p:cNvPicPr preferRelativeResize="0"/>
          <p:nvPr/>
        </p:nvPicPr>
        <p:blipFill>
          <a:blip r:embed="rId5">
            <a:alphaModFix/>
          </a:blip>
          <a:stretch>
            <a:fillRect/>
          </a:stretch>
        </p:blipFill>
        <p:spPr>
          <a:xfrm>
            <a:off x="4864650" y="2812950"/>
            <a:ext cx="1643575" cy="761675"/>
          </a:xfrm>
          <a:prstGeom prst="rect">
            <a:avLst/>
          </a:prstGeom>
          <a:noFill/>
          <a:ln cap="flat" cmpd="sng" w="19050">
            <a:solidFill>
              <a:schemeClr val="dk2"/>
            </a:solidFill>
            <a:prstDash val="solid"/>
            <a:round/>
            <a:headEnd len="sm" w="sm" type="none"/>
            <a:tailEnd len="sm" w="sm" type="none"/>
          </a:ln>
        </p:spPr>
      </p:pic>
      <p:pic>
        <p:nvPicPr>
          <p:cNvPr id="802" name="Google Shape;802;p96"/>
          <p:cNvPicPr preferRelativeResize="0"/>
          <p:nvPr/>
        </p:nvPicPr>
        <p:blipFill>
          <a:blip r:embed="rId6">
            <a:alphaModFix/>
          </a:blip>
          <a:stretch>
            <a:fillRect/>
          </a:stretch>
        </p:blipFill>
        <p:spPr>
          <a:xfrm>
            <a:off x="6804500" y="2812949"/>
            <a:ext cx="1618782" cy="700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97"/>
          <p:cNvSpPr txBox="1"/>
          <p:nvPr>
            <p:ph type="ctrTitle"/>
          </p:nvPr>
        </p:nvSpPr>
        <p:spPr>
          <a:xfrm>
            <a:off x="547350" y="4699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Guess My Reptiles</a:t>
            </a:r>
            <a:endParaRPr b="0" sz="3000">
              <a:solidFill>
                <a:srgbClr val="434343"/>
              </a:solidFill>
              <a:latin typeface="Hepta Slab"/>
              <a:ea typeface="Hepta Slab"/>
              <a:cs typeface="Hepta Slab"/>
              <a:sym typeface="Hepta Slab"/>
            </a:endParaRPr>
          </a:p>
        </p:txBody>
      </p:sp>
      <p:sp>
        <p:nvSpPr>
          <p:cNvPr id="808" name="Google Shape;808;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09" name="Google Shape;809;p97"/>
          <p:cNvPicPr preferRelativeResize="0"/>
          <p:nvPr/>
        </p:nvPicPr>
        <p:blipFill>
          <a:blip r:embed="rId3">
            <a:alphaModFix/>
          </a:blip>
          <a:stretch>
            <a:fillRect/>
          </a:stretch>
        </p:blipFill>
        <p:spPr>
          <a:xfrm>
            <a:off x="1089250" y="1112050"/>
            <a:ext cx="2412050" cy="489400"/>
          </a:xfrm>
          <a:prstGeom prst="rect">
            <a:avLst/>
          </a:prstGeom>
          <a:noFill/>
          <a:ln cap="flat" cmpd="sng" w="19050">
            <a:solidFill>
              <a:schemeClr val="dk2"/>
            </a:solidFill>
            <a:prstDash val="solid"/>
            <a:round/>
            <a:headEnd len="sm" w="sm" type="none"/>
            <a:tailEnd len="sm" w="sm" type="none"/>
          </a:ln>
        </p:spPr>
      </p:pic>
      <p:pic>
        <p:nvPicPr>
          <p:cNvPr id="810" name="Google Shape;810;p97"/>
          <p:cNvPicPr preferRelativeResize="0"/>
          <p:nvPr/>
        </p:nvPicPr>
        <p:blipFill>
          <a:blip r:embed="rId4">
            <a:alphaModFix/>
          </a:blip>
          <a:stretch>
            <a:fillRect/>
          </a:stretch>
        </p:blipFill>
        <p:spPr>
          <a:xfrm>
            <a:off x="5332675" y="1112050"/>
            <a:ext cx="2367243" cy="527300"/>
          </a:xfrm>
          <a:prstGeom prst="rect">
            <a:avLst/>
          </a:prstGeom>
          <a:noFill/>
          <a:ln cap="flat" cmpd="sng" w="19050">
            <a:solidFill>
              <a:schemeClr val="dk2"/>
            </a:solidFill>
            <a:prstDash val="solid"/>
            <a:round/>
            <a:headEnd len="sm" w="sm" type="none"/>
            <a:tailEnd len="sm" w="sm" type="none"/>
          </a:ln>
        </p:spPr>
      </p:pic>
      <p:pic>
        <p:nvPicPr>
          <p:cNvPr id="811" name="Google Shape;811;p97"/>
          <p:cNvPicPr preferRelativeResize="0"/>
          <p:nvPr/>
        </p:nvPicPr>
        <p:blipFill>
          <a:blip r:embed="rId5">
            <a:alphaModFix/>
          </a:blip>
          <a:stretch>
            <a:fillRect/>
          </a:stretch>
        </p:blipFill>
        <p:spPr>
          <a:xfrm>
            <a:off x="547350" y="1847025"/>
            <a:ext cx="1544595" cy="841500"/>
          </a:xfrm>
          <a:prstGeom prst="rect">
            <a:avLst/>
          </a:prstGeom>
          <a:noFill/>
          <a:ln cap="flat" cmpd="sng" w="19050">
            <a:solidFill>
              <a:schemeClr val="dk2"/>
            </a:solidFill>
            <a:prstDash val="solid"/>
            <a:round/>
            <a:headEnd len="sm" w="sm" type="none"/>
            <a:tailEnd len="sm" w="sm" type="none"/>
          </a:ln>
        </p:spPr>
      </p:pic>
      <p:pic>
        <p:nvPicPr>
          <p:cNvPr id="812" name="Google Shape;812;p97"/>
          <p:cNvPicPr preferRelativeResize="0"/>
          <p:nvPr/>
        </p:nvPicPr>
        <p:blipFill>
          <a:blip r:embed="rId6">
            <a:alphaModFix/>
          </a:blip>
          <a:stretch>
            <a:fillRect/>
          </a:stretch>
        </p:blipFill>
        <p:spPr>
          <a:xfrm>
            <a:off x="5120250" y="1847026"/>
            <a:ext cx="1544600" cy="907456"/>
          </a:xfrm>
          <a:prstGeom prst="rect">
            <a:avLst/>
          </a:prstGeom>
          <a:noFill/>
          <a:ln cap="flat" cmpd="sng" w="19050">
            <a:solidFill>
              <a:schemeClr val="dk2"/>
            </a:solidFill>
            <a:prstDash val="solid"/>
            <a:round/>
            <a:headEnd len="sm" w="sm" type="none"/>
            <a:tailEnd len="sm" w="sm" type="none"/>
          </a:ln>
        </p:spPr>
      </p:pic>
      <p:pic>
        <p:nvPicPr>
          <p:cNvPr id="813" name="Google Shape;813;p97"/>
          <p:cNvPicPr preferRelativeResize="0"/>
          <p:nvPr/>
        </p:nvPicPr>
        <p:blipFill>
          <a:blip r:embed="rId7">
            <a:alphaModFix/>
          </a:blip>
          <a:stretch>
            <a:fillRect/>
          </a:stretch>
        </p:blipFill>
        <p:spPr>
          <a:xfrm>
            <a:off x="2249020" y="1847025"/>
            <a:ext cx="1843586" cy="841500"/>
          </a:xfrm>
          <a:prstGeom prst="rect">
            <a:avLst/>
          </a:prstGeom>
          <a:noFill/>
          <a:ln cap="flat" cmpd="sng" w="19050">
            <a:solidFill>
              <a:schemeClr val="dk2"/>
            </a:solidFill>
            <a:prstDash val="solid"/>
            <a:round/>
            <a:headEnd len="sm" w="sm" type="none"/>
            <a:tailEnd len="sm" w="sm" type="none"/>
          </a:ln>
        </p:spPr>
      </p:pic>
      <p:pic>
        <p:nvPicPr>
          <p:cNvPr id="814" name="Google Shape;814;p97"/>
          <p:cNvPicPr preferRelativeResize="0"/>
          <p:nvPr/>
        </p:nvPicPr>
        <p:blipFill>
          <a:blip r:embed="rId8">
            <a:alphaModFix/>
          </a:blip>
          <a:stretch>
            <a:fillRect/>
          </a:stretch>
        </p:blipFill>
        <p:spPr>
          <a:xfrm>
            <a:off x="6857350" y="1847024"/>
            <a:ext cx="1763790" cy="841500"/>
          </a:xfrm>
          <a:prstGeom prst="rect">
            <a:avLst/>
          </a:prstGeom>
          <a:noFill/>
          <a:ln cap="flat" cmpd="sng" w="19050">
            <a:solidFill>
              <a:schemeClr val="dk2"/>
            </a:solidFill>
            <a:prstDash val="solid"/>
            <a:round/>
            <a:headEnd len="sm" w="sm" type="none"/>
            <a:tailEnd len="sm" w="sm" type="none"/>
          </a:ln>
        </p:spPr>
      </p:pic>
      <p:pic>
        <p:nvPicPr>
          <p:cNvPr id="815" name="Google Shape;815;p97"/>
          <p:cNvPicPr preferRelativeResize="0"/>
          <p:nvPr/>
        </p:nvPicPr>
        <p:blipFill>
          <a:blip r:embed="rId9">
            <a:alphaModFix/>
          </a:blip>
          <a:stretch>
            <a:fillRect/>
          </a:stretch>
        </p:blipFill>
        <p:spPr>
          <a:xfrm>
            <a:off x="485288" y="3065850"/>
            <a:ext cx="1668733" cy="907450"/>
          </a:xfrm>
          <a:prstGeom prst="rect">
            <a:avLst/>
          </a:prstGeom>
          <a:noFill/>
          <a:ln cap="flat" cmpd="sng" w="19050">
            <a:solidFill>
              <a:schemeClr val="dk2"/>
            </a:solidFill>
            <a:prstDash val="solid"/>
            <a:round/>
            <a:headEnd len="sm" w="sm" type="none"/>
            <a:tailEnd len="sm" w="sm" type="none"/>
          </a:ln>
        </p:spPr>
      </p:pic>
      <p:pic>
        <p:nvPicPr>
          <p:cNvPr id="816" name="Google Shape;816;p97"/>
          <p:cNvPicPr preferRelativeResize="0"/>
          <p:nvPr/>
        </p:nvPicPr>
        <p:blipFill>
          <a:blip r:embed="rId10">
            <a:alphaModFix/>
          </a:blip>
          <a:stretch>
            <a:fillRect/>
          </a:stretch>
        </p:blipFill>
        <p:spPr>
          <a:xfrm>
            <a:off x="5093126" y="3065850"/>
            <a:ext cx="1571733" cy="907450"/>
          </a:xfrm>
          <a:prstGeom prst="rect">
            <a:avLst/>
          </a:prstGeom>
          <a:noFill/>
          <a:ln cap="flat" cmpd="sng" w="19050">
            <a:solidFill>
              <a:schemeClr val="dk2"/>
            </a:solidFill>
            <a:prstDash val="solid"/>
            <a:round/>
            <a:headEnd len="sm" w="sm" type="none"/>
            <a:tailEnd len="sm" w="sm" type="none"/>
          </a:ln>
        </p:spPr>
      </p:pic>
      <p:pic>
        <p:nvPicPr>
          <p:cNvPr id="817" name="Google Shape;817;p97"/>
          <p:cNvPicPr preferRelativeResize="0"/>
          <p:nvPr/>
        </p:nvPicPr>
        <p:blipFill>
          <a:blip r:embed="rId11">
            <a:alphaModFix/>
          </a:blip>
          <a:stretch>
            <a:fillRect/>
          </a:stretch>
        </p:blipFill>
        <p:spPr>
          <a:xfrm>
            <a:off x="2249025" y="3052376"/>
            <a:ext cx="1843575" cy="934412"/>
          </a:xfrm>
          <a:prstGeom prst="rect">
            <a:avLst/>
          </a:prstGeom>
          <a:noFill/>
          <a:ln cap="flat" cmpd="sng" w="19050">
            <a:solidFill>
              <a:schemeClr val="dk2"/>
            </a:solidFill>
            <a:prstDash val="solid"/>
            <a:round/>
            <a:headEnd len="sm" w="sm" type="none"/>
            <a:tailEnd len="sm" w="sm" type="none"/>
          </a:ln>
        </p:spPr>
      </p:pic>
      <p:pic>
        <p:nvPicPr>
          <p:cNvPr id="818" name="Google Shape;818;p97"/>
          <p:cNvPicPr preferRelativeResize="0"/>
          <p:nvPr/>
        </p:nvPicPr>
        <p:blipFill>
          <a:blip r:embed="rId12">
            <a:alphaModFix/>
          </a:blip>
          <a:stretch>
            <a:fillRect/>
          </a:stretch>
        </p:blipFill>
        <p:spPr>
          <a:xfrm>
            <a:off x="6780775" y="3126225"/>
            <a:ext cx="1916962" cy="604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98"/>
          <p:cNvSpPr txBox="1"/>
          <p:nvPr>
            <p:ph type="ctrTitle"/>
          </p:nvPr>
        </p:nvSpPr>
        <p:spPr>
          <a:xfrm>
            <a:off x="547350" y="4699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Guess My Reptiles</a:t>
            </a:r>
            <a:endParaRPr b="0" sz="3000">
              <a:solidFill>
                <a:srgbClr val="434343"/>
              </a:solidFill>
              <a:latin typeface="Hepta Slab"/>
              <a:ea typeface="Hepta Slab"/>
              <a:cs typeface="Hepta Slab"/>
              <a:sym typeface="Hepta Slab"/>
            </a:endParaRPr>
          </a:p>
        </p:txBody>
      </p:sp>
      <p:sp>
        <p:nvSpPr>
          <p:cNvPr id="824" name="Google Shape;824;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25" name="Google Shape;825;p98"/>
          <p:cNvPicPr preferRelativeResize="0"/>
          <p:nvPr/>
        </p:nvPicPr>
        <p:blipFill>
          <a:blip r:embed="rId3">
            <a:alphaModFix/>
          </a:blip>
          <a:stretch>
            <a:fillRect/>
          </a:stretch>
        </p:blipFill>
        <p:spPr>
          <a:xfrm>
            <a:off x="1731725" y="1108750"/>
            <a:ext cx="5680561" cy="3729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99"/>
          <p:cNvSpPr txBox="1"/>
          <p:nvPr/>
        </p:nvSpPr>
        <p:spPr>
          <a:xfrm>
            <a:off x="956475" y="501700"/>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you solved story problems by comparing lengths. You used diagrams to help you think about which reptile was longer or shorter and to help you think about finding the difference.</a:t>
            </a:r>
            <a:endParaRPr sz="1700">
              <a:latin typeface="Quicksand"/>
              <a:ea typeface="Quicksand"/>
              <a:cs typeface="Quicksand"/>
              <a:sym typeface="Quicksand"/>
            </a:endParaRPr>
          </a:p>
        </p:txBody>
      </p:sp>
      <p:sp>
        <p:nvSpPr>
          <p:cNvPr id="831" name="Google Shape;831;p9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32" name="Google Shape;832;p99"/>
          <p:cNvSpPr/>
          <p:nvPr/>
        </p:nvSpPr>
        <p:spPr>
          <a:xfrm flipH="1">
            <a:off x="1299872" y="2019550"/>
            <a:ext cx="2865377" cy="14439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99"/>
          <p:cNvSpPr txBox="1"/>
          <p:nvPr/>
        </p:nvSpPr>
        <p:spPr>
          <a:xfrm>
            <a:off x="1747800" y="2168663"/>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the diagram help you think about which animal was longer?</a:t>
            </a:r>
            <a:endParaRPr b="1">
              <a:latin typeface="Quicksand"/>
              <a:ea typeface="Quicksand"/>
              <a:cs typeface="Quicksand"/>
              <a:sym typeface="Quicksand"/>
            </a:endParaRPr>
          </a:p>
        </p:txBody>
      </p:sp>
      <p:pic>
        <p:nvPicPr>
          <p:cNvPr id="834" name="Google Shape;834;p99"/>
          <p:cNvPicPr preferRelativeResize="0"/>
          <p:nvPr/>
        </p:nvPicPr>
        <p:blipFill>
          <a:blip r:embed="rId3">
            <a:alphaModFix/>
          </a:blip>
          <a:stretch>
            <a:fillRect/>
          </a:stretch>
        </p:blipFill>
        <p:spPr>
          <a:xfrm>
            <a:off x="4279475" y="2912697"/>
            <a:ext cx="1621650" cy="1443950"/>
          </a:xfrm>
          <a:prstGeom prst="rect">
            <a:avLst/>
          </a:prstGeom>
          <a:noFill/>
          <a:ln>
            <a:noFill/>
          </a:ln>
        </p:spPr>
      </p:pic>
      <p:sp>
        <p:nvSpPr>
          <p:cNvPr id="835" name="Google Shape;835;p99"/>
          <p:cNvSpPr/>
          <p:nvPr/>
        </p:nvSpPr>
        <p:spPr>
          <a:xfrm>
            <a:off x="5843947" y="1603500"/>
            <a:ext cx="2865377" cy="14439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99"/>
          <p:cNvSpPr txBox="1"/>
          <p:nvPr/>
        </p:nvSpPr>
        <p:spPr>
          <a:xfrm flipH="1">
            <a:off x="6291897" y="1752613"/>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the diagram help you decide if you would add or subtract?</a:t>
            </a:r>
            <a:endParaRPr b="1">
              <a:latin typeface="Quicksand"/>
              <a:ea typeface="Quicksand"/>
              <a:cs typeface="Quicksand"/>
              <a:sym typeface="Quicksand"/>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40" name="Shape 840"/>
        <p:cNvGrpSpPr/>
        <p:nvPr/>
      </p:nvGrpSpPr>
      <p:grpSpPr>
        <a:xfrm>
          <a:off x="0" y="0"/>
          <a:ext cx="0" cy="0"/>
          <a:chOff x="0" y="0"/>
          <a:chExt cx="0" cy="0"/>
        </a:xfrm>
      </p:grpSpPr>
      <p:sp>
        <p:nvSpPr>
          <p:cNvPr id="841" name="Google Shape;841;p100"/>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842" name="Google Shape;842;p100"/>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section, we measured the length of objects using different length-units. We learned that the centimeter is a standard length-unit and we used measured lengths in centimeters using base-ten blocks, rulers, and meter sticks. We learned that rulers represent length-units using tick marks and that labeled tick marks show a length from 0.</a:t>
            </a:r>
            <a:endParaRPr sz="15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We also learned that when you need to measure a longer length you may need to use larger tools or a larger length-unit. We learned that a meter is a standard length-unit that is much longer than a centimeter. We practiced estimating the length of objects using what we know about the length of a centimeter and a meter.</a:t>
            </a:r>
            <a:endParaRPr sz="15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300">
              <a:latin typeface="Quicksand"/>
              <a:ea typeface="Quicksand"/>
              <a:cs typeface="Quicksand"/>
              <a:sym typeface="Quicksand"/>
            </a:endParaRPr>
          </a:p>
        </p:txBody>
      </p:sp>
      <p:sp>
        <p:nvSpPr>
          <p:cNvPr id="843" name="Google Shape;843;p10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4" name="Google Shape;844;p100"/>
          <p:cNvPicPr preferRelativeResize="0"/>
          <p:nvPr/>
        </p:nvPicPr>
        <p:blipFill>
          <a:blip r:embed="rId3">
            <a:alphaModFix/>
          </a:blip>
          <a:stretch>
            <a:fillRect/>
          </a:stretch>
        </p:blipFill>
        <p:spPr>
          <a:xfrm>
            <a:off x="1005225" y="2372275"/>
            <a:ext cx="2958525" cy="1157100"/>
          </a:xfrm>
          <a:prstGeom prst="rect">
            <a:avLst/>
          </a:prstGeom>
          <a:noFill/>
          <a:ln cap="flat" cmpd="sng" w="19050">
            <a:solidFill>
              <a:schemeClr val="dk2"/>
            </a:solidFill>
            <a:prstDash val="solid"/>
            <a:round/>
            <a:headEnd len="sm" w="sm" type="none"/>
            <a:tailEnd len="sm" w="sm" type="none"/>
          </a:ln>
        </p:spPr>
      </p:pic>
      <p:pic>
        <p:nvPicPr>
          <p:cNvPr id="845" name="Google Shape;845;p100"/>
          <p:cNvPicPr preferRelativeResize="0"/>
          <p:nvPr/>
        </p:nvPicPr>
        <p:blipFill>
          <a:blip r:embed="rId4">
            <a:alphaModFix/>
          </a:blip>
          <a:stretch>
            <a:fillRect/>
          </a:stretch>
        </p:blipFill>
        <p:spPr>
          <a:xfrm>
            <a:off x="4854050" y="2331700"/>
            <a:ext cx="3200400" cy="1238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849" name="Shape 849"/>
        <p:cNvGrpSpPr/>
        <p:nvPr/>
      </p:nvGrpSpPr>
      <p:grpSpPr>
        <a:xfrm>
          <a:off x="0" y="0"/>
          <a:ext cx="0" cy="0"/>
          <a:chOff x="0" y="0"/>
          <a:chExt cx="0" cy="0"/>
        </a:xfrm>
      </p:grpSpPr>
      <p:sp>
        <p:nvSpPr>
          <p:cNvPr id="850" name="Google Shape;850;p101"/>
          <p:cNvSpPr txBox="1"/>
          <p:nvPr>
            <p:ph type="ctrTitle"/>
          </p:nvPr>
        </p:nvSpPr>
        <p:spPr>
          <a:xfrm>
            <a:off x="1640100" y="1520475"/>
            <a:ext cx="58638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 1 (Optional)</a:t>
            </a:r>
            <a:endParaRPr sz="4400">
              <a:solidFill>
                <a:srgbClr val="434343"/>
              </a:solidFill>
              <a:latin typeface="Hepta Slab"/>
              <a:ea typeface="Hepta Slab"/>
              <a:cs typeface="Hepta Slab"/>
              <a:sym typeface="Hepta Slab"/>
            </a:endParaRPr>
          </a:p>
        </p:txBody>
      </p:sp>
      <p:sp>
        <p:nvSpPr>
          <p:cNvPr id="851" name="Google Shape;851;p101"/>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estimate the length of an object and then measure it. </a:t>
            </a:r>
            <a:endParaRPr>
              <a:latin typeface="Quicksand"/>
              <a:ea typeface="Quicksand"/>
              <a:cs typeface="Quicksand"/>
              <a:sym typeface="Quicksand"/>
            </a:endParaRPr>
          </a:p>
        </p:txBody>
      </p:sp>
      <p:sp>
        <p:nvSpPr>
          <p:cNvPr id="852" name="Google Shape;852;p101"/>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01"/>
          <p:cNvSpPr txBox="1"/>
          <p:nvPr/>
        </p:nvSpPr>
        <p:spPr>
          <a:xfrm>
            <a:off x="0" y="4834325"/>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2.MD.A.3, 2.NBT.B.5, 2.OA.A.1</a:t>
            </a:r>
            <a:endParaRPr sz="1100">
              <a:latin typeface="Quicksand"/>
              <a:ea typeface="Quicksand"/>
              <a:cs typeface="Quicksand"/>
              <a:sym typeface="Quicksand"/>
            </a:endParaRPr>
          </a:p>
        </p:txBody>
      </p:sp>
      <p:sp>
        <p:nvSpPr>
          <p:cNvPr id="854" name="Google Shape;854;p10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7</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102"/>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Subtracting from 37</a:t>
            </a:r>
            <a:endParaRPr b="0" sz="3000">
              <a:solidFill>
                <a:srgbClr val="434343"/>
              </a:solidFill>
              <a:latin typeface="Hepta Slab"/>
              <a:ea typeface="Hepta Slab"/>
              <a:cs typeface="Hepta Slab"/>
              <a:sym typeface="Hepta Slab"/>
            </a:endParaRPr>
          </a:p>
        </p:txBody>
      </p:sp>
      <p:sp>
        <p:nvSpPr>
          <p:cNvPr id="860" name="Google Shape;860;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61" name="Google Shape;861;p10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02"/>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863" name="Google Shape;863;p102"/>
          <p:cNvPicPr preferRelativeResize="0"/>
          <p:nvPr/>
        </p:nvPicPr>
        <p:blipFill>
          <a:blip r:embed="rId3">
            <a:alphaModFix/>
          </a:blip>
          <a:stretch>
            <a:fillRect/>
          </a:stretch>
        </p:blipFill>
        <p:spPr>
          <a:xfrm>
            <a:off x="3916650" y="2176075"/>
            <a:ext cx="2293921" cy="10129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103"/>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Subtracting from 37</a:t>
            </a:r>
            <a:endParaRPr b="0" sz="3000">
              <a:solidFill>
                <a:srgbClr val="434343"/>
              </a:solidFill>
              <a:latin typeface="Hepta Slab"/>
              <a:ea typeface="Hepta Slab"/>
              <a:cs typeface="Hepta Slab"/>
              <a:sym typeface="Hepta Slab"/>
            </a:endParaRPr>
          </a:p>
        </p:txBody>
      </p:sp>
      <p:sp>
        <p:nvSpPr>
          <p:cNvPr id="869" name="Google Shape;869;p10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70" name="Google Shape;870;p10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03"/>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872" name="Google Shape;872;p103"/>
          <p:cNvPicPr preferRelativeResize="0"/>
          <p:nvPr/>
        </p:nvPicPr>
        <p:blipFill>
          <a:blip r:embed="rId3">
            <a:alphaModFix/>
          </a:blip>
          <a:stretch>
            <a:fillRect/>
          </a:stretch>
        </p:blipFill>
        <p:spPr>
          <a:xfrm>
            <a:off x="3810600" y="1959088"/>
            <a:ext cx="2271349" cy="12253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104"/>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Subtracting from 37</a:t>
            </a:r>
            <a:endParaRPr b="0" sz="3000">
              <a:solidFill>
                <a:srgbClr val="434343"/>
              </a:solidFill>
              <a:latin typeface="Hepta Slab"/>
              <a:ea typeface="Hepta Slab"/>
              <a:cs typeface="Hepta Slab"/>
              <a:sym typeface="Hepta Slab"/>
            </a:endParaRPr>
          </a:p>
        </p:txBody>
      </p:sp>
      <p:sp>
        <p:nvSpPr>
          <p:cNvPr id="878" name="Google Shape;878;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79" name="Google Shape;879;p10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0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881" name="Google Shape;881;p104"/>
          <p:cNvPicPr preferRelativeResize="0"/>
          <p:nvPr/>
        </p:nvPicPr>
        <p:blipFill>
          <a:blip r:embed="rId3">
            <a:alphaModFix/>
          </a:blip>
          <a:stretch>
            <a:fillRect/>
          </a:stretch>
        </p:blipFill>
        <p:spPr>
          <a:xfrm>
            <a:off x="3856425" y="2007642"/>
            <a:ext cx="1905425" cy="112822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105"/>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Subtracting from 37</a:t>
            </a:r>
            <a:endParaRPr b="0" sz="3000">
              <a:solidFill>
                <a:srgbClr val="434343"/>
              </a:solidFill>
              <a:latin typeface="Hepta Slab"/>
              <a:ea typeface="Hepta Slab"/>
              <a:cs typeface="Hepta Slab"/>
              <a:sym typeface="Hepta Slab"/>
            </a:endParaRPr>
          </a:p>
        </p:txBody>
      </p:sp>
      <p:sp>
        <p:nvSpPr>
          <p:cNvPr id="887" name="Google Shape;887;p1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88" name="Google Shape;888;p10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0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890" name="Google Shape;890;p105"/>
          <p:cNvPicPr preferRelativeResize="0"/>
          <p:nvPr/>
        </p:nvPicPr>
        <p:blipFill>
          <a:blip r:embed="rId3">
            <a:alphaModFix/>
          </a:blip>
          <a:stretch>
            <a:fillRect/>
          </a:stretch>
        </p:blipFill>
        <p:spPr>
          <a:xfrm>
            <a:off x="4155055" y="2121075"/>
            <a:ext cx="1676275" cy="11429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106"/>
          <p:cNvSpPr txBox="1"/>
          <p:nvPr>
            <p:ph type="ctrTitle"/>
          </p:nvPr>
        </p:nvSpPr>
        <p:spPr>
          <a:xfrm>
            <a:off x="441925" y="735871"/>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Centers: Introduce Estimate and Measure, Length</a:t>
            </a:r>
            <a:endParaRPr b="0" sz="2800">
              <a:solidFill>
                <a:srgbClr val="434343"/>
              </a:solidFill>
              <a:latin typeface="Hepta Slab"/>
              <a:ea typeface="Hepta Slab"/>
              <a:cs typeface="Hepta Slab"/>
              <a:sym typeface="Hepta Slab"/>
            </a:endParaRPr>
          </a:p>
        </p:txBody>
      </p:sp>
      <p:sp>
        <p:nvSpPr>
          <p:cNvPr id="896" name="Google Shape;896;p106"/>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897" name="Google Shape;897;p106"/>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898" name="Google Shape;898;p106"/>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899" name="Google Shape;899;p106"/>
          <p:cNvSpPr txBox="1"/>
          <p:nvPr/>
        </p:nvSpPr>
        <p:spPr>
          <a:xfrm>
            <a:off x="56884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00" name="Google Shape;900;p106"/>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01" name="Google Shape;901;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02" name="Google Shape;902;p106"/>
          <p:cNvPicPr preferRelativeResize="0"/>
          <p:nvPr/>
        </p:nvPicPr>
        <p:blipFill>
          <a:blip r:embed="rId3">
            <a:alphaModFix/>
          </a:blip>
          <a:stretch>
            <a:fillRect/>
          </a:stretch>
        </p:blipFill>
        <p:spPr>
          <a:xfrm>
            <a:off x="547350" y="1723171"/>
            <a:ext cx="4362450" cy="2019300"/>
          </a:xfrm>
          <a:prstGeom prst="rect">
            <a:avLst/>
          </a:prstGeom>
          <a:noFill/>
          <a:ln cap="flat" cmpd="sng" w="19050">
            <a:solidFill>
              <a:schemeClr val="dk2"/>
            </a:solidFill>
            <a:prstDash val="solid"/>
            <a:round/>
            <a:headEnd len="sm" w="sm" type="none"/>
            <a:tailEnd len="sm" w="sm" type="none"/>
          </a:ln>
        </p:spPr>
      </p:pic>
      <p:pic>
        <p:nvPicPr>
          <p:cNvPr id="903" name="Google Shape;903;p106"/>
          <p:cNvPicPr preferRelativeResize="0"/>
          <p:nvPr/>
        </p:nvPicPr>
        <p:blipFill>
          <a:blip r:embed="rId4">
            <a:alphaModFix/>
          </a:blip>
          <a:stretch>
            <a:fillRect/>
          </a:stretch>
        </p:blipFill>
        <p:spPr>
          <a:xfrm>
            <a:off x="5062200" y="1484371"/>
            <a:ext cx="3149529" cy="268375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7"/>
          <p:cNvSpPr txBox="1"/>
          <p:nvPr>
            <p:ph type="ctrTitle"/>
          </p:nvPr>
        </p:nvSpPr>
        <p:spPr>
          <a:xfrm>
            <a:off x="621900" y="519646"/>
            <a:ext cx="7772400" cy="58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909" name="Google Shape;909;p107"/>
          <p:cNvSpPr txBox="1"/>
          <p:nvPr/>
        </p:nvSpPr>
        <p:spPr>
          <a:xfrm>
            <a:off x="536963" y="155387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10" name="Google Shape;910;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11" name="Google Shape;911;p107"/>
          <p:cNvSpPr txBox="1"/>
          <p:nvPr/>
        </p:nvSpPr>
        <p:spPr>
          <a:xfrm>
            <a:off x="848600" y="1668650"/>
            <a:ext cx="2530500" cy="54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Estimate and Measure</a:t>
            </a:r>
            <a:endParaRPr sz="1700">
              <a:latin typeface="Quicksand"/>
              <a:ea typeface="Quicksand"/>
              <a:cs typeface="Quicksand"/>
              <a:sym typeface="Quicksand"/>
            </a:endParaRPr>
          </a:p>
        </p:txBody>
      </p:sp>
      <p:sp>
        <p:nvSpPr>
          <p:cNvPr id="912" name="Google Shape;912;p107"/>
          <p:cNvSpPr txBox="1"/>
          <p:nvPr/>
        </p:nvSpPr>
        <p:spPr>
          <a:xfrm>
            <a:off x="5099300" y="1668650"/>
            <a:ext cx="2530500" cy="54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Math Stories</a:t>
            </a:r>
            <a:endParaRPr sz="1700">
              <a:latin typeface="Quicksand"/>
              <a:ea typeface="Quicksand"/>
              <a:cs typeface="Quicksand"/>
              <a:sym typeface="Quicksand"/>
            </a:endParaRPr>
          </a:p>
        </p:txBody>
      </p:sp>
      <p:pic>
        <p:nvPicPr>
          <p:cNvPr id="913" name="Google Shape;913;p107"/>
          <p:cNvPicPr preferRelativeResize="0"/>
          <p:nvPr/>
        </p:nvPicPr>
        <p:blipFill>
          <a:blip r:embed="rId3">
            <a:alphaModFix/>
          </a:blip>
          <a:stretch>
            <a:fillRect/>
          </a:stretch>
        </p:blipFill>
        <p:spPr>
          <a:xfrm>
            <a:off x="621900" y="2521675"/>
            <a:ext cx="3333750" cy="915650"/>
          </a:xfrm>
          <a:prstGeom prst="rect">
            <a:avLst/>
          </a:prstGeom>
          <a:noFill/>
          <a:ln cap="flat" cmpd="sng" w="19050">
            <a:solidFill>
              <a:schemeClr val="dk2"/>
            </a:solidFill>
            <a:prstDash val="solid"/>
            <a:round/>
            <a:headEnd len="sm" w="sm" type="none"/>
            <a:tailEnd len="sm" w="sm" type="none"/>
          </a:ln>
        </p:spPr>
      </p:pic>
      <p:pic>
        <p:nvPicPr>
          <p:cNvPr id="914" name="Google Shape;914;p107"/>
          <p:cNvPicPr preferRelativeResize="0"/>
          <p:nvPr/>
        </p:nvPicPr>
        <p:blipFill>
          <a:blip r:embed="rId4">
            <a:alphaModFix/>
          </a:blip>
          <a:stretch>
            <a:fillRect/>
          </a:stretch>
        </p:blipFill>
        <p:spPr>
          <a:xfrm>
            <a:off x="5479175" y="2209550"/>
            <a:ext cx="2341011" cy="1718475"/>
          </a:xfrm>
          <a:prstGeom prst="rect">
            <a:avLst/>
          </a:prstGeom>
          <a:noFill/>
          <a:ln cap="flat" cmpd="sng" w="19050">
            <a:solidFill>
              <a:srgbClr val="595959"/>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108"/>
          <p:cNvSpPr txBox="1"/>
          <p:nvPr>
            <p:ph type="ctrTitle"/>
          </p:nvPr>
        </p:nvSpPr>
        <p:spPr>
          <a:xfrm>
            <a:off x="536975" y="577546"/>
            <a:ext cx="7772400" cy="52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Visual Representation of Data</a:t>
            </a:r>
            <a:endParaRPr b="0" sz="3000">
              <a:solidFill>
                <a:schemeClr val="accent5"/>
              </a:solidFill>
              <a:latin typeface="Hepta Slab"/>
              <a:ea typeface="Hepta Slab"/>
              <a:cs typeface="Hepta Slab"/>
              <a:sym typeface="Hepta Slab"/>
            </a:endParaRPr>
          </a:p>
        </p:txBody>
      </p:sp>
      <p:sp>
        <p:nvSpPr>
          <p:cNvPr id="920" name="Google Shape;920;p108"/>
          <p:cNvSpPr txBox="1"/>
          <p:nvPr/>
        </p:nvSpPr>
        <p:spPr>
          <a:xfrm>
            <a:off x="1488675" y="1900100"/>
            <a:ext cx="13335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Quicksand"/>
                <a:ea typeface="Quicksand"/>
                <a:cs typeface="Quicksand"/>
                <a:sym typeface="Quicksand"/>
              </a:rPr>
              <a:t>Make a list</a:t>
            </a:r>
            <a:endParaRPr b="1" sz="1700">
              <a:latin typeface="Quicksand"/>
              <a:ea typeface="Quicksand"/>
              <a:cs typeface="Quicksand"/>
              <a:sym typeface="Quicksand"/>
            </a:endParaRPr>
          </a:p>
        </p:txBody>
      </p:sp>
      <p:sp>
        <p:nvSpPr>
          <p:cNvPr id="921" name="Google Shape;921;p108"/>
          <p:cNvSpPr txBox="1"/>
          <p:nvPr/>
        </p:nvSpPr>
        <p:spPr>
          <a:xfrm>
            <a:off x="5051025" y="2145050"/>
            <a:ext cx="29046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Quicksand"/>
                <a:ea typeface="Quicksand"/>
                <a:cs typeface="Quicksand"/>
                <a:sym typeface="Quicksand"/>
              </a:rPr>
              <a:t>Write numbers in a table </a:t>
            </a:r>
            <a:endParaRPr b="1"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graphicFrame>
        <p:nvGraphicFramePr>
          <p:cNvPr id="922" name="Google Shape;922;p108"/>
          <p:cNvGraphicFramePr/>
          <p:nvPr/>
        </p:nvGraphicFramePr>
        <p:xfrm>
          <a:off x="4987475" y="2676650"/>
          <a:ext cx="3000000" cy="3000000"/>
        </p:xfrm>
        <a:graphic>
          <a:graphicData uri="http://schemas.openxmlformats.org/drawingml/2006/table">
            <a:tbl>
              <a:tblPr>
                <a:noFill/>
                <a:tableStyleId>{144751A3-7E37-45D4-9FCF-FE253B4A3B85}</a:tableStyleId>
              </a:tblPr>
              <a:tblGrid>
                <a:gridCol w="1484075"/>
                <a:gridCol w="1484075"/>
              </a:tblGrid>
              <a:tr h="295750">
                <a:tc>
                  <a:txBody>
                    <a:bodyPr/>
                    <a:lstStyle/>
                    <a:p>
                      <a:pPr indent="0" lvl="0" marL="0" rtl="0" algn="l">
                        <a:spcBef>
                          <a:spcPts val="0"/>
                        </a:spcBef>
                        <a:spcAft>
                          <a:spcPts val="0"/>
                        </a:spcAft>
                        <a:buNone/>
                      </a:pPr>
                      <a:r>
                        <a:rPr lang="en" sz="1700"/>
                        <a:t>car</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95750">
                <a:tc>
                  <a:txBody>
                    <a:bodyPr/>
                    <a:lstStyle/>
                    <a:p>
                      <a:pPr indent="0" lvl="0" marL="0" rtl="0" algn="l">
                        <a:spcBef>
                          <a:spcPts val="0"/>
                        </a:spcBef>
                        <a:spcAft>
                          <a:spcPts val="0"/>
                        </a:spcAft>
                        <a:buNone/>
                      </a:pPr>
                      <a:r>
                        <a:rPr lang="en" sz="1700"/>
                        <a:t>bus</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95750">
                <a:tc>
                  <a:txBody>
                    <a:bodyPr/>
                    <a:lstStyle/>
                    <a:p>
                      <a:pPr indent="0" lvl="0" marL="0" rtl="0" algn="l">
                        <a:spcBef>
                          <a:spcPts val="0"/>
                        </a:spcBef>
                        <a:spcAft>
                          <a:spcPts val="0"/>
                        </a:spcAft>
                        <a:buNone/>
                      </a:pPr>
                      <a:r>
                        <a:rPr lang="en" sz="1700"/>
                        <a:t>walk</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95750">
                <a:tc>
                  <a:txBody>
                    <a:bodyPr/>
                    <a:lstStyle/>
                    <a:p>
                      <a:pPr indent="0" lvl="0" marL="0" rtl="0" algn="l">
                        <a:spcBef>
                          <a:spcPts val="0"/>
                        </a:spcBef>
                        <a:spcAft>
                          <a:spcPts val="0"/>
                        </a:spcAft>
                        <a:buNone/>
                      </a:pPr>
                      <a:r>
                        <a:rPr lang="en" sz="1700"/>
                        <a:t>train</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923" name="Google Shape;923;p108"/>
          <p:cNvGraphicFramePr/>
          <p:nvPr/>
        </p:nvGraphicFramePr>
        <p:xfrm>
          <a:off x="916875" y="2283895"/>
          <a:ext cx="3000000" cy="3000000"/>
        </p:xfrm>
        <a:graphic>
          <a:graphicData uri="http://schemas.openxmlformats.org/drawingml/2006/table">
            <a:tbl>
              <a:tblPr>
                <a:noFill/>
                <a:tableStyleId>{144751A3-7E37-45D4-9FCF-FE253B4A3B85}</a:tableStyleId>
              </a:tblPr>
              <a:tblGrid>
                <a:gridCol w="655625"/>
                <a:gridCol w="655625"/>
                <a:gridCol w="655625"/>
                <a:gridCol w="655625"/>
              </a:tblGrid>
              <a:tr h="311275">
                <a:tc>
                  <a:txBody>
                    <a:bodyPr/>
                    <a:lstStyle/>
                    <a:p>
                      <a:pPr indent="0" lvl="0" marL="0" rtl="0" algn="l">
                        <a:spcBef>
                          <a:spcPts val="0"/>
                        </a:spcBef>
                        <a:spcAft>
                          <a:spcPts val="0"/>
                        </a:spcAft>
                        <a:buNone/>
                      </a:pPr>
                      <a:r>
                        <a:rPr lang="en" sz="1700"/>
                        <a:t>car</a:t>
                      </a:r>
                      <a:endParaRPr sz="1700"/>
                    </a:p>
                  </a:txBody>
                  <a:tcPr marT="91425" marB="91425" marR="91425" marL="91425"/>
                </a:tc>
                <a:tc>
                  <a:txBody>
                    <a:bodyPr/>
                    <a:lstStyle/>
                    <a:p>
                      <a:pPr indent="0" lvl="0" marL="0" rtl="0" algn="l">
                        <a:spcBef>
                          <a:spcPts val="0"/>
                        </a:spcBef>
                        <a:spcAft>
                          <a:spcPts val="0"/>
                        </a:spcAft>
                        <a:buNone/>
                      </a:pPr>
                      <a:r>
                        <a:rPr lang="en" sz="1700"/>
                        <a:t>bus</a:t>
                      </a:r>
                      <a:endParaRPr sz="1700"/>
                    </a:p>
                  </a:txBody>
                  <a:tcPr marT="91425" marB="91425" marR="91425" marL="91425"/>
                </a:tc>
                <a:tc>
                  <a:txBody>
                    <a:bodyPr/>
                    <a:lstStyle/>
                    <a:p>
                      <a:pPr indent="0" lvl="0" marL="0" rtl="0" algn="l">
                        <a:spcBef>
                          <a:spcPts val="0"/>
                        </a:spcBef>
                        <a:spcAft>
                          <a:spcPts val="0"/>
                        </a:spcAft>
                        <a:buNone/>
                      </a:pPr>
                      <a:r>
                        <a:rPr lang="en" sz="1700"/>
                        <a:t>walk</a:t>
                      </a:r>
                      <a:endParaRPr sz="1700"/>
                    </a:p>
                  </a:txBody>
                  <a:tcPr marT="91425" marB="91425" marR="91425" marL="91425"/>
                </a:tc>
                <a:tc>
                  <a:txBody>
                    <a:bodyPr/>
                    <a:lstStyle/>
                    <a:p>
                      <a:pPr indent="0" lvl="0" marL="0" rtl="0" algn="l">
                        <a:spcBef>
                          <a:spcPts val="0"/>
                        </a:spcBef>
                        <a:spcAft>
                          <a:spcPts val="0"/>
                        </a:spcAft>
                        <a:buNone/>
                      </a:pPr>
                      <a:r>
                        <a:rPr lang="en" sz="1700"/>
                        <a:t>train</a:t>
                      </a:r>
                      <a:endParaRPr sz="1700"/>
                    </a:p>
                  </a:txBody>
                  <a:tcPr marT="91425" marB="91425" marR="91425" marL="91425"/>
                </a:tc>
              </a:tr>
              <a:tr h="28027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8027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bl>
          </a:graphicData>
        </a:graphic>
      </p:graphicFrame>
      <p:sp>
        <p:nvSpPr>
          <p:cNvPr id="924" name="Google Shape;924;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25" name="Google Shape;925;p108"/>
          <p:cNvSpPr txBox="1"/>
          <p:nvPr/>
        </p:nvSpPr>
        <p:spPr>
          <a:xfrm>
            <a:off x="399750" y="1271875"/>
            <a:ext cx="8344500" cy="35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Let’s organize and represent the data about how our class gets to school.</a:t>
            </a:r>
            <a:endParaRPr sz="1900">
              <a:latin typeface="Quicksand"/>
              <a:ea typeface="Quicksand"/>
              <a:cs typeface="Quicksand"/>
              <a:sym typeface="Quicksand"/>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09"/>
          <p:cNvSpPr/>
          <p:nvPr/>
        </p:nvSpPr>
        <p:spPr>
          <a:xfrm flipH="1">
            <a:off x="1507889" y="1513425"/>
            <a:ext cx="2704811" cy="2116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09"/>
          <p:cNvSpPr txBox="1"/>
          <p:nvPr/>
        </p:nvSpPr>
        <p:spPr>
          <a:xfrm>
            <a:off x="1961497" y="1624675"/>
            <a:ext cx="1797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What strategy did you use to help you make an estimate that was close to the actual measurement?</a:t>
            </a:r>
            <a:endParaRPr sz="1500">
              <a:solidFill>
                <a:schemeClr val="dk1"/>
              </a:solidFill>
              <a:latin typeface="Livvic"/>
              <a:ea typeface="Livvic"/>
              <a:cs typeface="Livvic"/>
              <a:sym typeface="Livvic"/>
            </a:endParaRPr>
          </a:p>
          <a:p>
            <a:pPr indent="0" lvl="0" marL="0" rtl="0" algn="ctr">
              <a:spcBef>
                <a:spcPts val="0"/>
              </a:spcBef>
              <a:spcAft>
                <a:spcPts val="0"/>
              </a:spcAft>
              <a:buNone/>
            </a:pPr>
            <a:r>
              <a:t/>
            </a:r>
            <a:endParaRPr b="1" sz="900">
              <a:latin typeface="Quicksand"/>
              <a:ea typeface="Quicksand"/>
              <a:cs typeface="Quicksand"/>
              <a:sym typeface="Quicksand"/>
            </a:endParaRPr>
          </a:p>
        </p:txBody>
      </p:sp>
      <p:sp>
        <p:nvSpPr>
          <p:cNvPr id="932" name="Google Shape;932;p109"/>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estimated and measured the length of objects. </a:t>
            </a:r>
            <a:endParaRPr sz="2100">
              <a:latin typeface="Livvic"/>
              <a:ea typeface="Livvic"/>
              <a:cs typeface="Livvic"/>
              <a:sym typeface="Livvic"/>
            </a:endParaRPr>
          </a:p>
        </p:txBody>
      </p:sp>
      <p:pic>
        <p:nvPicPr>
          <p:cNvPr id="933" name="Google Shape;933;p109"/>
          <p:cNvPicPr preferRelativeResize="0"/>
          <p:nvPr/>
        </p:nvPicPr>
        <p:blipFill>
          <a:blip r:embed="rId3">
            <a:alphaModFix/>
          </a:blip>
          <a:stretch>
            <a:fillRect/>
          </a:stretch>
        </p:blipFill>
        <p:spPr>
          <a:xfrm>
            <a:off x="4869588" y="2292750"/>
            <a:ext cx="2085975" cy="1857375"/>
          </a:xfrm>
          <a:prstGeom prst="rect">
            <a:avLst/>
          </a:prstGeom>
          <a:noFill/>
          <a:ln>
            <a:noFill/>
          </a:ln>
        </p:spPr>
      </p:pic>
      <p:sp>
        <p:nvSpPr>
          <p:cNvPr id="934" name="Google Shape;934;p10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938" name="Shape 938"/>
        <p:cNvGrpSpPr/>
        <p:nvPr/>
      </p:nvGrpSpPr>
      <p:grpSpPr>
        <a:xfrm>
          <a:off x="0" y="0"/>
          <a:ext cx="0" cy="0"/>
          <a:chOff x="0" y="0"/>
          <a:chExt cx="0" cy="0"/>
        </a:xfrm>
      </p:grpSpPr>
      <p:sp>
        <p:nvSpPr>
          <p:cNvPr id="939" name="Google Shape;939;p110"/>
          <p:cNvSpPr txBox="1"/>
          <p:nvPr>
            <p:ph type="ctrTitle"/>
          </p:nvPr>
        </p:nvSpPr>
        <p:spPr>
          <a:xfrm>
            <a:off x="1415425" y="1634250"/>
            <a:ext cx="66723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Hepta Slab"/>
                <a:ea typeface="Hepta Slab"/>
                <a:cs typeface="Hepta Slab"/>
                <a:sym typeface="Hepta Slab"/>
              </a:rPr>
              <a:t>What is an Inch?</a:t>
            </a:r>
            <a:endParaRPr sz="4200">
              <a:latin typeface="Hepta Slab"/>
              <a:ea typeface="Hepta Slab"/>
              <a:cs typeface="Hepta Slab"/>
              <a:sym typeface="Hepta Slab"/>
            </a:endParaRPr>
          </a:p>
        </p:txBody>
      </p:sp>
      <p:sp>
        <p:nvSpPr>
          <p:cNvPr id="940" name="Google Shape;940;p110"/>
          <p:cNvSpPr txBox="1"/>
          <p:nvPr/>
        </p:nvSpPr>
        <p:spPr>
          <a:xfrm>
            <a:off x="3513225" y="28345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in inches.</a:t>
            </a:r>
            <a:endParaRPr>
              <a:latin typeface="Quicksand"/>
              <a:ea typeface="Quicksand"/>
              <a:cs typeface="Quicksand"/>
              <a:sym typeface="Quicksand"/>
            </a:endParaRPr>
          </a:p>
        </p:txBody>
      </p:sp>
      <p:sp>
        <p:nvSpPr>
          <p:cNvPr id="941" name="Google Shape;941;p110"/>
          <p:cNvSpPr/>
          <p:nvPr/>
        </p:nvSpPr>
        <p:spPr>
          <a:xfrm>
            <a:off x="2979102" y="2834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1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2.MD.A.3</a:t>
            </a:r>
            <a:endParaRPr sz="1100">
              <a:latin typeface="Quicksand"/>
              <a:ea typeface="Quicksand"/>
              <a:cs typeface="Quicksand"/>
              <a:sym typeface="Quicksand"/>
            </a:endParaRPr>
          </a:p>
        </p:txBody>
      </p:sp>
      <p:sp>
        <p:nvSpPr>
          <p:cNvPr id="943" name="Google Shape;943;p110"/>
          <p:cNvSpPr txBox="1"/>
          <p:nvPr/>
        </p:nvSpPr>
        <p:spPr>
          <a:xfrm>
            <a:off x="7663225" y="0"/>
            <a:ext cx="1647600" cy="19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7" name="Shape 947"/>
        <p:cNvGrpSpPr/>
        <p:nvPr/>
      </p:nvGrpSpPr>
      <p:grpSpPr>
        <a:xfrm>
          <a:off x="0" y="0"/>
          <a:ext cx="0" cy="0"/>
          <a:chOff x="0" y="0"/>
          <a:chExt cx="0" cy="0"/>
        </a:xfrm>
      </p:grpSpPr>
      <p:sp>
        <p:nvSpPr>
          <p:cNvPr id="948" name="Google Shape;948;p111"/>
          <p:cNvSpPr txBox="1"/>
          <p:nvPr>
            <p:ph type="ctrTitle"/>
          </p:nvPr>
        </p:nvSpPr>
        <p:spPr>
          <a:xfrm>
            <a:off x="400450" y="7422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Inches and Centimeters</a:t>
            </a:r>
            <a:endParaRPr b="0" sz="3000">
              <a:solidFill>
                <a:srgbClr val="595959"/>
              </a:solidFill>
              <a:latin typeface="Hepta Slab"/>
              <a:ea typeface="Hepta Slab"/>
              <a:cs typeface="Hepta Slab"/>
              <a:sym typeface="Hepta Slab"/>
            </a:endParaRPr>
          </a:p>
        </p:txBody>
      </p:sp>
      <p:sp>
        <p:nvSpPr>
          <p:cNvPr id="949" name="Google Shape;949;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50" name="Google Shape;950;p111"/>
          <p:cNvGrpSpPr/>
          <p:nvPr/>
        </p:nvGrpSpPr>
        <p:grpSpPr>
          <a:xfrm rot="-801510">
            <a:off x="554980" y="1732833"/>
            <a:ext cx="1993856" cy="955396"/>
            <a:chOff x="522450" y="1769275"/>
            <a:chExt cx="2343168" cy="950076"/>
          </a:xfrm>
        </p:grpSpPr>
        <p:sp>
          <p:nvSpPr>
            <p:cNvPr id="951" name="Google Shape;951;p11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11"/>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953" name="Google Shape;953;p111"/>
          <p:cNvGrpSpPr/>
          <p:nvPr/>
        </p:nvGrpSpPr>
        <p:grpSpPr>
          <a:xfrm rot="862304">
            <a:off x="6878184" y="3346231"/>
            <a:ext cx="1863493" cy="885824"/>
            <a:chOff x="1416290" y="2319994"/>
            <a:chExt cx="2343168" cy="950076"/>
          </a:xfrm>
        </p:grpSpPr>
        <p:sp>
          <p:nvSpPr>
            <p:cNvPr id="954" name="Google Shape;954;p111"/>
            <p:cNvSpPr/>
            <p:nvPr/>
          </p:nvSpPr>
          <p:spPr>
            <a:xfrm>
              <a:off x="1416290" y="231999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11"/>
            <p:cNvSpPr txBox="1"/>
            <p:nvPr/>
          </p:nvSpPr>
          <p:spPr>
            <a:xfrm>
              <a:off x="1861764" y="2467431"/>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956" name="Google Shape;956;p111"/>
          <p:cNvPicPr preferRelativeResize="0"/>
          <p:nvPr/>
        </p:nvPicPr>
        <p:blipFill>
          <a:blip r:embed="rId3">
            <a:alphaModFix/>
          </a:blip>
          <a:stretch>
            <a:fillRect/>
          </a:stretch>
        </p:blipFill>
        <p:spPr>
          <a:xfrm>
            <a:off x="2555025" y="1757225"/>
            <a:ext cx="4408924" cy="1613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112"/>
          <p:cNvSpPr txBox="1"/>
          <p:nvPr>
            <p:ph type="ctrTitle"/>
          </p:nvPr>
        </p:nvSpPr>
        <p:spPr>
          <a:xfrm>
            <a:off x="548350" y="2955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 What is an inch?</a:t>
            </a:r>
            <a:endParaRPr b="0" sz="2700">
              <a:solidFill>
                <a:srgbClr val="434343"/>
              </a:solidFill>
              <a:latin typeface="Hepta Slab"/>
              <a:ea typeface="Hepta Slab"/>
              <a:cs typeface="Hepta Slab"/>
              <a:sym typeface="Hepta Slab"/>
            </a:endParaRPr>
          </a:p>
        </p:txBody>
      </p:sp>
      <p:sp>
        <p:nvSpPr>
          <p:cNvPr id="962" name="Google Shape;962;p112"/>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3" name="Google Shape;963;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964" name="Google Shape;964;p112"/>
          <p:cNvPicPr preferRelativeResize="0"/>
          <p:nvPr/>
        </p:nvPicPr>
        <p:blipFill>
          <a:blip r:embed="rId3">
            <a:alphaModFix/>
          </a:blip>
          <a:stretch>
            <a:fillRect/>
          </a:stretch>
        </p:blipFill>
        <p:spPr>
          <a:xfrm>
            <a:off x="1300500" y="1108750"/>
            <a:ext cx="6134100" cy="2028825"/>
          </a:xfrm>
          <a:prstGeom prst="rect">
            <a:avLst/>
          </a:prstGeom>
          <a:noFill/>
          <a:ln cap="flat" cmpd="sng" w="19050">
            <a:solidFill>
              <a:schemeClr val="dk2"/>
            </a:solidFill>
            <a:prstDash val="solid"/>
            <a:round/>
            <a:headEnd len="sm" w="sm" type="none"/>
            <a:tailEnd len="sm" w="sm" type="none"/>
          </a:ln>
        </p:spPr>
      </p:pic>
      <p:sp>
        <p:nvSpPr>
          <p:cNvPr id="965" name="Google Shape;965;p112"/>
          <p:cNvSpPr txBox="1"/>
          <p:nvPr/>
        </p:nvSpPr>
        <p:spPr>
          <a:xfrm>
            <a:off x="648050" y="3278975"/>
            <a:ext cx="7917300" cy="1285800"/>
          </a:xfrm>
          <a:prstGeom prst="rect">
            <a:avLst/>
          </a:prstGeom>
          <a:noFill/>
          <a:ln>
            <a:noFill/>
          </a:ln>
        </p:spPr>
        <p:txBody>
          <a:bodyPr anchorCtr="0" anchor="t" bIns="91425" lIns="91425" spcFirstLastPara="1" rIns="91425" wrap="square" tIns="91425">
            <a:noAutofit/>
          </a:bodyPr>
          <a:lstStyle/>
          <a:p>
            <a:pPr indent="0" lvl="0" marL="1828800" rtl="0" algn="l">
              <a:spcBef>
                <a:spcPts val="0"/>
              </a:spcBef>
              <a:spcAft>
                <a:spcPts val="0"/>
              </a:spcAft>
              <a:buNone/>
            </a:pPr>
            <a:r>
              <a:rPr lang="en" sz="1800"/>
              <a:t>1. Find 2 items that are about an inch.</a:t>
            </a:r>
            <a:endParaRPr sz="1800"/>
          </a:p>
          <a:p>
            <a:pPr indent="0" lvl="0" marL="1828800" rtl="0" algn="l">
              <a:spcBef>
                <a:spcPts val="0"/>
              </a:spcBef>
              <a:spcAft>
                <a:spcPts val="0"/>
              </a:spcAft>
              <a:buNone/>
            </a:pPr>
            <a:r>
              <a:t/>
            </a:r>
            <a:endParaRPr sz="1800"/>
          </a:p>
          <a:p>
            <a:pPr indent="-342900" lvl="0" marL="2743200" rtl="0" algn="l">
              <a:spcBef>
                <a:spcPts val="0"/>
              </a:spcBef>
              <a:spcAft>
                <a:spcPts val="0"/>
              </a:spcAft>
              <a:buSzPts val="1800"/>
              <a:buAutoNum type="alphaLcPeriod"/>
            </a:pPr>
            <a:r>
              <a:rPr lang="en" sz="1800"/>
              <a:t>__________</a:t>
            </a:r>
            <a:endParaRPr sz="1800"/>
          </a:p>
          <a:p>
            <a:pPr indent="-342900" lvl="0" marL="2743200" rtl="0" algn="l">
              <a:spcBef>
                <a:spcPts val="1000"/>
              </a:spcBef>
              <a:spcAft>
                <a:spcPts val="1000"/>
              </a:spcAft>
              <a:buSzPts val="1800"/>
              <a:buAutoNum type="alphaLcPeriod"/>
            </a:pPr>
            <a:r>
              <a:rPr lang="en" sz="1800"/>
              <a:t>__________</a:t>
            </a:r>
            <a:endParaRPr sz="18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113"/>
          <p:cNvSpPr txBox="1"/>
          <p:nvPr>
            <p:ph type="ctrTitle"/>
          </p:nvPr>
        </p:nvSpPr>
        <p:spPr>
          <a:xfrm>
            <a:off x="548350" y="2955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 What is an inch?</a:t>
            </a:r>
            <a:endParaRPr b="0" sz="2700">
              <a:solidFill>
                <a:srgbClr val="434343"/>
              </a:solidFill>
              <a:latin typeface="Hepta Slab"/>
              <a:ea typeface="Hepta Slab"/>
              <a:cs typeface="Hepta Slab"/>
              <a:sym typeface="Hepta Slab"/>
            </a:endParaRPr>
          </a:p>
        </p:txBody>
      </p:sp>
      <p:sp>
        <p:nvSpPr>
          <p:cNvPr id="971" name="Google Shape;971;p11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2" name="Google Shape;972;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73" name="Google Shape;973;p113"/>
          <p:cNvSpPr txBox="1"/>
          <p:nvPr/>
        </p:nvSpPr>
        <p:spPr>
          <a:xfrm>
            <a:off x="1302175" y="2100700"/>
            <a:ext cx="28176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Measure the length of each object.</a:t>
            </a:r>
            <a:endParaRPr sz="1800"/>
          </a:p>
        </p:txBody>
      </p:sp>
      <p:pic>
        <p:nvPicPr>
          <p:cNvPr id="974" name="Google Shape;974;p113"/>
          <p:cNvPicPr preferRelativeResize="0"/>
          <p:nvPr/>
        </p:nvPicPr>
        <p:blipFill>
          <a:blip r:embed="rId3">
            <a:alphaModFix/>
          </a:blip>
          <a:stretch>
            <a:fillRect/>
          </a:stretch>
        </p:blipFill>
        <p:spPr>
          <a:xfrm>
            <a:off x="5052875" y="1080398"/>
            <a:ext cx="2356660" cy="375830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114"/>
          <p:cNvSpPr txBox="1"/>
          <p:nvPr>
            <p:ph type="ctrTitle"/>
          </p:nvPr>
        </p:nvSpPr>
        <p:spPr>
          <a:xfrm>
            <a:off x="456600" y="514803"/>
            <a:ext cx="7772400" cy="63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Measure Shapes</a:t>
            </a:r>
            <a:endParaRPr b="0" sz="2400">
              <a:solidFill>
                <a:srgbClr val="434343"/>
              </a:solidFill>
              <a:latin typeface="Hepta Slab"/>
              <a:ea typeface="Hepta Slab"/>
              <a:cs typeface="Hepta Slab"/>
              <a:sym typeface="Hepta Slab"/>
            </a:endParaRPr>
          </a:p>
        </p:txBody>
      </p:sp>
      <p:sp>
        <p:nvSpPr>
          <p:cNvPr id="980" name="Google Shape;980;p11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81" name="Google Shape;981;p114"/>
          <p:cNvSpPr txBox="1"/>
          <p:nvPr/>
        </p:nvSpPr>
        <p:spPr>
          <a:xfrm>
            <a:off x="456600" y="1247300"/>
            <a:ext cx="45267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1. How long is the long side of the rectangle in inches?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Estimate: _________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Measure the long side of the rectangle.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Actual length: _________</a:t>
            </a:r>
            <a:endParaRPr sz="1500">
              <a:latin typeface="Livvic"/>
              <a:ea typeface="Livvic"/>
              <a:cs typeface="Livvic"/>
              <a:sym typeface="Livvic"/>
            </a:endParaRPr>
          </a:p>
        </p:txBody>
      </p:sp>
      <p:sp>
        <p:nvSpPr>
          <p:cNvPr id="982" name="Google Shape;982;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983" name="Google Shape;983;p114"/>
          <p:cNvPicPr preferRelativeResize="0"/>
          <p:nvPr/>
        </p:nvPicPr>
        <p:blipFill>
          <a:blip r:embed="rId3">
            <a:alphaModFix/>
          </a:blip>
          <a:stretch>
            <a:fillRect/>
          </a:stretch>
        </p:blipFill>
        <p:spPr>
          <a:xfrm>
            <a:off x="521450" y="3313700"/>
            <a:ext cx="3762000" cy="841500"/>
          </a:xfrm>
          <a:prstGeom prst="rect">
            <a:avLst/>
          </a:prstGeom>
          <a:noFill/>
          <a:ln>
            <a:noFill/>
          </a:ln>
        </p:spPr>
      </p:pic>
      <p:sp>
        <p:nvSpPr>
          <p:cNvPr id="984" name="Google Shape;984;p114"/>
          <p:cNvSpPr txBox="1"/>
          <p:nvPr/>
        </p:nvSpPr>
        <p:spPr>
          <a:xfrm>
            <a:off x="4617300" y="1247300"/>
            <a:ext cx="45267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2. How long is a side of the square in inches?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Estimate: _________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Measure the long side of the square.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Actual length: _________</a:t>
            </a:r>
            <a:endParaRPr sz="1500">
              <a:latin typeface="Livvic"/>
              <a:ea typeface="Livvic"/>
              <a:cs typeface="Livvic"/>
              <a:sym typeface="Livvic"/>
            </a:endParaRPr>
          </a:p>
        </p:txBody>
      </p:sp>
      <p:pic>
        <p:nvPicPr>
          <p:cNvPr id="985" name="Google Shape;985;p114"/>
          <p:cNvPicPr preferRelativeResize="0"/>
          <p:nvPr/>
        </p:nvPicPr>
        <p:blipFill>
          <a:blip r:embed="rId4">
            <a:alphaModFix/>
          </a:blip>
          <a:stretch>
            <a:fillRect/>
          </a:stretch>
        </p:blipFill>
        <p:spPr>
          <a:xfrm>
            <a:off x="6065700" y="3126422"/>
            <a:ext cx="1496475" cy="150362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15"/>
          <p:cNvSpPr txBox="1"/>
          <p:nvPr>
            <p:ph type="ctrTitle"/>
          </p:nvPr>
        </p:nvSpPr>
        <p:spPr>
          <a:xfrm>
            <a:off x="456600" y="514803"/>
            <a:ext cx="7772400" cy="63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Measure Shapes</a:t>
            </a:r>
            <a:endParaRPr b="0" sz="2400">
              <a:solidFill>
                <a:srgbClr val="434343"/>
              </a:solidFill>
              <a:latin typeface="Hepta Slab"/>
              <a:ea typeface="Hepta Slab"/>
              <a:cs typeface="Hepta Slab"/>
              <a:sym typeface="Hepta Slab"/>
            </a:endParaRPr>
          </a:p>
        </p:txBody>
      </p:sp>
      <p:sp>
        <p:nvSpPr>
          <p:cNvPr id="991" name="Google Shape;991;p11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2" name="Google Shape;992;p115"/>
          <p:cNvSpPr txBox="1"/>
          <p:nvPr/>
        </p:nvSpPr>
        <p:spPr>
          <a:xfrm>
            <a:off x="1435375" y="1256475"/>
            <a:ext cx="63720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3. How long is the longest side of the triangle in inches?</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Estimate: _________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Measure the long side of the triangle.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Actual length: _________</a:t>
            </a:r>
            <a:endParaRPr sz="1900">
              <a:latin typeface="Livvic"/>
              <a:ea typeface="Livvic"/>
              <a:cs typeface="Livvic"/>
              <a:sym typeface="Livvic"/>
            </a:endParaRPr>
          </a:p>
        </p:txBody>
      </p:sp>
      <p:sp>
        <p:nvSpPr>
          <p:cNvPr id="993" name="Google Shape;993;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994" name="Google Shape;994;p115"/>
          <p:cNvPicPr preferRelativeResize="0"/>
          <p:nvPr/>
        </p:nvPicPr>
        <p:blipFill>
          <a:blip r:embed="rId3">
            <a:alphaModFix/>
          </a:blip>
          <a:stretch>
            <a:fillRect/>
          </a:stretch>
        </p:blipFill>
        <p:spPr>
          <a:xfrm>
            <a:off x="2022913" y="3550400"/>
            <a:ext cx="5196923" cy="105562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116"/>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00" name="Google Shape;1000;p116"/>
          <p:cNvSpPr txBox="1"/>
          <p:nvPr/>
        </p:nvSpPr>
        <p:spPr>
          <a:xfrm>
            <a:off x="6353226" y="2258313"/>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About how long do you estimate the bookshelf will be in inches</a:t>
            </a:r>
            <a:endParaRPr b="1">
              <a:latin typeface="Quicksand"/>
              <a:ea typeface="Quicksand"/>
              <a:cs typeface="Quicksand"/>
              <a:sym typeface="Quicksand"/>
            </a:endParaRPr>
          </a:p>
        </p:txBody>
      </p:sp>
      <p:sp>
        <p:nvSpPr>
          <p:cNvPr id="1001" name="Google Shape;1001;p116"/>
          <p:cNvSpPr/>
          <p:nvPr/>
        </p:nvSpPr>
        <p:spPr>
          <a:xfrm>
            <a:off x="6139941" y="1906613"/>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16"/>
          <p:cNvSpPr txBox="1"/>
          <p:nvPr/>
        </p:nvSpPr>
        <p:spPr>
          <a:xfrm>
            <a:off x="767450" y="409450"/>
            <a:ext cx="6909000" cy="6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Today, we measured shapes and objects with inch tiles and rulers. </a:t>
            </a:r>
            <a:endParaRPr sz="1700">
              <a:latin typeface="Quicksand"/>
              <a:ea typeface="Quicksand"/>
              <a:cs typeface="Quicksand"/>
              <a:sym typeface="Quicksand"/>
            </a:endParaRPr>
          </a:p>
        </p:txBody>
      </p:sp>
      <p:pic>
        <p:nvPicPr>
          <p:cNvPr id="1003" name="Google Shape;1003;p116"/>
          <p:cNvPicPr preferRelativeResize="0"/>
          <p:nvPr/>
        </p:nvPicPr>
        <p:blipFill>
          <a:blip r:embed="rId3">
            <a:alphaModFix/>
          </a:blip>
          <a:stretch>
            <a:fillRect/>
          </a:stretch>
        </p:blipFill>
        <p:spPr>
          <a:xfrm>
            <a:off x="4000604" y="2909804"/>
            <a:ext cx="1728825" cy="1539370"/>
          </a:xfrm>
          <a:prstGeom prst="rect">
            <a:avLst/>
          </a:prstGeom>
          <a:noFill/>
          <a:ln>
            <a:noFill/>
          </a:ln>
        </p:spPr>
      </p:pic>
      <p:sp>
        <p:nvSpPr>
          <p:cNvPr id="1004" name="Google Shape;1004;p116"/>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005" name="Google Shape;1005;p116"/>
          <p:cNvSpPr txBox="1"/>
          <p:nvPr/>
        </p:nvSpPr>
        <p:spPr>
          <a:xfrm flipH="1">
            <a:off x="1394865" y="1571788"/>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would you measure the length of a bookshelf or whiteboard in inches?</a:t>
            </a:r>
            <a:endParaRPr b="1">
              <a:latin typeface="Quicksand"/>
              <a:ea typeface="Quicksand"/>
              <a:cs typeface="Quicksand"/>
              <a:sym typeface="Quicksand"/>
            </a:endParaRPr>
          </a:p>
        </p:txBody>
      </p:sp>
      <p:sp>
        <p:nvSpPr>
          <p:cNvPr id="1006" name="Google Shape;1006;p116"/>
          <p:cNvSpPr/>
          <p:nvPr/>
        </p:nvSpPr>
        <p:spPr>
          <a:xfrm flipH="1">
            <a:off x="1167741" y="1284388"/>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010" name="Shape 1010"/>
        <p:cNvGrpSpPr/>
        <p:nvPr/>
      </p:nvGrpSpPr>
      <p:grpSpPr>
        <a:xfrm>
          <a:off x="0" y="0"/>
          <a:ext cx="0" cy="0"/>
          <a:chOff x="0" y="0"/>
          <a:chExt cx="0" cy="0"/>
        </a:xfrm>
      </p:grpSpPr>
      <p:sp>
        <p:nvSpPr>
          <p:cNvPr id="1011" name="Google Shape;1011;p117"/>
          <p:cNvSpPr txBox="1"/>
          <p:nvPr>
            <p:ph type="ctrTitle"/>
          </p:nvPr>
        </p:nvSpPr>
        <p:spPr>
          <a:xfrm>
            <a:off x="1408500" y="2046825"/>
            <a:ext cx="6807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From Feet to Inches</a:t>
            </a:r>
            <a:endParaRPr sz="4400">
              <a:latin typeface="Hepta Slab"/>
              <a:ea typeface="Hepta Slab"/>
              <a:cs typeface="Hepta Slab"/>
              <a:sym typeface="Hepta Slab"/>
            </a:endParaRPr>
          </a:p>
        </p:txBody>
      </p:sp>
      <p:sp>
        <p:nvSpPr>
          <p:cNvPr id="1012" name="Google Shape;1012;p117"/>
          <p:cNvSpPr txBox="1"/>
          <p:nvPr/>
        </p:nvSpPr>
        <p:spPr>
          <a:xfrm>
            <a:off x="2778450" y="2906325"/>
            <a:ext cx="458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longer lengths with customary units.</a:t>
            </a:r>
            <a:endParaRPr>
              <a:latin typeface="Quicksand"/>
              <a:ea typeface="Quicksand"/>
              <a:cs typeface="Quicksand"/>
              <a:sym typeface="Quicksand"/>
            </a:endParaRPr>
          </a:p>
        </p:txBody>
      </p:sp>
      <p:sp>
        <p:nvSpPr>
          <p:cNvPr id="1013" name="Google Shape;1013;p117"/>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2.MD.A.2, 2.MD.A.3</a:t>
            </a:r>
            <a:endParaRPr sz="1100">
              <a:latin typeface="Quicksand"/>
              <a:ea typeface="Quicksand"/>
              <a:cs typeface="Quicksand"/>
              <a:sym typeface="Quicksand"/>
            </a:endParaRPr>
          </a:p>
        </p:txBody>
      </p:sp>
      <p:sp>
        <p:nvSpPr>
          <p:cNvPr id="1015" name="Google Shape;1015;p117"/>
          <p:cNvSpPr txBox="1"/>
          <p:nvPr/>
        </p:nvSpPr>
        <p:spPr>
          <a:xfrm>
            <a:off x="6916250" y="-936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118"/>
          <p:cNvSpPr/>
          <p:nvPr/>
        </p:nvSpPr>
        <p:spPr>
          <a:xfrm>
            <a:off x="524000" y="1515499"/>
            <a:ext cx="2310012" cy="1735884"/>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18"/>
          <p:cNvSpPr txBox="1"/>
          <p:nvPr>
            <p:ph type="ctrTitle"/>
          </p:nvPr>
        </p:nvSpPr>
        <p:spPr>
          <a:xfrm>
            <a:off x="617425" y="469194"/>
            <a:ext cx="7772400" cy="97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Estimation Exploration: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Small Fry Catches a Big Fish</a:t>
            </a:r>
            <a:endParaRPr b="0" sz="3000">
              <a:solidFill>
                <a:srgbClr val="434343"/>
              </a:solidFill>
              <a:latin typeface="Hepta Slab"/>
              <a:ea typeface="Hepta Slab"/>
              <a:cs typeface="Hepta Slab"/>
              <a:sym typeface="Hepta Slab"/>
            </a:endParaRPr>
          </a:p>
        </p:txBody>
      </p:sp>
      <p:sp>
        <p:nvSpPr>
          <p:cNvPr id="1022" name="Google Shape;1022;p11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23" name="Google Shape;1023;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24" name="Google Shape;1024;p118"/>
          <p:cNvSpPr txBox="1"/>
          <p:nvPr/>
        </p:nvSpPr>
        <p:spPr>
          <a:xfrm>
            <a:off x="916700" y="2000750"/>
            <a:ext cx="1524600" cy="9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How long is this Cobia fish in inches?</a:t>
            </a:r>
            <a:endParaRPr b="1"/>
          </a:p>
        </p:txBody>
      </p:sp>
      <p:pic>
        <p:nvPicPr>
          <p:cNvPr id="1025" name="Google Shape;1025;p118"/>
          <p:cNvPicPr preferRelativeResize="0"/>
          <p:nvPr/>
        </p:nvPicPr>
        <p:blipFill>
          <a:blip r:embed="rId3">
            <a:alphaModFix/>
          </a:blip>
          <a:stretch>
            <a:fillRect/>
          </a:stretch>
        </p:blipFill>
        <p:spPr>
          <a:xfrm>
            <a:off x="2935842" y="1448694"/>
            <a:ext cx="2760005" cy="3390006"/>
          </a:xfrm>
          <a:prstGeom prst="rect">
            <a:avLst/>
          </a:prstGeom>
          <a:noFill/>
          <a:ln cap="flat" cmpd="sng" w="19050">
            <a:solidFill>
              <a:schemeClr val="dk2"/>
            </a:solidFill>
            <a:prstDash val="solid"/>
            <a:round/>
            <a:headEnd len="sm" w="sm" type="none"/>
            <a:tailEnd len="sm" w="sm" type="none"/>
          </a:ln>
        </p:spPr>
      </p:pic>
      <p:pic>
        <p:nvPicPr>
          <p:cNvPr id="1026" name="Google Shape;1026;p118"/>
          <p:cNvPicPr preferRelativeResize="0"/>
          <p:nvPr/>
        </p:nvPicPr>
        <p:blipFill>
          <a:blip r:embed="rId4">
            <a:alphaModFix/>
          </a:blip>
          <a:stretch>
            <a:fillRect/>
          </a:stretch>
        </p:blipFill>
        <p:spPr>
          <a:xfrm>
            <a:off x="5912597" y="2000744"/>
            <a:ext cx="2702453" cy="184383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19"/>
          <p:cNvSpPr txBox="1"/>
          <p:nvPr>
            <p:ph type="ctrTitle"/>
          </p:nvPr>
        </p:nvSpPr>
        <p:spPr>
          <a:xfrm>
            <a:off x="309900" y="135226"/>
            <a:ext cx="7772400" cy="83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Let’s Measure the Creatures of the Sea</a:t>
            </a:r>
            <a:endParaRPr b="0" sz="2800">
              <a:solidFill>
                <a:srgbClr val="434343"/>
              </a:solidFill>
              <a:latin typeface="Hepta Slab"/>
              <a:ea typeface="Hepta Slab"/>
              <a:cs typeface="Hepta Slab"/>
              <a:sym typeface="Hepta Slab"/>
            </a:endParaRPr>
          </a:p>
        </p:txBody>
      </p:sp>
      <p:sp>
        <p:nvSpPr>
          <p:cNvPr id="1032" name="Google Shape;1032;p11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3" name="Google Shape;1033;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034" name="Google Shape;1034;p119"/>
          <p:cNvSpPr txBox="1"/>
          <p:nvPr/>
        </p:nvSpPr>
        <p:spPr>
          <a:xfrm>
            <a:off x="555200" y="926025"/>
            <a:ext cx="76740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Work with your group to measure the tape strips around the classroom in inches and feet.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What did you notice about the number of feet compared to the number of inches when you measured the tape strips?</a:t>
            </a:r>
            <a:endParaRPr/>
          </a:p>
        </p:txBody>
      </p:sp>
      <p:pic>
        <p:nvPicPr>
          <p:cNvPr id="1035" name="Google Shape;1035;p119"/>
          <p:cNvPicPr preferRelativeResize="0"/>
          <p:nvPr/>
        </p:nvPicPr>
        <p:blipFill>
          <a:blip r:embed="rId3">
            <a:alphaModFix/>
          </a:blip>
          <a:stretch>
            <a:fillRect/>
          </a:stretch>
        </p:blipFill>
        <p:spPr>
          <a:xfrm>
            <a:off x="555200" y="1778675"/>
            <a:ext cx="1739575" cy="2029500"/>
          </a:xfrm>
          <a:prstGeom prst="rect">
            <a:avLst/>
          </a:prstGeom>
          <a:noFill/>
          <a:ln cap="flat" cmpd="sng" w="19050">
            <a:solidFill>
              <a:schemeClr val="dk2"/>
            </a:solidFill>
            <a:prstDash val="solid"/>
            <a:round/>
            <a:headEnd len="sm" w="sm" type="none"/>
            <a:tailEnd len="sm" w="sm" type="none"/>
          </a:ln>
        </p:spPr>
      </p:pic>
      <p:pic>
        <p:nvPicPr>
          <p:cNvPr id="1036" name="Google Shape;1036;p119"/>
          <p:cNvPicPr preferRelativeResize="0"/>
          <p:nvPr/>
        </p:nvPicPr>
        <p:blipFill>
          <a:blip r:embed="rId4">
            <a:alphaModFix/>
          </a:blip>
          <a:stretch>
            <a:fillRect/>
          </a:stretch>
        </p:blipFill>
        <p:spPr>
          <a:xfrm>
            <a:off x="2502800" y="1778675"/>
            <a:ext cx="1889975" cy="2029500"/>
          </a:xfrm>
          <a:prstGeom prst="rect">
            <a:avLst/>
          </a:prstGeom>
          <a:noFill/>
          <a:ln cap="flat" cmpd="sng" w="19050">
            <a:solidFill>
              <a:schemeClr val="dk2"/>
            </a:solidFill>
            <a:prstDash val="solid"/>
            <a:round/>
            <a:headEnd len="sm" w="sm" type="none"/>
            <a:tailEnd len="sm" w="sm" type="none"/>
          </a:ln>
        </p:spPr>
      </p:pic>
      <p:pic>
        <p:nvPicPr>
          <p:cNvPr id="1037" name="Google Shape;1037;p119"/>
          <p:cNvPicPr preferRelativeResize="0"/>
          <p:nvPr/>
        </p:nvPicPr>
        <p:blipFill>
          <a:blip r:embed="rId5">
            <a:alphaModFix/>
          </a:blip>
          <a:stretch>
            <a:fillRect/>
          </a:stretch>
        </p:blipFill>
        <p:spPr>
          <a:xfrm>
            <a:off x="4792725" y="1778675"/>
            <a:ext cx="1632925" cy="2029500"/>
          </a:xfrm>
          <a:prstGeom prst="rect">
            <a:avLst/>
          </a:prstGeom>
          <a:noFill/>
          <a:ln cap="flat" cmpd="sng" w="19050">
            <a:solidFill>
              <a:schemeClr val="dk2"/>
            </a:solidFill>
            <a:prstDash val="solid"/>
            <a:round/>
            <a:headEnd len="sm" w="sm" type="none"/>
            <a:tailEnd len="sm" w="sm" type="none"/>
          </a:ln>
        </p:spPr>
      </p:pic>
      <p:pic>
        <p:nvPicPr>
          <p:cNvPr id="1038" name="Google Shape;1038;p119"/>
          <p:cNvPicPr preferRelativeResize="0"/>
          <p:nvPr/>
        </p:nvPicPr>
        <p:blipFill>
          <a:blip r:embed="rId6">
            <a:alphaModFix/>
          </a:blip>
          <a:stretch>
            <a:fillRect/>
          </a:stretch>
        </p:blipFill>
        <p:spPr>
          <a:xfrm>
            <a:off x="6724750" y="1778674"/>
            <a:ext cx="1739575" cy="2029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120"/>
          <p:cNvSpPr txBox="1"/>
          <p:nvPr>
            <p:ph type="ctrTitle"/>
          </p:nvPr>
        </p:nvSpPr>
        <p:spPr>
          <a:xfrm>
            <a:off x="318425" y="128768"/>
            <a:ext cx="7772400" cy="89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Inches or Feet? That is the Question</a:t>
            </a:r>
            <a:endParaRPr b="0" sz="2900">
              <a:solidFill>
                <a:srgbClr val="434343"/>
              </a:solidFill>
              <a:latin typeface="Hepta Slab"/>
              <a:ea typeface="Hepta Slab"/>
              <a:cs typeface="Hepta Slab"/>
              <a:sym typeface="Hepta Slab"/>
            </a:endParaRPr>
          </a:p>
        </p:txBody>
      </p:sp>
      <p:sp>
        <p:nvSpPr>
          <p:cNvPr id="1044" name="Google Shape;1044;p12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45" name="Google Shape;1045;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46" name="Google Shape;1046;p120"/>
          <p:cNvSpPr txBox="1"/>
          <p:nvPr/>
        </p:nvSpPr>
        <p:spPr>
          <a:xfrm>
            <a:off x="547000" y="1083800"/>
            <a:ext cx="31689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1. Estimate the length of objects around the room. Say if you will measure in inches or feet.</a:t>
            </a:r>
            <a:endParaRPr sz="1600"/>
          </a:p>
        </p:txBody>
      </p:sp>
      <p:pic>
        <p:nvPicPr>
          <p:cNvPr id="1047" name="Google Shape;1047;p120"/>
          <p:cNvPicPr preferRelativeResize="0"/>
          <p:nvPr/>
        </p:nvPicPr>
        <p:blipFill>
          <a:blip r:embed="rId3">
            <a:alphaModFix/>
          </a:blip>
          <a:stretch>
            <a:fillRect/>
          </a:stretch>
        </p:blipFill>
        <p:spPr>
          <a:xfrm>
            <a:off x="754475" y="1965550"/>
            <a:ext cx="2539400" cy="2612225"/>
          </a:xfrm>
          <a:prstGeom prst="rect">
            <a:avLst/>
          </a:prstGeom>
          <a:noFill/>
          <a:ln cap="flat" cmpd="sng" w="19050">
            <a:solidFill>
              <a:schemeClr val="dk2"/>
            </a:solidFill>
            <a:prstDash val="solid"/>
            <a:round/>
            <a:headEnd len="sm" w="sm" type="none"/>
            <a:tailEnd len="sm" w="sm" type="none"/>
          </a:ln>
        </p:spPr>
      </p:pic>
      <p:sp>
        <p:nvSpPr>
          <p:cNvPr id="1048" name="Google Shape;1048;p120"/>
          <p:cNvSpPr txBox="1"/>
          <p:nvPr/>
        </p:nvSpPr>
        <p:spPr>
          <a:xfrm>
            <a:off x="4722350" y="1108750"/>
            <a:ext cx="31689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2. Choose the best tool to measure each object. Complete the table to record your actual measurements. </a:t>
            </a:r>
            <a:endParaRPr sz="1600"/>
          </a:p>
        </p:txBody>
      </p:sp>
      <p:pic>
        <p:nvPicPr>
          <p:cNvPr id="1049" name="Google Shape;1049;p120"/>
          <p:cNvPicPr preferRelativeResize="0"/>
          <p:nvPr/>
        </p:nvPicPr>
        <p:blipFill>
          <a:blip r:embed="rId4">
            <a:alphaModFix/>
          </a:blip>
          <a:stretch>
            <a:fillRect/>
          </a:stretch>
        </p:blipFill>
        <p:spPr>
          <a:xfrm>
            <a:off x="4722350" y="2403175"/>
            <a:ext cx="3686249" cy="1736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12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55" name="Google Shape;1055;p121"/>
          <p:cNvSpPr txBox="1"/>
          <p:nvPr/>
        </p:nvSpPr>
        <p:spPr>
          <a:xfrm>
            <a:off x="5597850" y="1694675"/>
            <a:ext cx="2017800" cy="115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Do you think it will always be true that it takes more smaller units than larger units to measure length?</a:t>
            </a:r>
            <a:endParaRPr>
              <a:latin typeface="Quicksand"/>
              <a:ea typeface="Quicksand"/>
              <a:cs typeface="Quicksand"/>
              <a:sym typeface="Quicksand"/>
            </a:endParaRPr>
          </a:p>
        </p:txBody>
      </p:sp>
      <p:sp>
        <p:nvSpPr>
          <p:cNvPr id="1056" name="Google Shape;1056;p121"/>
          <p:cNvSpPr/>
          <p:nvPr/>
        </p:nvSpPr>
        <p:spPr>
          <a:xfrm>
            <a:off x="5370200" y="1694672"/>
            <a:ext cx="2657293" cy="20155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21"/>
          <p:cNvSpPr txBox="1"/>
          <p:nvPr/>
        </p:nvSpPr>
        <p:spPr>
          <a:xfrm>
            <a:off x="7175600" y="2890050"/>
            <a:ext cx="1600800" cy="91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latin typeface="Quicksand"/>
              <a:ea typeface="Quicksand"/>
              <a:cs typeface="Quicksand"/>
              <a:sym typeface="Quicksand"/>
            </a:endParaRPr>
          </a:p>
        </p:txBody>
      </p:sp>
      <p:pic>
        <p:nvPicPr>
          <p:cNvPr id="1058" name="Google Shape;1058;p121"/>
          <p:cNvPicPr preferRelativeResize="0"/>
          <p:nvPr/>
        </p:nvPicPr>
        <p:blipFill>
          <a:blip r:embed="rId3">
            <a:alphaModFix/>
          </a:blip>
          <a:stretch>
            <a:fillRect/>
          </a:stretch>
        </p:blipFill>
        <p:spPr>
          <a:xfrm>
            <a:off x="3215375" y="2730813"/>
            <a:ext cx="2085975" cy="1857375"/>
          </a:xfrm>
          <a:prstGeom prst="rect">
            <a:avLst/>
          </a:prstGeom>
          <a:noFill/>
          <a:ln>
            <a:noFill/>
          </a:ln>
        </p:spPr>
      </p:pic>
      <p:sp>
        <p:nvSpPr>
          <p:cNvPr id="1059" name="Google Shape;1059;p121"/>
          <p:cNvSpPr txBox="1"/>
          <p:nvPr/>
        </p:nvSpPr>
        <p:spPr>
          <a:xfrm>
            <a:off x="1229000" y="459550"/>
            <a:ext cx="63867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Quicksand"/>
                <a:ea typeface="Quicksand"/>
                <a:cs typeface="Quicksand"/>
                <a:sym typeface="Quicksand"/>
              </a:rPr>
              <a:t>Today, you practiced measuring in inches and feet. </a:t>
            </a:r>
            <a:endParaRPr sz="1600">
              <a:solidFill>
                <a:schemeClr val="dk1"/>
              </a:solidFill>
              <a:latin typeface="Quicksand"/>
              <a:ea typeface="Quicksand"/>
              <a:cs typeface="Quicksand"/>
              <a:sym typeface="Quicksand"/>
            </a:endParaRPr>
          </a:p>
        </p:txBody>
      </p:sp>
      <p:sp>
        <p:nvSpPr>
          <p:cNvPr id="1060" name="Google Shape;1060;p121"/>
          <p:cNvSpPr txBox="1"/>
          <p:nvPr/>
        </p:nvSpPr>
        <p:spPr>
          <a:xfrm>
            <a:off x="7830225" y="422950"/>
            <a:ext cx="1277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061" name="Google Shape;1061;p121"/>
          <p:cNvSpPr txBox="1"/>
          <p:nvPr/>
        </p:nvSpPr>
        <p:spPr>
          <a:xfrm flipH="1">
            <a:off x="915819" y="1815338"/>
            <a:ext cx="1805400" cy="12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200">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What did you notice about the number of feet in comparison to the number of inches when you measured the tape strips?</a:t>
            </a:r>
            <a:endParaRPr b="1" sz="1100">
              <a:latin typeface="Quicksand"/>
              <a:ea typeface="Quicksand"/>
              <a:cs typeface="Quicksand"/>
              <a:sym typeface="Quicksand"/>
            </a:endParaRPr>
          </a:p>
        </p:txBody>
      </p:sp>
      <p:sp>
        <p:nvSpPr>
          <p:cNvPr id="1062" name="Google Shape;1062;p121"/>
          <p:cNvSpPr/>
          <p:nvPr/>
        </p:nvSpPr>
        <p:spPr>
          <a:xfrm flipH="1">
            <a:off x="509356" y="1815350"/>
            <a:ext cx="2530494" cy="20155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066" name="Shape 1066"/>
        <p:cNvGrpSpPr/>
        <p:nvPr/>
      </p:nvGrpSpPr>
      <p:grpSpPr>
        <a:xfrm>
          <a:off x="0" y="0"/>
          <a:ext cx="0" cy="0"/>
          <a:chOff x="0" y="0"/>
          <a:chExt cx="0" cy="0"/>
        </a:xfrm>
      </p:grpSpPr>
      <p:sp>
        <p:nvSpPr>
          <p:cNvPr id="1067" name="Google Shape;1067;p122"/>
          <p:cNvSpPr txBox="1"/>
          <p:nvPr>
            <p:ph type="ctrTitle"/>
          </p:nvPr>
        </p:nvSpPr>
        <p:spPr>
          <a:xfrm>
            <a:off x="624750" y="1524225"/>
            <a:ext cx="7894500" cy="157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Measuring with a Torn Tape</a:t>
            </a:r>
            <a:endParaRPr sz="3500">
              <a:latin typeface="Hepta Slab"/>
              <a:ea typeface="Hepta Slab"/>
              <a:cs typeface="Hepta Slab"/>
              <a:sym typeface="Hepta Slab"/>
            </a:endParaRPr>
          </a:p>
        </p:txBody>
      </p:sp>
      <p:sp>
        <p:nvSpPr>
          <p:cNvPr id="1068" name="Google Shape;1068;p122"/>
          <p:cNvSpPr txBox="1"/>
          <p:nvPr/>
        </p:nvSpPr>
        <p:spPr>
          <a:xfrm>
            <a:off x="2698200" y="30968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with a torn tape measure. </a:t>
            </a:r>
            <a:endParaRPr>
              <a:latin typeface="Quicksand"/>
              <a:ea typeface="Quicksand"/>
              <a:cs typeface="Quicksand"/>
              <a:sym typeface="Quicksand"/>
            </a:endParaRPr>
          </a:p>
        </p:txBody>
      </p:sp>
      <p:sp>
        <p:nvSpPr>
          <p:cNvPr id="1069" name="Google Shape;1069;p122"/>
          <p:cNvSpPr/>
          <p:nvPr/>
        </p:nvSpPr>
        <p:spPr>
          <a:xfrm>
            <a:off x="2311027" y="3215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2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2.MD.B.5, 2.OA.B.2</a:t>
            </a:r>
            <a:endParaRPr sz="1100">
              <a:latin typeface="Quicksand"/>
              <a:ea typeface="Quicksand"/>
              <a:cs typeface="Quicksand"/>
              <a:sym typeface="Quicksand"/>
            </a:endParaRPr>
          </a:p>
        </p:txBody>
      </p:sp>
      <p:sp>
        <p:nvSpPr>
          <p:cNvPr id="1071" name="Google Shape;1071;p122"/>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123"/>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Constant Difference</a:t>
            </a:r>
            <a:endParaRPr b="0" sz="3000">
              <a:solidFill>
                <a:schemeClr val="accent5"/>
              </a:solidFill>
              <a:latin typeface="Hepta Slab"/>
              <a:ea typeface="Hepta Slab"/>
              <a:cs typeface="Hepta Slab"/>
              <a:sym typeface="Hepta Slab"/>
            </a:endParaRPr>
          </a:p>
        </p:txBody>
      </p:sp>
      <p:sp>
        <p:nvSpPr>
          <p:cNvPr id="1077" name="Google Shape;1077;p12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78" name="Google Shape;1078;p123"/>
          <p:cNvGrpSpPr/>
          <p:nvPr/>
        </p:nvGrpSpPr>
        <p:grpSpPr>
          <a:xfrm rot="-801400">
            <a:off x="550911" y="1697856"/>
            <a:ext cx="2343045" cy="950026"/>
            <a:chOff x="522450" y="1769275"/>
            <a:chExt cx="2343168" cy="950076"/>
          </a:xfrm>
        </p:grpSpPr>
        <p:sp>
          <p:nvSpPr>
            <p:cNvPr id="1079" name="Google Shape;1079;p12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2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1081" name="Google Shape;1081;p123"/>
          <p:cNvGrpSpPr/>
          <p:nvPr/>
        </p:nvGrpSpPr>
        <p:grpSpPr>
          <a:xfrm rot="862269">
            <a:off x="6428620" y="3250539"/>
            <a:ext cx="2343148" cy="950068"/>
            <a:chOff x="839436" y="2344375"/>
            <a:chExt cx="2343168" cy="950076"/>
          </a:xfrm>
        </p:grpSpPr>
        <p:sp>
          <p:nvSpPr>
            <p:cNvPr id="1082" name="Google Shape;1082;p12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2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a:t>
              </a:r>
              <a:endParaRPr/>
            </a:p>
          </p:txBody>
        </p:sp>
      </p:grpSp>
      <p:pic>
        <p:nvPicPr>
          <p:cNvPr id="1084" name="Google Shape;1084;p123"/>
          <p:cNvPicPr preferRelativeResize="0"/>
          <p:nvPr/>
        </p:nvPicPr>
        <p:blipFill>
          <a:blip r:embed="rId3">
            <a:alphaModFix/>
          </a:blip>
          <a:stretch>
            <a:fillRect/>
          </a:stretch>
        </p:blipFill>
        <p:spPr>
          <a:xfrm>
            <a:off x="3123745" y="2177200"/>
            <a:ext cx="3024560" cy="5892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124"/>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Constant Difference</a:t>
            </a:r>
            <a:endParaRPr b="0" sz="3000">
              <a:solidFill>
                <a:schemeClr val="accent5"/>
              </a:solidFill>
              <a:latin typeface="Hepta Slab"/>
              <a:ea typeface="Hepta Slab"/>
              <a:cs typeface="Hepta Slab"/>
              <a:sym typeface="Hepta Slab"/>
            </a:endParaRPr>
          </a:p>
        </p:txBody>
      </p:sp>
      <p:sp>
        <p:nvSpPr>
          <p:cNvPr id="1090" name="Google Shape;1090;p1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91" name="Google Shape;1091;p124"/>
          <p:cNvGrpSpPr/>
          <p:nvPr/>
        </p:nvGrpSpPr>
        <p:grpSpPr>
          <a:xfrm rot="-801400">
            <a:off x="550911" y="1697856"/>
            <a:ext cx="2343045" cy="950026"/>
            <a:chOff x="522450" y="1769275"/>
            <a:chExt cx="2343168" cy="950076"/>
          </a:xfrm>
        </p:grpSpPr>
        <p:sp>
          <p:nvSpPr>
            <p:cNvPr id="1092" name="Google Shape;1092;p12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2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1094" name="Google Shape;1094;p124"/>
          <p:cNvGrpSpPr/>
          <p:nvPr/>
        </p:nvGrpSpPr>
        <p:grpSpPr>
          <a:xfrm rot="862269">
            <a:off x="6428620" y="3250539"/>
            <a:ext cx="2343148" cy="950068"/>
            <a:chOff x="839436" y="2344375"/>
            <a:chExt cx="2343168" cy="950076"/>
          </a:xfrm>
        </p:grpSpPr>
        <p:sp>
          <p:nvSpPr>
            <p:cNvPr id="1095" name="Google Shape;1095;p12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2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a:t>
              </a:r>
              <a:endParaRPr/>
            </a:p>
          </p:txBody>
        </p:sp>
      </p:grpSp>
      <p:pic>
        <p:nvPicPr>
          <p:cNvPr id="1097" name="Google Shape;1097;p124"/>
          <p:cNvPicPr preferRelativeResize="0"/>
          <p:nvPr/>
        </p:nvPicPr>
        <p:blipFill>
          <a:blip r:embed="rId3">
            <a:alphaModFix/>
          </a:blip>
          <a:stretch>
            <a:fillRect/>
          </a:stretch>
        </p:blipFill>
        <p:spPr>
          <a:xfrm>
            <a:off x="3123207" y="2117300"/>
            <a:ext cx="3072950" cy="9089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125"/>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Constant Difference</a:t>
            </a:r>
            <a:endParaRPr b="0" sz="3000">
              <a:solidFill>
                <a:schemeClr val="accent5"/>
              </a:solidFill>
              <a:latin typeface="Hepta Slab"/>
              <a:ea typeface="Hepta Slab"/>
              <a:cs typeface="Hepta Slab"/>
              <a:sym typeface="Hepta Slab"/>
            </a:endParaRPr>
          </a:p>
        </p:txBody>
      </p:sp>
      <p:sp>
        <p:nvSpPr>
          <p:cNvPr id="1103" name="Google Shape;1103;p1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04" name="Google Shape;1104;p125"/>
          <p:cNvGrpSpPr/>
          <p:nvPr/>
        </p:nvGrpSpPr>
        <p:grpSpPr>
          <a:xfrm rot="-801400">
            <a:off x="550911" y="1697856"/>
            <a:ext cx="2343045" cy="950026"/>
            <a:chOff x="522450" y="1769275"/>
            <a:chExt cx="2343168" cy="950076"/>
          </a:xfrm>
        </p:grpSpPr>
        <p:sp>
          <p:nvSpPr>
            <p:cNvPr id="1105" name="Google Shape;1105;p12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2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1107" name="Google Shape;1107;p125"/>
          <p:cNvGrpSpPr/>
          <p:nvPr/>
        </p:nvGrpSpPr>
        <p:grpSpPr>
          <a:xfrm rot="862269">
            <a:off x="6428620" y="3250539"/>
            <a:ext cx="2343148" cy="950068"/>
            <a:chOff x="839436" y="2344375"/>
            <a:chExt cx="2343168" cy="950076"/>
          </a:xfrm>
        </p:grpSpPr>
        <p:sp>
          <p:nvSpPr>
            <p:cNvPr id="1108" name="Google Shape;1108;p12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2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a:t>
              </a:r>
              <a:endParaRPr/>
            </a:p>
          </p:txBody>
        </p:sp>
      </p:grpSp>
      <p:pic>
        <p:nvPicPr>
          <p:cNvPr id="1110" name="Google Shape;1110;p125"/>
          <p:cNvPicPr preferRelativeResize="0"/>
          <p:nvPr/>
        </p:nvPicPr>
        <p:blipFill>
          <a:blip r:embed="rId3">
            <a:alphaModFix/>
          </a:blip>
          <a:stretch>
            <a:fillRect/>
          </a:stretch>
        </p:blipFill>
        <p:spPr>
          <a:xfrm>
            <a:off x="2971993" y="1882025"/>
            <a:ext cx="3586575" cy="10926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sp>
        <p:nvSpPr>
          <p:cNvPr id="1115" name="Google Shape;1115;p126"/>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Constant Difference</a:t>
            </a:r>
            <a:endParaRPr b="0" sz="3000">
              <a:solidFill>
                <a:schemeClr val="accent5"/>
              </a:solidFill>
              <a:latin typeface="Hepta Slab"/>
              <a:ea typeface="Hepta Slab"/>
              <a:cs typeface="Hepta Slab"/>
              <a:sym typeface="Hepta Slab"/>
            </a:endParaRPr>
          </a:p>
        </p:txBody>
      </p:sp>
      <p:sp>
        <p:nvSpPr>
          <p:cNvPr id="1116" name="Google Shape;1116;p1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17" name="Google Shape;1117;p126"/>
          <p:cNvGrpSpPr/>
          <p:nvPr/>
        </p:nvGrpSpPr>
        <p:grpSpPr>
          <a:xfrm rot="-801400">
            <a:off x="550911" y="1697856"/>
            <a:ext cx="2343045" cy="950026"/>
            <a:chOff x="522450" y="1769275"/>
            <a:chExt cx="2343168" cy="950076"/>
          </a:xfrm>
        </p:grpSpPr>
        <p:sp>
          <p:nvSpPr>
            <p:cNvPr id="1118" name="Google Shape;1118;p12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2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1120" name="Google Shape;1120;p126"/>
          <p:cNvGrpSpPr/>
          <p:nvPr/>
        </p:nvGrpSpPr>
        <p:grpSpPr>
          <a:xfrm rot="862269">
            <a:off x="6428620" y="3250539"/>
            <a:ext cx="2343148" cy="950068"/>
            <a:chOff x="839436" y="2344375"/>
            <a:chExt cx="2343168" cy="950076"/>
          </a:xfrm>
        </p:grpSpPr>
        <p:sp>
          <p:nvSpPr>
            <p:cNvPr id="1121" name="Google Shape;1121;p12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2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a:t>
              </a:r>
              <a:endParaRPr/>
            </a:p>
          </p:txBody>
        </p:sp>
      </p:grpSp>
      <p:pic>
        <p:nvPicPr>
          <p:cNvPr id="1123" name="Google Shape;1123;p126"/>
          <p:cNvPicPr preferRelativeResize="0"/>
          <p:nvPr/>
        </p:nvPicPr>
        <p:blipFill>
          <a:blip r:embed="rId3">
            <a:alphaModFix/>
          </a:blip>
          <a:stretch>
            <a:fillRect/>
          </a:stretch>
        </p:blipFill>
        <p:spPr>
          <a:xfrm>
            <a:off x="3031095" y="2085150"/>
            <a:ext cx="3081800" cy="9732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127"/>
          <p:cNvSpPr txBox="1"/>
          <p:nvPr>
            <p:ph type="ctrTitle"/>
          </p:nvPr>
        </p:nvSpPr>
        <p:spPr>
          <a:xfrm>
            <a:off x="418625" y="4046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The Notebook Problem</a:t>
            </a:r>
            <a:endParaRPr b="0" sz="3000">
              <a:solidFill>
                <a:srgbClr val="434343"/>
              </a:solidFill>
              <a:latin typeface="Hepta Slab"/>
              <a:ea typeface="Hepta Slab"/>
              <a:cs typeface="Hepta Slab"/>
              <a:sym typeface="Hepta Slab"/>
            </a:endParaRPr>
          </a:p>
        </p:txBody>
      </p:sp>
      <p:sp>
        <p:nvSpPr>
          <p:cNvPr id="1129" name="Google Shape;1129;p12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0" name="Google Shape;1130;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131" name="Google Shape;1131;p127"/>
          <p:cNvPicPr preferRelativeResize="0"/>
          <p:nvPr/>
        </p:nvPicPr>
        <p:blipFill>
          <a:blip r:embed="rId3">
            <a:alphaModFix/>
          </a:blip>
          <a:stretch>
            <a:fillRect/>
          </a:stretch>
        </p:blipFill>
        <p:spPr>
          <a:xfrm>
            <a:off x="509950" y="1533752"/>
            <a:ext cx="4446076" cy="2329975"/>
          </a:xfrm>
          <a:prstGeom prst="rect">
            <a:avLst/>
          </a:prstGeom>
          <a:noFill/>
          <a:ln cap="flat" cmpd="sng" w="19050">
            <a:solidFill>
              <a:schemeClr val="dk2"/>
            </a:solidFill>
            <a:prstDash val="solid"/>
            <a:round/>
            <a:headEnd len="sm" w="sm" type="none"/>
            <a:tailEnd len="sm" w="sm" type="none"/>
          </a:ln>
        </p:spPr>
      </p:pic>
      <p:sp>
        <p:nvSpPr>
          <p:cNvPr id="1132" name="Google Shape;1132;p127"/>
          <p:cNvSpPr txBox="1"/>
          <p:nvPr/>
        </p:nvSpPr>
        <p:spPr>
          <a:xfrm>
            <a:off x="5166925" y="1219400"/>
            <a:ext cx="35664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a:p>
            <a:pPr indent="0" lvl="0" marL="0" rtl="0" algn="l">
              <a:spcBef>
                <a:spcPts val="0"/>
              </a:spcBef>
              <a:spcAft>
                <a:spcPts val="0"/>
              </a:spcAft>
              <a:buNone/>
            </a:pPr>
            <a:r>
              <a:rPr lang="en" sz="2000"/>
              <a:t>1. How did Han and Jada get the same measurement?</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2. Write an equation that could show Jada’s thinking.</a:t>
            </a:r>
            <a:endParaRPr sz="200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128"/>
          <p:cNvSpPr txBox="1"/>
          <p:nvPr>
            <p:ph type="ctrTitle"/>
          </p:nvPr>
        </p:nvSpPr>
        <p:spPr>
          <a:xfrm>
            <a:off x="418625" y="4046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The Notebook Problem</a:t>
            </a:r>
            <a:endParaRPr b="0" sz="3000">
              <a:solidFill>
                <a:srgbClr val="434343"/>
              </a:solidFill>
              <a:latin typeface="Hepta Slab"/>
              <a:ea typeface="Hepta Slab"/>
              <a:cs typeface="Hepta Slab"/>
              <a:sym typeface="Hepta Slab"/>
            </a:endParaRPr>
          </a:p>
        </p:txBody>
      </p:sp>
      <p:sp>
        <p:nvSpPr>
          <p:cNvPr id="1138" name="Google Shape;1138;p12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9" name="Google Shape;1139;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140" name="Google Shape;1140;p128"/>
          <p:cNvPicPr preferRelativeResize="0"/>
          <p:nvPr/>
        </p:nvPicPr>
        <p:blipFill>
          <a:blip r:embed="rId3">
            <a:alphaModFix/>
          </a:blip>
          <a:stretch>
            <a:fillRect/>
          </a:stretch>
        </p:blipFill>
        <p:spPr>
          <a:xfrm>
            <a:off x="326575" y="1533752"/>
            <a:ext cx="4446076" cy="2329975"/>
          </a:xfrm>
          <a:prstGeom prst="rect">
            <a:avLst/>
          </a:prstGeom>
          <a:noFill/>
          <a:ln cap="flat" cmpd="sng" w="19050">
            <a:solidFill>
              <a:schemeClr val="dk2"/>
            </a:solidFill>
            <a:prstDash val="solid"/>
            <a:round/>
            <a:headEnd len="sm" w="sm" type="none"/>
            <a:tailEnd len="sm" w="sm" type="none"/>
          </a:ln>
        </p:spPr>
      </p:pic>
      <p:sp>
        <p:nvSpPr>
          <p:cNvPr id="1141" name="Google Shape;1141;p128"/>
          <p:cNvSpPr txBox="1"/>
          <p:nvPr/>
        </p:nvSpPr>
        <p:spPr>
          <a:xfrm>
            <a:off x="4891875" y="1201075"/>
            <a:ext cx="40374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3. Measure an object using Jada’s method. </a:t>
            </a:r>
            <a:endParaRPr sz="1500"/>
          </a:p>
          <a:p>
            <a:pPr indent="0" lvl="0" marL="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I measured a__________________. </a:t>
            </a:r>
            <a:endParaRPr sz="1500"/>
          </a:p>
          <a:p>
            <a:pPr indent="-323850" lvl="0" marL="457200" rtl="0" algn="l">
              <a:spcBef>
                <a:spcPts val="1000"/>
              </a:spcBef>
              <a:spcAft>
                <a:spcPts val="0"/>
              </a:spcAft>
              <a:buSzPts val="1500"/>
              <a:buChar char="●"/>
            </a:pPr>
            <a:r>
              <a:rPr lang="en" sz="1500"/>
              <a:t>I started with the number _____. </a:t>
            </a:r>
            <a:endParaRPr sz="1500"/>
          </a:p>
          <a:p>
            <a:pPr indent="-323850" lvl="0" marL="457200" rtl="0" algn="l">
              <a:spcBef>
                <a:spcPts val="1000"/>
              </a:spcBef>
              <a:spcAft>
                <a:spcPts val="0"/>
              </a:spcAft>
              <a:buSzPts val="1500"/>
              <a:buChar char="●"/>
            </a:pPr>
            <a:r>
              <a:rPr lang="en" sz="1500"/>
              <a:t>I ended with the number _____. </a:t>
            </a:r>
            <a:endParaRPr sz="1500"/>
          </a:p>
          <a:p>
            <a:pPr indent="-323850" lvl="0" marL="457200" rtl="0" algn="l">
              <a:spcBef>
                <a:spcPts val="1000"/>
              </a:spcBef>
              <a:spcAft>
                <a:spcPts val="0"/>
              </a:spcAft>
              <a:buSzPts val="1500"/>
              <a:buChar char="●"/>
            </a:pPr>
            <a:r>
              <a:rPr lang="en" sz="1500"/>
              <a:t>Equation: ___________________. </a:t>
            </a:r>
            <a:endParaRPr sz="1500"/>
          </a:p>
          <a:p>
            <a:pPr indent="-323850" lvl="0" marL="457200" rtl="0" algn="l">
              <a:spcBef>
                <a:spcPts val="1000"/>
              </a:spcBef>
              <a:spcAft>
                <a:spcPts val="0"/>
              </a:spcAft>
              <a:buSzPts val="1500"/>
              <a:buChar char="●"/>
            </a:pPr>
            <a:r>
              <a:rPr lang="en" sz="1500"/>
              <a:t>The length of my object is _____.</a:t>
            </a:r>
            <a:endParaRPr sz="1500"/>
          </a:p>
          <a:p>
            <a:pPr indent="0" lvl="0" marL="0" rtl="0" algn="l">
              <a:spcBef>
                <a:spcPts val="100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4. What do you notice about you and your partner’s measurements?</a:t>
            </a:r>
            <a:endParaRPr sz="15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129"/>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A Desktop to Measure </a:t>
            </a:r>
            <a:endParaRPr b="0" sz="3000">
              <a:solidFill>
                <a:srgbClr val="434343"/>
              </a:solidFill>
              <a:latin typeface="Hepta Slab"/>
              <a:ea typeface="Hepta Slab"/>
              <a:cs typeface="Hepta Slab"/>
              <a:sym typeface="Hepta Slab"/>
            </a:endParaRPr>
          </a:p>
        </p:txBody>
      </p:sp>
      <p:sp>
        <p:nvSpPr>
          <p:cNvPr id="1147" name="Google Shape;1147;p12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48" name="Google Shape;1148;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149" name="Google Shape;1149;p129"/>
          <p:cNvPicPr preferRelativeResize="0"/>
          <p:nvPr/>
        </p:nvPicPr>
        <p:blipFill>
          <a:blip r:embed="rId3">
            <a:alphaModFix/>
          </a:blip>
          <a:stretch>
            <a:fillRect/>
          </a:stretch>
        </p:blipFill>
        <p:spPr>
          <a:xfrm>
            <a:off x="62400" y="1105792"/>
            <a:ext cx="4925257" cy="3732908"/>
          </a:xfrm>
          <a:prstGeom prst="rect">
            <a:avLst/>
          </a:prstGeom>
          <a:noFill/>
          <a:ln cap="flat" cmpd="sng" w="19050">
            <a:solidFill>
              <a:schemeClr val="dk2"/>
            </a:solidFill>
            <a:prstDash val="solid"/>
            <a:round/>
            <a:headEnd len="sm" w="sm" type="none"/>
            <a:tailEnd len="sm" w="sm" type="none"/>
          </a:ln>
        </p:spPr>
      </p:pic>
      <p:sp>
        <p:nvSpPr>
          <p:cNvPr id="1150" name="Google Shape;1150;p129"/>
          <p:cNvSpPr txBox="1"/>
          <p:nvPr/>
        </p:nvSpPr>
        <p:spPr>
          <a:xfrm>
            <a:off x="5077675" y="1258300"/>
            <a:ext cx="3879300" cy="32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1. What is the length of the long side of the desktop? Show your thinking using drawings, numbers, or words.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Equation:_______________</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The long side of the desktop is _____.</a:t>
            </a:r>
            <a:r>
              <a:rPr lang="en" sz="1300"/>
              <a:t> </a:t>
            </a:r>
            <a:endParaRPr sz="130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sp>
        <p:nvSpPr>
          <p:cNvPr id="1155" name="Google Shape;1155;p130"/>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A Desktop to Measure </a:t>
            </a:r>
            <a:endParaRPr b="0" sz="3000">
              <a:solidFill>
                <a:srgbClr val="434343"/>
              </a:solidFill>
              <a:latin typeface="Hepta Slab"/>
              <a:ea typeface="Hepta Slab"/>
              <a:cs typeface="Hepta Slab"/>
              <a:sym typeface="Hepta Slab"/>
            </a:endParaRPr>
          </a:p>
        </p:txBody>
      </p:sp>
      <p:sp>
        <p:nvSpPr>
          <p:cNvPr id="1156" name="Google Shape;1156;p13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7" name="Google Shape;1157;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158" name="Google Shape;1158;p130"/>
          <p:cNvSpPr txBox="1"/>
          <p:nvPr/>
        </p:nvSpPr>
        <p:spPr>
          <a:xfrm>
            <a:off x="5077675" y="1258300"/>
            <a:ext cx="3879300" cy="32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2. What is the length of the short side of the desktop? Show your thinking using drawings, numbers, or words.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Equation:_______________</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The short side of the desktop is _____.</a:t>
            </a:r>
            <a:r>
              <a:rPr lang="en" sz="1300"/>
              <a:t> </a:t>
            </a:r>
            <a:endParaRPr sz="1300"/>
          </a:p>
        </p:txBody>
      </p:sp>
      <p:pic>
        <p:nvPicPr>
          <p:cNvPr id="1159" name="Google Shape;1159;p130"/>
          <p:cNvPicPr preferRelativeResize="0"/>
          <p:nvPr/>
        </p:nvPicPr>
        <p:blipFill>
          <a:blip r:embed="rId3">
            <a:alphaModFix/>
          </a:blip>
          <a:stretch>
            <a:fillRect/>
          </a:stretch>
        </p:blipFill>
        <p:spPr>
          <a:xfrm>
            <a:off x="731050" y="1166342"/>
            <a:ext cx="3809481" cy="373290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13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65" name="Google Shape;1165;p131"/>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66" name="Google Shape;1166;p131"/>
          <p:cNvSpPr txBox="1"/>
          <p:nvPr/>
        </p:nvSpPr>
        <p:spPr>
          <a:xfrm>
            <a:off x="1063450" y="700075"/>
            <a:ext cx="7019100" cy="54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you learned you can still measure the length of objects using measuring tools without starting at zero by counting the number of units. We also agreed that you could use addition or subtraction to find the difference when measuring without starting at zero.</a:t>
            </a:r>
            <a:endParaRPr sz="1700">
              <a:latin typeface="Quicksand"/>
              <a:ea typeface="Quicksand"/>
              <a:cs typeface="Quicksand"/>
              <a:sym typeface="Quicksand"/>
            </a:endParaRPr>
          </a:p>
        </p:txBody>
      </p:sp>
      <p:pic>
        <p:nvPicPr>
          <p:cNvPr id="1167" name="Google Shape;1167;p131"/>
          <p:cNvPicPr preferRelativeResize="0"/>
          <p:nvPr/>
        </p:nvPicPr>
        <p:blipFill>
          <a:blip r:embed="rId3">
            <a:alphaModFix/>
          </a:blip>
          <a:stretch>
            <a:fillRect/>
          </a:stretch>
        </p:blipFill>
        <p:spPr>
          <a:xfrm>
            <a:off x="4323375" y="2814150"/>
            <a:ext cx="2085975" cy="1857375"/>
          </a:xfrm>
          <a:prstGeom prst="rect">
            <a:avLst/>
          </a:prstGeom>
          <a:noFill/>
          <a:ln>
            <a:noFill/>
          </a:ln>
        </p:spPr>
      </p:pic>
      <p:sp>
        <p:nvSpPr>
          <p:cNvPr id="1168" name="Google Shape;1168;p131"/>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169" name="Google Shape;1169;p131"/>
          <p:cNvSpPr txBox="1"/>
          <p:nvPr/>
        </p:nvSpPr>
        <p:spPr>
          <a:xfrm flipH="1">
            <a:off x="1101094" y="2260113"/>
            <a:ext cx="1805400" cy="12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200">
              <a:latin typeface="Quicksand"/>
              <a:ea typeface="Quicksand"/>
              <a:cs typeface="Quicksand"/>
              <a:sym typeface="Quicksand"/>
            </a:endParaRPr>
          </a:p>
          <a:p>
            <a:pPr indent="0" lvl="0" marL="0" rtl="0" algn="ctr">
              <a:spcBef>
                <a:spcPts val="0"/>
              </a:spcBef>
              <a:spcAft>
                <a:spcPts val="0"/>
              </a:spcAft>
              <a:buNone/>
            </a:pPr>
            <a:r>
              <a:rPr lang="en" sz="1300">
                <a:solidFill>
                  <a:schemeClr val="dk1"/>
                </a:solidFill>
                <a:latin typeface="Quicksand"/>
                <a:ea typeface="Quicksand"/>
                <a:cs typeface="Quicksand"/>
                <a:sym typeface="Quicksand"/>
              </a:rPr>
              <a:t>What was your preferred method? Why?</a:t>
            </a:r>
            <a:endParaRPr b="1" sz="1100">
              <a:latin typeface="Quicksand"/>
              <a:ea typeface="Quicksand"/>
              <a:cs typeface="Quicksand"/>
              <a:sym typeface="Quicksand"/>
            </a:endParaRPr>
          </a:p>
        </p:txBody>
      </p:sp>
      <p:sp>
        <p:nvSpPr>
          <p:cNvPr id="1170" name="Google Shape;1170;p131"/>
          <p:cNvSpPr/>
          <p:nvPr/>
        </p:nvSpPr>
        <p:spPr>
          <a:xfrm flipH="1">
            <a:off x="738556" y="2260125"/>
            <a:ext cx="2530494" cy="147610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174" name="Shape 1174"/>
        <p:cNvGrpSpPr/>
        <p:nvPr/>
      </p:nvGrpSpPr>
      <p:grpSpPr>
        <a:xfrm>
          <a:off x="0" y="0"/>
          <a:ext cx="0" cy="0"/>
          <a:chOff x="0" y="0"/>
          <a:chExt cx="0" cy="0"/>
        </a:xfrm>
      </p:grpSpPr>
      <p:sp>
        <p:nvSpPr>
          <p:cNvPr id="1175" name="Google Shape;1175;p132"/>
          <p:cNvSpPr txBox="1"/>
          <p:nvPr>
            <p:ph type="ctrTitle"/>
          </p:nvPr>
        </p:nvSpPr>
        <p:spPr>
          <a:xfrm>
            <a:off x="436000" y="806825"/>
            <a:ext cx="7683000" cy="201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Stories of Saree Silk: Making Necklaces and Bracelets </a:t>
            </a:r>
            <a:endParaRPr sz="4000">
              <a:latin typeface="Hepta Slab"/>
              <a:ea typeface="Hepta Slab"/>
              <a:cs typeface="Hepta Slab"/>
              <a:sym typeface="Hepta Slab"/>
            </a:endParaRPr>
          </a:p>
        </p:txBody>
      </p:sp>
      <p:sp>
        <p:nvSpPr>
          <p:cNvPr id="1176" name="Google Shape;1176;p132"/>
          <p:cNvSpPr txBox="1"/>
          <p:nvPr/>
        </p:nvSpPr>
        <p:spPr>
          <a:xfrm>
            <a:off x="269820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about length.</a:t>
            </a:r>
            <a:endParaRPr>
              <a:latin typeface="Quicksand"/>
              <a:ea typeface="Quicksand"/>
              <a:cs typeface="Quicksand"/>
              <a:sym typeface="Quicksand"/>
            </a:endParaRPr>
          </a:p>
        </p:txBody>
      </p:sp>
      <p:sp>
        <p:nvSpPr>
          <p:cNvPr id="1177" name="Google Shape;1177;p132"/>
          <p:cNvSpPr/>
          <p:nvPr/>
        </p:nvSpPr>
        <p:spPr>
          <a:xfrm>
            <a:off x="2254852"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2.MD.B.5, 2.NBT.B.5, 2.OA.A</a:t>
            </a:r>
            <a:endParaRPr sz="1100">
              <a:latin typeface="Quicksand"/>
              <a:ea typeface="Quicksand"/>
              <a:cs typeface="Quicksand"/>
              <a:sym typeface="Quicksand"/>
            </a:endParaRPr>
          </a:p>
        </p:txBody>
      </p:sp>
      <p:sp>
        <p:nvSpPr>
          <p:cNvPr id="1179" name="Google Shape;1179;p132"/>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
        <p:nvSpPr>
          <p:cNvPr id="1184" name="Google Shape;1184;p133"/>
          <p:cNvSpPr txBox="1"/>
          <p:nvPr>
            <p:ph type="ctrTitle"/>
          </p:nvPr>
        </p:nvSpPr>
        <p:spPr>
          <a:xfrm>
            <a:off x="685775" y="577728"/>
            <a:ext cx="7772400" cy="65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 Take From</a:t>
            </a:r>
            <a:endParaRPr b="0" sz="3000">
              <a:solidFill>
                <a:schemeClr val="accent5"/>
              </a:solidFill>
              <a:latin typeface="Hepta Slab"/>
              <a:ea typeface="Hepta Slab"/>
              <a:cs typeface="Hepta Slab"/>
              <a:sym typeface="Hepta Slab"/>
            </a:endParaRPr>
          </a:p>
        </p:txBody>
      </p:sp>
      <p:sp>
        <p:nvSpPr>
          <p:cNvPr id="1185" name="Google Shape;1185;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86" name="Google Shape;1186;p133"/>
          <p:cNvPicPr preferRelativeResize="0"/>
          <p:nvPr/>
        </p:nvPicPr>
        <p:blipFill>
          <a:blip r:embed="rId3">
            <a:alphaModFix/>
          </a:blip>
          <a:stretch>
            <a:fillRect/>
          </a:stretch>
        </p:blipFill>
        <p:spPr>
          <a:xfrm>
            <a:off x="3071650" y="1234428"/>
            <a:ext cx="3000644" cy="3604272"/>
          </a:xfrm>
          <a:prstGeom prst="rect">
            <a:avLst/>
          </a:prstGeom>
          <a:noFill/>
          <a:ln cap="flat" cmpd="sng" w="19050">
            <a:solidFill>
              <a:schemeClr val="dk2"/>
            </a:solidFill>
            <a:prstDash val="solid"/>
            <a:round/>
            <a:headEnd len="sm" w="sm" type="none"/>
            <a:tailEnd len="sm" w="sm" type="none"/>
          </a:ln>
        </p:spPr>
      </p:pic>
      <p:grpSp>
        <p:nvGrpSpPr>
          <p:cNvPr id="1187" name="Google Shape;1187;p133"/>
          <p:cNvGrpSpPr/>
          <p:nvPr/>
        </p:nvGrpSpPr>
        <p:grpSpPr>
          <a:xfrm rot="-801510">
            <a:off x="554980" y="1732833"/>
            <a:ext cx="1993856" cy="955396"/>
            <a:chOff x="522450" y="1769275"/>
            <a:chExt cx="2343168" cy="950076"/>
          </a:xfrm>
        </p:grpSpPr>
        <p:sp>
          <p:nvSpPr>
            <p:cNvPr id="1188" name="Google Shape;1188;p13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33"/>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1190" name="Google Shape;1190;p133"/>
          <p:cNvGrpSpPr/>
          <p:nvPr/>
        </p:nvGrpSpPr>
        <p:grpSpPr>
          <a:xfrm rot="862304">
            <a:off x="6878184" y="3346231"/>
            <a:ext cx="1863493" cy="885824"/>
            <a:chOff x="1416290" y="2319994"/>
            <a:chExt cx="2343168" cy="950076"/>
          </a:xfrm>
        </p:grpSpPr>
        <p:sp>
          <p:nvSpPr>
            <p:cNvPr id="1191" name="Google Shape;1191;p133"/>
            <p:cNvSpPr/>
            <p:nvPr/>
          </p:nvSpPr>
          <p:spPr>
            <a:xfrm>
              <a:off x="1416290" y="231999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33"/>
            <p:cNvSpPr txBox="1"/>
            <p:nvPr/>
          </p:nvSpPr>
          <p:spPr>
            <a:xfrm>
              <a:off x="1861764" y="2467431"/>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134"/>
          <p:cNvSpPr txBox="1"/>
          <p:nvPr>
            <p:ph type="ctrTitle"/>
          </p:nvPr>
        </p:nvSpPr>
        <p:spPr>
          <a:xfrm>
            <a:off x="587875" y="4175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Making Saree Silk Ribbon Necklaces</a:t>
            </a:r>
            <a:endParaRPr b="0" sz="2600">
              <a:solidFill>
                <a:srgbClr val="434343"/>
              </a:solidFill>
              <a:latin typeface="Hepta Slab"/>
              <a:ea typeface="Hepta Slab"/>
              <a:cs typeface="Hepta Slab"/>
              <a:sym typeface="Hepta Slab"/>
            </a:endParaRPr>
          </a:p>
        </p:txBody>
      </p:sp>
      <p:sp>
        <p:nvSpPr>
          <p:cNvPr id="1198" name="Google Shape;1198;p134"/>
          <p:cNvSpPr txBox="1"/>
          <p:nvPr/>
        </p:nvSpPr>
        <p:spPr>
          <a:xfrm>
            <a:off x="507200" y="1236325"/>
            <a:ext cx="41829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Quicksand"/>
                <a:ea typeface="Quicksand"/>
                <a:cs typeface="Quicksand"/>
                <a:sym typeface="Quicksand"/>
              </a:rPr>
              <a:t>Priya had a ribbon that was 44 in. long. She cut off 18 in. How long is Priya’s ribbon now? </a:t>
            </a:r>
            <a:endParaRPr b="1" sz="1600">
              <a:latin typeface="Quicksand"/>
              <a:ea typeface="Quicksand"/>
              <a:cs typeface="Quicksand"/>
              <a:sym typeface="Quicksand"/>
            </a:endParaRPr>
          </a:p>
          <a:p>
            <a:pPr indent="0" lvl="0" marL="0" rtl="0" algn="l">
              <a:spcBef>
                <a:spcPts val="1000"/>
              </a:spcBef>
              <a:spcAft>
                <a:spcPts val="0"/>
              </a:spcAft>
              <a:buNone/>
            </a:pPr>
            <a:r>
              <a:t/>
            </a:r>
            <a:endParaRPr b="1" sz="1600">
              <a:latin typeface="Quicksand"/>
              <a:ea typeface="Quicksand"/>
              <a:cs typeface="Quicksand"/>
              <a:sym typeface="Quicksand"/>
            </a:endParaRPr>
          </a:p>
          <a:p>
            <a:pPr indent="0" lvl="0" marL="0" rtl="0" algn="l">
              <a:spcBef>
                <a:spcPts val="1000"/>
              </a:spcBef>
              <a:spcAft>
                <a:spcPts val="1000"/>
              </a:spcAft>
              <a:buNone/>
            </a:pPr>
            <a:r>
              <a:rPr b="1" lang="en" sz="1600">
                <a:latin typeface="Quicksand"/>
                <a:ea typeface="Quicksand"/>
                <a:cs typeface="Quicksand"/>
                <a:sym typeface="Quicksand"/>
              </a:rPr>
              <a:t>Andre drew this diagram to help him think about the problem.</a:t>
            </a:r>
            <a:endParaRPr b="1" sz="1600">
              <a:latin typeface="Quicksand"/>
              <a:ea typeface="Quicksand"/>
              <a:cs typeface="Quicksand"/>
              <a:sym typeface="Quicksand"/>
            </a:endParaRPr>
          </a:p>
        </p:txBody>
      </p:sp>
      <p:sp>
        <p:nvSpPr>
          <p:cNvPr id="1199" name="Google Shape;1199;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200" name="Google Shape;1200;p134"/>
          <p:cNvPicPr preferRelativeResize="0"/>
          <p:nvPr/>
        </p:nvPicPr>
        <p:blipFill>
          <a:blip r:embed="rId3">
            <a:alphaModFix/>
          </a:blip>
          <a:stretch>
            <a:fillRect/>
          </a:stretch>
        </p:blipFill>
        <p:spPr>
          <a:xfrm>
            <a:off x="922525" y="3259400"/>
            <a:ext cx="3076575" cy="1066800"/>
          </a:xfrm>
          <a:prstGeom prst="rect">
            <a:avLst/>
          </a:prstGeom>
          <a:noFill/>
          <a:ln cap="flat" cmpd="sng" w="19050">
            <a:solidFill>
              <a:schemeClr val="dk2"/>
            </a:solidFill>
            <a:prstDash val="solid"/>
            <a:round/>
            <a:headEnd len="sm" w="sm" type="none"/>
            <a:tailEnd len="sm" w="sm" type="none"/>
          </a:ln>
        </p:spPr>
      </p:pic>
      <p:sp>
        <p:nvSpPr>
          <p:cNvPr id="1201" name="Google Shape;1201;p134"/>
          <p:cNvSpPr txBox="1"/>
          <p:nvPr/>
        </p:nvSpPr>
        <p:spPr>
          <a:xfrm>
            <a:off x="4764750" y="1751700"/>
            <a:ext cx="41829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What does the “?” represent in the story? </a:t>
            </a:r>
            <a:endParaRPr sz="1700">
              <a:latin typeface="Quicksand"/>
              <a:ea typeface="Quicksand"/>
              <a:cs typeface="Quicksand"/>
              <a:sym typeface="Quicksand"/>
            </a:endParaRPr>
          </a:p>
          <a:p>
            <a:pPr indent="0" lvl="0" marL="0" rtl="0" algn="l">
              <a:spcBef>
                <a:spcPts val="1000"/>
              </a:spcBef>
              <a:spcAft>
                <a:spcPts val="0"/>
              </a:spcAft>
              <a:buNone/>
            </a:pPr>
            <a:r>
              <a:rPr lang="en" sz="1700">
                <a:latin typeface="Quicksand"/>
                <a:ea typeface="Quicksand"/>
                <a:cs typeface="Quicksand"/>
                <a:sym typeface="Quicksand"/>
              </a:rPr>
              <a:t>2. Why do you think there is a dotted line between the parts? </a:t>
            </a:r>
            <a:endParaRPr sz="1700">
              <a:latin typeface="Quicksand"/>
              <a:ea typeface="Quicksand"/>
              <a:cs typeface="Quicksand"/>
              <a:sym typeface="Quicksand"/>
            </a:endParaRPr>
          </a:p>
          <a:p>
            <a:pPr indent="0" lvl="0" marL="0" rtl="0" algn="l">
              <a:spcBef>
                <a:spcPts val="1000"/>
              </a:spcBef>
              <a:spcAft>
                <a:spcPts val="0"/>
              </a:spcAft>
              <a:buNone/>
            </a:pPr>
            <a:r>
              <a:rPr lang="en" sz="1700">
                <a:latin typeface="Quicksand"/>
                <a:ea typeface="Quicksand"/>
                <a:cs typeface="Quicksand"/>
                <a:sym typeface="Quicksand"/>
              </a:rPr>
              <a:t>3. Find the missing value. Show your thinking. </a:t>
            </a:r>
            <a:endParaRPr sz="1700">
              <a:latin typeface="Quicksand"/>
              <a:ea typeface="Quicksand"/>
              <a:cs typeface="Quicksand"/>
              <a:sym typeface="Quicksand"/>
            </a:endParaRPr>
          </a:p>
          <a:p>
            <a:pPr indent="0" lvl="0" marL="0" rtl="0" algn="l">
              <a:spcBef>
                <a:spcPts val="1000"/>
              </a:spcBef>
              <a:spcAft>
                <a:spcPts val="1000"/>
              </a:spcAft>
              <a:buNone/>
            </a:pPr>
            <a:r>
              <a:rPr lang="en" sz="1700">
                <a:latin typeface="Quicksand"/>
                <a:ea typeface="Quicksand"/>
                <a:cs typeface="Quicksand"/>
                <a:sym typeface="Quicksand"/>
              </a:rPr>
              <a:t>4. Priya’s ribbon is _____ long.</a:t>
            </a:r>
            <a:endParaRPr sz="1700">
              <a:latin typeface="Quicksand"/>
              <a:ea typeface="Quicksand"/>
              <a:cs typeface="Quicksand"/>
              <a:sym typeface="Quicksan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135"/>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Saree Silk Ribbon Projects</a:t>
            </a:r>
            <a:endParaRPr b="0" sz="2600">
              <a:solidFill>
                <a:srgbClr val="434343"/>
              </a:solidFill>
              <a:latin typeface="Hepta Slab"/>
              <a:ea typeface="Hepta Slab"/>
              <a:cs typeface="Hepta Slab"/>
              <a:sym typeface="Hepta Slab"/>
            </a:endParaRPr>
          </a:p>
        </p:txBody>
      </p:sp>
      <p:sp>
        <p:nvSpPr>
          <p:cNvPr id="1207" name="Google Shape;1207;p135"/>
          <p:cNvSpPr txBox="1"/>
          <p:nvPr/>
        </p:nvSpPr>
        <p:spPr>
          <a:xfrm>
            <a:off x="613400" y="963175"/>
            <a:ext cx="7427400" cy="5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Label the diagram. Find the missing value.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Show your thinking and don’t forget the units.</a:t>
            </a:r>
            <a:endParaRPr sz="1700">
              <a:latin typeface="Quicksand"/>
              <a:ea typeface="Quicksand"/>
              <a:cs typeface="Quicksand"/>
              <a:sym typeface="Quicksand"/>
            </a:endParaRPr>
          </a:p>
        </p:txBody>
      </p:sp>
      <p:sp>
        <p:nvSpPr>
          <p:cNvPr id="1208" name="Google Shape;1208;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209" name="Google Shape;1209;p135"/>
          <p:cNvPicPr preferRelativeResize="0"/>
          <p:nvPr/>
        </p:nvPicPr>
        <p:blipFill>
          <a:blip r:embed="rId3">
            <a:alphaModFix/>
          </a:blip>
          <a:stretch>
            <a:fillRect/>
          </a:stretch>
        </p:blipFill>
        <p:spPr>
          <a:xfrm>
            <a:off x="124900" y="1862925"/>
            <a:ext cx="4464425" cy="1522800"/>
          </a:xfrm>
          <a:prstGeom prst="rect">
            <a:avLst/>
          </a:prstGeom>
          <a:noFill/>
          <a:ln cap="flat" cmpd="sng" w="19050">
            <a:solidFill>
              <a:schemeClr val="dk2"/>
            </a:solidFill>
            <a:prstDash val="solid"/>
            <a:round/>
            <a:headEnd len="sm" w="sm" type="none"/>
            <a:tailEnd len="sm" w="sm" type="none"/>
          </a:ln>
        </p:spPr>
      </p:pic>
      <p:pic>
        <p:nvPicPr>
          <p:cNvPr id="1210" name="Google Shape;1210;p135"/>
          <p:cNvPicPr preferRelativeResize="0"/>
          <p:nvPr/>
        </p:nvPicPr>
        <p:blipFill>
          <a:blip r:embed="rId4">
            <a:alphaModFix/>
          </a:blip>
          <a:stretch>
            <a:fillRect/>
          </a:stretch>
        </p:blipFill>
        <p:spPr>
          <a:xfrm>
            <a:off x="4750172" y="1862925"/>
            <a:ext cx="4198177" cy="1522800"/>
          </a:xfrm>
          <a:prstGeom prst="rect">
            <a:avLst/>
          </a:prstGeom>
          <a:noFill/>
          <a:ln cap="flat" cmpd="sng" w="19050">
            <a:solidFill>
              <a:schemeClr val="dk2"/>
            </a:solidFill>
            <a:prstDash val="solid"/>
            <a:round/>
            <a:headEnd len="sm" w="sm" type="none"/>
            <a:tailEnd len="sm" w="sm" type="none"/>
          </a:ln>
        </p:spPr>
      </p:pic>
      <p:pic>
        <p:nvPicPr>
          <p:cNvPr id="1211" name="Google Shape;1211;p135"/>
          <p:cNvPicPr preferRelativeResize="0"/>
          <p:nvPr/>
        </p:nvPicPr>
        <p:blipFill>
          <a:blip r:embed="rId5">
            <a:alphaModFix/>
          </a:blip>
          <a:stretch>
            <a:fillRect/>
          </a:stretch>
        </p:blipFill>
        <p:spPr>
          <a:xfrm>
            <a:off x="2395473" y="3515648"/>
            <a:ext cx="4531800" cy="1573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sp>
        <p:nvSpPr>
          <p:cNvPr id="1216" name="Google Shape;1216;p136"/>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217" name="Google Shape;1217;p136"/>
          <p:cNvPicPr preferRelativeResize="0"/>
          <p:nvPr/>
        </p:nvPicPr>
        <p:blipFill>
          <a:blip r:embed="rId3">
            <a:alphaModFix/>
          </a:blip>
          <a:stretch>
            <a:fillRect/>
          </a:stretch>
        </p:blipFill>
        <p:spPr>
          <a:xfrm>
            <a:off x="5067263" y="2710688"/>
            <a:ext cx="1851687" cy="1648762"/>
          </a:xfrm>
          <a:prstGeom prst="rect">
            <a:avLst/>
          </a:prstGeom>
          <a:noFill/>
          <a:ln>
            <a:noFill/>
          </a:ln>
        </p:spPr>
      </p:pic>
      <p:sp>
        <p:nvSpPr>
          <p:cNvPr id="1218" name="Google Shape;1218;p136"/>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219" name="Google Shape;1219;p136"/>
          <p:cNvSpPr/>
          <p:nvPr/>
        </p:nvSpPr>
        <p:spPr>
          <a:xfrm flipH="1">
            <a:off x="2551110" y="1598100"/>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36"/>
          <p:cNvSpPr txBox="1"/>
          <p:nvPr/>
        </p:nvSpPr>
        <p:spPr>
          <a:xfrm flipH="1">
            <a:off x="2729925" y="1771392"/>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How did the diagram help you decide if you would add or subtract?</a:t>
            </a:r>
            <a:endParaRPr b="1" sz="1500">
              <a:latin typeface="Quicksand"/>
              <a:ea typeface="Quicksand"/>
              <a:cs typeface="Quicksand"/>
              <a:sym typeface="Quicksand"/>
            </a:endParaRPr>
          </a:p>
        </p:txBody>
      </p:sp>
      <p:sp>
        <p:nvSpPr>
          <p:cNvPr id="1221" name="Google Shape;1221;p136"/>
          <p:cNvSpPr txBox="1"/>
          <p:nvPr/>
        </p:nvSpPr>
        <p:spPr>
          <a:xfrm>
            <a:off x="877650" y="560275"/>
            <a:ext cx="68427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Today, you solved story problems about ribbon lengths and used diagrams to help you think about how to find the missing values.</a:t>
            </a:r>
            <a:endParaRPr sz="1700"/>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225" name="Shape 1225"/>
        <p:cNvGrpSpPr/>
        <p:nvPr/>
      </p:nvGrpSpPr>
      <p:grpSpPr>
        <a:xfrm>
          <a:off x="0" y="0"/>
          <a:ext cx="0" cy="0"/>
          <a:chOff x="0" y="0"/>
          <a:chExt cx="0" cy="0"/>
        </a:xfrm>
      </p:grpSpPr>
      <p:sp>
        <p:nvSpPr>
          <p:cNvPr id="1226" name="Google Shape;1226;p137"/>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Stories of Saree Silk Ribbon: Making Friendship Bracelets</a:t>
            </a:r>
            <a:endParaRPr sz="3700">
              <a:latin typeface="Hepta Slab"/>
              <a:ea typeface="Hepta Slab"/>
              <a:cs typeface="Hepta Slab"/>
              <a:sym typeface="Hepta Slab"/>
            </a:endParaRPr>
          </a:p>
        </p:txBody>
      </p:sp>
      <p:sp>
        <p:nvSpPr>
          <p:cNvPr id="1227" name="Google Shape;1227;p137"/>
          <p:cNvSpPr txBox="1"/>
          <p:nvPr/>
        </p:nvSpPr>
        <p:spPr>
          <a:xfrm>
            <a:off x="24453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two-step story problems about length.</a:t>
            </a:r>
            <a:endParaRPr>
              <a:latin typeface="Quicksand"/>
              <a:ea typeface="Quicksand"/>
              <a:cs typeface="Quicksand"/>
              <a:sym typeface="Quicksand"/>
            </a:endParaRPr>
          </a:p>
        </p:txBody>
      </p:sp>
      <p:sp>
        <p:nvSpPr>
          <p:cNvPr id="1228" name="Google Shape;1228;p137"/>
          <p:cNvSpPr/>
          <p:nvPr/>
        </p:nvSpPr>
        <p:spPr>
          <a:xfrm>
            <a:off x="20581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3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2.MD.B.5, 2.NBT.B.5</a:t>
            </a:r>
            <a:endParaRPr sz="1100">
              <a:latin typeface="Quicksand"/>
              <a:ea typeface="Quicksand"/>
              <a:cs typeface="Quicksand"/>
              <a:sym typeface="Quicksand"/>
            </a:endParaRPr>
          </a:p>
        </p:txBody>
      </p:sp>
      <p:sp>
        <p:nvSpPr>
          <p:cNvPr id="1230" name="Google Shape;1230;p137"/>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138"/>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Place Value Comparisons</a:t>
            </a:r>
            <a:endParaRPr b="0" sz="3000">
              <a:solidFill>
                <a:srgbClr val="434343"/>
              </a:solidFill>
              <a:latin typeface="Hepta Slab"/>
              <a:ea typeface="Hepta Slab"/>
              <a:cs typeface="Hepta Slab"/>
              <a:sym typeface="Hepta Slab"/>
            </a:endParaRPr>
          </a:p>
        </p:txBody>
      </p:sp>
      <p:sp>
        <p:nvSpPr>
          <p:cNvPr id="1236" name="Google Shape;1236;p1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37" name="Google Shape;1237;p138"/>
          <p:cNvGrpSpPr/>
          <p:nvPr/>
        </p:nvGrpSpPr>
        <p:grpSpPr>
          <a:xfrm rot="-801400">
            <a:off x="550911" y="1697856"/>
            <a:ext cx="2343045" cy="950026"/>
            <a:chOff x="522450" y="1769275"/>
            <a:chExt cx="2343168" cy="950076"/>
          </a:xfrm>
        </p:grpSpPr>
        <p:sp>
          <p:nvSpPr>
            <p:cNvPr id="1238" name="Google Shape;1238;p13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3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240" name="Google Shape;1240;p138"/>
          <p:cNvGrpSpPr/>
          <p:nvPr/>
        </p:nvGrpSpPr>
        <p:grpSpPr>
          <a:xfrm rot="862269">
            <a:off x="6428620" y="3250539"/>
            <a:ext cx="2343148" cy="950068"/>
            <a:chOff x="839436" y="2344375"/>
            <a:chExt cx="2343168" cy="950076"/>
          </a:xfrm>
        </p:grpSpPr>
        <p:sp>
          <p:nvSpPr>
            <p:cNvPr id="1241" name="Google Shape;1241;p138"/>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38"/>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243" name="Google Shape;1243;p138"/>
          <p:cNvPicPr preferRelativeResize="0"/>
          <p:nvPr/>
        </p:nvPicPr>
        <p:blipFill>
          <a:blip r:embed="rId3">
            <a:alphaModFix/>
          </a:blip>
          <a:stretch>
            <a:fillRect/>
          </a:stretch>
        </p:blipFill>
        <p:spPr>
          <a:xfrm>
            <a:off x="3113800" y="2133124"/>
            <a:ext cx="3315000" cy="8415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39"/>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Place Value Comparisons</a:t>
            </a:r>
            <a:endParaRPr b="0" sz="3000">
              <a:solidFill>
                <a:srgbClr val="434343"/>
              </a:solidFill>
              <a:latin typeface="Hepta Slab"/>
              <a:ea typeface="Hepta Slab"/>
              <a:cs typeface="Hepta Slab"/>
              <a:sym typeface="Hepta Slab"/>
            </a:endParaRPr>
          </a:p>
        </p:txBody>
      </p:sp>
      <p:sp>
        <p:nvSpPr>
          <p:cNvPr id="1249" name="Google Shape;1249;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50" name="Google Shape;1250;p139"/>
          <p:cNvGrpSpPr/>
          <p:nvPr/>
        </p:nvGrpSpPr>
        <p:grpSpPr>
          <a:xfrm rot="-801400">
            <a:off x="550911" y="1697856"/>
            <a:ext cx="2343045" cy="950026"/>
            <a:chOff x="522450" y="1769275"/>
            <a:chExt cx="2343168" cy="950076"/>
          </a:xfrm>
        </p:grpSpPr>
        <p:sp>
          <p:nvSpPr>
            <p:cNvPr id="1251" name="Google Shape;1251;p13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3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253" name="Google Shape;1253;p139"/>
          <p:cNvGrpSpPr/>
          <p:nvPr/>
        </p:nvGrpSpPr>
        <p:grpSpPr>
          <a:xfrm rot="862269">
            <a:off x="6428620" y="3250539"/>
            <a:ext cx="2343148" cy="950068"/>
            <a:chOff x="839436" y="2344375"/>
            <a:chExt cx="2343168" cy="950076"/>
          </a:xfrm>
        </p:grpSpPr>
        <p:sp>
          <p:nvSpPr>
            <p:cNvPr id="1254" name="Google Shape;1254;p139"/>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39"/>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256" name="Google Shape;1256;p139"/>
          <p:cNvPicPr preferRelativeResize="0"/>
          <p:nvPr/>
        </p:nvPicPr>
        <p:blipFill>
          <a:blip r:embed="rId3">
            <a:alphaModFix/>
          </a:blip>
          <a:stretch>
            <a:fillRect/>
          </a:stretch>
        </p:blipFill>
        <p:spPr>
          <a:xfrm>
            <a:off x="3223850" y="2112313"/>
            <a:ext cx="2779575" cy="918867"/>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140"/>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Place Value Comparisons</a:t>
            </a:r>
            <a:endParaRPr b="0" sz="3000">
              <a:solidFill>
                <a:srgbClr val="434343"/>
              </a:solidFill>
              <a:latin typeface="Hepta Slab"/>
              <a:ea typeface="Hepta Slab"/>
              <a:cs typeface="Hepta Slab"/>
              <a:sym typeface="Hepta Slab"/>
            </a:endParaRPr>
          </a:p>
        </p:txBody>
      </p:sp>
      <p:sp>
        <p:nvSpPr>
          <p:cNvPr id="1262" name="Google Shape;1262;p1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63" name="Google Shape;1263;p140"/>
          <p:cNvGrpSpPr/>
          <p:nvPr/>
        </p:nvGrpSpPr>
        <p:grpSpPr>
          <a:xfrm rot="-801400">
            <a:off x="550911" y="1697856"/>
            <a:ext cx="2343045" cy="950026"/>
            <a:chOff x="522450" y="1769275"/>
            <a:chExt cx="2343168" cy="950076"/>
          </a:xfrm>
        </p:grpSpPr>
        <p:sp>
          <p:nvSpPr>
            <p:cNvPr id="1264" name="Google Shape;1264;p14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4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266" name="Google Shape;1266;p140"/>
          <p:cNvGrpSpPr/>
          <p:nvPr/>
        </p:nvGrpSpPr>
        <p:grpSpPr>
          <a:xfrm rot="862269">
            <a:off x="6428620" y="3250539"/>
            <a:ext cx="2343148" cy="950068"/>
            <a:chOff x="839436" y="2344375"/>
            <a:chExt cx="2343168" cy="950076"/>
          </a:xfrm>
        </p:grpSpPr>
        <p:sp>
          <p:nvSpPr>
            <p:cNvPr id="1267" name="Google Shape;1267;p14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4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269" name="Google Shape;1269;p140"/>
          <p:cNvPicPr preferRelativeResize="0"/>
          <p:nvPr/>
        </p:nvPicPr>
        <p:blipFill>
          <a:blip r:embed="rId3">
            <a:alphaModFix/>
          </a:blip>
          <a:stretch>
            <a:fillRect/>
          </a:stretch>
        </p:blipFill>
        <p:spPr>
          <a:xfrm>
            <a:off x="2972000" y="2199950"/>
            <a:ext cx="3422350" cy="9631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4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Place Value Comparisons</a:t>
            </a:r>
            <a:endParaRPr b="0" sz="3000">
              <a:solidFill>
                <a:srgbClr val="434343"/>
              </a:solidFill>
              <a:latin typeface="Hepta Slab"/>
              <a:ea typeface="Hepta Slab"/>
              <a:cs typeface="Hepta Slab"/>
              <a:sym typeface="Hepta Slab"/>
            </a:endParaRPr>
          </a:p>
        </p:txBody>
      </p:sp>
      <p:sp>
        <p:nvSpPr>
          <p:cNvPr id="1275" name="Google Shape;1275;p1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76" name="Google Shape;1276;p141"/>
          <p:cNvGrpSpPr/>
          <p:nvPr/>
        </p:nvGrpSpPr>
        <p:grpSpPr>
          <a:xfrm rot="-801400">
            <a:off x="550911" y="1697856"/>
            <a:ext cx="2343045" cy="950026"/>
            <a:chOff x="522450" y="1769275"/>
            <a:chExt cx="2343168" cy="950076"/>
          </a:xfrm>
        </p:grpSpPr>
        <p:sp>
          <p:nvSpPr>
            <p:cNvPr id="1277" name="Google Shape;1277;p14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4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279" name="Google Shape;1279;p141"/>
          <p:cNvGrpSpPr/>
          <p:nvPr/>
        </p:nvGrpSpPr>
        <p:grpSpPr>
          <a:xfrm rot="862269">
            <a:off x="6428620" y="3250539"/>
            <a:ext cx="2343148" cy="950068"/>
            <a:chOff x="839436" y="2344375"/>
            <a:chExt cx="2343168" cy="950076"/>
          </a:xfrm>
        </p:grpSpPr>
        <p:sp>
          <p:nvSpPr>
            <p:cNvPr id="1280" name="Google Shape;1280;p14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4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282" name="Google Shape;1282;p141"/>
          <p:cNvPicPr preferRelativeResize="0"/>
          <p:nvPr/>
        </p:nvPicPr>
        <p:blipFill>
          <a:blip r:embed="rId3">
            <a:alphaModFix/>
          </a:blip>
          <a:stretch>
            <a:fillRect/>
          </a:stretch>
        </p:blipFill>
        <p:spPr>
          <a:xfrm>
            <a:off x="2837688" y="2249850"/>
            <a:ext cx="3468626" cy="8415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sp>
        <p:nvSpPr>
          <p:cNvPr id="1287" name="Google Shape;1287;p142"/>
          <p:cNvSpPr txBox="1"/>
          <p:nvPr>
            <p:ph type="ctrTitle"/>
          </p:nvPr>
        </p:nvSpPr>
        <p:spPr>
          <a:xfrm>
            <a:off x="685775" y="4584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Sharing Ribbon with Friends</a:t>
            </a:r>
            <a:endParaRPr sz="3000">
              <a:solidFill>
                <a:srgbClr val="434343"/>
              </a:solidFill>
            </a:endParaRPr>
          </a:p>
        </p:txBody>
      </p:sp>
      <p:sp>
        <p:nvSpPr>
          <p:cNvPr id="1288" name="Google Shape;1288;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289" name="Google Shape;1289;p142"/>
          <p:cNvPicPr preferRelativeResize="0"/>
          <p:nvPr/>
        </p:nvPicPr>
        <p:blipFill>
          <a:blip r:embed="rId3">
            <a:alphaModFix/>
          </a:blip>
          <a:stretch>
            <a:fillRect/>
          </a:stretch>
        </p:blipFill>
        <p:spPr>
          <a:xfrm>
            <a:off x="501425" y="1784675"/>
            <a:ext cx="4086225" cy="1876425"/>
          </a:xfrm>
          <a:prstGeom prst="rect">
            <a:avLst/>
          </a:prstGeom>
          <a:noFill/>
          <a:ln cap="flat" cmpd="sng" w="19050">
            <a:solidFill>
              <a:schemeClr val="dk2"/>
            </a:solidFill>
            <a:prstDash val="solid"/>
            <a:round/>
            <a:headEnd len="sm" w="sm" type="none"/>
            <a:tailEnd len="sm" w="sm" type="none"/>
          </a:ln>
        </p:spPr>
      </p:pic>
      <p:sp>
        <p:nvSpPr>
          <p:cNvPr id="1290" name="Google Shape;1290;p142"/>
          <p:cNvSpPr txBox="1"/>
          <p:nvPr/>
        </p:nvSpPr>
        <p:spPr>
          <a:xfrm>
            <a:off x="4772025" y="1194025"/>
            <a:ext cx="3848400" cy="344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1. Solve. Show your thinking. Use a diagram if it helps. Don’t forget the units.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a. Lin found a piece of ribbon that is 92 cm long. She cut a piece for Noah that is 35 cm. How much ribbon does Lin have left?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b. Then, Lin cut off 28 cm of ribbon for Jada. How much ribbon does Lin have left now?</a:t>
            </a:r>
            <a:endParaRPr sz="1600"/>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sp>
        <p:nvSpPr>
          <p:cNvPr id="1295" name="Google Shape;1295;p143"/>
          <p:cNvSpPr txBox="1"/>
          <p:nvPr>
            <p:ph type="ctrTitle"/>
          </p:nvPr>
        </p:nvSpPr>
        <p:spPr>
          <a:xfrm>
            <a:off x="476175" y="412896"/>
            <a:ext cx="7772400" cy="55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Friendship Bracelets and Gifts</a:t>
            </a:r>
            <a:endParaRPr b="0" sz="3000">
              <a:solidFill>
                <a:srgbClr val="434343"/>
              </a:solidFill>
              <a:latin typeface="Hepta Slab"/>
              <a:ea typeface="Hepta Slab"/>
              <a:cs typeface="Hepta Slab"/>
              <a:sym typeface="Hepta Slab"/>
            </a:endParaRPr>
          </a:p>
        </p:txBody>
      </p:sp>
      <p:sp>
        <p:nvSpPr>
          <p:cNvPr id="1296" name="Google Shape;1296;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297" name="Google Shape;1297;p143"/>
          <p:cNvPicPr preferRelativeResize="0"/>
          <p:nvPr/>
        </p:nvPicPr>
        <p:blipFill>
          <a:blip r:embed="rId3">
            <a:alphaModFix/>
          </a:blip>
          <a:stretch>
            <a:fillRect/>
          </a:stretch>
        </p:blipFill>
        <p:spPr>
          <a:xfrm>
            <a:off x="5772650" y="1494875"/>
            <a:ext cx="2649525" cy="2520900"/>
          </a:xfrm>
          <a:prstGeom prst="rect">
            <a:avLst/>
          </a:prstGeom>
          <a:noFill/>
          <a:ln cap="flat" cmpd="sng" w="19050">
            <a:solidFill>
              <a:schemeClr val="dk2"/>
            </a:solidFill>
            <a:prstDash val="solid"/>
            <a:round/>
            <a:headEnd len="sm" w="sm" type="none"/>
            <a:tailEnd len="sm" w="sm" type="none"/>
          </a:ln>
        </p:spPr>
      </p:pic>
      <p:sp>
        <p:nvSpPr>
          <p:cNvPr id="1298" name="Google Shape;1298;p143"/>
          <p:cNvSpPr txBox="1"/>
          <p:nvPr/>
        </p:nvSpPr>
        <p:spPr>
          <a:xfrm>
            <a:off x="546025" y="1146050"/>
            <a:ext cx="3153900" cy="31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43"/>
          <p:cNvSpPr txBox="1"/>
          <p:nvPr/>
        </p:nvSpPr>
        <p:spPr>
          <a:xfrm>
            <a:off x="628550" y="1026875"/>
            <a:ext cx="4822500" cy="353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1. Solve. Show your thinking. Don’t forget the units. Use a diagram if it helps.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a. Han has 82 inches of ribbon. He only needs 48 inches. How much should he cut off?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b. Han gives the ribbon he doesn’t need to Clare. Clare uses it to make her ribbon longer. Her ribbon was 27 inches. How long is Clare’s ribbon now?</a:t>
            </a:r>
            <a:endParaRPr sz="1700"/>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sp>
        <p:nvSpPr>
          <p:cNvPr id="1304" name="Google Shape;1304;p144"/>
          <p:cNvSpPr txBox="1"/>
          <p:nvPr>
            <p:ph type="ctrTitle"/>
          </p:nvPr>
        </p:nvSpPr>
        <p:spPr>
          <a:xfrm>
            <a:off x="476175" y="412896"/>
            <a:ext cx="7772400" cy="55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Friendship Bracelets and Gifts</a:t>
            </a:r>
            <a:endParaRPr b="0" sz="3000">
              <a:solidFill>
                <a:srgbClr val="434343"/>
              </a:solidFill>
              <a:latin typeface="Hepta Slab"/>
              <a:ea typeface="Hepta Slab"/>
              <a:cs typeface="Hepta Slab"/>
              <a:sym typeface="Hepta Slab"/>
            </a:endParaRPr>
          </a:p>
        </p:txBody>
      </p:sp>
      <p:sp>
        <p:nvSpPr>
          <p:cNvPr id="1305" name="Google Shape;1305;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306" name="Google Shape;1306;p144"/>
          <p:cNvPicPr preferRelativeResize="0"/>
          <p:nvPr/>
        </p:nvPicPr>
        <p:blipFill>
          <a:blip r:embed="rId3">
            <a:alphaModFix/>
          </a:blip>
          <a:stretch>
            <a:fillRect/>
          </a:stretch>
        </p:blipFill>
        <p:spPr>
          <a:xfrm>
            <a:off x="5772650" y="1494875"/>
            <a:ext cx="2649525" cy="2520900"/>
          </a:xfrm>
          <a:prstGeom prst="rect">
            <a:avLst/>
          </a:prstGeom>
          <a:noFill/>
          <a:ln cap="flat" cmpd="sng" w="19050">
            <a:solidFill>
              <a:schemeClr val="dk2"/>
            </a:solidFill>
            <a:prstDash val="solid"/>
            <a:round/>
            <a:headEnd len="sm" w="sm" type="none"/>
            <a:tailEnd len="sm" w="sm" type="none"/>
          </a:ln>
        </p:spPr>
      </p:pic>
      <p:sp>
        <p:nvSpPr>
          <p:cNvPr id="1307" name="Google Shape;1307;p144"/>
          <p:cNvSpPr txBox="1"/>
          <p:nvPr/>
        </p:nvSpPr>
        <p:spPr>
          <a:xfrm>
            <a:off x="546025" y="1146050"/>
            <a:ext cx="3153900" cy="31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44"/>
          <p:cNvSpPr txBox="1"/>
          <p:nvPr/>
        </p:nvSpPr>
        <p:spPr>
          <a:xfrm>
            <a:off x="628550" y="1026875"/>
            <a:ext cx="4822500" cy="353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2. Solve. Show your thinking. Don’t forget the units. Use a diagram if it helps.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a. Andre’s ribbon is too short. He has 28 inches of ribbon, but he needs it to be 50 inches long. How much more ribbon does he need?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b. Andre got the ribbon he needed from Mai. Mai now has 49 inches of ribbon left. How much ribbon did Mai start with?</a:t>
            </a:r>
            <a:endParaRPr sz="1700"/>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sp>
        <p:nvSpPr>
          <p:cNvPr id="1313" name="Google Shape;1313;p145"/>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314" name="Google Shape;1314;p145"/>
          <p:cNvSpPr/>
          <p:nvPr/>
        </p:nvSpPr>
        <p:spPr>
          <a:xfrm>
            <a:off x="5824050" y="2535525"/>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45"/>
          <p:cNvSpPr txBox="1"/>
          <p:nvPr/>
        </p:nvSpPr>
        <p:spPr>
          <a:xfrm>
            <a:off x="6134575" y="2718163"/>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ideas for solving story problems have you learned from others</a:t>
            </a:r>
            <a:endParaRPr b="1" sz="1200">
              <a:latin typeface="Quicksand"/>
              <a:ea typeface="Quicksand"/>
              <a:cs typeface="Quicksand"/>
              <a:sym typeface="Quicksand"/>
            </a:endParaRPr>
          </a:p>
        </p:txBody>
      </p:sp>
      <p:pic>
        <p:nvPicPr>
          <p:cNvPr id="1316" name="Google Shape;1316;p145"/>
          <p:cNvPicPr preferRelativeResize="0"/>
          <p:nvPr/>
        </p:nvPicPr>
        <p:blipFill>
          <a:blip r:embed="rId3">
            <a:alphaModFix/>
          </a:blip>
          <a:stretch>
            <a:fillRect/>
          </a:stretch>
        </p:blipFill>
        <p:spPr>
          <a:xfrm>
            <a:off x="3597713" y="2784163"/>
            <a:ext cx="1851687" cy="1648762"/>
          </a:xfrm>
          <a:prstGeom prst="rect">
            <a:avLst/>
          </a:prstGeom>
          <a:noFill/>
          <a:ln>
            <a:noFill/>
          </a:ln>
        </p:spPr>
      </p:pic>
      <p:sp>
        <p:nvSpPr>
          <p:cNvPr id="1317" name="Google Shape;1317;p145"/>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318" name="Google Shape;1318;p145"/>
          <p:cNvSpPr/>
          <p:nvPr/>
        </p:nvSpPr>
        <p:spPr>
          <a:xfrm flipH="1">
            <a:off x="871310" y="2454750"/>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45"/>
          <p:cNvSpPr txBox="1"/>
          <p:nvPr/>
        </p:nvSpPr>
        <p:spPr>
          <a:xfrm flipH="1">
            <a:off x="1050125" y="2628042"/>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did you find helpful for keeping track of your calculations and representing your thinking?</a:t>
            </a:r>
            <a:endParaRPr b="1" sz="1300">
              <a:latin typeface="Quicksand"/>
              <a:ea typeface="Quicksand"/>
              <a:cs typeface="Quicksand"/>
              <a:sym typeface="Quicksand"/>
            </a:endParaRPr>
          </a:p>
        </p:txBody>
      </p:sp>
      <p:sp>
        <p:nvSpPr>
          <p:cNvPr id="1320" name="Google Shape;1320;p145"/>
          <p:cNvSpPr txBox="1"/>
          <p:nvPr/>
        </p:nvSpPr>
        <p:spPr>
          <a:xfrm>
            <a:off x="501075" y="583400"/>
            <a:ext cx="7200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you solved different kinds of story problems and some of the stories had 2 parts.</a:t>
            </a:r>
            <a:endParaRPr sz="2100">
              <a:latin typeface="Livvic"/>
              <a:ea typeface="Livvic"/>
              <a:cs typeface="Livvic"/>
              <a:sym typeface="Livvic"/>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24" name="Shape 1324"/>
        <p:cNvGrpSpPr/>
        <p:nvPr/>
      </p:nvGrpSpPr>
      <p:grpSpPr>
        <a:xfrm>
          <a:off x="0" y="0"/>
          <a:ext cx="0" cy="0"/>
          <a:chOff x="0" y="0"/>
          <a:chExt cx="0" cy="0"/>
        </a:xfrm>
      </p:grpSpPr>
      <p:sp>
        <p:nvSpPr>
          <p:cNvPr id="1325" name="Google Shape;1325;p146"/>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326" name="Google Shape;1326;p146"/>
          <p:cNvSpPr txBox="1"/>
          <p:nvPr/>
        </p:nvSpPr>
        <p:spPr>
          <a:xfrm>
            <a:off x="913125" y="1202075"/>
            <a:ext cx="72702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In this section of the unit, we learned more about standard units of measure. We measured using the U.S. Customary System of measurement, which is what we use in the United States. We learned to measure using inches and feet. We also solved two-step story problems about measurement and learned a new way to represent subtraction using diagrams.</a:t>
            </a:r>
            <a:endParaRPr sz="2000">
              <a:latin typeface="Quicksand"/>
              <a:ea typeface="Quicksand"/>
              <a:cs typeface="Quicksand"/>
              <a:sym typeface="Quicksand"/>
            </a:endParaRPr>
          </a:p>
          <a:p>
            <a:pPr indent="0" lvl="0" marL="0" rtl="0" algn="l">
              <a:spcBef>
                <a:spcPts val="0"/>
              </a:spcBef>
              <a:spcAft>
                <a:spcPts val="0"/>
              </a:spcAft>
              <a:buNone/>
            </a:pPr>
            <a:r>
              <a:t/>
            </a:r>
            <a:endParaRPr sz="2300">
              <a:latin typeface="Quicksand"/>
              <a:ea typeface="Quicksand"/>
              <a:cs typeface="Quicksand"/>
              <a:sym typeface="Quicksand"/>
            </a:endParaRPr>
          </a:p>
        </p:txBody>
      </p:sp>
      <p:sp>
        <p:nvSpPr>
          <p:cNvPr id="1327" name="Google Shape;1327;p14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8" name="Google Shape;1328;p146"/>
          <p:cNvPicPr preferRelativeResize="0"/>
          <p:nvPr/>
        </p:nvPicPr>
        <p:blipFill>
          <a:blip r:embed="rId3">
            <a:alphaModFix/>
          </a:blip>
          <a:stretch>
            <a:fillRect/>
          </a:stretch>
        </p:blipFill>
        <p:spPr>
          <a:xfrm>
            <a:off x="3100375" y="3544325"/>
            <a:ext cx="2943225" cy="1009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332" name="Shape 1332"/>
        <p:cNvGrpSpPr/>
        <p:nvPr/>
      </p:nvGrpSpPr>
      <p:grpSpPr>
        <a:xfrm>
          <a:off x="0" y="0"/>
          <a:ext cx="0" cy="0"/>
          <a:chOff x="0" y="0"/>
          <a:chExt cx="0" cy="0"/>
        </a:xfrm>
      </p:grpSpPr>
      <p:sp>
        <p:nvSpPr>
          <p:cNvPr id="1333" name="Google Shape;1333;p147"/>
          <p:cNvSpPr txBox="1"/>
          <p:nvPr>
            <p:ph type="ctrTitle"/>
          </p:nvPr>
        </p:nvSpPr>
        <p:spPr>
          <a:xfrm>
            <a:off x="1182850" y="6894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 Center Day 2 (Optional)</a:t>
            </a:r>
            <a:endParaRPr sz="3600">
              <a:latin typeface="Hepta Slab"/>
              <a:ea typeface="Hepta Slab"/>
              <a:cs typeface="Hepta Slab"/>
              <a:sym typeface="Hepta Slab"/>
            </a:endParaRPr>
          </a:p>
        </p:txBody>
      </p:sp>
      <p:sp>
        <p:nvSpPr>
          <p:cNvPr id="1334" name="Google Shape;1334;p147"/>
          <p:cNvSpPr txBox="1"/>
          <p:nvPr/>
        </p:nvSpPr>
        <p:spPr>
          <a:xfrm>
            <a:off x="2445300" y="2906325"/>
            <a:ext cx="55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place value to build numbers and complete equations.</a:t>
            </a:r>
            <a:endParaRPr>
              <a:latin typeface="Quicksand"/>
              <a:ea typeface="Quicksand"/>
              <a:cs typeface="Quicksand"/>
              <a:sym typeface="Quicksand"/>
            </a:endParaRPr>
          </a:p>
        </p:txBody>
      </p:sp>
      <p:sp>
        <p:nvSpPr>
          <p:cNvPr id="1335" name="Google Shape;1335;p147"/>
          <p:cNvSpPr/>
          <p:nvPr/>
        </p:nvSpPr>
        <p:spPr>
          <a:xfrm>
            <a:off x="2058127"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1.NBT.B.3, 2.NBT.B.5, 2.OA.B.2</a:t>
            </a:r>
            <a:endParaRPr sz="1100">
              <a:latin typeface="Quicksand"/>
              <a:ea typeface="Quicksand"/>
              <a:cs typeface="Quicksand"/>
              <a:sym typeface="Quicksand"/>
            </a:endParaRPr>
          </a:p>
        </p:txBody>
      </p:sp>
      <p:sp>
        <p:nvSpPr>
          <p:cNvPr id="1337" name="Google Shape;1337;p147"/>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1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43" name="Google Shape;1343;p148"/>
          <p:cNvSpPr txBox="1"/>
          <p:nvPr>
            <p:ph type="ctrTitle"/>
          </p:nvPr>
        </p:nvSpPr>
        <p:spPr>
          <a:xfrm>
            <a:off x="371625" y="506121"/>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Use Ten to Add</a:t>
            </a:r>
            <a:endParaRPr b="0" sz="2900">
              <a:solidFill>
                <a:srgbClr val="434343"/>
              </a:solidFill>
              <a:latin typeface="Hepta Slab"/>
              <a:ea typeface="Hepta Slab"/>
              <a:cs typeface="Hepta Slab"/>
              <a:sym typeface="Hepta Slab"/>
            </a:endParaRPr>
          </a:p>
        </p:txBody>
      </p:sp>
      <p:sp>
        <p:nvSpPr>
          <p:cNvPr id="1344" name="Google Shape;1344;p148"/>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48"/>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346" name="Google Shape;1346;p148"/>
          <p:cNvPicPr preferRelativeResize="0"/>
          <p:nvPr/>
        </p:nvPicPr>
        <p:blipFill>
          <a:blip r:embed="rId3">
            <a:alphaModFix/>
          </a:blip>
          <a:stretch>
            <a:fillRect/>
          </a:stretch>
        </p:blipFill>
        <p:spPr>
          <a:xfrm>
            <a:off x="4129400" y="1966221"/>
            <a:ext cx="2272054" cy="1050825"/>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0" name="Shape 1350"/>
        <p:cNvGrpSpPr/>
        <p:nvPr/>
      </p:nvGrpSpPr>
      <p:grpSpPr>
        <a:xfrm>
          <a:off x="0" y="0"/>
          <a:ext cx="0" cy="0"/>
          <a:chOff x="0" y="0"/>
          <a:chExt cx="0" cy="0"/>
        </a:xfrm>
      </p:grpSpPr>
      <p:sp>
        <p:nvSpPr>
          <p:cNvPr id="1351" name="Google Shape;1351;p1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52" name="Google Shape;1352;p149"/>
          <p:cNvSpPr txBox="1"/>
          <p:nvPr>
            <p:ph type="ctrTitle"/>
          </p:nvPr>
        </p:nvSpPr>
        <p:spPr>
          <a:xfrm>
            <a:off x="371625" y="506121"/>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Use Ten to Add</a:t>
            </a:r>
            <a:endParaRPr b="0" sz="2900">
              <a:solidFill>
                <a:srgbClr val="434343"/>
              </a:solidFill>
              <a:latin typeface="Hepta Slab"/>
              <a:ea typeface="Hepta Slab"/>
              <a:cs typeface="Hepta Slab"/>
              <a:sym typeface="Hepta Slab"/>
            </a:endParaRPr>
          </a:p>
        </p:txBody>
      </p:sp>
      <p:sp>
        <p:nvSpPr>
          <p:cNvPr id="1353" name="Google Shape;1353;p149"/>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49"/>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355" name="Google Shape;1355;p149"/>
          <p:cNvPicPr preferRelativeResize="0"/>
          <p:nvPr/>
        </p:nvPicPr>
        <p:blipFill>
          <a:blip r:embed="rId3">
            <a:alphaModFix/>
          </a:blip>
          <a:stretch>
            <a:fillRect/>
          </a:stretch>
        </p:blipFill>
        <p:spPr>
          <a:xfrm>
            <a:off x="3843978" y="2016957"/>
            <a:ext cx="2470621" cy="1301725"/>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sp>
        <p:nvSpPr>
          <p:cNvPr id="1360" name="Google Shape;1360;p1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61" name="Google Shape;1361;p150"/>
          <p:cNvSpPr txBox="1"/>
          <p:nvPr>
            <p:ph type="ctrTitle"/>
          </p:nvPr>
        </p:nvSpPr>
        <p:spPr>
          <a:xfrm>
            <a:off x="371625" y="506121"/>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Use Ten to Add</a:t>
            </a:r>
            <a:endParaRPr b="0" sz="2900">
              <a:solidFill>
                <a:srgbClr val="434343"/>
              </a:solidFill>
              <a:latin typeface="Hepta Slab"/>
              <a:ea typeface="Hepta Slab"/>
              <a:cs typeface="Hepta Slab"/>
              <a:sym typeface="Hepta Slab"/>
            </a:endParaRPr>
          </a:p>
        </p:txBody>
      </p:sp>
      <p:sp>
        <p:nvSpPr>
          <p:cNvPr id="1362" name="Google Shape;1362;p150"/>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50"/>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364" name="Google Shape;1364;p150"/>
          <p:cNvPicPr preferRelativeResize="0"/>
          <p:nvPr/>
        </p:nvPicPr>
        <p:blipFill>
          <a:blip r:embed="rId3">
            <a:alphaModFix/>
          </a:blip>
          <a:stretch>
            <a:fillRect/>
          </a:stretch>
        </p:blipFill>
        <p:spPr>
          <a:xfrm>
            <a:off x="3752123" y="1920896"/>
            <a:ext cx="2789411" cy="1301725"/>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1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70" name="Google Shape;1370;p151"/>
          <p:cNvSpPr txBox="1"/>
          <p:nvPr>
            <p:ph type="ctrTitle"/>
          </p:nvPr>
        </p:nvSpPr>
        <p:spPr>
          <a:xfrm>
            <a:off x="371625" y="506121"/>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Use Ten to Add</a:t>
            </a:r>
            <a:endParaRPr b="0" sz="2900">
              <a:solidFill>
                <a:srgbClr val="434343"/>
              </a:solidFill>
              <a:latin typeface="Hepta Slab"/>
              <a:ea typeface="Hepta Slab"/>
              <a:cs typeface="Hepta Slab"/>
              <a:sym typeface="Hepta Slab"/>
            </a:endParaRPr>
          </a:p>
        </p:txBody>
      </p:sp>
      <p:sp>
        <p:nvSpPr>
          <p:cNvPr id="1371" name="Google Shape;1371;p151"/>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51"/>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expression mentally. </a:t>
            </a:r>
            <a:endParaRPr b="1">
              <a:latin typeface="Quicksand"/>
              <a:ea typeface="Quicksand"/>
              <a:cs typeface="Quicksand"/>
              <a:sym typeface="Quicksand"/>
            </a:endParaRPr>
          </a:p>
        </p:txBody>
      </p:sp>
      <p:pic>
        <p:nvPicPr>
          <p:cNvPr id="1373" name="Google Shape;1373;p151"/>
          <p:cNvPicPr preferRelativeResize="0"/>
          <p:nvPr/>
        </p:nvPicPr>
        <p:blipFill>
          <a:blip r:embed="rId3">
            <a:alphaModFix/>
          </a:blip>
          <a:stretch>
            <a:fillRect/>
          </a:stretch>
        </p:blipFill>
        <p:spPr>
          <a:xfrm>
            <a:off x="4147085" y="2081280"/>
            <a:ext cx="1698200" cy="122527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152"/>
          <p:cNvSpPr txBox="1"/>
          <p:nvPr>
            <p:ph type="ctrTitle"/>
          </p:nvPr>
        </p:nvSpPr>
        <p:spPr>
          <a:xfrm>
            <a:off x="367825" y="704121"/>
            <a:ext cx="7772400" cy="6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Centers: Introduce Make the Greatest Number, Two-digit Numbers</a:t>
            </a:r>
            <a:endParaRPr b="0" sz="2800">
              <a:solidFill>
                <a:srgbClr val="434343"/>
              </a:solidFill>
              <a:latin typeface="Hepta Slab"/>
              <a:ea typeface="Hepta Slab"/>
              <a:cs typeface="Hepta Slab"/>
              <a:sym typeface="Hepta Slab"/>
            </a:endParaRPr>
          </a:p>
        </p:txBody>
      </p:sp>
      <p:sp>
        <p:nvSpPr>
          <p:cNvPr id="1379" name="Google Shape;1379;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380" name="Google Shape;1380;p152"/>
          <p:cNvPicPr preferRelativeResize="0"/>
          <p:nvPr/>
        </p:nvPicPr>
        <p:blipFill>
          <a:blip r:embed="rId3">
            <a:alphaModFix/>
          </a:blip>
          <a:stretch>
            <a:fillRect/>
          </a:stretch>
        </p:blipFill>
        <p:spPr>
          <a:xfrm>
            <a:off x="276125" y="1760374"/>
            <a:ext cx="4695876" cy="2022150"/>
          </a:xfrm>
          <a:prstGeom prst="rect">
            <a:avLst/>
          </a:prstGeom>
          <a:noFill/>
          <a:ln cap="flat" cmpd="sng" w="19050">
            <a:solidFill>
              <a:schemeClr val="dk2"/>
            </a:solidFill>
            <a:prstDash val="solid"/>
            <a:round/>
            <a:headEnd len="sm" w="sm" type="none"/>
            <a:tailEnd len="sm" w="sm" type="none"/>
          </a:ln>
        </p:spPr>
      </p:pic>
      <p:pic>
        <p:nvPicPr>
          <p:cNvPr id="1381" name="Google Shape;1381;p152"/>
          <p:cNvPicPr preferRelativeResize="0"/>
          <p:nvPr/>
        </p:nvPicPr>
        <p:blipFill>
          <a:blip r:embed="rId4">
            <a:alphaModFix/>
          </a:blip>
          <a:stretch>
            <a:fillRect/>
          </a:stretch>
        </p:blipFill>
        <p:spPr>
          <a:xfrm>
            <a:off x="5123351" y="1728084"/>
            <a:ext cx="3642500" cy="205444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153"/>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Centers Choice Time</a:t>
            </a:r>
            <a:endParaRPr b="0" sz="2900">
              <a:solidFill>
                <a:srgbClr val="434343"/>
              </a:solidFill>
              <a:latin typeface="Hepta Slab"/>
              <a:ea typeface="Hepta Slab"/>
              <a:cs typeface="Hepta Slab"/>
              <a:sym typeface="Hepta Slab"/>
            </a:endParaRPr>
          </a:p>
        </p:txBody>
      </p:sp>
      <p:sp>
        <p:nvSpPr>
          <p:cNvPr id="1387" name="Google Shape;1387;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388" name="Google Shape;1388;p153"/>
          <p:cNvPicPr preferRelativeResize="0"/>
          <p:nvPr/>
        </p:nvPicPr>
        <p:blipFill>
          <a:blip r:embed="rId3">
            <a:alphaModFix/>
          </a:blip>
          <a:stretch>
            <a:fillRect/>
          </a:stretch>
        </p:blipFill>
        <p:spPr>
          <a:xfrm>
            <a:off x="859625" y="404150"/>
            <a:ext cx="1025450" cy="967225"/>
          </a:xfrm>
          <a:prstGeom prst="rect">
            <a:avLst/>
          </a:prstGeom>
          <a:noFill/>
          <a:ln cap="flat" cmpd="sng" w="19050">
            <a:solidFill>
              <a:schemeClr val="dk2"/>
            </a:solidFill>
            <a:prstDash val="solid"/>
            <a:round/>
            <a:headEnd len="sm" w="sm" type="none"/>
            <a:tailEnd len="sm" w="sm" type="none"/>
          </a:ln>
        </p:spPr>
      </p:pic>
      <p:pic>
        <p:nvPicPr>
          <p:cNvPr id="1389" name="Google Shape;1389;p153"/>
          <p:cNvPicPr preferRelativeResize="0"/>
          <p:nvPr/>
        </p:nvPicPr>
        <p:blipFill>
          <a:blip r:embed="rId3">
            <a:alphaModFix/>
          </a:blip>
          <a:stretch>
            <a:fillRect/>
          </a:stretch>
        </p:blipFill>
        <p:spPr>
          <a:xfrm>
            <a:off x="6679075" y="404150"/>
            <a:ext cx="1025450" cy="967225"/>
          </a:xfrm>
          <a:prstGeom prst="rect">
            <a:avLst/>
          </a:prstGeom>
          <a:noFill/>
          <a:ln cap="flat" cmpd="sng" w="19050">
            <a:solidFill>
              <a:schemeClr val="dk2"/>
            </a:solidFill>
            <a:prstDash val="solid"/>
            <a:round/>
            <a:headEnd len="sm" w="sm" type="none"/>
            <a:tailEnd len="sm" w="sm" type="none"/>
          </a:ln>
        </p:spPr>
      </p:pic>
      <p:sp>
        <p:nvSpPr>
          <p:cNvPr id="1390" name="Google Shape;1390;p153"/>
          <p:cNvSpPr txBox="1"/>
          <p:nvPr/>
        </p:nvSpPr>
        <p:spPr>
          <a:xfrm>
            <a:off x="547025" y="2020650"/>
            <a:ext cx="4105500" cy="3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Make the Greatest Number, Two-digit Numbers</a:t>
            </a:r>
            <a:endParaRPr/>
          </a:p>
        </p:txBody>
      </p:sp>
      <p:sp>
        <p:nvSpPr>
          <p:cNvPr id="1391" name="Google Shape;1391;p153"/>
          <p:cNvSpPr txBox="1"/>
          <p:nvPr/>
        </p:nvSpPr>
        <p:spPr>
          <a:xfrm>
            <a:off x="5761700" y="1974725"/>
            <a:ext cx="2070300" cy="37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Number Puzzles </a:t>
            </a:r>
            <a:endParaRPr/>
          </a:p>
          <a:p>
            <a:pPr indent="0" lvl="0" marL="0" rtl="0" algn="l">
              <a:spcBef>
                <a:spcPts val="0"/>
              </a:spcBef>
              <a:spcAft>
                <a:spcPts val="0"/>
              </a:spcAft>
              <a:buNone/>
            </a:pPr>
            <a:r>
              <a:t/>
            </a:r>
            <a:endParaRPr/>
          </a:p>
        </p:txBody>
      </p:sp>
      <p:pic>
        <p:nvPicPr>
          <p:cNvPr id="1392" name="Google Shape;1392;p153"/>
          <p:cNvPicPr preferRelativeResize="0"/>
          <p:nvPr/>
        </p:nvPicPr>
        <p:blipFill>
          <a:blip r:embed="rId4">
            <a:alphaModFix/>
          </a:blip>
          <a:stretch>
            <a:fillRect/>
          </a:stretch>
        </p:blipFill>
        <p:spPr>
          <a:xfrm>
            <a:off x="951475" y="2608475"/>
            <a:ext cx="3054950" cy="1408600"/>
          </a:xfrm>
          <a:prstGeom prst="rect">
            <a:avLst/>
          </a:prstGeom>
          <a:noFill/>
          <a:ln cap="flat" cmpd="sng" w="19050">
            <a:solidFill>
              <a:schemeClr val="dk2"/>
            </a:solidFill>
            <a:prstDash val="solid"/>
            <a:round/>
            <a:headEnd len="sm" w="sm" type="none"/>
            <a:tailEnd len="sm" w="sm" type="none"/>
          </a:ln>
        </p:spPr>
      </p:pic>
      <p:pic>
        <p:nvPicPr>
          <p:cNvPr id="1393" name="Google Shape;1393;p153"/>
          <p:cNvPicPr preferRelativeResize="0"/>
          <p:nvPr/>
        </p:nvPicPr>
        <p:blipFill>
          <a:blip r:embed="rId5">
            <a:alphaModFix/>
          </a:blip>
          <a:stretch>
            <a:fillRect/>
          </a:stretch>
        </p:blipFill>
        <p:spPr>
          <a:xfrm>
            <a:off x="5325300" y="2825975"/>
            <a:ext cx="3188019" cy="713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7" name="Shape 1397"/>
        <p:cNvGrpSpPr/>
        <p:nvPr/>
      </p:nvGrpSpPr>
      <p:grpSpPr>
        <a:xfrm>
          <a:off x="0" y="0"/>
          <a:ext cx="0" cy="0"/>
          <a:chOff x="0" y="0"/>
          <a:chExt cx="0" cy="0"/>
        </a:xfrm>
      </p:grpSpPr>
      <p:sp>
        <p:nvSpPr>
          <p:cNvPr id="1398" name="Google Shape;1398;p154"/>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399" name="Google Shape;1399;p154"/>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400" name="Google Shape;1400;p154"/>
          <p:cNvSpPr/>
          <p:nvPr/>
        </p:nvSpPr>
        <p:spPr>
          <a:xfrm>
            <a:off x="5824050" y="2535525"/>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54"/>
          <p:cNvSpPr txBox="1"/>
          <p:nvPr/>
        </p:nvSpPr>
        <p:spPr>
          <a:xfrm>
            <a:off x="6134575" y="2862625"/>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 Why was this digit more helpful?</a:t>
            </a:r>
            <a:endParaRPr b="1" sz="1200">
              <a:latin typeface="Quicksand"/>
              <a:ea typeface="Quicksand"/>
              <a:cs typeface="Quicksand"/>
              <a:sym typeface="Quicksand"/>
            </a:endParaRPr>
          </a:p>
        </p:txBody>
      </p:sp>
      <p:pic>
        <p:nvPicPr>
          <p:cNvPr id="1402" name="Google Shape;1402;p154"/>
          <p:cNvPicPr preferRelativeResize="0"/>
          <p:nvPr/>
        </p:nvPicPr>
        <p:blipFill>
          <a:blip r:embed="rId3">
            <a:alphaModFix/>
          </a:blip>
          <a:stretch>
            <a:fillRect/>
          </a:stretch>
        </p:blipFill>
        <p:spPr>
          <a:xfrm>
            <a:off x="3726298" y="3106075"/>
            <a:ext cx="1586432" cy="1412575"/>
          </a:xfrm>
          <a:prstGeom prst="rect">
            <a:avLst/>
          </a:prstGeom>
          <a:noFill/>
          <a:ln>
            <a:noFill/>
          </a:ln>
        </p:spPr>
      </p:pic>
      <p:sp>
        <p:nvSpPr>
          <p:cNvPr id="1403" name="Google Shape;1403;p154"/>
          <p:cNvSpPr/>
          <p:nvPr/>
        </p:nvSpPr>
        <p:spPr>
          <a:xfrm flipH="1">
            <a:off x="871310" y="2454750"/>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54"/>
          <p:cNvSpPr txBox="1"/>
          <p:nvPr/>
        </p:nvSpPr>
        <p:spPr>
          <a:xfrm flipH="1">
            <a:off x="1086775" y="2752217"/>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Which digit, the tens or the ones, was more helpful in making the greatest number? </a:t>
            </a:r>
            <a:endParaRPr>
              <a:solidFill>
                <a:schemeClr val="dk1"/>
              </a:solidFill>
            </a:endParaRPr>
          </a:p>
          <a:p>
            <a:pPr indent="0" lvl="0" marL="0" rtl="0" algn="ctr">
              <a:spcBef>
                <a:spcPts val="0"/>
              </a:spcBef>
              <a:spcAft>
                <a:spcPts val="0"/>
              </a:spcAft>
              <a:buNone/>
            </a:pPr>
            <a:r>
              <a:t/>
            </a:r>
            <a:endParaRPr b="1" sz="1300">
              <a:latin typeface="Quicksand"/>
              <a:ea typeface="Quicksand"/>
              <a:cs typeface="Quicksand"/>
              <a:sym typeface="Quicksand"/>
            </a:endParaRPr>
          </a:p>
        </p:txBody>
      </p:sp>
      <p:sp>
        <p:nvSpPr>
          <p:cNvPr id="1405" name="Google Shape;1405;p154"/>
          <p:cNvSpPr txBox="1"/>
          <p:nvPr/>
        </p:nvSpPr>
        <p:spPr>
          <a:xfrm>
            <a:off x="573525" y="559275"/>
            <a:ext cx="71238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Today we made the greatest two-digit numbers possible with our number cards. </a:t>
            </a:r>
            <a:endParaRPr sz="2400">
              <a:latin typeface="Quicksand"/>
              <a:ea typeface="Quicksand"/>
              <a:cs typeface="Quicksand"/>
              <a:sym typeface="Quicksand"/>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409" name="Shape 1409"/>
        <p:cNvGrpSpPr/>
        <p:nvPr/>
      </p:nvGrpSpPr>
      <p:grpSpPr>
        <a:xfrm>
          <a:off x="0" y="0"/>
          <a:ext cx="0" cy="0"/>
          <a:chOff x="0" y="0"/>
          <a:chExt cx="0" cy="0"/>
        </a:xfrm>
      </p:grpSpPr>
      <p:sp>
        <p:nvSpPr>
          <p:cNvPr id="1410" name="Google Shape;1410;p155"/>
          <p:cNvSpPr txBox="1"/>
          <p:nvPr>
            <p:ph type="ctrTitle"/>
          </p:nvPr>
        </p:nvSpPr>
        <p:spPr>
          <a:xfrm>
            <a:off x="1836675" y="1714950"/>
            <a:ext cx="5326500" cy="140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What is a Line Plot?</a:t>
            </a:r>
            <a:endParaRPr sz="4400">
              <a:latin typeface="Hepta Slab"/>
              <a:ea typeface="Hepta Slab"/>
              <a:cs typeface="Hepta Slab"/>
              <a:sym typeface="Hepta Slab"/>
            </a:endParaRPr>
          </a:p>
        </p:txBody>
      </p:sp>
      <p:sp>
        <p:nvSpPr>
          <p:cNvPr id="1411" name="Google Shape;1411;p155"/>
          <p:cNvSpPr txBox="1"/>
          <p:nvPr/>
        </p:nvSpPr>
        <p:spPr>
          <a:xfrm>
            <a:off x="3151525" y="3124650"/>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 new way to represent data.</a:t>
            </a:r>
            <a:endParaRPr>
              <a:latin typeface="Quicksand"/>
              <a:ea typeface="Quicksand"/>
              <a:cs typeface="Quicksand"/>
              <a:sym typeface="Quicksand"/>
            </a:endParaRPr>
          </a:p>
        </p:txBody>
      </p:sp>
      <p:sp>
        <p:nvSpPr>
          <p:cNvPr id="1412" name="Google Shape;1412;p155"/>
          <p:cNvSpPr/>
          <p:nvPr/>
        </p:nvSpPr>
        <p:spPr>
          <a:xfrm>
            <a:off x="2562277" y="3124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5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2.MD.D.9</a:t>
            </a:r>
            <a:endParaRPr sz="1100">
              <a:latin typeface="Quicksand"/>
              <a:ea typeface="Quicksand"/>
              <a:cs typeface="Quicksand"/>
              <a:sym typeface="Quicksand"/>
            </a:endParaRPr>
          </a:p>
        </p:txBody>
      </p:sp>
      <p:sp>
        <p:nvSpPr>
          <p:cNvPr id="1414" name="Google Shape;1414;p155"/>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8" name="Shape 1418"/>
        <p:cNvGrpSpPr/>
        <p:nvPr/>
      </p:nvGrpSpPr>
      <p:grpSpPr>
        <a:xfrm>
          <a:off x="0" y="0"/>
          <a:ext cx="0" cy="0"/>
          <a:chOff x="0" y="0"/>
          <a:chExt cx="0" cy="0"/>
        </a:xfrm>
      </p:grpSpPr>
      <p:sp>
        <p:nvSpPr>
          <p:cNvPr id="1419" name="Google Shape;1419;p156"/>
          <p:cNvSpPr txBox="1"/>
          <p:nvPr>
            <p:ph type="ctrTitle"/>
          </p:nvPr>
        </p:nvSpPr>
        <p:spPr>
          <a:xfrm>
            <a:off x="371625" y="75607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“Handy” Graphs </a:t>
            </a:r>
            <a:endParaRPr b="0" sz="3000">
              <a:solidFill>
                <a:srgbClr val="595959"/>
              </a:solidFill>
              <a:latin typeface="Hepta Slab"/>
              <a:ea typeface="Hepta Slab"/>
              <a:cs typeface="Hepta Slab"/>
              <a:sym typeface="Hepta Slab"/>
            </a:endParaRPr>
          </a:p>
        </p:txBody>
      </p:sp>
      <p:sp>
        <p:nvSpPr>
          <p:cNvPr id="1420" name="Google Shape;1420;p1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21" name="Google Shape;1421;p156"/>
          <p:cNvGrpSpPr/>
          <p:nvPr/>
        </p:nvGrpSpPr>
        <p:grpSpPr>
          <a:xfrm rot="-801510">
            <a:off x="554980" y="1732833"/>
            <a:ext cx="1993856" cy="955396"/>
            <a:chOff x="522450" y="1769275"/>
            <a:chExt cx="2343168" cy="950076"/>
          </a:xfrm>
        </p:grpSpPr>
        <p:sp>
          <p:nvSpPr>
            <p:cNvPr id="1422" name="Google Shape;1422;p1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56"/>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1424" name="Google Shape;1424;p156"/>
          <p:cNvGrpSpPr/>
          <p:nvPr/>
        </p:nvGrpSpPr>
        <p:grpSpPr>
          <a:xfrm rot="862304">
            <a:off x="6878184" y="3346231"/>
            <a:ext cx="1863493" cy="885824"/>
            <a:chOff x="1416290" y="2319994"/>
            <a:chExt cx="2343168" cy="950076"/>
          </a:xfrm>
        </p:grpSpPr>
        <p:sp>
          <p:nvSpPr>
            <p:cNvPr id="1425" name="Google Shape;1425;p156"/>
            <p:cNvSpPr/>
            <p:nvPr/>
          </p:nvSpPr>
          <p:spPr>
            <a:xfrm>
              <a:off x="1416290" y="231999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56"/>
            <p:cNvSpPr txBox="1"/>
            <p:nvPr/>
          </p:nvSpPr>
          <p:spPr>
            <a:xfrm>
              <a:off x="1861764" y="2467431"/>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427" name="Google Shape;1427;p156"/>
          <p:cNvPicPr preferRelativeResize="0"/>
          <p:nvPr/>
        </p:nvPicPr>
        <p:blipFill>
          <a:blip r:embed="rId3">
            <a:alphaModFix/>
          </a:blip>
          <a:stretch>
            <a:fillRect/>
          </a:stretch>
        </p:blipFill>
        <p:spPr>
          <a:xfrm>
            <a:off x="2632233" y="1515422"/>
            <a:ext cx="2733161" cy="3168168"/>
          </a:xfrm>
          <a:prstGeom prst="rect">
            <a:avLst/>
          </a:prstGeom>
          <a:noFill/>
          <a:ln cap="flat" cmpd="sng" w="19050">
            <a:solidFill>
              <a:schemeClr val="dk2"/>
            </a:solidFill>
            <a:prstDash val="solid"/>
            <a:round/>
            <a:headEnd len="sm" w="sm" type="none"/>
            <a:tailEnd len="sm" w="sm" type="none"/>
          </a:ln>
        </p:spPr>
      </p:pic>
      <p:pic>
        <p:nvPicPr>
          <p:cNvPr id="1428" name="Google Shape;1428;p156"/>
          <p:cNvPicPr preferRelativeResize="0"/>
          <p:nvPr/>
        </p:nvPicPr>
        <p:blipFill>
          <a:blip r:embed="rId4">
            <a:alphaModFix/>
          </a:blip>
          <a:stretch>
            <a:fillRect/>
          </a:stretch>
        </p:blipFill>
        <p:spPr>
          <a:xfrm>
            <a:off x="5517794" y="1581972"/>
            <a:ext cx="3291240" cy="139444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sp>
        <p:nvSpPr>
          <p:cNvPr id="1433" name="Google Shape;1433;p157"/>
          <p:cNvSpPr txBox="1"/>
          <p:nvPr>
            <p:ph type="ctrTitle"/>
          </p:nvPr>
        </p:nvSpPr>
        <p:spPr>
          <a:xfrm>
            <a:off x="685800" y="606471"/>
            <a:ext cx="7772400" cy="60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Measuring Our Hand Spans</a:t>
            </a:r>
            <a:endParaRPr b="0" sz="3000">
              <a:solidFill>
                <a:srgbClr val="434343"/>
              </a:solidFill>
              <a:latin typeface="Hepta Slab"/>
              <a:ea typeface="Hepta Slab"/>
              <a:cs typeface="Hepta Slab"/>
              <a:sym typeface="Hepta Slab"/>
            </a:endParaRPr>
          </a:p>
        </p:txBody>
      </p:sp>
      <p:sp>
        <p:nvSpPr>
          <p:cNvPr id="1434" name="Google Shape;1434;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435" name="Google Shape;1435;p157"/>
          <p:cNvPicPr preferRelativeResize="0"/>
          <p:nvPr/>
        </p:nvPicPr>
        <p:blipFill>
          <a:blip r:embed="rId3">
            <a:alphaModFix/>
          </a:blip>
          <a:stretch>
            <a:fillRect/>
          </a:stretch>
        </p:blipFill>
        <p:spPr>
          <a:xfrm>
            <a:off x="2917025" y="1682146"/>
            <a:ext cx="5762625" cy="2009775"/>
          </a:xfrm>
          <a:prstGeom prst="rect">
            <a:avLst/>
          </a:prstGeom>
          <a:noFill/>
          <a:ln cap="flat" cmpd="sng" w="19050">
            <a:solidFill>
              <a:schemeClr val="dk2"/>
            </a:solidFill>
            <a:prstDash val="solid"/>
            <a:round/>
            <a:headEnd len="sm" w="sm" type="none"/>
            <a:tailEnd len="sm" w="sm" type="none"/>
          </a:ln>
        </p:spPr>
      </p:pic>
      <p:pic>
        <p:nvPicPr>
          <p:cNvPr id="1436" name="Google Shape;1436;p157"/>
          <p:cNvPicPr preferRelativeResize="0"/>
          <p:nvPr/>
        </p:nvPicPr>
        <p:blipFill>
          <a:blip r:embed="rId4">
            <a:alphaModFix/>
          </a:blip>
          <a:stretch>
            <a:fillRect/>
          </a:stretch>
        </p:blipFill>
        <p:spPr>
          <a:xfrm>
            <a:off x="234900" y="1362821"/>
            <a:ext cx="2612226" cy="2648435"/>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sp>
        <p:nvSpPr>
          <p:cNvPr id="1441" name="Google Shape;1441;p158"/>
          <p:cNvSpPr txBox="1"/>
          <p:nvPr>
            <p:ph type="ctrTitle"/>
          </p:nvPr>
        </p:nvSpPr>
        <p:spPr>
          <a:xfrm>
            <a:off x="639975" y="525246"/>
            <a:ext cx="7772400" cy="58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Interpreting Our Numerical Data </a:t>
            </a:r>
            <a:endParaRPr b="0" sz="3000">
              <a:solidFill>
                <a:srgbClr val="434343"/>
              </a:solidFill>
              <a:latin typeface="Hepta Slab"/>
              <a:ea typeface="Hepta Slab"/>
              <a:cs typeface="Hepta Slab"/>
              <a:sym typeface="Hepta Slab"/>
            </a:endParaRPr>
          </a:p>
        </p:txBody>
      </p:sp>
      <p:sp>
        <p:nvSpPr>
          <p:cNvPr id="1442" name="Google Shape;1442;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443" name="Google Shape;1443;p158"/>
          <p:cNvPicPr preferRelativeResize="0"/>
          <p:nvPr/>
        </p:nvPicPr>
        <p:blipFill>
          <a:blip r:embed="rId3">
            <a:alphaModFix/>
          </a:blip>
          <a:stretch>
            <a:fillRect/>
          </a:stretch>
        </p:blipFill>
        <p:spPr>
          <a:xfrm>
            <a:off x="639975" y="1389746"/>
            <a:ext cx="5781675" cy="3143250"/>
          </a:xfrm>
          <a:prstGeom prst="rect">
            <a:avLst/>
          </a:prstGeom>
          <a:noFill/>
          <a:ln cap="flat" cmpd="sng" w="19050">
            <a:solidFill>
              <a:schemeClr val="dk2"/>
            </a:solidFill>
            <a:prstDash val="solid"/>
            <a:round/>
            <a:headEnd len="sm" w="sm" type="none"/>
            <a:tailEnd len="sm" w="sm" type="none"/>
          </a:ln>
        </p:spPr>
      </p:pic>
      <p:pic>
        <p:nvPicPr>
          <p:cNvPr id="1444" name="Google Shape;1444;p158"/>
          <p:cNvPicPr preferRelativeResize="0"/>
          <p:nvPr/>
        </p:nvPicPr>
        <p:blipFill>
          <a:blip r:embed="rId4">
            <a:alphaModFix/>
          </a:blip>
          <a:stretch>
            <a:fillRect/>
          </a:stretch>
        </p:blipFill>
        <p:spPr>
          <a:xfrm>
            <a:off x="6546500" y="1846150"/>
            <a:ext cx="2034624" cy="203462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159"/>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450" name="Google Shape;1450;p159"/>
          <p:cNvSpPr txBox="1"/>
          <p:nvPr/>
        </p:nvSpPr>
        <p:spPr>
          <a:xfrm>
            <a:off x="5149400" y="2177625"/>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451" name="Google Shape;1451;p159"/>
          <p:cNvSpPr txBox="1"/>
          <p:nvPr/>
        </p:nvSpPr>
        <p:spPr>
          <a:xfrm>
            <a:off x="1042438" y="350400"/>
            <a:ext cx="6623100" cy="60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learned a new way to display data—a line plot.</a:t>
            </a:r>
            <a:endParaRPr sz="1900">
              <a:latin typeface="Quicksand"/>
              <a:ea typeface="Quicksand"/>
              <a:cs typeface="Quicksand"/>
              <a:sym typeface="Quicksand"/>
            </a:endParaRPr>
          </a:p>
        </p:txBody>
      </p:sp>
      <p:sp>
        <p:nvSpPr>
          <p:cNvPr id="1452" name="Google Shape;1452;p159"/>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453" name="Google Shape;1453;p159"/>
          <p:cNvSpPr/>
          <p:nvPr/>
        </p:nvSpPr>
        <p:spPr>
          <a:xfrm>
            <a:off x="5731175" y="2258400"/>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59"/>
          <p:cNvSpPr txBox="1"/>
          <p:nvPr/>
        </p:nvSpPr>
        <p:spPr>
          <a:xfrm>
            <a:off x="6041700" y="2553675"/>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 the numbers tell us in each graph?</a:t>
            </a:r>
            <a:endParaRPr b="1" sz="1200">
              <a:latin typeface="Quicksand"/>
              <a:ea typeface="Quicksand"/>
              <a:cs typeface="Quicksand"/>
              <a:sym typeface="Quicksand"/>
            </a:endParaRPr>
          </a:p>
        </p:txBody>
      </p:sp>
      <p:pic>
        <p:nvPicPr>
          <p:cNvPr id="1455" name="Google Shape;1455;p159"/>
          <p:cNvPicPr preferRelativeResize="0"/>
          <p:nvPr/>
        </p:nvPicPr>
        <p:blipFill>
          <a:blip r:embed="rId3">
            <a:alphaModFix/>
          </a:blip>
          <a:stretch>
            <a:fillRect/>
          </a:stretch>
        </p:blipFill>
        <p:spPr>
          <a:xfrm>
            <a:off x="3783449" y="3173542"/>
            <a:ext cx="1622400" cy="1444583"/>
          </a:xfrm>
          <a:prstGeom prst="rect">
            <a:avLst/>
          </a:prstGeom>
          <a:noFill/>
          <a:ln>
            <a:noFill/>
          </a:ln>
        </p:spPr>
      </p:pic>
      <p:sp>
        <p:nvSpPr>
          <p:cNvPr id="1456" name="Google Shape;1456;p159"/>
          <p:cNvSpPr/>
          <p:nvPr/>
        </p:nvSpPr>
        <p:spPr>
          <a:xfrm flipH="1">
            <a:off x="778435" y="2177625"/>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59"/>
          <p:cNvSpPr txBox="1"/>
          <p:nvPr/>
        </p:nvSpPr>
        <p:spPr>
          <a:xfrm flipH="1">
            <a:off x="957225" y="2553667"/>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is the same and different about the bar graphs and line plots?</a:t>
            </a:r>
            <a:endParaRPr b="1" sz="1300">
              <a:latin typeface="Quicksand"/>
              <a:ea typeface="Quicksand"/>
              <a:cs typeface="Quicksand"/>
              <a:sym typeface="Quicksand"/>
            </a:endParaRPr>
          </a:p>
        </p:txBody>
      </p:sp>
      <p:pic>
        <p:nvPicPr>
          <p:cNvPr id="1458" name="Google Shape;1458;p159"/>
          <p:cNvPicPr preferRelativeResize="0"/>
          <p:nvPr/>
        </p:nvPicPr>
        <p:blipFill>
          <a:blip r:embed="rId4">
            <a:alphaModFix/>
          </a:blip>
          <a:stretch>
            <a:fillRect/>
          </a:stretch>
        </p:blipFill>
        <p:spPr>
          <a:xfrm>
            <a:off x="3018947" y="769601"/>
            <a:ext cx="1622400" cy="1951956"/>
          </a:xfrm>
          <a:prstGeom prst="rect">
            <a:avLst/>
          </a:prstGeom>
          <a:noFill/>
          <a:ln cap="flat" cmpd="sng" w="19050">
            <a:solidFill>
              <a:schemeClr val="dk2"/>
            </a:solidFill>
            <a:prstDash val="solid"/>
            <a:round/>
            <a:headEnd len="sm" w="sm" type="none"/>
            <a:tailEnd len="sm" w="sm" type="none"/>
          </a:ln>
        </p:spPr>
      </p:pic>
      <p:pic>
        <p:nvPicPr>
          <p:cNvPr id="1459" name="Google Shape;1459;p159"/>
          <p:cNvPicPr preferRelativeResize="0"/>
          <p:nvPr/>
        </p:nvPicPr>
        <p:blipFill>
          <a:blip r:embed="rId5">
            <a:alphaModFix/>
          </a:blip>
          <a:stretch>
            <a:fillRect/>
          </a:stretch>
        </p:blipFill>
        <p:spPr>
          <a:xfrm>
            <a:off x="4815751" y="1113875"/>
            <a:ext cx="2480800" cy="901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463" name="Shape 1463"/>
        <p:cNvGrpSpPr/>
        <p:nvPr/>
      </p:nvGrpSpPr>
      <p:grpSpPr>
        <a:xfrm>
          <a:off x="0" y="0"/>
          <a:ext cx="0" cy="0"/>
          <a:chOff x="0" y="0"/>
          <a:chExt cx="0" cy="0"/>
        </a:xfrm>
      </p:grpSpPr>
      <p:sp>
        <p:nvSpPr>
          <p:cNvPr id="1464" name="Google Shape;1464;p160"/>
          <p:cNvSpPr txBox="1"/>
          <p:nvPr>
            <p:ph type="ctrTitle"/>
          </p:nvPr>
        </p:nvSpPr>
        <p:spPr>
          <a:xfrm>
            <a:off x="1262100" y="1555375"/>
            <a:ext cx="6619800" cy="134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Creating Line Plots</a:t>
            </a:r>
            <a:endParaRPr sz="3800">
              <a:latin typeface="Hepta Slab"/>
              <a:ea typeface="Hepta Slab"/>
              <a:cs typeface="Hepta Slab"/>
              <a:sym typeface="Hepta Slab"/>
            </a:endParaRPr>
          </a:p>
        </p:txBody>
      </p:sp>
      <p:sp>
        <p:nvSpPr>
          <p:cNvPr id="1465" name="Google Shape;1465;p160"/>
          <p:cNvSpPr txBox="1"/>
          <p:nvPr/>
        </p:nvSpPr>
        <p:spPr>
          <a:xfrm>
            <a:off x="3172000" y="2823000"/>
            <a:ext cx="581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data in line plots. </a:t>
            </a:r>
            <a:endParaRPr>
              <a:latin typeface="Quicksand"/>
              <a:ea typeface="Quicksand"/>
              <a:cs typeface="Quicksand"/>
              <a:sym typeface="Quicksand"/>
            </a:endParaRPr>
          </a:p>
        </p:txBody>
      </p:sp>
      <p:sp>
        <p:nvSpPr>
          <p:cNvPr id="1466" name="Google Shape;1466;p160"/>
          <p:cNvSpPr/>
          <p:nvPr/>
        </p:nvSpPr>
        <p:spPr>
          <a:xfrm>
            <a:off x="2659477" y="28229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2.MD.D.9, 2.NBT.B.5</a:t>
            </a:r>
            <a:endParaRPr sz="1100">
              <a:latin typeface="Quicksand"/>
              <a:ea typeface="Quicksand"/>
              <a:cs typeface="Quicksand"/>
              <a:sym typeface="Quicksand"/>
            </a:endParaRPr>
          </a:p>
        </p:txBody>
      </p:sp>
      <p:sp>
        <p:nvSpPr>
          <p:cNvPr id="1468" name="Google Shape;1468;p160"/>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72" name="Shape 1472"/>
        <p:cNvGrpSpPr/>
        <p:nvPr/>
      </p:nvGrpSpPr>
      <p:grpSpPr>
        <a:xfrm>
          <a:off x="0" y="0"/>
          <a:ext cx="0" cy="0"/>
          <a:chOff x="0" y="0"/>
          <a:chExt cx="0" cy="0"/>
        </a:xfrm>
      </p:grpSpPr>
      <p:sp>
        <p:nvSpPr>
          <p:cNvPr id="1473" name="Google Shape;1473;p161"/>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Subtraction within 50 </a:t>
            </a:r>
            <a:endParaRPr b="0" sz="3000">
              <a:solidFill>
                <a:srgbClr val="595959"/>
              </a:solidFill>
              <a:latin typeface="Hepta Slab"/>
              <a:ea typeface="Hepta Slab"/>
              <a:cs typeface="Hepta Slab"/>
              <a:sym typeface="Hepta Slab"/>
            </a:endParaRPr>
          </a:p>
        </p:txBody>
      </p:sp>
      <p:sp>
        <p:nvSpPr>
          <p:cNvPr id="1474" name="Google Shape;1474;p1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75" name="Google Shape;1475;p161"/>
          <p:cNvGrpSpPr/>
          <p:nvPr/>
        </p:nvGrpSpPr>
        <p:grpSpPr>
          <a:xfrm rot="-582038">
            <a:off x="944004" y="1726290"/>
            <a:ext cx="2814691" cy="1178710"/>
            <a:chOff x="529600" y="1419225"/>
            <a:chExt cx="2814696" cy="1178712"/>
          </a:xfrm>
        </p:grpSpPr>
        <p:sp>
          <p:nvSpPr>
            <p:cNvPr id="1476" name="Google Shape;1476;p161"/>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61"/>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difference mentally. </a:t>
              </a:r>
              <a:endParaRPr>
                <a:latin typeface="Livvic"/>
                <a:ea typeface="Livvic"/>
                <a:cs typeface="Livvic"/>
                <a:sym typeface="Livvic"/>
              </a:endParaRPr>
            </a:p>
          </p:txBody>
        </p:sp>
      </p:grpSp>
      <p:pic>
        <p:nvPicPr>
          <p:cNvPr id="1478" name="Google Shape;1478;p161"/>
          <p:cNvPicPr preferRelativeResize="0"/>
          <p:nvPr/>
        </p:nvPicPr>
        <p:blipFill>
          <a:blip r:embed="rId3">
            <a:alphaModFix/>
          </a:blip>
          <a:stretch>
            <a:fillRect/>
          </a:stretch>
        </p:blipFill>
        <p:spPr>
          <a:xfrm>
            <a:off x="3971915" y="2029609"/>
            <a:ext cx="2973050" cy="1084289"/>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2" name="Shape 1482"/>
        <p:cNvGrpSpPr/>
        <p:nvPr/>
      </p:nvGrpSpPr>
      <p:grpSpPr>
        <a:xfrm>
          <a:off x="0" y="0"/>
          <a:ext cx="0" cy="0"/>
          <a:chOff x="0" y="0"/>
          <a:chExt cx="0" cy="0"/>
        </a:xfrm>
      </p:grpSpPr>
      <p:sp>
        <p:nvSpPr>
          <p:cNvPr id="1483" name="Google Shape;1483;p162"/>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Subtraction within 50 </a:t>
            </a:r>
            <a:endParaRPr b="0" sz="3000">
              <a:solidFill>
                <a:srgbClr val="595959"/>
              </a:solidFill>
              <a:latin typeface="Hepta Slab"/>
              <a:ea typeface="Hepta Slab"/>
              <a:cs typeface="Hepta Slab"/>
              <a:sym typeface="Hepta Slab"/>
            </a:endParaRPr>
          </a:p>
        </p:txBody>
      </p:sp>
      <p:sp>
        <p:nvSpPr>
          <p:cNvPr id="1484" name="Google Shape;1484;p1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85" name="Google Shape;1485;p162"/>
          <p:cNvGrpSpPr/>
          <p:nvPr/>
        </p:nvGrpSpPr>
        <p:grpSpPr>
          <a:xfrm rot="-582038">
            <a:off x="944004" y="1726290"/>
            <a:ext cx="2814691" cy="1178710"/>
            <a:chOff x="529600" y="1419225"/>
            <a:chExt cx="2814696" cy="1178712"/>
          </a:xfrm>
        </p:grpSpPr>
        <p:sp>
          <p:nvSpPr>
            <p:cNvPr id="1486" name="Google Shape;1486;p162"/>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62"/>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difference mentally. </a:t>
              </a:r>
              <a:endParaRPr>
                <a:latin typeface="Livvic"/>
                <a:ea typeface="Livvic"/>
                <a:cs typeface="Livvic"/>
                <a:sym typeface="Livvic"/>
              </a:endParaRPr>
            </a:p>
          </p:txBody>
        </p:sp>
      </p:grpSp>
      <p:pic>
        <p:nvPicPr>
          <p:cNvPr id="1488" name="Google Shape;1488;p162"/>
          <p:cNvPicPr preferRelativeResize="0"/>
          <p:nvPr/>
        </p:nvPicPr>
        <p:blipFill>
          <a:blip r:embed="rId3">
            <a:alphaModFix/>
          </a:blip>
          <a:stretch>
            <a:fillRect/>
          </a:stretch>
        </p:blipFill>
        <p:spPr>
          <a:xfrm>
            <a:off x="4219926" y="1946474"/>
            <a:ext cx="2188400" cy="1350875"/>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2" name="Shape 1492"/>
        <p:cNvGrpSpPr/>
        <p:nvPr/>
      </p:nvGrpSpPr>
      <p:grpSpPr>
        <a:xfrm>
          <a:off x="0" y="0"/>
          <a:ext cx="0" cy="0"/>
          <a:chOff x="0" y="0"/>
          <a:chExt cx="0" cy="0"/>
        </a:xfrm>
      </p:grpSpPr>
      <p:sp>
        <p:nvSpPr>
          <p:cNvPr id="1493" name="Google Shape;1493;p163"/>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Subtraction within 50 </a:t>
            </a:r>
            <a:endParaRPr b="0" sz="3000">
              <a:solidFill>
                <a:srgbClr val="595959"/>
              </a:solidFill>
              <a:latin typeface="Hepta Slab"/>
              <a:ea typeface="Hepta Slab"/>
              <a:cs typeface="Hepta Slab"/>
              <a:sym typeface="Hepta Slab"/>
            </a:endParaRPr>
          </a:p>
        </p:txBody>
      </p:sp>
      <p:sp>
        <p:nvSpPr>
          <p:cNvPr id="1494" name="Google Shape;1494;p1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95" name="Google Shape;1495;p163"/>
          <p:cNvGrpSpPr/>
          <p:nvPr/>
        </p:nvGrpSpPr>
        <p:grpSpPr>
          <a:xfrm rot="-582038">
            <a:off x="944004" y="1726290"/>
            <a:ext cx="2814691" cy="1178710"/>
            <a:chOff x="529600" y="1419225"/>
            <a:chExt cx="2814696" cy="1178712"/>
          </a:xfrm>
        </p:grpSpPr>
        <p:sp>
          <p:nvSpPr>
            <p:cNvPr id="1496" name="Google Shape;1496;p163"/>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63"/>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difference mentally. </a:t>
              </a:r>
              <a:endParaRPr>
                <a:latin typeface="Livvic"/>
                <a:ea typeface="Livvic"/>
                <a:cs typeface="Livvic"/>
                <a:sym typeface="Livvic"/>
              </a:endParaRPr>
            </a:p>
          </p:txBody>
        </p:sp>
      </p:grpSp>
      <p:pic>
        <p:nvPicPr>
          <p:cNvPr id="1498" name="Google Shape;1498;p163"/>
          <p:cNvPicPr preferRelativeResize="0"/>
          <p:nvPr/>
        </p:nvPicPr>
        <p:blipFill>
          <a:blip r:embed="rId3">
            <a:alphaModFix/>
          </a:blip>
          <a:stretch>
            <a:fillRect/>
          </a:stretch>
        </p:blipFill>
        <p:spPr>
          <a:xfrm>
            <a:off x="3953517" y="1983220"/>
            <a:ext cx="2530725" cy="117707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2" name="Shape 1502"/>
        <p:cNvGrpSpPr/>
        <p:nvPr/>
      </p:nvGrpSpPr>
      <p:grpSpPr>
        <a:xfrm>
          <a:off x="0" y="0"/>
          <a:ext cx="0" cy="0"/>
          <a:chOff x="0" y="0"/>
          <a:chExt cx="0" cy="0"/>
        </a:xfrm>
      </p:grpSpPr>
      <p:sp>
        <p:nvSpPr>
          <p:cNvPr id="1503" name="Google Shape;1503;p164"/>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Subtraction within 50 </a:t>
            </a:r>
            <a:endParaRPr b="0" sz="3000">
              <a:solidFill>
                <a:srgbClr val="595959"/>
              </a:solidFill>
              <a:latin typeface="Hepta Slab"/>
              <a:ea typeface="Hepta Slab"/>
              <a:cs typeface="Hepta Slab"/>
              <a:sym typeface="Hepta Slab"/>
            </a:endParaRPr>
          </a:p>
        </p:txBody>
      </p:sp>
      <p:sp>
        <p:nvSpPr>
          <p:cNvPr id="1504" name="Google Shape;1504;p1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505" name="Google Shape;1505;p164"/>
          <p:cNvGrpSpPr/>
          <p:nvPr/>
        </p:nvGrpSpPr>
        <p:grpSpPr>
          <a:xfrm rot="-582038">
            <a:off x="944004" y="1726290"/>
            <a:ext cx="2814691" cy="1178710"/>
            <a:chOff x="529600" y="1419225"/>
            <a:chExt cx="2814696" cy="1178712"/>
          </a:xfrm>
        </p:grpSpPr>
        <p:sp>
          <p:nvSpPr>
            <p:cNvPr id="1506" name="Google Shape;1506;p164"/>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64"/>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difference mentally. </a:t>
              </a:r>
              <a:endParaRPr>
                <a:latin typeface="Livvic"/>
                <a:ea typeface="Livvic"/>
                <a:cs typeface="Livvic"/>
                <a:sym typeface="Livvic"/>
              </a:endParaRPr>
            </a:p>
          </p:txBody>
        </p:sp>
      </p:grpSp>
      <p:pic>
        <p:nvPicPr>
          <p:cNvPr id="1508" name="Google Shape;1508;p164"/>
          <p:cNvPicPr preferRelativeResize="0"/>
          <p:nvPr/>
        </p:nvPicPr>
        <p:blipFill>
          <a:blip r:embed="rId3">
            <a:alphaModFix/>
          </a:blip>
          <a:stretch>
            <a:fillRect/>
          </a:stretch>
        </p:blipFill>
        <p:spPr>
          <a:xfrm>
            <a:off x="3999442" y="2010082"/>
            <a:ext cx="2492625" cy="130565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2" name="Shape 1512"/>
        <p:cNvGrpSpPr/>
        <p:nvPr/>
      </p:nvGrpSpPr>
      <p:grpSpPr>
        <a:xfrm>
          <a:off x="0" y="0"/>
          <a:ext cx="0" cy="0"/>
          <a:chOff x="0" y="0"/>
          <a:chExt cx="0" cy="0"/>
        </a:xfrm>
      </p:grpSpPr>
      <p:sp>
        <p:nvSpPr>
          <p:cNvPr id="1513" name="Google Shape;1513;p165"/>
          <p:cNvSpPr txBox="1"/>
          <p:nvPr>
            <p:ph type="ctrTitle"/>
          </p:nvPr>
        </p:nvSpPr>
        <p:spPr>
          <a:xfrm>
            <a:off x="587875" y="507571"/>
            <a:ext cx="77724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Measure and Plot Pencil Lengths</a:t>
            </a:r>
            <a:endParaRPr b="0" sz="3000">
              <a:solidFill>
                <a:srgbClr val="434343"/>
              </a:solidFill>
              <a:latin typeface="Hepta Slab"/>
              <a:ea typeface="Hepta Slab"/>
              <a:cs typeface="Hepta Slab"/>
              <a:sym typeface="Hepta Slab"/>
            </a:endParaRPr>
          </a:p>
        </p:txBody>
      </p:sp>
      <p:sp>
        <p:nvSpPr>
          <p:cNvPr id="1514" name="Google Shape;1514;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15" name="Google Shape;1515;p165"/>
          <p:cNvSpPr txBox="1"/>
          <p:nvPr/>
        </p:nvSpPr>
        <p:spPr>
          <a:xfrm>
            <a:off x="454350" y="1173550"/>
            <a:ext cx="3630600" cy="9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Measure the pencils in centimeters. Work with a partner and check each other’s measurements. Record each measurement in the table. </a:t>
            </a:r>
            <a:endParaRPr/>
          </a:p>
        </p:txBody>
      </p:sp>
      <p:pic>
        <p:nvPicPr>
          <p:cNvPr id="1516" name="Google Shape;1516;p165"/>
          <p:cNvPicPr preferRelativeResize="0"/>
          <p:nvPr/>
        </p:nvPicPr>
        <p:blipFill>
          <a:blip r:embed="rId3">
            <a:alphaModFix/>
          </a:blip>
          <a:stretch>
            <a:fillRect/>
          </a:stretch>
        </p:blipFill>
        <p:spPr>
          <a:xfrm>
            <a:off x="1843620" y="1951158"/>
            <a:ext cx="980400" cy="2776917"/>
          </a:xfrm>
          <a:prstGeom prst="rect">
            <a:avLst/>
          </a:prstGeom>
          <a:noFill/>
          <a:ln cap="flat" cmpd="sng" w="19050">
            <a:solidFill>
              <a:schemeClr val="dk2"/>
            </a:solidFill>
            <a:prstDash val="solid"/>
            <a:round/>
            <a:headEnd len="sm" w="sm" type="none"/>
            <a:tailEnd len="sm" w="sm" type="none"/>
          </a:ln>
        </p:spPr>
      </p:pic>
      <p:sp>
        <p:nvSpPr>
          <p:cNvPr id="1517" name="Google Shape;1517;p165"/>
          <p:cNvSpPr txBox="1"/>
          <p:nvPr/>
        </p:nvSpPr>
        <p:spPr>
          <a:xfrm>
            <a:off x="4833400" y="1173550"/>
            <a:ext cx="3630600" cy="9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Create a line plot to represent the lengths of all the pencils in your group. </a:t>
            </a:r>
            <a:endParaRPr/>
          </a:p>
        </p:txBody>
      </p:sp>
      <p:pic>
        <p:nvPicPr>
          <p:cNvPr id="1518" name="Google Shape;1518;p165"/>
          <p:cNvPicPr preferRelativeResize="0"/>
          <p:nvPr/>
        </p:nvPicPr>
        <p:blipFill>
          <a:blip r:embed="rId4">
            <a:alphaModFix/>
          </a:blip>
          <a:stretch>
            <a:fillRect/>
          </a:stretch>
        </p:blipFill>
        <p:spPr>
          <a:xfrm>
            <a:off x="4973399" y="2734014"/>
            <a:ext cx="3630600" cy="42841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2" name="Shape 1522"/>
        <p:cNvGrpSpPr/>
        <p:nvPr/>
      </p:nvGrpSpPr>
      <p:grpSpPr>
        <a:xfrm>
          <a:off x="0" y="0"/>
          <a:ext cx="0" cy="0"/>
          <a:chOff x="0" y="0"/>
          <a:chExt cx="0" cy="0"/>
        </a:xfrm>
      </p:grpSpPr>
      <p:sp>
        <p:nvSpPr>
          <p:cNvPr id="1523" name="Google Shape;1523;p166"/>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Plot Pencil Lengths</a:t>
            </a:r>
            <a:endParaRPr b="0" sz="3000">
              <a:solidFill>
                <a:srgbClr val="434343"/>
              </a:solidFill>
              <a:latin typeface="Hepta Slab"/>
              <a:ea typeface="Hepta Slab"/>
              <a:cs typeface="Hepta Slab"/>
              <a:sym typeface="Hepta Slab"/>
            </a:endParaRPr>
          </a:p>
        </p:txBody>
      </p:sp>
      <p:sp>
        <p:nvSpPr>
          <p:cNvPr id="1524" name="Google Shape;1524;p16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25" name="Google Shape;1525;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526" name="Google Shape;1526;p166"/>
          <p:cNvPicPr preferRelativeResize="0"/>
          <p:nvPr/>
        </p:nvPicPr>
        <p:blipFill>
          <a:blip r:embed="rId3">
            <a:alphaModFix/>
          </a:blip>
          <a:stretch>
            <a:fillRect/>
          </a:stretch>
        </p:blipFill>
        <p:spPr>
          <a:xfrm>
            <a:off x="740225" y="1241225"/>
            <a:ext cx="4962525" cy="1619250"/>
          </a:xfrm>
          <a:prstGeom prst="rect">
            <a:avLst/>
          </a:prstGeom>
          <a:noFill/>
          <a:ln cap="flat" cmpd="sng" w="19050">
            <a:solidFill>
              <a:schemeClr val="dk2"/>
            </a:solidFill>
            <a:prstDash val="solid"/>
            <a:round/>
            <a:headEnd len="sm" w="sm" type="none"/>
            <a:tailEnd len="sm" w="sm" type="none"/>
          </a:ln>
        </p:spPr>
      </p:pic>
      <p:pic>
        <p:nvPicPr>
          <p:cNvPr id="1527" name="Google Shape;1527;p166"/>
          <p:cNvPicPr preferRelativeResize="0"/>
          <p:nvPr/>
        </p:nvPicPr>
        <p:blipFill>
          <a:blip r:embed="rId4">
            <a:alphaModFix/>
          </a:blip>
          <a:stretch>
            <a:fillRect/>
          </a:stretch>
        </p:blipFill>
        <p:spPr>
          <a:xfrm>
            <a:off x="3523250" y="2995900"/>
            <a:ext cx="5143500" cy="1800225"/>
          </a:xfrm>
          <a:prstGeom prst="rect">
            <a:avLst/>
          </a:prstGeom>
          <a:noFill/>
          <a:ln cap="flat" cmpd="sng" w="19050">
            <a:solidFill>
              <a:schemeClr val="dk2"/>
            </a:solidFill>
            <a:prstDash val="solid"/>
            <a:round/>
            <a:headEnd len="sm" w="sm" type="none"/>
            <a:tailEnd len="sm" w="sm" type="none"/>
          </a:ln>
        </p:spPr>
      </p:pic>
      <p:pic>
        <p:nvPicPr>
          <p:cNvPr id="1528" name="Google Shape;1528;p166"/>
          <p:cNvPicPr preferRelativeResize="0"/>
          <p:nvPr/>
        </p:nvPicPr>
        <p:blipFill>
          <a:blip r:embed="rId5">
            <a:alphaModFix/>
          </a:blip>
          <a:stretch>
            <a:fillRect/>
          </a:stretch>
        </p:blipFill>
        <p:spPr>
          <a:xfrm>
            <a:off x="740225" y="3141450"/>
            <a:ext cx="2200275" cy="1285875"/>
          </a:xfrm>
          <a:prstGeom prst="rect">
            <a:avLst/>
          </a:prstGeom>
          <a:noFill/>
          <a:ln cap="flat" cmpd="sng" w="19050">
            <a:solidFill>
              <a:schemeClr val="dk2"/>
            </a:solidFill>
            <a:prstDash val="solid"/>
            <a:round/>
            <a:headEnd len="sm" w="sm" type="none"/>
            <a:tailEnd len="sm" w="sm" type="none"/>
          </a:ln>
        </p:spPr>
      </p:pic>
      <p:pic>
        <p:nvPicPr>
          <p:cNvPr id="1529" name="Google Shape;1529;p166"/>
          <p:cNvPicPr preferRelativeResize="0"/>
          <p:nvPr/>
        </p:nvPicPr>
        <p:blipFill>
          <a:blip r:embed="rId5">
            <a:alphaModFix/>
          </a:blip>
          <a:stretch>
            <a:fillRect/>
          </a:stretch>
        </p:blipFill>
        <p:spPr>
          <a:xfrm>
            <a:off x="6137150" y="1335913"/>
            <a:ext cx="2200275" cy="1285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3" name="Shape 1533"/>
        <p:cNvGrpSpPr/>
        <p:nvPr/>
      </p:nvGrpSpPr>
      <p:grpSpPr>
        <a:xfrm>
          <a:off x="0" y="0"/>
          <a:ext cx="0" cy="0"/>
          <a:chOff x="0" y="0"/>
          <a:chExt cx="0" cy="0"/>
        </a:xfrm>
      </p:grpSpPr>
      <p:sp>
        <p:nvSpPr>
          <p:cNvPr id="1534" name="Google Shape;1534;p167"/>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Plot Pencil Lengths</a:t>
            </a:r>
            <a:endParaRPr b="0" sz="3000">
              <a:solidFill>
                <a:srgbClr val="434343"/>
              </a:solidFill>
              <a:latin typeface="Hepta Slab"/>
              <a:ea typeface="Hepta Slab"/>
              <a:cs typeface="Hepta Slab"/>
              <a:sym typeface="Hepta Slab"/>
            </a:endParaRPr>
          </a:p>
        </p:txBody>
      </p:sp>
      <p:sp>
        <p:nvSpPr>
          <p:cNvPr id="1535" name="Google Shape;1535;p16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36" name="Google Shape;1536;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537" name="Google Shape;1537;p167"/>
          <p:cNvSpPr txBox="1"/>
          <p:nvPr/>
        </p:nvSpPr>
        <p:spPr>
          <a:xfrm>
            <a:off x="473525" y="1965550"/>
            <a:ext cx="4463700" cy="54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t>Use this data to create a line plot.</a:t>
            </a:r>
            <a:endParaRPr sz="2100"/>
          </a:p>
        </p:txBody>
      </p:sp>
      <p:pic>
        <p:nvPicPr>
          <p:cNvPr id="1538" name="Google Shape;1538;p167"/>
          <p:cNvPicPr preferRelativeResize="0"/>
          <p:nvPr/>
        </p:nvPicPr>
        <p:blipFill>
          <a:blip r:embed="rId3">
            <a:alphaModFix/>
          </a:blip>
          <a:stretch>
            <a:fillRect/>
          </a:stretch>
        </p:blipFill>
        <p:spPr>
          <a:xfrm>
            <a:off x="5292475" y="1105792"/>
            <a:ext cx="2648010" cy="3732909"/>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2" name="Shape 1542"/>
        <p:cNvGrpSpPr/>
        <p:nvPr/>
      </p:nvGrpSpPr>
      <p:grpSpPr>
        <a:xfrm>
          <a:off x="0" y="0"/>
          <a:ext cx="0" cy="0"/>
          <a:chOff x="0" y="0"/>
          <a:chExt cx="0" cy="0"/>
        </a:xfrm>
      </p:grpSpPr>
      <p:sp>
        <p:nvSpPr>
          <p:cNvPr id="1543" name="Google Shape;1543;p168"/>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544" name="Google Shape;1544;p168"/>
          <p:cNvSpPr txBox="1"/>
          <p:nvPr/>
        </p:nvSpPr>
        <p:spPr>
          <a:xfrm>
            <a:off x="5149400" y="2177625"/>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545" name="Google Shape;1545;p168"/>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546" name="Google Shape;1546;p168"/>
          <p:cNvPicPr preferRelativeResize="0"/>
          <p:nvPr/>
        </p:nvPicPr>
        <p:blipFill>
          <a:blip r:embed="rId3">
            <a:alphaModFix/>
          </a:blip>
          <a:stretch>
            <a:fillRect/>
          </a:stretch>
        </p:blipFill>
        <p:spPr>
          <a:xfrm>
            <a:off x="3826423" y="3149600"/>
            <a:ext cx="1586432" cy="1412575"/>
          </a:xfrm>
          <a:prstGeom prst="rect">
            <a:avLst/>
          </a:prstGeom>
          <a:noFill/>
          <a:ln>
            <a:noFill/>
          </a:ln>
        </p:spPr>
      </p:pic>
      <p:sp>
        <p:nvSpPr>
          <p:cNvPr id="1547" name="Google Shape;1547;p168"/>
          <p:cNvSpPr/>
          <p:nvPr/>
        </p:nvSpPr>
        <p:spPr>
          <a:xfrm flipH="1">
            <a:off x="832939" y="1934548"/>
            <a:ext cx="2765786" cy="14577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68"/>
          <p:cNvSpPr txBox="1"/>
          <p:nvPr/>
        </p:nvSpPr>
        <p:spPr>
          <a:xfrm flipH="1">
            <a:off x="1065046" y="2177618"/>
            <a:ext cx="2301600" cy="125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do you know about the lengths of the pencils based on the line plot?</a:t>
            </a:r>
            <a:endParaRPr b="1" sz="1300">
              <a:latin typeface="Quicksand"/>
              <a:ea typeface="Quicksand"/>
              <a:cs typeface="Quicksand"/>
              <a:sym typeface="Quicksand"/>
            </a:endParaRPr>
          </a:p>
        </p:txBody>
      </p:sp>
      <p:pic>
        <p:nvPicPr>
          <p:cNvPr id="1549" name="Google Shape;1549;p168"/>
          <p:cNvPicPr preferRelativeResize="0"/>
          <p:nvPr/>
        </p:nvPicPr>
        <p:blipFill>
          <a:blip r:embed="rId4">
            <a:alphaModFix/>
          </a:blip>
          <a:stretch>
            <a:fillRect/>
          </a:stretch>
        </p:blipFill>
        <p:spPr>
          <a:xfrm>
            <a:off x="2792925" y="482450"/>
            <a:ext cx="3776913" cy="1109950"/>
          </a:xfrm>
          <a:prstGeom prst="rect">
            <a:avLst/>
          </a:prstGeom>
          <a:noFill/>
          <a:ln cap="flat" cmpd="sng" w="19050">
            <a:solidFill>
              <a:schemeClr val="dk2"/>
            </a:solidFill>
            <a:prstDash val="solid"/>
            <a:round/>
            <a:headEnd len="sm" w="sm" type="none"/>
            <a:tailEnd len="sm" w="sm" type="none"/>
          </a:ln>
        </p:spPr>
      </p:pic>
      <p:sp>
        <p:nvSpPr>
          <p:cNvPr id="1550" name="Google Shape;1550;p168"/>
          <p:cNvSpPr/>
          <p:nvPr/>
        </p:nvSpPr>
        <p:spPr>
          <a:xfrm>
            <a:off x="5552150" y="1645163"/>
            <a:ext cx="2765786" cy="16961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68"/>
          <p:cNvSpPr txBox="1"/>
          <p:nvPr/>
        </p:nvSpPr>
        <p:spPr>
          <a:xfrm flipH="1">
            <a:off x="5784259" y="1846855"/>
            <a:ext cx="2301600" cy="125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____ said that the most pencils were 10 cm. ____ said the longest pencil was 16 cm. Are they both correct?</a:t>
            </a:r>
            <a:endParaRPr b="1" sz="1200">
              <a:latin typeface="Quicksand"/>
              <a:ea typeface="Quicksand"/>
              <a:cs typeface="Quicksand"/>
              <a:sym typeface="Quicksand"/>
            </a:endParaRPr>
          </a:p>
        </p:txBody>
      </p:sp>
      <p:sp>
        <p:nvSpPr>
          <p:cNvPr id="1552" name="Google Shape;1552;p168"/>
          <p:cNvSpPr/>
          <p:nvPr/>
        </p:nvSpPr>
        <p:spPr>
          <a:xfrm>
            <a:off x="6074377" y="3224923"/>
            <a:ext cx="2765786" cy="14577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68"/>
          <p:cNvSpPr txBox="1"/>
          <p:nvPr/>
        </p:nvSpPr>
        <p:spPr>
          <a:xfrm>
            <a:off x="6306455" y="3467993"/>
            <a:ext cx="2301600" cy="125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can I find out how many pencils were measured based on this line plot?</a:t>
            </a:r>
            <a:endParaRPr b="1" sz="1300">
              <a:latin typeface="Quicksand"/>
              <a:ea typeface="Quicksand"/>
              <a:cs typeface="Quicksand"/>
              <a:sym typeface="Quicksand"/>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557" name="Shape 1557"/>
        <p:cNvGrpSpPr/>
        <p:nvPr/>
      </p:nvGrpSpPr>
      <p:grpSpPr>
        <a:xfrm>
          <a:off x="0" y="0"/>
          <a:ext cx="0" cy="0"/>
          <a:chOff x="0" y="0"/>
          <a:chExt cx="0" cy="0"/>
        </a:xfrm>
      </p:grpSpPr>
      <p:sp>
        <p:nvSpPr>
          <p:cNvPr id="1558" name="Google Shape;1558;p169"/>
          <p:cNvSpPr txBox="1"/>
          <p:nvPr>
            <p:ph type="ctrTitle"/>
          </p:nvPr>
        </p:nvSpPr>
        <p:spPr>
          <a:xfrm>
            <a:off x="1429700" y="1458200"/>
            <a:ext cx="6557700" cy="141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Interpret Measurement Data</a:t>
            </a:r>
            <a:endParaRPr sz="4000">
              <a:latin typeface="Hepta Slab"/>
              <a:ea typeface="Hepta Slab"/>
              <a:cs typeface="Hepta Slab"/>
              <a:sym typeface="Hepta Slab"/>
            </a:endParaRPr>
          </a:p>
        </p:txBody>
      </p:sp>
      <p:sp>
        <p:nvSpPr>
          <p:cNvPr id="1559" name="Google Shape;1559;p169"/>
          <p:cNvSpPr txBox="1"/>
          <p:nvPr/>
        </p:nvSpPr>
        <p:spPr>
          <a:xfrm>
            <a:off x="0" y="4834325"/>
            <a:ext cx="3587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2.MD.D.9, 2.NBT.B.5</a:t>
            </a:r>
            <a:endParaRPr sz="1100">
              <a:latin typeface="Quicksand"/>
              <a:ea typeface="Quicksand"/>
              <a:cs typeface="Quicksand"/>
              <a:sym typeface="Quicksand"/>
            </a:endParaRPr>
          </a:p>
        </p:txBody>
      </p:sp>
      <p:sp>
        <p:nvSpPr>
          <p:cNvPr id="1560" name="Google Shape;1560;p169"/>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
        <p:nvSpPr>
          <p:cNvPr id="1561" name="Google Shape;1561;p169"/>
          <p:cNvSpPr txBox="1"/>
          <p:nvPr/>
        </p:nvSpPr>
        <p:spPr>
          <a:xfrm>
            <a:off x="2961125" y="2905600"/>
            <a:ext cx="581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measurement data in line plots.</a:t>
            </a:r>
            <a:endParaRPr>
              <a:latin typeface="Quicksand"/>
              <a:ea typeface="Quicksand"/>
              <a:cs typeface="Quicksand"/>
              <a:sym typeface="Quicksand"/>
            </a:endParaRPr>
          </a:p>
        </p:txBody>
      </p:sp>
      <p:sp>
        <p:nvSpPr>
          <p:cNvPr id="1562" name="Google Shape;1562;p169"/>
          <p:cNvSpPr/>
          <p:nvPr/>
        </p:nvSpPr>
        <p:spPr>
          <a:xfrm>
            <a:off x="2384427" y="2905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6" name="Shape 1566"/>
        <p:cNvGrpSpPr/>
        <p:nvPr/>
      </p:nvGrpSpPr>
      <p:grpSpPr>
        <a:xfrm>
          <a:off x="0" y="0"/>
          <a:ext cx="0" cy="0"/>
          <a:chOff x="0" y="0"/>
          <a:chExt cx="0" cy="0"/>
        </a:xfrm>
      </p:grpSpPr>
      <p:sp>
        <p:nvSpPr>
          <p:cNvPr id="1567" name="Google Shape;1567;p170"/>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170"/>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Addition within 50</a:t>
            </a:r>
            <a:endParaRPr b="0" sz="3000">
              <a:solidFill>
                <a:srgbClr val="434343"/>
              </a:solidFill>
              <a:latin typeface="Hepta Slab"/>
              <a:ea typeface="Hepta Slab"/>
              <a:cs typeface="Hepta Slab"/>
              <a:sym typeface="Hepta Slab"/>
            </a:endParaRPr>
          </a:p>
        </p:txBody>
      </p:sp>
      <p:sp>
        <p:nvSpPr>
          <p:cNvPr id="1569" name="Google Shape;1569;p1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70" name="Google Shape;1570;p170"/>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sum  mentally. </a:t>
            </a:r>
            <a:endParaRPr>
              <a:latin typeface="Livvic"/>
              <a:ea typeface="Livvic"/>
              <a:cs typeface="Livvic"/>
              <a:sym typeface="Livvic"/>
            </a:endParaRPr>
          </a:p>
        </p:txBody>
      </p:sp>
      <p:pic>
        <p:nvPicPr>
          <p:cNvPr id="1571" name="Google Shape;1571;p170"/>
          <p:cNvPicPr preferRelativeResize="0"/>
          <p:nvPr/>
        </p:nvPicPr>
        <p:blipFill>
          <a:blip r:embed="rId3">
            <a:alphaModFix/>
          </a:blip>
          <a:stretch>
            <a:fillRect/>
          </a:stretch>
        </p:blipFill>
        <p:spPr>
          <a:xfrm>
            <a:off x="4175825" y="2105900"/>
            <a:ext cx="3409825" cy="115805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171"/>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71"/>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Addition within 50</a:t>
            </a:r>
            <a:endParaRPr b="0" sz="3000">
              <a:solidFill>
                <a:srgbClr val="434343"/>
              </a:solidFill>
              <a:latin typeface="Hepta Slab"/>
              <a:ea typeface="Hepta Slab"/>
              <a:cs typeface="Hepta Slab"/>
              <a:sym typeface="Hepta Slab"/>
            </a:endParaRPr>
          </a:p>
        </p:txBody>
      </p:sp>
      <p:sp>
        <p:nvSpPr>
          <p:cNvPr id="1578" name="Google Shape;1578;p1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79" name="Google Shape;1579;p171"/>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sum  mentally. </a:t>
            </a:r>
            <a:endParaRPr>
              <a:latin typeface="Livvic"/>
              <a:ea typeface="Livvic"/>
              <a:cs typeface="Livvic"/>
              <a:sym typeface="Livvic"/>
            </a:endParaRPr>
          </a:p>
        </p:txBody>
      </p:sp>
      <p:pic>
        <p:nvPicPr>
          <p:cNvPr id="1580" name="Google Shape;1580;p171"/>
          <p:cNvPicPr preferRelativeResize="0"/>
          <p:nvPr/>
        </p:nvPicPr>
        <p:blipFill>
          <a:blip r:embed="rId3">
            <a:alphaModFix/>
          </a:blip>
          <a:stretch>
            <a:fillRect/>
          </a:stretch>
        </p:blipFill>
        <p:spPr>
          <a:xfrm>
            <a:off x="4505902" y="2009213"/>
            <a:ext cx="2250150" cy="1125075"/>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4" name="Shape 1584"/>
        <p:cNvGrpSpPr/>
        <p:nvPr/>
      </p:nvGrpSpPr>
      <p:grpSpPr>
        <a:xfrm>
          <a:off x="0" y="0"/>
          <a:ext cx="0" cy="0"/>
          <a:chOff x="0" y="0"/>
          <a:chExt cx="0" cy="0"/>
        </a:xfrm>
      </p:grpSpPr>
      <p:sp>
        <p:nvSpPr>
          <p:cNvPr id="1585" name="Google Shape;1585;p172"/>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72"/>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Addition within 50</a:t>
            </a:r>
            <a:endParaRPr b="0" sz="3000">
              <a:solidFill>
                <a:srgbClr val="434343"/>
              </a:solidFill>
              <a:latin typeface="Hepta Slab"/>
              <a:ea typeface="Hepta Slab"/>
              <a:cs typeface="Hepta Slab"/>
              <a:sym typeface="Hepta Slab"/>
            </a:endParaRPr>
          </a:p>
        </p:txBody>
      </p:sp>
      <p:sp>
        <p:nvSpPr>
          <p:cNvPr id="1587" name="Google Shape;1587;p1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88" name="Google Shape;1588;p172"/>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sum  mentally. </a:t>
            </a:r>
            <a:endParaRPr>
              <a:latin typeface="Livvic"/>
              <a:ea typeface="Livvic"/>
              <a:cs typeface="Livvic"/>
              <a:sym typeface="Livvic"/>
            </a:endParaRPr>
          </a:p>
        </p:txBody>
      </p:sp>
      <p:pic>
        <p:nvPicPr>
          <p:cNvPr id="1589" name="Google Shape;1589;p172"/>
          <p:cNvPicPr preferRelativeResize="0"/>
          <p:nvPr/>
        </p:nvPicPr>
        <p:blipFill>
          <a:blip r:embed="rId3">
            <a:alphaModFix/>
          </a:blip>
          <a:stretch>
            <a:fillRect/>
          </a:stretch>
        </p:blipFill>
        <p:spPr>
          <a:xfrm>
            <a:off x="4524228" y="2060075"/>
            <a:ext cx="1889075" cy="1387275"/>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3" name="Shape 1593"/>
        <p:cNvGrpSpPr/>
        <p:nvPr/>
      </p:nvGrpSpPr>
      <p:grpSpPr>
        <a:xfrm>
          <a:off x="0" y="0"/>
          <a:ext cx="0" cy="0"/>
          <a:chOff x="0" y="0"/>
          <a:chExt cx="0" cy="0"/>
        </a:xfrm>
      </p:grpSpPr>
      <p:sp>
        <p:nvSpPr>
          <p:cNvPr id="1594" name="Google Shape;1594;p173"/>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73"/>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Addition within 50</a:t>
            </a:r>
            <a:endParaRPr b="0" sz="3000">
              <a:solidFill>
                <a:srgbClr val="434343"/>
              </a:solidFill>
              <a:latin typeface="Hepta Slab"/>
              <a:ea typeface="Hepta Slab"/>
              <a:cs typeface="Hepta Slab"/>
              <a:sym typeface="Hepta Slab"/>
            </a:endParaRPr>
          </a:p>
        </p:txBody>
      </p:sp>
      <p:sp>
        <p:nvSpPr>
          <p:cNvPr id="1596" name="Google Shape;1596;p1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97" name="Google Shape;1597;p173"/>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sum  mentally. </a:t>
            </a:r>
            <a:endParaRPr>
              <a:latin typeface="Livvic"/>
              <a:ea typeface="Livvic"/>
              <a:cs typeface="Livvic"/>
              <a:sym typeface="Livvic"/>
            </a:endParaRPr>
          </a:p>
        </p:txBody>
      </p:sp>
      <p:pic>
        <p:nvPicPr>
          <p:cNvPr id="1598" name="Google Shape;1598;p173"/>
          <p:cNvPicPr preferRelativeResize="0"/>
          <p:nvPr/>
        </p:nvPicPr>
        <p:blipFill>
          <a:blip r:embed="rId3">
            <a:alphaModFix/>
          </a:blip>
          <a:stretch>
            <a:fillRect/>
          </a:stretch>
        </p:blipFill>
        <p:spPr>
          <a:xfrm>
            <a:off x="4399351" y="2133425"/>
            <a:ext cx="2242975" cy="1277250"/>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2" name="Shape 1602"/>
        <p:cNvGrpSpPr/>
        <p:nvPr/>
      </p:nvGrpSpPr>
      <p:grpSpPr>
        <a:xfrm>
          <a:off x="0" y="0"/>
          <a:ext cx="0" cy="0"/>
          <a:chOff x="0" y="0"/>
          <a:chExt cx="0" cy="0"/>
        </a:xfrm>
      </p:grpSpPr>
      <p:sp>
        <p:nvSpPr>
          <p:cNvPr id="1603" name="Google Shape;1603;p174"/>
          <p:cNvSpPr txBox="1"/>
          <p:nvPr>
            <p:ph type="ctrTitle"/>
          </p:nvPr>
        </p:nvSpPr>
        <p:spPr>
          <a:xfrm>
            <a:off x="475525" y="374046"/>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The Plant Project </a:t>
            </a:r>
            <a:endParaRPr b="0" sz="3000">
              <a:solidFill>
                <a:srgbClr val="434343"/>
              </a:solidFill>
              <a:latin typeface="Hepta Slab"/>
              <a:ea typeface="Hepta Slab"/>
              <a:cs typeface="Hepta Slab"/>
              <a:sym typeface="Hepta Slab"/>
            </a:endParaRPr>
          </a:p>
        </p:txBody>
      </p:sp>
      <p:sp>
        <p:nvSpPr>
          <p:cNvPr id="1604" name="Google Shape;1604;p174"/>
          <p:cNvSpPr txBox="1"/>
          <p:nvPr/>
        </p:nvSpPr>
        <p:spPr>
          <a:xfrm>
            <a:off x="700225" y="1456350"/>
            <a:ext cx="75477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1605" name="Google Shape;1605;p1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606" name="Google Shape;1606;p174"/>
          <p:cNvSpPr txBox="1"/>
          <p:nvPr/>
        </p:nvSpPr>
        <p:spPr>
          <a:xfrm>
            <a:off x="638825" y="1989075"/>
            <a:ext cx="3876000" cy="7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t>Use this table to create a line plot. </a:t>
            </a:r>
            <a:endParaRPr sz="1900"/>
          </a:p>
        </p:txBody>
      </p:sp>
      <p:pic>
        <p:nvPicPr>
          <p:cNvPr id="1607" name="Google Shape;1607;p174"/>
          <p:cNvPicPr preferRelativeResize="0"/>
          <p:nvPr/>
        </p:nvPicPr>
        <p:blipFill>
          <a:blip r:embed="rId3">
            <a:alphaModFix/>
          </a:blip>
          <a:stretch>
            <a:fillRect/>
          </a:stretch>
        </p:blipFill>
        <p:spPr>
          <a:xfrm>
            <a:off x="4895475" y="1155975"/>
            <a:ext cx="3145250" cy="364635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1" name="Shape 1611"/>
        <p:cNvGrpSpPr/>
        <p:nvPr/>
      </p:nvGrpSpPr>
      <p:grpSpPr>
        <a:xfrm>
          <a:off x="0" y="0"/>
          <a:ext cx="0" cy="0"/>
          <a:chOff x="0" y="0"/>
          <a:chExt cx="0" cy="0"/>
        </a:xfrm>
      </p:grpSpPr>
      <p:sp>
        <p:nvSpPr>
          <p:cNvPr id="1612" name="Google Shape;1612;p175"/>
          <p:cNvSpPr txBox="1"/>
          <p:nvPr>
            <p:ph type="ctrTitle"/>
          </p:nvPr>
        </p:nvSpPr>
        <p:spPr>
          <a:xfrm>
            <a:off x="410725" y="818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Interpret Measurement Data on a Line Plot </a:t>
            </a:r>
            <a:endParaRPr b="0" sz="3000">
              <a:solidFill>
                <a:srgbClr val="434343"/>
              </a:solidFill>
              <a:latin typeface="Hepta Slab"/>
              <a:ea typeface="Hepta Slab"/>
              <a:cs typeface="Hepta Slab"/>
              <a:sym typeface="Hepta Slab"/>
            </a:endParaRPr>
          </a:p>
        </p:txBody>
      </p:sp>
      <p:sp>
        <p:nvSpPr>
          <p:cNvPr id="1613" name="Google Shape;1613;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614" name="Google Shape;1614;p175"/>
          <p:cNvSpPr txBox="1"/>
          <p:nvPr/>
        </p:nvSpPr>
        <p:spPr>
          <a:xfrm>
            <a:off x="437100" y="1521950"/>
            <a:ext cx="8269800" cy="2613000"/>
          </a:xfrm>
          <a:prstGeom prst="rect">
            <a:avLst/>
          </a:prstGeom>
          <a:noFill/>
          <a:ln>
            <a:noFill/>
          </a:ln>
        </p:spPr>
        <p:txBody>
          <a:bodyPr anchorCtr="0" anchor="t" bIns="91425" lIns="91425" spcFirstLastPara="1" rIns="91425" wrap="square" tIns="91425">
            <a:noAutofit/>
          </a:bodyPr>
          <a:lstStyle/>
          <a:p>
            <a:pPr indent="0" lvl="0" marL="2286000" rtl="0" algn="l">
              <a:spcBef>
                <a:spcPts val="0"/>
              </a:spcBef>
              <a:spcAft>
                <a:spcPts val="0"/>
              </a:spcAft>
              <a:buNone/>
            </a:pPr>
            <a:r>
              <a:rPr lang="en" sz="1800">
                <a:latin typeface="Quicksand"/>
                <a:ea typeface="Quicksand"/>
                <a:cs typeface="Quicksand"/>
                <a:sym typeface="Quicksand"/>
              </a:rPr>
              <a:t>The Plant Project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1371600" rtl="0" algn="l">
              <a:spcBef>
                <a:spcPts val="0"/>
              </a:spcBef>
              <a:spcAft>
                <a:spcPts val="0"/>
              </a:spcAft>
              <a:buNone/>
            </a:pPr>
            <a:r>
              <a:rPr lang="en" sz="1800">
                <a:latin typeface="Quicksand"/>
                <a:ea typeface="Quicksand"/>
                <a:cs typeface="Quicksand"/>
                <a:sym typeface="Quicksand"/>
              </a:rPr>
              <a:t>Answer the questions based on your line plot.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914400" rtl="0" algn="l">
              <a:spcBef>
                <a:spcPts val="0"/>
              </a:spcBef>
              <a:spcAft>
                <a:spcPts val="0"/>
              </a:spcAft>
              <a:buNone/>
            </a:pPr>
            <a:r>
              <a:rPr lang="en" sz="1800">
                <a:latin typeface="Quicksand"/>
                <a:ea typeface="Quicksand"/>
                <a:cs typeface="Quicksand"/>
                <a:sym typeface="Quicksand"/>
              </a:rPr>
              <a:t>1. What was the shortest plant height? </a:t>
            </a:r>
            <a:endParaRPr sz="1800">
              <a:latin typeface="Quicksand"/>
              <a:ea typeface="Quicksand"/>
              <a:cs typeface="Quicksand"/>
              <a:sym typeface="Quicksand"/>
            </a:endParaRPr>
          </a:p>
          <a:p>
            <a:pPr indent="0" lvl="0" marL="914400" rtl="0" algn="l">
              <a:spcBef>
                <a:spcPts val="0"/>
              </a:spcBef>
              <a:spcAft>
                <a:spcPts val="0"/>
              </a:spcAft>
              <a:buNone/>
            </a:pPr>
            <a:r>
              <a:t/>
            </a:r>
            <a:endParaRPr sz="1800">
              <a:latin typeface="Quicksand"/>
              <a:ea typeface="Quicksand"/>
              <a:cs typeface="Quicksand"/>
              <a:sym typeface="Quicksand"/>
            </a:endParaRPr>
          </a:p>
          <a:p>
            <a:pPr indent="0" lvl="0" marL="914400" rtl="0" algn="l">
              <a:spcBef>
                <a:spcPts val="0"/>
              </a:spcBef>
              <a:spcAft>
                <a:spcPts val="0"/>
              </a:spcAft>
              <a:buNone/>
            </a:pPr>
            <a:r>
              <a:rPr lang="en" sz="1800">
                <a:latin typeface="Quicksand"/>
                <a:ea typeface="Quicksand"/>
                <a:cs typeface="Quicksand"/>
                <a:sym typeface="Quicksand"/>
              </a:rPr>
              <a:t>2. What was the tallest plant height? </a:t>
            </a:r>
            <a:endParaRPr sz="1800">
              <a:latin typeface="Quicksand"/>
              <a:ea typeface="Quicksand"/>
              <a:cs typeface="Quicksand"/>
              <a:sym typeface="Quicksand"/>
            </a:endParaRPr>
          </a:p>
          <a:p>
            <a:pPr indent="0" lvl="0" marL="914400" rtl="0" algn="l">
              <a:spcBef>
                <a:spcPts val="0"/>
              </a:spcBef>
              <a:spcAft>
                <a:spcPts val="0"/>
              </a:spcAft>
              <a:buNone/>
            </a:pPr>
            <a:r>
              <a:t/>
            </a:r>
            <a:endParaRPr sz="1800">
              <a:latin typeface="Quicksand"/>
              <a:ea typeface="Quicksand"/>
              <a:cs typeface="Quicksand"/>
              <a:sym typeface="Quicksand"/>
            </a:endParaRPr>
          </a:p>
          <a:p>
            <a:pPr indent="0" lvl="0" marL="914400" rtl="0" algn="l">
              <a:spcBef>
                <a:spcPts val="0"/>
              </a:spcBef>
              <a:spcAft>
                <a:spcPts val="0"/>
              </a:spcAft>
              <a:buNone/>
            </a:pPr>
            <a:r>
              <a:rPr lang="en" sz="1800">
                <a:latin typeface="Quicksand"/>
                <a:ea typeface="Quicksand"/>
                <a:cs typeface="Quicksand"/>
                <a:sym typeface="Quicksand"/>
              </a:rPr>
              <a:t>3. What is the difference between the height of the tallest plant and the shortest plant? Write an equation to show how you know.</a:t>
            </a:r>
            <a:endParaRPr sz="1800">
              <a:latin typeface="Quicksand"/>
              <a:ea typeface="Quicksand"/>
              <a:cs typeface="Quicksand"/>
              <a:sym typeface="Quicksand"/>
            </a:endParaRPr>
          </a:p>
        </p:txBody>
      </p:sp>
      <p:pic>
        <p:nvPicPr>
          <p:cNvPr id="1615" name="Google Shape;1615;p175"/>
          <p:cNvPicPr preferRelativeResize="0"/>
          <p:nvPr/>
        </p:nvPicPr>
        <p:blipFill>
          <a:blip r:embed="rId3">
            <a:alphaModFix/>
          </a:blip>
          <a:stretch>
            <a:fillRect/>
          </a:stretch>
        </p:blipFill>
        <p:spPr>
          <a:xfrm>
            <a:off x="7164600" y="1888673"/>
            <a:ext cx="1370575" cy="1527450"/>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9" name="Shape 1619"/>
        <p:cNvGrpSpPr/>
        <p:nvPr/>
      </p:nvGrpSpPr>
      <p:grpSpPr>
        <a:xfrm>
          <a:off x="0" y="0"/>
          <a:ext cx="0" cy="0"/>
          <a:chOff x="0" y="0"/>
          <a:chExt cx="0" cy="0"/>
        </a:xfrm>
      </p:grpSpPr>
      <p:sp>
        <p:nvSpPr>
          <p:cNvPr id="1620" name="Google Shape;1620;p176"/>
          <p:cNvSpPr txBox="1"/>
          <p:nvPr>
            <p:ph type="ctrTitle"/>
          </p:nvPr>
        </p:nvSpPr>
        <p:spPr>
          <a:xfrm>
            <a:off x="410725" y="818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Interpret Measurement Data on a Line Plot </a:t>
            </a:r>
            <a:endParaRPr b="0" sz="3000">
              <a:solidFill>
                <a:srgbClr val="434343"/>
              </a:solidFill>
              <a:latin typeface="Hepta Slab"/>
              <a:ea typeface="Hepta Slab"/>
              <a:cs typeface="Hepta Slab"/>
              <a:sym typeface="Hepta Slab"/>
            </a:endParaRPr>
          </a:p>
        </p:txBody>
      </p:sp>
      <p:sp>
        <p:nvSpPr>
          <p:cNvPr id="1621" name="Google Shape;1621;p1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622" name="Google Shape;1622;p176"/>
          <p:cNvSpPr txBox="1"/>
          <p:nvPr/>
        </p:nvSpPr>
        <p:spPr>
          <a:xfrm>
            <a:off x="4827700" y="1521950"/>
            <a:ext cx="3879300" cy="261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4. Han looked at this line plot and said that the tallest plant was 29 centimeters. Do you agree with him? Why or why not?</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5. How many plants were measured in all?</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6. Write a statement based on Han’s line plot</a:t>
            </a:r>
            <a:endParaRPr sz="1800">
              <a:latin typeface="Quicksand"/>
              <a:ea typeface="Quicksand"/>
              <a:cs typeface="Quicksand"/>
              <a:sym typeface="Quicksand"/>
            </a:endParaRPr>
          </a:p>
        </p:txBody>
      </p:sp>
      <p:sp>
        <p:nvSpPr>
          <p:cNvPr id="1623" name="Google Shape;1623;p176"/>
          <p:cNvSpPr txBox="1"/>
          <p:nvPr/>
        </p:nvSpPr>
        <p:spPr>
          <a:xfrm>
            <a:off x="536850" y="1476150"/>
            <a:ext cx="3804900" cy="36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Answer the questions based on Han’s line plot.</a:t>
            </a:r>
            <a:endParaRPr sz="1700">
              <a:latin typeface="Quicksand"/>
              <a:ea typeface="Quicksand"/>
              <a:cs typeface="Quicksand"/>
              <a:sym typeface="Quicksand"/>
            </a:endParaRPr>
          </a:p>
        </p:txBody>
      </p:sp>
      <p:pic>
        <p:nvPicPr>
          <p:cNvPr id="1624" name="Google Shape;1624;p176"/>
          <p:cNvPicPr preferRelativeResize="0"/>
          <p:nvPr/>
        </p:nvPicPr>
        <p:blipFill>
          <a:blip r:embed="rId3">
            <a:alphaModFix/>
          </a:blip>
          <a:stretch>
            <a:fillRect/>
          </a:stretch>
        </p:blipFill>
        <p:spPr>
          <a:xfrm>
            <a:off x="840025" y="2682775"/>
            <a:ext cx="3105150" cy="1362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sp>
        <p:nvSpPr>
          <p:cNvPr id="1629" name="Google Shape;1629;p177"/>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630" name="Google Shape;1630;p177"/>
          <p:cNvSpPr/>
          <p:nvPr/>
        </p:nvSpPr>
        <p:spPr>
          <a:xfrm>
            <a:off x="6491774" y="1905850"/>
            <a:ext cx="1949620" cy="1837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77"/>
          <p:cNvSpPr txBox="1"/>
          <p:nvPr/>
        </p:nvSpPr>
        <p:spPr>
          <a:xfrm>
            <a:off x="6655725" y="2140900"/>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are some statements you came up with based on Han’s line plot?</a:t>
            </a:r>
            <a:endParaRPr>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100">
              <a:latin typeface="Quicksand"/>
              <a:ea typeface="Quicksand"/>
              <a:cs typeface="Quicksand"/>
              <a:sym typeface="Quicksand"/>
            </a:endParaRPr>
          </a:p>
        </p:txBody>
      </p:sp>
      <p:sp>
        <p:nvSpPr>
          <p:cNvPr id="1632" name="Google Shape;1632;p177"/>
          <p:cNvSpPr txBox="1"/>
          <p:nvPr/>
        </p:nvSpPr>
        <p:spPr>
          <a:xfrm>
            <a:off x="1003238" y="410488"/>
            <a:ext cx="6623100" cy="60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you created line plots to represent measurement data about plant heights, answered questions about the data, and shared statements based on what you learned from the line plots.</a:t>
            </a:r>
            <a:endParaRPr sz="1700">
              <a:latin typeface="Quicksand"/>
              <a:ea typeface="Quicksand"/>
              <a:cs typeface="Quicksand"/>
              <a:sym typeface="Quicksand"/>
            </a:endParaRPr>
          </a:p>
        </p:txBody>
      </p:sp>
      <p:pic>
        <p:nvPicPr>
          <p:cNvPr id="1633" name="Google Shape;1633;p177"/>
          <p:cNvPicPr preferRelativeResize="0"/>
          <p:nvPr/>
        </p:nvPicPr>
        <p:blipFill>
          <a:blip r:embed="rId3">
            <a:alphaModFix/>
          </a:blip>
          <a:stretch>
            <a:fillRect/>
          </a:stretch>
        </p:blipFill>
        <p:spPr>
          <a:xfrm>
            <a:off x="4401150" y="2761713"/>
            <a:ext cx="1851687" cy="1648762"/>
          </a:xfrm>
          <a:prstGeom prst="rect">
            <a:avLst/>
          </a:prstGeom>
          <a:noFill/>
          <a:ln>
            <a:noFill/>
          </a:ln>
        </p:spPr>
      </p:pic>
      <p:sp>
        <p:nvSpPr>
          <p:cNvPr id="1634" name="Google Shape;1634;p177"/>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635" name="Google Shape;1635;p177"/>
          <p:cNvPicPr preferRelativeResize="0"/>
          <p:nvPr/>
        </p:nvPicPr>
        <p:blipFill>
          <a:blip r:embed="rId4">
            <a:alphaModFix/>
          </a:blip>
          <a:stretch>
            <a:fillRect/>
          </a:stretch>
        </p:blipFill>
        <p:spPr>
          <a:xfrm>
            <a:off x="1307637" y="1966489"/>
            <a:ext cx="2567482" cy="105908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639" name="Shape 1639"/>
        <p:cNvGrpSpPr/>
        <p:nvPr/>
      </p:nvGrpSpPr>
      <p:grpSpPr>
        <a:xfrm>
          <a:off x="0" y="0"/>
          <a:ext cx="0" cy="0"/>
          <a:chOff x="0" y="0"/>
          <a:chExt cx="0" cy="0"/>
        </a:xfrm>
      </p:grpSpPr>
      <p:sp>
        <p:nvSpPr>
          <p:cNvPr id="1640" name="Google Shape;1640;p178"/>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641" name="Google Shape;1641;p178"/>
          <p:cNvSpPr txBox="1"/>
          <p:nvPr/>
        </p:nvSpPr>
        <p:spPr>
          <a:xfrm>
            <a:off x="913125" y="1202075"/>
            <a:ext cx="72702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In this section of the unit, we learned about a new kind of graph. A </a:t>
            </a:r>
            <a:r>
              <a:rPr b="1" lang="en" sz="1600">
                <a:latin typeface="Quicksand"/>
                <a:ea typeface="Quicksand"/>
                <a:cs typeface="Quicksand"/>
                <a:sym typeface="Quicksand"/>
              </a:rPr>
              <a:t>line plot</a:t>
            </a:r>
            <a:r>
              <a:rPr lang="en" sz="1600">
                <a:latin typeface="Quicksand"/>
                <a:ea typeface="Quicksand"/>
                <a:cs typeface="Quicksand"/>
                <a:sym typeface="Quicksand"/>
              </a:rPr>
              <a:t> is a graph used to represent measurement data. The line and the numbers on it represent the units you used to measure. The line should look like the numbers on the tool you use to measure.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This line plot tells us that 4 teachers have a hand span of 8 inches because there are 4 Xs over the 8. We learned how to make line plots and how to answer questions based on a line plot. </a:t>
            </a:r>
            <a:endParaRPr sz="1900">
              <a:latin typeface="Quicksand"/>
              <a:ea typeface="Quicksand"/>
              <a:cs typeface="Quicksand"/>
              <a:sym typeface="Quicksand"/>
            </a:endParaRPr>
          </a:p>
        </p:txBody>
      </p:sp>
      <p:sp>
        <p:nvSpPr>
          <p:cNvPr id="1642" name="Google Shape;1642;p17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3" name="Google Shape;1643;p178"/>
          <p:cNvPicPr preferRelativeResize="0"/>
          <p:nvPr/>
        </p:nvPicPr>
        <p:blipFill>
          <a:blip r:embed="rId3">
            <a:alphaModFix/>
          </a:blip>
          <a:stretch>
            <a:fillRect/>
          </a:stretch>
        </p:blipFill>
        <p:spPr>
          <a:xfrm>
            <a:off x="2881300" y="2377338"/>
            <a:ext cx="3381375" cy="1323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647" name="Shape 1647"/>
        <p:cNvGrpSpPr/>
        <p:nvPr/>
      </p:nvGrpSpPr>
      <p:grpSpPr>
        <a:xfrm>
          <a:off x="0" y="0"/>
          <a:ext cx="0" cy="0"/>
          <a:chOff x="0" y="0"/>
          <a:chExt cx="0" cy="0"/>
        </a:xfrm>
      </p:grpSpPr>
      <p:sp>
        <p:nvSpPr>
          <p:cNvPr id="1648" name="Google Shape;1648;p179"/>
          <p:cNvSpPr txBox="1"/>
          <p:nvPr>
            <p:ph type="ctrTitle"/>
          </p:nvPr>
        </p:nvSpPr>
        <p:spPr>
          <a:xfrm>
            <a:off x="1429700" y="1458200"/>
            <a:ext cx="6557700" cy="141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Center Day 3 (Optional)</a:t>
            </a:r>
            <a:endParaRPr sz="4000">
              <a:latin typeface="Hepta Slab"/>
              <a:ea typeface="Hepta Slab"/>
              <a:cs typeface="Hepta Slab"/>
              <a:sym typeface="Hepta Slab"/>
            </a:endParaRPr>
          </a:p>
        </p:txBody>
      </p:sp>
      <p:sp>
        <p:nvSpPr>
          <p:cNvPr id="1649" name="Google Shape;1649;p179"/>
          <p:cNvSpPr txBox="1"/>
          <p:nvPr/>
        </p:nvSpPr>
        <p:spPr>
          <a:xfrm>
            <a:off x="0" y="4834325"/>
            <a:ext cx="3587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1.NBT.B.3, 2.MD.A.1, 2.MD.A.3, 2.NBT.B.5, 2.OA.B.2</a:t>
            </a:r>
            <a:endParaRPr sz="1100">
              <a:latin typeface="Quicksand"/>
              <a:ea typeface="Quicksand"/>
              <a:cs typeface="Quicksand"/>
              <a:sym typeface="Quicksand"/>
            </a:endParaRPr>
          </a:p>
        </p:txBody>
      </p:sp>
      <p:sp>
        <p:nvSpPr>
          <p:cNvPr id="1650" name="Google Shape;1650;p179"/>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
        <p:nvSpPr>
          <p:cNvPr id="1651" name="Google Shape;1651;p179"/>
          <p:cNvSpPr txBox="1"/>
          <p:nvPr/>
        </p:nvSpPr>
        <p:spPr>
          <a:xfrm>
            <a:off x="4118425" y="2870600"/>
            <a:ext cx="581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work in centers. </a:t>
            </a:r>
            <a:endParaRPr>
              <a:latin typeface="Quicksand"/>
              <a:ea typeface="Quicksand"/>
              <a:cs typeface="Quicksand"/>
              <a:sym typeface="Quicksand"/>
            </a:endParaRPr>
          </a:p>
        </p:txBody>
      </p:sp>
      <p:sp>
        <p:nvSpPr>
          <p:cNvPr id="1652" name="Google Shape;1652;p179"/>
          <p:cNvSpPr/>
          <p:nvPr/>
        </p:nvSpPr>
        <p:spPr>
          <a:xfrm>
            <a:off x="3504977" y="2870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6" name="Shape 1656"/>
        <p:cNvGrpSpPr/>
        <p:nvPr/>
      </p:nvGrpSpPr>
      <p:grpSpPr>
        <a:xfrm>
          <a:off x="0" y="0"/>
          <a:ext cx="0" cy="0"/>
          <a:chOff x="0" y="0"/>
          <a:chExt cx="0" cy="0"/>
        </a:xfrm>
      </p:grpSpPr>
      <p:sp>
        <p:nvSpPr>
          <p:cNvPr id="1657" name="Google Shape;1657;p180"/>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180"/>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a:t>
            </a: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from a Multiple of 10</a:t>
            </a:r>
            <a:endParaRPr b="0" sz="3000">
              <a:solidFill>
                <a:srgbClr val="434343"/>
              </a:solidFill>
              <a:latin typeface="Hepta Slab"/>
              <a:ea typeface="Hepta Slab"/>
              <a:cs typeface="Hepta Slab"/>
              <a:sym typeface="Hepta Slab"/>
            </a:endParaRPr>
          </a:p>
        </p:txBody>
      </p:sp>
      <p:sp>
        <p:nvSpPr>
          <p:cNvPr id="1659" name="Google Shape;1659;p1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60" name="Google Shape;1660;p180"/>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661" name="Google Shape;1661;p180"/>
          <p:cNvPicPr preferRelativeResize="0"/>
          <p:nvPr/>
        </p:nvPicPr>
        <p:blipFill>
          <a:blip r:embed="rId3">
            <a:alphaModFix/>
          </a:blip>
          <a:stretch>
            <a:fillRect/>
          </a:stretch>
        </p:blipFill>
        <p:spPr>
          <a:xfrm>
            <a:off x="4258350" y="2041725"/>
            <a:ext cx="2585684" cy="1228200"/>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5" name="Shape 1665"/>
        <p:cNvGrpSpPr/>
        <p:nvPr/>
      </p:nvGrpSpPr>
      <p:grpSpPr>
        <a:xfrm>
          <a:off x="0" y="0"/>
          <a:ext cx="0" cy="0"/>
          <a:chOff x="0" y="0"/>
          <a:chExt cx="0" cy="0"/>
        </a:xfrm>
      </p:grpSpPr>
      <p:sp>
        <p:nvSpPr>
          <p:cNvPr id="1666" name="Google Shape;1666;p181"/>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81"/>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from a Multiple of 10</a:t>
            </a:r>
            <a:endParaRPr b="0" sz="3000">
              <a:solidFill>
                <a:srgbClr val="434343"/>
              </a:solidFill>
              <a:latin typeface="Hepta Slab"/>
              <a:ea typeface="Hepta Slab"/>
              <a:cs typeface="Hepta Slab"/>
              <a:sym typeface="Hepta Slab"/>
            </a:endParaRPr>
          </a:p>
        </p:txBody>
      </p:sp>
      <p:sp>
        <p:nvSpPr>
          <p:cNvPr id="1668" name="Google Shape;1668;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69" name="Google Shape;1669;p181"/>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670" name="Google Shape;1670;p181"/>
          <p:cNvPicPr preferRelativeResize="0"/>
          <p:nvPr/>
        </p:nvPicPr>
        <p:blipFill>
          <a:blip r:embed="rId3">
            <a:alphaModFix/>
          </a:blip>
          <a:stretch>
            <a:fillRect/>
          </a:stretch>
        </p:blipFill>
        <p:spPr>
          <a:xfrm>
            <a:off x="4267497" y="1901038"/>
            <a:ext cx="3164400" cy="1341425"/>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4" name="Shape 1674"/>
        <p:cNvGrpSpPr/>
        <p:nvPr/>
      </p:nvGrpSpPr>
      <p:grpSpPr>
        <a:xfrm>
          <a:off x="0" y="0"/>
          <a:ext cx="0" cy="0"/>
          <a:chOff x="0" y="0"/>
          <a:chExt cx="0" cy="0"/>
        </a:xfrm>
      </p:grpSpPr>
      <p:sp>
        <p:nvSpPr>
          <p:cNvPr id="1675" name="Google Shape;1675;p182"/>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82"/>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from a Multiple of 10</a:t>
            </a:r>
            <a:endParaRPr b="0" sz="3000">
              <a:solidFill>
                <a:srgbClr val="434343"/>
              </a:solidFill>
              <a:latin typeface="Hepta Slab"/>
              <a:ea typeface="Hepta Slab"/>
              <a:cs typeface="Hepta Slab"/>
              <a:sym typeface="Hepta Slab"/>
            </a:endParaRPr>
          </a:p>
        </p:txBody>
      </p:sp>
      <p:sp>
        <p:nvSpPr>
          <p:cNvPr id="1677" name="Google Shape;1677;p1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78" name="Google Shape;1678;p182"/>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679" name="Google Shape;1679;p182"/>
          <p:cNvPicPr preferRelativeResize="0"/>
          <p:nvPr/>
        </p:nvPicPr>
        <p:blipFill>
          <a:blip r:embed="rId3">
            <a:alphaModFix/>
          </a:blip>
          <a:stretch>
            <a:fillRect/>
          </a:stretch>
        </p:blipFill>
        <p:spPr>
          <a:xfrm>
            <a:off x="4496704" y="1978963"/>
            <a:ext cx="2060650" cy="1185575"/>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3" name="Shape 1683"/>
        <p:cNvGrpSpPr/>
        <p:nvPr/>
      </p:nvGrpSpPr>
      <p:grpSpPr>
        <a:xfrm>
          <a:off x="0" y="0"/>
          <a:ext cx="0" cy="0"/>
          <a:chOff x="0" y="0"/>
          <a:chExt cx="0" cy="0"/>
        </a:xfrm>
      </p:grpSpPr>
      <p:sp>
        <p:nvSpPr>
          <p:cNvPr id="1684" name="Google Shape;1684;p183"/>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83"/>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Subtract from a Multiple of 10</a:t>
            </a:r>
            <a:endParaRPr b="0" sz="3000">
              <a:solidFill>
                <a:srgbClr val="434343"/>
              </a:solidFill>
              <a:latin typeface="Hepta Slab"/>
              <a:ea typeface="Hepta Slab"/>
              <a:cs typeface="Hepta Slab"/>
              <a:sym typeface="Hepta Slab"/>
            </a:endParaRPr>
          </a:p>
        </p:txBody>
      </p:sp>
      <p:sp>
        <p:nvSpPr>
          <p:cNvPr id="1686" name="Google Shape;1686;p1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87" name="Google Shape;1687;p183"/>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688" name="Google Shape;1688;p183"/>
          <p:cNvPicPr preferRelativeResize="0"/>
          <p:nvPr/>
        </p:nvPicPr>
        <p:blipFill>
          <a:blip r:embed="rId3">
            <a:alphaModFix/>
          </a:blip>
          <a:stretch>
            <a:fillRect/>
          </a:stretch>
        </p:blipFill>
        <p:spPr>
          <a:xfrm>
            <a:off x="4276678" y="1913375"/>
            <a:ext cx="2804875" cy="1561475"/>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2" name="Shape 1692"/>
        <p:cNvGrpSpPr/>
        <p:nvPr/>
      </p:nvGrpSpPr>
      <p:grpSpPr>
        <a:xfrm>
          <a:off x="0" y="0"/>
          <a:ext cx="0" cy="0"/>
          <a:chOff x="0" y="0"/>
          <a:chExt cx="0" cy="0"/>
        </a:xfrm>
      </p:grpSpPr>
      <p:sp>
        <p:nvSpPr>
          <p:cNvPr id="1693" name="Google Shape;1693;p184"/>
          <p:cNvSpPr txBox="1"/>
          <p:nvPr>
            <p:ph type="ctrTitle"/>
          </p:nvPr>
        </p:nvSpPr>
        <p:spPr>
          <a:xfrm>
            <a:off x="475525" y="74142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 Introduce How Close, Close to 100 </a:t>
            </a:r>
            <a:endParaRPr b="0" sz="3000">
              <a:solidFill>
                <a:srgbClr val="434343"/>
              </a:solidFill>
              <a:latin typeface="Hepta Slab"/>
              <a:ea typeface="Hepta Slab"/>
              <a:cs typeface="Hepta Slab"/>
              <a:sym typeface="Hepta Slab"/>
            </a:endParaRPr>
          </a:p>
        </p:txBody>
      </p:sp>
      <p:sp>
        <p:nvSpPr>
          <p:cNvPr id="1694" name="Google Shape;1694;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695" name="Google Shape;1695;p184"/>
          <p:cNvPicPr preferRelativeResize="0"/>
          <p:nvPr/>
        </p:nvPicPr>
        <p:blipFill>
          <a:blip r:embed="rId3">
            <a:alphaModFix/>
          </a:blip>
          <a:stretch>
            <a:fillRect/>
          </a:stretch>
        </p:blipFill>
        <p:spPr>
          <a:xfrm>
            <a:off x="993725" y="1484976"/>
            <a:ext cx="7254201" cy="2850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9" name="Shape 1699"/>
        <p:cNvGrpSpPr/>
        <p:nvPr/>
      </p:nvGrpSpPr>
      <p:grpSpPr>
        <a:xfrm>
          <a:off x="0" y="0"/>
          <a:ext cx="0" cy="0"/>
          <a:chOff x="0" y="0"/>
          <a:chExt cx="0" cy="0"/>
        </a:xfrm>
      </p:grpSpPr>
      <p:sp>
        <p:nvSpPr>
          <p:cNvPr id="1700" name="Google Shape;1700;p185"/>
          <p:cNvSpPr txBox="1"/>
          <p:nvPr>
            <p:ph type="ctrTitle"/>
          </p:nvPr>
        </p:nvSpPr>
        <p:spPr>
          <a:xfrm>
            <a:off x="475525" y="74142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Choose a center.</a:t>
            </a:r>
            <a:endParaRPr b="0" sz="3000">
              <a:solidFill>
                <a:srgbClr val="434343"/>
              </a:solidFill>
              <a:latin typeface="Hepta Slab"/>
              <a:ea typeface="Hepta Slab"/>
              <a:cs typeface="Hepta Slab"/>
              <a:sym typeface="Hepta Slab"/>
            </a:endParaRPr>
          </a:p>
        </p:txBody>
      </p:sp>
      <p:sp>
        <p:nvSpPr>
          <p:cNvPr id="1701" name="Google Shape;1701;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702" name="Google Shape;1702;p185"/>
          <p:cNvPicPr preferRelativeResize="0"/>
          <p:nvPr/>
        </p:nvPicPr>
        <p:blipFill>
          <a:blip r:embed="rId3">
            <a:alphaModFix/>
          </a:blip>
          <a:stretch>
            <a:fillRect/>
          </a:stretch>
        </p:blipFill>
        <p:spPr>
          <a:xfrm>
            <a:off x="1061700" y="367373"/>
            <a:ext cx="1209750" cy="1137675"/>
          </a:xfrm>
          <a:prstGeom prst="rect">
            <a:avLst/>
          </a:prstGeom>
          <a:noFill/>
          <a:ln cap="flat" cmpd="sng" w="19050">
            <a:solidFill>
              <a:schemeClr val="dk2"/>
            </a:solidFill>
            <a:prstDash val="solid"/>
            <a:round/>
            <a:headEnd len="sm" w="sm" type="none"/>
            <a:tailEnd len="sm" w="sm" type="none"/>
          </a:ln>
        </p:spPr>
      </p:pic>
      <p:pic>
        <p:nvPicPr>
          <p:cNvPr id="1703" name="Google Shape;1703;p185"/>
          <p:cNvPicPr preferRelativeResize="0"/>
          <p:nvPr/>
        </p:nvPicPr>
        <p:blipFill>
          <a:blip r:embed="rId3">
            <a:alphaModFix/>
          </a:blip>
          <a:stretch>
            <a:fillRect/>
          </a:stretch>
        </p:blipFill>
        <p:spPr>
          <a:xfrm>
            <a:off x="6513750" y="367373"/>
            <a:ext cx="1209750" cy="1137675"/>
          </a:xfrm>
          <a:prstGeom prst="rect">
            <a:avLst/>
          </a:prstGeom>
          <a:noFill/>
          <a:ln cap="flat" cmpd="sng" w="19050">
            <a:solidFill>
              <a:schemeClr val="dk2"/>
            </a:solidFill>
            <a:prstDash val="solid"/>
            <a:round/>
            <a:headEnd len="sm" w="sm" type="none"/>
            <a:tailEnd len="sm" w="sm" type="none"/>
          </a:ln>
        </p:spPr>
      </p:pic>
      <p:sp>
        <p:nvSpPr>
          <p:cNvPr id="1704" name="Google Shape;1704;p185"/>
          <p:cNvSpPr txBox="1"/>
          <p:nvPr/>
        </p:nvSpPr>
        <p:spPr>
          <a:xfrm>
            <a:off x="1318525" y="2103325"/>
            <a:ext cx="2709600" cy="37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Close, Close to 100</a:t>
            </a:r>
            <a:endParaRPr/>
          </a:p>
        </p:txBody>
      </p:sp>
      <p:sp>
        <p:nvSpPr>
          <p:cNvPr id="1705" name="Google Shape;1705;p185"/>
          <p:cNvSpPr txBox="1"/>
          <p:nvPr/>
        </p:nvSpPr>
        <p:spPr>
          <a:xfrm>
            <a:off x="4869300" y="2103325"/>
            <a:ext cx="2709600" cy="37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Less than 10, Start with 99 </a:t>
            </a:r>
            <a:endParaRPr/>
          </a:p>
        </p:txBody>
      </p:sp>
      <p:pic>
        <p:nvPicPr>
          <p:cNvPr id="1706" name="Google Shape;1706;p185"/>
          <p:cNvPicPr preferRelativeResize="0"/>
          <p:nvPr/>
        </p:nvPicPr>
        <p:blipFill>
          <a:blip r:embed="rId4">
            <a:alphaModFix/>
          </a:blip>
          <a:stretch>
            <a:fillRect/>
          </a:stretch>
        </p:blipFill>
        <p:spPr>
          <a:xfrm>
            <a:off x="1348075" y="2891175"/>
            <a:ext cx="2680061" cy="627900"/>
          </a:xfrm>
          <a:prstGeom prst="rect">
            <a:avLst/>
          </a:prstGeom>
          <a:noFill/>
          <a:ln cap="flat" cmpd="sng" w="19050">
            <a:solidFill>
              <a:schemeClr val="dk2"/>
            </a:solidFill>
            <a:prstDash val="solid"/>
            <a:round/>
            <a:headEnd len="sm" w="sm" type="none"/>
            <a:tailEnd len="sm" w="sm" type="none"/>
          </a:ln>
        </p:spPr>
      </p:pic>
      <p:pic>
        <p:nvPicPr>
          <p:cNvPr id="1707" name="Google Shape;1707;p185"/>
          <p:cNvPicPr preferRelativeResize="0"/>
          <p:nvPr/>
        </p:nvPicPr>
        <p:blipFill>
          <a:blip r:embed="rId5">
            <a:alphaModFix/>
          </a:blip>
          <a:stretch>
            <a:fillRect/>
          </a:stretch>
        </p:blipFill>
        <p:spPr>
          <a:xfrm>
            <a:off x="5500000" y="2570625"/>
            <a:ext cx="1788675" cy="1887275"/>
          </a:xfrm>
          <a:prstGeom prst="rect">
            <a:avLst/>
          </a:prstGeom>
          <a:noFill/>
          <a:ln cap="flat" cmpd="sng" w="19050">
            <a:solidFill>
              <a:srgbClr val="595959"/>
            </a:solidFill>
            <a:prstDash val="solid"/>
            <a:round/>
            <a:headEnd len="sm" w="sm" type="none"/>
            <a:tailEnd len="sm" w="sm" type="none"/>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1" name="Shape 1711"/>
        <p:cNvGrpSpPr/>
        <p:nvPr/>
      </p:nvGrpSpPr>
      <p:grpSpPr>
        <a:xfrm>
          <a:off x="0" y="0"/>
          <a:ext cx="0" cy="0"/>
          <a:chOff x="0" y="0"/>
          <a:chExt cx="0" cy="0"/>
        </a:xfrm>
      </p:grpSpPr>
      <p:sp>
        <p:nvSpPr>
          <p:cNvPr id="1712" name="Google Shape;1712;p186"/>
          <p:cNvSpPr txBox="1"/>
          <p:nvPr>
            <p:ph type="ctrTitle"/>
          </p:nvPr>
        </p:nvSpPr>
        <p:spPr>
          <a:xfrm>
            <a:off x="337375" y="4515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713" name="Google Shape;1713;p1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714" name="Google Shape;1714;p186"/>
          <p:cNvPicPr preferRelativeResize="0"/>
          <p:nvPr/>
        </p:nvPicPr>
        <p:blipFill>
          <a:blip r:embed="rId3">
            <a:alphaModFix/>
          </a:blip>
          <a:stretch>
            <a:fillRect/>
          </a:stretch>
        </p:blipFill>
        <p:spPr>
          <a:xfrm>
            <a:off x="896675" y="451559"/>
            <a:ext cx="935900" cy="880141"/>
          </a:xfrm>
          <a:prstGeom prst="rect">
            <a:avLst/>
          </a:prstGeom>
          <a:noFill/>
          <a:ln cap="flat" cmpd="sng" w="19050">
            <a:solidFill>
              <a:schemeClr val="dk2"/>
            </a:solidFill>
            <a:prstDash val="solid"/>
            <a:round/>
            <a:headEnd len="sm" w="sm" type="none"/>
            <a:tailEnd len="sm" w="sm" type="none"/>
          </a:ln>
        </p:spPr>
      </p:pic>
      <p:pic>
        <p:nvPicPr>
          <p:cNvPr id="1715" name="Google Shape;1715;p186"/>
          <p:cNvPicPr preferRelativeResize="0"/>
          <p:nvPr/>
        </p:nvPicPr>
        <p:blipFill>
          <a:blip r:embed="rId3">
            <a:alphaModFix/>
          </a:blip>
          <a:stretch>
            <a:fillRect/>
          </a:stretch>
        </p:blipFill>
        <p:spPr>
          <a:xfrm>
            <a:off x="6752125" y="451550"/>
            <a:ext cx="935900" cy="880150"/>
          </a:xfrm>
          <a:prstGeom prst="rect">
            <a:avLst/>
          </a:prstGeom>
          <a:noFill/>
          <a:ln cap="flat" cmpd="sng" w="19050">
            <a:solidFill>
              <a:schemeClr val="dk2"/>
            </a:solidFill>
            <a:prstDash val="solid"/>
            <a:round/>
            <a:headEnd len="sm" w="sm" type="none"/>
            <a:tailEnd len="sm" w="sm" type="none"/>
          </a:ln>
        </p:spPr>
      </p:pic>
      <p:sp>
        <p:nvSpPr>
          <p:cNvPr id="1716" name="Google Shape;1716;p186"/>
          <p:cNvSpPr txBox="1"/>
          <p:nvPr/>
        </p:nvSpPr>
        <p:spPr>
          <a:xfrm>
            <a:off x="574525" y="1650463"/>
            <a:ext cx="4105500" cy="3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Make the Greatest Number, Two-digit Numbers</a:t>
            </a:r>
            <a:endParaRPr/>
          </a:p>
        </p:txBody>
      </p:sp>
      <p:sp>
        <p:nvSpPr>
          <p:cNvPr id="1717" name="Google Shape;1717;p186"/>
          <p:cNvSpPr txBox="1"/>
          <p:nvPr/>
        </p:nvSpPr>
        <p:spPr>
          <a:xfrm>
            <a:off x="5339975" y="1543200"/>
            <a:ext cx="2070300" cy="37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Number Puzzles </a:t>
            </a:r>
            <a:endParaRPr/>
          </a:p>
          <a:p>
            <a:pPr indent="0" lvl="0" marL="0" rtl="0" algn="l">
              <a:spcBef>
                <a:spcPts val="0"/>
              </a:spcBef>
              <a:spcAft>
                <a:spcPts val="0"/>
              </a:spcAft>
              <a:buNone/>
            </a:pPr>
            <a:r>
              <a:t/>
            </a:r>
            <a:endParaRPr/>
          </a:p>
        </p:txBody>
      </p:sp>
      <p:pic>
        <p:nvPicPr>
          <p:cNvPr id="1718" name="Google Shape;1718;p186"/>
          <p:cNvPicPr preferRelativeResize="0"/>
          <p:nvPr/>
        </p:nvPicPr>
        <p:blipFill>
          <a:blip r:embed="rId4">
            <a:alphaModFix/>
          </a:blip>
          <a:stretch>
            <a:fillRect/>
          </a:stretch>
        </p:blipFill>
        <p:spPr>
          <a:xfrm>
            <a:off x="896675" y="2131200"/>
            <a:ext cx="3054950" cy="1408600"/>
          </a:xfrm>
          <a:prstGeom prst="rect">
            <a:avLst/>
          </a:prstGeom>
          <a:noFill/>
          <a:ln cap="flat" cmpd="sng" w="19050">
            <a:solidFill>
              <a:schemeClr val="dk2"/>
            </a:solidFill>
            <a:prstDash val="solid"/>
            <a:round/>
            <a:headEnd len="sm" w="sm" type="none"/>
            <a:tailEnd len="sm" w="sm" type="none"/>
          </a:ln>
        </p:spPr>
      </p:pic>
      <p:pic>
        <p:nvPicPr>
          <p:cNvPr id="1719" name="Google Shape;1719;p186"/>
          <p:cNvPicPr preferRelativeResize="0"/>
          <p:nvPr/>
        </p:nvPicPr>
        <p:blipFill>
          <a:blip r:embed="rId5">
            <a:alphaModFix/>
          </a:blip>
          <a:stretch>
            <a:fillRect/>
          </a:stretch>
        </p:blipFill>
        <p:spPr>
          <a:xfrm>
            <a:off x="5041075" y="2026975"/>
            <a:ext cx="3188019" cy="713825"/>
          </a:xfrm>
          <a:prstGeom prst="rect">
            <a:avLst/>
          </a:prstGeom>
          <a:noFill/>
          <a:ln cap="flat" cmpd="sng" w="19050">
            <a:solidFill>
              <a:schemeClr val="dk2"/>
            </a:solidFill>
            <a:prstDash val="solid"/>
            <a:round/>
            <a:headEnd len="sm" w="sm" type="none"/>
            <a:tailEnd len="sm" w="sm" type="none"/>
          </a:ln>
        </p:spPr>
      </p:pic>
      <p:sp>
        <p:nvSpPr>
          <p:cNvPr id="1720" name="Google Shape;1720;p186"/>
          <p:cNvSpPr txBox="1"/>
          <p:nvPr/>
        </p:nvSpPr>
        <p:spPr>
          <a:xfrm>
            <a:off x="5259813" y="2998900"/>
            <a:ext cx="2530500" cy="54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Estimate and Measure</a:t>
            </a:r>
            <a:endParaRPr/>
          </a:p>
        </p:txBody>
      </p:sp>
      <p:pic>
        <p:nvPicPr>
          <p:cNvPr id="1721" name="Google Shape;1721;p186"/>
          <p:cNvPicPr preferRelativeResize="0"/>
          <p:nvPr/>
        </p:nvPicPr>
        <p:blipFill>
          <a:blip r:embed="rId6">
            <a:alphaModFix/>
          </a:blip>
          <a:stretch>
            <a:fillRect/>
          </a:stretch>
        </p:blipFill>
        <p:spPr>
          <a:xfrm>
            <a:off x="4968225" y="3436075"/>
            <a:ext cx="3333750" cy="915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5" name="Shape 1725"/>
        <p:cNvGrpSpPr/>
        <p:nvPr/>
      </p:nvGrpSpPr>
      <p:grpSpPr>
        <a:xfrm>
          <a:off x="0" y="0"/>
          <a:ext cx="0" cy="0"/>
          <a:chOff x="0" y="0"/>
          <a:chExt cx="0" cy="0"/>
        </a:xfrm>
      </p:grpSpPr>
      <p:sp>
        <p:nvSpPr>
          <p:cNvPr id="1726" name="Google Shape;1726;p187"/>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727" name="Google Shape;1727;p187"/>
          <p:cNvSpPr txBox="1"/>
          <p:nvPr/>
        </p:nvSpPr>
        <p:spPr>
          <a:xfrm>
            <a:off x="1122638" y="1319788"/>
            <a:ext cx="6623100" cy="60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had a chance to work on many different center activities. Tell your partner one thing they did really well during your work together today.</a:t>
            </a:r>
            <a:endParaRPr sz="1700">
              <a:latin typeface="Quicksand"/>
              <a:ea typeface="Quicksand"/>
              <a:cs typeface="Quicksand"/>
              <a:sym typeface="Quicksand"/>
            </a:endParaRPr>
          </a:p>
        </p:txBody>
      </p:sp>
      <p:pic>
        <p:nvPicPr>
          <p:cNvPr id="1728" name="Google Shape;1728;p187"/>
          <p:cNvPicPr preferRelativeResize="0"/>
          <p:nvPr/>
        </p:nvPicPr>
        <p:blipFill>
          <a:blip r:embed="rId3">
            <a:alphaModFix/>
          </a:blip>
          <a:stretch>
            <a:fillRect/>
          </a:stretch>
        </p:blipFill>
        <p:spPr>
          <a:xfrm>
            <a:off x="3583700" y="2697413"/>
            <a:ext cx="1851687" cy="1648762"/>
          </a:xfrm>
          <a:prstGeom prst="rect">
            <a:avLst/>
          </a:prstGeom>
          <a:noFill/>
          <a:ln>
            <a:noFill/>
          </a:ln>
        </p:spPr>
      </p:pic>
      <p:sp>
        <p:nvSpPr>
          <p:cNvPr id="1729" name="Google Shape;1729;p187"/>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D2E9">
            <a:alpha val="49440"/>
          </a:srgbClr>
        </a:solidFill>
      </p:bgPr>
    </p:bg>
    <p:spTree>
      <p:nvGrpSpPr>
        <p:cNvPr id="1733" name="Shape 1733"/>
        <p:cNvGrpSpPr/>
        <p:nvPr/>
      </p:nvGrpSpPr>
      <p:grpSpPr>
        <a:xfrm>
          <a:off x="0" y="0"/>
          <a:ext cx="0" cy="0"/>
          <a:chOff x="0" y="0"/>
          <a:chExt cx="0" cy="0"/>
        </a:xfrm>
      </p:grpSpPr>
      <p:sp>
        <p:nvSpPr>
          <p:cNvPr id="1734" name="Google Shape;1734;p188"/>
          <p:cNvSpPr txBox="1"/>
          <p:nvPr>
            <p:ph type="ctrTitle"/>
          </p:nvPr>
        </p:nvSpPr>
        <p:spPr>
          <a:xfrm>
            <a:off x="1429700" y="1458200"/>
            <a:ext cx="6557700" cy="141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Make a Yard Stick</a:t>
            </a:r>
            <a:endParaRPr sz="4000">
              <a:latin typeface="Hepta Slab"/>
              <a:ea typeface="Hepta Slab"/>
              <a:cs typeface="Hepta Slab"/>
              <a:sym typeface="Hepta Slab"/>
            </a:endParaRPr>
          </a:p>
        </p:txBody>
      </p:sp>
      <p:sp>
        <p:nvSpPr>
          <p:cNvPr id="1735" name="Google Shape;1735;p188"/>
          <p:cNvSpPr txBox="1"/>
          <p:nvPr/>
        </p:nvSpPr>
        <p:spPr>
          <a:xfrm>
            <a:off x="0" y="4834325"/>
            <a:ext cx="3587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2.MD.A.1, 2.MD.A.4, 2.MD.B.5, 2.MD.D.9, 2.OA.A.1</a:t>
            </a:r>
            <a:endParaRPr sz="1100">
              <a:latin typeface="Quicksand"/>
              <a:ea typeface="Quicksand"/>
              <a:cs typeface="Quicksand"/>
              <a:sym typeface="Quicksand"/>
            </a:endParaRPr>
          </a:p>
        </p:txBody>
      </p:sp>
      <p:sp>
        <p:nvSpPr>
          <p:cNvPr id="1736" name="Google Shape;1736;p188"/>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
        <p:nvSpPr>
          <p:cNvPr id="1737" name="Google Shape;1737;p188"/>
          <p:cNvSpPr txBox="1"/>
          <p:nvPr/>
        </p:nvSpPr>
        <p:spPr>
          <a:xfrm>
            <a:off x="4118425" y="2870600"/>
            <a:ext cx="581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 yardstick.</a:t>
            </a:r>
            <a:endParaRPr>
              <a:latin typeface="Quicksand"/>
              <a:ea typeface="Quicksand"/>
              <a:cs typeface="Quicksand"/>
              <a:sym typeface="Quicksand"/>
            </a:endParaRPr>
          </a:p>
        </p:txBody>
      </p:sp>
      <p:sp>
        <p:nvSpPr>
          <p:cNvPr id="1738" name="Google Shape;1738;p188"/>
          <p:cNvSpPr/>
          <p:nvPr/>
        </p:nvSpPr>
        <p:spPr>
          <a:xfrm>
            <a:off x="3504977" y="2870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2" name="Shape 1742"/>
        <p:cNvGrpSpPr/>
        <p:nvPr/>
      </p:nvGrpSpPr>
      <p:grpSpPr>
        <a:xfrm>
          <a:off x="0" y="0"/>
          <a:ext cx="0" cy="0"/>
          <a:chOff x="0" y="0"/>
          <a:chExt cx="0" cy="0"/>
        </a:xfrm>
      </p:grpSpPr>
      <p:sp>
        <p:nvSpPr>
          <p:cNvPr id="1743" name="Google Shape;1743;p189"/>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89"/>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a:t>
            </a:r>
            <a:r>
              <a:rPr lang="en" sz="3000">
                <a:solidFill>
                  <a:srgbClr val="434343"/>
                </a:solidFill>
                <a:latin typeface="Hepta Slab"/>
                <a:ea typeface="Hepta Slab"/>
                <a:cs typeface="Hepta Slab"/>
                <a:sym typeface="Hepta Slab"/>
              </a:rPr>
              <a:t>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3s and 5s</a:t>
            </a:r>
            <a:endParaRPr b="0" sz="3000">
              <a:solidFill>
                <a:srgbClr val="434343"/>
              </a:solidFill>
              <a:latin typeface="Hepta Slab"/>
              <a:ea typeface="Hepta Slab"/>
              <a:cs typeface="Hepta Slab"/>
              <a:sym typeface="Hepta Slab"/>
            </a:endParaRPr>
          </a:p>
        </p:txBody>
      </p:sp>
      <p:sp>
        <p:nvSpPr>
          <p:cNvPr id="1745" name="Google Shape;1745;p1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46" name="Google Shape;1746;p189"/>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747" name="Google Shape;1747;p189"/>
          <p:cNvPicPr preferRelativeResize="0"/>
          <p:nvPr/>
        </p:nvPicPr>
        <p:blipFill>
          <a:blip r:embed="rId3">
            <a:alphaModFix/>
          </a:blip>
          <a:stretch>
            <a:fillRect/>
          </a:stretch>
        </p:blipFill>
        <p:spPr>
          <a:xfrm>
            <a:off x="4524203" y="2029400"/>
            <a:ext cx="1934875" cy="1084700"/>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sp>
        <p:nvSpPr>
          <p:cNvPr id="1752" name="Google Shape;1752;p190"/>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90"/>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3s and 5s</a:t>
            </a:r>
            <a:endParaRPr b="0" sz="3000">
              <a:solidFill>
                <a:srgbClr val="434343"/>
              </a:solidFill>
              <a:latin typeface="Hepta Slab"/>
              <a:ea typeface="Hepta Slab"/>
              <a:cs typeface="Hepta Slab"/>
              <a:sym typeface="Hepta Slab"/>
            </a:endParaRPr>
          </a:p>
        </p:txBody>
      </p:sp>
      <p:sp>
        <p:nvSpPr>
          <p:cNvPr id="1754" name="Google Shape;1754;p1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55" name="Google Shape;1755;p190"/>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756" name="Google Shape;1756;p190"/>
          <p:cNvPicPr preferRelativeResize="0"/>
          <p:nvPr/>
        </p:nvPicPr>
        <p:blipFill>
          <a:blip r:embed="rId3">
            <a:alphaModFix/>
          </a:blip>
          <a:stretch>
            <a:fillRect/>
          </a:stretch>
        </p:blipFill>
        <p:spPr>
          <a:xfrm>
            <a:off x="4652549" y="1985300"/>
            <a:ext cx="1642100" cy="1172900"/>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0" name="Shape 1760"/>
        <p:cNvGrpSpPr/>
        <p:nvPr/>
      </p:nvGrpSpPr>
      <p:grpSpPr>
        <a:xfrm>
          <a:off x="0" y="0"/>
          <a:ext cx="0" cy="0"/>
          <a:chOff x="0" y="0"/>
          <a:chExt cx="0" cy="0"/>
        </a:xfrm>
      </p:grpSpPr>
      <p:sp>
        <p:nvSpPr>
          <p:cNvPr id="1761" name="Google Shape;1761;p191"/>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91"/>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3s and 5s</a:t>
            </a:r>
            <a:endParaRPr b="0" sz="3000">
              <a:solidFill>
                <a:srgbClr val="434343"/>
              </a:solidFill>
              <a:latin typeface="Hepta Slab"/>
              <a:ea typeface="Hepta Slab"/>
              <a:cs typeface="Hepta Slab"/>
              <a:sym typeface="Hepta Slab"/>
            </a:endParaRPr>
          </a:p>
        </p:txBody>
      </p:sp>
      <p:sp>
        <p:nvSpPr>
          <p:cNvPr id="1763" name="Google Shape;1763;p1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64" name="Google Shape;1764;p191"/>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765" name="Google Shape;1765;p191"/>
          <p:cNvPicPr preferRelativeResize="0"/>
          <p:nvPr/>
        </p:nvPicPr>
        <p:blipFill>
          <a:blip r:embed="rId3">
            <a:alphaModFix/>
          </a:blip>
          <a:stretch>
            <a:fillRect/>
          </a:stretch>
        </p:blipFill>
        <p:spPr>
          <a:xfrm>
            <a:off x="4399347" y="2123600"/>
            <a:ext cx="2737061" cy="1067450"/>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9" name="Shape 1769"/>
        <p:cNvGrpSpPr/>
        <p:nvPr/>
      </p:nvGrpSpPr>
      <p:grpSpPr>
        <a:xfrm>
          <a:off x="0" y="0"/>
          <a:ext cx="0" cy="0"/>
          <a:chOff x="0" y="0"/>
          <a:chExt cx="0" cy="0"/>
        </a:xfrm>
      </p:grpSpPr>
      <p:sp>
        <p:nvSpPr>
          <p:cNvPr id="1770" name="Google Shape;1770;p192"/>
          <p:cNvSpPr/>
          <p:nvPr/>
        </p:nvSpPr>
        <p:spPr>
          <a:xfrm rot="-443690">
            <a:off x="38488" y="1437403"/>
            <a:ext cx="4274855" cy="1613610"/>
          </a:xfrm>
          <a:prstGeom prst="star5">
            <a:avLst>
              <a:gd fmla="val 19098" name="adj"/>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92"/>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Number Talk: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3s and 5s</a:t>
            </a:r>
            <a:endParaRPr b="0" sz="3000">
              <a:solidFill>
                <a:srgbClr val="434343"/>
              </a:solidFill>
              <a:latin typeface="Hepta Slab"/>
              <a:ea typeface="Hepta Slab"/>
              <a:cs typeface="Hepta Slab"/>
              <a:sym typeface="Hepta Slab"/>
            </a:endParaRPr>
          </a:p>
        </p:txBody>
      </p:sp>
      <p:sp>
        <p:nvSpPr>
          <p:cNvPr id="1772" name="Google Shape;1772;p1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73" name="Google Shape;1773;p192"/>
          <p:cNvSpPr txBox="1"/>
          <p:nvPr/>
        </p:nvSpPr>
        <p:spPr>
          <a:xfrm rot="-620466">
            <a:off x="1210572" y="2040816"/>
            <a:ext cx="2035565" cy="8770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pic>
        <p:nvPicPr>
          <p:cNvPr id="1774" name="Google Shape;1774;p192"/>
          <p:cNvPicPr preferRelativeResize="0"/>
          <p:nvPr/>
        </p:nvPicPr>
        <p:blipFill>
          <a:blip r:embed="rId3">
            <a:alphaModFix/>
          </a:blip>
          <a:stretch>
            <a:fillRect/>
          </a:stretch>
        </p:blipFill>
        <p:spPr>
          <a:xfrm>
            <a:off x="4285836" y="2142575"/>
            <a:ext cx="2917700" cy="1038875"/>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8" name="Shape 1778"/>
        <p:cNvGrpSpPr/>
        <p:nvPr/>
      </p:nvGrpSpPr>
      <p:grpSpPr>
        <a:xfrm>
          <a:off x="0" y="0"/>
          <a:ext cx="0" cy="0"/>
          <a:chOff x="0" y="0"/>
          <a:chExt cx="0" cy="0"/>
        </a:xfrm>
      </p:grpSpPr>
      <p:sp>
        <p:nvSpPr>
          <p:cNvPr id="1779" name="Google Shape;1779;p193"/>
          <p:cNvSpPr txBox="1"/>
          <p:nvPr>
            <p:ph type="ctrTitle"/>
          </p:nvPr>
        </p:nvSpPr>
        <p:spPr>
          <a:xfrm>
            <a:off x="475525" y="548546"/>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Make a Yardstick</a:t>
            </a:r>
            <a:endParaRPr b="0" sz="3000">
              <a:solidFill>
                <a:srgbClr val="434343"/>
              </a:solidFill>
              <a:latin typeface="Hepta Slab"/>
              <a:ea typeface="Hepta Slab"/>
              <a:cs typeface="Hepta Slab"/>
              <a:sym typeface="Hepta Slab"/>
            </a:endParaRPr>
          </a:p>
        </p:txBody>
      </p:sp>
      <p:sp>
        <p:nvSpPr>
          <p:cNvPr id="1780" name="Google Shape;1780;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781" name="Google Shape;1781;p193"/>
          <p:cNvPicPr preferRelativeResize="0"/>
          <p:nvPr/>
        </p:nvPicPr>
        <p:blipFill>
          <a:blip r:embed="rId3">
            <a:alphaModFix/>
          </a:blip>
          <a:stretch>
            <a:fillRect/>
          </a:stretch>
        </p:blipFill>
        <p:spPr>
          <a:xfrm>
            <a:off x="640850" y="1641125"/>
            <a:ext cx="7772400" cy="1958398"/>
          </a:xfrm>
          <a:prstGeom prst="rect">
            <a:avLst/>
          </a:prstGeom>
          <a:noFill/>
          <a:ln>
            <a:noFill/>
          </a:ln>
        </p:spPr>
      </p:pic>
      <p:pic>
        <p:nvPicPr>
          <p:cNvPr id="1782" name="Google Shape;1782;p193"/>
          <p:cNvPicPr preferRelativeResize="0"/>
          <p:nvPr/>
        </p:nvPicPr>
        <p:blipFill rotWithShape="1">
          <a:blip r:embed="rId4">
            <a:alphaModFix/>
          </a:blip>
          <a:srcRect b="40354" l="0" r="0" t="30925"/>
          <a:stretch/>
        </p:blipFill>
        <p:spPr>
          <a:xfrm>
            <a:off x="2225750" y="3847800"/>
            <a:ext cx="4785951" cy="1030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6" name="Shape 1786"/>
        <p:cNvGrpSpPr/>
        <p:nvPr/>
      </p:nvGrpSpPr>
      <p:grpSpPr>
        <a:xfrm>
          <a:off x="0" y="0"/>
          <a:ext cx="0" cy="0"/>
          <a:chOff x="0" y="0"/>
          <a:chExt cx="0" cy="0"/>
        </a:xfrm>
      </p:grpSpPr>
      <p:sp>
        <p:nvSpPr>
          <p:cNvPr id="1787" name="Google Shape;1787;p194"/>
          <p:cNvSpPr txBox="1"/>
          <p:nvPr>
            <p:ph type="ctrTitle"/>
          </p:nvPr>
        </p:nvSpPr>
        <p:spPr>
          <a:xfrm>
            <a:off x="457175" y="374046"/>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Compare Yardsticks</a:t>
            </a:r>
            <a:endParaRPr b="0" sz="3000">
              <a:solidFill>
                <a:srgbClr val="434343"/>
              </a:solidFill>
              <a:latin typeface="Hepta Slab"/>
              <a:ea typeface="Hepta Slab"/>
              <a:cs typeface="Hepta Slab"/>
              <a:sym typeface="Hepta Slab"/>
            </a:endParaRPr>
          </a:p>
        </p:txBody>
      </p:sp>
      <p:sp>
        <p:nvSpPr>
          <p:cNvPr id="1788" name="Google Shape;1788;p1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789" name="Google Shape;1789;p194"/>
          <p:cNvSpPr txBox="1"/>
          <p:nvPr/>
        </p:nvSpPr>
        <p:spPr>
          <a:xfrm>
            <a:off x="684775" y="1108750"/>
            <a:ext cx="7889700" cy="841500"/>
          </a:xfrm>
          <a:prstGeom prst="rect">
            <a:avLst/>
          </a:prstGeom>
          <a:noFill/>
          <a:ln>
            <a:noFill/>
          </a:ln>
        </p:spPr>
        <p:txBody>
          <a:bodyPr anchorCtr="0" anchor="t" bIns="91425" lIns="91425" spcFirstLastPara="1" rIns="91425" wrap="square" tIns="91425">
            <a:noAutofit/>
          </a:bodyPr>
          <a:lstStyle/>
          <a:p>
            <a:pPr indent="-317500" lvl="0" marL="1371600" rtl="0" algn="l">
              <a:spcBef>
                <a:spcPts val="0"/>
              </a:spcBef>
              <a:spcAft>
                <a:spcPts val="0"/>
              </a:spcAft>
              <a:buSzPts val="1400"/>
              <a:buChar char="●"/>
            </a:pPr>
            <a:r>
              <a:rPr lang="en"/>
              <a:t>Measure the height of your desk using your yardstick. </a:t>
            </a:r>
            <a:endParaRPr/>
          </a:p>
          <a:p>
            <a:pPr indent="-317500" lvl="0" marL="1371600" rtl="0" algn="l">
              <a:spcBef>
                <a:spcPts val="0"/>
              </a:spcBef>
              <a:spcAft>
                <a:spcPts val="0"/>
              </a:spcAft>
              <a:buSzPts val="1400"/>
              <a:buChar char="●"/>
            </a:pPr>
            <a:r>
              <a:rPr lang="en"/>
              <a:t>Write your measurement on a sticky note and add it to the class line plot.</a:t>
            </a:r>
            <a:endParaRPr/>
          </a:p>
        </p:txBody>
      </p:sp>
      <p:sp>
        <p:nvSpPr>
          <p:cNvPr id="1790" name="Google Shape;1790;p194"/>
          <p:cNvSpPr txBox="1"/>
          <p:nvPr/>
        </p:nvSpPr>
        <p:spPr>
          <a:xfrm>
            <a:off x="721525" y="1950250"/>
            <a:ext cx="3591300" cy="27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the completed line plot to answer the following: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What do you notice? What do you wonder?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What is the tallest measurement for the desks in the room?</a:t>
            </a:r>
            <a:endParaRPr/>
          </a:p>
        </p:txBody>
      </p:sp>
      <p:sp>
        <p:nvSpPr>
          <p:cNvPr id="1791" name="Google Shape;1791;p194"/>
          <p:cNvSpPr txBox="1"/>
          <p:nvPr/>
        </p:nvSpPr>
        <p:spPr>
          <a:xfrm>
            <a:off x="4983175" y="2057050"/>
            <a:ext cx="3591300" cy="27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3. What is the shortest measurement?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Find the difference between the tallest and the shortest measurements. Write an equation to show your reasoning. </a:t>
            </a:r>
            <a:endParaRPr/>
          </a:p>
        </p:txBody>
      </p:sp>
      <p:pic>
        <p:nvPicPr>
          <p:cNvPr id="1792" name="Google Shape;1792;p194"/>
          <p:cNvPicPr preferRelativeResize="0"/>
          <p:nvPr/>
        </p:nvPicPr>
        <p:blipFill>
          <a:blip r:embed="rId3">
            <a:alphaModFix/>
          </a:blip>
          <a:stretch>
            <a:fillRect/>
          </a:stretch>
        </p:blipFill>
        <p:spPr>
          <a:xfrm>
            <a:off x="549025" y="530175"/>
            <a:ext cx="1058714" cy="791549"/>
          </a:xfrm>
          <a:prstGeom prst="rect">
            <a:avLst/>
          </a:prstGeom>
          <a:noFill/>
          <a:ln>
            <a:noFill/>
          </a:ln>
        </p:spPr>
      </p:pic>
      <p:pic>
        <p:nvPicPr>
          <p:cNvPr id="1793" name="Google Shape;1793;p194"/>
          <p:cNvPicPr preferRelativeResize="0"/>
          <p:nvPr/>
        </p:nvPicPr>
        <p:blipFill>
          <a:blip r:embed="rId3">
            <a:alphaModFix/>
          </a:blip>
          <a:stretch>
            <a:fillRect/>
          </a:stretch>
        </p:blipFill>
        <p:spPr>
          <a:xfrm>
            <a:off x="6800150" y="581550"/>
            <a:ext cx="1058714" cy="791549"/>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7" name="Shape 1797"/>
        <p:cNvGrpSpPr/>
        <p:nvPr/>
      </p:nvGrpSpPr>
      <p:grpSpPr>
        <a:xfrm>
          <a:off x="0" y="0"/>
          <a:ext cx="0" cy="0"/>
          <a:chOff x="0" y="0"/>
          <a:chExt cx="0" cy="0"/>
        </a:xfrm>
      </p:grpSpPr>
      <p:sp>
        <p:nvSpPr>
          <p:cNvPr id="1798" name="Google Shape;1798;p195"/>
          <p:cNvSpPr txBox="1"/>
          <p:nvPr>
            <p:ph type="ctrTitle"/>
          </p:nvPr>
        </p:nvSpPr>
        <p:spPr>
          <a:xfrm>
            <a:off x="639950" y="4913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Measure Your Arms</a:t>
            </a:r>
            <a:endParaRPr b="0" sz="3000">
              <a:solidFill>
                <a:srgbClr val="434343"/>
              </a:solidFill>
              <a:latin typeface="Hepta Slab"/>
              <a:ea typeface="Hepta Slab"/>
              <a:cs typeface="Hepta Slab"/>
              <a:sym typeface="Hepta Slab"/>
            </a:endParaRPr>
          </a:p>
        </p:txBody>
      </p:sp>
      <p:sp>
        <p:nvSpPr>
          <p:cNvPr id="1799" name="Google Shape;1799;p1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800" name="Google Shape;1800;p195"/>
          <p:cNvSpPr txBox="1"/>
          <p:nvPr/>
        </p:nvSpPr>
        <p:spPr>
          <a:xfrm>
            <a:off x="555175" y="1068950"/>
            <a:ext cx="3915000" cy="33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1. Measure the lengths of your hand from the wrist to the top of your middle finger.</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a. hand length partner A: _____ </a:t>
            </a:r>
            <a:endParaRPr sz="1600"/>
          </a:p>
          <a:p>
            <a:pPr indent="0" lvl="0" marL="0" rtl="0" algn="l">
              <a:spcBef>
                <a:spcPts val="1000"/>
              </a:spcBef>
              <a:spcAft>
                <a:spcPts val="0"/>
              </a:spcAft>
              <a:buNone/>
            </a:pPr>
            <a:r>
              <a:rPr lang="en" sz="1600"/>
              <a:t>b. hand length partner B: _____ </a:t>
            </a:r>
            <a:endParaRPr sz="1600"/>
          </a:p>
          <a:p>
            <a:pPr indent="0" lvl="0" marL="0" rtl="0" algn="l">
              <a:spcBef>
                <a:spcPts val="1000"/>
              </a:spcBef>
              <a:spcAft>
                <a:spcPts val="0"/>
              </a:spcAft>
              <a:buNone/>
            </a:pPr>
            <a:r>
              <a:t/>
            </a:r>
            <a:endParaRPr sz="1600"/>
          </a:p>
          <a:p>
            <a:pPr indent="0" lvl="0" marL="0" rtl="0" algn="l">
              <a:spcBef>
                <a:spcPts val="0"/>
              </a:spcBef>
              <a:spcAft>
                <a:spcPts val="0"/>
              </a:spcAft>
              <a:buNone/>
            </a:pPr>
            <a:r>
              <a:rPr lang="en" sz="1600"/>
              <a:t>2. Measure the lengths of your forearm from the outside of your elbow to your wrist.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a. forearm length partner A: _____ </a:t>
            </a:r>
            <a:endParaRPr sz="1600"/>
          </a:p>
          <a:p>
            <a:pPr indent="0" lvl="0" marL="0" rtl="0" algn="l">
              <a:spcBef>
                <a:spcPts val="1000"/>
              </a:spcBef>
              <a:spcAft>
                <a:spcPts val="1000"/>
              </a:spcAft>
              <a:buNone/>
            </a:pPr>
            <a:r>
              <a:rPr lang="en" sz="1600"/>
              <a:t>b. forearm length partner B: _____ </a:t>
            </a:r>
            <a:endParaRPr sz="1600"/>
          </a:p>
        </p:txBody>
      </p:sp>
      <p:sp>
        <p:nvSpPr>
          <p:cNvPr id="1801" name="Google Shape;1801;p195"/>
          <p:cNvSpPr txBox="1"/>
          <p:nvPr/>
        </p:nvSpPr>
        <p:spPr>
          <a:xfrm>
            <a:off x="4723350" y="1026225"/>
            <a:ext cx="3915000" cy="33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0" lvl="0" marL="0" rtl="0" algn="l">
              <a:spcBef>
                <a:spcPts val="1000"/>
              </a:spcBef>
              <a:spcAft>
                <a:spcPts val="0"/>
              </a:spcAft>
              <a:buNone/>
            </a:pPr>
            <a:r>
              <a:rPr lang="en" sz="1600"/>
              <a:t>3. Write two equations using the measurements in your group and write two statements describing what the equations tell you. </a:t>
            </a:r>
            <a:endParaRPr sz="1600"/>
          </a:p>
          <a:p>
            <a:pPr indent="0" lvl="0" marL="0" rtl="0" algn="l">
              <a:spcBef>
                <a:spcPts val="1000"/>
              </a:spcBef>
              <a:spcAft>
                <a:spcPts val="0"/>
              </a:spcAft>
              <a:buNone/>
            </a:pPr>
            <a:r>
              <a:t/>
            </a:r>
            <a:endParaRPr sz="1600"/>
          </a:p>
          <a:p>
            <a:pPr indent="0" lvl="0" marL="0" rtl="0" algn="l">
              <a:spcBef>
                <a:spcPts val="1000"/>
              </a:spcBef>
              <a:spcAft>
                <a:spcPts val="0"/>
              </a:spcAft>
              <a:buNone/>
            </a:pPr>
            <a:r>
              <a:rPr lang="en" sz="1600"/>
              <a:t>a. Equation 1: ____________________   </a:t>
            </a:r>
            <a:endParaRPr sz="1600"/>
          </a:p>
          <a:p>
            <a:pPr indent="0" lvl="0" marL="0" rtl="0" algn="l">
              <a:spcBef>
                <a:spcPts val="1000"/>
              </a:spcBef>
              <a:spcAft>
                <a:spcPts val="0"/>
              </a:spcAft>
              <a:buNone/>
            </a:pPr>
            <a:r>
              <a:rPr lang="en" sz="1600"/>
              <a:t>    Statement 1:____________________</a:t>
            </a:r>
            <a:endParaRPr sz="1600"/>
          </a:p>
          <a:p>
            <a:pPr indent="0" lvl="0" marL="0" rtl="0" algn="l">
              <a:spcBef>
                <a:spcPts val="1000"/>
              </a:spcBef>
              <a:spcAft>
                <a:spcPts val="0"/>
              </a:spcAft>
              <a:buNone/>
            </a:pPr>
            <a:r>
              <a:rPr lang="en" sz="1600"/>
              <a:t>b. Equation 2: _____________________ </a:t>
            </a:r>
            <a:endParaRPr sz="1600"/>
          </a:p>
          <a:p>
            <a:pPr indent="0" lvl="0" marL="0" rtl="0" algn="l">
              <a:spcBef>
                <a:spcPts val="1000"/>
              </a:spcBef>
              <a:spcAft>
                <a:spcPts val="0"/>
              </a:spcAft>
              <a:buNone/>
            </a:pPr>
            <a:r>
              <a:rPr lang="en" sz="1600"/>
              <a:t>    Statement 2:____________________</a:t>
            </a:r>
            <a:endParaRPr sz="1600"/>
          </a:p>
          <a:p>
            <a:pPr indent="0" lvl="0" marL="0" rtl="0" algn="l">
              <a:spcBef>
                <a:spcPts val="1000"/>
              </a:spcBef>
              <a:spcAft>
                <a:spcPts val="1000"/>
              </a:spcAft>
              <a:buNone/>
            </a:pPr>
            <a:r>
              <a:t/>
            </a:r>
            <a:endParaRPr sz="1600"/>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5" name="Shape 1805"/>
        <p:cNvGrpSpPr/>
        <p:nvPr/>
      </p:nvGrpSpPr>
      <p:grpSpPr>
        <a:xfrm>
          <a:off x="0" y="0"/>
          <a:ext cx="0" cy="0"/>
          <a:chOff x="0" y="0"/>
          <a:chExt cx="0" cy="0"/>
        </a:xfrm>
      </p:grpSpPr>
      <p:sp>
        <p:nvSpPr>
          <p:cNvPr id="1806" name="Google Shape;1806;p196"/>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807" name="Google Shape;1807;p196"/>
          <p:cNvSpPr txBox="1"/>
          <p:nvPr/>
        </p:nvSpPr>
        <p:spPr>
          <a:xfrm>
            <a:off x="1122638" y="1319788"/>
            <a:ext cx="6623100" cy="60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made a measuring tool and used it to measure some objects around us. What are some important things we learned about how measuring tools are made?</a:t>
            </a:r>
            <a:endParaRPr sz="1700">
              <a:latin typeface="Quicksand"/>
              <a:ea typeface="Quicksand"/>
              <a:cs typeface="Quicksand"/>
              <a:sym typeface="Quicksand"/>
            </a:endParaRPr>
          </a:p>
        </p:txBody>
      </p:sp>
      <p:pic>
        <p:nvPicPr>
          <p:cNvPr id="1808" name="Google Shape;1808;p196"/>
          <p:cNvPicPr preferRelativeResize="0"/>
          <p:nvPr/>
        </p:nvPicPr>
        <p:blipFill>
          <a:blip r:embed="rId3">
            <a:alphaModFix/>
          </a:blip>
          <a:stretch>
            <a:fillRect/>
          </a:stretch>
        </p:blipFill>
        <p:spPr>
          <a:xfrm>
            <a:off x="3583700" y="2697413"/>
            <a:ext cx="1851687" cy="1648762"/>
          </a:xfrm>
          <a:prstGeom prst="rect">
            <a:avLst/>
          </a:prstGeom>
          <a:noFill/>
          <a:ln>
            <a:noFill/>
          </a:ln>
        </p:spPr>
      </p:pic>
      <p:sp>
        <p:nvSpPr>
          <p:cNvPr id="1809" name="Google Shape;1809;p196"/>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