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69.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170.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71.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5" r:id="rId4"/>
    <p:sldMasterId id="214748367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 id="416" r:id="rId167"/>
    <p:sldId id="417" r:id="rId168"/>
    <p:sldId id="418" r:id="rId169"/>
    <p:sldId id="419" r:id="rId170"/>
    <p:sldId id="420" r:id="rId171"/>
    <p:sldId id="421" r:id="rId172"/>
    <p:sldId id="422" r:id="rId173"/>
    <p:sldId id="423" r:id="rId174"/>
    <p:sldId id="424" r:id="rId175"/>
    <p:sldId id="425" r:id="rId176"/>
    <p:sldId id="426" r:id="rId177"/>
    <p:sldId id="427" r:id="rId178"/>
    <p:sldId id="428" r:id="rId179"/>
  </p:sldIdLst>
  <p:sldSz cy="5143500" cx="9144000"/>
  <p:notesSz cx="6858000" cy="9144000"/>
  <p:embeddedFontLst>
    <p:embeddedFont>
      <p:font typeface="Raleway"/>
      <p:regular r:id="rId180"/>
      <p:bold r:id="rId181"/>
      <p:italic r:id="rId182"/>
      <p:boldItalic r:id="rId183"/>
    </p:embeddedFont>
    <p:embeddedFont>
      <p:font typeface="Raleway ExtraBold"/>
      <p:bold r:id="rId184"/>
      <p:boldItalic r:id="rId185"/>
    </p:embeddedFont>
    <p:embeddedFont>
      <p:font typeface="Amatic SC"/>
      <p:regular r:id="rId186"/>
      <p:bold r:id="rId187"/>
    </p:embeddedFont>
    <p:embeddedFont>
      <p:font typeface="Nixie One"/>
      <p:regular r:id="rId188"/>
    </p:embeddedFont>
    <p:embeddedFont>
      <p:font typeface="Hepta Slab"/>
      <p:regular r:id="rId189"/>
      <p:bold r:id="rId190"/>
    </p:embeddedFont>
    <p:embeddedFont>
      <p:font typeface="Livvic"/>
      <p:regular r:id="rId191"/>
      <p:bold r:id="rId192"/>
      <p:italic r:id="rId193"/>
      <p:boldItalic r:id="rId194"/>
    </p:embeddedFont>
    <p:embeddedFont>
      <p:font typeface="Quicksand"/>
      <p:regular r:id="rId195"/>
      <p:bold r:id="rId19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0162927-7EF4-4CC9-82D3-6D0DC62365D2}">
  <a:tblStyle styleId="{40162927-7EF4-4CC9-82D3-6D0DC62365D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190" Type="http://schemas.openxmlformats.org/officeDocument/2006/relationships/font" Target="fonts/HeptaSlab-bold.fntdata"/><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194" Type="http://schemas.openxmlformats.org/officeDocument/2006/relationships/font" Target="fonts/Livvic-boldItalic.fntdata"/><Relationship Id="rId43" Type="http://schemas.openxmlformats.org/officeDocument/2006/relationships/slide" Target="slides/slide37.xml"/><Relationship Id="rId193" Type="http://schemas.openxmlformats.org/officeDocument/2006/relationships/font" Target="fonts/Livvic-italic.fntdata"/><Relationship Id="rId46" Type="http://schemas.openxmlformats.org/officeDocument/2006/relationships/slide" Target="slides/slide40.xml"/><Relationship Id="rId192" Type="http://schemas.openxmlformats.org/officeDocument/2006/relationships/font" Target="fonts/Livvic-bold.fntdata"/><Relationship Id="rId45" Type="http://schemas.openxmlformats.org/officeDocument/2006/relationships/slide" Target="slides/slide39.xml"/><Relationship Id="rId191" Type="http://schemas.openxmlformats.org/officeDocument/2006/relationships/font" Target="fonts/Livvic-regular.fntdata"/><Relationship Id="rId48" Type="http://schemas.openxmlformats.org/officeDocument/2006/relationships/slide" Target="slides/slide42.xml"/><Relationship Id="rId187" Type="http://schemas.openxmlformats.org/officeDocument/2006/relationships/font" Target="fonts/AmaticSC-bold.fntdata"/><Relationship Id="rId47" Type="http://schemas.openxmlformats.org/officeDocument/2006/relationships/slide" Target="slides/slide41.xml"/><Relationship Id="rId186" Type="http://schemas.openxmlformats.org/officeDocument/2006/relationships/font" Target="fonts/AmaticSC-regular.fntdata"/><Relationship Id="rId185" Type="http://schemas.openxmlformats.org/officeDocument/2006/relationships/font" Target="fonts/RalewayExtraBold-boldItalic.fntdata"/><Relationship Id="rId49" Type="http://schemas.openxmlformats.org/officeDocument/2006/relationships/slide" Target="slides/slide43.xml"/><Relationship Id="rId184" Type="http://schemas.openxmlformats.org/officeDocument/2006/relationships/font" Target="fonts/RalewayExtraBold-bold.fntdata"/><Relationship Id="rId189" Type="http://schemas.openxmlformats.org/officeDocument/2006/relationships/font" Target="fonts/HeptaSlab-regular.fntdata"/><Relationship Id="rId188" Type="http://schemas.openxmlformats.org/officeDocument/2006/relationships/font" Target="fonts/NixieOne-regular.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183" Type="http://schemas.openxmlformats.org/officeDocument/2006/relationships/font" Target="fonts/Raleway-boldItalic.fntdata"/><Relationship Id="rId32" Type="http://schemas.openxmlformats.org/officeDocument/2006/relationships/slide" Target="slides/slide26.xml"/><Relationship Id="rId182" Type="http://schemas.openxmlformats.org/officeDocument/2006/relationships/font" Target="fonts/Raleway-italic.fntdata"/><Relationship Id="rId35" Type="http://schemas.openxmlformats.org/officeDocument/2006/relationships/slide" Target="slides/slide29.xml"/><Relationship Id="rId181" Type="http://schemas.openxmlformats.org/officeDocument/2006/relationships/font" Target="fonts/Raleway-bold.fntdata"/><Relationship Id="rId34" Type="http://schemas.openxmlformats.org/officeDocument/2006/relationships/slide" Target="slides/slide28.xml"/><Relationship Id="rId180" Type="http://schemas.openxmlformats.org/officeDocument/2006/relationships/font" Target="fonts/Raleway-regular.fntdata"/><Relationship Id="rId37" Type="http://schemas.openxmlformats.org/officeDocument/2006/relationships/slide" Target="slides/slide31.xml"/><Relationship Id="rId176" Type="http://schemas.openxmlformats.org/officeDocument/2006/relationships/slide" Target="slides/slide170.xml"/><Relationship Id="rId36" Type="http://schemas.openxmlformats.org/officeDocument/2006/relationships/slide" Target="slides/slide30.xml"/><Relationship Id="rId175" Type="http://schemas.openxmlformats.org/officeDocument/2006/relationships/slide" Target="slides/slide169.xml"/><Relationship Id="rId39" Type="http://schemas.openxmlformats.org/officeDocument/2006/relationships/slide" Target="slides/slide33.xml"/><Relationship Id="rId174" Type="http://schemas.openxmlformats.org/officeDocument/2006/relationships/slide" Target="slides/slide168.xml"/><Relationship Id="rId38" Type="http://schemas.openxmlformats.org/officeDocument/2006/relationships/slide" Target="slides/slide32.xml"/><Relationship Id="rId173" Type="http://schemas.openxmlformats.org/officeDocument/2006/relationships/slide" Target="slides/slide167.xml"/><Relationship Id="rId179" Type="http://schemas.openxmlformats.org/officeDocument/2006/relationships/slide" Target="slides/slide173.xml"/><Relationship Id="rId178" Type="http://schemas.openxmlformats.org/officeDocument/2006/relationships/slide" Target="slides/slide172.xml"/><Relationship Id="rId177" Type="http://schemas.openxmlformats.org/officeDocument/2006/relationships/slide" Target="slides/slide171.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96" Type="http://schemas.openxmlformats.org/officeDocument/2006/relationships/font" Target="fonts/Quicksand-bold.fntdata"/><Relationship Id="rId16" Type="http://schemas.openxmlformats.org/officeDocument/2006/relationships/slide" Target="slides/slide10.xml"/><Relationship Id="rId195" Type="http://schemas.openxmlformats.org/officeDocument/2006/relationships/font" Target="fonts/Quicksand-regular.fntdata"/><Relationship Id="rId19" Type="http://schemas.openxmlformats.org/officeDocument/2006/relationships/slide" Target="slides/slide13.xml"/><Relationship Id="rId18" Type="http://schemas.openxmlformats.org/officeDocument/2006/relationships/slide" Target="slides/slide12.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150" Type="http://schemas.openxmlformats.org/officeDocument/2006/relationships/slide" Target="slides/slide144.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3.xml"/><Relationship Id="rId4" Type="http://schemas.openxmlformats.org/officeDocument/2006/relationships/slideMaster" Target="slideMasters/slideMaster1.xml"/><Relationship Id="rId148" Type="http://schemas.openxmlformats.org/officeDocument/2006/relationships/slide" Target="slides/slide142.xml"/><Relationship Id="rId9" Type="http://schemas.openxmlformats.org/officeDocument/2006/relationships/slide" Target="slides/slide3.xml"/><Relationship Id="rId143" Type="http://schemas.openxmlformats.org/officeDocument/2006/relationships/slide" Target="slides/slide137.xml"/><Relationship Id="rId142" Type="http://schemas.openxmlformats.org/officeDocument/2006/relationships/slide" Target="slides/slide136.xml"/><Relationship Id="rId141" Type="http://schemas.openxmlformats.org/officeDocument/2006/relationships/slide" Target="slides/slide135.xml"/><Relationship Id="rId140" Type="http://schemas.openxmlformats.org/officeDocument/2006/relationships/slide" Target="slides/slide134.xml"/><Relationship Id="rId5" Type="http://schemas.openxmlformats.org/officeDocument/2006/relationships/slideMaster" Target="slideMasters/slideMaster2.xml"/><Relationship Id="rId147" Type="http://schemas.openxmlformats.org/officeDocument/2006/relationships/slide" Target="slides/slide141.xml"/><Relationship Id="rId6" Type="http://schemas.openxmlformats.org/officeDocument/2006/relationships/notesMaster" Target="notesMasters/notesMaster1.xml"/><Relationship Id="rId146" Type="http://schemas.openxmlformats.org/officeDocument/2006/relationships/slide" Target="slides/slide140.xml"/><Relationship Id="rId7" Type="http://schemas.openxmlformats.org/officeDocument/2006/relationships/slide" Target="slides/slide1.xml"/><Relationship Id="rId145" Type="http://schemas.openxmlformats.org/officeDocument/2006/relationships/slide" Target="slides/slide139.xml"/><Relationship Id="rId8" Type="http://schemas.openxmlformats.org/officeDocument/2006/relationships/slide" Target="slides/slide2.xml"/><Relationship Id="rId144" Type="http://schemas.openxmlformats.org/officeDocument/2006/relationships/slide" Target="slides/slide138.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172" Type="http://schemas.openxmlformats.org/officeDocument/2006/relationships/slide" Target="slides/slide166.xml"/><Relationship Id="rId65" Type="http://schemas.openxmlformats.org/officeDocument/2006/relationships/slide" Target="slides/slide59.xml"/><Relationship Id="rId171" Type="http://schemas.openxmlformats.org/officeDocument/2006/relationships/slide" Target="slides/slide165.xml"/><Relationship Id="rId68" Type="http://schemas.openxmlformats.org/officeDocument/2006/relationships/slide" Target="slides/slide62.xml"/><Relationship Id="rId170" Type="http://schemas.openxmlformats.org/officeDocument/2006/relationships/slide" Target="slides/slide164.xml"/><Relationship Id="rId67" Type="http://schemas.openxmlformats.org/officeDocument/2006/relationships/slide" Target="slides/slide61.xml"/><Relationship Id="rId60" Type="http://schemas.openxmlformats.org/officeDocument/2006/relationships/slide" Target="slides/slide54.xml"/><Relationship Id="rId165" Type="http://schemas.openxmlformats.org/officeDocument/2006/relationships/slide" Target="slides/slide159.xml"/><Relationship Id="rId69" Type="http://schemas.openxmlformats.org/officeDocument/2006/relationships/slide" Target="slides/slide63.xml"/><Relationship Id="rId164" Type="http://schemas.openxmlformats.org/officeDocument/2006/relationships/slide" Target="slides/slide158.xml"/><Relationship Id="rId163" Type="http://schemas.openxmlformats.org/officeDocument/2006/relationships/slide" Target="slides/slide157.xml"/><Relationship Id="rId162" Type="http://schemas.openxmlformats.org/officeDocument/2006/relationships/slide" Target="slides/slide156.xml"/><Relationship Id="rId169" Type="http://schemas.openxmlformats.org/officeDocument/2006/relationships/slide" Target="slides/slide163.xml"/><Relationship Id="rId168" Type="http://schemas.openxmlformats.org/officeDocument/2006/relationships/slide" Target="slides/slide162.xml"/><Relationship Id="rId167" Type="http://schemas.openxmlformats.org/officeDocument/2006/relationships/slide" Target="slides/slide161.xml"/><Relationship Id="rId166" Type="http://schemas.openxmlformats.org/officeDocument/2006/relationships/slide" Target="slides/slide160.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161" Type="http://schemas.openxmlformats.org/officeDocument/2006/relationships/slide" Target="slides/slide155.xml"/><Relationship Id="rId54" Type="http://schemas.openxmlformats.org/officeDocument/2006/relationships/slide" Target="slides/slide48.xml"/><Relationship Id="rId160" Type="http://schemas.openxmlformats.org/officeDocument/2006/relationships/slide" Target="slides/slide154.xml"/><Relationship Id="rId57" Type="http://schemas.openxmlformats.org/officeDocument/2006/relationships/slide" Target="slides/slide51.xml"/><Relationship Id="rId56" Type="http://schemas.openxmlformats.org/officeDocument/2006/relationships/slide" Target="slides/slide50.xml"/><Relationship Id="rId159" Type="http://schemas.openxmlformats.org/officeDocument/2006/relationships/slide" Target="slides/slide153.xml"/><Relationship Id="rId59" Type="http://schemas.openxmlformats.org/officeDocument/2006/relationships/slide" Target="slides/slide53.xml"/><Relationship Id="rId154" Type="http://schemas.openxmlformats.org/officeDocument/2006/relationships/slide" Target="slides/slide148.xml"/><Relationship Id="rId58" Type="http://schemas.openxmlformats.org/officeDocument/2006/relationships/slide" Target="slides/slide52.xml"/><Relationship Id="rId153" Type="http://schemas.openxmlformats.org/officeDocument/2006/relationships/slide" Target="slides/slide147.xml"/><Relationship Id="rId152" Type="http://schemas.openxmlformats.org/officeDocument/2006/relationships/slide" Target="slides/slide146.xml"/><Relationship Id="rId151" Type="http://schemas.openxmlformats.org/officeDocument/2006/relationships/slide" Target="slides/slide145.xml"/><Relationship Id="rId158" Type="http://schemas.openxmlformats.org/officeDocument/2006/relationships/slide" Target="slides/slide152.xml"/><Relationship Id="rId157" Type="http://schemas.openxmlformats.org/officeDocument/2006/relationships/slide" Target="slides/slide151.xml"/><Relationship Id="rId156" Type="http://schemas.openxmlformats.org/officeDocument/2006/relationships/slide" Target="slides/slide150.xml"/><Relationship Id="rId155" Type="http://schemas.openxmlformats.org/officeDocument/2006/relationships/slide" Target="slides/slide14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121" Type="http://schemas.openxmlformats.org/officeDocument/2006/relationships/slide" Target="slides/slide115.xml"/><Relationship Id="rId120" Type="http://schemas.openxmlformats.org/officeDocument/2006/relationships/slide" Target="slides/slide114.xml"/><Relationship Id="rId125" Type="http://schemas.openxmlformats.org/officeDocument/2006/relationships/slide" Target="slides/slide119.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99" Type="http://schemas.openxmlformats.org/officeDocument/2006/relationships/slide" Target="slides/slide93.xml"/><Relationship Id="rId98" Type="http://schemas.openxmlformats.org/officeDocument/2006/relationships/slide" Target="slides/slide92.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10" Type="http://schemas.openxmlformats.org/officeDocument/2006/relationships/slide" Target="slides/slide104.xml"/><Relationship Id="rId114" Type="http://schemas.openxmlformats.org/officeDocument/2006/relationships/slide" Target="slides/slide108.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912ad7169f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912ad7169f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912ad7169f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912ad7169f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9d94e93fc2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9d94e93fc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9d94e93fc2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9d94e93fc2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912ad7169f_0_1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912ad7169f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912ad7169f_0_1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912ad7169f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912ad7169f_0_1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912ad7169f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912ad7169f_0_2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912ad7169f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912ad7169f_0_2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912ad7169f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912ad7169f_0_2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912ad7169f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912ad7169f_0_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912ad7169f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912ad7169f_0_2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912ad7169f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912ad7169f_0_2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912ad7169f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9d94e93fc2_0_1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9d94e93fc2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9d94e93fc2_0_1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9d94e93fc2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9d94e93fc2_0_1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9d94e93fc2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912ad7169f_0_3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912ad7169f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912ad7169f_0_3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912ad7169f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9d94e93fc2_0_1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9d94e93fc2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912ad7169f_0_3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912ad7169f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912ad7169f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912ad7169f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912ad7169f_0_3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912ad7169f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912ad7169f_0_3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912ad7169f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912ad7169f_0_4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912ad7169f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9d94e93fc2_0_1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9d94e93fc2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9d94e93fc2_0_1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9d94e93fc2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9d94e93fc2_0_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9d94e93fc2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9d94e93fc2_0_2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9d94e93fc2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9d94e93fc2_0_2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9d94e93fc2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9d94e93fc2_0_2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9d94e93fc2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9d94e93fc2_0_2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9d94e93fc2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9d94e93fc2_0_2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9d94e93fc2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9d94e93fc2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9d94e93fc2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9d94e93fc2_0_4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9d94e93fc2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9d94e93fc2_0_4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9d94e93fc2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9d94e93fc2_0_4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9d94e93fc2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9d94e93fc2_0_5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9d94e93fc2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9d94e93fc2_0_5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9d94e93fc2_0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9d94e93fc2_0_5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9d94e93fc2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9d94e93fc2_0_6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9d94e93fc2_0_6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9d94e93fc2_0_6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9d94e93fc2_0_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9d94e93fc2_0_6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1" name="Google Shape;741;g9d94e93fc2_0_6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9d8ef3e884_0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9d8ef3e884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9d8ef3e884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5" name="Google Shape;795;g9d8ef3e88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9d8ef3e884_0_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9d8ef3e88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9d8ef3e884_0_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9d8ef3e88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9d8ef3e884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2" name="Google Shape;842;g9d8ef3e884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9d8ef3e884_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3" name="Google Shape;853;g9d8ef3e884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9d8ef3e884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9d8ef3e884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9d8ef3e884_0_1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9d8ef3e884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9d8ef3e884_0_1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9d8ef3e884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8e7f805f76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8e7f805f76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9d8ef3e884_23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9d8ef3e884_23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995fd1ae3f_0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995fd1ae3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995fd1ae3f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995fd1ae3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995fd1ae3f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2" name="Google Shape;972;g995fd1ae3f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995fd1ae3f_0_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995fd1ae3f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8e7f805f76_0_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1" name="Google Shape;1021;g8e7f805f76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2" name="Google Shape;1032;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g995fd1ae3f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2" name="Google Shape;1052;g995fd1ae3f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995fd1ae3f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995fd1ae3f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g995fd1ae3f_0_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2" name="Google Shape;1072;g995fd1ae3f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995fd1ae3f_0_1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2" name="Google Shape;1082;g995fd1ae3f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2" name="Google Shape;1092;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g995fd1ae3f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1" name="Google Shape;1101;g995fd1ae3f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0" name="Google Shape;1110;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995fd1ae3f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995fd1ae3f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8b65898bb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8b65898bb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2" name="Google Shape;1142;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8b65898bbc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8b65898bbc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9" name="Google Shape;1159;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8b65898bb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8b65898b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g8b65898bb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3" name="Google Shape;1183;g8b65898bb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g8a1c706384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6" name="Google Shape;1196;g8a1c70638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4" name="Google Shape;1204;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g995fd1ae3f_0_1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3" name="Google Shape;1213;g995fd1ae3f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6" name="Google Shape;1226;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5" name="Google Shape;1235;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912ad7169f_0_4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912ad7169f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2" name="Shape 1262"/>
        <p:cNvGrpSpPr/>
        <p:nvPr/>
      </p:nvGrpSpPr>
      <p:grpSpPr>
        <a:xfrm>
          <a:off x="0" y="0"/>
          <a:ext cx="0" cy="0"/>
          <a:chOff x="0" y="0"/>
          <a:chExt cx="0" cy="0"/>
        </a:xfrm>
      </p:grpSpPr>
      <p:sp>
        <p:nvSpPr>
          <p:cNvPr id="1263" name="Google Shape;1263;g912ad7169f_0_4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4" name="Google Shape;1264;g912ad7169f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912ad7169f_0_4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g912ad7169f_0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9d94e93fc2_0_3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0" name="Google Shape;1280;g9d94e93fc2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7" name="Shape 1287"/>
        <p:cNvGrpSpPr/>
        <p:nvPr/>
      </p:nvGrpSpPr>
      <p:grpSpPr>
        <a:xfrm>
          <a:off x="0" y="0"/>
          <a:ext cx="0" cy="0"/>
          <a:chOff x="0" y="0"/>
          <a:chExt cx="0" cy="0"/>
        </a:xfrm>
      </p:grpSpPr>
      <p:sp>
        <p:nvSpPr>
          <p:cNvPr id="1288" name="Google Shape;1288;g912ad7169f_0_4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9" name="Google Shape;1289;g912ad7169f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g9d94e93fc2_0_3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9" name="Google Shape;1299;g9d94e93fc2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g9d94e93fc2_0_3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8" name="Google Shape;1308;g9d94e93fc2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5" name="Shape 1315"/>
        <p:cNvGrpSpPr/>
        <p:nvPr/>
      </p:nvGrpSpPr>
      <p:grpSpPr>
        <a:xfrm>
          <a:off x="0" y="0"/>
          <a:ext cx="0" cy="0"/>
          <a:chOff x="0" y="0"/>
          <a:chExt cx="0" cy="0"/>
        </a:xfrm>
      </p:grpSpPr>
      <p:sp>
        <p:nvSpPr>
          <p:cNvPr id="1316" name="Google Shape;1316;g9d94e93fc2_0_3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7" name="Google Shape;1317;g9d94e93fc2_0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4" name="Shape 1324"/>
        <p:cNvGrpSpPr/>
        <p:nvPr/>
      </p:nvGrpSpPr>
      <p:grpSpPr>
        <a:xfrm>
          <a:off x="0" y="0"/>
          <a:ext cx="0" cy="0"/>
          <a:chOff x="0" y="0"/>
          <a:chExt cx="0" cy="0"/>
        </a:xfrm>
      </p:grpSpPr>
      <p:sp>
        <p:nvSpPr>
          <p:cNvPr id="1325" name="Google Shape;1325;g912ad7169f_0_5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6" name="Google Shape;1326;g912ad7169f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912ad7169f_0_5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912ad7169f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g912ad7169f_0_5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6" name="Google Shape;1346;g912ad7169f_0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7" name="Shape 1357"/>
        <p:cNvGrpSpPr/>
        <p:nvPr/>
      </p:nvGrpSpPr>
      <p:grpSpPr>
        <a:xfrm>
          <a:off x="0" y="0"/>
          <a:ext cx="0" cy="0"/>
          <a:chOff x="0" y="0"/>
          <a:chExt cx="0" cy="0"/>
        </a:xfrm>
      </p:grpSpPr>
      <p:sp>
        <p:nvSpPr>
          <p:cNvPr id="1358" name="Google Shape;1358;g912ad7169f_0_5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9" name="Google Shape;1359;g912ad7169f_0_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g912ad7169f_0_5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6" name="Google Shape;1376;g912ad7169f_0_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912ad7169f_0_5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4" name="Google Shape;1384;g912ad7169f_0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3" name="Shape 1393"/>
        <p:cNvGrpSpPr/>
        <p:nvPr/>
      </p:nvGrpSpPr>
      <p:grpSpPr>
        <a:xfrm>
          <a:off x="0" y="0"/>
          <a:ext cx="0" cy="0"/>
          <a:chOff x="0" y="0"/>
          <a:chExt cx="0" cy="0"/>
        </a:xfrm>
      </p:grpSpPr>
      <p:sp>
        <p:nvSpPr>
          <p:cNvPr id="1394" name="Google Shape;1394;g912ad7169f_0_6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5" name="Google Shape;1395;g912ad7169f_0_6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g912ad7169f_0_6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4" name="Google Shape;1404;g912ad7169f_0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9" name="Shape 1409"/>
        <p:cNvGrpSpPr/>
        <p:nvPr/>
      </p:nvGrpSpPr>
      <p:grpSpPr>
        <a:xfrm>
          <a:off x="0" y="0"/>
          <a:ext cx="0" cy="0"/>
          <a:chOff x="0" y="0"/>
          <a:chExt cx="0" cy="0"/>
        </a:xfrm>
      </p:grpSpPr>
      <p:sp>
        <p:nvSpPr>
          <p:cNvPr id="1410" name="Google Shape;1410;g912ad7169f_0_6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1" name="Google Shape;1411;g912ad7169f_0_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8" name="Shape 1418"/>
        <p:cNvGrpSpPr/>
        <p:nvPr/>
      </p:nvGrpSpPr>
      <p:grpSpPr>
        <a:xfrm>
          <a:off x="0" y="0"/>
          <a:ext cx="0" cy="0"/>
          <a:chOff x="0" y="0"/>
          <a:chExt cx="0" cy="0"/>
        </a:xfrm>
      </p:grpSpPr>
      <p:sp>
        <p:nvSpPr>
          <p:cNvPr id="1419" name="Google Shape;1419;g9d94e93fc2_0_3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0" name="Google Shape;1420;g9d94e93fc2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7" name="Shape 1427"/>
        <p:cNvGrpSpPr/>
        <p:nvPr/>
      </p:nvGrpSpPr>
      <p:grpSpPr>
        <a:xfrm>
          <a:off x="0" y="0"/>
          <a:ext cx="0" cy="0"/>
          <a:chOff x="0" y="0"/>
          <a:chExt cx="0" cy="0"/>
        </a:xfrm>
      </p:grpSpPr>
      <p:sp>
        <p:nvSpPr>
          <p:cNvPr id="1428" name="Google Shape;1428;g912ad7169f_0_6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9" name="Google Shape;1429;g912ad7169f_0_6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8" name="Shape 1438"/>
        <p:cNvGrpSpPr/>
        <p:nvPr/>
      </p:nvGrpSpPr>
      <p:grpSpPr>
        <a:xfrm>
          <a:off x="0" y="0"/>
          <a:ext cx="0" cy="0"/>
          <a:chOff x="0" y="0"/>
          <a:chExt cx="0" cy="0"/>
        </a:xfrm>
      </p:grpSpPr>
      <p:sp>
        <p:nvSpPr>
          <p:cNvPr id="1439" name="Google Shape;1439;g9d94e93fc2_0_4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0" name="Google Shape;1440;g9d94e93fc2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9" name="Shape 1449"/>
        <p:cNvGrpSpPr/>
        <p:nvPr/>
      </p:nvGrpSpPr>
      <p:grpSpPr>
        <a:xfrm>
          <a:off x="0" y="0"/>
          <a:ext cx="0" cy="0"/>
          <a:chOff x="0" y="0"/>
          <a:chExt cx="0" cy="0"/>
        </a:xfrm>
      </p:grpSpPr>
      <p:sp>
        <p:nvSpPr>
          <p:cNvPr id="1450" name="Google Shape;1450;g912ad7169f_0_6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1" name="Google Shape;1451;g912ad7169f_0_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1" name="Google Shape;1461;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8" name="Shape 1468"/>
        <p:cNvGrpSpPr/>
        <p:nvPr/>
      </p:nvGrpSpPr>
      <p:grpSpPr>
        <a:xfrm>
          <a:off x="0" y="0"/>
          <a:ext cx="0" cy="0"/>
          <a:chOff x="0" y="0"/>
          <a:chExt cx="0" cy="0"/>
        </a:xfrm>
      </p:grpSpPr>
      <p:sp>
        <p:nvSpPr>
          <p:cNvPr id="1469" name="Google Shape;1469;g8bb5fff223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0" name="Google Shape;1470;g8bb5fff22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5" name="Shape 1475"/>
        <p:cNvGrpSpPr/>
        <p:nvPr/>
      </p:nvGrpSpPr>
      <p:grpSpPr>
        <a:xfrm>
          <a:off x="0" y="0"/>
          <a:ext cx="0" cy="0"/>
          <a:chOff x="0" y="0"/>
          <a:chExt cx="0" cy="0"/>
        </a:xfrm>
      </p:grpSpPr>
      <p:sp>
        <p:nvSpPr>
          <p:cNvPr id="1476" name="Google Shape;1476;g8bb5fff223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7" name="Google Shape;1477;g8bb5fff22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3" name="Shape 1483"/>
        <p:cNvGrpSpPr/>
        <p:nvPr/>
      </p:nvGrpSpPr>
      <p:grpSpPr>
        <a:xfrm>
          <a:off x="0" y="0"/>
          <a:ext cx="0" cy="0"/>
          <a:chOff x="0" y="0"/>
          <a:chExt cx="0" cy="0"/>
        </a:xfrm>
      </p:grpSpPr>
      <p:sp>
        <p:nvSpPr>
          <p:cNvPr id="1484" name="Google Shape;1484;g8bb5fff223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5" name="Google Shape;1485;g8bb5fff2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5" name="Google Shape;1495;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8e7f805f76_0_3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6" name="Google Shape;1506;g8e7f805f76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995fd1ae3f_0_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5" name="Google Shape;1515;g995fd1ae3f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6" name="Shape 1526"/>
        <p:cNvGrpSpPr/>
        <p:nvPr/>
      </p:nvGrpSpPr>
      <p:grpSpPr>
        <a:xfrm>
          <a:off x="0" y="0"/>
          <a:ext cx="0" cy="0"/>
          <a:chOff x="0" y="0"/>
          <a:chExt cx="0" cy="0"/>
        </a:xfrm>
      </p:grpSpPr>
      <p:sp>
        <p:nvSpPr>
          <p:cNvPr id="1527" name="Google Shape;1527;g8e7f805f76_0_4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8" name="Google Shape;1528;g8e7f805f76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5" name="Shape 1535"/>
        <p:cNvGrpSpPr/>
        <p:nvPr/>
      </p:nvGrpSpPr>
      <p:grpSpPr>
        <a:xfrm>
          <a:off x="0" y="0"/>
          <a:ext cx="0" cy="0"/>
          <a:chOff x="0" y="0"/>
          <a:chExt cx="0" cy="0"/>
        </a:xfrm>
      </p:grpSpPr>
      <p:sp>
        <p:nvSpPr>
          <p:cNvPr id="1536" name="Google Shape;1536;g995fd1ae3f_0_2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7" name="Google Shape;1537;g995fd1ae3f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4" name="Shape 1544"/>
        <p:cNvGrpSpPr/>
        <p:nvPr/>
      </p:nvGrpSpPr>
      <p:grpSpPr>
        <a:xfrm>
          <a:off x="0" y="0"/>
          <a:ext cx="0" cy="0"/>
          <a:chOff x="0" y="0"/>
          <a:chExt cx="0" cy="0"/>
        </a:xfrm>
      </p:grpSpPr>
      <p:sp>
        <p:nvSpPr>
          <p:cNvPr id="1545" name="Google Shape;1545;g8e7f805f76_0_4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6" name="Google Shape;1546;g8e7f805f76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3" name="Shape 1553"/>
        <p:cNvGrpSpPr/>
        <p:nvPr/>
      </p:nvGrpSpPr>
      <p:grpSpPr>
        <a:xfrm>
          <a:off x="0" y="0"/>
          <a:ext cx="0" cy="0"/>
          <a:chOff x="0" y="0"/>
          <a:chExt cx="0" cy="0"/>
        </a:xfrm>
      </p:grpSpPr>
      <p:sp>
        <p:nvSpPr>
          <p:cNvPr id="1554" name="Google Shape;1554;g995fd1ae3f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5" name="Google Shape;1555;g995fd1ae3f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g8e7f805f76_0_4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8" name="Google Shape;1568;g8e7f805f76_0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5" name="Shape 1575"/>
        <p:cNvGrpSpPr/>
        <p:nvPr/>
      </p:nvGrpSpPr>
      <p:grpSpPr>
        <a:xfrm>
          <a:off x="0" y="0"/>
          <a:ext cx="0" cy="0"/>
          <a:chOff x="0" y="0"/>
          <a:chExt cx="0" cy="0"/>
        </a:xfrm>
      </p:grpSpPr>
      <p:sp>
        <p:nvSpPr>
          <p:cNvPr id="1576" name="Google Shape;1576;g8e7f805f76_0_4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7" name="Google Shape;1577;g8e7f805f76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4" name="Shape 1584"/>
        <p:cNvGrpSpPr/>
        <p:nvPr/>
      </p:nvGrpSpPr>
      <p:grpSpPr>
        <a:xfrm>
          <a:off x="0" y="0"/>
          <a:ext cx="0" cy="0"/>
          <a:chOff x="0" y="0"/>
          <a:chExt cx="0" cy="0"/>
        </a:xfrm>
      </p:grpSpPr>
      <p:sp>
        <p:nvSpPr>
          <p:cNvPr id="1585" name="Google Shape;1585;g8e7f805f76_0_5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6" name="Google Shape;1586;g8e7f805f76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1" name="Shape 1591"/>
        <p:cNvGrpSpPr/>
        <p:nvPr/>
      </p:nvGrpSpPr>
      <p:grpSpPr>
        <a:xfrm>
          <a:off x="0" y="0"/>
          <a:ext cx="0" cy="0"/>
          <a:chOff x="0" y="0"/>
          <a:chExt cx="0" cy="0"/>
        </a:xfrm>
      </p:grpSpPr>
      <p:sp>
        <p:nvSpPr>
          <p:cNvPr id="1592" name="Google Shape;1592;g8e7f805f76_0_5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3" name="Google Shape;1593;g8e7f805f76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8" name="Shape 1598"/>
        <p:cNvGrpSpPr/>
        <p:nvPr/>
      </p:nvGrpSpPr>
      <p:grpSpPr>
        <a:xfrm>
          <a:off x="0" y="0"/>
          <a:ext cx="0" cy="0"/>
          <a:chOff x="0" y="0"/>
          <a:chExt cx="0" cy="0"/>
        </a:xfrm>
      </p:grpSpPr>
      <p:sp>
        <p:nvSpPr>
          <p:cNvPr id="1599" name="Google Shape;1599;g995fd1ae3f_0_2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0" name="Google Shape;1600;g995fd1ae3f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5" name="Shape 1605"/>
        <p:cNvGrpSpPr/>
        <p:nvPr/>
      </p:nvGrpSpPr>
      <p:grpSpPr>
        <a:xfrm>
          <a:off x="0" y="0"/>
          <a:ext cx="0" cy="0"/>
          <a:chOff x="0" y="0"/>
          <a:chExt cx="0" cy="0"/>
        </a:xfrm>
      </p:grpSpPr>
      <p:sp>
        <p:nvSpPr>
          <p:cNvPr id="1606" name="Google Shape;1606;g995fd1ae3f_0_2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7" name="Google Shape;1607;g995fd1ae3f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2" name="Shape 1612"/>
        <p:cNvGrpSpPr/>
        <p:nvPr/>
      </p:nvGrpSpPr>
      <p:grpSpPr>
        <a:xfrm>
          <a:off x="0" y="0"/>
          <a:ext cx="0" cy="0"/>
          <a:chOff x="0" y="0"/>
          <a:chExt cx="0" cy="0"/>
        </a:xfrm>
      </p:grpSpPr>
      <p:sp>
        <p:nvSpPr>
          <p:cNvPr id="1613" name="Google Shape;1613;g995fd1ae3f_0_2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4" name="Google Shape;1614;g995fd1ae3f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9" name="Shape 1619"/>
        <p:cNvGrpSpPr/>
        <p:nvPr/>
      </p:nvGrpSpPr>
      <p:grpSpPr>
        <a:xfrm>
          <a:off x="0" y="0"/>
          <a:ext cx="0" cy="0"/>
          <a:chOff x="0" y="0"/>
          <a:chExt cx="0" cy="0"/>
        </a:xfrm>
      </p:grpSpPr>
      <p:sp>
        <p:nvSpPr>
          <p:cNvPr id="1620" name="Google Shape;1620;g8e7f805f76_0_5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1" name="Google Shape;1621;g8e7f805f76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4" name="Shape 1634"/>
        <p:cNvGrpSpPr/>
        <p:nvPr/>
      </p:nvGrpSpPr>
      <p:grpSpPr>
        <a:xfrm>
          <a:off x="0" y="0"/>
          <a:ext cx="0" cy="0"/>
          <a:chOff x="0" y="0"/>
          <a:chExt cx="0" cy="0"/>
        </a:xfrm>
      </p:grpSpPr>
      <p:sp>
        <p:nvSpPr>
          <p:cNvPr id="1635" name="Google Shape;1635;g8e7f805f76_0_5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6" name="Google Shape;1636;g8e7f805f76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3" name="Shape 1643"/>
        <p:cNvGrpSpPr/>
        <p:nvPr/>
      </p:nvGrpSpPr>
      <p:grpSpPr>
        <a:xfrm>
          <a:off x="0" y="0"/>
          <a:ext cx="0" cy="0"/>
          <a:chOff x="0" y="0"/>
          <a:chExt cx="0" cy="0"/>
        </a:xfrm>
      </p:grpSpPr>
      <p:sp>
        <p:nvSpPr>
          <p:cNvPr id="1644" name="Google Shape;1644;g995fd1ae3f_0_3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5" name="Google Shape;1645;g995fd1ae3f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g995fd1ae3f_0_3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5" name="Google Shape;1655;g995fd1ae3f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3" name="Shape 1663"/>
        <p:cNvGrpSpPr/>
        <p:nvPr/>
      </p:nvGrpSpPr>
      <p:grpSpPr>
        <a:xfrm>
          <a:off x="0" y="0"/>
          <a:ext cx="0" cy="0"/>
          <a:chOff x="0" y="0"/>
          <a:chExt cx="0" cy="0"/>
        </a:xfrm>
      </p:grpSpPr>
      <p:sp>
        <p:nvSpPr>
          <p:cNvPr id="1664" name="Google Shape;1664;g995fd1ae3f_0_3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5" name="Google Shape;1665;g995fd1ae3f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3" name="Shape 1673"/>
        <p:cNvGrpSpPr/>
        <p:nvPr/>
      </p:nvGrpSpPr>
      <p:grpSpPr>
        <a:xfrm>
          <a:off x="0" y="0"/>
          <a:ext cx="0" cy="0"/>
          <a:chOff x="0" y="0"/>
          <a:chExt cx="0" cy="0"/>
        </a:xfrm>
      </p:grpSpPr>
      <p:sp>
        <p:nvSpPr>
          <p:cNvPr id="1674" name="Google Shape;1674;g995fd1ae3f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5" name="Google Shape;1675;g995fd1ae3f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3" name="Shape 1683"/>
        <p:cNvGrpSpPr/>
        <p:nvPr/>
      </p:nvGrpSpPr>
      <p:grpSpPr>
        <a:xfrm>
          <a:off x="0" y="0"/>
          <a:ext cx="0" cy="0"/>
          <a:chOff x="0" y="0"/>
          <a:chExt cx="0" cy="0"/>
        </a:xfrm>
      </p:grpSpPr>
      <p:sp>
        <p:nvSpPr>
          <p:cNvPr id="1684" name="Google Shape;1684;g8e7f805f76_0_5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5" name="Google Shape;1685;g8e7f805f76_0_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1" name="Shape 1691"/>
        <p:cNvGrpSpPr/>
        <p:nvPr/>
      </p:nvGrpSpPr>
      <p:grpSpPr>
        <a:xfrm>
          <a:off x="0" y="0"/>
          <a:ext cx="0" cy="0"/>
          <a:chOff x="0" y="0"/>
          <a:chExt cx="0" cy="0"/>
        </a:xfrm>
      </p:grpSpPr>
      <p:sp>
        <p:nvSpPr>
          <p:cNvPr id="1692" name="Google Shape;1692;g8e7f805f76_0_6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3" name="Google Shape;1693;g8e7f805f76_0_6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1" name="Shape 1701"/>
        <p:cNvGrpSpPr/>
        <p:nvPr/>
      </p:nvGrpSpPr>
      <p:grpSpPr>
        <a:xfrm>
          <a:off x="0" y="0"/>
          <a:ext cx="0" cy="0"/>
          <a:chOff x="0" y="0"/>
          <a:chExt cx="0" cy="0"/>
        </a:xfrm>
      </p:grpSpPr>
      <p:sp>
        <p:nvSpPr>
          <p:cNvPr id="1702" name="Google Shape;1702;g8e7f805f76_0_6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3" name="Google Shape;1703;g8e7f805f76_0_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4" name="Shape 1714"/>
        <p:cNvGrpSpPr/>
        <p:nvPr/>
      </p:nvGrpSpPr>
      <p:grpSpPr>
        <a:xfrm>
          <a:off x="0" y="0"/>
          <a:ext cx="0" cy="0"/>
          <a:chOff x="0" y="0"/>
          <a:chExt cx="0" cy="0"/>
        </a:xfrm>
      </p:grpSpPr>
      <p:sp>
        <p:nvSpPr>
          <p:cNvPr id="1715" name="Google Shape;1715;g995fd1ae3f_0_3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6" name="Google Shape;1716;g995fd1ae3f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2" name="Shape 1722"/>
        <p:cNvGrpSpPr/>
        <p:nvPr/>
      </p:nvGrpSpPr>
      <p:grpSpPr>
        <a:xfrm>
          <a:off x="0" y="0"/>
          <a:ext cx="0" cy="0"/>
          <a:chOff x="0" y="0"/>
          <a:chExt cx="0" cy="0"/>
        </a:xfrm>
      </p:grpSpPr>
      <p:sp>
        <p:nvSpPr>
          <p:cNvPr id="1723" name="Google Shape;1723;g8e7f805f76_0_5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4" name="Google Shape;1724;g8e7f805f76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1" name="Shape 1731"/>
        <p:cNvGrpSpPr/>
        <p:nvPr/>
      </p:nvGrpSpPr>
      <p:grpSpPr>
        <a:xfrm>
          <a:off x="0" y="0"/>
          <a:ext cx="0" cy="0"/>
          <a:chOff x="0" y="0"/>
          <a:chExt cx="0" cy="0"/>
        </a:xfrm>
      </p:grpSpPr>
      <p:sp>
        <p:nvSpPr>
          <p:cNvPr id="1732" name="Google Shape;1732;g995fd1ae3f_0_3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3" name="Google Shape;1733;g995fd1ae3f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1" name="Shape 1741"/>
        <p:cNvGrpSpPr/>
        <p:nvPr/>
      </p:nvGrpSpPr>
      <p:grpSpPr>
        <a:xfrm>
          <a:off x="0" y="0"/>
          <a:ext cx="0" cy="0"/>
          <a:chOff x="0" y="0"/>
          <a:chExt cx="0" cy="0"/>
        </a:xfrm>
      </p:grpSpPr>
      <p:sp>
        <p:nvSpPr>
          <p:cNvPr id="1742" name="Google Shape;1742;g995fd1ae3f_0_3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3" name="Google Shape;1743;g995fd1ae3f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1" name="Shape 1751"/>
        <p:cNvGrpSpPr/>
        <p:nvPr/>
      </p:nvGrpSpPr>
      <p:grpSpPr>
        <a:xfrm>
          <a:off x="0" y="0"/>
          <a:ext cx="0" cy="0"/>
          <a:chOff x="0" y="0"/>
          <a:chExt cx="0" cy="0"/>
        </a:xfrm>
      </p:grpSpPr>
      <p:sp>
        <p:nvSpPr>
          <p:cNvPr id="1752" name="Google Shape;1752;g995fd1ae3f_0_4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3" name="Google Shape;1753;g995fd1ae3f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1" name="Shape 1761"/>
        <p:cNvGrpSpPr/>
        <p:nvPr/>
      </p:nvGrpSpPr>
      <p:grpSpPr>
        <a:xfrm>
          <a:off x="0" y="0"/>
          <a:ext cx="0" cy="0"/>
          <a:chOff x="0" y="0"/>
          <a:chExt cx="0" cy="0"/>
        </a:xfrm>
      </p:grpSpPr>
      <p:sp>
        <p:nvSpPr>
          <p:cNvPr id="1762" name="Google Shape;1762;g995fd1ae3f_0_4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3" name="Google Shape;1763;g995fd1ae3f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1" name="Shape 1771"/>
        <p:cNvGrpSpPr/>
        <p:nvPr/>
      </p:nvGrpSpPr>
      <p:grpSpPr>
        <a:xfrm>
          <a:off x="0" y="0"/>
          <a:ext cx="0" cy="0"/>
          <a:chOff x="0" y="0"/>
          <a:chExt cx="0" cy="0"/>
        </a:xfrm>
      </p:grpSpPr>
      <p:sp>
        <p:nvSpPr>
          <p:cNvPr id="1772" name="Google Shape;1772;g8e7f805f76_0_6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3" name="Google Shape;1773;g8e7f805f76_0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0" name="Shape 1780"/>
        <p:cNvGrpSpPr/>
        <p:nvPr/>
      </p:nvGrpSpPr>
      <p:grpSpPr>
        <a:xfrm>
          <a:off x="0" y="0"/>
          <a:ext cx="0" cy="0"/>
          <a:chOff x="0" y="0"/>
          <a:chExt cx="0" cy="0"/>
        </a:xfrm>
      </p:grpSpPr>
      <p:sp>
        <p:nvSpPr>
          <p:cNvPr id="1781" name="Google Shape;1781;g995fd1ae3f_0_4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2" name="Google Shape;1782;g995fd1ae3f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1" name="Shape 1791"/>
        <p:cNvGrpSpPr/>
        <p:nvPr/>
      </p:nvGrpSpPr>
      <p:grpSpPr>
        <a:xfrm>
          <a:off x="0" y="0"/>
          <a:ext cx="0" cy="0"/>
          <a:chOff x="0" y="0"/>
          <a:chExt cx="0" cy="0"/>
        </a:xfrm>
      </p:grpSpPr>
      <p:sp>
        <p:nvSpPr>
          <p:cNvPr id="1792" name="Google Shape;1792;g995fd1ae3f_0_4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3" name="Google Shape;1793;g995fd1ae3f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g8e7f805f76_0_5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4" name="Google Shape;1804;g8e7f805f76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9" name="Shape 1809"/>
        <p:cNvGrpSpPr/>
        <p:nvPr/>
      </p:nvGrpSpPr>
      <p:grpSpPr>
        <a:xfrm>
          <a:off x="0" y="0"/>
          <a:ext cx="0" cy="0"/>
          <a:chOff x="0" y="0"/>
          <a:chExt cx="0" cy="0"/>
        </a:xfrm>
      </p:grpSpPr>
      <p:sp>
        <p:nvSpPr>
          <p:cNvPr id="1810" name="Google Shape;1810;g995fd1ae3f_0_4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1" name="Google Shape;1811;g995fd1ae3f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2" name="Shape 1822"/>
        <p:cNvGrpSpPr/>
        <p:nvPr/>
      </p:nvGrpSpPr>
      <p:grpSpPr>
        <a:xfrm>
          <a:off x="0" y="0"/>
          <a:ext cx="0" cy="0"/>
          <a:chOff x="0" y="0"/>
          <a:chExt cx="0" cy="0"/>
        </a:xfrm>
      </p:grpSpPr>
      <p:sp>
        <p:nvSpPr>
          <p:cNvPr id="1823" name="Google Shape;1823;g8e7f805f76_0_6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4" name="Google Shape;1824;g8e7f805f76_0_6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2" name="Shape 1832"/>
        <p:cNvGrpSpPr/>
        <p:nvPr/>
      </p:nvGrpSpPr>
      <p:grpSpPr>
        <a:xfrm>
          <a:off x="0" y="0"/>
          <a:ext cx="0" cy="0"/>
          <a:chOff x="0" y="0"/>
          <a:chExt cx="0" cy="0"/>
        </a:xfrm>
      </p:grpSpPr>
      <p:sp>
        <p:nvSpPr>
          <p:cNvPr id="1833" name="Google Shape;1833;g8e7f805f76_0_6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4" name="Google Shape;1834;g8e7f805f76_0_6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1" name="Shape 1841"/>
        <p:cNvGrpSpPr/>
        <p:nvPr/>
      </p:nvGrpSpPr>
      <p:grpSpPr>
        <a:xfrm>
          <a:off x="0" y="0"/>
          <a:ext cx="0" cy="0"/>
          <a:chOff x="0" y="0"/>
          <a:chExt cx="0" cy="0"/>
        </a:xfrm>
      </p:grpSpPr>
      <p:sp>
        <p:nvSpPr>
          <p:cNvPr id="1842" name="Google Shape;1842;g995fd1ae3f_0_4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3" name="Google Shape;1843;g995fd1ae3f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9" name="Shape 1849"/>
        <p:cNvGrpSpPr/>
        <p:nvPr/>
      </p:nvGrpSpPr>
      <p:grpSpPr>
        <a:xfrm>
          <a:off x="0" y="0"/>
          <a:ext cx="0" cy="0"/>
          <a:chOff x="0" y="0"/>
          <a:chExt cx="0" cy="0"/>
        </a:xfrm>
      </p:grpSpPr>
      <p:sp>
        <p:nvSpPr>
          <p:cNvPr id="1850" name="Google Shape;1850;g8e7f805f76_0_6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1" name="Google Shape;1851;g8e7f805f76_0_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9" name="Shape 1859"/>
        <p:cNvGrpSpPr/>
        <p:nvPr/>
      </p:nvGrpSpPr>
      <p:grpSpPr>
        <a:xfrm>
          <a:off x="0" y="0"/>
          <a:ext cx="0" cy="0"/>
          <a:chOff x="0" y="0"/>
          <a:chExt cx="0" cy="0"/>
        </a:xfrm>
      </p:grpSpPr>
      <p:sp>
        <p:nvSpPr>
          <p:cNvPr id="1860" name="Google Shape;1860;g8e7f805f76_0_3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1" name="Google Shape;1861;g8e7f805f76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54" name="Shape 54"/>
        <p:cNvGrpSpPr/>
        <p:nvPr/>
      </p:nvGrpSpPr>
      <p:grpSpPr>
        <a:xfrm>
          <a:off x="0" y="0"/>
          <a:ext cx="0" cy="0"/>
          <a:chOff x="0" y="0"/>
          <a:chExt cx="0" cy="0"/>
        </a:xfrm>
      </p:grpSpPr>
      <p:sp>
        <p:nvSpPr>
          <p:cNvPr id="55" name="Google Shape;55;p14"/>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57" name="Google Shape;57;p14"/>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58" name="Google Shape;58;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3" name="Shape 63"/>
        <p:cNvGrpSpPr/>
        <p:nvPr/>
      </p:nvGrpSpPr>
      <p:grpSpPr>
        <a:xfrm>
          <a:off x="0" y="0"/>
          <a:ext cx="0" cy="0"/>
          <a:chOff x="0" y="0"/>
          <a:chExt cx="0" cy="0"/>
        </a:xfrm>
      </p:grpSpPr>
      <p:sp>
        <p:nvSpPr>
          <p:cNvPr id="64" name="Google Shape;64;p1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5" name="Google Shape;65;p1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6" name="Google Shape;66;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7" name="Shape 67"/>
        <p:cNvGrpSpPr/>
        <p:nvPr/>
      </p:nvGrpSpPr>
      <p:grpSpPr>
        <a:xfrm>
          <a:off x="0" y="0"/>
          <a:ext cx="0" cy="0"/>
          <a:chOff x="0" y="0"/>
          <a:chExt cx="0" cy="0"/>
        </a:xfrm>
      </p:grpSpPr>
      <p:sp>
        <p:nvSpPr>
          <p:cNvPr id="68" name="Google Shape;68;p1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73" name="Google Shape;73;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4" name="Shape 74"/>
        <p:cNvGrpSpPr/>
        <p:nvPr/>
      </p:nvGrpSpPr>
      <p:grpSpPr>
        <a:xfrm>
          <a:off x="0" y="0"/>
          <a:ext cx="0" cy="0"/>
          <a:chOff x="0" y="0"/>
          <a:chExt cx="0" cy="0"/>
        </a:xfrm>
      </p:grpSpPr>
      <p:sp>
        <p:nvSpPr>
          <p:cNvPr id="75" name="Google Shape;75;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 name="Google Shape;76;p1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7" name="Google Shape;77;p19"/>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8" name="Google Shape;78;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9" name="Shape 79"/>
        <p:cNvGrpSpPr/>
        <p:nvPr/>
      </p:nvGrpSpPr>
      <p:grpSpPr>
        <a:xfrm>
          <a:off x="0" y="0"/>
          <a:ext cx="0" cy="0"/>
          <a:chOff x="0" y="0"/>
          <a:chExt cx="0" cy="0"/>
        </a:xfrm>
      </p:grpSpPr>
      <p:sp>
        <p:nvSpPr>
          <p:cNvPr id="80" name="Google Shape;80;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1" name="Google Shape;81;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2" name="Shape 82"/>
        <p:cNvGrpSpPr/>
        <p:nvPr/>
      </p:nvGrpSpPr>
      <p:grpSpPr>
        <a:xfrm>
          <a:off x="0" y="0"/>
          <a:ext cx="0" cy="0"/>
          <a:chOff x="0" y="0"/>
          <a:chExt cx="0" cy="0"/>
        </a:xfrm>
      </p:grpSpPr>
      <p:sp>
        <p:nvSpPr>
          <p:cNvPr id="83" name="Google Shape;83;p21"/>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4" name="Google Shape;84;p21"/>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6" name="Shape 86"/>
        <p:cNvGrpSpPr/>
        <p:nvPr/>
      </p:nvGrpSpPr>
      <p:grpSpPr>
        <a:xfrm>
          <a:off x="0" y="0"/>
          <a:ext cx="0" cy="0"/>
          <a:chOff x="0" y="0"/>
          <a:chExt cx="0" cy="0"/>
        </a:xfrm>
      </p:grpSpPr>
      <p:sp>
        <p:nvSpPr>
          <p:cNvPr id="87" name="Google Shape;87;p22"/>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9" name="Shape 89"/>
        <p:cNvGrpSpPr/>
        <p:nvPr/>
      </p:nvGrpSpPr>
      <p:grpSpPr>
        <a:xfrm>
          <a:off x="0" y="0"/>
          <a:ext cx="0" cy="0"/>
          <a:chOff x="0" y="0"/>
          <a:chExt cx="0" cy="0"/>
        </a:xfrm>
      </p:grpSpPr>
      <p:sp>
        <p:nvSpPr>
          <p:cNvPr id="90" name="Google Shape;90;p2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3"/>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2" name="Google Shape;92;p23"/>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3" name="Google Shape;93;p23"/>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94" name="Google Shape;94;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5" name="Shape 95"/>
        <p:cNvGrpSpPr/>
        <p:nvPr/>
      </p:nvGrpSpPr>
      <p:grpSpPr>
        <a:xfrm>
          <a:off x="0" y="0"/>
          <a:ext cx="0" cy="0"/>
          <a:chOff x="0" y="0"/>
          <a:chExt cx="0" cy="0"/>
        </a:xfrm>
      </p:grpSpPr>
      <p:sp>
        <p:nvSpPr>
          <p:cNvPr id="96" name="Google Shape;96;p2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97" name="Google Shape;97;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8" name="Shape 98"/>
        <p:cNvGrpSpPr/>
        <p:nvPr/>
      </p:nvGrpSpPr>
      <p:grpSpPr>
        <a:xfrm>
          <a:off x="0" y="0"/>
          <a:ext cx="0" cy="0"/>
          <a:chOff x="0" y="0"/>
          <a:chExt cx="0" cy="0"/>
        </a:xfrm>
      </p:grpSpPr>
      <p:sp>
        <p:nvSpPr>
          <p:cNvPr id="99" name="Google Shape;99;p2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0" name="Google Shape;100;p25"/>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1" name="Google Shape;101;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2" name="Shape 102"/>
        <p:cNvGrpSpPr/>
        <p:nvPr/>
      </p:nvGrpSpPr>
      <p:grpSpPr>
        <a:xfrm>
          <a:off x="0" y="0"/>
          <a:ext cx="0" cy="0"/>
          <a:chOff x="0" y="0"/>
          <a:chExt cx="0" cy="0"/>
        </a:xfrm>
      </p:grpSpPr>
      <p:sp>
        <p:nvSpPr>
          <p:cNvPr id="103" name="Google Shape;103;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04" name="Shape 104"/>
        <p:cNvGrpSpPr/>
        <p:nvPr/>
      </p:nvGrpSpPr>
      <p:grpSpPr>
        <a:xfrm>
          <a:off x="0" y="0"/>
          <a:ext cx="0" cy="0"/>
          <a:chOff x="0" y="0"/>
          <a:chExt cx="0" cy="0"/>
        </a:xfrm>
      </p:grpSpPr>
      <p:sp>
        <p:nvSpPr>
          <p:cNvPr id="105" name="Google Shape;105;p27"/>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7"/>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07" name="Google Shape;107;p27"/>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08" name="Shape 108"/>
        <p:cNvGrpSpPr/>
        <p:nvPr/>
      </p:nvGrpSpPr>
      <p:grpSpPr>
        <a:xfrm>
          <a:off x="0" y="0"/>
          <a:ext cx="0" cy="0"/>
          <a:chOff x="0" y="0"/>
          <a:chExt cx="0" cy="0"/>
        </a:xfrm>
      </p:grpSpPr>
      <p:sp>
        <p:nvSpPr>
          <p:cNvPr id="109" name="Google Shape;109;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8"/>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1" name="Google Shape;111;p28"/>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2" name="Google Shape;112;p28"/>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3" name="Google Shape;113;p28"/>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4" name="Google Shape;114;p28"/>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115" name="Shape 115"/>
        <p:cNvGrpSpPr/>
        <p:nvPr/>
      </p:nvGrpSpPr>
      <p:grpSpPr>
        <a:xfrm>
          <a:off x="0" y="0"/>
          <a:ext cx="0" cy="0"/>
          <a:chOff x="0" y="0"/>
          <a:chExt cx="0" cy="0"/>
        </a:xfrm>
      </p:grpSpPr>
      <p:sp>
        <p:nvSpPr>
          <p:cNvPr id="116" name="Google Shape;116;p29"/>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18" name="Google Shape;118;p29"/>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19" name="Google Shape;119;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theme" Target="../theme/theme1.xml"/><Relationship Id="rId14" Type="http://schemas.openxmlformats.org/officeDocument/2006/relationships/slideLayout" Target="../slideLayouts/slideLayout2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9" name="Shape 59"/>
        <p:cNvGrpSpPr/>
        <p:nvPr/>
      </p:nvGrpSpPr>
      <p:grpSpPr>
        <a:xfrm>
          <a:off x="0" y="0"/>
          <a:ext cx="0" cy="0"/>
          <a:chOff x="0" y="0"/>
          <a:chExt cx="0" cy="0"/>
        </a:xfrm>
      </p:grpSpPr>
      <p:sp>
        <p:nvSpPr>
          <p:cNvPr id="60" name="Google Shape;60;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1" name="Google Shape;61;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2" name="Google Shape;62;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0.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105.xml"/><Relationship Id="rId42" Type="http://schemas.openxmlformats.org/officeDocument/2006/relationships/slide" Target="/ppt/slides/slide105.xml"/><Relationship Id="rId41" Type="http://schemas.openxmlformats.org/officeDocument/2006/relationships/slide" Target="/ppt/slides/slide150.xml"/><Relationship Id="rId44" Type="http://schemas.openxmlformats.org/officeDocument/2006/relationships/slide" Target="/ppt/slides/slide105.xml"/><Relationship Id="rId43" Type="http://schemas.openxmlformats.org/officeDocument/2006/relationships/slide" Target="/ppt/slides/slide159.xml"/><Relationship Id="rId46" Type="http://schemas.openxmlformats.org/officeDocument/2006/relationships/slide" Target="/ppt/slides/slide72.xml"/><Relationship Id="rId45" Type="http://schemas.openxmlformats.org/officeDocument/2006/relationships/slide" Target="/ppt/slides/slide167.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37.xml"/><Relationship Id="rId4" Type="http://schemas.openxmlformats.org/officeDocument/2006/relationships/slide" Target="/ppt/slides/slide37.xml"/><Relationship Id="rId9" Type="http://schemas.openxmlformats.org/officeDocument/2006/relationships/slide" Target="/ppt/slides/slide55.xml"/><Relationship Id="rId48" Type="http://schemas.openxmlformats.org/officeDocument/2006/relationships/slide" Target="/ppt/slides/slide72.xml"/><Relationship Id="rId47" Type="http://schemas.openxmlformats.org/officeDocument/2006/relationships/slide" Target="/ppt/slides/slide31.xml"/><Relationship Id="rId49" Type="http://schemas.openxmlformats.org/officeDocument/2006/relationships/slide" Target="/ppt/slides/slide4.xml"/><Relationship Id="rId5" Type="http://schemas.openxmlformats.org/officeDocument/2006/relationships/slide" Target="/ppt/slides/slide42.xml"/><Relationship Id="rId6" Type="http://schemas.openxmlformats.org/officeDocument/2006/relationships/slide" Target="/ppt/slides/slide42.xml"/><Relationship Id="rId7" Type="http://schemas.openxmlformats.org/officeDocument/2006/relationships/slide" Target="/ppt/slides/slide47.xml"/><Relationship Id="rId8" Type="http://schemas.openxmlformats.org/officeDocument/2006/relationships/slide" Target="/ppt/slides/slide47.xml"/><Relationship Id="rId31" Type="http://schemas.openxmlformats.org/officeDocument/2006/relationships/slide" Target="/ppt/slides/slide105.xml"/><Relationship Id="rId30" Type="http://schemas.openxmlformats.org/officeDocument/2006/relationships/image" Target="../media/image4.png"/><Relationship Id="rId33" Type="http://schemas.openxmlformats.org/officeDocument/2006/relationships/slide" Target="/ppt/slides/slide105.xml"/><Relationship Id="rId32" Type="http://schemas.openxmlformats.org/officeDocument/2006/relationships/slide" Target="/ppt/slides/slide105.xml"/><Relationship Id="rId35" Type="http://schemas.openxmlformats.org/officeDocument/2006/relationships/slide" Target="/ppt/slides/slide131.xml"/><Relationship Id="rId34" Type="http://schemas.openxmlformats.org/officeDocument/2006/relationships/slide" Target="/ppt/slides/slide105.xml"/><Relationship Id="rId37" Type="http://schemas.openxmlformats.org/officeDocument/2006/relationships/slide" Target="/ppt/slides/slide136.xml"/><Relationship Id="rId36" Type="http://schemas.openxmlformats.org/officeDocument/2006/relationships/slide" Target="/ppt/slides/slide105.xml"/><Relationship Id="rId39" Type="http://schemas.openxmlformats.org/officeDocument/2006/relationships/slide" Target="/ppt/slides/slide142.xml"/><Relationship Id="rId38" Type="http://schemas.openxmlformats.org/officeDocument/2006/relationships/slide" Target="/ppt/slides/slide105.xml"/><Relationship Id="rId61" Type="http://schemas.openxmlformats.org/officeDocument/2006/relationships/slide" Target="/ppt/slides/slide124.xml"/><Relationship Id="rId20" Type="http://schemas.openxmlformats.org/officeDocument/2006/relationships/slide" Target="/ppt/slides/slide89.xml"/><Relationship Id="rId22" Type="http://schemas.openxmlformats.org/officeDocument/2006/relationships/slide" Target="/ppt/slides/slide99.xml"/><Relationship Id="rId21" Type="http://schemas.openxmlformats.org/officeDocument/2006/relationships/slide" Target="/ppt/slides/slide89.xml"/><Relationship Id="rId24" Type="http://schemas.openxmlformats.org/officeDocument/2006/relationships/slide" Target="/ppt/slides/slide99.xml"/><Relationship Id="rId23" Type="http://schemas.openxmlformats.org/officeDocument/2006/relationships/slide" Target="/ppt/slides/slide99.xml"/><Relationship Id="rId60" Type="http://schemas.openxmlformats.org/officeDocument/2006/relationships/slide" Target="/ppt/slides/slide72.xml"/><Relationship Id="rId26" Type="http://schemas.openxmlformats.org/officeDocument/2006/relationships/image" Target="../media/image1.png"/><Relationship Id="rId25" Type="http://schemas.openxmlformats.org/officeDocument/2006/relationships/hyperlink" Target="https://www.flourishkh.com/" TargetMode="External"/><Relationship Id="rId28" Type="http://schemas.openxmlformats.org/officeDocument/2006/relationships/image" Target="../media/image16.png"/><Relationship Id="rId27" Type="http://schemas.openxmlformats.org/officeDocument/2006/relationships/hyperlink" Target="https://classroom.freckle.com/#/login" TargetMode="External"/><Relationship Id="rId29" Type="http://schemas.openxmlformats.org/officeDocument/2006/relationships/hyperlink" Target="https://www.gregtangmath.com/games" TargetMode="External"/><Relationship Id="rId51" Type="http://schemas.openxmlformats.org/officeDocument/2006/relationships/slide" Target="/ppt/slides/slide27.xml"/><Relationship Id="rId50" Type="http://schemas.openxmlformats.org/officeDocument/2006/relationships/slide" Target="/ppt/slides/slide72.xml"/><Relationship Id="rId53" Type="http://schemas.openxmlformats.org/officeDocument/2006/relationships/slide" Target="/ppt/slides/slide16.xml"/><Relationship Id="rId52" Type="http://schemas.openxmlformats.org/officeDocument/2006/relationships/slide" Target="/ppt/slides/slide72.xml"/><Relationship Id="rId11" Type="http://schemas.openxmlformats.org/officeDocument/2006/relationships/slide" Target="/ppt/slides/slide63.xml"/><Relationship Id="rId55" Type="http://schemas.openxmlformats.org/officeDocument/2006/relationships/slide" Target="/ppt/slides/slide11.xml"/><Relationship Id="rId10" Type="http://schemas.openxmlformats.org/officeDocument/2006/relationships/slide" Target="/ppt/slides/slide55.xml"/><Relationship Id="rId54" Type="http://schemas.openxmlformats.org/officeDocument/2006/relationships/slide" Target="/ppt/slides/slide72.xml"/><Relationship Id="rId13" Type="http://schemas.openxmlformats.org/officeDocument/2006/relationships/slide" Target="/ppt/slides/slide63.xml"/><Relationship Id="rId57" Type="http://schemas.openxmlformats.org/officeDocument/2006/relationships/slide" Target="/ppt/slides/slide110.xml"/><Relationship Id="rId12" Type="http://schemas.openxmlformats.org/officeDocument/2006/relationships/slide" Target="/ppt/slides/slide63.xml"/><Relationship Id="rId56" Type="http://schemas.openxmlformats.org/officeDocument/2006/relationships/slide" Target="/ppt/slides/slide72.xml"/><Relationship Id="rId15" Type="http://schemas.openxmlformats.org/officeDocument/2006/relationships/slide" Target="/ppt/slides/slide72.xml"/><Relationship Id="rId59" Type="http://schemas.openxmlformats.org/officeDocument/2006/relationships/slide" Target="/ppt/slides/slide119.xml"/><Relationship Id="rId14" Type="http://schemas.openxmlformats.org/officeDocument/2006/relationships/slide" Target="/ppt/slides/slide72.xml"/><Relationship Id="rId58" Type="http://schemas.openxmlformats.org/officeDocument/2006/relationships/slide" Target="/ppt/slides/slide72.xml"/><Relationship Id="rId17" Type="http://schemas.openxmlformats.org/officeDocument/2006/relationships/slide" Target="/ppt/slides/slide80.xml"/><Relationship Id="rId16" Type="http://schemas.openxmlformats.org/officeDocument/2006/relationships/slide" Target="/ppt/slides/slide80.xml"/><Relationship Id="rId19" Type="http://schemas.openxmlformats.org/officeDocument/2006/relationships/slide" Target="/ppt/slides/slide89.xml"/><Relationship Id="rId18" Type="http://schemas.openxmlformats.org/officeDocument/2006/relationships/slide" Target="/ppt/slides/slide8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15.png"/><Relationship Id="rId5"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4.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38.png"/><Relationship Id="rId5"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35.pn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2.xml"/><Relationship Id="rId3" Type="http://schemas.openxmlformats.org/officeDocument/2006/relationships/image" Target="../media/image31.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3.xml"/><Relationship Id="rId3" Type="http://schemas.openxmlformats.org/officeDocument/2006/relationships/image" Target="../media/image41.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4.xml"/><Relationship Id="rId3" Type="http://schemas.openxmlformats.org/officeDocument/2006/relationships/image" Target="../media/image46.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5.xml"/><Relationship Id="rId3" Type="http://schemas.openxmlformats.org/officeDocument/2006/relationships/image" Target="../media/image48.png"/><Relationship Id="rId4" Type="http://schemas.openxmlformats.org/officeDocument/2006/relationships/image" Target="../media/image44.png"/><Relationship Id="rId5" Type="http://schemas.openxmlformats.org/officeDocument/2006/relationships/image" Target="../media/image43.png"/><Relationship Id="rId6" Type="http://schemas.openxmlformats.org/officeDocument/2006/relationships/image" Target="../media/image3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6.xml"/><Relationship Id="rId3" Type="http://schemas.openxmlformats.org/officeDocument/2006/relationships/image" Target="../media/image4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5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55.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52.png"/><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3.png"/><Relationship Id="rId4" Type="http://schemas.openxmlformats.org/officeDocument/2006/relationships/image" Target="../media/image49.png"/><Relationship Id="rId5" Type="http://schemas.openxmlformats.org/officeDocument/2006/relationships/image" Target="../media/image5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4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5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3.png"/><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6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5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6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5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3.png"/><Relationship Id="rId4" Type="http://schemas.openxmlformats.org/officeDocument/2006/relationships/image" Target="../media/image6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5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6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6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6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6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6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7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6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7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7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7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75.png"/><Relationship Id="rId4" Type="http://schemas.openxmlformats.org/officeDocument/2006/relationships/image" Target="../media/image83.png"/><Relationship Id="rId5" Type="http://schemas.openxmlformats.org/officeDocument/2006/relationships/image" Target="../media/image70.png"/><Relationship Id="rId6" Type="http://schemas.openxmlformats.org/officeDocument/2006/relationships/image" Target="../media/image8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80.png"/><Relationship Id="rId4" Type="http://schemas.openxmlformats.org/officeDocument/2006/relationships/image" Target="../media/image72.png"/><Relationship Id="rId5" Type="http://schemas.openxmlformats.org/officeDocument/2006/relationships/image" Target="../media/image74.png"/><Relationship Id="rId6" Type="http://schemas.openxmlformats.org/officeDocument/2006/relationships/image" Target="../media/image79.png"/><Relationship Id="rId7" Type="http://schemas.openxmlformats.org/officeDocument/2006/relationships/image" Target="../media/image8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3.png"/><Relationship Id="rId4" Type="http://schemas.openxmlformats.org/officeDocument/2006/relationships/image" Target="../media/image86.png"/><Relationship Id="rId5" Type="http://schemas.openxmlformats.org/officeDocument/2006/relationships/image" Target="../media/image76.png"/><Relationship Id="rId6" Type="http://schemas.openxmlformats.org/officeDocument/2006/relationships/image" Target="../media/image8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9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87.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8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84.png"/><Relationship Id="rId4" Type="http://schemas.openxmlformats.org/officeDocument/2006/relationships/image" Target="../media/image92.png"/><Relationship Id="rId5" Type="http://schemas.openxmlformats.org/officeDocument/2006/relationships/image" Target="../media/image9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92.png"/><Relationship Id="rId4" Type="http://schemas.openxmlformats.org/officeDocument/2006/relationships/image" Target="../media/image9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8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3.png"/><Relationship Id="rId4" Type="http://schemas.openxmlformats.org/officeDocument/2006/relationships/image" Target="../media/image86.png"/><Relationship Id="rId5" Type="http://schemas.openxmlformats.org/officeDocument/2006/relationships/image" Target="../media/image76.png"/><Relationship Id="rId6" Type="http://schemas.openxmlformats.org/officeDocument/2006/relationships/image" Target="../media/image8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90.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95.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9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0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98.png"/><Relationship Id="rId4" Type="http://schemas.openxmlformats.org/officeDocument/2006/relationships/image" Target="../media/image102.png"/><Relationship Id="rId5" Type="http://schemas.openxmlformats.org/officeDocument/2006/relationships/image" Target="../media/image96.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97.png"/><Relationship Id="rId4" Type="http://schemas.openxmlformats.org/officeDocument/2006/relationships/image" Target="../media/image10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3.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0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0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01.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15.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10.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10.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14.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14.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3.png"/><Relationship Id="rId4" Type="http://schemas.openxmlformats.org/officeDocument/2006/relationships/image" Target="../media/image110.png"/><Relationship Id="rId5" Type="http://schemas.openxmlformats.org/officeDocument/2006/relationships/image" Target="../media/image114.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06.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00.png"/><Relationship Id="rId4" Type="http://schemas.openxmlformats.org/officeDocument/2006/relationships/image" Target="../media/image105.png"/><Relationship Id="rId5" Type="http://schemas.openxmlformats.org/officeDocument/2006/relationships/image" Target="../media/image109.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24.png"/><Relationship Id="rId4" Type="http://schemas.openxmlformats.org/officeDocument/2006/relationships/image" Target="../media/image111.png"/><Relationship Id="rId5" Type="http://schemas.openxmlformats.org/officeDocument/2006/relationships/image" Target="../media/image126.png"/><Relationship Id="rId6" Type="http://schemas.openxmlformats.org/officeDocument/2006/relationships/image" Target="../media/image128.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3.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29.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22.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21.png"/><Relationship Id="rId4" Type="http://schemas.openxmlformats.org/officeDocument/2006/relationships/image" Target="../media/image88.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53.png"/><Relationship Id="rId4" Type="http://schemas.openxmlformats.org/officeDocument/2006/relationships/image" Target="../media/image12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3.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13.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17.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116.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33.png"/><Relationship Id="rId4" Type="http://schemas.openxmlformats.org/officeDocument/2006/relationships/image" Target="../media/image118.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34.png"/><Relationship Id="rId4" Type="http://schemas.openxmlformats.org/officeDocument/2006/relationships/image" Target="../media/image132.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30.png"/><Relationship Id="rId4" Type="http://schemas.openxmlformats.org/officeDocument/2006/relationships/image" Target="../media/image131.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25.png"/><Relationship Id="rId4" Type="http://schemas.openxmlformats.org/officeDocument/2006/relationships/image" Target="../media/image127.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3.png"/><Relationship Id="rId4" Type="http://schemas.openxmlformats.org/officeDocument/2006/relationships/image" Target="../media/image125.png"/><Relationship Id="rId5" Type="http://schemas.openxmlformats.org/officeDocument/2006/relationships/image" Target="../media/image135.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60.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145.png"/><Relationship Id="rId4" Type="http://schemas.openxmlformats.org/officeDocument/2006/relationships/image" Target="../media/image142.png"/><Relationship Id="rId9" Type="http://schemas.openxmlformats.org/officeDocument/2006/relationships/image" Target="../media/image147.png"/><Relationship Id="rId5" Type="http://schemas.openxmlformats.org/officeDocument/2006/relationships/image" Target="../media/image148.png"/><Relationship Id="rId6" Type="http://schemas.openxmlformats.org/officeDocument/2006/relationships/image" Target="../media/image140.png"/><Relationship Id="rId7" Type="http://schemas.openxmlformats.org/officeDocument/2006/relationships/image" Target="../media/image138.png"/><Relationship Id="rId8" Type="http://schemas.openxmlformats.org/officeDocument/2006/relationships/image" Target="../media/image143.png"/><Relationship Id="rId11" Type="http://schemas.openxmlformats.org/officeDocument/2006/relationships/image" Target="../media/image136.png"/><Relationship Id="rId10" Type="http://schemas.openxmlformats.org/officeDocument/2006/relationships/image" Target="../media/image139.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41.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3.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37.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46.png"/><Relationship Id="rId4" Type="http://schemas.openxmlformats.org/officeDocument/2006/relationships/image" Target="../media/image149.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55.png"/><Relationship Id="rId4" Type="http://schemas.openxmlformats.org/officeDocument/2006/relationships/image" Target="../media/image144.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51.png"/><Relationship Id="rId4" Type="http://schemas.openxmlformats.org/officeDocument/2006/relationships/image" Target="../media/image152.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50.png"/><Relationship Id="rId4" Type="http://schemas.openxmlformats.org/officeDocument/2006/relationships/image" Target="../media/image157.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3.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61.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62.png"/><Relationship Id="rId4" Type="http://schemas.openxmlformats.org/officeDocument/2006/relationships/image" Target="../media/image159.png"/><Relationship Id="rId5" Type="http://schemas.openxmlformats.org/officeDocument/2006/relationships/image" Target="../media/image156.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3.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65.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64.png"/><Relationship Id="rId4" Type="http://schemas.openxmlformats.org/officeDocument/2006/relationships/image" Target="../media/image167.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158.png"/><Relationship Id="rId4" Type="http://schemas.openxmlformats.org/officeDocument/2006/relationships/image" Target="../media/image166.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76.png"/><Relationship Id="rId4" Type="http://schemas.openxmlformats.org/officeDocument/2006/relationships/image" Target="../media/image172.png"/><Relationship Id="rId5" Type="http://schemas.openxmlformats.org/officeDocument/2006/relationships/image" Target="../media/image170.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3.png"/><Relationship Id="rId4" Type="http://schemas.openxmlformats.org/officeDocument/2006/relationships/image" Target="../media/image163.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174.png"/><Relationship Id="rId4" Type="http://schemas.openxmlformats.org/officeDocument/2006/relationships/image" Target="../media/image183.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188.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179.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173.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169.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 Id="rId3" Type="http://schemas.openxmlformats.org/officeDocument/2006/relationships/image" Target="../media/image169.png"/><Relationship Id="rId4" Type="http://schemas.openxmlformats.org/officeDocument/2006/relationships/image" Target="../media/image171.png"/><Relationship Id="rId5" Type="http://schemas.openxmlformats.org/officeDocument/2006/relationships/image" Target="../media/image168.png"/><Relationship Id="rId6" Type="http://schemas.openxmlformats.org/officeDocument/2006/relationships/image" Target="../media/image3.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175.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image" Target="../media/image178.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180.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177.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 Id="rId3" Type="http://schemas.openxmlformats.org/officeDocument/2006/relationships/image" Target="../media/image182.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 Id="rId3" Type="http://schemas.openxmlformats.org/officeDocument/2006/relationships/image" Target="../media/image187.png"/><Relationship Id="rId4" Type="http://schemas.openxmlformats.org/officeDocument/2006/relationships/image" Target="../media/image184.png"/><Relationship Id="rId5" Type="http://schemas.openxmlformats.org/officeDocument/2006/relationships/image" Target="../media/image186.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3.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 Id="rId3" Type="http://schemas.openxmlformats.org/officeDocument/2006/relationships/image" Target="../media/image201.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 Id="rId3" Type="http://schemas.openxmlformats.org/officeDocument/2006/relationships/image" Target="../media/image181.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 Id="rId3" Type="http://schemas.openxmlformats.org/officeDocument/2006/relationships/image" Target="../media/image195.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 Id="rId3" Type="http://schemas.openxmlformats.org/officeDocument/2006/relationships/image" Target="../media/image191.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 Id="rId3" Type="http://schemas.openxmlformats.org/officeDocument/2006/relationships/image" Target="../media/image185.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 Id="rId3" Type="http://schemas.openxmlformats.org/officeDocument/2006/relationships/image" Target="../media/image189.png"/><Relationship Id="rId4" Type="http://schemas.openxmlformats.org/officeDocument/2006/relationships/image" Target="../media/image190.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 Id="rId3" Type="http://schemas.openxmlformats.org/officeDocument/2006/relationships/image" Target="../media/image120.png"/><Relationship Id="rId4" Type="http://schemas.openxmlformats.org/officeDocument/2006/relationships/image" Target="../media/image192.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 Id="rId3" Type="http://schemas.openxmlformats.org/officeDocument/2006/relationships/image" Target="../media/image3.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8.xml"/><Relationship Id="rId3" Type="http://schemas.openxmlformats.org/officeDocument/2006/relationships/image" Target="../media/image193.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9.xml"/><Relationship Id="rId3" Type="http://schemas.openxmlformats.org/officeDocument/2006/relationships/image" Target="../media/image199.png"/><Relationship Id="rId4" Type="http://schemas.openxmlformats.org/officeDocument/2006/relationships/image" Target="../media/image194.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 Id="rId3" Type="http://schemas.openxmlformats.org/officeDocument/2006/relationships/image" Target="../media/image196.png"/><Relationship Id="rId4" Type="http://schemas.openxmlformats.org/officeDocument/2006/relationships/image" Target="../media/image200.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1.xml"/><Relationship Id="rId3" Type="http://schemas.openxmlformats.org/officeDocument/2006/relationships/image" Target="../media/image197.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2.xml"/><Relationship Id="rId3" Type="http://schemas.openxmlformats.org/officeDocument/2006/relationships/image" Target="../media/image3.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3.xml"/><Relationship Id="rId3" Type="http://schemas.openxmlformats.org/officeDocument/2006/relationships/image" Target="../media/image198.png"/><Relationship Id="rId4" Type="http://schemas.openxmlformats.org/officeDocument/2006/relationships/image" Target="../media/image20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3" name="Shape 123"/>
        <p:cNvGrpSpPr/>
        <p:nvPr/>
      </p:nvGrpSpPr>
      <p:grpSpPr>
        <a:xfrm>
          <a:off x="0" y="0"/>
          <a:ext cx="0" cy="0"/>
          <a:chOff x="0" y="0"/>
          <a:chExt cx="0" cy="0"/>
        </a:xfrm>
      </p:grpSpPr>
      <p:pic>
        <p:nvPicPr>
          <p:cNvPr id="124" name="Google Shape;124;p30"/>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25" name="Google Shape;125;p30"/>
          <p:cNvSpPr txBox="1"/>
          <p:nvPr/>
        </p:nvSpPr>
        <p:spPr>
          <a:xfrm>
            <a:off x="974700" y="1479325"/>
            <a:ext cx="7194600" cy="1602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Adding and Subtracting with Data</a:t>
            </a:r>
            <a:endParaRPr sz="4400">
              <a:solidFill>
                <a:srgbClr val="434343"/>
              </a:solidFill>
              <a:latin typeface="Hepta Slab"/>
              <a:ea typeface="Hepta Slab"/>
              <a:cs typeface="Hepta Slab"/>
              <a:sym typeface="Hepta Slab"/>
            </a:endParaRPr>
          </a:p>
        </p:txBody>
      </p:sp>
      <p:sp>
        <p:nvSpPr>
          <p:cNvPr id="126" name="Google Shape;126;p30"/>
          <p:cNvSpPr txBox="1"/>
          <p:nvPr/>
        </p:nvSpPr>
        <p:spPr>
          <a:xfrm>
            <a:off x="2112300" y="3123838"/>
            <a:ext cx="4919400" cy="399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2000">
                <a:solidFill>
                  <a:srgbClr val="434343"/>
                </a:solidFill>
                <a:latin typeface="Hepta Slab"/>
                <a:ea typeface="Hepta Slab"/>
                <a:cs typeface="Hepta Slab"/>
                <a:sym typeface="Hepta Slab"/>
              </a:rPr>
              <a:t>Grade 2: Unit 2</a:t>
            </a:r>
            <a:endParaRPr sz="2000">
              <a:solidFill>
                <a:srgbClr val="434343"/>
              </a:solidFill>
              <a:latin typeface="Hepta Slab"/>
              <a:ea typeface="Hepta Slab"/>
              <a:cs typeface="Hepta Slab"/>
              <a:sym typeface="Hepta Slab"/>
            </a:endParaRPr>
          </a:p>
        </p:txBody>
      </p:sp>
      <p:sp>
        <p:nvSpPr>
          <p:cNvPr id="127" name="Google Shape;127;p30"/>
          <p:cNvSpPr txBox="1"/>
          <p:nvPr/>
        </p:nvSpPr>
        <p:spPr>
          <a:xfrm>
            <a:off x="576050" y="4275150"/>
            <a:ext cx="6685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MD.D.10, OA.A.1, OA.B.2</a:t>
            </a:r>
            <a:endParaRPr>
              <a:solidFill>
                <a:srgbClr val="666666"/>
              </a:solidFill>
              <a:latin typeface="Hepta Slab"/>
              <a:ea typeface="Hepta Slab"/>
              <a:cs typeface="Hepta Slab"/>
              <a:sym typeface="Hepta Slab"/>
            </a:endParaRPr>
          </a:p>
        </p:txBody>
      </p:sp>
      <p:sp>
        <p:nvSpPr>
          <p:cNvPr id="128" name="Google Shape;128;p30"/>
          <p:cNvSpPr txBox="1"/>
          <p:nvPr/>
        </p:nvSpPr>
        <p:spPr>
          <a:xfrm>
            <a:off x="0" y="47525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K, Unit 2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31"/>
          <p:cNvSpPr txBox="1"/>
          <p:nvPr>
            <p:ph idx="4294967295" type="ctrTitle"/>
          </p:nvPr>
        </p:nvSpPr>
        <p:spPr>
          <a:xfrm>
            <a:off x="649788" y="95650"/>
            <a:ext cx="7772400" cy="56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2200">
                <a:latin typeface="Hepta Slab"/>
                <a:ea typeface="Hepta Slab"/>
                <a:cs typeface="Hepta Slab"/>
                <a:sym typeface="Hepta Slab"/>
              </a:rPr>
              <a:t>Unit 1 Progression Overview</a:t>
            </a:r>
            <a:endParaRPr b="0" sz="200">
              <a:latin typeface="Hepta Slab"/>
              <a:ea typeface="Hepta Slab"/>
              <a:cs typeface="Hepta Slab"/>
              <a:sym typeface="Hepta Slab"/>
            </a:endParaRPr>
          </a:p>
          <a:p>
            <a:pPr indent="0" lvl="0" marL="0" rtl="0" algn="ctr">
              <a:spcBef>
                <a:spcPts val="0"/>
              </a:spcBef>
              <a:spcAft>
                <a:spcPts val="0"/>
              </a:spcAft>
              <a:buNone/>
            </a:pPr>
            <a:r>
              <a:t/>
            </a:r>
            <a:endParaRPr b="0" sz="200">
              <a:latin typeface="Hepta Slab"/>
              <a:ea typeface="Hepta Slab"/>
              <a:cs typeface="Hepta Slab"/>
              <a:sym typeface="Hepta Slab"/>
            </a:endParaRPr>
          </a:p>
          <a:p>
            <a:pPr indent="0" lvl="0" marL="0" rtl="0" algn="ctr">
              <a:spcBef>
                <a:spcPts val="0"/>
              </a:spcBef>
              <a:spcAft>
                <a:spcPts val="0"/>
              </a:spcAft>
              <a:buNone/>
            </a:pPr>
            <a:r>
              <a:rPr b="0" lang="en" sz="1800">
                <a:latin typeface="Hepta Slab"/>
                <a:ea typeface="Hepta Slab"/>
                <a:cs typeface="Hepta Slab"/>
                <a:sym typeface="Hepta Slab"/>
              </a:rPr>
              <a:t>Adding and Subtracting with Data</a:t>
            </a:r>
            <a:endParaRPr b="0" sz="1800">
              <a:latin typeface="Hepta Slab"/>
              <a:ea typeface="Hepta Slab"/>
              <a:cs typeface="Hepta Slab"/>
              <a:sym typeface="Hepta Slab"/>
            </a:endParaRPr>
          </a:p>
        </p:txBody>
      </p:sp>
      <p:grpSp>
        <p:nvGrpSpPr>
          <p:cNvPr id="134" name="Google Shape;134;p31"/>
          <p:cNvGrpSpPr/>
          <p:nvPr/>
        </p:nvGrpSpPr>
        <p:grpSpPr>
          <a:xfrm>
            <a:off x="5624618" y="938789"/>
            <a:ext cx="3541727" cy="2044690"/>
            <a:chOff x="5632317" y="1189775"/>
            <a:chExt cx="3305700" cy="2367087"/>
          </a:xfrm>
        </p:grpSpPr>
        <p:sp>
          <p:nvSpPr>
            <p:cNvPr id="135" name="Google Shape;135;p31"/>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6" name="Google Shape;136;p31"/>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11150" lvl="0" marL="457200" rtl="0" algn="l">
                <a:lnSpc>
                  <a:spcPct val="115000"/>
                </a:lnSpc>
                <a:spcBef>
                  <a:spcPts val="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Represent and solve one- and two-step problems involving addition and subtraction within 100, including different problem types with unknowns in all positions.</a:t>
              </a:r>
              <a:endParaRPr sz="1300">
                <a:solidFill>
                  <a:schemeClr val="dk1"/>
                </a:solidFill>
                <a:latin typeface="Quicksand"/>
                <a:ea typeface="Quicksand"/>
                <a:cs typeface="Quicksand"/>
                <a:sym typeface="Quicksand"/>
              </a:endParaRPr>
            </a:p>
          </p:txBody>
        </p:sp>
      </p:grpSp>
      <p:grpSp>
        <p:nvGrpSpPr>
          <p:cNvPr id="137" name="Google Shape;137;p31"/>
          <p:cNvGrpSpPr/>
          <p:nvPr/>
        </p:nvGrpSpPr>
        <p:grpSpPr>
          <a:xfrm>
            <a:off x="-10662" y="938913"/>
            <a:ext cx="4093832" cy="2763658"/>
            <a:chOff x="0" y="1189989"/>
            <a:chExt cx="3546900" cy="3199419"/>
          </a:xfrm>
        </p:grpSpPr>
        <p:sp>
          <p:nvSpPr>
            <p:cNvPr id="138" name="Google Shape;138;p31"/>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9" name="Google Shape;139;p31"/>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11150" lvl="0" marL="457200" rtl="0" algn="l">
                <a:lnSpc>
                  <a:spcPct val="115000"/>
                </a:lnSpc>
                <a:spcBef>
                  <a:spcPts val="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Add and subtract within 100 using strategies based on place value and the relationship between addition and subtraction</a:t>
              </a:r>
              <a:endParaRPr sz="13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sz="13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p:txBody>
        </p:sp>
      </p:grpSp>
      <p:grpSp>
        <p:nvGrpSpPr>
          <p:cNvPr id="140" name="Google Shape;140;p31"/>
          <p:cNvGrpSpPr/>
          <p:nvPr/>
        </p:nvGrpSpPr>
        <p:grpSpPr>
          <a:xfrm>
            <a:off x="3037391" y="938747"/>
            <a:ext cx="3349996" cy="2399676"/>
            <a:chOff x="2944204" y="1189775"/>
            <a:chExt cx="3305700" cy="2778046"/>
          </a:xfrm>
        </p:grpSpPr>
        <p:sp>
          <p:nvSpPr>
            <p:cNvPr id="141" name="Google Shape;141;p31"/>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2" name="Google Shape;142;p31"/>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11150" lvl="0" marL="457200" rtl="0" algn="l">
                <a:lnSpc>
                  <a:spcPct val="115000"/>
                </a:lnSpc>
                <a:spcBef>
                  <a:spcPts val="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Subtract within 100 using strategies based on place value, including decomposing a ten, and the properties of operations. </a:t>
              </a:r>
              <a:endParaRPr sz="13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p:txBody>
        </p:sp>
      </p:grpSp>
      <p:sp>
        <p:nvSpPr>
          <p:cNvPr id="143" name="Google Shape;143;p31"/>
          <p:cNvSpPr txBox="1"/>
          <p:nvPr/>
        </p:nvSpPr>
        <p:spPr>
          <a:xfrm>
            <a:off x="2566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1-4</a:t>
            </a:r>
            <a:endParaRPr>
              <a:latin typeface="Quicksand"/>
              <a:ea typeface="Quicksand"/>
              <a:cs typeface="Quicksand"/>
              <a:sym typeface="Quicksand"/>
            </a:endParaRPr>
          </a:p>
          <a:p>
            <a:pPr indent="0" lvl="0" marL="0" rtl="0" algn="ctr">
              <a:lnSpc>
                <a:spcPct val="115000"/>
              </a:lnSpc>
              <a:spcBef>
                <a:spcPts val="0"/>
              </a:spcBef>
              <a:spcAft>
                <a:spcPts val="0"/>
              </a:spcAft>
              <a:buNone/>
            </a:pPr>
            <a:r>
              <a:rPr lang="en" sz="700">
                <a:latin typeface="Quicksand"/>
                <a:ea typeface="Quicksand"/>
                <a:cs typeface="Quicksand"/>
                <a:sym typeface="Quicksand"/>
              </a:rPr>
              <a:t>2.MD.D.10, 2.NBT.A.2, 2.NBT.B.5, 2.NBT.B.9, 2.OA.A.1, 2.OA.B.2</a:t>
            </a:r>
            <a:endParaRPr sz="300">
              <a:latin typeface="Quicksand"/>
              <a:ea typeface="Quicksand"/>
              <a:cs typeface="Quicksand"/>
              <a:sym typeface="Quicksand"/>
            </a:endParaRPr>
          </a:p>
        </p:txBody>
      </p:sp>
      <p:sp>
        <p:nvSpPr>
          <p:cNvPr id="144" name="Google Shape;144;p31"/>
          <p:cNvSpPr txBox="1"/>
          <p:nvPr/>
        </p:nvSpPr>
        <p:spPr>
          <a:xfrm>
            <a:off x="339105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5-10</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2.NBT.B.5, 2.NBT.B.6, 2.NBT.B.8, 2.NBT.B.9, 2.OA.B.2</a:t>
            </a:r>
            <a:endParaRPr sz="800">
              <a:latin typeface="Quicksand"/>
              <a:ea typeface="Quicksand"/>
              <a:cs typeface="Quicksand"/>
              <a:sym typeface="Quicksand"/>
            </a:endParaRPr>
          </a:p>
        </p:txBody>
      </p:sp>
      <p:sp>
        <p:nvSpPr>
          <p:cNvPr id="145" name="Google Shape;145;p31"/>
          <p:cNvSpPr txBox="1"/>
          <p:nvPr/>
        </p:nvSpPr>
        <p:spPr>
          <a:xfrm>
            <a:off x="62330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11-16</a:t>
            </a:r>
            <a:endParaRPr>
              <a:latin typeface="Quicksand"/>
              <a:ea typeface="Quicksand"/>
              <a:cs typeface="Quicksand"/>
              <a:sym typeface="Quicksand"/>
            </a:endParaRPr>
          </a:p>
          <a:p>
            <a:pPr indent="0" lvl="0" marL="0" rtl="0" algn="ctr">
              <a:spcBef>
                <a:spcPts val="0"/>
              </a:spcBef>
              <a:spcAft>
                <a:spcPts val="0"/>
              </a:spcAft>
              <a:buNone/>
            </a:pPr>
            <a:r>
              <a:rPr lang="en" sz="700">
                <a:latin typeface="Quicksand"/>
                <a:ea typeface="Quicksand"/>
                <a:cs typeface="Quicksand"/>
                <a:sym typeface="Quicksand"/>
              </a:rPr>
              <a:t>2.NBT.B.5, 2.NBT.B.6, 2.NBT.B.8, 2.NBT.B.9, 2.OA.A.1, 2.OA.B.2</a:t>
            </a:r>
            <a:endParaRPr sz="700">
              <a:latin typeface="Quicksand"/>
              <a:ea typeface="Quicksand"/>
              <a:cs typeface="Quicksand"/>
              <a:sym typeface="Quicksand"/>
            </a:endParaRPr>
          </a:p>
        </p:txBody>
      </p:sp>
      <p:pic>
        <p:nvPicPr>
          <p:cNvPr id="146" name="Google Shape;146;p31"/>
          <p:cNvPicPr preferRelativeResize="0"/>
          <p:nvPr/>
        </p:nvPicPr>
        <p:blipFill>
          <a:blip r:embed="rId3">
            <a:alphaModFix/>
          </a:blip>
          <a:stretch>
            <a:fillRect/>
          </a:stretch>
        </p:blipFill>
        <p:spPr>
          <a:xfrm flipH="1" rot="10800000">
            <a:off x="306950" y="3701777"/>
            <a:ext cx="2730449" cy="228700"/>
          </a:xfrm>
          <a:prstGeom prst="rect">
            <a:avLst/>
          </a:prstGeom>
          <a:noFill/>
          <a:ln>
            <a:noFill/>
          </a:ln>
        </p:spPr>
      </p:pic>
      <p:pic>
        <p:nvPicPr>
          <p:cNvPr id="147" name="Google Shape;147;p31"/>
          <p:cNvPicPr preferRelativeResize="0"/>
          <p:nvPr/>
        </p:nvPicPr>
        <p:blipFill>
          <a:blip r:embed="rId4">
            <a:alphaModFix/>
          </a:blip>
          <a:stretch>
            <a:fillRect/>
          </a:stretch>
        </p:blipFill>
        <p:spPr>
          <a:xfrm>
            <a:off x="3571600" y="3302700"/>
            <a:ext cx="2171700" cy="1409700"/>
          </a:xfrm>
          <a:prstGeom prst="rect">
            <a:avLst/>
          </a:prstGeom>
          <a:noFill/>
          <a:ln>
            <a:noFill/>
          </a:ln>
        </p:spPr>
      </p:pic>
      <p:pic>
        <p:nvPicPr>
          <p:cNvPr id="148" name="Google Shape;148;p31"/>
          <p:cNvPicPr preferRelativeResize="0"/>
          <p:nvPr/>
        </p:nvPicPr>
        <p:blipFill>
          <a:blip r:embed="rId5">
            <a:alphaModFix/>
          </a:blip>
          <a:stretch>
            <a:fillRect/>
          </a:stretch>
        </p:blipFill>
        <p:spPr>
          <a:xfrm>
            <a:off x="7012032" y="3338427"/>
            <a:ext cx="1084637" cy="166867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52" name="Shape 152"/>
        <p:cNvGrpSpPr/>
        <p:nvPr/>
      </p:nvGrpSpPr>
      <p:grpSpPr>
        <a:xfrm>
          <a:off x="0" y="0"/>
          <a:ext cx="0" cy="0"/>
          <a:chOff x="0" y="0"/>
          <a:chExt cx="0" cy="0"/>
        </a:xfrm>
      </p:grpSpPr>
      <p:sp>
        <p:nvSpPr>
          <p:cNvPr id="153" name="Google Shape;153;p32"/>
          <p:cNvSpPr txBox="1"/>
          <p:nvPr>
            <p:ph type="ctrTitle"/>
          </p:nvPr>
        </p:nvSpPr>
        <p:spPr>
          <a:xfrm>
            <a:off x="432800" y="532621"/>
            <a:ext cx="77724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2 Quick Link Page</a:t>
            </a:r>
            <a:endParaRPr sz="3200">
              <a:solidFill>
                <a:srgbClr val="434343"/>
              </a:solidFill>
              <a:latin typeface="Gayathri"/>
              <a:ea typeface="Gayathri"/>
              <a:cs typeface="Gayathri"/>
              <a:sym typeface="Gayathri"/>
            </a:endParaRPr>
          </a:p>
        </p:txBody>
      </p:sp>
      <p:sp>
        <p:nvSpPr>
          <p:cNvPr id="154" name="Google Shape;154;p32">
            <a:hlinkClick action="ppaction://hlinksldjump" r:id="rId3"/>
          </p:cNvPr>
          <p:cNvSpPr txBox="1"/>
          <p:nvPr/>
        </p:nvSpPr>
        <p:spPr>
          <a:xfrm>
            <a:off x="4723688" y="14397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F1C232"/>
              </a:solidFill>
              <a:latin typeface="Hepta Slab"/>
              <a:ea typeface="Hepta Slab"/>
              <a:cs typeface="Hepta Slab"/>
              <a:sym typeface="Hepta Slab"/>
            </a:endParaRPr>
          </a:p>
        </p:txBody>
      </p:sp>
      <p:sp>
        <p:nvSpPr>
          <p:cNvPr id="155" name="Google Shape;155;p32">
            <a:hlinkClick action="ppaction://hlinksldjump" r:id="rId5"/>
          </p:cNvPr>
          <p:cNvSpPr txBox="1"/>
          <p:nvPr/>
        </p:nvSpPr>
        <p:spPr>
          <a:xfrm>
            <a:off x="5649175" y="14397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F1C232"/>
              </a:solidFill>
              <a:latin typeface="Hepta Slab"/>
              <a:ea typeface="Hepta Slab"/>
              <a:cs typeface="Hepta Slab"/>
              <a:sym typeface="Hepta Slab"/>
            </a:endParaRPr>
          </a:p>
        </p:txBody>
      </p:sp>
      <p:sp>
        <p:nvSpPr>
          <p:cNvPr id="156" name="Google Shape;156;p32">
            <a:hlinkClick action="ppaction://hlinksldjump" r:id="rId7"/>
          </p:cNvPr>
          <p:cNvSpPr txBox="1"/>
          <p:nvPr/>
        </p:nvSpPr>
        <p:spPr>
          <a:xfrm>
            <a:off x="6539225" y="14397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F1C232"/>
              </a:solidFill>
              <a:latin typeface="Hepta Slab"/>
              <a:ea typeface="Hepta Slab"/>
              <a:cs typeface="Hepta Slab"/>
              <a:sym typeface="Hepta Slab"/>
            </a:endParaRPr>
          </a:p>
        </p:txBody>
      </p:sp>
      <p:sp>
        <p:nvSpPr>
          <p:cNvPr id="157" name="Google Shape;157;p32">
            <a:hlinkClick action="ppaction://hlinksldjump" r:id="rId9"/>
          </p:cNvPr>
          <p:cNvSpPr txBox="1"/>
          <p:nvPr/>
        </p:nvSpPr>
        <p:spPr>
          <a:xfrm>
            <a:off x="548450" y="26027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F1C232"/>
              </a:solidFill>
              <a:latin typeface="Hepta Slab"/>
              <a:ea typeface="Hepta Slab"/>
              <a:cs typeface="Hepta Slab"/>
              <a:sym typeface="Hepta Slab"/>
            </a:endParaRPr>
          </a:p>
        </p:txBody>
      </p:sp>
      <p:sp>
        <p:nvSpPr>
          <p:cNvPr id="158" name="Google Shape;158;p32">
            <a:hlinkClick action="ppaction://hlinksldjump" r:id="rId11"/>
          </p:cNvPr>
          <p:cNvSpPr txBox="1"/>
          <p:nvPr/>
        </p:nvSpPr>
        <p:spPr>
          <a:xfrm>
            <a:off x="1327425" y="26074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F1C232"/>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F1C232"/>
              </a:solidFill>
              <a:latin typeface="Hepta Slab"/>
              <a:ea typeface="Hepta Slab"/>
              <a:cs typeface="Hepta Slab"/>
              <a:sym typeface="Hepta Slab"/>
            </a:endParaRPr>
          </a:p>
        </p:txBody>
      </p:sp>
      <p:sp>
        <p:nvSpPr>
          <p:cNvPr id="159" name="Google Shape;159;p32">
            <a:hlinkClick action="ppaction://hlinksldjump" r:id="rId14"/>
          </p:cNvPr>
          <p:cNvSpPr txBox="1"/>
          <p:nvPr/>
        </p:nvSpPr>
        <p:spPr>
          <a:xfrm>
            <a:off x="2174650" y="26070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15">
                  <a:extLst>
                    <a:ext uri="{A12FA001-AC4F-418D-AE19-62706E023703}">
                      <ahyp:hlinkClr val="tx"/>
                    </a:ext>
                  </a:extLst>
                </a:hlinkClick>
              </a:rPr>
              <a:t>L6</a:t>
            </a:r>
            <a:endParaRPr b="1" sz="2200">
              <a:solidFill>
                <a:srgbClr val="F1C232"/>
              </a:solidFill>
              <a:latin typeface="Hepta Slab"/>
              <a:ea typeface="Hepta Slab"/>
              <a:cs typeface="Hepta Slab"/>
              <a:sym typeface="Hepta Slab"/>
            </a:endParaRPr>
          </a:p>
        </p:txBody>
      </p:sp>
      <p:sp>
        <p:nvSpPr>
          <p:cNvPr id="160" name="Google Shape;160;p32">
            <a:hlinkClick action="ppaction://hlinksldjump" r:id="rId16"/>
          </p:cNvPr>
          <p:cNvSpPr txBox="1"/>
          <p:nvPr/>
        </p:nvSpPr>
        <p:spPr>
          <a:xfrm>
            <a:off x="3021863" y="25833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rgbClr val="F1C232"/>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rgbClr val="F1C232"/>
              </a:solidFill>
              <a:latin typeface="Hepta Slab"/>
              <a:ea typeface="Hepta Slab"/>
              <a:cs typeface="Hepta Slab"/>
              <a:sym typeface="Hepta Slab"/>
            </a:endParaRPr>
          </a:p>
        </p:txBody>
      </p:sp>
      <p:sp>
        <p:nvSpPr>
          <p:cNvPr id="161" name="Google Shape;161;p32">
            <a:hlinkClick action="ppaction://hlinksldjump" r:id="rId19"/>
          </p:cNvPr>
          <p:cNvSpPr txBox="1"/>
          <p:nvPr/>
        </p:nvSpPr>
        <p:spPr>
          <a:xfrm>
            <a:off x="3869075" y="25897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20">
                  <a:extLst>
                    <a:ext uri="{A12FA001-AC4F-418D-AE19-62706E023703}">
                      <ahyp:hlinkClr val="tx"/>
                    </a:ext>
                  </a:extLst>
                </a:hlinkClick>
              </a:rPr>
              <a:t>L</a:t>
            </a:r>
            <a:r>
              <a:rPr b="1" lang="en" sz="2200" u="sng">
                <a:solidFill>
                  <a:srgbClr val="F1C232"/>
                </a:solidFill>
                <a:latin typeface="Hepta Slab"/>
                <a:ea typeface="Hepta Slab"/>
                <a:cs typeface="Hepta Slab"/>
                <a:sym typeface="Hepta Slab"/>
                <a:hlinkClick action="ppaction://hlinksldjump" r:id="rId21">
                  <a:extLst>
                    <a:ext uri="{A12FA001-AC4F-418D-AE19-62706E023703}">
                      <ahyp:hlinkClr val="tx"/>
                    </a:ext>
                  </a:extLst>
                </a:hlinkClick>
              </a:rPr>
              <a:t>8</a:t>
            </a:r>
            <a:endParaRPr b="1" sz="2200">
              <a:solidFill>
                <a:srgbClr val="F1C232"/>
              </a:solidFill>
              <a:latin typeface="Hepta Slab"/>
              <a:ea typeface="Hepta Slab"/>
              <a:cs typeface="Hepta Slab"/>
              <a:sym typeface="Hepta Slab"/>
            </a:endParaRPr>
          </a:p>
        </p:txBody>
      </p:sp>
      <p:sp>
        <p:nvSpPr>
          <p:cNvPr id="162" name="Google Shape;162;p32">
            <a:hlinkClick action="ppaction://hlinksldjump" r:id="rId22"/>
          </p:cNvPr>
          <p:cNvSpPr txBox="1"/>
          <p:nvPr/>
        </p:nvSpPr>
        <p:spPr>
          <a:xfrm>
            <a:off x="475912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F1C232"/>
                </a:solidFill>
                <a:latin typeface="Hepta Slab"/>
                <a:ea typeface="Hepta Slab"/>
                <a:cs typeface="Hepta Slab"/>
                <a:sym typeface="Hepta Slab"/>
                <a:hlinkClick action="ppaction://hlinksldjump" r:id="rId23">
                  <a:extLst>
                    <a:ext uri="{A12FA001-AC4F-418D-AE19-62706E023703}">
                      <ahyp:hlinkClr val="tx"/>
                    </a:ext>
                  </a:extLst>
                </a:hlinkClick>
              </a:rPr>
              <a:t>L</a:t>
            </a:r>
            <a:r>
              <a:rPr b="1" lang="en" sz="2200" u="sng">
                <a:solidFill>
                  <a:srgbClr val="F1C232"/>
                </a:solidFill>
                <a:latin typeface="Hepta Slab"/>
                <a:ea typeface="Hepta Slab"/>
                <a:cs typeface="Hepta Slab"/>
                <a:sym typeface="Hepta Slab"/>
                <a:hlinkClick action="ppaction://hlinksldjump" r:id="rId24">
                  <a:extLst>
                    <a:ext uri="{A12FA001-AC4F-418D-AE19-62706E023703}">
                      <ahyp:hlinkClr val="tx"/>
                    </a:ext>
                  </a:extLst>
                </a:hlinkClick>
              </a:rPr>
              <a:t>9</a:t>
            </a:r>
            <a:endParaRPr b="1" sz="2200">
              <a:solidFill>
                <a:srgbClr val="F1C232"/>
              </a:solidFill>
              <a:latin typeface="Hepta Slab"/>
              <a:ea typeface="Hepta Slab"/>
              <a:cs typeface="Hepta Slab"/>
              <a:sym typeface="Hepta Slab"/>
            </a:endParaRPr>
          </a:p>
        </p:txBody>
      </p:sp>
      <p:pic>
        <p:nvPicPr>
          <p:cNvPr id="163" name="Google Shape;163;p32">
            <a:hlinkClick r:id="rId25"/>
          </p:cNvPr>
          <p:cNvPicPr preferRelativeResize="0"/>
          <p:nvPr/>
        </p:nvPicPr>
        <p:blipFill>
          <a:blip r:embed="rId26">
            <a:alphaModFix/>
          </a:blip>
          <a:stretch>
            <a:fillRect/>
          </a:stretch>
        </p:blipFill>
        <p:spPr>
          <a:xfrm>
            <a:off x="8037849" y="1200825"/>
            <a:ext cx="548700" cy="560038"/>
          </a:xfrm>
          <a:prstGeom prst="rect">
            <a:avLst/>
          </a:prstGeom>
          <a:noFill/>
          <a:ln cap="flat" cmpd="sng" w="38100">
            <a:solidFill>
              <a:srgbClr val="595959"/>
            </a:solidFill>
            <a:prstDash val="solid"/>
            <a:round/>
            <a:headEnd len="sm" w="sm" type="none"/>
            <a:tailEnd len="sm" w="sm" type="none"/>
          </a:ln>
        </p:spPr>
      </p:pic>
      <p:pic>
        <p:nvPicPr>
          <p:cNvPr id="164" name="Google Shape;164;p32">
            <a:hlinkClick r:id="rId27"/>
          </p:cNvPr>
          <p:cNvPicPr preferRelativeResize="0"/>
          <p:nvPr/>
        </p:nvPicPr>
        <p:blipFill>
          <a:blip r:embed="rId28">
            <a:alphaModFix/>
          </a:blip>
          <a:stretch>
            <a:fillRect/>
          </a:stretch>
        </p:blipFill>
        <p:spPr>
          <a:xfrm>
            <a:off x="8048537" y="2050525"/>
            <a:ext cx="580025" cy="580025"/>
          </a:xfrm>
          <a:prstGeom prst="rect">
            <a:avLst/>
          </a:prstGeom>
          <a:noFill/>
          <a:ln cap="flat" cmpd="sng" w="38100">
            <a:solidFill>
              <a:srgbClr val="595959"/>
            </a:solidFill>
            <a:prstDash val="solid"/>
            <a:round/>
            <a:headEnd len="sm" w="sm" type="none"/>
            <a:tailEnd len="sm" w="sm" type="none"/>
          </a:ln>
        </p:spPr>
      </p:pic>
      <p:pic>
        <p:nvPicPr>
          <p:cNvPr id="165" name="Google Shape;165;p32">
            <a:hlinkClick r:id="rId29"/>
          </p:cNvPr>
          <p:cNvPicPr preferRelativeResize="0"/>
          <p:nvPr/>
        </p:nvPicPr>
        <p:blipFill>
          <a:blip r:embed="rId30">
            <a:alphaModFix/>
          </a:blip>
          <a:stretch>
            <a:fillRect/>
          </a:stretch>
        </p:blipFill>
        <p:spPr>
          <a:xfrm>
            <a:off x="8048524" y="2893361"/>
            <a:ext cx="580025" cy="506289"/>
          </a:xfrm>
          <a:prstGeom prst="rect">
            <a:avLst/>
          </a:prstGeom>
          <a:noFill/>
          <a:ln cap="flat" cmpd="sng" w="38100">
            <a:solidFill>
              <a:srgbClr val="595959"/>
            </a:solidFill>
            <a:prstDash val="solid"/>
            <a:round/>
            <a:headEnd len="sm" w="sm" type="none"/>
            <a:tailEnd len="sm" w="sm" type="none"/>
          </a:ln>
        </p:spPr>
      </p:pic>
      <p:sp>
        <p:nvSpPr>
          <p:cNvPr id="166" name="Google Shape;166;p32">
            <a:hlinkClick action="ppaction://hlinksldjump" r:id="rId31"/>
          </p:cNvPr>
          <p:cNvSpPr txBox="1"/>
          <p:nvPr/>
        </p:nvSpPr>
        <p:spPr>
          <a:xfrm>
            <a:off x="564917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32">
                  <a:extLst>
                    <a:ext uri="{A12FA001-AC4F-418D-AE19-62706E023703}">
                      <ahyp:hlinkClr val="tx"/>
                    </a:ext>
                  </a:extLst>
                </a:hlinkClick>
              </a:rPr>
              <a:t>L</a:t>
            </a:r>
            <a:r>
              <a:rPr b="1" lang="en" sz="1800" u="sng">
                <a:solidFill>
                  <a:srgbClr val="F1C232"/>
                </a:solidFill>
                <a:latin typeface="Hepta Slab"/>
                <a:ea typeface="Hepta Slab"/>
                <a:cs typeface="Hepta Slab"/>
                <a:sym typeface="Hepta Slab"/>
                <a:hlinkClick action="ppaction://hlinksldjump" r:id="rId33">
                  <a:extLst>
                    <a:ext uri="{A12FA001-AC4F-418D-AE19-62706E023703}">
                      <ahyp:hlinkClr val="tx"/>
                    </a:ext>
                  </a:extLst>
                </a:hlinkClick>
              </a:rPr>
              <a:t>10</a:t>
            </a:r>
            <a:endParaRPr b="1" sz="1800">
              <a:solidFill>
                <a:srgbClr val="F1C232"/>
              </a:solidFill>
              <a:latin typeface="Hepta Slab"/>
              <a:ea typeface="Hepta Slab"/>
              <a:cs typeface="Hepta Slab"/>
              <a:sym typeface="Hepta Slab"/>
            </a:endParaRPr>
          </a:p>
        </p:txBody>
      </p:sp>
      <p:sp>
        <p:nvSpPr>
          <p:cNvPr id="167" name="Google Shape;167;p32">
            <a:hlinkClick action="ppaction://hlinksldjump" r:id="rId34"/>
          </p:cNvPr>
          <p:cNvSpPr txBox="1"/>
          <p:nvPr/>
        </p:nvSpPr>
        <p:spPr>
          <a:xfrm>
            <a:off x="2194425" y="37654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35">
                  <a:extLst>
                    <a:ext uri="{A12FA001-AC4F-418D-AE19-62706E023703}">
                      <ahyp:hlinkClr val="tx"/>
                    </a:ext>
                  </a:extLst>
                </a:hlinkClick>
              </a:rPr>
              <a:t>L11</a:t>
            </a:r>
            <a:endParaRPr b="1" sz="1800">
              <a:solidFill>
                <a:srgbClr val="F1C232"/>
              </a:solidFill>
              <a:latin typeface="Hepta Slab"/>
              <a:ea typeface="Hepta Slab"/>
              <a:cs typeface="Hepta Slab"/>
              <a:sym typeface="Hepta Slab"/>
            </a:endParaRPr>
          </a:p>
        </p:txBody>
      </p:sp>
      <p:sp>
        <p:nvSpPr>
          <p:cNvPr id="168" name="Google Shape;168;p32">
            <a:hlinkClick action="ppaction://hlinksldjump" r:id="rId36"/>
          </p:cNvPr>
          <p:cNvSpPr txBox="1"/>
          <p:nvPr/>
        </p:nvSpPr>
        <p:spPr>
          <a:xfrm>
            <a:off x="3021875" y="37654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37">
                  <a:extLst>
                    <a:ext uri="{A12FA001-AC4F-418D-AE19-62706E023703}">
                      <ahyp:hlinkClr val="tx"/>
                    </a:ext>
                  </a:extLst>
                </a:hlinkClick>
              </a:rPr>
              <a:t>L12</a:t>
            </a:r>
            <a:endParaRPr b="1" sz="1800">
              <a:solidFill>
                <a:srgbClr val="F1C232"/>
              </a:solidFill>
              <a:latin typeface="Hepta Slab"/>
              <a:ea typeface="Hepta Slab"/>
              <a:cs typeface="Hepta Slab"/>
              <a:sym typeface="Hepta Slab"/>
            </a:endParaRPr>
          </a:p>
        </p:txBody>
      </p:sp>
      <p:sp>
        <p:nvSpPr>
          <p:cNvPr id="169" name="Google Shape;169;p32">
            <a:hlinkClick action="ppaction://hlinksldjump" r:id="rId38"/>
          </p:cNvPr>
          <p:cNvSpPr txBox="1"/>
          <p:nvPr/>
        </p:nvSpPr>
        <p:spPr>
          <a:xfrm>
            <a:off x="3873588" y="37365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39">
                  <a:extLst>
                    <a:ext uri="{A12FA001-AC4F-418D-AE19-62706E023703}">
                      <ahyp:hlinkClr val="tx"/>
                    </a:ext>
                  </a:extLst>
                </a:hlinkClick>
              </a:rPr>
              <a:t>L13</a:t>
            </a:r>
            <a:endParaRPr b="1" sz="1800">
              <a:solidFill>
                <a:srgbClr val="F1C232"/>
              </a:solidFill>
              <a:latin typeface="Hepta Slab"/>
              <a:ea typeface="Hepta Slab"/>
              <a:cs typeface="Hepta Slab"/>
              <a:sym typeface="Hepta Slab"/>
            </a:endParaRPr>
          </a:p>
        </p:txBody>
      </p:sp>
      <p:sp>
        <p:nvSpPr>
          <p:cNvPr id="170" name="Google Shape;170;p32">
            <a:hlinkClick action="ppaction://hlinksldjump" r:id="rId40"/>
          </p:cNvPr>
          <p:cNvSpPr txBox="1"/>
          <p:nvPr/>
        </p:nvSpPr>
        <p:spPr>
          <a:xfrm>
            <a:off x="4798825" y="3726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41">
                  <a:extLst>
                    <a:ext uri="{A12FA001-AC4F-418D-AE19-62706E023703}">
                      <ahyp:hlinkClr val="tx"/>
                    </a:ext>
                  </a:extLst>
                </a:hlinkClick>
              </a:rPr>
              <a:t>L14</a:t>
            </a:r>
            <a:endParaRPr b="1" sz="1800">
              <a:solidFill>
                <a:srgbClr val="F1C232"/>
              </a:solidFill>
              <a:latin typeface="Hepta Slab"/>
              <a:ea typeface="Hepta Slab"/>
              <a:cs typeface="Hepta Slab"/>
              <a:sym typeface="Hepta Slab"/>
            </a:endParaRPr>
          </a:p>
        </p:txBody>
      </p:sp>
      <p:sp>
        <p:nvSpPr>
          <p:cNvPr id="171" name="Google Shape;171;p32">
            <a:hlinkClick action="ppaction://hlinksldjump" r:id="rId42"/>
          </p:cNvPr>
          <p:cNvSpPr txBox="1"/>
          <p:nvPr/>
        </p:nvSpPr>
        <p:spPr>
          <a:xfrm>
            <a:off x="5669025" y="3726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43">
                  <a:extLst>
                    <a:ext uri="{A12FA001-AC4F-418D-AE19-62706E023703}">
                      <ahyp:hlinkClr val="tx"/>
                    </a:ext>
                  </a:extLst>
                </a:hlinkClick>
              </a:rPr>
              <a:t>L15</a:t>
            </a:r>
            <a:endParaRPr b="1" sz="1800">
              <a:solidFill>
                <a:srgbClr val="F1C232"/>
              </a:solidFill>
              <a:latin typeface="Hepta Slab"/>
              <a:ea typeface="Hepta Slab"/>
              <a:cs typeface="Hepta Slab"/>
              <a:sym typeface="Hepta Slab"/>
            </a:endParaRPr>
          </a:p>
        </p:txBody>
      </p:sp>
      <p:sp>
        <p:nvSpPr>
          <p:cNvPr id="172" name="Google Shape;172;p32">
            <a:hlinkClick action="ppaction://hlinksldjump" r:id="rId44"/>
          </p:cNvPr>
          <p:cNvSpPr txBox="1"/>
          <p:nvPr/>
        </p:nvSpPr>
        <p:spPr>
          <a:xfrm>
            <a:off x="6539225" y="3726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F1C232"/>
                </a:solidFill>
                <a:latin typeface="Hepta Slab"/>
                <a:ea typeface="Hepta Slab"/>
                <a:cs typeface="Hepta Slab"/>
                <a:sym typeface="Hepta Slab"/>
                <a:hlinkClick action="ppaction://hlinksldjump" r:id="rId45">
                  <a:extLst>
                    <a:ext uri="{A12FA001-AC4F-418D-AE19-62706E023703}">
                      <ahyp:hlinkClr val="tx"/>
                    </a:ext>
                  </a:extLst>
                </a:hlinkClick>
              </a:rPr>
              <a:t>L16</a:t>
            </a:r>
            <a:endParaRPr b="1" sz="1800">
              <a:solidFill>
                <a:srgbClr val="F1C232"/>
              </a:solidFill>
              <a:latin typeface="Hepta Slab"/>
              <a:ea typeface="Hepta Slab"/>
              <a:cs typeface="Hepta Slab"/>
              <a:sym typeface="Hepta Slab"/>
            </a:endParaRPr>
          </a:p>
        </p:txBody>
      </p:sp>
      <p:grpSp>
        <p:nvGrpSpPr>
          <p:cNvPr id="173" name="Google Shape;173;p32"/>
          <p:cNvGrpSpPr/>
          <p:nvPr/>
        </p:nvGrpSpPr>
        <p:grpSpPr>
          <a:xfrm>
            <a:off x="8000373" y="283909"/>
            <a:ext cx="780563" cy="669288"/>
            <a:chOff x="570875" y="4322250"/>
            <a:chExt cx="443300" cy="443325"/>
          </a:xfrm>
        </p:grpSpPr>
        <p:sp>
          <p:nvSpPr>
            <p:cNvPr id="174" name="Google Shape;174;p32"/>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2"/>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2"/>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2"/>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8" name="Google Shape;178;p32">
            <a:hlinkClick action="ppaction://hlinksldjump" r:id="rId46"/>
          </p:cNvPr>
          <p:cNvSpPr txBox="1"/>
          <p:nvPr/>
        </p:nvSpPr>
        <p:spPr>
          <a:xfrm>
            <a:off x="3875463" y="14430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900" u="sng">
                <a:solidFill>
                  <a:schemeClr val="hlink"/>
                </a:solidFill>
                <a:latin typeface="Hepta Slab"/>
                <a:ea typeface="Hepta Slab"/>
                <a:cs typeface="Hepta Slab"/>
                <a:sym typeface="Hepta Slab"/>
                <a:hlinkClick action="ppaction://hlinksldjump" r:id="rId47"/>
              </a:rPr>
              <a:t>ADAPT 5</a:t>
            </a:r>
            <a:endParaRPr b="1" sz="900">
              <a:solidFill>
                <a:srgbClr val="9900FF"/>
              </a:solidFill>
              <a:latin typeface="Hepta Slab"/>
              <a:ea typeface="Hepta Slab"/>
              <a:cs typeface="Hepta Slab"/>
              <a:sym typeface="Hepta Slab"/>
            </a:endParaRPr>
          </a:p>
        </p:txBody>
      </p:sp>
      <p:sp>
        <p:nvSpPr>
          <p:cNvPr id="179" name="Google Shape;179;p32">
            <a:hlinkClick action="ppaction://hlinksldjump" r:id="rId48"/>
          </p:cNvPr>
          <p:cNvSpPr txBox="1"/>
          <p:nvPr/>
        </p:nvSpPr>
        <p:spPr>
          <a:xfrm>
            <a:off x="480225" y="14494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900" u="sng">
                <a:solidFill>
                  <a:schemeClr val="hlink"/>
                </a:solidFill>
                <a:latin typeface="Hepta Slab"/>
                <a:ea typeface="Hepta Slab"/>
                <a:cs typeface="Hepta Slab"/>
                <a:sym typeface="Hepta Slab"/>
                <a:hlinkClick action="ppaction://hlinksldjump" r:id="rId49"/>
              </a:rPr>
              <a:t>ADAPT 1</a:t>
            </a:r>
            <a:endParaRPr b="1" sz="900">
              <a:solidFill>
                <a:srgbClr val="9900FF"/>
              </a:solidFill>
              <a:latin typeface="Hepta Slab"/>
              <a:ea typeface="Hepta Slab"/>
              <a:cs typeface="Hepta Slab"/>
              <a:sym typeface="Hepta Slab"/>
            </a:endParaRPr>
          </a:p>
        </p:txBody>
      </p:sp>
      <p:sp>
        <p:nvSpPr>
          <p:cNvPr id="180" name="Google Shape;180;p32">
            <a:hlinkClick action="ppaction://hlinksldjump" r:id="rId50"/>
          </p:cNvPr>
          <p:cNvSpPr txBox="1"/>
          <p:nvPr/>
        </p:nvSpPr>
        <p:spPr>
          <a:xfrm>
            <a:off x="3027225" y="14526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900" u="sng">
                <a:solidFill>
                  <a:schemeClr val="hlink"/>
                </a:solidFill>
                <a:latin typeface="Hepta Slab"/>
                <a:ea typeface="Hepta Slab"/>
                <a:cs typeface="Hepta Slab"/>
                <a:sym typeface="Hepta Slab"/>
                <a:hlinkClick action="ppaction://hlinksldjump" r:id="rId51"/>
              </a:rPr>
              <a:t>ADAPT 4</a:t>
            </a:r>
            <a:endParaRPr b="1" sz="900">
              <a:solidFill>
                <a:srgbClr val="9900FF"/>
              </a:solidFill>
              <a:latin typeface="Hepta Slab"/>
              <a:ea typeface="Hepta Slab"/>
              <a:cs typeface="Hepta Slab"/>
              <a:sym typeface="Hepta Slab"/>
            </a:endParaRPr>
          </a:p>
        </p:txBody>
      </p:sp>
      <p:sp>
        <p:nvSpPr>
          <p:cNvPr id="181" name="Google Shape;181;p32">
            <a:hlinkClick action="ppaction://hlinksldjump" r:id="rId52"/>
          </p:cNvPr>
          <p:cNvSpPr txBox="1"/>
          <p:nvPr/>
        </p:nvSpPr>
        <p:spPr>
          <a:xfrm>
            <a:off x="2154225" y="14487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900" u="sng">
                <a:solidFill>
                  <a:schemeClr val="hlink"/>
                </a:solidFill>
                <a:latin typeface="Hepta Slab"/>
                <a:ea typeface="Hepta Slab"/>
                <a:cs typeface="Hepta Slab"/>
                <a:sym typeface="Hepta Slab"/>
                <a:hlinkClick action="ppaction://hlinksldjump" r:id="rId53"/>
              </a:rPr>
              <a:t>ADAPT 3</a:t>
            </a:r>
            <a:endParaRPr b="1" sz="900">
              <a:solidFill>
                <a:srgbClr val="9900FF"/>
              </a:solidFill>
              <a:latin typeface="Hepta Slab"/>
              <a:ea typeface="Hepta Slab"/>
              <a:cs typeface="Hepta Slab"/>
              <a:sym typeface="Hepta Slab"/>
            </a:endParaRPr>
          </a:p>
        </p:txBody>
      </p:sp>
      <p:sp>
        <p:nvSpPr>
          <p:cNvPr id="182" name="Google Shape;182;p32">
            <a:hlinkClick action="ppaction://hlinksldjump" r:id="rId54"/>
          </p:cNvPr>
          <p:cNvSpPr txBox="1"/>
          <p:nvPr/>
        </p:nvSpPr>
        <p:spPr>
          <a:xfrm>
            <a:off x="1281225" y="14494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900" u="sng">
                <a:solidFill>
                  <a:schemeClr val="hlink"/>
                </a:solidFill>
                <a:latin typeface="Hepta Slab"/>
                <a:ea typeface="Hepta Slab"/>
                <a:cs typeface="Hepta Slab"/>
                <a:sym typeface="Hepta Slab"/>
                <a:hlinkClick action="ppaction://hlinksldjump" r:id="rId55"/>
              </a:rPr>
              <a:t>ADAPT 2</a:t>
            </a:r>
            <a:endParaRPr b="1" sz="900">
              <a:solidFill>
                <a:srgbClr val="9900FF"/>
              </a:solidFill>
              <a:latin typeface="Hepta Slab"/>
              <a:ea typeface="Hepta Slab"/>
              <a:cs typeface="Hepta Slab"/>
              <a:sym typeface="Hepta Slab"/>
            </a:endParaRPr>
          </a:p>
        </p:txBody>
      </p:sp>
      <p:sp>
        <p:nvSpPr>
          <p:cNvPr id="183" name="Google Shape;183;p32">
            <a:hlinkClick action="ppaction://hlinksldjump" r:id="rId56"/>
          </p:cNvPr>
          <p:cNvSpPr txBox="1"/>
          <p:nvPr/>
        </p:nvSpPr>
        <p:spPr>
          <a:xfrm>
            <a:off x="6539213" y="2536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900" u="sng">
                <a:solidFill>
                  <a:schemeClr val="hlink"/>
                </a:solidFill>
                <a:latin typeface="Hepta Slab"/>
                <a:ea typeface="Hepta Slab"/>
                <a:cs typeface="Hepta Slab"/>
                <a:sym typeface="Hepta Slab"/>
                <a:hlinkClick action="ppaction://hlinksldjump" r:id="rId57"/>
              </a:rPr>
              <a:t>ADAPT 6</a:t>
            </a:r>
            <a:endParaRPr b="1" sz="900">
              <a:solidFill>
                <a:srgbClr val="9900FF"/>
              </a:solidFill>
              <a:latin typeface="Hepta Slab"/>
              <a:ea typeface="Hepta Slab"/>
              <a:cs typeface="Hepta Slab"/>
              <a:sym typeface="Hepta Slab"/>
            </a:endParaRPr>
          </a:p>
        </p:txBody>
      </p:sp>
      <p:sp>
        <p:nvSpPr>
          <p:cNvPr id="184" name="Google Shape;184;p32">
            <a:hlinkClick action="ppaction://hlinksldjump" r:id="rId58"/>
          </p:cNvPr>
          <p:cNvSpPr txBox="1"/>
          <p:nvPr/>
        </p:nvSpPr>
        <p:spPr>
          <a:xfrm>
            <a:off x="515250" y="3726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900" u="sng">
                <a:solidFill>
                  <a:schemeClr val="hlink"/>
                </a:solidFill>
                <a:latin typeface="Hepta Slab"/>
                <a:ea typeface="Hepta Slab"/>
                <a:cs typeface="Hepta Slab"/>
                <a:sym typeface="Hepta Slab"/>
                <a:hlinkClick action="ppaction://hlinksldjump" r:id="rId59"/>
              </a:rPr>
              <a:t>ADAPT 7</a:t>
            </a:r>
            <a:endParaRPr b="1" sz="900">
              <a:solidFill>
                <a:srgbClr val="9900FF"/>
              </a:solidFill>
              <a:latin typeface="Hepta Slab"/>
              <a:ea typeface="Hepta Slab"/>
              <a:cs typeface="Hepta Slab"/>
              <a:sym typeface="Hepta Slab"/>
            </a:endParaRPr>
          </a:p>
        </p:txBody>
      </p:sp>
      <p:sp>
        <p:nvSpPr>
          <p:cNvPr id="185" name="Google Shape;185;p32">
            <a:hlinkClick action="ppaction://hlinksldjump" r:id="rId60"/>
          </p:cNvPr>
          <p:cNvSpPr txBox="1"/>
          <p:nvPr/>
        </p:nvSpPr>
        <p:spPr>
          <a:xfrm>
            <a:off x="1327425" y="3727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900" u="sng">
                <a:solidFill>
                  <a:schemeClr val="hlink"/>
                </a:solidFill>
                <a:latin typeface="Hepta Slab"/>
                <a:ea typeface="Hepta Slab"/>
                <a:cs typeface="Hepta Slab"/>
                <a:sym typeface="Hepta Slab"/>
                <a:hlinkClick action="ppaction://hlinksldjump" r:id="rId61"/>
              </a:rPr>
              <a:t>ADAPT 8</a:t>
            </a:r>
            <a:endParaRPr b="1" sz="900">
              <a:solidFill>
                <a:srgbClr val="9900FF"/>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189" name="Shape 189"/>
        <p:cNvGrpSpPr/>
        <p:nvPr/>
      </p:nvGrpSpPr>
      <p:grpSpPr>
        <a:xfrm>
          <a:off x="0" y="0"/>
          <a:ext cx="0" cy="0"/>
          <a:chOff x="0" y="0"/>
          <a:chExt cx="0" cy="0"/>
        </a:xfrm>
      </p:grpSpPr>
      <p:sp>
        <p:nvSpPr>
          <p:cNvPr id="190" name="Google Shape;190;p33"/>
          <p:cNvSpPr txBox="1"/>
          <p:nvPr>
            <p:ph type="ctrTitle"/>
          </p:nvPr>
        </p:nvSpPr>
        <p:spPr>
          <a:xfrm>
            <a:off x="699900" y="1808050"/>
            <a:ext cx="77442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300">
                <a:solidFill>
                  <a:srgbClr val="434343"/>
                </a:solidFill>
                <a:latin typeface="Hepta Slab"/>
                <a:ea typeface="Hepta Slab"/>
                <a:cs typeface="Hepta Slab"/>
                <a:sym typeface="Hepta Slab"/>
              </a:rPr>
              <a:t>How Many Groups of 10?</a:t>
            </a:r>
            <a:endParaRPr sz="4300">
              <a:solidFill>
                <a:srgbClr val="434343"/>
              </a:solidFill>
              <a:latin typeface="Hepta Slab"/>
              <a:ea typeface="Hepta Slab"/>
              <a:cs typeface="Hepta Slab"/>
              <a:sym typeface="Hepta Slab"/>
            </a:endParaRPr>
          </a:p>
        </p:txBody>
      </p:sp>
      <p:sp>
        <p:nvSpPr>
          <p:cNvPr id="191" name="Google Shape;191;p33"/>
          <p:cNvSpPr txBox="1"/>
          <p:nvPr/>
        </p:nvSpPr>
        <p:spPr>
          <a:xfrm>
            <a:off x="2973975" y="28350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groups of ten.</a:t>
            </a:r>
            <a:endParaRPr>
              <a:latin typeface="Quicksand"/>
              <a:ea typeface="Quicksand"/>
              <a:cs typeface="Quicksand"/>
              <a:sym typeface="Quicksand"/>
            </a:endParaRPr>
          </a:p>
        </p:txBody>
      </p:sp>
      <p:sp>
        <p:nvSpPr>
          <p:cNvPr id="192" name="Google Shape;192;p33"/>
          <p:cNvSpPr/>
          <p:nvPr/>
        </p:nvSpPr>
        <p:spPr>
          <a:xfrm>
            <a:off x="2459652" y="28350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1.NBT.B.2.C</a:t>
            </a:r>
            <a:endParaRPr sz="1100">
              <a:latin typeface="Quicksand"/>
              <a:ea typeface="Quicksand"/>
              <a:cs typeface="Quicksand"/>
              <a:sym typeface="Quicksand"/>
            </a:endParaRPr>
          </a:p>
        </p:txBody>
      </p:sp>
      <p:sp>
        <p:nvSpPr>
          <p:cNvPr id="194" name="Google Shape;194;p33"/>
          <p:cNvSpPr txBox="1"/>
          <p:nvPr/>
        </p:nvSpPr>
        <p:spPr>
          <a:xfrm>
            <a:off x="7884875" y="365450"/>
            <a:ext cx="1173600" cy="909000"/>
          </a:xfrm>
          <a:prstGeom prst="rect">
            <a:avLst/>
          </a:prstGeom>
          <a:noFill/>
          <a:ln cap="flat" cmpd="sng" w="76200">
            <a:solidFill>
              <a:schemeClr val="accent5"/>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sz="7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Adaptation </a:t>
            </a:r>
            <a:endParaRPr sz="15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Lesson 1</a:t>
            </a:r>
            <a:endParaRPr sz="1500">
              <a:solidFill>
                <a:schemeClr val="dk1"/>
              </a:solidFill>
            </a:endParaRPr>
          </a:p>
          <a:p>
            <a:pPr indent="0" lvl="0" marL="0" rtl="0" algn="ctr">
              <a:spcBef>
                <a:spcPts val="0"/>
              </a:spcBef>
              <a:spcAft>
                <a:spcPts val="0"/>
              </a:spcAft>
              <a:buNone/>
            </a:pPr>
            <a:r>
              <a:t/>
            </a:r>
            <a:endParaRPr sz="7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4"/>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Multiples of 10 </a:t>
            </a:r>
            <a:endParaRPr b="0" sz="3000">
              <a:solidFill>
                <a:schemeClr val="accent5"/>
              </a:solidFill>
              <a:latin typeface="Hepta Slab"/>
              <a:ea typeface="Hepta Slab"/>
              <a:cs typeface="Hepta Slab"/>
              <a:sym typeface="Hepta Slab"/>
            </a:endParaRPr>
          </a:p>
        </p:txBody>
      </p:sp>
      <p:sp>
        <p:nvSpPr>
          <p:cNvPr id="200" name="Google Shape;200;p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01" name="Google Shape;201;p34"/>
          <p:cNvGrpSpPr/>
          <p:nvPr/>
        </p:nvGrpSpPr>
        <p:grpSpPr>
          <a:xfrm rot="-801400">
            <a:off x="550911" y="1697856"/>
            <a:ext cx="2343045" cy="950026"/>
            <a:chOff x="522450" y="1769275"/>
            <a:chExt cx="2343168" cy="950076"/>
          </a:xfrm>
        </p:grpSpPr>
        <p:sp>
          <p:nvSpPr>
            <p:cNvPr id="202" name="Google Shape;202;p3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204" name="Google Shape;204;p34"/>
          <p:cNvGrpSpPr/>
          <p:nvPr/>
        </p:nvGrpSpPr>
        <p:grpSpPr>
          <a:xfrm rot="862269">
            <a:off x="6428620" y="3250539"/>
            <a:ext cx="2343148" cy="950068"/>
            <a:chOff x="839436" y="2344375"/>
            <a:chExt cx="2343168" cy="950076"/>
          </a:xfrm>
        </p:grpSpPr>
        <p:sp>
          <p:nvSpPr>
            <p:cNvPr id="205" name="Google Shape;205;p34"/>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4"/>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207" name="Google Shape;207;p34"/>
          <p:cNvPicPr preferRelativeResize="0"/>
          <p:nvPr/>
        </p:nvPicPr>
        <p:blipFill>
          <a:blip r:embed="rId3">
            <a:alphaModFix/>
          </a:blip>
          <a:stretch>
            <a:fillRect/>
          </a:stretch>
        </p:blipFill>
        <p:spPr>
          <a:xfrm>
            <a:off x="2767050" y="2165074"/>
            <a:ext cx="4077625" cy="929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5"/>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Multiples of 10 </a:t>
            </a:r>
            <a:endParaRPr b="0" sz="3000">
              <a:solidFill>
                <a:schemeClr val="accent5"/>
              </a:solidFill>
              <a:latin typeface="Hepta Slab"/>
              <a:ea typeface="Hepta Slab"/>
              <a:cs typeface="Hepta Slab"/>
              <a:sym typeface="Hepta Slab"/>
            </a:endParaRPr>
          </a:p>
        </p:txBody>
      </p:sp>
      <p:sp>
        <p:nvSpPr>
          <p:cNvPr id="213" name="Google Shape;213;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14" name="Google Shape;214;p35"/>
          <p:cNvGrpSpPr/>
          <p:nvPr/>
        </p:nvGrpSpPr>
        <p:grpSpPr>
          <a:xfrm rot="-801400">
            <a:off x="550911" y="1697856"/>
            <a:ext cx="2343045" cy="950026"/>
            <a:chOff x="522450" y="1769275"/>
            <a:chExt cx="2343168" cy="950076"/>
          </a:xfrm>
        </p:grpSpPr>
        <p:sp>
          <p:nvSpPr>
            <p:cNvPr id="215" name="Google Shape;215;p3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217" name="Google Shape;217;p35"/>
          <p:cNvGrpSpPr/>
          <p:nvPr/>
        </p:nvGrpSpPr>
        <p:grpSpPr>
          <a:xfrm rot="862269">
            <a:off x="6428620" y="3250539"/>
            <a:ext cx="2343148" cy="950068"/>
            <a:chOff x="839436" y="2344375"/>
            <a:chExt cx="2343168" cy="950076"/>
          </a:xfrm>
        </p:grpSpPr>
        <p:sp>
          <p:nvSpPr>
            <p:cNvPr id="218" name="Google Shape;218;p35"/>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5"/>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220" name="Google Shape;220;p35"/>
          <p:cNvPicPr preferRelativeResize="0"/>
          <p:nvPr/>
        </p:nvPicPr>
        <p:blipFill>
          <a:blip r:embed="rId3">
            <a:alphaModFix/>
          </a:blip>
          <a:stretch>
            <a:fillRect/>
          </a:stretch>
        </p:blipFill>
        <p:spPr>
          <a:xfrm>
            <a:off x="2923496" y="2018171"/>
            <a:ext cx="3423891" cy="1465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6"/>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Multiples of 10 </a:t>
            </a:r>
            <a:endParaRPr b="0" sz="3000">
              <a:solidFill>
                <a:schemeClr val="accent5"/>
              </a:solidFill>
              <a:latin typeface="Hepta Slab"/>
              <a:ea typeface="Hepta Slab"/>
              <a:cs typeface="Hepta Slab"/>
              <a:sym typeface="Hepta Slab"/>
            </a:endParaRPr>
          </a:p>
        </p:txBody>
      </p:sp>
      <p:sp>
        <p:nvSpPr>
          <p:cNvPr id="226" name="Google Shape;226;p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27" name="Google Shape;227;p36"/>
          <p:cNvGrpSpPr/>
          <p:nvPr/>
        </p:nvGrpSpPr>
        <p:grpSpPr>
          <a:xfrm rot="-801400">
            <a:off x="550911" y="1697856"/>
            <a:ext cx="2343045" cy="950026"/>
            <a:chOff x="522450" y="1769275"/>
            <a:chExt cx="2343168" cy="950076"/>
          </a:xfrm>
        </p:grpSpPr>
        <p:sp>
          <p:nvSpPr>
            <p:cNvPr id="228" name="Google Shape;228;p3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230" name="Google Shape;230;p36"/>
          <p:cNvGrpSpPr/>
          <p:nvPr/>
        </p:nvGrpSpPr>
        <p:grpSpPr>
          <a:xfrm rot="862269">
            <a:off x="6428620" y="3250539"/>
            <a:ext cx="2343148" cy="950068"/>
            <a:chOff x="839436" y="2344375"/>
            <a:chExt cx="2343168" cy="950076"/>
          </a:xfrm>
        </p:grpSpPr>
        <p:sp>
          <p:nvSpPr>
            <p:cNvPr id="231" name="Google Shape;231;p36"/>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6"/>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233" name="Google Shape;233;p36"/>
          <p:cNvPicPr preferRelativeResize="0"/>
          <p:nvPr/>
        </p:nvPicPr>
        <p:blipFill>
          <a:blip r:embed="rId3">
            <a:alphaModFix/>
          </a:blip>
          <a:stretch>
            <a:fillRect/>
          </a:stretch>
        </p:blipFill>
        <p:spPr>
          <a:xfrm>
            <a:off x="3184979" y="1822050"/>
            <a:ext cx="2859972" cy="181044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7"/>
          <p:cNvSpPr txBox="1"/>
          <p:nvPr>
            <p:ph type="ctrTitle"/>
          </p:nvPr>
        </p:nvSpPr>
        <p:spPr>
          <a:xfrm>
            <a:off x="492525" y="48047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Matching Numbers: Groups of Ten and Written Numbers</a:t>
            </a:r>
            <a:endParaRPr b="0" sz="2800">
              <a:solidFill>
                <a:schemeClr val="accent5"/>
              </a:solidFill>
              <a:latin typeface="Hepta Slab"/>
              <a:ea typeface="Hepta Slab"/>
              <a:cs typeface="Hepta Slab"/>
              <a:sym typeface="Hepta Slab"/>
            </a:endParaRPr>
          </a:p>
        </p:txBody>
      </p:sp>
      <p:sp>
        <p:nvSpPr>
          <p:cNvPr id="239" name="Google Shape;239;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40" name="Google Shape;240;p37"/>
          <p:cNvSpPr txBox="1"/>
          <p:nvPr/>
        </p:nvSpPr>
        <p:spPr>
          <a:xfrm>
            <a:off x="766625" y="2040713"/>
            <a:ext cx="5077800" cy="14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Livvic"/>
                <a:ea typeface="Livvic"/>
                <a:cs typeface="Livvic"/>
                <a:sym typeface="Livvic"/>
              </a:rPr>
              <a:t>For this activity you and your partner are going to match 3 cards together so the sets are complete.</a:t>
            </a:r>
            <a:endParaRPr sz="18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800">
              <a:solidFill>
                <a:schemeClr val="accent5"/>
              </a:solidFill>
              <a:latin typeface="Livvic"/>
              <a:ea typeface="Livvic"/>
              <a:cs typeface="Livvic"/>
              <a:sym typeface="Livvic"/>
            </a:endParaRPr>
          </a:p>
        </p:txBody>
      </p:sp>
      <p:pic>
        <p:nvPicPr>
          <p:cNvPr id="241" name="Google Shape;241;p37"/>
          <p:cNvPicPr preferRelativeResize="0"/>
          <p:nvPr/>
        </p:nvPicPr>
        <p:blipFill>
          <a:blip r:embed="rId3">
            <a:alphaModFix/>
          </a:blip>
          <a:stretch>
            <a:fillRect/>
          </a:stretch>
        </p:blipFill>
        <p:spPr>
          <a:xfrm>
            <a:off x="6121800" y="1712098"/>
            <a:ext cx="2143125" cy="2143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8"/>
          <p:cNvSpPr txBox="1"/>
          <p:nvPr>
            <p:ph type="ctrTitle"/>
          </p:nvPr>
        </p:nvSpPr>
        <p:spPr>
          <a:xfrm>
            <a:off x="5302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How Many Tens? Spin and Represent</a:t>
            </a:r>
            <a:endParaRPr b="0" sz="2400">
              <a:solidFill>
                <a:schemeClr val="accent5"/>
              </a:solidFill>
              <a:latin typeface="Hepta Slab"/>
              <a:ea typeface="Hepta Slab"/>
              <a:cs typeface="Hepta Slab"/>
              <a:sym typeface="Hepta Slab"/>
            </a:endParaRPr>
          </a:p>
        </p:txBody>
      </p:sp>
      <p:sp>
        <p:nvSpPr>
          <p:cNvPr id="247" name="Google Shape;247;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48" name="Google Shape;248;p38"/>
          <p:cNvPicPr preferRelativeResize="0"/>
          <p:nvPr/>
        </p:nvPicPr>
        <p:blipFill>
          <a:blip r:embed="rId3">
            <a:alphaModFix/>
          </a:blip>
          <a:stretch>
            <a:fillRect/>
          </a:stretch>
        </p:blipFill>
        <p:spPr>
          <a:xfrm>
            <a:off x="5066350" y="1226325"/>
            <a:ext cx="3291726" cy="3276600"/>
          </a:xfrm>
          <a:prstGeom prst="rect">
            <a:avLst/>
          </a:prstGeom>
          <a:noFill/>
          <a:ln>
            <a:noFill/>
          </a:ln>
        </p:spPr>
      </p:pic>
      <p:grpSp>
        <p:nvGrpSpPr>
          <p:cNvPr id="249" name="Google Shape;249;p38"/>
          <p:cNvGrpSpPr/>
          <p:nvPr/>
        </p:nvGrpSpPr>
        <p:grpSpPr>
          <a:xfrm>
            <a:off x="530200" y="1076325"/>
            <a:ext cx="4422550" cy="3426600"/>
            <a:chOff x="530200" y="1076325"/>
            <a:chExt cx="4422550" cy="3426600"/>
          </a:xfrm>
        </p:grpSpPr>
        <p:grpSp>
          <p:nvGrpSpPr>
            <p:cNvPr id="250" name="Google Shape;250;p38"/>
            <p:cNvGrpSpPr/>
            <p:nvPr/>
          </p:nvGrpSpPr>
          <p:grpSpPr>
            <a:xfrm>
              <a:off x="530200" y="1076325"/>
              <a:ext cx="4422550" cy="2000225"/>
              <a:chOff x="495300" y="1154900"/>
              <a:chExt cx="4422550" cy="2000225"/>
            </a:xfrm>
          </p:grpSpPr>
          <p:pic>
            <p:nvPicPr>
              <p:cNvPr id="251" name="Google Shape;251;p38"/>
              <p:cNvPicPr preferRelativeResize="0"/>
              <p:nvPr/>
            </p:nvPicPr>
            <p:blipFill rotWithShape="1">
              <a:blip r:embed="rId4">
                <a:alphaModFix/>
              </a:blip>
              <a:srcRect b="58742" l="0" r="0" t="0"/>
              <a:stretch/>
            </p:blipFill>
            <p:spPr>
              <a:xfrm>
                <a:off x="495300" y="1154900"/>
                <a:ext cx="4422550" cy="1500200"/>
              </a:xfrm>
              <a:prstGeom prst="rect">
                <a:avLst/>
              </a:prstGeom>
              <a:noFill/>
              <a:ln>
                <a:noFill/>
              </a:ln>
            </p:spPr>
          </p:pic>
          <p:pic>
            <p:nvPicPr>
              <p:cNvPr id="252" name="Google Shape;252;p38"/>
              <p:cNvPicPr preferRelativeResize="0"/>
              <p:nvPr/>
            </p:nvPicPr>
            <p:blipFill rotWithShape="1">
              <a:blip r:embed="rId4">
                <a:alphaModFix/>
              </a:blip>
              <a:srcRect b="0" l="0" r="0" t="81122"/>
              <a:stretch/>
            </p:blipFill>
            <p:spPr>
              <a:xfrm>
                <a:off x="495300" y="2468725"/>
                <a:ext cx="4422550" cy="686401"/>
              </a:xfrm>
              <a:prstGeom prst="rect">
                <a:avLst/>
              </a:prstGeom>
              <a:noFill/>
              <a:ln>
                <a:noFill/>
              </a:ln>
            </p:spPr>
          </p:pic>
        </p:grpSp>
        <p:pic>
          <p:nvPicPr>
            <p:cNvPr id="253" name="Google Shape;253;p38"/>
            <p:cNvPicPr preferRelativeResize="0"/>
            <p:nvPr/>
          </p:nvPicPr>
          <p:blipFill rotWithShape="1">
            <a:blip r:embed="rId5">
              <a:alphaModFix/>
            </a:blip>
            <a:srcRect b="84933" l="0" r="0" t="0"/>
            <a:stretch/>
          </p:blipFill>
          <p:spPr>
            <a:xfrm>
              <a:off x="530200" y="2965124"/>
              <a:ext cx="3563300" cy="549575"/>
            </a:xfrm>
            <a:prstGeom prst="rect">
              <a:avLst/>
            </a:prstGeom>
            <a:noFill/>
            <a:ln>
              <a:noFill/>
            </a:ln>
          </p:spPr>
        </p:pic>
        <p:pic>
          <p:nvPicPr>
            <p:cNvPr id="254" name="Google Shape;254;p38"/>
            <p:cNvPicPr preferRelativeResize="0"/>
            <p:nvPr/>
          </p:nvPicPr>
          <p:blipFill rotWithShape="1">
            <a:blip r:embed="rId5">
              <a:alphaModFix/>
            </a:blip>
            <a:srcRect b="47552" l="0" r="0" t="38934"/>
            <a:stretch/>
          </p:blipFill>
          <p:spPr>
            <a:xfrm>
              <a:off x="530200" y="3460450"/>
              <a:ext cx="3563300" cy="492901"/>
            </a:xfrm>
            <a:prstGeom prst="rect">
              <a:avLst/>
            </a:prstGeom>
            <a:noFill/>
            <a:ln>
              <a:noFill/>
            </a:ln>
          </p:spPr>
        </p:pic>
        <p:pic>
          <p:nvPicPr>
            <p:cNvPr id="255" name="Google Shape;255;p38"/>
            <p:cNvPicPr preferRelativeResize="0"/>
            <p:nvPr/>
          </p:nvPicPr>
          <p:blipFill rotWithShape="1">
            <a:blip r:embed="rId5">
              <a:alphaModFix/>
            </a:blip>
            <a:srcRect b="8003" l="0" r="0" t="76929"/>
            <a:stretch/>
          </p:blipFill>
          <p:spPr>
            <a:xfrm>
              <a:off x="530200" y="3953350"/>
              <a:ext cx="3563300" cy="549575"/>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9"/>
          <p:cNvSpPr/>
          <p:nvPr/>
        </p:nvSpPr>
        <p:spPr>
          <a:xfrm flipH="1">
            <a:off x="1536842" y="2919400"/>
            <a:ext cx="1978833" cy="12250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9"/>
          <p:cNvSpPr txBox="1"/>
          <p:nvPr/>
        </p:nvSpPr>
        <p:spPr>
          <a:xfrm>
            <a:off x="1300100" y="150367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262" name="Google Shape;262;p39"/>
          <p:cNvPicPr preferRelativeResize="0"/>
          <p:nvPr/>
        </p:nvPicPr>
        <p:blipFill>
          <a:blip r:embed="rId3">
            <a:alphaModFix/>
          </a:blip>
          <a:stretch>
            <a:fillRect/>
          </a:stretch>
        </p:blipFill>
        <p:spPr>
          <a:xfrm>
            <a:off x="3651550" y="3512350"/>
            <a:ext cx="1375800" cy="1225025"/>
          </a:xfrm>
          <a:prstGeom prst="rect">
            <a:avLst/>
          </a:prstGeom>
          <a:noFill/>
          <a:ln>
            <a:noFill/>
          </a:ln>
        </p:spPr>
      </p:pic>
      <p:sp>
        <p:nvSpPr>
          <p:cNvPr id="263" name="Google Shape;263;p3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64" name="Google Shape;264;p39"/>
          <p:cNvSpPr txBox="1"/>
          <p:nvPr/>
        </p:nvSpPr>
        <p:spPr>
          <a:xfrm>
            <a:off x="411950" y="479500"/>
            <a:ext cx="7640100" cy="96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accent5"/>
                </a:solidFill>
                <a:latin typeface="Livvic"/>
                <a:ea typeface="Livvic"/>
                <a:cs typeface="Livvic"/>
                <a:sym typeface="Livvic"/>
              </a:rPr>
              <a:t>We’ve talked about how many groups of 10 we see in the numbers we’ve </a:t>
            </a:r>
            <a:endParaRPr sz="1500">
              <a:solidFill>
                <a:schemeClr val="accent5"/>
              </a:solidFill>
              <a:latin typeface="Livvic"/>
              <a:ea typeface="Livvic"/>
              <a:cs typeface="Livvic"/>
              <a:sym typeface="Livvic"/>
            </a:endParaRPr>
          </a:p>
          <a:p>
            <a:pPr indent="0" lvl="0" marL="0" rtl="0" algn="ctr">
              <a:spcBef>
                <a:spcPts val="0"/>
              </a:spcBef>
              <a:spcAft>
                <a:spcPts val="0"/>
              </a:spcAft>
              <a:buClr>
                <a:schemeClr val="dk1"/>
              </a:buClr>
              <a:buSzPts val="1100"/>
              <a:buFont typeface="Arial"/>
              <a:buNone/>
            </a:pPr>
            <a:r>
              <a:rPr lang="en" sz="1500">
                <a:solidFill>
                  <a:schemeClr val="accent5"/>
                </a:solidFill>
                <a:latin typeface="Livvic"/>
                <a:ea typeface="Livvic"/>
                <a:cs typeface="Livvic"/>
                <a:sym typeface="Livvic"/>
              </a:rPr>
              <a:t>been working with.</a:t>
            </a:r>
            <a:endParaRPr sz="1500">
              <a:solidFill>
                <a:schemeClr val="accent5"/>
              </a:solidFill>
              <a:latin typeface="Livvic"/>
              <a:ea typeface="Livvic"/>
              <a:cs typeface="Livvic"/>
              <a:sym typeface="Livvic"/>
            </a:endParaRPr>
          </a:p>
          <a:p>
            <a:pPr indent="0" lvl="0" marL="0" rtl="0" algn="l">
              <a:spcBef>
                <a:spcPts val="0"/>
              </a:spcBef>
              <a:spcAft>
                <a:spcPts val="0"/>
              </a:spcAft>
              <a:buNone/>
            </a:pPr>
            <a:r>
              <a:t/>
            </a:r>
            <a:endParaRPr/>
          </a:p>
        </p:txBody>
      </p:sp>
      <p:sp>
        <p:nvSpPr>
          <p:cNvPr id="265" name="Google Shape;265;p39"/>
          <p:cNvSpPr txBox="1"/>
          <p:nvPr/>
        </p:nvSpPr>
        <p:spPr>
          <a:xfrm>
            <a:off x="1663975" y="3227800"/>
            <a:ext cx="17727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How many dots are there?</a:t>
            </a:r>
            <a:endParaRPr sz="1300"/>
          </a:p>
        </p:txBody>
      </p:sp>
      <p:pic>
        <p:nvPicPr>
          <p:cNvPr id="266" name="Google Shape;266;p39"/>
          <p:cNvPicPr preferRelativeResize="0"/>
          <p:nvPr/>
        </p:nvPicPr>
        <p:blipFill>
          <a:blip r:embed="rId4">
            <a:alphaModFix/>
          </a:blip>
          <a:stretch>
            <a:fillRect/>
          </a:stretch>
        </p:blipFill>
        <p:spPr>
          <a:xfrm>
            <a:off x="3436663" y="1183250"/>
            <a:ext cx="1590675" cy="1419225"/>
          </a:xfrm>
          <a:prstGeom prst="rect">
            <a:avLst/>
          </a:prstGeom>
          <a:noFill/>
          <a:ln>
            <a:noFill/>
          </a:ln>
        </p:spPr>
      </p:pic>
      <p:sp>
        <p:nvSpPr>
          <p:cNvPr id="267" name="Google Shape;267;p39"/>
          <p:cNvSpPr/>
          <p:nvPr/>
        </p:nvSpPr>
        <p:spPr>
          <a:xfrm>
            <a:off x="5070342" y="2164575"/>
            <a:ext cx="1978833" cy="12250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9"/>
          <p:cNvSpPr txBox="1"/>
          <p:nvPr/>
        </p:nvSpPr>
        <p:spPr>
          <a:xfrm flipH="1">
            <a:off x="5149342" y="2472975"/>
            <a:ext cx="17727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How did you find the answer?</a:t>
            </a:r>
            <a:endParaRPr sz="1300"/>
          </a:p>
        </p:txBody>
      </p:sp>
      <p:sp>
        <p:nvSpPr>
          <p:cNvPr id="269" name="Google Shape;269;p39"/>
          <p:cNvSpPr/>
          <p:nvPr/>
        </p:nvSpPr>
        <p:spPr>
          <a:xfrm>
            <a:off x="5629942" y="3302800"/>
            <a:ext cx="1978833" cy="12250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9"/>
          <p:cNvSpPr txBox="1"/>
          <p:nvPr/>
        </p:nvSpPr>
        <p:spPr>
          <a:xfrm flipH="1">
            <a:off x="5694642" y="3531250"/>
            <a:ext cx="17727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We can say that 80 is made up of 8 tens or 80 ones.</a:t>
            </a:r>
            <a:endParaRPr sz="1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274" name="Shape 274"/>
        <p:cNvGrpSpPr/>
        <p:nvPr/>
      </p:nvGrpSpPr>
      <p:grpSpPr>
        <a:xfrm>
          <a:off x="0" y="0"/>
          <a:ext cx="0" cy="0"/>
          <a:chOff x="0" y="0"/>
          <a:chExt cx="0" cy="0"/>
        </a:xfrm>
      </p:grpSpPr>
      <p:sp>
        <p:nvSpPr>
          <p:cNvPr id="275" name="Google Shape;275;p40"/>
          <p:cNvSpPr txBox="1"/>
          <p:nvPr>
            <p:ph type="ctrTitle"/>
          </p:nvPr>
        </p:nvSpPr>
        <p:spPr>
          <a:xfrm>
            <a:off x="699900" y="1808050"/>
            <a:ext cx="77442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Counting Tens and Ones</a:t>
            </a:r>
            <a:endParaRPr sz="4400">
              <a:solidFill>
                <a:srgbClr val="434343"/>
              </a:solidFill>
              <a:latin typeface="Hepta Slab"/>
              <a:ea typeface="Hepta Slab"/>
              <a:cs typeface="Hepta Slab"/>
              <a:sym typeface="Hepta Slab"/>
            </a:endParaRPr>
          </a:p>
        </p:txBody>
      </p:sp>
      <p:sp>
        <p:nvSpPr>
          <p:cNvPr id="276" name="Google Shape;276;p40"/>
          <p:cNvSpPr txBox="1"/>
          <p:nvPr/>
        </p:nvSpPr>
        <p:spPr>
          <a:xfrm>
            <a:off x="2973975" y="2841550"/>
            <a:ext cx="5078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how many tens and ones are in a collection. </a:t>
            </a:r>
            <a:endParaRPr>
              <a:latin typeface="Quicksand"/>
              <a:ea typeface="Quicksand"/>
              <a:cs typeface="Quicksand"/>
              <a:sym typeface="Quicksand"/>
            </a:endParaRPr>
          </a:p>
        </p:txBody>
      </p:sp>
      <p:sp>
        <p:nvSpPr>
          <p:cNvPr id="277" name="Google Shape;277;p40"/>
          <p:cNvSpPr/>
          <p:nvPr/>
        </p:nvSpPr>
        <p:spPr>
          <a:xfrm>
            <a:off x="2459652" y="28350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4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1.NBT.B.2</a:t>
            </a:r>
            <a:endParaRPr sz="1100">
              <a:latin typeface="Quicksand"/>
              <a:ea typeface="Quicksand"/>
              <a:cs typeface="Quicksand"/>
              <a:sym typeface="Quicksand"/>
            </a:endParaRPr>
          </a:p>
        </p:txBody>
      </p:sp>
      <p:sp>
        <p:nvSpPr>
          <p:cNvPr id="279" name="Google Shape;279;p40"/>
          <p:cNvSpPr txBox="1"/>
          <p:nvPr/>
        </p:nvSpPr>
        <p:spPr>
          <a:xfrm>
            <a:off x="7884875" y="365450"/>
            <a:ext cx="1173600" cy="909000"/>
          </a:xfrm>
          <a:prstGeom prst="rect">
            <a:avLst/>
          </a:prstGeom>
          <a:noFill/>
          <a:ln cap="flat" cmpd="sng" w="76200">
            <a:solidFill>
              <a:schemeClr val="accent5"/>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sz="7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Adaptation </a:t>
            </a:r>
            <a:endParaRPr sz="15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Lesson 2</a:t>
            </a:r>
            <a:endParaRPr sz="1500">
              <a:solidFill>
                <a:schemeClr val="dk1"/>
              </a:solidFill>
            </a:endParaRPr>
          </a:p>
          <a:p>
            <a:pPr indent="0" lvl="0" marL="0" rtl="0" algn="ctr">
              <a:spcBef>
                <a:spcPts val="0"/>
              </a:spcBef>
              <a:spcAft>
                <a:spcPts val="0"/>
              </a:spcAft>
              <a:buNone/>
            </a:pPr>
            <a:r>
              <a:t/>
            </a:r>
            <a:endParaRPr sz="7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1"/>
          <p:cNvSpPr txBox="1"/>
          <p:nvPr>
            <p:ph type="ctrTitle"/>
          </p:nvPr>
        </p:nvSpPr>
        <p:spPr>
          <a:xfrm>
            <a:off x="978675" y="6589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Choral Counting</a:t>
            </a:r>
            <a:endParaRPr b="0" sz="3000">
              <a:solidFill>
                <a:schemeClr val="accent5"/>
              </a:solidFill>
              <a:latin typeface="Hepta Slab"/>
              <a:ea typeface="Hepta Slab"/>
              <a:cs typeface="Hepta Slab"/>
              <a:sym typeface="Hepta Slab"/>
            </a:endParaRPr>
          </a:p>
        </p:txBody>
      </p:sp>
      <p:sp>
        <p:nvSpPr>
          <p:cNvPr id="285" name="Google Shape;285;p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86" name="Google Shape;286;p41"/>
          <p:cNvSpPr txBox="1"/>
          <p:nvPr/>
        </p:nvSpPr>
        <p:spPr>
          <a:xfrm>
            <a:off x="2386975" y="1694625"/>
            <a:ext cx="4450500" cy="58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t> Count by 1, starting at 50</a:t>
            </a:r>
            <a:endParaRPr sz="2700"/>
          </a:p>
        </p:txBody>
      </p:sp>
      <p:pic>
        <p:nvPicPr>
          <p:cNvPr id="287" name="Google Shape;287;p41"/>
          <p:cNvPicPr preferRelativeResize="0"/>
          <p:nvPr/>
        </p:nvPicPr>
        <p:blipFill>
          <a:blip r:embed="rId3">
            <a:alphaModFix/>
          </a:blip>
          <a:stretch>
            <a:fillRect/>
          </a:stretch>
        </p:blipFill>
        <p:spPr>
          <a:xfrm>
            <a:off x="3430100" y="3262325"/>
            <a:ext cx="1375800" cy="1225025"/>
          </a:xfrm>
          <a:prstGeom prst="rect">
            <a:avLst/>
          </a:prstGeom>
          <a:noFill/>
          <a:ln>
            <a:noFill/>
          </a:ln>
        </p:spPr>
      </p:pic>
      <p:sp>
        <p:nvSpPr>
          <p:cNvPr id="288" name="Google Shape;288;p41"/>
          <p:cNvSpPr/>
          <p:nvPr/>
        </p:nvSpPr>
        <p:spPr>
          <a:xfrm>
            <a:off x="5151317" y="2874175"/>
            <a:ext cx="1978833" cy="12250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41"/>
          <p:cNvSpPr txBox="1"/>
          <p:nvPr/>
        </p:nvSpPr>
        <p:spPr>
          <a:xfrm flipH="1">
            <a:off x="5216017" y="3102625"/>
            <a:ext cx="17727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What patterns do you see?</a:t>
            </a:r>
            <a:endParaRPr sz="12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2"/>
          <p:cNvSpPr txBox="1"/>
          <p:nvPr>
            <p:ph type="ctrTitle"/>
          </p:nvPr>
        </p:nvSpPr>
        <p:spPr>
          <a:xfrm>
            <a:off x="1021800" y="411375"/>
            <a:ext cx="7100400" cy="161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Counting Collections: Tens and Some More </a:t>
            </a:r>
            <a:endParaRPr b="0"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295" name="Google Shape;295;p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96" name="Google Shape;296;p42"/>
          <p:cNvPicPr preferRelativeResize="0"/>
          <p:nvPr/>
        </p:nvPicPr>
        <p:blipFill rotWithShape="1">
          <a:blip r:embed="rId3">
            <a:alphaModFix/>
          </a:blip>
          <a:srcRect b="62418" l="0" r="61657" t="0"/>
          <a:stretch/>
        </p:blipFill>
        <p:spPr>
          <a:xfrm>
            <a:off x="852475" y="1482125"/>
            <a:ext cx="2048825" cy="644325"/>
          </a:xfrm>
          <a:prstGeom prst="rect">
            <a:avLst/>
          </a:prstGeom>
          <a:noFill/>
          <a:ln cap="flat" cmpd="sng" w="19050">
            <a:solidFill>
              <a:schemeClr val="dk2"/>
            </a:solidFill>
            <a:prstDash val="solid"/>
            <a:round/>
            <a:headEnd len="sm" w="sm" type="none"/>
            <a:tailEnd len="sm" w="sm" type="none"/>
          </a:ln>
        </p:spPr>
      </p:pic>
      <p:pic>
        <p:nvPicPr>
          <p:cNvPr id="297" name="Google Shape;297;p42"/>
          <p:cNvPicPr preferRelativeResize="0"/>
          <p:nvPr/>
        </p:nvPicPr>
        <p:blipFill rotWithShape="1">
          <a:blip r:embed="rId3">
            <a:alphaModFix/>
          </a:blip>
          <a:srcRect b="0" l="0" r="5811" t="40695"/>
          <a:stretch/>
        </p:blipFill>
        <p:spPr>
          <a:xfrm>
            <a:off x="3317050" y="2536825"/>
            <a:ext cx="5297034" cy="1070100"/>
          </a:xfrm>
          <a:prstGeom prst="rect">
            <a:avLst/>
          </a:prstGeom>
          <a:noFill/>
          <a:ln cap="flat" cmpd="sng" w="19050">
            <a:solidFill>
              <a:schemeClr val="dk2"/>
            </a:solidFill>
            <a:prstDash val="solid"/>
            <a:round/>
            <a:headEnd len="sm" w="sm" type="none"/>
            <a:tailEnd len="sm" w="sm" type="none"/>
          </a:ln>
        </p:spPr>
      </p:pic>
      <p:pic>
        <p:nvPicPr>
          <p:cNvPr id="298" name="Google Shape;298;p42"/>
          <p:cNvPicPr preferRelativeResize="0"/>
          <p:nvPr/>
        </p:nvPicPr>
        <p:blipFill>
          <a:blip r:embed="rId4">
            <a:alphaModFix/>
          </a:blip>
          <a:stretch>
            <a:fillRect/>
          </a:stretch>
        </p:blipFill>
        <p:spPr>
          <a:xfrm>
            <a:off x="988200" y="2351100"/>
            <a:ext cx="1858009" cy="1611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3"/>
          <p:cNvSpPr/>
          <p:nvPr/>
        </p:nvSpPr>
        <p:spPr>
          <a:xfrm rot="1069917">
            <a:off x="6305578" y="1659253"/>
            <a:ext cx="2271615" cy="1242951"/>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43"/>
          <p:cNvSpPr txBox="1"/>
          <p:nvPr>
            <p:ph type="ctrTitle"/>
          </p:nvPr>
        </p:nvSpPr>
        <p:spPr>
          <a:xfrm>
            <a:off x="337300" y="38535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chemeClr val="accent5"/>
                </a:solidFill>
                <a:latin typeface="Hepta Slab"/>
                <a:ea typeface="Hepta Slab"/>
                <a:cs typeface="Hepta Slab"/>
                <a:sym typeface="Hepta Slab"/>
              </a:rPr>
              <a:t> Concentration: Quantities with Tens and Ones </a:t>
            </a:r>
            <a:endParaRPr b="0" sz="2300">
              <a:solidFill>
                <a:schemeClr val="accent5"/>
              </a:solidFill>
              <a:latin typeface="Hepta Slab"/>
              <a:ea typeface="Hepta Slab"/>
              <a:cs typeface="Hepta Slab"/>
              <a:sym typeface="Hepta Slab"/>
            </a:endParaRPr>
          </a:p>
        </p:txBody>
      </p:sp>
      <p:sp>
        <p:nvSpPr>
          <p:cNvPr id="305" name="Google Shape;305;p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06" name="Google Shape;306;p43"/>
          <p:cNvSpPr txBox="1"/>
          <p:nvPr/>
        </p:nvSpPr>
        <p:spPr>
          <a:xfrm>
            <a:off x="855325" y="1071750"/>
            <a:ext cx="71853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Today you will be playing a game in which you try to find matches for cards. For example, look at these 3 cards. Which 2 match?</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323850" lvl="0" marL="457200" rtl="0" algn="l">
              <a:spcBef>
                <a:spcPts val="0"/>
              </a:spcBef>
              <a:spcAft>
                <a:spcPts val="0"/>
              </a:spcAft>
              <a:buSzPts val="1500"/>
              <a:buChar char="●"/>
            </a:pPr>
            <a:r>
              <a:rPr lang="en" sz="1500"/>
              <a:t>To play this game, you put all the cards face down. </a:t>
            </a:r>
            <a:endParaRPr sz="1500"/>
          </a:p>
          <a:p>
            <a:pPr indent="-323850" lvl="0" marL="457200" rtl="0" algn="l">
              <a:spcBef>
                <a:spcPts val="0"/>
              </a:spcBef>
              <a:spcAft>
                <a:spcPts val="0"/>
              </a:spcAft>
              <a:buSzPts val="1500"/>
              <a:buChar char="●"/>
            </a:pPr>
            <a:r>
              <a:rPr lang="en" sz="1500"/>
              <a:t>One partner turns over 2 cards. If they match, they keep them. If they don’t match, they turn them back over. </a:t>
            </a:r>
            <a:endParaRPr sz="1500"/>
          </a:p>
          <a:p>
            <a:pPr indent="-323850" lvl="0" marL="457200" rtl="0" algn="l">
              <a:spcBef>
                <a:spcPts val="0"/>
              </a:spcBef>
              <a:spcAft>
                <a:spcPts val="0"/>
              </a:spcAft>
              <a:buSzPts val="1500"/>
              <a:buChar char="●"/>
            </a:pPr>
            <a:r>
              <a:rPr lang="en" sz="1500"/>
              <a:t>Then the other partner turns over 2 cards. If they match, they keep them, and if they don’t, they turn them back over. </a:t>
            </a:r>
            <a:endParaRPr sz="1500"/>
          </a:p>
          <a:p>
            <a:pPr indent="-323850" lvl="0" marL="457200" rtl="0" algn="l">
              <a:spcBef>
                <a:spcPts val="0"/>
              </a:spcBef>
              <a:spcAft>
                <a:spcPts val="0"/>
              </a:spcAft>
              <a:buSzPts val="1500"/>
              <a:buChar char="●"/>
            </a:pPr>
            <a:r>
              <a:rPr lang="en" sz="1500"/>
              <a:t>It is important to try and remember where different cards are. The goal is to get all the cards matched.</a:t>
            </a:r>
            <a:endParaRPr sz="1500"/>
          </a:p>
        </p:txBody>
      </p:sp>
      <p:pic>
        <p:nvPicPr>
          <p:cNvPr id="307" name="Google Shape;307;p43"/>
          <p:cNvPicPr preferRelativeResize="0"/>
          <p:nvPr/>
        </p:nvPicPr>
        <p:blipFill>
          <a:blip r:embed="rId3">
            <a:alphaModFix/>
          </a:blip>
          <a:stretch>
            <a:fillRect/>
          </a:stretch>
        </p:blipFill>
        <p:spPr>
          <a:xfrm>
            <a:off x="2548563" y="1823850"/>
            <a:ext cx="3213025" cy="1059850"/>
          </a:xfrm>
          <a:prstGeom prst="rect">
            <a:avLst/>
          </a:prstGeom>
          <a:noFill/>
          <a:ln>
            <a:noFill/>
          </a:ln>
        </p:spPr>
      </p:pic>
      <p:sp>
        <p:nvSpPr>
          <p:cNvPr id="308" name="Google Shape;308;p43"/>
          <p:cNvSpPr txBox="1"/>
          <p:nvPr/>
        </p:nvSpPr>
        <p:spPr>
          <a:xfrm rot="778771">
            <a:off x="6323216" y="1947896"/>
            <a:ext cx="2304068" cy="47994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Livvic"/>
                <a:ea typeface="Livvic"/>
                <a:cs typeface="Livvic"/>
                <a:sym typeface="Livvic"/>
              </a:rPr>
              <a:t>What parts of the card did you look at to make sure they matched?</a:t>
            </a:r>
            <a:endParaRPr sz="1200">
              <a:latin typeface="Livvic"/>
              <a:ea typeface="Livvic"/>
              <a:cs typeface="Livvic"/>
              <a:sym typeface="Livv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314" name="Google Shape;314;p44"/>
          <p:cNvPicPr preferRelativeResize="0"/>
          <p:nvPr/>
        </p:nvPicPr>
        <p:blipFill>
          <a:blip r:embed="rId3">
            <a:alphaModFix/>
          </a:blip>
          <a:stretch>
            <a:fillRect/>
          </a:stretch>
        </p:blipFill>
        <p:spPr>
          <a:xfrm>
            <a:off x="2409825" y="631050"/>
            <a:ext cx="2390775" cy="1076325"/>
          </a:xfrm>
          <a:prstGeom prst="rect">
            <a:avLst/>
          </a:prstGeom>
          <a:noFill/>
          <a:ln>
            <a:noFill/>
          </a:ln>
        </p:spPr>
      </p:pic>
      <p:sp>
        <p:nvSpPr>
          <p:cNvPr id="315" name="Google Shape;315;p44"/>
          <p:cNvSpPr/>
          <p:nvPr/>
        </p:nvSpPr>
        <p:spPr>
          <a:xfrm flipH="1">
            <a:off x="1408242" y="2533625"/>
            <a:ext cx="1978833" cy="12250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6" name="Google Shape;316;p44"/>
          <p:cNvPicPr preferRelativeResize="0"/>
          <p:nvPr/>
        </p:nvPicPr>
        <p:blipFill>
          <a:blip r:embed="rId4">
            <a:alphaModFix/>
          </a:blip>
          <a:stretch>
            <a:fillRect/>
          </a:stretch>
        </p:blipFill>
        <p:spPr>
          <a:xfrm>
            <a:off x="3522950" y="3126575"/>
            <a:ext cx="1375800" cy="1225025"/>
          </a:xfrm>
          <a:prstGeom prst="rect">
            <a:avLst/>
          </a:prstGeom>
          <a:noFill/>
          <a:ln>
            <a:noFill/>
          </a:ln>
        </p:spPr>
      </p:pic>
      <p:sp>
        <p:nvSpPr>
          <p:cNvPr id="317" name="Google Shape;317;p44"/>
          <p:cNvSpPr txBox="1"/>
          <p:nvPr/>
        </p:nvSpPr>
        <p:spPr>
          <a:xfrm>
            <a:off x="1511300" y="2620550"/>
            <a:ext cx="17727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How is this image different than the ones we used in the activity today?</a:t>
            </a:r>
            <a:endParaRPr sz="1200"/>
          </a:p>
        </p:txBody>
      </p:sp>
      <p:sp>
        <p:nvSpPr>
          <p:cNvPr id="318" name="Google Shape;318;p44"/>
          <p:cNvSpPr/>
          <p:nvPr/>
        </p:nvSpPr>
        <p:spPr>
          <a:xfrm>
            <a:off x="4684567" y="1571625"/>
            <a:ext cx="1978833" cy="12250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4"/>
          <p:cNvSpPr txBox="1"/>
          <p:nvPr/>
        </p:nvSpPr>
        <p:spPr>
          <a:xfrm flipH="1">
            <a:off x="4763567" y="1880025"/>
            <a:ext cx="17727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How many tens does this card show?</a:t>
            </a:r>
            <a:endParaRPr sz="1300"/>
          </a:p>
        </p:txBody>
      </p:sp>
      <p:sp>
        <p:nvSpPr>
          <p:cNvPr id="320" name="Google Shape;320;p44"/>
          <p:cNvSpPr/>
          <p:nvPr/>
        </p:nvSpPr>
        <p:spPr>
          <a:xfrm>
            <a:off x="5089400" y="2917025"/>
            <a:ext cx="2390782" cy="158115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4"/>
          <p:cNvSpPr txBox="1"/>
          <p:nvPr/>
        </p:nvSpPr>
        <p:spPr>
          <a:xfrm flipH="1">
            <a:off x="5347204" y="3003850"/>
            <a:ext cx="17727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t>We say that numbers with one digit have 0 tens. What other numbers do you think have 0 tens? Why do you think that?</a:t>
            </a:r>
            <a:endParaRPr sz="11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325" name="Shape 325"/>
        <p:cNvGrpSpPr/>
        <p:nvPr/>
      </p:nvGrpSpPr>
      <p:grpSpPr>
        <a:xfrm>
          <a:off x="0" y="0"/>
          <a:ext cx="0" cy="0"/>
          <a:chOff x="0" y="0"/>
          <a:chExt cx="0" cy="0"/>
        </a:xfrm>
      </p:grpSpPr>
      <p:sp>
        <p:nvSpPr>
          <p:cNvPr id="326" name="Google Shape;326;p45"/>
          <p:cNvSpPr txBox="1"/>
          <p:nvPr>
            <p:ph type="ctrTitle"/>
          </p:nvPr>
        </p:nvSpPr>
        <p:spPr>
          <a:xfrm>
            <a:off x="699900" y="1808050"/>
            <a:ext cx="77442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Expressions with Tens and Ones</a:t>
            </a:r>
            <a:endParaRPr sz="4400">
              <a:solidFill>
                <a:srgbClr val="434343"/>
              </a:solidFill>
              <a:latin typeface="Hepta Slab"/>
              <a:ea typeface="Hepta Slab"/>
              <a:cs typeface="Hepta Slab"/>
              <a:sym typeface="Hepta Slab"/>
            </a:endParaRPr>
          </a:p>
        </p:txBody>
      </p:sp>
      <p:sp>
        <p:nvSpPr>
          <p:cNvPr id="327" name="Google Shape;327;p45"/>
          <p:cNvSpPr txBox="1"/>
          <p:nvPr/>
        </p:nvSpPr>
        <p:spPr>
          <a:xfrm>
            <a:off x="2973975" y="2835025"/>
            <a:ext cx="4911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expressions to match base-ten representations</a:t>
            </a:r>
            <a:endParaRPr>
              <a:latin typeface="Quicksand"/>
              <a:ea typeface="Quicksand"/>
              <a:cs typeface="Quicksand"/>
              <a:sym typeface="Quicksand"/>
            </a:endParaRPr>
          </a:p>
        </p:txBody>
      </p:sp>
      <p:sp>
        <p:nvSpPr>
          <p:cNvPr id="328" name="Google Shape;328;p45"/>
          <p:cNvSpPr/>
          <p:nvPr/>
        </p:nvSpPr>
        <p:spPr>
          <a:xfrm>
            <a:off x="2459652" y="28350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1.NBT.C</a:t>
            </a:r>
            <a:endParaRPr sz="1100">
              <a:latin typeface="Quicksand"/>
              <a:ea typeface="Quicksand"/>
              <a:cs typeface="Quicksand"/>
              <a:sym typeface="Quicksand"/>
            </a:endParaRPr>
          </a:p>
        </p:txBody>
      </p:sp>
      <p:sp>
        <p:nvSpPr>
          <p:cNvPr id="330" name="Google Shape;330;p45"/>
          <p:cNvSpPr txBox="1"/>
          <p:nvPr/>
        </p:nvSpPr>
        <p:spPr>
          <a:xfrm>
            <a:off x="7884875" y="365450"/>
            <a:ext cx="1173600" cy="909000"/>
          </a:xfrm>
          <a:prstGeom prst="rect">
            <a:avLst/>
          </a:prstGeom>
          <a:noFill/>
          <a:ln cap="flat" cmpd="sng" w="76200">
            <a:solidFill>
              <a:schemeClr val="accent5"/>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sz="7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Adaptation </a:t>
            </a:r>
            <a:endParaRPr sz="15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Lesson 3</a:t>
            </a:r>
            <a:endParaRPr sz="1500">
              <a:solidFill>
                <a:schemeClr val="dk1"/>
              </a:solidFill>
            </a:endParaRPr>
          </a:p>
          <a:p>
            <a:pPr indent="0" lvl="0" marL="0" rtl="0" algn="ctr">
              <a:spcBef>
                <a:spcPts val="0"/>
              </a:spcBef>
              <a:spcAft>
                <a:spcPts val="0"/>
              </a:spcAft>
              <a:buNone/>
            </a:pPr>
            <a:r>
              <a:t/>
            </a:r>
            <a:endParaRPr sz="7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6"/>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Towers of 10 and Ones </a:t>
            </a:r>
            <a:endParaRPr b="0" sz="3000">
              <a:solidFill>
                <a:schemeClr val="accent5"/>
              </a:solidFill>
              <a:latin typeface="Hepta Slab"/>
              <a:ea typeface="Hepta Slab"/>
              <a:cs typeface="Hepta Slab"/>
              <a:sym typeface="Hepta Slab"/>
            </a:endParaRPr>
          </a:p>
        </p:txBody>
      </p:sp>
      <p:sp>
        <p:nvSpPr>
          <p:cNvPr id="336" name="Google Shape;336;p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37" name="Google Shape;337;p46"/>
          <p:cNvGrpSpPr/>
          <p:nvPr/>
        </p:nvGrpSpPr>
        <p:grpSpPr>
          <a:xfrm rot="-801400">
            <a:off x="550911" y="1697856"/>
            <a:ext cx="2343045" cy="950026"/>
            <a:chOff x="522450" y="1769275"/>
            <a:chExt cx="2343168" cy="950076"/>
          </a:xfrm>
        </p:grpSpPr>
        <p:sp>
          <p:nvSpPr>
            <p:cNvPr id="338" name="Google Shape;338;p4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340" name="Google Shape;340;p46"/>
          <p:cNvGrpSpPr/>
          <p:nvPr/>
        </p:nvGrpSpPr>
        <p:grpSpPr>
          <a:xfrm rot="862269">
            <a:off x="6428620" y="3250539"/>
            <a:ext cx="2343148" cy="950068"/>
            <a:chOff x="839436" y="2344375"/>
            <a:chExt cx="2343168" cy="950076"/>
          </a:xfrm>
        </p:grpSpPr>
        <p:sp>
          <p:nvSpPr>
            <p:cNvPr id="341" name="Google Shape;341;p46"/>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6"/>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343" name="Google Shape;343;p46"/>
          <p:cNvPicPr preferRelativeResize="0"/>
          <p:nvPr/>
        </p:nvPicPr>
        <p:blipFill>
          <a:blip r:embed="rId3">
            <a:alphaModFix/>
          </a:blip>
          <a:stretch>
            <a:fillRect/>
          </a:stretch>
        </p:blipFill>
        <p:spPr>
          <a:xfrm>
            <a:off x="3606473" y="1536300"/>
            <a:ext cx="2180925" cy="23198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7"/>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Towers of 10 and Ones </a:t>
            </a:r>
            <a:endParaRPr b="0" sz="3000">
              <a:solidFill>
                <a:schemeClr val="accent5"/>
              </a:solidFill>
              <a:latin typeface="Hepta Slab"/>
              <a:ea typeface="Hepta Slab"/>
              <a:cs typeface="Hepta Slab"/>
              <a:sym typeface="Hepta Slab"/>
            </a:endParaRPr>
          </a:p>
        </p:txBody>
      </p:sp>
      <p:sp>
        <p:nvSpPr>
          <p:cNvPr id="349" name="Google Shape;349;p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50" name="Google Shape;350;p47"/>
          <p:cNvGrpSpPr/>
          <p:nvPr/>
        </p:nvGrpSpPr>
        <p:grpSpPr>
          <a:xfrm rot="-801400">
            <a:off x="550911" y="1697856"/>
            <a:ext cx="2343045" cy="950026"/>
            <a:chOff x="522450" y="1769275"/>
            <a:chExt cx="2343168" cy="950076"/>
          </a:xfrm>
        </p:grpSpPr>
        <p:sp>
          <p:nvSpPr>
            <p:cNvPr id="351" name="Google Shape;351;p4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4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353" name="Google Shape;353;p47"/>
          <p:cNvGrpSpPr/>
          <p:nvPr/>
        </p:nvGrpSpPr>
        <p:grpSpPr>
          <a:xfrm rot="862269">
            <a:off x="6428620" y="3250539"/>
            <a:ext cx="2343148" cy="950068"/>
            <a:chOff x="839436" y="2344375"/>
            <a:chExt cx="2343168" cy="950076"/>
          </a:xfrm>
        </p:grpSpPr>
        <p:sp>
          <p:nvSpPr>
            <p:cNvPr id="354" name="Google Shape;354;p47"/>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47"/>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356" name="Google Shape;356;p47"/>
          <p:cNvPicPr preferRelativeResize="0"/>
          <p:nvPr/>
        </p:nvPicPr>
        <p:blipFill>
          <a:blip r:embed="rId3">
            <a:alphaModFix/>
          </a:blip>
          <a:stretch>
            <a:fillRect/>
          </a:stretch>
        </p:blipFill>
        <p:spPr>
          <a:xfrm>
            <a:off x="3334999" y="1543450"/>
            <a:ext cx="2430950" cy="22688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8"/>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Towers of 10 and Ones </a:t>
            </a:r>
            <a:endParaRPr b="0" sz="3000">
              <a:solidFill>
                <a:schemeClr val="accent5"/>
              </a:solidFill>
              <a:latin typeface="Hepta Slab"/>
              <a:ea typeface="Hepta Slab"/>
              <a:cs typeface="Hepta Slab"/>
              <a:sym typeface="Hepta Slab"/>
            </a:endParaRPr>
          </a:p>
        </p:txBody>
      </p:sp>
      <p:sp>
        <p:nvSpPr>
          <p:cNvPr id="362" name="Google Shape;362;p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63" name="Google Shape;363;p48"/>
          <p:cNvGrpSpPr/>
          <p:nvPr/>
        </p:nvGrpSpPr>
        <p:grpSpPr>
          <a:xfrm rot="-801400">
            <a:off x="550911" y="1697856"/>
            <a:ext cx="2343045" cy="950026"/>
            <a:chOff x="522450" y="1769275"/>
            <a:chExt cx="2343168" cy="950076"/>
          </a:xfrm>
        </p:grpSpPr>
        <p:sp>
          <p:nvSpPr>
            <p:cNvPr id="364" name="Google Shape;364;p4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366" name="Google Shape;366;p48"/>
          <p:cNvGrpSpPr/>
          <p:nvPr/>
        </p:nvGrpSpPr>
        <p:grpSpPr>
          <a:xfrm rot="862269">
            <a:off x="6428620" y="3250539"/>
            <a:ext cx="2343148" cy="950068"/>
            <a:chOff x="839436" y="2344375"/>
            <a:chExt cx="2343168" cy="950076"/>
          </a:xfrm>
        </p:grpSpPr>
        <p:sp>
          <p:nvSpPr>
            <p:cNvPr id="367" name="Google Shape;367;p48"/>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8"/>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369" name="Google Shape;369;p48"/>
          <p:cNvPicPr preferRelativeResize="0"/>
          <p:nvPr/>
        </p:nvPicPr>
        <p:blipFill>
          <a:blip r:embed="rId3">
            <a:alphaModFix/>
          </a:blip>
          <a:stretch>
            <a:fillRect/>
          </a:stretch>
        </p:blipFill>
        <p:spPr>
          <a:xfrm>
            <a:off x="3242986" y="1579175"/>
            <a:ext cx="2658038" cy="232127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9"/>
          <p:cNvSpPr txBox="1"/>
          <p:nvPr>
            <p:ph type="ctrTitle"/>
          </p:nvPr>
        </p:nvSpPr>
        <p:spPr>
          <a:xfrm>
            <a:off x="1021800" y="704275"/>
            <a:ext cx="7100400" cy="77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Who Do You Agree With?  </a:t>
            </a:r>
            <a:endParaRPr b="0"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375" name="Google Shape;375;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76" name="Google Shape;376;p49"/>
          <p:cNvSpPr txBox="1"/>
          <p:nvPr/>
        </p:nvSpPr>
        <p:spPr>
          <a:xfrm>
            <a:off x="5004425" y="1226350"/>
            <a:ext cx="3618300" cy="316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t>1. Who do you agree with? </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 sz="1600"/>
              <a:t>Explain using drawings, words, and numbers.</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t/>
            </a:r>
            <a:endParaRPr sz="1600"/>
          </a:p>
          <a:p>
            <a:pPr indent="0" lvl="0" marL="0" rtl="0" algn="l">
              <a:spcBef>
                <a:spcPts val="0"/>
              </a:spcBef>
              <a:spcAft>
                <a:spcPts val="0"/>
              </a:spcAft>
              <a:buClr>
                <a:schemeClr val="dk1"/>
              </a:buClr>
              <a:buSzPts val="1100"/>
              <a:buFont typeface="Arial"/>
              <a:buNone/>
            </a:pPr>
            <a:r>
              <a:rPr lang="en" sz="1600"/>
              <a:t> 2. What number is represented? </a:t>
            </a:r>
            <a:endParaRPr sz="1600"/>
          </a:p>
          <a:p>
            <a:pPr indent="0" lvl="0" marL="0" rtl="0" algn="l">
              <a:spcBef>
                <a:spcPts val="0"/>
              </a:spcBef>
              <a:spcAft>
                <a:spcPts val="0"/>
              </a:spcAft>
              <a:buNone/>
            </a:pPr>
            <a:r>
              <a:t/>
            </a:r>
            <a:endParaRPr/>
          </a:p>
        </p:txBody>
      </p:sp>
      <p:pic>
        <p:nvPicPr>
          <p:cNvPr id="377" name="Google Shape;377;p49"/>
          <p:cNvPicPr preferRelativeResize="0"/>
          <p:nvPr/>
        </p:nvPicPr>
        <p:blipFill>
          <a:blip r:embed="rId3">
            <a:alphaModFix/>
          </a:blip>
          <a:stretch>
            <a:fillRect/>
          </a:stretch>
        </p:blipFill>
        <p:spPr>
          <a:xfrm>
            <a:off x="623900" y="1346612"/>
            <a:ext cx="4115899" cy="2450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50"/>
          <p:cNvSpPr txBox="1"/>
          <p:nvPr>
            <p:ph type="ctrTitle"/>
          </p:nvPr>
        </p:nvSpPr>
        <p:spPr>
          <a:xfrm>
            <a:off x="5302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Writing Expressions</a:t>
            </a:r>
            <a:endParaRPr b="0" sz="2400">
              <a:solidFill>
                <a:schemeClr val="accent5"/>
              </a:solidFill>
              <a:latin typeface="Hepta Slab"/>
              <a:ea typeface="Hepta Slab"/>
              <a:cs typeface="Hepta Slab"/>
              <a:sym typeface="Hepta Slab"/>
            </a:endParaRPr>
          </a:p>
        </p:txBody>
      </p:sp>
      <p:sp>
        <p:nvSpPr>
          <p:cNvPr id="383" name="Google Shape;383;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84" name="Google Shape;384;p50"/>
          <p:cNvSpPr txBox="1"/>
          <p:nvPr/>
        </p:nvSpPr>
        <p:spPr>
          <a:xfrm>
            <a:off x="855325" y="1071750"/>
            <a:ext cx="7185300" cy="50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Write the expression that matches each representation.</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p:txBody>
      </p:sp>
      <p:pic>
        <p:nvPicPr>
          <p:cNvPr id="385" name="Google Shape;385;p50"/>
          <p:cNvPicPr preferRelativeResize="0"/>
          <p:nvPr/>
        </p:nvPicPr>
        <p:blipFill>
          <a:blip r:embed="rId3">
            <a:alphaModFix/>
          </a:blip>
          <a:stretch>
            <a:fillRect/>
          </a:stretch>
        </p:blipFill>
        <p:spPr>
          <a:xfrm>
            <a:off x="315875" y="1673313"/>
            <a:ext cx="3996174" cy="1928775"/>
          </a:xfrm>
          <a:prstGeom prst="rect">
            <a:avLst/>
          </a:prstGeom>
          <a:noFill/>
          <a:ln cap="flat" cmpd="sng" w="19050">
            <a:solidFill>
              <a:schemeClr val="dk2"/>
            </a:solidFill>
            <a:prstDash val="solid"/>
            <a:round/>
            <a:headEnd len="sm" w="sm" type="none"/>
            <a:tailEnd len="sm" w="sm" type="none"/>
          </a:ln>
        </p:spPr>
      </p:pic>
      <p:pic>
        <p:nvPicPr>
          <p:cNvPr id="386" name="Google Shape;386;p50"/>
          <p:cNvPicPr preferRelativeResize="0"/>
          <p:nvPr/>
        </p:nvPicPr>
        <p:blipFill>
          <a:blip r:embed="rId4">
            <a:alphaModFix/>
          </a:blip>
          <a:stretch>
            <a:fillRect/>
          </a:stretch>
        </p:blipFill>
        <p:spPr>
          <a:xfrm>
            <a:off x="4486441" y="2501625"/>
            <a:ext cx="4534684" cy="1758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51"/>
          <p:cNvSpPr txBox="1"/>
          <p:nvPr>
            <p:ph type="ctrTitle"/>
          </p:nvPr>
        </p:nvSpPr>
        <p:spPr>
          <a:xfrm>
            <a:off x="5302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Writing Expressions</a:t>
            </a:r>
            <a:endParaRPr b="0" sz="2400">
              <a:solidFill>
                <a:schemeClr val="accent5"/>
              </a:solidFill>
              <a:latin typeface="Hepta Slab"/>
              <a:ea typeface="Hepta Slab"/>
              <a:cs typeface="Hepta Slab"/>
              <a:sym typeface="Hepta Slab"/>
            </a:endParaRPr>
          </a:p>
        </p:txBody>
      </p:sp>
      <p:sp>
        <p:nvSpPr>
          <p:cNvPr id="392" name="Google Shape;392;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93" name="Google Shape;393;p51"/>
          <p:cNvSpPr txBox="1"/>
          <p:nvPr/>
        </p:nvSpPr>
        <p:spPr>
          <a:xfrm>
            <a:off x="823750" y="943150"/>
            <a:ext cx="7185300" cy="50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Write the expression that matches each representation.</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p:txBody>
      </p:sp>
      <p:pic>
        <p:nvPicPr>
          <p:cNvPr id="394" name="Google Shape;394;p51"/>
          <p:cNvPicPr preferRelativeResize="0"/>
          <p:nvPr/>
        </p:nvPicPr>
        <p:blipFill>
          <a:blip r:embed="rId3">
            <a:alphaModFix/>
          </a:blip>
          <a:stretch>
            <a:fillRect/>
          </a:stretch>
        </p:blipFill>
        <p:spPr>
          <a:xfrm>
            <a:off x="1966925" y="1447750"/>
            <a:ext cx="5120377" cy="3262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2"/>
          <p:cNvSpPr/>
          <p:nvPr/>
        </p:nvSpPr>
        <p:spPr>
          <a:xfrm flipH="1">
            <a:off x="1083825" y="2204425"/>
            <a:ext cx="229006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52"/>
          <p:cNvSpPr txBox="1"/>
          <p:nvPr/>
        </p:nvSpPr>
        <p:spPr>
          <a:xfrm>
            <a:off x="5901738" y="296227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do you notice about this number? How is it the same as the other representations? How is it different?</a:t>
            </a:r>
            <a:endParaRPr b="1" sz="1100">
              <a:latin typeface="Quicksand"/>
              <a:ea typeface="Quicksand"/>
              <a:cs typeface="Quicksand"/>
              <a:sym typeface="Quicksand"/>
            </a:endParaRPr>
          </a:p>
        </p:txBody>
      </p:sp>
      <p:pic>
        <p:nvPicPr>
          <p:cNvPr id="401" name="Google Shape;401;p52"/>
          <p:cNvPicPr preferRelativeResize="0"/>
          <p:nvPr/>
        </p:nvPicPr>
        <p:blipFill>
          <a:blip r:embed="rId3">
            <a:alphaModFix/>
          </a:blip>
          <a:stretch>
            <a:fillRect/>
          </a:stretch>
        </p:blipFill>
        <p:spPr>
          <a:xfrm>
            <a:off x="3502575" y="2962277"/>
            <a:ext cx="1929150" cy="1717725"/>
          </a:xfrm>
          <a:prstGeom prst="rect">
            <a:avLst/>
          </a:prstGeom>
          <a:noFill/>
          <a:ln>
            <a:noFill/>
          </a:ln>
        </p:spPr>
      </p:pic>
      <p:sp>
        <p:nvSpPr>
          <p:cNvPr id="402" name="Google Shape;402;p5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403" name="Google Shape;403;p52"/>
          <p:cNvPicPr preferRelativeResize="0"/>
          <p:nvPr/>
        </p:nvPicPr>
        <p:blipFill>
          <a:blip r:embed="rId4">
            <a:alphaModFix/>
          </a:blip>
          <a:stretch>
            <a:fillRect/>
          </a:stretch>
        </p:blipFill>
        <p:spPr>
          <a:xfrm>
            <a:off x="1575913" y="544525"/>
            <a:ext cx="3020375" cy="1500350"/>
          </a:xfrm>
          <a:prstGeom prst="rect">
            <a:avLst/>
          </a:prstGeom>
          <a:noFill/>
          <a:ln cap="flat" cmpd="sng" w="19050">
            <a:solidFill>
              <a:schemeClr val="dk2"/>
            </a:solidFill>
            <a:prstDash val="solid"/>
            <a:round/>
            <a:headEnd len="sm" w="sm" type="none"/>
            <a:tailEnd len="sm" w="sm" type="none"/>
          </a:ln>
        </p:spPr>
      </p:pic>
      <p:pic>
        <p:nvPicPr>
          <p:cNvPr id="404" name="Google Shape;404;p52"/>
          <p:cNvPicPr preferRelativeResize="0"/>
          <p:nvPr/>
        </p:nvPicPr>
        <p:blipFill>
          <a:blip r:embed="rId5">
            <a:alphaModFix/>
          </a:blip>
          <a:stretch>
            <a:fillRect/>
          </a:stretch>
        </p:blipFill>
        <p:spPr>
          <a:xfrm>
            <a:off x="6127050" y="1154900"/>
            <a:ext cx="1402475" cy="1402475"/>
          </a:xfrm>
          <a:prstGeom prst="rect">
            <a:avLst/>
          </a:prstGeom>
          <a:noFill/>
          <a:ln>
            <a:noFill/>
          </a:ln>
        </p:spPr>
      </p:pic>
      <p:sp>
        <p:nvSpPr>
          <p:cNvPr id="405" name="Google Shape;405;p52"/>
          <p:cNvSpPr/>
          <p:nvPr/>
        </p:nvSpPr>
        <p:spPr>
          <a:xfrm>
            <a:off x="5734400" y="2742575"/>
            <a:ext cx="229006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52"/>
          <p:cNvSpPr txBox="1"/>
          <p:nvPr/>
        </p:nvSpPr>
        <p:spPr>
          <a:xfrm>
            <a:off x="1454700" y="26560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do you notice about these representations?</a:t>
            </a:r>
            <a:endParaRPr b="1">
              <a:latin typeface="Quicksand"/>
              <a:ea typeface="Quicksand"/>
              <a:cs typeface="Quicksand"/>
              <a:sym typeface="Quicksa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410" name="Shape 410"/>
        <p:cNvGrpSpPr/>
        <p:nvPr/>
      </p:nvGrpSpPr>
      <p:grpSpPr>
        <a:xfrm>
          <a:off x="0" y="0"/>
          <a:ext cx="0" cy="0"/>
          <a:chOff x="0" y="0"/>
          <a:chExt cx="0" cy="0"/>
        </a:xfrm>
      </p:grpSpPr>
      <p:sp>
        <p:nvSpPr>
          <p:cNvPr id="411" name="Google Shape;411;p53"/>
          <p:cNvSpPr txBox="1"/>
          <p:nvPr>
            <p:ph type="ctrTitle"/>
          </p:nvPr>
        </p:nvSpPr>
        <p:spPr>
          <a:xfrm>
            <a:off x="497000" y="1808050"/>
            <a:ext cx="79470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Writing Numbers as Tens and Ones</a:t>
            </a:r>
            <a:endParaRPr sz="4400">
              <a:solidFill>
                <a:srgbClr val="434343"/>
              </a:solidFill>
              <a:latin typeface="Hepta Slab"/>
              <a:ea typeface="Hepta Slab"/>
              <a:cs typeface="Hepta Slab"/>
              <a:sym typeface="Hepta Slab"/>
            </a:endParaRPr>
          </a:p>
        </p:txBody>
      </p:sp>
      <p:sp>
        <p:nvSpPr>
          <p:cNvPr id="412" name="Google Shape;412;p53"/>
          <p:cNvSpPr txBox="1"/>
          <p:nvPr/>
        </p:nvSpPr>
        <p:spPr>
          <a:xfrm>
            <a:off x="2402475" y="2841550"/>
            <a:ext cx="561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a number using different base-ten representations</a:t>
            </a:r>
            <a:endParaRPr>
              <a:latin typeface="Quicksand"/>
              <a:ea typeface="Quicksand"/>
              <a:cs typeface="Quicksand"/>
              <a:sym typeface="Quicksand"/>
            </a:endParaRPr>
          </a:p>
        </p:txBody>
      </p:sp>
      <p:sp>
        <p:nvSpPr>
          <p:cNvPr id="413" name="Google Shape;413;p53"/>
          <p:cNvSpPr/>
          <p:nvPr/>
        </p:nvSpPr>
        <p:spPr>
          <a:xfrm>
            <a:off x="1816702" y="28707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5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1.NBT.A.2</a:t>
            </a:r>
            <a:endParaRPr sz="1100">
              <a:latin typeface="Quicksand"/>
              <a:ea typeface="Quicksand"/>
              <a:cs typeface="Quicksand"/>
              <a:sym typeface="Quicksand"/>
            </a:endParaRPr>
          </a:p>
        </p:txBody>
      </p:sp>
      <p:sp>
        <p:nvSpPr>
          <p:cNvPr id="415" name="Google Shape;415;p53"/>
          <p:cNvSpPr txBox="1"/>
          <p:nvPr/>
        </p:nvSpPr>
        <p:spPr>
          <a:xfrm>
            <a:off x="7884875" y="365450"/>
            <a:ext cx="1173600" cy="909000"/>
          </a:xfrm>
          <a:prstGeom prst="rect">
            <a:avLst/>
          </a:prstGeom>
          <a:noFill/>
          <a:ln cap="flat" cmpd="sng" w="76200">
            <a:solidFill>
              <a:schemeClr val="accent5"/>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sz="7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Adaptation </a:t>
            </a:r>
            <a:endParaRPr sz="15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Lesson 4</a:t>
            </a:r>
            <a:endParaRPr sz="1500">
              <a:solidFill>
                <a:schemeClr val="dk1"/>
              </a:solidFill>
            </a:endParaRPr>
          </a:p>
          <a:p>
            <a:pPr indent="0" lvl="0" marL="0" rtl="0" algn="ctr">
              <a:spcBef>
                <a:spcPts val="0"/>
              </a:spcBef>
              <a:spcAft>
                <a:spcPts val="0"/>
              </a:spcAft>
              <a:buNone/>
            </a:pPr>
            <a:r>
              <a:t/>
            </a:r>
            <a:endParaRPr sz="7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4"/>
          <p:cNvSpPr txBox="1"/>
          <p:nvPr>
            <p:ph type="ctrTitle"/>
          </p:nvPr>
        </p:nvSpPr>
        <p:spPr>
          <a:xfrm>
            <a:off x="978675" y="6589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What do you know?</a:t>
            </a:r>
            <a:endParaRPr b="0" sz="3000">
              <a:solidFill>
                <a:schemeClr val="accent5"/>
              </a:solidFill>
              <a:latin typeface="Hepta Slab"/>
              <a:ea typeface="Hepta Slab"/>
              <a:cs typeface="Hepta Slab"/>
              <a:sym typeface="Hepta Slab"/>
            </a:endParaRPr>
          </a:p>
        </p:txBody>
      </p:sp>
      <p:sp>
        <p:nvSpPr>
          <p:cNvPr id="421" name="Google Shape;421;p5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22" name="Google Shape;422;p54"/>
          <p:cNvSpPr txBox="1"/>
          <p:nvPr/>
        </p:nvSpPr>
        <p:spPr>
          <a:xfrm>
            <a:off x="1462425" y="2143600"/>
            <a:ext cx="6126000" cy="126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t> What Do You Know About</a:t>
            </a:r>
            <a:r>
              <a:rPr b="1" lang="en" sz="2700"/>
              <a:t> 75</a:t>
            </a:r>
            <a:r>
              <a:rPr lang="en" sz="2700"/>
              <a:t>? </a:t>
            </a:r>
            <a:endParaRPr sz="27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55"/>
          <p:cNvSpPr txBox="1"/>
          <p:nvPr>
            <p:ph type="ctrTitle"/>
          </p:nvPr>
        </p:nvSpPr>
        <p:spPr>
          <a:xfrm>
            <a:off x="1021800" y="411375"/>
            <a:ext cx="7100400" cy="1287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Kiran Represents 85 </a:t>
            </a:r>
            <a:endParaRPr b="0"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428" name="Google Shape;428;p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29" name="Google Shape;429;p55"/>
          <p:cNvSpPr txBox="1"/>
          <p:nvPr/>
        </p:nvSpPr>
        <p:spPr>
          <a:xfrm>
            <a:off x="5004425" y="3329000"/>
            <a:ext cx="3618300" cy="106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a:p>
            <a:pPr indent="0" lvl="0" marL="0" rtl="0" algn="l">
              <a:spcBef>
                <a:spcPts val="0"/>
              </a:spcBef>
              <a:spcAft>
                <a:spcPts val="0"/>
              </a:spcAft>
              <a:buNone/>
            </a:pPr>
            <a:r>
              <a:t/>
            </a:r>
            <a:endParaRPr/>
          </a:p>
        </p:txBody>
      </p:sp>
      <p:grpSp>
        <p:nvGrpSpPr>
          <p:cNvPr id="430" name="Google Shape;430;p55"/>
          <p:cNvGrpSpPr/>
          <p:nvPr/>
        </p:nvGrpSpPr>
        <p:grpSpPr>
          <a:xfrm>
            <a:off x="1924111" y="1327526"/>
            <a:ext cx="5549316" cy="3135120"/>
            <a:chOff x="602475" y="1698975"/>
            <a:chExt cx="4699624" cy="2671825"/>
          </a:xfrm>
        </p:grpSpPr>
        <p:pic>
          <p:nvPicPr>
            <p:cNvPr id="431" name="Google Shape;431;p55"/>
            <p:cNvPicPr preferRelativeResize="0"/>
            <p:nvPr/>
          </p:nvPicPr>
          <p:blipFill>
            <a:blip r:embed="rId3">
              <a:alphaModFix/>
            </a:blip>
            <a:stretch>
              <a:fillRect/>
            </a:stretch>
          </p:blipFill>
          <p:spPr>
            <a:xfrm>
              <a:off x="602475" y="1698975"/>
              <a:ext cx="4699624" cy="2225319"/>
            </a:xfrm>
            <a:prstGeom prst="rect">
              <a:avLst/>
            </a:prstGeom>
            <a:noFill/>
            <a:ln>
              <a:noFill/>
            </a:ln>
          </p:spPr>
        </p:pic>
        <p:pic>
          <p:nvPicPr>
            <p:cNvPr id="432" name="Google Shape;432;p55"/>
            <p:cNvPicPr preferRelativeResize="0"/>
            <p:nvPr/>
          </p:nvPicPr>
          <p:blipFill>
            <a:blip r:embed="rId4">
              <a:alphaModFix/>
            </a:blip>
            <a:stretch>
              <a:fillRect/>
            </a:stretch>
          </p:blipFill>
          <p:spPr>
            <a:xfrm>
              <a:off x="602475" y="3924300"/>
              <a:ext cx="3860912" cy="446500"/>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56"/>
          <p:cNvSpPr txBox="1"/>
          <p:nvPr>
            <p:ph type="ctrTitle"/>
          </p:nvPr>
        </p:nvSpPr>
        <p:spPr>
          <a:xfrm>
            <a:off x="1021800" y="301825"/>
            <a:ext cx="7100400" cy="1287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Base-Ten Representations </a:t>
            </a:r>
            <a:endParaRPr b="0"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438" name="Google Shape;438;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39" name="Google Shape;439;p56"/>
          <p:cNvSpPr txBox="1"/>
          <p:nvPr/>
        </p:nvSpPr>
        <p:spPr>
          <a:xfrm>
            <a:off x="728175" y="1108750"/>
            <a:ext cx="7100400" cy="3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Fill in the missing parts on the table.</a:t>
            </a:r>
            <a:endParaRPr/>
          </a:p>
        </p:txBody>
      </p:sp>
      <p:sp>
        <p:nvSpPr>
          <p:cNvPr id="440" name="Google Shape;440;p56"/>
          <p:cNvSpPr txBox="1"/>
          <p:nvPr/>
        </p:nvSpPr>
        <p:spPr>
          <a:xfrm>
            <a:off x="5004425" y="3329000"/>
            <a:ext cx="3618300" cy="106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a:p>
            <a:pPr indent="0" lvl="0" marL="0" rtl="0" algn="l">
              <a:spcBef>
                <a:spcPts val="0"/>
              </a:spcBef>
              <a:spcAft>
                <a:spcPts val="0"/>
              </a:spcAft>
              <a:buNone/>
            </a:pPr>
            <a:r>
              <a:t/>
            </a:r>
            <a:endParaRPr/>
          </a:p>
        </p:txBody>
      </p:sp>
      <p:pic>
        <p:nvPicPr>
          <p:cNvPr id="441" name="Google Shape;441;p56"/>
          <p:cNvPicPr preferRelativeResize="0"/>
          <p:nvPr/>
        </p:nvPicPr>
        <p:blipFill>
          <a:blip r:embed="rId3">
            <a:alphaModFix/>
          </a:blip>
          <a:stretch>
            <a:fillRect/>
          </a:stretch>
        </p:blipFill>
        <p:spPr>
          <a:xfrm>
            <a:off x="2352675" y="1497850"/>
            <a:ext cx="4260678" cy="324927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57"/>
          <p:cNvSpPr txBox="1"/>
          <p:nvPr>
            <p:ph type="ctrTitle"/>
          </p:nvPr>
        </p:nvSpPr>
        <p:spPr>
          <a:xfrm>
            <a:off x="1021800" y="301825"/>
            <a:ext cx="7100400" cy="1287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Base-Ten Representations </a:t>
            </a:r>
            <a:endParaRPr b="0"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447" name="Google Shape;447;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48" name="Google Shape;448;p57"/>
          <p:cNvSpPr txBox="1"/>
          <p:nvPr/>
        </p:nvSpPr>
        <p:spPr>
          <a:xfrm>
            <a:off x="728175" y="1108750"/>
            <a:ext cx="7100400" cy="3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Fill in the missing parts on the table.</a:t>
            </a:r>
            <a:endParaRPr/>
          </a:p>
        </p:txBody>
      </p:sp>
      <p:sp>
        <p:nvSpPr>
          <p:cNvPr id="449" name="Google Shape;449;p57"/>
          <p:cNvSpPr txBox="1"/>
          <p:nvPr/>
        </p:nvSpPr>
        <p:spPr>
          <a:xfrm>
            <a:off x="5004425" y="3329000"/>
            <a:ext cx="3618300" cy="106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a:p>
            <a:pPr indent="0" lvl="0" marL="0" rtl="0" algn="l">
              <a:spcBef>
                <a:spcPts val="0"/>
              </a:spcBef>
              <a:spcAft>
                <a:spcPts val="0"/>
              </a:spcAft>
              <a:buNone/>
            </a:pPr>
            <a:r>
              <a:t/>
            </a:r>
            <a:endParaRPr/>
          </a:p>
        </p:txBody>
      </p:sp>
      <p:pic>
        <p:nvPicPr>
          <p:cNvPr id="450" name="Google Shape;450;p57"/>
          <p:cNvPicPr preferRelativeResize="0"/>
          <p:nvPr/>
        </p:nvPicPr>
        <p:blipFill>
          <a:blip r:embed="rId3">
            <a:alphaModFix/>
          </a:blip>
          <a:stretch>
            <a:fillRect/>
          </a:stretch>
        </p:blipFill>
        <p:spPr>
          <a:xfrm>
            <a:off x="2444187" y="1497850"/>
            <a:ext cx="3668378" cy="3249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58"/>
          <p:cNvSpPr/>
          <p:nvPr/>
        </p:nvSpPr>
        <p:spPr>
          <a:xfrm flipH="1">
            <a:off x="1083825" y="2204425"/>
            <a:ext cx="229006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58"/>
          <p:cNvSpPr txBox="1"/>
          <p:nvPr/>
        </p:nvSpPr>
        <p:spPr>
          <a:xfrm>
            <a:off x="5901738" y="296227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do you notice about this number? How is it the same as the other representations? How is it different?</a:t>
            </a:r>
            <a:endParaRPr b="1" sz="1100">
              <a:latin typeface="Quicksand"/>
              <a:ea typeface="Quicksand"/>
              <a:cs typeface="Quicksand"/>
              <a:sym typeface="Quicksand"/>
            </a:endParaRPr>
          </a:p>
        </p:txBody>
      </p:sp>
      <p:pic>
        <p:nvPicPr>
          <p:cNvPr id="457" name="Google Shape;457;p58"/>
          <p:cNvPicPr preferRelativeResize="0"/>
          <p:nvPr/>
        </p:nvPicPr>
        <p:blipFill>
          <a:blip r:embed="rId3">
            <a:alphaModFix/>
          </a:blip>
          <a:stretch>
            <a:fillRect/>
          </a:stretch>
        </p:blipFill>
        <p:spPr>
          <a:xfrm>
            <a:off x="3502575" y="2962277"/>
            <a:ext cx="1929150" cy="1717725"/>
          </a:xfrm>
          <a:prstGeom prst="rect">
            <a:avLst/>
          </a:prstGeom>
          <a:noFill/>
          <a:ln>
            <a:noFill/>
          </a:ln>
        </p:spPr>
      </p:pic>
      <p:sp>
        <p:nvSpPr>
          <p:cNvPr id="458" name="Google Shape;458;p5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59" name="Google Shape;459;p58"/>
          <p:cNvSpPr/>
          <p:nvPr/>
        </p:nvSpPr>
        <p:spPr>
          <a:xfrm>
            <a:off x="5734400" y="2742575"/>
            <a:ext cx="229006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58"/>
          <p:cNvSpPr txBox="1"/>
          <p:nvPr/>
        </p:nvSpPr>
        <p:spPr>
          <a:xfrm>
            <a:off x="1454700" y="26560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do you notice about these representations?</a:t>
            </a:r>
            <a:endParaRPr b="1">
              <a:latin typeface="Quicksand"/>
              <a:ea typeface="Quicksand"/>
              <a:cs typeface="Quicksand"/>
              <a:sym typeface="Quicksan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59"/>
          <p:cNvSpPr/>
          <p:nvPr/>
        </p:nvSpPr>
        <p:spPr>
          <a:xfrm flipH="1">
            <a:off x="1083825" y="2204425"/>
            <a:ext cx="229006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59"/>
          <p:cNvSpPr txBox="1"/>
          <p:nvPr/>
        </p:nvSpPr>
        <p:spPr>
          <a:xfrm>
            <a:off x="6024313" y="296227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Now that we are counting larger quantities, this is a new type of base-ten drawing that we can use. It is a short-cut method that can make your base-ten drawings more efficient.</a:t>
            </a:r>
            <a:endParaRPr b="1" sz="1000">
              <a:latin typeface="Quicksand"/>
              <a:ea typeface="Quicksand"/>
              <a:cs typeface="Quicksand"/>
              <a:sym typeface="Quicksand"/>
            </a:endParaRPr>
          </a:p>
        </p:txBody>
      </p:sp>
      <p:pic>
        <p:nvPicPr>
          <p:cNvPr id="467" name="Google Shape;467;p59"/>
          <p:cNvPicPr preferRelativeResize="0"/>
          <p:nvPr/>
        </p:nvPicPr>
        <p:blipFill>
          <a:blip r:embed="rId3">
            <a:alphaModFix/>
          </a:blip>
          <a:stretch>
            <a:fillRect/>
          </a:stretch>
        </p:blipFill>
        <p:spPr>
          <a:xfrm>
            <a:off x="3502575" y="2962277"/>
            <a:ext cx="1929150" cy="1717725"/>
          </a:xfrm>
          <a:prstGeom prst="rect">
            <a:avLst/>
          </a:prstGeom>
          <a:noFill/>
          <a:ln>
            <a:noFill/>
          </a:ln>
        </p:spPr>
      </p:pic>
      <p:sp>
        <p:nvSpPr>
          <p:cNvPr id="468" name="Google Shape;468;p5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69" name="Google Shape;469;p59"/>
          <p:cNvSpPr/>
          <p:nvPr/>
        </p:nvSpPr>
        <p:spPr>
          <a:xfrm>
            <a:off x="5734400" y="2742575"/>
            <a:ext cx="2546166" cy="189845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59"/>
          <p:cNvSpPr txBox="1"/>
          <p:nvPr/>
        </p:nvSpPr>
        <p:spPr>
          <a:xfrm>
            <a:off x="1346800" y="2298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This is a base-ten drawing of 37 I saw during class today. What do you notice about how the student drew it?</a:t>
            </a:r>
            <a:endParaRPr b="1" sz="1100">
              <a:latin typeface="Quicksand"/>
              <a:ea typeface="Quicksand"/>
              <a:cs typeface="Quicksand"/>
              <a:sym typeface="Quicksand"/>
            </a:endParaRPr>
          </a:p>
        </p:txBody>
      </p:sp>
      <p:pic>
        <p:nvPicPr>
          <p:cNvPr id="471" name="Google Shape;471;p59"/>
          <p:cNvPicPr preferRelativeResize="0"/>
          <p:nvPr/>
        </p:nvPicPr>
        <p:blipFill rotWithShape="1">
          <a:blip r:embed="rId4">
            <a:alphaModFix/>
          </a:blip>
          <a:srcRect b="0" l="0" r="0" t="2410"/>
          <a:stretch/>
        </p:blipFill>
        <p:spPr>
          <a:xfrm>
            <a:off x="3788550" y="504800"/>
            <a:ext cx="1476375" cy="1831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475" name="Shape 475"/>
        <p:cNvGrpSpPr/>
        <p:nvPr/>
      </p:nvGrpSpPr>
      <p:grpSpPr>
        <a:xfrm>
          <a:off x="0" y="0"/>
          <a:ext cx="0" cy="0"/>
          <a:chOff x="0" y="0"/>
          <a:chExt cx="0" cy="0"/>
        </a:xfrm>
      </p:grpSpPr>
      <p:sp>
        <p:nvSpPr>
          <p:cNvPr id="476" name="Google Shape;476;p60"/>
          <p:cNvSpPr txBox="1"/>
          <p:nvPr>
            <p:ph type="ctrTitle"/>
          </p:nvPr>
        </p:nvSpPr>
        <p:spPr>
          <a:xfrm>
            <a:off x="942600" y="1637950"/>
            <a:ext cx="7258800" cy="145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Breaking Apart Two-Digit Numbers in Different Ways </a:t>
            </a:r>
            <a:endParaRPr sz="4400">
              <a:solidFill>
                <a:srgbClr val="434343"/>
              </a:solidFill>
              <a:latin typeface="Hepta Slab"/>
              <a:ea typeface="Hepta Slab"/>
              <a:cs typeface="Hepta Slab"/>
              <a:sym typeface="Hepta Slab"/>
            </a:endParaRPr>
          </a:p>
        </p:txBody>
      </p:sp>
      <p:sp>
        <p:nvSpPr>
          <p:cNvPr id="477" name="Google Shape;477;p60"/>
          <p:cNvSpPr txBox="1"/>
          <p:nvPr/>
        </p:nvSpPr>
        <p:spPr>
          <a:xfrm>
            <a:off x="2211325" y="3091750"/>
            <a:ext cx="6300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put together and break apart two-digit numbers in different ways</a:t>
            </a:r>
            <a:endParaRPr>
              <a:latin typeface="Quicksand"/>
              <a:ea typeface="Quicksand"/>
              <a:cs typeface="Quicksand"/>
              <a:sym typeface="Quicksand"/>
            </a:endParaRPr>
          </a:p>
        </p:txBody>
      </p:sp>
      <p:sp>
        <p:nvSpPr>
          <p:cNvPr id="478" name="Google Shape;478;p60"/>
          <p:cNvSpPr/>
          <p:nvPr/>
        </p:nvSpPr>
        <p:spPr>
          <a:xfrm>
            <a:off x="1824152" y="30917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6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1.NBT.A.1</a:t>
            </a:r>
            <a:endParaRPr sz="1100">
              <a:latin typeface="Quicksand"/>
              <a:ea typeface="Quicksand"/>
              <a:cs typeface="Quicksand"/>
              <a:sym typeface="Quicksand"/>
            </a:endParaRPr>
          </a:p>
        </p:txBody>
      </p:sp>
      <p:sp>
        <p:nvSpPr>
          <p:cNvPr id="480" name="Google Shape;480;p60"/>
          <p:cNvSpPr txBox="1"/>
          <p:nvPr/>
        </p:nvSpPr>
        <p:spPr>
          <a:xfrm>
            <a:off x="7884875" y="365450"/>
            <a:ext cx="1173600" cy="909000"/>
          </a:xfrm>
          <a:prstGeom prst="rect">
            <a:avLst/>
          </a:prstGeom>
          <a:noFill/>
          <a:ln cap="flat" cmpd="sng" w="76200">
            <a:solidFill>
              <a:schemeClr val="accent5"/>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sz="7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Adaptation </a:t>
            </a:r>
            <a:endParaRPr sz="15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Lesson 5</a:t>
            </a:r>
            <a:endParaRPr sz="1500">
              <a:solidFill>
                <a:schemeClr val="dk1"/>
              </a:solidFill>
            </a:endParaRPr>
          </a:p>
          <a:p>
            <a:pPr indent="0" lvl="0" marL="0" rtl="0" algn="ctr">
              <a:spcBef>
                <a:spcPts val="0"/>
              </a:spcBef>
              <a:spcAft>
                <a:spcPts val="0"/>
              </a:spcAft>
              <a:buNone/>
            </a:pPr>
            <a:r>
              <a:t/>
            </a:r>
            <a:endParaRPr sz="7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84" name="Shape 484"/>
        <p:cNvGrpSpPr/>
        <p:nvPr/>
      </p:nvGrpSpPr>
      <p:grpSpPr>
        <a:xfrm>
          <a:off x="0" y="0"/>
          <a:ext cx="0" cy="0"/>
          <a:chOff x="0" y="0"/>
          <a:chExt cx="0" cy="0"/>
        </a:xfrm>
      </p:grpSpPr>
      <p:sp>
        <p:nvSpPr>
          <p:cNvPr id="485" name="Google Shape;485;p61"/>
          <p:cNvSpPr txBox="1"/>
          <p:nvPr>
            <p:ph type="ctrTitle"/>
          </p:nvPr>
        </p:nvSpPr>
        <p:spPr>
          <a:xfrm>
            <a:off x="328600" y="46537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Estimation Exploration: Tens and Ones </a:t>
            </a:r>
            <a:endParaRPr b="0" sz="2700">
              <a:solidFill>
                <a:schemeClr val="accent5"/>
              </a:solidFill>
              <a:latin typeface="Hepta Slab"/>
              <a:ea typeface="Hepta Slab"/>
              <a:cs typeface="Hepta Slab"/>
              <a:sym typeface="Hepta Slab"/>
            </a:endParaRPr>
          </a:p>
        </p:txBody>
      </p:sp>
      <p:sp>
        <p:nvSpPr>
          <p:cNvPr id="486" name="Google Shape;486;p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487" name="Google Shape;487;p61"/>
          <p:cNvPicPr preferRelativeResize="0"/>
          <p:nvPr/>
        </p:nvPicPr>
        <p:blipFill rotWithShape="1">
          <a:blip r:embed="rId3">
            <a:alphaModFix/>
          </a:blip>
          <a:srcRect b="0" l="2063" r="3721" t="0"/>
          <a:stretch/>
        </p:blipFill>
        <p:spPr>
          <a:xfrm>
            <a:off x="3394250" y="1135250"/>
            <a:ext cx="2871775" cy="1581150"/>
          </a:xfrm>
          <a:prstGeom prst="rect">
            <a:avLst/>
          </a:prstGeom>
          <a:noFill/>
          <a:ln cap="flat" cmpd="sng" w="19050">
            <a:solidFill>
              <a:schemeClr val="dk2"/>
            </a:solidFill>
            <a:prstDash val="solid"/>
            <a:round/>
            <a:headEnd len="sm" w="sm" type="none"/>
            <a:tailEnd len="sm" w="sm" type="none"/>
          </a:ln>
        </p:spPr>
      </p:pic>
      <p:pic>
        <p:nvPicPr>
          <p:cNvPr id="488" name="Google Shape;488;p61"/>
          <p:cNvPicPr preferRelativeResize="0"/>
          <p:nvPr/>
        </p:nvPicPr>
        <p:blipFill>
          <a:blip r:embed="rId4">
            <a:alphaModFix/>
          </a:blip>
          <a:stretch>
            <a:fillRect/>
          </a:stretch>
        </p:blipFill>
        <p:spPr>
          <a:xfrm>
            <a:off x="2186588" y="2847350"/>
            <a:ext cx="5058511" cy="1907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2" name="Shape 492"/>
        <p:cNvGrpSpPr/>
        <p:nvPr/>
      </p:nvGrpSpPr>
      <p:grpSpPr>
        <a:xfrm>
          <a:off x="0" y="0"/>
          <a:ext cx="0" cy="0"/>
          <a:chOff x="0" y="0"/>
          <a:chExt cx="0" cy="0"/>
        </a:xfrm>
      </p:grpSpPr>
      <p:sp>
        <p:nvSpPr>
          <p:cNvPr id="493" name="Google Shape;493;p62"/>
          <p:cNvSpPr txBox="1"/>
          <p:nvPr>
            <p:ph type="ctrTitle"/>
          </p:nvPr>
        </p:nvSpPr>
        <p:spPr>
          <a:xfrm>
            <a:off x="328600" y="46537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Estimation Exploration: Tens and Ones </a:t>
            </a:r>
            <a:endParaRPr b="0" sz="2700">
              <a:solidFill>
                <a:schemeClr val="accent5"/>
              </a:solidFill>
              <a:latin typeface="Hepta Slab"/>
              <a:ea typeface="Hepta Slab"/>
              <a:cs typeface="Hepta Slab"/>
              <a:sym typeface="Hepta Slab"/>
            </a:endParaRPr>
          </a:p>
        </p:txBody>
      </p:sp>
      <p:sp>
        <p:nvSpPr>
          <p:cNvPr id="494" name="Google Shape;494;p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495" name="Google Shape;495;p62"/>
          <p:cNvPicPr preferRelativeResize="0"/>
          <p:nvPr/>
        </p:nvPicPr>
        <p:blipFill>
          <a:blip r:embed="rId3">
            <a:alphaModFix/>
          </a:blip>
          <a:stretch>
            <a:fillRect/>
          </a:stretch>
        </p:blipFill>
        <p:spPr>
          <a:xfrm>
            <a:off x="1881175" y="2783100"/>
            <a:ext cx="5627850" cy="2034800"/>
          </a:xfrm>
          <a:prstGeom prst="rect">
            <a:avLst/>
          </a:prstGeom>
          <a:noFill/>
          <a:ln cap="flat" cmpd="sng" w="19050">
            <a:solidFill>
              <a:schemeClr val="dk2"/>
            </a:solidFill>
            <a:prstDash val="solid"/>
            <a:round/>
            <a:headEnd len="sm" w="sm" type="none"/>
            <a:tailEnd len="sm" w="sm" type="none"/>
          </a:ln>
        </p:spPr>
      </p:pic>
      <p:pic>
        <p:nvPicPr>
          <p:cNvPr id="496" name="Google Shape;496;p62"/>
          <p:cNvPicPr preferRelativeResize="0"/>
          <p:nvPr/>
        </p:nvPicPr>
        <p:blipFill>
          <a:blip r:embed="rId4">
            <a:alphaModFix/>
          </a:blip>
          <a:stretch>
            <a:fillRect/>
          </a:stretch>
        </p:blipFill>
        <p:spPr>
          <a:xfrm>
            <a:off x="3311605" y="1135275"/>
            <a:ext cx="2645270" cy="1548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0" name="Shape 500"/>
        <p:cNvGrpSpPr/>
        <p:nvPr/>
      </p:nvGrpSpPr>
      <p:grpSpPr>
        <a:xfrm>
          <a:off x="0" y="0"/>
          <a:ext cx="0" cy="0"/>
          <a:chOff x="0" y="0"/>
          <a:chExt cx="0" cy="0"/>
        </a:xfrm>
      </p:grpSpPr>
      <p:sp>
        <p:nvSpPr>
          <p:cNvPr id="501" name="Google Shape;501;p63"/>
          <p:cNvSpPr txBox="1"/>
          <p:nvPr>
            <p:ph type="ctrTitle"/>
          </p:nvPr>
        </p:nvSpPr>
        <p:spPr>
          <a:xfrm>
            <a:off x="579475" y="473051"/>
            <a:ext cx="7772400" cy="63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All the Ways to Make 54</a:t>
            </a:r>
            <a:endParaRPr b="0" sz="3000">
              <a:solidFill>
                <a:schemeClr val="accent5"/>
              </a:solidFill>
              <a:latin typeface="Hepta Slab"/>
              <a:ea typeface="Hepta Slab"/>
              <a:cs typeface="Hepta Slab"/>
              <a:sym typeface="Hepta Slab"/>
            </a:endParaRPr>
          </a:p>
        </p:txBody>
      </p:sp>
      <p:sp>
        <p:nvSpPr>
          <p:cNvPr id="502" name="Google Shape;502;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03" name="Google Shape;503;p63"/>
          <p:cNvPicPr preferRelativeResize="0"/>
          <p:nvPr/>
        </p:nvPicPr>
        <p:blipFill>
          <a:blip r:embed="rId3">
            <a:alphaModFix/>
          </a:blip>
          <a:stretch>
            <a:fillRect/>
          </a:stretch>
        </p:blipFill>
        <p:spPr>
          <a:xfrm>
            <a:off x="1902625" y="1382601"/>
            <a:ext cx="5419725" cy="952500"/>
          </a:xfrm>
          <a:prstGeom prst="rect">
            <a:avLst/>
          </a:prstGeom>
          <a:noFill/>
          <a:ln cap="flat" cmpd="sng" w="19050">
            <a:solidFill>
              <a:schemeClr val="dk2"/>
            </a:solidFill>
            <a:prstDash val="solid"/>
            <a:round/>
            <a:headEnd len="sm" w="sm" type="none"/>
            <a:tailEnd len="sm" w="sm" type="none"/>
          </a:ln>
        </p:spPr>
      </p:pic>
      <p:pic>
        <p:nvPicPr>
          <p:cNvPr id="504" name="Google Shape;504;p63"/>
          <p:cNvPicPr preferRelativeResize="0"/>
          <p:nvPr/>
        </p:nvPicPr>
        <p:blipFill>
          <a:blip r:embed="rId4">
            <a:alphaModFix/>
          </a:blip>
          <a:stretch>
            <a:fillRect/>
          </a:stretch>
        </p:blipFill>
        <p:spPr>
          <a:xfrm>
            <a:off x="3538550" y="2608951"/>
            <a:ext cx="2390775" cy="1914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8" name="Shape 508"/>
        <p:cNvGrpSpPr/>
        <p:nvPr/>
      </p:nvGrpSpPr>
      <p:grpSpPr>
        <a:xfrm>
          <a:off x="0" y="0"/>
          <a:ext cx="0" cy="0"/>
          <a:chOff x="0" y="0"/>
          <a:chExt cx="0" cy="0"/>
        </a:xfrm>
      </p:grpSpPr>
      <p:sp>
        <p:nvSpPr>
          <p:cNvPr id="509" name="Google Shape;509;p64"/>
          <p:cNvSpPr txBox="1"/>
          <p:nvPr>
            <p:ph type="ctrTitle"/>
          </p:nvPr>
        </p:nvSpPr>
        <p:spPr>
          <a:xfrm>
            <a:off x="352525" y="4745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What Number Am I? Base-Ten Riddles </a:t>
            </a:r>
            <a:endParaRPr b="0" sz="2800">
              <a:solidFill>
                <a:schemeClr val="accent5"/>
              </a:solidFill>
              <a:latin typeface="Hepta Slab"/>
              <a:ea typeface="Hepta Slab"/>
              <a:cs typeface="Hepta Slab"/>
              <a:sym typeface="Hepta Slab"/>
            </a:endParaRPr>
          </a:p>
        </p:txBody>
      </p:sp>
      <p:sp>
        <p:nvSpPr>
          <p:cNvPr id="510" name="Google Shape;510;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11" name="Google Shape;511;p64"/>
          <p:cNvPicPr preferRelativeResize="0"/>
          <p:nvPr/>
        </p:nvPicPr>
        <p:blipFill>
          <a:blip r:embed="rId3">
            <a:alphaModFix/>
          </a:blip>
          <a:stretch>
            <a:fillRect/>
          </a:stretch>
        </p:blipFill>
        <p:spPr>
          <a:xfrm>
            <a:off x="1764600" y="1350825"/>
            <a:ext cx="5650625" cy="714375"/>
          </a:xfrm>
          <a:prstGeom prst="rect">
            <a:avLst/>
          </a:prstGeom>
          <a:noFill/>
          <a:ln>
            <a:noFill/>
          </a:ln>
        </p:spPr>
      </p:pic>
      <p:pic>
        <p:nvPicPr>
          <p:cNvPr id="512" name="Google Shape;512;p64"/>
          <p:cNvPicPr preferRelativeResize="0"/>
          <p:nvPr/>
        </p:nvPicPr>
        <p:blipFill>
          <a:blip r:embed="rId4">
            <a:alphaModFix/>
          </a:blip>
          <a:stretch>
            <a:fillRect/>
          </a:stretch>
        </p:blipFill>
        <p:spPr>
          <a:xfrm>
            <a:off x="1764600" y="2065200"/>
            <a:ext cx="5650625" cy="952500"/>
          </a:xfrm>
          <a:prstGeom prst="rect">
            <a:avLst/>
          </a:prstGeom>
          <a:noFill/>
          <a:ln>
            <a:noFill/>
          </a:ln>
        </p:spPr>
      </p:pic>
      <p:pic>
        <p:nvPicPr>
          <p:cNvPr id="513" name="Google Shape;513;p64"/>
          <p:cNvPicPr preferRelativeResize="0"/>
          <p:nvPr/>
        </p:nvPicPr>
        <p:blipFill>
          <a:blip r:embed="rId5">
            <a:alphaModFix/>
          </a:blip>
          <a:stretch>
            <a:fillRect/>
          </a:stretch>
        </p:blipFill>
        <p:spPr>
          <a:xfrm>
            <a:off x="1764588" y="3017697"/>
            <a:ext cx="5686425" cy="1038225"/>
          </a:xfrm>
          <a:prstGeom prst="rect">
            <a:avLst/>
          </a:prstGeom>
          <a:noFill/>
          <a:ln>
            <a:noFill/>
          </a:ln>
        </p:spPr>
      </p:pic>
      <p:pic>
        <p:nvPicPr>
          <p:cNvPr id="514" name="Google Shape;514;p64"/>
          <p:cNvPicPr preferRelativeResize="0"/>
          <p:nvPr/>
        </p:nvPicPr>
        <p:blipFill>
          <a:blip r:embed="rId6">
            <a:alphaModFix/>
          </a:blip>
          <a:stretch>
            <a:fillRect/>
          </a:stretch>
        </p:blipFill>
        <p:spPr>
          <a:xfrm>
            <a:off x="1764600" y="3979725"/>
            <a:ext cx="5686425" cy="7827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8" name="Shape 518"/>
        <p:cNvGrpSpPr/>
        <p:nvPr/>
      </p:nvGrpSpPr>
      <p:grpSpPr>
        <a:xfrm>
          <a:off x="0" y="0"/>
          <a:ext cx="0" cy="0"/>
          <a:chOff x="0" y="0"/>
          <a:chExt cx="0" cy="0"/>
        </a:xfrm>
      </p:grpSpPr>
      <p:sp>
        <p:nvSpPr>
          <p:cNvPr id="519" name="Google Shape;519;p65"/>
          <p:cNvSpPr txBox="1"/>
          <p:nvPr>
            <p:ph type="ctrTitle"/>
          </p:nvPr>
        </p:nvSpPr>
        <p:spPr>
          <a:xfrm>
            <a:off x="1331925" y="426250"/>
            <a:ext cx="6276300" cy="63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Hepta Slab"/>
                <a:ea typeface="Hepta Slab"/>
                <a:cs typeface="Hepta Slab"/>
                <a:sym typeface="Hepta Slab"/>
              </a:rPr>
              <a:t> 20 + 34 and 30 + 5</a:t>
            </a:r>
            <a:endParaRPr sz="3000">
              <a:solidFill>
                <a:schemeClr val="accent4"/>
              </a:solidFill>
              <a:latin typeface="Hepta Slab"/>
              <a:ea typeface="Hepta Slab"/>
              <a:cs typeface="Hepta Slab"/>
              <a:sym typeface="Hepta Slab"/>
            </a:endParaRPr>
          </a:p>
        </p:txBody>
      </p:sp>
      <p:sp>
        <p:nvSpPr>
          <p:cNvPr id="520" name="Google Shape;520;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21" name="Google Shape;521;p65"/>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522" name="Google Shape;522;p65"/>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523" name="Google Shape;523;p65"/>
          <p:cNvSpPr txBox="1"/>
          <p:nvPr/>
        </p:nvSpPr>
        <p:spPr>
          <a:xfrm>
            <a:off x="1260450" y="27536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524" name="Google Shape;524;p65"/>
          <p:cNvSpPr/>
          <p:nvPr/>
        </p:nvSpPr>
        <p:spPr>
          <a:xfrm flipH="1">
            <a:off x="1509746" y="1436775"/>
            <a:ext cx="2785930" cy="234703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5" name="Google Shape;525;p65"/>
          <p:cNvPicPr preferRelativeResize="0"/>
          <p:nvPr/>
        </p:nvPicPr>
        <p:blipFill>
          <a:blip r:embed="rId3">
            <a:alphaModFix/>
          </a:blip>
          <a:stretch>
            <a:fillRect/>
          </a:stretch>
        </p:blipFill>
        <p:spPr>
          <a:xfrm>
            <a:off x="4544653" y="2302200"/>
            <a:ext cx="2522675" cy="2232050"/>
          </a:xfrm>
          <a:prstGeom prst="rect">
            <a:avLst/>
          </a:prstGeom>
          <a:noFill/>
          <a:ln>
            <a:noFill/>
          </a:ln>
        </p:spPr>
      </p:pic>
      <p:sp>
        <p:nvSpPr>
          <p:cNvPr id="526" name="Google Shape;526;p65"/>
          <p:cNvSpPr txBox="1"/>
          <p:nvPr/>
        </p:nvSpPr>
        <p:spPr>
          <a:xfrm>
            <a:off x="1943300" y="1807525"/>
            <a:ext cx="19188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When we look at the two expressions, which one has a greater value? How do you know?</a:t>
            </a:r>
            <a:endParaRPr sz="1500">
              <a:latin typeface="Livvic"/>
              <a:ea typeface="Livvic"/>
              <a:cs typeface="Livvic"/>
              <a:sym typeface="Livvic"/>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30" name="Shape 530"/>
        <p:cNvGrpSpPr/>
        <p:nvPr/>
      </p:nvGrpSpPr>
      <p:grpSpPr>
        <a:xfrm>
          <a:off x="0" y="0"/>
          <a:ext cx="0" cy="0"/>
          <a:chOff x="0" y="0"/>
          <a:chExt cx="0" cy="0"/>
        </a:xfrm>
      </p:grpSpPr>
      <p:sp>
        <p:nvSpPr>
          <p:cNvPr id="531" name="Google Shape;531;p66"/>
          <p:cNvSpPr txBox="1"/>
          <p:nvPr>
            <p:ph type="ctrTitle"/>
          </p:nvPr>
        </p:nvSpPr>
        <p:spPr>
          <a:xfrm>
            <a:off x="740725" y="1531624"/>
            <a:ext cx="7772400" cy="156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Add and Subtract to Compare</a:t>
            </a:r>
            <a:endParaRPr sz="4400">
              <a:solidFill>
                <a:srgbClr val="434343"/>
              </a:solidFill>
              <a:latin typeface="Hepta Slab"/>
              <a:ea typeface="Hepta Slab"/>
              <a:cs typeface="Hepta Slab"/>
              <a:sym typeface="Hepta Slab"/>
            </a:endParaRPr>
          </a:p>
        </p:txBody>
      </p:sp>
      <p:sp>
        <p:nvSpPr>
          <p:cNvPr id="532" name="Google Shape;532;p66"/>
          <p:cNvSpPr txBox="1"/>
          <p:nvPr/>
        </p:nvSpPr>
        <p:spPr>
          <a:xfrm>
            <a:off x="3181125" y="3098525"/>
            <a:ext cx="4706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Compare problems with larger numbers.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533" name="Google Shape;533;p66"/>
          <p:cNvSpPr/>
          <p:nvPr/>
        </p:nvSpPr>
        <p:spPr>
          <a:xfrm>
            <a:off x="2698202" y="30985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6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2.MD.D.10, 2.NBT.B.5, 2.OA.A.1</a:t>
            </a:r>
            <a:endParaRPr sz="1100">
              <a:latin typeface="Quicksand"/>
              <a:ea typeface="Quicksand"/>
              <a:cs typeface="Quicksand"/>
              <a:sym typeface="Quicksand"/>
            </a:endParaRPr>
          </a:p>
        </p:txBody>
      </p:sp>
      <p:sp>
        <p:nvSpPr>
          <p:cNvPr id="535" name="Google Shape;535;p66"/>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67"/>
          <p:cNvSpPr txBox="1"/>
          <p:nvPr>
            <p:ph type="ctrTitle"/>
          </p:nvPr>
        </p:nvSpPr>
        <p:spPr>
          <a:xfrm>
            <a:off x="929775" y="816100"/>
            <a:ext cx="7093500" cy="756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 Compare Representations</a:t>
            </a:r>
            <a:endParaRPr b="0" sz="3000">
              <a:solidFill>
                <a:schemeClr val="accent5"/>
              </a:solidFill>
              <a:latin typeface="Hepta Slab"/>
              <a:ea typeface="Hepta Slab"/>
              <a:cs typeface="Hepta Slab"/>
              <a:sym typeface="Hepta Slab"/>
            </a:endParaRPr>
          </a:p>
        </p:txBody>
      </p:sp>
      <p:sp>
        <p:nvSpPr>
          <p:cNvPr id="541" name="Google Shape;541;p6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542" name="Google Shape;542;p67"/>
          <p:cNvPicPr preferRelativeResize="0"/>
          <p:nvPr/>
        </p:nvPicPr>
        <p:blipFill>
          <a:blip r:embed="rId3">
            <a:alphaModFix/>
          </a:blip>
          <a:stretch>
            <a:fillRect/>
          </a:stretch>
        </p:blipFill>
        <p:spPr>
          <a:xfrm>
            <a:off x="2114950" y="1663150"/>
            <a:ext cx="5036874" cy="2963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68"/>
          <p:cNvSpPr txBox="1"/>
          <p:nvPr>
            <p:ph type="ctrTitle"/>
          </p:nvPr>
        </p:nvSpPr>
        <p:spPr>
          <a:xfrm>
            <a:off x="450750" y="40194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Movie Snacks</a:t>
            </a:r>
            <a:endParaRPr b="0" sz="3000">
              <a:solidFill>
                <a:schemeClr val="accent5"/>
              </a:solidFill>
              <a:latin typeface="Hepta Slab"/>
              <a:ea typeface="Hepta Slab"/>
              <a:cs typeface="Hepta Slab"/>
              <a:sym typeface="Hepta Slab"/>
            </a:endParaRPr>
          </a:p>
        </p:txBody>
      </p:sp>
      <p:sp>
        <p:nvSpPr>
          <p:cNvPr id="548" name="Google Shape;548;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49" name="Google Shape;549;p68"/>
          <p:cNvSpPr txBox="1"/>
          <p:nvPr/>
        </p:nvSpPr>
        <p:spPr>
          <a:xfrm>
            <a:off x="450750" y="117305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Use the bar graph to answer the questions.</a:t>
            </a:r>
            <a:endParaRPr/>
          </a:p>
        </p:txBody>
      </p:sp>
      <p:pic>
        <p:nvPicPr>
          <p:cNvPr id="550" name="Google Shape;550;p68"/>
          <p:cNvPicPr preferRelativeResize="0"/>
          <p:nvPr/>
        </p:nvPicPr>
        <p:blipFill>
          <a:blip r:embed="rId3">
            <a:alphaModFix/>
          </a:blip>
          <a:stretch>
            <a:fillRect/>
          </a:stretch>
        </p:blipFill>
        <p:spPr>
          <a:xfrm>
            <a:off x="500750" y="1653050"/>
            <a:ext cx="3871474" cy="1210150"/>
          </a:xfrm>
          <a:prstGeom prst="rect">
            <a:avLst/>
          </a:prstGeom>
          <a:noFill/>
          <a:ln>
            <a:noFill/>
          </a:ln>
        </p:spPr>
      </p:pic>
      <p:sp>
        <p:nvSpPr>
          <p:cNvPr id="551" name="Google Shape;551;p68"/>
          <p:cNvSpPr txBox="1"/>
          <p:nvPr/>
        </p:nvSpPr>
        <p:spPr>
          <a:xfrm>
            <a:off x="4694425" y="1569225"/>
            <a:ext cx="3757500" cy="258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1. How many students chose popcorn or pretzels? Show your thinking.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2. How many more students chose nachos than chose popcorn? Show your thinking. </a:t>
            </a:r>
            <a:endParaRPr sz="1600">
              <a:latin typeface="Livvic"/>
              <a:ea typeface="Livvic"/>
              <a:cs typeface="Livvic"/>
              <a:sym typeface="Livvic"/>
            </a:endParaRPr>
          </a:p>
        </p:txBody>
      </p:sp>
      <p:pic>
        <p:nvPicPr>
          <p:cNvPr id="552" name="Google Shape;552;p68"/>
          <p:cNvPicPr preferRelativeResize="0"/>
          <p:nvPr/>
        </p:nvPicPr>
        <p:blipFill>
          <a:blip r:embed="rId4">
            <a:alphaModFix/>
          </a:blip>
          <a:stretch>
            <a:fillRect/>
          </a:stretch>
        </p:blipFill>
        <p:spPr>
          <a:xfrm>
            <a:off x="1245425" y="3072725"/>
            <a:ext cx="2219325" cy="14382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69"/>
          <p:cNvSpPr txBox="1"/>
          <p:nvPr>
            <p:ph type="ctrTitle"/>
          </p:nvPr>
        </p:nvSpPr>
        <p:spPr>
          <a:xfrm>
            <a:off x="5302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Build and Compare</a:t>
            </a:r>
            <a:endParaRPr b="0" sz="2400">
              <a:solidFill>
                <a:schemeClr val="accent5"/>
              </a:solidFill>
              <a:latin typeface="Hepta Slab"/>
              <a:ea typeface="Hepta Slab"/>
              <a:cs typeface="Hepta Slab"/>
              <a:sym typeface="Hepta Slab"/>
            </a:endParaRPr>
          </a:p>
        </p:txBody>
      </p:sp>
      <p:sp>
        <p:nvSpPr>
          <p:cNvPr id="558" name="Google Shape;558;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59" name="Google Shape;559;p69"/>
          <p:cNvPicPr preferRelativeResize="0"/>
          <p:nvPr/>
        </p:nvPicPr>
        <p:blipFill>
          <a:blip r:embed="rId3">
            <a:alphaModFix/>
          </a:blip>
          <a:stretch>
            <a:fillRect/>
          </a:stretch>
        </p:blipFill>
        <p:spPr>
          <a:xfrm>
            <a:off x="559600" y="1397800"/>
            <a:ext cx="3801550" cy="2607476"/>
          </a:xfrm>
          <a:prstGeom prst="rect">
            <a:avLst/>
          </a:prstGeom>
          <a:noFill/>
          <a:ln cap="flat" cmpd="sng" w="19050">
            <a:solidFill>
              <a:schemeClr val="dk2"/>
            </a:solidFill>
            <a:prstDash val="solid"/>
            <a:round/>
            <a:headEnd len="sm" w="sm" type="none"/>
            <a:tailEnd len="sm" w="sm" type="none"/>
          </a:ln>
        </p:spPr>
      </p:pic>
      <p:pic>
        <p:nvPicPr>
          <p:cNvPr id="560" name="Google Shape;560;p69"/>
          <p:cNvPicPr preferRelativeResize="0"/>
          <p:nvPr/>
        </p:nvPicPr>
        <p:blipFill>
          <a:blip r:embed="rId4">
            <a:alphaModFix/>
          </a:blip>
          <a:stretch>
            <a:fillRect/>
          </a:stretch>
        </p:blipFill>
        <p:spPr>
          <a:xfrm>
            <a:off x="4520700" y="1797301"/>
            <a:ext cx="4031350" cy="1744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70"/>
          <p:cNvSpPr/>
          <p:nvPr/>
        </p:nvSpPr>
        <p:spPr>
          <a:xfrm flipH="1">
            <a:off x="767300" y="2220075"/>
            <a:ext cx="229006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70"/>
          <p:cNvSpPr txBox="1"/>
          <p:nvPr/>
        </p:nvSpPr>
        <p:spPr>
          <a:xfrm>
            <a:off x="985775" y="24109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are the different ways we found the difference?</a:t>
            </a:r>
            <a:endParaRPr b="1">
              <a:latin typeface="Quicksand"/>
              <a:ea typeface="Quicksand"/>
              <a:cs typeface="Quicksand"/>
              <a:sym typeface="Quicksand"/>
            </a:endParaRPr>
          </a:p>
        </p:txBody>
      </p:sp>
      <p:pic>
        <p:nvPicPr>
          <p:cNvPr id="567" name="Google Shape;567;p70"/>
          <p:cNvPicPr preferRelativeResize="0"/>
          <p:nvPr/>
        </p:nvPicPr>
        <p:blipFill>
          <a:blip r:embed="rId3">
            <a:alphaModFix/>
          </a:blip>
          <a:stretch>
            <a:fillRect/>
          </a:stretch>
        </p:blipFill>
        <p:spPr>
          <a:xfrm>
            <a:off x="3557550" y="3569830"/>
            <a:ext cx="1250500" cy="1113450"/>
          </a:xfrm>
          <a:prstGeom prst="rect">
            <a:avLst/>
          </a:prstGeom>
          <a:noFill/>
          <a:ln>
            <a:noFill/>
          </a:ln>
        </p:spPr>
      </p:pic>
      <p:sp>
        <p:nvSpPr>
          <p:cNvPr id="568" name="Google Shape;568;p7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569" name="Google Shape;569;p70"/>
          <p:cNvPicPr preferRelativeResize="0"/>
          <p:nvPr/>
        </p:nvPicPr>
        <p:blipFill>
          <a:blip r:embed="rId4">
            <a:alphaModFix/>
          </a:blip>
          <a:stretch>
            <a:fillRect/>
          </a:stretch>
        </p:blipFill>
        <p:spPr>
          <a:xfrm>
            <a:off x="3557550" y="982425"/>
            <a:ext cx="1616175" cy="529675"/>
          </a:xfrm>
          <a:prstGeom prst="rect">
            <a:avLst/>
          </a:prstGeom>
          <a:noFill/>
          <a:ln>
            <a:noFill/>
          </a:ln>
        </p:spPr>
      </p:pic>
      <p:sp>
        <p:nvSpPr>
          <p:cNvPr id="570" name="Google Shape;570;p70"/>
          <p:cNvSpPr txBox="1"/>
          <p:nvPr/>
        </p:nvSpPr>
        <p:spPr>
          <a:xfrm>
            <a:off x="822475" y="581950"/>
            <a:ext cx="68364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Livvic"/>
                <a:ea typeface="Livvic"/>
                <a:cs typeface="Livvic"/>
                <a:sym typeface="Livvic"/>
              </a:rPr>
              <a:t>This equation shows one way to represent the difference between your blocks.</a:t>
            </a:r>
            <a:endParaRPr sz="1500">
              <a:latin typeface="Livvic"/>
              <a:ea typeface="Livvic"/>
              <a:cs typeface="Livvic"/>
              <a:sym typeface="Livvic"/>
            </a:endParaRPr>
          </a:p>
        </p:txBody>
      </p:sp>
      <p:pic>
        <p:nvPicPr>
          <p:cNvPr id="571" name="Google Shape;571;p70"/>
          <p:cNvPicPr preferRelativeResize="0"/>
          <p:nvPr/>
        </p:nvPicPr>
        <p:blipFill>
          <a:blip r:embed="rId5">
            <a:alphaModFix/>
          </a:blip>
          <a:stretch>
            <a:fillRect/>
          </a:stretch>
        </p:blipFill>
        <p:spPr>
          <a:xfrm>
            <a:off x="3466638" y="2551075"/>
            <a:ext cx="1972583" cy="529675"/>
          </a:xfrm>
          <a:prstGeom prst="rect">
            <a:avLst/>
          </a:prstGeom>
          <a:noFill/>
          <a:ln>
            <a:noFill/>
          </a:ln>
        </p:spPr>
      </p:pic>
      <p:sp>
        <p:nvSpPr>
          <p:cNvPr id="572" name="Google Shape;572;p70"/>
          <p:cNvSpPr/>
          <p:nvPr/>
        </p:nvSpPr>
        <p:spPr>
          <a:xfrm>
            <a:off x="5848500" y="2551075"/>
            <a:ext cx="229006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70"/>
          <p:cNvSpPr txBox="1"/>
          <p:nvPr/>
        </p:nvSpPr>
        <p:spPr>
          <a:xfrm flipH="1">
            <a:off x="6024112" y="269417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Why can we use methods that show taking away and use methods that add to find the difference?</a:t>
            </a:r>
            <a:endParaRPr b="1" sz="1200">
              <a:latin typeface="Quicksand"/>
              <a:ea typeface="Quicksand"/>
              <a:cs typeface="Quicksand"/>
              <a:sym typeface="Quicksan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77" name="Shape 577"/>
        <p:cNvGrpSpPr/>
        <p:nvPr/>
      </p:nvGrpSpPr>
      <p:grpSpPr>
        <a:xfrm>
          <a:off x="0" y="0"/>
          <a:ext cx="0" cy="0"/>
          <a:chOff x="0" y="0"/>
          <a:chExt cx="0" cy="0"/>
        </a:xfrm>
      </p:grpSpPr>
      <p:sp>
        <p:nvSpPr>
          <p:cNvPr id="578" name="Google Shape;578;p71"/>
          <p:cNvSpPr txBox="1"/>
          <p:nvPr>
            <p:ph type="ctrTitle"/>
          </p:nvPr>
        </p:nvSpPr>
        <p:spPr>
          <a:xfrm>
            <a:off x="1683000" y="1409400"/>
            <a:ext cx="5778000" cy="149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Find the Value of Unknown Addends</a:t>
            </a:r>
            <a:endParaRPr sz="4200">
              <a:solidFill>
                <a:srgbClr val="434343"/>
              </a:solidFill>
              <a:latin typeface="Hepta Slab"/>
              <a:ea typeface="Hepta Slab"/>
              <a:cs typeface="Hepta Slab"/>
              <a:sym typeface="Hepta Slab"/>
            </a:endParaRPr>
          </a:p>
        </p:txBody>
      </p:sp>
      <p:sp>
        <p:nvSpPr>
          <p:cNvPr id="579" name="Google Shape;579;p71"/>
          <p:cNvSpPr txBox="1"/>
          <p:nvPr/>
        </p:nvSpPr>
        <p:spPr>
          <a:xfrm>
            <a:off x="2650325" y="290631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values that make the equations true.</a:t>
            </a:r>
            <a:endParaRPr>
              <a:latin typeface="Quicksand"/>
              <a:ea typeface="Quicksand"/>
              <a:cs typeface="Quicksand"/>
              <a:sym typeface="Quicksand"/>
            </a:endParaRPr>
          </a:p>
        </p:txBody>
      </p:sp>
      <p:sp>
        <p:nvSpPr>
          <p:cNvPr id="580" name="Google Shape;580;p71"/>
          <p:cNvSpPr/>
          <p:nvPr/>
        </p:nvSpPr>
        <p:spPr>
          <a:xfrm>
            <a:off x="21624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7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2.NBT.A.2, 2.NBT.B.5, 2.NBT.B.9</a:t>
            </a:r>
            <a:endParaRPr sz="1100">
              <a:latin typeface="Quicksand"/>
              <a:ea typeface="Quicksand"/>
              <a:cs typeface="Quicksand"/>
              <a:sym typeface="Quicksand"/>
            </a:endParaRPr>
          </a:p>
        </p:txBody>
      </p:sp>
      <p:sp>
        <p:nvSpPr>
          <p:cNvPr id="582" name="Google Shape;582;p71"/>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72"/>
          <p:cNvSpPr txBox="1"/>
          <p:nvPr>
            <p:ph type="ctrTitle"/>
          </p:nvPr>
        </p:nvSpPr>
        <p:spPr>
          <a:xfrm>
            <a:off x="511925" y="593871"/>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Choral Count</a:t>
            </a:r>
            <a:endParaRPr b="0" sz="3000">
              <a:solidFill>
                <a:schemeClr val="accent5"/>
              </a:solidFill>
              <a:latin typeface="Hepta Slab"/>
              <a:ea typeface="Hepta Slab"/>
              <a:cs typeface="Hepta Slab"/>
              <a:sym typeface="Hepta Slab"/>
            </a:endParaRPr>
          </a:p>
        </p:txBody>
      </p:sp>
      <p:sp>
        <p:nvSpPr>
          <p:cNvPr id="588" name="Google Shape;588;p7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89" name="Google Shape;589;p72"/>
          <p:cNvSpPr txBox="1"/>
          <p:nvPr/>
        </p:nvSpPr>
        <p:spPr>
          <a:xfrm>
            <a:off x="2372675" y="1955000"/>
            <a:ext cx="4114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300">
                <a:latin typeface="Livvic"/>
                <a:ea typeface="Livvic"/>
                <a:cs typeface="Livvic"/>
                <a:sym typeface="Livvic"/>
              </a:rPr>
              <a:t>Count Back by 10</a:t>
            </a:r>
            <a:endParaRPr sz="3300">
              <a:latin typeface="Livvic"/>
              <a:ea typeface="Livvic"/>
              <a:cs typeface="Livvic"/>
              <a:sym typeface="Livvic"/>
            </a:endParaRPr>
          </a:p>
        </p:txBody>
      </p:sp>
      <p:sp>
        <p:nvSpPr>
          <p:cNvPr id="590" name="Google Shape;590;p72"/>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73"/>
          <p:cNvSpPr txBox="1"/>
          <p:nvPr>
            <p:ph type="ctrTitle"/>
          </p:nvPr>
        </p:nvSpPr>
        <p:spPr>
          <a:xfrm>
            <a:off x="405225" y="892446"/>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Add or Subtract to Make the Equations True</a:t>
            </a:r>
            <a:endParaRPr b="0" sz="3000">
              <a:solidFill>
                <a:schemeClr val="accent5"/>
              </a:solidFill>
              <a:latin typeface="Hepta Slab"/>
              <a:ea typeface="Hepta Slab"/>
              <a:cs typeface="Hepta Slab"/>
              <a:sym typeface="Hepta Slab"/>
            </a:endParaRPr>
          </a:p>
        </p:txBody>
      </p:sp>
      <p:sp>
        <p:nvSpPr>
          <p:cNvPr id="596" name="Google Shape;596;p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97" name="Google Shape;597;p73"/>
          <p:cNvPicPr preferRelativeResize="0"/>
          <p:nvPr/>
        </p:nvPicPr>
        <p:blipFill>
          <a:blip r:embed="rId3">
            <a:alphaModFix/>
          </a:blip>
          <a:stretch>
            <a:fillRect/>
          </a:stretch>
        </p:blipFill>
        <p:spPr>
          <a:xfrm>
            <a:off x="495300" y="1726425"/>
            <a:ext cx="4520399" cy="2520850"/>
          </a:xfrm>
          <a:prstGeom prst="rect">
            <a:avLst/>
          </a:prstGeom>
          <a:noFill/>
          <a:ln cap="flat" cmpd="sng" w="19050">
            <a:solidFill>
              <a:schemeClr val="dk2"/>
            </a:solidFill>
            <a:prstDash val="solid"/>
            <a:round/>
            <a:headEnd len="sm" w="sm" type="none"/>
            <a:tailEnd len="sm" w="sm" type="none"/>
          </a:ln>
        </p:spPr>
      </p:pic>
      <p:sp>
        <p:nvSpPr>
          <p:cNvPr id="598" name="Google Shape;598;p73"/>
          <p:cNvSpPr txBox="1"/>
          <p:nvPr/>
        </p:nvSpPr>
        <p:spPr>
          <a:xfrm>
            <a:off x="5237300" y="1726425"/>
            <a:ext cx="3250500" cy="215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What is the same and what is different between these tools?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Find the value that makes the equation true. Show your thinking using the cubes, blocks, or drawings.</a:t>
            </a:r>
            <a:endParaRPr/>
          </a:p>
          <a:p>
            <a:pPr indent="0" lvl="0" marL="0" rtl="0" algn="l">
              <a:spcBef>
                <a:spcPts val="0"/>
              </a:spcBef>
              <a:spcAft>
                <a:spcPts val="0"/>
              </a:spcAft>
              <a:buNone/>
            </a:pPr>
            <a:r>
              <a:rPr lang="en"/>
              <a:t>41+_____=84</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74"/>
          <p:cNvSpPr txBox="1"/>
          <p:nvPr>
            <p:ph type="ctrTitle"/>
          </p:nvPr>
        </p:nvSpPr>
        <p:spPr>
          <a:xfrm>
            <a:off x="268325" y="458047"/>
            <a:ext cx="7772400" cy="65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You Go This Way, I’ll Go That Way</a:t>
            </a:r>
            <a:endParaRPr b="0" sz="3000">
              <a:solidFill>
                <a:schemeClr val="accent5"/>
              </a:solidFill>
              <a:latin typeface="Hepta Slab"/>
              <a:ea typeface="Hepta Slab"/>
              <a:cs typeface="Hepta Slab"/>
              <a:sym typeface="Hepta Slab"/>
            </a:endParaRPr>
          </a:p>
        </p:txBody>
      </p:sp>
      <p:sp>
        <p:nvSpPr>
          <p:cNvPr id="604" name="Google Shape;604;p74"/>
          <p:cNvSpPr txBox="1"/>
          <p:nvPr/>
        </p:nvSpPr>
        <p:spPr>
          <a:xfrm>
            <a:off x="815350" y="2535850"/>
            <a:ext cx="3507600" cy="181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1. Han starts by using blocks to show 17. Show how he could find the value that makes the equation true.</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2. Mai starts by using blocks to show 48. Show how she could find the value that makes the equation true.</a:t>
            </a:r>
            <a:endParaRPr sz="1500">
              <a:latin typeface="Quicksand"/>
              <a:ea typeface="Quicksand"/>
              <a:cs typeface="Quicksand"/>
              <a:sym typeface="Quicksand"/>
            </a:endParaRPr>
          </a:p>
        </p:txBody>
      </p:sp>
      <p:sp>
        <p:nvSpPr>
          <p:cNvPr id="605" name="Google Shape;605;p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606" name="Google Shape;606;p74"/>
          <p:cNvPicPr preferRelativeResize="0"/>
          <p:nvPr/>
        </p:nvPicPr>
        <p:blipFill>
          <a:blip r:embed="rId3">
            <a:alphaModFix/>
          </a:blip>
          <a:stretch>
            <a:fillRect/>
          </a:stretch>
        </p:blipFill>
        <p:spPr>
          <a:xfrm>
            <a:off x="1552575" y="1108747"/>
            <a:ext cx="5592967" cy="1122303"/>
          </a:xfrm>
          <a:prstGeom prst="rect">
            <a:avLst/>
          </a:prstGeom>
          <a:noFill/>
          <a:ln cap="flat" cmpd="sng" w="19050">
            <a:solidFill>
              <a:schemeClr val="dk2"/>
            </a:solidFill>
            <a:prstDash val="solid"/>
            <a:round/>
            <a:headEnd len="sm" w="sm" type="none"/>
            <a:tailEnd len="sm" w="sm" type="none"/>
          </a:ln>
        </p:spPr>
      </p:pic>
      <p:sp>
        <p:nvSpPr>
          <p:cNvPr id="607" name="Google Shape;607;p74"/>
          <p:cNvSpPr txBox="1"/>
          <p:nvPr/>
        </p:nvSpPr>
        <p:spPr>
          <a:xfrm>
            <a:off x="4939675" y="2535850"/>
            <a:ext cx="3507600" cy="181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3. Try this one on your own. Choose who will start with 21 and who will start with 96.</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21+____=96</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4. Show your partner how you found the value that makes the equation true.</a:t>
            </a:r>
            <a:endParaRPr sz="1500">
              <a:latin typeface="Quicksand"/>
              <a:ea typeface="Quicksand"/>
              <a:cs typeface="Quicksand"/>
              <a:sym typeface="Quicksan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75"/>
          <p:cNvSpPr/>
          <p:nvPr/>
        </p:nvSpPr>
        <p:spPr>
          <a:xfrm flipH="1">
            <a:off x="767300" y="2220075"/>
            <a:ext cx="229006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75"/>
          <p:cNvSpPr txBox="1"/>
          <p:nvPr/>
        </p:nvSpPr>
        <p:spPr>
          <a:xfrm>
            <a:off x="985775" y="24109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are these equations the same? How are they different?</a:t>
            </a:r>
            <a:endParaRPr b="1">
              <a:latin typeface="Quicksand"/>
              <a:ea typeface="Quicksand"/>
              <a:cs typeface="Quicksand"/>
              <a:sym typeface="Quicksand"/>
            </a:endParaRPr>
          </a:p>
        </p:txBody>
      </p:sp>
      <p:pic>
        <p:nvPicPr>
          <p:cNvPr id="614" name="Google Shape;614;p75"/>
          <p:cNvPicPr preferRelativeResize="0"/>
          <p:nvPr/>
        </p:nvPicPr>
        <p:blipFill>
          <a:blip r:embed="rId3">
            <a:alphaModFix/>
          </a:blip>
          <a:stretch>
            <a:fillRect/>
          </a:stretch>
        </p:blipFill>
        <p:spPr>
          <a:xfrm>
            <a:off x="3557550" y="3569830"/>
            <a:ext cx="1250500" cy="1113450"/>
          </a:xfrm>
          <a:prstGeom prst="rect">
            <a:avLst/>
          </a:prstGeom>
          <a:noFill/>
          <a:ln>
            <a:noFill/>
          </a:ln>
        </p:spPr>
      </p:pic>
      <p:sp>
        <p:nvSpPr>
          <p:cNvPr id="615" name="Google Shape;615;p7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16" name="Google Shape;616;p75"/>
          <p:cNvSpPr/>
          <p:nvPr/>
        </p:nvSpPr>
        <p:spPr>
          <a:xfrm>
            <a:off x="5526723" y="2551075"/>
            <a:ext cx="2611822" cy="175729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75"/>
          <p:cNvSpPr txBox="1"/>
          <p:nvPr/>
        </p:nvSpPr>
        <p:spPr>
          <a:xfrm flipH="1">
            <a:off x="5906100" y="270847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tool would you use to find the value that makes each equation true? Explain how you would use it</a:t>
            </a:r>
            <a:endParaRPr b="1" sz="1200">
              <a:latin typeface="Quicksand"/>
              <a:ea typeface="Quicksand"/>
              <a:cs typeface="Quicksand"/>
              <a:sym typeface="Quicksand"/>
            </a:endParaRPr>
          </a:p>
        </p:txBody>
      </p:sp>
      <p:pic>
        <p:nvPicPr>
          <p:cNvPr id="618" name="Google Shape;618;p75"/>
          <p:cNvPicPr preferRelativeResize="0"/>
          <p:nvPr/>
        </p:nvPicPr>
        <p:blipFill>
          <a:blip r:embed="rId4">
            <a:alphaModFix/>
          </a:blip>
          <a:stretch>
            <a:fillRect/>
          </a:stretch>
        </p:blipFill>
        <p:spPr>
          <a:xfrm>
            <a:off x="3250250" y="1278750"/>
            <a:ext cx="2384275" cy="776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22" name="Shape 622"/>
        <p:cNvGrpSpPr/>
        <p:nvPr/>
      </p:nvGrpSpPr>
      <p:grpSpPr>
        <a:xfrm>
          <a:off x="0" y="0"/>
          <a:ext cx="0" cy="0"/>
          <a:chOff x="0" y="0"/>
          <a:chExt cx="0" cy="0"/>
        </a:xfrm>
      </p:grpSpPr>
      <p:sp>
        <p:nvSpPr>
          <p:cNvPr id="623" name="Google Shape;623;p76"/>
          <p:cNvSpPr txBox="1"/>
          <p:nvPr>
            <p:ph type="ctrTitle"/>
          </p:nvPr>
        </p:nvSpPr>
        <p:spPr>
          <a:xfrm>
            <a:off x="2006850" y="2073550"/>
            <a:ext cx="5390400" cy="73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400">
                <a:solidFill>
                  <a:srgbClr val="434343"/>
                </a:solidFill>
                <a:latin typeface="Hepta Slab"/>
                <a:ea typeface="Hepta Slab"/>
                <a:cs typeface="Hepta Slab"/>
                <a:sym typeface="Hepta Slab"/>
              </a:rPr>
              <a:t>A Day at the Zoo</a:t>
            </a:r>
            <a:endParaRPr sz="4400">
              <a:solidFill>
                <a:srgbClr val="434343"/>
              </a:solidFill>
              <a:latin typeface="Hepta Slab"/>
              <a:ea typeface="Hepta Slab"/>
              <a:cs typeface="Hepta Slab"/>
              <a:sym typeface="Hepta Slab"/>
            </a:endParaRPr>
          </a:p>
        </p:txBody>
      </p:sp>
      <p:sp>
        <p:nvSpPr>
          <p:cNvPr id="624" name="Google Shape;624;p76"/>
          <p:cNvSpPr txBox="1"/>
          <p:nvPr/>
        </p:nvSpPr>
        <p:spPr>
          <a:xfrm>
            <a:off x="2949575" y="2811550"/>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a:t>
            </a:r>
            <a:endParaRPr>
              <a:latin typeface="Quicksand"/>
              <a:ea typeface="Quicksand"/>
              <a:cs typeface="Quicksand"/>
              <a:sym typeface="Quicksand"/>
            </a:endParaRPr>
          </a:p>
        </p:txBody>
      </p:sp>
      <p:sp>
        <p:nvSpPr>
          <p:cNvPr id="625" name="Google Shape;625;p76"/>
          <p:cNvSpPr/>
          <p:nvPr/>
        </p:nvSpPr>
        <p:spPr>
          <a:xfrm>
            <a:off x="2498352" y="28115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7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2.OA.A.1 </a:t>
            </a:r>
            <a:endParaRPr sz="1100">
              <a:latin typeface="Quicksand"/>
              <a:ea typeface="Quicksand"/>
              <a:cs typeface="Quicksand"/>
              <a:sym typeface="Quicksand"/>
            </a:endParaRPr>
          </a:p>
        </p:txBody>
      </p:sp>
      <p:sp>
        <p:nvSpPr>
          <p:cNvPr id="627" name="Google Shape;627;p76"/>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77"/>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How Many Do You See?: Base-ten Diagram</a:t>
            </a:r>
            <a:r>
              <a:rPr lang="en" sz="3000">
                <a:solidFill>
                  <a:schemeClr val="accent5"/>
                </a:solidFill>
                <a:latin typeface="Hepta Slab"/>
                <a:ea typeface="Hepta Slab"/>
                <a:cs typeface="Hepta Slab"/>
                <a:sym typeface="Hepta Slab"/>
              </a:rPr>
              <a:t> </a:t>
            </a:r>
            <a:endParaRPr b="0" sz="3000">
              <a:solidFill>
                <a:schemeClr val="accent5"/>
              </a:solidFill>
              <a:latin typeface="Hepta Slab"/>
              <a:ea typeface="Hepta Slab"/>
              <a:cs typeface="Hepta Slab"/>
              <a:sym typeface="Hepta Slab"/>
            </a:endParaRPr>
          </a:p>
        </p:txBody>
      </p:sp>
      <p:sp>
        <p:nvSpPr>
          <p:cNvPr id="633" name="Google Shape;633;p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34" name="Google Shape;634;p77"/>
          <p:cNvGrpSpPr/>
          <p:nvPr/>
        </p:nvGrpSpPr>
        <p:grpSpPr>
          <a:xfrm rot="-801400">
            <a:off x="550911" y="1697856"/>
            <a:ext cx="2343045" cy="950026"/>
            <a:chOff x="522450" y="1769275"/>
            <a:chExt cx="2343168" cy="950076"/>
          </a:xfrm>
        </p:grpSpPr>
        <p:sp>
          <p:nvSpPr>
            <p:cNvPr id="635" name="Google Shape;635;p7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7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637" name="Google Shape;637;p77"/>
          <p:cNvGrpSpPr/>
          <p:nvPr/>
        </p:nvGrpSpPr>
        <p:grpSpPr>
          <a:xfrm rot="862269">
            <a:off x="6428620" y="3250539"/>
            <a:ext cx="2343148" cy="950068"/>
            <a:chOff x="839436" y="2344375"/>
            <a:chExt cx="2343168" cy="950076"/>
          </a:xfrm>
        </p:grpSpPr>
        <p:sp>
          <p:nvSpPr>
            <p:cNvPr id="638" name="Google Shape;638;p77"/>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77"/>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640" name="Google Shape;640;p77"/>
          <p:cNvPicPr preferRelativeResize="0"/>
          <p:nvPr/>
        </p:nvPicPr>
        <p:blipFill>
          <a:blip r:embed="rId3">
            <a:alphaModFix/>
          </a:blip>
          <a:stretch>
            <a:fillRect/>
          </a:stretch>
        </p:blipFill>
        <p:spPr>
          <a:xfrm>
            <a:off x="3821499" y="1557750"/>
            <a:ext cx="1565850" cy="2342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78"/>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How Many Do You See?: Base-ten Diagram </a:t>
            </a:r>
            <a:endParaRPr b="0" sz="3000">
              <a:solidFill>
                <a:schemeClr val="accent5"/>
              </a:solidFill>
              <a:latin typeface="Hepta Slab"/>
              <a:ea typeface="Hepta Slab"/>
              <a:cs typeface="Hepta Slab"/>
              <a:sym typeface="Hepta Slab"/>
            </a:endParaRPr>
          </a:p>
        </p:txBody>
      </p:sp>
      <p:sp>
        <p:nvSpPr>
          <p:cNvPr id="646" name="Google Shape;646;p7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47" name="Google Shape;647;p78"/>
          <p:cNvGrpSpPr/>
          <p:nvPr/>
        </p:nvGrpSpPr>
        <p:grpSpPr>
          <a:xfrm rot="-801400">
            <a:off x="550911" y="1697856"/>
            <a:ext cx="2343045" cy="950026"/>
            <a:chOff x="522450" y="1769275"/>
            <a:chExt cx="2343168" cy="950076"/>
          </a:xfrm>
        </p:grpSpPr>
        <p:sp>
          <p:nvSpPr>
            <p:cNvPr id="648" name="Google Shape;648;p7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7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650" name="Google Shape;650;p78"/>
          <p:cNvGrpSpPr/>
          <p:nvPr/>
        </p:nvGrpSpPr>
        <p:grpSpPr>
          <a:xfrm rot="862269">
            <a:off x="6428620" y="3250539"/>
            <a:ext cx="2343148" cy="950068"/>
            <a:chOff x="839436" y="2344375"/>
            <a:chExt cx="2343168" cy="950076"/>
          </a:xfrm>
        </p:grpSpPr>
        <p:sp>
          <p:nvSpPr>
            <p:cNvPr id="651" name="Google Shape;651;p78"/>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78"/>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653" name="Google Shape;653;p78"/>
          <p:cNvPicPr preferRelativeResize="0"/>
          <p:nvPr/>
        </p:nvPicPr>
        <p:blipFill>
          <a:blip r:embed="rId3">
            <a:alphaModFix/>
          </a:blip>
          <a:stretch>
            <a:fillRect/>
          </a:stretch>
        </p:blipFill>
        <p:spPr>
          <a:xfrm>
            <a:off x="3106399" y="1829200"/>
            <a:ext cx="3110312" cy="153843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79"/>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How Many Do You See?: Base-ten Diagram </a:t>
            </a:r>
            <a:endParaRPr b="0" sz="3000">
              <a:solidFill>
                <a:schemeClr val="accent5"/>
              </a:solidFill>
              <a:latin typeface="Hepta Slab"/>
              <a:ea typeface="Hepta Slab"/>
              <a:cs typeface="Hepta Slab"/>
              <a:sym typeface="Hepta Slab"/>
            </a:endParaRPr>
          </a:p>
        </p:txBody>
      </p:sp>
      <p:sp>
        <p:nvSpPr>
          <p:cNvPr id="659" name="Google Shape;659;p7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60" name="Google Shape;660;p79"/>
          <p:cNvGrpSpPr/>
          <p:nvPr/>
        </p:nvGrpSpPr>
        <p:grpSpPr>
          <a:xfrm rot="-801400">
            <a:off x="550911" y="1697856"/>
            <a:ext cx="2343045" cy="950026"/>
            <a:chOff x="522450" y="1769275"/>
            <a:chExt cx="2343168" cy="950076"/>
          </a:xfrm>
        </p:grpSpPr>
        <p:sp>
          <p:nvSpPr>
            <p:cNvPr id="661" name="Google Shape;661;p7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79"/>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663" name="Google Shape;663;p79"/>
          <p:cNvGrpSpPr/>
          <p:nvPr/>
        </p:nvGrpSpPr>
        <p:grpSpPr>
          <a:xfrm rot="862269">
            <a:off x="6428620" y="3250539"/>
            <a:ext cx="2343148" cy="950068"/>
            <a:chOff x="839436" y="2344375"/>
            <a:chExt cx="2343168" cy="950076"/>
          </a:xfrm>
        </p:grpSpPr>
        <p:sp>
          <p:nvSpPr>
            <p:cNvPr id="664" name="Google Shape;664;p79"/>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79"/>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666" name="Google Shape;666;p79"/>
          <p:cNvPicPr preferRelativeResize="0"/>
          <p:nvPr/>
        </p:nvPicPr>
        <p:blipFill>
          <a:blip r:embed="rId3">
            <a:alphaModFix/>
          </a:blip>
          <a:stretch>
            <a:fillRect/>
          </a:stretch>
        </p:blipFill>
        <p:spPr>
          <a:xfrm>
            <a:off x="3155299" y="1622025"/>
            <a:ext cx="3192075" cy="1818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80"/>
          <p:cNvSpPr txBox="1"/>
          <p:nvPr>
            <p:ph type="ctrTitle"/>
          </p:nvPr>
        </p:nvSpPr>
        <p:spPr>
          <a:xfrm>
            <a:off x="594275" y="505746"/>
            <a:ext cx="7772400" cy="60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Fun at the Zoo</a:t>
            </a:r>
            <a:endParaRPr b="0" sz="3000">
              <a:solidFill>
                <a:schemeClr val="accent5"/>
              </a:solidFill>
              <a:latin typeface="Hepta Slab"/>
              <a:ea typeface="Hepta Slab"/>
              <a:cs typeface="Hepta Slab"/>
              <a:sym typeface="Hepta Slab"/>
            </a:endParaRPr>
          </a:p>
        </p:txBody>
      </p:sp>
      <p:sp>
        <p:nvSpPr>
          <p:cNvPr id="672" name="Google Shape;672;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73" name="Google Shape;673;p80"/>
          <p:cNvSpPr txBox="1"/>
          <p:nvPr/>
        </p:nvSpPr>
        <p:spPr>
          <a:xfrm>
            <a:off x="960275" y="1369200"/>
            <a:ext cx="7040400" cy="125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Livvic"/>
                <a:ea typeface="Livvic"/>
                <a:cs typeface="Livvic"/>
                <a:sym typeface="Livvic"/>
              </a:rPr>
              <a:t>1. Some students were on the bus to go to the zoo. Then 34 more students got on. Now there are 55 students on the bus. How many students were on the bus at first? </a:t>
            </a:r>
            <a:endParaRPr sz="1900">
              <a:latin typeface="Livvic"/>
              <a:ea typeface="Livvic"/>
              <a:cs typeface="Livvic"/>
              <a:sym typeface="Livvic"/>
            </a:endParaRPr>
          </a:p>
        </p:txBody>
      </p:sp>
      <p:pic>
        <p:nvPicPr>
          <p:cNvPr id="674" name="Google Shape;674;p80"/>
          <p:cNvPicPr preferRelativeResize="0"/>
          <p:nvPr/>
        </p:nvPicPr>
        <p:blipFill>
          <a:blip r:embed="rId3">
            <a:alphaModFix/>
          </a:blip>
          <a:stretch>
            <a:fillRect/>
          </a:stretch>
        </p:blipFill>
        <p:spPr>
          <a:xfrm>
            <a:off x="3345675" y="2569350"/>
            <a:ext cx="2347325" cy="16145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81"/>
          <p:cNvSpPr txBox="1"/>
          <p:nvPr>
            <p:ph type="ctrTitle"/>
          </p:nvPr>
        </p:nvSpPr>
        <p:spPr>
          <a:xfrm>
            <a:off x="362475" y="489546"/>
            <a:ext cx="7772400" cy="61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More Fun at the Zoo</a:t>
            </a:r>
            <a:endParaRPr b="0" sz="2400">
              <a:solidFill>
                <a:schemeClr val="accent5"/>
              </a:solidFill>
              <a:latin typeface="Hepta Slab"/>
              <a:ea typeface="Hepta Slab"/>
              <a:cs typeface="Hepta Slab"/>
              <a:sym typeface="Hepta Slab"/>
            </a:endParaRPr>
          </a:p>
        </p:txBody>
      </p:sp>
      <p:sp>
        <p:nvSpPr>
          <p:cNvPr id="680" name="Google Shape;680;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81" name="Google Shape;681;p81"/>
          <p:cNvSpPr txBox="1"/>
          <p:nvPr/>
        </p:nvSpPr>
        <p:spPr>
          <a:xfrm>
            <a:off x="2250300" y="1108750"/>
            <a:ext cx="46434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Solve each story problem. Show your thinking.</a:t>
            </a:r>
            <a:endParaRPr sz="1700">
              <a:latin typeface="Livvic"/>
              <a:ea typeface="Livvic"/>
              <a:cs typeface="Livvic"/>
              <a:sym typeface="Livvic"/>
            </a:endParaRPr>
          </a:p>
        </p:txBody>
      </p:sp>
      <p:sp>
        <p:nvSpPr>
          <p:cNvPr id="682" name="Google Shape;682;p81"/>
          <p:cNvSpPr txBox="1"/>
          <p:nvPr/>
        </p:nvSpPr>
        <p:spPr>
          <a:xfrm>
            <a:off x="779625" y="1704975"/>
            <a:ext cx="7629300" cy="253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1. There were 65 students in the Monkey House. 23 left to see the hippos. How many are still in the Monkey House?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2. 58 students went to see the monkeys. 27 students went to see the lions. How many more students went to see the monkeys than the lions?</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 3. Some birds were in the cages outside. 34 were inside the Bird House. In all, there were 88 birds. How many were in the cages outside?</a:t>
            </a:r>
            <a:endParaRPr sz="1700">
              <a:latin typeface="Livvic"/>
              <a:ea typeface="Livvic"/>
              <a:cs typeface="Livvic"/>
              <a:sym typeface="Livvic"/>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82"/>
          <p:cNvSpPr/>
          <p:nvPr/>
        </p:nvSpPr>
        <p:spPr>
          <a:xfrm flipH="1">
            <a:off x="1643685" y="2120399"/>
            <a:ext cx="2394292" cy="185737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82"/>
          <p:cNvSpPr txBox="1"/>
          <p:nvPr/>
        </p:nvSpPr>
        <p:spPr>
          <a:xfrm>
            <a:off x="1856075" y="2354788"/>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Let’s come up with equations we could write to match how _____ used their diagram</a:t>
            </a:r>
            <a:r>
              <a:rPr b="1" lang="en">
                <a:latin typeface="Quicksand"/>
                <a:ea typeface="Quicksand"/>
                <a:cs typeface="Quicksand"/>
                <a:sym typeface="Quicksand"/>
              </a:rPr>
              <a:t>.</a:t>
            </a:r>
            <a:endParaRPr b="1">
              <a:latin typeface="Quicksand"/>
              <a:ea typeface="Quicksand"/>
              <a:cs typeface="Quicksand"/>
              <a:sym typeface="Quicksand"/>
            </a:endParaRPr>
          </a:p>
        </p:txBody>
      </p:sp>
      <p:pic>
        <p:nvPicPr>
          <p:cNvPr id="689" name="Google Shape;689;p82"/>
          <p:cNvPicPr preferRelativeResize="0"/>
          <p:nvPr/>
        </p:nvPicPr>
        <p:blipFill>
          <a:blip r:embed="rId3">
            <a:alphaModFix/>
          </a:blip>
          <a:stretch>
            <a:fillRect/>
          </a:stretch>
        </p:blipFill>
        <p:spPr>
          <a:xfrm>
            <a:off x="4779700" y="2627413"/>
            <a:ext cx="2085975" cy="1857375"/>
          </a:xfrm>
          <a:prstGeom prst="rect">
            <a:avLst/>
          </a:prstGeom>
          <a:noFill/>
          <a:ln>
            <a:noFill/>
          </a:ln>
        </p:spPr>
      </p:pic>
      <p:sp>
        <p:nvSpPr>
          <p:cNvPr id="690" name="Google Shape;690;p8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691" name="Google Shape;691;p82"/>
          <p:cNvPicPr preferRelativeResize="0"/>
          <p:nvPr/>
        </p:nvPicPr>
        <p:blipFill>
          <a:blip r:embed="rId4">
            <a:alphaModFix/>
          </a:blip>
          <a:stretch>
            <a:fillRect/>
          </a:stretch>
        </p:blipFill>
        <p:spPr>
          <a:xfrm>
            <a:off x="4037987" y="583400"/>
            <a:ext cx="1297632" cy="1637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695" name="Shape 695"/>
        <p:cNvGrpSpPr/>
        <p:nvPr/>
      </p:nvGrpSpPr>
      <p:grpSpPr>
        <a:xfrm>
          <a:off x="0" y="0"/>
          <a:ext cx="0" cy="0"/>
          <a:chOff x="0" y="0"/>
          <a:chExt cx="0" cy="0"/>
        </a:xfrm>
      </p:grpSpPr>
      <p:sp>
        <p:nvSpPr>
          <p:cNvPr id="696" name="Google Shape;696;p83"/>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697" name="Google Shape;697;p83"/>
          <p:cNvSpPr txBox="1"/>
          <p:nvPr/>
        </p:nvSpPr>
        <p:spPr>
          <a:xfrm>
            <a:off x="913125" y="1202075"/>
            <a:ext cx="7270200" cy="33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Quicksand"/>
                <a:ea typeface="Quicksand"/>
                <a:cs typeface="Quicksand"/>
                <a:sym typeface="Quicksand"/>
              </a:rPr>
              <a:t>In this section of Unit 2, we used addition and subtraction to compare and to find unknown values. We used different tools to show how to add and subtract two-digit numbers.</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2000">
                <a:latin typeface="Quicksand"/>
                <a:ea typeface="Quicksand"/>
                <a:cs typeface="Quicksand"/>
                <a:sym typeface="Quicksand"/>
              </a:rPr>
              <a:t>We learned that when you subtract 2 two-digit numbers you can think about subtracting tens from tens and ones from ones.</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300">
              <a:latin typeface="Quicksand"/>
              <a:ea typeface="Quicksand"/>
              <a:cs typeface="Quicksand"/>
              <a:sym typeface="Quicksand"/>
            </a:endParaRPr>
          </a:p>
        </p:txBody>
      </p:sp>
      <p:sp>
        <p:nvSpPr>
          <p:cNvPr id="698" name="Google Shape;698;p83"/>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99" name="Google Shape;699;p83"/>
          <p:cNvPicPr preferRelativeResize="0"/>
          <p:nvPr/>
        </p:nvPicPr>
        <p:blipFill>
          <a:blip r:embed="rId3">
            <a:alphaModFix/>
          </a:blip>
          <a:stretch>
            <a:fillRect/>
          </a:stretch>
        </p:blipFill>
        <p:spPr>
          <a:xfrm>
            <a:off x="1762125" y="2295525"/>
            <a:ext cx="5619750" cy="1352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703" name="Shape 703"/>
        <p:cNvGrpSpPr/>
        <p:nvPr/>
      </p:nvGrpSpPr>
      <p:grpSpPr>
        <a:xfrm>
          <a:off x="0" y="0"/>
          <a:ext cx="0" cy="0"/>
          <a:chOff x="0" y="0"/>
          <a:chExt cx="0" cy="0"/>
        </a:xfrm>
      </p:grpSpPr>
      <p:sp>
        <p:nvSpPr>
          <p:cNvPr id="704" name="Google Shape;704;p84"/>
          <p:cNvSpPr txBox="1"/>
          <p:nvPr>
            <p:ph type="ctrTitle"/>
          </p:nvPr>
        </p:nvSpPr>
        <p:spPr>
          <a:xfrm>
            <a:off x="2005825" y="2060225"/>
            <a:ext cx="491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Center Day 1 (Optional)</a:t>
            </a:r>
            <a:endParaRPr sz="4400">
              <a:solidFill>
                <a:srgbClr val="434343"/>
              </a:solidFill>
              <a:latin typeface="Hepta Slab"/>
              <a:ea typeface="Hepta Slab"/>
              <a:cs typeface="Hepta Slab"/>
              <a:sym typeface="Hepta Slab"/>
            </a:endParaRPr>
          </a:p>
        </p:txBody>
      </p:sp>
      <p:sp>
        <p:nvSpPr>
          <p:cNvPr id="705" name="Google Shape;705;p84"/>
          <p:cNvSpPr txBox="1"/>
          <p:nvPr/>
        </p:nvSpPr>
        <p:spPr>
          <a:xfrm>
            <a:off x="3023500" y="2798225"/>
            <a:ext cx="4842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play games to practice adding and subtracting.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706" name="Google Shape;706;p84"/>
          <p:cNvSpPr/>
          <p:nvPr/>
        </p:nvSpPr>
        <p:spPr>
          <a:xfrm>
            <a:off x="2508402" y="27982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8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2.OA.B.2</a:t>
            </a:r>
            <a:endParaRPr sz="1100">
              <a:latin typeface="Quicksand"/>
              <a:ea typeface="Quicksand"/>
              <a:cs typeface="Quicksand"/>
              <a:sym typeface="Quicksand"/>
            </a:endParaRPr>
          </a:p>
        </p:txBody>
      </p:sp>
      <p:sp>
        <p:nvSpPr>
          <p:cNvPr id="708" name="Google Shape;708;p84"/>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2" name="Shape 712"/>
        <p:cNvGrpSpPr/>
        <p:nvPr/>
      </p:nvGrpSpPr>
      <p:grpSpPr>
        <a:xfrm>
          <a:off x="0" y="0"/>
          <a:ext cx="0" cy="0"/>
          <a:chOff x="0" y="0"/>
          <a:chExt cx="0" cy="0"/>
        </a:xfrm>
      </p:grpSpPr>
      <p:sp>
        <p:nvSpPr>
          <p:cNvPr id="713" name="Google Shape;713;p85"/>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Subtract 2 Digits</a:t>
            </a:r>
            <a:endParaRPr b="0" sz="3000">
              <a:solidFill>
                <a:srgbClr val="595959"/>
              </a:solidFill>
              <a:latin typeface="Hepta Slab"/>
              <a:ea typeface="Hepta Slab"/>
              <a:cs typeface="Hepta Slab"/>
              <a:sym typeface="Hepta Slab"/>
            </a:endParaRPr>
          </a:p>
        </p:txBody>
      </p:sp>
      <p:sp>
        <p:nvSpPr>
          <p:cNvPr id="714" name="Google Shape;714;p8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15" name="Google Shape;715;p85"/>
          <p:cNvGrpSpPr/>
          <p:nvPr/>
        </p:nvGrpSpPr>
        <p:grpSpPr>
          <a:xfrm rot="-582038">
            <a:off x="944004" y="1726290"/>
            <a:ext cx="2814691" cy="1178710"/>
            <a:chOff x="529600" y="1419225"/>
            <a:chExt cx="2814696" cy="1178712"/>
          </a:xfrm>
        </p:grpSpPr>
        <p:sp>
          <p:nvSpPr>
            <p:cNvPr id="716" name="Google Shape;716;p85"/>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85"/>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718" name="Google Shape;718;p85"/>
          <p:cNvPicPr preferRelativeResize="0"/>
          <p:nvPr/>
        </p:nvPicPr>
        <p:blipFill>
          <a:blip r:embed="rId3">
            <a:alphaModFix/>
          </a:blip>
          <a:stretch>
            <a:fillRect/>
          </a:stretch>
        </p:blipFill>
        <p:spPr>
          <a:xfrm>
            <a:off x="4190291" y="1913983"/>
            <a:ext cx="2098625" cy="131555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22" name="Shape 722"/>
        <p:cNvGrpSpPr/>
        <p:nvPr/>
      </p:nvGrpSpPr>
      <p:grpSpPr>
        <a:xfrm>
          <a:off x="0" y="0"/>
          <a:ext cx="0" cy="0"/>
          <a:chOff x="0" y="0"/>
          <a:chExt cx="0" cy="0"/>
        </a:xfrm>
      </p:grpSpPr>
      <p:sp>
        <p:nvSpPr>
          <p:cNvPr id="723" name="Google Shape;723;p86"/>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Subtract 2 Digits</a:t>
            </a:r>
            <a:endParaRPr b="0" sz="3000">
              <a:solidFill>
                <a:srgbClr val="595959"/>
              </a:solidFill>
              <a:latin typeface="Hepta Slab"/>
              <a:ea typeface="Hepta Slab"/>
              <a:cs typeface="Hepta Slab"/>
              <a:sym typeface="Hepta Slab"/>
            </a:endParaRPr>
          </a:p>
        </p:txBody>
      </p:sp>
      <p:sp>
        <p:nvSpPr>
          <p:cNvPr id="724" name="Google Shape;724;p8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25" name="Google Shape;725;p86"/>
          <p:cNvGrpSpPr/>
          <p:nvPr/>
        </p:nvGrpSpPr>
        <p:grpSpPr>
          <a:xfrm rot="-582038">
            <a:off x="944004" y="1726290"/>
            <a:ext cx="2814691" cy="1178710"/>
            <a:chOff x="529600" y="1419225"/>
            <a:chExt cx="2814696" cy="1178712"/>
          </a:xfrm>
        </p:grpSpPr>
        <p:sp>
          <p:nvSpPr>
            <p:cNvPr id="726" name="Google Shape;726;p86"/>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86"/>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728" name="Google Shape;728;p86"/>
          <p:cNvPicPr preferRelativeResize="0"/>
          <p:nvPr/>
        </p:nvPicPr>
        <p:blipFill>
          <a:blip r:embed="rId3">
            <a:alphaModFix/>
          </a:blip>
          <a:stretch>
            <a:fillRect/>
          </a:stretch>
        </p:blipFill>
        <p:spPr>
          <a:xfrm>
            <a:off x="4168871" y="2031854"/>
            <a:ext cx="1744300" cy="10798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32" name="Shape 732"/>
        <p:cNvGrpSpPr/>
        <p:nvPr/>
      </p:nvGrpSpPr>
      <p:grpSpPr>
        <a:xfrm>
          <a:off x="0" y="0"/>
          <a:ext cx="0" cy="0"/>
          <a:chOff x="0" y="0"/>
          <a:chExt cx="0" cy="0"/>
        </a:xfrm>
      </p:grpSpPr>
      <p:sp>
        <p:nvSpPr>
          <p:cNvPr id="733" name="Google Shape;733;p87"/>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Subtract 2 Digits</a:t>
            </a:r>
            <a:endParaRPr b="0" sz="3000">
              <a:solidFill>
                <a:srgbClr val="595959"/>
              </a:solidFill>
              <a:latin typeface="Hepta Slab"/>
              <a:ea typeface="Hepta Slab"/>
              <a:cs typeface="Hepta Slab"/>
              <a:sym typeface="Hepta Slab"/>
            </a:endParaRPr>
          </a:p>
        </p:txBody>
      </p:sp>
      <p:sp>
        <p:nvSpPr>
          <p:cNvPr id="734" name="Google Shape;734;p8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35" name="Google Shape;735;p87"/>
          <p:cNvGrpSpPr/>
          <p:nvPr/>
        </p:nvGrpSpPr>
        <p:grpSpPr>
          <a:xfrm rot="-582038">
            <a:off x="944004" y="1726290"/>
            <a:ext cx="2814691" cy="1178710"/>
            <a:chOff x="529600" y="1419225"/>
            <a:chExt cx="2814696" cy="1178712"/>
          </a:xfrm>
        </p:grpSpPr>
        <p:sp>
          <p:nvSpPr>
            <p:cNvPr id="736" name="Google Shape;736;p87"/>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87"/>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738" name="Google Shape;738;p87"/>
          <p:cNvPicPr preferRelativeResize="0"/>
          <p:nvPr/>
        </p:nvPicPr>
        <p:blipFill>
          <a:blip r:embed="rId3">
            <a:alphaModFix/>
          </a:blip>
          <a:stretch>
            <a:fillRect/>
          </a:stretch>
        </p:blipFill>
        <p:spPr>
          <a:xfrm>
            <a:off x="4154570" y="2046779"/>
            <a:ext cx="2028600" cy="92977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42" name="Shape 742"/>
        <p:cNvGrpSpPr/>
        <p:nvPr/>
      </p:nvGrpSpPr>
      <p:grpSpPr>
        <a:xfrm>
          <a:off x="0" y="0"/>
          <a:ext cx="0" cy="0"/>
          <a:chOff x="0" y="0"/>
          <a:chExt cx="0" cy="0"/>
        </a:xfrm>
      </p:grpSpPr>
      <p:sp>
        <p:nvSpPr>
          <p:cNvPr id="743" name="Google Shape;743;p88"/>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Subtract 2 Digits</a:t>
            </a:r>
            <a:endParaRPr b="0" sz="3000">
              <a:solidFill>
                <a:srgbClr val="595959"/>
              </a:solidFill>
              <a:latin typeface="Hepta Slab"/>
              <a:ea typeface="Hepta Slab"/>
              <a:cs typeface="Hepta Slab"/>
              <a:sym typeface="Hepta Slab"/>
            </a:endParaRPr>
          </a:p>
        </p:txBody>
      </p:sp>
      <p:sp>
        <p:nvSpPr>
          <p:cNvPr id="744" name="Google Shape;744;p8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45" name="Google Shape;745;p88"/>
          <p:cNvGrpSpPr/>
          <p:nvPr/>
        </p:nvGrpSpPr>
        <p:grpSpPr>
          <a:xfrm rot="-582038">
            <a:off x="944004" y="1726290"/>
            <a:ext cx="2814691" cy="1178710"/>
            <a:chOff x="529600" y="1419225"/>
            <a:chExt cx="2814696" cy="1178712"/>
          </a:xfrm>
        </p:grpSpPr>
        <p:sp>
          <p:nvSpPr>
            <p:cNvPr id="746" name="Google Shape;746;p88"/>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88"/>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748" name="Google Shape;748;p88"/>
          <p:cNvPicPr preferRelativeResize="0"/>
          <p:nvPr/>
        </p:nvPicPr>
        <p:blipFill rotWithShape="1">
          <a:blip r:embed="rId3">
            <a:alphaModFix/>
          </a:blip>
          <a:srcRect b="0" l="8542" r="0" t="0"/>
          <a:stretch/>
        </p:blipFill>
        <p:spPr>
          <a:xfrm>
            <a:off x="4172900" y="2010875"/>
            <a:ext cx="1931450" cy="133005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89"/>
          <p:cNvSpPr txBox="1"/>
          <p:nvPr>
            <p:ph type="ctrTitle"/>
          </p:nvPr>
        </p:nvSpPr>
        <p:spPr>
          <a:xfrm>
            <a:off x="685800" y="46274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Number Puzzles, Up to 20 </a:t>
            </a:r>
            <a:endParaRPr b="0" sz="3000">
              <a:solidFill>
                <a:schemeClr val="accent5"/>
              </a:solidFill>
              <a:latin typeface="Hepta Slab"/>
              <a:ea typeface="Hepta Slab"/>
              <a:cs typeface="Hepta Slab"/>
              <a:sym typeface="Hepta Slab"/>
            </a:endParaRPr>
          </a:p>
        </p:txBody>
      </p:sp>
      <p:sp>
        <p:nvSpPr>
          <p:cNvPr id="754" name="Google Shape;754;p89"/>
          <p:cNvSpPr txBox="1"/>
          <p:nvPr/>
        </p:nvSpPr>
        <p:spPr>
          <a:xfrm>
            <a:off x="507175" y="1589100"/>
            <a:ext cx="3179700" cy="24018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lang="en" sz="2100">
                <a:latin typeface="Quicksand"/>
                <a:ea typeface="Quicksand"/>
                <a:cs typeface="Quicksand"/>
                <a:sym typeface="Quicksand"/>
              </a:rPr>
              <a:t>Work with your partner to use your digit cards to make each equation true. You can only use each digit one time</a:t>
            </a:r>
            <a:endParaRPr sz="2100">
              <a:latin typeface="Quicksand"/>
              <a:ea typeface="Quicksand"/>
              <a:cs typeface="Quicksand"/>
              <a:sym typeface="Quicksand"/>
            </a:endParaRPr>
          </a:p>
          <a:p>
            <a:pPr indent="0" lvl="0" marL="0" rtl="0" algn="l">
              <a:spcBef>
                <a:spcPts val="0"/>
              </a:spcBef>
              <a:spcAft>
                <a:spcPts val="0"/>
              </a:spcAft>
              <a:buNone/>
            </a:pPr>
            <a:r>
              <a:rPr lang="en" sz="2100">
                <a:latin typeface="Quicksand"/>
                <a:ea typeface="Quicksand"/>
                <a:cs typeface="Quicksand"/>
                <a:sym typeface="Quicksand"/>
              </a:rPr>
              <a:t>	</a:t>
            </a:r>
            <a:endParaRPr sz="2100">
              <a:latin typeface="Quicksand"/>
              <a:ea typeface="Quicksand"/>
              <a:cs typeface="Quicksand"/>
              <a:sym typeface="Quicksand"/>
            </a:endParaRPr>
          </a:p>
          <a:p>
            <a:pPr indent="0" lvl="0" marL="0" rtl="0" algn="l">
              <a:spcBef>
                <a:spcPts val="0"/>
              </a:spcBef>
              <a:spcAft>
                <a:spcPts val="0"/>
              </a:spcAft>
              <a:buNone/>
            </a:pPr>
            <a:r>
              <a:t/>
            </a:r>
            <a:endParaRPr sz="2100">
              <a:latin typeface="Quicksand"/>
              <a:ea typeface="Quicksand"/>
              <a:cs typeface="Quicksand"/>
              <a:sym typeface="Quicksand"/>
            </a:endParaRPr>
          </a:p>
        </p:txBody>
      </p:sp>
      <p:sp>
        <p:nvSpPr>
          <p:cNvPr id="755" name="Google Shape;755;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56" name="Google Shape;756;p89"/>
          <p:cNvPicPr preferRelativeResize="0"/>
          <p:nvPr/>
        </p:nvPicPr>
        <p:blipFill>
          <a:blip r:embed="rId3">
            <a:alphaModFix/>
          </a:blip>
          <a:stretch>
            <a:fillRect/>
          </a:stretch>
        </p:blipFill>
        <p:spPr>
          <a:xfrm>
            <a:off x="4416375" y="1481950"/>
            <a:ext cx="3565899" cy="2893538"/>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90"/>
          <p:cNvSpPr txBox="1"/>
          <p:nvPr>
            <p:ph type="ctrTitle"/>
          </p:nvPr>
        </p:nvSpPr>
        <p:spPr>
          <a:xfrm>
            <a:off x="326975" y="556471"/>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Board Game, Add and Subtract within 20</a:t>
            </a:r>
            <a:endParaRPr b="0" sz="2600">
              <a:solidFill>
                <a:schemeClr val="accent5"/>
              </a:solidFill>
              <a:latin typeface="Hepta Slab"/>
              <a:ea typeface="Hepta Slab"/>
              <a:cs typeface="Hepta Slab"/>
              <a:sym typeface="Hepta Slab"/>
            </a:endParaRPr>
          </a:p>
        </p:txBody>
      </p:sp>
      <p:sp>
        <p:nvSpPr>
          <p:cNvPr id="762" name="Google Shape;762;p90"/>
          <p:cNvSpPr txBox="1"/>
          <p:nvPr/>
        </p:nvSpPr>
        <p:spPr>
          <a:xfrm>
            <a:off x="558175" y="1259875"/>
            <a:ext cx="4379100" cy="113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Livvic"/>
                <a:ea typeface="Livvic"/>
                <a:cs typeface="Livvic"/>
                <a:sym typeface="Livvic"/>
              </a:rPr>
              <a:t>We are going to play a board game to practice adding and subtracting.</a:t>
            </a:r>
            <a:endParaRPr sz="1500">
              <a:latin typeface="Livvic"/>
              <a:ea typeface="Livvic"/>
              <a:cs typeface="Livvic"/>
              <a:sym typeface="Livvic"/>
            </a:endParaRPr>
          </a:p>
          <a:p>
            <a:pPr indent="-323850" lvl="0" marL="457200" rtl="0" algn="l">
              <a:spcBef>
                <a:spcPts val="0"/>
              </a:spcBef>
              <a:spcAft>
                <a:spcPts val="0"/>
              </a:spcAft>
              <a:buSzPts val="1500"/>
              <a:buFont typeface="Livvic"/>
              <a:buChar char="●"/>
            </a:pPr>
            <a:r>
              <a:rPr lang="en" sz="1500">
                <a:latin typeface="Livvic"/>
                <a:ea typeface="Livvic"/>
                <a:cs typeface="Livvic"/>
                <a:sym typeface="Livvic"/>
              </a:rPr>
              <a:t>When it’s your turn, roll a die and move that many spaces clockwise around the gameboard. </a:t>
            </a:r>
            <a:endParaRPr sz="1500">
              <a:latin typeface="Livvic"/>
              <a:ea typeface="Livvic"/>
              <a:cs typeface="Livvic"/>
              <a:sym typeface="Livvic"/>
            </a:endParaRPr>
          </a:p>
          <a:p>
            <a:pPr indent="-323850" lvl="0" marL="457200" rtl="0" algn="l">
              <a:spcBef>
                <a:spcPts val="0"/>
              </a:spcBef>
              <a:spcAft>
                <a:spcPts val="0"/>
              </a:spcAft>
              <a:buSzPts val="1500"/>
              <a:buFont typeface="Livvic"/>
              <a:buChar char="●"/>
            </a:pPr>
            <a:r>
              <a:rPr lang="en" sz="1500">
                <a:latin typeface="Livvic"/>
                <a:ea typeface="Livvic"/>
                <a:cs typeface="Livvic"/>
                <a:sym typeface="Livvic"/>
              </a:rPr>
              <a:t>Solve the addition or subtraction expression on the space correctly to receive a point.</a:t>
            </a:r>
            <a:endParaRPr sz="1500">
              <a:latin typeface="Livvic"/>
              <a:ea typeface="Livvic"/>
              <a:cs typeface="Livvic"/>
              <a:sym typeface="Livvic"/>
            </a:endParaRPr>
          </a:p>
          <a:p>
            <a:pPr indent="-323850" lvl="0" marL="457200" rtl="0" algn="l">
              <a:spcBef>
                <a:spcPts val="0"/>
              </a:spcBef>
              <a:spcAft>
                <a:spcPts val="0"/>
              </a:spcAft>
              <a:buSzPts val="1500"/>
              <a:buFont typeface="Livvic"/>
              <a:buChar char="●"/>
            </a:pPr>
            <a:r>
              <a:rPr lang="en" sz="1500">
                <a:latin typeface="Livvic"/>
                <a:ea typeface="Livvic"/>
                <a:cs typeface="Livvic"/>
                <a:sym typeface="Livvic"/>
              </a:rPr>
              <a:t>If you land on a challenge space, pick up a challenge card and answer the problem correctly to score a point.</a:t>
            </a:r>
            <a:endParaRPr sz="1500">
              <a:latin typeface="Livvic"/>
              <a:ea typeface="Livvic"/>
              <a:cs typeface="Livvic"/>
              <a:sym typeface="Livvic"/>
            </a:endParaRPr>
          </a:p>
          <a:p>
            <a:pPr indent="-323850" lvl="0" marL="457200" rtl="0" algn="l">
              <a:spcBef>
                <a:spcPts val="0"/>
              </a:spcBef>
              <a:spcAft>
                <a:spcPts val="0"/>
              </a:spcAft>
              <a:buSzPts val="1500"/>
              <a:buFont typeface="Livvic"/>
              <a:buChar char="●"/>
            </a:pPr>
            <a:r>
              <a:rPr lang="en" sz="1500">
                <a:latin typeface="Livvic"/>
                <a:ea typeface="Livvic"/>
                <a:cs typeface="Livvic"/>
                <a:sym typeface="Livvic"/>
              </a:rPr>
              <a:t> </a:t>
            </a:r>
            <a:r>
              <a:rPr lang="en" sz="1500">
                <a:latin typeface="Livvic"/>
                <a:ea typeface="Livvic"/>
                <a:cs typeface="Livvic"/>
                <a:sym typeface="Livvic"/>
              </a:rPr>
              <a:t>I</a:t>
            </a:r>
            <a:r>
              <a:rPr lang="en" sz="1500">
                <a:latin typeface="Livvic"/>
                <a:ea typeface="Livvic"/>
                <a:cs typeface="Livvic"/>
                <a:sym typeface="Livvic"/>
              </a:rPr>
              <a:t>f you land on a chance space, pick up a chance card for a surprise.</a:t>
            </a:r>
            <a:endParaRPr sz="1500">
              <a:latin typeface="Livvic"/>
              <a:ea typeface="Livvic"/>
              <a:cs typeface="Livvic"/>
              <a:sym typeface="Livvic"/>
            </a:endParaRPr>
          </a:p>
          <a:p>
            <a:pPr indent="-323850" lvl="0" marL="457200" rtl="0" algn="l">
              <a:spcBef>
                <a:spcPts val="0"/>
              </a:spcBef>
              <a:spcAft>
                <a:spcPts val="0"/>
              </a:spcAft>
              <a:buSzPts val="1500"/>
              <a:buFont typeface="Livvic"/>
              <a:buChar char="●"/>
            </a:pPr>
            <a:r>
              <a:rPr lang="en" sz="1500">
                <a:latin typeface="Livvic"/>
                <a:ea typeface="Livvic"/>
                <a:cs typeface="Livvic"/>
                <a:sym typeface="Livvic"/>
              </a:rPr>
              <a:t>The first player to reach 50 points wins.</a:t>
            </a:r>
            <a:endParaRPr sz="1500">
              <a:latin typeface="Livvic"/>
              <a:ea typeface="Livvic"/>
              <a:cs typeface="Livvic"/>
              <a:sym typeface="Livvic"/>
            </a:endParaRPr>
          </a:p>
        </p:txBody>
      </p:sp>
      <p:sp>
        <p:nvSpPr>
          <p:cNvPr id="763" name="Google Shape;763;p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64" name="Google Shape;764;p90"/>
          <p:cNvPicPr preferRelativeResize="0"/>
          <p:nvPr/>
        </p:nvPicPr>
        <p:blipFill>
          <a:blip r:embed="rId3">
            <a:alphaModFix/>
          </a:blip>
          <a:stretch>
            <a:fillRect/>
          </a:stretch>
        </p:blipFill>
        <p:spPr>
          <a:xfrm>
            <a:off x="5058275" y="1479946"/>
            <a:ext cx="3780924" cy="2841516"/>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91"/>
          <p:cNvSpPr txBox="1"/>
          <p:nvPr/>
        </p:nvSpPr>
        <p:spPr>
          <a:xfrm>
            <a:off x="1006475" y="758875"/>
            <a:ext cx="6936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Quicksand"/>
                <a:ea typeface="Quicksand"/>
                <a:cs typeface="Quicksand"/>
                <a:sym typeface="Quicksand"/>
              </a:rPr>
              <a:t>Today, we played games that helped us practice adding and subtracting</a:t>
            </a:r>
            <a:endParaRPr sz="2100">
              <a:latin typeface="Quicksand"/>
              <a:ea typeface="Quicksand"/>
              <a:cs typeface="Quicksand"/>
              <a:sym typeface="Quicksand"/>
            </a:endParaRPr>
          </a:p>
        </p:txBody>
      </p:sp>
      <p:sp>
        <p:nvSpPr>
          <p:cNvPr id="770" name="Google Shape;770;p9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71" name="Google Shape;771;p91"/>
          <p:cNvSpPr/>
          <p:nvPr/>
        </p:nvSpPr>
        <p:spPr>
          <a:xfrm flipH="1">
            <a:off x="1006472" y="2120400"/>
            <a:ext cx="3031503" cy="195629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91"/>
          <p:cNvSpPr txBox="1"/>
          <p:nvPr/>
        </p:nvSpPr>
        <p:spPr>
          <a:xfrm>
            <a:off x="1598900" y="2247638"/>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did you and your partner work together during centers? What went well? What can we continue to work on?</a:t>
            </a:r>
            <a:endParaRPr b="1">
              <a:latin typeface="Quicksand"/>
              <a:ea typeface="Quicksand"/>
              <a:cs typeface="Quicksand"/>
              <a:sym typeface="Quicksand"/>
            </a:endParaRPr>
          </a:p>
        </p:txBody>
      </p:sp>
      <p:pic>
        <p:nvPicPr>
          <p:cNvPr id="773" name="Google Shape;773;p91"/>
          <p:cNvPicPr preferRelativeResize="0"/>
          <p:nvPr/>
        </p:nvPicPr>
        <p:blipFill>
          <a:blip r:embed="rId3">
            <a:alphaModFix/>
          </a:blip>
          <a:stretch>
            <a:fillRect/>
          </a:stretch>
        </p:blipFill>
        <p:spPr>
          <a:xfrm>
            <a:off x="4779700" y="2627413"/>
            <a:ext cx="2085975" cy="185737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777" name="Shape 777"/>
        <p:cNvGrpSpPr/>
        <p:nvPr/>
      </p:nvGrpSpPr>
      <p:grpSpPr>
        <a:xfrm>
          <a:off x="0" y="0"/>
          <a:ext cx="0" cy="0"/>
          <a:chOff x="0" y="0"/>
          <a:chExt cx="0" cy="0"/>
        </a:xfrm>
      </p:grpSpPr>
      <p:sp>
        <p:nvSpPr>
          <p:cNvPr id="778" name="Google Shape;778;p92"/>
          <p:cNvSpPr txBox="1"/>
          <p:nvPr>
            <p:ph type="ctrTitle"/>
          </p:nvPr>
        </p:nvSpPr>
        <p:spPr>
          <a:xfrm>
            <a:off x="1201100" y="1944700"/>
            <a:ext cx="662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Different Ways to Find the Difference</a:t>
            </a:r>
            <a:endParaRPr sz="4200">
              <a:solidFill>
                <a:srgbClr val="434343"/>
              </a:solidFill>
              <a:latin typeface="Hepta Slab"/>
              <a:ea typeface="Hepta Slab"/>
              <a:cs typeface="Hepta Slab"/>
              <a:sym typeface="Hepta Slab"/>
            </a:endParaRPr>
          </a:p>
        </p:txBody>
      </p:sp>
      <p:sp>
        <p:nvSpPr>
          <p:cNvPr id="779" name="Google Shape;779;p92"/>
          <p:cNvSpPr txBox="1"/>
          <p:nvPr/>
        </p:nvSpPr>
        <p:spPr>
          <a:xfrm>
            <a:off x="2794150" y="2604825"/>
            <a:ext cx="5415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subtract one-digit numbers from </a:t>
            </a:r>
            <a:r>
              <a:rPr lang="en">
                <a:latin typeface="Quicksand"/>
                <a:ea typeface="Quicksand"/>
                <a:cs typeface="Quicksand"/>
                <a:sym typeface="Quicksand"/>
              </a:rPr>
              <a:t>two digit</a:t>
            </a:r>
            <a:r>
              <a:rPr lang="en">
                <a:latin typeface="Quicksand"/>
                <a:ea typeface="Quicksand"/>
                <a:cs typeface="Quicksand"/>
                <a:sym typeface="Quicksand"/>
              </a:rPr>
              <a:t> numbers.</a:t>
            </a:r>
            <a:endParaRPr>
              <a:latin typeface="Quicksand"/>
              <a:ea typeface="Quicksand"/>
              <a:cs typeface="Quicksand"/>
              <a:sym typeface="Quicksand"/>
            </a:endParaRPr>
          </a:p>
        </p:txBody>
      </p:sp>
      <p:sp>
        <p:nvSpPr>
          <p:cNvPr id="780" name="Google Shape;780;p92"/>
          <p:cNvSpPr/>
          <p:nvPr/>
        </p:nvSpPr>
        <p:spPr>
          <a:xfrm>
            <a:off x="2275802" y="26826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9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2.OA.B.2</a:t>
            </a:r>
            <a:endParaRPr sz="1100">
              <a:latin typeface="Quicksand"/>
              <a:ea typeface="Quicksand"/>
              <a:cs typeface="Quicksand"/>
              <a:sym typeface="Quicksand"/>
            </a:endParaRPr>
          </a:p>
        </p:txBody>
      </p:sp>
      <p:sp>
        <p:nvSpPr>
          <p:cNvPr id="782" name="Google Shape;782;p92"/>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5</a:t>
            </a:r>
            <a:endParaRPr sz="8000">
              <a:solidFill>
                <a:srgbClr val="595959"/>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6" name="Shape 786"/>
        <p:cNvGrpSpPr/>
        <p:nvPr/>
      </p:nvGrpSpPr>
      <p:grpSpPr>
        <a:xfrm>
          <a:off x="0" y="0"/>
          <a:ext cx="0" cy="0"/>
          <a:chOff x="0" y="0"/>
          <a:chExt cx="0" cy="0"/>
        </a:xfrm>
      </p:grpSpPr>
      <p:sp>
        <p:nvSpPr>
          <p:cNvPr id="787" name="Google Shape;787;p93"/>
          <p:cNvSpPr txBox="1"/>
          <p:nvPr>
            <p:ph type="ctrTitle"/>
          </p:nvPr>
        </p:nvSpPr>
        <p:spPr>
          <a:xfrm>
            <a:off x="421900" y="592222"/>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Subtract a Little More </a:t>
            </a:r>
            <a:endParaRPr b="0" sz="3000">
              <a:solidFill>
                <a:srgbClr val="595959"/>
              </a:solidFill>
              <a:latin typeface="Hepta Slab"/>
              <a:ea typeface="Hepta Slab"/>
              <a:cs typeface="Hepta Slab"/>
              <a:sym typeface="Hepta Slab"/>
            </a:endParaRPr>
          </a:p>
        </p:txBody>
      </p:sp>
      <p:sp>
        <p:nvSpPr>
          <p:cNvPr id="788" name="Google Shape;788;p9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89" name="Google Shape;789;p93"/>
          <p:cNvGrpSpPr/>
          <p:nvPr/>
        </p:nvGrpSpPr>
        <p:grpSpPr>
          <a:xfrm rot="-582038">
            <a:off x="944004" y="1726290"/>
            <a:ext cx="2814691" cy="1178710"/>
            <a:chOff x="529600" y="1419225"/>
            <a:chExt cx="2814696" cy="1178712"/>
          </a:xfrm>
        </p:grpSpPr>
        <p:sp>
          <p:nvSpPr>
            <p:cNvPr id="790" name="Google Shape;790;p93"/>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93"/>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792" name="Google Shape;792;p93"/>
          <p:cNvPicPr preferRelativeResize="0"/>
          <p:nvPr/>
        </p:nvPicPr>
        <p:blipFill>
          <a:blip r:embed="rId3">
            <a:alphaModFix/>
          </a:blip>
          <a:stretch>
            <a:fillRect/>
          </a:stretch>
        </p:blipFill>
        <p:spPr>
          <a:xfrm>
            <a:off x="4125994" y="2003930"/>
            <a:ext cx="2411725" cy="126555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96" name="Shape 796"/>
        <p:cNvGrpSpPr/>
        <p:nvPr/>
      </p:nvGrpSpPr>
      <p:grpSpPr>
        <a:xfrm>
          <a:off x="0" y="0"/>
          <a:ext cx="0" cy="0"/>
          <a:chOff x="0" y="0"/>
          <a:chExt cx="0" cy="0"/>
        </a:xfrm>
      </p:grpSpPr>
      <p:sp>
        <p:nvSpPr>
          <p:cNvPr id="797" name="Google Shape;797;p94"/>
          <p:cNvSpPr txBox="1"/>
          <p:nvPr>
            <p:ph type="ctrTitle"/>
          </p:nvPr>
        </p:nvSpPr>
        <p:spPr>
          <a:xfrm>
            <a:off x="421900" y="592222"/>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Subtract a Little More </a:t>
            </a:r>
            <a:endParaRPr b="0" sz="3000">
              <a:solidFill>
                <a:srgbClr val="595959"/>
              </a:solidFill>
              <a:latin typeface="Hepta Slab"/>
              <a:ea typeface="Hepta Slab"/>
              <a:cs typeface="Hepta Slab"/>
              <a:sym typeface="Hepta Slab"/>
            </a:endParaRPr>
          </a:p>
        </p:txBody>
      </p:sp>
      <p:sp>
        <p:nvSpPr>
          <p:cNvPr id="798" name="Google Shape;798;p9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99" name="Google Shape;799;p94"/>
          <p:cNvGrpSpPr/>
          <p:nvPr/>
        </p:nvGrpSpPr>
        <p:grpSpPr>
          <a:xfrm rot="-582038">
            <a:off x="944004" y="1726290"/>
            <a:ext cx="2814691" cy="1178710"/>
            <a:chOff x="529600" y="1419225"/>
            <a:chExt cx="2814696" cy="1178712"/>
          </a:xfrm>
        </p:grpSpPr>
        <p:sp>
          <p:nvSpPr>
            <p:cNvPr id="800" name="Google Shape;800;p94"/>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94"/>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802" name="Google Shape;802;p94"/>
          <p:cNvPicPr preferRelativeResize="0"/>
          <p:nvPr/>
        </p:nvPicPr>
        <p:blipFill>
          <a:blip r:embed="rId3">
            <a:alphaModFix/>
          </a:blip>
          <a:stretch>
            <a:fillRect/>
          </a:stretch>
        </p:blipFill>
        <p:spPr>
          <a:xfrm>
            <a:off x="4125996" y="1992567"/>
            <a:ext cx="2109900" cy="115837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06" name="Shape 806"/>
        <p:cNvGrpSpPr/>
        <p:nvPr/>
      </p:nvGrpSpPr>
      <p:grpSpPr>
        <a:xfrm>
          <a:off x="0" y="0"/>
          <a:ext cx="0" cy="0"/>
          <a:chOff x="0" y="0"/>
          <a:chExt cx="0" cy="0"/>
        </a:xfrm>
      </p:grpSpPr>
      <p:sp>
        <p:nvSpPr>
          <p:cNvPr id="807" name="Google Shape;807;p95"/>
          <p:cNvSpPr txBox="1"/>
          <p:nvPr>
            <p:ph type="ctrTitle"/>
          </p:nvPr>
        </p:nvSpPr>
        <p:spPr>
          <a:xfrm>
            <a:off x="421900" y="592222"/>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Subtract a Little More </a:t>
            </a:r>
            <a:endParaRPr b="0" sz="3000">
              <a:solidFill>
                <a:srgbClr val="595959"/>
              </a:solidFill>
              <a:latin typeface="Hepta Slab"/>
              <a:ea typeface="Hepta Slab"/>
              <a:cs typeface="Hepta Slab"/>
              <a:sym typeface="Hepta Slab"/>
            </a:endParaRPr>
          </a:p>
        </p:txBody>
      </p:sp>
      <p:sp>
        <p:nvSpPr>
          <p:cNvPr id="808" name="Google Shape;808;p9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09" name="Google Shape;809;p95"/>
          <p:cNvGrpSpPr/>
          <p:nvPr/>
        </p:nvGrpSpPr>
        <p:grpSpPr>
          <a:xfrm rot="-582038">
            <a:off x="944004" y="1726290"/>
            <a:ext cx="2814691" cy="1178710"/>
            <a:chOff x="529600" y="1419225"/>
            <a:chExt cx="2814696" cy="1178712"/>
          </a:xfrm>
        </p:grpSpPr>
        <p:sp>
          <p:nvSpPr>
            <p:cNvPr id="810" name="Google Shape;810;p95"/>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95"/>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812" name="Google Shape;812;p95"/>
          <p:cNvPicPr preferRelativeResize="0"/>
          <p:nvPr/>
        </p:nvPicPr>
        <p:blipFill>
          <a:blip r:embed="rId3">
            <a:alphaModFix/>
          </a:blip>
          <a:stretch>
            <a:fillRect/>
          </a:stretch>
        </p:blipFill>
        <p:spPr>
          <a:xfrm>
            <a:off x="4247448" y="2118227"/>
            <a:ext cx="1705425" cy="11369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16" name="Shape 816"/>
        <p:cNvGrpSpPr/>
        <p:nvPr/>
      </p:nvGrpSpPr>
      <p:grpSpPr>
        <a:xfrm>
          <a:off x="0" y="0"/>
          <a:ext cx="0" cy="0"/>
          <a:chOff x="0" y="0"/>
          <a:chExt cx="0" cy="0"/>
        </a:xfrm>
      </p:grpSpPr>
      <p:sp>
        <p:nvSpPr>
          <p:cNvPr id="817" name="Google Shape;817;p96"/>
          <p:cNvSpPr txBox="1"/>
          <p:nvPr>
            <p:ph type="ctrTitle"/>
          </p:nvPr>
        </p:nvSpPr>
        <p:spPr>
          <a:xfrm>
            <a:off x="421900" y="592222"/>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Subtract a Little More </a:t>
            </a:r>
            <a:endParaRPr b="0" sz="3000">
              <a:solidFill>
                <a:srgbClr val="595959"/>
              </a:solidFill>
              <a:latin typeface="Hepta Slab"/>
              <a:ea typeface="Hepta Slab"/>
              <a:cs typeface="Hepta Slab"/>
              <a:sym typeface="Hepta Slab"/>
            </a:endParaRPr>
          </a:p>
        </p:txBody>
      </p:sp>
      <p:sp>
        <p:nvSpPr>
          <p:cNvPr id="818" name="Google Shape;818;p9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19" name="Google Shape;819;p96"/>
          <p:cNvGrpSpPr/>
          <p:nvPr/>
        </p:nvGrpSpPr>
        <p:grpSpPr>
          <a:xfrm rot="-582038">
            <a:off x="944004" y="1726290"/>
            <a:ext cx="2814691" cy="1178710"/>
            <a:chOff x="529600" y="1419225"/>
            <a:chExt cx="2814696" cy="1178712"/>
          </a:xfrm>
        </p:grpSpPr>
        <p:sp>
          <p:nvSpPr>
            <p:cNvPr id="820" name="Google Shape;820;p96"/>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96"/>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822" name="Google Shape;822;p96"/>
          <p:cNvPicPr preferRelativeResize="0"/>
          <p:nvPr/>
        </p:nvPicPr>
        <p:blipFill>
          <a:blip r:embed="rId3">
            <a:alphaModFix/>
          </a:blip>
          <a:stretch>
            <a:fillRect/>
          </a:stretch>
        </p:blipFill>
        <p:spPr>
          <a:xfrm>
            <a:off x="3990270" y="2075354"/>
            <a:ext cx="2416225" cy="12512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97"/>
          <p:cNvSpPr txBox="1"/>
          <p:nvPr>
            <p:ph type="ctrTitle"/>
          </p:nvPr>
        </p:nvSpPr>
        <p:spPr>
          <a:xfrm>
            <a:off x="504775" y="54329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Do You Find the Difference?</a:t>
            </a:r>
            <a:endParaRPr b="0" sz="3000">
              <a:solidFill>
                <a:schemeClr val="accent5"/>
              </a:solidFill>
              <a:latin typeface="Hepta Slab"/>
              <a:ea typeface="Hepta Slab"/>
              <a:cs typeface="Hepta Slab"/>
              <a:sym typeface="Hepta Slab"/>
            </a:endParaRPr>
          </a:p>
        </p:txBody>
      </p:sp>
      <p:sp>
        <p:nvSpPr>
          <p:cNvPr id="828" name="Google Shape;828;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29" name="Google Shape;829;p97"/>
          <p:cNvSpPr txBox="1"/>
          <p:nvPr/>
        </p:nvSpPr>
        <p:spPr>
          <a:xfrm>
            <a:off x="736775" y="1805000"/>
            <a:ext cx="7772400" cy="17787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SzPts val="2200"/>
              <a:buFont typeface="Livvic"/>
              <a:buChar char="●"/>
            </a:pPr>
            <a:r>
              <a:rPr lang="en" sz="2200">
                <a:latin typeface="Livvic"/>
                <a:ea typeface="Livvic"/>
                <a:cs typeface="Livvic"/>
                <a:sym typeface="Livvic"/>
              </a:rPr>
              <a:t>Find the difference for 82 - 9 .</a:t>
            </a:r>
            <a:endParaRPr sz="2200">
              <a:latin typeface="Livvic"/>
              <a:ea typeface="Livvic"/>
              <a:cs typeface="Livvic"/>
              <a:sym typeface="Livvic"/>
            </a:endParaRPr>
          </a:p>
          <a:p>
            <a:pPr indent="-368300" lvl="0" marL="457200" rtl="0" algn="l">
              <a:spcBef>
                <a:spcPts val="1000"/>
              </a:spcBef>
              <a:spcAft>
                <a:spcPts val="0"/>
              </a:spcAft>
              <a:buSzPts val="2200"/>
              <a:buFont typeface="Livvic"/>
              <a:buChar char="●"/>
            </a:pPr>
            <a:r>
              <a:rPr lang="en" sz="2200">
                <a:latin typeface="Livvic"/>
                <a:ea typeface="Livvic"/>
                <a:cs typeface="Livvic"/>
                <a:sym typeface="Livvic"/>
              </a:rPr>
              <a:t>Show your thinking using drawings, numbers, or words.</a:t>
            </a:r>
            <a:endParaRPr sz="2200">
              <a:latin typeface="Livvic"/>
              <a:ea typeface="Livvic"/>
              <a:cs typeface="Livvic"/>
              <a:sym typeface="Livvic"/>
            </a:endParaRPr>
          </a:p>
          <a:p>
            <a:pPr indent="-368300" lvl="0" marL="457200" rtl="0" algn="l">
              <a:spcBef>
                <a:spcPts val="1000"/>
              </a:spcBef>
              <a:spcAft>
                <a:spcPts val="1000"/>
              </a:spcAft>
              <a:buSzPts val="2200"/>
              <a:buFont typeface="Livvic"/>
              <a:buChar char="●"/>
            </a:pPr>
            <a:r>
              <a:rPr lang="en" sz="2200">
                <a:latin typeface="Livvic"/>
                <a:ea typeface="Livvic"/>
                <a:cs typeface="Livvic"/>
                <a:sym typeface="Livvic"/>
              </a:rPr>
              <a:t>Be prepared to share your thinking.</a:t>
            </a:r>
            <a:endParaRPr sz="2200">
              <a:latin typeface="Livvic"/>
              <a:ea typeface="Livvic"/>
              <a:cs typeface="Livvic"/>
              <a:sym typeface="Livvic"/>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98"/>
          <p:cNvSpPr txBox="1"/>
          <p:nvPr>
            <p:ph type="ctrTitle"/>
          </p:nvPr>
        </p:nvSpPr>
        <p:spPr>
          <a:xfrm>
            <a:off x="483475" y="511347"/>
            <a:ext cx="7772400" cy="63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Subtracting with Towers of Ten</a:t>
            </a:r>
            <a:endParaRPr b="0" sz="3000">
              <a:solidFill>
                <a:schemeClr val="accent5"/>
              </a:solidFill>
              <a:latin typeface="Hepta Slab"/>
              <a:ea typeface="Hepta Slab"/>
              <a:cs typeface="Hepta Slab"/>
              <a:sym typeface="Hepta Slab"/>
            </a:endParaRPr>
          </a:p>
        </p:txBody>
      </p:sp>
      <p:sp>
        <p:nvSpPr>
          <p:cNvPr id="835" name="Google Shape;835;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836" name="Google Shape;836;p98"/>
          <p:cNvPicPr preferRelativeResize="0"/>
          <p:nvPr/>
        </p:nvPicPr>
        <p:blipFill>
          <a:blip r:embed="rId3">
            <a:alphaModFix/>
          </a:blip>
          <a:stretch>
            <a:fillRect/>
          </a:stretch>
        </p:blipFill>
        <p:spPr>
          <a:xfrm>
            <a:off x="523975" y="1465524"/>
            <a:ext cx="4313400" cy="1272925"/>
          </a:xfrm>
          <a:prstGeom prst="rect">
            <a:avLst/>
          </a:prstGeom>
          <a:noFill/>
          <a:ln cap="flat" cmpd="sng" w="19050">
            <a:solidFill>
              <a:schemeClr val="dk2"/>
            </a:solidFill>
            <a:prstDash val="solid"/>
            <a:round/>
            <a:headEnd len="sm" w="sm" type="none"/>
            <a:tailEnd len="sm" w="sm" type="none"/>
          </a:ln>
        </p:spPr>
      </p:pic>
      <p:pic>
        <p:nvPicPr>
          <p:cNvPr id="837" name="Google Shape;837;p98"/>
          <p:cNvPicPr preferRelativeResize="0"/>
          <p:nvPr/>
        </p:nvPicPr>
        <p:blipFill rotWithShape="1">
          <a:blip r:embed="rId4">
            <a:alphaModFix/>
          </a:blip>
          <a:srcRect b="0" l="0" r="8020" t="0"/>
          <a:stretch/>
        </p:blipFill>
        <p:spPr>
          <a:xfrm>
            <a:off x="607313" y="2972186"/>
            <a:ext cx="4146724" cy="1018614"/>
          </a:xfrm>
          <a:prstGeom prst="rect">
            <a:avLst/>
          </a:prstGeom>
          <a:noFill/>
          <a:ln cap="flat" cmpd="sng" w="19050">
            <a:solidFill>
              <a:schemeClr val="dk2"/>
            </a:solidFill>
            <a:prstDash val="solid"/>
            <a:round/>
            <a:headEnd len="sm" w="sm" type="none"/>
            <a:tailEnd len="sm" w="sm" type="none"/>
          </a:ln>
        </p:spPr>
      </p:pic>
      <p:pic>
        <p:nvPicPr>
          <p:cNvPr id="838" name="Google Shape;838;p98"/>
          <p:cNvPicPr preferRelativeResize="0"/>
          <p:nvPr/>
        </p:nvPicPr>
        <p:blipFill rotWithShape="1">
          <a:blip r:embed="rId5">
            <a:alphaModFix/>
          </a:blip>
          <a:srcRect b="44435" l="0" r="0" t="0"/>
          <a:stretch/>
        </p:blipFill>
        <p:spPr>
          <a:xfrm>
            <a:off x="4937300" y="1566125"/>
            <a:ext cx="3986200" cy="551700"/>
          </a:xfrm>
          <a:prstGeom prst="rect">
            <a:avLst/>
          </a:prstGeom>
          <a:noFill/>
          <a:ln cap="flat" cmpd="sng" w="19050">
            <a:solidFill>
              <a:schemeClr val="dk2"/>
            </a:solidFill>
            <a:prstDash val="solid"/>
            <a:round/>
            <a:headEnd len="sm" w="sm" type="none"/>
            <a:tailEnd len="sm" w="sm" type="none"/>
          </a:ln>
        </p:spPr>
      </p:pic>
      <p:pic>
        <p:nvPicPr>
          <p:cNvPr id="839" name="Google Shape;839;p98"/>
          <p:cNvPicPr preferRelativeResize="0"/>
          <p:nvPr/>
        </p:nvPicPr>
        <p:blipFill>
          <a:blip r:embed="rId6">
            <a:alphaModFix/>
          </a:blip>
          <a:stretch>
            <a:fillRect/>
          </a:stretch>
        </p:blipFill>
        <p:spPr>
          <a:xfrm>
            <a:off x="4937300" y="2738450"/>
            <a:ext cx="3874499"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sp>
        <p:nvSpPr>
          <p:cNvPr id="844" name="Google Shape;844;p99"/>
          <p:cNvSpPr txBox="1"/>
          <p:nvPr>
            <p:ph type="ctrTitle"/>
          </p:nvPr>
        </p:nvSpPr>
        <p:spPr>
          <a:xfrm>
            <a:off x="483475" y="511347"/>
            <a:ext cx="7772400" cy="63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Subtracting with Base-ten Blocks</a:t>
            </a:r>
            <a:endParaRPr b="0" sz="3000">
              <a:solidFill>
                <a:schemeClr val="accent5"/>
              </a:solidFill>
              <a:latin typeface="Hepta Slab"/>
              <a:ea typeface="Hepta Slab"/>
              <a:cs typeface="Hepta Slab"/>
              <a:sym typeface="Hepta Slab"/>
            </a:endParaRPr>
          </a:p>
        </p:txBody>
      </p:sp>
      <p:sp>
        <p:nvSpPr>
          <p:cNvPr id="845" name="Google Shape;845;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846" name="Google Shape;846;p99"/>
          <p:cNvPicPr preferRelativeResize="0"/>
          <p:nvPr/>
        </p:nvPicPr>
        <p:blipFill>
          <a:blip r:embed="rId3">
            <a:alphaModFix/>
          </a:blip>
          <a:stretch>
            <a:fillRect/>
          </a:stretch>
        </p:blipFill>
        <p:spPr>
          <a:xfrm>
            <a:off x="654363" y="1150049"/>
            <a:ext cx="4506275" cy="1343975"/>
          </a:xfrm>
          <a:prstGeom prst="rect">
            <a:avLst/>
          </a:prstGeom>
          <a:noFill/>
          <a:ln>
            <a:noFill/>
          </a:ln>
        </p:spPr>
      </p:pic>
      <p:pic>
        <p:nvPicPr>
          <p:cNvPr id="847" name="Google Shape;847;p99"/>
          <p:cNvPicPr preferRelativeResize="0"/>
          <p:nvPr/>
        </p:nvPicPr>
        <p:blipFill>
          <a:blip r:embed="rId4">
            <a:alphaModFix/>
          </a:blip>
          <a:stretch>
            <a:fillRect/>
          </a:stretch>
        </p:blipFill>
        <p:spPr>
          <a:xfrm>
            <a:off x="4102900" y="1442824"/>
            <a:ext cx="4710964" cy="2117026"/>
          </a:xfrm>
          <a:prstGeom prst="rect">
            <a:avLst/>
          </a:prstGeom>
          <a:noFill/>
          <a:ln>
            <a:noFill/>
          </a:ln>
        </p:spPr>
      </p:pic>
      <p:pic>
        <p:nvPicPr>
          <p:cNvPr id="848" name="Google Shape;848;p99"/>
          <p:cNvPicPr preferRelativeResize="0"/>
          <p:nvPr/>
        </p:nvPicPr>
        <p:blipFill>
          <a:blip r:embed="rId5">
            <a:alphaModFix/>
          </a:blip>
          <a:stretch>
            <a:fillRect/>
          </a:stretch>
        </p:blipFill>
        <p:spPr>
          <a:xfrm>
            <a:off x="1495425" y="2780250"/>
            <a:ext cx="2026979" cy="1343975"/>
          </a:xfrm>
          <a:prstGeom prst="rect">
            <a:avLst/>
          </a:prstGeom>
          <a:noFill/>
          <a:ln>
            <a:noFill/>
          </a:ln>
        </p:spPr>
      </p:pic>
      <p:pic>
        <p:nvPicPr>
          <p:cNvPr id="849" name="Google Shape;849;p99"/>
          <p:cNvPicPr preferRelativeResize="0"/>
          <p:nvPr/>
        </p:nvPicPr>
        <p:blipFill>
          <a:blip r:embed="rId6">
            <a:alphaModFix/>
          </a:blip>
          <a:stretch>
            <a:fillRect/>
          </a:stretch>
        </p:blipFill>
        <p:spPr>
          <a:xfrm>
            <a:off x="4175675" y="3409884"/>
            <a:ext cx="3894451" cy="506815"/>
          </a:xfrm>
          <a:prstGeom prst="rect">
            <a:avLst/>
          </a:prstGeom>
          <a:noFill/>
          <a:ln>
            <a:noFill/>
          </a:ln>
        </p:spPr>
      </p:pic>
      <p:pic>
        <p:nvPicPr>
          <p:cNvPr id="850" name="Google Shape;850;p99"/>
          <p:cNvPicPr preferRelativeResize="0"/>
          <p:nvPr/>
        </p:nvPicPr>
        <p:blipFill>
          <a:blip r:embed="rId7">
            <a:alphaModFix/>
          </a:blip>
          <a:stretch>
            <a:fillRect/>
          </a:stretch>
        </p:blipFill>
        <p:spPr>
          <a:xfrm>
            <a:off x="4132825" y="3852625"/>
            <a:ext cx="4802574" cy="60729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100"/>
          <p:cNvSpPr txBox="1"/>
          <p:nvPr/>
        </p:nvSpPr>
        <p:spPr>
          <a:xfrm>
            <a:off x="956475" y="501700"/>
            <a:ext cx="6936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In this lesson, we learned that sometimes we can decompose a ten into 10 ones to subtract. We used towers of ten and base-ten blocks and drew base-ten diagrams to represent decomposition in subtraction problems.</a:t>
            </a:r>
            <a:endParaRPr sz="1700">
              <a:latin typeface="Quicksand"/>
              <a:ea typeface="Quicksand"/>
              <a:cs typeface="Quicksand"/>
              <a:sym typeface="Quicksand"/>
            </a:endParaRPr>
          </a:p>
        </p:txBody>
      </p:sp>
      <p:sp>
        <p:nvSpPr>
          <p:cNvPr id="856" name="Google Shape;856;p10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57" name="Google Shape;857;p100"/>
          <p:cNvSpPr/>
          <p:nvPr/>
        </p:nvSpPr>
        <p:spPr>
          <a:xfrm flipH="1">
            <a:off x="1602422" y="2963900"/>
            <a:ext cx="2865377" cy="144395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100"/>
          <p:cNvSpPr txBox="1"/>
          <p:nvPr/>
        </p:nvSpPr>
        <p:spPr>
          <a:xfrm>
            <a:off x="2050363" y="2963888"/>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could representing 35 the second way help us find the difference?</a:t>
            </a:r>
            <a:endParaRPr b="1">
              <a:latin typeface="Quicksand"/>
              <a:ea typeface="Quicksand"/>
              <a:cs typeface="Quicksand"/>
              <a:sym typeface="Quicksand"/>
            </a:endParaRPr>
          </a:p>
        </p:txBody>
      </p:sp>
      <p:pic>
        <p:nvPicPr>
          <p:cNvPr id="859" name="Google Shape;859;p100"/>
          <p:cNvPicPr preferRelativeResize="0"/>
          <p:nvPr/>
        </p:nvPicPr>
        <p:blipFill>
          <a:blip r:embed="rId3">
            <a:alphaModFix/>
          </a:blip>
          <a:stretch>
            <a:fillRect/>
          </a:stretch>
        </p:blipFill>
        <p:spPr>
          <a:xfrm>
            <a:off x="4765400" y="3169422"/>
            <a:ext cx="1621650" cy="1443950"/>
          </a:xfrm>
          <a:prstGeom prst="rect">
            <a:avLst/>
          </a:prstGeom>
          <a:noFill/>
          <a:ln>
            <a:noFill/>
          </a:ln>
        </p:spPr>
      </p:pic>
      <p:pic>
        <p:nvPicPr>
          <p:cNvPr id="860" name="Google Shape;860;p100"/>
          <p:cNvPicPr preferRelativeResize="0"/>
          <p:nvPr/>
        </p:nvPicPr>
        <p:blipFill>
          <a:blip r:embed="rId4">
            <a:alphaModFix/>
          </a:blip>
          <a:stretch>
            <a:fillRect/>
          </a:stretch>
        </p:blipFill>
        <p:spPr>
          <a:xfrm>
            <a:off x="2826125" y="1853000"/>
            <a:ext cx="1068600" cy="610629"/>
          </a:xfrm>
          <a:prstGeom prst="rect">
            <a:avLst/>
          </a:prstGeom>
          <a:noFill/>
          <a:ln>
            <a:noFill/>
          </a:ln>
        </p:spPr>
      </p:pic>
      <p:pic>
        <p:nvPicPr>
          <p:cNvPr id="861" name="Google Shape;861;p100"/>
          <p:cNvPicPr preferRelativeResize="0"/>
          <p:nvPr/>
        </p:nvPicPr>
        <p:blipFill>
          <a:blip r:embed="rId5">
            <a:alphaModFix/>
          </a:blip>
          <a:stretch>
            <a:fillRect/>
          </a:stretch>
        </p:blipFill>
        <p:spPr>
          <a:xfrm>
            <a:off x="4187925" y="1799275"/>
            <a:ext cx="946025" cy="718075"/>
          </a:xfrm>
          <a:prstGeom prst="rect">
            <a:avLst/>
          </a:prstGeom>
          <a:noFill/>
          <a:ln>
            <a:noFill/>
          </a:ln>
        </p:spPr>
      </p:pic>
      <p:pic>
        <p:nvPicPr>
          <p:cNvPr id="862" name="Google Shape;862;p100"/>
          <p:cNvPicPr preferRelativeResize="0"/>
          <p:nvPr/>
        </p:nvPicPr>
        <p:blipFill>
          <a:blip r:embed="rId6">
            <a:alphaModFix/>
          </a:blip>
          <a:stretch>
            <a:fillRect/>
          </a:stretch>
        </p:blipFill>
        <p:spPr>
          <a:xfrm>
            <a:off x="5427150" y="1799275"/>
            <a:ext cx="959908" cy="7180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66" name="Shape 866"/>
        <p:cNvGrpSpPr/>
        <p:nvPr/>
      </p:nvGrpSpPr>
      <p:grpSpPr>
        <a:xfrm>
          <a:off x="0" y="0"/>
          <a:ext cx="0" cy="0"/>
          <a:chOff x="0" y="0"/>
          <a:chExt cx="0" cy="0"/>
        </a:xfrm>
      </p:grpSpPr>
      <p:sp>
        <p:nvSpPr>
          <p:cNvPr id="867" name="Google Shape;867;p101"/>
          <p:cNvSpPr txBox="1"/>
          <p:nvPr>
            <p:ph type="ctrTitle"/>
          </p:nvPr>
        </p:nvSpPr>
        <p:spPr>
          <a:xfrm>
            <a:off x="1107275" y="1409425"/>
            <a:ext cx="6925500" cy="15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Comparing Methods for Finding the Difference</a:t>
            </a:r>
            <a:endParaRPr sz="4200">
              <a:solidFill>
                <a:srgbClr val="434343"/>
              </a:solidFill>
              <a:latin typeface="Hepta Slab"/>
              <a:ea typeface="Hepta Slab"/>
              <a:cs typeface="Hepta Slab"/>
              <a:sym typeface="Hepta Slab"/>
            </a:endParaRPr>
          </a:p>
        </p:txBody>
      </p:sp>
      <p:sp>
        <p:nvSpPr>
          <p:cNvPr id="868" name="Google Shape;868;p101"/>
          <p:cNvSpPr txBox="1"/>
          <p:nvPr/>
        </p:nvSpPr>
        <p:spPr>
          <a:xfrm>
            <a:off x="2938200" y="28284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subtraction methods.</a:t>
            </a:r>
            <a:endParaRPr>
              <a:latin typeface="Quicksand"/>
              <a:ea typeface="Quicksand"/>
              <a:cs typeface="Quicksand"/>
              <a:sym typeface="Quicksand"/>
            </a:endParaRPr>
          </a:p>
        </p:txBody>
      </p:sp>
      <p:sp>
        <p:nvSpPr>
          <p:cNvPr id="869" name="Google Shape;869;p101"/>
          <p:cNvSpPr/>
          <p:nvPr/>
        </p:nvSpPr>
        <p:spPr>
          <a:xfrm>
            <a:off x="2465827" y="28284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10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a:t>
            </a:r>
            <a:endParaRPr sz="1100">
              <a:latin typeface="Quicksand"/>
              <a:ea typeface="Quicksand"/>
              <a:cs typeface="Quicksand"/>
              <a:sym typeface="Quicksand"/>
            </a:endParaRPr>
          </a:p>
        </p:txBody>
      </p:sp>
      <p:sp>
        <p:nvSpPr>
          <p:cNvPr id="871" name="Google Shape;871;p101"/>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6</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102"/>
          <p:cNvSpPr txBox="1"/>
          <p:nvPr>
            <p:ph type="ctrTitle"/>
          </p:nvPr>
        </p:nvSpPr>
        <p:spPr>
          <a:xfrm>
            <a:off x="685800" y="7556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True or False: How many Tens? </a:t>
            </a:r>
            <a:endParaRPr sz="29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How many Ones?</a:t>
            </a:r>
            <a:endParaRPr b="0" sz="2900">
              <a:solidFill>
                <a:schemeClr val="accent5"/>
              </a:solidFill>
              <a:latin typeface="Hepta Slab"/>
              <a:ea typeface="Hepta Slab"/>
              <a:cs typeface="Hepta Slab"/>
              <a:sym typeface="Hepta Slab"/>
            </a:endParaRPr>
          </a:p>
        </p:txBody>
      </p:sp>
      <p:sp>
        <p:nvSpPr>
          <p:cNvPr id="877" name="Google Shape;877;p10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78" name="Google Shape;878;p102"/>
          <p:cNvSpPr txBox="1"/>
          <p:nvPr/>
        </p:nvSpPr>
        <p:spPr>
          <a:xfrm>
            <a:off x="1123650" y="1558650"/>
            <a:ext cx="7197300" cy="6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Is each statement true or false? Be prepared to explain your reasoning.</a:t>
            </a:r>
            <a:endParaRPr sz="1700">
              <a:latin typeface="Livvic"/>
              <a:ea typeface="Livvic"/>
              <a:cs typeface="Livvic"/>
              <a:sym typeface="Livvic"/>
            </a:endParaRPr>
          </a:p>
        </p:txBody>
      </p:sp>
      <p:pic>
        <p:nvPicPr>
          <p:cNvPr id="879" name="Google Shape;879;p102"/>
          <p:cNvPicPr preferRelativeResize="0"/>
          <p:nvPr/>
        </p:nvPicPr>
        <p:blipFill rotWithShape="1">
          <a:blip r:embed="rId3">
            <a:alphaModFix/>
          </a:blip>
          <a:srcRect b="28862" l="0" r="0" t="11207"/>
          <a:stretch/>
        </p:blipFill>
        <p:spPr>
          <a:xfrm>
            <a:off x="2894200" y="2349650"/>
            <a:ext cx="3769900" cy="76272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103"/>
          <p:cNvSpPr txBox="1"/>
          <p:nvPr>
            <p:ph type="ctrTitle"/>
          </p:nvPr>
        </p:nvSpPr>
        <p:spPr>
          <a:xfrm>
            <a:off x="685800" y="7556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True or False: How many Tens? </a:t>
            </a:r>
            <a:endParaRPr sz="29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How many Ones?</a:t>
            </a:r>
            <a:endParaRPr b="0" sz="2900">
              <a:solidFill>
                <a:schemeClr val="accent5"/>
              </a:solidFill>
              <a:latin typeface="Hepta Slab"/>
              <a:ea typeface="Hepta Slab"/>
              <a:cs typeface="Hepta Slab"/>
              <a:sym typeface="Hepta Slab"/>
            </a:endParaRPr>
          </a:p>
        </p:txBody>
      </p:sp>
      <p:sp>
        <p:nvSpPr>
          <p:cNvPr id="885" name="Google Shape;885;p10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86" name="Google Shape;886;p103"/>
          <p:cNvSpPr txBox="1"/>
          <p:nvPr/>
        </p:nvSpPr>
        <p:spPr>
          <a:xfrm>
            <a:off x="1123650" y="1558650"/>
            <a:ext cx="7197300" cy="6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Is each statement true or false? Be prepared to explain your reasoning.</a:t>
            </a:r>
            <a:endParaRPr sz="1700">
              <a:latin typeface="Livvic"/>
              <a:ea typeface="Livvic"/>
              <a:cs typeface="Livvic"/>
              <a:sym typeface="Livvic"/>
            </a:endParaRPr>
          </a:p>
        </p:txBody>
      </p:sp>
      <p:pic>
        <p:nvPicPr>
          <p:cNvPr id="887" name="Google Shape;887;p103"/>
          <p:cNvPicPr preferRelativeResize="0"/>
          <p:nvPr/>
        </p:nvPicPr>
        <p:blipFill>
          <a:blip r:embed="rId3">
            <a:alphaModFix/>
          </a:blip>
          <a:stretch>
            <a:fillRect/>
          </a:stretch>
        </p:blipFill>
        <p:spPr>
          <a:xfrm>
            <a:off x="2991063" y="2253900"/>
            <a:ext cx="3161875" cy="107422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104"/>
          <p:cNvSpPr txBox="1"/>
          <p:nvPr>
            <p:ph type="ctrTitle"/>
          </p:nvPr>
        </p:nvSpPr>
        <p:spPr>
          <a:xfrm>
            <a:off x="685800" y="7556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True or False: How many Tens? </a:t>
            </a:r>
            <a:endParaRPr sz="29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How many Ones?</a:t>
            </a:r>
            <a:endParaRPr b="0" sz="2900">
              <a:solidFill>
                <a:schemeClr val="accent5"/>
              </a:solidFill>
              <a:latin typeface="Hepta Slab"/>
              <a:ea typeface="Hepta Slab"/>
              <a:cs typeface="Hepta Slab"/>
              <a:sym typeface="Hepta Slab"/>
            </a:endParaRPr>
          </a:p>
        </p:txBody>
      </p:sp>
      <p:sp>
        <p:nvSpPr>
          <p:cNvPr id="893" name="Google Shape;893;p10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94" name="Google Shape;894;p104"/>
          <p:cNvSpPr txBox="1"/>
          <p:nvPr/>
        </p:nvSpPr>
        <p:spPr>
          <a:xfrm>
            <a:off x="1123650" y="1558650"/>
            <a:ext cx="7197300" cy="6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Is each statement true or false? Be prepared to explain your reasoning.</a:t>
            </a:r>
            <a:endParaRPr sz="1700">
              <a:latin typeface="Livvic"/>
              <a:ea typeface="Livvic"/>
              <a:cs typeface="Livvic"/>
              <a:sym typeface="Livvic"/>
            </a:endParaRPr>
          </a:p>
        </p:txBody>
      </p:sp>
      <p:pic>
        <p:nvPicPr>
          <p:cNvPr id="895" name="Google Shape;895;p104"/>
          <p:cNvPicPr preferRelativeResize="0"/>
          <p:nvPr/>
        </p:nvPicPr>
        <p:blipFill>
          <a:blip r:embed="rId3">
            <a:alphaModFix/>
          </a:blip>
          <a:stretch>
            <a:fillRect/>
          </a:stretch>
        </p:blipFill>
        <p:spPr>
          <a:xfrm>
            <a:off x="3049600" y="2267150"/>
            <a:ext cx="3217375" cy="114352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105"/>
          <p:cNvSpPr txBox="1"/>
          <p:nvPr>
            <p:ph type="ctrTitle"/>
          </p:nvPr>
        </p:nvSpPr>
        <p:spPr>
          <a:xfrm>
            <a:off x="745800" y="54384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Different Ways to Decompose</a:t>
            </a:r>
            <a:endParaRPr b="0" sz="3000">
              <a:solidFill>
                <a:schemeClr val="accent5"/>
              </a:solidFill>
              <a:latin typeface="Hepta Slab"/>
              <a:ea typeface="Hepta Slab"/>
              <a:cs typeface="Hepta Slab"/>
              <a:sym typeface="Hepta Slab"/>
            </a:endParaRPr>
          </a:p>
        </p:txBody>
      </p:sp>
      <p:sp>
        <p:nvSpPr>
          <p:cNvPr id="901" name="Google Shape;901;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02" name="Google Shape;902;p105"/>
          <p:cNvPicPr preferRelativeResize="0"/>
          <p:nvPr/>
        </p:nvPicPr>
        <p:blipFill>
          <a:blip r:embed="rId3">
            <a:alphaModFix/>
          </a:blip>
          <a:stretch>
            <a:fillRect/>
          </a:stretch>
        </p:blipFill>
        <p:spPr>
          <a:xfrm>
            <a:off x="1179250" y="1633851"/>
            <a:ext cx="1416325" cy="1875800"/>
          </a:xfrm>
          <a:prstGeom prst="rect">
            <a:avLst/>
          </a:prstGeom>
          <a:noFill/>
          <a:ln>
            <a:noFill/>
          </a:ln>
        </p:spPr>
      </p:pic>
      <p:pic>
        <p:nvPicPr>
          <p:cNvPr id="903" name="Google Shape;903;p105"/>
          <p:cNvPicPr preferRelativeResize="0"/>
          <p:nvPr/>
        </p:nvPicPr>
        <p:blipFill>
          <a:blip r:embed="rId4">
            <a:alphaModFix/>
          </a:blip>
          <a:stretch>
            <a:fillRect/>
          </a:stretch>
        </p:blipFill>
        <p:spPr>
          <a:xfrm>
            <a:off x="2959074" y="1364656"/>
            <a:ext cx="980400" cy="2308143"/>
          </a:xfrm>
          <a:prstGeom prst="rect">
            <a:avLst/>
          </a:prstGeom>
          <a:noFill/>
          <a:ln>
            <a:noFill/>
          </a:ln>
        </p:spPr>
      </p:pic>
      <p:pic>
        <p:nvPicPr>
          <p:cNvPr id="904" name="Google Shape;904;p105"/>
          <p:cNvPicPr preferRelativeResize="0"/>
          <p:nvPr/>
        </p:nvPicPr>
        <p:blipFill>
          <a:blip r:embed="rId5">
            <a:alphaModFix/>
          </a:blip>
          <a:stretch>
            <a:fillRect/>
          </a:stretch>
        </p:blipFill>
        <p:spPr>
          <a:xfrm>
            <a:off x="9211903" y="1148038"/>
            <a:ext cx="1476875" cy="2524774"/>
          </a:xfrm>
          <a:prstGeom prst="rect">
            <a:avLst/>
          </a:prstGeom>
          <a:noFill/>
          <a:ln>
            <a:noFill/>
          </a:ln>
        </p:spPr>
      </p:pic>
      <p:sp>
        <p:nvSpPr>
          <p:cNvPr id="905" name="Google Shape;905;p105"/>
          <p:cNvSpPr txBox="1"/>
          <p:nvPr/>
        </p:nvSpPr>
        <p:spPr>
          <a:xfrm>
            <a:off x="4396775" y="1320250"/>
            <a:ext cx="4080000" cy="276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sz="1800">
                <a:latin typeface="Livvic"/>
                <a:ea typeface="Livvic"/>
                <a:cs typeface="Livvic"/>
                <a:sym typeface="Livvic"/>
              </a:rPr>
              <a:t>1. Compare Elena’s work to Diego’s.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rPr lang="en" sz="1800">
                <a:latin typeface="Livvic"/>
                <a:ea typeface="Livvic"/>
                <a:cs typeface="Livvic"/>
                <a:sym typeface="Livvic"/>
              </a:rPr>
              <a:t>a. What is the same?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rPr lang="en" sz="1800">
                <a:latin typeface="Livvic"/>
                <a:ea typeface="Livvic"/>
                <a:cs typeface="Livvic"/>
                <a:sym typeface="Livvic"/>
              </a:rPr>
              <a:t>b. What is different?</a:t>
            </a:r>
            <a:endParaRPr sz="1800">
              <a:latin typeface="Livvic"/>
              <a:ea typeface="Livvic"/>
              <a:cs typeface="Livvic"/>
              <a:sym typeface="Livvic"/>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106"/>
          <p:cNvSpPr txBox="1"/>
          <p:nvPr>
            <p:ph type="ctrTitle"/>
          </p:nvPr>
        </p:nvSpPr>
        <p:spPr>
          <a:xfrm>
            <a:off x="745800" y="54384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Different Ways to Decompose</a:t>
            </a:r>
            <a:endParaRPr b="0" sz="3000">
              <a:solidFill>
                <a:schemeClr val="accent5"/>
              </a:solidFill>
              <a:latin typeface="Hepta Slab"/>
              <a:ea typeface="Hepta Slab"/>
              <a:cs typeface="Hepta Slab"/>
              <a:sym typeface="Hepta Slab"/>
            </a:endParaRPr>
          </a:p>
        </p:txBody>
      </p:sp>
      <p:sp>
        <p:nvSpPr>
          <p:cNvPr id="911" name="Google Shape;911;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12" name="Google Shape;912;p106"/>
          <p:cNvPicPr preferRelativeResize="0"/>
          <p:nvPr/>
        </p:nvPicPr>
        <p:blipFill>
          <a:blip r:embed="rId3">
            <a:alphaModFix/>
          </a:blip>
          <a:stretch>
            <a:fillRect/>
          </a:stretch>
        </p:blipFill>
        <p:spPr>
          <a:xfrm>
            <a:off x="1272099" y="1417681"/>
            <a:ext cx="980400" cy="2308143"/>
          </a:xfrm>
          <a:prstGeom prst="rect">
            <a:avLst/>
          </a:prstGeom>
          <a:noFill/>
          <a:ln>
            <a:noFill/>
          </a:ln>
        </p:spPr>
      </p:pic>
      <p:pic>
        <p:nvPicPr>
          <p:cNvPr id="913" name="Google Shape;913;p106"/>
          <p:cNvPicPr preferRelativeResize="0"/>
          <p:nvPr/>
        </p:nvPicPr>
        <p:blipFill>
          <a:blip r:embed="rId4">
            <a:alphaModFix/>
          </a:blip>
          <a:stretch>
            <a:fillRect/>
          </a:stretch>
        </p:blipFill>
        <p:spPr>
          <a:xfrm>
            <a:off x="2702303" y="1248888"/>
            <a:ext cx="1476875" cy="2524774"/>
          </a:xfrm>
          <a:prstGeom prst="rect">
            <a:avLst/>
          </a:prstGeom>
          <a:noFill/>
          <a:ln>
            <a:noFill/>
          </a:ln>
        </p:spPr>
      </p:pic>
      <p:sp>
        <p:nvSpPr>
          <p:cNvPr id="914" name="Google Shape;914;p106"/>
          <p:cNvSpPr txBox="1"/>
          <p:nvPr/>
        </p:nvSpPr>
        <p:spPr>
          <a:xfrm>
            <a:off x="4396775" y="1320250"/>
            <a:ext cx="4080000" cy="276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sz="1800">
                <a:latin typeface="Livvic"/>
                <a:ea typeface="Livvic"/>
                <a:cs typeface="Livvic"/>
                <a:sym typeface="Livvic"/>
              </a:rPr>
              <a:t>2</a:t>
            </a:r>
            <a:r>
              <a:rPr lang="en" sz="1800">
                <a:latin typeface="Livvic"/>
                <a:ea typeface="Livvic"/>
                <a:cs typeface="Livvic"/>
                <a:sym typeface="Livvic"/>
              </a:rPr>
              <a:t>. Compare Diego’s work to Tyler’s.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rPr lang="en" sz="1800">
                <a:latin typeface="Livvic"/>
                <a:ea typeface="Livvic"/>
                <a:cs typeface="Livvic"/>
                <a:sym typeface="Livvic"/>
              </a:rPr>
              <a:t>a. What is the same?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rPr lang="en" sz="1800">
                <a:latin typeface="Livvic"/>
                <a:ea typeface="Livvic"/>
                <a:cs typeface="Livvic"/>
                <a:sym typeface="Livvic"/>
              </a:rPr>
              <a:t>b. What is different?</a:t>
            </a:r>
            <a:endParaRPr sz="1800">
              <a:latin typeface="Livvic"/>
              <a:ea typeface="Livvic"/>
              <a:cs typeface="Livvic"/>
              <a:sym typeface="Livvic"/>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107"/>
          <p:cNvSpPr txBox="1"/>
          <p:nvPr>
            <p:ph type="ctrTitle"/>
          </p:nvPr>
        </p:nvSpPr>
        <p:spPr>
          <a:xfrm>
            <a:off x="547350" y="46994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Less Than 10</a:t>
            </a:r>
            <a:endParaRPr b="0" sz="3000">
              <a:solidFill>
                <a:schemeClr val="accent5"/>
              </a:solidFill>
              <a:latin typeface="Hepta Slab"/>
              <a:ea typeface="Hepta Slab"/>
              <a:cs typeface="Hepta Slab"/>
              <a:sym typeface="Hepta Slab"/>
            </a:endParaRPr>
          </a:p>
        </p:txBody>
      </p:sp>
      <p:sp>
        <p:nvSpPr>
          <p:cNvPr id="920" name="Google Shape;920;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921" name="Google Shape;921;p107"/>
          <p:cNvPicPr preferRelativeResize="0"/>
          <p:nvPr/>
        </p:nvPicPr>
        <p:blipFill>
          <a:blip r:embed="rId3">
            <a:alphaModFix/>
          </a:blip>
          <a:stretch>
            <a:fillRect/>
          </a:stretch>
        </p:blipFill>
        <p:spPr>
          <a:xfrm>
            <a:off x="547350" y="1194025"/>
            <a:ext cx="4023200" cy="3132450"/>
          </a:xfrm>
          <a:prstGeom prst="rect">
            <a:avLst/>
          </a:prstGeom>
          <a:noFill/>
          <a:ln cap="flat" cmpd="sng" w="19050">
            <a:solidFill>
              <a:schemeClr val="dk2"/>
            </a:solidFill>
            <a:prstDash val="solid"/>
            <a:round/>
            <a:headEnd len="sm" w="sm" type="none"/>
            <a:tailEnd len="sm" w="sm" type="none"/>
          </a:ln>
        </p:spPr>
      </p:pic>
      <p:sp>
        <p:nvSpPr>
          <p:cNvPr id="922" name="Google Shape;922;p107"/>
          <p:cNvSpPr txBox="1"/>
          <p:nvPr/>
        </p:nvSpPr>
        <p:spPr>
          <a:xfrm>
            <a:off x="4836300" y="1313425"/>
            <a:ext cx="3811800" cy="3095400"/>
          </a:xfrm>
          <a:prstGeom prst="rect">
            <a:avLst/>
          </a:prstGeom>
          <a:noFill/>
          <a:ln>
            <a:noFill/>
          </a:ln>
        </p:spPr>
        <p:txBody>
          <a:bodyPr anchorCtr="0" anchor="t" bIns="91425" lIns="91425" spcFirstLastPara="1" rIns="91425" wrap="square" tIns="91425">
            <a:noAutofit/>
          </a:bodyPr>
          <a:lstStyle/>
          <a:p>
            <a:pPr indent="-355600" lvl="0" marL="457200" rtl="0" algn="l">
              <a:spcBef>
                <a:spcPts val="1000"/>
              </a:spcBef>
              <a:spcAft>
                <a:spcPts val="0"/>
              </a:spcAft>
              <a:buSzPts val="2000"/>
              <a:buFont typeface="Livvic"/>
              <a:buChar char="●"/>
            </a:pPr>
            <a:r>
              <a:rPr lang="en" sz="2000">
                <a:latin typeface="Livvic"/>
                <a:ea typeface="Livvic"/>
                <a:cs typeface="Livvic"/>
                <a:sym typeface="Livvic"/>
              </a:rPr>
              <a:t>Spin to get a number to subtract from your starting number. </a:t>
            </a:r>
            <a:endParaRPr sz="2000">
              <a:latin typeface="Livvic"/>
              <a:ea typeface="Livvic"/>
              <a:cs typeface="Livvic"/>
              <a:sym typeface="Livvic"/>
            </a:endParaRPr>
          </a:p>
          <a:p>
            <a:pPr indent="-355600" lvl="0" marL="457200" rtl="0" algn="l">
              <a:spcBef>
                <a:spcPts val="1000"/>
              </a:spcBef>
              <a:spcAft>
                <a:spcPts val="0"/>
              </a:spcAft>
              <a:buSzPts val="2000"/>
              <a:buFont typeface="Livvic"/>
              <a:buChar char="●"/>
            </a:pPr>
            <a:r>
              <a:rPr lang="en" sz="2000">
                <a:latin typeface="Livvic"/>
                <a:ea typeface="Livvic"/>
                <a:cs typeface="Livvic"/>
                <a:sym typeface="Livvic"/>
              </a:rPr>
              <a:t>Take turns spinning and finding the difference </a:t>
            </a:r>
            <a:endParaRPr sz="2000">
              <a:latin typeface="Livvic"/>
              <a:ea typeface="Livvic"/>
              <a:cs typeface="Livvic"/>
              <a:sym typeface="Livvic"/>
            </a:endParaRPr>
          </a:p>
          <a:p>
            <a:pPr indent="-355600" lvl="0" marL="457200" rtl="0" algn="l">
              <a:spcBef>
                <a:spcPts val="1000"/>
              </a:spcBef>
              <a:spcAft>
                <a:spcPts val="0"/>
              </a:spcAft>
              <a:buSzPts val="2000"/>
              <a:buFont typeface="Livvic"/>
              <a:buChar char="●"/>
            </a:pPr>
            <a:r>
              <a:rPr lang="en" sz="2000">
                <a:latin typeface="Livvic"/>
                <a:ea typeface="Livvic"/>
                <a:cs typeface="Livvic"/>
                <a:sym typeface="Livvic"/>
              </a:rPr>
              <a:t>The first person to get less than 10 wins! </a:t>
            </a:r>
            <a:endParaRPr sz="2000">
              <a:latin typeface="Livvic"/>
              <a:ea typeface="Livvic"/>
              <a:cs typeface="Livvic"/>
              <a:sym typeface="Livvic"/>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108"/>
          <p:cNvSpPr txBox="1"/>
          <p:nvPr/>
        </p:nvSpPr>
        <p:spPr>
          <a:xfrm>
            <a:off x="956475" y="501700"/>
            <a:ext cx="6936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In this lesson, we learned that sometimes we can decompose a ten into 10 ones to subtract. We used towers of ten and base-ten blocks and drew base-ten diagrams to represent decomposition in subtraction problems.</a:t>
            </a:r>
            <a:endParaRPr sz="1700">
              <a:latin typeface="Quicksand"/>
              <a:ea typeface="Quicksand"/>
              <a:cs typeface="Quicksand"/>
              <a:sym typeface="Quicksand"/>
            </a:endParaRPr>
          </a:p>
        </p:txBody>
      </p:sp>
      <p:sp>
        <p:nvSpPr>
          <p:cNvPr id="928" name="Google Shape;928;p10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29" name="Google Shape;929;p108"/>
          <p:cNvSpPr/>
          <p:nvPr/>
        </p:nvSpPr>
        <p:spPr>
          <a:xfrm flipH="1">
            <a:off x="1602422" y="2963900"/>
            <a:ext cx="2865377" cy="144395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108"/>
          <p:cNvSpPr txBox="1"/>
          <p:nvPr/>
        </p:nvSpPr>
        <p:spPr>
          <a:xfrm>
            <a:off x="2050363" y="2963888"/>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could representing 35 the second way help us find the difference?</a:t>
            </a:r>
            <a:endParaRPr b="1">
              <a:latin typeface="Quicksand"/>
              <a:ea typeface="Quicksand"/>
              <a:cs typeface="Quicksand"/>
              <a:sym typeface="Quicksand"/>
            </a:endParaRPr>
          </a:p>
        </p:txBody>
      </p:sp>
      <p:pic>
        <p:nvPicPr>
          <p:cNvPr id="931" name="Google Shape;931;p108"/>
          <p:cNvPicPr preferRelativeResize="0"/>
          <p:nvPr/>
        </p:nvPicPr>
        <p:blipFill>
          <a:blip r:embed="rId3">
            <a:alphaModFix/>
          </a:blip>
          <a:stretch>
            <a:fillRect/>
          </a:stretch>
        </p:blipFill>
        <p:spPr>
          <a:xfrm>
            <a:off x="4765400" y="3169422"/>
            <a:ext cx="1621650" cy="1443950"/>
          </a:xfrm>
          <a:prstGeom prst="rect">
            <a:avLst/>
          </a:prstGeom>
          <a:noFill/>
          <a:ln>
            <a:noFill/>
          </a:ln>
        </p:spPr>
      </p:pic>
      <p:pic>
        <p:nvPicPr>
          <p:cNvPr id="932" name="Google Shape;932;p108"/>
          <p:cNvPicPr preferRelativeResize="0"/>
          <p:nvPr/>
        </p:nvPicPr>
        <p:blipFill>
          <a:blip r:embed="rId4">
            <a:alphaModFix/>
          </a:blip>
          <a:stretch>
            <a:fillRect/>
          </a:stretch>
        </p:blipFill>
        <p:spPr>
          <a:xfrm>
            <a:off x="2826125" y="1853000"/>
            <a:ext cx="1068600" cy="610629"/>
          </a:xfrm>
          <a:prstGeom prst="rect">
            <a:avLst/>
          </a:prstGeom>
          <a:noFill/>
          <a:ln>
            <a:noFill/>
          </a:ln>
        </p:spPr>
      </p:pic>
      <p:pic>
        <p:nvPicPr>
          <p:cNvPr id="933" name="Google Shape;933;p108"/>
          <p:cNvPicPr preferRelativeResize="0"/>
          <p:nvPr/>
        </p:nvPicPr>
        <p:blipFill>
          <a:blip r:embed="rId5">
            <a:alphaModFix/>
          </a:blip>
          <a:stretch>
            <a:fillRect/>
          </a:stretch>
        </p:blipFill>
        <p:spPr>
          <a:xfrm>
            <a:off x="4187925" y="1799275"/>
            <a:ext cx="946025" cy="718075"/>
          </a:xfrm>
          <a:prstGeom prst="rect">
            <a:avLst/>
          </a:prstGeom>
          <a:noFill/>
          <a:ln>
            <a:noFill/>
          </a:ln>
        </p:spPr>
      </p:pic>
      <p:pic>
        <p:nvPicPr>
          <p:cNvPr id="934" name="Google Shape;934;p108"/>
          <p:cNvPicPr preferRelativeResize="0"/>
          <p:nvPr/>
        </p:nvPicPr>
        <p:blipFill>
          <a:blip r:embed="rId6">
            <a:alphaModFix/>
          </a:blip>
          <a:stretch>
            <a:fillRect/>
          </a:stretch>
        </p:blipFill>
        <p:spPr>
          <a:xfrm>
            <a:off x="5427150" y="1799275"/>
            <a:ext cx="959908" cy="71807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38" name="Shape 938"/>
        <p:cNvGrpSpPr/>
        <p:nvPr/>
      </p:nvGrpSpPr>
      <p:grpSpPr>
        <a:xfrm>
          <a:off x="0" y="0"/>
          <a:ext cx="0" cy="0"/>
          <a:chOff x="0" y="0"/>
          <a:chExt cx="0" cy="0"/>
        </a:xfrm>
      </p:grpSpPr>
      <p:sp>
        <p:nvSpPr>
          <p:cNvPr id="939" name="Google Shape;939;p109"/>
          <p:cNvSpPr txBox="1"/>
          <p:nvPr>
            <p:ph type="ctrTitle"/>
          </p:nvPr>
        </p:nvSpPr>
        <p:spPr>
          <a:xfrm>
            <a:off x="1640100" y="1520475"/>
            <a:ext cx="58638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Double Digits, Double the Fun</a:t>
            </a:r>
            <a:endParaRPr sz="4400">
              <a:solidFill>
                <a:srgbClr val="434343"/>
              </a:solidFill>
              <a:latin typeface="Hepta Slab"/>
              <a:ea typeface="Hepta Slab"/>
              <a:cs typeface="Hepta Slab"/>
              <a:sym typeface="Hepta Slab"/>
            </a:endParaRPr>
          </a:p>
        </p:txBody>
      </p:sp>
      <p:sp>
        <p:nvSpPr>
          <p:cNvPr id="940" name="Google Shape;940;p109"/>
          <p:cNvSpPr txBox="1"/>
          <p:nvPr/>
        </p:nvSpPr>
        <p:spPr>
          <a:xfrm>
            <a:off x="2778450" y="290631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the difference with two-digit numbers. </a:t>
            </a:r>
            <a:endParaRPr>
              <a:latin typeface="Quicksand"/>
              <a:ea typeface="Quicksand"/>
              <a:cs typeface="Quicksand"/>
              <a:sym typeface="Quicksand"/>
            </a:endParaRPr>
          </a:p>
        </p:txBody>
      </p:sp>
      <p:sp>
        <p:nvSpPr>
          <p:cNvPr id="941" name="Google Shape;941;p109"/>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109"/>
          <p:cNvSpPr txBox="1"/>
          <p:nvPr/>
        </p:nvSpPr>
        <p:spPr>
          <a:xfrm>
            <a:off x="0" y="4834325"/>
            <a:ext cx="3272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2.NBT.B.6, 2.NBT.B.8, 2.NBT.B.9</a:t>
            </a:r>
            <a:endParaRPr sz="1100">
              <a:latin typeface="Quicksand"/>
              <a:ea typeface="Quicksand"/>
              <a:cs typeface="Quicksand"/>
              <a:sym typeface="Quicksand"/>
            </a:endParaRPr>
          </a:p>
        </p:txBody>
      </p:sp>
      <p:sp>
        <p:nvSpPr>
          <p:cNvPr id="943" name="Google Shape;943;p109"/>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7</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110"/>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Composing Ten</a:t>
            </a:r>
            <a:endParaRPr b="0" sz="3000">
              <a:solidFill>
                <a:schemeClr val="accent5"/>
              </a:solidFill>
              <a:latin typeface="Hepta Slab"/>
              <a:ea typeface="Hepta Slab"/>
              <a:cs typeface="Hepta Slab"/>
              <a:sym typeface="Hepta Slab"/>
            </a:endParaRPr>
          </a:p>
        </p:txBody>
      </p:sp>
      <p:sp>
        <p:nvSpPr>
          <p:cNvPr id="949" name="Google Shape;949;p11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50" name="Google Shape;950;p110"/>
          <p:cNvGrpSpPr/>
          <p:nvPr/>
        </p:nvGrpSpPr>
        <p:grpSpPr>
          <a:xfrm rot="-801400">
            <a:off x="550911" y="1697856"/>
            <a:ext cx="2343045" cy="950026"/>
            <a:chOff x="522450" y="1769275"/>
            <a:chExt cx="2343168" cy="950076"/>
          </a:xfrm>
        </p:grpSpPr>
        <p:sp>
          <p:nvSpPr>
            <p:cNvPr id="951" name="Google Shape;951;p11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11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953" name="Google Shape;953;p110"/>
          <p:cNvGrpSpPr/>
          <p:nvPr/>
        </p:nvGrpSpPr>
        <p:grpSpPr>
          <a:xfrm rot="862269">
            <a:off x="6428620" y="3250539"/>
            <a:ext cx="2343148" cy="950068"/>
            <a:chOff x="839436" y="2344375"/>
            <a:chExt cx="2343168" cy="950076"/>
          </a:xfrm>
        </p:grpSpPr>
        <p:sp>
          <p:nvSpPr>
            <p:cNvPr id="954" name="Google Shape;954;p110"/>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10"/>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956" name="Google Shape;956;p110"/>
          <p:cNvPicPr preferRelativeResize="0"/>
          <p:nvPr/>
        </p:nvPicPr>
        <p:blipFill>
          <a:blip r:embed="rId3">
            <a:alphaModFix/>
          </a:blip>
          <a:stretch>
            <a:fillRect/>
          </a:stretch>
        </p:blipFill>
        <p:spPr>
          <a:xfrm>
            <a:off x="3456449" y="1723888"/>
            <a:ext cx="2505625" cy="1695726"/>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111"/>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Composing Ten</a:t>
            </a:r>
            <a:endParaRPr b="0" sz="3000">
              <a:solidFill>
                <a:schemeClr val="accent5"/>
              </a:solidFill>
              <a:latin typeface="Hepta Slab"/>
              <a:ea typeface="Hepta Slab"/>
              <a:cs typeface="Hepta Slab"/>
              <a:sym typeface="Hepta Slab"/>
            </a:endParaRPr>
          </a:p>
        </p:txBody>
      </p:sp>
      <p:sp>
        <p:nvSpPr>
          <p:cNvPr id="962" name="Google Shape;962;p11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63" name="Google Shape;963;p111"/>
          <p:cNvGrpSpPr/>
          <p:nvPr/>
        </p:nvGrpSpPr>
        <p:grpSpPr>
          <a:xfrm rot="-801400">
            <a:off x="550911" y="1697856"/>
            <a:ext cx="2343045" cy="950026"/>
            <a:chOff x="522450" y="1769275"/>
            <a:chExt cx="2343168" cy="950076"/>
          </a:xfrm>
        </p:grpSpPr>
        <p:sp>
          <p:nvSpPr>
            <p:cNvPr id="964" name="Google Shape;964;p11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11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966" name="Google Shape;966;p111"/>
          <p:cNvGrpSpPr/>
          <p:nvPr/>
        </p:nvGrpSpPr>
        <p:grpSpPr>
          <a:xfrm rot="862269">
            <a:off x="6428620" y="3250539"/>
            <a:ext cx="2343148" cy="950068"/>
            <a:chOff x="839436" y="2344375"/>
            <a:chExt cx="2343168" cy="950076"/>
          </a:xfrm>
        </p:grpSpPr>
        <p:sp>
          <p:nvSpPr>
            <p:cNvPr id="967" name="Google Shape;967;p111"/>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11"/>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969" name="Google Shape;969;p111"/>
          <p:cNvPicPr preferRelativeResize="0"/>
          <p:nvPr/>
        </p:nvPicPr>
        <p:blipFill>
          <a:blip r:embed="rId3">
            <a:alphaModFix/>
          </a:blip>
          <a:stretch>
            <a:fillRect/>
          </a:stretch>
        </p:blipFill>
        <p:spPr>
          <a:xfrm>
            <a:off x="3334997" y="1543450"/>
            <a:ext cx="2443575" cy="191887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sp>
        <p:nvSpPr>
          <p:cNvPr id="974" name="Google Shape;974;p112"/>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Composing Ten</a:t>
            </a:r>
            <a:endParaRPr b="0" sz="3000">
              <a:solidFill>
                <a:schemeClr val="accent5"/>
              </a:solidFill>
              <a:latin typeface="Hepta Slab"/>
              <a:ea typeface="Hepta Slab"/>
              <a:cs typeface="Hepta Slab"/>
              <a:sym typeface="Hepta Slab"/>
            </a:endParaRPr>
          </a:p>
        </p:txBody>
      </p:sp>
      <p:sp>
        <p:nvSpPr>
          <p:cNvPr id="975" name="Google Shape;975;p11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76" name="Google Shape;976;p112"/>
          <p:cNvGrpSpPr/>
          <p:nvPr/>
        </p:nvGrpSpPr>
        <p:grpSpPr>
          <a:xfrm rot="-801400">
            <a:off x="550911" y="1697856"/>
            <a:ext cx="2343045" cy="950026"/>
            <a:chOff x="522450" y="1769275"/>
            <a:chExt cx="2343168" cy="950076"/>
          </a:xfrm>
        </p:grpSpPr>
        <p:sp>
          <p:nvSpPr>
            <p:cNvPr id="977" name="Google Shape;977;p11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1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979" name="Google Shape;979;p112"/>
          <p:cNvGrpSpPr/>
          <p:nvPr/>
        </p:nvGrpSpPr>
        <p:grpSpPr>
          <a:xfrm rot="862269">
            <a:off x="6428620" y="3250539"/>
            <a:ext cx="2343148" cy="950068"/>
            <a:chOff x="839436" y="2344375"/>
            <a:chExt cx="2343168" cy="950076"/>
          </a:xfrm>
        </p:grpSpPr>
        <p:sp>
          <p:nvSpPr>
            <p:cNvPr id="980" name="Google Shape;980;p112"/>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112"/>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982" name="Google Shape;982;p112"/>
          <p:cNvPicPr preferRelativeResize="0"/>
          <p:nvPr/>
        </p:nvPicPr>
        <p:blipFill>
          <a:blip r:embed="rId3">
            <a:alphaModFix/>
          </a:blip>
          <a:stretch>
            <a:fillRect/>
          </a:stretch>
        </p:blipFill>
        <p:spPr>
          <a:xfrm>
            <a:off x="3577898" y="1546275"/>
            <a:ext cx="1609425" cy="205095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113"/>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Composing Ten</a:t>
            </a:r>
            <a:endParaRPr b="0" sz="3000">
              <a:solidFill>
                <a:schemeClr val="accent5"/>
              </a:solidFill>
              <a:latin typeface="Hepta Slab"/>
              <a:ea typeface="Hepta Slab"/>
              <a:cs typeface="Hepta Slab"/>
              <a:sym typeface="Hepta Slab"/>
            </a:endParaRPr>
          </a:p>
        </p:txBody>
      </p:sp>
      <p:sp>
        <p:nvSpPr>
          <p:cNvPr id="988" name="Google Shape;988;p11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89" name="Google Shape;989;p113"/>
          <p:cNvGrpSpPr/>
          <p:nvPr/>
        </p:nvGrpSpPr>
        <p:grpSpPr>
          <a:xfrm rot="-801400">
            <a:off x="550911" y="1697856"/>
            <a:ext cx="2343045" cy="950026"/>
            <a:chOff x="522450" y="1769275"/>
            <a:chExt cx="2343168" cy="950076"/>
          </a:xfrm>
        </p:grpSpPr>
        <p:sp>
          <p:nvSpPr>
            <p:cNvPr id="990" name="Google Shape;990;p11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1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992" name="Google Shape;992;p113"/>
          <p:cNvGrpSpPr/>
          <p:nvPr/>
        </p:nvGrpSpPr>
        <p:grpSpPr>
          <a:xfrm rot="862269">
            <a:off x="6428620" y="3250539"/>
            <a:ext cx="2343148" cy="950068"/>
            <a:chOff x="839436" y="2344375"/>
            <a:chExt cx="2343168" cy="950076"/>
          </a:xfrm>
        </p:grpSpPr>
        <p:sp>
          <p:nvSpPr>
            <p:cNvPr id="993" name="Google Shape;993;p113"/>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13"/>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995" name="Google Shape;995;p113"/>
          <p:cNvPicPr preferRelativeResize="0"/>
          <p:nvPr/>
        </p:nvPicPr>
        <p:blipFill>
          <a:blip r:embed="rId3">
            <a:alphaModFix/>
          </a:blip>
          <a:stretch>
            <a:fillRect/>
          </a:stretch>
        </p:blipFill>
        <p:spPr>
          <a:xfrm>
            <a:off x="3406448" y="1693475"/>
            <a:ext cx="2232075" cy="200460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114"/>
          <p:cNvSpPr txBox="1"/>
          <p:nvPr>
            <p:ph type="ctrTitle"/>
          </p:nvPr>
        </p:nvSpPr>
        <p:spPr>
          <a:xfrm>
            <a:off x="515400" y="60729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What's the Difference?</a:t>
            </a:r>
            <a:endParaRPr b="0" sz="3000">
              <a:solidFill>
                <a:schemeClr val="accent5"/>
              </a:solidFill>
              <a:latin typeface="Hepta Slab"/>
              <a:ea typeface="Hepta Slab"/>
              <a:cs typeface="Hepta Slab"/>
              <a:sym typeface="Hepta Slab"/>
            </a:endParaRPr>
          </a:p>
        </p:txBody>
      </p:sp>
      <p:sp>
        <p:nvSpPr>
          <p:cNvPr id="1001" name="Google Shape;1001;p114"/>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002" name="Google Shape;1002;p114"/>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03" name="Google Shape;1003;p114"/>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04" name="Google Shape;1004;p114"/>
          <p:cNvSpPr txBox="1"/>
          <p:nvPr/>
        </p:nvSpPr>
        <p:spPr>
          <a:xfrm>
            <a:off x="56884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05" name="Google Shape;1005;p114"/>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06" name="Google Shape;1006;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007" name="Google Shape;1007;p114"/>
          <p:cNvPicPr preferRelativeResize="0"/>
          <p:nvPr/>
        </p:nvPicPr>
        <p:blipFill>
          <a:blip r:embed="rId3">
            <a:alphaModFix/>
          </a:blip>
          <a:stretch>
            <a:fillRect/>
          </a:stretch>
        </p:blipFill>
        <p:spPr>
          <a:xfrm>
            <a:off x="1078713" y="1320071"/>
            <a:ext cx="3981450" cy="1476375"/>
          </a:xfrm>
          <a:prstGeom prst="rect">
            <a:avLst/>
          </a:prstGeom>
          <a:noFill/>
          <a:ln>
            <a:noFill/>
          </a:ln>
        </p:spPr>
      </p:pic>
      <p:pic>
        <p:nvPicPr>
          <p:cNvPr id="1008" name="Google Shape;1008;p114"/>
          <p:cNvPicPr preferRelativeResize="0"/>
          <p:nvPr/>
        </p:nvPicPr>
        <p:blipFill>
          <a:blip r:embed="rId4">
            <a:alphaModFix/>
          </a:blip>
          <a:stretch>
            <a:fillRect/>
          </a:stretch>
        </p:blipFill>
        <p:spPr>
          <a:xfrm>
            <a:off x="1064425" y="2705946"/>
            <a:ext cx="4010025" cy="1533525"/>
          </a:xfrm>
          <a:prstGeom prst="rect">
            <a:avLst/>
          </a:prstGeom>
          <a:noFill/>
          <a:ln>
            <a:noFill/>
          </a:ln>
        </p:spPr>
      </p:pic>
      <p:pic>
        <p:nvPicPr>
          <p:cNvPr id="1009" name="Google Shape;1009;p114"/>
          <p:cNvPicPr preferRelativeResize="0"/>
          <p:nvPr/>
        </p:nvPicPr>
        <p:blipFill>
          <a:blip r:embed="rId5">
            <a:alphaModFix/>
          </a:blip>
          <a:stretch>
            <a:fillRect/>
          </a:stretch>
        </p:blipFill>
        <p:spPr>
          <a:xfrm>
            <a:off x="5543525" y="1805300"/>
            <a:ext cx="2808025" cy="2171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p115"/>
          <p:cNvSpPr txBox="1"/>
          <p:nvPr>
            <p:ph type="ctrTitle"/>
          </p:nvPr>
        </p:nvSpPr>
        <p:spPr>
          <a:xfrm>
            <a:off x="621900" y="519646"/>
            <a:ext cx="7772400" cy="58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Using Blocks to Take Away</a:t>
            </a:r>
            <a:endParaRPr b="0" sz="3000">
              <a:solidFill>
                <a:schemeClr val="accent5"/>
              </a:solidFill>
              <a:latin typeface="Hepta Slab"/>
              <a:ea typeface="Hepta Slab"/>
              <a:cs typeface="Hepta Slab"/>
              <a:sym typeface="Hepta Slab"/>
            </a:endParaRPr>
          </a:p>
        </p:txBody>
      </p:sp>
      <p:sp>
        <p:nvSpPr>
          <p:cNvPr id="1015" name="Google Shape;1015;p115"/>
          <p:cNvSpPr txBox="1"/>
          <p:nvPr/>
        </p:nvSpPr>
        <p:spPr>
          <a:xfrm>
            <a:off x="536963" y="155387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16" name="Google Shape;1016;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17" name="Google Shape;1017;p115"/>
          <p:cNvPicPr preferRelativeResize="0"/>
          <p:nvPr/>
        </p:nvPicPr>
        <p:blipFill>
          <a:blip r:embed="rId3">
            <a:alphaModFix/>
          </a:blip>
          <a:stretch>
            <a:fillRect/>
          </a:stretch>
        </p:blipFill>
        <p:spPr>
          <a:xfrm>
            <a:off x="501225" y="1362463"/>
            <a:ext cx="4057724" cy="2657025"/>
          </a:xfrm>
          <a:prstGeom prst="rect">
            <a:avLst/>
          </a:prstGeom>
          <a:noFill/>
          <a:ln cap="flat" cmpd="sng" w="19050">
            <a:solidFill>
              <a:schemeClr val="dk2"/>
            </a:solidFill>
            <a:prstDash val="solid"/>
            <a:round/>
            <a:headEnd len="sm" w="sm" type="none"/>
            <a:tailEnd len="sm" w="sm" type="none"/>
          </a:ln>
        </p:spPr>
      </p:pic>
      <p:pic>
        <p:nvPicPr>
          <p:cNvPr id="1018" name="Google Shape;1018;p115"/>
          <p:cNvPicPr preferRelativeResize="0"/>
          <p:nvPr/>
        </p:nvPicPr>
        <p:blipFill>
          <a:blip r:embed="rId4">
            <a:alphaModFix/>
          </a:blip>
          <a:stretch>
            <a:fillRect/>
          </a:stretch>
        </p:blipFill>
        <p:spPr>
          <a:xfrm>
            <a:off x="4682375" y="1369675"/>
            <a:ext cx="3711924" cy="264260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sp>
        <p:nvSpPr>
          <p:cNvPr id="1023" name="Google Shape;1023;p116"/>
          <p:cNvSpPr txBox="1"/>
          <p:nvPr>
            <p:ph type="ctrTitle"/>
          </p:nvPr>
        </p:nvSpPr>
        <p:spPr>
          <a:xfrm>
            <a:off x="536975" y="577546"/>
            <a:ext cx="7772400" cy="52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Visual Representation of Data</a:t>
            </a:r>
            <a:endParaRPr b="0" sz="3000">
              <a:solidFill>
                <a:schemeClr val="accent5"/>
              </a:solidFill>
              <a:latin typeface="Hepta Slab"/>
              <a:ea typeface="Hepta Slab"/>
              <a:cs typeface="Hepta Slab"/>
              <a:sym typeface="Hepta Slab"/>
            </a:endParaRPr>
          </a:p>
        </p:txBody>
      </p:sp>
      <p:sp>
        <p:nvSpPr>
          <p:cNvPr id="1024" name="Google Shape;1024;p116"/>
          <p:cNvSpPr txBox="1"/>
          <p:nvPr/>
        </p:nvSpPr>
        <p:spPr>
          <a:xfrm>
            <a:off x="1488675" y="1900100"/>
            <a:ext cx="13335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latin typeface="Quicksand"/>
                <a:ea typeface="Quicksand"/>
                <a:cs typeface="Quicksand"/>
                <a:sym typeface="Quicksand"/>
              </a:rPr>
              <a:t>Make a list</a:t>
            </a:r>
            <a:endParaRPr b="1" sz="1700">
              <a:latin typeface="Quicksand"/>
              <a:ea typeface="Quicksand"/>
              <a:cs typeface="Quicksand"/>
              <a:sym typeface="Quicksand"/>
            </a:endParaRPr>
          </a:p>
        </p:txBody>
      </p:sp>
      <p:sp>
        <p:nvSpPr>
          <p:cNvPr id="1025" name="Google Shape;1025;p116"/>
          <p:cNvSpPr txBox="1"/>
          <p:nvPr/>
        </p:nvSpPr>
        <p:spPr>
          <a:xfrm>
            <a:off x="5051025" y="2145050"/>
            <a:ext cx="29046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latin typeface="Quicksand"/>
                <a:ea typeface="Quicksand"/>
                <a:cs typeface="Quicksand"/>
                <a:sym typeface="Quicksand"/>
              </a:rPr>
              <a:t>Write numbers in a table </a:t>
            </a:r>
            <a:endParaRPr b="1"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p:txBody>
      </p:sp>
      <p:graphicFrame>
        <p:nvGraphicFramePr>
          <p:cNvPr id="1026" name="Google Shape;1026;p116"/>
          <p:cNvGraphicFramePr/>
          <p:nvPr/>
        </p:nvGraphicFramePr>
        <p:xfrm>
          <a:off x="4987475" y="2676650"/>
          <a:ext cx="3000000" cy="3000000"/>
        </p:xfrm>
        <a:graphic>
          <a:graphicData uri="http://schemas.openxmlformats.org/drawingml/2006/table">
            <a:tbl>
              <a:tblPr>
                <a:noFill/>
                <a:tableStyleId>{40162927-7EF4-4CC9-82D3-6D0DC62365D2}</a:tableStyleId>
              </a:tblPr>
              <a:tblGrid>
                <a:gridCol w="1484075"/>
                <a:gridCol w="1484075"/>
              </a:tblGrid>
              <a:tr h="295750">
                <a:tc>
                  <a:txBody>
                    <a:bodyPr/>
                    <a:lstStyle/>
                    <a:p>
                      <a:pPr indent="0" lvl="0" marL="0" rtl="0" algn="l">
                        <a:spcBef>
                          <a:spcPts val="0"/>
                        </a:spcBef>
                        <a:spcAft>
                          <a:spcPts val="0"/>
                        </a:spcAft>
                        <a:buNone/>
                      </a:pPr>
                      <a:r>
                        <a:rPr lang="en" sz="1700"/>
                        <a:t>car</a:t>
                      </a:r>
                      <a:endParaRPr sz="17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95750">
                <a:tc>
                  <a:txBody>
                    <a:bodyPr/>
                    <a:lstStyle/>
                    <a:p>
                      <a:pPr indent="0" lvl="0" marL="0" rtl="0" algn="l">
                        <a:spcBef>
                          <a:spcPts val="0"/>
                        </a:spcBef>
                        <a:spcAft>
                          <a:spcPts val="0"/>
                        </a:spcAft>
                        <a:buNone/>
                      </a:pPr>
                      <a:r>
                        <a:rPr lang="en" sz="1700"/>
                        <a:t>bus</a:t>
                      </a:r>
                      <a:endParaRPr sz="17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95750">
                <a:tc>
                  <a:txBody>
                    <a:bodyPr/>
                    <a:lstStyle/>
                    <a:p>
                      <a:pPr indent="0" lvl="0" marL="0" rtl="0" algn="l">
                        <a:spcBef>
                          <a:spcPts val="0"/>
                        </a:spcBef>
                        <a:spcAft>
                          <a:spcPts val="0"/>
                        </a:spcAft>
                        <a:buNone/>
                      </a:pPr>
                      <a:r>
                        <a:rPr lang="en" sz="1700"/>
                        <a:t>walk</a:t>
                      </a:r>
                      <a:endParaRPr sz="17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95750">
                <a:tc>
                  <a:txBody>
                    <a:bodyPr/>
                    <a:lstStyle/>
                    <a:p>
                      <a:pPr indent="0" lvl="0" marL="0" rtl="0" algn="l">
                        <a:spcBef>
                          <a:spcPts val="0"/>
                        </a:spcBef>
                        <a:spcAft>
                          <a:spcPts val="0"/>
                        </a:spcAft>
                        <a:buNone/>
                      </a:pPr>
                      <a:r>
                        <a:rPr lang="en" sz="1700"/>
                        <a:t>train</a:t>
                      </a:r>
                      <a:endParaRPr sz="17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aphicFrame>
        <p:nvGraphicFramePr>
          <p:cNvPr id="1027" name="Google Shape;1027;p116"/>
          <p:cNvGraphicFramePr/>
          <p:nvPr/>
        </p:nvGraphicFramePr>
        <p:xfrm>
          <a:off x="916875" y="2283895"/>
          <a:ext cx="3000000" cy="3000000"/>
        </p:xfrm>
        <a:graphic>
          <a:graphicData uri="http://schemas.openxmlformats.org/drawingml/2006/table">
            <a:tbl>
              <a:tblPr>
                <a:noFill/>
                <a:tableStyleId>{40162927-7EF4-4CC9-82D3-6D0DC62365D2}</a:tableStyleId>
              </a:tblPr>
              <a:tblGrid>
                <a:gridCol w="655625"/>
                <a:gridCol w="655625"/>
                <a:gridCol w="655625"/>
                <a:gridCol w="655625"/>
              </a:tblGrid>
              <a:tr h="311275">
                <a:tc>
                  <a:txBody>
                    <a:bodyPr/>
                    <a:lstStyle/>
                    <a:p>
                      <a:pPr indent="0" lvl="0" marL="0" rtl="0" algn="l">
                        <a:spcBef>
                          <a:spcPts val="0"/>
                        </a:spcBef>
                        <a:spcAft>
                          <a:spcPts val="0"/>
                        </a:spcAft>
                        <a:buNone/>
                      </a:pPr>
                      <a:r>
                        <a:rPr lang="en" sz="1700"/>
                        <a:t>car</a:t>
                      </a:r>
                      <a:endParaRPr sz="1700"/>
                    </a:p>
                  </a:txBody>
                  <a:tcPr marT="91425" marB="91425" marR="91425" marL="91425"/>
                </a:tc>
                <a:tc>
                  <a:txBody>
                    <a:bodyPr/>
                    <a:lstStyle/>
                    <a:p>
                      <a:pPr indent="0" lvl="0" marL="0" rtl="0" algn="l">
                        <a:spcBef>
                          <a:spcPts val="0"/>
                        </a:spcBef>
                        <a:spcAft>
                          <a:spcPts val="0"/>
                        </a:spcAft>
                        <a:buNone/>
                      </a:pPr>
                      <a:r>
                        <a:rPr lang="en" sz="1700"/>
                        <a:t>bus</a:t>
                      </a:r>
                      <a:endParaRPr sz="1700"/>
                    </a:p>
                  </a:txBody>
                  <a:tcPr marT="91425" marB="91425" marR="91425" marL="91425"/>
                </a:tc>
                <a:tc>
                  <a:txBody>
                    <a:bodyPr/>
                    <a:lstStyle/>
                    <a:p>
                      <a:pPr indent="0" lvl="0" marL="0" rtl="0" algn="l">
                        <a:spcBef>
                          <a:spcPts val="0"/>
                        </a:spcBef>
                        <a:spcAft>
                          <a:spcPts val="0"/>
                        </a:spcAft>
                        <a:buNone/>
                      </a:pPr>
                      <a:r>
                        <a:rPr lang="en" sz="1700"/>
                        <a:t>walk</a:t>
                      </a:r>
                      <a:endParaRPr sz="1700"/>
                    </a:p>
                  </a:txBody>
                  <a:tcPr marT="91425" marB="91425" marR="91425" marL="91425"/>
                </a:tc>
                <a:tc>
                  <a:txBody>
                    <a:bodyPr/>
                    <a:lstStyle/>
                    <a:p>
                      <a:pPr indent="0" lvl="0" marL="0" rtl="0" algn="l">
                        <a:spcBef>
                          <a:spcPts val="0"/>
                        </a:spcBef>
                        <a:spcAft>
                          <a:spcPts val="0"/>
                        </a:spcAft>
                        <a:buNone/>
                      </a:pPr>
                      <a:r>
                        <a:rPr lang="en" sz="1700"/>
                        <a:t>train</a:t>
                      </a:r>
                      <a:endParaRPr sz="1700"/>
                    </a:p>
                  </a:txBody>
                  <a:tcPr marT="91425" marB="91425" marR="91425" marL="91425"/>
                </a:tc>
              </a:tr>
              <a:tr h="280275">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r>
              <a:tr h="280275">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r>
              <a:tr h="255125">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r>
              <a:tr h="255125">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r>
              <a:tr h="255125">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r>
              <a:tr h="255125">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c>
                  <a:txBody>
                    <a:bodyPr/>
                    <a:lstStyle/>
                    <a:p>
                      <a:pPr indent="0" lvl="0" marL="0" rtl="0" algn="l">
                        <a:spcBef>
                          <a:spcPts val="0"/>
                        </a:spcBef>
                        <a:spcAft>
                          <a:spcPts val="0"/>
                        </a:spcAft>
                        <a:buNone/>
                      </a:pPr>
                      <a:r>
                        <a:t/>
                      </a:r>
                      <a:endParaRPr sz="900"/>
                    </a:p>
                  </a:txBody>
                  <a:tcPr marT="91425" marB="91425" marR="91425" marL="91425"/>
                </a:tc>
              </a:tr>
            </a:tbl>
          </a:graphicData>
        </a:graphic>
      </p:graphicFrame>
      <p:sp>
        <p:nvSpPr>
          <p:cNvPr id="1028" name="Google Shape;1028;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29" name="Google Shape;1029;p116"/>
          <p:cNvSpPr txBox="1"/>
          <p:nvPr/>
        </p:nvSpPr>
        <p:spPr>
          <a:xfrm>
            <a:off x="399750" y="1271875"/>
            <a:ext cx="8344500" cy="35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Let’s organize and represent the data about how our class gets to school.</a:t>
            </a:r>
            <a:endParaRPr sz="1900">
              <a:latin typeface="Quicksand"/>
              <a:ea typeface="Quicksand"/>
              <a:cs typeface="Quicksand"/>
              <a:sym typeface="Quicksand"/>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sp>
        <p:nvSpPr>
          <p:cNvPr id="1034" name="Google Shape;1034;p117"/>
          <p:cNvSpPr/>
          <p:nvPr/>
        </p:nvSpPr>
        <p:spPr>
          <a:xfrm flipH="1">
            <a:off x="701064" y="2181500"/>
            <a:ext cx="2704811" cy="21166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117"/>
          <p:cNvSpPr txBox="1"/>
          <p:nvPr/>
        </p:nvSpPr>
        <p:spPr>
          <a:xfrm>
            <a:off x="1154672" y="2292750"/>
            <a:ext cx="1797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After finding the difference in your group activity, you found the sum of your numbers. In the end, how many do Lin, Han, Diego, and Jada have in all? Explain.</a:t>
            </a:r>
            <a:endParaRPr b="1" sz="1100">
              <a:latin typeface="Quicksand"/>
              <a:ea typeface="Quicksand"/>
              <a:cs typeface="Quicksand"/>
              <a:sym typeface="Quicksand"/>
            </a:endParaRPr>
          </a:p>
        </p:txBody>
      </p:sp>
      <p:sp>
        <p:nvSpPr>
          <p:cNvPr id="1036" name="Google Shape;1036;p117"/>
          <p:cNvSpPr/>
          <p:nvPr/>
        </p:nvSpPr>
        <p:spPr>
          <a:xfrm>
            <a:off x="5880450" y="2033976"/>
            <a:ext cx="2660093" cy="20048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117"/>
          <p:cNvSpPr txBox="1"/>
          <p:nvPr/>
        </p:nvSpPr>
        <p:spPr>
          <a:xfrm>
            <a:off x="6108638" y="2292750"/>
            <a:ext cx="2082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Activity 2 required you all to work together. What are some ways your group worked together?</a:t>
            </a:r>
            <a:endParaRPr b="1" sz="1300">
              <a:latin typeface="Quicksand"/>
              <a:ea typeface="Quicksand"/>
              <a:cs typeface="Quicksand"/>
              <a:sym typeface="Quicksand"/>
            </a:endParaRPr>
          </a:p>
        </p:txBody>
      </p:sp>
      <p:sp>
        <p:nvSpPr>
          <p:cNvPr id="1038" name="Google Shape;1038;p117"/>
          <p:cNvSpPr txBox="1"/>
          <p:nvPr/>
        </p:nvSpPr>
        <p:spPr>
          <a:xfrm>
            <a:off x="1139525" y="526775"/>
            <a:ext cx="6380100" cy="44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Today you used different methods to find the difference between 2 two-digit numbers.  You solved in ways that make sense to you and you used base-ten blocks to take away different amounts</a:t>
            </a:r>
            <a:endParaRPr sz="1700">
              <a:latin typeface="Livvic"/>
              <a:ea typeface="Livvic"/>
              <a:cs typeface="Livvic"/>
              <a:sym typeface="Livvic"/>
            </a:endParaRPr>
          </a:p>
        </p:txBody>
      </p:sp>
      <p:pic>
        <p:nvPicPr>
          <p:cNvPr id="1039" name="Google Shape;1039;p117"/>
          <p:cNvPicPr preferRelativeResize="0"/>
          <p:nvPr/>
        </p:nvPicPr>
        <p:blipFill>
          <a:blip r:embed="rId3">
            <a:alphaModFix/>
          </a:blip>
          <a:stretch>
            <a:fillRect/>
          </a:stretch>
        </p:blipFill>
        <p:spPr>
          <a:xfrm>
            <a:off x="3659363" y="2620600"/>
            <a:ext cx="2085975" cy="1857375"/>
          </a:xfrm>
          <a:prstGeom prst="rect">
            <a:avLst/>
          </a:prstGeom>
          <a:noFill/>
          <a:ln>
            <a:noFill/>
          </a:ln>
        </p:spPr>
      </p:pic>
      <p:sp>
        <p:nvSpPr>
          <p:cNvPr id="1040" name="Google Shape;1040;p11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044" name="Shape 1044"/>
        <p:cNvGrpSpPr/>
        <p:nvPr/>
      </p:nvGrpSpPr>
      <p:grpSpPr>
        <a:xfrm>
          <a:off x="0" y="0"/>
          <a:ext cx="0" cy="0"/>
          <a:chOff x="0" y="0"/>
          <a:chExt cx="0" cy="0"/>
        </a:xfrm>
      </p:grpSpPr>
      <p:sp>
        <p:nvSpPr>
          <p:cNvPr id="1045" name="Google Shape;1045;p118"/>
          <p:cNvSpPr txBox="1"/>
          <p:nvPr>
            <p:ph type="ctrTitle"/>
          </p:nvPr>
        </p:nvSpPr>
        <p:spPr>
          <a:xfrm>
            <a:off x="1415425" y="1634250"/>
            <a:ext cx="6672300" cy="12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latin typeface="Hepta Slab"/>
                <a:ea typeface="Hepta Slab"/>
                <a:cs typeface="Hepta Slab"/>
                <a:sym typeface="Hepta Slab"/>
              </a:rPr>
              <a:t> Comparing Methods to Find the Difference</a:t>
            </a:r>
            <a:endParaRPr sz="4200">
              <a:latin typeface="Hepta Slab"/>
              <a:ea typeface="Hepta Slab"/>
              <a:cs typeface="Hepta Slab"/>
              <a:sym typeface="Hepta Slab"/>
            </a:endParaRPr>
          </a:p>
        </p:txBody>
      </p:sp>
      <p:sp>
        <p:nvSpPr>
          <p:cNvPr id="1046" name="Google Shape;1046;p118"/>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decompose to subtract.</a:t>
            </a:r>
            <a:endParaRPr>
              <a:latin typeface="Quicksand"/>
              <a:ea typeface="Quicksand"/>
              <a:cs typeface="Quicksand"/>
              <a:sym typeface="Quicksand"/>
            </a:endParaRPr>
          </a:p>
        </p:txBody>
      </p:sp>
      <p:sp>
        <p:nvSpPr>
          <p:cNvPr id="1047" name="Google Shape;1047;p118"/>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11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2.NBT.B.8, 2.NBT.B.9</a:t>
            </a:r>
            <a:endParaRPr sz="1100">
              <a:latin typeface="Quicksand"/>
              <a:ea typeface="Quicksand"/>
              <a:cs typeface="Quicksand"/>
              <a:sym typeface="Quicksand"/>
            </a:endParaRPr>
          </a:p>
        </p:txBody>
      </p:sp>
      <p:sp>
        <p:nvSpPr>
          <p:cNvPr id="1049" name="Google Shape;1049;p118"/>
          <p:cNvSpPr txBox="1"/>
          <p:nvPr/>
        </p:nvSpPr>
        <p:spPr>
          <a:xfrm>
            <a:off x="7663225" y="0"/>
            <a:ext cx="1647600" cy="196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53" name="Shape 1053"/>
        <p:cNvGrpSpPr/>
        <p:nvPr/>
      </p:nvGrpSpPr>
      <p:grpSpPr>
        <a:xfrm>
          <a:off x="0" y="0"/>
          <a:ext cx="0" cy="0"/>
          <a:chOff x="0" y="0"/>
          <a:chExt cx="0" cy="0"/>
        </a:xfrm>
      </p:grpSpPr>
      <p:sp>
        <p:nvSpPr>
          <p:cNvPr id="1054" name="Google Shape;1054;p119"/>
          <p:cNvSpPr txBox="1"/>
          <p:nvPr>
            <p:ph type="ctrTitle"/>
          </p:nvPr>
        </p:nvSpPr>
        <p:spPr>
          <a:xfrm>
            <a:off x="400450" y="7422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Add and Subtract Multiples of 10</a:t>
            </a:r>
            <a:endParaRPr b="0" sz="3000">
              <a:solidFill>
                <a:srgbClr val="595959"/>
              </a:solidFill>
              <a:latin typeface="Hepta Slab"/>
              <a:ea typeface="Hepta Slab"/>
              <a:cs typeface="Hepta Slab"/>
              <a:sym typeface="Hepta Slab"/>
            </a:endParaRPr>
          </a:p>
        </p:txBody>
      </p:sp>
      <p:sp>
        <p:nvSpPr>
          <p:cNvPr id="1055" name="Google Shape;1055;p11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56" name="Google Shape;1056;p119"/>
          <p:cNvGrpSpPr/>
          <p:nvPr/>
        </p:nvGrpSpPr>
        <p:grpSpPr>
          <a:xfrm rot="-582038">
            <a:off x="944004" y="1726290"/>
            <a:ext cx="2814691" cy="1178710"/>
            <a:chOff x="529600" y="1419225"/>
            <a:chExt cx="2814696" cy="1178712"/>
          </a:xfrm>
        </p:grpSpPr>
        <p:sp>
          <p:nvSpPr>
            <p:cNvPr id="1057" name="Google Shape;1057;p119"/>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19"/>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059" name="Google Shape;1059;p119"/>
          <p:cNvPicPr preferRelativeResize="0"/>
          <p:nvPr/>
        </p:nvPicPr>
        <p:blipFill>
          <a:blip r:embed="rId3">
            <a:alphaModFix/>
          </a:blip>
          <a:stretch>
            <a:fillRect/>
          </a:stretch>
        </p:blipFill>
        <p:spPr>
          <a:xfrm>
            <a:off x="3775945" y="2332530"/>
            <a:ext cx="2973050" cy="1140042"/>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63" name="Shape 1063"/>
        <p:cNvGrpSpPr/>
        <p:nvPr/>
      </p:nvGrpSpPr>
      <p:grpSpPr>
        <a:xfrm>
          <a:off x="0" y="0"/>
          <a:ext cx="0" cy="0"/>
          <a:chOff x="0" y="0"/>
          <a:chExt cx="0" cy="0"/>
        </a:xfrm>
      </p:grpSpPr>
      <p:sp>
        <p:nvSpPr>
          <p:cNvPr id="1064" name="Google Shape;1064;p120"/>
          <p:cNvSpPr txBox="1"/>
          <p:nvPr>
            <p:ph type="ctrTitle"/>
          </p:nvPr>
        </p:nvSpPr>
        <p:spPr>
          <a:xfrm>
            <a:off x="400450" y="7422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Add and Subtract Multiples of 10</a:t>
            </a:r>
            <a:endParaRPr b="0" sz="3000">
              <a:solidFill>
                <a:srgbClr val="595959"/>
              </a:solidFill>
              <a:latin typeface="Hepta Slab"/>
              <a:ea typeface="Hepta Slab"/>
              <a:cs typeface="Hepta Slab"/>
              <a:sym typeface="Hepta Slab"/>
            </a:endParaRPr>
          </a:p>
        </p:txBody>
      </p:sp>
      <p:sp>
        <p:nvSpPr>
          <p:cNvPr id="1065" name="Google Shape;1065;p12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66" name="Google Shape;1066;p120"/>
          <p:cNvGrpSpPr/>
          <p:nvPr/>
        </p:nvGrpSpPr>
        <p:grpSpPr>
          <a:xfrm rot="-582038">
            <a:off x="944004" y="1726290"/>
            <a:ext cx="2814691" cy="1178710"/>
            <a:chOff x="529600" y="1419225"/>
            <a:chExt cx="2814696" cy="1178712"/>
          </a:xfrm>
        </p:grpSpPr>
        <p:sp>
          <p:nvSpPr>
            <p:cNvPr id="1067" name="Google Shape;1067;p120"/>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120"/>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069" name="Google Shape;1069;p120"/>
          <p:cNvPicPr preferRelativeResize="0"/>
          <p:nvPr/>
        </p:nvPicPr>
        <p:blipFill>
          <a:blip r:embed="rId3">
            <a:alphaModFix/>
          </a:blip>
          <a:stretch>
            <a:fillRect/>
          </a:stretch>
        </p:blipFill>
        <p:spPr>
          <a:xfrm>
            <a:off x="3990271" y="2139654"/>
            <a:ext cx="2625100" cy="1208375"/>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73" name="Shape 1073"/>
        <p:cNvGrpSpPr/>
        <p:nvPr/>
      </p:nvGrpSpPr>
      <p:grpSpPr>
        <a:xfrm>
          <a:off x="0" y="0"/>
          <a:ext cx="0" cy="0"/>
          <a:chOff x="0" y="0"/>
          <a:chExt cx="0" cy="0"/>
        </a:xfrm>
      </p:grpSpPr>
      <p:sp>
        <p:nvSpPr>
          <p:cNvPr id="1074" name="Google Shape;1074;p121"/>
          <p:cNvSpPr txBox="1"/>
          <p:nvPr>
            <p:ph type="ctrTitle"/>
          </p:nvPr>
        </p:nvSpPr>
        <p:spPr>
          <a:xfrm>
            <a:off x="400450" y="7422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Add and Subtract Multiples of 10</a:t>
            </a:r>
            <a:endParaRPr b="0" sz="3000">
              <a:solidFill>
                <a:srgbClr val="595959"/>
              </a:solidFill>
              <a:latin typeface="Hepta Slab"/>
              <a:ea typeface="Hepta Slab"/>
              <a:cs typeface="Hepta Slab"/>
              <a:sym typeface="Hepta Slab"/>
            </a:endParaRPr>
          </a:p>
        </p:txBody>
      </p:sp>
      <p:sp>
        <p:nvSpPr>
          <p:cNvPr id="1075" name="Google Shape;1075;p12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76" name="Google Shape;1076;p121"/>
          <p:cNvGrpSpPr/>
          <p:nvPr/>
        </p:nvGrpSpPr>
        <p:grpSpPr>
          <a:xfrm rot="-582038">
            <a:off x="944004" y="1726290"/>
            <a:ext cx="2814691" cy="1178710"/>
            <a:chOff x="529600" y="1419225"/>
            <a:chExt cx="2814696" cy="1178712"/>
          </a:xfrm>
        </p:grpSpPr>
        <p:sp>
          <p:nvSpPr>
            <p:cNvPr id="1077" name="Google Shape;1077;p121"/>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21"/>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079" name="Google Shape;1079;p121"/>
          <p:cNvPicPr preferRelativeResize="0"/>
          <p:nvPr/>
        </p:nvPicPr>
        <p:blipFill>
          <a:blip r:embed="rId3">
            <a:alphaModFix/>
          </a:blip>
          <a:stretch>
            <a:fillRect/>
          </a:stretch>
        </p:blipFill>
        <p:spPr>
          <a:xfrm>
            <a:off x="4025992" y="2046782"/>
            <a:ext cx="2278100" cy="1372700"/>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83" name="Shape 1083"/>
        <p:cNvGrpSpPr/>
        <p:nvPr/>
      </p:nvGrpSpPr>
      <p:grpSpPr>
        <a:xfrm>
          <a:off x="0" y="0"/>
          <a:ext cx="0" cy="0"/>
          <a:chOff x="0" y="0"/>
          <a:chExt cx="0" cy="0"/>
        </a:xfrm>
      </p:grpSpPr>
      <p:sp>
        <p:nvSpPr>
          <p:cNvPr id="1084" name="Google Shape;1084;p122"/>
          <p:cNvSpPr txBox="1"/>
          <p:nvPr>
            <p:ph type="ctrTitle"/>
          </p:nvPr>
        </p:nvSpPr>
        <p:spPr>
          <a:xfrm>
            <a:off x="400450" y="7422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Add and Subtract Multiples of 10</a:t>
            </a:r>
            <a:endParaRPr b="0" sz="3000">
              <a:solidFill>
                <a:srgbClr val="595959"/>
              </a:solidFill>
              <a:latin typeface="Hepta Slab"/>
              <a:ea typeface="Hepta Slab"/>
              <a:cs typeface="Hepta Slab"/>
              <a:sym typeface="Hepta Slab"/>
            </a:endParaRPr>
          </a:p>
        </p:txBody>
      </p:sp>
      <p:sp>
        <p:nvSpPr>
          <p:cNvPr id="1085" name="Google Shape;1085;p12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86" name="Google Shape;1086;p122"/>
          <p:cNvGrpSpPr/>
          <p:nvPr/>
        </p:nvGrpSpPr>
        <p:grpSpPr>
          <a:xfrm rot="-582038">
            <a:off x="944004" y="1726290"/>
            <a:ext cx="2814691" cy="1178710"/>
            <a:chOff x="529600" y="1419225"/>
            <a:chExt cx="2814696" cy="1178712"/>
          </a:xfrm>
        </p:grpSpPr>
        <p:sp>
          <p:nvSpPr>
            <p:cNvPr id="1087" name="Google Shape;1087;p122"/>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22"/>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089" name="Google Shape;1089;p122"/>
          <p:cNvPicPr preferRelativeResize="0"/>
          <p:nvPr/>
        </p:nvPicPr>
        <p:blipFill>
          <a:blip r:embed="rId3">
            <a:alphaModFix/>
          </a:blip>
          <a:stretch>
            <a:fillRect/>
          </a:stretch>
        </p:blipFill>
        <p:spPr>
          <a:xfrm>
            <a:off x="4025995" y="2161105"/>
            <a:ext cx="2027175" cy="1158375"/>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sp>
        <p:nvSpPr>
          <p:cNvPr id="1094" name="Google Shape;1094;p123"/>
          <p:cNvSpPr txBox="1"/>
          <p:nvPr>
            <p:ph type="ctrTitle"/>
          </p:nvPr>
        </p:nvSpPr>
        <p:spPr>
          <a:xfrm>
            <a:off x="607250" y="6733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Clare’s Method for Finding the Difference</a:t>
            </a:r>
            <a:endParaRPr b="0" sz="2700">
              <a:solidFill>
                <a:schemeClr val="accent5"/>
              </a:solidFill>
              <a:latin typeface="Hepta Slab"/>
              <a:ea typeface="Hepta Slab"/>
              <a:cs typeface="Hepta Slab"/>
              <a:sym typeface="Hepta Slab"/>
            </a:endParaRPr>
          </a:p>
        </p:txBody>
      </p:sp>
      <p:sp>
        <p:nvSpPr>
          <p:cNvPr id="1095" name="Google Shape;1095;p123"/>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96" name="Google Shape;1096;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097" name="Google Shape;1097;p123"/>
          <p:cNvPicPr preferRelativeResize="0"/>
          <p:nvPr/>
        </p:nvPicPr>
        <p:blipFill>
          <a:blip r:embed="rId3">
            <a:alphaModFix/>
          </a:blip>
          <a:stretch>
            <a:fillRect/>
          </a:stretch>
        </p:blipFill>
        <p:spPr>
          <a:xfrm>
            <a:off x="502425" y="1646200"/>
            <a:ext cx="3762825" cy="2653600"/>
          </a:xfrm>
          <a:prstGeom prst="rect">
            <a:avLst/>
          </a:prstGeom>
          <a:noFill/>
          <a:ln cap="flat" cmpd="sng" w="19050">
            <a:solidFill>
              <a:schemeClr val="dk2"/>
            </a:solidFill>
            <a:prstDash val="solid"/>
            <a:round/>
            <a:headEnd len="sm" w="sm" type="none"/>
            <a:tailEnd len="sm" w="sm" type="none"/>
          </a:ln>
        </p:spPr>
      </p:pic>
      <p:sp>
        <p:nvSpPr>
          <p:cNvPr id="1098" name="Google Shape;1098;p123"/>
          <p:cNvSpPr txBox="1"/>
          <p:nvPr/>
        </p:nvSpPr>
        <p:spPr>
          <a:xfrm>
            <a:off x="4394350" y="1504950"/>
            <a:ext cx="4472100" cy="293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Part 1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1. Represent Clare’s work with base-ten blocks.</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2.  Equation:  </a:t>
            </a:r>
            <a:endParaRPr sz="1600">
              <a:latin typeface="Livvic"/>
              <a:ea typeface="Livvic"/>
              <a:cs typeface="Livvic"/>
              <a:sym typeface="Livvic"/>
            </a:endParaRPr>
          </a:p>
          <a:p>
            <a:pPr indent="0" lvl="0" marL="0" rtl="0" algn="ctr">
              <a:spcBef>
                <a:spcPts val="0"/>
              </a:spcBef>
              <a:spcAft>
                <a:spcPts val="0"/>
              </a:spcAft>
              <a:buNone/>
            </a:pPr>
            <a:r>
              <a:rPr lang="en" sz="1600">
                <a:latin typeface="Livvic"/>
                <a:ea typeface="Livvic"/>
                <a:cs typeface="Livvic"/>
                <a:sym typeface="Livvic"/>
              </a:rPr>
              <a:t>34 - 18 =________</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3. Talk to your group about how Clare’s work shows her thinking.</a:t>
            </a:r>
            <a:endParaRPr sz="1600">
              <a:latin typeface="Livvic"/>
              <a:ea typeface="Livvic"/>
              <a:cs typeface="Livvic"/>
              <a:sym typeface="Livvic"/>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sp>
        <p:nvSpPr>
          <p:cNvPr id="1103" name="Google Shape;1103;p124"/>
          <p:cNvSpPr txBox="1"/>
          <p:nvPr>
            <p:ph type="ctrTitle"/>
          </p:nvPr>
        </p:nvSpPr>
        <p:spPr>
          <a:xfrm>
            <a:off x="607250" y="6733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Clare’s Method for Finding the Difference</a:t>
            </a:r>
            <a:endParaRPr b="0" sz="2700">
              <a:solidFill>
                <a:schemeClr val="accent5"/>
              </a:solidFill>
              <a:latin typeface="Hepta Slab"/>
              <a:ea typeface="Hepta Slab"/>
              <a:cs typeface="Hepta Slab"/>
              <a:sym typeface="Hepta Slab"/>
            </a:endParaRPr>
          </a:p>
        </p:txBody>
      </p:sp>
      <p:sp>
        <p:nvSpPr>
          <p:cNvPr id="1104" name="Google Shape;1104;p124"/>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05" name="Google Shape;1105;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106" name="Google Shape;1106;p124"/>
          <p:cNvPicPr preferRelativeResize="0"/>
          <p:nvPr/>
        </p:nvPicPr>
        <p:blipFill>
          <a:blip r:embed="rId3">
            <a:alphaModFix/>
          </a:blip>
          <a:stretch>
            <a:fillRect/>
          </a:stretch>
        </p:blipFill>
        <p:spPr>
          <a:xfrm>
            <a:off x="502425" y="1646200"/>
            <a:ext cx="3762825" cy="2653600"/>
          </a:xfrm>
          <a:prstGeom prst="rect">
            <a:avLst/>
          </a:prstGeom>
          <a:noFill/>
          <a:ln cap="flat" cmpd="sng" w="19050">
            <a:solidFill>
              <a:schemeClr val="dk2"/>
            </a:solidFill>
            <a:prstDash val="solid"/>
            <a:round/>
            <a:headEnd len="sm" w="sm" type="none"/>
            <a:tailEnd len="sm" w="sm" type="none"/>
          </a:ln>
        </p:spPr>
      </p:pic>
      <p:sp>
        <p:nvSpPr>
          <p:cNvPr id="1107" name="Google Shape;1107;p124"/>
          <p:cNvSpPr txBox="1"/>
          <p:nvPr/>
        </p:nvSpPr>
        <p:spPr>
          <a:xfrm>
            <a:off x="4394350" y="1504950"/>
            <a:ext cx="4472100" cy="293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Part 2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1. Try Clare’s method to find the value of :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457200" lvl="0" marL="914400" rtl="0" algn="l">
              <a:spcBef>
                <a:spcPts val="0"/>
              </a:spcBef>
              <a:spcAft>
                <a:spcPts val="0"/>
              </a:spcAft>
              <a:buNone/>
            </a:pPr>
            <a:r>
              <a:rPr lang="en" sz="1600">
                <a:latin typeface="Livvic"/>
                <a:ea typeface="Livvic"/>
                <a:cs typeface="Livvic"/>
                <a:sym typeface="Livvic"/>
              </a:rPr>
              <a:t>73 - 26</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Show your thinking using base-ten diagrams. Use the blocks if it helps.</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2.  Equation:  </a:t>
            </a:r>
            <a:endParaRPr sz="1600">
              <a:latin typeface="Livvic"/>
              <a:ea typeface="Livvic"/>
              <a:cs typeface="Livvic"/>
              <a:sym typeface="Livvic"/>
            </a:endParaRPr>
          </a:p>
          <a:p>
            <a:pPr indent="0" lvl="0" marL="0" rtl="0" algn="ctr">
              <a:spcBef>
                <a:spcPts val="0"/>
              </a:spcBef>
              <a:spcAft>
                <a:spcPts val="0"/>
              </a:spcAft>
              <a:buNone/>
            </a:pPr>
            <a:r>
              <a:rPr lang="en" sz="1600">
                <a:solidFill>
                  <a:schemeClr val="dk1"/>
                </a:solidFill>
                <a:latin typeface="Livvic"/>
                <a:ea typeface="Livvic"/>
                <a:cs typeface="Livvic"/>
                <a:sym typeface="Livvic"/>
              </a:rPr>
              <a:t>73 - 26</a:t>
            </a:r>
            <a:r>
              <a:rPr lang="en" sz="1600">
                <a:latin typeface="Livvic"/>
                <a:ea typeface="Livvic"/>
                <a:cs typeface="Livvic"/>
                <a:sym typeface="Livvic"/>
              </a:rPr>
              <a:t> =________</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125"/>
          <p:cNvSpPr txBox="1"/>
          <p:nvPr>
            <p:ph type="ctrTitle"/>
          </p:nvPr>
        </p:nvSpPr>
        <p:spPr>
          <a:xfrm>
            <a:off x="456600" y="514803"/>
            <a:ext cx="7772400" cy="63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Lin’s Method for Finding the Difference</a:t>
            </a:r>
            <a:endParaRPr b="0" sz="2400">
              <a:solidFill>
                <a:schemeClr val="accent5"/>
              </a:solidFill>
              <a:latin typeface="Hepta Slab"/>
              <a:ea typeface="Hepta Slab"/>
              <a:cs typeface="Hepta Slab"/>
              <a:sym typeface="Hepta Slab"/>
            </a:endParaRPr>
          </a:p>
        </p:txBody>
      </p:sp>
      <p:sp>
        <p:nvSpPr>
          <p:cNvPr id="1113" name="Google Shape;1113;p12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14" name="Google Shape;1114;p125"/>
          <p:cNvSpPr txBox="1"/>
          <p:nvPr/>
        </p:nvSpPr>
        <p:spPr>
          <a:xfrm>
            <a:off x="456600" y="1531525"/>
            <a:ext cx="4526700" cy="252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Part 1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1. Represent Lin’s work with base-ten blocks.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2. Find the missing value.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		71 - 53 =_____</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3. Talk to your group about Lin’s work </a:t>
            </a:r>
            <a:endParaRPr sz="1700">
              <a:latin typeface="Livvic"/>
              <a:ea typeface="Livvic"/>
              <a:cs typeface="Livvic"/>
              <a:sym typeface="Livvic"/>
            </a:endParaRPr>
          </a:p>
        </p:txBody>
      </p:sp>
      <p:sp>
        <p:nvSpPr>
          <p:cNvPr id="1115" name="Google Shape;1115;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116" name="Google Shape;1116;p125"/>
          <p:cNvPicPr preferRelativeResize="0"/>
          <p:nvPr/>
        </p:nvPicPr>
        <p:blipFill>
          <a:blip r:embed="rId3">
            <a:alphaModFix/>
          </a:blip>
          <a:stretch>
            <a:fillRect/>
          </a:stretch>
        </p:blipFill>
        <p:spPr>
          <a:xfrm>
            <a:off x="4983375" y="1840700"/>
            <a:ext cx="3677800" cy="1898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126"/>
          <p:cNvSpPr txBox="1"/>
          <p:nvPr>
            <p:ph type="ctrTitle"/>
          </p:nvPr>
        </p:nvSpPr>
        <p:spPr>
          <a:xfrm>
            <a:off x="456600" y="514803"/>
            <a:ext cx="7772400" cy="63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Lin’s Method for Finding the Difference</a:t>
            </a:r>
            <a:endParaRPr b="0" sz="2400">
              <a:solidFill>
                <a:schemeClr val="accent5"/>
              </a:solidFill>
              <a:latin typeface="Hepta Slab"/>
              <a:ea typeface="Hepta Slab"/>
              <a:cs typeface="Hepta Slab"/>
              <a:sym typeface="Hepta Slab"/>
            </a:endParaRPr>
          </a:p>
        </p:txBody>
      </p:sp>
      <p:sp>
        <p:nvSpPr>
          <p:cNvPr id="1122" name="Google Shape;1122;p12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23" name="Google Shape;1123;p126"/>
          <p:cNvSpPr txBox="1"/>
          <p:nvPr/>
        </p:nvSpPr>
        <p:spPr>
          <a:xfrm>
            <a:off x="456600" y="1330325"/>
            <a:ext cx="4526700" cy="252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Part 2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1. Try Lin’s method to find the value of :</a:t>
            </a:r>
            <a:endParaRPr sz="1700">
              <a:latin typeface="Livvic"/>
              <a:ea typeface="Livvic"/>
              <a:cs typeface="Livvic"/>
              <a:sym typeface="Livvic"/>
            </a:endParaRPr>
          </a:p>
          <a:p>
            <a:pPr indent="457200" lvl="0" marL="914400" rtl="0" algn="l">
              <a:spcBef>
                <a:spcPts val="0"/>
              </a:spcBef>
              <a:spcAft>
                <a:spcPts val="0"/>
              </a:spcAft>
              <a:buNone/>
            </a:pPr>
            <a:r>
              <a:rPr lang="en" sz="1700">
                <a:latin typeface="Livvic"/>
                <a:ea typeface="Livvic"/>
                <a:cs typeface="Livvic"/>
                <a:sym typeface="Livvic"/>
              </a:rPr>
              <a:t>82 - 37 = _______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336550" lvl="0" marL="457200" rtl="0" algn="l">
              <a:spcBef>
                <a:spcPts val="0"/>
              </a:spcBef>
              <a:spcAft>
                <a:spcPts val="0"/>
              </a:spcAft>
              <a:buSzPts val="1700"/>
              <a:buFont typeface="Livvic"/>
              <a:buChar char="●"/>
            </a:pPr>
            <a:r>
              <a:rPr lang="en" sz="1700">
                <a:latin typeface="Livvic"/>
                <a:ea typeface="Livvic"/>
                <a:cs typeface="Livvic"/>
                <a:sym typeface="Livvic"/>
              </a:rPr>
              <a:t>Represent 82 with base-ten blocks using only 7 tens. </a:t>
            </a:r>
            <a:endParaRPr sz="1700">
              <a:latin typeface="Livvic"/>
              <a:ea typeface="Livvic"/>
              <a:cs typeface="Livvic"/>
              <a:sym typeface="Livvic"/>
            </a:endParaRPr>
          </a:p>
          <a:p>
            <a:pPr indent="-336550" lvl="0" marL="457200" rtl="0" algn="l">
              <a:spcBef>
                <a:spcPts val="1000"/>
              </a:spcBef>
              <a:spcAft>
                <a:spcPts val="0"/>
              </a:spcAft>
              <a:buSzPts val="1700"/>
              <a:buFont typeface="Livvic"/>
              <a:buChar char="●"/>
            </a:pPr>
            <a:r>
              <a:rPr lang="en" sz="1700">
                <a:latin typeface="Livvic"/>
                <a:ea typeface="Livvic"/>
                <a:cs typeface="Livvic"/>
                <a:sym typeface="Livvic"/>
              </a:rPr>
              <a:t>How many ones do you have? _________ </a:t>
            </a:r>
            <a:endParaRPr sz="1700">
              <a:latin typeface="Livvic"/>
              <a:ea typeface="Livvic"/>
              <a:cs typeface="Livvic"/>
              <a:sym typeface="Livvic"/>
            </a:endParaRPr>
          </a:p>
          <a:p>
            <a:pPr indent="0" lvl="0" marL="0" rtl="0" algn="l">
              <a:spcBef>
                <a:spcPts val="100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2. Complete the equation. </a:t>
            </a:r>
            <a:endParaRPr sz="1700">
              <a:latin typeface="Livvic"/>
              <a:ea typeface="Livvic"/>
              <a:cs typeface="Livvic"/>
              <a:sym typeface="Livvic"/>
            </a:endParaRPr>
          </a:p>
          <a:p>
            <a:pPr indent="457200" lvl="0" marL="914400" rtl="0" algn="l">
              <a:spcBef>
                <a:spcPts val="0"/>
              </a:spcBef>
              <a:spcAft>
                <a:spcPts val="0"/>
              </a:spcAft>
              <a:buNone/>
            </a:pPr>
            <a:r>
              <a:rPr lang="en" sz="1700">
                <a:latin typeface="Livvic"/>
                <a:ea typeface="Livvic"/>
                <a:cs typeface="Livvic"/>
                <a:sym typeface="Livvic"/>
              </a:rPr>
              <a:t>82 - 37 = _______</a:t>
            </a:r>
            <a:r>
              <a:rPr lang="en" sz="1700">
                <a:latin typeface="Livvic"/>
                <a:ea typeface="Livvic"/>
                <a:cs typeface="Livvic"/>
                <a:sym typeface="Livvic"/>
              </a:rPr>
              <a:t> </a:t>
            </a:r>
            <a:endParaRPr sz="1700">
              <a:latin typeface="Livvic"/>
              <a:ea typeface="Livvic"/>
              <a:cs typeface="Livvic"/>
              <a:sym typeface="Livvic"/>
            </a:endParaRPr>
          </a:p>
        </p:txBody>
      </p:sp>
      <p:sp>
        <p:nvSpPr>
          <p:cNvPr id="1124" name="Google Shape;1124;p1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125" name="Google Shape;1125;p126"/>
          <p:cNvPicPr preferRelativeResize="0"/>
          <p:nvPr/>
        </p:nvPicPr>
        <p:blipFill>
          <a:blip r:embed="rId3">
            <a:alphaModFix/>
          </a:blip>
          <a:stretch>
            <a:fillRect/>
          </a:stretch>
        </p:blipFill>
        <p:spPr>
          <a:xfrm>
            <a:off x="4983300" y="1826400"/>
            <a:ext cx="3677800" cy="1898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sp>
        <p:nvSpPr>
          <p:cNvPr id="1130" name="Google Shape;1130;p127"/>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31" name="Google Shape;1131;p127"/>
          <p:cNvSpPr txBox="1"/>
          <p:nvPr/>
        </p:nvSpPr>
        <p:spPr>
          <a:xfrm>
            <a:off x="5875626" y="2827763"/>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Tell your partner which of these methods made sense to you. Explain.</a:t>
            </a:r>
            <a:endParaRPr b="1">
              <a:latin typeface="Quicksand"/>
              <a:ea typeface="Quicksand"/>
              <a:cs typeface="Quicksand"/>
              <a:sym typeface="Quicksand"/>
            </a:endParaRPr>
          </a:p>
        </p:txBody>
      </p:sp>
      <p:sp>
        <p:nvSpPr>
          <p:cNvPr id="1132" name="Google Shape;1132;p127"/>
          <p:cNvSpPr/>
          <p:nvPr/>
        </p:nvSpPr>
        <p:spPr>
          <a:xfrm>
            <a:off x="5662341" y="2476063"/>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127"/>
          <p:cNvSpPr txBox="1"/>
          <p:nvPr/>
        </p:nvSpPr>
        <p:spPr>
          <a:xfrm>
            <a:off x="1365575" y="409450"/>
            <a:ext cx="6310800" cy="133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Today you compared 2 methods for finding the difference.</a:t>
            </a:r>
            <a:endParaRPr sz="1700">
              <a:latin typeface="Quicksand"/>
              <a:ea typeface="Quicksand"/>
              <a:cs typeface="Quicksand"/>
              <a:sym typeface="Quicksand"/>
            </a:endParaRPr>
          </a:p>
        </p:txBody>
      </p:sp>
      <p:pic>
        <p:nvPicPr>
          <p:cNvPr id="1134" name="Google Shape;1134;p127"/>
          <p:cNvPicPr preferRelativeResize="0"/>
          <p:nvPr/>
        </p:nvPicPr>
        <p:blipFill>
          <a:blip r:embed="rId3">
            <a:alphaModFix/>
          </a:blip>
          <a:stretch>
            <a:fillRect/>
          </a:stretch>
        </p:blipFill>
        <p:spPr>
          <a:xfrm>
            <a:off x="4231950" y="3490425"/>
            <a:ext cx="1269554" cy="1130425"/>
          </a:xfrm>
          <a:prstGeom prst="rect">
            <a:avLst/>
          </a:prstGeom>
          <a:noFill/>
          <a:ln>
            <a:noFill/>
          </a:ln>
        </p:spPr>
      </p:pic>
      <p:sp>
        <p:nvSpPr>
          <p:cNvPr id="1135" name="Google Shape;1135;p127"/>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136" name="Google Shape;1136;p127"/>
          <p:cNvPicPr preferRelativeResize="0"/>
          <p:nvPr/>
        </p:nvPicPr>
        <p:blipFill>
          <a:blip r:embed="rId4">
            <a:alphaModFix/>
          </a:blip>
          <a:stretch>
            <a:fillRect/>
          </a:stretch>
        </p:blipFill>
        <p:spPr>
          <a:xfrm>
            <a:off x="2302650" y="954875"/>
            <a:ext cx="2038450" cy="1437550"/>
          </a:xfrm>
          <a:prstGeom prst="rect">
            <a:avLst/>
          </a:prstGeom>
          <a:noFill/>
          <a:ln cap="flat" cmpd="sng" w="19050">
            <a:solidFill>
              <a:schemeClr val="dk2"/>
            </a:solidFill>
            <a:prstDash val="solid"/>
            <a:round/>
            <a:headEnd len="sm" w="sm" type="none"/>
            <a:tailEnd len="sm" w="sm" type="none"/>
          </a:ln>
        </p:spPr>
      </p:pic>
      <p:pic>
        <p:nvPicPr>
          <p:cNvPr id="1137" name="Google Shape;1137;p127"/>
          <p:cNvPicPr preferRelativeResize="0"/>
          <p:nvPr/>
        </p:nvPicPr>
        <p:blipFill>
          <a:blip r:embed="rId5">
            <a:alphaModFix/>
          </a:blip>
          <a:stretch>
            <a:fillRect/>
          </a:stretch>
        </p:blipFill>
        <p:spPr>
          <a:xfrm>
            <a:off x="4490450" y="1072850"/>
            <a:ext cx="2189900" cy="1130425"/>
          </a:xfrm>
          <a:prstGeom prst="rect">
            <a:avLst/>
          </a:prstGeom>
          <a:noFill/>
          <a:ln cap="flat" cmpd="sng" w="19050">
            <a:solidFill>
              <a:schemeClr val="dk2"/>
            </a:solidFill>
            <a:prstDash val="solid"/>
            <a:round/>
            <a:headEnd len="sm" w="sm" type="none"/>
            <a:tailEnd len="sm" w="sm" type="none"/>
          </a:ln>
        </p:spPr>
      </p:pic>
      <p:sp>
        <p:nvSpPr>
          <p:cNvPr id="1138" name="Google Shape;1138;p127"/>
          <p:cNvSpPr txBox="1"/>
          <p:nvPr/>
        </p:nvSpPr>
        <p:spPr>
          <a:xfrm flipH="1">
            <a:off x="1855615" y="2866863"/>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was different about their methods? And, what was the same?</a:t>
            </a:r>
            <a:endParaRPr b="1">
              <a:latin typeface="Quicksand"/>
              <a:ea typeface="Quicksand"/>
              <a:cs typeface="Quicksand"/>
              <a:sym typeface="Quicksand"/>
            </a:endParaRPr>
          </a:p>
        </p:txBody>
      </p:sp>
      <p:sp>
        <p:nvSpPr>
          <p:cNvPr id="1139" name="Google Shape;1139;p127"/>
          <p:cNvSpPr/>
          <p:nvPr/>
        </p:nvSpPr>
        <p:spPr>
          <a:xfrm flipH="1">
            <a:off x="1628491" y="2579463"/>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43" name="Shape 1143"/>
        <p:cNvGrpSpPr/>
        <p:nvPr/>
      </p:nvGrpSpPr>
      <p:grpSpPr>
        <a:xfrm>
          <a:off x="0" y="0"/>
          <a:ext cx="0" cy="0"/>
          <a:chOff x="0" y="0"/>
          <a:chExt cx="0" cy="0"/>
        </a:xfrm>
      </p:grpSpPr>
      <p:sp>
        <p:nvSpPr>
          <p:cNvPr id="1144" name="Google Shape;1144;p128"/>
          <p:cNvSpPr txBox="1"/>
          <p:nvPr>
            <p:ph type="ctrTitle"/>
          </p:nvPr>
        </p:nvSpPr>
        <p:spPr>
          <a:xfrm>
            <a:off x="1408500" y="2046825"/>
            <a:ext cx="6807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Solve it Your Way</a:t>
            </a:r>
            <a:endParaRPr sz="4400">
              <a:latin typeface="Hepta Slab"/>
              <a:ea typeface="Hepta Slab"/>
              <a:cs typeface="Hepta Slab"/>
              <a:sym typeface="Hepta Slab"/>
            </a:endParaRPr>
          </a:p>
        </p:txBody>
      </p:sp>
      <p:sp>
        <p:nvSpPr>
          <p:cNvPr id="1145" name="Google Shape;1145;p128"/>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the difference in our own way.</a:t>
            </a:r>
            <a:endParaRPr>
              <a:latin typeface="Quicksand"/>
              <a:ea typeface="Quicksand"/>
              <a:cs typeface="Quicksand"/>
              <a:sym typeface="Quicksand"/>
            </a:endParaRPr>
          </a:p>
        </p:txBody>
      </p:sp>
      <p:sp>
        <p:nvSpPr>
          <p:cNvPr id="1146" name="Google Shape;1146;p128"/>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2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a:t>
            </a:r>
            <a:endParaRPr sz="1100">
              <a:latin typeface="Quicksand"/>
              <a:ea typeface="Quicksand"/>
              <a:cs typeface="Quicksand"/>
              <a:sym typeface="Quicksand"/>
            </a:endParaRPr>
          </a:p>
        </p:txBody>
      </p:sp>
      <p:sp>
        <p:nvSpPr>
          <p:cNvPr id="1148" name="Google Shape;1148;p128"/>
          <p:cNvSpPr txBox="1"/>
          <p:nvPr/>
        </p:nvSpPr>
        <p:spPr>
          <a:xfrm>
            <a:off x="6916250" y="-936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129"/>
          <p:cNvSpPr txBox="1"/>
          <p:nvPr>
            <p:ph type="ctrTitle"/>
          </p:nvPr>
        </p:nvSpPr>
        <p:spPr>
          <a:xfrm>
            <a:off x="635800" y="469194"/>
            <a:ext cx="7772400" cy="979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Tens and Ones</a:t>
            </a:r>
            <a:endParaRPr b="0" sz="3000">
              <a:solidFill>
                <a:schemeClr val="accent5"/>
              </a:solidFill>
              <a:latin typeface="Hepta Slab"/>
              <a:ea typeface="Hepta Slab"/>
              <a:cs typeface="Hepta Slab"/>
              <a:sym typeface="Hepta Slab"/>
            </a:endParaRPr>
          </a:p>
        </p:txBody>
      </p:sp>
      <p:sp>
        <p:nvSpPr>
          <p:cNvPr id="1154" name="Google Shape;1154;p12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55" name="Google Shape;1155;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156" name="Google Shape;1156;p129"/>
          <p:cNvPicPr preferRelativeResize="0"/>
          <p:nvPr/>
        </p:nvPicPr>
        <p:blipFill>
          <a:blip r:embed="rId3">
            <a:alphaModFix/>
          </a:blip>
          <a:stretch>
            <a:fillRect/>
          </a:stretch>
        </p:blipFill>
        <p:spPr>
          <a:xfrm>
            <a:off x="2165275" y="1644374"/>
            <a:ext cx="4813450" cy="3021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0" name="Shape 1160"/>
        <p:cNvGrpSpPr/>
        <p:nvPr/>
      </p:nvGrpSpPr>
      <p:grpSpPr>
        <a:xfrm>
          <a:off x="0" y="0"/>
          <a:ext cx="0" cy="0"/>
          <a:chOff x="0" y="0"/>
          <a:chExt cx="0" cy="0"/>
        </a:xfrm>
      </p:grpSpPr>
      <p:sp>
        <p:nvSpPr>
          <p:cNvPr id="1161" name="Google Shape;1161;p130"/>
          <p:cNvSpPr txBox="1"/>
          <p:nvPr>
            <p:ph type="ctrTitle"/>
          </p:nvPr>
        </p:nvSpPr>
        <p:spPr>
          <a:xfrm>
            <a:off x="685800" y="450801"/>
            <a:ext cx="7772400" cy="83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Sort and Solve</a:t>
            </a:r>
            <a:endParaRPr b="0" sz="3000">
              <a:solidFill>
                <a:schemeClr val="accent5"/>
              </a:solidFill>
              <a:latin typeface="Hepta Slab"/>
              <a:ea typeface="Hepta Slab"/>
              <a:cs typeface="Hepta Slab"/>
              <a:sym typeface="Hepta Slab"/>
            </a:endParaRPr>
          </a:p>
        </p:txBody>
      </p:sp>
      <p:sp>
        <p:nvSpPr>
          <p:cNvPr id="1162" name="Google Shape;1162;p130"/>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63" name="Google Shape;1163;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164" name="Google Shape;1164;p130"/>
          <p:cNvPicPr preferRelativeResize="0"/>
          <p:nvPr/>
        </p:nvPicPr>
        <p:blipFill>
          <a:blip r:embed="rId3">
            <a:alphaModFix/>
          </a:blip>
          <a:stretch>
            <a:fillRect/>
          </a:stretch>
        </p:blipFill>
        <p:spPr>
          <a:xfrm>
            <a:off x="1296675" y="1406825"/>
            <a:ext cx="6550650" cy="1883450"/>
          </a:xfrm>
          <a:prstGeom prst="rect">
            <a:avLst/>
          </a:prstGeom>
          <a:noFill/>
          <a:ln cap="flat" cmpd="sng" w="19050">
            <a:solidFill>
              <a:schemeClr val="dk2"/>
            </a:solidFill>
            <a:prstDash val="solid"/>
            <a:round/>
            <a:headEnd len="sm" w="sm" type="none"/>
            <a:tailEnd len="sm" w="sm" type="none"/>
          </a:ln>
        </p:spPr>
      </p:pic>
      <p:pic>
        <p:nvPicPr>
          <p:cNvPr id="1165" name="Google Shape;1165;p130"/>
          <p:cNvPicPr preferRelativeResize="0"/>
          <p:nvPr/>
        </p:nvPicPr>
        <p:blipFill>
          <a:blip r:embed="rId4">
            <a:alphaModFix/>
          </a:blip>
          <a:stretch>
            <a:fillRect/>
          </a:stretch>
        </p:blipFill>
        <p:spPr>
          <a:xfrm>
            <a:off x="4924450" y="3729675"/>
            <a:ext cx="1834500" cy="965525"/>
          </a:xfrm>
          <a:prstGeom prst="rect">
            <a:avLst/>
          </a:prstGeom>
          <a:noFill/>
          <a:ln>
            <a:noFill/>
          </a:ln>
        </p:spPr>
      </p:pic>
      <p:pic>
        <p:nvPicPr>
          <p:cNvPr id="1166" name="Google Shape;1166;p130"/>
          <p:cNvPicPr preferRelativeResize="0"/>
          <p:nvPr/>
        </p:nvPicPr>
        <p:blipFill>
          <a:blip r:embed="rId5">
            <a:alphaModFix/>
          </a:blip>
          <a:stretch>
            <a:fillRect/>
          </a:stretch>
        </p:blipFill>
        <p:spPr>
          <a:xfrm>
            <a:off x="2059800" y="3729675"/>
            <a:ext cx="2008292" cy="965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131"/>
          <p:cNvSpPr txBox="1"/>
          <p:nvPr>
            <p:ph type="ctrTitle"/>
          </p:nvPr>
        </p:nvSpPr>
        <p:spPr>
          <a:xfrm>
            <a:off x="685800" y="128768"/>
            <a:ext cx="7772400" cy="89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Add or Subtract to Find the Value</a:t>
            </a:r>
            <a:endParaRPr b="0" sz="3000">
              <a:solidFill>
                <a:schemeClr val="accent5"/>
              </a:solidFill>
              <a:latin typeface="Hepta Slab"/>
              <a:ea typeface="Hepta Slab"/>
              <a:cs typeface="Hepta Slab"/>
              <a:sym typeface="Hepta Slab"/>
            </a:endParaRPr>
          </a:p>
        </p:txBody>
      </p:sp>
      <p:sp>
        <p:nvSpPr>
          <p:cNvPr id="1172" name="Google Shape;1172;p13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73" name="Google Shape;1173;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grpSp>
        <p:nvGrpSpPr>
          <p:cNvPr id="1174" name="Google Shape;1174;p131"/>
          <p:cNvGrpSpPr/>
          <p:nvPr/>
        </p:nvGrpSpPr>
        <p:grpSpPr>
          <a:xfrm rot="-582038">
            <a:off x="679704" y="1251790"/>
            <a:ext cx="2814691" cy="1178710"/>
            <a:chOff x="349032" y="906974"/>
            <a:chExt cx="2814696" cy="1178712"/>
          </a:xfrm>
        </p:grpSpPr>
        <p:sp>
          <p:nvSpPr>
            <p:cNvPr id="1175" name="Google Shape;1175;p131"/>
            <p:cNvSpPr/>
            <p:nvPr/>
          </p:nvSpPr>
          <p:spPr>
            <a:xfrm>
              <a:off x="349032" y="906974"/>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131"/>
            <p:cNvSpPr txBox="1"/>
            <p:nvPr/>
          </p:nvSpPr>
          <p:spPr>
            <a:xfrm>
              <a:off x="769213" y="100292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Livvic"/>
                  <a:ea typeface="Livvic"/>
                  <a:cs typeface="Livvic"/>
                  <a:sym typeface="Livvic"/>
                </a:rPr>
                <a:t>Find the value of each expression. </a:t>
              </a:r>
              <a:endParaRPr sz="1200">
                <a:latin typeface="Livvic"/>
                <a:ea typeface="Livvic"/>
                <a:cs typeface="Livvic"/>
                <a:sym typeface="Livvic"/>
              </a:endParaRPr>
            </a:p>
            <a:p>
              <a:pPr indent="0" lvl="0" marL="0" rtl="0" algn="ctr">
                <a:spcBef>
                  <a:spcPts val="0"/>
                </a:spcBef>
                <a:spcAft>
                  <a:spcPts val="0"/>
                </a:spcAft>
                <a:buNone/>
              </a:pPr>
              <a:r>
                <a:rPr lang="en" sz="1200">
                  <a:latin typeface="Livvic"/>
                  <a:ea typeface="Livvic"/>
                  <a:cs typeface="Livvic"/>
                  <a:sym typeface="Livvic"/>
                </a:rPr>
                <a:t>Show your thinking. Use blocks if it helps.</a:t>
              </a:r>
              <a:endParaRPr sz="1200">
                <a:latin typeface="Livvic"/>
                <a:ea typeface="Livvic"/>
                <a:cs typeface="Livvic"/>
                <a:sym typeface="Livvic"/>
              </a:endParaRPr>
            </a:p>
          </p:txBody>
        </p:sp>
      </p:grpSp>
      <p:pic>
        <p:nvPicPr>
          <p:cNvPr id="1177" name="Google Shape;1177;p131"/>
          <p:cNvPicPr preferRelativeResize="0"/>
          <p:nvPr/>
        </p:nvPicPr>
        <p:blipFill>
          <a:blip r:embed="rId3">
            <a:alphaModFix/>
          </a:blip>
          <a:stretch>
            <a:fillRect/>
          </a:stretch>
        </p:blipFill>
        <p:spPr>
          <a:xfrm>
            <a:off x="3500025" y="1365011"/>
            <a:ext cx="1904500" cy="952250"/>
          </a:xfrm>
          <a:prstGeom prst="rect">
            <a:avLst/>
          </a:prstGeom>
          <a:noFill/>
          <a:ln cap="flat" cmpd="sng" w="19050">
            <a:solidFill>
              <a:schemeClr val="dk2"/>
            </a:solidFill>
            <a:prstDash val="solid"/>
            <a:round/>
            <a:headEnd len="sm" w="sm" type="none"/>
            <a:tailEnd len="sm" w="sm" type="none"/>
          </a:ln>
        </p:spPr>
      </p:pic>
      <p:pic>
        <p:nvPicPr>
          <p:cNvPr id="1178" name="Google Shape;1178;p131"/>
          <p:cNvPicPr preferRelativeResize="0"/>
          <p:nvPr/>
        </p:nvPicPr>
        <p:blipFill>
          <a:blip r:embed="rId4">
            <a:alphaModFix/>
          </a:blip>
          <a:stretch>
            <a:fillRect/>
          </a:stretch>
        </p:blipFill>
        <p:spPr>
          <a:xfrm>
            <a:off x="3417100" y="2917051"/>
            <a:ext cx="1987425" cy="1066775"/>
          </a:xfrm>
          <a:prstGeom prst="rect">
            <a:avLst/>
          </a:prstGeom>
          <a:noFill/>
          <a:ln cap="flat" cmpd="sng" w="19050">
            <a:solidFill>
              <a:schemeClr val="dk2"/>
            </a:solidFill>
            <a:prstDash val="solid"/>
            <a:round/>
            <a:headEnd len="sm" w="sm" type="none"/>
            <a:tailEnd len="sm" w="sm" type="none"/>
          </a:ln>
        </p:spPr>
      </p:pic>
      <p:pic>
        <p:nvPicPr>
          <p:cNvPr id="1179" name="Google Shape;1179;p131"/>
          <p:cNvPicPr preferRelativeResize="0"/>
          <p:nvPr/>
        </p:nvPicPr>
        <p:blipFill>
          <a:blip r:embed="rId5">
            <a:alphaModFix/>
          </a:blip>
          <a:stretch>
            <a:fillRect/>
          </a:stretch>
        </p:blipFill>
        <p:spPr>
          <a:xfrm>
            <a:off x="6038850" y="1351900"/>
            <a:ext cx="1874750" cy="952249"/>
          </a:xfrm>
          <a:prstGeom prst="rect">
            <a:avLst/>
          </a:prstGeom>
          <a:noFill/>
          <a:ln cap="flat" cmpd="sng" w="19050">
            <a:solidFill>
              <a:schemeClr val="dk2"/>
            </a:solidFill>
            <a:prstDash val="solid"/>
            <a:round/>
            <a:headEnd len="sm" w="sm" type="none"/>
            <a:tailEnd len="sm" w="sm" type="none"/>
          </a:ln>
        </p:spPr>
      </p:pic>
      <p:pic>
        <p:nvPicPr>
          <p:cNvPr id="1180" name="Google Shape;1180;p131"/>
          <p:cNvPicPr preferRelativeResize="0"/>
          <p:nvPr/>
        </p:nvPicPr>
        <p:blipFill>
          <a:blip r:embed="rId6">
            <a:alphaModFix/>
          </a:blip>
          <a:stretch>
            <a:fillRect/>
          </a:stretch>
        </p:blipFill>
        <p:spPr>
          <a:xfrm>
            <a:off x="6038850" y="2795601"/>
            <a:ext cx="1874750" cy="1188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4" name="Shape 1184"/>
        <p:cNvGrpSpPr/>
        <p:nvPr/>
      </p:nvGrpSpPr>
      <p:grpSpPr>
        <a:xfrm>
          <a:off x="0" y="0"/>
          <a:ext cx="0" cy="0"/>
          <a:chOff x="0" y="0"/>
          <a:chExt cx="0" cy="0"/>
        </a:xfrm>
      </p:grpSpPr>
      <p:sp>
        <p:nvSpPr>
          <p:cNvPr id="1185" name="Google Shape;1185;p132"/>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86" name="Google Shape;1186;p132"/>
          <p:cNvSpPr txBox="1"/>
          <p:nvPr/>
        </p:nvSpPr>
        <p:spPr>
          <a:xfrm>
            <a:off x="5590812" y="1887699"/>
            <a:ext cx="1600800" cy="115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500">
              <a:latin typeface="Quicksand"/>
              <a:ea typeface="Quicksand"/>
              <a:cs typeface="Quicksand"/>
              <a:sym typeface="Quicksand"/>
            </a:endParaRPr>
          </a:p>
          <a:p>
            <a:pPr indent="0" lvl="0" marL="0" rtl="0" algn="ctr">
              <a:spcBef>
                <a:spcPts val="0"/>
              </a:spcBef>
              <a:spcAft>
                <a:spcPts val="0"/>
              </a:spcAft>
              <a:buNone/>
            </a:pPr>
            <a:r>
              <a:rPr b="1" lang="en" sz="1300">
                <a:latin typeface="Quicksand"/>
                <a:ea typeface="Quicksand"/>
                <a:cs typeface="Quicksand"/>
                <a:sym typeface="Quicksand"/>
              </a:rPr>
              <a:t>What is something new you’ve learned about addition or subtraction?</a:t>
            </a:r>
            <a:endParaRPr b="1" sz="1300">
              <a:latin typeface="Quicksand"/>
              <a:ea typeface="Quicksand"/>
              <a:cs typeface="Quicksand"/>
              <a:sym typeface="Quicksand"/>
            </a:endParaRPr>
          </a:p>
        </p:txBody>
      </p:sp>
      <p:sp>
        <p:nvSpPr>
          <p:cNvPr id="1187" name="Google Shape;1187;p132"/>
          <p:cNvSpPr/>
          <p:nvPr/>
        </p:nvSpPr>
        <p:spPr>
          <a:xfrm>
            <a:off x="5370200" y="2074400"/>
            <a:ext cx="2068269" cy="16358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32"/>
          <p:cNvSpPr txBox="1"/>
          <p:nvPr/>
        </p:nvSpPr>
        <p:spPr>
          <a:xfrm>
            <a:off x="7175600" y="2890050"/>
            <a:ext cx="1600800" cy="91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latin typeface="Quicksand"/>
              <a:ea typeface="Quicksand"/>
              <a:cs typeface="Quicksand"/>
              <a:sym typeface="Quicksand"/>
            </a:endParaRPr>
          </a:p>
        </p:txBody>
      </p:sp>
      <p:pic>
        <p:nvPicPr>
          <p:cNvPr id="1189" name="Google Shape;1189;p132"/>
          <p:cNvPicPr preferRelativeResize="0"/>
          <p:nvPr/>
        </p:nvPicPr>
        <p:blipFill>
          <a:blip r:embed="rId3">
            <a:alphaModFix/>
          </a:blip>
          <a:stretch>
            <a:fillRect/>
          </a:stretch>
        </p:blipFill>
        <p:spPr>
          <a:xfrm>
            <a:off x="3215375" y="2730813"/>
            <a:ext cx="2085975" cy="1857375"/>
          </a:xfrm>
          <a:prstGeom prst="rect">
            <a:avLst/>
          </a:prstGeom>
          <a:noFill/>
          <a:ln>
            <a:noFill/>
          </a:ln>
        </p:spPr>
      </p:pic>
      <p:sp>
        <p:nvSpPr>
          <p:cNvPr id="1190" name="Google Shape;1190;p132"/>
          <p:cNvSpPr txBox="1"/>
          <p:nvPr/>
        </p:nvSpPr>
        <p:spPr>
          <a:xfrm>
            <a:off x="1229000" y="459550"/>
            <a:ext cx="6386700" cy="76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Quicksand"/>
                <a:ea typeface="Quicksand"/>
                <a:cs typeface="Quicksand"/>
                <a:sym typeface="Quicksand"/>
              </a:rPr>
              <a:t>In this unit, you added and subtracted within 100 using different strategies, tools, and representations. </a:t>
            </a:r>
            <a:endParaRPr sz="1600">
              <a:solidFill>
                <a:schemeClr val="dk1"/>
              </a:solidFill>
              <a:latin typeface="Quicksand"/>
              <a:ea typeface="Quicksand"/>
              <a:cs typeface="Quicksand"/>
              <a:sym typeface="Quicksand"/>
            </a:endParaRPr>
          </a:p>
        </p:txBody>
      </p:sp>
      <p:sp>
        <p:nvSpPr>
          <p:cNvPr id="1191" name="Google Shape;1191;p132"/>
          <p:cNvSpPr txBox="1"/>
          <p:nvPr/>
        </p:nvSpPr>
        <p:spPr>
          <a:xfrm>
            <a:off x="7830225" y="422950"/>
            <a:ext cx="1277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192" name="Google Shape;1192;p132"/>
          <p:cNvSpPr txBox="1"/>
          <p:nvPr/>
        </p:nvSpPr>
        <p:spPr>
          <a:xfrm flipH="1">
            <a:off x="1053369" y="2176788"/>
            <a:ext cx="1805400" cy="12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500">
              <a:latin typeface="Quicksand"/>
              <a:ea typeface="Quicksand"/>
              <a:cs typeface="Quicksand"/>
              <a:sym typeface="Quicksand"/>
            </a:endParaRPr>
          </a:p>
          <a:p>
            <a:pPr indent="0" lvl="0" marL="0" rtl="0" algn="ctr">
              <a:spcBef>
                <a:spcPts val="0"/>
              </a:spcBef>
              <a:spcAft>
                <a:spcPts val="0"/>
              </a:spcAft>
              <a:buNone/>
            </a:pPr>
            <a:r>
              <a:rPr b="1" lang="en">
                <a:latin typeface="Quicksand"/>
                <a:ea typeface="Quicksand"/>
                <a:cs typeface="Quicksand"/>
                <a:sym typeface="Quicksand"/>
              </a:rPr>
              <a:t>What is something you’ve learned from another classmate?</a:t>
            </a:r>
            <a:endParaRPr b="1">
              <a:latin typeface="Quicksand"/>
              <a:ea typeface="Quicksand"/>
              <a:cs typeface="Quicksand"/>
              <a:sym typeface="Quicksand"/>
            </a:endParaRPr>
          </a:p>
        </p:txBody>
      </p:sp>
      <p:sp>
        <p:nvSpPr>
          <p:cNvPr id="1193" name="Google Shape;1193;p132"/>
          <p:cNvSpPr/>
          <p:nvPr/>
        </p:nvSpPr>
        <p:spPr>
          <a:xfrm flipH="1">
            <a:off x="857663" y="2141075"/>
            <a:ext cx="2068269" cy="16358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197" name="Shape 1197"/>
        <p:cNvGrpSpPr/>
        <p:nvPr/>
      </p:nvGrpSpPr>
      <p:grpSpPr>
        <a:xfrm>
          <a:off x="0" y="0"/>
          <a:ext cx="0" cy="0"/>
          <a:chOff x="0" y="0"/>
          <a:chExt cx="0" cy="0"/>
        </a:xfrm>
      </p:grpSpPr>
      <p:sp>
        <p:nvSpPr>
          <p:cNvPr id="1198" name="Google Shape;1198;p133"/>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199" name="Google Shape;1199;p133"/>
          <p:cNvSpPr txBox="1"/>
          <p:nvPr/>
        </p:nvSpPr>
        <p:spPr>
          <a:xfrm>
            <a:off x="913125" y="1202075"/>
            <a:ext cx="7270200" cy="3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In this section we learned about subtracting within 100 when a ten is decomposed. We were introduced to a new math tool, base-ten blocks, that can be used to represent numbers and help us with composing and decomposing when we add or subtract.</a:t>
            </a:r>
            <a:endParaRPr sz="2000">
              <a:latin typeface="Quicksand"/>
              <a:ea typeface="Quicksand"/>
              <a:cs typeface="Quicksand"/>
              <a:sym typeface="Quicksand"/>
            </a:endParaRPr>
          </a:p>
          <a:p>
            <a:pPr indent="0" lvl="0" marL="0" rtl="0" algn="l">
              <a:spcBef>
                <a:spcPts val="0"/>
              </a:spcBef>
              <a:spcAft>
                <a:spcPts val="0"/>
              </a:spcAft>
              <a:buNone/>
            </a:pPr>
            <a:r>
              <a:t/>
            </a:r>
            <a:endParaRPr sz="2300">
              <a:latin typeface="Quicksand"/>
              <a:ea typeface="Quicksand"/>
              <a:cs typeface="Quicksand"/>
              <a:sym typeface="Quicksand"/>
            </a:endParaRPr>
          </a:p>
        </p:txBody>
      </p:sp>
      <p:sp>
        <p:nvSpPr>
          <p:cNvPr id="1200" name="Google Shape;1200;p133"/>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1" name="Google Shape;1201;p133"/>
          <p:cNvPicPr preferRelativeResize="0"/>
          <p:nvPr/>
        </p:nvPicPr>
        <p:blipFill>
          <a:blip r:embed="rId3">
            <a:alphaModFix/>
          </a:blip>
          <a:stretch>
            <a:fillRect/>
          </a:stretch>
        </p:blipFill>
        <p:spPr>
          <a:xfrm>
            <a:off x="3545725" y="2909875"/>
            <a:ext cx="1805925" cy="1791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05" name="Shape 1205"/>
        <p:cNvGrpSpPr/>
        <p:nvPr/>
      </p:nvGrpSpPr>
      <p:grpSpPr>
        <a:xfrm>
          <a:off x="0" y="0"/>
          <a:ext cx="0" cy="0"/>
          <a:chOff x="0" y="0"/>
          <a:chExt cx="0" cy="0"/>
        </a:xfrm>
      </p:grpSpPr>
      <p:sp>
        <p:nvSpPr>
          <p:cNvPr id="1206" name="Google Shape;1206;p134"/>
          <p:cNvSpPr txBox="1"/>
          <p:nvPr>
            <p:ph type="ctrTitle"/>
          </p:nvPr>
        </p:nvSpPr>
        <p:spPr>
          <a:xfrm>
            <a:off x="624750" y="1524225"/>
            <a:ext cx="7894500" cy="157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Center Day 2 (Optional)</a:t>
            </a:r>
            <a:endParaRPr sz="3500">
              <a:latin typeface="Hepta Slab"/>
              <a:ea typeface="Hepta Slab"/>
              <a:cs typeface="Hepta Slab"/>
              <a:sym typeface="Hepta Slab"/>
            </a:endParaRPr>
          </a:p>
        </p:txBody>
      </p:sp>
      <p:sp>
        <p:nvSpPr>
          <p:cNvPr id="1207" name="Google Shape;1207;p134"/>
          <p:cNvSpPr txBox="1"/>
          <p:nvPr/>
        </p:nvSpPr>
        <p:spPr>
          <a:xfrm>
            <a:off x="2698200" y="30968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play games to practice adding and subtracting.</a:t>
            </a:r>
            <a:endParaRPr>
              <a:latin typeface="Quicksand"/>
              <a:ea typeface="Quicksand"/>
              <a:cs typeface="Quicksand"/>
              <a:sym typeface="Quicksand"/>
            </a:endParaRPr>
          </a:p>
        </p:txBody>
      </p:sp>
      <p:sp>
        <p:nvSpPr>
          <p:cNvPr id="1208" name="Google Shape;1208;p134"/>
          <p:cNvSpPr/>
          <p:nvPr/>
        </p:nvSpPr>
        <p:spPr>
          <a:xfrm>
            <a:off x="2311027" y="3215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3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2.NBT.B.9</a:t>
            </a:r>
            <a:endParaRPr sz="1100">
              <a:latin typeface="Quicksand"/>
              <a:ea typeface="Quicksand"/>
              <a:cs typeface="Quicksand"/>
              <a:sym typeface="Quicksand"/>
            </a:endParaRPr>
          </a:p>
        </p:txBody>
      </p:sp>
      <p:sp>
        <p:nvSpPr>
          <p:cNvPr id="1210" name="Google Shape;1210;p134"/>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sp>
        <p:nvSpPr>
          <p:cNvPr id="1215" name="Google Shape;1215;p135"/>
          <p:cNvSpPr txBox="1"/>
          <p:nvPr>
            <p:ph type="ctrTitle"/>
          </p:nvPr>
        </p:nvSpPr>
        <p:spPr>
          <a:xfrm>
            <a:off x="1025250" y="8018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Compare the Representations</a:t>
            </a:r>
            <a:endParaRPr b="0" sz="3000">
              <a:solidFill>
                <a:schemeClr val="accent5"/>
              </a:solidFill>
              <a:latin typeface="Hepta Slab"/>
              <a:ea typeface="Hepta Slab"/>
              <a:cs typeface="Hepta Slab"/>
              <a:sym typeface="Hepta Slab"/>
            </a:endParaRPr>
          </a:p>
        </p:txBody>
      </p:sp>
      <p:sp>
        <p:nvSpPr>
          <p:cNvPr id="1216" name="Google Shape;1216;p1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17" name="Google Shape;1217;p135"/>
          <p:cNvGrpSpPr/>
          <p:nvPr/>
        </p:nvGrpSpPr>
        <p:grpSpPr>
          <a:xfrm rot="-801400">
            <a:off x="550911" y="1697856"/>
            <a:ext cx="2343045" cy="950026"/>
            <a:chOff x="522450" y="1769275"/>
            <a:chExt cx="2343168" cy="950076"/>
          </a:xfrm>
        </p:grpSpPr>
        <p:sp>
          <p:nvSpPr>
            <p:cNvPr id="1218" name="Google Shape;1218;p13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3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1220" name="Google Shape;1220;p135"/>
          <p:cNvGrpSpPr/>
          <p:nvPr/>
        </p:nvGrpSpPr>
        <p:grpSpPr>
          <a:xfrm rot="862269">
            <a:off x="6428620" y="3250539"/>
            <a:ext cx="2343148" cy="950068"/>
            <a:chOff x="839436" y="2344375"/>
            <a:chExt cx="2343168" cy="950076"/>
          </a:xfrm>
        </p:grpSpPr>
        <p:sp>
          <p:nvSpPr>
            <p:cNvPr id="1221" name="Google Shape;1221;p135"/>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135"/>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1223" name="Google Shape;1223;p135"/>
          <p:cNvPicPr preferRelativeResize="0"/>
          <p:nvPr/>
        </p:nvPicPr>
        <p:blipFill>
          <a:blip r:embed="rId3">
            <a:alphaModFix/>
          </a:blip>
          <a:stretch>
            <a:fillRect/>
          </a:stretch>
        </p:blipFill>
        <p:spPr>
          <a:xfrm>
            <a:off x="2913499" y="1523013"/>
            <a:ext cx="3535976" cy="215462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7" name="Shape 1227"/>
        <p:cNvGrpSpPr/>
        <p:nvPr/>
      </p:nvGrpSpPr>
      <p:grpSpPr>
        <a:xfrm>
          <a:off x="0" y="0"/>
          <a:ext cx="0" cy="0"/>
          <a:chOff x="0" y="0"/>
          <a:chExt cx="0" cy="0"/>
        </a:xfrm>
      </p:grpSpPr>
      <p:sp>
        <p:nvSpPr>
          <p:cNvPr id="1228" name="Google Shape;1228;p136"/>
          <p:cNvSpPr txBox="1"/>
          <p:nvPr>
            <p:ph type="ctrTitle"/>
          </p:nvPr>
        </p:nvSpPr>
        <p:spPr>
          <a:xfrm>
            <a:off x="528650" y="725486"/>
            <a:ext cx="7772400" cy="7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Centers: Introducing Less than 10, Start with 99</a:t>
            </a:r>
            <a:endParaRPr b="0" sz="3000">
              <a:solidFill>
                <a:schemeClr val="accent5"/>
              </a:solidFill>
              <a:latin typeface="Hepta Slab"/>
              <a:ea typeface="Hepta Slab"/>
              <a:cs typeface="Hepta Slab"/>
              <a:sym typeface="Hepta Slab"/>
            </a:endParaRPr>
          </a:p>
        </p:txBody>
      </p:sp>
      <p:sp>
        <p:nvSpPr>
          <p:cNvPr id="1229" name="Google Shape;1229;p136"/>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30" name="Google Shape;1230;p1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231" name="Google Shape;1231;p136"/>
          <p:cNvPicPr preferRelativeResize="0"/>
          <p:nvPr/>
        </p:nvPicPr>
        <p:blipFill>
          <a:blip r:embed="rId3">
            <a:alphaModFix/>
          </a:blip>
          <a:stretch>
            <a:fillRect/>
          </a:stretch>
        </p:blipFill>
        <p:spPr>
          <a:xfrm>
            <a:off x="723900" y="2082021"/>
            <a:ext cx="4194150" cy="1466050"/>
          </a:xfrm>
          <a:prstGeom prst="rect">
            <a:avLst/>
          </a:prstGeom>
          <a:noFill/>
          <a:ln>
            <a:noFill/>
          </a:ln>
        </p:spPr>
      </p:pic>
      <p:pic>
        <p:nvPicPr>
          <p:cNvPr id="1232" name="Google Shape;1232;p136"/>
          <p:cNvPicPr preferRelativeResize="0"/>
          <p:nvPr/>
        </p:nvPicPr>
        <p:blipFill>
          <a:blip r:embed="rId4">
            <a:alphaModFix/>
          </a:blip>
          <a:stretch>
            <a:fillRect/>
          </a:stretch>
        </p:blipFill>
        <p:spPr>
          <a:xfrm>
            <a:off x="5246650" y="1604975"/>
            <a:ext cx="3293550" cy="256435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6" name="Shape 1236"/>
        <p:cNvGrpSpPr/>
        <p:nvPr/>
      </p:nvGrpSpPr>
      <p:grpSpPr>
        <a:xfrm>
          <a:off x="0" y="0"/>
          <a:ext cx="0" cy="0"/>
          <a:chOff x="0" y="0"/>
          <a:chExt cx="0" cy="0"/>
        </a:xfrm>
      </p:grpSpPr>
      <p:sp>
        <p:nvSpPr>
          <p:cNvPr id="1237" name="Google Shape;1237;p137"/>
          <p:cNvSpPr txBox="1"/>
          <p:nvPr>
            <p:ph type="ctrTitle"/>
          </p:nvPr>
        </p:nvSpPr>
        <p:spPr>
          <a:xfrm>
            <a:off x="685800" y="46589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1238" name="Google Shape;1238;p13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39" name="Google Shape;1239;p1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240" name="Google Shape;1240;p137"/>
          <p:cNvSpPr txBox="1"/>
          <p:nvPr/>
        </p:nvSpPr>
        <p:spPr>
          <a:xfrm>
            <a:off x="1336850" y="1547800"/>
            <a:ext cx="1978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Number Puzzles</a:t>
            </a:r>
            <a:endParaRPr/>
          </a:p>
        </p:txBody>
      </p:sp>
      <p:sp>
        <p:nvSpPr>
          <p:cNvPr id="1241" name="Google Shape;1241;p137"/>
          <p:cNvSpPr txBox="1"/>
          <p:nvPr/>
        </p:nvSpPr>
        <p:spPr>
          <a:xfrm>
            <a:off x="5668325" y="1547800"/>
            <a:ext cx="1978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Board Game</a:t>
            </a:r>
            <a:endParaRPr/>
          </a:p>
        </p:txBody>
      </p:sp>
      <p:pic>
        <p:nvPicPr>
          <p:cNvPr id="1242" name="Google Shape;1242;p137"/>
          <p:cNvPicPr preferRelativeResize="0"/>
          <p:nvPr/>
        </p:nvPicPr>
        <p:blipFill>
          <a:blip r:embed="rId3">
            <a:alphaModFix/>
          </a:blip>
          <a:stretch>
            <a:fillRect/>
          </a:stretch>
        </p:blipFill>
        <p:spPr>
          <a:xfrm>
            <a:off x="976800" y="2322300"/>
            <a:ext cx="2698900" cy="1143775"/>
          </a:xfrm>
          <a:prstGeom prst="rect">
            <a:avLst/>
          </a:prstGeom>
          <a:noFill/>
          <a:ln cap="flat" cmpd="sng" w="19050">
            <a:solidFill>
              <a:schemeClr val="dk2"/>
            </a:solidFill>
            <a:prstDash val="solid"/>
            <a:round/>
            <a:headEnd len="sm" w="sm" type="none"/>
            <a:tailEnd len="sm" w="sm" type="none"/>
          </a:ln>
        </p:spPr>
      </p:pic>
      <p:pic>
        <p:nvPicPr>
          <p:cNvPr id="1243" name="Google Shape;1243;p137"/>
          <p:cNvPicPr preferRelativeResize="0"/>
          <p:nvPr/>
        </p:nvPicPr>
        <p:blipFill>
          <a:blip r:embed="rId4">
            <a:alphaModFix/>
          </a:blip>
          <a:stretch>
            <a:fillRect/>
          </a:stretch>
        </p:blipFill>
        <p:spPr>
          <a:xfrm>
            <a:off x="5424200" y="2154450"/>
            <a:ext cx="2616525" cy="1979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sp>
        <p:nvSpPr>
          <p:cNvPr id="1248" name="Google Shape;1248;p138"/>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49" name="Google Shape;1249;p138"/>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250" name="Google Shape;1250;p138"/>
          <p:cNvSpPr txBox="1"/>
          <p:nvPr/>
        </p:nvSpPr>
        <p:spPr>
          <a:xfrm>
            <a:off x="1063450" y="1204338"/>
            <a:ext cx="6790500" cy="54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we chose activities to work on and worked with a partner during center time.</a:t>
            </a:r>
            <a:endParaRPr sz="1700">
              <a:latin typeface="Quicksand"/>
              <a:ea typeface="Quicksand"/>
              <a:cs typeface="Quicksand"/>
              <a:sym typeface="Quicksand"/>
            </a:endParaRPr>
          </a:p>
        </p:txBody>
      </p:sp>
      <p:pic>
        <p:nvPicPr>
          <p:cNvPr id="1251" name="Google Shape;1251;p138"/>
          <p:cNvPicPr preferRelativeResize="0"/>
          <p:nvPr/>
        </p:nvPicPr>
        <p:blipFill>
          <a:blip r:embed="rId3">
            <a:alphaModFix/>
          </a:blip>
          <a:stretch>
            <a:fillRect/>
          </a:stretch>
        </p:blipFill>
        <p:spPr>
          <a:xfrm>
            <a:off x="3415700" y="2328225"/>
            <a:ext cx="2085975" cy="1857375"/>
          </a:xfrm>
          <a:prstGeom prst="rect">
            <a:avLst/>
          </a:prstGeom>
          <a:noFill/>
          <a:ln>
            <a:noFill/>
          </a:ln>
        </p:spPr>
      </p:pic>
      <p:sp>
        <p:nvSpPr>
          <p:cNvPr id="1252" name="Google Shape;1252;p138"/>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1256" name="Shape 1256"/>
        <p:cNvGrpSpPr/>
        <p:nvPr/>
      </p:nvGrpSpPr>
      <p:grpSpPr>
        <a:xfrm>
          <a:off x="0" y="0"/>
          <a:ext cx="0" cy="0"/>
          <a:chOff x="0" y="0"/>
          <a:chExt cx="0" cy="0"/>
        </a:xfrm>
      </p:grpSpPr>
      <p:sp>
        <p:nvSpPr>
          <p:cNvPr id="1257" name="Google Shape;1257;p139"/>
          <p:cNvSpPr txBox="1"/>
          <p:nvPr>
            <p:ph type="ctrTitle"/>
          </p:nvPr>
        </p:nvSpPr>
        <p:spPr>
          <a:xfrm>
            <a:off x="699900" y="1808050"/>
            <a:ext cx="77442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Sort Story Problems</a:t>
            </a:r>
            <a:endParaRPr sz="4400">
              <a:solidFill>
                <a:srgbClr val="434343"/>
              </a:solidFill>
              <a:latin typeface="Hepta Slab"/>
              <a:ea typeface="Hepta Slab"/>
              <a:cs typeface="Hepta Slab"/>
              <a:sym typeface="Hepta Slab"/>
            </a:endParaRPr>
          </a:p>
        </p:txBody>
      </p:sp>
      <p:sp>
        <p:nvSpPr>
          <p:cNvPr id="1258" name="Google Shape;1258;p139"/>
          <p:cNvSpPr txBox="1"/>
          <p:nvPr/>
        </p:nvSpPr>
        <p:spPr>
          <a:xfrm>
            <a:off x="2973975" y="2835025"/>
            <a:ext cx="5070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 and write equations.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259" name="Google Shape;1259;p139"/>
          <p:cNvSpPr/>
          <p:nvPr/>
        </p:nvSpPr>
        <p:spPr>
          <a:xfrm>
            <a:off x="2459652" y="28350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3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1.OA.C.6, 1.OA.D.6</a:t>
            </a:r>
            <a:endParaRPr sz="1100">
              <a:latin typeface="Quicksand"/>
              <a:ea typeface="Quicksand"/>
              <a:cs typeface="Quicksand"/>
              <a:sym typeface="Quicksand"/>
            </a:endParaRPr>
          </a:p>
        </p:txBody>
      </p:sp>
      <p:sp>
        <p:nvSpPr>
          <p:cNvPr id="1261" name="Google Shape;1261;p139"/>
          <p:cNvSpPr txBox="1"/>
          <p:nvPr/>
        </p:nvSpPr>
        <p:spPr>
          <a:xfrm>
            <a:off x="7884875" y="365450"/>
            <a:ext cx="1173600" cy="909000"/>
          </a:xfrm>
          <a:prstGeom prst="rect">
            <a:avLst/>
          </a:prstGeom>
          <a:noFill/>
          <a:ln cap="flat" cmpd="sng" w="76200">
            <a:solidFill>
              <a:schemeClr val="accent5"/>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sz="7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Adaptation </a:t>
            </a:r>
            <a:endParaRPr sz="15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Lesson 6</a:t>
            </a:r>
            <a:endParaRPr sz="1500">
              <a:solidFill>
                <a:schemeClr val="dk1"/>
              </a:solidFill>
            </a:endParaRPr>
          </a:p>
          <a:p>
            <a:pPr indent="0" lvl="0" marL="0" rtl="0" algn="ctr">
              <a:spcBef>
                <a:spcPts val="0"/>
              </a:spcBef>
              <a:spcAft>
                <a:spcPts val="0"/>
              </a:spcAft>
              <a:buNone/>
            </a:pPr>
            <a:r>
              <a:t/>
            </a:r>
            <a:endParaRPr sz="7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5" name="Shape 1265"/>
        <p:cNvGrpSpPr/>
        <p:nvPr/>
      </p:nvGrpSpPr>
      <p:grpSpPr>
        <a:xfrm>
          <a:off x="0" y="0"/>
          <a:ext cx="0" cy="0"/>
          <a:chOff x="0" y="0"/>
          <a:chExt cx="0" cy="0"/>
        </a:xfrm>
      </p:grpSpPr>
      <p:sp>
        <p:nvSpPr>
          <p:cNvPr id="1266" name="Google Shape;1266;p140"/>
          <p:cNvSpPr txBox="1"/>
          <p:nvPr>
            <p:ph type="ctrTitle"/>
          </p:nvPr>
        </p:nvSpPr>
        <p:spPr>
          <a:xfrm>
            <a:off x="728400" y="5918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 </a:t>
            </a:r>
            <a:endParaRPr b="0" sz="3000">
              <a:solidFill>
                <a:schemeClr val="accent5"/>
              </a:solidFill>
              <a:latin typeface="Hepta Slab"/>
              <a:ea typeface="Hepta Slab"/>
              <a:cs typeface="Hepta Slab"/>
              <a:sym typeface="Hepta Slab"/>
            </a:endParaRPr>
          </a:p>
        </p:txBody>
      </p:sp>
      <p:sp>
        <p:nvSpPr>
          <p:cNvPr id="1267" name="Google Shape;1267;p14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268" name="Google Shape;1268;p140"/>
          <p:cNvPicPr preferRelativeResize="0"/>
          <p:nvPr/>
        </p:nvPicPr>
        <p:blipFill>
          <a:blip r:embed="rId3">
            <a:alphaModFix/>
          </a:blip>
          <a:stretch>
            <a:fillRect/>
          </a:stretch>
        </p:blipFill>
        <p:spPr>
          <a:xfrm>
            <a:off x="1066800" y="1718971"/>
            <a:ext cx="7010400" cy="1876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sp>
        <p:nvSpPr>
          <p:cNvPr id="1273" name="Google Shape;1273;p141"/>
          <p:cNvSpPr txBox="1"/>
          <p:nvPr>
            <p:ph type="ctrTitle"/>
          </p:nvPr>
        </p:nvSpPr>
        <p:spPr>
          <a:xfrm>
            <a:off x="504775" y="54329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Comparing Recess Stories  </a:t>
            </a:r>
            <a:endParaRPr b="0" sz="3000">
              <a:solidFill>
                <a:schemeClr val="accent5"/>
              </a:solidFill>
              <a:latin typeface="Hepta Slab"/>
              <a:ea typeface="Hepta Slab"/>
              <a:cs typeface="Hepta Slab"/>
              <a:sym typeface="Hepta Slab"/>
            </a:endParaRPr>
          </a:p>
        </p:txBody>
      </p:sp>
      <p:sp>
        <p:nvSpPr>
          <p:cNvPr id="1274" name="Google Shape;1274;p14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75" name="Google Shape;1275;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276" name="Google Shape;1276;p141"/>
          <p:cNvPicPr preferRelativeResize="0"/>
          <p:nvPr/>
        </p:nvPicPr>
        <p:blipFill>
          <a:blip r:embed="rId3">
            <a:alphaModFix/>
          </a:blip>
          <a:stretch>
            <a:fillRect/>
          </a:stretch>
        </p:blipFill>
        <p:spPr>
          <a:xfrm>
            <a:off x="552425" y="1254900"/>
            <a:ext cx="5277650" cy="3114675"/>
          </a:xfrm>
          <a:prstGeom prst="rect">
            <a:avLst/>
          </a:prstGeom>
          <a:noFill/>
          <a:ln cap="flat" cmpd="sng" w="19050">
            <a:solidFill>
              <a:schemeClr val="dk2"/>
            </a:solidFill>
            <a:prstDash val="solid"/>
            <a:round/>
            <a:headEnd len="sm" w="sm" type="none"/>
            <a:tailEnd len="sm" w="sm" type="none"/>
          </a:ln>
        </p:spPr>
      </p:pic>
      <p:sp>
        <p:nvSpPr>
          <p:cNvPr id="1277" name="Google Shape;1277;p141"/>
          <p:cNvSpPr txBox="1"/>
          <p:nvPr/>
        </p:nvSpPr>
        <p:spPr>
          <a:xfrm>
            <a:off x="5937450" y="1733550"/>
            <a:ext cx="2857500" cy="160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How are th</a:t>
            </a:r>
            <a:r>
              <a:rPr lang="en">
                <a:latin typeface="Livvic"/>
                <a:ea typeface="Livvic"/>
                <a:cs typeface="Livvic"/>
                <a:sym typeface="Livvic"/>
              </a:rPr>
              <a:t>ese problems alike? </a:t>
            </a:r>
            <a:endParaRPr>
              <a:latin typeface="Livvic"/>
              <a:ea typeface="Livvic"/>
              <a:cs typeface="Livvic"/>
              <a:sym typeface="Livvic"/>
            </a:endParaRPr>
          </a:p>
          <a:p>
            <a:pPr indent="0" lvl="0" marL="45720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How are they different? </a:t>
            </a:r>
            <a:endParaRPr>
              <a:latin typeface="Livvic"/>
              <a:ea typeface="Livvic"/>
              <a:cs typeface="Livvic"/>
              <a:sym typeface="Livvic"/>
            </a:endParaRPr>
          </a:p>
          <a:p>
            <a:pPr indent="0" lvl="0" marL="45720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B</a:t>
            </a:r>
            <a:r>
              <a:rPr lang="en">
                <a:latin typeface="Livvic"/>
                <a:ea typeface="Livvic"/>
                <a:cs typeface="Livvic"/>
                <a:sym typeface="Livvic"/>
              </a:rPr>
              <a:t>e prepared to share your thinking.</a:t>
            </a:r>
            <a:endParaRPr>
              <a:latin typeface="Livvic"/>
              <a:ea typeface="Livvic"/>
              <a:cs typeface="Livvic"/>
              <a:sym typeface="Livvic"/>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sp>
        <p:nvSpPr>
          <p:cNvPr id="1282" name="Google Shape;1282;p142"/>
          <p:cNvSpPr txBox="1"/>
          <p:nvPr>
            <p:ph type="ctrTitle"/>
          </p:nvPr>
        </p:nvSpPr>
        <p:spPr>
          <a:xfrm>
            <a:off x="504775" y="54329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Comparing Recess Stories  </a:t>
            </a:r>
            <a:endParaRPr b="0" sz="3000">
              <a:solidFill>
                <a:schemeClr val="accent5"/>
              </a:solidFill>
              <a:latin typeface="Hepta Slab"/>
              <a:ea typeface="Hepta Slab"/>
              <a:cs typeface="Hepta Slab"/>
              <a:sym typeface="Hepta Slab"/>
            </a:endParaRPr>
          </a:p>
        </p:txBody>
      </p:sp>
      <p:sp>
        <p:nvSpPr>
          <p:cNvPr id="1283" name="Google Shape;1283;p14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84" name="Google Shape;1284;p1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85" name="Google Shape;1285;p142"/>
          <p:cNvSpPr txBox="1"/>
          <p:nvPr/>
        </p:nvSpPr>
        <p:spPr>
          <a:xfrm>
            <a:off x="5937450" y="1733550"/>
            <a:ext cx="2857500" cy="160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How are these problems alike? </a:t>
            </a:r>
            <a:endParaRPr>
              <a:latin typeface="Livvic"/>
              <a:ea typeface="Livvic"/>
              <a:cs typeface="Livvic"/>
              <a:sym typeface="Livvic"/>
            </a:endParaRPr>
          </a:p>
          <a:p>
            <a:pPr indent="0" lvl="0" marL="45720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How are they different? </a:t>
            </a:r>
            <a:endParaRPr>
              <a:latin typeface="Livvic"/>
              <a:ea typeface="Livvic"/>
              <a:cs typeface="Livvic"/>
              <a:sym typeface="Livvic"/>
            </a:endParaRPr>
          </a:p>
          <a:p>
            <a:pPr indent="0" lvl="0" marL="45720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Be prepared to share your thinking.</a:t>
            </a:r>
            <a:endParaRPr>
              <a:latin typeface="Livvic"/>
              <a:ea typeface="Livvic"/>
              <a:cs typeface="Livvic"/>
              <a:sym typeface="Livvic"/>
            </a:endParaRPr>
          </a:p>
        </p:txBody>
      </p:sp>
      <p:pic>
        <p:nvPicPr>
          <p:cNvPr id="1286" name="Google Shape;1286;p142"/>
          <p:cNvPicPr preferRelativeResize="0"/>
          <p:nvPr/>
        </p:nvPicPr>
        <p:blipFill>
          <a:blip r:embed="rId3">
            <a:alphaModFix/>
          </a:blip>
          <a:stretch>
            <a:fillRect/>
          </a:stretch>
        </p:blipFill>
        <p:spPr>
          <a:xfrm>
            <a:off x="647700" y="1447800"/>
            <a:ext cx="5215475" cy="2846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0" name="Shape 1290"/>
        <p:cNvGrpSpPr/>
        <p:nvPr/>
      </p:nvGrpSpPr>
      <p:grpSpPr>
        <a:xfrm>
          <a:off x="0" y="0"/>
          <a:ext cx="0" cy="0"/>
          <a:chOff x="0" y="0"/>
          <a:chExt cx="0" cy="0"/>
        </a:xfrm>
      </p:grpSpPr>
      <p:sp>
        <p:nvSpPr>
          <p:cNvPr id="1291" name="Google Shape;1291;p143"/>
          <p:cNvSpPr txBox="1"/>
          <p:nvPr>
            <p:ph type="ctrTitle"/>
          </p:nvPr>
        </p:nvSpPr>
        <p:spPr>
          <a:xfrm>
            <a:off x="312075" y="450800"/>
            <a:ext cx="8145900" cy="65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Solve a Recess Story Problem </a:t>
            </a:r>
            <a:endParaRPr b="0" sz="3000">
              <a:solidFill>
                <a:schemeClr val="accent5"/>
              </a:solidFill>
              <a:latin typeface="Hepta Slab"/>
              <a:ea typeface="Hepta Slab"/>
              <a:cs typeface="Hepta Slab"/>
              <a:sym typeface="Hepta Slab"/>
            </a:endParaRPr>
          </a:p>
        </p:txBody>
      </p:sp>
      <p:sp>
        <p:nvSpPr>
          <p:cNvPr id="1292" name="Google Shape;1292;p14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93" name="Google Shape;1293;p143"/>
          <p:cNvSpPr txBox="1"/>
          <p:nvPr/>
        </p:nvSpPr>
        <p:spPr>
          <a:xfrm>
            <a:off x="774425" y="1888725"/>
            <a:ext cx="3398100" cy="252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p:txBody>
      </p:sp>
      <p:sp>
        <p:nvSpPr>
          <p:cNvPr id="1294" name="Google Shape;1294;p1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295" name="Google Shape;1295;p143"/>
          <p:cNvPicPr preferRelativeResize="0"/>
          <p:nvPr/>
        </p:nvPicPr>
        <p:blipFill rotWithShape="1">
          <a:blip r:embed="rId3">
            <a:alphaModFix/>
          </a:blip>
          <a:srcRect b="0" l="1185" r="0" t="2219"/>
          <a:stretch/>
        </p:blipFill>
        <p:spPr>
          <a:xfrm>
            <a:off x="465300" y="1319200"/>
            <a:ext cx="4196925" cy="3181825"/>
          </a:xfrm>
          <a:prstGeom prst="rect">
            <a:avLst/>
          </a:prstGeom>
          <a:noFill/>
          <a:ln cap="flat" cmpd="sng" w="19050">
            <a:solidFill>
              <a:schemeClr val="dk2"/>
            </a:solidFill>
            <a:prstDash val="solid"/>
            <a:round/>
            <a:headEnd len="sm" w="sm" type="none"/>
            <a:tailEnd len="sm" w="sm" type="none"/>
          </a:ln>
        </p:spPr>
      </p:pic>
      <p:pic>
        <p:nvPicPr>
          <p:cNvPr id="1296" name="Google Shape;1296;p143"/>
          <p:cNvPicPr preferRelativeResize="0"/>
          <p:nvPr/>
        </p:nvPicPr>
        <p:blipFill>
          <a:blip r:embed="rId4">
            <a:alphaModFix/>
          </a:blip>
          <a:stretch>
            <a:fillRect/>
          </a:stretch>
        </p:blipFill>
        <p:spPr>
          <a:xfrm>
            <a:off x="4771775" y="1601850"/>
            <a:ext cx="4084100" cy="268796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144"/>
          <p:cNvSpPr txBox="1"/>
          <p:nvPr>
            <p:ph type="ctrTitle"/>
          </p:nvPr>
        </p:nvSpPr>
        <p:spPr>
          <a:xfrm>
            <a:off x="312075" y="450800"/>
            <a:ext cx="8145900" cy="65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Solve a Recess Story Problem </a:t>
            </a:r>
            <a:endParaRPr b="0" sz="3000">
              <a:solidFill>
                <a:schemeClr val="accent5"/>
              </a:solidFill>
              <a:latin typeface="Hepta Slab"/>
              <a:ea typeface="Hepta Slab"/>
              <a:cs typeface="Hepta Slab"/>
              <a:sym typeface="Hepta Slab"/>
            </a:endParaRPr>
          </a:p>
        </p:txBody>
      </p:sp>
      <p:sp>
        <p:nvSpPr>
          <p:cNvPr id="1302" name="Google Shape;1302;p14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03" name="Google Shape;1303;p1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304" name="Google Shape;1304;p144"/>
          <p:cNvPicPr preferRelativeResize="0"/>
          <p:nvPr/>
        </p:nvPicPr>
        <p:blipFill>
          <a:blip r:embed="rId3">
            <a:alphaModFix/>
          </a:blip>
          <a:stretch>
            <a:fillRect/>
          </a:stretch>
        </p:blipFill>
        <p:spPr>
          <a:xfrm>
            <a:off x="438150" y="1229025"/>
            <a:ext cx="3951200" cy="2690500"/>
          </a:xfrm>
          <a:prstGeom prst="rect">
            <a:avLst/>
          </a:prstGeom>
          <a:noFill/>
          <a:ln cap="flat" cmpd="sng" w="19050">
            <a:solidFill>
              <a:schemeClr val="dk2"/>
            </a:solidFill>
            <a:prstDash val="solid"/>
            <a:round/>
            <a:headEnd len="sm" w="sm" type="none"/>
            <a:tailEnd len="sm" w="sm" type="none"/>
          </a:ln>
        </p:spPr>
      </p:pic>
      <p:pic>
        <p:nvPicPr>
          <p:cNvPr id="1305" name="Google Shape;1305;p144"/>
          <p:cNvPicPr preferRelativeResize="0"/>
          <p:nvPr/>
        </p:nvPicPr>
        <p:blipFill>
          <a:blip r:embed="rId4">
            <a:alphaModFix/>
          </a:blip>
          <a:stretch>
            <a:fillRect/>
          </a:stretch>
        </p:blipFill>
        <p:spPr>
          <a:xfrm>
            <a:off x="4579150" y="1276500"/>
            <a:ext cx="4241851" cy="2590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9" name="Shape 1309"/>
        <p:cNvGrpSpPr/>
        <p:nvPr/>
      </p:nvGrpSpPr>
      <p:grpSpPr>
        <a:xfrm>
          <a:off x="0" y="0"/>
          <a:ext cx="0" cy="0"/>
          <a:chOff x="0" y="0"/>
          <a:chExt cx="0" cy="0"/>
        </a:xfrm>
      </p:grpSpPr>
      <p:sp>
        <p:nvSpPr>
          <p:cNvPr id="1310" name="Google Shape;1310;p145"/>
          <p:cNvSpPr txBox="1"/>
          <p:nvPr>
            <p:ph type="ctrTitle"/>
          </p:nvPr>
        </p:nvSpPr>
        <p:spPr>
          <a:xfrm>
            <a:off x="312075" y="450800"/>
            <a:ext cx="8145900" cy="65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Solve a Recess Story Problem </a:t>
            </a:r>
            <a:endParaRPr b="0" sz="3000">
              <a:solidFill>
                <a:schemeClr val="accent5"/>
              </a:solidFill>
              <a:latin typeface="Hepta Slab"/>
              <a:ea typeface="Hepta Slab"/>
              <a:cs typeface="Hepta Slab"/>
              <a:sym typeface="Hepta Slab"/>
            </a:endParaRPr>
          </a:p>
        </p:txBody>
      </p:sp>
      <p:sp>
        <p:nvSpPr>
          <p:cNvPr id="1311" name="Google Shape;1311;p14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12" name="Google Shape;1312;p1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313" name="Google Shape;1313;p145"/>
          <p:cNvPicPr preferRelativeResize="0"/>
          <p:nvPr/>
        </p:nvPicPr>
        <p:blipFill>
          <a:blip r:embed="rId3">
            <a:alphaModFix/>
          </a:blip>
          <a:stretch>
            <a:fillRect/>
          </a:stretch>
        </p:blipFill>
        <p:spPr>
          <a:xfrm>
            <a:off x="452450" y="1229025"/>
            <a:ext cx="4170525" cy="2675275"/>
          </a:xfrm>
          <a:prstGeom prst="rect">
            <a:avLst/>
          </a:prstGeom>
          <a:noFill/>
          <a:ln cap="flat" cmpd="sng" w="19050">
            <a:solidFill>
              <a:schemeClr val="dk2"/>
            </a:solidFill>
            <a:prstDash val="solid"/>
            <a:round/>
            <a:headEnd len="sm" w="sm" type="none"/>
            <a:tailEnd len="sm" w="sm" type="none"/>
          </a:ln>
        </p:spPr>
      </p:pic>
      <p:pic>
        <p:nvPicPr>
          <p:cNvPr id="1314" name="Google Shape;1314;p145"/>
          <p:cNvPicPr preferRelativeResize="0"/>
          <p:nvPr/>
        </p:nvPicPr>
        <p:blipFill>
          <a:blip r:embed="rId4">
            <a:alphaModFix/>
          </a:blip>
          <a:stretch>
            <a:fillRect/>
          </a:stretch>
        </p:blipFill>
        <p:spPr>
          <a:xfrm>
            <a:off x="4722975" y="1261150"/>
            <a:ext cx="4364325" cy="2515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8" name="Shape 1318"/>
        <p:cNvGrpSpPr/>
        <p:nvPr/>
      </p:nvGrpSpPr>
      <p:grpSpPr>
        <a:xfrm>
          <a:off x="0" y="0"/>
          <a:ext cx="0" cy="0"/>
          <a:chOff x="0" y="0"/>
          <a:chExt cx="0" cy="0"/>
        </a:xfrm>
      </p:grpSpPr>
      <p:sp>
        <p:nvSpPr>
          <p:cNvPr id="1319" name="Google Shape;1319;p146"/>
          <p:cNvSpPr txBox="1"/>
          <p:nvPr>
            <p:ph type="ctrTitle"/>
          </p:nvPr>
        </p:nvSpPr>
        <p:spPr>
          <a:xfrm>
            <a:off x="312075" y="450800"/>
            <a:ext cx="8145900" cy="65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Solve a Recess Story Problem </a:t>
            </a:r>
            <a:endParaRPr b="0" sz="3000">
              <a:solidFill>
                <a:schemeClr val="accent5"/>
              </a:solidFill>
              <a:latin typeface="Hepta Slab"/>
              <a:ea typeface="Hepta Slab"/>
              <a:cs typeface="Hepta Slab"/>
              <a:sym typeface="Hepta Slab"/>
            </a:endParaRPr>
          </a:p>
        </p:txBody>
      </p:sp>
      <p:sp>
        <p:nvSpPr>
          <p:cNvPr id="1320" name="Google Shape;1320;p14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21" name="Google Shape;1321;p1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322" name="Google Shape;1322;p146"/>
          <p:cNvPicPr preferRelativeResize="0"/>
          <p:nvPr/>
        </p:nvPicPr>
        <p:blipFill>
          <a:blip r:embed="rId3">
            <a:alphaModFix/>
          </a:blip>
          <a:stretch>
            <a:fillRect/>
          </a:stretch>
        </p:blipFill>
        <p:spPr>
          <a:xfrm>
            <a:off x="366875" y="1462700"/>
            <a:ext cx="4370400" cy="2097550"/>
          </a:xfrm>
          <a:prstGeom prst="rect">
            <a:avLst/>
          </a:prstGeom>
          <a:noFill/>
          <a:ln cap="flat" cmpd="sng" w="19050">
            <a:solidFill>
              <a:schemeClr val="dk2"/>
            </a:solidFill>
            <a:prstDash val="solid"/>
            <a:round/>
            <a:headEnd len="sm" w="sm" type="none"/>
            <a:tailEnd len="sm" w="sm" type="none"/>
          </a:ln>
        </p:spPr>
      </p:pic>
      <p:pic>
        <p:nvPicPr>
          <p:cNvPr id="1323" name="Google Shape;1323;p146"/>
          <p:cNvPicPr preferRelativeResize="0"/>
          <p:nvPr/>
        </p:nvPicPr>
        <p:blipFill>
          <a:blip r:embed="rId4">
            <a:alphaModFix/>
          </a:blip>
          <a:stretch>
            <a:fillRect/>
          </a:stretch>
        </p:blipFill>
        <p:spPr>
          <a:xfrm>
            <a:off x="4855000" y="1487550"/>
            <a:ext cx="3931851" cy="2047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7" name="Shape 1327"/>
        <p:cNvGrpSpPr/>
        <p:nvPr/>
      </p:nvGrpSpPr>
      <p:grpSpPr>
        <a:xfrm>
          <a:off x="0" y="0"/>
          <a:ext cx="0" cy="0"/>
          <a:chOff x="0" y="0"/>
          <a:chExt cx="0" cy="0"/>
        </a:xfrm>
      </p:grpSpPr>
      <p:sp>
        <p:nvSpPr>
          <p:cNvPr id="1328" name="Google Shape;1328;p147"/>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29" name="Google Shape;1329;p147"/>
          <p:cNvSpPr txBox="1"/>
          <p:nvPr/>
        </p:nvSpPr>
        <p:spPr>
          <a:xfrm>
            <a:off x="5457300" y="2810125"/>
            <a:ext cx="1502700" cy="112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do each of these equations represent the problem?</a:t>
            </a:r>
            <a:endParaRPr b="1">
              <a:latin typeface="Quicksand"/>
              <a:ea typeface="Quicksand"/>
              <a:cs typeface="Quicksand"/>
              <a:sym typeface="Quicksand"/>
            </a:endParaRPr>
          </a:p>
        </p:txBody>
      </p:sp>
      <p:sp>
        <p:nvSpPr>
          <p:cNvPr id="1330" name="Google Shape;1330;p147"/>
          <p:cNvSpPr/>
          <p:nvPr/>
        </p:nvSpPr>
        <p:spPr>
          <a:xfrm>
            <a:off x="5094004" y="2777300"/>
            <a:ext cx="2229296" cy="15065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31" name="Google Shape;1331;p147"/>
          <p:cNvPicPr preferRelativeResize="0"/>
          <p:nvPr/>
        </p:nvPicPr>
        <p:blipFill>
          <a:blip r:embed="rId3">
            <a:alphaModFix/>
          </a:blip>
          <a:stretch>
            <a:fillRect/>
          </a:stretch>
        </p:blipFill>
        <p:spPr>
          <a:xfrm>
            <a:off x="3413675" y="3099800"/>
            <a:ext cx="1502677" cy="1338000"/>
          </a:xfrm>
          <a:prstGeom prst="rect">
            <a:avLst/>
          </a:prstGeom>
          <a:noFill/>
          <a:ln>
            <a:noFill/>
          </a:ln>
        </p:spPr>
      </p:pic>
      <p:sp>
        <p:nvSpPr>
          <p:cNvPr id="1332" name="Google Shape;1332;p147"/>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333" name="Google Shape;1333;p147"/>
          <p:cNvPicPr preferRelativeResize="0"/>
          <p:nvPr/>
        </p:nvPicPr>
        <p:blipFill>
          <a:blip r:embed="rId4">
            <a:alphaModFix/>
          </a:blip>
          <a:stretch>
            <a:fillRect/>
          </a:stretch>
        </p:blipFill>
        <p:spPr>
          <a:xfrm>
            <a:off x="953050" y="777287"/>
            <a:ext cx="3548850" cy="1703250"/>
          </a:xfrm>
          <a:prstGeom prst="rect">
            <a:avLst/>
          </a:prstGeom>
          <a:noFill/>
          <a:ln cap="flat" cmpd="sng" w="19050">
            <a:solidFill>
              <a:schemeClr val="dk2"/>
            </a:solidFill>
            <a:prstDash val="solid"/>
            <a:round/>
            <a:headEnd len="sm" w="sm" type="none"/>
            <a:tailEnd len="sm" w="sm" type="none"/>
          </a:ln>
        </p:spPr>
      </p:pic>
      <p:pic>
        <p:nvPicPr>
          <p:cNvPr id="1334" name="Google Shape;1334;p147"/>
          <p:cNvPicPr preferRelativeResize="0"/>
          <p:nvPr/>
        </p:nvPicPr>
        <p:blipFill rotWithShape="1">
          <a:blip r:embed="rId5">
            <a:alphaModFix/>
          </a:blip>
          <a:srcRect b="0" l="0" r="0" t="14602"/>
          <a:stretch/>
        </p:blipFill>
        <p:spPr>
          <a:xfrm>
            <a:off x="4798675" y="1397000"/>
            <a:ext cx="3703350" cy="373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1338" name="Shape 1338"/>
        <p:cNvGrpSpPr/>
        <p:nvPr/>
      </p:nvGrpSpPr>
      <p:grpSpPr>
        <a:xfrm>
          <a:off x="0" y="0"/>
          <a:ext cx="0" cy="0"/>
          <a:chOff x="0" y="0"/>
          <a:chExt cx="0" cy="0"/>
        </a:xfrm>
      </p:grpSpPr>
      <p:sp>
        <p:nvSpPr>
          <p:cNvPr id="1339" name="Google Shape;1339;p148"/>
          <p:cNvSpPr txBox="1"/>
          <p:nvPr>
            <p:ph type="ctrTitle"/>
          </p:nvPr>
        </p:nvSpPr>
        <p:spPr>
          <a:xfrm>
            <a:off x="699900" y="1661375"/>
            <a:ext cx="7744200" cy="155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solidFill>
                  <a:srgbClr val="434343"/>
                </a:solidFill>
                <a:latin typeface="Hepta Slab"/>
                <a:ea typeface="Hepta Slab"/>
                <a:cs typeface="Hepta Slab"/>
                <a:sym typeface="Hepta Slab"/>
              </a:rPr>
              <a:t> Introduce Equations with Unknowns</a:t>
            </a:r>
            <a:endParaRPr sz="3600">
              <a:solidFill>
                <a:srgbClr val="434343"/>
              </a:solidFill>
              <a:latin typeface="Hepta Slab"/>
              <a:ea typeface="Hepta Slab"/>
              <a:cs typeface="Hepta Slab"/>
              <a:sym typeface="Hepta Slab"/>
            </a:endParaRPr>
          </a:p>
        </p:txBody>
      </p:sp>
      <p:sp>
        <p:nvSpPr>
          <p:cNvPr id="1340" name="Google Shape;1340;p148"/>
          <p:cNvSpPr txBox="1"/>
          <p:nvPr/>
        </p:nvSpPr>
        <p:spPr>
          <a:xfrm>
            <a:off x="2836025" y="3216575"/>
            <a:ext cx="5070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sense of equations with boxes.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341" name="Google Shape;1341;p148"/>
          <p:cNvSpPr/>
          <p:nvPr/>
        </p:nvSpPr>
        <p:spPr>
          <a:xfrm>
            <a:off x="2366027" y="3372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14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1.OA.D.8</a:t>
            </a:r>
            <a:endParaRPr sz="1100">
              <a:latin typeface="Quicksand"/>
              <a:ea typeface="Quicksand"/>
              <a:cs typeface="Quicksand"/>
              <a:sym typeface="Quicksand"/>
            </a:endParaRPr>
          </a:p>
        </p:txBody>
      </p:sp>
      <p:sp>
        <p:nvSpPr>
          <p:cNvPr id="1343" name="Google Shape;1343;p148"/>
          <p:cNvSpPr txBox="1"/>
          <p:nvPr/>
        </p:nvSpPr>
        <p:spPr>
          <a:xfrm>
            <a:off x="7884875" y="365450"/>
            <a:ext cx="1173600" cy="909000"/>
          </a:xfrm>
          <a:prstGeom prst="rect">
            <a:avLst/>
          </a:prstGeom>
          <a:noFill/>
          <a:ln cap="flat" cmpd="sng" w="76200">
            <a:solidFill>
              <a:schemeClr val="accent5"/>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sz="7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Adaptation </a:t>
            </a:r>
            <a:endParaRPr sz="15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Lesson 7</a:t>
            </a:r>
            <a:endParaRPr sz="1500">
              <a:solidFill>
                <a:schemeClr val="dk1"/>
              </a:solidFill>
            </a:endParaRPr>
          </a:p>
          <a:p>
            <a:pPr indent="0" lvl="0" marL="0" rtl="0" algn="ctr">
              <a:spcBef>
                <a:spcPts val="0"/>
              </a:spcBef>
              <a:spcAft>
                <a:spcPts val="0"/>
              </a:spcAft>
              <a:buNone/>
            </a:pPr>
            <a:r>
              <a:t/>
            </a:r>
            <a:endParaRPr sz="7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7" name="Shape 1347"/>
        <p:cNvGrpSpPr/>
        <p:nvPr/>
      </p:nvGrpSpPr>
      <p:grpSpPr>
        <a:xfrm>
          <a:off x="0" y="0"/>
          <a:ext cx="0" cy="0"/>
          <a:chOff x="0" y="0"/>
          <a:chExt cx="0" cy="0"/>
        </a:xfrm>
      </p:grpSpPr>
      <p:sp>
        <p:nvSpPr>
          <p:cNvPr id="1348" name="Google Shape;1348;p149"/>
          <p:cNvSpPr txBox="1"/>
          <p:nvPr>
            <p:ph type="ctrTitle"/>
          </p:nvPr>
        </p:nvSpPr>
        <p:spPr>
          <a:xfrm>
            <a:off x="728400" y="5918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a:t>
            </a:r>
            <a:endParaRPr b="0" sz="3000">
              <a:solidFill>
                <a:schemeClr val="accent5"/>
              </a:solidFill>
              <a:latin typeface="Hepta Slab"/>
              <a:ea typeface="Hepta Slab"/>
              <a:cs typeface="Hepta Slab"/>
              <a:sym typeface="Hepta Slab"/>
            </a:endParaRPr>
          </a:p>
        </p:txBody>
      </p:sp>
      <p:sp>
        <p:nvSpPr>
          <p:cNvPr id="1349" name="Google Shape;1349;p14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350" name="Google Shape;1350;p149"/>
          <p:cNvGrpSpPr/>
          <p:nvPr/>
        </p:nvGrpSpPr>
        <p:grpSpPr>
          <a:xfrm rot="-801400">
            <a:off x="550911" y="1697856"/>
            <a:ext cx="2343045" cy="950026"/>
            <a:chOff x="522450" y="1769275"/>
            <a:chExt cx="2343168" cy="950076"/>
          </a:xfrm>
        </p:grpSpPr>
        <p:sp>
          <p:nvSpPr>
            <p:cNvPr id="1351" name="Google Shape;1351;p14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49"/>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1353" name="Google Shape;1353;p149"/>
          <p:cNvGrpSpPr/>
          <p:nvPr/>
        </p:nvGrpSpPr>
        <p:grpSpPr>
          <a:xfrm rot="862269">
            <a:off x="6428620" y="3250539"/>
            <a:ext cx="2343148" cy="950068"/>
            <a:chOff x="839436" y="2344375"/>
            <a:chExt cx="2343168" cy="950076"/>
          </a:xfrm>
        </p:grpSpPr>
        <p:sp>
          <p:nvSpPr>
            <p:cNvPr id="1354" name="Google Shape;1354;p149"/>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49"/>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What do you wonder?</a:t>
              </a:r>
              <a:endParaRPr/>
            </a:p>
          </p:txBody>
        </p:sp>
      </p:grpSp>
      <p:pic>
        <p:nvPicPr>
          <p:cNvPr id="1356" name="Google Shape;1356;p149"/>
          <p:cNvPicPr preferRelativeResize="0"/>
          <p:nvPr/>
        </p:nvPicPr>
        <p:blipFill>
          <a:blip r:embed="rId3">
            <a:alphaModFix/>
          </a:blip>
          <a:stretch>
            <a:fillRect/>
          </a:stretch>
        </p:blipFill>
        <p:spPr>
          <a:xfrm>
            <a:off x="2972000" y="1761300"/>
            <a:ext cx="4056200" cy="1272400"/>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0" name="Shape 1360"/>
        <p:cNvGrpSpPr/>
        <p:nvPr/>
      </p:nvGrpSpPr>
      <p:grpSpPr>
        <a:xfrm>
          <a:off x="0" y="0"/>
          <a:ext cx="0" cy="0"/>
          <a:chOff x="0" y="0"/>
          <a:chExt cx="0" cy="0"/>
        </a:xfrm>
      </p:grpSpPr>
      <p:sp>
        <p:nvSpPr>
          <p:cNvPr id="1361" name="Google Shape;1361;p150"/>
          <p:cNvSpPr txBox="1"/>
          <p:nvPr>
            <p:ph type="ctrTitle"/>
          </p:nvPr>
        </p:nvSpPr>
        <p:spPr>
          <a:xfrm>
            <a:off x="504775" y="543303"/>
            <a:ext cx="7772400" cy="107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Card Sort</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3000">
              <a:solidFill>
                <a:schemeClr val="accent5"/>
              </a:solidFill>
              <a:latin typeface="Hepta Slab"/>
              <a:ea typeface="Hepta Slab"/>
              <a:cs typeface="Hepta Slab"/>
              <a:sym typeface="Hepta Slab"/>
            </a:endParaRPr>
          </a:p>
        </p:txBody>
      </p:sp>
      <p:sp>
        <p:nvSpPr>
          <p:cNvPr id="1362" name="Google Shape;1362;p15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63" name="Google Shape;1363;p1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364" name="Google Shape;1364;p150"/>
          <p:cNvPicPr preferRelativeResize="0"/>
          <p:nvPr/>
        </p:nvPicPr>
        <p:blipFill>
          <a:blip r:embed="rId3">
            <a:alphaModFix/>
          </a:blip>
          <a:stretch>
            <a:fillRect/>
          </a:stretch>
        </p:blipFill>
        <p:spPr>
          <a:xfrm>
            <a:off x="1812100" y="1770603"/>
            <a:ext cx="1876425" cy="809625"/>
          </a:xfrm>
          <a:prstGeom prst="rect">
            <a:avLst/>
          </a:prstGeom>
          <a:noFill/>
          <a:ln>
            <a:noFill/>
          </a:ln>
        </p:spPr>
      </p:pic>
      <p:pic>
        <p:nvPicPr>
          <p:cNvPr id="1365" name="Google Shape;1365;p150"/>
          <p:cNvPicPr preferRelativeResize="0"/>
          <p:nvPr/>
        </p:nvPicPr>
        <p:blipFill>
          <a:blip r:embed="rId4">
            <a:alphaModFix/>
          </a:blip>
          <a:stretch>
            <a:fillRect/>
          </a:stretch>
        </p:blipFill>
        <p:spPr>
          <a:xfrm>
            <a:off x="1566875" y="2732628"/>
            <a:ext cx="1800225" cy="714375"/>
          </a:xfrm>
          <a:prstGeom prst="rect">
            <a:avLst/>
          </a:prstGeom>
          <a:noFill/>
          <a:ln>
            <a:noFill/>
          </a:ln>
        </p:spPr>
      </p:pic>
      <p:pic>
        <p:nvPicPr>
          <p:cNvPr id="1366" name="Google Shape;1366;p150"/>
          <p:cNvPicPr preferRelativeResize="0"/>
          <p:nvPr/>
        </p:nvPicPr>
        <p:blipFill>
          <a:blip r:embed="rId5">
            <a:alphaModFix/>
          </a:blip>
          <a:stretch>
            <a:fillRect/>
          </a:stretch>
        </p:blipFill>
        <p:spPr>
          <a:xfrm>
            <a:off x="3933775" y="1699165"/>
            <a:ext cx="1981200" cy="800100"/>
          </a:xfrm>
          <a:prstGeom prst="rect">
            <a:avLst/>
          </a:prstGeom>
          <a:noFill/>
          <a:ln>
            <a:noFill/>
          </a:ln>
        </p:spPr>
      </p:pic>
      <p:pic>
        <p:nvPicPr>
          <p:cNvPr id="1367" name="Google Shape;1367;p150"/>
          <p:cNvPicPr preferRelativeResize="0"/>
          <p:nvPr/>
        </p:nvPicPr>
        <p:blipFill>
          <a:blip r:embed="rId5">
            <a:alphaModFix/>
          </a:blip>
          <a:stretch>
            <a:fillRect/>
          </a:stretch>
        </p:blipFill>
        <p:spPr>
          <a:xfrm>
            <a:off x="6007825" y="2723103"/>
            <a:ext cx="1981200" cy="800100"/>
          </a:xfrm>
          <a:prstGeom prst="rect">
            <a:avLst/>
          </a:prstGeom>
          <a:noFill/>
          <a:ln>
            <a:noFill/>
          </a:ln>
        </p:spPr>
      </p:pic>
      <p:pic>
        <p:nvPicPr>
          <p:cNvPr id="1368" name="Google Shape;1368;p150"/>
          <p:cNvPicPr preferRelativeResize="0"/>
          <p:nvPr/>
        </p:nvPicPr>
        <p:blipFill>
          <a:blip r:embed="rId6">
            <a:alphaModFix/>
          </a:blip>
          <a:stretch>
            <a:fillRect/>
          </a:stretch>
        </p:blipFill>
        <p:spPr>
          <a:xfrm>
            <a:off x="6791263" y="3680353"/>
            <a:ext cx="1857375" cy="704850"/>
          </a:xfrm>
          <a:prstGeom prst="rect">
            <a:avLst/>
          </a:prstGeom>
          <a:noFill/>
          <a:ln>
            <a:noFill/>
          </a:ln>
        </p:spPr>
      </p:pic>
      <p:pic>
        <p:nvPicPr>
          <p:cNvPr id="1369" name="Google Shape;1369;p150"/>
          <p:cNvPicPr preferRelativeResize="0"/>
          <p:nvPr/>
        </p:nvPicPr>
        <p:blipFill>
          <a:blip r:embed="rId7">
            <a:alphaModFix/>
          </a:blip>
          <a:stretch>
            <a:fillRect/>
          </a:stretch>
        </p:blipFill>
        <p:spPr>
          <a:xfrm>
            <a:off x="704825" y="3685128"/>
            <a:ext cx="1781175" cy="695325"/>
          </a:xfrm>
          <a:prstGeom prst="rect">
            <a:avLst/>
          </a:prstGeom>
          <a:noFill/>
          <a:ln>
            <a:noFill/>
          </a:ln>
        </p:spPr>
      </p:pic>
      <p:pic>
        <p:nvPicPr>
          <p:cNvPr id="1370" name="Google Shape;1370;p150"/>
          <p:cNvPicPr preferRelativeResize="0"/>
          <p:nvPr/>
        </p:nvPicPr>
        <p:blipFill>
          <a:blip r:embed="rId8">
            <a:alphaModFix/>
          </a:blip>
          <a:stretch>
            <a:fillRect/>
          </a:stretch>
        </p:blipFill>
        <p:spPr>
          <a:xfrm>
            <a:off x="3776600" y="2723103"/>
            <a:ext cx="1724025" cy="685800"/>
          </a:xfrm>
          <a:prstGeom prst="rect">
            <a:avLst/>
          </a:prstGeom>
          <a:noFill/>
          <a:ln>
            <a:noFill/>
          </a:ln>
        </p:spPr>
      </p:pic>
      <p:pic>
        <p:nvPicPr>
          <p:cNvPr id="1371" name="Google Shape;1371;p150"/>
          <p:cNvPicPr preferRelativeResize="0"/>
          <p:nvPr/>
        </p:nvPicPr>
        <p:blipFill>
          <a:blip r:embed="rId9">
            <a:alphaModFix/>
          </a:blip>
          <a:stretch>
            <a:fillRect/>
          </a:stretch>
        </p:blipFill>
        <p:spPr>
          <a:xfrm>
            <a:off x="4695825" y="3680353"/>
            <a:ext cx="1847850" cy="704850"/>
          </a:xfrm>
          <a:prstGeom prst="rect">
            <a:avLst/>
          </a:prstGeom>
          <a:noFill/>
          <a:ln>
            <a:noFill/>
          </a:ln>
        </p:spPr>
      </p:pic>
      <p:pic>
        <p:nvPicPr>
          <p:cNvPr id="1372" name="Google Shape;1372;p150"/>
          <p:cNvPicPr preferRelativeResize="0"/>
          <p:nvPr/>
        </p:nvPicPr>
        <p:blipFill>
          <a:blip r:embed="rId10">
            <a:alphaModFix/>
          </a:blip>
          <a:stretch>
            <a:fillRect/>
          </a:stretch>
        </p:blipFill>
        <p:spPr>
          <a:xfrm>
            <a:off x="2809825" y="3675603"/>
            <a:ext cx="1733550" cy="714375"/>
          </a:xfrm>
          <a:prstGeom prst="rect">
            <a:avLst/>
          </a:prstGeom>
          <a:noFill/>
          <a:ln>
            <a:noFill/>
          </a:ln>
        </p:spPr>
      </p:pic>
      <p:pic>
        <p:nvPicPr>
          <p:cNvPr id="1373" name="Google Shape;1373;p150"/>
          <p:cNvPicPr preferRelativeResize="0"/>
          <p:nvPr/>
        </p:nvPicPr>
        <p:blipFill>
          <a:blip r:embed="rId11">
            <a:alphaModFix/>
          </a:blip>
          <a:stretch>
            <a:fillRect/>
          </a:stretch>
        </p:blipFill>
        <p:spPr>
          <a:xfrm>
            <a:off x="6093550" y="1770615"/>
            <a:ext cx="1895475" cy="657225"/>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7" name="Shape 1377"/>
        <p:cNvGrpSpPr/>
        <p:nvPr/>
      </p:nvGrpSpPr>
      <p:grpSpPr>
        <a:xfrm>
          <a:off x="0" y="0"/>
          <a:ext cx="0" cy="0"/>
          <a:chOff x="0" y="0"/>
          <a:chExt cx="0" cy="0"/>
        </a:xfrm>
      </p:grpSpPr>
      <p:sp>
        <p:nvSpPr>
          <p:cNvPr id="1378" name="Google Shape;1378;p151"/>
          <p:cNvSpPr txBox="1"/>
          <p:nvPr>
            <p:ph type="ctrTitle"/>
          </p:nvPr>
        </p:nvSpPr>
        <p:spPr>
          <a:xfrm>
            <a:off x="312075" y="450800"/>
            <a:ext cx="8145900" cy="65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Which Equation </a:t>
            </a:r>
            <a:endParaRPr b="0" sz="3000">
              <a:solidFill>
                <a:schemeClr val="accent5"/>
              </a:solidFill>
              <a:latin typeface="Hepta Slab"/>
              <a:ea typeface="Hepta Slab"/>
              <a:cs typeface="Hepta Slab"/>
              <a:sym typeface="Hepta Slab"/>
            </a:endParaRPr>
          </a:p>
        </p:txBody>
      </p:sp>
      <p:sp>
        <p:nvSpPr>
          <p:cNvPr id="1379" name="Google Shape;1379;p15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80" name="Google Shape;1380;p1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381" name="Google Shape;1381;p151"/>
          <p:cNvPicPr preferRelativeResize="0"/>
          <p:nvPr/>
        </p:nvPicPr>
        <p:blipFill>
          <a:blip r:embed="rId3">
            <a:alphaModFix/>
          </a:blip>
          <a:stretch>
            <a:fillRect/>
          </a:stretch>
        </p:blipFill>
        <p:spPr>
          <a:xfrm>
            <a:off x="2138350" y="1418325"/>
            <a:ext cx="5010150" cy="2714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5" name="Shape 1385"/>
        <p:cNvGrpSpPr/>
        <p:nvPr/>
      </p:nvGrpSpPr>
      <p:grpSpPr>
        <a:xfrm>
          <a:off x="0" y="0"/>
          <a:ext cx="0" cy="0"/>
          <a:chOff x="0" y="0"/>
          <a:chExt cx="0" cy="0"/>
        </a:xfrm>
      </p:grpSpPr>
      <p:sp>
        <p:nvSpPr>
          <p:cNvPr id="1386" name="Google Shape;1386;p152"/>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87" name="Google Shape;1387;p152"/>
          <p:cNvSpPr txBox="1"/>
          <p:nvPr/>
        </p:nvSpPr>
        <p:spPr>
          <a:xfrm>
            <a:off x="4776575" y="2434075"/>
            <a:ext cx="1814700" cy="15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Which kind of equation do you prefer to write? Why?</a:t>
            </a:r>
            <a:endParaRPr b="1">
              <a:latin typeface="Quicksand"/>
              <a:ea typeface="Quicksand"/>
              <a:cs typeface="Quicksand"/>
              <a:sym typeface="Quicksand"/>
            </a:endParaRPr>
          </a:p>
        </p:txBody>
      </p:sp>
      <p:sp>
        <p:nvSpPr>
          <p:cNvPr id="1388" name="Google Shape;1388;p152"/>
          <p:cNvSpPr/>
          <p:nvPr/>
        </p:nvSpPr>
        <p:spPr>
          <a:xfrm>
            <a:off x="4673478" y="2240600"/>
            <a:ext cx="2020876" cy="173068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152"/>
          <p:cNvSpPr txBox="1"/>
          <p:nvPr/>
        </p:nvSpPr>
        <p:spPr>
          <a:xfrm>
            <a:off x="1167750" y="1292513"/>
            <a:ext cx="6310800" cy="13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p:txBody>
      </p:sp>
      <p:pic>
        <p:nvPicPr>
          <p:cNvPr id="1390" name="Google Shape;1390;p152"/>
          <p:cNvPicPr preferRelativeResize="0"/>
          <p:nvPr/>
        </p:nvPicPr>
        <p:blipFill>
          <a:blip r:embed="rId3">
            <a:alphaModFix/>
          </a:blip>
          <a:stretch>
            <a:fillRect/>
          </a:stretch>
        </p:blipFill>
        <p:spPr>
          <a:xfrm>
            <a:off x="2652612" y="2688425"/>
            <a:ext cx="2020862" cy="1799400"/>
          </a:xfrm>
          <a:prstGeom prst="rect">
            <a:avLst/>
          </a:prstGeom>
          <a:noFill/>
          <a:ln>
            <a:noFill/>
          </a:ln>
        </p:spPr>
      </p:pic>
      <p:sp>
        <p:nvSpPr>
          <p:cNvPr id="1391" name="Google Shape;1391;p152"/>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392" name="Google Shape;1392;p152"/>
          <p:cNvSpPr txBox="1"/>
          <p:nvPr/>
        </p:nvSpPr>
        <p:spPr>
          <a:xfrm>
            <a:off x="1436850" y="983450"/>
            <a:ext cx="6041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ivvic"/>
                <a:ea typeface="Livvic"/>
                <a:cs typeface="Livvic"/>
                <a:sym typeface="Livvic"/>
              </a:rPr>
              <a:t>Today, we saw that for some story problems, there are addition and subtraction equations that can represent the problem</a:t>
            </a:r>
            <a:endParaRPr sz="1800">
              <a:latin typeface="Livvic"/>
              <a:ea typeface="Livvic"/>
              <a:cs typeface="Livvic"/>
              <a:sym typeface="Livvic"/>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1396" name="Shape 1396"/>
        <p:cNvGrpSpPr/>
        <p:nvPr/>
      </p:nvGrpSpPr>
      <p:grpSpPr>
        <a:xfrm>
          <a:off x="0" y="0"/>
          <a:ext cx="0" cy="0"/>
          <a:chOff x="0" y="0"/>
          <a:chExt cx="0" cy="0"/>
        </a:xfrm>
      </p:grpSpPr>
      <p:sp>
        <p:nvSpPr>
          <p:cNvPr id="1397" name="Google Shape;1397;p153"/>
          <p:cNvSpPr txBox="1"/>
          <p:nvPr>
            <p:ph type="ctrTitle"/>
          </p:nvPr>
        </p:nvSpPr>
        <p:spPr>
          <a:xfrm>
            <a:off x="699900" y="1808050"/>
            <a:ext cx="7744200" cy="155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Story Problems and Equations</a:t>
            </a:r>
            <a:endParaRPr sz="4400">
              <a:solidFill>
                <a:srgbClr val="434343"/>
              </a:solidFill>
              <a:latin typeface="Hepta Slab"/>
              <a:ea typeface="Hepta Slab"/>
              <a:cs typeface="Hepta Slab"/>
              <a:sym typeface="Hepta Slab"/>
            </a:endParaRPr>
          </a:p>
        </p:txBody>
      </p:sp>
      <p:sp>
        <p:nvSpPr>
          <p:cNvPr id="1398" name="Google Shape;1398;p153"/>
          <p:cNvSpPr txBox="1"/>
          <p:nvPr/>
        </p:nvSpPr>
        <p:spPr>
          <a:xfrm>
            <a:off x="2762700" y="3291875"/>
            <a:ext cx="5070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more than 1 equation to match story problems.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399" name="Google Shape;1399;p153"/>
          <p:cNvSpPr/>
          <p:nvPr/>
        </p:nvSpPr>
        <p:spPr>
          <a:xfrm>
            <a:off x="2311027" y="33697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15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a:t>
            </a:r>
            <a:endParaRPr sz="1100">
              <a:latin typeface="Quicksand"/>
              <a:ea typeface="Quicksand"/>
              <a:cs typeface="Quicksand"/>
              <a:sym typeface="Quicksand"/>
            </a:endParaRPr>
          </a:p>
        </p:txBody>
      </p:sp>
      <p:sp>
        <p:nvSpPr>
          <p:cNvPr id="1401" name="Google Shape;1401;p153"/>
          <p:cNvSpPr txBox="1"/>
          <p:nvPr/>
        </p:nvSpPr>
        <p:spPr>
          <a:xfrm>
            <a:off x="7884875" y="365450"/>
            <a:ext cx="1173600" cy="909000"/>
          </a:xfrm>
          <a:prstGeom prst="rect">
            <a:avLst/>
          </a:prstGeom>
          <a:noFill/>
          <a:ln cap="flat" cmpd="sng" w="76200">
            <a:solidFill>
              <a:schemeClr val="accent5"/>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sz="7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Adaptation </a:t>
            </a:r>
            <a:endParaRPr sz="1500">
              <a:solidFill>
                <a:schemeClr val="dk2"/>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rPr lang="en" sz="1500">
                <a:solidFill>
                  <a:schemeClr val="dk2"/>
                </a:solidFill>
                <a:latin typeface="Raleway"/>
                <a:ea typeface="Raleway"/>
                <a:cs typeface="Raleway"/>
                <a:sym typeface="Raleway"/>
              </a:rPr>
              <a:t>Lesson 8</a:t>
            </a:r>
            <a:endParaRPr sz="1500">
              <a:solidFill>
                <a:schemeClr val="dk1"/>
              </a:solidFill>
            </a:endParaRPr>
          </a:p>
          <a:p>
            <a:pPr indent="0" lvl="0" marL="0" rtl="0" algn="ctr">
              <a:spcBef>
                <a:spcPts val="0"/>
              </a:spcBef>
              <a:spcAft>
                <a:spcPts val="0"/>
              </a:spcAft>
              <a:buNone/>
            </a:pPr>
            <a:r>
              <a:t/>
            </a:r>
            <a:endParaRPr sz="7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5" name="Shape 1405"/>
        <p:cNvGrpSpPr/>
        <p:nvPr/>
      </p:nvGrpSpPr>
      <p:grpSpPr>
        <a:xfrm>
          <a:off x="0" y="0"/>
          <a:ext cx="0" cy="0"/>
          <a:chOff x="0" y="0"/>
          <a:chExt cx="0" cy="0"/>
        </a:xfrm>
      </p:grpSpPr>
      <p:sp>
        <p:nvSpPr>
          <p:cNvPr id="1406" name="Google Shape;1406;p154"/>
          <p:cNvSpPr txBox="1"/>
          <p:nvPr>
            <p:ph type="ctrTitle"/>
          </p:nvPr>
        </p:nvSpPr>
        <p:spPr>
          <a:xfrm>
            <a:off x="728400" y="5918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a:t>
            </a:r>
            <a:endParaRPr b="0" sz="3000">
              <a:solidFill>
                <a:schemeClr val="accent5"/>
              </a:solidFill>
              <a:latin typeface="Hepta Slab"/>
              <a:ea typeface="Hepta Slab"/>
              <a:cs typeface="Hepta Slab"/>
              <a:sym typeface="Hepta Slab"/>
            </a:endParaRPr>
          </a:p>
        </p:txBody>
      </p:sp>
      <p:sp>
        <p:nvSpPr>
          <p:cNvPr id="1407" name="Google Shape;1407;p15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408" name="Google Shape;1408;p154"/>
          <p:cNvPicPr preferRelativeResize="0"/>
          <p:nvPr/>
        </p:nvPicPr>
        <p:blipFill>
          <a:blip r:embed="rId3">
            <a:alphaModFix/>
          </a:blip>
          <a:stretch>
            <a:fillRect/>
          </a:stretch>
        </p:blipFill>
        <p:spPr>
          <a:xfrm>
            <a:off x="1045375" y="1733246"/>
            <a:ext cx="6981825" cy="1838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2" name="Shape 1412"/>
        <p:cNvGrpSpPr/>
        <p:nvPr/>
      </p:nvGrpSpPr>
      <p:grpSpPr>
        <a:xfrm>
          <a:off x="0" y="0"/>
          <a:ext cx="0" cy="0"/>
          <a:chOff x="0" y="0"/>
          <a:chExt cx="0" cy="0"/>
        </a:xfrm>
      </p:grpSpPr>
      <p:sp>
        <p:nvSpPr>
          <p:cNvPr id="1413" name="Google Shape;1413;p155"/>
          <p:cNvSpPr txBox="1"/>
          <p:nvPr>
            <p:ph type="ctrTitle"/>
          </p:nvPr>
        </p:nvSpPr>
        <p:spPr>
          <a:xfrm>
            <a:off x="504775" y="543303"/>
            <a:ext cx="7772400" cy="107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Write More Than 1 Equation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3000">
              <a:solidFill>
                <a:schemeClr val="accent5"/>
              </a:solidFill>
              <a:latin typeface="Hepta Slab"/>
              <a:ea typeface="Hepta Slab"/>
              <a:cs typeface="Hepta Slab"/>
              <a:sym typeface="Hepta Slab"/>
            </a:endParaRPr>
          </a:p>
        </p:txBody>
      </p:sp>
      <p:sp>
        <p:nvSpPr>
          <p:cNvPr id="1414" name="Google Shape;1414;p15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15" name="Google Shape;1415;p1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416" name="Google Shape;1416;p155"/>
          <p:cNvPicPr preferRelativeResize="0"/>
          <p:nvPr/>
        </p:nvPicPr>
        <p:blipFill>
          <a:blip r:embed="rId3">
            <a:alphaModFix/>
          </a:blip>
          <a:stretch>
            <a:fillRect/>
          </a:stretch>
        </p:blipFill>
        <p:spPr>
          <a:xfrm>
            <a:off x="557175" y="1609413"/>
            <a:ext cx="3815775" cy="2233775"/>
          </a:xfrm>
          <a:prstGeom prst="rect">
            <a:avLst/>
          </a:prstGeom>
          <a:noFill/>
          <a:ln cap="flat" cmpd="sng" w="19050">
            <a:solidFill>
              <a:schemeClr val="dk2"/>
            </a:solidFill>
            <a:prstDash val="solid"/>
            <a:round/>
            <a:headEnd len="sm" w="sm" type="none"/>
            <a:tailEnd len="sm" w="sm" type="none"/>
          </a:ln>
        </p:spPr>
      </p:pic>
      <p:pic>
        <p:nvPicPr>
          <p:cNvPr id="1417" name="Google Shape;1417;p155"/>
          <p:cNvPicPr preferRelativeResize="0"/>
          <p:nvPr/>
        </p:nvPicPr>
        <p:blipFill>
          <a:blip r:embed="rId4">
            <a:alphaModFix/>
          </a:blip>
          <a:stretch>
            <a:fillRect/>
          </a:stretch>
        </p:blipFill>
        <p:spPr>
          <a:xfrm>
            <a:off x="4723350" y="1618200"/>
            <a:ext cx="3868200" cy="2077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sp>
        <p:nvSpPr>
          <p:cNvPr id="1422" name="Google Shape;1422;p156"/>
          <p:cNvSpPr txBox="1"/>
          <p:nvPr>
            <p:ph type="ctrTitle"/>
          </p:nvPr>
        </p:nvSpPr>
        <p:spPr>
          <a:xfrm>
            <a:off x="504775" y="543303"/>
            <a:ext cx="7772400" cy="107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Write More Than 1 Equation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3000">
              <a:solidFill>
                <a:schemeClr val="accent5"/>
              </a:solidFill>
              <a:latin typeface="Hepta Slab"/>
              <a:ea typeface="Hepta Slab"/>
              <a:cs typeface="Hepta Slab"/>
              <a:sym typeface="Hepta Slab"/>
            </a:endParaRPr>
          </a:p>
        </p:txBody>
      </p:sp>
      <p:sp>
        <p:nvSpPr>
          <p:cNvPr id="1423" name="Google Shape;1423;p15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24" name="Google Shape;1424;p1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425" name="Google Shape;1425;p156"/>
          <p:cNvPicPr preferRelativeResize="0"/>
          <p:nvPr/>
        </p:nvPicPr>
        <p:blipFill>
          <a:blip r:embed="rId3">
            <a:alphaModFix/>
          </a:blip>
          <a:stretch>
            <a:fillRect/>
          </a:stretch>
        </p:blipFill>
        <p:spPr>
          <a:xfrm>
            <a:off x="504775" y="1333500"/>
            <a:ext cx="3852875" cy="2386025"/>
          </a:xfrm>
          <a:prstGeom prst="rect">
            <a:avLst/>
          </a:prstGeom>
          <a:noFill/>
          <a:ln cap="flat" cmpd="sng" w="19050">
            <a:solidFill>
              <a:schemeClr val="dk2"/>
            </a:solidFill>
            <a:prstDash val="solid"/>
            <a:round/>
            <a:headEnd len="sm" w="sm" type="none"/>
            <a:tailEnd len="sm" w="sm" type="none"/>
          </a:ln>
        </p:spPr>
      </p:pic>
      <p:pic>
        <p:nvPicPr>
          <p:cNvPr id="1426" name="Google Shape;1426;p156"/>
          <p:cNvPicPr preferRelativeResize="0"/>
          <p:nvPr/>
        </p:nvPicPr>
        <p:blipFill rotWithShape="1">
          <a:blip r:embed="rId4">
            <a:alphaModFix/>
          </a:blip>
          <a:srcRect b="0" l="0" r="10905" t="0"/>
          <a:stretch/>
        </p:blipFill>
        <p:spPr>
          <a:xfrm>
            <a:off x="4485675" y="1419225"/>
            <a:ext cx="4281101" cy="1957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0" name="Shape 1430"/>
        <p:cNvGrpSpPr/>
        <p:nvPr/>
      </p:nvGrpSpPr>
      <p:grpSpPr>
        <a:xfrm>
          <a:off x="0" y="0"/>
          <a:ext cx="0" cy="0"/>
          <a:chOff x="0" y="0"/>
          <a:chExt cx="0" cy="0"/>
        </a:xfrm>
      </p:grpSpPr>
      <p:sp>
        <p:nvSpPr>
          <p:cNvPr id="1431" name="Google Shape;1431;p157"/>
          <p:cNvSpPr txBox="1"/>
          <p:nvPr>
            <p:ph type="ctrTitle"/>
          </p:nvPr>
        </p:nvSpPr>
        <p:spPr>
          <a:xfrm>
            <a:off x="312075" y="450800"/>
            <a:ext cx="8145900" cy="65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Questionless Word Problems </a:t>
            </a:r>
            <a:endParaRPr b="0" sz="3000">
              <a:solidFill>
                <a:schemeClr val="accent5"/>
              </a:solidFill>
              <a:latin typeface="Hepta Slab"/>
              <a:ea typeface="Hepta Slab"/>
              <a:cs typeface="Hepta Slab"/>
              <a:sym typeface="Hepta Slab"/>
            </a:endParaRPr>
          </a:p>
        </p:txBody>
      </p:sp>
      <p:sp>
        <p:nvSpPr>
          <p:cNvPr id="1432" name="Google Shape;1432;p15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33" name="Google Shape;1433;p157"/>
          <p:cNvSpPr txBox="1"/>
          <p:nvPr/>
        </p:nvSpPr>
        <p:spPr>
          <a:xfrm>
            <a:off x="1051825" y="2698925"/>
            <a:ext cx="3398100" cy="19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p:txBody>
      </p:sp>
      <p:sp>
        <p:nvSpPr>
          <p:cNvPr id="1434" name="Google Shape;1434;p1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435" name="Google Shape;1435;p157"/>
          <p:cNvSpPr txBox="1"/>
          <p:nvPr/>
        </p:nvSpPr>
        <p:spPr>
          <a:xfrm>
            <a:off x="4045450" y="2438825"/>
            <a:ext cx="4623300" cy="24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latin typeface="Quicksand"/>
              <a:ea typeface="Quicksand"/>
              <a:cs typeface="Quicksand"/>
              <a:sym typeface="Quicksand"/>
            </a:endParaRPr>
          </a:p>
        </p:txBody>
      </p:sp>
      <p:pic>
        <p:nvPicPr>
          <p:cNvPr id="1436" name="Google Shape;1436;p157"/>
          <p:cNvPicPr preferRelativeResize="0"/>
          <p:nvPr/>
        </p:nvPicPr>
        <p:blipFill>
          <a:blip r:embed="rId3">
            <a:alphaModFix/>
          </a:blip>
          <a:stretch>
            <a:fillRect/>
          </a:stretch>
        </p:blipFill>
        <p:spPr>
          <a:xfrm>
            <a:off x="943000" y="1071978"/>
            <a:ext cx="3849825" cy="2253722"/>
          </a:xfrm>
          <a:prstGeom prst="rect">
            <a:avLst/>
          </a:prstGeom>
          <a:noFill/>
          <a:ln>
            <a:noFill/>
          </a:ln>
        </p:spPr>
      </p:pic>
      <p:pic>
        <p:nvPicPr>
          <p:cNvPr id="1437" name="Google Shape;1437;p157"/>
          <p:cNvPicPr preferRelativeResize="0"/>
          <p:nvPr/>
        </p:nvPicPr>
        <p:blipFill>
          <a:blip r:embed="rId4">
            <a:alphaModFix/>
          </a:blip>
          <a:stretch>
            <a:fillRect/>
          </a:stretch>
        </p:blipFill>
        <p:spPr>
          <a:xfrm>
            <a:off x="3439475" y="3325688"/>
            <a:ext cx="5581650" cy="1609725"/>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1" name="Shape 1441"/>
        <p:cNvGrpSpPr/>
        <p:nvPr/>
      </p:nvGrpSpPr>
      <p:grpSpPr>
        <a:xfrm>
          <a:off x="0" y="0"/>
          <a:ext cx="0" cy="0"/>
          <a:chOff x="0" y="0"/>
          <a:chExt cx="0" cy="0"/>
        </a:xfrm>
      </p:grpSpPr>
      <p:sp>
        <p:nvSpPr>
          <p:cNvPr id="1442" name="Google Shape;1442;p158"/>
          <p:cNvSpPr txBox="1"/>
          <p:nvPr>
            <p:ph type="ctrTitle"/>
          </p:nvPr>
        </p:nvSpPr>
        <p:spPr>
          <a:xfrm>
            <a:off x="312075" y="450800"/>
            <a:ext cx="8145900" cy="65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Questionless Word Problems </a:t>
            </a:r>
            <a:endParaRPr b="0" sz="3000">
              <a:solidFill>
                <a:schemeClr val="accent5"/>
              </a:solidFill>
              <a:latin typeface="Hepta Slab"/>
              <a:ea typeface="Hepta Slab"/>
              <a:cs typeface="Hepta Slab"/>
              <a:sym typeface="Hepta Slab"/>
            </a:endParaRPr>
          </a:p>
        </p:txBody>
      </p:sp>
      <p:sp>
        <p:nvSpPr>
          <p:cNvPr id="1443" name="Google Shape;1443;p15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44" name="Google Shape;1444;p158"/>
          <p:cNvSpPr txBox="1"/>
          <p:nvPr/>
        </p:nvSpPr>
        <p:spPr>
          <a:xfrm>
            <a:off x="1051825" y="2698925"/>
            <a:ext cx="3398100" cy="19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p:txBody>
      </p:sp>
      <p:sp>
        <p:nvSpPr>
          <p:cNvPr id="1445" name="Google Shape;1445;p1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446" name="Google Shape;1446;p158"/>
          <p:cNvSpPr txBox="1"/>
          <p:nvPr/>
        </p:nvSpPr>
        <p:spPr>
          <a:xfrm>
            <a:off x="4045450" y="2438825"/>
            <a:ext cx="4623300" cy="24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latin typeface="Quicksand"/>
              <a:ea typeface="Quicksand"/>
              <a:cs typeface="Quicksand"/>
              <a:sym typeface="Quicksand"/>
            </a:endParaRPr>
          </a:p>
        </p:txBody>
      </p:sp>
      <p:pic>
        <p:nvPicPr>
          <p:cNvPr id="1447" name="Google Shape;1447;p158"/>
          <p:cNvPicPr preferRelativeResize="0"/>
          <p:nvPr/>
        </p:nvPicPr>
        <p:blipFill>
          <a:blip r:embed="rId3">
            <a:alphaModFix/>
          </a:blip>
          <a:stretch>
            <a:fillRect/>
          </a:stretch>
        </p:blipFill>
        <p:spPr>
          <a:xfrm>
            <a:off x="676271" y="1229025"/>
            <a:ext cx="3865200" cy="2383650"/>
          </a:xfrm>
          <a:prstGeom prst="rect">
            <a:avLst/>
          </a:prstGeom>
          <a:noFill/>
          <a:ln>
            <a:noFill/>
          </a:ln>
        </p:spPr>
      </p:pic>
      <p:pic>
        <p:nvPicPr>
          <p:cNvPr id="1448" name="Google Shape;1448;p158"/>
          <p:cNvPicPr preferRelativeResize="0"/>
          <p:nvPr/>
        </p:nvPicPr>
        <p:blipFill>
          <a:blip r:embed="rId4">
            <a:alphaModFix/>
          </a:blip>
          <a:stretch>
            <a:fillRect/>
          </a:stretch>
        </p:blipFill>
        <p:spPr>
          <a:xfrm>
            <a:off x="4627971" y="2698925"/>
            <a:ext cx="3830000" cy="1872150"/>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2" name="Shape 1452"/>
        <p:cNvGrpSpPr/>
        <p:nvPr/>
      </p:nvGrpSpPr>
      <p:grpSpPr>
        <a:xfrm>
          <a:off x="0" y="0"/>
          <a:ext cx="0" cy="0"/>
          <a:chOff x="0" y="0"/>
          <a:chExt cx="0" cy="0"/>
        </a:xfrm>
      </p:grpSpPr>
      <p:sp>
        <p:nvSpPr>
          <p:cNvPr id="1453" name="Google Shape;1453;p159"/>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54" name="Google Shape;1454;p159"/>
          <p:cNvSpPr txBox="1"/>
          <p:nvPr/>
        </p:nvSpPr>
        <p:spPr>
          <a:xfrm>
            <a:off x="4050801" y="1922825"/>
            <a:ext cx="2079600" cy="183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How is the first equation the same as the second equation? How is it different?</a:t>
            </a:r>
            <a:endParaRPr>
              <a:solidFill>
                <a:schemeClr val="dk1"/>
              </a:solidFill>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1455" name="Google Shape;1455;p159"/>
          <p:cNvSpPr/>
          <p:nvPr/>
        </p:nvSpPr>
        <p:spPr>
          <a:xfrm>
            <a:off x="3844300" y="1683375"/>
            <a:ext cx="2725414" cy="195725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6" name="Google Shape;1456;p159"/>
          <p:cNvPicPr preferRelativeResize="0"/>
          <p:nvPr/>
        </p:nvPicPr>
        <p:blipFill>
          <a:blip r:embed="rId3">
            <a:alphaModFix/>
          </a:blip>
          <a:stretch>
            <a:fillRect/>
          </a:stretch>
        </p:blipFill>
        <p:spPr>
          <a:xfrm>
            <a:off x="1695362" y="2695575"/>
            <a:ext cx="2020862" cy="1799400"/>
          </a:xfrm>
          <a:prstGeom prst="rect">
            <a:avLst/>
          </a:prstGeom>
          <a:noFill/>
          <a:ln>
            <a:noFill/>
          </a:ln>
        </p:spPr>
      </p:pic>
      <p:sp>
        <p:nvSpPr>
          <p:cNvPr id="1457" name="Google Shape;1457;p159"/>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458" name="Google Shape;1458;p159"/>
          <p:cNvSpPr txBox="1"/>
          <p:nvPr/>
        </p:nvSpPr>
        <p:spPr>
          <a:xfrm>
            <a:off x="2151225" y="533400"/>
            <a:ext cx="46149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t> 3 + 7 and 3 = 10 and + 3 + ___ = 10</a:t>
            </a:r>
            <a:endParaRPr sz="2100"/>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462" name="Shape 1462"/>
        <p:cNvGrpSpPr/>
        <p:nvPr/>
      </p:nvGrpSpPr>
      <p:grpSpPr>
        <a:xfrm>
          <a:off x="0" y="0"/>
          <a:ext cx="0" cy="0"/>
          <a:chOff x="0" y="0"/>
          <a:chExt cx="0" cy="0"/>
        </a:xfrm>
      </p:grpSpPr>
      <p:sp>
        <p:nvSpPr>
          <p:cNvPr id="1463" name="Google Shape;1463;p160"/>
          <p:cNvSpPr txBox="1"/>
          <p:nvPr>
            <p:ph type="ctrTitle"/>
          </p:nvPr>
        </p:nvSpPr>
        <p:spPr>
          <a:xfrm>
            <a:off x="916825" y="806825"/>
            <a:ext cx="6995400" cy="201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How Do You Solve Story Problems? </a:t>
            </a:r>
            <a:endParaRPr sz="4000">
              <a:latin typeface="Hepta Slab"/>
              <a:ea typeface="Hepta Slab"/>
              <a:cs typeface="Hepta Slab"/>
              <a:sym typeface="Hepta Slab"/>
            </a:endParaRPr>
          </a:p>
        </p:txBody>
      </p:sp>
      <p:sp>
        <p:nvSpPr>
          <p:cNvPr id="1464" name="Google Shape;1464;p160"/>
          <p:cNvSpPr txBox="1"/>
          <p:nvPr/>
        </p:nvSpPr>
        <p:spPr>
          <a:xfrm>
            <a:off x="269820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a:t>
            </a:r>
            <a:endParaRPr>
              <a:latin typeface="Quicksand"/>
              <a:ea typeface="Quicksand"/>
              <a:cs typeface="Quicksand"/>
              <a:sym typeface="Quicksand"/>
            </a:endParaRPr>
          </a:p>
        </p:txBody>
      </p:sp>
      <p:sp>
        <p:nvSpPr>
          <p:cNvPr id="1465" name="Google Shape;1465;p160"/>
          <p:cNvSpPr/>
          <p:nvPr/>
        </p:nvSpPr>
        <p:spPr>
          <a:xfrm>
            <a:off x="2254852" y="2984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6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2.OA.A.1 </a:t>
            </a:r>
            <a:endParaRPr sz="1100">
              <a:latin typeface="Quicksand"/>
              <a:ea typeface="Quicksand"/>
              <a:cs typeface="Quicksand"/>
              <a:sym typeface="Quicksand"/>
            </a:endParaRPr>
          </a:p>
        </p:txBody>
      </p:sp>
      <p:sp>
        <p:nvSpPr>
          <p:cNvPr id="1467" name="Google Shape;1467;p160"/>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1" name="Shape 1471"/>
        <p:cNvGrpSpPr/>
        <p:nvPr/>
      </p:nvGrpSpPr>
      <p:grpSpPr>
        <a:xfrm>
          <a:off x="0" y="0"/>
          <a:ext cx="0" cy="0"/>
          <a:chOff x="0" y="0"/>
          <a:chExt cx="0" cy="0"/>
        </a:xfrm>
      </p:grpSpPr>
      <p:sp>
        <p:nvSpPr>
          <p:cNvPr id="1472" name="Google Shape;1472;p161"/>
          <p:cNvSpPr txBox="1"/>
          <p:nvPr>
            <p:ph type="ctrTitle"/>
          </p:nvPr>
        </p:nvSpPr>
        <p:spPr>
          <a:xfrm>
            <a:off x="685775" y="577728"/>
            <a:ext cx="7772400" cy="65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What Do You Know About ____?</a:t>
            </a:r>
            <a:endParaRPr b="0" sz="3000">
              <a:solidFill>
                <a:schemeClr val="accent5"/>
              </a:solidFill>
              <a:latin typeface="Hepta Slab"/>
              <a:ea typeface="Hepta Slab"/>
              <a:cs typeface="Hepta Slab"/>
              <a:sym typeface="Hepta Slab"/>
            </a:endParaRPr>
          </a:p>
        </p:txBody>
      </p:sp>
      <p:sp>
        <p:nvSpPr>
          <p:cNvPr id="1473" name="Google Shape;1473;p161"/>
          <p:cNvSpPr txBox="1"/>
          <p:nvPr/>
        </p:nvSpPr>
        <p:spPr>
          <a:xfrm>
            <a:off x="1379725" y="2294400"/>
            <a:ext cx="6093600" cy="55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700">
                <a:latin typeface="Quicksand"/>
                <a:ea typeface="Quicksand"/>
                <a:cs typeface="Quicksand"/>
                <a:sym typeface="Quicksand"/>
              </a:rPr>
              <a:t>What do you know about </a:t>
            </a:r>
            <a:r>
              <a:rPr b="1" lang="en" sz="3700">
                <a:latin typeface="Quicksand"/>
                <a:ea typeface="Quicksand"/>
                <a:cs typeface="Quicksand"/>
                <a:sym typeface="Quicksand"/>
              </a:rPr>
              <a:t>story problems</a:t>
            </a:r>
            <a:r>
              <a:rPr lang="en" sz="3700">
                <a:latin typeface="Quicksand"/>
                <a:ea typeface="Quicksand"/>
                <a:cs typeface="Quicksand"/>
                <a:sym typeface="Quicksand"/>
              </a:rPr>
              <a:t>?</a:t>
            </a:r>
            <a:endParaRPr sz="3700">
              <a:latin typeface="Quicksand"/>
              <a:ea typeface="Quicksand"/>
              <a:cs typeface="Quicksand"/>
              <a:sym typeface="Quicksand"/>
            </a:endParaRPr>
          </a:p>
        </p:txBody>
      </p:sp>
      <p:sp>
        <p:nvSpPr>
          <p:cNvPr id="1474" name="Google Shape;1474;p1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8" name="Shape 1478"/>
        <p:cNvGrpSpPr/>
        <p:nvPr/>
      </p:nvGrpSpPr>
      <p:grpSpPr>
        <a:xfrm>
          <a:off x="0" y="0"/>
          <a:ext cx="0" cy="0"/>
          <a:chOff x="0" y="0"/>
          <a:chExt cx="0" cy="0"/>
        </a:xfrm>
      </p:grpSpPr>
      <p:sp>
        <p:nvSpPr>
          <p:cNvPr id="1479" name="Google Shape;1479;p162"/>
          <p:cNvSpPr txBox="1"/>
          <p:nvPr>
            <p:ph type="ctrTitle"/>
          </p:nvPr>
        </p:nvSpPr>
        <p:spPr>
          <a:xfrm>
            <a:off x="587875" y="417550"/>
            <a:ext cx="7772400" cy="69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How Many Seeds?</a:t>
            </a:r>
            <a:endParaRPr b="0" sz="2600">
              <a:solidFill>
                <a:schemeClr val="accent5"/>
              </a:solidFill>
              <a:latin typeface="Hepta Slab"/>
              <a:ea typeface="Hepta Slab"/>
              <a:cs typeface="Hepta Slab"/>
              <a:sym typeface="Hepta Slab"/>
            </a:endParaRPr>
          </a:p>
        </p:txBody>
      </p:sp>
      <p:sp>
        <p:nvSpPr>
          <p:cNvPr id="1480" name="Google Shape;1480;p162"/>
          <p:cNvSpPr txBox="1"/>
          <p:nvPr/>
        </p:nvSpPr>
        <p:spPr>
          <a:xfrm>
            <a:off x="543875" y="1456350"/>
            <a:ext cx="8286600" cy="110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Quicksand"/>
                <a:ea typeface="Quicksand"/>
                <a:cs typeface="Quicksand"/>
                <a:sym typeface="Quicksand"/>
              </a:rPr>
              <a:t>1. 	Diego gathered 42 orange seeds. Jada gathered 16 apple seeds.</a:t>
            </a:r>
            <a:endParaRPr sz="2000">
              <a:latin typeface="Quicksand"/>
              <a:ea typeface="Quicksand"/>
              <a:cs typeface="Quicksand"/>
              <a:sym typeface="Quicksand"/>
            </a:endParaRPr>
          </a:p>
          <a:p>
            <a:pPr indent="-355600" lvl="0" marL="457200" rtl="0" algn="l">
              <a:spcBef>
                <a:spcPts val="1000"/>
              </a:spcBef>
              <a:spcAft>
                <a:spcPts val="0"/>
              </a:spcAft>
              <a:buSzPts val="2000"/>
              <a:buFont typeface="Quicksand"/>
              <a:buChar char="●"/>
            </a:pPr>
            <a:r>
              <a:rPr lang="en" sz="2000">
                <a:latin typeface="Quicksand"/>
                <a:ea typeface="Quicksand"/>
                <a:cs typeface="Quicksand"/>
                <a:sym typeface="Quicksand"/>
              </a:rPr>
              <a:t> How many more seeds did Diego gather than Jada?</a:t>
            </a:r>
            <a:endParaRPr sz="2000">
              <a:latin typeface="Quicksand"/>
              <a:ea typeface="Quicksand"/>
              <a:cs typeface="Quicksand"/>
              <a:sym typeface="Quicksand"/>
            </a:endParaRPr>
          </a:p>
          <a:p>
            <a:pPr indent="-355600" lvl="0" marL="457200" rtl="0" algn="l">
              <a:spcBef>
                <a:spcPts val="1000"/>
              </a:spcBef>
              <a:spcAft>
                <a:spcPts val="1000"/>
              </a:spcAft>
              <a:buSzPts val="2000"/>
              <a:buFont typeface="Quicksand"/>
              <a:buChar char="●"/>
            </a:pPr>
            <a:r>
              <a:rPr lang="en" sz="2000">
                <a:latin typeface="Quicksand"/>
                <a:ea typeface="Quicksand"/>
                <a:cs typeface="Quicksand"/>
                <a:sym typeface="Quicksand"/>
              </a:rPr>
              <a:t> Show your thinking</a:t>
            </a:r>
            <a:endParaRPr sz="2000">
              <a:latin typeface="Quicksand"/>
              <a:ea typeface="Quicksand"/>
              <a:cs typeface="Quicksand"/>
              <a:sym typeface="Quicksand"/>
            </a:endParaRPr>
          </a:p>
        </p:txBody>
      </p:sp>
      <p:sp>
        <p:nvSpPr>
          <p:cNvPr id="1481" name="Google Shape;1481;p1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482" name="Google Shape;1482;p162"/>
          <p:cNvPicPr preferRelativeResize="0"/>
          <p:nvPr/>
        </p:nvPicPr>
        <p:blipFill>
          <a:blip r:embed="rId3">
            <a:alphaModFix/>
          </a:blip>
          <a:stretch>
            <a:fillRect/>
          </a:stretch>
        </p:blipFill>
        <p:spPr>
          <a:xfrm>
            <a:off x="5003000" y="2566050"/>
            <a:ext cx="2498900" cy="1675250"/>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6" name="Shape 1486"/>
        <p:cNvGrpSpPr/>
        <p:nvPr/>
      </p:nvGrpSpPr>
      <p:grpSpPr>
        <a:xfrm>
          <a:off x="0" y="0"/>
          <a:ext cx="0" cy="0"/>
          <a:chOff x="0" y="0"/>
          <a:chExt cx="0" cy="0"/>
        </a:xfrm>
      </p:grpSpPr>
      <p:sp>
        <p:nvSpPr>
          <p:cNvPr id="1487" name="Google Shape;1487;p163"/>
          <p:cNvSpPr txBox="1"/>
          <p:nvPr>
            <p:ph type="ctrTitle"/>
          </p:nvPr>
        </p:nvSpPr>
        <p:spPr>
          <a:xfrm>
            <a:off x="613400" y="383949"/>
            <a:ext cx="7772400" cy="60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The Seeds of Greatness</a:t>
            </a:r>
            <a:endParaRPr b="0" sz="2600">
              <a:solidFill>
                <a:schemeClr val="accent5"/>
              </a:solidFill>
              <a:latin typeface="Hepta Slab"/>
              <a:ea typeface="Hepta Slab"/>
              <a:cs typeface="Hepta Slab"/>
              <a:sym typeface="Hepta Slab"/>
            </a:endParaRPr>
          </a:p>
        </p:txBody>
      </p:sp>
      <p:sp>
        <p:nvSpPr>
          <p:cNvPr id="1488" name="Google Shape;1488;p163"/>
          <p:cNvSpPr txBox="1"/>
          <p:nvPr/>
        </p:nvSpPr>
        <p:spPr>
          <a:xfrm>
            <a:off x="1346000" y="963175"/>
            <a:ext cx="6207000" cy="55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Solve each story problem. Show your thinking</a:t>
            </a:r>
            <a:endParaRPr sz="1700">
              <a:latin typeface="Quicksand"/>
              <a:ea typeface="Quicksand"/>
              <a:cs typeface="Quicksand"/>
              <a:sym typeface="Quicksand"/>
            </a:endParaRPr>
          </a:p>
        </p:txBody>
      </p:sp>
      <p:sp>
        <p:nvSpPr>
          <p:cNvPr id="1489" name="Google Shape;1489;p1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490" name="Google Shape;1490;p163"/>
          <p:cNvPicPr preferRelativeResize="0"/>
          <p:nvPr/>
        </p:nvPicPr>
        <p:blipFill>
          <a:blip r:embed="rId3">
            <a:alphaModFix/>
          </a:blip>
          <a:stretch>
            <a:fillRect/>
          </a:stretch>
        </p:blipFill>
        <p:spPr>
          <a:xfrm>
            <a:off x="1542075" y="1650050"/>
            <a:ext cx="5915025" cy="781050"/>
          </a:xfrm>
          <a:prstGeom prst="rect">
            <a:avLst/>
          </a:prstGeom>
          <a:noFill/>
          <a:ln cap="flat" cmpd="sng" w="19050">
            <a:solidFill>
              <a:schemeClr val="dk2"/>
            </a:solidFill>
            <a:prstDash val="solid"/>
            <a:round/>
            <a:headEnd len="sm" w="sm" type="none"/>
            <a:tailEnd len="sm" w="sm" type="none"/>
          </a:ln>
        </p:spPr>
      </p:pic>
      <p:pic>
        <p:nvPicPr>
          <p:cNvPr id="1491" name="Google Shape;1491;p163"/>
          <p:cNvPicPr preferRelativeResize="0"/>
          <p:nvPr/>
        </p:nvPicPr>
        <p:blipFill>
          <a:blip r:embed="rId4">
            <a:alphaModFix/>
          </a:blip>
          <a:stretch>
            <a:fillRect/>
          </a:stretch>
        </p:blipFill>
        <p:spPr>
          <a:xfrm>
            <a:off x="1661138" y="2594213"/>
            <a:ext cx="5676900" cy="885825"/>
          </a:xfrm>
          <a:prstGeom prst="rect">
            <a:avLst/>
          </a:prstGeom>
          <a:noFill/>
          <a:ln cap="flat" cmpd="sng" w="19050">
            <a:solidFill>
              <a:schemeClr val="dk2"/>
            </a:solidFill>
            <a:prstDash val="solid"/>
            <a:round/>
            <a:headEnd len="sm" w="sm" type="none"/>
            <a:tailEnd len="sm" w="sm" type="none"/>
          </a:ln>
        </p:spPr>
      </p:pic>
      <p:pic>
        <p:nvPicPr>
          <p:cNvPr id="1492" name="Google Shape;1492;p163"/>
          <p:cNvPicPr preferRelativeResize="0"/>
          <p:nvPr/>
        </p:nvPicPr>
        <p:blipFill>
          <a:blip r:embed="rId5">
            <a:alphaModFix/>
          </a:blip>
          <a:stretch>
            <a:fillRect/>
          </a:stretch>
        </p:blipFill>
        <p:spPr>
          <a:xfrm>
            <a:off x="1608738" y="3643150"/>
            <a:ext cx="5781675" cy="809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6" name="Shape 1496"/>
        <p:cNvGrpSpPr/>
        <p:nvPr/>
      </p:nvGrpSpPr>
      <p:grpSpPr>
        <a:xfrm>
          <a:off x="0" y="0"/>
          <a:ext cx="0" cy="0"/>
          <a:chOff x="0" y="0"/>
          <a:chExt cx="0" cy="0"/>
        </a:xfrm>
      </p:grpSpPr>
      <p:sp>
        <p:nvSpPr>
          <p:cNvPr id="1497" name="Google Shape;1497;p164"/>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498" name="Google Shape;1498;p164"/>
          <p:cNvSpPr/>
          <p:nvPr/>
        </p:nvSpPr>
        <p:spPr>
          <a:xfrm>
            <a:off x="5688321" y="1928300"/>
            <a:ext cx="2670833" cy="207694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164"/>
          <p:cNvSpPr txBox="1"/>
          <p:nvPr/>
        </p:nvSpPr>
        <p:spPr>
          <a:xfrm>
            <a:off x="6001725" y="2223575"/>
            <a:ext cx="19497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Which diagrams do you find most helpful when you are trying to understand a story? Which do you use when you find the value?</a:t>
            </a:r>
            <a:endParaRPr b="1" sz="1200">
              <a:latin typeface="Quicksand"/>
              <a:ea typeface="Quicksand"/>
              <a:cs typeface="Quicksand"/>
              <a:sym typeface="Quicksand"/>
            </a:endParaRPr>
          </a:p>
        </p:txBody>
      </p:sp>
      <p:pic>
        <p:nvPicPr>
          <p:cNvPr id="1500" name="Google Shape;1500;p164"/>
          <p:cNvPicPr preferRelativeResize="0"/>
          <p:nvPr/>
        </p:nvPicPr>
        <p:blipFill>
          <a:blip r:embed="rId3">
            <a:alphaModFix/>
          </a:blip>
          <a:stretch>
            <a:fillRect/>
          </a:stretch>
        </p:blipFill>
        <p:spPr>
          <a:xfrm>
            <a:off x="3597713" y="2784163"/>
            <a:ext cx="1851687" cy="1648762"/>
          </a:xfrm>
          <a:prstGeom prst="rect">
            <a:avLst/>
          </a:prstGeom>
          <a:noFill/>
          <a:ln>
            <a:noFill/>
          </a:ln>
        </p:spPr>
      </p:pic>
      <p:sp>
        <p:nvSpPr>
          <p:cNvPr id="1501" name="Google Shape;1501;p164"/>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502" name="Google Shape;1502;p164"/>
          <p:cNvSpPr/>
          <p:nvPr/>
        </p:nvSpPr>
        <p:spPr>
          <a:xfrm flipH="1">
            <a:off x="1228510" y="1653225"/>
            <a:ext cx="2130289" cy="203057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164"/>
          <p:cNvSpPr txBox="1"/>
          <p:nvPr/>
        </p:nvSpPr>
        <p:spPr>
          <a:xfrm flipH="1">
            <a:off x="1407325" y="1826517"/>
            <a:ext cx="17727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are these diagrams and drawings the same? How are they different?</a:t>
            </a:r>
            <a:endParaRPr b="1" sz="1300">
              <a:latin typeface="Quicksand"/>
              <a:ea typeface="Quicksand"/>
              <a:cs typeface="Quicksand"/>
              <a:sym typeface="Quicksand"/>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507" name="Shape 1507"/>
        <p:cNvGrpSpPr/>
        <p:nvPr/>
      </p:nvGrpSpPr>
      <p:grpSpPr>
        <a:xfrm>
          <a:off x="0" y="0"/>
          <a:ext cx="0" cy="0"/>
          <a:chOff x="0" y="0"/>
          <a:chExt cx="0" cy="0"/>
        </a:xfrm>
      </p:grpSpPr>
      <p:sp>
        <p:nvSpPr>
          <p:cNvPr id="1508" name="Google Shape;1508;p165"/>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Connect Story Problems and Diagrams</a:t>
            </a:r>
            <a:endParaRPr sz="3700">
              <a:latin typeface="Hepta Slab"/>
              <a:ea typeface="Hepta Slab"/>
              <a:cs typeface="Hepta Slab"/>
              <a:sym typeface="Hepta Slab"/>
            </a:endParaRPr>
          </a:p>
        </p:txBody>
      </p:sp>
      <p:sp>
        <p:nvSpPr>
          <p:cNvPr id="1509" name="Google Shape;1509;p165"/>
          <p:cNvSpPr txBox="1"/>
          <p:nvPr/>
        </p:nvSpPr>
        <p:spPr>
          <a:xfrm>
            <a:off x="2445300" y="2702325"/>
            <a:ext cx="5228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sense of diagrams and solve story problems. </a:t>
            </a:r>
            <a:endParaRPr>
              <a:latin typeface="Quicksand"/>
              <a:ea typeface="Quicksand"/>
              <a:cs typeface="Quicksand"/>
              <a:sym typeface="Quicksand"/>
            </a:endParaRPr>
          </a:p>
        </p:txBody>
      </p:sp>
      <p:sp>
        <p:nvSpPr>
          <p:cNvPr id="1510" name="Google Shape;1510;p165"/>
          <p:cNvSpPr/>
          <p:nvPr/>
        </p:nvSpPr>
        <p:spPr>
          <a:xfrm>
            <a:off x="2058127" y="2780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16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2.OA.A.1</a:t>
            </a:r>
            <a:endParaRPr sz="1100">
              <a:latin typeface="Quicksand"/>
              <a:ea typeface="Quicksand"/>
              <a:cs typeface="Quicksand"/>
              <a:sym typeface="Quicksand"/>
            </a:endParaRPr>
          </a:p>
        </p:txBody>
      </p:sp>
      <p:sp>
        <p:nvSpPr>
          <p:cNvPr id="1512" name="Google Shape;1512;p165"/>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6" name="Shape 1516"/>
        <p:cNvGrpSpPr/>
        <p:nvPr/>
      </p:nvGrpSpPr>
      <p:grpSpPr>
        <a:xfrm>
          <a:off x="0" y="0"/>
          <a:ext cx="0" cy="0"/>
          <a:chOff x="0" y="0"/>
          <a:chExt cx="0" cy="0"/>
        </a:xfrm>
      </p:grpSpPr>
      <p:sp>
        <p:nvSpPr>
          <p:cNvPr id="1517" name="Google Shape;1517;p166"/>
          <p:cNvSpPr txBox="1"/>
          <p:nvPr>
            <p:ph type="ctrTitle"/>
          </p:nvPr>
        </p:nvSpPr>
        <p:spPr>
          <a:xfrm>
            <a:off x="1050525" y="5446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 Mancala</a:t>
            </a:r>
            <a:endParaRPr b="0" sz="3000">
              <a:solidFill>
                <a:schemeClr val="accent5"/>
              </a:solidFill>
              <a:latin typeface="Hepta Slab"/>
              <a:ea typeface="Hepta Slab"/>
              <a:cs typeface="Hepta Slab"/>
              <a:sym typeface="Hepta Slab"/>
            </a:endParaRPr>
          </a:p>
        </p:txBody>
      </p:sp>
      <p:sp>
        <p:nvSpPr>
          <p:cNvPr id="1518" name="Google Shape;1518;p16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519" name="Google Shape;1519;p166"/>
          <p:cNvGrpSpPr/>
          <p:nvPr/>
        </p:nvGrpSpPr>
        <p:grpSpPr>
          <a:xfrm rot="-801400">
            <a:off x="550911" y="1697856"/>
            <a:ext cx="2343045" cy="950026"/>
            <a:chOff x="522450" y="1769275"/>
            <a:chExt cx="2343168" cy="950076"/>
          </a:xfrm>
        </p:grpSpPr>
        <p:sp>
          <p:nvSpPr>
            <p:cNvPr id="1520" name="Google Shape;1520;p16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16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1522" name="Google Shape;1522;p166"/>
          <p:cNvGrpSpPr/>
          <p:nvPr/>
        </p:nvGrpSpPr>
        <p:grpSpPr>
          <a:xfrm rot="862269">
            <a:off x="6428620" y="3250539"/>
            <a:ext cx="2343148" cy="950068"/>
            <a:chOff x="839436" y="2344375"/>
            <a:chExt cx="2343168" cy="950076"/>
          </a:xfrm>
        </p:grpSpPr>
        <p:sp>
          <p:nvSpPr>
            <p:cNvPr id="1523" name="Google Shape;1523;p166"/>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166"/>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1525" name="Google Shape;1525;p166"/>
          <p:cNvPicPr preferRelativeResize="0"/>
          <p:nvPr/>
        </p:nvPicPr>
        <p:blipFill>
          <a:blip r:embed="rId3">
            <a:alphaModFix/>
          </a:blip>
          <a:stretch>
            <a:fillRect/>
          </a:stretch>
        </p:blipFill>
        <p:spPr>
          <a:xfrm>
            <a:off x="3077726" y="1440075"/>
            <a:ext cx="3347699" cy="2386600"/>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9" name="Shape 1529"/>
        <p:cNvGrpSpPr/>
        <p:nvPr/>
      </p:nvGrpSpPr>
      <p:grpSpPr>
        <a:xfrm>
          <a:off x="0" y="0"/>
          <a:ext cx="0" cy="0"/>
          <a:chOff x="0" y="0"/>
          <a:chExt cx="0" cy="0"/>
        </a:xfrm>
      </p:grpSpPr>
      <p:sp>
        <p:nvSpPr>
          <p:cNvPr id="1530" name="Google Shape;1530;p167"/>
          <p:cNvSpPr txBox="1"/>
          <p:nvPr>
            <p:ph type="ctrTitle"/>
          </p:nvPr>
        </p:nvSpPr>
        <p:spPr>
          <a:xfrm>
            <a:off x="685775" y="4584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Interpret the Diagram</a:t>
            </a:r>
            <a:endParaRPr sz="3000">
              <a:solidFill>
                <a:schemeClr val="accent5"/>
              </a:solidFill>
            </a:endParaRPr>
          </a:p>
        </p:txBody>
      </p:sp>
      <p:sp>
        <p:nvSpPr>
          <p:cNvPr id="1531" name="Google Shape;1531;p1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532" name="Google Shape;1532;p167"/>
          <p:cNvSpPr txBox="1"/>
          <p:nvPr/>
        </p:nvSpPr>
        <p:spPr>
          <a:xfrm>
            <a:off x="1029650" y="1126325"/>
            <a:ext cx="73152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Circle the diagrams that match each story. Then explain your match to your partner.</a:t>
            </a:r>
            <a:endParaRPr/>
          </a:p>
        </p:txBody>
      </p:sp>
      <p:pic>
        <p:nvPicPr>
          <p:cNvPr id="1533" name="Google Shape;1533;p167"/>
          <p:cNvPicPr preferRelativeResize="0"/>
          <p:nvPr/>
        </p:nvPicPr>
        <p:blipFill>
          <a:blip r:embed="rId3">
            <a:alphaModFix/>
          </a:blip>
          <a:stretch>
            <a:fillRect/>
          </a:stretch>
        </p:blipFill>
        <p:spPr>
          <a:xfrm>
            <a:off x="1209675" y="1561075"/>
            <a:ext cx="3213275" cy="3080450"/>
          </a:xfrm>
          <a:prstGeom prst="rect">
            <a:avLst/>
          </a:prstGeom>
          <a:noFill/>
          <a:ln cap="flat" cmpd="sng" w="19050">
            <a:solidFill>
              <a:schemeClr val="dk2"/>
            </a:solidFill>
            <a:prstDash val="solid"/>
            <a:round/>
            <a:headEnd len="sm" w="sm" type="none"/>
            <a:tailEnd len="sm" w="sm" type="none"/>
          </a:ln>
        </p:spPr>
      </p:pic>
      <p:pic>
        <p:nvPicPr>
          <p:cNvPr id="1534" name="Google Shape;1534;p167"/>
          <p:cNvPicPr preferRelativeResize="0"/>
          <p:nvPr/>
        </p:nvPicPr>
        <p:blipFill>
          <a:blip r:embed="rId4">
            <a:alphaModFix/>
          </a:blip>
          <a:stretch>
            <a:fillRect/>
          </a:stretch>
        </p:blipFill>
        <p:spPr>
          <a:xfrm>
            <a:off x="4753100" y="1912001"/>
            <a:ext cx="3647225" cy="2036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8" name="Shape 1538"/>
        <p:cNvGrpSpPr/>
        <p:nvPr/>
      </p:nvGrpSpPr>
      <p:grpSpPr>
        <a:xfrm>
          <a:off x="0" y="0"/>
          <a:ext cx="0" cy="0"/>
          <a:chOff x="0" y="0"/>
          <a:chExt cx="0" cy="0"/>
        </a:xfrm>
      </p:grpSpPr>
      <p:sp>
        <p:nvSpPr>
          <p:cNvPr id="1539" name="Google Shape;1539;p168"/>
          <p:cNvSpPr txBox="1"/>
          <p:nvPr>
            <p:ph type="ctrTitle"/>
          </p:nvPr>
        </p:nvSpPr>
        <p:spPr>
          <a:xfrm>
            <a:off x="685775" y="4584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Interpret the Diagram</a:t>
            </a:r>
            <a:endParaRPr sz="3000">
              <a:solidFill>
                <a:schemeClr val="accent5"/>
              </a:solidFill>
            </a:endParaRPr>
          </a:p>
        </p:txBody>
      </p:sp>
      <p:sp>
        <p:nvSpPr>
          <p:cNvPr id="1540" name="Google Shape;1540;p1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541" name="Google Shape;1541;p168"/>
          <p:cNvSpPr txBox="1"/>
          <p:nvPr/>
        </p:nvSpPr>
        <p:spPr>
          <a:xfrm>
            <a:off x="1029650" y="1126325"/>
            <a:ext cx="73152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Circle the diagrams that match each story. Then explain your match to your partner.</a:t>
            </a:r>
            <a:endParaRPr/>
          </a:p>
        </p:txBody>
      </p:sp>
      <p:pic>
        <p:nvPicPr>
          <p:cNvPr id="1542" name="Google Shape;1542;p168"/>
          <p:cNvPicPr preferRelativeResize="0"/>
          <p:nvPr/>
        </p:nvPicPr>
        <p:blipFill>
          <a:blip r:embed="rId3">
            <a:alphaModFix/>
          </a:blip>
          <a:stretch>
            <a:fillRect/>
          </a:stretch>
        </p:blipFill>
        <p:spPr>
          <a:xfrm>
            <a:off x="731025" y="1669225"/>
            <a:ext cx="3560001" cy="2943250"/>
          </a:xfrm>
          <a:prstGeom prst="rect">
            <a:avLst/>
          </a:prstGeom>
          <a:noFill/>
          <a:ln cap="flat" cmpd="sng" w="19050">
            <a:solidFill>
              <a:schemeClr val="dk2"/>
            </a:solidFill>
            <a:prstDash val="solid"/>
            <a:round/>
            <a:headEnd len="sm" w="sm" type="none"/>
            <a:tailEnd len="sm" w="sm" type="none"/>
          </a:ln>
        </p:spPr>
      </p:pic>
      <p:pic>
        <p:nvPicPr>
          <p:cNvPr id="1543" name="Google Shape;1543;p168"/>
          <p:cNvPicPr preferRelativeResize="0"/>
          <p:nvPr/>
        </p:nvPicPr>
        <p:blipFill>
          <a:blip r:embed="rId4">
            <a:alphaModFix/>
          </a:blip>
          <a:stretch>
            <a:fillRect/>
          </a:stretch>
        </p:blipFill>
        <p:spPr>
          <a:xfrm>
            <a:off x="4422925" y="1802075"/>
            <a:ext cx="3875725" cy="2536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7" name="Shape 1547"/>
        <p:cNvGrpSpPr/>
        <p:nvPr/>
      </p:nvGrpSpPr>
      <p:grpSpPr>
        <a:xfrm>
          <a:off x="0" y="0"/>
          <a:ext cx="0" cy="0"/>
          <a:chOff x="0" y="0"/>
          <a:chExt cx="0" cy="0"/>
        </a:xfrm>
      </p:grpSpPr>
      <p:sp>
        <p:nvSpPr>
          <p:cNvPr id="1548" name="Google Shape;1548;p169"/>
          <p:cNvSpPr txBox="1"/>
          <p:nvPr>
            <p:ph type="ctrTitle"/>
          </p:nvPr>
        </p:nvSpPr>
        <p:spPr>
          <a:xfrm>
            <a:off x="476175" y="1001546"/>
            <a:ext cx="7772400" cy="55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Diagrams for Different Types of Story Problems</a:t>
            </a:r>
            <a:endParaRPr b="0" sz="3000">
              <a:solidFill>
                <a:schemeClr val="accent5"/>
              </a:solidFill>
              <a:latin typeface="Hepta Slab"/>
              <a:ea typeface="Hepta Slab"/>
              <a:cs typeface="Hepta Slab"/>
              <a:sym typeface="Hepta Slab"/>
            </a:endParaRPr>
          </a:p>
        </p:txBody>
      </p:sp>
      <p:sp>
        <p:nvSpPr>
          <p:cNvPr id="1549" name="Google Shape;1549;p1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550" name="Google Shape;1550;p169"/>
          <p:cNvPicPr preferRelativeResize="0"/>
          <p:nvPr/>
        </p:nvPicPr>
        <p:blipFill>
          <a:blip r:embed="rId3">
            <a:alphaModFix/>
          </a:blip>
          <a:stretch>
            <a:fillRect/>
          </a:stretch>
        </p:blipFill>
        <p:spPr>
          <a:xfrm>
            <a:off x="1887150" y="1711296"/>
            <a:ext cx="5705475" cy="1276350"/>
          </a:xfrm>
          <a:prstGeom prst="rect">
            <a:avLst/>
          </a:prstGeom>
          <a:noFill/>
          <a:ln cap="flat" cmpd="sng" w="19050">
            <a:solidFill>
              <a:schemeClr val="dk2"/>
            </a:solidFill>
            <a:prstDash val="solid"/>
            <a:round/>
            <a:headEnd len="sm" w="sm" type="none"/>
            <a:tailEnd len="sm" w="sm" type="none"/>
          </a:ln>
        </p:spPr>
      </p:pic>
      <p:pic>
        <p:nvPicPr>
          <p:cNvPr id="1551" name="Google Shape;1551;p169"/>
          <p:cNvPicPr preferRelativeResize="0"/>
          <p:nvPr/>
        </p:nvPicPr>
        <p:blipFill>
          <a:blip r:embed="rId4">
            <a:alphaModFix/>
          </a:blip>
          <a:stretch>
            <a:fillRect/>
          </a:stretch>
        </p:blipFill>
        <p:spPr>
          <a:xfrm>
            <a:off x="1179900" y="3104308"/>
            <a:ext cx="3429000" cy="1400175"/>
          </a:xfrm>
          <a:prstGeom prst="rect">
            <a:avLst/>
          </a:prstGeom>
          <a:noFill/>
          <a:ln cap="flat" cmpd="sng" w="19050">
            <a:solidFill>
              <a:schemeClr val="dk2"/>
            </a:solidFill>
            <a:prstDash val="solid"/>
            <a:round/>
            <a:headEnd len="sm" w="sm" type="none"/>
            <a:tailEnd len="sm" w="sm" type="none"/>
          </a:ln>
        </p:spPr>
      </p:pic>
      <p:pic>
        <p:nvPicPr>
          <p:cNvPr id="1552" name="Google Shape;1552;p169"/>
          <p:cNvPicPr preferRelativeResize="0"/>
          <p:nvPr/>
        </p:nvPicPr>
        <p:blipFill>
          <a:blip r:embed="rId5">
            <a:alphaModFix/>
          </a:blip>
          <a:stretch>
            <a:fillRect/>
          </a:stretch>
        </p:blipFill>
        <p:spPr>
          <a:xfrm>
            <a:off x="4897050" y="3156708"/>
            <a:ext cx="3067050" cy="1295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6" name="Shape 1556"/>
        <p:cNvGrpSpPr/>
        <p:nvPr/>
      </p:nvGrpSpPr>
      <p:grpSpPr>
        <a:xfrm>
          <a:off x="0" y="0"/>
          <a:ext cx="0" cy="0"/>
          <a:chOff x="0" y="0"/>
          <a:chExt cx="0" cy="0"/>
        </a:xfrm>
      </p:grpSpPr>
      <p:sp>
        <p:nvSpPr>
          <p:cNvPr id="1557" name="Google Shape;1557;p170"/>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558" name="Google Shape;1558;p170"/>
          <p:cNvSpPr/>
          <p:nvPr/>
        </p:nvSpPr>
        <p:spPr>
          <a:xfrm>
            <a:off x="5824050" y="2535525"/>
            <a:ext cx="2570782" cy="141257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170"/>
          <p:cNvSpPr txBox="1"/>
          <p:nvPr/>
        </p:nvSpPr>
        <p:spPr>
          <a:xfrm>
            <a:off x="6137450" y="2830800"/>
            <a:ext cx="19497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Think of a story that could match Card N</a:t>
            </a:r>
            <a:endParaRPr b="1" sz="1200">
              <a:latin typeface="Quicksand"/>
              <a:ea typeface="Quicksand"/>
              <a:cs typeface="Quicksand"/>
              <a:sym typeface="Quicksand"/>
            </a:endParaRPr>
          </a:p>
        </p:txBody>
      </p:sp>
      <p:pic>
        <p:nvPicPr>
          <p:cNvPr id="1560" name="Google Shape;1560;p170"/>
          <p:cNvPicPr preferRelativeResize="0"/>
          <p:nvPr/>
        </p:nvPicPr>
        <p:blipFill>
          <a:blip r:embed="rId3">
            <a:alphaModFix/>
          </a:blip>
          <a:stretch>
            <a:fillRect/>
          </a:stretch>
        </p:blipFill>
        <p:spPr>
          <a:xfrm>
            <a:off x="3597713" y="2784163"/>
            <a:ext cx="1851687" cy="1648762"/>
          </a:xfrm>
          <a:prstGeom prst="rect">
            <a:avLst/>
          </a:prstGeom>
          <a:noFill/>
          <a:ln>
            <a:noFill/>
          </a:ln>
        </p:spPr>
      </p:pic>
      <p:sp>
        <p:nvSpPr>
          <p:cNvPr id="1561" name="Google Shape;1561;p170"/>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562" name="Google Shape;1562;p170"/>
          <p:cNvSpPr/>
          <p:nvPr/>
        </p:nvSpPr>
        <p:spPr>
          <a:xfrm flipH="1">
            <a:off x="871310" y="2454750"/>
            <a:ext cx="2130289" cy="203057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170"/>
          <p:cNvSpPr txBox="1"/>
          <p:nvPr/>
        </p:nvSpPr>
        <p:spPr>
          <a:xfrm flipH="1">
            <a:off x="1050125" y="2628042"/>
            <a:ext cx="17727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are these diagrams the same? How are they different?</a:t>
            </a:r>
            <a:endParaRPr b="1" sz="1300">
              <a:latin typeface="Quicksand"/>
              <a:ea typeface="Quicksand"/>
              <a:cs typeface="Quicksand"/>
              <a:sym typeface="Quicksand"/>
            </a:endParaRPr>
          </a:p>
        </p:txBody>
      </p:sp>
      <p:sp>
        <p:nvSpPr>
          <p:cNvPr id="1564" name="Google Shape;1564;p170"/>
          <p:cNvSpPr txBox="1"/>
          <p:nvPr/>
        </p:nvSpPr>
        <p:spPr>
          <a:xfrm>
            <a:off x="1816063" y="583400"/>
            <a:ext cx="54150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Today we read many different kinds of story problems and matched them with diagrams.</a:t>
            </a:r>
            <a:endParaRPr>
              <a:latin typeface="Livvic"/>
              <a:ea typeface="Livvic"/>
              <a:cs typeface="Livvic"/>
              <a:sym typeface="Livvic"/>
            </a:endParaRPr>
          </a:p>
        </p:txBody>
      </p:sp>
      <p:pic>
        <p:nvPicPr>
          <p:cNvPr id="1565" name="Google Shape;1565;p170"/>
          <p:cNvPicPr preferRelativeResize="0"/>
          <p:nvPr/>
        </p:nvPicPr>
        <p:blipFill>
          <a:blip r:embed="rId4">
            <a:alphaModFix/>
          </a:blip>
          <a:stretch>
            <a:fillRect/>
          </a:stretch>
        </p:blipFill>
        <p:spPr>
          <a:xfrm>
            <a:off x="2681949" y="1320450"/>
            <a:ext cx="3574135" cy="877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569" name="Shape 1569"/>
        <p:cNvGrpSpPr/>
        <p:nvPr/>
      </p:nvGrpSpPr>
      <p:grpSpPr>
        <a:xfrm>
          <a:off x="0" y="0"/>
          <a:ext cx="0" cy="0"/>
          <a:chOff x="0" y="0"/>
          <a:chExt cx="0" cy="0"/>
        </a:xfrm>
      </p:grpSpPr>
      <p:sp>
        <p:nvSpPr>
          <p:cNvPr id="1570" name="Google Shape;1570;p171"/>
          <p:cNvSpPr txBox="1"/>
          <p:nvPr>
            <p:ph type="ctrTitle"/>
          </p:nvPr>
        </p:nvSpPr>
        <p:spPr>
          <a:xfrm>
            <a:off x="1109375" y="983325"/>
            <a:ext cx="6637800" cy="192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Connect Story Problems and Equations</a:t>
            </a:r>
            <a:endParaRPr sz="3600">
              <a:latin typeface="Hepta Slab"/>
              <a:ea typeface="Hepta Slab"/>
              <a:cs typeface="Hepta Slab"/>
              <a:sym typeface="Hepta Slab"/>
            </a:endParaRPr>
          </a:p>
        </p:txBody>
      </p:sp>
      <p:sp>
        <p:nvSpPr>
          <p:cNvPr id="1571" name="Google Shape;1571;p171"/>
          <p:cNvSpPr txBox="1"/>
          <p:nvPr/>
        </p:nvSpPr>
        <p:spPr>
          <a:xfrm>
            <a:off x="2445300" y="2906325"/>
            <a:ext cx="519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sense of equations and solve story problems. </a:t>
            </a:r>
            <a:endParaRPr>
              <a:latin typeface="Quicksand"/>
              <a:ea typeface="Quicksand"/>
              <a:cs typeface="Quicksand"/>
              <a:sym typeface="Quicksand"/>
            </a:endParaRPr>
          </a:p>
        </p:txBody>
      </p:sp>
      <p:sp>
        <p:nvSpPr>
          <p:cNvPr id="1572" name="Google Shape;1572;p171"/>
          <p:cNvSpPr/>
          <p:nvPr/>
        </p:nvSpPr>
        <p:spPr>
          <a:xfrm>
            <a:off x="2058127" y="2984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17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2.OA.A.1 </a:t>
            </a:r>
            <a:endParaRPr sz="1100">
              <a:latin typeface="Quicksand"/>
              <a:ea typeface="Quicksand"/>
              <a:cs typeface="Quicksand"/>
              <a:sym typeface="Quicksand"/>
            </a:endParaRPr>
          </a:p>
        </p:txBody>
      </p:sp>
      <p:sp>
        <p:nvSpPr>
          <p:cNvPr id="1574" name="Google Shape;1574;p171"/>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8" name="Shape 1578"/>
        <p:cNvGrpSpPr/>
        <p:nvPr/>
      </p:nvGrpSpPr>
      <p:grpSpPr>
        <a:xfrm>
          <a:off x="0" y="0"/>
          <a:ext cx="0" cy="0"/>
          <a:chOff x="0" y="0"/>
          <a:chExt cx="0" cy="0"/>
        </a:xfrm>
      </p:grpSpPr>
      <p:sp>
        <p:nvSpPr>
          <p:cNvPr id="1579" name="Google Shape;1579;p17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80" name="Google Shape;1580;p172"/>
          <p:cNvSpPr txBox="1"/>
          <p:nvPr>
            <p:ph type="ctrTitle"/>
          </p:nvPr>
        </p:nvSpPr>
        <p:spPr>
          <a:xfrm>
            <a:off x="371625" y="506121"/>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Which One Doesn’t Belong: Diagrams </a:t>
            </a:r>
            <a:endParaRPr b="0" sz="2900">
              <a:solidFill>
                <a:schemeClr val="accent5"/>
              </a:solidFill>
              <a:latin typeface="Hepta Slab"/>
              <a:ea typeface="Hepta Slab"/>
              <a:cs typeface="Hepta Slab"/>
              <a:sym typeface="Hepta Slab"/>
            </a:endParaRPr>
          </a:p>
        </p:txBody>
      </p:sp>
      <p:pic>
        <p:nvPicPr>
          <p:cNvPr id="1581" name="Google Shape;1581;p172"/>
          <p:cNvPicPr preferRelativeResize="0"/>
          <p:nvPr/>
        </p:nvPicPr>
        <p:blipFill>
          <a:blip r:embed="rId3">
            <a:alphaModFix/>
          </a:blip>
          <a:stretch>
            <a:fillRect/>
          </a:stretch>
        </p:blipFill>
        <p:spPr>
          <a:xfrm>
            <a:off x="1866875" y="1102221"/>
            <a:ext cx="3262717" cy="3350728"/>
          </a:xfrm>
          <a:prstGeom prst="rect">
            <a:avLst/>
          </a:prstGeom>
          <a:noFill/>
          <a:ln cap="flat" cmpd="sng" w="19050">
            <a:solidFill>
              <a:srgbClr val="000000"/>
            </a:solidFill>
            <a:prstDash val="solid"/>
            <a:round/>
            <a:headEnd len="sm" w="sm" type="none"/>
            <a:tailEnd len="sm" w="sm" type="none"/>
          </a:ln>
        </p:spPr>
      </p:pic>
      <p:pic>
        <p:nvPicPr>
          <p:cNvPr id="1582" name="Google Shape;1582;p172"/>
          <p:cNvPicPr preferRelativeResize="0"/>
          <p:nvPr/>
        </p:nvPicPr>
        <p:blipFill>
          <a:blip r:embed="rId4">
            <a:alphaModFix/>
          </a:blip>
          <a:stretch>
            <a:fillRect/>
          </a:stretch>
        </p:blipFill>
        <p:spPr>
          <a:xfrm>
            <a:off x="6103517" y="2266946"/>
            <a:ext cx="1981200" cy="609600"/>
          </a:xfrm>
          <a:prstGeom prst="rect">
            <a:avLst/>
          </a:prstGeom>
          <a:noFill/>
          <a:ln cap="flat" cmpd="sng" w="19050">
            <a:solidFill>
              <a:schemeClr val="dk2"/>
            </a:solidFill>
            <a:prstDash val="solid"/>
            <a:round/>
            <a:headEnd len="sm" w="sm" type="none"/>
            <a:tailEnd len="sm" w="sm" type="none"/>
          </a:ln>
        </p:spPr>
      </p:pic>
      <p:sp>
        <p:nvSpPr>
          <p:cNvPr id="1583" name="Google Shape;1583;p172"/>
          <p:cNvSpPr txBox="1"/>
          <p:nvPr/>
        </p:nvSpPr>
        <p:spPr>
          <a:xfrm>
            <a:off x="6103525" y="2190750"/>
            <a:ext cx="464400" cy="35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 </a:t>
            </a:r>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7" name="Shape 1587"/>
        <p:cNvGrpSpPr/>
        <p:nvPr/>
      </p:nvGrpSpPr>
      <p:grpSpPr>
        <a:xfrm>
          <a:off x="0" y="0"/>
          <a:ext cx="0" cy="0"/>
          <a:chOff x="0" y="0"/>
          <a:chExt cx="0" cy="0"/>
        </a:xfrm>
      </p:grpSpPr>
      <p:sp>
        <p:nvSpPr>
          <p:cNvPr id="1588" name="Google Shape;1588;p173"/>
          <p:cNvSpPr txBox="1"/>
          <p:nvPr>
            <p:ph type="ctrTitle"/>
          </p:nvPr>
        </p:nvSpPr>
        <p:spPr>
          <a:xfrm>
            <a:off x="413675" y="1043346"/>
            <a:ext cx="7772400" cy="6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chemeClr val="accent5"/>
                </a:solidFill>
                <a:latin typeface="Hepta Slab"/>
                <a:ea typeface="Hepta Slab"/>
                <a:cs typeface="Hepta Slab"/>
                <a:sym typeface="Hepta Slab"/>
              </a:rPr>
              <a:t>Equations for Different Types of Word Problems</a:t>
            </a:r>
            <a:endParaRPr b="0" sz="3100">
              <a:solidFill>
                <a:schemeClr val="accent5"/>
              </a:solidFill>
              <a:latin typeface="Hepta Slab"/>
              <a:ea typeface="Hepta Slab"/>
              <a:cs typeface="Hepta Slab"/>
              <a:sym typeface="Hepta Slab"/>
            </a:endParaRPr>
          </a:p>
        </p:txBody>
      </p:sp>
      <p:sp>
        <p:nvSpPr>
          <p:cNvPr id="1589" name="Google Shape;1589;p173"/>
          <p:cNvSpPr txBox="1"/>
          <p:nvPr/>
        </p:nvSpPr>
        <p:spPr>
          <a:xfrm>
            <a:off x="1713850" y="2072100"/>
            <a:ext cx="5973900" cy="17973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1900">
                <a:solidFill>
                  <a:schemeClr val="dk1"/>
                </a:solidFill>
                <a:latin typeface="Hepta Slab"/>
                <a:ea typeface="Hepta Slab"/>
                <a:cs typeface="Hepta Slab"/>
                <a:sym typeface="Hepta Slab"/>
              </a:rPr>
              <a:t>1. Match each story problem to an equation. </a:t>
            </a:r>
            <a:endParaRPr sz="1900">
              <a:solidFill>
                <a:schemeClr val="dk1"/>
              </a:solidFill>
              <a:latin typeface="Hepta Slab"/>
              <a:ea typeface="Hepta Slab"/>
              <a:cs typeface="Hepta Slab"/>
              <a:sym typeface="Hepta Slab"/>
            </a:endParaRPr>
          </a:p>
          <a:p>
            <a:pPr indent="457200" lvl="0" marL="457200" rtl="0" algn="l">
              <a:lnSpc>
                <a:spcPct val="90000"/>
              </a:lnSpc>
              <a:spcBef>
                <a:spcPts val="0"/>
              </a:spcBef>
              <a:spcAft>
                <a:spcPts val="0"/>
              </a:spcAft>
              <a:buNone/>
            </a:pPr>
            <a:r>
              <a:rPr lang="en" sz="1900">
                <a:solidFill>
                  <a:schemeClr val="dk1"/>
                </a:solidFill>
                <a:latin typeface="Hepta Slab"/>
                <a:ea typeface="Hepta Slab"/>
                <a:cs typeface="Hepta Slab"/>
                <a:sym typeface="Hepta Slab"/>
              </a:rPr>
              <a:t>-Explain why the cards match. </a:t>
            </a:r>
            <a:endParaRPr sz="19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9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9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9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rPr lang="en" sz="1900">
                <a:solidFill>
                  <a:schemeClr val="dk1"/>
                </a:solidFill>
                <a:latin typeface="Hepta Slab"/>
                <a:ea typeface="Hepta Slab"/>
                <a:cs typeface="Hepta Slab"/>
                <a:sym typeface="Hepta Slab"/>
              </a:rPr>
              <a:t>2. Choose 2 story problems and solve them. </a:t>
            </a:r>
            <a:endParaRPr sz="1900">
              <a:solidFill>
                <a:schemeClr val="dk1"/>
              </a:solidFill>
              <a:latin typeface="Hepta Slab"/>
              <a:ea typeface="Hepta Slab"/>
              <a:cs typeface="Hepta Slab"/>
              <a:sym typeface="Hepta Slab"/>
            </a:endParaRPr>
          </a:p>
          <a:p>
            <a:pPr indent="457200" lvl="0" marL="457200" rtl="0" algn="l">
              <a:lnSpc>
                <a:spcPct val="90000"/>
              </a:lnSpc>
              <a:spcBef>
                <a:spcPts val="0"/>
              </a:spcBef>
              <a:spcAft>
                <a:spcPts val="0"/>
              </a:spcAft>
              <a:buNone/>
            </a:pPr>
            <a:r>
              <a:rPr lang="en" sz="1900">
                <a:solidFill>
                  <a:schemeClr val="dk1"/>
                </a:solidFill>
                <a:latin typeface="Hepta Slab"/>
                <a:ea typeface="Hepta Slab"/>
                <a:cs typeface="Hepta Slab"/>
                <a:sym typeface="Hepta Slab"/>
              </a:rPr>
              <a:t>-Show your thinking.</a:t>
            </a:r>
            <a:endParaRPr sz="1900">
              <a:latin typeface="Quicksand"/>
              <a:ea typeface="Quicksand"/>
              <a:cs typeface="Quicksand"/>
              <a:sym typeface="Quicksand"/>
            </a:endParaRPr>
          </a:p>
        </p:txBody>
      </p:sp>
      <p:sp>
        <p:nvSpPr>
          <p:cNvPr id="1590" name="Google Shape;1590;p1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4" name="Shape 1594"/>
        <p:cNvGrpSpPr/>
        <p:nvPr/>
      </p:nvGrpSpPr>
      <p:grpSpPr>
        <a:xfrm>
          <a:off x="0" y="0"/>
          <a:ext cx="0" cy="0"/>
          <a:chOff x="0" y="0"/>
          <a:chExt cx="0" cy="0"/>
        </a:xfrm>
      </p:grpSpPr>
      <p:sp>
        <p:nvSpPr>
          <p:cNvPr id="1595" name="Google Shape;1595;p174"/>
          <p:cNvSpPr txBox="1"/>
          <p:nvPr>
            <p:ph type="ctrTitle"/>
          </p:nvPr>
        </p:nvSpPr>
        <p:spPr>
          <a:xfrm>
            <a:off x="439950" y="459721"/>
            <a:ext cx="7772400" cy="61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Represent and Solve Story Problems</a:t>
            </a:r>
            <a:endParaRPr b="0" sz="2900">
              <a:solidFill>
                <a:schemeClr val="accent5"/>
              </a:solidFill>
              <a:latin typeface="Hepta Slab"/>
              <a:ea typeface="Hepta Slab"/>
              <a:cs typeface="Hepta Slab"/>
              <a:sym typeface="Hepta Slab"/>
            </a:endParaRPr>
          </a:p>
        </p:txBody>
      </p:sp>
      <p:sp>
        <p:nvSpPr>
          <p:cNvPr id="1596" name="Google Shape;1596;p1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597" name="Google Shape;1597;p174"/>
          <p:cNvPicPr preferRelativeResize="0"/>
          <p:nvPr/>
        </p:nvPicPr>
        <p:blipFill>
          <a:blip r:embed="rId3">
            <a:alphaModFix/>
          </a:blip>
          <a:stretch>
            <a:fillRect/>
          </a:stretch>
        </p:blipFill>
        <p:spPr>
          <a:xfrm>
            <a:off x="2274100" y="1276350"/>
            <a:ext cx="4855150" cy="3086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1" name="Shape 1601"/>
        <p:cNvGrpSpPr/>
        <p:nvPr/>
      </p:nvGrpSpPr>
      <p:grpSpPr>
        <a:xfrm>
          <a:off x="0" y="0"/>
          <a:ext cx="0" cy="0"/>
          <a:chOff x="0" y="0"/>
          <a:chExt cx="0" cy="0"/>
        </a:xfrm>
      </p:grpSpPr>
      <p:sp>
        <p:nvSpPr>
          <p:cNvPr id="1602" name="Google Shape;1602;p175"/>
          <p:cNvSpPr txBox="1"/>
          <p:nvPr>
            <p:ph type="ctrTitle"/>
          </p:nvPr>
        </p:nvSpPr>
        <p:spPr>
          <a:xfrm>
            <a:off x="439950" y="459721"/>
            <a:ext cx="7772400" cy="61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Represent and Solve Story Problems</a:t>
            </a:r>
            <a:endParaRPr b="0" sz="2900">
              <a:solidFill>
                <a:schemeClr val="accent5"/>
              </a:solidFill>
              <a:latin typeface="Hepta Slab"/>
              <a:ea typeface="Hepta Slab"/>
              <a:cs typeface="Hepta Slab"/>
              <a:sym typeface="Hepta Slab"/>
            </a:endParaRPr>
          </a:p>
        </p:txBody>
      </p:sp>
      <p:sp>
        <p:nvSpPr>
          <p:cNvPr id="1603" name="Google Shape;1603;p1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604" name="Google Shape;1604;p175"/>
          <p:cNvPicPr preferRelativeResize="0"/>
          <p:nvPr/>
        </p:nvPicPr>
        <p:blipFill>
          <a:blip r:embed="rId3">
            <a:alphaModFix/>
          </a:blip>
          <a:stretch>
            <a:fillRect/>
          </a:stretch>
        </p:blipFill>
        <p:spPr>
          <a:xfrm>
            <a:off x="1938350" y="1037471"/>
            <a:ext cx="4910349" cy="376787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8" name="Shape 1608"/>
        <p:cNvGrpSpPr/>
        <p:nvPr/>
      </p:nvGrpSpPr>
      <p:grpSpPr>
        <a:xfrm>
          <a:off x="0" y="0"/>
          <a:ext cx="0" cy="0"/>
          <a:chOff x="0" y="0"/>
          <a:chExt cx="0" cy="0"/>
        </a:xfrm>
      </p:grpSpPr>
      <p:sp>
        <p:nvSpPr>
          <p:cNvPr id="1609" name="Google Shape;1609;p176"/>
          <p:cNvSpPr txBox="1"/>
          <p:nvPr>
            <p:ph type="ctrTitle"/>
          </p:nvPr>
        </p:nvSpPr>
        <p:spPr>
          <a:xfrm>
            <a:off x="439950" y="459721"/>
            <a:ext cx="7772400" cy="61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Represent and Solve Story Problems</a:t>
            </a:r>
            <a:endParaRPr b="0" sz="2900">
              <a:solidFill>
                <a:schemeClr val="accent5"/>
              </a:solidFill>
              <a:latin typeface="Hepta Slab"/>
              <a:ea typeface="Hepta Slab"/>
              <a:cs typeface="Hepta Slab"/>
              <a:sym typeface="Hepta Slab"/>
            </a:endParaRPr>
          </a:p>
        </p:txBody>
      </p:sp>
      <p:sp>
        <p:nvSpPr>
          <p:cNvPr id="1610" name="Google Shape;1610;p1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611" name="Google Shape;1611;p176"/>
          <p:cNvPicPr preferRelativeResize="0"/>
          <p:nvPr/>
        </p:nvPicPr>
        <p:blipFill>
          <a:blip r:embed="rId3">
            <a:alphaModFix/>
          </a:blip>
          <a:stretch>
            <a:fillRect/>
          </a:stretch>
        </p:blipFill>
        <p:spPr>
          <a:xfrm>
            <a:off x="1981200" y="1108746"/>
            <a:ext cx="4945341" cy="376787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5" name="Shape 1615"/>
        <p:cNvGrpSpPr/>
        <p:nvPr/>
      </p:nvGrpSpPr>
      <p:grpSpPr>
        <a:xfrm>
          <a:off x="0" y="0"/>
          <a:ext cx="0" cy="0"/>
          <a:chOff x="0" y="0"/>
          <a:chExt cx="0" cy="0"/>
        </a:xfrm>
      </p:grpSpPr>
      <p:sp>
        <p:nvSpPr>
          <p:cNvPr id="1616" name="Google Shape;1616;p177"/>
          <p:cNvSpPr txBox="1"/>
          <p:nvPr>
            <p:ph type="ctrTitle"/>
          </p:nvPr>
        </p:nvSpPr>
        <p:spPr>
          <a:xfrm>
            <a:off x="439950" y="459721"/>
            <a:ext cx="7772400" cy="61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Represent and Solve Story Problems</a:t>
            </a:r>
            <a:endParaRPr b="0" sz="2900">
              <a:solidFill>
                <a:schemeClr val="accent5"/>
              </a:solidFill>
              <a:latin typeface="Hepta Slab"/>
              <a:ea typeface="Hepta Slab"/>
              <a:cs typeface="Hepta Slab"/>
              <a:sym typeface="Hepta Slab"/>
            </a:endParaRPr>
          </a:p>
        </p:txBody>
      </p:sp>
      <p:sp>
        <p:nvSpPr>
          <p:cNvPr id="1617" name="Google Shape;1617;p1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618" name="Google Shape;1618;p177"/>
          <p:cNvPicPr preferRelativeResize="0"/>
          <p:nvPr/>
        </p:nvPicPr>
        <p:blipFill>
          <a:blip r:embed="rId3">
            <a:alphaModFix/>
          </a:blip>
          <a:stretch>
            <a:fillRect/>
          </a:stretch>
        </p:blipFill>
        <p:spPr>
          <a:xfrm>
            <a:off x="1952625" y="1108746"/>
            <a:ext cx="5034008" cy="376787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2" name="Shape 1622"/>
        <p:cNvGrpSpPr/>
        <p:nvPr/>
      </p:nvGrpSpPr>
      <p:grpSpPr>
        <a:xfrm>
          <a:off x="0" y="0"/>
          <a:ext cx="0" cy="0"/>
          <a:chOff x="0" y="0"/>
          <a:chExt cx="0" cy="0"/>
        </a:xfrm>
      </p:grpSpPr>
      <p:sp>
        <p:nvSpPr>
          <p:cNvPr id="1623" name="Google Shape;1623;p178"/>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624" name="Google Shape;1624;p178"/>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625" name="Google Shape;1625;p178"/>
          <p:cNvPicPr preferRelativeResize="0"/>
          <p:nvPr/>
        </p:nvPicPr>
        <p:blipFill rotWithShape="1">
          <a:blip r:embed="rId3">
            <a:alphaModFix/>
          </a:blip>
          <a:srcRect b="82659" l="0" r="0" t="0"/>
          <a:stretch/>
        </p:blipFill>
        <p:spPr>
          <a:xfrm>
            <a:off x="1853350" y="598622"/>
            <a:ext cx="5034000" cy="653376"/>
          </a:xfrm>
          <a:prstGeom prst="rect">
            <a:avLst/>
          </a:prstGeom>
          <a:noFill/>
          <a:ln cap="flat" cmpd="sng" w="19050">
            <a:solidFill>
              <a:schemeClr val="dk2"/>
            </a:solidFill>
            <a:prstDash val="solid"/>
            <a:round/>
            <a:headEnd len="sm" w="sm" type="none"/>
            <a:tailEnd len="sm" w="sm" type="none"/>
          </a:ln>
        </p:spPr>
      </p:pic>
      <p:grpSp>
        <p:nvGrpSpPr>
          <p:cNvPr id="1626" name="Google Shape;1626;p178"/>
          <p:cNvGrpSpPr/>
          <p:nvPr/>
        </p:nvGrpSpPr>
        <p:grpSpPr>
          <a:xfrm>
            <a:off x="2830113" y="1414750"/>
            <a:ext cx="3483763" cy="1390650"/>
            <a:chOff x="909638" y="1780475"/>
            <a:chExt cx="3483763" cy="1390650"/>
          </a:xfrm>
        </p:grpSpPr>
        <p:pic>
          <p:nvPicPr>
            <p:cNvPr id="1627" name="Google Shape;1627;p178"/>
            <p:cNvPicPr preferRelativeResize="0"/>
            <p:nvPr/>
          </p:nvPicPr>
          <p:blipFill>
            <a:blip r:embed="rId4">
              <a:alphaModFix/>
            </a:blip>
            <a:stretch>
              <a:fillRect/>
            </a:stretch>
          </p:blipFill>
          <p:spPr>
            <a:xfrm>
              <a:off x="909638" y="1780475"/>
              <a:ext cx="3095625" cy="1390650"/>
            </a:xfrm>
            <a:prstGeom prst="rect">
              <a:avLst/>
            </a:prstGeom>
            <a:noFill/>
            <a:ln>
              <a:noFill/>
            </a:ln>
          </p:spPr>
        </p:pic>
        <p:pic>
          <p:nvPicPr>
            <p:cNvPr id="1628" name="Google Shape;1628;p178"/>
            <p:cNvPicPr preferRelativeResize="0"/>
            <p:nvPr/>
          </p:nvPicPr>
          <p:blipFill>
            <a:blip r:embed="rId5">
              <a:alphaModFix/>
            </a:blip>
            <a:stretch>
              <a:fillRect/>
            </a:stretch>
          </p:blipFill>
          <p:spPr>
            <a:xfrm>
              <a:off x="3231350" y="2630575"/>
              <a:ext cx="1162050" cy="342900"/>
            </a:xfrm>
            <a:prstGeom prst="rect">
              <a:avLst/>
            </a:prstGeom>
            <a:noFill/>
            <a:ln>
              <a:noFill/>
            </a:ln>
          </p:spPr>
        </p:pic>
      </p:grpSp>
      <p:sp>
        <p:nvSpPr>
          <p:cNvPr id="1629" name="Google Shape;1629;p178"/>
          <p:cNvSpPr/>
          <p:nvPr/>
        </p:nvSpPr>
        <p:spPr>
          <a:xfrm>
            <a:off x="5824050" y="2535525"/>
            <a:ext cx="2570782" cy="141257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178"/>
          <p:cNvSpPr txBox="1"/>
          <p:nvPr/>
        </p:nvSpPr>
        <p:spPr>
          <a:xfrm>
            <a:off x="6134588" y="2752225"/>
            <a:ext cx="19497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Which helps you make sense of a story – a diagram, an equation, or both?</a:t>
            </a:r>
            <a:endParaRPr b="1" sz="1200">
              <a:latin typeface="Quicksand"/>
              <a:ea typeface="Quicksand"/>
              <a:cs typeface="Quicksand"/>
              <a:sym typeface="Quicksand"/>
            </a:endParaRPr>
          </a:p>
        </p:txBody>
      </p:sp>
      <p:pic>
        <p:nvPicPr>
          <p:cNvPr id="1631" name="Google Shape;1631;p178"/>
          <p:cNvPicPr preferRelativeResize="0"/>
          <p:nvPr/>
        </p:nvPicPr>
        <p:blipFill>
          <a:blip r:embed="rId6">
            <a:alphaModFix/>
          </a:blip>
          <a:stretch>
            <a:fillRect/>
          </a:stretch>
        </p:blipFill>
        <p:spPr>
          <a:xfrm>
            <a:off x="3726298" y="3106075"/>
            <a:ext cx="1586432" cy="1412575"/>
          </a:xfrm>
          <a:prstGeom prst="rect">
            <a:avLst/>
          </a:prstGeom>
          <a:noFill/>
          <a:ln>
            <a:noFill/>
          </a:ln>
        </p:spPr>
      </p:pic>
      <p:sp>
        <p:nvSpPr>
          <p:cNvPr id="1632" name="Google Shape;1632;p178"/>
          <p:cNvSpPr/>
          <p:nvPr/>
        </p:nvSpPr>
        <p:spPr>
          <a:xfrm flipH="1">
            <a:off x="871310" y="2454750"/>
            <a:ext cx="2130289" cy="203057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178"/>
          <p:cNvSpPr txBox="1"/>
          <p:nvPr/>
        </p:nvSpPr>
        <p:spPr>
          <a:xfrm flipH="1">
            <a:off x="1050100" y="2830792"/>
            <a:ext cx="17727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Do both equations match the story and the diagram? Explain.</a:t>
            </a:r>
            <a:endParaRPr b="1" sz="1300">
              <a:latin typeface="Quicksand"/>
              <a:ea typeface="Quicksand"/>
              <a:cs typeface="Quicksand"/>
              <a:sym typeface="Quicksand"/>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637" name="Shape 1637"/>
        <p:cNvGrpSpPr/>
        <p:nvPr/>
      </p:nvGrpSpPr>
      <p:grpSpPr>
        <a:xfrm>
          <a:off x="0" y="0"/>
          <a:ext cx="0" cy="0"/>
          <a:chOff x="0" y="0"/>
          <a:chExt cx="0" cy="0"/>
        </a:xfrm>
      </p:grpSpPr>
      <p:sp>
        <p:nvSpPr>
          <p:cNvPr id="1638" name="Google Shape;1638;p179"/>
          <p:cNvSpPr txBox="1"/>
          <p:nvPr>
            <p:ph type="ctrTitle"/>
          </p:nvPr>
        </p:nvSpPr>
        <p:spPr>
          <a:xfrm>
            <a:off x="1836675" y="1714950"/>
            <a:ext cx="5326500" cy="140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Solve More Story Problems Your Own Way</a:t>
            </a:r>
            <a:endParaRPr sz="4400">
              <a:latin typeface="Hepta Slab"/>
              <a:ea typeface="Hepta Slab"/>
              <a:cs typeface="Hepta Slab"/>
              <a:sym typeface="Hepta Slab"/>
            </a:endParaRPr>
          </a:p>
        </p:txBody>
      </p:sp>
      <p:sp>
        <p:nvSpPr>
          <p:cNvPr id="1639" name="Google Shape;1639;p179"/>
          <p:cNvSpPr txBox="1"/>
          <p:nvPr/>
        </p:nvSpPr>
        <p:spPr>
          <a:xfrm>
            <a:off x="2223850" y="3220650"/>
            <a:ext cx="5228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 and share our thinking with others.</a:t>
            </a:r>
            <a:endParaRPr>
              <a:latin typeface="Quicksand"/>
              <a:ea typeface="Quicksand"/>
              <a:cs typeface="Quicksand"/>
              <a:sym typeface="Quicksand"/>
            </a:endParaRPr>
          </a:p>
        </p:txBody>
      </p:sp>
      <p:sp>
        <p:nvSpPr>
          <p:cNvPr id="1640" name="Google Shape;1640;p179"/>
          <p:cNvSpPr/>
          <p:nvPr/>
        </p:nvSpPr>
        <p:spPr>
          <a:xfrm>
            <a:off x="1836677" y="32985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17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2.NBT.B.8, 2.OA.A.1 </a:t>
            </a:r>
            <a:endParaRPr sz="1100">
              <a:latin typeface="Quicksand"/>
              <a:ea typeface="Quicksand"/>
              <a:cs typeface="Quicksand"/>
              <a:sym typeface="Quicksand"/>
            </a:endParaRPr>
          </a:p>
        </p:txBody>
      </p:sp>
      <p:sp>
        <p:nvSpPr>
          <p:cNvPr id="1642" name="Google Shape;1642;p179"/>
          <p:cNvSpPr txBox="1"/>
          <p:nvPr/>
        </p:nvSpPr>
        <p:spPr>
          <a:xfrm>
            <a:off x="7640400" y="0"/>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46" name="Shape 1646"/>
        <p:cNvGrpSpPr/>
        <p:nvPr/>
      </p:nvGrpSpPr>
      <p:grpSpPr>
        <a:xfrm>
          <a:off x="0" y="0"/>
          <a:ext cx="0" cy="0"/>
          <a:chOff x="0" y="0"/>
          <a:chExt cx="0" cy="0"/>
        </a:xfrm>
      </p:grpSpPr>
      <p:sp>
        <p:nvSpPr>
          <p:cNvPr id="1647" name="Google Shape;1647;p180"/>
          <p:cNvSpPr txBox="1"/>
          <p:nvPr>
            <p:ph type="ctrTitle"/>
          </p:nvPr>
        </p:nvSpPr>
        <p:spPr>
          <a:xfrm>
            <a:off x="371625" y="499372"/>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Multiple Addends</a:t>
            </a:r>
            <a:endParaRPr b="0" sz="3000">
              <a:solidFill>
                <a:srgbClr val="595959"/>
              </a:solidFill>
              <a:latin typeface="Hepta Slab"/>
              <a:ea typeface="Hepta Slab"/>
              <a:cs typeface="Hepta Slab"/>
              <a:sym typeface="Hepta Slab"/>
            </a:endParaRPr>
          </a:p>
        </p:txBody>
      </p:sp>
      <p:sp>
        <p:nvSpPr>
          <p:cNvPr id="1648" name="Google Shape;1648;p18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649" name="Google Shape;1649;p180"/>
          <p:cNvGrpSpPr/>
          <p:nvPr/>
        </p:nvGrpSpPr>
        <p:grpSpPr>
          <a:xfrm rot="-582038">
            <a:off x="944004" y="1726290"/>
            <a:ext cx="2814691" cy="1178710"/>
            <a:chOff x="529600" y="1419225"/>
            <a:chExt cx="2814696" cy="1178712"/>
          </a:xfrm>
        </p:grpSpPr>
        <p:sp>
          <p:nvSpPr>
            <p:cNvPr id="1650" name="Google Shape;1650;p180"/>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180"/>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652" name="Google Shape;1652;p180"/>
          <p:cNvPicPr preferRelativeResize="0"/>
          <p:nvPr/>
        </p:nvPicPr>
        <p:blipFill>
          <a:blip r:embed="rId3">
            <a:alphaModFix/>
          </a:blip>
          <a:stretch>
            <a:fillRect/>
          </a:stretch>
        </p:blipFill>
        <p:spPr>
          <a:xfrm>
            <a:off x="3968819" y="1918206"/>
            <a:ext cx="2637250" cy="1029775"/>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56" name="Shape 1656"/>
        <p:cNvGrpSpPr/>
        <p:nvPr/>
      </p:nvGrpSpPr>
      <p:grpSpPr>
        <a:xfrm>
          <a:off x="0" y="0"/>
          <a:ext cx="0" cy="0"/>
          <a:chOff x="0" y="0"/>
          <a:chExt cx="0" cy="0"/>
        </a:xfrm>
      </p:grpSpPr>
      <p:sp>
        <p:nvSpPr>
          <p:cNvPr id="1657" name="Google Shape;1657;p181"/>
          <p:cNvSpPr txBox="1"/>
          <p:nvPr>
            <p:ph type="ctrTitle"/>
          </p:nvPr>
        </p:nvSpPr>
        <p:spPr>
          <a:xfrm>
            <a:off x="371625" y="499372"/>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Multiple Addends</a:t>
            </a:r>
            <a:endParaRPr b="0" sz="3000">
              <a:solidFill>
                <a:srgbClr val="595959"/>
              </a:solidFill>
              <a:latin typeface="Hepta Slab"/>
              <a:ea typeface="Hepta Slab"/>
              <a:cs typeface="Hepta Slab"/>
              <a:sym typeface="Hepta Slab"/>
            </a:endParaRPr>
          </a:p>
        </p:txBody>
      </p:sp>
      <p:sp>
        <p:nvSpPr>
          <p:cNvPr id="1658" name="Google Shape;1658;p18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659" name="Google Shape;1659;p181"/>
          <p:cNvGrpSpPr/>
          <p:nvPr/>
        </p:nvGrpSpPr>
        <p:grpSpPr>
          <a:xfrm rot="-582038">
            <a:off x="944004" y="1726290"/>
            <a:ext cx="2814691" cy="1178710"/>
            <a:chOff x="529600" y="1419225"/>
            <a:chExt cx="2814696" cy="1178712"/>
          </a:xfrm>
        </p:grpSpPr>
        <p:sp>
          <p:nvSpPr>
            <p:cNvPr id="1660" name="Google Shape;1660;p181"/>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181"/>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662" name="Google Shape;1662;p181"/>
          <p:cNvPicPr preferRelativeResize="0"/>
          <p:nvPr/>
        </p:nvPicPr>
        <p:blipFill>
          <a:blip r:embed="rId3">
            <a:alphaModFix/>
          </a:blip>
          <a:stretch>
            <a:fillRect/>
          </a:stretch>
        </p:blipFill>
        <p:spPr>
          <a:xfrm>
            <a:off x="4076001" y="1946799"/>
            <a:ext cx="2568024" cy="1186900"/>
          </a:xfrm>
          <a:prstGeom prst="rect">
            <a:avLst/>
          </a:prstGeom>
          <a:noFill/>
          <a:ln>
            <a:noFill/>
          </a:ln>
        </p:spPr>
      </p:pic>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66" name="Shape 1666"/>
        <p:cNvGrpSpPr/>
        <p:nvPr/>
      </p:nvGrpSpPr>
      <p:grpSpPr>
        <a:xfrm>
          <a:off x="0" y="0"/>
          <a:ext cx="0" cy="0"/>
          <a:chOff x="0" y="0"/>
          <a:chExt cx="0" cy="0"/>
        </a:xfrm>
      </p:grpSpPr>
      <p:sp>
        <p:nvSpPr>
          <p:cNvPr id="1667" name="Google Shape;1667;p182"/>
          <p:cNvSpPr txBox="1"/>
          <p:nvPr>
            <p:ph type="ctrTitle"/>
          </p:nvPr>
        </p:nvSpPr>
        <p:spPr>
          <a:xfrm>
            <a:off x="371625" y="499372"/>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Multiple Addends</a:t>
            </a:r>
            <a:endParaRPr b="0" sz="3000">
              <a:solidFill>
                <a:srgbClr val="595959"/>
              </a:solidFill>
              <a:latin typeface="Hepta Slab"/>
              <a:ea typeface="Hepta Slab"/>
              <a:cs typeface="Hepta Slab"/>
              <a:sym typeface="Hepta Slab"/>
            </a:endParaRPr>
          </a:p>
        </p:txBody>
      </p:sp>
      <p:sp>
        <p:nvSpPr>
          <p:cNvPr id="1668" name="Google Shape;1668;p18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669" name="Google Shape;1669;p182"/>
          <p:cNvGrpSpPr/>
          <p:nvPr/>
        </p:nvGrpSpPr>
        <p:grpSpPr>
          <a:xfrm rot="-582038">
            <a:off x="944004" y="1726290"/>
            <a:ext cx="2814691" cy="1178710"/>
            <a:chOff x="529600" y="1419225"/>
            <a:chExt cx="2814696" cy="1178712"/>
          </a:xfrm>
        </p:grpSpPr>
        <p:sp>
          <p:nvSpPr>
            <p:cNvPr id="1670" name="Google Shape;1670;p182"/>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182"/>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672" name="Google Shape;1672;p182"/>
          <p:cNvPicPr preferRelativeResize="0"/>
          <p:nvPr/>
        </p:nvPicPr>
        <p:blipFill>
          <a:blip r:embed="rId3">
            <a:alphaModFix/>
          </a:blip>
          <a:stretch>
            <a:fillRect/>
          </a:stretch>
        </p:blipFill>
        <p:spPr>
          <a:xfrm>
            <a:off x="3911695" y="1846780"/>
            <a:ext cx="2973050" cy="1339007"/>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76" name="Shape 1676"/>
        <p:cNvGrpSpPr/>
        <p:nvPr/>
      </p:nvGrpSpPr>
      <p:grpSpPr>
        <a:xfrm>
          <a:off x="0" y="0"/>
          <a:ext cx="0" cy="0"/>
          <a:chOff x="0" y="0"/>
          <a:chExt cx="0" cy="0"/>
        </a:xfrm>
      </p:grpSpPr>
      <p:sp>
        <p:nvSpPr>
          <p:cNvPr id="1677" name="Google Shape;1677;p183"/>
          <p:cNvSpPr txBox="1"/>
          <p:nvPr>
            <p:ph type="ctrTitle"/>
          </p:nvPr>
        </p:nvSpPr>
        <p:spPr>
          <a:xfrm>
            <a:off x="371625" y="499372"/>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Multiple Addends</a:t>
            </a:r>
            <a:endParaRPr b="0" sz="3000">
              <a:solidFill>
                <a:srgbClr val="595959"/>
              </a:solidFill>
              <a:latin typeface="Hepta Slab"/>
              <a:ea typeface="Hepta Slab"/>
              <a:cs typeface="Hepta Slab"/>
              <a:sym typeface="Hepta Slab"/>
            </a:endParaRPr>
          </a:p>
        </p:txBody>
      </p:sp>
      <p:sp>
        <p:nvSpPr>
          <p:cNvPr id="1678" name="Google Shape;1678;p18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679" name="Google Shape;1679;p183"/>
          <p:cNvGrpSpPr/>
          <p:nvPr/>
        </p:nvGrpSpPr>
        <p:grpSpPr>
          <a:xfrm rot="-582038">
            <a:off x="944004" y="1726290"/>
            <a:ext cx="2814691" cy="1178710"/>
            <a:chOff x="529600" y="1419225"/>
            <a:chExt cx="2814696" cy="1178712"/>
          </a:xfrm>
        </p:grpSpPr>
        <p:sp>
          <p:nvSpPr>
            <p:cNvPr id="1680" name="Google Shape;1680;p183"/>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183"/>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682" name="Google Shape;1682;p183"/>
          <p:cNvPicPr preferRelativeResize="0"/>
          <p:nvPr/>
        </p:nvPicPr>
        <p:blipFill>
          <a:blip r:embed="rId3">
            <a:alphaModFix/>
          </a:blip>
          <a:stretch>
            <a:fillRect/>
          </a:stretch>
        </p:blipFill>
        <p:spPr>
          <a:xfrm>
            <a:off x="3668796" y="2239678"/>
            <a:ext cx="3595550" cy="951200"/>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6" name="Shape 1686"/>
        <p:cNvGrpSpPr/>
        <p:nvPr/>
      </p:nvGrpSpPr>
      <p:grpSpPr>
        <a:xfrm>
          <a:off x="0" y="0"/>
          <a:ext cx="0" cy="0"/>
          <a:chOff x="0" y="0"/>
          <a:chExt cx="0" cy="0"/>
        </a:xfrm>
      </p:grpSpPr>
      <p:sp>
        <p:nvSpPr>
          <p:cNvPr id="1687" name="Google Shape;1687;p184"/>
          <p:cNvSpPr txBox="1"/>
          <p:nvPr>
            <p:ph type="ctrTitle"/>
          </p:nvPr>
        </p:nvSpPr>
        <p:spPr>
          <a:xfrm>
            <a:off x="685800" y="606471"/>
            <a:ext cx="7772400" cy="60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Put It All Together</a:t>
            </a:r>
            <a:endParaRPr b="0" sz="3000">
              <a:solidFill>
                <a:schemeClr val="accent5"/>
              </a:solidFill>
              <a:latin typeface="Hepta Slab"/>
              <a:ea typeface="Hepta Slab"/>
              <a:cs typeface="Hepta Slab"/>
              <a:sym typeface="Hepta Slab"/>
            </a:endParaRPr>
          </a:p>
        </p:txBody>
      </p:sp>
      <p:sp>
        <p:nvSpPr>
          <p:cNvPr id="1688" name="Google Shape;1688;p184"/>
          <p:cNvSpPr txBox="1"/>
          <p:nvPr/>
        </p:nvSpPr>
        <p:spPr>
          <a:xfrm>
            <a:off x="685800" y="1451975"/>
            <a:ext cx="4621500" cy="30534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1200">
                <a:solidFill>
                  <a:schemeClr val="dk1"/>
                </a:solidFill>
                <a:latin typeface="Hepta Slab"/>
                <a:ea typeface="Hepta Slab"/>
                <a:cs typeface="Hepta Slab"/>
                <a:sym typeface="Hepta Slab"/>
              </a:rPr>
              <a:t>1. Andre gathered seeds. He has 25 sunflower seeds and 17 squash seeds. </a:t>
            </a:r>
            <a:endParaRPr sz="12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200">
              <a:solidFill>
                <a:schemeClr val="dk1"/>
              </a:solidFill>
              <a:latin typeface="Hepta Slab"/>
              <a:ea typeface="Hepta Slab"/>
              <a:cs typeface="Hepta Slab"/>
              <a:sym typeface="Hepta Slab"/>
            </a:endParaRPr>
          </a:p>
          <a:p>
            <a:pPr indent="-304800" lvl="0" marL="457200" rtl="0" algn="l">
              <a:lnSpc>
                <a:spcPct val="90000"/>
              </a:lnSpc>
              <a:spcBef>
                <a:spcPts val="0"/>
              </a:spcBef>
              <a:spcAft>
                <a:spcPts val="0"/>
              </a:spcAft>
              <a:buClr>
                <a:schemeClr val="dk1"/>
              </a:buClr>
              <a:buSzPts val="1200"/>
              <a:buFont typeface="Hepta Slab"/>
              <a:buChar char="●"/>
            </a:pPr>
            <a:r>
              <a:rPr lang="en" sz="1200">
                <a:solidFill>
                  <a:schemeClr val="dk1"/>
                </a:solidFill>
                <a:latin typeface="Hepta Slab"/>
                <a:ea typeface="Hepta Slab"/>
                <a:cs typeface="Hepta Slab"/>
                <a:sym typeface="Hepta Slab"/>
              </a:rPr>
              <a:t>How many seeds does he have? Show your thinking. </a:t>
            </a:r>
            <a:endParaRPr sz="12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2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2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rPr lang="en" sz="1200">
                <a:solidFill>
                  <a:schemeClr val="dk1"/>
                </a:solidFill>
                <a:latin typeface="Hepta Slab"/>
                <a:ea typeface="Hepta Slab"/>
                <a:cs typeface="Hepta Slab"/>
                <a:sym typeface="Hepta Slab"/>
              </a:rPr>
              <a:t>2. Andre gathered more seeds. He has 35 cucumber seeds. </a:t>
            </a:r>
            <a:endParaRPr sz="12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200">
              <a:solidFill>
                <a:schemeClr val="dk1"/>
              </a:solidFill>
              <a:latin typeface="Hepta Slab"/>
              <a:ea typeface="Hepta Slab"/>
              <a:cs typeface="Hepta Slab"/>
              <a:sym typeface="Hepta Slab"/>
            </a:endParaRPr>
          </a:p>
          <a:p>
            <a:pPr indent="-304800" lvl="0" marL="457200" rtl="0" algn="l">
              <a:lnSpc>
                <a:spcPct val="90000"/>
              </a:lnSpc>
              <a:spcBef>
                <a:spcPts val="0"/>
              </a:spcBef>
              <a:spcAft>
                <a:spcPts val="0"/>
              </a:spcAft>
              <a:buClr>
                <a:schemeClr val="dk1"/>
              </a:buClr>
              <a:buSzPts val="1200"/>
              <a:buFont typeface="Hepta Slab"/>
              <a:buChar char="●"/>
            </a:pPr>
            <a:r>
              <a:rPr lang="en" sz="1200">
                <a:solidFill>
                  <a:schemeClr val="dk1"/>
                </a:solidFill>
                <a:latin typeface="Hepta Slab"/>
                <a:ea typeface="Hepta Slab"/>
                <a:cs typeface="Hepta Slab"/>
                <a:sym typeface="Hepta Slab"/>
              </a:rPr>
              <a:t>How many seeds does Andre have altogether? Show your thinking. </a:t>
            </a:r>
            <a:endParaRPr sz="12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2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2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2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rPr lang="en" sz="1200">
                <a:solidFill>
                  <a:schemeClr val="dk1"/>
                </a:solidFill>
                <a:latin typeface="Hepta Slab"/>
                <a:ea typeface="Hepta Slab"/>
                <a:cs typeface="Hepta Slab"/>
                <a:sym typeface="Hepta Slab"/>
              </a:rPr>
              <a:t>3. Compare your thinking with your partner.</a:t>
            </a:r>
            <a:endParaRPr sz="1200">
              <a:solidFill>
                <a:schemeClr val="dk1"/>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200">
              <a:latin typeface="Quicksand"/>
              <a:ea typeface="Quicksand"/>
              <a:cs typeface="Quicksand"/>
              <a:sym typeface="Quicksand"/>
            </a:endParaRPr>
          </a:p>
        </p:txBody>
      </p:sp>
      <p:sp>
        <p:nvSpPr>
          <p:cNvPr id="1689" name="Google Shape;1689;p1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690" name="Google Shape;1690;p184"/>
          <p:cNvPicPr preferRelativeResize="0"/>
          <p:nvPr/>
        </p:nvPicPr>
        <p:blipFill>
          <a:blip r:embed="rId3">
            <a:alphaModFix/>
          </a:blip>
          <a:stretch>
            <a:fillRect/>
          </a:stretch>
        </p:blipFill>
        <p:spPr>
          <a:xfrm>
            <a:off x="6052650" y="1632151"/>
            <a:ext cx="2242200" cy="2253700"/>
          </a:xfrm>
          <a:prstGeom prst="rect">
            <a:avLst/>
          </a:prstGeom>
          <a:noFill/>
          <a:ln>
            <a:noFill/>
          </a:ln>
        </p:spPr>
      </p:pic>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4" name="Shape 1694"/>
        <p:cNvGrpSpPr/>
        <p:nvPr/>
      </p:nvGrpSpPr>
      <p:grpSpPr>
        <a:xfrm>
          <a:off x="0" y="0"/>
          <a:ext cx="0" cy="0"/>
          <a:chOff x="0" y="0"/>
          <a:chExt cx="0" cy="0"/>
        </a:xfrm>
      </p:grpSpPr>
      <p:sp>
        <p:nvSpPr>
          <p:cNvPr id="1695" name="Google Shape;1695;p185"/>
          <p:cNvSpPr txBox="1"/>
          <p:nvPr>
            <p:ph type="ctrTitle"/>
          </p:nvPr>
        </p:nvSpPr>
        <p:spPr>
          <a:xfrm>
            <a:off x="639975" y="525246"/>
            <a:ext cx="7772400" cy="58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Select, Solve, and Share</a:t>
            </a:r>
            <a:endParaRPr b="0" sz="3000">
              <a:solidFill>
                <a:schemeClr val="accent5"/>
              </a:solidFill>
              <a:latin typeface="Hepta Slab"/>
              <a:ea typeface="Hepta Slab"/>
              <a:cs typeface="Hepta Slab"/>
              <a:sym typeface="Hepta Slab"/>
            </a:endParaRPr>
          </a:p>
        </p:txBody>
      </p:sp>
      <p:sp>
        <p:nvSpPr>
          <p:cNvPr id="1696" name="Google Shape;1696;p1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grpSp>
        <p:nvGrpSpPr>
          <p:cNvPr id="1697" name="Google Shape;1697;p185"/>
          <p:cNvGrpSpPr/>
          <p:nvPr/>
        </p:nvGrpSpPr>
        <p:grpSpPr>
          <a:xfrm>
            <a:off x="752475" y="1190624"/>
            <a:ext cx="4022775" cy="3331401"/>
            <a:chOff x="538175" y="1540649"/>
            <a:chExt cx="4022775" cy="3331401"/>
          </a:xfrm>
        </p:grpSpPr>
        <p:pic>
          <p:nvPicPr>
            <p:cNvPr id="1698" name="Google Shape;1698;p185"/>
            <p:cNvPicPr preferRelativeResize="0"/>
            <p:nvPr/>
          </p:nvPicPr>
          <p:blipFill>
            <a:blip r:embed="rId3">
              <a:alphaModFix/>
            </a:blip>
            <a:stretch>
              <a:fillRect/>
            </a:stretch>
          </p:blipFill>
          <p:spPr>
            <a:xfrm>
              <a:off x="538175" y="1540649"/>
              <a:ext cx="4022775" cy="2189850"/>
            </a:xfrm>
            <a:prstGeom prst="rect">
              <a:avLst/>
            </a:prstGeom>
            <a:noFill/>
            <a:ln>
              <a:noFill/>
            </a:ln>
          </p:spPr>
        </p:pic>
        <p:pic>
          <p:nvPicPr>
            <p:cNvPr id="1699" name="Google Shape;1699;p185"/>
            <p:cNvPicPr preferRelativeResize="0"/>
            <p:nvPr/>
          </p:nvPicPr>
          <p:blipFill>
            <a:blip r:embed="rId4">
              <a:alphaModFix/>
            </a:blip>
            <a:stretch>
              <a:fillRect/>
            </a:stretch>
          </p:blipFill>
          <p:spPr>
            <a:xfrm>
              <a:off x="639975" y="3730500"/>
              <a:ext cx="3910252" cy="1141550"/>
            </a:xfrm>
            <a:prstGeom prst="rect">
              <a:avLst/>
            </a:prstGeom>
            <a:noFill/>
            <a:ln>
              <a:noFill/>
            </a:ln>
          </p:spPr>
        </p:pic>
      </p:grpSp>
      <p:pic>
        <p:nvPicPr>
          <p:cNvPr id="1700" name="Google Shape;1700;p185"/>
          <p:cNvPicPr preferRelativeResize="0"/>
          <p:nvPr/>
        </p:nvPicPr>
        <p:blipFill>
          <a:blip r:embed="rId5">
            <a:alphaModFix/>
          </a:blip>
          <a:stretch>
            <a:fillRect/>
          </a:stretch>
        </p:blipFill>
        <p:spPr>
          <a:xfrm>
            <a:off x="4957175" y="2064524"/>
            <a:ext cx="3752000" cy="469000"/>
          </a:xfrm>
          <a:prstGeom prst="rect">
            <a:avLst/>
          </a:prstGeom>
          <a:noFill/>
          <a:ln>
            <a:noFill/>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4" name="Shape 1704"/>
        <p:cNvGrpSpPr/>
        <p:nvPr/>
      </p:nvGrpSpPr>
      <p:grpSpPr>
        <a:xfrm>
          <a:off x="0" y="0"/>
          <a:ext cx="0" cy="0"/>
          <a:chOff x="0" y="0"/>
          <a:chExt cx="0" cy="0"/>
        </a:xfrm>
      </p:grpSpPr>
      <p:sp>
        <p:nvSpPr>
          <p:cNvPr id="1705" name="Google Shape;1705;p186"/>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706" name="Google Shape;1706;p186"/>
          <p:cNvSpPr txBox="1"/>
          <p:nvPr/>
        </p:nvSpPr>
        <p:spPr>
          <a:xfrm>
            <a:off x="5149400" y="2177625"/>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707" name="Google Shape;1707;p186"/>
          <p:cNvSpPr txBox="1"/>
          <p:nvPr/>
        </p:nvSpPr>
        <p:spPr>
          <a:xfrm>
            <a:off x="1115788" y="726300"/>
            <a:ext cx="6623100" cy="60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In this unit, we practiced making sense of and solving different kinds of story problems and using what we know about adding and subtracting two-digit numbers.</a:t>
            </a:r>
            <a:endParaRPr sz="1700">
              <a:latin typeface="Quicksand"/>
              <a:ea typeface="Quicksand"/>
              <a:cs typeface="Quicksand"/>
              <a:sym typeface="Quicksand"/>
            </a:endParaRPr>
          </a:p>
        </p:txBody>
      </p:sp>
      <p:sp>
        <p:nvSpPr>
          <p:cNvPr id="1708" name="Google Shape;1708;p186"/>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709" name="Google Shape;1709;p186"/>
          <p:cNvSpPr/>
          <p:nvPr/>
        </p:nvSpPr>
        <p:spPr>
          <a:xfrm>
            <a:off x="5731175" y="2258400"/>
            <a:ext cx="2570782" cy="141257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186"/>
          <p:cNvSpPr txBox="1"/>
          <p:nvPr/>
        </p:nvSpPr>
        <p:spPr>
          <a:xfrm>
            <a:off x="6041713" y="2475100"/>
            <a:ext cx="19497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ideas for solving story problems have you learned from others?</a:t>
            </a:r>
            <a:endParaRPr b="1" sz="1200">
              <a:latin typeface="Quicksand"/>
              <a:ea typeface="Quicksand"/>
              <a:cs typeface="Quicksand"/>
              <a:sym typeface="Quicksand"/>
            </a:endParaRPr>
          </a:p>
        </p:txBody>
      </p:sp>
      <p:pic>
        <p:nvPicPr>
          <p:cNvPr id="1711" name="Google Shape;1711;p186"/>
          <p:cNvPicPr preferRelativeResize="0"/>
          <p:nvPr/>
        </p:nvPicPr>
        <p:blipFill>
          <a:blip r:embed="rId3">
            <a:alphaModFix/>
          </a:blip>
          <a:stretch>
            <a:fillRect/>
          </a:stretch>
        </p:blipFill>
        <p:spPr>
          <a:xfrm>
            <a:off x="3633423" y="2828950"/>
            <a:ext cx="1586432" cy="1412575"/>
          </a:xfrm>
          <a:prstGeom prst="rect">
            <a:avLst/>
          </a:prstGeom>
          <a:noFill/>
          <a:ln>
            <a:noFill/>
          </a:ln>
        </p:spPr>
      </p:pic>
      <p:sp>
        <p:nvSpPr>
          <p:cNvPr id="1712" name="Google Shape;1712;p186"/>
          <p:cNvSpPr/>
          <p:nvPr/>
        </p:nvSpPr>
        <p:spPr>
          <a:xfrm flipH="1">
            <a:off x="778435" y="2177625"/>
            <a:ext cx="2130289" cy="203057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186"/>
          <p:cNvSpPr txBox="1"/>
          <p:nvPr/>
        </p:nvSpPr>
        <p:spPr>
          <a:xfrm flipH="1">
            <a:off x="957225" y="2553667"/>
            <a:ext cx="17727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do you do to make sense of and solve story problems?</a:t>
            </a:r>
            <a:endParaRPr b="1" sz="1300">
              <a:latin typeface="Quicksand"/>
              <a:ea typeface="Quicksand"/>
              <a:cs typeface="Quicksand"/>
              <a:sym typeface="Quicksand"/>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717" name="Shape 1717"/>
        <p:cNvGrpSpPr/>
        <p:nvPr/>
      </p:nvGrpSpPr>
      <p:grpSpPr>
        <a:xfrm>
          <a:off x="0" y="0"/>
          <a:ext cx="0" cy="0"/>
          <a:chOff x="0" y="0"/>
          <a:chExt cx="0" cy="0"/>
        </a:xfrm>
      </p:grpSpPr>
      <p:sp>
        <p:nvSpPr>
          <p:cNvPr id="1718" name="Google Shape;1718;p187"/>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719" name="Google Shape;1719;p187"/>
          <p:cNvSpPr txBox="1"/>
          <p:nvPr/>
        </p:nvSpPr>
        <p:spPr>
          <a:xfrm>
            <a:off x="913125" y="1202075"/>
            <a:ext cx="7270200" cy="3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In this section of Unit 2, we solved many different kinds of story problems. We used diagrams and equations to make sense of problems.</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We shared how we make sense of story problems and how we solve them and learned from each other.</a:t>
            </a:r>
            <a:endParaRPr sz="1800">
              <a:latin typeface="Quicksand"/>
              <a:ea typeface="Quicksand"/>
              <a:cs typeface="Quicksand"/>
              <a:sym typeface="Quicksand"/>
            </a:endParaRPr>
          </a:p>
          <a:p>
            <a:pPr indent="0" lvl="0" marL="0" rtl="0" algn="l">
              <a:spcBef>
                <a:spcPts val="0"/>
              </a:spcBef>
              <a:spcAft>
                <a:spcPts val="0"/>
              </a:spcAft>
              <a:buNone/>
            </a:pPr>
            <a:r>
              <a:t/>
            </a:r>
            <a:endParaRPr sz="2100">
              <a:latin typeface="Quicksand"/>
              <a:ea typeface="Quicksand"/>
              <a:cs typeface="Quicksand"/>
              <a:sym typeface="Quicksand"/>
            </a:endParaRPr>
          </a:p>
        </p:txBody>
      </p:sp>
      <p:sp>
        <p:nvSpPr>
          <p:cNvPr id="1720" name="Google Shape;1720;p187"/>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21" name="Google Shape;1721;p187"/>
          <p:cNvPicPr preferRelativeResize="0"/>
          <p:nvPr/>
        </p:nvPicPr>
        <p:blipFill>
          <a:blip r:embed="rId3">
            <a:alphaModFix/>
          </a:blip>
          <a:stretch>
            <a:fillRect/>
          </a:stretch>
        </p:blipFill>
        <p:spPr>
          <a:xfrm>
            <a:off x="2059800" y="2200225"/>
            <a:ext cx="5213501" cy="1546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725" name="Shape 1725"/>
        <p:cNvGrpSpPr/>
        <p:nvPr/>
      </p:nvGrpSpPr>
      <p:grpSpPr>
        <a:xfrm>
          <a:off x="0" y="0"/>
          <a:ext cx="0" cy="0"/>
          <a:chOff x="0" y="0"/>
          <a:chExt cx="0" cy="0"/>
        </a:xfrm>
      </p:grpSpPr>
      <p:sp>
        <p:nvSpPr>
          <p:cNvPr id="1726" name="Google Shape;1726;p188"/>
          <p:cNvSpPr txBox="1"/>
          <p:nvPr>
            <p:ph type="ctrTitle"/>
          </p:nvPr>
        </p:nvSpPr>
        <p:spPr>
          <a:xfrm>
            <a:off x="1262100" y="1555375"/>
            <a:ext cx="6619800" cy="134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Center Day 3 (Optional)</a:t>
            </a:r>
            <a:endParaRPr sz="3800">
              <a:latin typeface="Hepta Slab"/>
              <a:ea typeface="Hepta Slab"/>
              <a:cs typeface="Hepta Slab"/>
              <a:sym typeface="Hepta Slab"/>
            </a:endParaRPr>
          </a:p>
        </p:txBody>
      </p:sp>
      <p:sp>
        <p:nvSpPr>
          <p:cNvPr id="1727" name="Google Shape;1727;p188"/>
          <p:cNvSpPr txBox="1"/>
          <p:nvPr/>
        </p:nvSpPr>
        <p:spPr>
          <a:xfrm>
            <a:off x="2282675" y="2823000"/>
            <a:ext cx="5819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diagrams to make our own story problems and solve them.</a:t>
            </a:r>
            <a:endParaRPr>
              <a:latin typeface="Quicksand"/>
              <a:ea typeface="Quicksand"/>
              <a:cs typeface="Quicksand"/>
              <a:sym typeface="Quicksand"/>
            </a:endParaRPr>
          </a:p>
        </p:txBody>
      </p:sp>
      <p:sp>
        <p:nvSpPr>
          <p:cNvPr id="1728" name="Google Shape;1728;p188"/>
          <p:cNvSpPr/>
          <p:nvPr/>
        </p:nvSpPr>
        <p:spPr>
          <a:xfrm>
            <a:off x="1852652" y="28229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18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2.OA.B.2</a:t>
            </a:r>
            <a:endParaRPr sz="1100">
              <a:latin typeface="Quicksand"/>
              <a:ea typeface="Quicksand"/>
              <a:cs typeface="Quicksand"/>
              <a:sym typeface="Quicksand"/>
            </a:endParaRPr>
          </a:p>
        </p:txBody>
      </p:sp>
      <p:sp>
        <p:nvSpPr>
          <p:cNvPr id="1730" name="Google Shape;1730;p188"/>
          <p:cNvSpPr txBox="1"/>
          <p:nvPr/>
        </p:nvSpPr>
        <p:spPr>
          <a:xfrm>
            <a:off x="7640400" y="0"/>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34" name="Shape 1734"/>
        <p:cNvGrpSpPr/>
        <p:nvPr/>
      </p:nvGrpSpPr>
      <p:grpSpPr>
        <a:xfrm>
          <a:off x="0" y="0"/>
          <a:ext cx="0" cy="0"/>
          <a:chOff x="0" y="0"/>
          <a:chExt cx="0" cy="0"/>
        </a:xfrm>
      </p:grpSpPr>
      <p:sp>
        <p:nvSpPr>
          <p:cNvPr id="1735" name="Google Shape;1735;p189"/>
          <p:cNvSpPr txBox="1"/>
          <p:nvPr>
            <p:ph type="ctrTitle"/>
          </p:nvPr>
        </p:nvSpPr>
        <p:spPr>
          <a:xfrm>
            <a:off x="371625" y="7708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Subtracting Multiples of 10</a:t>
            </a:r>
            <a:endParaRPr b="0" sz="3000">
              <a:solidFill>
                <a:srgbClr val="595959"/>
              </a:solidFill>
              <a:latin typeface="Hepta Slab"/>
              <a:ea typeface="Hepta Slab"/>
              <a:cs typeface="Hepta Slab"/>
              <a:sym typeface="Hepta Slab"/>
            </a:endParaRPr>
          </a:p>
        </p:txBody>
      </p:sp>
      <p:sp>
        <p:nvSpPr>
          <p:cNvPr id="1736" name="Google Shape;1736;p18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737" name="Google Shape;1737;p189"/>
          <p:cNvGrpSpPr/>
          <p:nvPr/>
        </p:nvGrpSpPr>
        <p:grpSpPr>
          <a:xfrm rot="-582038">
            <a:off x="944004" y="1726290"/>
            <a:ext cx="2814691" cy="1178710"/>
            <a:chOff x="529600" y="1419225"/>
            <a:chExt cx="2814696" cy="1178712"/>
          </a:xfrm>
        </p:grpSpPr>
        <p:sp>
          <p:nvSpPr>
            <p:cNvPr id="1738" name="Google Shape;1738;p189"/>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189"/>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740" name="Google Shape;1740;p189"/>
          <p:cNvPicPr preferRelativeResize="0"/>
          <p:nvPr/>
        </p:nvPicPr>
        <p:blipFill>
          <a:blip r:embed="rId3">
            <a:alphaModFix/>
          </a:blip>
          <a:stretch>
            <a:fillRect/>
          </a:stretch>
        </p:blipFill>
        <p:spPr>
          <a:xfrm>
            <a:off x="4147444" y="2082530"/>
            <a:ext cx="2236000" cy="1236925"/>
          </a:xfrm>
          <a:prstGeom prst="rect">
            <a:avLst/>
          </a:prstGeom>
          <a:noFill/>
          <a:ln>
            <a:noFill/>
          </a:ln>
        </p:spPr>
      </p:pic>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44" name="Shape 1744"/>
        <p:cNvGrpSpPr/>
        <p:nvPr/>
      </p:nvGrpSpPr>
      <p:grpSpPr>
        <a:xfrm>
          <a:off x="0" y="0"/>
          <a:ext cx="0" cy="0"/>
          <a:chOff x="0" y="0"/>
          <a:chExt cx="0" cy="0"/>
        </a:xfrm>
      </p:grpSpPr>
      <p:sp>
        <p:nvSpPr>
          <p:cNvPr id="1745" name="Google Shape;1745;p190"/>
          <p:cNvSpPr txBox="1"/>
          <p:nvPr>
            <p:ph type="ctrTitle"/>
          </p:nvPr>
        </p:nvSpPr>
        <p:spPr>
          <a:xfrm>
            <a:off x="371625" y="7708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Subtracting Multiples of 10</a:t>
            </a:r>
            <a:endParaRPr b="0" sz="3000">
              <a:solidFill>
                <a:srgbClr val="595959"/>
              </a:solidFill>
              <a:latin typeface="Hepta Slab"/>
              <a:ea typeface="Hepta Slab"/>
              <a:cs typeface="Hepta Slab"/>
              <a:sym typeface="Hepta Slab"/>
            </a:endParaRPr>
          </a:p>
        </p:txBody>
      </p:sp>
      <p:sp>
        <p:nvSpPr>
          <p:cNvPr id="1746" name="Google Shape;1746;p19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747" name="Google Shape;1747;p190"/>
          <p:cNvGrpSpPr/>
          <p:nvPr/>
        </p:nvGrpSpPr>
        <p:grpSpPr>
          <a:xfrm rot="-582038">
            <a:off x="944004" y="1726290"/>
            <a:ext cx="2814691" cy="1178710"/>
            <a:chOff x="529600" y="1419225"/>
            <a:chExt cx="2814696" cy="1178712"/>
          </a:xfrm>
        </p:grpSpPr>
        <p:sp>
          <p:nvSpPr>
            <p:cNvPr id="1748" name="Google Shape;1748;p190"/>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190"/>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750" name="Google Shape;1750;p190"/>
          <p:cNvPicPr preferRelativeResize="0"/>
          <p:nvPr/>
        </p:nvPicPr>
        <p:blipFill>
          <a:blip r:embed="rId3">
            <a:alphaModFix/>
          </a:blip>
          <a:stretch>
            <a:fillRect/>
          </a:stretch>
        </p:blipFill>
        <p:spPr>
          <a:xfrm>
            <a:off x="4333170" y="2075380"/>
            <a:ext cx="1832200" cy="1244075"/>
          </a:xfrm>
          <a:prstGeom prst="rect">
            <a:avLst/>
          </a:prstGeom>
          <a:noFill/>
          <a:ln>
            <a:noFill/>
          </a:ln>
        </p:spPr>
      </p:pic>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54" name="Shape 1754"/>
        <p:cNvGrpSpPr/>
        <p:nvPr/>
      </p:nvGrpSpPr>
      <p:grpSpPr>
        <a:xfrm>
          <a:off x="0" y="0"/>
          <a:ext cx="0" cy="0"/>
          <a:chOff x="0" y="0"/>
          <a:chExt cx="0" cy="0"/>
        </a:xfrm>
      </p:grpSpPr>
      <p:sp>
        <p:nvSpPr>
          <p:cNvPr id="1755" name="Google Shape;1755;p191"/>
          <p:cNvSpPr txBox="1"/>
          <p:nvPr>
            <p:ph type="ctrTitle"/>
          </p:nvPr>
        </p:nvSpPr>
        <p:spPr>
          <a:xfrm>
            <a:off x="371625" y="7708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Subtracting Multiples of 10</a:t>
            </a:r>
            <a:endParaRPr b="0" sz="3000">
              <a:solidFill>
                <a:srgbClr val="595959"/>
              </a:solidFill>
              <a:latin typeface="Hepta Slab"/>
              <a:ea typeface="Hepta Slab"/>
              <a:cs typeface="Hepta Slab"/>
              <a:sym typeface="Hepta Slab"/>
            </a:endParaRPr>
          </a:p>
        </p:txBody>
      </p:sp>
      <p:sp>
        <p:nvSpPr>
          <p:cNvPr id="1756" name="Google Shape;1756;p19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757" name="Google Shape;1757;p191"/>
          <p:cNvGrpSpPr/>
          <p:nvPr/>
        </p:nvGrpSpPr>
        <p:grpSpPr>
          <a:xfrm rot="-582038">
            <a:off x="944004" y="1726290"/>
            <a:ext cx="2814691" cy="1178710"/>
            <a:chOff x="529600" y="1419225"/>
            <a:chExt cx="2814696" cy="1178712"/>
          </a:xfrm>
        </p:grpSpPr>
        <p:sp>
          <p:nvSpPr>
            <p:cNvPr id="1758" name="Google Shape;1758;p191"/>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191"/>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760" name="Google Shape;1760;p191"/>
          <p:cNvPicPr preferRelativeResize="0"/>
          <p:nvPr/>
        </p:nvPicPr>
        <p:blipFill>
          <a:blip r:embed="rId3">
            <a:alphaModFix/>
          </a:blip>
          <a:stretch>
            <a:fillRect/>
          </a:stretch>
        </p:blipFill>
        <p:spPr>
          <a:xfrm>
            <a:off x="4090270" y="2146805"/>
            <a:ext cx="2019725" cy="986900"/>
          </a:xfrm>
          <a:prstGeom prst="rect">
            <a:avLst/>
          </a:prstGeom>
          <a:noFill/>
          <a:ln>
            <a:noFill/>
          </a:ln>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64" name="Shape 1764"/>
        <p:cNvGrpSpPr/>
        <p:nvPr/>
      </p:nvGrpSpPr>
      <p:grpSpPr>
        <a:xfrm>
          <a:off x="0" y="0"/>
          <a:ext cx="0" cy="0"/>
          <a:chOff x="0" y="0"/>
          <a:chExt cx="0" cy="0"/>
        </a:xfrm>
      </p:grpSpPr>
      <p:sp>
        <p:nvSpPr>
          <p:cNvPr id="1765" name="Google Shape;1765;p192"/>
          <p:cNvSpPr txBox="1"/>
          <p:nvPr>
            <p:ph type="ctrTitle"/>
          </p:nvPr>
        </p:nvSpPr>
        <p:spPr>
          <a:xfrm>
            <a:off x="371625" y="7708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Subtracting Multiples of 10</a:t>
            </a:r>
            <a:endParaRPr b="0" sz="3000">
              <a:solidFill>
                <a:srgbClr val="595959"/>
              </a:solidFill>
              <a:latin typeface="Hepta Slab"/>
              <a:ea typeface="Hepta Slab"/>
              <a:cs typeface="Hepta Slab"/>
              <a:sym typeface="Hepta Slab"/>
            </a:endParaRPr>
          </a:p>
        </p:txBody>
      </p:sp>
      <p:sp>
        <p:nvSpPr>
          <p:cNvPr id="1766" name="Google Shape;1766;p19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767" name="Google Shape;1767;p192"/>
          <p:cNvGrpSpPr/>
          <p:nvPr/>
        </p:nvGrpSpPr>
        <p:grpSpPr>
          <a:xfrm rot="-582038">
            <a:off x="944004" y="1726290"/>
            <a:ext cx="2814691" cy="1178710"/>
            <a:chOff x="529600" y="1419225"/>
            <a:chExt cx="2814696" cy="1178712"/>
          </a:xfrm>
        </p:grpSpPr>
        <p:sp>
          <p:nvSpPr>
            <p:cNvPr id="1768" name="Google Shape;1768;p192"/>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192"/>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770" name="Google Shape;1770;p192"/>
          <p:cNvPicPr preferRelativeResize="0"/>
          <p:nvPr/>
        </p:nvPicPr>
        <p:blipFill>
          <a:blip r:embed="rId3">
            <a:alphaModFix/>
          </a:blip>
          <a:stretch>
            <a:fillRect/>
          </a:stretch>
        </p:blipFill>
        <p:spPr>
          <a:xfrm>
            <a:off x="4333170" y="2218254"/>
            <a:ext cx="1857500" cy="1329800"/>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4" name="Shape 1774"/>
        <p:cNvGrpSpPr/>
        <p:nvPr/>
      </p:nvGrpSpPr>
      <p:grpSpPr>
        <a:xfrm>
          <a:off x="0" y="0"/>
          <a:ext cx="0" cy="0"/>
          <a:chOff x="0" y="0"/>
          <a:chExt cx="0" cy="0"/>
        </a:xfrm>
      </p:grpSpPr>
      <p:sp>
        <p:nvSpPr>
          <p:cNvPr id="1775" name="Google Shape;1775;p193"/>
          <p:cNvSpPr txBox="1"/>
          <p:nvPr>
            <p:ph type="ctrTitle"/>
          </p:nvPr>
        </p:nvSpPr>
        <p:spPr>
          <a:xfrm>
            <a:off x="587875" y="507571"/>
            <a:ext cx="77724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Math Stories</a:t>
            </a:r>
            <a:endParaRPr b="0" sz="3000">
              <a:solidFill>
                <a:schemeClr val="accent5"/>
              </a:solidFill>
              <a:latin typeface="Hepta Slab"/>
              <a:ea typeface="Hepta Slab"/>
              <a:cs typeface="Hepta Slab"/>
              <a:sym typeface="Hepta Slab"/>
            </a:endParaRPr>
          </a:p>
        </p:txBody>
      </p:sp>
      <p:sp>
        <p:nvSpPr>
          <p:cNvPr id="1776" name="Google Shape;1776;p193"/>
          <p:cNvSpPr txBox="1"/>
          <p:nvPr/>
        </p:nvSpPr>
        <p:spPr>
          <a:xfrm>
            <a:off x="700225" y="1456350"/>
            <a:ext cx="7547700" cy="110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p:txBody>
      </p:sp>
      <p:sp>
        <p:nvSpPr>
          <p:cNvPr id="1777" name="Google Shape;1777;p1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778" name="Google Shape;1778;p193"/>
          <p:cNvPicPr preferRelativeResize="0"/>
          <p:nvPr/>
        </p:nvPicPr>
        <p:blipFill>
          <a:blip r:embed="rId3">
            <a:alphaModFix/>
          </a:blip>
          <a:stretch>
            <a:fillRect/>
          </a:stretch>
        </p:blipFill>
        <p:spPr>
          <a:xfrm>
            <a:off x="973950" y="1190625"/>
            <a:ext cx="2768875" cy="3226600"/>
          </a:xfrm>
          <a:prstGeom prst="rect">
            <a:avLst/>
          </a:prstGeom>
          <a:noFill/>
          <a:ln cap="flat" cmpd="sng" w="19050">
            <a:solidFill>
              <a:schemeClr val="dk2"/>
            </a:solidFill>
            <a:prstDash val="solid"/>
            <a:round/>
            <a:headEnd len="sm" w="sm" type="none"/>
            <a:tailEnd len="sm" w="sm" type="none"/>
          </a:ln>
        </p:spPr>
      </p:pic>
      <p:pic>
        <p:nvPicPr>
          <p:cNvPr id="1779" name="Google Shape;1779;p193"/>
          <p:cNvPicPr preferRelativeResize="0"/>
          <p:nvPr/>
        </p:nvPicPr>
        <p:blipFill>
          <a:blip r:embed="rId4">
            <a:alphaModFix/>
          </a:blip>
          <a:stretch>
            <a:fillRect/>
          </a:stretch>
        </p:blipFill>
        <p:spPr>
          <a:xfrm>
            <a:off x="3834975" y="2042176"/>
            <a:ext cx="4525301" cy="1184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3" name="Shape 1783"/>
        <p:cNvGrpSpPr/>
        <p:nvPr/>
      </p:nvGrpSpPr>
      <p:grpSpPr>
        <a:xfrm>
          <a:off x="0" y="0"/>
          <a:ext cx="0" cy="0"/>
          <a:chOff x="0" y="0"/>
          <a:chExt cx="0" cy="0"/>
        </a:xfrm>
      </p:grpSpPr>
      <p:sp>
        <p:nvSpPr>
          <p:cNvPr id="1784" name="Google Shape;1784;p194"/>
          <p:cNvSpPr txBox="1"/>
          <p:nvPr>
            <p:ph type="ctrTitle"/>
          </p:nvPr>
        </p:nvSpPr>
        <p:spPr>
          <a:xfrm>
            <a:off x="685800" y="46589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Centers Choice Time</a:t>
            </a:r>
            <a:endParaRPr b="0" sz="3000">
              <a:solidFill>
                <a:schemeClr val="accent5"/>
              </a:solidFill>
              <a:latin typeface="Hepta Slab"/>
              <a:ea typeface="Hepta Slab"/>
              <a:cs typeface="Hepta Slab"/>
              <a:sym typeface="Hepta Slab"/>
            </a:endParaRPr>
          </a:p>
        </p:txBody>
      </p:sp>
      <p:sp>
        <p:nvSpPr>
          <p:cNvPr id="1785" name="Google Shape;1785;p19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86" name="Google Shape;1786;p1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787" name="Google Shape;1787;p194"/>
          <p:cNvSpPr txBox="1"/>
          <p:nvPr/>
        </p:nvSpPr>
        <p:spPr>
          <a:xfrm>
            <a:off x="1336850" y="1547800"/>
            <a:ext cx="1978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Less than 10 </a:t>
            </a:r>
            <a:endParaRPr/>
          </a:p>
        </p:txBody>
      </p:sp>
      <p:sp>
        <p:nvSpPr>
          <p:cNvPr id="1788" name="Google Shape;1788;p194"/>
          <p:cNvSpPr txBox="1"/>
          <p:nvPr/>
        </p:nvSpPr>
        <p:spPr>
          <a:xfrm>
            <a:off x="5668325" y="1547800"/>
            <a:ext cx="1978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Board Game</a:t>
            </a:r>
            <a:endParaRPr/>
          </a:p>
        </p:txBody>
      </p:sp>
      <p:pic>
        <p:nvPicPr>
          <p:cNvPr id="1789" name="Google Shape;1789;p194"/>
          <p:cNvPicPr preferRelativeResize="0"/>
          <p:nvPr/>
        </p:nvPicPr>
        <p:blipFill>
          <a:blip r:embed="rId3">
            <a:alphaModFix/>
          </a:blip>
          <a:stretch>
            <a:fillRect/>
          </a:stretch>
        </p:blipFill>
        <p:spPr>
          <a:xfrm>
            <a:off x="5424200" y="2154450"/>
            <a:ext cx="2616525" cy="1979400"/>
          </a:xfrm>
          <a:prstGeom prst="rect">
            <a:avLst/>
          </a:prstGeom>
          <a:noFill/>
          <a:ln cap="flat" cmpd="sng" w="19050">
            <a:solidFill>
              <a:schemeClr val="dk2"/>
            </a:solidFill>
            <a:prstDash val="solid"/>
            <a:round/>
            <a:headEnd len="sm" w="sm" type="none"/>
            <a:tailEnd len="sm" w="sm" type="none"/>
          </a:ln>
        </p:spPr>
      </p:pic>
      <p:pic>
        <p:nvPicPr>
          <p:cNvPr id="1790" name="Google Shape;1790;p194"/>
          <p:cNvPicPr preferRelativeResize="0"/>
          <p:nvPr/>
        </p:nvPicPr>
        <p:blipFill>
          <a:blip r:embed="rId4">
            <a:alphaModFix/>
          </a:blip>
          <a:stretch>
            <a:fillRect/>
          </a:stretch>
        </p:blipFill>
        <p:spPr>
          <a:xfrm>
            <a:off x="1366825" y="2093525"/>
            <a:ext cx="2048825" cy="2161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4" name="Shape 1794"/>
        <p:cNvGrpSpPr/>
        <p:nvPr/>
      </p:nvGrpSpPr>
      <p:grpSpPr>
        <a:xfrm>
          <a:off x="0" y="0"/>
          <a:ext cx="0" cy="0"/>
          <a:chOff x="0" y="0"/>
          <a:chExt cx="0" cy="0"/>
        </a:xfrm>
      </p:grpSpPr>
      <p:sp>
        <p:nvSpPr>
          <p:cNvPr id="1795" name="Google Shape;1795;p195"/>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796" name="Google Shape;1796;p195"/>
          <p:cNvSpPr txBox="1"/>
          <p:nvPr/>
        </p:nvSpPr>
        <p:spPr>
          <a:xfrm>
            <a:off x="5149400" y="2177625"/>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797" name="Google Shape;1797;p195"/>
          <p:cNvSpPr txBox="1"/>
          <p:nvPr/>
        </p:nvSpPr>
        <p:spPr>
          <a:xfrm>
            <a:off x="1115788" y="726300"/>
            <a:ext cx="6623100" cy="60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we used diagrams to tell our own stories and practiced adding and subtracting.</a:t>
            </a:r>
            <a:endParaRPr sz="1700">
              <a:latin typeface="Quicksand"/>
              <a:ea typeface="Quicksand"/>
              <a:cs typeface="Quicksand"/>
              <a:sym typeface="Quicksand"/>
            </a:endParaRPr>
          </a:p>
        </p:txBody>
      </p:sp>
      <p:sp>
        <p:nvSpPr>
          <p:cNvPr id="1798" name="Google Shape;1798;p195"/>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799" name="Google Shape;1799;p195"/>
          <p:cNvPicPr preferRelativeResize="0"/>
          <p:nvPr/>
        </p:nvPicPr>
        <p:blipFill>
          <a:blip r:embed="rId3">
            <a:alphaModFix/>
          </a:blip>
          <a:stretch>
            <a:fillRect/>
          </a:stretch>
        </p:blipFill>
        <p:spPr>
          <a:xfrm>
            <a:off x="5055023" y="2553675"/>
            <a:ext cx="1586432" cy="1412575"/>
          </a:xfrm>
          <a:prstGeom prst="rect">
            <a:avLst/>
          </a:prstGeom>
          <a:noFill/>
          <a:ln>
            <a:noFill/>
          </a:ln>
        </p:spPr>
      </p:pic>
      <p:sp>
        <p:nvSpPr>
          <p:cNvPr id="1800" name="Google Shape;1800;p195"/>
          <p:cNvSpPr/>
          <p:nvPr/>
        </p:nvSpPr>
        <p:spPr>
          <a:xfrm flipH="1">
            <a:off x="1621411" y="1763275"/>
            <a:ext cx="2765786" cy="220297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195"/>
          <p:cNvSpPr txBox="1"/>
          <p:nvPr/>
        </p:nvSpPr>
        <p:spPr>
          <a:xfrm flipH="1">
            <a:off x="1946309" y="2321268"/>
            <a:ext cx="2301600" cy="125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Would you rather create a story problem or solve a story problem? Explain.</a:t>
            </a:r>
            <a:endParaRPr b="1" sz="1300">
              <a:latin typeface="Quicksand"/>
              <a:ea typeface="Quicksand"/>
              <a:cs typeface="Quicksand"/>
              <a:sym typeface="Quicksand"/>
            </a:endParaRPr>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805" name="Shape 1805"/>
        <p:cNvGrpSpPr/>
        <p:nvPr/>
      </p:nvGrpSpPr>
      <p:grpSpPr>
        <a:xfrm>
          <a:off x="0" y="0"/>
          <a:ext cx="0" cy="0"/>
          <a:chOff x="0" y="0"/>
          <a:chExt cx="0" cy="0"/>
        </a:xfrm>
      </p:grpSpPr>
      <p:sp>
        <p:nvSpPr>
          <p:cNvPr id="1806" name="Google Shape;1806;p196"/>
          <p:cNvSpPr txBox="1"/>
          <p:nvPr>
            <p:ph type="ctrTitle"/>
          </p:nvPr>
        </p:nvSpPr>
        <p:spPr>
          <a:xfrm>
            <a:off x="1429700" y="1458200"/>
            <a:ext cx="6557700" cy="141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Our Market’s Inventory</a:t>
            </a:r>
            <a:endParaRPr sz="4000">
              <a:latin typeface="Hepta Slab"/>
              <a:ea typeface="Hepta Slab"/>
              <a:cs typeface="Hepta Slab"/>
              <a:sym typeface="Hepta Slab"/>
            </a:endParaRPr>
          </a:p>
        </p:txBody>
      </p:sp>
      <p:sp>
        <p:nvSpPr>
          <p:cNvPr id="1807" name="Google Shape;1807;p196"/>
          <p:cNvSpPr txBox="1"/>
          <p:nvPr/>
        </p:nvSpPr>
        <p:spPr>
          <a:xfrm>
            <a:off x="0" y="4834325"/>
            <a:ext cx="3587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2.NBT.B.5, 2.NBT.B.6, 2.NBT.B.9, 2.OA.A.1, 2.OA.B.2</a:t>
            </a:r>
            <a:endParaRPr sz="1100">
              <a:latin typeface="Quicksand"/>
              <a:ea typeface="Quicksand"/>
              <a:cs typeface="Quicksand"/>
              <a:sym typeface="Quicksand"/>
            </a:endParaRPr>
          </a:p>
        </p:txBody>
      </p:sp>
      <p:sp>
        <p:nvSpPr>
          <p:cNvPr id="1808" name="Google Shape;1808;p196"/>
          <p:cNvSpPr txBox="1"/>
          <p:nvPr/>
        </p:nvSpPr>
        <p:spPr>
          <a:xfrm>
            <a:off x="7640400" y="0"/>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a:p>
        </p:txBody>
      </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2" name="Shape 1812"/>
        <p:cNvGrpSpPr/>
        <p:nvPr/>
      </p:nvGrpSpPr>
      <p:grpSpPr>
        <a:xfrm>
          <a:off x="0" y="0"/>
          <a:ext cx="0" cy="0"/>
          <a:chOff x="0" y="0"/>
          <a:chExt cx="0" cy="0"/>
        </a:xfrm>
      </p:grpSpPr>
      <p:sp>
        <p:nvSpPr>
          <p:cNvPr id="1813" name="Google Shape;1813;p197"/>
          <p:cNvSpPr txBox="1"/>
          <p:nvPr>
            <p:ph type="ctrTitle"/>
          </p:nvPr>
        </p:nvSpPr>
        <p:spPr>
          <a:xfrm>
            <a:off x="1025250" y="887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 The Shopping Cart </a:t>
            </a:r>
            <a:endParaRPr b="0" sz="3000">
              <a:solidFill>
                <a:schemeClr val="accent5"/>
              </a:solidFill>
              <a:latin typeface="Hepta Slab"/>
              <a:ea typeface="Hepta Slab"/>
              <a:cs typeface="Hepta Slab"/>
              <a:sym typeface="Hepta Slab"/>
            </a:endParaRPr>
          </a:p>
        </p:txBody>
      </p:sp>
      <p:sp>
        <p:nvSpPr>
          <p:cNvPr id="1814" name="Google Shape;1814;p19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815" name="Google Shape;1815;p197"/>
          <p:cNvGrpSpPr/>
          <p:nvPr/>
        </p:nvGrpSpPr>
        <p:grpSpPr>
          <a:xfrm rot="-801400">
            <a:off x="550911" y="1697856"/>
            <a:ext cx="2343045" cy="950026"/>
            <a:chOff x="522450" y="1769275"/>
            <a:chExt cx="2343168" cy="950076"/>
          </a:xfrm>
        </p:grpSpPr>
        <p:sp>
          <p:nvSpPr>
            <p:cNvPr id="1816" name="Google Shape;1816;p19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19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1818" name="Google Shape;1818;p197"/>
          <p:cNvGrpSpPr/>
          <p:nvPr/>
        </p:nvGrpSpPr>
        <p:grpSpPr>
          <a:xfrm rot="862269">
            <a:off x="6428620" y="3250539"/>
            <a:ext cx="2343148" cy="950068"/>
            <a:chOff x="839436" y="2344375"/>
            <a:chExt cx="2343168" cy="950076"/>
          </a:xfrm>
        </p:grpSpPr>
        <p:sp>
          <p:nvSpPr>
            <p:cNvPr id="1819" name="Google Shape;1819;p197"/>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197"/>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1821" name="Google Shape;1821;p197"/>
          <p:cNvPicPr preferRelativeResize="0"/>
          <p:nvPr/>
        </p:nvPicPr>
        <p:blipFill>
          <a:blip r:embed="rId3">
            <a:alphaModFix/>
          </a:blip>
          <a:stretch>
            <a:fillRect/>
          </a:stretch>
        </p:blipFill>
        <p:spPr>
          <a:xfrm>
            <a:off x="3335004" y="1629150"/>
            <a:ext cx="2859973" cy="2641027"/>
          </a:xfrm>
          <a:prstGeom prst="rect">
            <a:avLst/>
          </a:prstGeom>
          <a:noFill/>
          <a:ln>
            <a:noFill/>
          </a:ln>
        </p:spPr>
      </p:pic>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5" name="Shape 1825"/>
        <p:cNvGrpSpPr/>
        <p:nvPr/>
      </p:nvGrpSpPr>
      <p:grpSpPr>
        <a:xfrm>
          <a:off x="0" y="0"/>
          <a:ext cx="0" cy="0"/>
          <a:chOff x="0" y="0"/>
          <a:chExt cx="0" cy="0"/>
        </a:xfrm>
      </p:grpSpPr>
      <p:sp>
        <p:nvSpPr>
          <p:cNvPr id="1826" name="Google Shape;1826;p198"/>
          <p:cNvSpPr txBox="1"/>
          <p:nvPr>
            <p:ph type="ctrTitle"/>
          </p:nvPr>
        </p:nvSpPr>
        <p:spPr>
          <a:xfrm>
            <a:off x="587875" y="5280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100 Items</a:t>
            </a:r>
            <a:endParaRPr b="0" sz="3000">
              <a:solidFill>
                <a:schemeClr val="accent5"/>
              </a:solidFill>
              <a:latin typeface="Hepta Slab"/>
              <a:ea typeface="Hepta Slab"/>
              <a:cs typeface="Hepta Slab"/>
              <a:sym typeface="Hepta Slab"/>
            </a:endParaRPr>
          </a:p>
        </p:txBody>
      </p:sp>
      <p:sp>
        <p:nvSpPr>
          <p:cNvPr id="1827" name="Google Shape;1827;p198"/>
          <p:cNvSpPr txBox="1"/>
          <p:nvPr/>
        </p:nvSpPr>
        <p:spPr>
          <a:xfrm>
            <a:off x="700225" y="1456350"/>
            <a:ext cx="7547700" cy="110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p:txBody>
      </p:sp>
      <p:sp>
        <p:nvSpPr>
          <p:cNvPr id="1828" name="Google Shape;1828;p1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829" name="Google Shape;1829;p198"/>
          <p:cNvPicPr preferRelativeResize="0"/>
          <p:nvPr/>
        </p:nvPicPr>
        <p:blipFill>
          <a:blip r:embed="rId3">
            <a:alphaModFix/>
          </a:blip>
          <a:stretch>
            <a:fillRect/>
          </a:stretch>
        </p:blipFill>
        <p:spPr>
          <a:xfrm>
            <a:off x="520850" y="1393426"/>
            <a:ext cx="4330699" cy="1524900"/>
          </a:xfrm>
          <a:prstGeom prst="rect">
            <a:avLst/>
          </a:prstGeom>
          <a:noFill/>
          <a:ln cap="flat" cmpd="sng" w="19050">
            <a:solidFill>
              <a:schemeClr val="dk2"/>
            </a:solidFill>
            <a:prstDash val="solid"/>
            <a:round/>
            <a:headEnd len="sm" w="sm" type="none"/>
            <a:tailEnd len="sm" w="sm" type="none"/>
          </a:ln>
        </p:spPr>
      </p:pic>
      <p:sp>
        <p:nvSpPr>
          <p:cNvPr id="1830" name="Google Shape;1830;p198"/>
          <p:cNvSpPr txBox="1"/>
          <p:nvPr/>
        </p:nvSpPr>
        <p:spPr>
          <a:xfrm>
            <a:off x="4944425" y="1269175"/>
            <a:ext cx="3864600" cy="329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Complete the first two rows of the table.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
              <a:t>2. Share your store set-up with your partner pair. Discuss: </a:t>
            </a:r>
            <a:endParaRPr/>
          </a:p>
          <a:p>
            <a:pPr indent="0" lvl="0" marL="457200" rtl="0" algn="l">
              <a:spcBef>
                <a:spcPts val="1000"/>
              </a:spcBef>
              <a:spcAft>
                <a:spcPts val="0"/>
              </a:spcAft>
              <a:buNone/>
            </a:pPr>
            <a:r>
              <a:rPr lang="en"/>
              <a:t>a. the amount you have for each item </a:t>
            </a:r>
            <a:endParaRPr/>
          </a:p>
          <a:p>
            <a:pPr indent="0" lvl="0" marL="457200" rtl="0" algn="l">
              <a:spcBef>
                <a:spcPts val="1000"/>
              </a:spcBef>
              <a:spcAft>
                <a:spcPts val="1000"/>
              </a:spcAft>
              <a:buNone/>
            </a:pPr>
            <a:r>
              <a:rPr lang="en"/>
              <a:t>b. how you know that you have a total of 100 items at your store </a:t>
            </a:r>
            <a:endParaRPr/>
          </a:p>
        </p:txBody>
      </p:sp>
      <p:pic>
        <p:nvPicPr>
          <p:cNvPr id="1831" name="Google Shape;1831;p198"/>
          <p:cNvPicPr preferRelativeResize="0"/>
          <p:nvPr/>
        </p:nvPicPr>
        <p:blipFill>
          <a:blip r:embed="rId4">
            <a:alphaModFix/>
          </a:blip>
          <a:stretch>
            <a:fillRect/>
          </a:stretch>
        </p:blipFill>
        <p:spPr>
          <a:xfrm>
            <a:off x="743899" y="3155774"/>
            <a:ext cx="3706150" cy="1407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5" name="Shape 1835"/>
        <p:cNvGrpSpPr/>
        <p:nvPr/>
      </p:nvGrpSpPr>
      <p:grpSpPr>
        <a:xfrm>
          <a:off x="0" y="0"/>
          <a:ext cx="0" cy="0"/>
          <a:chOff x="0" y="0"/>
          <a:chExt cx="0" cy="0"/>
        </a:xfrm>
      </p:grpSpPr>
      <p:sp>
        <p:nvSpPr>
          <p:cNvPr id="1836" name="Google Shape;1836;p199"/>
          <p:cNvSpPr txBox="1"/>
          <p:nvPr>
            <p:ph type="ctrTitle"/>
          </p:nvPr>
        </p:nvSpPr>
        <p:spPr>
          <a:xfrm>
            <a:off x="623875" y="56154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Buyers and Sellers</a:t>
            </a:r>
            <a:endParaRPr b="0" sz="3000">
              <a:solidFill>
                <a:schemeClr val="accent5"/>
              </a:solidFill>
              <a:latin typeface="Hepta Slab"/>
              <a:ea typeface="Hepta Slab"/>
              <a:cs typeface="Hepta Slab"/>
              <a:sym typeface="Hepta Slab"/>
            </a:endParaRPr>
          </a:p>
        </p:txBody>
      </p:sp>
      <p:sp>
        <p:nvSpPr>
          <p:cNvPr id="1837" name="Google Shape;1837;p199"/>
          <p:cNvSpPr txBox="1"/>
          <p:nvPr/>
        </p:nvSpPr>
        <p:spPr>
          <a:xfrm>
            <a:off x="242725" y="1178950"/>
            <a:ext cx="7778700" cy="751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t/>
            </a:r>
            <a:endParaRPr sz="1700">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latin typeface="Hepta Slab"/>
              <a:ea typeface="Hepta Slab"/>
              <a:cs typeface="Hepta Slab"/>
              <a:sym typeface="Hepta Slab"/>
            </a:endParaRPr>
          </a:p>
        </p:txBody>
      </p:sp>
      <p:sp>
        <p:nvSpPr>
          <p:cNvPr id="1838" name="Google Shape;1838;p1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839" name="Google Shape;1839;p199"/>
          <p:cNvPicPr preferRelativeResize="0"/>
          <p:nvPr/>
        </p:nvPicPr>
        <p:blipFill>
          <a:blip r:embed="rId3">
            <a:alphaModFix/>
          </a:blip>
          <a:stretch>
            <a:fillRect/>
          </a:stretch>
        </p:blipFill>
        <p:spPr>
          <a:xfrm>
            <a:off x="623875" y="1883575"/>
            <a:ext cx="4148126" cy="1301500"/>
          </a:xfrm>
          <a:prstGeom prst="rect">
            <a:avLst/>
          </a:prstGeom>
          <a:noFill/>
          <a:ln cap="flat" cmpd="sng" w="19050">
            <a:solidFill>
              <a:schemeClr val="dk2"/>
            </a:solidFill>
            <a:prstDash val="solid"/>
            <a:round/>
            <a:headEnd len="sm" w="sm" type="none"/>
            <a:tailEnd len="sm" w="sm" type="none"/>
          </a:ln>
        </p:spPr>
      </p:pic>
      <p:pic>
        <p:nvPicPr>
          <p:cNvPr id="1840" name="Google Shape;1840;p199"/>
          <p:cNvPicPr preferRelativeResize="0"/>
          <p:nvPr/>
        </p:nvPicPr>
        <p:blipFill>
          <a:blip r:embed="rId4">
            <a:alphaModFix/>
          </a:blip>
          <a:stretch>
            <a:fillRect/>
          </a:stretch>
        </p:blipFill>
        <p:spPr>
          <a:xfrm>
            <a:off x="5203025" y="1530125"/>
            <a:ext cx="3223699" cy="2239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4" name="Shape 1844"/>
        <p:cNvGrpSpPr/>
        <p:nvPr/>
      </p:nvGrpSpPr>
      <p:grpSpPr>
        <a:xfrm>
          <a:off x="0" y="0"/>
          <a:ext cx="0" cy="0"/>
          <a:chOff x="0" y="0"/>
          <a:chExt cx="0" cy="0"/>
        </a:xfrm>
      </p:grpSpPr>
      <p:sp>
        <p:nvSpPr>
          <p:cNvPr id="1845" name="Google Shape;1845;p200"/>
          <p:cNvSpPr txBox="1"/>
          <p:nvPr>
            <p:ph type="ctrTitle"/>
          </p:nvPr>
        </p:nvSpPr>
        <p:spPr>
          <a:xfrm>
            <a:off x="623875" y="56154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Sales Reports</a:t>
            </a:r>
            <a:endParaRPr b="0" sz="3000">
              <a:solidFill>
                <a:schemeClr val="accent5"/>
              </a:solidFill>
              <a:latin typeface="Hepta Slab"/>
              <a:ea typeface="Hepta Slab"/>
              <a:cs typeface="Hepta Slab"/>
              <a:sym typeface="Hepta Slab"/>
            </a:endParaRPr>
          </a:p>
        </p:txBody>
      </p:sp>
      <p:sp>
        <p:nvSpPr>
          <p:cNvPr id="1846" name="Google Shape;1846;p200"/>
          <p:cNvSpPr txBox="1"/>
          <p:nvPr/>
        </p:nvSpPr>
        <p:spPr>
          <a:xfrm>
            <a:off x="242725" y="1178950"/>
            <a:ext cx="7778700" cy="751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t/>
            </a:r>
            <a:endParaRPr sz="1700">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latin typeface="Hepta Slab"/>
              <a:ea typeface="Hepta Slab"/>
              <a:cs typeface="Hepta Slab"/>
              <a:sym typeface="Hepta Slab"/>
            </a:endParaRPr>
          </a:p>
        </p:txBody>
      </p:sp>
      <p:sp>
        <p:nvSpPr>
          <p:cNvPr id="1847" name="Google Shape;1847;p2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pic>
        <p:nvPicPr>
          <p:cNvPr id="1848" name="Google Shape;1848;p200"/>
          <p:cNvPicPr preferRelativeResize="0"/>
          <p:nvPr/>
        </p:nvPicPr>
        <p:blipFill>
          <a:blip r:embed="rId3">
            <a:alphaModFix/>
          </a:blip>
          <a:stretch>
            <a:fillRect/>
          </a:stretch>
        </p:blipFill>
        <p:spPr>
          <a:xfrm>
            <a:off x="2460875" y="1489625"/>
            <a:ext cx="4098411" cy="2908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2" name="Shape 1852"/>
        <p:cNvGrpSpPr/>
        <p:nvPr/>
      </p:nvGrpSpPr>
      <p:grpSpPr>
        <a:xfrm>
          <a:off x="0" y="0"/>
          <a:ext cx="0" cy="0"/>
          <a:chOff x="0" y="0"/>
          <a:chExt cx="0" cy="0"/>
        </a:xfrm>
      </p:grpSpPr>
      <p:sp>
        <p:nvSpPr>
          <p:cNvPr id="1853" name="Google Shape;1853;p201"/>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854" name="Google Shape;1854;p201"/>
          <p:cNvSpPr/>
          <p:nvPr/>
        </p:nvSpPr>
        <p:spPr>
          <a:xfrm>
            <a:off x="4985449" y="1942575"/>
            <a:ext cx="1949620" cy="18370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201"/>
          <p:cNvSpPr txBox="1"/>
          <p:nvPr/>
        </p:nvSpPr>
        <p:spPr>
          <a:xfrm>
            <a:off x="5149400" y="2177625"/>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How does today’s lesson connect to what we learned?</a:t>
            </a:r>
            <a:endParaRPr>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100">
              <a:latin typeface="Quicksand"/>
              <a:ea typeface="Quicksand"/>
              <a:cs typeface="Quicksand"/>
              <a:sym typeface="Quicksand"/>
            </a:endParaRPr>
          </a:p>
        </p:txBody>
      </p:sp>
      <p:sp>
        <p:nvSpPr>
          <p:cNvPr id="1856" name="Google Shape;1856;p201"/>
          <p:cNvSpPr txBox="1"/>
          <p:nvPr/>
        </p:nvSpPr>
        <p:spPr>
          <a:xfrm>
            <a:off x="1260413" y="1374813"/>
            <a:ext cx="6623100" cy="60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We’ve been learning about adding and subtracting within 100. </a:t>
            </a:r>
            <a:endParaRPr sz="1700">
              <a:latin typeface="Quicksand"/>
              <a:ea typeface="Quicksand"/>
              <a:cs typeface="Quicksand"/>
              <a:sym typeface="Quicksand"/>
            </a:endParaRPr>
          </a:p>
        </p:txBody>
      </p:sp>
      <p:pic>
        <p:nvPicPr>
          <p:cNvPr id="1857" name="Google Shape;1857;p201"/>
          <p:cNvPicPr preferRelativeResize="0"/>
          <p:nvPr/>
        </p:nvPicPr>
        <p:blipFill>
          <a:blip r:embed="rId3">
            <a:alphaModFix/>
          </a:blip>
          <a:stretch>
            <a:fillRect/>
          </a:stretch>
        </p:blipFill>
        <p:spPr>
          <a:xfrm>
            <a:off x="2894825" y="2798438"/>
            <a:ext cx="1851687" cy="1648762"/>
          </a:xfrm>
          <a:prstGeom prst="rect">
            <a:avLst/>
          </a:prstGeom>
          <a:noFill/>
          <a:ln>
            <a:noFill/>
          </a:ln>
        </p:spPr>
      </p:pic>
      <p:sp>
        <p:nvSpPr>
          <p:cNvPr id="1858" name="Google Shape;1858;p201"/>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862" name="Shape 1862"/>
        <p:cNvGrpSpPr/>
        <p:nvPr/>
      </p:nvGrpSpPr>
      <p:grpSpPr>
        <a:xfrm>
          <a:off x="0" y="0"/>
          <a:ext cx="0" cy="0"/>
          <a:chOff x="0" y="0"/>
          <a:chExt cx="0" cy="0"/>
        </a:xfrm>
      </p:grpSpPr>
      <p:sp>
        <p:nvSpPr>
          <p:cNvPr id="1863" name="Google Shape;1863;p202"/>
          <p:cNvSpPr txBox="1"/>
          <p:nvPr/>
        </p:nvSpPr>
        <p:spPr>
          <a:xfrm>
            <a:off x="1368600" y="636225"/>
            <a:ext cx="6406800" cy="610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000">
                <a:solidFill>
                  <a:srgbClr val="434343"/>
                </a:solidFill>
                <a:latin typeface="Hepta Slab"/>
                <a:ea typeface="Hepta Slab"/>
                <a:cs typeface="Hepta Slab"/>
                <a:sym typeface="Hepta Slab"/>
              </a:rPr>
              <a:t>Section Summary</a:t>
            </a:r>
            <a:endParaRPr sz="3000">
              <a:solidFill>
                <a:srgbClr val="434343"/>
              </a:solidFill>
              <a:latin typeface="Hepta Slab"/>
              <a:ea typeface="Hepta Slab"/>
              <a:cs typeface="Hepta Slab"/>
              <a:sym typeface="Hepta Slab"/>
            </a:endParaRPr>
          </a:p>
        </p:txBody>
      </p:sp>
      <p:sp>
        <p:nvSpPr>
          <p:cNvPr id="1864" name="Google Shape;1864;p202"/>
          <p:cNvSpPr txBox="1"/>
          <p:nvPr/>
        </p:nvSpPr>
        <p:spPr>
          <a:xfrm>
            <a:off x="473900" y="1608213"/>
            <a:ext cx="8414400" cy="61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We learned how to represent and solve Compare problems.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First, we used bar graphs to find the difference between two categories.</a:t>
            </a:r>
            <a:endParaRPr sz="1500">
              <a:latin typeface="Quicksand"/>
              <a:ea typeface="Quicksand"/>
              <a:cs typeface="Quicksand"/>
              <a:sym typeface="Quicksand"/>
            </a:endParaRPr>
          </a:p>
          <a:p>
            <a:pPr indent="0" lvl="0" marL="45720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2100">
              <a:latin typeface="Quicksand"/>
              <a:ea typeface="Quicksand"/>
              <a:cs typeface="Quicksand"/>
              <a:sym typeface="Quicksand"/>
            </a:endParaRPr>
          </a:p>
        </p:txBody>
      </p:sp>
      <p:sp>
        <p:nvSpPr>
          <p:cNvPr id="1865" name="Google Shape;1865;p202"/>
          <p:cNvSpPr txBox="1"/>
          <p:nvPr/>
        </p:nvSpPr>
        <p:spPr>
          <a:xfrm>
            <a:off x="473900" y="2827900"/>
            <a:ext cx="7813500" cy="13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We learned about a new representation called a diagram.  It helps us make sense of story problems.  We can use diagrams to show which part of a comparison we need to find. </a:t>
            </a:r>
            <a:endParaRPr sz="1500">
              <a:latin typeface="Quicksand"/>
              <a:ea typeface="Quicksand"/>
              <a:cs typeface="Quicksand"/>
              <a:sym typeface="Quicksand"/>
            </a:endParaRPr>
          </a:p>
        </p:txBody>
      </p:sp>
      <p:sp>
        <p:nvSpPr>
          <p:cNvPr id="1866" name="Google Shape;1866;p202"/>
          <p:cNvSpPr txBox="1"/>
          <p:nvPr/>
        </p:nvSpPr>
        <p:spPr>
          <a:xfrm>
            <a:off x="4596900" y="3675600"/>
            <a:ext cx="3178500" cy="146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Jada read 47 pages of the book.  Noah read 20 pages of the book.  How many fewer pages did Noah read? </a:t>
            </a:r>
            <a:endParaRPr sz="1500">
              <a:latin typeface="Quicksand"/>
              <a:ea typeface="Quicksand"/>
              <a:cs typeface="Quicksand"/>
              <a:sym typeface="Quicksand"/>
            </a:endParaRPr>
          </a:p>
        </p:txBody>
      </p:sp>
      <p:pic>
        <p:nvPicPr>
          <p:cNvPr id="1867" name="Google Shape;1867;p202"/>
          <p:cNvPicPr preferRelativeResize="0"/>
          <p:nvPr/>
        </p:nvPicPr>
        <p:blipFill>
          <a:blip r:embed="rId3">
            <a:alphaModFix/>
          </a:blip>
          <a:stretch>
            <a:fillRect/>
          </a:stretch>
        </p:blipFill>
        <p:spPr>
          <a:xfrm>
            <a:off x="1914248" y="3596025"/>
            <a:ext cx="2441025" cy="1130250"/>
          </a:xfrm>
          <a:prstGeom prst="rect">
            <a:avLst/>
          </a:prstGeom>
          <a:noFill/>
          <a:ln cap="flat" cmpd="sng" w="9525">
            <a:solidFill>
              <a:schemeClr val="dk2"/>
            </a:solidFill>
            <a:prstDash val="solid"/>
            <a:round/>
            <a:headEnd len="sm" w="sm" type="none"/>
            <a:tailEnd len="sm" w="sm" type="none"/>
          </a:ln>
        </p:spPr>
      </p:pic>
      <p:pic>
        <p:nvPicPr>
          <p:cNvPr id="1868" name="Google Shape;1868;p202"/>
          <p:cNvPicPr preferRelativeResize="0"/>
          <p:nvPr/>
        </p:nvPicPr>
        <p:blipFill>
          <a:blip r:embed="rId4">
            <a:alphaModFix/>
          </a:blip>
          <a:stretch>
            <a:fillRect/>
          </a:stretch>
        </p:blipFill>
        <p:spPr>
          <a:xfrm>
            <a:off x="6947425" y="1477673"/>
            <a:ext cx="1687925" cy="1205650"/>
          </a:xfrm>
          <a:prstGeom prst="rect">
            <a:avLst/>
          </a:prstGeom>
          <a:noFill/>
          <a:ln cap="flat" cmpd="sng" w="9525">
            <a:solidFill>
              <a:schemeClr val="dk2"/>
            </a:solidFill>
            <a:prstDash val="solid"/>
            <a:round/>
            <a:headEnd len="sm" w="sm" type="none"/>
            <a:tailEnd len="sm" w="sm" type="none"/>
          </a:ln>
        </p:spPr>
      </p:pic>
      <p:sp>
        <p:nvSpPr>
          <p:cNvPr id="1869" name="Google Shape;1869;p20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