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68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206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33.xml"/>
  <Override ContentType="application/vnd.openxmlformats-officedocument.presentationml.notesSlide+xml" PartName="/ppt/notesSlides/notesSlide176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196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148.xml"/>
  <Override ContentType="application/vnd.openxmlformats-officedocument.presentationml.notesSlide+xml" PartName="/ppt/notesSlides/notesSlide202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137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1.xml"/>
  <Override ContentType="application/vnd.openxmlformats-officedocument.presentationml.notesSlide+xml" PartName="/ppt/notesSlides/notesSlide15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8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180.xml"/>
  <Override ContentType="application/vnd.openxmlformats-officedocument.presentationml.notesSlide+xml" PartName="/ppt/notesSlides/notesSlide17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29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44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57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16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87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177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1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0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52.xml"/>
  <Override ContentType="application/vnd.openxmlformats-officedocument.presentationml.notesSlide+xml" PartName="/ppt/notesSlides/notesSlide195.xml"/>
  <Override ContentType="application/vnd.openxmlformats-officedocument.presentationml.notesSlide+xml" PartName="/ppt/notesSlides/notesSlide183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167.xml"/>
  <Override ContentType="application/vnd.openxmlformats-officedocument.presentationml.notesSlide+xml" PartName="/ppt/notesSlides/notesSlide140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49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39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5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199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90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3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73.xml"/>
  <Override ContentType="application/vnd.openxmlformats-officedocument.presentationml.notesSlide+xml" PartName="/ppt/notesSlides/notesSlide128.xml"/>
  <Override ContentType="application/vnd.openxmlformats-officedocument.presentationml.notesSlide+xml" PartName="/ppt/notesSlides/notesSlide162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45.xml"/>
  <Override ContentType="application/vnd.openxmlformats-officedocument.presentationml.notesSlide+xml" PartName="/ppt/notesSlides/notesSlide207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88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86.xml"/>
  <Override ContentType="application/vnd.openxmlformats-officedocument.presentationml.notesSlide+xml" PartName="/ppt/notesSlides/notesSlide143.xml"/>
  <Override ContentType="application/vnd.openxmlformats-officedocument.presentationml.notesSlide+xml" PartName="/ppt/notesSlides/notesSlide151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94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166.xml"/>
  <Override ContentType="application/vnd.openxmlformats-officedocument.presentationml.notesSlide+xml" PartName="/ppt/notesSlides/notesSlide182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78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135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20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71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138.xml"/>
  <Override ContentType="application/vnd.openxmlformats-officedocument.presentationml.notesSlide+xml" PartName="/ppt/notesSlides/notesSlide163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98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155.xml"/>
  <Override ContentType="application/vnd.openxmlformats-officedocument.presentationml.notesSlide+xml" PartName="/ppt/notesSlides/notesSlide189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46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1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31.xml"/>
  <Override ContentType="application/vnd.openxmlformats-officedocument.presentationml.notesSlide+xml" PartName="/ppt/notesSlides/notesSlide127.xml"/>
  <Override ContentType="application/vnd.openxmlformats-officedocument.presentationml.notesSlide+xml" PartName="/ppt/notesSlides/notesSlide19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174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193.xml"/>
  <Override ContentType="application/vnd.openxmlformats-officedocument.presentationml.notesSlide+xml" PartName="/ppt/notesSlides/notesSlide150.xml"/>
  <Override ContentType="application/vnd.openxmlformats-officedocument.presentationml.notesSlide+xml" PartName="/ppt/notesSlides/notesSlide142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59.xml"/>
  <Override ContentType="application/vnd.openxmlformats-officedocument.presentationml.notesSlide+xml" PartName="/ppt/notesSlides/notesSlide185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69.xml"/>
  <Override ContentType="application/vnd.openxmlformats-officedocument.presentationml.notesSlide+xml" PartName="/ppt/notesSlides/notesSlide205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60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79.xml"/>
  <Override ContentType="application/vnd.openxmlformats-officedocument.presentationml.notesSlide+xml" PartName="/ppt/notesSlides/notesSlide165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170.xml"/>
  <Override ContentType="application/vnd.openxmlformats-officedocument.presentationml.notesSlide+xml" PartName="/ppt/notesSlides/notesSlide197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154.xml"/>
  <Override ContentType="application/vnd.openxmlformats-officedocument.presentationml.notesSlide+xml" PartName="/ppt/notesSlides/notesSlide136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200.xml"/>
  <Override ContentType="application/vnd.openxmlformats-officedocument.presentationml.notesSlide+xml" PartName="/ppt/notesSlides/notesSlide181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1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164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132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9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158.xml"/>
  <Override ContentType="application/vnd.openxmlformats-officedocument.presentationml.notesSlide+xml" PartName="/ppt/notesSlides/notesSlide175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1.xml"/>
  <Override ContentType="application/vnd.openxmlformats-officedocument.presentationml.slide+xml" PartName="/ppt/slides/slide164.xml"/>
  <Override ContentType="application/vnd.openxmlformats-officedocument.presentationml.slide+xml" PartName="/ppt/slides/slide43.xml"/>
  <Override ContentType="application/vnd.openxmlformats-officedocument.presentationml.slide+xml" PartName="/ppt/slides/slide199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202.xml"/>
  <Override ContentType="application/vnd.openxmlformats-officedocument.presentationml.slide+xml" PartName="/ppt/slides/slide105.xml"/>
  <Override ContentType="application/vnd.openxmlformats-officedocument.presentationml.slide+xml" PartName="/ppt/slides/slide148.xml"/>
  <Override ContentType="application/vnd.openxmlformats-officedocument.presentationml.slide+xml" PartName="/ppt/slides/slide172.xml"/>
  <Override ContentType="application/vnd.openxmlformats-officedocument.presentationml.slide+xml" PartName="/ppt/slides/slide19.xml"/>
  <Override ContentType="application/vnd.openxmlformats-officedocument.presentationml.slide+xml" PartName="/ppt/slides/slide5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94.xml"/>
  <Override ContentType="application/vnd.openxmlformats-officedocument.presentationml.slide+xml" PartName="/ppt/slides/slide156.xml"/>
  <Override ContentType="application/vnd.openxmlformats-officedocument.presentationml.slide+xml" PartName="/ppt/slides/slide71.xml"/>
  <Override ContentType="application/vnd.openxmlformats-officedocument.presentationml.slide+xml" PartName="/ppt/slides/slide179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36.xml"/>
  <Override ContentType="application/vnd.openxmlformats-officedocument.presentationml.slide+xml" PartName="/ppt/slides/slide184.xml"/>
  <Override ContentType="application/vnd.openxmlformats-officedocument.presentationml.slide+xml" PartName="/ppt/slides/slide141.xml"/>
  <Override ContentType="application/vnd.openxmlformats-officedocument.presentationml.slide+xml" PartName="/ppt/slides/slide82.xml"/>
  <Override ContentType="application/vnd.openxmlformats-officedocument.presentationml.slide+xml" PartName="/ppt/slides/slide9.xml"/>
  <Override ContentType="application/vnd.openxmlformats-officedocument.presentationml.slide+xml" PartName="/ppt/slides/slide168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187.xml"/>
  <Override ContentType="application/vnd.openxmlformats-officedocument.presentationml.slide+xml" PartName="/ppt/slides/slide98.xml"/>
  <Override ContentType="application/vnd.openxmlformats-officedocument.presentationml.slide+xml" PartName="/ppt/slides/slide152.xml"/>
  <Override ContentType="application/vnd.openxmlformats-officedocument.presentationml.slide+xml" PartName="/ppt/slides/slide125.xml"/>
  <Override ContentType="application/vnd.openxmlformats-officedocument.presentationml.slide+xml" PartName="/ppt/slides/slide20.xml"/>
  <Override ContentType="application/vnd.openxmlformats-officedocument.presentationml.slide+xml" PartName="/ppt/slides/slide16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206.xml"/>
  <Override ContentType="application/vnd.openxmlformats-officedocument.presentationml.slide+xml" PartName="/ppt/slides/slide55.xml"/>
  <Override ContentType="application/vnd.openxmlformats-officedocument.presentationml.slide+xml" PartName="/ppt/slides/slide195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129.xml"/>
  <Override ContentType="application/vnd.openxmlformats-officedocument.presentationml.slide+xml" PartName="/ppt/slides/slide63.xml"/>
  <Override ContentType="application/vnd.openxmlformats-officedocument.presentationml.slide+xml" PartName="/ppt/slides/slide159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144.xml"/>
  <Override ContentType="application/vnd.openxmlformats-officedocument.presentationml.slide+xml" PartName="/ppt/slides/slide133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176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180.xml"/>
  <Override ContentType="application/vnd.openxmlformats-officedocument.presentationml.slide+xml" PartName="/ppt/slides/slide18.xml"/>
  <Override ContentType="application/vnd.openxmlformats-officedocument.presentationml.slide+xml" PartName="/ppt/slides/slide201.xml"/>
  <Override ContentType="application/vnd.openxmlformats-officedocument.presentationml.slide+xml" PartName="/ppt/slides/slide52.xml"/>
  <Override ContentType="application/vnd.openxmlformats-officedocument.presentationml.slide+xml" PartName="/ppt/slides/slide95.xml"/>
  <Override ContentType="application/vnd.openxmlformats-officedocument.presentationml.slide+xml" PartName="/ppt/slides/slide181.xml"/>
  <Override ContentType="application/vnd.openxmlformats-officedocument.presentationml.slide+xml" PartName="/ppt/slides/slide157.xml"/>
  <Override ContentType="application/vnd.openxmlformats-officedocument.presentationml.slide+xml" PartName="/ppt/slides/slide77.xml"/>
  <Override ContentType="application/vnd.openxmlformats-officedocument.presentationml.slide+xml" PartName="/ppt/slides/slide165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47.xml"/>
  <Override ContentType="application/vnd.openxmlformats-officedocument.presentationml.slide+xml" PartName="/ppt/slides/slide191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137.xml"/>
  <Override ContentType="application/vnd.openxmlformats-officedocument.presentationml.slide+xml" PartName="/ppt/slides/slide110.xml"/>
  <Override ContentType="application/vnd.openxmlformats-officedocument.presentationml.slide+xml" PartName="/ppt/slides/slide153.xml"/>
  <Override ContentType="application/vnd.openxmlformats-officedocument.presentationml.slide+xml" PartName="/ppt/slides/slide67.xml"/>
  <Override ContentType="application/vnd.openxmlformats-officedocument.presentationml.slide+xml" PartName="/ppt/slides/slide196.xml"/>
  <Override ContentType="application/vnd.openxmlformats-officedocument.presentationml.slide+xml" PartName="/ppt/slides/slide171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169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86.xml"/>
  <Override ContentType="application/vnd.openxmlformats-officedocument.presentationml.slide+xml" PartName="/ppt/slides/slide109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205.xml"/>
  <Override ContentType="application/vnd.openxmlformats-officedocument.presentationml.slide+xml" PartName="/ppt/slides/slide160.xml"/>
  <Override ContentType="application/vnd.openxmlformats-officedocument.presentationml.slide+xml" PartName="/ppt/slides/slide100.xml"/>
  <Override ContentType="application/vnd.openxmlformats-officedocument.presentationml.slide+xml" PartName="/ppt/slides/slide90.xml"/>
  <Override ContentType="application/vnd.openxmlformats-officedocument.presentationml.slide+xml" PartName="/ppt/slides/slide143.xml"/>
  <Override ContentType="application/vnd.openxmlformats-officedocument.presentationml.slide+xml" PartName="/ppt/slides/slide132.xml"/>
  <Override ContentType="application/vnd.openxmlformats-officedocument.presentationml.slide+xml" PartName="/ppt/slides/slide62.xml"/>
  <Override ContentType="application/vnd.openxmlformats-officedocument.presentationml.slide+xml" PartName="/ppt/slides/slide175.xml"/>
  <Override ContentType="application/vnd.openxmlformats-officedocument.presentationml.slide+xml" PartName="/ppt/slides/slide1.xml"/>
  <Override ContentType="application/vnd.openxmlformats-officedocument.presentationml.slide+xml" PartName="/ppt/slides/slide192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200.xml"/>
  <Override ContentType="application/vnd.openxmlformats-officedocument.presentationml.slide+xml" PartName="/ppt/slides/slide88.xml"/>
  <Override ContentType="application/vnd.openxmlformats-officedocument.presentationml.slide+xml" PartName="/ppt/slides/slide158.xml"/>
  <Override ContentType="application/vnd.openxmlformats-officedocument.presentationml.slide+xml" PartName="/ppt/slides/slide115.xml"/>
  <Override ContentType="application/vnd.openxmlformats-officedocument.presentationml.slide+xml" PartName="/ppt/slides/slide3.xml"/>
  <Override ContentType="application/vnd.openxmlformats-officedocument.presentationml.slide+xml" PartName="/ppt/slides/slide182.xml"/>
  <Override ContentType="application/vnd.openxmlformats-officedocument.presentationml.slide+xml" PartName="/ppt/slides/slide17.xml"/>
  <Override ContentType="application/vnd.openxmlformats-officedocument.presentationml.slide+xml" PartName="/ppt/slides/slide138.xml"/>
  <Override ContentType="application/vnd.openxmlformats-officedocument.presentationml.slide+xml" PartName="/ppt/slides/slide25.xml"/>
  <Override ContentType="application/vnd.openxmlformats-officedocument.presentationml.slide+xml" PartName="/ppt/slides/slide174.xml"/>
  <Override ContentType="application/vnd.openxmlformats-officedocument.presentationml.slide+xml" PartName="/ppt/slides/slide190.xml"/>
  <Override ContentType="application/vnd.openxmlformats-officedocument.presentationml.slide+xml" PartName="/ppt/slides/slide33.xml"/>
  <Override ContentType="application/vnd.openxmlformats-officedocument.presentationml.slide+xml" PartName="/ppt/slides/slide68.xml"/>
  <Override ContentType="application/vnd.openxmlformats-officedocument.presentationml.slide+xml" PartName="/ppt/slides/slide170.xml"/>
  <Override ContentType="application/vnd.openxmlformats-officedocument.presentationml.slide+xml" PartName="/ppt/slides/slide20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166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4.xml"/>
  <Override ContentType="application/vnd.openxmlformats-officedocument.presentationml.slide+xml" PartName="/ppt/slides/slide197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185.xml"/>
  <Override ContentType="application/vnd.openxmlformats-officedocument.presentationml.slide+xml" PartName="/ppt/slides/slide65.xml"/>
  <Override ContentType="application/vnd.openxmlformats-officedocument.presentationml.slide+xml" PartName="/ppt/slides/slide118.xml"/>
  <Override ContentType="application/vnd.openxmlformats-officedocument.presentationml.slide+xml" PartName="/ppt/slides/slide142.xml"/>
  <Override ContentType="application/vnd.openxmlformats-officedocument.presentationml.slide+xml" PartName="/ppt/slides/slide72.xml"/>
  <Override ContentType="application/vnd.openxmlformats-officedocument.presentationml.slide+xml" PartName="/ppt/slides/slide135.xml"/>
  <Override ContentType="application/vnd.openxmlformats-officedocument.presentationml.slide+xml" PartName="/ppt/slides/slide178.xml"/>
  <Override ContentType="application/vnd.openxmlformats-officedocument.presentationml.slide+xml" PartName="/ppt/slides/slide29.xml"/>
  <Override ContentType="application/vnd.openxmlformats-officedocument.presentationml.slide+xml" PartName="/ppt/slides/slide76.xml"/>
  <Override ContentType="application/vnd.openxmlformats-officedocument.presentationml.slide+xml" PartName="/ppt/slides/slide131.xml"/>
  <Override ContentType="application/vnd.openxmlformats-officedocument.presentationml.slide+xml" PartName="/ppt/slides/slide93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114.xml"/>
  <Override ContentType="application/vnd.openxmlformats-officedocument.presentationml.slide+xml" PartName="/ppt/slides/slide163.xml"/>
  <Override ContentType="application/vnd.openxmlformats-officedocument.presentationml.slide+xml" PartName="/ppt/slides/slide127.xml"/>
  <Override ContentType="application/vnd.openxmlformats-officedocument.presentationml.slide+xml" PartName="/ppt/slides/slide146.xml"/>
  <Override ContentType="application/vnd.openxmlformats-officedocument.presentationml.slide+xml" PartName="/ppt/slides/slide150.xml"/>
  <Override ContentType="application/vnd.openxmlformats-officedocument.presentationml.slide+xml" PartName="/ppt/slides/slide189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57.xml"/>
  <Override ContentType="application/vnd.openxmlformats-officedocument.presentationml.slide+xml" PartName="/ppt/slides/slide44.xml"/>
  <Override ContentType="application/vnd.openxmlformats-officedocument.presentationml.slide+xml" PartName="/ppt/slides/slide193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39.xml"/>
  <Override ContentType="application/vnd.openxmlformats-officedocument.presentationml.slide+xml" PartName="/ppt/slides/slide60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198.xml"/>
  <Override ContentType="application/vnd.openxmlformats-officedocument.presentationml.slide+xml" PartName="/ppt/slides/slide15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130.xml"/>
  <Override ContentType="application/vnd.openxmlformats-officedocument.presentationml.slide+xml" PartName="/ppt/slides/slide173.xml"/>
  <Override ContentType="application/vnd.openxmlformats-officedocument.presentationml.slide+xml" PartName="/ppt/slides/slide16.xml"/>
  <Override ContentType="application/vnd.openxmlformats-officedocument.presentationml.slide+xml" PartName="/ppt/slides/slide97.xml"/>
  <Override ContentType="application/vnd.openxmlformats-officedocument.presentationml.slide+xml" PartName="/ppt/slides/slide140.xml"/>
  <Override ContentType="application/vnd.openxmlformats-officedocument.presentationml.slide+xml" PartName="/ppt/slides/slide11.xml"/>
  <Override ContentType="application/vnd.openxmlformats-officedocument.presentationml.slide+xml" PartName="/ppt/slides/slide183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149.xml"/>
  <Override ContentType="application/vnd.openxmlformats-officedocument.presentationml.slide+xml" PartName="/ppt/slides/slide203.xml"/>
  <Override ContentType="application/vnd.openxmlformats-officedocument.presentationml.slide+xml" PartName="/ppt/slides/slide124.xml"/>
  <Override ContentType="application/vnd.openxmlformats-officedocument.presentationml.slide+xml" PartName="/ppt/slides/slide106.xml"/>
  <Override ContentType="application/vnd.openxmlformats-officedocument.presentationml.slide+xml" PartName="/ppt/slides/slide167.xml"/>
  <Override ContentType="application/vnd.openxmlformats-officedocument.presentationml.slide+xml" PartName="/ppt/slides/slide70.xml"/>
  <Override ContentType="application/vnd.openxmlformats-officedocument.presentationml.slide+xml" PartName="/ppt/slides/slide194.xml"/>
  <Override ContentType="application/vnd.openxmlformats-officedocument.presentationml.slide+xml" PartName="/ppt/slides/slide151.xml"/>
  <Override ContentType="application/vnd.openxmlformats-officedocument.presentationml.slide+xml" PartName="/ppt/slides/slide177.xml"/>
  <Override ContentType="application/vnd.openxmlformats-officedocument.presentationml.slide+xml" PartName="/ppt/slides/slide134.xml"/>
  <Override ContentType="application/vnd.openxmlformats-officedocument.presentationml.slide+xml" PartName="/ppt/slides/slide207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117.xml"/>
  <Override ContentType="application/vnd.openxmlformats-officedocument.presentationml.slide+xml" PartName="/ppt/slides/slide145.xml"/>
  <Override ContentType="application/vnd.openxmlformats-officedocument.presentationml.slide+xml" PartName="/ppt/slides/slide188.xml"/>
  <Override ContentType="application/vnd.openxmlformats-officedocument.presentationml.slide+xml" PartName="/ppt/slides/slide162.xml"/>
  <Override ContentType="application/vnd.openxmlformats-officedocument.presentationml.slide+xml" PartName="/ppt/slides/slide32.xml"/>
  <Override ContentType="application/vnd.openxmlformats-officedocument.presentationml.slide+xml" PartName="/ppt/slides/slide75.xml"/>
  <Override ContentType="application/vnd.openxmlformats-officedocument.presentationml.slide+xml" PartName="/ppt/slides/slide58.xml"/>
  <Override ContentType="application/vnd.openxmlformats-officedocument.presentationml.slide+xml" PartName="/ppt/slides/slide15.xml"/>
  <Override ContentType="application/vnd.openxmlformats-officedocument.presentationml.slide+xml" PartName="/ppt/slides/slide128.xml"/>
  <Override ContentType="application/vnd.openxmlformats-officedocument.presentationml.slide+xml" PartName="/ppt/slides/slide92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75" r:id="rId3"/>
    <p:sldMasterId id="214748367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  <p:sldId id="399" r:id="rId149"/>
    <p:sldId id="400" r:id="rId150"/>
    <p:sldId id="401" r:id="rId151"/>
    <p:sldId id="402" r:id="rId152"/>
    <p:sldId id="403" r:id="rId153"/>
    <p:sldId id="404" r:id="rId154"/>
    <p:sldId id="405" r:id="rId155"/>
    <p:sldId id="406" r:id="rId156"/>
    <p:sldId id="407" r:id="rId157"/>
    <p:sldId id="408" r:id="rId158"/>
    <p:sldId id="409" r:id="rId159"/>
    <p:sldId id="410" r:id="rId160"/>
    <p:sldId id="411" r:id="rId161"/>
    <p:sldId id="412" r:id="rId162"/>
    <p:sldId id="413" r:id="rId163"/>
    <p:sldId id="414" r:id="rId164"/>
    <p:sldId id="415" r:id="rId165"/>
    <p:sldId id="416" r:id="rId166"/>
    <p:sldId id="417" r:id="rId167"/>
    <p:sldId id="418" r:id="rId168"/>
    <p:sldId id="419" r:id="rId169"/>
    <p:sldId id="420" r:id="rId170"/>
    <p:sldId id="421" r:id="rId171"/>
    <p:sldId id="422" r:id="rId172"/>
    <p:sldId id="423" r:id="rId173"/>
    <p:sldId id="424" r:id="rId174"/>
    <p:sldId id="425" r:id="rId175"/>
    <p:sldId id="426" r:id="rId176"/>
    <p:sldId id="427" r:id="rId177"/>
    <p:sldId id="428" r:id="rId178"/>
    <p:sldId id="429" r:id="rId179"/>
    <p:sldId id="430" r:id="rId180"/>
    <p:sldId id="431" r:id="rId181"/>
    <p:sldId id="432" r:id="rId182"/>
    <p:sldId id="433" r:id="rId183"/>
    <p:sldId id="434" r:id="rId184"/>
    <p:sldId id="435" r:id="rId185"/>
    <p:sldId id="436" r:id="rId186"/>
    <p:sldId id="437" r:id="rId187"/>
    <p:sldId id="438" r:id="rId188"/>
    <p:sldId id="439" r:id="rId189"/>
    <p:sldId id="440" r:id="rId190"/>
    <p:sldId id="441" r:id="rId191"/>
    <p:sldId id="442" r:id="rId192"/>
    <p:sldId id="443" r:id="rId193"/>
    <p:sldId id="444" r:id="rId194"/>
    <p:sldId id="445" r:id="rId195"/>
    <p:sldId id="446" r:id="rId196"/>
    <p:sldId id="447" r:id="rId197"/>
    <p:sldId id="448" r:id="rId198"/>
    <p:sldId id="449" r:id="rId199"/>
    <p:sldId id="450" r:id="rId200"/>
    <p:sldId id="451" r:id="rId201"/>
    <p:sldId id="452" r:id="rId202"/>
    <p:sldId id="453" r:id="rId203"/>
    <p:sldId id="454" r:id="rId204"/>
    <p:sldId id="455" r:id="rId205"/>
    <p:sldId id="456" r:id="rId206"/>
    <p:sldId id="457" r:id="rId207"/>
    <p:sldId id="458" r:id="rId208"/>
    <p:sldId id="459" r:id="rId209"/>
    <p:sldId id="460" r:id="rId210"/>
    <p:sldId id="461" r:id="rId211"/>
    <p:sldId id="462" r:id="rId212"/>
  </p:sldIdLst>
  <p:sldSz cy="5143500" cx="9144000"/>
  <p:notesSz cx="6858000" cy="9144000"/>
  <p:embeddedFontLst>
    <p:embeddedFont>
      <p:font typeface="Raleway"/>
      <p:regular r:id="rId213"/>
      <p:bold r:id="rId214"/>
      <p:italic r:id="rId215"/>
      <p:boldItalic r:id="rId216"/>
    </p:embeddedFont>
    <p:embeddedFont>
      <p:font typeface="Raleway ExtraBold"/>
      <p:bold r:id="rId217"/>
      <p:boldItalic r:id="rId218"/>
    </p:embeddedFont>
    <p:embeddedFont>
      <p:font typeface="Amatic SC"/>
      <p:regular r:id="rId219"/>
      <p:bold r:id="rId220"/>
    </p:embeddedFont>
    <p:embeddedFont>
      <p:font typeface="Nixie One"/>
      <p:regular r:id="rId221"/>
    </p:embeddedFont>
    <p:embeddedFont>
      <p:font typeface="Hepta Slab"/>
      <p:regular r:id="rId222"/>
      <p:bold r:id="rId223"/>
    </p:embeddedFont>
    <p:embeddedFont>
      <p:font typeface="Livvic"/>
      <p:regular r:id="rId224"/>
      <p:bold r:id="rId225"/>
      <p:italic r:id="rId226"/>
      <p:boldItalic r:id="rId227"/>
    </p:embeddedFont>
    <p:embeddedFont>
      <p:font typeface="Quicksand"/>
      <p:regular r:id="rId228"/>
      <p:bold r:id="rId2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190" Type="http://schemas.openxmlformats.org/officeDocument/2006/relationships/slide" Target="slides/slide18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194" Type="http://schemas.openxmlformats.org/officeDocument/2006/relationships/slide" Target="slides/slide189.xml"/><Relationship Id="rId43" Type="http://schemas.openxmlformats.org/officeDocument/2006/relationships/slide" Target="slides/slide38.xml"/><Relationship Id="rId193" Type="http://schemas.openxmlformats.org/officeDocument/2006/relationships/slide" Target="slides/slide188.xml"/><Relationship Id="rId46" Type="http://schemas.openxmlformats.org/officeDocument/2006/relationships/slide" Target="slides/slide41.xml"/><Relationship Id="rId192" Type="http://schemas.openxmlformats.org/officeDocument/2006/relationships/slide" Target="slides/slide187.xml"/><Relationship Id="rId45" Type="http://schemas.openxmlformats.org/officeDocument/2006/relationships/slide" Target="slides/slide40.xml"/><Relationship Id="rId191" Type="http://schemas.openxmlformats.org/officeDocument/2006/relationships/slide" Target="slides/slide186.xml"/><Relationship Id="rId48" Type="http://schemas.openxmlformats.org/officeDocument/2006/relationships/slide" Target="slides/slide43.xml"/><Relationship Id="rId187" Type="http://schemas.openxmlformats.org/officeDocument/2006/relationships/slide" Target="slides/slide182.xml"/><Relationship Id="rId47" Type="http://schemas.openxmlformats.org/officeDocument/2006/relationships/slide" Target="slides/slide42.xml"/><Relationship Id="rId186" Type="http://schemas.openxmlformats.org/officeDocument/2006/relationships/slide" Target="slides/slide181.xml"/><Relationship Id="rId185" Type="http://schemas.openxmlformats.org/officeDocument/2006/relationships/slide" Target="slides/slide180.xml"/><Relationship Id="rId49" Type="http://schemas.openxmlformats.org/officeDocument/2006/relationships/slide" Target="slides/slide44.xml"/><Relationship Id="rId184" Type="http://schemas.openxmlformats.org/officeDocument/2006/relationships/slide" Target="slides/slide179.xml"/><Relationship Id="rId189" Type="http://schemas.openxmlformats.org/officeDocument/2006/relationships/slide" Target="slides/slide184.xml"/><Relationship Id="rId188" Type="http://schemas.openxmlformats.org/officeDocument/2006/relationships/slide" Target="slides/slide18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183" Type="http://schemas.openxmlformats.org/officeDocument/2006/relationships/slide" Target="slides/slide178.xml"/><Relationship Id="rId32" Type="http://schemas.openxmlformats.org/officeDocument/2006/relationships/slide" Target="slides/slide27.xml"/><Relationship Id="rId182" Type="http://schemas.openxmlformats.org/officeDocument/2006/relationships/slide" Target="slides/slide177.xml"/><Relationship Id="rId35" Type="http://schemas.openxmlformats.org/officeDocument/2006/relationships/slide" Target="slides/slide30.xml"/><Relationship Id="rId181" Type="http://schemas.openxmlformats.org/officeDocument/2006/relationships/slide" Target="slides/slide176.xml"/><Relationship Id="rId34" Type="http://schemas.openxmlformats.org/officeDocument/2006/relationships/slide" Target="slides/slide29.xml"/><Relationship Id="rId180" Type="http://schemas.openxmlformats.org/officeDocument/2006/relationships/slide" Target="slides/slide175.xml"/><Relationship Id="rId37" Type="http://schemas.openxmlformats.org/officeDocument/2006/relationships/slide" Target="slides/slide32.xml"/><Relationship Id="rId176" Type="http://schemas.openxmlformats.org/officeDocument/2006/relationships/slide" Target="slides/slide171.xml"/><Relationship Id="rId36" Type="http://schemas.openxmlformats.org/officeDocument/2006/relationships/slide" Target="slides/slide31.xml"/><Relationship Id="rId175" Type="http://schemas.openxmlformats.org/officeDocument/2006/relationships/slide" Target="slides/slide170.xml"/><Relationship Id="rId39" Type="http://schemas.openxmlformats.org/officeDocument/2006/relationships/slide" Target="slides/slide34.xml"/><Relationship Id="rId174" Type="http://schemas.openxmlformats.org/officeDocument/2006/relationships/slide" Target="slides/slide169.xml"/><Relationship Id="rId38" Type="http://schemas.openxmlformats.org/officeDocument/2006/relationships/slide" Target="slides/slide33.xml"/><Relationship Id="rId173" Type="http://schemas.openxmlformats.org/officeDocument/2006/relationships/slide" Target="slides/slide168.xml"/><Relationship Id="rId179" Type="http://schemas.openxmlformats.org/officeDocument/2006/relationships/slide" Target="slides/slide174.xml"/><Relationship Id="rId178" Type="http://schemas.openxmlformats.org/officeDocument/2006/relationships/slide" Target="slides/slide173.xml"/><Relationship Id="rId177" Type="http://schemas.openxmlformats.org/officeDocument/2006/relationships/slide" Target="slides/slide172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98" Type="http://schemas.openxmlformats.org/officeDocument/2006/relationships/slide" Target="slides/slide193.xml"/><Relationship Id="rId14" Type="http://schemas.openxmlformats.org/officeDocument/2006/relationships/slide" Target="slides/slide9.xml"/><Relationship Id="rId197" Type="http://schemas.openxmlformats.org/officeDocument/2006/relationships/slide" Target="slides/slide192.xml"/><Relationship Id="rId17" Type="http://schemas.openxmlformats.org/officeDocument/2006/relationships/slide" Target="slides/slide12.xml"/><Relationship Id="rId196" Type="http://schemas.openxmlformats.org/officeDocument/2006/relationships/slide" Target="slides/slide191.xml"/><Relationship Id="rId16" Type="http://schemas.openxmlformats.org/officeDocument/2006/relationships/slide" Target="slides/slide11.xml"/><Relationship Id="rId195" Type="http://schemas.openxmlformats.org/officeDocument/2006/relationships/slide" Target="slides/slide190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99" Type="http://schemas.openxmlformats.org/officeDocument/2006/relationships/slide" Target="slides/slide194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150" Type="http://schemas.openxmlformats.org/officeDocument/2006/relationships/slide" Target="slides/slide145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149" Type="http://schemas.openxmlformats.org/officeDocument/2006/relationships/slide" Target="slides/slide144.xml"/><Relationship Id="rId4" Type="http://schemas.openxmlformats.org/officeDocument/2006/relationships/slideMaster" Target="slideMasters/slideMaster2.xml"/><Relationship Id="rId148" Type="http://schemas.openxmlformats.org/officeDocument/2006/relationships/slide" Target="slides/slide143.xml"/><Relationship Id="rId9" Type="http://schemas.openxmlformats.org/officeDocument/2006/relationships/slide" Target="slides/slide4.xml"/><Relationship Id="rId143" Type="http://schemas.openxmlformats.org/officeDocument/2006/relationships/slide" Target="slides/slide138.xml"/><Relationship Id="rId142" Type="http://schemas.openxmlformats.org/officeDocument/2006/relationships/slide" Target="slides/slide137.xml"/><Relationship Id="rId141" Type="http://schemas.openxmlformats.org/officeDocument/2006/relationships/slide" Target="slides/slide136.xml"/><Relationship Id="rId140" Type="http://schemas.openxmlformats.org/officeDocument/2006/relationships/slide" Target="slides/slide135.xml"/><Relationship Id="rId5" Type="http://schemas.openxmlformats.org/officeDocument/2006/relationships/notesMaster" Target="notesMasters/notesMaster1.xml"/><Relationship Id="rId147" Type="http://schemas.openxmlformats.org/officeDocument/2006/relationships/slide" Target="slides/slide142.xml"/><Relationship Id="rId6" Type="http://schemas.openxmlformats.org/officeDocument/2006/relationships/slide" Target="slides/slide1.xml"/><Relationship Id="rId146" Type="http://schemas.openxmlformats.org/officeDocument/2006/relationships/slide" Target="slides/slide141.xml"/><Relationship Id="rId7" Type="http://schemas.openxmlformats.org/officeDocument/2006/relationships/slide" Target="slides/slide2.xml"/><Relationship Id="rId145" Type="http://schemas.openxmlformats.org/officeDocument/2006/relationships/slide" Target="slides/slide140.xml"/><Relationship Id="rId8" Type="http://schemas.openxmlformats.org/officeDocument/2006/relationships/slide" Target="slides/slide3.xml"/><Relationship Id="rId144" Type="http://schemas.openxmlformats.org/officeDocument/2006/relationships/slide" Target="slides/slide139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139" Type="http://schemas.openxmlformats.org/officeDocument/2006/relationships/slide" Target="slides/slide134.xml"/><Relationship Id="rId138" Type="http://schemas.openxmlformats.org/officeDocument/2006/relationships/slide" Target="slides/slide133.xml"/><Relationship Id="rId137" Type="http://schemas.openxmlformats.org/officeDocument/2006/relationships/slide" Target="slides/slide132.xml"/><Relationship Id="rId132" Type="http://schemas.openxmlformats.org/officeDocument/2006/relationships/slide" Target="slides/slide127.xml"/><Relationship Id="rId131" Type="http://schemas.openxmlformats.org/officeDocument/2006/relationships/slide" Target="slides/slide126.xml"/><Relationship Id="rId130" Type="http://schemas.openxmlformats.org/officeDocument/2006/relationships/slide" Target="slides/slide125.xml"/><Relationship Id="rId136" Type="http://schemas.openxmlformats.org/officeDocument/2006/relationships/slide" Target="slides/slide131.xml"/><Relationship Id="rId135" Type="http://schemas.openxmlformats.org/officeDocument/2006/relationships/slide" Target="slides/slide130.xml"/><Relationship Id="rId134" Type="http://schemas.openxmlformats.org/officeDocument/2006/relationships/slide" Target="slides/slide129.xml"/><Relationship Id="rId133" Type="http://schemas.openxmlformats.org/officeDocument/2006/relationships/slide" Target="slides/slide128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172" Type="http://schemas.openxmlformats.org/officeDocument/2006/relationships/slide" Target="slides/slide167.xml"/><Relationship Id="rId65" Type="http://schemas.openxmlformats.org/officeDocument/2006/relationships/slide" Target="slides/slide60.xml"/><Relationship Id="rId171" Type="http://schemas.openxmlformats.org/officeDocument/2006/relationships/slide" Target="slides/slide166.xml"/><Relationship Id="rId68" Type="http://schemas.openxmlformats.org/officeDocument/2006/relationships/slide" Target="slides/slide63.xml"/><Relationship Id="rId170" Type="http://schemas.openxmlformats.org/officeDocument/2006/relationships/slide" Target="slides/slide165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165" Type="http://schemas.openxmlformats.org/officeDocument/2006/relationships/slide" Target="slides/slide160.xml"/><Relationship Id="rId69" Type="http://schemas.openxmlformats.org/officeDocument/2006/relationships/slide" Target="slides/slide64.xml"/><Relationship Id="rId164" Type="http://schemas.openxmlformats.org/officeDocument/2006/relationships/slide" Target="slides/slide159.xml"/><Relationship Id="rId163" Type="http://schemas.openxmlformats.org/officeDocument/2006/relationships/slide" Target="slides/slide158.xml"/><Relationship Id="rId162" Type="http://schemas.openxmlformats.org/officeDocument/2006/relationships/slide" Target="slides/slide157.xml"/><Relationship Id="rId169" Type="http://schemas.openxmlformats.org/officeDocument/2006/relationships/slide" Target="slides/slide164.xml"/><Relationship Id="rId168" Type="http://schemas.openxmlformats.org/officeDocument/2006/relationships/slide" Target="slides/slide163.xml"/><Relationship Id="rId167" Type="http://schemas.openxmlformats.org/officeDocument/2006/relationships/slide" Target="slides/slide162.xml"/><Relationship Id="rId166" Type="http://schemas.openxmlformats.org/officeDocument/2006/relationships/slide" Target="slides/slide161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161" Type="http://schemas.openxmlformats.org/officeDocument/2006/relationships/slide" Target="slides/slide156.xml"/><Relationship Id="rId54" Type="http://schemas.openxmlformats.org/officeDocument/2006/relationships/slide" Target="slides/slide49.xml"/><Relationship Id="rId160" Type="http://schemas.openxmlformats.org/officeDocument/2006/relationships/slide" Target="slides/slide155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159" Type="http://schemas.openxmlformats.org/officeDocument/2006/relationships/slide" Target="slides/slide154.xml"/><Relationship Id="rId59" Type="http://schemas.openxmlformats.org/officeDocument/2006/relationships/slide" Target="slides/slide54.xml"/><Relationship Id="rId154" Type="http://schemas.openxmlformats.org/officeDocument/2006/relationships/slide" Target="slides/slide149.xml"/><Relationship Id="rId58" Type="http://schemas.openxmlformats.org/officeDocument/2006/relationships/slide" Target="slides/slide53.xml"/><Relationship Id="rId153" Type="http://schemas.openxmlformats.org/officeDocument/2006/relationships/slide" Target="slides/slide148.xml"/><Relationship Id="rId152" Type="http://schemas.openxmlformats.org/officeDocument/2006/relationships/slide" Target="slides/slide147.xml"/><Relationship Id="rId151" Type="http://schemas.openxmlformats.org/officeDocument/2006/relationships/slide" Target="slides/slide146.xml"/><Relationship Id="rId158" Type="http://schemas.openxmlformats.org/officeDocument/2006/relationships/slide" Target="slides/slide153.xml"/><Relationship Id="rId157" Type="http://schemas.openxmlformats.org/officeDocument/2006/relationships/slide" Target="slides/slide152.xml"/><Relationship Id="rId156" Type="http://schemas.openxmlformats.org/officeDocument/2006/relationships/slide" Target="slides/slide151.xml"/><Relationship Id="rId155" Type="http://schemas.openxmlformats.org/officeDocument/2006/relationships/slide" Target="slides/slide150.xml"/><Relationship Id="rId107" Type="http://schemas.openxmlformats.org/officeDocument/2006/relationships/slide" Target="slides/slide102.xml"/><Relationship Id="rId228" Type="http://schemas.openxmlformats.org/officeDocument/2006/relationships/font" Target="fonts/Quicksand-regular.fntdata"/><Relationship Id="rId106" Type="http://schemas.openxmlformats.org/officeDocument/2006/relationships/slide" Target="slides/slide101.xml"/><Relationship Id="rId227" Type="http://schemas.openxmlformats.org/officeDocument/2006/relationships/font" Target="fonts/Livvic-boldItalic.fntdata"/><Relationship Id="rId105" Type="http://schemas.openxmlformats.org/officeDocument/2006/relationships/slide" Target="slides/slide100.xml"/><Relationship Id="rId226" Type="http://schemas.openxmlformats.org/officeDocument/2006/relationships/font" Target="fonts/Livvic-italic.fntdata"/><Relationship Id="rId104" Type="http://schemas.openxmlformats.org/officeDocument/2006/relationships/slide" Target="slides/slide99.xml"/><Relationship Id="rId225" Type="http://schemas.openxmlformats.org/officeDocument/2006/relationships/font" Target="fonts/Livvic-bold.fntdata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229" Type="http://schemas.openxmlformats.org/officeDocument/2006/relationships/font" Target="fonts/Quicksand-bold.fntdata"/><Relationship Id="rId220" Type="http://schemas.openxmlformats.org/officeDocument/2006/relationships/font" Target="fonts/AmaticSC-bold.fntdata"/><Relationship Id="rId103" Type="http://schemas.openxmlformats.org/officeDocument/2006/relationships/slide" Target="slides/slide98.xml"/><Relationship Id="rId224" Type="http://schemas.openxmlformats.org/officeDocument/2006/relationships/font" Target="fonts/Livvic-regular.fntdata"/><Relationship Id="rId102" Type="http://schemas.openxmlformats.org/officeDocument/2006/relationships/slide" Target="slides/slide97.xml"/><Relationship Id="rId223" Type="http://schemas.openxmlformats.org/officeDocument/2006/relationships/font" Target="fonts/HeptaSlab-bold.fntdata"/><Relationship Id="rId101" Type="http://schemas.openxmlformats.org/officeDocument/2006/relationships/slide" Target="slides/slide96.xml"/><Relationship Id="rId222" Type="http://schemas.openxmlformats.org/officeDocument/2006/relationships/font" Target="fonts/HeptaSlab-regular.fntdata"/><Relationship Id="rId100" Type="http://schemas.openxmlformats.org/officeDocument/2006/relationships/slide" Target="slides/slide95.xml"/><Relationship Id="rId221" Type="http://schemas.openxmlformats.org/officeDocument/2006/relationships/font" Target="fonts/NixieOne-regular.fntdata"/><Relationship Id="rId217" Type="http://schemas.openxmlformats.org/officeDocument/2006/relationships/font" Target="fonts/RalewayExtraBold-bold.fntdata"/><Relationship Id="rId216" Type="http://schemas.openxmlformats.org/officeDocument/2006/relationships/font" Target="fonts/Raleway-boldItalic.fntdata"/><Relationship Id="rId215" Type="http://schemas.openxmlformats.org/officeDocument/2006/relationships/font" Target="fonts/Raleway-italic.fntdata"/><Relationship Id="rId214" Type="http://schemas.openxmlformats.org/officeDocument/2006/relationships/font" Target="fonts/Raleway-bold.fntdata"/><Relationship Id="rId219" Type="http://schemas.openxmlformats.org/officeDocument/2006/relationships/font" Target="fonts/AmaticSC-regular.fntdata"/><Relationship Id="rId218" Type="http://schemas.openxmlformats.org/officeDocument/2006/relationships/font" Target="fonts/RalewayExtraBold-boldItalic.fntdata"/><Relationship Id="rId213" Type="http://schemas.openxmlformats.org/officeDocument/2006/relationships/font" Target="fonts/Raleway-regular.fntdata"/><Relationship Id="rId212" Type="http://schemas.openxmlformats.org/officeDocument/2006/relationships/slide" Target="slides/slide207.xml"/><Relationship Id="rId211" Type="http://schemas.openxmlformats.org/officeDocument/2006/relationships/slide" Target="slides/slide206.xml"/><Relationship Id="rId210" Type="http://schemas.openxmlformats.org/officeDocument/2006/relationships/slide" Target="slides/slide205.xml"/><Relationship Id="rId129" Type="http://schemas.openxmlformats.org/officeDocument/2006/relationships/slide" Target="slides/slide124.xml"/><Relationship Id="rId128" Type="http://schemas.openxmlformats.org/officeDocument/2006/relationships/slide" Target="slides/slide123.xml"/><Relationship Id="rId127" Type="http://schemas.openxmlformats.org/officeDocument/2006/relationships/slide" Target="slides/slide122.xml"/><Relationship Id="rId126" Type="http://schemas.openxmlformats.org/officeDocument/2006/relationships/slide" Target="slides/slide121.xml"/><Relationship Id="rId121" Type="http://schemas.openxmlformats.org/officeDocument/2006/relationships/slide" Target="slides/slide116.xml"/><Relationship Id="rId120" Type="http://schemas.openxmlformats.org/officeDocument/2006/relationships/slide" Target="slides/slide115.xml"/><Relationship Id="rId125" Type="http://schemas.openxmlformats.org/officeDocument/2006/relationships/slide" Target="slides/slide120.xml"/><Relationship Id="rId124" Type="http://schemas.openxmlformats.org/officeDocument/2006/relationships/slide" Target="slides/slide119.xml"/><Relationship Id="rId123" Type="http://schemas.openxmlformats.org/officeDocument/2006/relationships/slide" Target="slides/slide118.xml"/><Relationship Id="rId122" Type="http://schemas.openxmlformats.org/officeDocument/2006/relationships/slide" Target="slides/slide117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99" Type="http://schemas.openxmlformats.org/officeDocument/2006/relationships/slide" Target="slides/slide94.xml"/><Relationship Id="rId98" Type="http://schemas.openxmlformats.org/officeDocument/2006/relationships/slide" Target="slides/slide93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8" Type="http://schemas.openxmlformats.org/officeDocument/2006/relationships/slide" Target="slides/slide113.xml"/><Relationship Id="rId117" Type="http://schemas.openxmlformats.org/officeDocument/2006/relationships/slide" Target="slides/slide112.xml"/><Relationship Id="rId116" Type="http://schemas.openxmlformats.org/officeDocument/2006/relationships/slide" Target="slides/slide111.xml"/><Relationship Id="rId115" Type="http://schemas.openxmlformats.org/officeDocument/2006/relationships/slide" Target="slides/slide110.xml"/><Relationship Id="rId119" Type="http://schemas.openxmlformats.org/officeDocument/2006/relationships/slide" Target="slides/slide114.xml"/><Relationship Id="rId110" Type="http://schemas.openxmlformats.org/officeDocument/2006/relationships/slide" Target="slides/slide105.xml"/><Relationship Id="rId114" Type="http://schemas.openxmlformats.org/officeDocument/2006/relationships/slide" Target="slides/slide109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206" Type="http://schemas.openxmlformats.org/officeDocument/2006/relationships/slide" Target="slides/slide201.xml"/><Relationship Id="rId205" Type="http://schemas.openxmlformats.org/officeDocument/2006/relationships/slide" Target="slides/slide200.xml"/><Relationship Id="rId204" Type="http://schemas.openxmlformats.org/officeDocument/2006/relationships/slide" Target="slides/slide199.xml"/><Relationship Id="rId203" Type="http://schemas.openxmlformats.org/officeDocument/2006/relationships/slide" Target="slides/slide198.xml"/><Relationship Id="rId209" Type="http://schemas.openxmlformats.org/officeDocument/2006/relationships/slide" Target="slides/slide204.xml"/><Relationship Id="rId208" Type="http://schemas.openxmlformats.org/officeDocument/2006/relationships/slide" Target="slides/slide203.xml"/><Relationship Id="rId207" Type="http://schemas.openxmlformats.org/officeDocument/2006/relationships/slide" Target="slides/slide202.xml"/><Relationship Id="rId202" Type="http://schemas.openxmlformats.org/officeDocument/2006/relationships/slide" Target="slides/slide197.xml"/><Relationship Id="rId201" Type="http://schemas.openxmlformats.org/officeDocument/2006/relationships/slide" Target="slides/slide196.xml"/><Relationship Id="rId200" Type="http://schemas.openxmlformats.org/officeDocument/2006/relationships/slide" Target="slides/slide195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8a1c5e0f93_0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8a1c5e0f93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912ad7169f_0_6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912ad7169f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912ad7169f_0_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912ad7169f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df8c2c934e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df8c2c934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df8c2c934e_0_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df8c2c934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df8c2c934e_0_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df8c2c934e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912ad7169f_0_1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912ad7169f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912ad7169f_0_1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912ad7169f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df8c2c934e_0_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df8c2c934e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df8c2c934e_0_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df8c2c934e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912ad7169f_0_1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912ad7169f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912ad7169f_0_20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912ad7169f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912ad7169f_0_2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912ad7169f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912ad7169f_0_22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912ad7169f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912ad7169f_0_2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912ad7169f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912ad7169f_0_2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912ad7169f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912ad7169f_0_2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912ad7169f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912ad7169f_0_2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912ad7169f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912ad7169f_0_2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912ad7169f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912ad7169f_0_28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912ad7169f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912ad7169f_0_2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912ad7169f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912ad7169f_0_3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912ad7169f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912ad7169f_0_3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912ad7169f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912ad7169f_0_3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912ad7169f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912ad7169f_0_3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912ad7169f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912ad7169f_0_3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912ad7169f_0_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912ad7169f_0_3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912ad7169f_0_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912ad7169f_0_3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912ad7169f_0_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dd9925a67e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dd9925a67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912ad7169f_0_36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912ad7169f_0_3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912ad7169f_0_38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912ad7169f_0_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912ad7169f_0_39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912ad7169f_0_3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912ad7169f_0_39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912ad7169f_0_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912ad7169f_0_4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912ad7169f_0_4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912ad7169f_0_4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912ad7169f_0_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dd9925a67e_0_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dd9925a67e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7cc8ad3f27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7cc8ad3f2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df36ecbf65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df36ecbf6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7cc8ad3f27_0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7cc8ad3f27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8e7f805f76_0_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8e7f805f76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df36ecbf65_0_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df36ecbf65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7cc8ad3f27_0_6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7cc8ad3f27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7cc8ad3f27_0_8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7cc8ad3f27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df36ecbf65_0_2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df36ecbf65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769c54a84e_0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769c54a84e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8e7f805f76_0_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8e7f805f76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df36ecbf65_0_3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df36ecbf65_0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769c54a84e_0_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769c54a84e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8f8bfa1e8d_0_2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8f8bfa1e8d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8f8bfa1e8d_0_3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8f8bfa1e8d_0_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8f8bfa1e8d_0_39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8f8bfa1e8d_0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8f8bfa1e8d_0_4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8f8bfa1e8d_0_4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df36ecbf65_0_3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df36ecbf65_0_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769c54a84e_0_6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" name="Google Shape;666;g769c54a84e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6e3a74acf6_0_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6e3a74acf6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769c54a84e_0_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" name="Google Shape;694;g769c54a84e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769c54a84e_0_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g769c54a84e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769c54a84e_0_10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769c54a84e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8e7f805f76_0_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g8e7f805f76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8e7f805f76_0_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8e7f805f76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8e7f805f76_0_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8e7f805f76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769c54a84e_0_1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3" name="Google Shape;743;g769c54a84e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g769c54a84e_0_1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" name="Google Shape;753;g769c54a84e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769c54a84e_0_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769c54a84e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8a1c706384_0_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4" name="Google Shape;774;g8a1c706384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8a1c706384_0_6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8a1c706384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8e7f805f76_0_8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8e7f805f76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8e7f805f76_0_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8e7f805f76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8e7f805f76_0_10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4" name="Google Shape;804;g8e7f805f76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8a1c706384_0_7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" name="Google Shape;812;g8a1c706384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df36ecbf65_0_42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df36ecbf65_0_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8a1c706384_0_8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" name="Google Shape;830;g8a1c706384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df36ecbf65_0_4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" name="Google Shape;839;gdf36ecbf65_0_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8a1c706384_0_17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0" name="Google Shape;850;g8a1c706384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8a1c706384_0_18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Google Shape;859;g8a1c706384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8e7f805f76_0_1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Google Shape;866;g8e7f805f76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g8e7f805f76_0_1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3" name="Google Shape;873;g8e7f805f76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8e7f805f76_0_1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" name="Google Shape;880;g8e7f805f76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8a1c706384_0_19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8a1c706384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g8e7f805f76_0_1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6" name="Google Shape;896;g8e7f805f76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df36ecbf65_0_45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df36ecbf65_0_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90ce1641b3_0_2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5" name="Google Shape;915;g90ce1641b3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dd9925a67e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" name="Google Shape;924;gdd9925a67e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dd9925a67e_0_5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dd9925a67e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dd9925a67e_0_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8" name="Google Shape;938;gdd9925a67e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gdd9925a67e_0_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5" name="Google Shape;945;gdd9925a67e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gdd9925a67e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3" name="Google Shape;953;gdd9925a67e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gdd9925a67e_0_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1" name="Google Shape;961;gdd9925a67e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dd9925a67e_0_9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dd9925a67e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gdd9925a67e_0_1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2" name="Google Shape;982;gdd9925a67e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gdd9925a67e_0_1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1" name="Google Shape;991;gdd9925a67e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8a1c706384_0_2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" name="Google Shape;1003;g8a1c706384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8a1c706384_0_29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8a1c706384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g8a1c706384_0_30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1" name="Google Shape;1021;g8a1c706384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g8a1c706384_0_3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8" name="Google Shape;1038;g8a1c706384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g8a1c706384_0_3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" name="Google Shape;1048;g8a1c706384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8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g8b65898bb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0" name="Google Shape;1060;g8b65898bb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g8b65898bbc_0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9" name="Google Shape;1069;g8b65898bbc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gdf36ecbf65_0_48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8" name="Google Shape;1078;gdf36ecbf65_0_4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gdf36ecbf65_0_49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7" name="Google Shape;1087;gdf36ecbf65_0_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8b65898bbc_0_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7" name="Google Shape;1097;g8b65898bb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4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gdf36ecbf65_0_5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6" name="Google Shape;1106;gdf36ecbf65_0_5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90ce1641b3_0_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90ce1641b3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gdf36ecbf65_0_5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4" name="Google Shape;1124;gdf36ecbf65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1" name="Shape 1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gdf36ecbf65_0_5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3" name="Google Shape;1133;gdf36ecbf65_0_5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g90ce1641b3_0_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2" name="Google Shape;1142;g90ce1641b3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g8b65898bbc_0_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3" name="Google Shape;1153;g8b65898bbc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8b65898bbc_0_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8b65898bbc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g8b65898bbc_0_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5" name="Google Shape;1175;g8b65898bbc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g8b65898bbc_0_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4" name="Google Shape;1184;g8b65898bbc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g8b65898bbc_0_1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5" name="Google Shape;1195;g8b65898bbc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g8b0f34d5af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3" name="Google Shape;1203;g8b0f34d5a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gdf36ecbf65_0_5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3" name="Google Shape;1213;gdf36ecbf65_0_5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g8b65898bbc_0_1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3" name="Google Shape;1223;g8b65898bbc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gdf36ecbf65_0_5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1" name="Google Shape;1231;gdf36ecbf65_0_5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g8b65898bbc_0_1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0" name="Google Shape;1240;g8b65898bbc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2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g8b0f34d5af_0_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4" name="Google Shape;1254;g8b0f34d5af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g8b0f34d5af_0_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3" name="Google Shape;1263;g8b0f34d5af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0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g8b0f34d5af_0_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2" name="Google Shape;1272;g8b0f34d5af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9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gdf36ecbf65_0_58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1" name="Google Shape;1281;gdf36ecbf65_0_5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g8b0f34d5af_0_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3" name="Google Shape;1293;g8b0f34d5af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gdf36ecbf65_0_6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2" name="Google Shape;1302;gdf36ecbf65_0_6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g8b0f34d5af_0_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4" name="Google Shape;1314;g8b0f34d5af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7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g8bb5fff223_0_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9" name="Google Shape;1329;g8bb5fff22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g8bb5fff223_0_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8" name="Google Shape;1338;g8bb5fff223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3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Google Shape;1344;g8e7f805f76_0_3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5" name="Google Shape;1345;g8e7f805f76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0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Google Shape;1351;g8e7f805f76_0_3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2" name="Google Shape;1352;g8e7f805f76_0_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g8e7f805f76_0_3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9" name="Google Shape;1359;g8e7f805f76_0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g8bb5fff223_0_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7" name="Google Shape;1367;g8bb5fff22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3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Google Shape;1374;g8bb5fff223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5" name="Google Shape;1375;g8bb5fff223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g8bb5fff223_0_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2" name="Google Shape;1382;g8bb5fff223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3" name="Shape 1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Google Shape;1394;g8e7f805f76_0_3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5" name="Google Shape;1395;g8e7f805f76_0_3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Google Shape;1403;g8e7f805f76_0_4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4" name="Google Shape;1404;g8e7f805f76_0_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9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g8e7f805f76_0_40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1" name="Google Shape;1411;g8e7f805f76_0_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6" name="Shape 1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" name="Google Shape;1417;g8e7f805f76_0_4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8" name="Google Shape;1418;g8e7f805f76_0_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3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g8e7f805f76_0_4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5" name="Google Shape;1425;g8e7f805f76_0_4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g8e7f805f76_0_4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3" name="Google Shape;1433;g8e7f805f76_0_4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" name="Google Shape;1442;g8e7f805f76_0_4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3" name="Google Shape;1443;g8e7f805f76_0_4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9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0" name="Google Shape;1450;g912ad7169f_0_4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1" name="Google Shape;1451;g912ad7169f_0_4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8" name="Shape 1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9" name="Google Shape;1459;g912ad7169f_0_45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0" name="Google Shape;1460;g912ad7169f_0_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5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g912ad7169f_0_4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7" name="Google Shape;1467;g912ad7169f_0_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2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Google Shape;1473;g912ad7169f_0_4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4" name="Google Shape;1474;g912ad7169f_0_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9" name="Shape 1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" name="Google Shape;1480;g912ad7169f_0_47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1" name="Google Shape;1481;g912ad7169f_0_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6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7" name="Google Shape;1487;g912ad7169f_0_48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8" name="Google Shape;1488;g912ad7169f_0_4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5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Google Shape;1496;g912ad7169f_0_49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7" name="Google Shape;1497;g912ad7169f_0_4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6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Google Shape;1507;g912ad7169f_0_5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8" name="Google Shape;1508;g912ad7169f_0_5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8" name="Shape 1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9" name="Google Shape;1519;g912ad7169f_0_5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0" name="Google Shape;1520;g912ad7169f_0_5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7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g912ad7169f_0_5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9" name="Google Shape;1529;g912ad7169f_0_5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4" name="Shape 1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Google Shape;1535;g912ad7169f_0_5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6" name="Google Shape;1536;g912ad7169f_0_5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2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g912ad7169f_0_56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4" name="Google Shape;1544;g912ad7169f_0_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0" name="Shape 1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1" name="Google Shape;1551;g912ad7169f_0_5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2" name="Google Shape;1552;g912ad7169f_0_5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0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g912ad7169f_0_59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2" name="Google Shape;1562;g912ad7169f_0_5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2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3" name="Google Shape;1573;g912ad7169f_0_6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4" name="Google Shape;1574;g912ad7169f_0_6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1" name="Shape 1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2" name="Google Shape;1582;g912ad7169f_0_6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3" name="Google Shape;1583;g912ad7169f_0_6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8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9" name="Google Shape;1589;g912ad7169f_0_62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0" name="Google Shape;1590;g912ad7169f_0_6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6" name="Shape 1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Google Shape;1597;g912ad7169f_0_6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8" name="Google Shape;1598;g912ad7169f_0_6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8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9" name="Google Shape;1609;g912ad7169f_0_65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0" name="Google Shape;1610;g912ad7169f_0_6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0" name="Shape 1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Google Shape;1621;g8e7f805f76_0_4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2" name="Google Shape;1622;g8e7f805f76_0_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0" name="Shape 1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g8e7f805f76_0_48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2" name="Google Shape;1632;g8e7f805f76_0_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7" name="Shape 1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Google Shape;1638;g8e7f805f76_0_48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9" name="Google Shape;1639;g8e7f805f76_0_4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4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Google Shape;1645;g8e7f805f76_0_4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6" name="Google Shape;1646;g8e7f805f76_0_4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2" name="Shape 1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3" name="Google Shape;1653;g8e7f805f76_0_50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4" name="Google Shape;1654;g8e7f805f76_0_5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0" name="Shape 1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" name="Google Shape;1661;g8e7f805f76_0_5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2" name="Google Shape;1662;g8e7f805f76_0_5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0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g8e7f805f76_0_5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2" name="Google Shape;1672;g8e7f805f76_0_5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8" name="Shape 1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" name="Google Shape;1679;gdf945bf0d0_1_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0" name="Google Shape;1680;gdf945bf0d0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8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g8e7f805f76_0_5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0" name="Google Shape;1690;g8e7f805f76_0_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9" name="Shape 1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Google Shape;1700;g8e7f805f76_0_5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1" name="Google Shape;1701;g8e7f805f76_0_5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8" name="Shape 1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9" name="Google Shape;1709;g8e7f805f76_0_5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0" name="Google Shape;1710;g8e7f805f76_0_5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9" name="Shape 1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" name="Google Shape;1720;g8e7f805f76_0_59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1" name="Google Shape;1721;g8e7f805f76_0_5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9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" name="Google Shape;1730;gdf945bf0d0_1_6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1" name="Google Shape;1731;gdf945bf0d0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9" name="Shape 1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g8e7f805f76_0_6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1" name="Google Shape;1741;g8e7f805f76_0_6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7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8" name="Google Shape;1748;g8e7f805f76_0_7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9" name="Google Shape;1749;g8e7f805f76_0_7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7" name="Shape 1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" name="Google Shape;1758;g8e7f805f76_0_6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9" name="Google Shape;1759;g8e7f805f76_0_6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7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g8e7f805f76_0_5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9" name="Google Shape;1769;g8e7f805f76_0_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6" name="Shape 1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" name="Google Shape;1777;g8e7f805f76_0_6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8" name="Google Shape;1778;g8e7f805f76_0_6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3" name="Shape 1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4" name="Google Shape;1784;g8e7f805f76_0_7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5" name="Google Shape;1785;g8e7f805f76_0_7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0" name="Shape 1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1" name="Google Shape;1791;g8e7f805f76_0_7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2" name="Google Shape;1792;g8e7f805f76_0_7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7" name="Shape 1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8" name="Google Shape;1798;g8e7f805f76_0_7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9" name="Google Shape;1799;g8e7f805f76_0_7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5" name="Shape 1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6" name="Google Shape;1806;g8e7f805f76_0_6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7" name="Google Shape;1807;g8e7f805f76_0_6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8" name="Shape 1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9" name="Google Shape;1819;g8e7f805f76_0_6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0" name="Google Shape;1820;g8e7f805f76_0_6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Teachers, you may want to omit/ different</a:t>
            </a:r>
            <a:endParaRPr/>
          </a:p>
        </p:txBody>
      </p:sp>
    </p:spTree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6" name="Shape 1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7" name="Google Shape;1827;g8e7f805f76_0_64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8" name="Google Shape;1828;g8e7f805f76_0_6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7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Google Shape;1838;g8e7f805f76_0_5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9" name="Google Shape;1839;g8e7f805f76_0_5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6" name="Shape 1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" name="Google Shape;1847;g8e7f805f76_0_6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8" name="Google Shape;1848;g8e7f805f76_0_6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3" name="Shape 1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4" name="Google Shape;1854;g8e7f805f76_0_77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5" name="Google Shape;1855;g8e7f805f76_0_7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0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1" name="Google Shape;1861;g8e7f805f76_0_78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2" name="Google Shape;1862;g8e7f805f76_0_7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8" name="Shape 1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9" name="Google Shape;1869;g8e7f805f76_0_6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0" name="Google Shape;1870;g8e7f805f76_0_6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0" name="Shape 1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1" name="Google Shape;1881;g8e7f805f76_0_79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2" name="Google Shape;1882;g8e7f805f76_0_7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0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g8e7f805f76_0_6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2" name="Google Shape;1892;g8e7f805f76_0_6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9" name="Shape 1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0" name="Google Shape;1900;gdf945bf0d0_1_1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1" name="Google Shape;1901;gdf945bf0d0_1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9" name="Shape 1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0" name="Google Shape;1910;g8e7f805f76_0_68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1" name="Google Shape;1911;g8e7f805f76_0_6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0" name="Shape 1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1" name="Google Shape;1921;g8e7f805f76_0_57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2" name="Google Shape;1922;g8e7f805f76_0_5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9" name="Shape 1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0" name="Google Shape;1930;g8e7f805f76_0_69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1" name="Google Shape;1931;g8e7f805f76_0_6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6" name="Shape 1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7" name="Google Shape;1937;g8e7f805f76_0_80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8" name="Google Shape;1938;g8e7f805f76_0_8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3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Google Shape;1944;g8e7f805f76_0_8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5" name="Google Shape;1945;g8e7f805f76_0_8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0" name="Shape 1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1" name="Google Shape;1951;g8e7f805f76_0_8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2" name="Google Shape;1952;g8e7f805f76_0_8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8" name="Shape 1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9" name="Google Shape;1959;g8e7f805f76_0_8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0" name="Google Shape;1960;g8e7f805f76_0_8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7" name="Shape 1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8" name="Google Shape;1968;gdf945bf0d0_1_1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9" name="Google Shape;1969;gdf945bf0d0_1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5" name="Shape 1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" name="Google Shape;1976;g8e7f805f76_0_7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7" name="Google Shape;1977;g8e7f805f76_0_7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6" name="Shape 1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7" name="Google Shape;1987;gdf945bf0d0_1_1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8" name="Google Shape;1988;gdf945bf0d0_1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5" name="Shape 1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" name="Google Shape;1996;gdf945bf0d0_1_1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7" name="Google Shape;1997;gdf945bf0d0_1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4" name="Shape 2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5" name="Google Shape;2005;gdf945bf0d0_1_17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6" name="Google Shape;2006;gdf945bf0d0_1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3" name="Shape 2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4" name="Google Shape;2014;gdf945bf0d0_1_2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5" name="Google Shape;2015;gdf945bf0d0_1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2" name="Shape 2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3" name="Google Shape;2023;gdf945bf0d0_1_2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4" name="Google Shape;2024;gdf945bf0d0_1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4" name="Shape 2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5" name="Google Shape;2035;gdf945bf0d0_1_2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6" name="Google Shape;2036;gdf945bf0d0_1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3"/>
          <p:cNvSpPr txBox="1"/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3" name="Google Shape;53;p13"/>
          <p:cNvSpPr txBox="1"/>
          <p:nvPr>
            <p:ph idx="1" type="subTitle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 flipH="1"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1757200" y="2161800"/>
            <a:ext cx="56298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1pPr>
            <a:lvl2pPr indent="-419100" lvl="1" marL="9144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2pPr>
            <a:lvl3pPr indent="-419100" lvl="2" marL="13716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3pPr>
            <a:lvl4pPr indent="-419100" lvl="3" marL="18288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4pPr>
            <a:lvl5pPr indent="-419100" lvl="4" marL="22860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5pPr>
            <a:lvl6pPr indent="-419100" lvl="5" marL="27432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6pPr>
            <a:lvl7pPr indent="-419100" lvl="6" marL="32004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7pPr>
            <a:lvl8pPr indent="-419100" lvl="7" marL="36576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8pPr>
            <a:lvl9pPr indent="-419100" lvl="8" marL="4114800" rtl="0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7" name="Google Shape;57;p14"/>
          <p:cNvSpPr txBox="1"/>
          <p:nvPr/>
        </p:nvSpPr>
        <p:spPr>
          <a:xfrm>
            <a:off x="205550" y="75075"/>
            <a:ext cx="7995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endParaRPr b="1" sz="1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5" name="Google Shape;65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7" name="Google Shape;77;p1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8" name="Google Shape;7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4" name="Google Shape;84;p2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2" name="Google Shape;92;p2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3" name="Google Shape;93;p2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4" name="Google Shape;94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7" name="Google Shape;97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0" name="Google Shape;100;p2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1" name="Google Shape;101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solidFill>
          <a:schemeClr val="accent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7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7"/>
          <p:cNvSpPr txBox="1"/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07" name="Google Shape;107;p27"/>
          <p:cNvSpPr txBox="1"/>
          <p:nvPr>
            <p:ph idx="1" type="subTitle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8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chemeClr val="accent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8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1" name="Google Shape;111;p28"/>
          <p:cNvSpPr txBox="1"/>
          <p:nvPr>
            <p:ph idx="1" type="body"/>
          </p:nvPr>
        </p:nvSpPr>
        <p:spPr>
          <a:xfrm>
            <a:off x="922000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12" name="Google Shape;112;p28"/>
          <p:cNvSpPr txBox="1"/>
          <p:nvPr>
            <p:ph idx="2" type="body"/>
          </p:nvPr>
        </p:nvSpPr>
        <p:spPr>
          <a:xfrm>
            <a:off x="3373778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13" name="Google Shape;113;p28"/>
          <p:cNvSpPr txBox="1"/>
          <p:nvPr>
            <p:ph idx="3" type="body"/>
          </p:nvPr>
        </p:nvSpPr>
        <p:spPr>
          <a:xfrm>
            <a:off x="5825557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14" name="Google Shape;114;p28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chemeClr val="accent1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9"/>
          <p:cNvSpPr/>
          <p:nvPr/>
        </p:nvSpPr>
        <p:spPr>
          <a:xfrm flipH="1"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9"/>
          <p:cNvSpPr txBox="1"/>
          <p:nvPr>
            <p:ph idx="1" type="body"/>
          </p:nvPr>
        </p:nvSpPr>
        <p:spPr>
          <a:xfrm>
            <a:off x="1757200" y="2161800"/>
            <a:ext cx="56298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1pPr>
            <a:lvl2pPr indent="-419100" lvl="1" marL="9144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2pPr>
            <a:lvl3pPr indent="-419100" lvl="2" marL="13716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3pPr>
            <a:lvl4pPr indent="-419100" lvl="3" marL="18288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4pPr>
            <a:lvl5pPr indent="-419100" lvl="4" marL="22860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5pPr>
            <a:lvl6pPr indent="-419100" lvl="5" marL="27432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6pPr>
            <a:lvl7pPr indent="-419100" lvl="6" marL="32004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7pPr>
            <a:lvl8pPr indent="-419100" lvl="7" marL="36576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8pPr>
            <a:lvl9pPr indent="-419100" lvl="8" marL="4114800" rtl="0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8" name="Google Shape;118;p29"/>
          <p:cNvSpPr txBox="1"/>
          <p:nvPr/>
        </p:nvSpPr>
        <p:spPr>
          <a:xfrm>
            <a:off x="205550" y="75075"/>
            <a:ext cx="7995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endParaRPr b="1" sz="1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9" name="Google Shape;119;p29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3F3F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1" name="Google Shape;61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2" name="Google Shape;6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4.png"/><Relationship Id="rId5" Type="http://schemas.openxmlformats.org/officeDocument/2006/relationships/image" Target="../media/image32.png"/></Relationships>
</file>

<file path=ppt/slides/_rels/slide3.xml.rels><?xml version="1.0" encoding="UTF-8" standalone="yes"?><Relationships xmlns="http://schemas.openxmlformats.org/package/2006/relationships"><Relationship Id="rId40" Type="http://schemas.openxmlformats.org/officeDocument/2006/relationships/slide" Target="/ppt/slides/slide120.xml"/><Relationship Id="rId42" Type="http://schemas.openxmlformats.org/officeDocument/2006/relationships/slide" Target="/ppt/slides/slide120.xml"/><Relationship Id="rId41" Type="http://schemas.openxmlformats.org/officeDocument/2006/relationships/slide" Target="/ppt/slides/slide185.xml"/><Relationship Id="rId44" Type="http://schemas.openxmlformats.org/officeDocument/2006/relationships/slide" Target="/ppt/slides/slide77.xml"/><Relationship Id="rId43" Type="http://schemas.openxmlformats.org/officeDocument/2006/relationships/slide" Target="/ppt/slides/slide194.xml"/><Relationship Id="rId46" Type="http://schemas.openxmlformats.org/officeDocument/2006/relationships/slide" Target="/ppt/slides/slide77.xml"/><Relationship Id="rId45" Type="http://schemas.openxmlformats.org/officeDocument/2006/relationships/slide" Target="/ppt/slides/slide85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slide" Target="/ppt/slides/slide39.xml"/><Relationship Id="rId4" Type="http://schemas.openxmlformats.org/officeDocument/2006/relationships/slide" Target="/ppt/slides/slide39.xml"/><Relationship Id="rId9" Type="http://schemas.openxmlformats.org/officeDocument/2006/relationships/slide" Target="/ppt/slides/slide60.xml"/><Relationship Id="rId48" Type="http://schemas.openxmlformats.org/officeDocument/2006/relationships/slide" Target="/ppt/slides/slide77.xml"/><Relationship Id="rId47" Type="http://schemas.openxmlformats.org/officeDocument/2006/relationships/slide" Target="/ppt/slides/slide4.xml"/><Relationship Id="rId49" Type="http://schemas.openxmlformats.org/officeDocument/2006/relationships/slide" Target="/ppt/slides/slide36.xml"/><Relationship Id="rId5" Type="http://schemas.openxmlformats.org/officeDocument/2006/relationships/slide" Target="/ppt/slides/slide45.xml"/><Relationship Id="rId6" Type="http://schemas.openxmlformats.org/officeDocument/2006/relationships/slide" Target="/ppt/slides/slide45.xml"/><Relationship Id="rId7" Type="http://schemas.openxmlformats.org/officeDocument/2006/relationships/slide" Target="/ppt/slides/slide51.xml"/><Relationship Id="rId8" Type="http://schemas.openxmlformats.org/officeDocument/2006/relationships/slide" Target="/ppt/slides/slide51.xml"/><Relationship Id="rId31" Type="http://schemas.openxmlformats.org/officeDocument/2006/relationships/slide" Target="/ppt/slides/slide127.xml"/><Relationship Id="rId30" Type="http://schemas.openxmlformats.org/officeDocument/2006/relationships/slide" Target="/ppt/slides/slide120.xml"/><Relationship Id="rId33" Type="http://schemas.openxmlformats.org/officeDocument/2006/relationships/slide" Target="/ppt/slides/slide135.xml"/><Relationship Id="rId32" Type="http://schemas.openxmlformats.org/officeDocument/2006/relationships/slide" Target="/ppt/slides/slide120.xml"/><Relationship Id="rId35" Type="http://schemas.openxmlformats.org/officeDocument/2006/relationships/slide" Target="/ppt/slides/slide161.xml"/><Relationship Id="rId34" Type="http://schemas.openxmlformats.org/officeDocument/2006/relationships/slide" Target="/ppt/slides/slide120.xml"/><Relationship Id="rId37" Type="http://schemas.openxmlformats.org/officeDocument/2006/relationships/slide" Target="/ppt/slides/slide170.xml"/><Relationship Id="rId36" Type="http://schemas.openxmlformats.org/officeDocument/2006/relationships/slide" Target="/ppt/slides/slide120.xml"/><Relationship Id="rId39" Type="http://schemas.openxmlformats.org/officeDocument/2006/relationships/slide" Target="/ppt/slides/slide177.xml"/><Relationship Id="rId38" Type="http://schemas.openxmlformats.org/officeDocument/2006/relationships/slide" Target="/ppt/slides/slide120.xml"/><Relationship Id="rId62" Type="http://schemas.openxmlformats.org/officeDocument/2006/relationships/slide" Target="/ppt/slides/slide202.xml"/><Relationship Id="rId61" Type="http://schemas.openxmlformats.org/officeDocument/2006/relationships/slide" Target="/ppt/slides/slide202.xml"/><Relationship Id="rId20" Type="http://schemas.openxmlformats.org/officeDocument/2006/relationships/slide" Target="/ppt/slides/slide100.xml"/><Relationship Id="rId22" Type="http://schemas.openxmlformats.org/officeDocument/2006/relationships/slide" Target="/ppt/slides/slide112.xml"/><Relationship Id="rId21" Type="http://schemas.openxmlformats.org/officeDocument/2006/relationships/slide" Target="/ppt/slides/slide100.xml"/><Relationship Id="rId24" Type="http://schemas.openxmlformats.org/officeDocument/2006/relationships/slide" Target="/ppt/slides/slide112.xml"/><Relationship Id="rId23" Type="http://schemas.openxmlformats.org/officeDocument/2006/relationships/slide" Target="/ppt/slides/slide112.xml"/><Relationship Id="rId60" Type="http://schemas.openxmlformats.org/officeDocument/2006/relationships/slide" Target="/ppt/slides/slide120.xml"/><Relationship Id="rId26" Type="http://schemas.openxmlformats.org/officeDocument/2006/relationships/image" Target="../media/image2.png"/><Relationship Id="rId25" Type="http://schemas.openxmlformats.org/officeDocument/2006/relationships/hyperlink" Target="http://im.kendallhunt.com" TargetMode="External"/><Relationship Id="rId28" Type="http://schemas.openxmlformats.org/officeDocument/2006/relationships/slide" Target="/ppt/slides/slide120.xml"/><Relationship Id="rId27" Type="http://schemas.openxmlformats.org/officeDocument/2006/relationships/slide" Target="/ppt/slides/slide120.xml"/><Relationship Id="rId29" Type="http://schemas.openxmlformats.org/officeDocument/2006/relationships/slide" Target="/ppt/slides/slide120.xml"/><Relationship Id="rId51" Type="http://schemas.openxmlformats.org/officeDocument/2006/relationships/slide" Target="/ppt/slides/slide23.xml"/><Relationship Id="rId50" Type="http://schemas.openxmlformats.org/officeDocument/2006/relationships/slide" Target="/ppt/slides/slide77.xml"/><Relationship Id="rId53" Type="http://schemas.openxmlformats.org/officeDocument/2006/relationships/slide" Target="/ppt/slides/slide14.xml"/><Relationship Id="rId52" Type="http://schemas.openxmlformats.org/officeDocument/2006/relationships/slide" Target="/ppt/slides/slide77.xml"/><Relationship Id="rId11" Type="http://schemas.openxmlformats.org/officeDocument/2006/relationships/slide" Target="/ppt/slides/slide68.xml"/><Relationship Id="rId55" Type="http://schemas.openxmlformats.org/officeDocument/2006/relationships/slide" Target="/ppt/slides/slide142.xml"/><Relationship Id="rId10" Type="http://schemas.openxmlformats.org/officeDocument/2006/relationships/slide" Target="/ppt/slides/slide60.xml"/><Relationship Id="rId54" Type="http://schemas.openxmlformats.org/officeDocument/2006/relationships/slide" Target="/ppt/slides/slide77.xml"/><Relationship Id="rId13" Type="http://schemas.openxmlformats.org/officeDocument/2006/relationships/slide" Target="/ppt/slides/slide68.xml"/><Relationship Id="rId57" Type="http://schemas.openxmlformats.org/officeDocument/2006/relationships/slide" Target="/ppt/slides/slide150.xml"/><Relationship Id="rId12" Type="http://schemas.openxmlformats.org/officeDocument/2006/relationships/slide" Target="/ppt/slides/slide68.xml"/><Relationship Id="rId56" Type="http://schemas.openxmlformats.org/officeDocument/2006/relationships/slide" Target="/ppt/slides/slide77.xml"/><Relationship Id="rId15" Type="http://schemas.openxmlformats.org/officeDocument/2006/relationships/slide" Target="/ppt/slides/slide77.xml"/><Relationship Id="rId59" Type="http://schemas.openxmlformats.org/officeDocument/2006/relationships/slide" Target="/ppt/slides/slide156.xml"/><Relationship Id="rId14" Type="http://schemas.openxmlformats.org/officeDocument/2006/relationships/slide" Target="/ppt/slides/slide77.xml"/><Relationship Id="rId58" Type="http://schemas.openxmlformats.org/officeDocument/2006/relationships/slide" Target="/ppt/slides/slide77.xml"/><Relationship Id="rId17" Type="http://schemas.openxmlformats.org/officeDocument/2006/relationships/slide" Target="/ppt/slides/slide95.xml"/><Relationship Id="rId16" Type="http://schemas.openxmlformats.org/officeDocument/2006/relationships/slide" Target="/ppt/slides/slide95.xml"/><Relationship Id="rId19" Type="http://schemas.openxmlformats.org/officeDocument/2006/relationships/slide" Target="/ppt/slides/slide100.xml"/><Relationship Id="rId18" Type="http://schemas.openxmlformats.org/officeDocument/2006/relationships/slide" Target="/ppt/slides/slide95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9.png"/><Relationship Id="rId5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Relationship Id="rId4" Type="http://schemas.openxmlformats.org/officeDocument/2006/relationships/image" Target="../media/image13.png"/><Relationship Id="rId5" Type="http://schemas.openxmlformats.org/officeDocument/2006/relationships/image" Target="../media/image2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6.png"/><Relationship Id="rId4" Type="http://schemas.openxmlformats.org/officeDocument/2006/relationships/image" Target="../media/image2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4.png"/><Relationship Id="rId4" Type="http://schemas.openxmlformats.org/officeDocument/2006/relationships/image" Target="../media/image27.png"/><Relationship Id="rId5" Type="http://schemas.openxmlformats.org/officeDocument/2006/relationships/image" Target="../media/image3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9.png"/><Relationship Id="rId4" Type="http://schemas.openxmlformats.org/officeDocument/2006/relationships/image" Target="../media/image31.png"/><Relationship Id="rId5" Type="http://schemas.openxmlformats.org/officeDocument/2006/relationships/image" Target="../media/image2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5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4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4.png"/><Relationship Id="rId4" Type="http://schemas.openxmlformats.org/officeDocument/2006/relationships/image" Target="../media/image36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0.png"/><Relationship Id="rId4" Type="http://schemas.openxmlformats.org/officeDocument/2006/relationships/image" Target="../media/image46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3.png"/><Relationship Id="rId4" Type="http://schemas.openxmlformats.org/officeDocument/2006/relationships/image" Target="../media/image39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8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1.png"/><Relationship Id="rId4" Type="http://schemas.openxmlformats.org/officeDocument/2006/relationships/image" Target="../media/image43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3.png"/><Relationship Id="rId4" Type="http://schemas.openxmlformats.org/officeDocument/2006/relationships/image" Target="../media/image39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38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38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42.png"/><Relationship Id="rId4" Type="http://schemas.openxmlformats.org/officeDocument/2006/relationships/image" Target="../media/image45.png"/><Relationship Id="rId9" Type="http://schemas.openxmlformats.org/officeDocument/2006/relationships/image" Target="../media/image55.png"/><Relationship Id="rId5" Type="http://schemas.openxmlformats.org/officeDocument/2006/relationships/image" Target="../media/image50.png"/><Relationship Id="rId6" Type="http://schemas.openxmlformats.org/officeDocument/2006/relationships/image" Target="../media/image56.png"/><Relationship Id="rId7" Type="http://schemas.openxmlformats.org/officeDocument/2006/relationships/image" Target="../media/image52.png"/><Relationship Id="rId8" Type="http://schemas.openxmlformats.org/officeDocument/2006/relationships/image" Target="../media/image48.png"/><Relationship Id="rId11" Type="http://schemas.openxmlformats.org/officeDocument/2006/relationships/image" Target="../media/image58.png"/><Relationship Id="rId10" Type="http://schemas.openxmlformats.org/officeDocument/2006/relationships/image" Target="../media/image57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6.png"/><Relationship Id="rId4" Type="http://schemas.openxmlformats.org/officeDocument/2006/relationships/image" Target="../media/image39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54.png"/><Relationship Id="rId4" Type="http://schemas.openxmlformats.org/officeDocument/2006/relationships/image" Target="../media/image73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49.png"/><Relationship Id="rId4" Type="http://schemas.openxmlformats.org/officeDocument/2006/relationships/image" Target="../media/image47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6.png"/><Relationship Id="rId4" Type="http://schemas.openxmlformats.org/officeDocument/2006/relationships/image" Target="../media/image39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60.png"/><Relationship Id="rId4" Type="http://schemas.openxmlformats.org/officeDocument/2006/relationships/image" Target="../media/image53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60.png"/><Relationship Id="rId4" Type="http://schemas.openxmlformats.org/officeDocument/2006/relationships/image" Target="../media/image53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6.png"/><Relationship Id="rId4" Type="http://schemas.openxmlformats.org/officeDocument/2006/relationships/image" Target="../media/image39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62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59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6.png"/><Relationship Id="rId4" Type="http://schemas.openxmlformats.org/officeDocument/2006/relationships/image" Target="../media/image39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68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85.png"/><Relationship Id="rId4" Type="http://schemas.openxmlformats.org/officeDocument/2006/relationships/image" Target="../media/image70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87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33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64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71.png"/><Relationship Id="rId4" Type="http://schemas.openxmlformats.org/officeDocument/2006/relationships/image" Target="../media/image69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6.pn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65.pn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66.png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67.png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72.pn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72.png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72.png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72.png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72.png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72.png"/><Relationship Id="rId4" Type="http://schemas.openxmlformats.org/officeDocument/2006/relationships/image" Target="../media/image76.png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75.png"/><Relationship Id="rId4" Type="http://schemas.openxmlformats.org/officeDocument/2006/relationships/image" Target="../media/image84.png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6.png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2.xml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78.png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4.xml"/><Relationship Id="rId3" Type="http://schemas.openxmlformats.org/officeDocument/2006/relationships/image" Target="../media/image79.png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5.xml"/><Relationship Id="rId3" Type="http://schemas.openxmlformats.org/officeDocument/2006/relationships/image" Target="../media/image81.png"/><Relationship Id="rId4" Type="http://schemas.openxmlformats.org/officeDocument/2006/relationships/image" Target="../media/image80.png"/><Relationship Id="rId5" Type="http://schemas.openxmlformats.org/officeDocument/2006/relationships/image" Target="../media/image83.png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6.xml"/><Relationship Id="rId3" Type="http://schemas.openxmlformats.org/officeDocument/2006/relationships/image" Target="../media/image81.png"/><Relationship Id="rId4" Type="http://schemas.openxmlformats.org/officeDocument/2006/relationships/image" Target="../media/image82.png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7.xml"/><Relationship Id="rId3" Type="http://schemas.openxmlformats.org/officeDocument/2006/relationships/image" Target="../media/image88.png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8.xml"/><Relationship Id="rId3" Type="http://schemas.openxmlformats.org/officeDocument/2006/relationships/image" Target="../media/image88.png"/><Relationship Id="rId4" Type="http://schemas.openxmlformats.org/officeDocument/2006/relationships/image" Target="../media/image86.png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9.xml"/><Relationship Id="rId3" Type="http://schemas.openxmlformats.org/officeDocument/2006/relationships/image" Target="../media/image6.png"/><Relationship Id="rId4" Type="http://schemas.openxmlformats.org/officeDocument/2006/relationships/image" Target="../media/image88.png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0.xml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1.xml"/><Relationship Id="rId3" Type="http://schemas.openxmlformats.org/officeDocument/2006/relationships/image" Target="../media/image91.png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2.xml"/><Relationship Id="rId3" Type="http://schemas.openxmlformats.org/officeDocument/2006/relationships/image" Target="../media/image90.png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3.xml"/><Relationship Id="rId3" Type="http://schemas.openxmlformats.org/officeDocument/2006/relationships/image" Target="../media/image97.png"/><Relationship Id="rId4" Type="http://schemas.openxmlformats.org/officeDocument/2006/relationships/image" Target="../media/image95.png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4.xml"/><Relationship Id="rId3" Type="http://schemas.openxmlformats.org/officeDocument/2006/relationships/image" Target="../media/image89.png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5.xml"/><Relationship Id="rId3" Type="http://schemas.openxmlformats.org/officeDocument/2006/relationships/image" Target="../media/image97.png"/><Relationship Id="rId4" Type="http://schemas.openxmlformats.org/officeDocument/2006/relationships/image" Target="../media/image95.png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6.xml"/><Relationship Id="rId3" Type="http://schemas.openxmlformats.org/officeDocument/2006/relationships/image" Target="../media/image6.png"/></Relationships>
</file>

<file path=ppt/slides/_rels/slide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7.xml"/></Relationships>
</file>

<file path=ppt/slides/_rels/slide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8.xml"/></Relationships>
</file>

<file path=ppt/slides/_rels/slide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9.xml"/></Relationships>
</file>

<file path=ppt/slides/_rels/slide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0.xml"/></Relationships>
</file>

<file path=ppt/slides/_rels/slide1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1.xml"/></Relationships>
</file>

<file path=ppt/slides/_rels/slide1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2.xml"/></Relationships>
</file>

<file path=ppt/slides/_rels/slide1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3.xml"/></Relationships>
</file>

<file path=ppt/slides/_rels/slide1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4.xml"/><Relationship Id="rId3" Type="http://schemas.openxmlformats.org/officeDocument/2006/relationships/image" Target="../media/image6.png"/></Relationships>
</file>

<file path=ppt/slides/_rels/slide1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5.xml"/></Relationships>
</file>

<file path=ppt/slides/_rels/slide1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6.xml"/></Relationships>
</file>

<file path=ppt/slides/_rels/slide1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7.xml"/></Relationships>
</file>

<file path=ppt/slides/_rels/slide1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8.xml"/></Relationships>
</file>

<file path=ppt/slides/_rels/slide1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9.xml"/></Relationships>
</file>

<file path=ppt/slides/_rels/slide1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0.xml"/><Relationship Id="rId3" Type="http://schemas.openxmlformats.org/officeDocument/2006/relationships/image" Target="../media/image98.png"/></Relationships>
</file>

<file path=ppt/slides/_rels/slide1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1.xml"/><Relationship Id="rId3" Type="http://schemas.openxmlformats.org/officeDocument/2006/relationships/image" Target="../media/image101.png"/><Relationship Id="rId4" Type="http://schemas.openxmlformats.org/officeDocument/2006/relationships/image" Target="../media/image108.png"/></Relationships>
</file>

<file path=ppt/slides/_rels/slide1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42.xml"/></Relationships>
</file>

<file path=ppt/slides/_rels/slide1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3.xml"/></Relationships>
</file>

<file path=ppt/slides/_rels/slide1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4.xml"/></Relationships>
</file>

<file path=ppt/slides/_rels/slide1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5.xml"/></Relationships>
</file>

<file path=ppt/slides/_rels/slide1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6.xml"/></Relationships>
</file>

<file path=ppt/slides/_rels/slide1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7.xml"/><Relationship Id="rId3" Type="http://schemas.openxmlformats.org/officeDocument/2006/relationships/image" Target="../media/image99.png"/></Relationships>
</file>

<file path=ppt/slides/_rels/slide1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8.xml"/><Relationship Id="rId3" Type="http://schemas.openxmlformats.org/officeDocument/2006/relationships/image" Target="../media/image102.png"/><Relationship Id="rId4" Type="http://schemas.openxmlformats.org/officeDocument/2006/relationships/image" Target="../media/image100.png"/></Relationships>
</file>

<file path=ppt/slides/_rels/slide1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9.xml"/><Relationship Id="rId3" Type="http://schemas.openxmlformats.org/officeDocument/2006/relationships/image" Target="../media/image6.png"/><Relationship Id="rId4" Type="http://schemas.openxmlformats.org/officeDocument/2006/relationships/image" Target="../media/image104.png"/></Relationships>
</file>

<file path=ppt/slides/_rels/slide1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50.xml"/></Relationships>
</file>

<file path=ppt/slides/_rels/slide1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1.xml"/></Relationships>
</file>

<file path=ppt/slides/_rels/slide1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2.xml"/></Relationships>
</file>

<file path=ppt/slides/_rels/slide1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3.xml"/></Relationships>
</file>

<file path=ppt/slides/_rels/slide1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4.xml"/><Relationship Id="rId3" Type="http://schemas.openxmlformats.org/officeDocument/2006/relationships/image" Target="../media/image109.png"/></Relationships>
</file>

<file path=ppt/slides/_rels/slide1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5.xml"/><Relationship Id="rId3" Type="http://schemas.openxmlformats.org/officeDocument/2006/relationships/image" Target="../media/image6.png"/><Relationship Id="rId4" Type="http://schemas.openxmlformats.org/officeDocument/2006/relationships/image" Target="../media/image109.png"/></Relationships>
</file>

<file path=ppt/slides/_rels/slide1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56.xml"/></Relationships>
</file>

<file path=ppt/slides/_rels/slide1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7.xml"/></Relationships>
</file>

<file path=ppt/slides/_rels/slide1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8.xml"/></Relationships>
</file>

<file path=ppt/slides/_rels/slide1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9.xml"/><Relationship Id="rId3" Type="http://schemas.openxmlformats.org/officeDocument/2006/relationships/image" Target="../media/image96.png"/></Relationships>
</file>

<file path=ppt/slides/_rels/slide1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0.xml"/><Relationship Id="rId3" Type="http://schemas.openxmlformats.org/officeDocument/2006/relationships/image" Target="../media/image6.png"/><Relationship Id="rId4" Type="http://schemas.openxmlformats.org/officeDocument/2006/relationships/image" Target="../media/image96.png"/></Relationships>
</file>

<file path=ppt/slides/_rels/slide1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1.xml"/></Relationships>
</file>

<file path=ppt/slides/_rels/slide1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2.xml"/></Relationships>
</file>

<file path=ppt/slides/_rels/slide1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3.xml"/></Relationships>
</file>

<file path=ppt/slides/_rels/slide1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4.xml"/></Relationships>
</file>

<file path=ppt/slides/_rels/slide1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5.xml"/><Relationship Id="rId3" Type="http://schemas.openxmlformats.org/officeDocument/2006/relationships/image" Target="../media/image94.png"/></Relationships>
</file>

<file path=ppt/slides/_rels/slide1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6.xml"/><Relationship Id="rId3" Type="http://schemas.openxmlformats.org/officeDocument/2006/relationships/image" Target="../media/image106.png"/></Relationships>
</file>

<file path=ppt/slides/_rels/slide1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7.xml"/><Relationship Id="rId3" Type="http://schemas.openxmlformats.org/officeDocument/2006/relationships/image" Target="../media/image103.png"/></Relationships>
</file>

<file path=ppt/slides/_rels/slide1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8.xml"/><Relationship Id="rId3" Type="http://schemas.openxmlformats.org/officeDocument/2006/relationships/image" Target="../media/image103.png"/><Relationship Id="rId4" Type="http://schemas.openxmlformats.org/officeDocument/2006/relationships/image" Target="../media/image110.png"/></Relationships>
</file>

<file path=ppt/slides/_rels/slide1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9.xml"/><Relationship Id="rId3" Type="http://schemas.openxmlformats.org/officeDocument/2006/relationships/image" Target="../media/image103.png"/></Relationships>
</file>

<file path=ppt/slides/_rels/slide1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0.xml"/></Relationships>
</file>

<file path=ppt/slides/_rels/slide1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1.xml"/><Relationship Id="rId3" Type="http://schemas.openxmlformats.org/officeDocument/2006/relationships/image" Target="../media/image112.png"/></Relationships>
</file>

<file path=ppt/slides/_rels/slide1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2.xml"/><Relationship Id="rId3" Type="http://schemas.openxmlformats.org/officeDocument/2006/relationships/image" Target="../media/image121.png"/></Relationships>
</file>

<file path=ppt/slides/_rels/slide1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3.xml"/><Relationship Id="rId3" Type="http://schemas.openxmlformats.org/officeDocument/2006/relationships/image" Target="../media/image121.png"/></Relationships>
</file>

<file path=ppt/slides/_rels/slide1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4.xml"/><Relationship Id="rId3" Type="http://schemas.openxmlformats.org/officeDocument/2006/relationships/image" Target="../media/image114.png"/></Relationships>
</file>

<file path=ppt/slides/_rels/slide1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5.xml"/><Relationship Id="rId3" Type="http://schemas.openxmlformats.org/officeDocument/2006/relationships/image" Target="../media/image115.png"/></Relationships>
</file>

<file path=ppt/slides/_rels/slide1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6.xml"/><Relationship Id="rId3" Type="http://schemas.openxmlformats.org/officeDocument/2006/relationships/image" Target="../media/image117.png"/></Relationships>
</file>

<file path=ppt/slides/_rels/slide1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7.xml"/></Relationships>
</file>

<file path=ppt/slides/_rels/slide1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8.xml"/></Relationships>
</file>

<file path=ppt/slides/_rels/slide1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9.xml"/></Relationships>
</file>

<file path=ppt/slides/_rels/slide1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0.xml"/></Relationships>
</file>

<file path=ppt/slides/_rels/slide1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1.xml"/></Relationships>
</file>

<file path=ppt/slides/_rels/slide1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2.xml"/><Relationship Id="rId3" Type="http://schemas.openxmlformats.org/officeDocument/2006/relationships/image" Target="../media/image111.png"/><Relationship Id="rId4" Type="http://schemas.openxmlformats.org/officeDocument/2006/relationships/image" Target="../media/image113.png"/></Relationships>
</file>

<file path=ppt/slides/_rels/slide1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3.xml"/></Relationships>
</file>

<file path=ppt/slides/_rels/slide1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4.xml"/><Relationship Id="rId3" Type="http://schemas.openxmlformats.org/officeDocument/2006/relationships/image" Target="../media/image126.png"/></Relationships>
</file>

<file path=ppt/slides/_rels/slide1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5.xml"/></Relationships>
</file>

<file path=ppt/slides/_rels/slide1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6.xml"/></Relationships>
</file>

<file path=ppt/slides/_rels/slide1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7.xml"/></Relationships>
</file>

<file path=ppt/slides/_rels/slide1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8.xml"/></Relationships>
</file>

<file path=ppt/slides/_rels/slide1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9.xml"/><Relationship Id="rId3" Type="http://schemas.openxmlformats.org/officeDocument/2006/relationships/image" Target="../media/image127.png"/><Relationship Id="rId4" Type="http://schemas.openxmlformats.org/officeDocument/2006/relationships/image" Target="../media/image118.png"/></Relationships>
</file>

<file path=ppt/slides/_rels/slide1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0.xml"/><Relationship Id="rId3" Type="http://schemas.openxmlformats.org/officeDocument/2006/relationships/image" Target="../media/image120.png"/></Relationships>
</file>

<file path=ppt/slides/_rels/slide1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1.xml"/></Relationships>
</file>

<file path=ppt/slides/_rels/slide1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2.xml"/><Relationship Id="rId3" Type="http://schemas.openxmlformats.org/officeDocument/2006/relationships/image" Target="../media/image128.png"/></Relationships>
</file>

<file path=ppt/slides/_rels/slide1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3.xml"/><Relationship Id="rId3" Type="http://schemas.openxmlformats.org/officeDocument/2006/relationships/image" Target="../media/image6.png"/></Relationships>
</file>

<file path=ppt/slides/_rels/slide1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4.xml"/></Relationships>
</file>

<file path=ppt/slides/_rels/slide1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5.xml"/></Relationships>
</file>

<file path=ppt/slides/_rels/slide1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6.xml"/></Relationships>
</file>

<file path=ppt/slides/_rels/slide1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7.xml"/></Relationships>
</file>

<file path=ppt/slides/_rels/slide1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8.xml"/></Relationships>
</file>

<file path=ppt/slides/_rels/slide1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9.xml"/><Relationship Id="rId3" Type="http://schemas.openxmlformats.org/officeDocument/2006/relationships/image" Target="../media/image101.png"/><Relationship Id="rId4" Type="http://schemas.openxmlformats.org/officeDocument/2006/relationships/image" Target="../media/image123.jpg"/></Relationships>
</file>

<file path=ppt/slides/_rels/slide2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0.xml"/><Relationship Id="rId3" Type="http://schemas.openxmlformats.org/officeDocument/2006/relationships/image" Target="../media/image101.png"/><Relationship Id="rId4" Type="http://schemas.openxmlformats.org/officeDocument/2006/relationships/image" Target="../media/image122.png"/></Relationships>
</file>

<file path=ppt/slides/_rels/slide2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1.xml"/><Relationship Id="rId3" Type="http://schemas.openxmlformats.org/officeDocument/2006/relationships/image" Target="../media/image6.png"/></Relationships>
</file>

<file path=ppt/slides/_rels/slide2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2.xml"/></Relationships>
</file>

<file path=ppt/slides/_rels/slide2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3.xml"/></Relationships>
</file>

<file path=ppt/slides/_rels/slide2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4.xml"/><Relationship Id="rId3" Type="http://schemas.openxmlformats.org/officeDocument/2006/relationships/image" Target="../media/image124.png"/></Relationships>
</file>

<file path=ppt/slides/_rels/slide2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5.xml"/><Relationship Id="rId3" Type="http://schemas.openxmlformats.org/officeDocument/2006/relationships/image" Target="../media/image119.png"/></Relationships>
</file>

<file path=ppt/slides/_rels/slide2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6.xml"/><Relationship Id="rId3" Type="http://schemas.openxmlformats.org/officeDocument/2006/relationships/image" Target="../media/image116.png"/><Relationship Id="rId4" Type="http://schemas.openxmlformats.org/officeDocument/2006/relationships/image" Target="../media/image125.png"/></Relationships>
</file>

<file path=ppt/slides/_rels/slide2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7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30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7970425" y="129300"/>
            <a:ext cx="992875" cy="1027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30"/>
          <p:cNvSpPr txBox="1"/>
          <p:nvPr/>
        </p:nvSpPr>
        <p:spPr>
          <a:xfrm>
            <a:off x="974700" y="1479325"/>
            <a:ext cx="7194600" cy="160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Adding and Subtracting with Data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6" name="Google Shape;126;p30"/>
          <p:cNvSpPr txBox="1"/>
          <p:nvPr/>
        </p:nvSpPr>
        <p:spPr>
          <a:xfrm>
            <a:off x="2112300" y="3123838"/>
            <a:ext cx="49194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Grade 2: Unit 1</a:t>
            </a:r>
            <a:endParaRPr sz="2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7" name="Google Shape;127;p30"/>
          <p:cNvSpPr txBox="1"/>
          <p:nvPr/>
        </p:nvSpPr>
        <p:spPr>
          <a:xfrm>
            <a:off x="576050" y="4275150"/>
            <a:ext cx="66858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Hepta Slab"/>
                <a:ea typeface="Hepta Slab"/>
                <a:cs typeface="Hepta Slab"/>
                <a:sym typeface="Hepta Slab"/>
              </a:rPr>
              <a:t>Standards addressed: MD.D.10, OA.A.1, OA.B.2</a:t>
            </a:r>
            <a:endParaRPr>
              <a:solidFill>
                <a:srgbClr val="666666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8" name="Google Shape;128;p30"/>
          <p:cNvSpPr txBox="1"/>
          <p:nvPr/>
        </p:nvSpPr>
        <p:spPr>
          <a:xfrm>
            <a:off x="0" y="4752550"/>
            <a:ext cx="91440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>
                <a:latin typeface="Times New Roman"/>
                <a:ea typeface="Times New Roman"/>
                <a:cs typeface="Times New Roman"/>
                <a:sym typeface="Times New Roman"/>
              </a:rPr>
              <a:t> These slides have been created by Plainville Community Schools and are not official IM materials. Images and language are taken from IM Grade 2, Unit 1 by Illustrative Mathematics.  </a:t>
            </a:r>
            <a:endParaRPr sz="8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>
                <a:latin typeface="Times New Roman"/>
                <a:ea typeface="Times New Roman"/>
                <a:cs typeface="Times New Roman"/>
                <a:sym typeface="Times New Roman"/>
              </a:rPr>
              <a:t>Copyright 2020 by Illustrative Mathematics. All Rights Reserved, adapted and shared with permission.</a:t>
            </a:r>
            <a:endParaRPr sz="7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1"/>
          <p:cNvSpPr txBox="1"/>
          <p:nvPr>
            <p:ph idx="4294967295" type="ctrTitle"/>
          </p:nvPr>
        </p:nvSpPr>
        <p:spPr>
          <a:xfrm>
            <a:off x="649788" y="95650"/>
            <a:ext cx="7772400" cy="56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200">
                <a:latin typeface="Hepta Slab"/>
                <a:ea typeface="Hepta Slab"/>
                <a:cs typeface="Hepta Slab"/>
                <a:sym typeface="Hepta Slab"/>
              </a:rPr>
              <a:t>Unit 1 Progression Overview</a:t>
            </a:r>
            <a:endParaRPr b="0" sz="2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800">
                <a:latin typeface="Hepta Slab"/>
                <a:ea typeface="Hepta Slab"/>
                <a:cs typeface="Hepta Slab"/>
                <a:sym typeface="Hepta Slab"/>
              </a:rPr>
              <a:t>Adding and Subtracting with Data</a:t>
            </a:r>
            <a:endParaRPr b="0" sz="1800">
              <a:latin typeface="Hepta Slab"/>
              <a:ea typeface="Hepta Slab"/>
              <a:cs typeface="Hepta Slab"/>
              <a:sym typeface="Hepta Slab"/>
            </a:endParaRPr>
          </a:p>
        </p:txBody>
      </p:sp>
      <p:grpSp>
        <p:nvGrpSpPr>
          <p:cNvPr id="134" name="Google Shape;134;p31"/>
          <p:cNvGrpSpPr/>
          <p:nvPr/>
        </p:nvGrpSpPr>
        <p:grpSpPr>
          <a:xfrm>
            <a:off x="5624618" y="938789"/>
            <a:ext cx="3541727" cy="2044690"/>
            <a:chOff x="5632317" y="1189775"/>
            <a:chExt cx="3305700" cy="2367087"/>
          </a:xfrm>
        </p:grpSpPr>
        <p:sp>
          <p:nvSpPr>
            <p:cNvPr id="135" name="Google Shape;135;p31"/>
            <p:cNvSpPr/>
            <p:nvPr/>
          </p:nvSpPr>
          <p:spPr>
            <a:xfrm>
              <a:off x="5632317" y="1189775"/>
              <a:ext cx="3305700" cy="669000"/>
            </a:xfrm>
            <a:prstGeom prst="chevron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36" name="Google Shape;136;p31"/>
            <p:cNvSpPr txBox="1"/>
            <p:nvPr/>
          </p:nvSpPr>
          <p:spPr>
            <a:xfrm>
              <a:off x="6064550" y="1968962"/>
              <a:ext cx="2328900" cy="158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1115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Quicksand"/>
                <a:buChar char="➔"/>
              </a:pPr>
              <a:r>
                <a:rPr lang="en" sz="13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Make sense of and interpret tape diagrams </a:t>
              </a:r>
              <a:endParaRPr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-31115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Quicksand"/>
                <a:buChar char="➔"/>
              </a:pPr>
              <a:r>
                <a:rPr lang="en" sz="13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Represent and solve compare problems with unknowns in all positions within 100</a:t>
              </a:r>
              <a:endParaRPr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137" name="Google Shape;137;p31"/>
          <p:cNvGrpSpPr/>
          <p:nvPr/>
        </p:nvGrpSpPr>
        <p:grpSpPr>
          <a:xfrm>
            <a:off x="-10662" y="938913"/>
            <a:ext cx="4093832" cy="2763658"/>
            <a:chOff x="0" y="1189989"/>
            <a:chExt cx="3546900" cy="3199419"/>
          </a:xfrm>
        </p:grpSpPr>
        <p:sp>
          <p:nvSpPr>
            <p:cNvPr id="138" name="Google Shape;138;p31"/>
            <p:cNvSpPr/>
            <p:nvPr/>
          </p:nvSpPr>
          <p:spPr>
            <a:xfrm>
              <a:off x="0" y="1189989"/>
              <a:ext cx="3546900" cy="669000"/>
            </a:xfrm>
            <a:prstGeom prst="homePlate">
              <a:avLst>
                <a:gd fmla="val 50000" name="adj"/>
              </a:avLst>
            </a:prstGeom>
            <a:solidFill>
              <a:srgbClr val="C9DA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39" name="Google Shape;139;p31"/>
            <p:cNvSpPr txBox="1"/>
            <p:nvPr/>
          </p:nvSpPr>
          <p:spPr>
            <a:xfrm>
              <a:off x="283700" y="1975908"/>
              <a:ext cx="2466300" cy="241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1115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Quicksand"/>
                <a:buChar char="➔"/>
              </a:pPr>
              <a:r>
                <a:rPr lang="en" sz="13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Build toward fluency with adding within 100</a:t>
              </a:r>
              <a:endParaRPr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-31115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Quicksand"/>
                <a:buChar char="➔"/>
              </a:pPr>
              <a:r>
                <a:rPr lang="en" sz="13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Build toward fluency with subtracting within 20.</a:t>
              </a:r>
              <a:endParaRPr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140" name="Google Shape;140;p31"/>
          <p:cNvGrpSpPr/>
          <p:nvPr/>
        </p:nvGrpSpPr>
        <p:grpSpPr>
          <a:xfrm>
            <a:off x="3037391" y="938747"/>
            <a:ext cx="3349996" cy="2399676"/>
            <a:chOff x="2944204" y="1189775"/>
            <a:chExt cx="3305700" cy="2778046"/>
          </a:xfrm>
        </p:grpSpPr>
        <p:sp>
          <p:nvSpPr>
            <p:cNvPr id="141" name="Google Shape;141;p31"/>
            <p:cNvSpPr/>
            <p:nvPr/>
          </p:nvSpPr>
          <p:spPr>
            <a:xfrm>
              <a:off x="2944204" y="1189775"/>
              <a:ext cx="3305700" cy="669000"/>
            </a:xfrm>
            <a:prstGeom prst="chevron">
              <a:avLst>
                <a:gd fmla="val 50000" name="adj"/>
              </a:avLst>
            </a:pr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42" name="Google Shape;142;p31"/>
            <p:cNvSpPr txBox="1"/>
            <p:nvPr/>
          </p:nvSpPr>
          <p:spPr>
            <a:xfrm>
              <a:off x="3114375" y="1991421"/>
              <a:ext cx="2642700" cy="19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1115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Quicksand"/>
                <a:buChar char="➔"/>
              </a:pPr>
              <a:r>
                <a:rPr lang="en" sz="13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Interpret picture and bar graphs</a:t>
              </a:r>
              <a:endParaRPr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-31115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Quicksand"/>
                <a:buChar char="➔"/>
              </a:pPr>
              <a:r>
                <a:rPr lang="en" sz="13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Represent data using picture and bar graphs</a:t>
              </a:r>
              <a:endParaRPr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-31115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Quicksand"/>
                <a:buChar char="➔"/>
              </a:pPr>
              <a:r>
                <a:rPr lang="en" sz="13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Solve one and two-step problems using addition and subtraction within 20</a:t>
              </a:r>
              <a:endParaRPr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43" name="Google Shape;143;p31"/>
          <p:cNvSpPr txBox="1"/>
          <p:nvPr/>
        </p:nvSpPr>
        <p:spPr>
          <a:xfrm>
            <a:off x="256600" y="863750"/>
            <a:ext cx="26427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Section A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Lessons 1-6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OA.B.2, NBT.A.1</a:t>
            </a:r>
            <a:endParaRPr sz="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4" name="Google Shape;144;p31"/>
          <p:cNvSpPr txBox="1"/>
          <p:nvPr/>
        </p:nvSpPr>
        <p:spPr>
          <a:xfrm>
            <a:off x="3391050" y="863750"/>
            <a:ext cx="26427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Section B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Lessons 7 - 12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MD.D.10, OA.A.1, OA.B.2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5" name="Google Shape;145;p31"/>
          <p:cNvSpPr txBox="1"/>
          <p:nvPr/>
        </p:nvSpPr>
        <p:spPr>
          <a:xfrm>
            <a:off x="6233000" y="863750"/>
            <a:ext cx="26427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Section C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Lessons 13 - 17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MD.D.10, OA.A.1, OA.B.2, NBT.B.5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46" name="Google Shape;14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1700" y="3702563"/>
            <a:ext cx="1642825" cy="1280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7" name="Google Shape;14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97137" y="3505625"/>
            <a:ext cx="1349725" cy="1477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8" name="Google Shape;148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34475" y="3701775"/>
            <a:ext cx="1871484" cy="1281838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/>
          <p:nvPr>
            <p:ph type="ctrTitle"/>
          </p:nvPr>
        </p:nvSpPr>
        <p:spPr>
          <a:xfrm>
            <a:off x="432800" y="532621"/>
            <a:ext cx="7772400" cy="57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Gayathri"/>
                <a:ea typeface="Gayathri"/>
                <a:cs typeface="Gayathri"/>
                <a:sym typeface="Gayathri"/>
              </a:rPr>
              <a:t>Unit 1 Quick Link Page</a:t>
            </a:r>
            <a:endParaRPr sz="3200">
              <a:solidFill>
                <a:srgbClr val="434343"/>
              </a:solidFill>
              <a:latin typeface="Gayathri"/>
              <a:ea typeface="Gayathri"/>
              <a:cs typeface="Gayathri"/>
              <a:sym typeface="Gayathri"/>
            </a:endParaRPr>
          </a:p>
        </p:txBody>
      </p:sp>
      <p:sp>
        <p:nvSpPr>
          <p:cNvPr id="154" name="Google Shape;154;p32">
            <a:hlinkClick action="ppaction://hlinksldjump" r:id="rId3"/>
          </p:cNvPr>
          <p:cNvSpPr txBox="1"/>
          <p:nvPr/>
        </p:nvSpPr>
        <p:spPr>
          <a:xfrm>
            <a:off x="3873588" y="1442988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</a:t>
            </a:r>
            <a:endParaRPr b="1" sz="2200">
              <a:solidFill>
                <a:srgbClr val="F1C232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5" name="Google Shape;155;p32">
            <a:hlinkClick action="ppaction://hlinksldjump" r:id="rId5"/>
          </p:cNvPr>
          <p:cNvSpPr txBox="1"/>
          <p:nvPr/>
        </p:nvSpPr>
        <p:spPr>
          <a:xfrm>
            <a:off x="4705075" y="1439775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L2</a:t>
            </a:r>
            <a:endParaRPr b="1" sz="2200">
              <a:solidFill>
                <a:srgbClr val="F1C232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6" name="Google Shape;156;p32">
            <a:hlinkClick action="ppaction://hlinksldjump" r:id="rId7"/>
          </p:cNvPr>
          <p:cNvSpPr txBox="1"/>
          <p:nvPr/>
        </p:nvSpPr>
        <p:spPr>
          <a:xfrm>
            <a:off x="5574250" y="1439775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L3</a:t>
            </a:r>
            <a:endParaRPr b="1" sz="2200">
              <a:solidFill>
                <a:srgbClr val="F1C232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7" name="Google Shape;157;p32">
            <a:hlinkClick action="ppaction://hlinksldjump" r:id="rId9"/>
          </p:cNvPr>
          <p:cNvSpPr txBox="1"/>
          <p:nvPr/>
        </p:nvSpPr>
        <p:spPr>
          <a:xfrm>
            <a:off x="6539225" y="1439775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L4</a:t>
            </a:r>
            <a:endParaRPr b="1" sz="2200">
              <a:solidFill>
                <a:srgbClr val="F1C232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8" name="Google Shape;158;p32">
            <a:hlinkClick action="ppaction://hlinksldjump" r:id="rId11"/>
          </p:cNvPr>
          <p:cNvSpPr txBox="1"/>
          <p:nvPr/>
        </p:nvSpPr>
        <p:spPr>
          <a:xfrm>
            <a:off x="480225" y="2630038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5</a:t>
            </a:r>
            <a:endParaRPr b="1" sz="2200">
              <a:solidFill>
                <a:srgbClr val="F1C232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9" name="Google Shape;159;p32">
            <a:hlinkClick action="ppaction://hlinksldjump" r:id="rId14"/>
          </p:cNvPr>
          <p:cNvSpPr txBox="1"/>
          <p:nvPr/>
        </p:nvSpPr>
        <p:spPr>
          <a:xfrm>
            <a:off x="1284600" y="2607425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L6</a:t>
            </a:r>
            <a:endParaRPr b="1" sz="2200">
              <a:solidFill>
                <a:srgbClr val="F1C232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0" name="Google Shape;160;p32">
            <a:hlinkClick action="ppaction://hlinksldjump" r:id="rId16"/>
          </p:cNvPr>
          <p:cNvSpPr txBox="1"/>
          <p:nvPr/>
        </p:nvSpPr>
        <p:spPr>
          <a:xfrm>
            <a:off x="3021863" y="2583338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7</a:t>
            </a:r>
            <a:endParaRPr b="1" sz="2200">
              <a:solidFill>
                <a:srgbClr val="F1C232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1" name="Google Shape;161;p32">
            <a:hlinkClick action="ppaction://hlinksldjump" r:id="rId19"/>
          </p:cNvPr>
          <p:cNvSpPr txBox="1"/>
          <p:nvPr/>
        </p:nvSpPr>
        <p:spPr>
          <a:xfrm>
            <a:off x="3869075" y="2589763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2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2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8</a:t>
            </a:r>
            <a:endParaRPr b="1" sz="2200">
              <a:solidFill>
                <a:srgbClr val="F1C232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2" name="Google Shape;162;p32">
            <a:hlinkClick action="ppaction://hlinksldjump" r:id="rId22"/>
          </p:cNvPr>
          <p:cNvSpPr txBox="1"/>
          <p:nvPr/>
        </p:nvSpPr>
        <p:spPr>
          <a:xfrm>
            <a:off x="4759125" y="25833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2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2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9</a:t>
            </a:r>
            <a:endParaRPr b="1" sz="2200">
              <a:solidFill>
                <a:srgbClr val="F1C232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63" name="Google Shape;163;p32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573299" y="1626650"/>
            <a:ext cx="548700" cy="560038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4" name="Google Shape;164;p32">
            <a:hlinkClick action="ppaction://hlinksldjump" r:id="rId27"/>
          </p:cNvPr>
          <p:cNvSpPr txBox="1"/>
          <p:nvPr/>
        </p:nvSpPr>
        <p:spPr>
          <a:xfrm>
            <a:off x="5649175" y="25833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2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18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2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10</a:t>
            </a:r>
            <a:endParaRPr b="1" sz="1800">
              <a:solidFill>
                <a:srgbClr val="F1C232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5" name="Google Shape;165;p32">
            <a:hlinkClick action="ppaction://hlinksldjump" r:id="rId30"/>
          </p:cNvPr>
          <p:cNvSpPr txBox="1"/>
          <p:nvPr/>
        </p:nvSpPr>
        <p:spPr>
          <a:xfrm>
            <a:off x="6539225" y="25833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L11</a:t>
            </a:r>
            <a:endParaRPr b="1" sz="1800">
              <a:solidFill>
                <a:srgbClr val="F1C232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6" name="Google Shape;166;p32">
            <a:hlinkClick action="ppaction://hlinksldjump" r:id="rId32"/>
          </p:cNvPr>
          <p:cNvSpPr txBox="1"/>
          <p:nvPr/>
        </p:nvSpPr>
        <p:spPr>
          <a:xfrm>
            <a:off x="7343600" y="258780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L12</a:t>
            </a:r>
            <a:endParaRPr b="1" sz="1800">
              <a:solidFill>
                <a:srgbClr val="F1C232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7" name="Google Shape;167;p32">
            <a:hlinkClick action="ppaction://hlinksldjump" r:id="rId34"/>
          </p:cNvPr>
          <p:cNvSpPr txBox="1"/>
          <p:nvPr/>
        </p:nvSpPr>
        <p:spPr>
          <a:xfrm>
            <a:off x="3111588" y="37365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L13</a:t>
            </a:r>
            <a:endParaRPr b="1" sz="1800">
              <a:solidFill>
                <a:srgbClr val="F1C232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8" name="Google Shape;168;p32">
            <a:hlinkClick action="ppaction://hlinksldjump" r:id="rId36"/>
          </p:cNvPr>
          <p:cNvSpPr txBox="1"/>
          <p:nvPr/>
        </p:nvSpPr>
        <p:spPr>
          <a:xfrm>
            <a:off x="4036825" y="372690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L14</a:t>
            </a:r>
            <a:endParaRPr b="1" sz="1800">
              <a:solidFill>
                <a:srgbClr val="F1C232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9" name="Google Shape;169;p32">
            <a:hlinkClick action="ppaction://hlinksldjump" r:id="rId38"/>
          </p:cNvPr>
          <p:cNvSpPr txBox="1"/>
          <p:nvPr/>
        </p:nvSpPr>
        <p:spPr>
          <a:xfrm>
            <a:off x="4907025" y="372690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L15</a:t>
            </a:r>
            <a:endParaRPr b="1" sz="1800">
              <a:solidFill>
                <a:srgbClr val="F1C232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0" name="Google Shape;170;p32">
            <a:hlinkClick action="ppaction://hlinksldjump" r:id="rId40"/>
          </p:cNvPr>
          <p:cNvSpPr txBox="1"/>
          <p:nvPr/>
        </p:nvSpPr>
        <p:spPr>
          <a:xfrm>
            <a:off x="5777225" y="372690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L16</a:t>
            </a:r>
            <a:endParaRPr b="1" sz="1800">
              <a:solidFill>
                <a:srgbClr val="F1C232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1" name="Google Shape;171;p32">
            <a:hlinkClick action="ppaction://hlinksldjump" r:id="rId42"/>
          </p:cNvPr>
          <p:cNvSpPr txBox="1"/>
          <p:nvPr/>
        </p:nvSpPr>
        <p:spPr>
          <a:xfrm>
            <a:off x="6641225" y="3727875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L17</a:t>
            </a:r>
            <a:endParaRPr b="1" sz="1800">
              <a:solidFill>
                <a:srgbClr val="F1C232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grpSp>
        <p:nvGrpSpPr>
          <p:cNvPr id="172" name="Google Shape;172;p32"/>
          <p:cNvGrpSpPr/>
          <p:nvPr/>
        </p:nvGrpSpPr>
        <p:grpSpPr>
          <a:xfrm>
            <a:off x="8000373" y="283909"/>
            <a:ext cx="780563" cy="669288"/>
            <a:chOff x="570875" y="4322250"/>
            <a:chExt cx="443300" cy="443325"/>
          </a:xfrm>
        </p:grpSpPr>
        <p:sp>
          <p:nvSpPr>
            <p:cNvPr id="173" name="Google Shape;173;p32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32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32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32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7" name="Google Shape;177;p32">
            <a:hlinkClick action="ppaction://hlinksldjump" r:id="rId44"/>
          </p:cNvPr>
          <p:cNvSpPr txBox="1"/>
          <p:nvPr/>
        </p:nvSpPr>
        <p:spPr>
          <a:xfrm>
            <a:off x="2174650" y="258780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 u="sng">
                <a:solidFill>
                  <a:schemeClr val="hlink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5"/>
              </a:rPr>
              <a:t>ADAPT 5</a:t>
            </a:r>
            <a:endParaRPr b="1" sz="900">
              <a:solidFill>
                <a:srgbClr val="9900FF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8" name="Google Shape;178;p32">
            <a:hlinkClick action="ppaction://hlinksldjump" r:id="rId46"/>
          </p:cNvPr>
          <p:cNvSpPr txBox="1"/>
          <p:nvPr/>
        </p:nvSpPr>
        <p:spPr>
          <a:xfrm>
            <a:off x="480225" y="1449488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 u="sng">
                <a:solidFill>
                  <a:schemeClr val="hlink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7"/>
              </a:rPr>
              <a:t>ADAPT 1</a:t>
            </a:r>
            <a:endParaRPr b="1" sz="900">
              <a:solidFill>
                <a:srgbClr val="9900FF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9" name="Google Shape;179;p32">
            <a:hlinkClick action="ppaction://hlinksldjump" r:id="rId48"/>
          </p:cNvPr>
          <p:cNvSpPr txBox="1"/>
          <p:nvPr/>
        </p:nvSpPr>
        <p:spPr>
          <a:xfrm>
            <a:off x="3027225" y="1452613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 u="sng">
                <a:solidFill>
                  <a:schemeClr val="hlink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9"/>
              </a:rPr>
              <a:t>ADAPT 4</a:t>
            </a:r>
            <a:endParaRPr b="1" sz="900">
              <a:solidFill>
                <a:srgbClr val="9900FF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0" name="Google Shape;180;p32">
            <a:hlinkClick action="ppaction://hlinksldjump" r:id="rId50"/>
          </p:cNvPr>
          <p:cNvSpPr txBox="1"/>
          <p:nvPr/>
        </p:nvSpPr>
        <p:spPr>
          <a:xfrm>
            <a:off x="2154225" y="1448713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 u="sng">
                <a:solidFill>
                  <a:schemeClr val="hlink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51"/>
              </a:rPr>
              <a:t>ADAPT 3</a:t>
            </a:r>
            <a:endParaRPr b="1" sz="900">
              <a:solidFill>
                <a:srgbClr val="9900FF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1" name="Google Shape;181;p32">
            <a:hlinkClick action="ppaction://hlinksldjump" r:id="rId52"/>
          </p:cNvPr>
          <p:cNvSpPr txBox="1"/>
          <p:nvPr/>
        </p:nvSpPr>
        <p:spPr>
          <a:xfrm>
            <a:off x="1281225" y="1449488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 u="sng">
                <a:solidFill>
                  <a:schemeClr val="hlink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53"/>
              </a:rPr>
              <a:t>ADAPT 2</a:t>
            </a:r>
            <a:endParaRPr b="1" sz="900">
              <a:solidFill>
                <a:srgbClr val="9900FF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2" name="Google Shape;182;p32">
            <a:hlinkClick action="ppaction://hlinksldjump" r:id="rId54"/>
          </p:cNvPr>
          <p:cNvSpPr txBox="1"/>
          <p:nvPr/>
        </p:nvSpPr>
        <p:spPr>
          <a:xfrm>
            <a:off x="507388" y="3765350"/>
            <a:ext cx="645300" cy="816300"/>
          </a:xfrm>
          <a:prstGeom prst="rect">
            <a:avLst/>
          </a:prstGeom>
          <a:solidFill>
            <a:srgbClr val="FF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 u="sng">
                <a:solidFill>
                  <a:schemeClr val="hlink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55"/>
              </a:rPr>
              <a:t>ADAPT 6</a:t>
            </a:r>
            <a:endParaRPr b="1" sz="900">
              <a:solidFill>
                <a:srgbClr val="9900FF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3" name="Google Shape;183;p32">
            <a:hlinkClick action="ppaction://hlinksldjump" r:id="rId56"/>
          </p:cNvPr>
          <p:cNvSpPr txBox="1"/>
          <p:nvPr/>
        </p:nvSpPr>
        <p:spPr>
          <a:xfrm>
            <a:off x="1393450" y="3765400"/>
            <a:ext cx="645300" cy="816300"/>
          </a:xfrm>
          <a:prstGeom prst="rect">
            <a:avLst/>
          </a:prstGeom>
          <a:solidFill>
            <a:srgbClr val="FF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 u="sng">
                <a:solidFill>
                  <a:schemeClr val="hlink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57"/>
              </a:rPr>
              <a:t>ADAPT 7</a:t>
            </a:r>
            <a:endParaRPr b="1" sz="900">
              <a:solidFill>
                <a:srgbClr val="9900FF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4" name="Google Shape;184;p32">
            <a:hlinkClick action="ppaction://hlinksldjump" r:id="rId58"/>
          </p:cNvPr>
          <p:cNvSpPr txBox="1"/>
          <p:nvPr/>
        </p:nvSpPr>
        <p:spPr>
          <a:xfrm>
            <a:off x="2279525" y="3765400"/>
            <a:ext cx="645300" cy="816300"/>
          </a:xfrm>
          <a:prstGeom prst="rect">
            <a:avLst/>
          </a:prstGeom>
          <a:solidFill>
            <a:srgbClr val="FF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 u="sng">
                <a:solidFill>
                  <a:schemeClr val="hlink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59"/>
              </a:rPr>
              <a:t>ADAPT 8</a:t>
            </a:r>
            <a:endParaRPr b="1" sz="900">
              <a:solidFill>
                <a:srgbClr val="9900FF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5" name="Google Shape;185;p32">
            <a:hlinkClick action="ppaction://hlinksldjump" r:id="rId60"/>
          </p:cNvPr>
          <p:cNvSpPr txBox="1"/>
          <p:nvPr/>
        </p:nvSpPr>
        <p:spPr>
          <a:xfrm>
            <a:off x="7443200" y="3727875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6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</a:t>
            </a:r>
            <a:r>
              <a:rPr b="1" lang="en" sz="1800" u="sng">
                <a:solidFill>
                  <a:srgbClr val="F1C23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6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8</a:t>
            </a:r>
            <a:endParaRPr b="1" sz="1800">
              <a:solidFill>
                <a:srgbClr val="F1C232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3"/>
          <p:cNvSpPr txBox="1"/>
          <p:nvPr>
            <p:ph type="ctrTitle"/>
          </p:nvPr>
        </p:nvSpPr>
        <p:spPr>
          <a:xfrm>
            <a:off x="699900" y="1808050"/>
            <a:ext cx="7744200" cy="10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Solve Story Problems with 3 Numbers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91" name="Google Shape;191;p33"/>
          <p:cNvSpPr txBox="1"/>
          <p:nvPr/>
        </p:nvSpPr>
        <p:spPr>
          <a:xfrm>
            <a:off x="2973975" y="2835025"/>
            <a:ext cx="4253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solve story problems with 3 numbers.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2" name="Google Shape;192;p33"/>
          <p:cNvSpPr/>
          <p:nvPr/>
        </p:nvSpPr>
        <p:spPr>
          <a:xfrm>
            <a:off x="2459652" y="283501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33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1.OA.A.2, 1.OA.B.3, 1.OA.C.5, 1.OA.C.6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4" name="Google Shape;194;p33"/>
          <p:cNvSpPr txBox="1"/>
          <p:nvPr/>
        </p:nvSpPr>
        <p:spPr>
          <a:xfrm>
            <a:off x="7884875" y="365450"/>
            <a:ext cx="1173600" cy="909000"/>
          </a:xfrm>
          <a:prstGeom prst="rect">
            <a:avLst/>
          </a:prstGeom>
          <a:noFill/>
          <a:ln cap="flat" cmpd="sng" w="762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Adaptation 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Lesson 1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4"/>
          <p:cNvSpPr txBox="1"/>
          <p:nvPr>
            <p:ph type="ctrTitle"/>
          </p:nvPr>
        </p:nvSpPr>
        <p:spPr>
          <a:xfrm>
            <a:off x="978675" y="658950"/>
            <a:ext cx="7093500" cy="5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How Many Do You See?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00" name="Google Shape;200;p3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01" name="Google Shape;201;p34"/>
          <p:cNvSpPr txBox="1"/>
          <p:nvPr/>
        </p:nvSpPr>
        <p:spPr>
          <a:xfrm>
            <a:off x="2078075" y="1195625"/>
            <a:ext cx="532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pta Slab"/>
                <a:ea typeface="Hepta Slab"/>
                <a:cs typeface="Hepta Slab"/>
                <a:sym typeface="Hepta Slab"/>
              </a:rPr>
              <a:t>How many do you see? How do you see them?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202" name="Google Shape;20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8925" y="1669200"/>
            <a:ext cx="3105150" cy="276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5"/>
          <p:cNvSpPr txBox="1"/>
          <p:nvPr>
            <p:ph type="ctrTitle"/>
          </p:nvPr>
        </p:nvSpPr>
        <p:spPr>
          <a:xfrm>
            <a:off x="978675" y="658950"/>
            <a:ext cx="7093500" cy="5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How Many Do You See?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08" name="Google Shape;208;p3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09" name="Google Shape;209;p35"/>
          <p:cNvSpPr txBox="1"/>
          <p:nvPr/>
        </p:nvSpPr>
        <p:spPr>
          <a:xfrm>
            <a:off x="2078075" y="1195625"/>
            <a:ext cx="532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pta Slab"/>
                <a:ea typeface="Hepta Slab"/>
                <a:cs typeface="Hepta Slab"/>
                <a:sym typeface="Hepta Slab"/>
              </a:rPr>
              <a:t>How many do you see? How do you see them?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210" name="Google Shape;21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6200" y="1690625"/>
            <a:ext cx="3105150" cy="276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6"/>
          <p:cNvSpPr txBox="1"/>
          <p:nvPr>
            <p:ph type="ctrTitle"/>
          </p:nvPr>
        </p:nvSpPr>
        <p:spPr>
          <a:xfrm>
            <a:off x="978675" y="658950"/>
            <a:ext cx="7093500" cy="5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How Many Do You See?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16" name="Google Shape;216;p36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17" name="Google Shape;217;p36"/>
          <p:cNvSpPr txBox="1"/>
          <p:nvPr/>
        </p:nvSpPr>
        <p:spPr>
          <a:xfrm>
            <a:off x="2078075" y="1195625"/>
            <a:ext cx="532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pta Slab"/>
                <a:ea typeface="Hepta Slab"/>
                <a:cs typeface="Hepta Slab"/>
                <a:sym typeface="Hepta Slab"/>
              </a:rPr>
              <a:t>How many do you see? How do you see them?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218" name="Google Shape;21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6200" y="1669025"/>
            <a:ext cx="3105150" cy="276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7"/>
          <p:cNvSpPr txBox="1"/>
          <p:nvPr>
            <p:ph type="ctrTitle"/>
          </p:nvPr>
        </p:nvSpPr>
        <p:spPr>
          <a:xfrm>
            <a:off x="978675" y="658950"/>
            <a:ext cx="7093500" cy="5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How Many Do You See?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24" name="Google Shape;224;p37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25" name="Google Shape;22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5175" y="1245950"/>
            <a:ext cx="2427375" cy="215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30638" y="1262775"/>
            <a:ext cx="2389575" cy="212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8325" y="1262775"/>
            <a:ext cx="2427375" cy="2159315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7"/>
          <p:cNvSpPr txBox="1"/>
          <p:nvPr/>
        </p:nvSpPr>
        <p:spPr>
          <a:xfrm>
            <a:off x="1906288" y="3990000"/>
            <a:ext cx="5238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equation could I write for each image?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29" name="Google Shape;229;p37"/>
          <p:cNvSpPr txBox="1"/>
          <p:nvPr/>
        </p:nvSpPr>
        <p:spPr>
          <a:xfrm>
            <a:off x="1050650" y="4359300"/>
            <a:ext cx="7093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can I write an equation that shows the number of each color of counters?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8"/>
          <p:cNvSpPr txBox="1"/>
          <p:nvPr>
            <p:ph type="ctrTitle"/>
          </p:nvPr>
        </p:nvSpPr>
        <p:spPr>
          <a:xfrm>
            <a:off x="341200" y="330473"/>
            <a:ext cx="7772400" cy="84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5 Practices: Louis Agassiz Fuertes’s Birds</a:t>
            </a:r>
            <a:endParaRPr b="0" sz="27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35" name="Google Shape;235;p3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36" name="Google Shape;236;p38"/>
          <p:cNvPicPr preferRelativeResize="0"/>
          <p:nvPr/>
        </p:nvPicPr>
        <p:blipFill rotWithShape="1">
          <a:blip r:embed="rId3">
            <a:alphaModFix/>
          </a:blip>
          <a:srcRect b="0" l="27150" r="0" t="0"/>
          <a:stretch/>
        </p:blipFill>
        <p:spPr>
          <a:xfrm>
            <a:off x="5627150" y="1569175"/>
            <a:ext cx="2789500" cy="255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100" y="1842438"/>
            <a:ext cx="4849275" cy="200617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8"/>
          <p:cNvSpPr txBox="1"/>
          <p:nvPr/>
        </p:nvSpPr>
        <p:spPr>
          <a:xfrm>
            <a:off x="535100" y="4331150"/>
            <a:ext cx="802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Is there a method that is different than yours, that you would like to try?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9"/>
          <p:cNvSpPr txBox="1"/>
          <p:nvPr>
            <p:ph type="ctrTitle"/>
          </p:nvPr>
        </p:nvSpPr>
        <p:spPr>
          <a:xfrm>
            <a:off x="530200" y="344802"/>
            <a:ext cx="7772400" cy="68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Fuertes’s Bird Cards</a:t>
            </a:r>
            <a:endParaRPr b="0" sz="24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44" name="Google Shape;244;p3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45" name="Google Shape;24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6400" y="1108750"/>
            <a:ext cx="5375825" cy="153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16400" y="2722250"/>
            <a:ext cx="5463534" cy="177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0"/>
          <p:cNvSpPr txBox="1"/>
          <p:nvPr>
            <p:ph type="ctrTitle"/>
          </p:nvPr>
        </p:nvSpPr>
        <p:spPr>
          <a:xfrm>
            <a:off x="530200" y="344802"/>
            <a:ext cx="7772400" cy="68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Fuertes’s Bird Cards</a:t>
            </a:r>
            <a:endParaRPr b="0" sz="24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52" name="Google Shape;252;p4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53" name="Google Shape;25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575" y="1304350"/>
            <a:ext cx="7399649" cy="286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1"/>
          <p:cNvSpPr txBox="1"/>
          <p:nvPr>
            <p:ph type="ctrTitle"/>
          </p:nvPr>
        </p:nvSpPr>
        <p:spPr>
          <a:xfrm>
            <a:off x="530200" y="344802"/>
            <a:ext cx="7772400" cy="68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Fuertes’s Bird Cards</a:t>
            </a:r>
            <a:endParaRPr b="0" sz="24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59" name="Google Shape;259;p4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60" name="Google Shape;26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6938" y="1108750"/>
            <a:ext cx="5578926" cy="146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6935" y="2699950"/>
            <a:ext cx="5578926" cy="1466465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41"/>
          <p:cNvSpPr txBox="1"/>
          <p:nvPr/>
        </p:nvSpPr>
        <p:spPr>
          <a:xfrm>
            <a:off x="561600" y="4291175"/>
            <a:ext cx="7772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connections do you see between the different methods?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2"/>
          <p:cNvSpPr txBox="1"/>
          <p:nvPr>
            <p:ph type="ctrTitle"/>
          </p:nvPr>
        </p:nvSpPr>
        <p:spPr>
          <a:xfrm>
            <a:off x="640050" y="557271"/>
            <a:ext cx="7772400" cy="61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4"/>
                </a:solidFill>
                <a:latin typeface="Hepta Slab"/>
                <a:ea typeface="Hepta Slab"/>
                <a:cs typeface="Hepta Slab"/>
                <a:sym typeface="Hepta Slab"/>
              </a:rPr>
              <a:t>Let’s Put it All Together</a:t>
            </a:r>
            <a:endParaRPr b="0" sz="3000">
              <a:solidFill>
                <a:schemeClr val="accent4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68" name="Google Shape;268;p42"/>
          <p:cNvSpPr/>
          <p:nvPr/>
        </p:nvSpPr>
        <p:spPr>
          <a:xfrm flipH="1">
            <a:off x="2919425" y="2568725"/>
            <a:ext cx="2290062" cy="1757290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42"/>
          <p:cNvSpPr txBox="1"/>
          <p:nvPr/>
        </p:nvSpPr>
        <p:spPr>
          <a:xfrm>
            <a:off x="1300100" y="1503675"/>
            <a:ext cx="1853100" cy="11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70" name="Google Shape;27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1150" y="3010377"/>
            <a:ext cx="1899450" cy="169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42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72" name="Google Shape;272;p42"/>
          <p:cNvSpPr txBox="1"/>
          <p:nvPr/>
        </p:nvSpPr>
        <p:spPr>
          <a:xfrm>
            <a:off x="589475" y="1236750"/>
            <a:ext cx="7305000" cy="9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Today, we learned about a man who was a very good painter. He wanted to paint birds while they were alive so he learned how to paint quickly. We also found the sum of three numbers.</a:t>
            </a:r>
            <a:endParaRPr sz="18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42"/>
          <p:cNvSpPr txBox="1"/>
          <p:nvPr/>
        </p:nvSpPr>
        <p:spPr>
          <a:xfrm>
            <a:off x="3137600" y="2685825"/>
            <a:ext cx="1772700" cy="1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did each of you do today that helped you solve a problem with three numbers?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3"/>
          <p:cNvSpPr txBox="1"/>
          <p:nvPr>
            <p:ph type="ctrTitle"/>
          </p:nvPr>
        </p:nvSpPr>
        <p:spPr>
          <a:xfrm>
            <a:off x="699900" y="1808050"/>
            <a:ext cx="7744200" cy="10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Add Three Numbers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79" name="Google Shape;279;p43"/>
          <p:cNvSpPr txBox="1"/>
          <p:nvPr/>
        </p:nvSpPr>
        <p:spPr>
          <a:xfrm>
            <a:off x="2973975" y="2835025"/>
            <a:ext cx="4253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add 3 numbers.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0" name="Google Shape;280;p43"/>
          <p:cNvSpPr/>
          <p:nvPr/>
        </p:nvSpPr>
        <p:spPr>
          <a:xfrm>
            <a:off x="2459652" y="283501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43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1.OA.A.2, 1.OA.B.3, 1.OA.C.5, 1.OA.C.6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2" name="Google Shape;282;p43"/>
          <p:cNvSpPr txBox="1"/>
          <p:nvPr/>
        </p:nvSpPr>
        <p:spPr>
          <a:xfrm>
            <a:off x="7884875" y="365450"/>
            <a:ext cx="1173600" cy="909000"/>
          </a:xfrm>
          <a:prstGeom prst="rect">
            <a:avLst/>
          </a:prstGeom>
          <a:noFill/>
          <a:ln cap="flat" cmpd="sng" w="762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Adaptation 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Lesson 2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4"/>
          <p:cNvSpPr txBox="1"/>
          <p:nvPr>
            <p:ph type="ctrTitle"/>
          </p:nvPr>
        </p:nvSpPr>
        <p:spPr>
          <a:xfrm>
            <a:off x="978675" y="658950"/>
            <a:ext cx="7093500" cy="5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88" name="Google Shape;288;p4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89" name="Google Shape;289;p44"/>
          <p:cNvSpPr txBox="1"/>
          <p:nvPr/>
        </p:nvSpPr>
        <p:spPr>
          <a:xfrm>
            <a:off x="4081825" y="1294550"/>
            <a:ext cx="1322700" cy="5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Hepta Slab"/>
                <a:ea typeface="Hepta Slab"/>
                <a:cs typeface="Hepta Slab"/>
                <a:sym typeface="Hepta Slab"/>
              </a:rPr>
              <a:t>7 + 10</a:t>
            </a:r>
            <a:endParaRPr sz="2700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5"/>
          <p:cNvSpPr txBox="1"/>
          <p:nvPr>
            <p:ph type="ctrTitle"/>
          </p:nvPr>
        </p:nvSpPr>
        <p:spPr>
          <a:xfrm>
            <a:off x="978675" y="658950"/>
            <a:ext cx="7093500" cy="5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95" name="Google Shape;295;p4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96" name="Google Shape;296;p45"/>
          <p:cNvSpPr txBox="1"/>
          <p:nvPr/>
        </p:nvSpPr>
        <p:spPr>
          <a:xfrm>
            <a:off x="3485550" y="1398400"/>
            <a:ext cx="2172900" cy="6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Hepta Slab"/>
                <a:ea typeface="Hepta Slab"/>
                <a:cs typeface="Hepta Slab"/>
                <a:sym typeface="Hepta Slab"/>
              </a:rPr>
              <a:t>7 + 2 + 8</a:t>
            </a:r>
            <a:endParaRPr sz="2700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6"/>
          <p:cNvSpPr txBox="1"/>
          <p:nvPr>
            <p:ph type="ctrTitle"/>
          </p:nvPr>
        </p:nvSpPr>
        <p:spPr>
          <a:xfrm>
            <a:off x="978675" y="658950"/>
            <a:ext cx="7093500" cy="5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02" name="Google Shape;302;p46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03" name="Google Shape;303;p46"/>
          <p:cNvSpPr txBox="1"/>
          <p:nvPr/>
        </p:nvSpPr>
        <p:spPr>
          <a:xfrm>
            <a:off x="3652475" y="1317650"/>
            <a:ext cx="1895700" cy="6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Hepta Slab"/>
                <a:ea typeface="Hepta Slab"/>
                <a:cs typeface="Hepta Slab"/>
                <a:sym typeface="Hepta Slab"/>
              </a:rPr>
              <a:t>10 + 9</a:t>
            </a:r>
            <a:endParaRPr sz="2700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7"/>
          <p:cNvSpPr txBox="1"/>
          <p:nvPr>
            <p:ph type="ctrTitle"/>
          </p:nvPr>
        </p:nvSpPr>
        <p:spPr>
          <a:xfrm>
            <a:off x="978675" y="658950"/>
            <a:ext cx="7093500" cy="5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09" name="Google Shape;309;p47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10" name="Google Shape;310;p47"/>
          <p:cNvSpPr txBox="1"/>
          <p:nvPr/>
        </p:nvSpPr>
        <p:spPr>
          <a:xfrm>
            <a:off x="3479700" y="1352325"/>
            <a:ext cx="21846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Hepta Slab"/>
                <a:ea typeface="Hepta Slab"/>
                <a:cs typeface="Hepta Slab"/>
                <a:sym typeface="Hepta Slab"/>
              </a:rPr>
              <a:t>4 + 9 + 6</a:t>
            </a:r>
            <a:endParaRPr sz="2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11" name="Google Shape;311;p47"/>
          <p:cNvSpPr txBox="1"/>
          <p:nvPr/>
        </p:nvSpPr>
        <p:spPr>
          <a:xfrm>
            <a:off x="840450" y="4298400"/>
            <a:ext cx="746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Why did some of the expressions have the same value?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8"/>
          <p:cNvSpPr txBox="1"/>
          <p:nvPr>
            <p:ph type="ctrTitle"/>
          </p:nvPr>
        </p:nvSpPr>
        <p:spPr>
          <a:xfrm>
            <a:off x="1021800" y="411375"/>
            <a:ext cx="7100400" cy="5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Match Expressions 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17" name="Google Shape;317;p4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18" name="Google Shape;318;p48"/>
          <p:cNvSpPr txBox="1"/>
          <p:nvPr/>
        </p:nvSpPr>
        <p:spPr>
          <a:xfrm>
            <a:off x="397700" y="1137850"/>
            <a:ext cx="4541400" cy="10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Draw a line to match each expression to one that has the same sum.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5"/>
              </a:solidFill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319" name="Google Shape;31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4500" y="1181050"/>
            <a:ext cx="3513900" cy="3475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275" y="2650200"/>
            <a:ext cx="4287999" cy="103675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48"/>
          <p:cNvSpPr txBox="1"/>
          <p:nvPr/>
        </p:nvSpPr>
        <p:spPr>
          <a:xfrm>
            <a:off x="1021800" y="3816000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did you know which expressions have the same value?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9"/>
          <p:cNvSpPr txBox="1"/>
          <p:nvPr>
            <p:ph type="ctrTitle"/>
          </p:nvPr>
        </p:nvSpPr>
        <p:spPr>
          <a:xfrm>
            <a:off x="530200" y="344802"/>
            <a:ext cx="7772400" cy="68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Is the Equation True?</a:t>
            </a:r>
            <a:endParaRPr b="0" sz="24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27" name="Google Shape;327;p4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28" name="Google Shape;328;p49"/>
          <p:cNvSpPr txBox="1"/>
          <p:nvPr/>
        </p:nvSpPr>
        <p:spPr>
          <a:xfrm>
            <a:off x="855325" y="1071750"/>
            <a:ext cx="71853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Determine whether each equation is true or false.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Be ready to explain your reasoning in a way that others can understand.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329" name="Google Shape;32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5325" y="1993550"/>
            <a:ext cx="2261950" cy="239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4225" y="1993550"/>
            <a:ext cx="1891350" cy="252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36338" y="1993550"/>
            <a:ext cx="1704975" cy="123825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49"/>
          <p:cNvSpPr txBox="1"/>
          <p:nvPr/>
        </p:nvSpPr>
        <p:spPr>
          <a:xfrm>
            <a:off x="5580000" y="3535200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Does their reasoning prove whether the equation is true? Why or why not?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0"/>
          <p:cNvSpPr txBox="1"/>
          <p:nvPr>
            <p:ph type="ctrTitle"/>
          </p:nvPr>
        </p:nvSpPr>
        <p:spPr>
          <a:xfrm>
            <a:off x="493600" y="330477"/>
            <a:ext cx="7772400" cy="62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Write Expressions 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38" name="Google Shape;338;p5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#3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39" name="Google Shape;339;p50"/>
          <p:cNvSpPr txBox="1"/>
          <p:nvPr/>
        </p:nvSpPr>
        <p:spPr>
          <a:xfrm>
            <a:off x="728175" y="1184750"/>
            <a:ext cx="3560100" cy="32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Hepta Slab"/>
                <a:ea typeface="Hepta Slab"/>
                <a:cs typeface="Hepta Slab"/>
                <a:sym typeface="Hepta Slab"/>
              </a:rPr>
              <a:t>Write the related 10 + _____ expression and find the sum.</a:t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Hepta Slab"/>
                <a:ea typeface="Hepta Slab"/>
                <a:cs typeface="Hepta Slab"/>
                <a:sym typeface="Hepta Slab"/>
              </a:rPr>
              <a:t>1. 5 + 7 + 5</a:t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Hepta Slab"/>
                <a:ea typeface="Hepta Slab"/>
                <a:cs typeface="Hepta Slab"/>
                <a:sym typeface="Hepta Slab"/>
              </a:rPr>
              <a:t>2. 3 + 7 + 6</a:t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Hepta Slab"/>
                <a:ea typeface="Hepta Slab"/>
                <a:cs typeface="Hepta Slab"/>
                <a:sym typeface="Hepta Slab"/>
              </a:rPr>
              <a:t>3. 1 + 9 + 9</a:t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Hepta Slab"/>
                <a:ea typeface="Hepta Slab"/>
                <a:cs typeface="Hepta Slab"/>
                <a:sym typeface="Hepta Slab"/>
              </a:rPr>
              <a:t>4. 4 + 8 + 6</a:t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latin typeface="Hepta Slab"/>
                <a:ea typeface="Hepta Slab"/>
                <a:cs typeface="Hepta Slab"/>
                <a:sym typeface="Hepta Slab"/>
              </a:rPr>
              <a:t>5. 8 + 10 + 2</a:t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40" name="Google Shape;340;p50"/>
          <p:cNvSpPr txBox="1"/>
          <p:nvPr/>
        </p:nvSpPr>
        <p:spPr>
          <a:xfrm>
            <a:off x="4669600" y="1184750"/>
            <a:ext cx="3502200" cy="9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Write as many expressions as you can with 3 addends that are equal to 10 + 5.</a:t>
            </a:r>
            <a:endParaRPr sz="16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341" name="Google Shape;341;p50"/>
          <p:cNvSpPr txBox="1"/>
          <p:nvPr/>
        </p:nvSpPr>
        <p:spPr>
          <a:xfrm>
            <a:off x="4669600" y="2442050"/>
            <a:ext cx="36864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10 + n</a:t>
            </a:r>
            <a:endParaRPr b="1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In order to make adding three numbers easier, we can rewrite each expression as an expression.</a:t>
            </a:r>
            <a:endParaRPr b="1" sz="1600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1"/>
          <p:cNvSpPr txBox="1"/>
          <p:nvPr>
            <p:ph type="ctrTitle"/>
          </p:nvPr>
        </p:nvSpPr>
        <p:spPr>
          <a:xfrm>
            <a:off x="640050" y="557271"/>
            <a:ext cx="7772400" cy="61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4"/>
                </a:solidFill>
                <a:latin typeface="Hepta Slab"/>
                <a:ea typeface="Hepta Slab"/>
                <a:cs typeface="Hepta Slab"/>
                <a:sym typeface="Hepta Slab"/>
              </a:rPr>
              <a:t>Let’s Put it All Together</a:t>
            </a:r>
            <a:endParaRPr b="0" sz="3000">
              <a:solidFill>
                <a:schemeClr val="accent4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47" name="Google Shape;347;p51"/>
          <p:cNvSpPr/>
          <p:nvPr/>
        </p:nvSpPr>
        <p:spPr>
          <a:xfrm flipH="1">
            <a:off x="1256275" y="2402325"/>
            <a:ext cx="2290062" cy="1757290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51"/>
          <p:cNvSpPr txBox="1"/>
          <p:nvPr/>
        </p:nvSpPr>
        <p:spPr>
          <a:xfrm>
            <a:off x="1474750" y="2754300"/>
            <a:ext cx="1853100" cy="11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Is this problem true or false? How do you know?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49" name="Google Shape;349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2400" y="2404975"/>
            <a:ext cx="2290050" cy="2039086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51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51" name="Google Shape;351;p51"/>
          <p:cNvSpPr txBox="1"/>
          <p:nvPr/>
        </p:nvSpPr>
        <p:spPr>
          <a:xfrm>
            <a:off x="3072000" y="16285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Hepta Slab"/>
                <a:ea typeface="Hepta Slab"/>
                <a:cs typeface="Hepta Slab"/>
                <a:sym typeface="Hepta Slab"/>
              </a:rPr>
              <a:t>2 + 6 + 8 = 7 + 3 + 6.</a:t>
            </a:r>
            <a:endParaRPr sz="22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52" name="Google Shape;352;p51"/>
          <p:cNvSpPr txBox="1"/>
          <p:nvPr/>
        </p:nvSpPr>
        <p:spPr>
          <a:xfrm>
            <a:off x="469050" y="1165375"/>
            <a:ext cx="7943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Today we worked with expression with three numbers and expressions with 10. </a:t>
            </a:r>
            <a:endParaRPr sz="16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53" name="Google Shape;353;p51"/>
          <p:cNvSpPr txBox="1"/>
          <p:nvPr/>
        </p:nvSpPr>
        <p:spPr>
          <a:xfrm>
            <a:off x="6307000" y="2402325"/>
            <a:ext cx="2117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Did anyone determine whether it is true or false without adding all the numbers?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54" name="Google Shape;354;p51"/>
          <p:cNvSpPr/>
          <p:nvPr/>
        </p:nvSpPr>
        <p:spPr>
          <a:xfrm>
            <a:off x="6220825" y="1985375"/>
            <a:ext cx="2290062" cy="1757290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2"/>
          <p:cNvSpPr txBox="1"/>
          <p:nvPr>
            <p:ph type="ctrTitle"/>
          </p:nvPr>
        </p:nvSpPr>
        <p:spPr>
          <a:xfrm>
            <a:off x="699900" y="1808050"/>
            <a:ext cx="7744200" cy="10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Use a Ten to Subtract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60" name="Google Shape;360;p52"/>
          <p:cNvSpPr txBox="1"/>
          <p:nvPr/>
        </p:nvSpPr>
        <p:spPr>
          <a:xfrm>
            <a:off x="2973975" y="2835025"/>
            <a:ext cx="4253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use 10 to help us subtract.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61" name="Google Shape;361;p52"/>
          <p:cNvSpPr/>
          <p:nvPr/>
        </p:nvSpPr>
        <p:spPr>
          <a:xfrm>
            <a:off x="2459652" y="283501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52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1.OA.C.6, 1.OA.D.8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63" name="Google Shape;363;p52"/>
          <p:cNvSpPr txBox="1"/>
          <p:nvPr/>
        </p:nvSpPr>
        <p:spPr>
          <a:xfrm>
            <a:off x="7884875" y="365450"/>
            <a:ext cx="1173600" cy="909000"/>
          </a:xfrm>
          <a:prstGeom prst="rect">
            <a:avLst/>
          </a:prstGeom>
          <a:noFill/>
          <a:ln cap="flat" cmpd="sng" w="762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Adaptation 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Lesson 3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3"/>
          <p:cNvSpPr txBox="1"/>
          <p:nvPr>
            <p:ph type="ctrTitle"/>
          </p:nvPr>
        </p:nvSpPr>
        <p:spPr>
          <a:xfrm>
            <a:off x="978675" y="658950"/>
            <a:ext cx="7093500" cy="5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69" name="Google Shape;369;p5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70" name="Google Shape;370;p53"/>
          <p:cNvSpPr txBox="1"/>
          <p:nvPr/>
        </p:nvSpPr>
        <p:spPr>
          <a:xfrm>
            <a:off x="3479700" y="1352325"/>
            <a:ext cx="21846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Hepta Slab"/>
                <a:ea typeface="Hepta Slab"/>
                <a:cs typeface="Hepta Slab"/>
                <a:sym typeface="Hepta Slab"/>
              </a:rPr>
              <a:t>17 - 7 </a:t>
            </a:r>
            <a:endParaRPr sz="2700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4"/>
          <p:cNvSpPr txBox="1"/>
          <p:nvPr>
            <p:ph type="ctrTitle"/>
          </p:nvPr>
        </p:nvSpPr>
        <p:spPr>
          <a:xfrm>
            <a:off x="978675" y="658950"/>
            <a:ext cx="7093500" cy="5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76" name="Google Shape;376;p5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77" name="Google Shape;377;p54"/>
          <p:cNvSpPr txBox="1"/>
          <p:nvPr/>
        </p:nvSpPr>
        <p:spPr>
          <a:xfrm>
            <a:off x="3479700" y="1352325"/>
            <a:ext cx="21846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Hepta Slab"/>
                <a:ea typeface="Hepta Slab"/>
                <a:cs typeface="Hepta Slab"/>
                <a:sym typeface="Hepta Slab"/>
              </a:rPr>
              <a:t>17 - 7 - 1 </a:t>
            </a:r>
            <a:endParaRPr sz="2700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5"/>
          <p:cNvSpPr txBox="1"/>
          <p:nvPr>
            <p:ph type="ctrTitle"/>
          </p:nvPr>
        </p:nvSpPr>
        <p:spPr>
          <a:xfrm>
            <a:off x="978675" y="658950"/>
            <a:ext cx="7093500" cy="5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83" name="Google Shape;383;p5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84" name="Google Shape;384;p55"/>
          <p:cNvSpPr txBox="1"/>
          <p:nvPr/>
        </p:nvSpPr>
        <p:spPr>
          <a:xfrm>
            <a:off x="3479700" y="1352325"/>
            <a:ext cx="21846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Hepta Slab"/>
                <a:ea typeface="Hepta Slab"/>
                <a:cs typeface="Hepta Slab"/>
                <a:sym typeface="Hepta Slab"/>
              </a:rPr>
              <a:t>17 - 8</a:t>
            </a:r>
            <a:endParaRPr sz="2700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6"/>
          <p:cNvSpPr txBox="1"/>
          <p:nvPr>
            <p:ph type="ctrTitle"/>
          </p:nvPr>
        </p:nvSpPr>
        <p:spPr>
          <a:xfrm>
            <a:off x="978675" y="658950"/>
            <a:ext cx="7093500" cy="5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90" name="Google Shape;390;p56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91" name="Google Shape;391;p56"/>
          <p:cNvSpPr txBox="1"/>
          <p:nvPr/>
        </p:nvSpPr>
        <p:spPr>
          <a:xfrm>
            <a:off x="3479700" y="1352325"/>
            <a:ext cx="21846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Hepta Slab"/>
                <a:ea typeface="Hepta Slab"/>
                <a:cs typeface="Hepta Slab"/>
                <a:sym typeface="Hepta Slab"/>
              </a:rPr>
              <a:t>17 - 9 </a:t>
            </a:r>
            <a:endParaRPr sz="2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92" name="Google Shape;392;p56"/>
          <p:cNvSpPr txBox="1"/>
          <p:nvPr/>
        </p:nvSpPr>
        <p:spPr>
          <a:xfrm>
            <a:off x="582000" y="4346550"/>
            <a:ext cx="798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D</a:t>
            </a: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id anyone approach the problem in a different way?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7"/>
          <p:cNvSpPr txBox="1"/>
          <p:nvPr>
            <p:ph type="ctrTitle"/>
          </p:nvPr>
        </p:nvSpPr>
        <p:spPr>
          <a:xfrm>
            <a:off x="1021800" y="411375"/>
            <a:ext cx="7100400" cy="161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Card Subtraction with 10-Frames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98" name="Google Shape;398;p5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99" name="Google Shape;399;p57"/>
          <p:cNvSpPr txBox="1"/>
          <p:nvPr/>
        </p:nvSpPr>
        <p:spPr>
          <a:xfrm>
            <a:off x="4738350" y="3329000"/>
            <a:ext cx="3884400" cy="10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latin typeface="Hepta Slab"/>
                <a:ea typeface="Hepta Slab"/>
                <a:cs typeface="Hepta Slab"/>
                <a:sym typeface="Hepta Slab"/>
              </a:rPr>
              <a:t>Pick your favorite equation.</a:t>
            </a:r>
            <a:endParaRPr sz="16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latin typeface="Hepta Slab"/>
                <a:ea typeface="Hepta Slab"/>
                <a:cs typeface="Hepta Slab"/>
                <a:sym typeface="Hepta Slab"/>
              </a:rPr>
              <a:t>Show how you found the difference using drawings,</a:t>
            </a:r>
            <a:endParaRPr sz="16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latin typeface="Hepta Slab"/>
                <a:ea typeface="Hepta Slab"/>
                <a:cs typeface="Hepta Slab"/>
                <a:sym typeface="Hepta Slab"/>
              </a:rPr>
              <a:t>words, or numbers.</a:t>
            </a:r>
            <a:endParaRPr sz="16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0" name="Google Shape;400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850" y="1576175"/>
            <a:ext cx="4034119" cy="281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57"/>
          <p:cNvPicPr preferRelativeResize="0"/>
          <p:nvPr/>
        </p:nvPicPr>
        <p:blipFill rotWithShape="1">
          <a:blip r:embed="rId4">
            <a:alphaModFix/>
          </a:blip>
          <a:srcRect b="12652" l="3900" r="2105" t="11313"/>
          <a:stretch/>
        </p:blipFill>
        <p:spPr>
          <a:xfrm>
            <a:off x="5856650" y="2468120"/>
            <a:ext cx="1647800" cy="738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57"/>
          <p:cNvPicPr preferRelativeResize="0"/>
          <p:nvPr/>
        </p:nvPicPr>
        <p:blipFill rotWithShape="1">
          <a:blip r:embed="rId4">
            <a:alphaModFix/>
          </a:blip>
          <a:srcRect b="12652" l="3900" r="2105" t="11313"/>
          <a:stretch/>
        </p:blipFill>
        <p:spPr>
          <a:xfrm>
            <a:off x="5856650" y="1680050"/>
            <a:ext cx="1647800" cy="738030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57"/>
          <p:cNvSpPr txBox="1"/>
          <p:nvPr/>
        </p:nvSpPr>
        <p:spPr>
          <a:xfrm>
            <a:off x="2183250" y="4392200"/>
            <a:ext cx="4777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Did the double 10-frames help? Why?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8"/>
          <p:cNvSpPr txBox="1"/>
          <p:nvPr>
            <p:ph type="ctrTitle"/>
          </p:nvPr>
        </p:nvSpPr>
        <p:spPr>
          <a:xfrm>
            <a:off x="530200" y="344802"/>
            <a:ext cx="7772400" cy="68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Diego and Andre Find the Difference</a:t>
            </a:r>
            <a:endParaRPr b="0" sz="24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09" name="Google Shape;409;p5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10" name="Google Shape;410;p58"/>
          <p:cNvSpPr txBox="1"/>
          <p:nvPr/>
        </p:nvSpPr>
        <p:spPr>
          <a:xfrm>
            <a:off x="855325" y="1071750"/>
            <a:ext cx="71853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Diego is playing Number Card Subtraction. He started with 15 and then picked an 8. He started out by doing this: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What could Diego do next to find the difference?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11" name="Google Shape;411;p58"/>
          <p:cNvSpPr txBox="1"/>
          <p:nvPr/>
        </p:nvSpPr>
        <p:spPr>
          <a:xfrm>
            <a:off x="5582725" y="3231800"/>
            <a:ext cx="2912700" cy="13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2" name="Google Shape;412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6900" y="1854675"/>
            <a:ext cx="1801871" cy="76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8100" y="2783425"/>
            <a:ext cx="1759473" cy="7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58"/>
          <p:cNvSpPr txBox="1"/>
          <p:nvPr/>
        </p:nvSpPr>
        <p:spPr>
          <a:xfrm>
            <a:off x="2916400" y="4231600"/>
            <a:ext cx="3000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is the difference?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9"/>
          <p:cNvSpPr txBox="1"/>
          <p:nvPr>
            <p:ph type="ctrTitle"/>
          </p:nvPr>
        </p:nvSpPr>
        <p:spPr>
          <a:xfrm>
            <a:off x="530200" y="344802"/>
            <a:ext cx="7772400" cy="68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Diego and Andre Find the Difference</a:t>
            </a:r>
            <a:endParaRPr b="0" sz="24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20" name="Google Shape;420;p5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21" name="Google Shape;421;p59"/>
          <p:cNvSpPr txBox="1"/>
          <p:nvPr/>
        </p:nvSpPr>
        <p:spPr>
          <a:xfrm>
            <a:off x="855325" y="1071750"/>
            <a:ext cx="71853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Andre was also trying to find 1 5- 8. He started out by doing this: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45720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What could Andre do next to find the difference?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pic>
        <p:nvPicPr>
          <p:cNvPr id="422" name="Google Shape;422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7700" y="1603013"/>
            <a:ext cx="1857375" cy="1628775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59"/>
          <p:cNvSpPr txBox="1"/>
          <p:nvPr/>
        </p:nvSpPr>
        <p:spPr>
          <a:xfrm>
            <a:off x="2916400" y="4231600"/>
            <a:ext cx="3000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is the difference?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60"/>
          <p:cNvSpPr txBox="1"/>
          <p:nvPr>
            <p:ph type="ctrTitle"/>
          </p:nvPr>
        </p:nvSpPr>
        <p:spPr>
          <a:xfrm>
            <a:off x="530200" y="344802"/>
            <a:ext cx="7772400" cy="68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Diego and Andre Find the Difference</a:t>
            </a:r>
            <a:endParaRPr b="0" sz="24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29" name="Google Shape;429;p6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30" name="Google Shape;430;p60"/>
          <p:cNvSpPr txBox="1"/>
          <p:nvPr/>
        </p:nvSpPr>
        <p:spPr>
          <a:xfrm>
            <a:off x="855325" y="1071750"/>
            <a:ext cx="71853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Find the difference using Diego’s way or Andre’s way.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1. </a:t>
            </a:r>
            <a:r>
              <a:rPr b="1" lang="en" sz="1700">
                <a:latin typeface="Hepta Slab"/>
                <a:ea typeface="Hepta Slab"/>
                <a:cs typeface="Hepta Slab"/>
                <a:sym typeface="Hepta Slab"/>
              </a:rPr>
              <a:t>14 - 5</a:t>
            </a: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 Show your thinking using drawings, numbers, or words.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2. </a:t>
            </a:r>
            <a:r>
              <a:rPr b="1" lang="en" sz="1700">
                <a:latin typeface="Hepta Slab"/>
                <a:ea typeface="Hepta Slab"/>
                <a:cs typeface="Hepta Slab"/>
                <a:sym typeface="Hepta Slab"/>
              </a:rPr>
              <a:t>13 - 6</a:t>
            </a: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 Show your thinking using drawings, numbers,or words.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431" name="Google Shape;431;p60"/>
          <p:cNvSpPr txBox="1"/>
          <p:nvPr/>
        </p:nvSpPr>
        <p:spPr>
          <a:xfrm>
            <a:off x="612150" y="4352450"/>
            <a:ext cx="7919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Did anyone solve it a different way? Why?</a:t>
            </a:r>
            <a:endParaRPr b="1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61"/>
          <p:cNvSpPr txBox="1"/>
          <p:nvPr>
            <p:ph type="ctrTitle"/>
          </p:nvPr>
        </p:nvSpPr>
        <p:spPr>
          <a:xfrm>
            <a:off x="640050" y="557271"/>
            <a:ext cx="7772400" cy="61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4"/>
                </a:solidFill>
                <a:latin typeface="Hepta Slab"/>
                <a:ea typeface="Hepta Slab"/>
                <a:cs typeface="Hepta Slab"/>
                <a:sym typeface="Hepta Slab"/>
              </a:rPr>
              <a:t>Let’s Put it All Together</a:t>
            </a:r>
            <a:endParaRPr b="0" sz="3000">
              <a:solidFill>
                <a:schemeClr val="accent4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37" name="Google Shape;437;p61"/>
          <p:cNvSpPr/>
          <p:nvPr/>
        </p:nvSpPr>
        <p:spPr>
          <a:xfrm flipH="1">
            <a:off x="3426975" y="2197275"/>
            <a:ext cx="2290062" cy="1757290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61"/>
          <p:cNvSpPr txBox="1"/>
          <p:nvPr/>
        </p:nvSpPr>
        <p:spPr>
          <a:xfrm>
            <a:off x="3715800" y="2179800"/>
            <a:ext cx="1853100" cy="11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How can we use 10 to help us find the value of the difference?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39" name="Google Shape;439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4325" y="2555225"/>
            <a:ext cx="2290050" cy="2039086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61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41" name="Google Shape;441;p61"/>
          <p:cNvSpPr txBox="1"/>
          <p:nvPr/>
        </p:nvSpPr>
        <p:spPr>
          <a:xfrm>
            <a:off x="1133850" y="1171375"/>
            <a:ext cx="6784800" cy="8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Today we used a ten to subtract from teen numbers.</a:t>
            </a:r>
            <a:endParaRPr sz="18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42" name="Google Shape;442;p61"/>
          <p:cNvSpPr txBox="1"/>
          <p:nvPr/>
        </p:nvSpPr>
        <p:spPr>
          <a:xfrm>
            <a:off x="2947150" y="165900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14 - 7 </a:t>
            </a:r>
            <a:endParaRPr sz="22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62"/>
          <p:cNvSpPr txBox="1"/>
          <p:nvPr>
            <p:ph type="ctrTitle"/>
          </p:nvPr>
        </p:nvSpPr>
        <p:spPr>
          <a:xfrm>
            <a:off x="497000" y="1808050"/>
            <a:ext cx="7947000" cy="10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Relating Counting to Addition and Subtraction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48" name="Google Shape;448;p62"/>
          <p:cNvSpPr txBox="1"/>
          <p:nvPr/>
        </p:nvSpPr>
        <p:spPr>
          <a:xfrm>
            <a:off x="2973975" y="2835025"/>
            <a:ext cx="4253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subtract by counting on or taking away.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49" name="Google Shape;449;p62"/>
          <p:cNvSpPr/>
          <p:nvPr/>
        </p:nvSpPr>
        <p:spPr>
          <a:xfrm>
            <a:off x="2459652" y="283501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62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1.NBT.A.1,.1.OA.B.4, 1.OA.C.5, 1.OA.C.6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51" name="Google Shape;451;p62"/>
          <p:cNvSpPr txBox="1"/>
          <p:nvPr/>
        </p:nvSpPr>
        <p:spPr>
          <a:xfrm>
            <a:off x="7884875" y="365450"/>
            <a:ext cx="1173600" cy="909000"/>
          </a:xfrm>
          <a:prstGeom prst="rect">
            <a:avLst/>
          </a:prstGeom>
          <a:noFill/>
          <a:ln cap="flat" cmpd="sng" w="762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Adaptation 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Lesson 4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63"/>
          <p:cNvSpPr txBox="1"/>
          <p:nvPr>
            <p:ph type="ctrTitle"/>
          </p:nvPr>
        </p:nvSpPr>
        <p:spPr>
          <a:xfrm>
            <a:off x="978675" y="658950"/>
            <a:ext cx="7093500" cy="5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Choral Count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57" name="Google Shape;457;p6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58" name="Google Shape;458;p63"/>
          <p:cNvSpPr txBox="1"/>
          <p:nvPr/>
        </p:nvSpPr>
        <p:spPr>
          <a:xfrm>
            <a:off x="1509000" y="1329200"/>
            <a:ext cx="6126000" cy="12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Hepta Slab"/>
                <a:ea typeface="Hepta Slab"/>
                <a:cs typeface="Hepta Slab"/>
                <a:sym typeface="Hepta Slab"/>
              </a:rPr>
              <a:t>Count backwards by 1, </a:t>
            </a:r>
            <a:endParaRPr sz="2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Hepta Slab"/>
                <a:ea typeface="Hepta Slab"/>
                <a:cs typeface="Hepta Slab"/>
                <a:sym typeface="Hepta Slab"/>
              </a:rPr>
              <a:t>starting at 50.</a:t>
            </a:r>
            <a:endParaRPr sz="2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59" name="Google Shape;459;p63"/>
          <p:cNvSpPr txBox="1"/>
          <p:nvPr/>
        </p:nvSpPr>
        <p:spPr>
          <a:xfrm>
            <a:off x="609525" y="4303625"/>
            <a:ext cx="783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Who can restate the pattern in different words?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64"/>
          <p:cNvSpPr txBox="1"/>
          <p:nvPr>
            <p:ph type="ctrTitle"/>
          </p:nvPr>
        </p:nvSpPr>
        <p:spPr>
          <a:xfrm>
            <a:off x="1021800" y="411375"/>
            <a:ext cx="7100400" cy="128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Different Ways to Subtract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65" name="Google Shape;465;p6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66" name="Google Shape;466;p64"/>
          <p:cNvSpPr txBox="1"/>
          <p:nvPr/>
        </p:nvSpPr>
        <p:spPr>
          <a:xfrm>
            <a:off x="728175" y="1108750"/>
            <a:ext cx="7503900" cy="3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Yesterday, we saw Diego’s strategy for finding 15 - 8.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	</a:t>
            </a: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Diego’s way:							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467" name="Google Shape;467;p64"/>
          <p:cNvSpPr txBox="1"/>
          <p:nvPr/>
        </p:nvSpPr>
        <p:spPr>
          <a:xfrm>
            <a:off x="5004425" y="3329000"/>
            <a:ext cx="3618300" cy="10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8" name="Google Shape;468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1601" y="2053800"/>
            <a:ext cx="2260625" cy="220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9325" y="2173775"/>
            <a:ext cx="2234354" cy="97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99327" y="3281675"/>
            <a:ext cx="2260625" cy="975397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64"/>
          <p:cNvSpPr txBox="1"/>
          <p:nvPr/>
        </p:nvSpPr>
        <p:spPr>
          <a:xfrm>
            <a:off x="5144250" y="1656175"/>
            <a:ext cx="21606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Tyler’s way: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65"/>
          <p:cNvSpPr txBox="1"/>
          <p:nvPr>
            <p:ph type="ctrTitle"/>
          </p:nvPr>
        </p:nvSpPr>
        <p:spPr>
          <a:xfrm>
            <a:off x="1021800" y="335175"/>
            <a:ext cx="7100400" cy="128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Different Ways to Subtract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77" name="Google Shape;477;p6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78" name="Google Shape;478;p65"/>
          <p:cNvSpPr txBox="1"/>
          <p:nvPr/>
        </p:nvSpPr>
        <p:spPr>
          <a:xfrm>
            <a:off x="728175" y="1108750"/>
            <a:ext cx="7894500" cy="3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Hepta Slab"/>
                <a:ea typeface="Hepta Slab"/>
                <a:cs typeface="Hepta Slab"/>
                <a:sym typeface="Hepta Slab"/>
              </a:rPr>
              <a:t>For each problem, find the difference using Diego’s way, then using Tyler’s way.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79" name="Google Shape;479;p65"/>
          <p:cNvSpPr txBox="1"/>
          <p:nvPr/>
        </p:nvSpPr>
        <p:spPr>
          <a:xfrm>
            <a:off x="5004425" y="3329000"/>
            <a:ext cx="3618300" cy="10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0" name="Google Shape;480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3675" y="1457299"/>
            <a:ext cx="3168946" cy="319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4925" y="1721575"/>
            <a:ext cx="1453375" cy="36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14925" y="3143250"/>
            <a:ext cx="1453331" cy="367325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65"/>
          <p:cNvSpPr txBox="1"/>
          <p:nvPr/>
        </p:nvSpPr>
        <p:spPr>
          <a:xfrm>
            <a:off x="4371950" y="2198363"/>
            <a:ext cx="4318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does this equation match Deigo’s method?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84" name="Google Shape;484;p65"/>
          <p:cNvSpPr txBox="1"/>
          <p:nvPr/>
        </p:nvSpPr>
        <p:spPr>
          <a:xfrm>
            <a:off x="4417000" y="3746263"/>
            <a:ext cx="4318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does this equation match Tyler’s method?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66"/>
          <p:cNvSpPr txBox="1"/>
          <p:nvPr>
            <p:ph type="ctrTitle"/>
          </p:nvPr>
        </p:nvSpPr>
        <p:spPr>
          <a:xfrm>
            <a:off x="530200" y="344802"/>
            <a:ext cx="7772400" cy="68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Find the Value That Makes Equations True</a:t>
            </a:r>
            <a:endParaRPr b="0" sz="24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90" name="Google Shape;490;p6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91" name="Google Shape;491;p66"/>
          <p:cNvSpPr txBox="1"/>
          <p:nvPr/>
        </p:nvSpPr>
        <p:spPr>
          <a:xfrm>
            <a:off x="530200" y="1071750"/>
            <a:ext cx="7510500" cy="6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Find the value that makes each equation true. Be sure you can explain your thinking in a way that others will understand.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492" name="Google Shape;492;p66"/>
          <p:cNvSpPr txBox="1"/>
          <p:nvPr/>
        </p:nvSpPr>
        <p:spPr>
          <a:xfrm>
            <a:off x="4773625" y="1516775"/>
            <a:ext cx="2912700" cy="22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Hepta Slab"/>
                <a:ea typeface="Hepta Slab"/>
                <a:cs typeface="Hepta Slab"/>
                <a:sym typeface="Hepta Slab"/>
              </a:rPr>
              <a:t>Set B:</a:t>
            </a:r>
            <a:endParaRPr b="1"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6. 5 + __ = 18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7. 13 = __ + 6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8. 20 = 15 + ___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493" name="Google Shape;493;p66"/>
          <p:cNvSpPr txBox="1"/>
          <p:nvPr/>
        </p:nvSpPr>
        <p:spPr>
          <a:xfrm>
            <a:off x="878275" y="1758150"/>
            <a:ext cx="3000000" cy="29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Set A:</a:t>
            </a:r>
            <a:endParaRPr b="1"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1. 12 – 7 = __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2. 18 - 5 = __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3. __ = 14 - 6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4. 15 - 12 = __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5. 13 - 4 = ___</a:t>
            </a:r>
            <a:endParaRPr/>
          </a:p>
        </p:txBody>
      </p:sp>
      <p:sp>
        <p:nvSpPr>
          <p:cNvPr id="494" name="Google Shape;494;p66"/>
          <p:cNvSpPr/>
          <p:nvPr/>
        </p:nvSpPr>
        <p:spPr>
          <a:xfrm>
            <a:off x="805550" y="3664800"/>
            <a:ext cx="1766400" cy="458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66"/>
          <p:cNvSpPr txBox="1"/>
          <p:nvPr/>
        </p:nvSpPr>
        <p:spPr>
          <a:xfrm>
            <a:off x="3538025" y="3849250"/>
            <a:ext cx="4337400" cy="6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Hepta Slab"/>
                <a:ea typeface="Hepta Slab"/>
                <a:cs typeface="Hepta Slab"/>
                <a:sym typeface="Hepta Slab"/>
              </a:rPr>
              <a:t>How is this equations difference from all of the others?</a:t>
            </a:r>
            <a:endParaRPr b="1"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67"/>
          <p:cNvSpPr txBox="1"/>
          <p:nvPr>
            <p:ph type="ctrTitle"/>
          </p:nvPr>
        </p:nvSpPr>
        <p:spPr>
          <a:xfrm>
            <a:off x="640050" y="557271"/>
            <a:ext cx="7772400" cy="61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4"/>
                </a:solidFill>
                <a:latin typeface="Hepta Slab"/>
                <a:ea typeface="Hepta Slab"/>
                <a:cs typeface="Hepta Slab"/>
                <a:sym typeface="Hepta Slab"/>
              </a:rPr>
              <a:t>Let’s Put it All Together</a:t>
            </a:r>
            <a:endParaRPr b="0" sz="3000">
              <a:solidFill>
                <a:schemeClr val="accent4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01" name="Google Shape;501;p67"/>
          <p:cNvSpPr/>
          <p:nvPr/>
        </p:nvSpPr>
        <p:spPr>
          <a:xfrm flipH="1">
            <a:off x="3426986" y="2179800"/>
            <a:ext cx="2404364" cy="1774772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67"/>
          <p:cNvSpPr txBox="1"/>
          <p:nvPr/>
        </p:nvSpPr>
        <p:spPr>
          <a:xfrm>
            <a:off x="3715800" y="2179800"/>
            <a:ext cx="1853100" cy="11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method do you like best for subtracting?</a:t>
            </a:r>
            <a:endParaRPr b="1"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Why?</a:t>
            </a:r>
            <a:endParaRPr b="1"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03" name="Google Shape;503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4325" y="2555225"/>
            <a:ext cx="2290050" cy="2039086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67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05" name="Google Shape;505;p67"/>
          <p:cNvSpPr txBox="1"/>
          <p:nvPr/>
        </p:nvSpPr>
        <p:spPr>
          <a:xfrm>
            <a:off x="1133850" y="1171375"/>
            <a:ext cx="6784800" cy="8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Today we used different methods for subtracting.</a:t>
            </a:r>
            <a:endParaRPr sz="23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68"/>
          <p:cNvSpPr txBox="1"/>
          <p:nvPr>
            <p:ph type="ctrTitle"/>
          </p:nvPr>
        </p:nvSpPr>
        <p:spPr>
          <a:xfrm>
            <a:off x="740725" y="1531624"/>
            <a:ext cx="7772400" cy="15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Add and Subtract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within 10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11" name="Google Shape;511;p68"/>
          <p:cNvSpPr txBox="1"/>
          <p:nvPr/>
        </p:nvSpPr>
        <p:spPr>
          <a:xfrm>
            <a:off x="3181125" y="3098513"/>
            <a:ext cx="4253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add and subtract within 10.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12" name="Google Shape;512;p68"/>
          <p:cNvSpPr/>
          <p:nvPr/>
        </p:nvSpPr>
        <p:spPr>
          <a:xfrm>
            <a:off x="2698202" y="3098528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68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OA.B.2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14" name="Google Shape;514;p68"/>
          <p:cNvSpPr txBox="1"/>
          <p:nvPr/>
        </p:nvSpPr>
        <p:spPr>
          <a:xfrm>
            <a:off x="7770600" y="-17937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595959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</a:t>
            </a:r>
            <a:endParaRPr sz="80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69"/>
          <p:cNvSpPr txBox="1"/>
          <p:nvPr>
            <p:ph type="ctrTitle"/>
          </p:nvPr>
        </p:nvSpPr>
        <p:spPr>
          <a:xfrm>
            <a:off x="978675" y="658950"/>
            <a:ext cx="7093500" cy="75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What Do You Know About Math?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20" name="Google Shape;520;p69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521" name="Google Shape;521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9775" y="1982675"/>
            <a:ext cx="2066925" cy="2209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70"/>
          <p:cNvSpPr txBox="1"/>
          <p:nvPr>
            <p:ph type="ctrTitle"/>
          </p:nvPr>
        </p:nvSpPr>
        <p:spPr>
          <a:xfrm>
            <a:off x="544775" y="172150"/>
            <a:ext cx="7425000" cy="63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Introduce Check It Off; Add or Subtract within 10</a:t>
            </a:r>
            <a:endParaRPr b="0" sz="2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27" name="Google Shape;527;p7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528" name="Google Shape;528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2363" y="846250"/>
            <a:ext cx="3000000" cy="2885993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70"/>
          <p:cNvSpPr txBox="1"/>
          <p:nvPr/>
        </p:nvSpPr>
        <p:spPr>
          <a:xfrm>
            <a:off x="704000" y="803950"/>
            <a:ext cx="3000000" cy="29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I’m going to pick two cards. I have to decide whether I want to add or subtract.</a:t>
            </a:r>
            <a:endParaRPr sz="13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Now I find the value.</a:t>
            </a:r>
            <a:endParaRPr sz="13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Now I check off the value. What expression represents the value of the numbers?</a:t>
            </a:r>
            <a:endParaRPr sz="13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I record the expression on my recording sheet next to the value. Now it’s my partner’s turn.</a:t>
            </a:r>
            <a:endParaRPr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30" name="Google Shape;530;p70"/>
          <p:cNvSpPr txBox="1"/>
          <p:nvPr/>
        </p:nvSpPr>
        <p:spPr>
          <a:xfrm>
            <a:off x="503275" y="3757950"/>
            <a:ext cx="8132700" cy="10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Did you write any expressions that matched the same value? What number was it? What were the expressions?</a:t>
            </a:r>
            <a:endParaRPr b="1" sz="12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70"/>
          <p:cNvSpPr txBox="1"/>
          <p:nvPr/>
        </p:nvSpPr>
        <p:spPr>
          <a:xfrm>
            <a:off x="544775" y="4273175"/>
            <a:ext cx="80913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Were there any values that you and your partner did not find? What are some expressions that could match these numbers?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71"/>
          <p:cNvSpPr txBox="1"/>
          <p:nvPr>
            <p:ph type="ctrTitle"/>
          </p:nvPr>
        </p:nvSpPr>
        <p:spPr>
          <a:xfrm>
            <a:off x="530200" y="344802"/>
            <a:ext cx="7772400" cy="68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What’s the Value?</a:t>
            </a:r>
            <a:endParaRPr b="0" sz="24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537" name="Google Shape;537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3450" y="1375950"/>
            <a:ext cx="2860450" cy="321332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38" name="Google Shape;538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2927" y="1774752"/>
            <a:ext cx="2525525" cy="25255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39" name="Google Shape;539;p7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72"/>
          <p:cNvSpPr txBox="1"/>
          <p:nvPr>
            <p:ph type="ctrTitle"/>
          </p:nvPr>
        </p:nvSpPr>
        <p:spPr>
          <a:xfrm>
            <a:off x="685800" y="395271"/>
            <a:ext cx="7772400" cy="63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4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What’s the Sum? What’s the Difference?</a:t>
            </a:r>
            <a:endParaRPr b="0" sz="24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545" name="Google Shape;545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00" y="1293100"/>
            <a:ext cx="4369124" cy="3301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46" name="Google Shape;546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4950" y="2392850"/>
            <a:ext cx="3312966" cy="632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47" name="Google Shape;547;p7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73"/>
          <p:cNvSpPr txBox="1"/>
          <p:nvPr>
            <p:ph type="ctrTitle"/>
          </p:nvPr>
        </p:nvSpPr>
        <p:spPr>
          <a:xfrm>
            <a:off x="1449150" y="738975"/>
            <a:ext cx="6245700" cy="148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Today, you played a math game and added and subtracted within 10. We are going to make a chart to describe what you do and I do in our mathematical community.</a:t>
            </a:r>
            <a:endParaRPr sz="24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53" name="Google Shape;553;p73"/>
          <p:cNvSpPr txBox="1"/>
          <p:nvPr/>
        </p:nvSpPr>
        <p:spPr>
          <a:xfrm>
            <a:off x="7801950" y="267250"/>
            <a:ext cx="1219200" cy="10272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4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Synthesis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554" name="Google Shape;554;p73"/>
          <p:cNvPicPr preferRelativeResize="0"/>
          <p:nvPr/>
        </p:nvPicPr>
        <p:blipFill rotWithShape="1">
          <a:blip r:embed="rId3">
            <a:alphaModFix/>
          </a:blip>
          <a:srcRect b="0" l="0" r="3493" t="0"/>
          <a:stretch/>
        </p:blipFill>
        <p:spPr>
          <a:xfrm>
            <a:off x="734800" y="3395000"/>
            <a:ext cx="1352400" cy="123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04575" y="2781925"/>
            <a:ext cx="3967751" cy="1748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73"/>
          <p:cNvSpPr/>
          <p:nvPr/>
        </p:nvSpPr>
        <p:spPr>
          <a:xfrm>
            <a:off x="2136199" y="2308675"/>
            <a:ext cx="2059493" cy="1748510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73"/>
          <p:cNvSpPr txBox="1"/>
          <p:nvPr/>
        </p:nvSpPr>
        <p:spPr>
          <a:xfrm>
            <a:off x="2463363" y="2437775"/>
            <a:ext cx="1352400" cy="10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What does it look like and sound like to do math together?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74"/>
          <p:cNvSpPr txBox="1"/>
          <p:nvPr>
            <p:ph type="ctrTitle"/>
          </p:nvPr>
        </p:nvSpPr>
        <p:spPr>
          <a:xfrm>
            <a:off x="1683000" y="1409400"/>
            <a:ext cx="5778000" cy="149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Relate Addition &amp; Subtraction within 10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63" name="Google Shape;563;p74"/>
          <p:cNvSpPr txBox="1"/>
          <p:nvPr/>
        </p:nvSpPr>
        <p:spPr>
          <a:xfrm>
            <a:off x="2650325" y="2906313"/>
            <a:ext cx="44478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think about the relationship between addition and subtraction.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64" name="Google Shape;564;p74"/>
          <p:cNvSpPr/>
          <p:nvPr/>
        </p:nvSpPr>
        <p:spPr>
          <a:xfrm>
            <a:off x="2162477" y="2984178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74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MD.C.3, MD.C.4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66" name="Google Shape;566;p74"/>
          <p:cNvSpPr txBox="1"/>
          <p:nvPr/>
        </p:nvSpPr>
        <p:spPr>
          <a:xfrm>
            <a:off x="7770600" y="-17022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595959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2</a:t>
            </a:r>
            <a:endParaRPr sz="80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75"/>
          <p:cNvSpPr txBox="1"/>
          <p:nvPr>
            <p:ph type="ctrTitle"/>
          </p:nvPr>
        </p:nvSpPr>
        <p:spPr>
          <a:xfrm>
            <a:off x="511925" y="593871"/>
            <a:ext cx="7772400" cy="63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What Do You Know About 10?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72" name="Google Shape;572;p7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73" name="Google Shape;573;p75"/>
          <p:cNvSpPr txBox="1"/>
          <p:nvPr/>
        </p:nvSpPr>
        <p:spPr>
          <a:xfrm>
            <a:off x="503275" y="4291350"/>
            <a:ext cx="81327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could we represent 10?</a:t>
            </a:r>
            <a:endParaRPr b="1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76"/>
          <p:cNvSpPr txBox="1"/>
          <p:nvPr>
            <p:ph type="ctrTitle"/>
          </p:nvPr>
        </p:nvSpPr>
        <p:spPr>
          <a:xfrm>
            <a:off x="384225" y="59349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Revisit What’s Behind My Back; 10 Cubes</a:t>
            </a:r>
            <a:endParaRPr b="0" sz="26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79" name="Google Shape;579;p7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80" name="Google Shape;580;p76"/>
          <p:cNvSpPr txBox="1"/>
          <p:nvPr/>
        </p:nvSpPr>
        <p:spPr>
          <a:xfrm>
            <a:off x="618450" y="1371500"/>
            <a:ext cx="7498500" cy="21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We are going to play a game called What’s Behind My Back. Let’s play the first round together to make sure we all remember how to play.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many cubes are behind my back? How do you know?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Switch roles.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581" name="Google Shape;581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56626" y="1273275"/>
            <a:ext cx="442975" cy="3135324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76"/>
          <p:cNvSpPr txBox="1"/>
          <p:nvPr/>
        </p:nvSpPr>
        <p:spPr>
          <a:xfrm>
            <a:off x="479275" y="3871850"/>
            <a:ext cx="8068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Hepta Slab"/>
                <a:ea typeface="Hepta Slab"/>
                <a:cs typeface="Hepta Slab"/>
                <a:sym typeface="Hepta Slab"/>
              </a:rPr>
              <a:t>How does this expression represent the game?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2 + _____ = 10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83" name="Google Shape;583;p76"/>
          <p:cNvSpPr txBox="1"/>
          <p:nvPr/>
        </p:nvSpPr>
        <p:spPr>
          <a:xfrm>
            <a:off x="333300" y="4389350"/>
            <a:ext cx="8068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Hepta Slab"/>
                <a:ea typeface="Hepta Slab"/>
                <a:cs typeface="Hepta Slab"/>
                <a:sym typeface="Hepta Slab"/>
              </a:rPr>
              <a:t>How can we represent the game with a subtraction equation?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77"/>
          <p:cNvSpPr txBox="1"/>
          <p:nvPr>
            <p:ph type="ctrTitle"/>
          </p:nvPr>
        </p:nvSpPr>
        <p:spPr>
          <a:xfrm>
            <a:off x="557675" y="468247"/>
            <a:ext cx="7772400" cy="65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Sums of 10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589" name="Google Shape;589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1275" y="1272150"/>
            <a:ext cx="2409575" cy="3249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90" name="Google Shape;590;p77"/>
          <p:cNvSpPr txBox="1"/>
          <p:nvPr/>
        </p:nvSpPr>
        <p:spPr>
          <a:xfrm>
            <a:off x="1247075" y="1987500"/>
            <a:ext cx="2600700" cy="18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Hepta Slab"/>
                <a:ea typeface="Hepta Slab"/>
                <a:cs typeface="Hepta Slab"/>
                <a:sym typeface="Hepta Slab"/>
              </a:rPr>
              <a:t>Write as many equation as you can to represent the tower.</a:t>
            </a:r>
            <a:endParaRPr sz="18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91" name="Google Shape;591;p7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592" name="Google Shape;592;p77"/>
          <p:cNvPicPr preferRelativeResize="0"/>
          <p:nvPr/>
        </p:nvPicPr>
        <p:blipFill rotWithShape="1">
          <a:blip r:embed="rId3">
            <a:alphaModFix/>
          </a:blip>
          <a:srcRect b="79972" l="0" r="0" t="0"/>
          <a:stretch/>
        </p:blipFill>
        <p:spPr>
          <a:xfrm>
            <a:off x="1438200" y="1192250"/>
            <a:ext cx="2409575" cy="65070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93" name="Google Shape;593;p77"/>
          <p:cNvSpPr txBox="1"/>
          <p:nvPr/>
        </p:nvSpPr>
        <p:spPr>
          <a:xfrm>
            <a:off x="618575" y="3392850"/>
            <a:ext cx="4115700" cy="13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Hepta Slab"/>
                <a:ea typeface="Hepta Slab"/>
                <a:cs typeface="Hepta Slab"/>
                <a:sym typeface="Hepta Slab"/>
              </a:rPr>
              <a:t>Continue writing as many equations for each cube tower. You can write addition and subtraction equations.</a:t>
            </a:r>
            <a:endParaRPr sz="1800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8" name="Google Shape;598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5275" y="1538825"/>
            <a:ext cx="2338651" cy="29975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9" name="Google Shape;599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7010" y="1538825"/>
            <a:ext cx="2241490" cy="29517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00" name="Google Shape;600;p78"/>
          <p:cNvSpPr txBox="1"/>
          <p:nvPr/>
        </p:nvSpPr>
        <p:spPr>
          <a:xfrm>
            <a:off x="277400" y="173375"/>
            <a:ext cx="1225200" cy="1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01" name="Google Shape;601;p7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02" name="Google Shape;602;p78"/>
          <p:cNvSpPr txBox="1"/>
          <p:nvPr/>
        </p:nvSpPr>
        <p:spPr>
          <a:xfrm>
            <a:off x="718125" y="493150"/>
            <a:ext cx="7251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pta Slab"/>
                <a:ea typeface="Hepta Slab"/>
                <a:cs typeface="Hepta Slab"/>
                <a:sym typeface="Hepta Slab"/>
              </a:rPr>
              <a:t>Find the number that makes each equation true. Then write the letter of the cube tower that represents the equation.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03" name="Google Shape;603;p78"/>
          <p:cNvSpPr txBox="1"/>
          <p:nvPr/>
        </p:nvSpPr>
        <p:spPr>
          <a:xfrm>
            <a:off x="6320425" y="1538825"/>
            <a:ext cx="2338800" cy="10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Hepta Slab"/>
                <a:ea typeface="Hepta Slab"/>
                <a:cs typeface="Hepta Slab"/>
                <a:sym typeface="Hepta Slab"/>
              </a:rPr>
              <a:t>10 - 7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Hepta Slab"/>
                <a:ea typeface="Hepta Slab"/>
                <a:cs typeface="Hepta Slab"/>
                <a:sym typeface="Hepta Slab"/>
              </a:rPr>
              <a:t>Which cube tower does this represent?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04" name="Google Shape;604;p78"/>
          <p:cNvSpPr txBox="1"/>
          <p:nvPr/>
        </p:nvSpPr>
        <p:spPr>
          <a:xfrm>
            <a:off x="6320425" y="2545900"/>
            <a:ext cx="2338800" cy="10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Hepta Slab"/>
                <a:ea typeface="Hepta Slab"/>
                <a:cs typeface="Hepta Slab"/>
                <a:sym typeface="Hepta Slab"/>
              </a:rPr>
              <a:t>Where do you see each part of the equation in the tower?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05" name="Google Shape;605;p78"/>
          <p:cNvSpPr txBox="1"/>
          <p:nvPr/>
        </p:nvSpPr>
        <p:spPr>
          <a:xfrm>
            <a:off x="6320425" y="3508425"/>
            <a:ext cx="2338800" cy="10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Hepta Slab"/>
                <a:ea typeface="Hepta Slab"/>
                <a:cs typeface="Hepta Slab"/>
                <a:sym typeface="Hepta Slab"/>
              </a:rPr>
              <a:t>How can the tower help us find the unknown number?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79"/>
          <p:cNvSpPr txBox="1"/>
          <p:nvPr>
            <p:ph type="ctrTitle"/>
          </p:nvPr>
        </p:nvSpPr>
        <p:spPr>
          <a:xfrm>
            <a:off x="1449150" y="738975"/>
            <a:ext cx="6245700" cy="60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Let’s revisit our Math Commnity Chart</a:t>
            </a:r>
            <a:endParaRPr sz="26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11" name="Google Shape;611;p79"/>
          <p:cNvSpPr txBox="1"/>
          <p:nvPr/>
        </p:nvSpPr>
        <p:spPr>
          <a:xfrm>
            <a:off x="7801950" y="267250"/>
            <a:ext cx="1219200" cy="10272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4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Synthesis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612" name="Google Shape;612;p79"/>
          <p:cNvPicPr preferRelativeResize="0"/>
          <p:nvPr/>
        </p:nvPicPr>
        <p:blipFill rotWithShape="1">
          <a:blip r:embed="rId3">
            <a:alphaModFix/>
          </a:blip>
          <a:srcRect b="0" l="0" r="3493" t="0"/>
          <a:stretch/>
        </p:blipFill>
        <p:spPr>
          <a:xfrm>
            <a:off x="734800" y="3395000"/>
            <a:ext cx="1352400" cy="123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0750" y="1646500"/>
            <a:ext cx="3967751" cy="1748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79"/>
          <p:cNvSpPr/>
          <p:nvPr/>
        </p:nvSpPr>
        <p:spPr>
          <a:xfrm>
            <a:off x="2136200" y="2053924"/>
            <a:ext cx="2315890" cy="2003237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79"/>
          <p:cNvSpPr txBox="1"/>
          <p:nvPr/>
        </p:nvSpPr>
        <p:spPr>
          <a:xfrm>
            <a:off x="2463377" y="2277950"/>
            <a:ext cx="1532400" cy="11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Based on what we did today, what can we add to doing math?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80"/>
          <p:cNvSpPr txBox="1"/>
          <p:nvPr>
            <p:ph type="ctrTitle"/>
          </p:nvPr>
        </p:nvSpPr>
        <p:spPr>
          <a:xfrm>
            <a:off x="2006850" y="2073550"/>
            <a:ext cx="51303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Relate Addition and Subtraction within 20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21" name="Google Shape;621;p80"/>
          <p:cNvSpPr txBox="1"/>
          <p:nvPr/>
        </p:nvSpPr>
        <p:spPr>
          <a:xfrm>
            <a:off x="2949575" y="2811550"/>
            <a:ext cx="44478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find the number that makes the equations with 20.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22" name="Google Shape;622;p80"/>
          <p:cNvSpPr/>
          <p:nvPr/>
        </p:nvSpPr>
        <p:spPr>
          <a:xfrm>
            <a:off x="2498352" y="2811553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80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OA.B.2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24" name="Google Shape;624;p80"/>
          <p:cNvSpPr txBox="1"/>
          <p:nvPr/>
        </p:nvSpPr>
        <p:spPr>
          <a:xfrm>
            <a:off x="7770600" y="-19772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595959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3</a:t>
            </a:r>
            <a:endParaRPr sz="80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81"/>
          <p:cNvSpPr txBox="1"/>
          <p:nvPr>
            <p:ph type="ctrTitle"/>
          </p:nvPr>
        </p:nvSpPr>
        <p:spPr>
          <a:xfrm>
            <a:off x="2954950" y="446825"/>
            <a:ext cx="3146700" cy="75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30" name="Google Shape;630;p81"/>
          <p:cNvSpPr txBox="1"/>
          <p:nvPr>
            <p:ph idx="4294967295" type="title"/>
          </p:nvPr>
        </p:nvSpPr>
        <p:spPr>
          <a:xfrm>
            <a:off x="3939250" y="1204325"/>
            <a:ext cx="1385400" cy="5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Hepta Slab"/>
                <a:ea typeface="Hepta Slab"/>
                <a:cs typeface="Hepta Slab"/>
                <a:sym typeface="Hepta Slab"/>
              </a:rPr>
              <a:t>7 + 3</a:t>
            </a:r>
            <a:endParaRPr sz="30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31" name="Google Shape;631;p81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82"/>
          <p:cNvSpPr txBox="1"/>
          <p:nvPr>
            <p:ph type="ctrTitle"/>
          </p:nvPr>
        </p:nvSpPr>
        <p:spPr>
          <a:xfrm>
            <a:off x="2954950" y="446825"/>
            <a:ext cx="3146700" cy="75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37" name="Google Shape;637;p82"/>
          <p:cNvSpPr txBox="1"/>
          <p:nvPr>
            <p:ph idx="4294967295" type="title"/>
          </p:nvPr>
        </p:nvSpPr>
        <p:spPr>
          <a:xfrm>
            <a:off x="3939250" y="1204325"/>
            <a:ext cx="1385400" cy="5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Hepta Slab"/>
                <a:ea typeface="Hepta Slab"/>
                <a:cs typeface="Hepta Slab"/>
                <a:sym typeface="Hepta Slab"/>
              </a:rPr>
              <a:t>10 - 7</a:t>
            </a:r>
            <a:endParaRPr sz="30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38" name="Google Shape;638;p82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83"/>
          <p:cNvSpPr txBox="1"/>
          <p:nvPr>
            <p:ph type="ctrTitle"/>
          </p:nvPr>
        </p:nvSpPr>
        <p:spPr>
          <a:xfrm>
            <a:off x="2954950" y="446825"/>
            <a:ext cx="3146700" cy="75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44" name="Google Shape;644;p83"/>
          <p:cNvSpPr txBox="1"/>
          <p:nvPr>
            <p:ph idx="4294967295" type="title"/>
          </p:nvPr>
        </p:nvSpPr>
        <p:spPr>
          <a:xfrm>
            <a:off x="3939250" y="1204325"/>
            <a:ext cx="1385400" cy="5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Hepta Slab"/>
                <a:ea typeface="Hepta Slab"/>
                <a:cs typeface="Hepta Slab"/>
                <a:sym typeface="Hepta Slab"/>
              </a:rPr>
              <a:t>10 - 2</a:t>
            </a:r>
            <a:endParaRPr sz="30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45" name="Google Shape;645;p8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84"/>
          <p:cNvSpPr txBox="1"/>
          <p:nvPr>
            <p:ph type="ctrTitle"/>
          </p:nvPr>
        </p:nvSpPr>
        <p:spPr>
          <a:xfrm>
            <a:off x="2954950" y="446825"/>
            <a:ext cx="3146700" cy="75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51" name="Google Shape;651;p84"/>
          <p:cNvSpPr txBox="1"/>
          <p:nvPr>
            <p:ph idx="4294967295" type="title"/>
          </p:nvPr>
        </p:nvSpPr>
        <p:spPr>
          <a:xfrm>
            <a:off x="3939250" y="1204325"/>
            <a:ext cx="1385400" cy="5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Hepta Slab"/>
                <a:ea typeface="Hepta Slab"/>
                <a:cs typeface="Hepta Slab"/>
                <a:sym typeface="Hepta Slab"/>
              </a:rPr>
              <a:t>10 - 4</a:t>
            </a:r>
            <a:endParaRPr sz="30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52" name="Google Shape;652;p8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53" name="Google Shape;653;p84"/>
          <p:cNvSpPr txBox="1"/>
          <p:nvPr/>
        </p:nvSpPr>
        <p:spPr>
          <a:xfrm>
            <a:off x="503275" y="4291350"/>
            <a:ext cx="81327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did thinking about </a:t>
            </a: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addiction</a:t>
            </a: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 help you subtract?</a:t>
            </a:r>
            <a:endParaRPr b="1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85"/>
          <p:cNvSpPr txBox="1"/>
          <p:nvPr>
            <p:ph type="ctrTitle"/>
          </p:nvPr>
        </p:nvSpPr>
        <p:spPr>
          <a:xfrm>
            <a:off x="384225" y="36489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What’s Behind My Back; 20 Cubes</a:t>
            </a:r>
            <a:endParaRPr b="0" sz="26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59" name="Google Shape;659;p8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60" name="Google Shape;660;p85"/>
          <p:cNvSpPr txBox="1"/>
          <p:nvPr/>
        </p:nvSpPr>
        <p:spPr>
          <a:xfrm>
            <a:off x="535400" y="973900"/>
            <a:ext cx="6418800" cy="16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We are going to play What’s Behind My Back this time with 20 cubes. 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did you figure out how many connecting cubes were behind your partners back last time?</a:t>
            </a:r>
            <a:endParaRPr sz="12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661" name="Google Shape;661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7776" y="1273275"/>
            <a:ext cx="442975" cy="3135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5876" y="1273275"/>
            <a:ext cx="442975" cy="3135324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85"/>
          <p:cNvSpPr txBox="1"/>
          <p:nvPr/>
        </p:nvSpPr>
        <p:spPr>
          <a:xfrm>
            <a:off x="493875" y="2437625"/>
            <a:ext cx="69690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Let’s try.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This time when you play, you are going to record an addition equation with a blank to represent the missing cubes, before you figure out how many are behind your partner’s back. What equation should we record?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What’s behind my back? How do you know?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86"/>
          <p:cNvSpPr txBox="1"/>
          <p:nvPr>
            <p:ph type="ctrTitle"/>
          </p:nvPr>
        </p:nvSpPr>
        <p:spPr>
          <a:xfrm>
            <a:off x="594275" y="505746"/>
            <a:ext cx="7772400" cy="60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What’s Behind My Back: 20 Cubes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69" name="Google Shape;669;p8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670" name="Google Shape;670;p86"/>
          <p:cNvPicPr preferRelativeResize="0"/>
          <p:nvPr/>
        </p:nvPicPr>
        <p:blipFill rotWithShape="1">
          <a:blip r:embed="rId3">
            <a:alphaModFix/>
          </a:blip>
          <a:srcRect b="10913" l="0" r="0" t="0"/>
          <a:stretch/>
        </p:blipFill>
        <p:spPr>
          <a:xfrm rot="5400000">
            <a:off x="4384563" y="-283600"/>
            <a:ext cx="842475" cy="5312125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86"/>
          <p:cNvSpPr txBox="1"/>
          <p:nvPr/>
        </p:nvSpPr>
        <p:spPr>
          <a:xfrm>
            <a:off x="446100" y="2900075"/>
            <a:ext cx="7920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What’s an addition equation I can write to represent the number of cubes you know and the number of cubes you need to figure out?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672" name="Google Shape;672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4059237" y="-1451375"/>
            <a:ext cx="842475" cy="5962726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86"/>
          <p:cNvSpPr txBox="1"/>
          <p:nvPr/>
        </p:nvSpPr>
        <p:spPr>
          <a:xfrm>
            <a:off x="388650" y="4079250"/>
            <a:ext cx="836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Tell your partner how you can figure out how many cubes are missing.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87"/>
          <p:cNvSpPr txBox="1"/>
          <p:nvPr>
            <p:ph type="ctrTitle"/>
          </p:nvPr>
        </p:nvSpPr>
        <p:spPr>
          <a:xfrm>
            <a:off x="362475" y="489546"/>
            <a:ext cx="7772400" cy="61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Make the Equation True</a:t>
            </a:r>
            <a:endParaRPr b="0" sz="24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679" name="Google Shape;679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8248" y="1136300"/>
            <a:ext cx="6798375" cy="734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0" name="Google Shape;680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1225" y="2058525"/>
            <a:ext cx="2038350" cy="60317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1" name="Google Shape;681;p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56525" y="2055325"/>
            <a:ext cx="1951250" cy="5905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2" name="Google Shape;682;p8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30288" y="2055338"/>
            <a:ext cx="2038350" cy="5905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3" name="Google Shape;683;p8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1225" y="2947000"/>
            <a:ext cx="2057400" cy="6191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4" name="Google Shape;684;p8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56525" y="2958937"/>
            <a:ext cx="1951250" cy="54909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5" name="Google Shape;685;p8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416000" y="2930687"/>
            <a:ext cx="2066925" cy="5905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6" name="Google Shape;686;p8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907463" y="3807887"/>
            <a:ext cx="2038350" cy="5619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7" name="Google Shape;687;p8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57313" y="3821087"/>
            <a:ext cx="3383413" cy="54841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88" name="Google Shape;688;p8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89" name="Google Shape;689;p87"/>
          <p:cNvSpPr/>
          <p:nvPr/>
        </p:nvSpPr>
        <p:spPr>
          <a:xfrm>
            <a:off x="3570750" y="2859675"/>
            <a:ext cx="2127600" cy="7344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87"/>
          <p:cNvSpPr/>
          <p:nvPr/>
        </p:nvSpPr>
        <p:spPr>
          <a:xfrm>
            <a:off x="1815600" y="3728100"/>
            <a:ext cx="2222100" cy="7344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87"/>
          <p:cNvSpPr txBox="1"/>
          <p:nvPr/>
        </p:nvSpPr>
        <p:spPr>
          <a:xfrm>
            <a:off x="736800" y="4462500"/>
            <a:ext cx="7670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did thinking about a ten help them find their answer?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88"/>
          <p:cNvSpPr txBox="1"/>
          <p:nvPr>
            <p:ph type="ctrTitle"/>
          </p:nvPr>
        </p:nvSpPr>
        <p:spPr>
          <a:xfrm>
            <a:off x="685800" y="558871"/>
            <a:ext cx="7772400" cy="62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4"/>
                </a:solidFill>
                <a:latin typeface="Hepta Slab"/>
                <a:ea typeface="Hepta Slab"/>
                <a:cs typeface="Hepta Slab"/>
                <a:sym typeface="Hepta Slab"/>
              </a:rPr>
              <a:t>Let’s Put it All Together</a:t>
            </a:r>
            <a:endParaRPr b="0" sz="3000">
              <a:solidFill>
                <a:schemeClr val="accent4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697" name="Google Shape;697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3311" y="3230997"/>
            <a:ext cx="1648817" cy="1468125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88"/>
          <p:cNvSpPr/>
          <p:nvPr/>
        </p:nvSpPr>
        <p:spPr>
          <a:xfrm>
            <a:off x="6194700" y="1728601"/>
            <a:ext cx="2533294" cy="1748510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88"/>
          <p:cNvSpPr txBox="1"/>
          <p:nvPr/>
        </p:nvSpPr>
        <p:spPr>
          <a:xfrm>
            <a:off x="6458000" y="1915427"/>
            <a:ext cx="1856100" cy="13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We are going to make a list of norms for how we do math together.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00" name="Google Shape;700;p88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01" name="Google Shape;701;p88"/>
          <p:cNvSpPr txBox="1"/>
          <p:nvPr/>
        </p:nvSpPr>
        <p:spPr>
          <a:xfrm>
            <a:off x="784600" y="1061950"/>
            <a:ext cx="7943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Today, we found the unknown number in equations that makes them true.</a:t>
            </a:r>
            <a:endParaRPr sz="22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702" name="Google Shape;702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50" y="2085300"/>
            <a:ext cx="3967751" cy="174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89"/>
          <p:cNvSpPr txBox="1"/>
          <p:nvPr>
            <p:ph type="ctrTitle"/>
          </p:nvPr>
        </p:nvSpPr>
        <p:spPr>
          <a:xfrm>
            <a:off x="2005825" y="2060225"/>
            <a:ext cx="58722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Add and Subtract Your Way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08" name="Google Shape;708;p89"/>
          <p:cNvSpPr txBox="1"/>
          <p:nvPr/>
        </p:nvSpPr>
        <p:spPr>
          <a:xfrm>
            <a:off x="3002075" y="2798213"/>
            <a:ext cx="44478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add and subtract within 20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09" name="Google Shape;709;p89"/>
          <p:cNvSpPr/>
          <p:nvPr/>
        </p:nvSpPr>
        <p:spPr>
          <a:xfrm>
            <a:off x="2508402" y="2798228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89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OA.C.6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11" name="Google Shape;711;p89"/>
          <p:cNvSpPr txBox="1"/>
          <p:nvPr/>
        </p:nvSpPr>
        <p:spPr>
          <a:xfrm>
            <a:off x="7770600" y="-19772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595959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4</a:t>
            </a:r>
            <a:endParaRPr sz="80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90"/>
          <p:cNvSpPr txBox="1"/>
          <p:nvPr>
            <p:ph type="ctrTitle"/>
          </p:nvPr>
        </p:nvSpPr>
        <p:spPr>
          <a:xfrm>
            <a:off x="728400" y="591846"/>
            <a:ext cx="7772400" cy="59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17" name="Google Shape;717;p90"/>
          <p:cNvSpPr txBox="1"/>
          <p:nvPr/>
        </p:nvSpPr>
        <p:spPr>
          <a:xfrm>
            <a:off x="3072000" y="11879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8 + 2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18" name="Google Shape;718;p9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91"/>
          <p:cNvSpPr txBox="1"/>
          <p:nvPr>
            <p:ph type="ctrTitle"/>
          </p:nvPr>
        </p:nvSpPr>
        <p:spPr>
          <a:xfrm>
            <a:off x="685800" y="439784"/>
            <a:ext cx="7772400" cy="62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24" name="Google Shape;724;p91"/>
          <p:cNvSpPr txBox="1"/>
          <p:nvPr/>
        </p:nvSpPr>
        <p:spPr>
          <a:xfrm>
            <a:off x="3072000" y="11773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8 + 3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25" name="Google Shape;725;p91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92"/>
          <p:cNvSpPr txBox="1"/>
          <p:nvPr>
            <p:ph type="ctrTitle"/>
          </p:nvPr>
        </p:nvSpPr>
        <p:spPr>
          <a:xfrm>
            <a:off x="685800" y="559746"/>
            <a:ext cx="7772400" cy="62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31" name="Google Shape;731;p92"/>
          <p:cNvSpPr txBox="1"/>
          <p:nvPr/>
        </p:nvSpPr>
        <p:spPr>
          <a:xfrm>
            <a:off x="3072000" y="11879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8 + 5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32" name="Google Shape;732;p92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93"/>
          <p:cNvSpPr txBox="1"/>
          <p:nvPr>
            <p:ph type="ctrTitle"/>
          </p:nvPr>
        </p:nvSpPr>
        <p:spPr>
          <a:xfrm>
            <a:off x="685800" y="570546"/>
            <a:ext cx="7772400" cy="61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38" name="Google Shape;738;p93"/>
          <p:cNvSpPr txBox="1"/>
          <p:nvPr/>
        </p:nvSpPr>
        <p:spPr>
          <a:xfrm>
            <a:off x="3072000" y="11879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7</a:t>
            </a:r>
            <a:r>
              <a:rPr lang="en" sz="30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 + 6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39" name="Google Shape;739;p9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40" name="Google Shape;740;p93"/>
          <p:cNvSpPr txBox="1"/>
          <p:nvPr/>
        </p:nvSpPr>
        <p:spPr>
          <a:xfrm>
            <a:off x="503275" y="4291350"/>
            <a:ext cx="81327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does making 10 help in finding the value of the sums?</a:t>
            </a:r>
            <a:endParaRPr b="1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94"/>
          <p:cNvSpPr txBox="1"/>
          <p:nvPr>
            <p:ph type="ctrTitle"/>
          </p:nvPr>
        </p:nvSpPr>
        <p:spPr>
          <a:xfrm>
            <a:off x="685800" y="462746"/>
            <a:ext cx="7772400" cy="61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Revisit </a:t>
            </a: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How Close? Close to 20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746" name="Google Shape;746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2038" y="3380565"/>
            <a:ext cx="3328675" cy="774886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9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748" name="Google Shape;748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5875" y="1255613"/>
            <a:ext cx="3752325" cy="2054301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94"/>
          <p:cNvSpPr txBox="1"/>
          <p:nvPr/>
        </p:nvSpPr>
        <p:spPr>
          <a:xfrm>
            <a:off x="706100" y="1220025"/>
            <a:ext cx="3752400" cy="3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Look at the 5 cards. Think about which 3 cards you would choose to add together to get close to 20.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After you choose your 3 cards, you will write an equation showing the sum.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When you have your equation written, compare it with your partner’s to see who found a sum closer to 20.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50" name="Google Shape;750;p94"/>
          <p:cNvSpPr txBox="1"/>
          <p:nvPr/>
        </p:nvSpPr>
        <p:spPr>
          <a:xfrm>
            <a:off x="5084450" y="415545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methods did you use to find a sum close to 20?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95"/>
          <p:cNvSpPr txBox="1"/>
          <p:nvPr>
            <p:ph type="ctrTitle"/>
          </p:nvPr>
        </p:nvSpPr>
        <p:spPr>
          <a:xfrm>
            <a:off x="326975" y="556471"/>
            <a:ext cx="7772400" cy="62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Add and Subtract Within 20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756" name="Google Shape;756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0500" y="2471775"/>
            <a:ext cx="1442225" cy="1962023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57" name="Google Shape;757;p95"/>
          <p:cNvSpPr txBox="1"/>
          <p:nvPr/>
        </p:nvSpPr>
        <p:spPr>
          <a:xfrm>
            <a:off x="1213625" y="1259875"/>
            <a:ext cx="6680700" cy="11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Find the </a:t>
            </a:r>
            <a:r>
              <a:rPr b="1" lang="en" sz="2000">
                <a:latin typeface="Quicksand"/>
                <a:ea typeface="Quicksand"/>
                <a:cs typeface="Quicksand"/>
                <a:sym typeface="Quicksand"/>
              </a:rPr>
              <a:t>sum</a:t>
            </a: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 or </a:t>
            </a:r>
            <a:r>
              <a:rPr b="1" lang="en" sz="2000">
                <a:latin typeface="Quicksand"/>
                <a:ea typeface="Quicksand"/>
                <a:cs typeface="Quicksand"/>
                <a:sym typeface="Quicksand"/>
              </a:rPr>
              <a:t>difference</a:t>
            </a: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Show your thinking using drawings, numbers, or words.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758" name="Google Shape;758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9673" y="2471775"/>
            <a:ext cx="1442225" cy="20161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59" name="Google Shape;759;p9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60" name="Google Shape;760;p95"/>
          <p:cNvSpPr/>
          <p:nvPr/>
        </p:nvSpPr>
        <p:spPr>
          <a:xfrm>
            <a:off x="2080500" y="3834300"/>
            <a:ext cx="1442100" cy="5994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96"/>
          <p:cNvSpPr txBox="1"/>
          <p:nvPr>
            <p:ph type="ctrTitle"/>
          </p:nvPr>
        </p:nvSpPr>
        <p:spPr>
          <a:xfrm>
            <a:off x="749700" y="476096"/>
            <a:ext cx="7772400" cy="59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4"/>
                </a:solidFill>
                <a:latin typeface="Hepta Slab"/>
                <a:ea typeface="Hepta Slab"/>
                <a:cs typeface="Hepta Slab"/>
                <a:sym typeface="Hepta Slab"/>
              </a:rPr>
              <a:t>Let’s Put it All Together</a:t>
            </a:r>
            <a:endParaRPr b="0" sz="3000">
              <a:solidFill>
                <a:schemeClr val="accent4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66" name="Google Shape;766;p96"/>
          <p:cNvSpPr txBox="1"/>
          <p:nvPr/>
        </p:nvSpPr>
        <p:spPr>
          <a:xfrm>
            <a:off x="1103550" y="1085100"/>
            <a:ext cx="6936900" cy="11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Today, we worked with a partner to play a game about </a:t>
            </a:r>
            <a:r>
              <a:rPr b="1" lang="en" sz="21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adding</a:t>
            </a:r>
            <a:r>
              <a:rPr lang="en" sz="21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 and </a:t>
            </a:r>
            <a:r>
              <a:rPr b="1" lang="en" sz="21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subtracting</a:t>
            </a:r>
            <a:r>
              <a:rPr lang="en" sz="21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 within 20.</a:t>
            </a:r>
            <a:endParaRPr sz="21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67" name="Google Shape;767;p96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768" name="Google Shape;768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3311" y="3230997"/>
            <a:ext cx="1648817" cy="1468125"/>
          </a:xfrm>
          <a:prstGeom prst="rect">
            <a:avLst/>
          </a:prstGeom>
          <a:noFill/>
          <a:ln>
            <a:noFill/>
          </a:ln>
        </p:spPr>
      </p:pic>
      <p:sp>
        <p:nvSpPr>
          <p:cNvPr id="769" name="Google Shape;769;p96"/>
          <p:cNvSpPr/>
          <p:nvPr/>
        </p:nvSpPr>
        <p:spPr>
          <a:xfrm>
            <a:off x="6194700" y="1957201"/>
            <a:ext cx="2533294" cy="1748510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p96"/>
          <p:cNvSpPr txBox="1"/>
          <p:nvPr/>
        </p:nvSpPr>
        <p:spPr>
          <a:xfrm>
            <a:off x="6458000" y="2144027"/>
            <a:ext cx="1856100" cy="13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Do our community norms need any additions or revisions?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771" name="Google Shape;771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50" y="2237700"/>
            <a:ext cx="3967751" cy="174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97"/>
          <p:cNvSpPr txBox="1"/>
          <p:nvPr>
            <p:ph type="ctrTitle"/>
          </p:nvPr>
        </p:nvSpPr>
        <p:spPr>
          <a:xfrm>
            <a:off x="2112300" y="1944700"/>
            <a:ext cx="49194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Add Within 50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77" name="Google Shape;777;p97"/>
          <p:cNvSpPr txBox="1"/>
          <p:nvPr/>
        </p:nvSpPr>
        <p:spPr>
          <a:xfrm>
            <a:off x="3577125" y="2604825"/>
            <a:ext cx="4253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add within 50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78" name="Google Shape;778;p97"/>
          <p:cNvSpPr/>
          <p:nvPr/>
        </p:nvSpPr>
        <p:spPr>
          <a:xfrm>
            <a:off x="3147352" y="26826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97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NBT.C.4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80" name="Google Shape;780;p97"/>
          <p:cNvSpPr txBox="1"/>
          <p:nvPr/>
        </p:nvSpPr>
        <p:spPr>
          <a:xfrm>
            <a:off x="7770600" y="-19772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595959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5</a:t>
            </a:r>
            <a:endParaRPr sz="80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98"/>
          <p:cNvSpPr txBox="1"/>
          <p:nvPr>
            <p:ph type="ctrTitle"/>
          </p:nvPr>
        </p:nvSpPr>
        <p:spPr>
          <a:xfrm>
            <a:off x="504750" y="549121"/>
            <a:ext cx="7772400" cy="61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86" name="Google Shape;786;p98"/>
          <p:cNvSpPr txBox="1"/>
          <p:nvPr/>
        </p:nvSpPr>
        <p:spPr>
          <a:xfrm>
            <a:off x="3906725" y="1166525"/>
            <a:ext cx="25890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Hepta Slab"/>
                <a:ea typeface="Hepta Slab"/>
                <a:cs typeface="Hepta Slab"/>
                <a:sym typeface="Hepta Slab"/>
              </a:rPr>
              <a:t>16 + 3</a:t>
            </a:r>
            <a:endParaRPr sz="34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87" name="Google Shape;787;p98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99"/>
          <p:cNvSpPr txBox="1"/>
          <p:nvPr>
            <p:ph type="ctrTitle"/>
          </p:nvPr>
        </p:nvSpPr>
        <p:spPr>
          <a:xfrm>
            <a:off x="547350" y="607196"/>
            <a:ext cx="7772400" cy="60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93" name="Google Shape;793;p99"/>
          <p:cNvSpPr txBox="1"/>
          <p:nvPr/>
        </p:nvSpPr>
        <p:spPr>
          <a:xfrm>
            <a:off x="3772500" y="1214100"/>
            <a:ext cx="14925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Hepta Slab"/>
                <a:ea typeface="Hepta Slab"/>
                <a:cs typeface="Hepta Slab"/>
                <a:sym typeface="Hepta Slab"/>
              </a:rPr>
              <a:t>16 + 5</a:t>
            </a:r>
            <a:endParaRPr sz="34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94" name="Google Shape;794;p99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100"/>
          <p:cNvSpPr txBox="1"/>
          <p:nvPr>
            <p:ph type="ctrTitle"/>
          </p:nvPr>
        </p:nvSpPr>
        <p:spPr>
          <a:xfrm>
            <a:off x="515400" y="527822"/>
            <a:ext cx="7772400" cy="63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00" name="Google Shape;800;p100"/>
          <p:cNvSpPr txBox="1"/>
          <p:nvPr/>
        </p:nvSpPr>
        <p:spPr>
          <a:xfrm>
            <a:off x="3906725" y="1166525"/>
            <a:ext cx="25890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Hepta Slab"/>
                <a:ea typeface="Hepta Slab"/>
                <a:cs typeface="Hepta Slab"/>
                <a:sym typeface="Hepta Slab"/>
              </a:rPr>
              <a:t>2</a:t>
            </a:r>
            <a:r>
              <a:rPr lang="en" sz="3400">
                <a:latin typeface="Hepta Slab"/>
                <a:ea typeface="Hepta Slab"/>
                <a:cs typeface="Hepta Slab"/>
                <a:sym typeface="Hepta Slab"/>
              </a:rPr>
              <a:t>6 + 5</a:t>
            </a:r>
            <a:endParaRPr sz="34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01" name="Google Shape;801;p10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101"/>
          <p:cNvSpPr txBox="1"/>
          <p:nvPr>
            <p:ph type="ctrTitle"/>
          </p:nvPr>
        </p:nvSpPr>
        <p:spPr>
          <a:xfrm>
            <a:off x="515400" y="538321"/>
            <a:ext cx="7772400" cy="62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07" name="Google Shape;807;p101"/>
          <p:cNvSpPr txBox="1"/>
          <p:nvPr/>
        </p:nvSpPr>
        <p:spPr>
          <a:xfrm>
            <a:off x="3721775" y="1166525"/>
            <a:ext cx="25890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Hepta Slab"/>
                <a:ea typeface="Hepta Slab"/>
                <a:cs typeface="Hepta Slab"/>
                <a:sym typeface="Hepta Slab"/>
              </a:rPr>
              <a:t>38</a:t>
            </a:r>
            <a:r>
              <a:rPr lang="en" sz="3400">
                <a:latin typeface="Hepta Slab"/>
                <a:ea typeface="Hepta Slab"/>
                <a:cs typeface="Hepta Slab"/>
                <a:sym typeface="Hepta Slab"/>
              </a:rPr>
              <a:t> + 6</a:t>
            </a:r>
            <a:endParaRPr sz="34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08" name="Google Shape;808;p101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09" name="Google Shape;809;p101"/>
          <p:cNvSpPr txBox="1"/>
          <p:nvPr/>
        </p:nvSpPr>
        <p:spPr>
          <a:xfrm>
            <a:off x="383850" y="4068625"/>
            <a:ext cx="8376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does looking for ways to make 10 help to find the value of the sum with larger numbers?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102"/>
          <p:cNvSpPr txBox="1"/>
          <p:nvPr>
            <p:ph type="ctrTitle"/>
          </p:nvPr>
        </p:nvSpPr>
        <p:spPr>
          <a:xfrm>
            <a:off x="504775" y="314696"/>
            <a:ext cx="7772400" cy="60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How Close? Close to 50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815" name="Google Shape;815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0875" y="3617600"/>
            <a:ext cx="3841550" cy="7629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16" name="Google Shape;816;p10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17" name="Google Shape;817;p102"/>
          <p:cNvSpPr txBox="1"/>
          <p:nvPr/>
        </p:nvSpPr>
        <p:spPr>
          <a:xfrm>
            <a:off x="706100" y="991425"/>
            <a:ext cx="3752400" cy="3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Look at the 7 cards. Think about cards you would choose to make 2 two-digit numbers that have a sum close to 50.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After you choose your two-digit numbers, you will write an equation showing the sum.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When you have your equation written, compare it with your partner’s to see who found a sum closer to 50.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818" name="Google Shape;818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0900" y="1434333"/>
            <a:ext cx="3752399" cy="2030868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103"/>
          <p:cNvSpPr txBox="1"/>
          <p:nvPr>
            <p:ph type="ctrTitle"/>
          </p:nvPr>
        </p:nvSpPr>
        <p:spPr>
          <a:xfrm>
            <a:off x="504775" y="314696"/>
            <a:ext cx="7772400" cy="60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How Close? Close to 50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824" name="Google Shape;824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0875" y="3617600"/>
            <a:ext cx="3841550" cy="7629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25" name="Google Shape;825;p10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26" name="Google Shape;826;p103"/>
          <p:cNvSpPr txBox="1"/>
          <p:nvPr/>
        </p:nvSpPr>
        <p:spPr>
          <a:xfrm>
            <a:off x="706100" y="2210625"/>
            <a:ext cx="37524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Diego made the number 38. What number could Diego make next to get close to 50?</a:t>
            </a:r>
            <a:endParaRPr b="1"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827" name="Google Shape;827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0900" y="1434333"/>
            <a:ext cx="3752399" cy="2030868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104"/>
          <p:cNvSpPr txBox="1"/>
          <p:nvPr>
            <p:ph type="ctrTitle"/>
          </p:nvPr>
        </p:nvSpPr>
        <p:spPr>
          <a:xfrm>
            <a:off x="483475" y="511347"/>
            <a:ext cx="7772400" cy="63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Add Within 50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33" name="Google Shape;833;p104"/>
          <p:cNvSpPr txBox="1"/>
          <p:nvPr/>
        </p:nvSpPr>
        <p:spPr>
          <a:xfrm>
            <a:off x="1479275" y="1199488"/>
            <a:ext cx="6185400" cy="9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icksand"/>
                <a:ea typeface="Quicksand"/>
                <a:cs typeface="Quicksand"/>
                <a:sym typeface="Quicksand"/>
              </a:rPr>
              <a:t>F</a:t>
            </a:r>
            <a:r>
              <a:rPr lang="en" sz="2100">
                <a:latin typeface="Hepta Slab"/>
                <a:ea typeface="Hepta Slab"/>
                <a:cs typeface="Hepta Slab"/>
                <a:sym typeface="Hepta Slab"/>
              </a:rPr>
              <a:t>ind the </a:t>
            </a:r>
            <a:r>
              <a:rPr b="1" lang="en" sz="2100">
                <a:latin typeface="Hepta Slab"/>
                <a:ea typeface="Hepta Slab"/>
                <a:cs typeface="Hepta Slab"/>
                <a:sym typeface="Hepta Slab"/>
              </a:rPr>
              <a:t>sum</a:t>
            </a:r>
            <a:r>
              <a:rPr lang="en" sz="2100">
                <a:latin typeface="Hepta Slab"/>
                <a:ea typeface="Hepta Slab"/>
                <a:cs typeface="Hepta Slab"/>
                <a:sym typeface="Hepta Slab"/>
              </a:rPr>
              <a:t>.</a:t>
            </a:r>
            <a:endParaRPr sz="21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Hepta Slab"/>
                <a:ea typeface="Hepta Slab"/>
                <a:cs typeface="Hepta Slab"/>
                <a:sym typeface="Hepta Slab"/>
              </a:rPr>
              <a:t>Show your thinking using drawings, numbers, or words.</a:t>
            </a:r>
            <a:endParaRPr sz="21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34" name="Google Shape;834;p104"/>
          <p:cNvSpPr txBox="1"/>
          <p:nvPr/>
        </p:nvSpPr>
        <p:spPr>
          <a:xfrm>
            <a:off x="1589825" y="2731975"/>
            <a:ext cx="5964300" cy="14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Hepta Slab"/>
              <a:buAutoNum type="arabicPeriod"/>
            </a:pPr>
            <a:r>
              <a:rPr lang="en" sz="2400">
                <a:latin typeface="Hepta Slab"/>
                <a:ea typeface="Hepta Slab"/>
                <a:cs typeface="Hepta Slab"/>
                <a:sym typeface="Hepta Slab"/>
              </a:rPr>
              <a:t>37 + 8						4.   </a:t>
            </a:r>
            <a:r>
              <a:rPr lang="en" sz="2400">
                <a:latin typeface="Hepta Slab"/>
                <a:ea typeface="Hepta Slab"/>
                <a:cs typeface="Hepta Slab"/>
                <a:sym typeface="Hepta Slab"/>
              </a:rPr>
              <a:t>39 + 11</a:t>
            </a:r>
            <a:endParaRPr sz="24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Hepta Slab"/>
              <a:buAutoNum type="arabicPeriod"/>
            </a:pPr>
            <a:r>
              <a:rPr lang="en" sz="2400">
                <a:latin typeface="Hepta Slab"/>
                <a:ea typeface="Hepta Slab"/>
                <a:cs typeface="Hepta Slab"/>
                <a:sym typeface="Hepta Slab"/>
              </a:rPr>
              <a:t>24 + 23						5.  </a:t>
            </a:r>
            <a:r>
              <a:rPr lang="en" sz="2400">
                <a:latin typeface="Hepta Slab"/>
                <a:ea typeface="Hepta Slab"/>
                <a:cs typeface="Hepta Slab"/>
                <a:sym typeface="Hepta Slab"/>
              </a:rPr>
              <a:t>27 + 15</a:t>
            </a:r>
            <a:endParaRPr sz="24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Hepta Slab"/>
              <a:buAutoNum type="arabicPeriod"/>
            </a:pPr>
            <a:r>
              <a:rPr lang="en" sz="2400">
                <a:latin typeface="Hepta Slab"/>
                <a:ea typeface="Hepta Slab"/>
                <a:cs typeface="Hepta Slab"/>
                <a:sym typeface="Hepta Slab"/>
              </a:rPr>
              <a:t>16 + 30</a:t>
            </a:r>
            <a:endParaRPr sz="24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35" name="Google Shape;835;p10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36" name="Google Shape;836;p104"/>
          <p:cNvSpPr/>
          <p:nvPr/>
        </p:nvSpPr>
        <p:spPr>
          <a:xfrm>
            <a:off x="5630175" y="3377625"/>
            <a:ext cx="1923900" cy="5994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105"/>
          <p:cNvSpPr txBox="1"/>
          <p:nvPr>
            <p:ph type="ctrTitle"/>
          </p:nvPr>
        </p:nvSpPr>
        <p:spPr>
          <a:xfrm>
            <a:off x="749700" y="476096"/>
            <a:ext cx="7772400" cy="59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4"/>
                </a:solidFill>
                <a:latin typeface="Hepta Slab"/>
                <a:ea typeface="Hepta Slab"/>
                <a:cs typeface="Hepta Slab"/>
                <a:sym typeface="Hepta Slab"/>
              </a:rPr>
              <a:t>Let’s Put it All Together</a:t>
            </a:r>
            <a:endParaRPr b="0" sz="3000">
              <a:solidFill>
                <a:schemeClr val="accent4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42" name="Google Shape;842;p105"/>
          <p:cNvSpPr txBox="1"/>
          <p:nvPr/>
        </p:nvSpPr>
        <p:spPr>
          <a:xfrm>
            <a:off x="1103550" y="1085100"/>
            <a:ext cx="6936900" cy="11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Today, we played another game with a partner. We also worked through some problems independently before sharing our thinking with others. Let’s add to our chart from yesterday.</a:t>
            </a:r>
            <a:endParaRPr sz="18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43" name="Google Shape;843;p105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844" name="Google Shape;844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3311" y="3230997"/>
            <a:ext cx="1648817" cy="1468125"/>
          </a:xfrm>
          <a:prstGeom prst="rect">
            <a:avLst/>
          </a:prstGeom>
          <a:noFill/>
          <a:ln>
            <a:noFill/>
          </a:ln>
        </p:spPr>
      </p:pic>
      <p:sp>
        <p:nvSpPr>
          <p:cNvPr id="845" name="Google Shape;845;p105"/>
          <p:cNvSpPr/>
          <p:nvPr/>
        </p:nvSpPr>
        <p:spPr>
          <a:xfrm>
            <a:off x="6194700" y="2102249"/>
            <a:ext cx="1922121" cy="1551660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6" name="Google Shape;846;p105"/>
          <p:cNvSpPr txBox="1"/>
          <p:nvPr/>
        </p:nvSpPr>
        <p:spPr>
          <a:xfrm>
            <a:off x="6394474" y="2268043"/>
            <a:ext cx="1408500" cy="11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norms would you like to add?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847" name="Google Shape;847;p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50" y="2390100"/>
            <a:ext cx="3967751" cy="174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106"/>
          <p:cNvSpPr txBox="1"/>
          <p:nvPr>
            <p:ph type="ctrTitle"/>
          </p:nvPr>
        </p:nvSpPr>
        <p:spPr>
          <a:xfrm>
            <a:off x="1684350" y="1409425"/>
            <a:ext cx="5775300" cy="150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Centers: 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Choice Time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53" name="Google Shape;853;p106"/>
          <p:cNvSpPr txBox="1"/>
          <p:nvPr/>
        </p:nvSpPr>
        <p:spPr>
          <a:xfrm>
            <a:off x="2938200" y="2828450"/>
            <a:ext cx="4253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add and subtract in center activities.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54" name="Google Shape;854;p106"/>
          <p:cNvSpPr/>
          <p:nvPr/>
        </p:nvSpPr>
        <p:spPr>
          <a:xfrm>
            <a:off x="2465827" y="2828453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5" name="Google Shape;855;p106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OA.C.6, NBT.C.4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56" name="Google Shape;856;p106"/>
          <p:cNvSpPr txBox="1"/>
          <p:nvPr/>
        </p:nvSpPr>
        <p:spPr>
          <a:xfrm>
            <a:off x="7724775" y="-5427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595959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6</a:t>
            </a:r>
            <a:endParaRPr sz="8000">
              <a:solidFill>
                <a:srgbClr val="595959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rgbClr val="595959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107"/>
          <p:cNvSpPr txBox="1"/>
          <p:nvPr>
            <p:ph type="ctrTitle"/>
          </p:nvPr>
        </p:nvSpPr>
        <p:spPr>
          <a:xfrm>
            <a:off x="621900" y="654796"/>
            <a:ext cx="7772400" cy="62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62" name="Google Shape;862;p107"/>
          <p:cNvSpPr txBox="1"/>
          <p:nvPr/>
        </p:nvSpPr>
        <p:spPr>
          <a:xfrm>
            <a:off x="3071975" y="12830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14 + 22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63" name="Google Shape;863;p107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108"/>
          <p:cNvSpPr txBox="1"/>
          <p:nvPr>
            <p:ph type="ctrTitle"/>
          </p:nvPr>
        </p:nvSpPr>
        <p:spPr>
          <a:xfrm>
            <a:off x="611250" y="596546"/>
            <a:ext cx="7772400" cy="60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69" name="Google Shape;869;p108"/>
          <p:cNvSpPr txBox="1"/>
          <p:nvPr/>
        </p:nvSpPr>
        <p:spPr>
          <a:xfrm>
            <a:off x="3071975" y="12830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19 + 22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70" name="Google Shape;870;p108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109"/>
          <p:cNvSpPr txBox="1"/>
          <p:nvPr>
            <p:ph type="ctrTitle"/>
          </p:nvPr>
        </p:nvSpPr>
        <p:spPr>
          <a:xfrm>
            <a:off x="558025" y="617846"/>
            <a:ext cx="7772400" cy="61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76" name="Google Shape;876;p109"/>
          <p:cNvSpPr txBox="1"/>
          <p:nvPr/>
        </p:nvSpPr>
        <p:spPr>
          <a:xfrm>
            <a:off x="3071975" y="12830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15 + 25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77" name="Google Shape;877;p109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110"/>
          <p:cNvSpPr txBox="1"/>
          <p:nvPr>
            <p:ph type="ctrTitle"/>
          </p:nvPr>
        </p:nvSpPr>
        <p:spPr>
          <a:xfrm>
            <a:off x="526075" y="585896"/>
            <a:ext cx="7772400" cy="60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83" name="Google Shape;883;p110"/>
          <p:cNvSpPr txBox="1"/>
          <p:nvPr/>
        </p:nvSpPr>
        <p:spPr>
          <a:xfrm>
            <a:off x="3071975" y="12830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17 + 25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84" name="Google Shape;884;p11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111"/>
          <p:cNvSpPr txBox="1"/>
          <p:nvPr>
            <p:ph type="ctrTitle"/>
          </p:nvPr>
        </p:nvSpPr>
        <p:spPr>
          <a:xfrm>
            <a:off x="441000" y="543846"/>
            <a:ext cx="7772400" cy="60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Revisit Number Puzzles, Within 20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90" name="Google Shape;890;p11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91" name="Google Shape;891;p111"/>
          <p:cNvSpPr txBox="1"/>
          <p:nvPr/>
        </p:nvSpPr>
        <p:spPr>
          <a:xfrm>
            <a:off x="550100" y="1421925"/>
            <a:ext cx="30000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In this game, you use digit cards to make each equation true. </a:t>
            </a:r>
            <a:endParaRPr sz="20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You can only use each digit card once on the game board.</a:t>
            </a:r>
            <a:endParaRPr sz="2200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892" name="Google Shape;892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2500" y="1300450"/>
            <a:ext cx="4908875" cy="2991800"/>
          </a:xfrm>
          <a:prstGeom prst="rect">
            <a:avLst/>
          </a:prstGeom>
          <a:noFill/>
          <a:ln>
            <a:noFill/>
          </a:ln>
        </p:spPr>
      </p:pic>
      <p:sp>
        <p:nvSpPr>
          <p:cNvPr id="893" name="Google Shape;893;p111"/>
          <p:cNvSpPr txBox="1"/>
          <p:nvPr/>
        </p:nvSpPr>
        <p:spPr>
          <a:xfrm>
            <a:off x="383850" y="4373425"/>
            <a:ext cx="837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Which equation would you start with? Why would you start there?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112"/>
          <p:cNvSpPr txBox="1"/>
          <p:nvPr>
            <p:ph type="ctrTitle"/>
          </p:nvPr>
        </p:nvSpPr>
        <p:spPr>
          <a:xfrm>
            <a:off x="547350" y="469946"/>
            <a:ext cx="7772400" cy="60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Choice Time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99" name="Google Shape;899;p11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900" name="Google Shape;900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2950" y="1008600"/>
            <a:ext cx="3044700" cy="3621451"/>
          </a:xfrm>
          <a:prstGeom prst="rect">
            <a:avLst/>
          </a:prstGeom>
          <a:noFill/>
          <a:ln>
            <a:noFill/>
          </a:ln>
        </p:spPr>
      </p:pic>
      <p:sp>
        <p:nvSpPr>
          <p:cNvPr id="901" name="Google Shape;901;p112"/>
          <p:cNvSpPr txBox="1"/>
          <p:nvPr/>
        </p:nvSpPr>
        <p:spPr>
          <a:xfrm>
            <a:off x="4930075" y="2127725"/>
            <a:ext cx="300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is one thing you learned or got better at by working on the activity you chose?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113"/>
          <p:cNvSpPr txBox="1"/>
          <p:nvPr>
            <p:ph type="ctrTitle"/>
          </p:nvPr>
        </p:nvSpPr>
        <p:spPr>
          <a:xfrm>
            <a:off x="749700" y="476096"/>
            <a:ext cx="7772400" cy="59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4"/>
                </a:solidFill>
                <a:latin typeface="Hepta Slab"/>
                <a:ea typeface="Hepta Slab"/>
                <a:cs typeface="Hepta Slab"/>
                <a:sym typeface="Hepta Slab"/>
              </a:rPr>
              <a:t>Let’s Put it All Together</a:t>
            </a:r>
            <a:endParaRPr b="0" sz="3000">
              <a:solidFill>
                <a:schemeClr val="accent4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07" name="Google Shape;907;p113"/>
          <p:cNvSpPr txBox="1"/>
          <p:nvPr/>
        </p:nvSpPr>
        <p:spPr>
          <a:xfrm>
            <a:off x="1103550" y="1085100"/>
            <a:ext cx="6936900" cy="11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Today we chose activities to work on and worked with a partner during center time.</a:t>
            </a:r>
            <a:endParaRPr sz="17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08" name="Google Shape;908;p113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909" name="Google Shape;909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3311" y="3230997"/>
            <a:ext cx="1648817" cy="1468125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113"/>
          <p:cNvSpPr/>
          <p:nvPr/>
        </p:nvSpPr>
        <p:spPr>
          <a:xfrm>
            <a:off x="6194700" y="1905399"/>
            <a:ext cx="2327383" cy="1748510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p113"/>
          <p:cNvSpPr txBox="1"/>
          <p:nvPr/>
        </p:nvSpPr>
        <p:spPr>
          <a:xfrm>
            <a:off x="6546875" y="2133401"/>
            <a:ext cx="1701600" cy="13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went well? What can we continue to work on?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912" name="Google Shape;912;p1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50" y="2390100"/>
            <a:ext cx="3967751" cy="174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114"/>
          <p:cNvSpPr txBox="1"/>
          <p:nvPr>
            <p:ph type="ctrTitle"/>
          </p:nvPr>
        </p:nvSpPr>
        <p:spPr>
          <a:xfrm>
            <a:off x="942600" y="1637950"/>
            <a:ext cx="7258800" cy="145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Questions About Data?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18" name="Google Shape;918;p114"/>
          <p:cNvSpPr/>
          <p:nvPr/>
        </p:nvSpPr>
        <p:spPr>
          <a:xfrm>
            <a:off x="2359952" y="309174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9" name="Google Shape;919;p114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1.MD.A.4, 1.OA.C.6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20" name="Google Shape;920;p114"/>
          <p:cNvSpPr txBox="1"/>
          <p:nvPr/>
        </p:nvSpPr>
        <p:spPr>
          <a:xfrm>
            <a:off x="7884875" y="365450"/>
            <a:ext cx="1173600" cy="909000"/>
          </a:xfrm>
          <a:prstGeom prst="rect">
            <a:avLst/>
          </a:prstGeom>
          <a:noFill/>
          <a:ln cap="flat" cmpd="sng" w="762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Adaptation 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Lesson 5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921" name="Google Shape;921;p114"/>
          <p:cNvSpPr txBox="1"/>
          <p:nvPr/>
        </p:nvSpPr>
        <p:spPr>
          <a:xfrm>
            <a:off x="2718225" y="3144725"/>
            <a:ext cx="4800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ask and answer questions about data.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115"/>
          <p:cNvSpPr txBox="1"/>
          <p:nvPr>
            <p:ph type="ctrTitle"/>
          </p:nvPr>
        </p:nvSpPr>
        <p:spPr>
          <a:xfrm>
            <a:off x="685775" y="572521"/>
            <a:ext cx="7772400" cy="63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27" name="Google Shape;927;p115"/>
          <p:cNvSpPr txBox="1"/>
          <p:nvPr>
            <p:ph idx="4294967295" type="title"/>
          </p:nvPr>
        </p:nvSpPr>
        <p:spPr>
          <a:xfrm>
            <a:off x="1601525" y="731525"/>
            <a:ext cx="5940900" cy="3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Hepta Slab"/>
                <a:ea typeface="Hepta Slab"/>
                <a:cs typeface="Hepta Slab"/>
                <a:sym typeface="Hepta Slab"/>
              </a:rPr>
              <a:t>7 + 1</a:t>
            </a:r>
            <a:endParaRPr sz="34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28" name="Google Shape;928;p11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116"/>
          <p:cNvSpPr txBox="1"/>
          <p:nvPr>
            <p:ph type="ctrTitle"/>
          </p:nvPr>
        </p:nvSpPr>
        <p:spPr>
          <a:xfrm>
            <a:off x="685775" y="572521"/>
            <a:ext cx="7772400" cy="63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34" name="Google Shape;934;p116"/>
          <p:cNvSpPr txBox="1"/>
          <p:nvPr>
            <p:ph idx="4294967295" type="title"/>
          </p:nvPr>
        </p:nvSpPr>
        <p:spPr>
          <a:xfrm>
            <a:off x="1601525" y="731525"/>
            <a:ext cx="5940900" cy="3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Hepta Slab"/>
                <a:ea typeface="Hepta Slab"/>
                <a:cs typeface="Hepta Slab"/>
                <a:sym typeface="Hepta Slab"/>
              </a:rPr>
              <a:t>7 + 2</a:t>
            </a:r>
            <a:endParaRPr sz="34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35" name="Google Shape;935;p116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117"/>
          <p:cNvSpPr txBox="1"/>
          <p:nvPr>
            <p:ph type="ctrTitle"/>
          </p:nvPr>
        </p:nvSpPr>
        <p:spPr>
          <a:xfrm>
            <a:off x="685775" y="572521"/>
            <a:ext cx="7772400" cy="63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41" name="Google Shape;941;p117"/>
          <p:cNvSpPr txBox="1"/>
          <p:nvPr>
            <p:ph idx="4294967295" type="title"/>
          </p:nvPr>
        </p:nvSpPr>
        <p:spPr>
          <a:xfrm>
            <a:off x="1601525" y="731525"/>
            <a:ext cx="5940900" cy="3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Hepta Slab"/>
                <a:ea typeface="Hepta Slab"/>
                <a:cs typeface="Hepta Slab"/>
                <a:sym typeface="Hepta Slab"/>
              </a:rPr>
              <a:t>9 - 1</a:t>
            </a:r>
            <a:endParaRPr sz="34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42" name="Google Shape;942;p117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118"/>
          <p:cNvSpPr txBox="1"/>
          <p:nvPr>
            <p:ph type="ctrTitle"/>
          </p:nvPr>
        </p:nvSpPr>
        <p:spPr>
          <a:xfrm>
            <a:off x="685775" y="572521"/>
            <a:ext cx="7772400" cy="63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48" name="Google Shape;948;p118"/>
          <p:cNvSpPr txBox="1"/>
          <p:nvPr>
            <p:ph idx="4294967295" type="title"/>
          </p:nvPr>
        </p:nvSpPr>
        <p:spPr>
          <a:xfrm>
            <a:off x="1601525" y="731525"/>
            <a:ext cx="5940900" cy="3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Hepta Slab"/>
                <a:ea typeface="Hepta Slab"/>
                <a:cs typeface="Hepta Slab"/>
                <a:sym typeface="Hepta Slab"/>
              </a:rPr>
              <a:t>9 - 2</a:t>
            </a:r>
            <a:endParaRPr sz="34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49" name="Google Shape;949;p118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50" name="Google Shape;950;p118"/>
          <p:cNvSpPr txBox="1"/>
          <p:nvPr/>
        </p:nvSpPr>
        <p:spPr>
          <a:xfrm>
            <a:off x="675750" y="4326125"/>
            <a:ext cx="804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Hepta Slab"/>
                <a:ea typeface="Hepta Slab"/>
                <a:cs typeface="Hepta Slab"/>
                <a:sym typeface="Hepta Slab"/>
              </a:rPr>
              <a:t>How can we add or subtract 1 or 2 quickly?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119"/>
          <p:cNvSpPr txBox="1"/>
          <p:nvPr>
            <p:ph type="ctrTitle"/>
          </p:nvPr>
        </p:nvSpPr>
        <p:spPr>
          <a:xfrm>
            <a:off x="765225" y="473900"/>
            <a:ext cx="7772400" cy="63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Can You Answer It?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56" name="Google Shape;956;p11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57" name="Google Shape;957;p119"/>
          <p:cNvSpPr txBox="1"/>
          <p:nvPr/>
        </p:nvSpPr>
        <p:spPr>
          <a:xfrm>
            <a:off x="589400" y="1252475"/>
            <a:ext cx="78468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Elena asked her classmates, “What is your favorite subject in school?” She showed their responses below.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958" name="Google Shape;958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8463" y="2077250"/>
            <a:ext cx="5787076" cy="251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120"/>
          <p:cNvSpPr txBox="1"/>
          <p:nvPr>
            <p:ph type="ctrTitle"/>
          </p:nvPr>
        </p:nvSpPr>
        <p:spPr>
          <a:xfrm>
            <a:off x="765225" y="473900"/>
            <a:ext cx="7772400" cy="63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Can You Answer It?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64" name="Google Shape;964;p12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65" name="Google Shape;965;p120"/>
          <p:cNvSpPr txBox="1"/>
          <p:nvPr/>
        </p:nvSpPr>
        <p:spPr>
          <a:xfrm>
            <a:off x="589400" y="947675"/>
            <a:ext cx="78468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Han wrote questions about Elena's data. Decide whether each question can be answered using the data representation. Be ready to explain why.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966" name="Google Shape;966;p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600" y="1569225"/>
            <a:ext cx="4092725" cy="245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120"/>
          <p:cNvPicPr preferRelativeResize="0"/>
          <p:nvPr/>
        </p:nvPicPr>
        <p:blipFill rotWithShape="1">
          <a:blip r:embed="rId4">
            <a:alphaModFix/>
          </a:blip>
          <a:srcRect b="0" l="0" r="13359" t="0"/>
          <a:stretch/>
        </p:blipFill>
        <p:spPr>
          <a:xfrm>
            <a:off x="4910725" y="1552475"/>
            <a:ext cx="3601676" cy="2495800"/>
          </a:xfrm>
          <a:prstGeom prst="rect">
            <a:avLst/>
          </a:prstGeom>
          <a:noFill/>
          <a:ln>
            <a:noFill/>
          </a:ln>
        </p:spPr>
      </p:pic>
      <p:sp>
        <p:nvSpPr>
          <p:cNvPr id="968" name="Google Shape;968;p120"/>
          <p:cNvSpPr txBox="1"/>
          <p:nvPr/>
        </p:nvSpPr>
        <p:spPr>
          <a:xfrm>
            <a:off x="675750" y="4021325"/>
            <a:ext cx="8047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Hepta Slab"/>
                <a:ea typeface="Hepta Slab"/>
                <a:cs typeface="Hepta Slab"/>
                <a:sym typeface="Hepta Slab"/>
              </a:rPr>
              <a:t>What question did you find cannot be answered? Why can’t it be answered?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Hepta Slab"/>
                <a:ea typeface="Hepta Slab"/>
                <a:cs typeface="Hepta Slab"/>
                <a:sym typeface="Hepta Slab"/>
              </a:rPr>
              <a:t>How can we change the question so that it can be answered using this representation?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121"/>
          <p:cNvSpPr txBox="1"/>
          <p:nvPr>
            <p:ph type="ctrTitle"/>
          </p:nvPr>
        </p:nvSpPr>
        <p:spPr>
          <a:xfrm>
            <a:off x="685800" y="43352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Ask Questions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74" name="Google Shape;974;p12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75" name="Google Shape;975;p121"/>
          <p:cNvSpPr txBox="1"/>
          <p:nvPr/>
        </p:nvSpPr>
        <p:spPr>
          <a:xfrm>
            <a:off x="1548800" y="1722225"/>
            <a:ext cx="16644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976" name="Google Shape;976;p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450" y="1613150"/>
            <a:ext cx="4110698" cy="21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7" name="Google Shape;977;p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5575" y="1659150"/>
            <a:ext cx="4110698" cy="21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8" name="Google Shape;978;p121"/>
          <p:cNvSpPr txBox="1"/>
          <p:nvPr/>
        </p:nvSpPr>
        <p:spPr>
          <a:xfrm>
            <a:off x="626625" y="1183225"/>
            <a:ext cx="3610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Hepta Slab"/>
                <a:ea typeface="Hepta Slab"/>
                <a:cs typeface="Hepta Slab"/>
                <a:sym typeface="Hepta Slab"/>
              </a:rPr>
              <a:t>Group A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79" name="Google Shape;979;p121"/>
          <p:cNvSpPr txBox="1"/>
          <p:nvPr/>
        </p:nvSpPr>
        <p:spPr>
          <a:xfrm>
            <a:off x="4790275" y="1183850"/>
            <a:ext cx="3610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Hepta Slab"/>
                <a:ea typeface="Hepta Slab"/>
                <a:cs typeface="Hepta Slab"/>
                <a:sym typeface="Hepta Slab"/>
              </a:rPr>
              <a:t>Group B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122"/>
          <p:cNvSpPr txBox="1"/>
          <p:nvPr>
            <p:ph type="ctrTitle"/>
          </p:nvPr>
        </p:nvSpPr>
        <p:spPr>
          <a:xfrm>
            <a:off x="685800" y="43352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Answer Questions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85" name="Google Shape;985;p12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#3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86" name="Google Shape;986;p122"/>
          <p:cNvSpPr txBox="1"/>
          <p:nvPr/>
        </p:nvSpPr>
        <p:spPr>
          <a:xfrm>
            <a:off x="1548800" y="1722225"/>
            <a:ext cx="16644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987" name="Google Shape;987;p122"/>
          <p:cNvSpPr txBox="1"/>
          <p:nvPr/>
        </p:nvSpPr>
        <p:spPr>
          <a:xfrm>
            <a:off x="491175" y="1219750"/>
            <a:ext cx="80352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Now you will take turns asking and answering questions about your data. </a:t>
            </a:r>
            <a:endParaRPr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The person who goes first shows their data representation to their partner and asks a question about the data. Their partner answers the question and explains how they found the answer. </a:t>
            </a:r>
            <a:endParaRPr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Repeat with another question, then switch roles. </a:t>
            </a:r>
            <a:endParaRPr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If your partner asks you a question that can’t be answered using the data representation, explain why it can’t be answered.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88" name="Google Shape;988;p122"/>
          <p:cNvSpPr txBox="1"/>
          <p:nvPr/>
        </p:nvSpPr>
        <p:spPr>
          <a:xfrm>
            <a:off x="1548800" y="4338700"/>
            <a:ext cx="629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Why do we have two different answers to the questions?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123"/>
          <p:cNvSpPr txBox="1"/>
          <p:nvPr>
            <p:ph type="ctrTitle"/>
          </p:nvPr>
        </p:nvSpPr>
        <p:spPr>
          <a:xfrm>
            <a:off x="1317650" y="80900"/>
            <a:ext cx="6276300" cy="10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Today we asked questions about our data.</a:t>
            </a:r>
            <a:endParaRPr sz="3000">
              <a:solidFill>
                <a:schemeClr val="accent4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94" name="Google Shape;994;p123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95" name="Google Shape;995;p123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996" name="Google Shape;996;p123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997" name="Google Shape;997;p123"/>
          <p:cNvSpPr txBox="1"/>
          <p:nvPr/>
        </p:nvSpPr>
        <p:spPr>
          <a:xfrm>
            <a:off x="1260450" y="2739350"/>
            <a:ext cx="6623100" cy="17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8" name="Google Shape;998;p123"/>
          <p:cNvSpPr/>
          <p:nvPr/>
        </p:nvSpPr>
        <p:spPr>
          <a:xfrm flipH="1">
            <a:off x="994047" y="1216375"/>
            <a:ext cx="2866130" cy="2922065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9" name="Google Shape;999;p123"/>
          <p:cNvPicPr preferRelativeResize="0"/>
          <p:nvPr/>
        </p:nvPicPr>
        <p:blipFill rotWithShape="1">
          <a:blip r:embed="rId3">
            <a:alphaModFix/>
          </a:blip>
          <a:srcRect b="0" l="0" r="2410" t="0"/>
          <a:stretch/>
        </p:blipFill>
        <p:spPr>
          <a:xfrm>
            <a:off x="4400325" y="2345075"/>
            <a:ext cx="2461750" cy="223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0" name="Google Shape;1000;p123"/>
          <p:cNvSpPr txBox="1"/>
          <p:nvPr/>
        </p:nvSpPr>
        <p:spPr>
          <a:xfrm>
            <a:off x="1421675" y="1549000"/>
            <a:ext cx="20700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do you need to think about when asking questions, to be sure they can be answered using your data representation?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24"/>
          <p:cNvSpPr txBox="1"/>
          <p:nvPr>
            <p:ph type="ctrTitle"/>
          </p:nvPr>
        </p:nvSpPr>
        <p:spPr>
          <a:xfrm>
            <a:off x="1640100" y="1520475"/>
            <a:ext cx="5863800" cy="146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Collect and Represent Data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06" name="Google Shape;1006;p124"/>
          <p:cNvSpPr txBox="1"/>
          <p:nvPr/>
        </p:nvSpPr>
        <p:spPr>
          <a:xfrm>
            <a:off x="2778450" y="2906313"/>
            <a:ext cx="44478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organize data and share with others.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07" name="Google Shape;1007;p124"/>
          <p:cNvSpPr/>
          <p:nvPr/>
        </p:nvSpPr>
        <p:spPr>
          <a:xfrm>
            <a:off x="2391277" y="2984178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8" name="Google Shape;1008;p124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MD.D.10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09" name="Google Shape;1009;p124"/>
          <p:cNvSpPr txBox="1"/>
          <p:nvPr/>
        </p:nvSpPr>
        <p:spPr>
          <a:xfrm>
            <a:off x="85275" y="62050"/>
            <a:ext cx="45078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Quicksand"/>
                <a:ea typeface="Quicksand"/>
                <a:cs typeface="Quicksand"/>
                <a:sym typeface="Quicksand"/>
              </a:rPr>
              <a:t>Section B: Different Ways to Represent Data</a:t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10" name="Google Shape;1010;p124"/>
          <p:cNvSpPr txBox="1"/>
          <p:nvPr/>
        </p:nvSpPr>
        <p:spPr>
          <a:xfrm>
            <a:off x="7724775" y="-5427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595959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7</a:t>
            </a:r>
            <a:endParaRPr sz="8000">
              <a:solidFill>
                <a:srgbClr val="595959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rgbClr val="595959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125"/>
          <p:cNvSpPr txBox="1"/>
          <p:nvPr>
            <p:ph type="ctrTitle"/>
          </p:nvPr>
        </p:nvSpPr>
        <p:spPr>
          <a:xfrm>
            <a:off x="472825" y="454796"/>
            <a:ext cx="7772400" cy="58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Notice &amp; Wonder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16" name="Google Shape;1016;p12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17" name="Google Shape;1017;p125"/>
          <p:cNvSpPr txBox="1"/>
          <p:nvPr/>
        </p:nvSpPr>
        <p:spPr>
          <a:xfrm>
            <a:off x="2107275" y="932700"/>
            <a:ext cx="4815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pta Slab"/>
                <a:ea typeface="Hepta Slab"/>
                <a:cs typeface="Hepta Slab"/>
                <a:sym typeface="Hepta Slab"/>
              </a:rPr>
              <a:t>What do you notice? What do you wonder?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018" name="Google Shape;1018;p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6588" y="1288100"/>
            <a:ext cx="2397265" cy="335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p126"/>
          <p:cNvSpPr txBox="1"/>
          <p:nvPr>
            <p:ph type="ctrTitle"/>
          </p:nvPr>
        </p:nvSpPr>
        <p:spPr>
          <a:xfrm>
            <a:off x="515400" y="607296"/>
            <a:ext cx="7772400" cy="59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How Do We Get To School?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24" name="Google Shape;1024;p126"/>
          <p:cNvSpPr txBox="1"/>
          <p:nvPr/>
        </p:nvSpPr>
        <p:spPr>
          <a:xfrm>
            <a:off x="175025" y="4320525"/>
            <a:ext cx="1398600" cy="2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5" name="Google Shape;1025;p126"/>
          <p:cNvSpPr txBox="1"/>
          <p:nvPr/>
        </p:nvSpPr>
        <p:spPr>
          <a:xfrm>
            <a:off x="2104850" y="4320525"/>
            <a:ext cx="1398600" cy="2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6" name="Google Shape;1026;p126"/>
          <p:cNvSpPr txBox="1"/>
          <p:nvPr/>
        </p:nvSpPr>
        <p:spPr>
          <a:xfrm>
            <a:off x="3840913" y="4320525"/>
            <a:ext cx="1398600" cy="2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7" name="Google Shape;1027;p126"/>
          <p:cNvSpPr txBox="1"/>
          <p:nvPr/>
        </p:nvSpPr>
        <p:spPr>
          <a:xfrm>
            <a:off x="5688450" y="4320525"/>
            <a:ext cx="1398600" cy="2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8" name="Google Shape;1028;p126"/>
          <p:cNvSpPr txBox="1"/>
          <p:nvPr/>
        </p:nvSpPr>
        <p:spPr>
          <a:xfrm>
            <a:off x="7653925" y="4320525"/>
            <a:ext cx="1398600" cy="2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029" name="Google Shape;1029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4500" y="1780500"/>
            <a:ext cx="2828375" cy="27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Google Shape;1030;p1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8325" y="1682325"/>
            <a:ext cx="4178851" cy="9386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31" name="Google Shape;1031;p12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32" name="Google Shape;1032;p126"/>
          <p:cNvSpPr txBox="1"/>
          <p:nvPr/>
        </p:nvSpPr>
        <p:spPr>
          <a:xfrm>
            <a:off x="487625" y="1078925"/>
            <a:ext cx="7722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are some of the different ways people get to our school? What are other ways people may get to school in other places?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33" name="Google Shape;1033;p126"/>
          <p:cNvSpPr txBox="1"/>
          <p:nvPr/>
        </p:nvSpPr>
        <p:spPr>
          <a:xfrm>
            <a:off x="3944075" y="2653225"/>
            <a:ext cx="4598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could we find out how many students in our class took the bus to school today?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34" name="Google Shape;1034;p126"/>
          <p:cNvSpPr txBox="1"/>
          <p:nvPr/>
        </p:nvSpPr>
        <p:spPr>
          <a:xfrm>
            <a:off x="3944075" y="3252325"/>
            <a:ext cx="4598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other questions could we ask about how we got to school today based on our chart?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35" name="Google Shape;1035;p126"/>
          <p:cNvSpPr txBox="1"/>
          <p:nvPr/>
        </p:nvSpPr>
        <p:spPr>
          <a:xfrm>
            <a:off x="3944075" y="4015725"/>
            <a:ext cx="4598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Is it easy to answer these questions from our chart just by looking at it? Why or why not?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p127"/>
          <p:cNvSpPr txBox="1"/>
          <p:nvPr>
            <p:ph type="ctrTitle"/>
          </p:nvPr>
        </p:nvSpPr>
        <p:spPr>
          <a:xfrm>
            <a:off x="621900" y="519646"/>
            <a:ext cx="7772400" cy="58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Visual Representation of Data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41" name="Google Shape;1041;p127"/>
          <p:cNvSpPr txBox="1"/>
          <p:nvPr/>
        </p:nvSpPr>
        <p:spPr>
          <a:xfrm>
            <a:off x="536963" y="1553875"/>
            <a:ext cx="1709100" cy="10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42" name="Google Shape;1042;p12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43" name="Google Shape;1043;p127"/>
          <p:cNvSpPr txBox="1"/>
          <p:nvPr/>
        </p:nvSpPr>
        <p:spPr>
          <a:xfrm>
            <a:off x="621900" y="1691800"/>
            <a:ext cx="4619100" cy="22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Hepta Slab"/>
              <a:buChar char="●"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Organize and represent the data we collected in a visual display.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Hepta Slab"/>
              <a:buChar char="●"/>
            </a:pPr>
            <a:r>
              <a:rPr b="1"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Data</a:t>
            </a: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 is information about the things or people in a group.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Hepta Slab"/>
              <a:buChar char="●"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Think about how you can represent the data in a way that will make sense to other people.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44" name="Google Shape;1044;p127"/>
          <p:cNvSpPr txBox="1"/>
          <p:nvPr/>
        </p:nvSpPr>
        <p:spPr>
          <a:xfrm>
            <a:off x="5438650" y="1836600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is the same and what is different between our representations?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45" name="Google Shape;1045;p127"/>
          <p:cNvSpPr txBox="1"/>
          <p:nvPr/>
        </p:nvSpPr>
        <p:spPr>
          <a:xfrm>
            <a:off x="5438650" y="2718800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suggestions do you have for _____ to make their representation more clear?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128"/>
          <p:cNvSpPr txBox="1"/>
          <p:nvPr>
            <p:ph type="ctrTitle"/>
          </p:nvPr>
        </p:nvSpPr>
        <p:spPr>
          <a:xfrm>
            <a:off x="599050" y="521996"/>
            <a:ext cx="7772400" cy="59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rgbClr val="E69138"/>
                </a:solidFill>
                <a:latin typeface="Hepta Slab"/>
                <a:ea typeface="Hepta Slab"/>
                <a:cs typeface="Hepta Slab"/>
                <a:sym typeface="Hepta Slab"/>
              </a:rPr>
              <a:t>Let’s Put it All Together</a:t>
            </a:r>
            <a:endParaRPr b="0" sz="3000">
              <a:solidFill>
                <a:srgbClr val="E69138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51" name="Google Shape;1051;p128"/>
          <p:cNvSpPr/>
          <p:nvPr/>
        </p:nvSpPr>
        <p:spPr>
          <a:xfrm flipH="1">
            <a:off x="1086266" y="2181501"/>
            <a:ext cx="2319609" cy="1857371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2" name="Google Shape;1052;p128"/>
          <p:cNvSpPr txBox="1"/>
          <p:nvPr/>
        </p:nvSpPr>
        <p:spPr>
          <a:xfrm>
            <a:off x="1139513" y="2520988"/>
            <a:ext cx="2319600" cy="11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What makes a data display organized and clear to read? 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53" name="Google Shape;1053;p128"/>
          <p:cNvSpPr/>
          <p:nvPr/>
        </p:nvSpPr>
        <p:spPr>
          <a:xfrm>
            <a:off x="5880450" y="2033976"/>
            <a:ext cx="2660093" cy="200489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4" name="Google Shape;1054;p128"/>
          <p:cNvSpPr txBox="1"/>
          <p:nvPr/>
        </p:nvSpPr>
        <p:spPr>
          <a:xfrm>
            <a:off x="6115788" y="2226075"/>
            <a:ext cx="2082900" cy="11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How does each representation help you see how many students took the bus?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55" name="Google Shape;1055;p128"/>
          <p:cNvSpPr txBox="1"/>
          <p:nvPr/>
        </p:nvSpPr>
        <p:spPr>
          <a:xfrm>
            <a:off x="1537275" y="1248300"/>
            <a:ext cx="6380100" cy="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Today we saw that there are different ways to represent </a:t>
            </a:r>
            <a:r>
              <a:rPr b="1" lang="en" sz="18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data</a:t>
            </a:r>
            <a:r>
              <a:rPr lang="en" sz="18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 in an organized way.</a:t>
            </a:r>
            <a:endParaRPr sz="18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056" name="Google Shape;1056;p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9363" y="2620600"/>
            <a:ext cx="2085975" cy="1857375"/>
          </a:xfrm>
          <a:prstGeom prst="rect">
            <a:avLst/>
          </a:prstGeom>
          <a:noFill/>
          <a:ln>
            <a:noFill/>
          </a:ln>
        </p:spPr>
      </p:pic>
      <p:sp>
        <p:nvSpPr>
          <p:cNvPr id="1057" name="Google Shape;1057;p128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06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p129"/>
          <p:cNvSpPr txBox="1"/>
          <p:nvPr>
            <p:ph type="ctrTitle"/>
          </p:nvPr>
        </p:nvSpPr>
        <p:spPr>
          <a:xfrm>
            <a:off x="2112400" y="1634250"/>
            <a:ext cx="5388900" cy="120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Hepta Slab"/>
                <a:ea typeface="Hepta Slab"/>
                <a:cs typeface="Hepta Slab"/>
                <a:sym typeface="Hepta Slab"/>
              </a:rPr>
              <a:t>Interpret Picture Graphs</a:t>
            </a:r>
            <a:endParaRPr sz="44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63" name="Google Shape;1063;p129"/>
          <p:cNvSpPr txBox="1"/>
          <p:nvPr/>
        </p:nvSpPr>
        <p:spPr>
          <a:xfrm>
            <a:off x="2778450" y="2906325"/>
            <a:ext cx="4253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answer questions based on picture graphs.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64" name="Google Shape;1064;p129"/>
          <p:cNvSpPr/>
          <p:nvPr/>
        </p:nvSpPr>
        <p:spPr>
          <a:xfrm>
            <a:off x="2391277" y="2984178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5" name="Google Shape;1065;p129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MD.D.10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66" name="Google Shape;1066;p129"/>
          <p:cNvSpPr txBox="1"/>
          <p:nvPr/>
        </p:nvSpPr>
        <p:spPr>
          <a:xfrm>
            <a:off x="7663225" y="0"/>
            <a:ext cx="1647600" cy="19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8</a:t>
            </a:r>
            <a:endParaRPr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130"/>
          <p:cNvSpPr txBox="1"/>
          <p:nvPr>
            <p:ph type="ctrTitle"/>
          </p:nvPr>
        </p:nvSpPr>
        <p:spPr>
          <a:xfrm>
            <a:off x="685800" y="-130448"/>
            <a:ext cx="7772400" cy="166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How Many Do You See? 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400">
              <a:solidFill>
                <a:schemeClr val="accent6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72" name="Google Shape;1072;p130"/>
          <p:cNvSpPr txBox="1"/>
          <p:nvPr/>
        </p:nvSpPr>
        <p:spPr>
          <a:xfrm>
            <a:off x="99150" y="176275"/>
            <a:ext cx="8151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073" name="Google Shape;1073;p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9163" y="1415925"/>
            <a:ext cx="4146675" cy="3208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4" name="Google Shape;1074;p13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75" name="Google Shape;1075;p130"/>
          <p:cNvSpPr txBox="1"/>
          <p:nvPr/>
        </p:nvSpPr>
        <p:spPr>
          <a:xfrm>
            <a:off x="1526050" y="943075"/>
            <a:ext cx="637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pta Slab"/>
                <a:ea typeface="Hepta Slab"/>
                <a:cs typeface="Hepta Slab"/>
                <a:sym typeface="Hepta Slab"/>
              </a:rPr>
              <a:t>How many do you see? How do you see them?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131"/>
          <p:cNvSpPr txBox="1"/>
          <p:nvPr>
            <p:ph type="ctrTitle"/>
          </p:nvPr>
        </p:nvSpPr>
        <p:spPr>
          <a:xfrm>
            <a:off x="685800" y="-130448"/>
            <a:ext cx="7772400" cy="166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How Many Do You See? 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400">
              <a:solidFill>
                <a:schemeClr val="accent6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81" name="Google Shape;1081;p131"/>
          <p:cNvSpPr txBox="1"/>
          <p:nvPr/>
        </p:nvSpPr>
        <p:spPr>
          <a:xfrm>
            <a:off x="99150" y="176275"/>
            <a:ext cx="8151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82" name="Google Shape;1082;p13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83" name="Google Shape;1083;p131"/>
          <p:cNvSpPr txBox="1"/>
          <p:nvPr/>
        </p:nvSpPr>
        <p:spPr>
          <a:xfrm>
            <a:off x="1526050" y="943075"/>
            <a:ext cx="637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pta Slab"/>
                <a:ea typeface="Hepta Slab"/>
                <a:cs typeface="Hepta Slab"/>
                <a:sym typeface="Hepta Slab"/>
              </a:rPr>
              <a:t>How many do you see? How do you see them?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084" name="Google Shape;1084;p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1022" y="1594175"/>
            <a:ext cx="3761950" cy="294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132"/>
          <p:cNvSpPr txBox="1"/>
          <p:nvPr>
            <p:ph type="ctrTitle"/>
          </p:nvPr>
        </p:nvSpPr>
        <p:spPr>
          <a:xfrm>
            <a:off x="685800" y="-130448"/>
            <a:ext cx="7772400" cy="166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How Many Do You See? 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400">
              <a:solidFill>
                <a:schemeClr val="accent6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90" name="Google Shape;1090;p132"/>
          <p:cNvSpPr txBox="1"/>
          <p:nvPr/>
        </p:nvSpPr>
        <p:spPr>
          <a:xfrm>
            <a:off x="99150" y="176275"/>
            <a:ext cx="8151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91" name="Google Shape;1091;p13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92" name="Google Shape;1092;p132"/>
          <p:cNvSpPr txBox="1"/>
          <p:nvPr/>
        </p:nvSpPr>
        <p:spPr>
          <a:xfrm>
            <a:off x="1526050" y="943075"/>
            <a:ext cx="637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pta Slab"/>
                <a:ea typeface="Hepta Slab"/>
                <a:cs typeface="Hepta Slab"/>
                <a:sym typeface="Hepta Slab"/>
              </a:rPr>
              <a:t>How many do you see? How do you see them?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093" name="Google Shape;1093;p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2561" y="1435575"/>
            <a:ext cx="3638875" cy="290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4" name="Google Shape;1094;p132"/>
          <p:cNvSpPr txBox="1"/>
          <p:nvPr/>
        </p:nvSpPr>
        <p:spPr>
          <a:xfrm>
            <a:off x="1214088" y="4336975"/>
            <a:ext cx="671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did your method stay the same or change in each image?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133"/>
          <p:cNvSpPr txBox="1"/>
          <p:nvPr>
            <p:ph type="ctrTitle"/>
          </p:nvPr>
        </p:nvSpPr>
        <p:spPr>
          <a:xfrm>
            <a:off x="685800" y="330498"/>
            <a:ext cx="7772400" cy="7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Veggies People Love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00" name="Google Shape;1100;p133"/>
          <p:cNvSpPr txBox="1"/>
          <p:nvPr/>
        </p:nvSpPr>
        <p:spPr>
          <a:xfrm>
            <a:off x="99150" y="176275"/>
            <a:ext cx="11160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01" name="Google Shape;1101;p133"/>
          <p:cNvPicPr preferRelativeResize="0"/>
          <p:nvPr/>
        </p:nvPicPr>
        <p:blipFill rotWithShape="1">
          <a:blip r:embed="rId3">
            <a:alphaModFix/>
          </a:blip>
          <a:srcRect b="0" l="0" r="0" t="6015"/>
          <a:stretch/>
        </p:blipFill>
        <p:spPr>
          <a:xfrm>
            <a:off x="5010150" y="1223325"/>
            <a:ext cx="3578275" cy="343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2" name="Google Shape;1102;p133"/>
          <p:cNvSpPr txBox="1"/>
          <p:nvPr/>
        </p:nvSpPr>
        <p:spPr>
          <a:xfrm>
            <a:off x="404550" y="1248300"/>
            <a:ext cx="3987600" cy="21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Clare made this picture graph to share data she collected.</a:t>
            </a:r>
            <a:endParaRPr sz="18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could this graph represent?</a:t>
            </a:r>
            <a:endParaRPr sz="18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03" name="Google Shape;1103;p13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p134"/>
          <p:cNvSpPr txBox="1"/>
          <p:nvPr>
            <p:ph type="ctrTitle"/>
          </p:nvPr>
        </p:nvSpPr>
        <p:spPr>
          <a:xfrm>
            <a:off x="685800" y="330498"/>
            <a:ext cx="7772400" cy="7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Veggies People Love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09" name="Google Shape;1109;p134"/>
          <p:cNvSpPr txBox="1"/>
          <p:nvPr/>
        </p:nvSpPr>
        <p:spPr>
          <a:xfrm>
            <a:off x="99150" y="176275"/>
            <a:ext cx="11160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10" name="Google Shape;1110;p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0150" y="1164075"/>
            <a:ext cx="3448050" cy="3518948"/>
          </a:xfrm>
          <a:prstGeom prst="rect">
            <a:avLst/>
          </a:prstGeom>
          <a:noFill/>
          <a:ln>
            <a:noFill/>
          </a:ln>
        </p:spPr>
      </p:pic>
      <p:sp>
        <p:nvSpPr>
          <p:cNvPr id="1111" name="Google Shape;1111;p134"/>
          <p:cNvSpPr txBox="1"/>
          <p:nvPr/>
        </p:nvSpPr>
        <p:spPr>
          <a:xfrm>
            <a:off x="404550" y="1248300"/>
            <a:ext cx="4422000" cy="21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Clare asked the kids in her class which vegetable they loved.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She made a picture graph to show their responses.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A </a:t>
            </a:r>
            <a:r>
              <a:rPr b="1"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picture graph</a:t>
            </a: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 is a way to show how many in each group or category using pictures of the objects or symbols.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can you learn about the veggies kids love from her picture graph?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12" name="Google Shape;1112;p13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135"/>
          <p:cNvSpPr txBox="1"/>
          <p:nvPr>
            <p:ph type="ctrTitle"/>
          </p:nvPr>
        </p:nvSpPr>
        <p:spPr>
          <a:xfrm>
            <a:off x="685800" y="330498"/>
            <a:ext cx="7772400" cy="7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Veggies People Love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18" name="Google Shape;1118;p135"/>
          <p:cNvSpPr txBox="1"/>
          <p:nvPr/>
        </p:nvSpPr>
        <p:spPr>
          <a:xfrm>
            <a:off x="99150" y="176275"/>
            <a:ext cx="11160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19" name="Google Shape;1119;p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0150" y="1164075"/>
            <a:ext cx="3448050" cy="3518948"/>
          </a:xfrm>
          <a:prstGeom prst="rect">
            <a:avLst/>
          </a:prstGeom>
          <a:noFill/>
          <a:ln>
            <a:noFill/>
          </a:ln>
        </p:spPr>
      </p:pic>
      <p:sp>
        <p:nvSpPr>
          <p:cNvPr id="1120" name="Google Shape;1120;p135"/>
          <p:cNvSpPr txBox="1"/>
          <p:nvPr/>
        </p:nvSpPr>
        <p:spPr>
          <a:xfrm>
            <a:off x="404550" y="1248300"/>
            <a:ext cx="3987600" cy="21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is the total number of kids who love spinach or corn?</a:t>
            </a:r>
            <a:endParaRPr sz="18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21" name="Google Shape;1121;p13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5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136"/>
          <p:cNvSpPr txBox="1"/>
          <p:nvPr>
            <p:ph type="ctrTitle"/>
          </p:nvPr>
        </p:nvSpPr>
        <p:spPr>
          <a:xfrm>
            <a:off x="685800" y="330498"/>
            <a:ext cx="7772400" cy="7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Veggies People Love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27" name="Google Shape;1127;p136"/>
          <p:cNvSpPr txBox="1"/>
          <p:nvPr/>
        </p:nvSpPr>
        <p:spPr>
          <a:xfrm>
            <a:off x="99150" y="176275"/>
            <a:ext cx="11160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28" name="Google Shape;1128;p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0150" y="1164075"/>
            <a:ext cx="3448050" cy="3518948"/>
          </a:xfrm>
          <a:prstGeom prst="rect">
            <a:avLst/>
          </a:prstGeom>
          <a:noFill/>
          <a:ln>
            <a:noFill/>
          </a:ln>
        </p:spPr>
      </p:pic>
      <p:sp>
        <p:nvSpPr>
          <p:cNvPr id="1129" name="Google Shape;1129;p136"/>
          <p:cNvSpPr txBox="1"/>
          <p:nvPr/>
        </p:nvSpPr>
        <p:spPr>
          <a:xfrm>
            <a:off x="404550" y="1248300"/>
            <a:ext cx="3987600" cy="21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is the total number of kids who love spinach or corn?</a:t>
            </a:r>
            <a:endParaRPr sz="18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30" name="Google Shape;1130;p13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4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p137"/>
          <p:cNvSpPr txBox="1"/>
          <p:nvPr>
            <p:ph type="ctrTitle"/>
          </p:nvPr>
        </p:nvSpPr>
        <p:spPr>
          <a:xfrm>
            <a:off x="685800" y="330498"/>
            <a:ext cx="7772400" cy="7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Veggies People Love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36" name="Google Shape;1136;p137"/>
          <p:cNvSpPr txBox="1"/>
          <p:nvPr/>
        </p:nvSpPr>
        <p:spPr>
          <a:xfrm>
            <a:off x="99150" y="176275"/>
            <a:ext cx="11160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37" name="Google Shape;1137;p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0150" y="1164075"/>
            <a:ext cx="3448050" cy="3518948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37"/>
          <p:cNvSpPr txBox="1"/>
          <p:nvPr/>
        </p:nvSpPr>
        <p:spPr>
          <a:xfrm>
            <a:off x="404550" y="1248300"/>
            <a:ext cx="3987600" cy="21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Clare asked a group of kids, “What veggies do you love?” Their responses are shown in this picture graph.</a:t>
            </a:r>
            <a:endParaRPr sz="18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can you learn about the veggies kids love from Clare’s picture graph?</a:t>
            </a:r>
            <a:endParaRPr sz="18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39" name="Google Shape;1139;p13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138"/>
          <p:cNvSpPr txBox="1"/>
          <p:nvPr>
            <p:ph type="ctrTitle"/>
          </p:nvPr>
        </p:nvSpPr>
        <p:spPr>
          <a:xfrm>
            <a:off x="685800" y="330498"/>
            <a:ext cx="7772400" cy="7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Veggies People Love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45" name="Google Shape;1145;p138"/>
          <p:cNvSpPr txBox="1"/>
          <p:nvPr/>
        </p:nvSpPr>
        <p:spPr>
          <a:xfrm>
            <a:off x="99150" y="176275"/>
            <a:ext cx="11160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46" name="Google Shape;1146;p1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8825" y="1290150"/>
            <a:ext cx="3285248" cy="335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7" name="Google Shape;1147;p138"/>
          <p:cNvSpPr txBox="1"/>
          <p:nvPr/>
        </p:nvSpPr>
        <p:spPr>
          <a:xfrm>
            <a:off x="404550" y="1248300"/>
            <a:ext cx="3987600" cy="21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Clare asked a group of adults, “What veggies do you love?”  Their responses are shown in this picture graph. </a:t>
            </a:r>
            <a:endParaRPr sz="19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48" name="Google Shape;1148;p13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149" name="Google Shape;1149;p1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375" y="1290142"/>
            <a:ext cx="3987600" cy="2348684"/>
          </a:xfrm>
          <a:prstGeom prst="rect">
            <a:avLst/>
          </a:prstGeom>
          <a:noFill/>
          <a:ln>
            <a:noFill/>
          </a:ln>
        </p:spPr>
      </p:pic>
      <p:sp>
        <p:nvSpPr>
          <p:cNvPr id="1150" name="Google Shape;1150;p138"/>
          <p:cNvSpPr txBox="1"/>
          <p:nvPr/>
        </p:nvSpPr>
        <p:spPr>
          <a:xfrm>
            <a:off x="1058675" y="3767625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many more adults like carrots than spinach? Explain how you know.”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p139"/>
          <p:cNvSpPr txBox="1"/>
          <p:nvPr>
            <p:ph type="ctrTitle"/>
          </p:nvPr>
        </p:nvSpPr>
        <p:spPr>
          <a:xfrm>
            <a:off x="456600" y="286203"/>
            <a:ext cx="7772400" cy="63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4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Answer Questions</a:t>
            </a:r>
            <a:endParaRPr b="0" sz="24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56" name="Google Shape;1156;p139"/>
          <p:cNvSpPr txBox="1"/>
          <p:nvPr/>
        </p:nvSpPr>
        <p:spPr>
          <a:xfrm>
            <a:off x="99150" y="176275"/>
            <a:ext cx="8151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57" name="Google Shape;1157;p139"/>
          <p:cNvSpPr txBox="1"/>
          <p:nvPr/>
        </p:nvSpPr>
        <p:spPr>
          <a:xfrm>
            <a:off x="867825" y="1330325"/>
            <a:ext cx="3398100" cy="25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A group of kids were asked “What foods do you love to eat?”.  Their responses are shown in the picture graph. 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158" name="Google Shape;1158;p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8825" y="968300"/>
            <a:ext cx="3090350" cy="3269701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13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160" name="Google Shape;1160;p1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2175" y="1011250"/>
            <a:ext cx="3769408" cy="3403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1" name="Google Shape;1161;p139"/>
          <p:cNvSpPr txBox="1"/>
          <p:nvPr/>
        </p:nvSpPr>
        <p:spPr>
          <a:xfrm>
            <a:off x="1119000" y="4348850"/>
            <a:ext cx="711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Which question did you decide couldn’t be answered? Explain.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140"/>
          <p:cNvSpPr txBox="1"/>
          <p:nvPr>
            <p:ph type="ctrTitle"/>
          </p:nvPr>
        </p:nvSpPr>
        <p:spPr>
          <a:xfrm>
            <a:off x="685800" y="670416"/>
            <a:ext cx="7772400" cy="64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400">
                <a:solidFill>
                  <a:schemeClr val="accent4"/>
                </a:solidFill>
                <a:latin typeface="Hepta Slab"/>
                <a:ea typeface="Hepta Slab"/>
                <a:cs typeface="Hepta Slab"/>
                <a:sym typeface="Hepta Slab"/>
              </a:rPr>
              <a:t>Let’s Put it All Together</a:t>
            </a:r>
            <a:endParaRPr b="0" sz="3400">
              <a:solidFill>
                <a:schemeClr val="accent4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67" name="Google Shape;1167;p140"/>
          <p:cNvSpPr txBox="1"/>
          <p:nvPr/>
        </p:nvSpPr>
        <p:spPr>
          <a:xfrm>
            <a:off x="99150" y="176275"/>
            <a:ext cx="10686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68" name="Google Shape;1168;p140"/>
          <p:cNvSpPr txBox="1"/>
          <p:nvPr/>
        </p:nvSpPr>
        <p:spPr>
          <a:xfrm>
            <a:off x="5368401" y="2254675"/>
            <a:ext cx="2002200" cy="13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What did you learn about how picture graphs can help with answering questions about data?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69" name="Google Shape;1169;p140"/>
          <p:cNvSpPr/>
          <p:nvPr/>
        </p:nvSpPr>
        <p:spPr>
          <a:xfrm>
            <a:off x="5155116" y="1902975"/>
            <a:ext cx="2521258" cy="2041398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0" name="Google Shape;1170;p140"/>
          <p:cNvSpPr txBox="1"/>
          <p:nvPr/>
        </p:nvSpPr>
        <p:spPr>
          <a:xfrm>
            <a:off x="1256275" y="1366700"/>
            <a:ext cx="6310800" cy="13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Today, you learned about </a:t>
            </a:r>
            <a:r>
              <a:rPr b="1" lang="en" sz="17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picture graphs</a:t>
            </a:r>
            <a:r>
              <a:rPr lang="en" sz="17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, which is one way of representing data. </a:t>
            </a:r>
            <a:endParaRPr sz="17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171" name="Google Shape;1171;p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0350" y="2568075"/>
            <a:ext cx="2085975" cy="1857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2" name="Google Shape;1172;p140"/>
          <p:cNvSpPr txBox="1"/>
          <p:nvPr/>
        </p:nvSpPr>
        <p:spPr>
          <a:xfrm>
            <a:off x="7790375" y="267250"/>
            <a:ext cx="1230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141"/>
          <p:cNvSpPr txBox="1"/>
          <p:nvPr>
            <p:ph type="ctrTitle"/>
          </p:nvPr>
        </p:nvSpPr>
        <p:spPr>
          <a:xfrm>
            <a:off x="1408500" y="2046825"/>
            <a:ext cx="68079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Hepta Slab"/>
                <a:ea typeface="Hepta Slab"/>
                <a:cs typeface="Hepta Slab"/>
                <a:sym typeface="Hepta Slab"/>
              </a:rPr>
              <a:t>Interpret Bar Graphs</a:t>
            </a:r>
            <a:endParaRPr sz="44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78" name="Google Shape;1178;p141"/>
          <p:cNvSpPr txBox="1"/>
          <p:nvPr/>
        </p:nvSpPr>
        <p:spPr>
          <a:xfrm>
            <a:off x="2778450" y="2906325"/>
            <a:ext cx="4253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interpret data in bar graphs.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79" name="Google Shape;1179;p141"/>
          <p:cNvSpPr/>
          <p:nvPr/>
        </p:nvSpPr>
        <p:spPr>
          <a:xfrm>
            <a:off x="2391277" y="2984178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0" name="Google Shape;1180;p141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MD.10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81" name="Google Shape;1181;p141"/>
          <p:cNvSpPr txBox="1"/>
          <p:nvPr/>
        </p:nvSpPr>
        <p:spPr>
          <a:xfrm>
            <a:off x="6916250" y="-936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9</a:t>
            </a:r>
            <a:endParaRPr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5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Google Shape;1186;p142"/>
          <p:cNvSpPr txBox="1"/>
          <p:nvPr>
            <p:ph type="ctrTitle"/>
          </p:nvPr>
        </p:nvSpPr>
        <p:spPr>
          <a:xfrm>
            <a:off x="862250" y="122044"/>
            <a:ext cx="7772400" cy="97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Notice and Wonder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87" name="Google Shape;1187;p142"/>
          <p:cNvSpPr txBox="1"/>
          <p:nvPr/>
        </p:nvSpPr>
        <p:spPr>
          <a:xfrm>
            <a:off x="99150" y="176275"/>
            <a:ext cx="8151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88" name="Google Shape;1188;p142"/>
          <p:cNvPicPr preferRelativeResize="0"/>
          <p:nvPr/>
        </p:nvPicPr>
        <p:blipFill rotWithShape="1">
          <a:blip r:embed="rId3">
            <a:alphaModFix/>
          </a:blip>
          <a:srcRect b="0" l="0" r="0" t="8003"/>
          <a:stretch/>
        </p:blipFill>
        <p:spPr>
          <a:xfrm>
            <a:off x="862250" y="1343275"/>
            <a:ext cx="5933600" cy="2935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89" name="Google Shape;1189;p14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90" name="Google Shape;1190;p142"/>
          <p:cNvSpPr txBox="1"/>
          <p:nvPr/>
        </p:nvSpPr>
        <p:spPr>
          <a:xfrm>
            <a:off x="1526050" y="943075"/>
            <a:ext cx="637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pta Slab"/>
                <a:ea typeface="Hepta Slab"/>
                <a:cs typeface="Hepta Slab"/>
                <a:sym typeface="Hepta Slab"/>
              </a:rPr>
              <a:t>What do you notice? What do you wonder?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91" name="Google Shape;1191;p142"/>
          <p:cNvSpPr txBox="1"/>
          <p:nvPr/>
        </p:nvSpPr>
        <p:spPr>
          <a:xfrm>
            <a:off x="6850550" y="1343275"/>
            <a:ext cx="17841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The graph on the right is called a </a:t>
            </a: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bar</a:t>
            </a:r>
            <a:r>
              <a:rPr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 </a:t>
            </a: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graph</a:t>
            </a:r>
            <a:r>
              <a:rPr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. </a:t>
            </a:r>
            <a:endParaRPr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A </a:t>
            </a: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bar</a:t>
            </a:r>
            <a:r>
              <a:rPr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 </a:t>
            </a: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graph</a:t>
            </a:r>
            <a:r>
              <a:rPr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 is a way to show how many in each group or category using the length of rectangles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92" name="Google Shape;1192;p142"/>
          <p:cNvSpPr txBox="1"/>
          <p:nvPr/>
        </p:nvSpPr>
        <p:spPr>
          <a:xfrm>
            <a:off x="498200" y="4195900"/>
            <a:ext cx="8040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is the data represented differently in the bar graph compared to the picture graph?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143"/>
          <p:cNvSpPr txBox="1"/>
          <p:nvPr>
            <p:ph type="ctrTitle"/>
          </p:nvPr>
        </p:nvSpPr>
        <p:spPr>
          <a:xfrm>
            <a:off x="685800" y="450801"/>
            <a:ext cx="7772400" cy="832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Field Trip Choices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98" name="Google Shape;1198;p143"/>
          <p:cNvSpPr txBox="1"/>
          <p:nvPr/>
        </p:nvSpPr>
        <p:spPr>
          <a:xfrm>
            <a:off x="99150" y="176275"/>
            <a:ext cx="11160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99" name="Google Shape;1199;p1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2375" y="1689425"/>
            <a:ext cx="7699251" cy="2465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00" name="Google Shape;1200;p14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p144"/>
          <p:cNvSpPr txBox="1"/>
          <p:nvPr>
            <p:ph type="ctrTitle"/>
          </p:nvPr>
        </p:nvSpPr>
        <p:spPr>
          <a:xfrm>
            <a:off x="685800" y="267268"/>
            <a:ext cx="7772400" cy="84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Field Trip Choices</a:t>
            </a:r>
            <a:r>
              <a:rPr b="0" lang="en" sz="3000">
                <a:latin typeface="Hepta Slab"/>
                <a:ea typeface="Hepta Slab"/>
                <a:cs typeface="Hepta Slab"/>
                <a:sym typeface="Hepta Slab"/>
              </a:rPr>
              <a:t> </a:t>
            </a:r>
            <a:endParaRPr b="0" sz="30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06" name="Google Shape;1206;p144"/>
          <p:cNvSpPr txBox="1"/>
          <p:nvPr/>
        </p:nvSpPr>
        <p:spPr>
          <a:xfrm>
            <a:off x="99150" y="176275"/>
            <a:ext cx="11160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207" name="Google Shape;1207;p144"/>
          <p:cNvPicPr preferRelativeResize="0"/>
          <p:nvPr/>
        </p:nvPicPr>
        <p:blipFill rotWithShape="1">
          <a:blip r:embed="rId3">
            <a:alphaModFix/>
          </a:blip>
          <a:srcRect b="23989" l="0" r="0" t="0"/>
          <a:stretch/>
        </p:blipFill>
        <p:spPr>
          <a:xfrm>
            <a:off x="1112175" y="1061501"/>
            <a:ext cx="6919675" cy="7501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08" name="Google Shape;1208;p1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798" y="1916075"/>
            <a:ext cx="3840425" cy="26759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09" name="Google Shape;1209;p14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210" name="Google Shape;1210;p1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54425" y="1943900"/>
            <a:ext cx="3840425" cy="2620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4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p145"/>
          <p:cNvSpPr txBox="1"/>
          <p:nvPr>
            <p:ph type="ctrTitle"/>
          </p:nvPr>
        </p:nvSpPr>
        <p:spPr>
          <a:xfrm>
            <a:off x="685800" y="267268"/>
            <a:ext cx="7772400" cy="84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Field Trip Choices</a:t>
            </a:r>
            <a:r>
              <a:rPr b="0" lang="en" sz="3000">
                <a:latin typeface="Hepta Slab"/>
                <a:ea typeface="Hepta Slab"/>
                <a:cs typeface="Hepta Slab"/>
                <a:sym typeface="Hepta Slab"/>
              </a:rPr>
              <a:t> </a:t>
            </a:r>
            <a:endParaRPr b="0" sz="30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16" name="Google Shape;1216;p145"/>
          <p:cNvSpPr txBox="1"/>
          <p:nvPr/>
        </p:nvSpPr>
        <p:spPr>
          <a:xfrm>
            <a:off x="99150" y="176275"/>
            <a:ext cx="11160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217" name="Google Shape;1217;p145"/>
          <p:cNvPicPr preferRelativeResize="0"/>
          <p:nvPr/>
        </p:nvPicPr>
        <p:blipFill rotWithShape="1">
          <a:blip r:embed="rId3">
            <a:alphaModFix/>
          </a:blip>
          <a:srcRect b="23989" l="0" r="0" t="0"/>
          <a:stretch/>
        </p:blipFill>
        <p:spPr>
          <a:xfrm>
            <a:off x="1112175" y="1061501"/>
            <a:ext cx="6919675" cy="7501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18" name="Google Shape;1218;p14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219" name="Google Shape;1219;p1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6750" y="1888350"/>
            <a:ext cx="4098300" cy="28334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20" name="Google Shape;1220;p145"/>
          <p:cNvSpPr txBox="1"/>
          <p:nvPr/>
        </p:nvSpPr>
        <p:spPr>
          <a:xfrm>
            <a:off x="5458200" y="2075800"/>
            <a:ext cx="30000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25 students voted</a:t>
            </a:r>
            <a:endParaRPr b="1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Which graph did this group interpret? How do you know?</a:t>
            </a:r>
            <a:endParaRPr b="1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4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p146"/>
          <p:cNvSpPr txBox="1"/>
          <p:nvPr>
            <p:ph type="ctrTitle"/>
          </p:nvPr>
        </p:nvSpPr>
        <p:spPr>
          <a:xfrm>
            <a:off x="685800" y="128768"/>
            <a:ext cx="7772400" cy="89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Our Favorite Seasons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26" name="Google Shape;1226;p146"/>
          <p:cNvSpPr txBox="1"/>
          <p:nvPr/>
        </p:nvSpPr>
        <p:spPr>
          <a:xfrm>
            <a:off x="99150" y="176275"/>
            <a:ext cx="8151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227" name="Google Shape;1227;p1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1250" y="1023075"/>
            <a:ext cx="3299975" cy="3493294"/>
          </a:xfrm>
          <a:prstGeom prst="rect">
            <a:avLst/>
          </a:prstGeom>
          <a:noFill/>
          <a:ln>
            <a:noFill/>
          </a:ln>
        </p:spPr>
      </p:pic>
      <p:sp>
        <p:nvSpPr>
          <p:cNvPr id="1228" name="Google Shape;1228;p14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p147"/>
          <p:cNvSpPr txBox="1"/>
          <p:nvPr>
            <p:ph type="ctrTitle"/>
          </p:nvPr>
        </p:nvSpPr>
        <p:spPr>
          <a:xfrm>
            <a:off x="685800" y="128768"/>
            <a:ext cx="7772400" cy="89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Our Favorite Seasons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34" name="Google Shape;1234;p147"/>
          <p:cNvSpPr txBox="1"/>
          <p:nvPr/>
        </p:nvSpPr>
        <p:spPr>
          <a:xfrm>
            <a:off x="99150" y="176275"/>
            <a:ext cx="8151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235" name="Google Shape;1235;p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250" y="1023075"/>
            <a:ext cx="3299975" cy="3493294"/>
          </a:xfrm>
          <a:prstGeom prst="rect">
            <a:avLst/>
          </a:prstGeom>
          <a:noFill/>
          <a:ln>
            <a:noFill/>
          </a:ln>
        </p:spPr>
      </p:pic>
      <p:sp>
        <p:nvSpPr>
          <p:cNvPr id="1236" name="Google Shape;1236;p14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237" name="Google Shape;1237;p1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68975" y="1635200"/>
            <a:ext cx="4142450" cy="159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148"/>
          <p:cNvSpPr txBox="1"/>
          <p:nvPr>
            <p:ph type="ctrTitle"/>
          </p:nvPr>
        </p:nvSpPr>
        <p:spPr>
          <a:xfrm>
            <a:off x="685800" y="520142"/>
            <a:ext cx="7772400" cy="64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400">
                <a:solidFill>
                  <a:schemeClr val="accent4"/>
                </a:solidFill>
                <a:latin typeface="Hepta Slab"/>
                <a:ea typeface="Hepta Slab"/>
                <a:cs typeface="Hepta Slab"/>
                <a:sym typeface="Hepta Slab"/>
              </a:rPr>
              <a:t>Let’s Put it All Together</a:t>
            </a:r>
            <a:endParaRPr b="0" sz="3400">
              <a:solidFill>
                <a:schemeClr val="accent4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43" name="Google Shape;1243;p148"/>
          <p:cNvSpPr txBox="1"/>
          <p:nvPr/>
        </p:nvSpPr>
        <p:spPr>
          <a:xfrm>
            <a:off x="99150" y="176275"/>
            <a:ext cx="10686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44" name="Google Shape;1244;p148"/>
          <p:cNvSpPr txBox="1"/>
          <p:nvPr/>
        </p:nvSpPr>
        <p:spPr>
          <a:xfrm>
            <a:off x="5494575" y="2078201"/>
            <a:ext cx="2335800" cy="13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How are the ways you used a bar graph to answer questions different than how you used picture graphs?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45" name="Google Shape;1245;p148"/>
          <p:cNvSpPr/>
          <p:nvPr/>
        </p:nvSpPr>
        <p:spPr>
          <a:xfrm>
            <a:off x="5221725" y="1929349"/>
            <a:ext cx="2881509" cy="1784438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46" name="Google Shape;1246;p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8125" y="3135047"/>
            <a:ext cx="1632000" cy="14531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7" name="Google Shape;1247;p148"/>
          <p:cNvSpPr txBox="1"/>
          <p:nvPr/>
        </p:nvSpPr>
        <p:spPr>
          <a:xfrm>
            <a:off x="1230350" y="1264450"/>
            <a:ext cx="6386700" cy="7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Today, we interpreted data in a </a:t>
            </a:r>
            <a:r>
              <a:rPr b="1" lang="en" sz="16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bar graph</a:t>
            </a:r>
            <a:r>
              <a:rPr lang="en" sz="16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.  Using a bar graph is a little different than using a picture graph to answer questions. </a:t>
            </a:r>
            <a:endParaRPr sz="16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248" name="Google Shape;1248;p1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8250" y="2332349"/>
            <a:ext cx="2068275" cy="2189438"/>
          </a:xfrm>
          <a:prstGeom prst="rect">
            <a:avLst/>
          </a:prstGeom>
          <a:noFill/>
          <a:ln>
            <a:noFill/>
          </a:ln>
        </p:spPr>
      </p:pic>
      <p:sp>
        <p:nvSpPr>
          <p:cNvPr id="1249" name="Google Shape;1249;p148"/>
          <p:cNvSpPr txBox="1"/>
          <p:nvPr/>
        </p:nvSpPr>
        <p:spPr>
          <a:xfrm>
            <a:off x="7830225" y="422950"/>
            <a:ext cx="12771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50" name="Google Shape;1250;p148"/>
          <p:cNvSpPr txBox="1"/>
          <p:nvPr/>
        </p:nvSpPr>
        <p:spPr>
          <a:xfrm>
            <a:off x="5604366" y="3883623"/>
            <a:ext cx="2237400" cy="7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How are they </a:t>
            </a:r>
            <a:endParaRPr b="1"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the same?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51" name="Google Shape;1251;p148"/>
          <p:cNvSpPr/>
          <p:nvPr/>
        </p:nvSpPr>
        <p:spPr>
          <a:xfrm>
            <a:off x="5732263" y="3672251"/>
            <a:ext cx="1860435" cy="1040088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255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p149"/>
          <p:cNvSpPr txBox="1"/>
          <p:nvPr>
            <p:ph type="ctrTitle"/>
          </p:nvPr>
        </p:nvSpPr>
        <p:spPr>
          <a:xfrm>
            <a:off x="624750" y="1524225"/>
            <a:ext cx="7894500" cy="157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latin typeface="Hepta Slab"/>
                <a:ea typeface="Hepta Slab"/>
                <a:cs typeface="Hepta Slab"/>
                <a:sym typeface="Hepta Slab"/>
              </a:rPr>
              <a:t>Represent Data using Picture Graphs and Bar Graphs</a:t>
            </a:r>
            <a:endParaRPr sz="35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57" name="Google Shape;1257;p149"/>
          <p:cNvSpPr txBox="1"/>
          <p:nvPr/>
        </p:nvSpPr>
        <p:spPr>
          <a:xfrm>
            <a:off x="2698200" y="3096825"/>
            <a:ext cx="4253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make our own picture graphs and bar graphs.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58" name="Google Shape;1258;p149"/>
          <p:cNvSpPr/>
          <p:nvPr/>
        </p:nvSpPr>
        <p:spPr>
          <a:xfrm>
            <a:off x="2311027" y="32158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9" name="Google Shape;1259;p149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MD.D.10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60" name="Google Shape;1260;p149"/>
          <p:cNvSpPr txBox="1"/>
          <p:nvPr/>
        </p:nvSpPr>
        <p:spPr>
          <a:xfrm>
            <a:off x="7640400" y="36675"/>
            <a:ext cx="1503600" cy="14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10</a:t>
            </a:r>
            <a:endParaRPr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p150"/>
          <p:cNvSpPr txBox="1"/>
          <p:nvPr>
            <p:ph type="ctrTitle"/>
          </p:nvPr>
        </p:nvSpPr>
        <p:spPr>
          <a:xfrm>
            <a:off x="685800" y="199067"/>
            <a:ext cx="7772400" cy="73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Which One Doesn’t Belong?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66" name="Google Shape;1266;p150"/>
          <p:cNvSpPr txBox="1"/>
          <p:nvPr/>
        </p:nvSpPr>
        <p:spPr>
          <a:xfrm>
            <a:off x="99150" y="176275"/>
            <a:ext cx="8151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67" name="Google Shape;1267;p15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268" name="Google Shape;1268;p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0050" y="931075"/>
            <a:ext cx="3843900" cy="3458401"/>
          </a:xfrm>
          <a:prstGeom prst="rect">
            <a:avLst/>
          </a:prstGeom>
          <a:noFill/>
          <a:ln>
            <a:noFill/>
          </a:ln>
        </p:spPr>
      </p:pic>
      <p:sp>
        <p:nvSpPr>
          <p:cNvPr id="1269" name="Google Shape;1269;p150"/>
          <p:cNvSpPr txBox="1"/>
          <p:nvPr/>
        </p:nvSpPr>
        <p:spPr>
          <a:xfrm>
            <a:off x="685800" y="4359225"/>
            <a:ext cx="804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is graph A different from other graphs we have seen? How is it the same?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3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151"/>
          <p:cNvSpPr txBox="1"/>
          <p:nvPr>
            <p:ph type="ctrTitle"/>
          </p:nvPr>
        </p:nvSpPr>
        <p:spPr>
          <a:xfrm>
            <a:off x="685800" y="404573"/>
            <a:ext cx="7772400" cy="70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Draw Picture Graphs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75" name="Google Shape;1275;p151"/>
          <p:cNvSpPr txBox="1"/>
          <p:nvPr/>
        </p:nvSpPr>
        <p:spPr>
          <a:xfrm>
            <a:off x="99150" y="176275"/>
            <a:ext cx="11160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276" name="Google Shape;1276;p1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00" y="1434100"/>
            <a:ext cx="3430700" cy="24957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77" name="Google Shape;1277;p15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78" name="Google Shape;1278;p151"/>
          <p:cNvSpPr txBox="1"/>
          <p:nvPr/>
        </p:nvSpPr>
        <p:spPr>
          <a:xfrm>
            <a:off x="4328100" y="1476775"/>
            <a:ext cx="43077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</a:t>
            </a:r>
            <a:r>
              <a:rPr lang="en" sz="18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hat can you learn about 2nd graders’ favorite sports from this graph?</a:t>
            </a:r>
            <a:endParaRPr sz="18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are some features of this graph that help us understand the data?</a:t>
            </a:r>
            <a:endParaRPr sz="18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p152"/>
          <p:cNvSpPr txBox="1"/>
          <p:nvPr>
            <p:ph type="ctrTitle"/>
          </p:nvPr>
        </p:nvSpPr>
        <p:spPr>
          <a:xfrm>
            <a:off x="685800" y="404573"/>
            <a:ext cx="7772400" cy="70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Draw Picture Graphs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84" name="Google Shape;1284;p152"/>
          <p:cNvSpPr txBox="1"/>
          <p:nvPr/>
        </p:nvSpPr>
        <p:spPr>
          <a:xfrm>
            <a:off x="99150" y="176275"/>
            <a:ext cx="11160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85" name="Google Shape;1285;p15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86" name="Google Shape;1286;p152"/>
          <p:cNvSpPr txBox="1"/>
          <p:nvPr/>
        </p:nvSpPr>
        <p:spPr>
          <a:xfrm>
            <a:off x="4328100" y="1171975"/>
            <a:ext cx="43077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Write the number of the data table on your page.</a:t>
            </a:r>
            <a:endParaRPr sz="18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287" name="Google Shape;1287;p1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2375" y="1108675"/>
            <a:ext cx="3117350" cy="3471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8" name="Google Shape;1288;p1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5850" y="1980350"/>
            <a:ext cx="2376500" cy="201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9" name="Google Shape;1289;p152"/>
          <p:cNvSpPr/>
          <p:nvPr/>
        </p:nvSpPr>
        <p:spPr>
          <a:xfrm>
            <a:off x="5003075" y="1901250"/>
            <a:ext cx="903000" cy="5502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0" name="Google Shape;1290;p152"/>
          <p:cNvSpPr txBox="1"/>
          <p:nvPr/>
        </p:nvSpPr>
        <p:spPr>
          <a:xfrm>
            <a:off x="4089725" y="3970500"/>
            <a:ext cx="46497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Tell your partner 1 thing you think they did really well and 1 thing you still have a question about.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4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p153"/>
          <p:cNvSpPr txBox="1"/>
          <p:nvPr>
            <p:ph type="ctrTitle"/>
          </p:nvPr>
        </p:nvSpPr>
        <p:spPr>
          <a:xfrm>
            <a:off x="685800" y="465892"/>
            <a:ext cx="7772400" cy="63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Drawing Bar Graphs 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96" name="Google Shape;1296;p153"/>
          <p:cNvSpPr txBox="1"/>
          <p:nvPr/>
        </p:nvSpPr>
        <p:spPr>
          <a:xfrm>
            <a:off x="99150" y="176275"/>
            <a:ext cx="8151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297" name="Google Shape;1297;p153"/>
          <p:cNvPicPr preferRelativeResize="0"/>
          <p:nvPr/>
        </p:nvPicPr>
        <p:blipFill rotWithShape="1">
          <a:blip r:embed="rId3">
            <a:alphaModFix/>
          </a:blip>
          <a:srcRect b="6156" l="0" r="0" t="0"/>
          <a:stretch/>
        </p:blipFill>
        <p:spPr>
          <a:xfrm>
            <a:off x="1031025" y="1108750"/>
            <a:ext cx="3152225" cy="3209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8" name="Google Shape;1298;p15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99" name="Google Shape;1299;p153"/>
          <p:cNvSpPr txBox="1"/>
          <p:nvPr/>
        </p:nvSpPr>
        <p:spPr>
          <a:xfrm>
            <a:off x="4307650" y="1442700"/>
            <a:ext cx="4338300" cy="19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do you think the labels are on the bottom? Why?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are some features of this graph that help us understand the data?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3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p154"/>
          <p:cNvSpPr txBox="1"/>
          <p:nvPr>
            <p:ph type="ctrTitle"/>
          </p:nvPr>
        </p:nvSpPr>
        <p:spPr>
          <a:xfrm>
            <a:off x="685800" y="404573"/>
            <a:ext cx="7772400" cy="70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Draw Bar Graphs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05" name="Google Shape;1305;p154"/>
          <p:cNvSpPr txBox="1"/>
          <p:nvPr/>
        </p:nvSpPr>
        <p:spPr>
          <a:xfrm>
            <a:off x="99150" y="176275"/>
            <a:ext cx="11160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06" name="Google Shape;1306;p15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07" name="Google Shape;1307;p154"/>
          <p:cNvSpPr txBox="1"/>
          <p:nvPr/>
        </p:nvSpPr>
        <p:spPr>
          <a:xfrm>
            <a:off x="4048175" y="1171975"/>
            <a:ext cx="46497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Trade tables with a partner.</a:t>
            </a:r>
            <a:endParaRPr sz="18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Write the number of the data table on your page.</a:t>
            </a:r>
            <a:endParaRPr sz="18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308" name="Google Shape;1308;p1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2375" y="1108675"/>
            <a:ext cx="3117350" cy="3471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9" name="Google Shape;1309;p1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9909" y="2289896"/>
            <a:ext cx="2110040" cy="1777553"/>
          </a:xfrm>
          <a:prstGeom prst="rect">
            <a:avLst/>
          </a:prstGeom>
          <a:noFill/>
          <a:ln>
            <a:noFill/>
          </a:ln>
        </p:spPr>
      </p:pic>
      <p:sp>
        <p:nvSpPr>
          <p:cNvPr id="1310" name="Google Shape;1310;p154"/>
          <p:cNvSpPr/>
          <p:nvPr/>
        </p:nvSpPr>
        <p:spPr>
          <a:xfrm>
            <a:off x="5130900" y="2219975"/>
            <a:ext cx="801900" cy="4863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1" name="Google Shape;1311;p154"/>
          <p:cNvSpPr txBox="1"/>
          <p:nvPr/>
        </p:nvSpPr>
        <p:spPr>
          <a:xfrm>
            <a:off x="4089725" y="4046700"/>
            <a:ext cx="4649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did you know how high to make each bar in your graph?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5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155"/>
          <p:cNvSpPr txBox="1"/>
          <p:nvPr>
            <p:ph type="ctrTitle"/>
          </p:nvPr>
        </p:nvSpPr>
        <p:spPr>
          <a:xfrm>
            <a:off x="685800" y="330493"/>
            <a:ext cx="7772400" cy="85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400">
                <a:solidFill>
                  <a:schemeClr val="accent4"/>
                </a:solidFill>
                <a:latin typeface="Hepta Slab"/>
                <a:ea typeface="Hepta Slab"/>
                <a:cs typeface="Hepta Slab"/>
                <a:sym typeface="Hepta Slab"/>
              </a:rPr>
              <a:t>Let’s Put it All Together</a:t>
            </a:r>
            <a:endParaRPr b="0" sz="3400">
              <a:solidFill>
                <a:schemeClr val="accent4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17" name="Google Shape;1317;p155"/>
          <p:cNvSpPr txBox="1"/>
          <p:nvPr/>
        </p:nvSpPr>
        <p:spPr>
          <a:xfrm>
            <a:off x="99150" y="176275"/>
            <a:ext cx="10686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18" name="Google Shape;1318;p155"/>
          <p:cNvSpPr txBox="1"/>
          <p:nvPr/>
        </p:nvSpPr>
        <p:spPr>
          <a:xfrm>
            <a:off x="6143400" y="1961475"/>
            <a:ext cx="2092800" cy="15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How did you revise your graph today to make it easier for someone else to understand the data?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19" name="Google Shape;1319;p155"/>
          <p:cNvSpPr/>
          <p:nvPr/>
        </p:nvSpPr>
        <p:spPr>
          <a:xfrm flipH="1">
            <a:off x="496964" y="1749150"/>
            <a:ext cx="2461411" cy="1987064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0" name="Google Shape;1320;p155"/>
          <p:cNvSpPr/>
          <p:nvPr/>
        </p:nvSpPr>
        <p:spPr>
          <a:xfrm>
            <a:off x="5833375" y="1766475"/>
            <a:ext cx="2823125" cy="2068507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1" name="Google Shape;1321;p155"/>
          <p:cNvSpPr txBox="1"/>
          <p:nvPr/>
        </p:nvSpPr>
        <p:spPr>
          <a:xfrm>
            <a:off x="757551" y="1961475"/>
            <a:ext cx="1955400" cy="13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Quicksand"/>
                <a:ea typeface="Quicksand"/>
                <a:cs typeface="Quicksand"/>
                <a:sym typeface="Quicksand"/>
              </a:rPr>
              <a:t>What is something new about graphs you learned today?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22" name="Google Shape;1322;p155"/>
          <p:cNvSpPr txBox="1"/>
          <p:nvPr/>
        </p:nvSpPr>
        <p:spPr>
          <a:xfrm>
            <a:off x="3542338" y="2547325"/>
            <a:ext cx="1832700" cy="118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23" name="Google Shape;1323;p155"/>
          <p:cNvSpPr txBox="1"/>
          <p:nvPr/>
        </p:nvSpPr>
        <p:spPr>
          <a:xfrm>
            <a:off x="1063450" y="1204338"/>
            <a:ext cx="6790500" cy="5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Today you made picture graphs and bar graphs to represent data.</a:t>
            </a:r>
            <a:endParaRPr sz="17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324" name="Google Shape;1324;p1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7888" y="1799575"/>
            <a:ext cx="2085975" cy="18573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5" name="Google Shape;1325;p155"/>
          <p:cNvSpPr txBox="1"/>
          <p:nvPr/>
        </p:nvSpPr>
        <p:spPr>
          <a:xfrm>
            <a:off x="874200" y="3806700"/>
            <a:ext cx="73956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Tomorrow you will use your graphs to write questions for your classmates to answer and have the chance to answer their questions based on the graphs.</a:t>
            </a:r>
            <a:endParaRPr sz="21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26" name="Google Shape;1326;p155"/>
          <p:cNvSpPr txBox="1"/>
          <p:nvPr/>
        </p:nvSpPr>
        <p:spPr>
          <a:xfrm>
            <a:off x="7801950" y="267250"/>
            <a:ext cx="1219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330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p156"/>
          <p:cNvSpPr txBox="1"/>
          <p:nvPr>
            <p:ph type="ctrTitle"/>
          </p:nvPr>
        </p:nvSpPr>
        <p:spPr>
          <a:xfrm>
            <a:off x="916825" y="806825"/>
            <a:ext cx="6995400" cy="201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Hepta Slab"/>
                <a:ea typeface="Hepta Slab"/>
                <a:cs typeface="Hepta Slab"/>
                <a:sym typeface="Hepta Slab"/>
              </a:rPr>
              <a:t>Questions about Data</a:t>
            </a:r>
            <a:endParaRPr sz="40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32" name="Google Shape;1332;p156"/>
          <p:cNvSpPr txBox="1"/>
          <p:nvPr/>
        </p:nvSpPr>
        <p:spPr>
          <a:xfrm>
            <a:off x="2698200" y="2906325"/>
            <a:ext cx="4253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answer questions using picture graphs and bar graphs.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33" name="Google Shape;1333;p156"/>
          <p:cNvSpPr/>
          <p:nvPr/>
        </p:nvSpPr>
        <p:spPr>
          <a:xfrm>
            <a:off x="2254852" y="29841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4" name="Google Shape;1334;p156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MD.10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35" name="Google Shape;1335;p156"/>
          <p:cNvSpPr txBox="1"/>
          <p:nvPr/>
        </p:nvSpPr>
        <p:spPr>
          <a:xfrm>
            <a:off x="7640400" y="36675"/>
            <a:ext cx="1503600" cy="14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11</a:t>
            </a:r>
            <a:endParaRPr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9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Google Shape;1340;p157"/>
          <p:cNvSpPr txBox="1"/>
          <p:nvPr>
            <p:ph type="ctrTitle"/>
          </p:nvPr>
        </p:nvSpPr>
        <p:spPr>
          <a:xfrm>
            <a:off x="685775" y="577728"/>
            <a:ext cx="7772400" cy="65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41" name="Google Shape;1341;p157"/>
          <p:cNvSpPr txBox="1"/>
          <p:nvPr/>
        </p:nvSpPr>
        <p:spPr>
          <a:xfrm>
            <a:off x="3173375" y="1167400"/>
            <a:ext cx="27972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3 + 7</a:t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42" name="Google Shape;1342;p15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6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p158"/>
          <p:cNvSpPr txBox="1"/>
          <p:nvPr/>
        </p:nvSpPr>
        <p:spPr>
          <a:xfrm>
            <a:off x="3173375" y="1167400"/>
            <a:ext cx="27972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3 + 7 + 2</a:t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48" name="Google Shape;1348;p15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49" name="Google Shape;1349;p158"/>
          <p:cNvSpPr txBox="1"/>
          <p:nvPr>
            <p:ph type="ctrTitle"/>
          </p:nvPr>
        </p:nvSpPr>
        <p:spPr>
          <a:xfrm>
            <a:off x="685775" y="510697"/>
            <a:ext cx="7772400" cy="65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3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" name="Google Shape;1354;p159"/>
          <p:cNvSpPr txBox="1"/>
          <p:nvPr/>
        </p:nvSpPr>
        <p:spPr>
          <a:xfrm>
            <a:off x="3173375" y="1167400"/>
            <a:ext cx="27972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5 </a:t>
            </a: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+ 7</a:t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55" name="Google Shape;1355;p15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56" name="Google Shape;1356;p159"/>
          <p:cNvSpPr txBox="1"/>
          <p:nvPr>
            <p:ph type="ctrTitle"/>
          </p:nvPr>
        </p:nvSpPr>
        <p:spPr>
          <a:xfrm>
            <a:off x="685775" y="510697"/>
            <a:ext cx="7772400" cy="65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0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160"/>
          <p:cNvSpPr txBox="1"/>
          <p:nvPr/>
        </p:nvSpPr>
        <p:spPr>
          <a:xfrm>
            <a:off x="3173375" y="1167400"/>
            <a:ext cx="27972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2 + 4 + 8</a:t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62" name="Google Shape;1362;p16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63" name="Google Shape;1363;p160"/>
          <p:cNvSpPr txBox="1"/>
          <p:nvPr>
            <p:ph type="ctrTitle"/>
          </p:nvPr>
        </p:nvSpPr>
        <p:spPr>
          <a:xfrm>
            <a:off x="685775" y="510697"/>
            <a:ext cx="7772400" cy="65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64" name="Google Shape;1364;p160"/>
          <p:cNvSpPr txBox="1"/>
          <p:nvPr/>
        </p:nvSpPr>
        <p:spPr>
          <a:xfrm>
            <a:off x="606875" y="4049375"/>
            <a:ext cx="7851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does looking for ways to make a ten make it easier to find the values of these expressions?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p161"/>
          <p:cNvSpPr txBox="1"/>
          <p:nvPr>
            <p:ph type="ctrTitle"/>
          </p:nvPr>
        </p:nvSpPr>
        <p:spPr>
          <a:xfrm>
            <a:off x="587875" y="7374"/>
            <a:ext cx="77724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6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Writ</a:t>
            </a:r>
            <a:r>
              <a:rPr lang="en" sz="26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e</a:t>
            </a:r>
            <a:r>
              <a:rPr b="0" lang="en" sz="26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 Questions Based on Graphs</a:t>
            </a:r>
            <a:endParaRPr b="0" sz="26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70" name="Google Shape;1370;p161"/>
          <p:cNvSpPr txBox="1"/>
          <p:nvPr/>
        </p:nvSpPr>
        <p:spPr>
          <a:xfrm>
            <a:off x="700225" y="1456350"/>
            <a:ext cx="75477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Write 2 questions for each graph, but don’t put them all in order.</a:t>
            </a:r>
            <a:endParaRPr sz="18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Your classmates will have to think about which graph to use to answer your questions.</a:t>
            </a:r>
            <a:endParaRPr sz="18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Write at least 1 question that requires someone to combine or compare two categories.</a:t>
            </a:r>
            <a:endParaRPr sz="18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71" name="Google Shape;1371;p16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72" name="Google Shape;1372;p161"/>
          <p:cNvSpPr txBox="1"/>
          <p:nvPr/>
        </p:nvSpPr>
        <p:spPr>
          <a:xfrm>
            <a:off x="448050" y="4120500"/>
            <a:ext cx="8247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do you know these questions will require someone to combine or compare the totals of two or more categories?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6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62"/>
          <p:cNvSpPr txBox="1"/>
          <p:nvPr>
            <p:ph type="ctrTitle"/>
          </p:nvPr>
        </p:nvSpPr>
        <p:spPr>
          <a:xfrm>
            <a:off x="649125" y="25723"/>
            <a:ext cx="7772400" cy="91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6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Answer Questions Using Graphs </a:t>
            </a:r>
            <a:endParaRPr b="0" sz="26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78" name="Google Shape;1378;p162"/>
          <p:cNvSpPr txBox="1"/>
          <p:nvPr/>
        </p:nvSpPr>
        <p:spPr>
          <a:xfrm>
            <a:off x="1167400" y="1398950"/>
            <a:ext cx="6207000" cy="14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Hepta Slab"/>
                <a:ea typeface="Hepta Slab"/>
                <a:cs typeface="Hepta Slab"/>
                <a:sym typeface="Hepta Slab"/>
              </a:rPr>
              <a:t>Answer your partner’s questions from Activity 1 using the graphs.</a:t>
            </a:r>
            <a:endParaRPr sz="20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79" name="Google Shape;1379;p16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3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p163"/>
          <p:cNvSpPr txBox="1"/>
          <p:nvPr>
            <p:ph type="ctrTitle"/>
          </p:nvPr>
        </p:nvSpPr>
        <p:spPr>
          <a:xfrm>
            <a:off x="639950" y="507546"/>
            <a:ext cx="7772400" cy="60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400">
                <a:solidFill>
                  <a:schemeClr val="accent4"/>
                </a:solidFill>
                <a:latin typeface="Hepta Slab"/>
                <a:ea typeface="Hepta Slab"/>
                <a:cs typeface="Hepta Slab"/>
                <a:sym typeface="Hepta Slab"/>
              </a:rPr>
              <a:t>Let’s Put it All Together</a:t>
            </a:r>
            <a:endParaRPr b="0" sz="3400">
              <a:solidFill>
                <a:schemeClr val="accent4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85" name="Google Shape;1385;p163"/>
          <p:cNvSpPr txBox="1"/>
          <p:nvPr/>
        </p:nvSpPr>
        <p:spPr>
          <a:xfrm>
            <a:off x="263475" y="1414750"/>
            <a:ext cx="15060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86" name="Google Shape;1386;p163"/>
          <p:cNvSpPr/>
          <p:nvPr/>
        </p:nvSpPr>
        <p:spPr>
          <a:xfrm>
            <a:off x="4985450" y="1676727"/>
            <a:ext cx="3370064" cy="2102895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7" name="Google Shape;1387;p163"/>
          <p:cNvSpPr txBox="1"/>
          <p:nvPr/>
        </p:nvSpPr>
        <p:spPr>
          <a:xfrm>
            <a:off x="5301800" y="1956950"/>
            <a:ext cx="2697600" cy="12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kinds of questions were easier to answer? Which kinds of questions were more difficult to answer?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88" name="Google Shape;1388;p163"/>
          <p:cNvSpPr txBox="1"/>
          <p:nvPr/>
        </p:nvSpPr>
        <p:spPr>
          <a:xfrm>
            <a:off x="1178838" y="1074950"/>
            <a:ext cx="6623100" cy="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Today you asked and answered questions based on data represented in picture graphs and bar graphs.  </a:t>
            </a:r>
            <a:endParaRPr sz="16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389" name="Google Shape;1389;p1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4825" y="2798438"/>
            <a:ext cx="1851687" cy="1648762"/>
          </a:xfrm>
          <a:prstGeom prst="rect">
            <a:avLst/>
          </a:prstGeom>
          <a:noFill/>
          <a:ln>
            <a:noFill/>
          </a:ln>
        </p:spPr>
      </p:pic>
      <p:sp>
        <p:nvSpPr>
          <p:cNvPr id="1390" name="Google Shape;1390;p163"/>
          <p:cNvSpPr txBox="1"/>
          <p:nvPr/>
        </p:nvSpPr>
        <p:spPr>
          <a:xfrm>
            <a:off x="7801950" y="267250"/>
            <a:ext cx="1219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91" name="Google Shape;1391;p163"/>
          <p:cNvSpPr txBox="1"/>
          <p:nvPr/>
        </p:nvSpPr>
        <p:spPr>
          <a:xfrm>
            <a:off x="804275" y="2214675"/>
            <a:ext cx="18516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Where did you look on each graph to find the answers to questions?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92" name="Google Shape;1392;p163"/>
          <p:cNvSpPr/>
          <p:nvPr/>
        </p:nvSpPr>
        <p:spPr>
          <a:xfrm flipH="1">
            <a:off x="550433" y="1891400"/>
            <a:ext cx="2344392" cy="2203669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396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p164"/>
          <p:cNvSpPr txBox="1"/>
          <p:nvPr>
            <p:ph type="ctrTitle"/>
          </p:nvPr>
        </p:nvSpPr>
        <p:spPr>
          <a:xfrm>
            <a:off x="2112300" y="1964325"/>
            <a:ext cx="49194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Hepta Slab"/>
                <a:ea typeface="Hepta Slab"/>
                <a:cs typeface="Hepta Slab"/>
                <a:sym typeface="Hepta Slab"/>
              </a:rPr>
              <a:t>Center Day</a:t>
            </a:r>
            <a:endParaRPr sz="44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98" name="Google Shape;1398;p164"/>
          <p:cNvSpPr txBox="1"/>
          <p:nvPr/>
        </p:nvSpPr>
        <p:spPr>
          <a:xfrm>
            <a:off x="2445300" y="2702325"/>
            <a:ext cx="46401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sort a collection and make graphs to represent it.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99" name="Google Shape;1399;p164"/>
          <p:cNvSpPr/>
          <p:nvPr/>
        </p:nvSpPr>
        <p:spPr>
          <a:xfrm>
            <a:off x="2058127" y="27801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0" name="Google Shape;1400;p164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MD.10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01" name="Google Shape;1401;p164"/>
          <p:cNvSpPr txBox="1"/>
          <p:nvPr/>
        </p:nvSpPr>
        <p:spPr>
          <a:xfrm>
            <a:off x="7640400" y="36675"/>
            <a:ext cx="1503600" cy="14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12</a:t>
            </a:r>
            <a:endParaRPr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5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Google Shape;1406;p165"/>
          <p:cNvSpPr txBox="1"/>
          <p:nvPr/>
        </p:nvSpPr>
        <p:spPr>
          <a:xfrm>
            <a:off x="3173375" y="1167400"/>
            <a:ext cx="27972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17 - 7</a:t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07" name="Google Shape;1407;p16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408" name="Google Shape;1408;p165"/>
          <p:cNvSpPr txBox="1"/>
          <p:nvPr>
            <p:ph type="ctrTitle"/>
          </p:nvPr>
        </p:nvSpPr>
        <p:spPr>
          <a:xfrm>
            <a:off x="685775" y="510697"/>
            <a:ext cx="7772400" cy="65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2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" name="Google Shape;1413;p166"/>
          <p:cNvSpPr txBox="1"/>
          <p:nvPr/>
        </p:nvSpPr>
        <p:spPr>
          <a:xfrm>
            <a:off x="3173375" y="1167400"/>
            <a:ext cx="27972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17 - 9</a:t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14" name="Google Shape;1414;p16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415" name="Google Shape;1415;p166"/>
          <p:cNvSpPr txBox="1"/>
          <p:nvPr>
            <p:ph type="ctrTitle"/>
          </p:nvPr>
        </p:nvSpPr>
        <p:spPr>
          <a:xfrm>
            <a:off x="685775" y="510697"/>
            <a:ext cx="7772400" cy="65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9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p167"/>
          <p:cNvSpPr txBox="1"/>
          <p:nvPr/>
        </p:nvSpPr>
        <p:spPr>
          <a:xfrm>
            <a:off x="3173375" y="1167400"/>
            <a:ext cx="27972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15 - 5</a:t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21" name="Google Shape;1421;p16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422" name="Google Shape;1422;p167"/>
          <p:cNvSpPr txBox="1"/>
          <p:nvPr>
            <p:ph type="ctrTitle"/>
          </p:nvPr>
        </p:nvSpPr>
        <p:spPr>
          <a:xfrm>
            <a:off x="685775" y="510697"/>
            <a:ext cx="7772400" cy="65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6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p168"/>
          <p:cNvSpPr txBox="1"/>
          <p:nvPr/>
        </p:nvSpPr>
        <p:spPr>
          <a:xfrm>
            <a:off x="3173375" y="1167400"/>
            <a:ext cx="27972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15 - 8</a:t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28" name="Google Shape;1428;p16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429" name="Google Shape;1429;p168"/>
          <p:cNvSpPr txBox="1"/>
          <p:nvPr>
            <p:ph type="ctrTitle"/>
          </p:nvPr>
        </p:nvSpPr>
        <p:spPr>
          <a:xfrm>
            <a:off x="685775" y="510697"/>
            <a:ext cx="7772400" cy="65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30" name="Google Shape;1430;p168"/>
          <p:cNvSpPr txBox="1"/>
          <p:nvPr/>
        </p:nvSpPr>
        <p:spPr>
          <a:xfrm>
            <a:off x="842650" y="4265800"/>
            <a:ext cx="7772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</a:t>
            </a: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ow can we use the first expression to find the value of the second one?”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4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Google Shape;1435;p169"/>
          <p:cNvSpPr txBox="1"/>
          <p:nvPr>
            <p:ph type="ctrTitle"/>
          </p:nvPr>
        </p:nvSpPr>
        <p:spPr>
          <a:xfrm>
            <a:off x="685775" y="458451"/>
            <a:ext cx="7772400" cy="6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Revisit</a:t>
            </a: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 Sort and Display </a:t>
            </a:r>
            <a:endParaRPr sz="3000">
              <a:solidFill>
                <a:schemeClr val="accent5"/>
              </a:solidFill>
            </a:endParaRPr>
          </a:p>
        </p:txBody>
      </p:sp>
      <p:pic>
        <p:nvPicPr>
          <p:cNvPr id="1436" name="Google Shape;1436;p1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5200" y="1182224"/>
            <a:ext cx="2050875" cy="1137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37" name="Google Shape;1437;p16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438" name="Google Shape;1438;p169"/>
          <p:cNvSpPr txBox="1"/>
          <p:nvPr/>
        </p:nvSpPr>
        <p:spPr>
          <a:xfrm>
            <a:off x="685775" y="2584400"/>
            <a:ext cx="30000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Choose a collection to sort. Sort into 3 categories. Represent the data in a graph that shows how many are in each category.</a:t>
            </a:r>
            <a:endParaRPr sz="18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39" name="Google Shape;1439;p169"/>
          <p:cNvSpPr txBox="1"/>
          <p:nvPr/>
        </p:nvSpPr>
        <p:spPr>
          <a:xfrm>
            <a:off x="5346075" y="2745950"/>
            <a:ext cx="30000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After you’ve made your representation, you and a partner should ask each other questions about the data in your graph</a:t>
            </a:r>
            <a:endParaRPr sz="18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40" name="Google Shape;1440;p169"/>
          <p:cNvSpPr txBox="1"/>
          <p:nvPr/>
        </p:nvSpPr>
        <p:spPr>
          <a:xfrm>
            <a:off x="622750" y="4307325"/>
            <a:ext cx="799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questions can we ask about the representation of how they sorted?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4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p170"/>
          <p:cNvSpPr txBox="1"/>
          <p:nvPr>
            <p:ph type="ctrTitle"/>
          </p:nvPr>
        </p:nvSpPr>
        <p:spPr>
          <a:xfrm>
            <a:off x="483325" y="480071"/>
            <a:ext cx="7772400" cy="55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Choice Time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446" name="Google Shape;1446;p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3050" y="330485"/>
            <a:ext cx="952000" cy="90789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47" name="Google Shape;1447;p170"/>
          <p:cNvSpPr txBox="1"/>
          <p:nvPr/>
        </p:nvSpPr>
        <p:spPr>
          <a:xfrm>
            <a:off x="531025" y="4126525"/>
            <a:ext cx="7861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Which activity did you choose? What did you like about the activity you chose?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448" name="Google Shape;1448;p1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3864" y="1023625"/>
            <a:ext cx="2616276" cy="309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1452" name="Shape 1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" name="Google Shape;1453;p171"/>
          <p:cNvSpPr txBox="1"/>
          <p:nvPr>
            <p:ph type="ctrTitle"/>
          </p:nvPr>
        </p:nvSpPr>
        <p:spPr>
          <a:xfrm>
            <a:off x="699900" y="1808050"/>
            <a:ext cx="7744200" cy="10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Using Data to Answer Compare Questions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54" name="Google Shape;1454;p171"/>
          <p:cNvSpPr txBox="1"/>
          <p:nvPr/>
        </p:nvSpPr>
        <p:spPr>
          <a:xfrm>
            <a:off x="2973975" y="2835025"/>
            <a:ext cx="50706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answer compare problems, with the difference unknown, based on data representations.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55" name="Google Shape;1455;p171"/>
          <p:cNvSpPr/>
          <p:nvPr/>
        </p:nvSpPr>
        <p:spPr>
          <a:xfrm>
            <a:off x="2459652" y="283501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6" name="Google Shape;1456;p171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1.MD.C.4, 1.OA.A.1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57" name="Google Shape;1457;p171"/>
          <p:cNvSpPr txBox="1"/>
          <p:nvPr/>
        </p:nvSpPr>
        <p:spPr>
          <a:xfrm>
            <a:off x="7884875" y="365450"/>
            <a:ext cx="1173600" cy="909000"/>
          </a:xfrm>
          <a:prstGeom prst="rect">
            <a:avLst/>
          </a:prstGeom>
          <a:noFill/>
          <a:ln cap="flat" cmpd="sng" w="762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Adaptation 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Lesson 6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" name="Google Shape;1462;p172"/>
          <p:cNvSpPr txBox="1"/>
          <p:nvPr>
            <p:ph type="ctrTitle"/>
          </p:nvPr>
        </p:nvSpPr>
        <p:spPr>
          <a:xfrm>
            <a:off x="728400" y="591846"/>
            <a:ext cx="7772400" cy="59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63" name="Google Shape;1463;p172"/>
          <p:cNvSpPr txBox="1"/>
          <p:nvPr/>
        </p:nvSpPr>
        <p:spPr>
          <a:xfrm>
            <a:off x="3072000" y="11879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20 - 19</a:t>
            </a:r>
            <a:endParaRPr/>
          </a:p>
        </p:txBody>
      </p:sp>
      <p:sp>
        <p:nvSpPr>
          <p:cNvPr id="1464" name="Google Shape;1464;p172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8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Google Shape;1469;p173"/>
          <p:cNvSpPr txBox="1"/>
          <p:nvPr>
            <p:ph type="ctrTitle"/>
          </p:nvPr>
        </p:nvSpPr>
        <p:spPr>
          <a:xfrm>
            <a:off x="728400" y="591846"/>
            <a:ext cx="7772400" cy="59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70" name="Google Shape;1470;p173"/>
          <p:cNvSpPr txBox="1"/>
          <p:nvPr/>
        </p:nvSpPr>
        <p:spPr>
          <a:xfrm>
            <a:off x="3072000" y="11879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20 - 15</a:t>
            </a:r>
            <a:endParaRPr/>
          </a:p>
        </p:txBody>
      </p:sp>
      <p:sp>
        <p:nvSpPr>
          <p:cNvPr id="1471" name="Google Shape;1471;p17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5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p174"/>
          <p:cNvSpPr txBox="1"/>
          <p:nvPr>
            <p:ph type="ctrTitle"/>
          </p:nvPr>
        </p:nvSpPr>
        <p:spPr>
          <a:xfrm>
            <a:off x="728400" y="591846"/>
            <a:ext cx="7772400" cy="59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77" name="Google Shape;1477;p174"/>
          <p:cNvSpPr txBox="1"/>
          <p:nvPr/>
        </p:nvSpPr>
        <p:spPr>
          <a:xfrm>
            <a:off x="3072000" y="11879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20 - 3</a:t>
            </a:r>
            <a:endParaRPr/>
          </a:p>
        </p:txBody>
      </p:sp>
      <p:sp>
        <p:nvSpPr>
          <p:cNvPr id="1478" name="Google Shape;1478;p17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2" name="Shape 1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3" name="Google Shape;1483;p175"/>
          <p:cNvSpPr txBox="1"/>
          <p:nvPr>
            <p:ph type="ctrTitle"/>
          </p:nvPr>
        </p:nvSpPr>
        <p:spPr>
          <a:xfrm>
            <a:off x="728400" y="591846"/>
            <a:ext cx="7772400" cy="59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84" name="Google Shape;1484;p175"/>
          <p:cNvSpPr txBox="1"/>
          <p:nvPr/>
        </p:nvSpPr>
        <p:spPr>
          <a:xfrm>
            <a:off x="3072000" y="11879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20 - 9</a:t>
            </a:r>
            <a:endParaRPr/>
          </a:p>
        </p:txBody>
      </p:sp>
      <p:sp>
        <p:nvSpPr>
          <p:cNvPr id="1485" name="Google Shape;1485;p17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9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p176"/>
          <p:cNvSpPr txBox="1"/>
          <p:nvPr>
            <p:ph type="ctrTitle"/>
          </p:nvPr>
        </p:nvSpPr>
        <p:spPr>
          <a:xfrm>
            <a:off x="504775" y="543296"/>
            <a:ext cx="7772400" cy="60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Favorite Drinks at Lunch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91" name="Google Shape;1491;p176"/>
          <p:cNvSpPr txBox="1"/>
          <p:nvPr/>
        </p:nvSpPr>
        <p:spPr>
          <a:xfrm>
            <a:off x="99150" y="176275"/>
            <a:ext cx="8151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92" name="Google Shape;1492;p17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493" name="Google Shape;1493;p176"/>
          <p:cNvSpPr txBox="1"/>
          <p:nvPr/>
        </p:nvSpPr>
        <p:spPr>
          <a:xfrm>
            <a:off x="705075" y="1306100"/>
            <a:ext cx="7131300" cy="16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This display shows what students like for their lunch drink.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1. How many more students like chocolate milk than regular milk?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2. How many kids like milk or juice?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3. What other observations can you make about the data?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pic>
        <p:nvPicPr>
          <p:cNvPr id="1494" name="Google Shape;1494;p1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9400" y="1695925"/>
            <a:ext cx="3505200" cy="142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8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" name="Google Shape;1499;p177"/>
          <p:cNvSpPr txBox="1"/>
          <p:nvPr>
            <p:ph type="ctrTitle"/>
          </p:nvPr>
        </p:nvSpPr>
        <p:spPr>
          <a:xfrm>
            <a:off x="312075" y="450800"/>
            <a:ext cx="8145900" cy="65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Excited to See Animals at the Zoo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00" name="Google Shape;1500;p177"/>
          <p:cNvSpPr txBox="1"/>
          <p:nvPr/>
        </p:nvSpPr>
        <p:spPr>
          <a:xfrm>
            <a:off x="99150" y="176275"/>
            <a:ext cx="8151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01" name="Google Shape;1501;p177"/>
          <p:cNvSpPr txBox="1"/>
          <p:nvPr/>
        </p:nvSpPr>
        <p:spPr>
          <a:xfrm>
            <a:off x="774425" y="1888725"/>
            <a:ext cx="3398100" cy="25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02" name="Google Shape;1502;p177"/>
          <p:cNvSpPr txBox="1"/>
          <p:nvPr>
            <p:ph idx="1" type="subTitle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503" name="Google Shape;1503;p17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504" name="Google Shape;1504;p1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6875" y="1643398"/>
            <a:ext cx="4480655" cy="252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5" name="Google Shape;1505;p1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8525" y="1162938"/>
            <a:ext cx="3105025" cy="348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9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Google Shape;1510;p178"/>
          <p:cNvSpPr txBox="1"/>
          <p:nvPr>
            <p:ph type="ctrTitle"/>
          </p:nvPr>
        </p:nvSpPr>
        <p:spPr>
          <a:xfrm>
            <a:off x="685800" y="670416"/>
            <a:ext cx="7772400" cy="64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400">
                <a:solidFill>
                  <a:schemeClr val="accent4"/>
                </a:solidFill>
                <a:latin typeface="Hepta Slab"/>
                <a:ea typeface="Hepta Slab"/>
                <a:cs typeface="Hepta Slab"/>
                <a:sym typeface="Hepta Slab"/>
              </a:rPr>
              <a:t>Let’s Put it All Together</a:t>
            </a:r>
            <a:endParaRPr b="0" sz="3400">
              <a:solidFill>
                <a:schemeClr val="accent4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11" name="Google Shape;1511;p178"/>
          <p:cNvSpPr txBox="1"/>
          <p:nvPr/>
        </p:nvSpPr>
        <p:spPr>
          <a:xfrm>
            <a:off x="99150" y="176275"/>
            <a:ext cx="10686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12" name="Google Shape;1512;p178"/>
          <p:cNvSpPr txBox="1"/>
          <p:nvPr/>
        </p:nvSpPr>
        <p:spPr>
          <a:xfrm>
            <a:off x="2935750" y="3181625"/>
            <a:ext cx="1502700" cy="11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What does the whole drawing represent?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13" name="Google Shape;1513;p178"/>
          <p:cNvSpPr/>
          <p:nvPr/>
        </p:nvSpPr>
        <p:spPr>
          <a:xfrm>
            <a:off x="2872289" y="2927350"/>
            <a:ext cx="1629615" cy="1445610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4" name="Google Shape;1514;p178"/>
          <p:cNvSpPr txBox="1"/>
          <p:nvPr/>
        </p:nvSpPr>
        <p:spPr>
          <a:xfrm>
            <a:off x="1256275" y="1378250"/>
            <a:ext cx="6310800" cy="13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Priya says that this picture also shows how many people were excited about seeing tigers and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monkeys. Where are the tigers? Where are the monkeys?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515" name="Google Shape;1515;p1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6275" y="3235550"/>
            <a:ext cx="1502677" cy="133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6" name="Google Shape;1516;p178"/>
          <p:cNvSpPr txBox="1"/>
          <p:nvPr/>
        </p:nvSpPr>
        <p:spPr>
          <a:xfrm>
            <a:off x="7790375" y="267250"/>
            <a:ext cx="1230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517" name="Google Shape;1517;p1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14338" y="1317522"/>
            <a:ext cx="4315326" cy="410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152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Google Shape;1522;p179"/>
          <p:cNvSpPr txBox="1"/>
          <p:nvPr>
            <p:ph type="ctrTitle"/>
          </p:nvPr>
        </p:nvSpPr>
        <p:spPr>
          <a:xfrm>
            <a:off x="699900" y="1661375"/>
            <a:ext cx="7744200" cy="155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Compare Questions with Unknowns in All Positions</a:t>
            </a:r>
            <a:endParaRPr sz="36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23" name="Google Shape;1523;p179"/>
          <p:cNvSpPr txBox="1"/>
          <p:nvPr/>
        </p:nvSpPr>
        <p:spPr>
          <a:xfrm>
            <a:off x="2836025" y="3216575"/>
            <a:ext cx="50706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solve compare problems with the unknowns in all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positions, using language that suggests the correct operation.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24" name="Google Shape;1524;p179"/>
          <p:cNvSpPr/>
          <p:nvPr/>
        </p:nvSpPr>
        <p:spPr>
          <a:xfrm>
            <a:off x="2366027" y="337231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5" name="Google Shape;1525;p179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1.OA.A.1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26" name="Google Shape;1526;p179"/>
          <p:cNvSpPr txBox="1"/>
          <p:nvPr/>
        </p:nvSpPr>
        <p:spPr>
          <a:xfrm>
            <a:off x="7884875" y="365450"/>
            <a:ext cx="1173600" cy="909000"/>
          </a:xfrm>
          <a:prstGeom prst="rect">
            <a:avLst/>
          </a:prstGeom>
          <a:noFill/>
          <a:ln cap="flat" cmpd="sng" w="762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Adaptation 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Lesson 7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0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1" name="Google Shape;1531;p180"/>
          <p:cNvSpPr txBox="1"/>
          <p:nvPr>
            <p:ph type="ctrTitle"/>
          </p:nvPr>
        </p:nvSpPr>
        <p:spPr>
          <a:xfrm>
            <a:off x="728400" y="591846"/>
            <a:ext cx="7772400" cy="59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Notice and Wonder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32" name="Google Shape;1532;p180"/>
          <p:cNvSpPr txBox="1"/>
          <p:nvPr/>
        </p:nvSpPr>
        <p:spPr>
          <a:xfrm>
            <a:off x="1421675" y="1187950"/>
            <a:ext cx="6126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Lin has some fish. Priya has more fish than Lin.</a:t>
            </a:r>
            <a:endParaRPr/>
          </a:p>
        </p:txBody>
      </p:sp>
      <p:sp>
        <p:nvSpPr>
          <p:cNvPr id="1533" name="Google Shape;1533;p18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7" name="Shape 1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" name="Google Shape;1538;p181"/>
          <p:cNvSpPr txBox="1"/>
          <p:nvPr>
            <p:ph type="ctrTitle"/>
          </p:nvPr>
        </p:nvSpPr>
        <p:spPr>
          <a:xfrm>
            <a:off x="504775" y="543303"/>
            <a:ext cx="77724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​3 Reads: Lin’s and Priya’s Fish</a:t>
            </a:r>
            <a:endParaRPr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Read 2</a:t>
            </a:r>
            <a:endParaRPr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39" name="Google Shape;1539;p181"/>
          <p:cNvSpPr txBox="1"/>
          <p:nvPr/>
        </p:nvSpPr>
        <p:spPr>
          <a:xfrm>
            <a:off x="99150" y="176275"/>
            <a:ext cx="8151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40" name="Google Shape;1540;p18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541" name="Google Shape;1541;p181"/>
          <p:cNvSpPr txBox="1"/>
          <p:nvPr/>
        </p:nvSpPr>
        <p:spPr>
          <a:xfrm>
            <a:off x="705075" y="1831025"/>
            <a:ext cx="7131300" cy="11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Priya has some fish. Priya has 2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more fish than Lin.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5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p182"/>
          <p:cNvSpPr txBox="1"/>
          <p:nvPr>
            <p:ph type="ctrTitle"/>
          </p:nvPr>
        </p:nvSpPr>
        <p:spPr>
          <a:xfrm>
            <a:off x="504775" y="543303"/>
            <a:ext cx="77724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​3 Reads: Lin’s and Priya’s Fish</a:t>
            </a:r>
            <a:endParaRPr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Read 2</a:t>
            </a:r>
            <a:endParaRPr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47" name="Google Shape;1547;p182"/>
          <p:cNvSpPr txBox="1"/>
          <p:nvPr/>
        </p:nvSpPr>
        <p:spPr>
          <a:xfrm>
            <a:off x="99150" y="176275"/>
            <a:ext cx="8151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48" name="Google Shape;1548;p18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549" name="Google Shape;1549;p182"/>
          <p:cNvSpPr txBox="1"/>
          <p:nvPr/>
        </p:nvSpPr>
        <p:spPr>
          <a:xfrm>
            <a:off x="705075" y="1888800"/>
            <a:ext cx="7131300" cy="11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Priya has 8 fish.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Priya has 2 more fish than Lin.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Show your thinking using drawings, connecting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cubes, numbers, or words.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3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Google Shape;1554;p183"/>
          <p:cNvSpPr txBox="1"/>
          <p:nvPr>
            <p:ph type="ctrTitle"/>
          </p:nvPr>
        </p:nvSpPr>
        <p:spPr>
          <a:xfrm>
            <a:off x="312075" y="450800"/>
            <a:ext cx="8145900" cy="65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Clare and Kiran Have Stickers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55" name="Google Shape;1555;p183"/>
          <p:cNvSpPr txBox="1"/>
          <p:nvPr/>
        </p:nvSpPr>
        <p:spPr>
          <a:xfrm>
            <a:off x="99150" y="176275"/>
            <a:ext cx="8151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56" name="Google Shape;1556;p183"/>
          <p:cNvSpPr txBox="1"/>
          <p:nvPr/>
        </p:nvSpPr>
        <p:spPr>
          <a:xfrm>
            <a:off x="774425" y="2438825"/>
            <a:ext cx="33981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Show your thinking using drawings, connecting cubes, numbers, or words. Use the diagram if it helps you.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57" name="Google Shape;1557;p18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558" name="Google Shape;1558;p1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6951" y="1180250"/>
            <a:ext cx="4010100" cy="1258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59" name="Google Shape;1559;p183"/>
          <p:cNvSpPr txBox="1"/>
          <p:nvPr/>
        </p:nvSpPr>
        <p:spPr>
          <a:xfrm>
            <a:off x="4045450" y="2438825"/>
            <a:ext cx="4623300" cy="24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1. Clare has 5 stickers. Kiran has 2 more stickers than Clare. How many stickers does Kiran have?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2. Clare has 5 stickers. Kiran has 7 stickers. How many more stickers does Kiran have than Clare?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3. Kiran has 2 more stickers than Clare. Kiran has 7 stickers. How many stickers does Clare have?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3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184"/>
          <p:cNvSpPr txBox="1"/>
          <p:nvPr>
            <p:ph type="ctrTitle"/>
          </p:nvPr>
        </p:nvSpPr>
        <p:spPr>
          <a:xfrm>
            <a:off x="685800" y="670416"/>
            <a:ext cx="7772400" cy="64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400">
                <a:solidFill>
                  <a:schemeClr val="accent4"/>
                </a:solidFill>
                <a:latin typeface="Hepta Slab"/>
                <a:ea typeface="Hepta Slab"/>
                <a:cs typeface="Hepta Slab"/>
                <a:sym typeface="Hepta Slab"/>
              </a:rPr>
              <a:t>Let’s Put it All Together</a:t>
            </a:r>
            <a:endParaRPr b="0" sz="3400">
              <a:solidFill>
                <a:schemeClr val="accent4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65" name="Google Shape;1565;p184"/>
          <p:cNvSpPr txBox="1"/>
          <p:nvPr/>
        </p:nvSpPr>
        <p:spPr>
          <a:xfrm>
            <a:off x="99150" y="176275"/>
            <a:ext cx="10686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66" name="Google Shape;1566;p184"/>
          <p:cNvSpPr txBox="1"/>
          <p:nvPr/>
        </p:nvSpPr>
        <p:spPr>
          <a:xfrm>
            <a:off x="2862050" y="2519800"/>
            <a:ext cx="1814700" cy="15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How can these diagrams help us solve problems?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67" name="Google Shape;1567;p184"/>
          <p:cNvSpPr/>
          <p:nvPr/>
        </p:nvSpPr>
        <p:spPr>
          <a:xfrm>
            <a:off x="2758953" y="2326325"/>
            <a:ext cx="2020876" cy="1730681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8" name="Google Shape;1568;p184"/>
          <p:cNvSpPr txBox="1"/>
          <p:nvPr/>
        </p:nvSpPr>
        <p:spPr>
          <a:xfrm>
            <a:off x="1167750" y="1317513"/>
            <a:ext cx="6310800" cy="13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569" name="Google Shape;1569;p1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087" y="2774150"/>
            <a:ext cx="2020862" cy="17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0" name="Google Shape;1570;p184"/>
          <p:cNvSpPr txBox="1"/>
          <p:nvPr/>
        </p:nvSpPr>
        <p:spPr>
          <a:xfrm>
            <a:off x="7790375" y="267250"/>
            <a:ext cx="1230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571" name="Google Shape;1571;p1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27688" y="1317513"/>
            <a:ext cx="2888625" cy="90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1575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p185"/>
          <p:cNvSpPr txBox="1"/>
          <p:nvPr>
            <p:ph type="ctrTitle"/>
          </p:nvPr>
        </p:nvSpPr>
        <p:spPr>
          <a:xfrm>
            <a:off x="699900" y="1808050"/>
            <a:ext cx="7744200" cy="155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Understanding 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Compare Problems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77" name="Google Shape;1577;p185"/>
          <p:cNvSpPr txBox="1"/>
          <p:nvPr/>
        </p:nvSpPr>
        <p:spPr>
          <a:xfrm>
            <a:off x="2762700" y="3291875"/>
            <a:ext cx="50706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reason about compare problems, with unknowns in all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positions.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78" name="Google Shape;1578;p185"/>
          <p:cNvSpPr/>
          <p:nvPr/>
        </p:nvSpPr>
        <p:spPr>
          <a:xfrm>
            <a:off x="2311027" y="336974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9" name="Google Shape;1579;p185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1.OA.A.1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80" name="Google Shape;1580;p185"/>
          <p:cNvSpPr txBox="1"/>
          <p:nvPr/>
        </p:nvSpPr>
        <p:spPr>
          <a:xfrm>
            <a:off x="7884875" y="365450"/>
            <a:ext cx="1173600" cy="909000"/>
          </a:xfrm>
          <a:prstGeom prst="rect">
            <a:avLst/>
          </a:prstGeom>
          <a:noFill/>
          <a:ln cap="flat" cmpd="sng" w="762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Adaptation 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Lesson 8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4" name="Shape 1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5" name="Google Shape;1585;p186"/>
          <p:cNvSpPr txBox="1"/>
          <p:nvPr>
            <p:ph type="ctrTitle"/>
          </p:nvPr>
        </p:nvSpPr>
        <p:spPr>
          <a:xfrm>
            <a:off x="728400" y="591846"/>
            <a:ext cx="7772400" cy="59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Notice and Wonder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86" name="Google Shape;1586;p186"/>
          <p:cNvSpPr txBox="1"/>
          <p:nvPr/>
        </p:nvSpPr>
        <p:spPr>
          <a:xfrm>
            <a:off x="1421675" y="1187950"/>
            <a:ext cx="6126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Lin and Andre have apples.</a:t>
            </a:r>
            <a:endParaRPr sz="3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Lin has fewer apples than Andre.</a:t>
            </a:r>
            <a:endParaRPr sz="3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87" name="Google Shape;1587;p186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p187"/>
          <p:cNvSpPr txBox="1"/>
          <p:nvPr>
            <p:ph type="ctrTitle"/>
          </p:nvPr>
        </p:nvSpPr>
        <p:spPr>
          <a:xfrm>
            <a:off x="504775" y="543303"/>
            <a:ext cx="77724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Lin’s Apples and Andre’s Apples</a:t>
            </a:r>
            <a:endParaRPr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93" name="Google Shape;1593;p187"/>
          <p:cNvSpPr txBox="1"/>
          <p:nvPr/>
        </p:nvSpPr>
        <p:spPr>
          <a:xfrm>
            <a:off x="99150" y="176275"/>
            <a:ext cx="8151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94" name="Google Shape;1594;p18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595" name="Google Shape;1595;p187"/>
          <p:cNvSpPr txBox="1"/>
          <p:nvPr/>
        </p:nvSpPr>
        <p:spPr>
          <a:xfrm>
            <a:off x="705075" y="1329225"/>
            <a:ext cx="7131300" cy="16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Use pictures, connecting cubes, numbers, or words to explain your thinking.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1. Lin has 3 fewer apples than Andre. Andre has 5 apples. Who has more apples?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2. Lin has 6 apples. She has 3 more than Andre. Who has fewer apples?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3. Lin has 3 fewer apples than Andre. Lin has 2 apples. Who has more apples?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4. Andre has 4 fewer apples than Lin. Lin has 5 apples. Who has more?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9" name="Shape 1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0" name="Google Shape;1600;p188"/>
          <p:cNvSpPr txBox="1"/>
          <p:nvPr>
            <p:ph type="ctrTitle"/>
          </p:nvPr>
        </p:nvSpPr>
        <p:spPr>
          <a:xfrm>
            <a:off x="312075" y="450800"/>
            <a:ext cx="8145900" cy="65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Analyze Two Strategies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01" name="Google Shape;1601;p188"/>
          <p:cNvSpPr txBox="1"/>
          <p:nvPr/>
        </p:nvSpPr>
        <p:spPr>
          <a:xfrm>
            <a:off x="99150" y="176275"/>
            <a:ext cx="8151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02" name="Google Shape;1602;p188"/>
          <p:cNvSpPr txBox="1"/>
          <p:nvPr/>
        </p:nvSpPr>
        <p:spPr>
          <a:xfrm>
            <a:off x="1051825" y="2698925"/>
            <a:ext cx="33981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03" name="Google Shape;1603;p18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604" name="Google Shape;1604;p188"/>
          <p:cNvSpPr txBox="1"/>
          <p:nvPr/>
        </p:nvSpPr>
        <p:spPr>
          <a:xfrm>
            <a:off x="4045450" y="2438825"/>
            <a:ext cx="4623300" cy="24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05" name="Google Shape;1605;p188"/>
          <p:cNvSpPr txBox="1"/>
          <p:nvPr/>
        </p:nvSpPr>
        <p:spPr>
          <a:xfrm>
            <a:off x="914250" y="1187375"/>
            <a:ext cx="2703600" cy="18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Priya and Lin both drew a diagram for this situation: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Lin has 6 apples.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She has 3 more than Andre.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606" name="Google Shape;1606;p1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4938" y="1237604"/>
            <a:ext cx="4784325" cy="2252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7" name="Google Shape;1607;p188"/>
          <p:cNvSpPr txBox="1"/>
          <p:nvPr/>
        </p:nvSpPr>
        <p:spPr>
          <a:xfrm>
            <a:off x="1098050" y="3489775"/>
            <a:ext cx="7359900" cy="11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Who do you agree with? Why?</a:t>
            </a:r>
            <a:endParaRPr sz="17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Use pictures, connecting cubes, numbers, or words to</a:t>
            </a:r>
            <a:endParaRPr sz="17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explain your thinking.</a:t>
            </a:r>
            <a:endParaRPr sz="17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Google Shape;1612;p189"/>
          <p:cNvSpPr txBox="1"/>
          <p:nvPr>
            <p:ph type="ctrTitle"/>
          </p:nvPr>
        </p:nvSpPr>
        <p:spPr>
          <a:xfrm>
            <a:off x="685800" y="670416"/>
            <a:ext cx="7772400" cy="64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400">
                <a:solidFill>
                  <a:schemeClr val="accent4"/>
                </a:solidFill>
                <a:latin typeface="Hepta Slab"/>
                <a:ea typeface="Hepta Slab"/>
                <a:cs typeface="Hepta Slab"/>
                <a:sym typeface="Hepta Slab"/>
              </a:rPr>
              <a:t>Let’s Put it All Together</a:t>
            </a:r>
            <a:endParaRPr b="0" sz="3400">
              <a:solidFill>
                <a:schemeClr val="accent4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13" name="Google Shape;1613;p189"/>
          <p:cNvSpPr txBox="1"/>
          <p:nvPr/>
        </p:nvSpPr>
        <p:spPr>
          <a:xfrm>
            <a:off x="99150" y="176275"/>
            <a:ext cx="1068600" cy="1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14" name="Google Shape;1614;p189"/>
          <p:cNvSpPr txBox="1"/>
          <p:nvPr/>
        </p:nvSpPr>
        <p:spPr>
          <a:xfrm>
            <a:off x="2862050" y="2623775"/>
            <a:ext cx="1917900" cy="16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What equation would we write to go with the situation?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15" name="Google Shape;1615;p189"/>
          <p:cNvSpPr/>
          <p:nvPr/>
        </p:nvSpPr>
        <p:spPr>
          <a:xfrm>
            <a:off x="2758953" y="2326325"/>
            <a:ext cx="2020876" cy="1730681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6" name="Google Shape;1616;p189"/>
          <p:cNvSpPr txBox="1"/>
          <p:nvPr/>
        </p:nvSpPr>
        <p:spPr>
          <a:xfrm>
            <a:off x="1167750" y="1317513"/>
            <a:ext cx="6310800" cy="13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17" name="Google Shape;1617;p1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087" y="2774150"/>
            <a:ext cx="2020862" cy="17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8" name="Google Shape;1618;p189"/>
          <p:cNvSpPr txBox="1"/>
          <p:nvPr/>
        </p:nvSpPr>
        <p:spPr>
          <a:xfrm>
            <a:off x="7790375" y="267250"/>
            <a:ext cx="1230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619" name="Google Shape;1619;p1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9854" y="1317513"/>
            <a:ext cx="3581400" cy="16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623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Google Shape;1624;p190"/>
          <p:cNvSpPr txBox="1"/>
          <p:nvPr>
            <p:ph type="ctrTitle"/>
          </p:nvPr>
        </p:nvSpPr>
        <p:spPr>
          <a:xfrm>
            <a:off x="1109375" y="983325"/>
            <a:ext cx="6637800" cy="192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Hepta Slab"/>
                <a:ea typeface="Hepta Slab"/>
                <a:cs typeface="Hepta Slab"/>
                <a:sym typeface="Hepta Slab"/>
              </a:rPr>
              <a:t>Use Bar Graphs to Compare</a:t>
            </a:r>
            <a:endParaRPr sz="36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25" name="Google Shape;1625;p190"/>
          <p:cNvSpPr txBox="1"/>
          <p:nvPr/>
        </p:nvSpPr>
        <p:spPr>
          <a:xfrm>
            <a:off x="2445300" y="2906325"/>
            <a:ext cx="46401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use bar graphs to solve compare problems.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26" name="Google Shape;1626;p190"/>
          <p:cNvSpPr/>
          <p:nvPr/>
        </p:nvSpPr>
        <p:spPr>
          <a:xfrm>
            <a:off x="2058127" y="29841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7" name="Google Shape;1627;p190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MD.D.10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28" name="Google Shape;1628;p190"/>
          <p:cNvSpPr txBox="1"/>
          <p:nvPr/>
        </p:nvSpPr>
        <p:spPr>
          <a:xfrm>
            <a:off x="0" y="40475"/>
            <a:ext cx="3999300" cy="4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Quicksand"/>
                <a:ea typeface="Quicksand"/>
                <a:cs typeface="Quicksand"/>
                <a:sym typeface="Quicksand"/>
              </a:rPr>
              <a:t>Section C: Diagrams to Compare 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29" name="Google Shape;1629;p190"/>
          <p:cNvSpPr txBox="1"/>
          <p:nvPr/>
        </p:nvSpPr>
        <p:spPr>
          <a:xfrm>
            <a:off x="7640400" y="36675"/>
            <a:ext cx="1503600" cy="14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13</a:t>
            </a:r>
            <a:endParaRPr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3" name="Shape 1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4" name="Google Shape;1634;p191"/>
          <p:cNvSpPr txBox="1"/>
          <p:nvPr/>
        </p:nvSpPr>
        <p:spPr>
          <a:xfrm>
            <a:off x="2545500" y="1187950"/>
            <a:ext cx="40530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9 + 4 = 9 + 1 + 3</a:t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35" name="Google Shape;1635;p191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636" name="Google Shape;1636;p191"/>
          <p:cNvSpPr txBox="1"/>
          <p:nvPr>
            <p:ph type="ctrTitle"/>
          </p:nvPr>
        </p:nvSpPr>
        <p:spPr>
          <a:xfrm>
            <a:off x="728400" y="591846"/>
            <a:ext cx="7772400" cy="59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True or False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0" name="Shape 1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" name="Google Shape;1641;p192"/>
          <p:cNvSpPr txBox="1"/>
          <p:nvPr/>
        </p:nvSpPr>
        <p:spPr>
          <a:xfrm>
            <a:off x="2766300" y="1202075"/>
            <a:ext cx="36114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9 + 4 = 10 + 3</a:t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42" name="Google Shape;1642;p192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643" name="Google Shape;1643;p192"/>
          <p:cNvSpPr txBox="1"/>
          <p:nvPr>
            <p:ph type="ctrTitle"/>
          </p:nvPr>
        </p:nvSpPr>
        <p:spPr>
          <a:xfrm>
            <a:off x="728400" y="591846"/>
            <a:ext cx="7772400" cy="59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True or False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7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" name="Google Shape;1648;p193"/>
          <p:cNvSpPr txBox="1"/>
          <p:nvPr/>
        </p:nvSpPr>
        <p:spPr>
          <a:xfrm>
            <a:off x="2766300" y="1202075"/>
            <a:ext cx="36114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9 + 5 = 10 + 6 </a:t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49" name="Google Shape;1649;p19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650" name="Google Shape;1650;p193"/>
          <p:cNvSpPr txBox="1"/>
          <p:nvPr>
            <p:ph type="ctrTitle"/>
          </p:nvPr>
        </p:nvSpPr>
        <p:spPr>
          <a:xfrm>
            <a:off x="728400" y="591846"/>
            <a:ext cx="7772400" cy="59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True or False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51" name="Google Shape;1651;p193"/>
          <p:cNvSpPr txBox="1"/>
          <p:nvPr/>
        </p:nvSpPr>
        <p:spPr>
          <a:xfrm>
            <a:off x="1812000" y="4265800"/>
            <a:ext cx="5605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can you justify your answer without adding?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5" name="Shape 1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Google Shape;1656;p194"/>
          <p:cNvSpPr txBox="1"/>
          <p:nvPr>
            <p:ph type="ctrTitle"/>
          </p:nvPr>
        </p:nvSpPr>
        <p:spPr>
          <a:xfrm>
            <a:off x="520850" y="507571"/>
            <a:ext cx="7772400" cy="62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1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What’s the Difference?</a:t>
            </a:r>
            <a:endParaRPr b="0" sz="31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57" name="Google Shape;1657;p194"/>
          <p:cNvSpPr txBox="1"/>
          <p:nvPr/>
        </p:nvSpPr>
        <p:spPr>
          <a:xfrm>
            <a:off x="520850" y="1572025"/>
            <a:ext cx="3574200" cy="30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A group of third grade students were asked, 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‘What pets do you have?’  Their responses are shown in the bar graph.  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do you notice about the data in the graph? 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do you wonder?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658" name="Google Shape;1658;p1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3375" y="1527700"/>
            <a:ext cx="4569854" cy="299896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59" name="Google Shape;1659;p19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3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p195"/>
          <p:cNvSpPr txBox="1"/>
          <p:nvPr/>
        </p:nvSpPr>
        <p:spPr>
          <a:xfrm>
            <a:off x="700225" y="1456350"/>
            <a:ext cx="75477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65" name="Google Shape;1665;p195"/>
          <p:cNvSpPr txBox="1"/>
          <p:nvPr/>
        </p:nvSpPr>
        <p:spPr>
          <a:xfrm>
            <a:off x="520850" y="1343425"/>
            <a:ext cx="2969700" cy="30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How many more students have cats than have rabbits? 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Show two ways to find the difference.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666" name="Google Shape;1666;p1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6625" y="1227750"/>
            <a:ext cx="4670143" cy="3057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67" name="Google Shape;1667;p19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668" name="Google Shape;1668;p195"/>
          <p:cNvSpPr txBox="1"/>
          <p:nvPr>
            <p:ph type="ctrTitle"/>
          </p:nvPr>
        </p:nvSpPr>
        <p:spPr>
          <a:xfrm>
            <a:off x="520850" y="507571"/>
            <a:ext cx="7772400" cy="62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1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What’s the Difference?</a:t>
            </a:r>
            <a:endParaRPr b="0" sz="31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69" name="Google Shape;1669;p195"/>
          <p:cNvSpPr txBox="1"/>
          <p:nvPr/>
        </p:nvSpPr>
        <p:spPr>
          <a:xfrm>
            <a:off x="575850" y="4208550"/>
            <a:ext cx="7992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Can you show us on the bar graph how you could count on (or count back) to find how many more?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3" name="Shape 1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4" name="Google Shape;1674;p196"/>
          <p:cNvSpPr txBox="1"/>
          <p:nvPr>
            <p:ph type="ctrTitle"/>
          </p:nvPr>
        </p:nvSpPr>
        <p:spPr>
          <a:xfrm>
            <a:off x="639975" y="497646"/>
            <a:ext cx="7772400" cy="6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Dogs in the Park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675" name="Google Shape;1675;p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9850" y="1814850"/>
            <a:ext cx="4272650" cy="2649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76" name="Google Shape;1676;p196"/>
          <p:cNvSpPr txBox="1"/>
          <p:nvPr/>
        </p:nvSpPr>
        <p:spPr>
          <a:xfrm>
            <a:off x="380250" y="1108750"/>
            <a:ext cx="7778700" cy="7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statement can you make that compares the number of huskies to the number of bulldogs?</a:t>
            </a:r>
            <a:endParaRPr sz="21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77" name="Google Shape;1677;p19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1" name="Shape 1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2" name="Google Shape;1682;p197"/>
          <p:cNvSpPr txBox="1"/>
          <p:nvPr>
            <p:ph type="ctrTitle"/>
          </p:nvPr>
        </p:nvSpPr>
        <p:spPr>
          <a:xfrm>
            <a:off x="639975" y="345246"/>
            <a:ext cx="7772400" cy="6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Dogs in the Park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683" name="Google Shape;1683;p1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6850" y="1593075"/>
            <a:ext cx="4272650" cy="2649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84" name="Google Shape;1684;p197"/>
          <p:cNvSpPr txBox="1"/>
          <p:nvPr/>
        </p:nvSpPr>
        <p:spPr>
          <a:xfrm>
            <a:off x="380250" y="956350"/>
            <a:ext cx="7778700" cy="7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Kiran and Lin counted the types of dogs they saw in a park.  Their data is shown in the bar graph.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685" name="Google Shape;1685;p1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975" y="1904800"/>
            <a:ext cx="3320350" cy="21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86" name="Google Shape;1686;p19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687" name="Google Shape;1687;p197"/>
          <p:cNvSpPr txBox="1"/>
          <p:nvPr/>
        </p:nvSpPr>
        <p:spPr>
          <a:xfrm>
            <a:off x="446625" y="4242775"/>
            <a:ext cx="8159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other equations could we write to show how many fewer for _____’s statement? What does each number represent in the equation?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2" name="Google Shape;1692;p198"/>
          <p:cNvSpPr txBox="1"/>
          <p:nvPr>
            <p:ph type="ctrTitle"/>
          </p:nvPr>
        </p:nvSpPr>
        <p:spPr>
          <a:xfrm>
            <a:off x="621625" y="588127"/>
            <a:ext cx="7772400" cy="60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4"/>
                </a:solidFill>
                <a:latin typeface="Hepta Slab"/>
                <a:ea typeface="Hepta Slab"/>
                <a:cs typeface="Hepta Slab"/>
                <a:sym typeface="Hepta Slab"/>
              </a:rPr>
              <a:t>Let’s Put it All Together</a:t>
            </a:r>
            <a:endParaRPr b="0" sz="3000">
              <a:solidFill>
                <a:schemeClr val="accent4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93" name="Google Shape;1693;p198"/>
          <p:cNvSpPr txBox="1"/>
          <p:nvPr/>
        </p:nvSpPr>
        <p:spPr>
          <a:xfrm>
            <a:off x="263475" y="1414750"/>
            <a:ext cx="15060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94" name="Google Shape;1694;p198"/>
          <p:cNvSpPr txBox="1"/>
          <p:nvPr/>
        </p:nvSpPr>
        <p:spPr>
          <a:xfrm>
            <a:off x="1260413" y="1252000"/>
            <a:ext cx="6623100" cy="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Today, we learned that there are different ways we can talk about comparisons and write equations to represent them. </a:t>
            </a:r>
            <a:endParaRPr sz="17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695" name="Google Shape;1695;p1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1656" y="2196100"/>
            <a:ext cx="3872170" cy="24013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96" name="Google Shape;1696;p198"/>
          <p:cNvSpPr txBox="1"/>
          <p:nvPr/>
        </p:nvSpPr>
        <p:spPr>
          <a:xfrm>
            <a:off x="5386225" y="2351975"/>
            <a:ext cx="30630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Hepta Slab"/>
                <a:ea typeface="Hepta Slab"/>
                <a:cs typeface="Hepta Slab"/>
                <a:sym typeface="Hepta Slab"/>
              </a:rPr>
              <a:t>14 + 6 = 20</a:t>
            </a:r>
            <a:endParaRPr b="1"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Hepta Slab"/>
                <a:ea typeface="Hepta Slab"/>
                <a:cs typeface="Hepta Slab"/>
                <a:sym typeface="Hepta Slab"/>
              </a:rPr>
              <a:t>6 is the answer.  </a:t>
            </a:r>
            <a:endParaRPr b="1"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Hepta Slab"/>
                <a:ea typeface="Hepta Slab"/>
                <a:cs typeface="Hepta Slab"/>
                <a:sym typeface="Hepta Slab"/>
              </a:rPr>
              <a:t>What is the question?</a:t>
            </a:r>
            <a:endParaRPr b="1"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97" name="Google Shape;1697;p198"/>
          <p:cNvSpPr txBox="1"/>
          <p:nvPr/>
        </p:nvSpPr>
        <p:spPr>
          <a:xfrm>
            <a:off x="7846850" y="410500"/>
            <a:ext cx="1230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698" name="Google Shape;1698;p198"/>
          <p:cNvSpPr txBox="1"/>
          <p:nvPr/>
        </p:nvSpPr>
        <p:spPr>
          <a:xfrm>
            <a:off x="5410525" y="3490400"/>
            <a:ext cx="30630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Hepta Slab"/>
                <a:ea typeface="Hepta Slab"/>
                <a:cs typeface="Hepta Slab"/>
                <a:sym typeface="Hepta Slab"/>
              </a:rPr>
              <a:t>8 - 2 = 6</a:t>
            </a:r>
            <a:endParaRPr b="1"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Hepta Slab"/>
                <a:ea typeface="Hepta Slab"/>
                <a:cs typeface="Hepta Slab"/>
                <a:sym typeface="Hepta Slab"/>
              </a:rPr>
              <a:t>2 is the answer.  </a:t>
            </a:r>
            <a:endParaRPr b="1"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Hepta Slab"/>
                <a:ea typeface="Hepta Slab"/>
                <a:cs typeface="Hepta Slab"/>
                <a:sym typeface="Hepta Slab"/>
              </a:rPr>
              <a:t>What is the question?</a:t>
            </a:r>
            <a:endParaRPr b="1"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702" name="Shape 1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3" name="Google Shape;1703;p199"/>
          <p:cNvSpPr txBox="1"/>
          <p:nvPr>
            <p:ph type="ctrTitle"/>
          </p:nvPr>
        </p:nvSpPr>
        <p:spPr>
          <a:xfrm>
            <a:off x="1797025" y="1457775"/>
            <a:ext cx="5326500" cy="140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Hepta Slab"/>
                <a:ea typeface="Hepta Slab"/>
                <a:cs typeface="Hepta Slab"/>
                <a:sym typeface="Hepta Slab"/>
              </a:rPr>
              <a:t>Use Diagrams to Compare</a:t>
            </a:r>
            <a:endParaRPr sz="44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04" name="Google Shape;1704;p199"/>
          <p:cNvSpPr txBox="1"/>
          <p:nvPr/>
        </p:nvSpPr>
        <p:spPr>
          <a:xfrm>
            <a:off x="2445300" y="2906325"/>
            <a:ext cx="46401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use bar graphs and diagrams to solve compare problems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05" name="Google Shape;1705;p199"/>
          <p:cNvSpPr/>
          <p:nvPr/>
        </p:nvSpPr>
        <p:spPr>
          <a:xfrm>
            <a:off x="2058127" y="29841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6" name="Google Shape;1706;p199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MD.D.10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07" name="Google Shape;1707;p199"/>
          <p:cNvSpPr txBox="1"/>
          <p:nvPr/>
        </p:nvSpPr>
        <p:spPr>
          <a:xfrm>
            <a:off x="7640400" y="0"/>
            <a:ext cx="1503600" cy="14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14</a:t>
            </a:r>
            <a:endParaRPr/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2" name="Google Shape;1712;p200"/>
          <p:cNvSpPr txBox="1"/>
          <p:nvPr>
            <p:ph type="ctrTitle"/>
          </p:nvPr>
        </p:nvSpPr>
        <p:spPr>
          <a:xfrm>
            <a:off x="584950" y="425074"/>
            <a:ext cx="7772400" cy="98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8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Notice and Wonder</a:t>
            </a:r>
            <a:endParaRPr b="0" sz="28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8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What Kind of Graph is This?</a:t>
            </a:r>
            <a:endParaRPr b="0" sz="28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713" name="Google Shape;1713;p2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2063" y="1718075"/>
            <a:ext cx="3639874" cy="28086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14" name="Google Shape;1714;p20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715" name="Google Shape;1715;p200"/>
          <p:cNvSpPr txBox="1"/>
          <p:nvPr/>
        </p:nvSpPr>
        <p:spPr>
          <a:xfrm>
            <a:off x="2128050" y="1323825"/>
            <a:ext cx="5085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pta Slab"/>
                <a:ea typeface="Hepta Slab"/>
                <a:cs typeface="Hepta Slab"/>
                <a:sym typeface="Hepta Slab"/>
              </a:rPr>
              <a:t>What do you notice? What do you wonder?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16" name="Google Shape;1716;p200"/>
          <p:cNvSpPr txBox="1"/>
          <p:nvPr/>
        </p:nvSpPr>
        <p:spPr>
          <a:xfrm>
            <a:off x="6466525" y="1653550"/>
            <a:ext cx="2211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The 2 images at the bottom are called diagrams.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17" name="Google Shape;1717;p200"/>
          <p:cNvSpPr txBox="1"/>
          <p:nvPr/>
        </p:nvSpPr>
        <p:spPr>
          <a:xfrm>
            <a:off x="6466525" y="2484850"/>
            <a:ext cx="22110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do you think the 15 and 8 represent in the diagrams at the bottom?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18" name="Google Shape;1718;p200"/>
          <p:cNvSpPr txBox="1"/>
          <p:nvPr/>
        </p:nvSpPr>
        <p:spPr>
          <a:xfrm>
            <a:off x="6466525" y="3701800"/>
            <a:ext cx="2169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does the question mark in the diagram represent?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2" name="Shape 1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3" name="Google Shape;1723;p201"/>
          <p:cNvSpPr txBox="1"/>
          <p:nvPr>
            <p:ph type="ctrTitle"/>
          </p:nvPr>
        </p:nvSpPr>
        <p:spPr>
          <a:xfrm>
            <a:off x="685800" y="606471"/>
            <a:ext cx="7772400" cy="60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Party Time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24" name="Google Shape;1724;p201"/>
          <p:cNvSpPr txBox="1"/>
          <p:nvPr/>
        </p:nvSpPr>
        <p:spPr>
          <a:xfrm>
            <a:off x="465725" y="1501975"/>
            <a:ext cx="3574200" cy="17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Cut out each of the bars in the graph and put the strips next to each other. What comparison statements can you make about the bars?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725" name="Google Shape;1725;p2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5192625" y="579325"/>
            <a:ext cx="2396650" cy="449460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26" name="Google Shape;1726;p20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727" name="Google Shape;1727;p201"/>
          <p:cNvSpPr txBox="1"/>
          <p:nvPr/>
        </p:nvSpPr>
        <p:spPr>
          <a:xfrm>
            <a:off x="1463775" y="1147375"/>
            <a:ext cx="634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pta Slab"/>
                <a:ea typeface="Hepta Slab"/>
                <a:cs typeface="Hepta Slab"/>
                <a:sym typeface="Hepta Slab"/>
              </a:rPr>
              <a:t>What can we learn from this graph?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28" name="Google Shape;1728;p201"/>
          <p:cNvSpPr txBox="1"/>
          <p:nvPr/>
        </p:nvSpPr>
        <p:spPr>
          <a:xfrm>
            <a:off x="465725" y="3006375"/>
            <a:ext cx="3574200" cy="17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comparison statements did you make about the data? Did anyone get confused about what each bar represented? Did anyone get confused about how many are in each bar?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2" name="Shape 1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" name="Google Shape;1733;p202"/>
          <p:cNvSpPr txBox="1"/>
          <p:nvPr>
            <p:ph type="ctrTitle"/>
          </p:nvPr>
        </p:nvSpPr>
        <p:spPr>
          <a:xfrm>
            <a:off x="685800" y="606471"/>
            <a:ext cx="7772400" cy="60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Party Time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34" name="Google Shape;1734;p202"/>
          <p:cNvSpPr txBox="1"/>
          <p:nvPr/>
        </p:nvSpPr>
        <p:spPr>
          <a:xfrm>
            <a:off x="465725" y="1273375"/>
            <a:ext cx="3574200" cy="17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pta Slab"/>
              <a:buAutoNum type="arabicPeriod"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Glue down the two bars that compare the number of students who picked hot dogs to the number who picked burgers.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pta Slab"/>
              <a:buAutoNum type="arabicPeriod"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Write two statements that compare the number of students who picked hot dogs to the number who picked burgers.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735" name="Google Shape;1735;p2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5192625" y="198325"/>
            <a:ext cx="2396650" cy="449460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36" name="Google Shape;1736;p20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737" name="Google Shape;1737;p202"/>
          <p:cNvSpPr txBox="1"/>
          <p:nvPr/>
        </p:nvSpPr>
        <p:spPr>
          <a:xfrm>
            <a:off x="440700" y="3805050"/>
            <a:ext cx="826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does your diagram make it easy to see which food received the most votes?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38" name="Google Shape;1738;p202"/>
          <p:cNvSpPr txBox="1"/>
          <p:nvPr/>
        </p:nvSpPr>
        <p:spPr>
          <a:xfrm>
            <a:off x="207600" y="4110125"/>
            <a:ext cx="8638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do you need to add to the bars to answer questions like ‘How many more students chose hot dogs than burgers?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2" name="Shape 1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" name="Google Shape;1743;p203"/>
          <p:cNvSpPr txBox="1"/>
          <p:nvPr>
            <p:ph type="ctrTitle"/>
          </p:nvPr>
        </p:nvSpPr>
        <p:spPr>
          <a:xfrm>
            <a:off x="639975" y="525246"/>
            <a:ext cx="7772400" cy="58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Party Time: Part 2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44" name="Google Shape;1744;p203"/>
          <p:cNvSpPr txBox="1"/>
          <p:nvPr/>
        </p:nvSpPr>
        <p:spPr>
          <a:xfrm>
            <a:off x="536100" y="1784075"/>
            <a:ext cx="3657900" cy="17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Hepta Slab"/>
              <a:ea typeface="Hepta Slab"/>
              <a:cs typeface="Hepta Slab"/>
              <a:sym typeface="Hepta Slab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Hepta Slab"/>
              <a:buAutoNum type="arabicPeriod"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Use the data from the bar graph to complete the diagram.</a:t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Hepta Slab"/>
              <a:buAutoNum type="arabicPeriod"/>
            </a:pPr>
            <a:r>
              <a:rPr lang="en" sz="1500">
                <a:latin typeface="Hepta Slab"/>
                <a:ea typeface="Hepta Slab"/>
                <a:cs typeface="Hepta Slab"/>
                <a:sym typeface="Hepta Slab"/>
              </a:rPr>
              <a:t>How many more students chose pizza than chose burgers? Write an equation to show how you found the difference.</a:t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745" name="Google Shape;1745;p2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9900" y="1344000"/>
            <a:ext cx="4134425" cy="3221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46" name="Google Shape;1746;p20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0" name="Shape 1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" name="Google Shape;1751;p204"/>
          <p:cNvSpPr txBox="1"/>
          <p:nvPr>
            <p:ph type="ctrTitle"/>
          </p:nvPr>
        </p:nvSpPr>
        <p:spPr>
          <a:xfrm>
            <a:off x="685800" y="571121"/>
            <a:ext cx="7772400" cy="60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Party Time: Part 2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52" name="Google Shape;1752;p204"/>
          <p:cNvSpPr txBox="1"/>
          <p:nvPr/>
        </p:nvSpPr>
        <p:spPr>
          <a:xfrm>
            <a:off x="563600" y="1396375"/>
            <a:ext cx="3406200" cy="14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Hepta Slab"/>
                <a:ea typeface="Hepta Slab"/>
                <a:cs typeface="Hepta Slab"/>
                <a:sym typeface="Hepta Slab"/>
              </a:rPr>
              <a:t>3. </a:t>
            </a: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Use the data from the bar graph to complete the diagram.</a:t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Hepta Slab"/>
                <a:ea typeface="Hepta Slab"/>
                <a:cs typeface="Hepta Slab"/>
                <a:sym typeface="Hepta Slab"/>
              </a:rPr>
              <a:t>4. Write a statement that compares the student votes in the diagram. </a:t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Hepta Slab"/>
                <a:ea typeface="Hepta Slab"/>
                <a:cs typeface="Hepta Slab"/>
                <a:sym typeface="Hepta Slab"/>
              </a:rPr>
              <a:t>.</a:t>
            </a:r>
            <a:endParaRPr sz="1200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753" name="Google Shape;1753;p2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7275" y="1260575"/>
            <a:ext cx="4669800" cy="1862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54" name="Google Shape;1754;p20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755" name="Google Shape;1755;p204"/>
          <p:cNvSpPr txBox="1"/>
          <p:nvPr/>
        </p:nvSpPr>
        <p:spPr>
          <a:xfrm>
            <a:off x="293400" y="3417500"/>
            <a:ext cx="8557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did you figure out what food was being compared to pizza?</a:t>
            </a:r>
            <a:endParaRPr b="1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does the question mark represent in the diagram?</a:t>
            </a:r>
            <a:endParaRPr b="1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56" name="Google Shape;1756;p204"/>
          <p:cNvSpPr txBox="1"/>
          <p:nvPr/>
        </p:nvSpPr>
        <p:spPr>
          <a:xfrm>
            <a:off x="498000" y="4033100"/>
            <a:ext cx="8148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equation could we write to represent this difference?</a:t>
            </a:r>
            <a:endParaRPr b="1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do you see each number represented in the diagram?</a:t>
            </a:r>
            <a:endParaRPr b="1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0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" name="Google Shape;1761;p205"/>
          <p:cNvSpPr txBox="1"/>
          <p:nvPr>
            <p:ph type="ctrTitle"/>
          </p:nvPr>
        </p:nvSpPr>
        <p:spPr>
          <a:xfrm>
            <a:off x="548275" y="530646"/>
            <a:ext cx="7772400" cy="60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4"/>
                </a:solidFill>
                <a:latin typeface="Hepta Slab"/>
                <a:ea typeface="Hepta Slab"/>
                <a:cs typeface="Hepta Slab"/>
                <a:sym typeface="Hepta Slab"/>
              </a:rPr>
              <a:t>Let’s Put it All Together</a:t>
            </a:r>
            <a:endParaRPr b="0" sz="3000">
              <a:solidFill>
                <a:schemeClr val="accent4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62" name="Google Shape;1762;p205"/>
          <p:cNvSpPr txBox="1"/>
          <p:nvPr/>
        </p:nvSpPr>
        <p:spPr>
          <a:xfrm>
            <a:off x="263475" y="1414750"/>
            <a:ext cx="15060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63" name="Google Shape;1763;p205"/>
          <p:cNvSpPr txBox="1"/>
          <p:nvPr/>
        </p:nvSpPr>
        <p:spPr>
          <a:xfrm>
            <a:off x="1122913" y="1576425"/>
            <a:ext cx="6623100" cy="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Today, we learned about diagrams that can represent </a:t>
            </a:r>
            <a:endParaRPr sz="17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problems in which we compare two amounts.</a:t>
            </a:r>
            <a:endParaRPr sz="17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64" name="Google Shape;1764;p205"/>
          <p:cNvSpPr txBox="1"/>
          <p:nvPr/>
        </p:nvSpPr>
        <p:spPr>
          <a:xfrm>
            <a:off x="1004000" y="2966325"/>
            <a:ext cx="3016800" cy="8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Hepta Slab"/>
                <a:ea typeface="Hepta Slab"/>
                <a:cs typeface="Hepta Slab"/>
                <a:sym typeface="Hepta Slab"/>
              </a:rPr>
              <a:t>Tell your partner a story that is represented by this diagram.</a:t>
            </a:r>
            <a:endParaRPr b="1" sz="15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65" name="Google Shape;1765;p205"/>
          <p:cNvSpPr txBox="1"/>
          <p:nvPr/>
        </p:nvSpPr>
        <p:spPr>
          <a:xfrm>
            <a:off x="7846850" y="410500"/>
            <a:ext cx="1230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766" name="Google Shape;1766;p2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4950" y="2541772"/>
            <a:ext cx="3611475" cy="165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770" name="Shape 1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" name="Google Shape;1771;p206"/>
          <p:cNvSpPr txBox="1"/>
          <p:nvPr>
            <p:ph type="ctrTitle"/>
          </p:nvPr>
        </p:nvSpPr>
        <p:spPr>
          <a:xfrm>
            <a:off x="1262100" y="1555375"/>
            <a:ext cx="6619800" cy="134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latin typeface="Hepta Slab"/>
                <a:ea typeface="Hepta Slab"/>
                <a:cs typeface="Hepta Slab"/>
                <a:sym typeface="Hepta Slab"/>
              </a:rPr>
              <a:t>Diagrams with All Kinds of Compare Problems</a:t>
            </a:r>
            <a:endParaRPr sz="38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72" name="Google Shape;1772;p206"/>
          <p:cNvSpPr txBox="1"/>
          <p:nvPr/>
        </p:nvSpPr>
        <p:spPr>
          <a:xfrm>
            <a:off x="2647000" y="2823000"/>
            <a:ext cx="46401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connect compare problems to diagrams.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73" name="Google Shape;1773;p206"/>
          <p:cNvSpPr/>
          <p:nvPr/>
        </p:nvSpPr>
        <p:spPr>
          <a:xfrm>
            <a:off x="2259827" y="290086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4" name="Google Shape;1774;p206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OA.A.1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75" name="Google Shape;1775;p206"/>
          <p:cNvSpPr txBox="1"/>
          <p:nvPr/>
        </p:nvSpPr>
        <p:spPr>
          <a:xfrm>
            <a:off x="7640400" y="0"/>
            <a:ext cx="1503600" cy="14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15</a:t>
            </a:r>
            <a:endParaRPr/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9" name="Shape 1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0" name="Google Shape;1780;p207"/>
          <p:cNvSpPr txBox="1"/>
          <p:nvPr/>
        </p:nvSpPr>
        <p:spPr>
          <a:xfrm>
            <a:off x="2766300" y="1202075"/>
            <a:ext cx="36114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4 + 8 + 2</a:t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81" name="Google Shape;1781;p207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782" name="Google Shape;1782;p207"/>
          <p:cNvSpPr txBox="1"/>
          <p:nvPr>
            <p:ph type="ctrTitle"/>
          </p:nvPr>
        </p:nvSpPr>
        <p:spPr>
          <a:xfrm>
            <a:off x="728400" y="591846"/>
            <a:ext cx="7772400" cy="59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6" name="Shape 1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7" name="Google Shape;1787;p208"/>
          <p:cNvSpPr txBox="1"/>
          <p:nvPr/>
        </p:nvSpPr>
        <p:spPr>
          <a:xfrm>
            <a:off x="2766300" y="1202075"/>
            <a:ext cx="36114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4 + 5 + 3 + 2</a:t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88" name="Google Shape;1788;p208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789" name="Google Shape;1789;p208"/>
          <p:cNvSpPr txBox="1"/>
          <p:nvPr>
            <p:ph type="ctrTitle"/>
          </p:nvPr>
        </p:nvSpPr>
        <p:spPr>
          <a:xfrm>
            <a:off x="728400" y="591846"/>
            <a:ext cx="7772400" cy="59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3" name="Shape 1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4" name="Google Shape;1794;p209"/>
          <p:cNvSpPr txBox="1"/>
          <p:nvPr/>
        </p:nvSpPr>
        <p:spPr>
          <a:xfrm>
            <a:off x="2766300" y="1202075"/>
            <a:ext cx="36114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9</a:t>
            </a: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 + 3 + 1</a:t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95" name="Google Shape;1795;p209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796" name="Google Shape;1796;p209"/>
          <p:cNvSpPr txBox="1"/>
          <p:nvPr>
            <p:ph type="ctrTitle"/>
          </p:nvPr>
        </p:nvSpPr>
        <p:spPr>
          <a:xfrm>
            <a:off x="728400" y="591846"/>
            <a:ext cx="7772400" cy="59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0" name="Shape 1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1" name="Google Shape;1801;p210"/>
          <p:cNvSpPr txBox="1"/>
          <p:nvPr/>
        </p:nvSpPr>
        <p:spPr>
          <a:xfrm>
            <a:off x="2766300" y="1202075"/>
            <a:ext cx="36114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9</a:t>
            </a: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 + 5</a:t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02" name="Google Shape;1802;p21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803" name="Google Shape;1803;p210"/>
          <p:cNvSpPr txBox="1"/>
          <p:nvPr>
            <p:ph type="ctrTitle"/>
          </p:nvPr>
        </p:nvSpPr>
        <p:spPr>
          <a:xfrm>
            <a:off x="728400" y="591846"/>
            <a:ext cx="7772400" cy="59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04" name="Google Shape;1804;p210"/>
          <p:cNvSpPr txBox="1"/>
          <p:nvPr/>
        </p:nvSpPr>
        <p:spPr>
          <a:xfrm>
            <a:off x="364200" y="4317725"/>
            <a:ext cx="850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did making a ten help when finding the sums?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8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p211"/>
          <p:cNvSpPr txBox="1"/>
          <p:nvPr>
            <p:ph type="ctrTitle"/>
          </p:nvPr>
        </p:nvSpPr>
        <p:spPr>
          <a:xfrm>
            <a:off x="587875" y="507571"/>
            <a:ext cx="7772400" cy="59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Shell Collections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10" name="Google Shape;1810;p211"/>
          <p:cNvSpPr txBox="1"/>
          <p:nvPr/>
        </p:nvSpPr>
        <p:spPr>
          <a:xfrm>
            <a:off x="700225" y="1456350"/>
            <a:ext cx="75477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11" name="Google Shape;1811;p211"/>
          <p:cNvSpPr txBox="1"/>
          <p:nvPr/>
        </p:nvSpPr>
        <p:spPr>
          <a:xfrm>
            <a:off x="771250" y="2120813"/>
            <a:ext cx="3574200" cy="18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Hepta Slab"/>
              <a:buAutoNum type="arabicPeriod"/>
            </a:pPr>
            <a:r>
              <a:rPr lang="en" sz="1500">
                <a:latin typeface="Hepta Slab"/>
                <a:ea typeface="Hepta Slab"/>
                <a:cs typeface="Hepta Slab"/>
                <a:sym typeface="Hepta Slab"/>
              </a:rPr>
              <a:t>Diago has 55 shells.  Lin has 20 fewer shells than Diago.</a:t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Hepta Slab"/>
              <a:buAutoNum type="arabicPeriod"/>
            </a:pPr>
            <a:r>
              <a:rPr lang="en" sz="1500">
                <a:latin typeface="Hepta Slab"/>
                <a:ea typeface="Hepta Slab"/>
                <a:cs typeface="Hepta Slab"/>
                <a:sym typeface="Hepta Slab"/>
              </a:rPr>
              <a:t>Write an equation to show how you could find the unknown number of shells.  </a:t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Hepta Slab"/>
                <a:ea typeface="Hepta Slab"/>
                <a:cs typeface="Hepta Slab"/>
                <a:sym typeface="Hepta Slab"/>
              </a:rPr>
              <a:t>Use a question mark to represent the unknown.</a:t>
            </a:r>
            <a:endParaRPr sz="15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812" name="Google Shape;1812;p2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7550" y="2153925"/>
            <a:ext cx="3481325" cy="1504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13" name="Google Shape;1813;p2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0225" y="619225"/>
            <a:ext cx="1201850" cy="10604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4" name="Google Shape;1814;p21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815" name="Google Shape;1815;p211"/>
          <p:cNvSpPr txBox="1"/>
          <p:nvPr/>
        </p:nvSpPr>
        <p:spPr>
          <a:xfrm>
            <a:off x="2107300" y="1031675"/>
            <a:ext cx="63888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Diego has some shells. Lin has fewer shells.</a:t>
            </a:r>
            <a:endParaRPr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16" name="Google Shape;1816;p211"/>
          <p:cNvSpPr txBox="1"/>
          <p:nvPr/>
        </p:nvSpPr>
        <p:spPr>
          <a:xfrm>
            <a:off x="2167000" y="1320425"/>
            <a:ext cx="62694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Talk to your partner about how many shells Diego could have and how many shells Lin could have.</a:t>
            </a:r>
            <a:endParaRPr/>
          </a:p>
        </p:txBody>
      </p:sp>
      <p:sp>
        <p:nvSpPr>
          <p:cNvPr id="1817" name="Google Shape;1817;p211"/>
          <p:cNvSpPr txBox="1"/>
          <p:nvPr/>
        </p:nvSpPr>
        <p:spPr>
          <a:xfrm>
            <a:off x="1147375" y="4338475"/>
            <a:ext cx="6653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did you use the diagram to write your equation?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1" name="Shape 1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" name="Google Shape;1822;p212"/>
          <p:cNvSpPr txBox="1"/>
          <p:nvPr>
            <p:ph type="ctrTitle"/>
          </p:nvPr>
        </p:nvSpPr>
        <p:spPr>
          <a:xfrm>
            <a:off x="685800" y="581946"/>
            <a:ext cx="7772400" cy="59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Card Sort: </a:t>
            </a: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At the Beach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23" name="Google Shape;1823;p212"/>
          <p:cNvSpPr txBox="1"/>
          <p:nvPr/>
        </p:nvSpPr>
        <p:spPr>
          <a:xfrm>
            <a:off x="242725" y="1178950"/>
            <a:ext cx="7778700" cy="7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24" name="Google Shape;1824;p21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825" name="Google Shape;1825;p212"/>
          <p:cNvSpPr txBox="1"/>
          <p:nvPr/>
        </p:nvSpPr>
        <p:spPr>
          <a:xfrm>
            <a:off x="602325" y="1068775"/>
            <a:ext cx="7959600" cy="37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Lin and Diego want to compare other things they collected and did at the beach.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Find one diagram and one equation that match a story problem. There may be more than one equation that matches each story problem.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Take turns reading a story problem. After one partner reads, work together to find other cards that match. When you think you have found a match, explain to your partner why the cards match.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If it helps, you may label the diagrams to explain your matches.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9" name="Shape 1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0" name="Google Shape;1830;p213"/>
          <p:cNvSpPr txBox="1"/>
          <p:nvPr>
            <p:ph type="ctrTitle"/>
          </p:nvPr>
        </p:nvSpPr>
        <p:spPr>
          <a:xfrm>
            <a:off x="638550" y="476471"/>
            <a:ext cx="7772400" cy="61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4"/>
                </a:solidFill>
                <a:latin typeface="Hepta Slab"/>
                <a:ea typeface="Hepta Slab"/>
                <a:cs typeface="Hepta Slab"/>
                <a:sym typeface="Hepta Slab"/>
              </a:rPr>
              <a:t>Let’s Put it All Together</a:t>
            </a:r>
            <a:endParaRPr b="0" sz="3000">
              <a:solidFill>
                <a:schemeClr val="accent4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31" name="Google Shape;1831;p213"/>
          <p:cNvSpPr txBox="1"/>
          <p:nvPr/>
        </p:nvSpPr>
        <p:spPr>
          <a:xfrm>
            <a:off x="263475" y="1414750"/>
            <a:ext cx="15060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32" name="Google Shape;1832;p213"/>
          <p:cNvSpPr txBox="1"/>
          <p:nvPr/>
        </p:nvSpPr>
        <p:spPr>
          <a:xfrm>
            <a:off x="5149400" y="2177625"/>
            <a:ext cx="16224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33" name="Google Shape;1833;p213"/>
          <p:cNvSpPr txBox="1"/>
          <p:nvPr/>
        </p:nvSpPr>
        <p:spPr>
          <a:xfrm>
            <a:off x="877250" y="1085413"/>
            <a:ext cx="7625400" cy="8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Today, we worked more with diagrams to represent compare story problems.  Diagrams can help show if we need to find the bigger number, the smaller number, or the difference. </a:t>
            </a:r>
            <a:endParaRPr sz="15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834" name="Google Shape;1834;p2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7288" y="2050625"/>
            <a:ext cx="6914925" cy="144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5" name="Google Shape;1835;p213"/>
          <p:cNvSpPr txBox="1"/>
          <p:nvPr/>
        </p:nvSpPr>
        <p:spPr>
          <a:xfrm>
            <a:off x="467375" y="3574125"/>
            <a:ext cx="8220300" cy="7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Hepta Slab"/>
                <a:ea typeface="Hepta Slab"/>
                <a:cs typeface="Hepta Slab"/>
                <a:sym typeface="Hepta Slab"/>
              </a:rPr>
              <a:t>Which diagram shows that you are looking for the bigger number?  How do you know?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Hepta Slab"/>
                <a:ea typeface="Hepta Slab"/>
                <a:cs typeface="Hepta Slab"/>
                <a:sym typeface="Hepta Slab"/>
              </a:rPr>
              <a:t>Which diagram shows that you are looking for the smaller number?  How do you know?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36" name="Google Shape;1836;p213"/>
          <p:cNvSpPr txBox="1"/>
          <p:nvPr/>
        </p:nvSpPr>
        <p:spPr>
          <a:xfrm>
            <a:off x="7846850" y="410500"/>
            <a:ext cx="1230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840" name="Shape 1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1" name="Google Shape;1841;p214"/>
          <p:cNvSpPr txBox="1"/>
          <p:nvPr>
            <p:ph type="ctrTitle"/>
          </p:nvPr>
        </p:nvSpPr>
        <p:spPr>
          <a:xfrm>
            <a:off x="1649550" y="1493925"/>
            <a:ext cx="5844900" cy="141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Hepta Slab"/>
                <a:ea typeface="Hepta Slab"/>
                <a:cs typeface="Hepta Slab"/>
                <a:sym typeface="Hepta Slab"/>
              </a:rPr>
              <a:t>Solve All Kinds of Compare Problems</a:t>
            </a:r>
            <a:endParaRPr sz="40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42" name="Google Shape;1842;p214"/>
          <p:cNvSpPr txBox="1"/>
          <p:nvPr/>
        </p:nvSpPr>
        <p:spPr>
          <a:xfrm>
            <a:off x="3043900" y="2906325"/>
            <a:ext cx="46401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solve compare problems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43" name="Google Shape;1843;p214"/>
          <p:cNvSpPr/>
          <p:nvPr/>
        </p:nvSpPr>
        <p:spPr>
          <a:xfrm>
            <a:off x="2656727" y="290631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4" name="Google Shape;1844;p214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OA.A.1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45" name="Google Shape;1845;p214"/>
          <p:cNvSpPr txBox="1"/>
          <p:nvPr/>
        </p:nvSpPr>
        <p:spPr>
          <a:xfrm>
            <a:off x="7640400" y="0"/>
            <a:ext cx="1503600" cy="14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16</a:t>
            </a:r>
            <a:endParaRPr/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9" name="Shape 1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0" name="Google Shape;1850;p215"/>
          <p:cNvSpPr txBox="1"/>
          <p:nvPr>
            <p:ph type="ctrTitle"/>
          </p:nvPr>
        </p:nvSpPr>
        <p:spPr>
          <a:xfrm>
            <a:off x="561950" y="528071"/>
            <a:ext cx="7772400" cy="59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True or False: Multiples of 10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51" name="Google Shape;1851;p215"/>
          <p:cNvSpPr txBox="1"/>
          <p:nvPr/>
        </p:nvSpPr>
        <p:spPr>
          <a:xfrm>
            <a:off x="2603250" y="1229700"/>
            <a:ext cx="45069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18 + 5 = 18 + 2 +3</a:t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52" name="Google Shape;1852;p21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6" name="Shape 1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7" name="Google Shape;1857;p216"/>
          <p:cNvSpPr txBox="1"/>
          <p:nvPr/>
        </p:nvSpPr>
        <p:spPr>
          <a:xfrm>
            <a:off x="2603250" y="1213625"/>
            <a:ext cx="39375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28 + 5 = 30 + 3</a:t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58" name="Google Shape;1858;p216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859" name="Google Shape;1859;p216"/>
          <p:cNvSpPr txBox="1"/>
          <p:nvPr>
            <p:ph type="ctrTitle"/>
          </p:nvPr>
        </p:nvSpPr>
        <p:spPr>
          <a:xfrm>
            <a:off x="561950" y="528071"/>
            <a:ext cx="7772400" cy="59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True or False: Multiples of 10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3" name="Shape 1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4" name="Google Shape;1864;p217"/>
          <p:cNvSpPr txBox="1"/>
          <p:nvPr/>
        </p:nvSpPr>
        <p:spPr>
          <a:xfrm>
            <a:off x="2603225" y="1236750"/>
            <a:ext cx="39375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38 + 4 = 40 + 3</a:t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65" name="Google Shape;1865;p217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866" name="Google Shape;1866;p217"/>
          <p:cNvSpPr txBox="1"/>
          <p:nvPr>
            <p:ph type="ctrTitle"/>
          </p:nvPr>
        </p:nvSpPr>
        <p:spPr>
          <a:xfrm>
            <a:off x="561950" y="528071"/>
            <a:ext cx="7772400" cy="59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True or False: Multiples of 10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67" name="Google Shape;1867;p217"/>
          <p:cNvSpPr txBox="1"/>
          <p:nvPr/>
        </p:nvSpPr>
        <p:spPr>
          <a:xfrm>
            <a:off x="944500" y="4286575"/>
            <a:ext cx="7141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could you change 28 + 5 to be 30 + 3?"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1" name="Shape 1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2" name="Google Shape;1872;p218"/>
          <p:cNvSpPr txBox="1"/>
          <p:nvPr>
            <p:ph type="ctrTitle"/>
          </p:nvPr>
        </p:nvSpPr>
        <p:spPr>
          <a:xfrm>
            <a:off x="587875" y="528071"/>
            <a:ext cx="7772400" cy="62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A Trip to the Library 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73" name="Google Shape;1873;p218"/>
          <p:cNvSpPr txBox="1"/>
          <p:nvPr/>
        </p:nvSpPr>
        <p:spPr>
          <a:xfrm>
            <a:off x="700225" y="1456350"/>
            <a:ext cx="75477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74" name="Google Shape;1874;p218"/>
          <p:cNvSpPr txBox="1"/>
          <p:nvPr/>
        </p:nvSpPr>
        <p:spPr>
          <a:xfrm>
            <a:off x="520850" y="1572025"/>
            <a:ext cx="3574200" cy="30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75" name="Google Shape;1875;p218"/>
          <p:cNvSpPr txBox="1"/>
          <p:nvPr/>
        </p:nvSpPr>
        <p:spPr>
          <a:xfrm>
            <a:off x="927600" y="2413650"/>
            <a:ext cx="3744900" cy="23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Hepta Slab"/>
              <a:buAutoNum type="alphaLcPeriod"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 Who returned more books?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Hepta Slab"/>
              <a:buAutoNum type="alphaLcPeriod"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Use the story problem to complete the diagram.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Hepta Slab"/>
              <a:buAutoNum type="alphaLcPeriod"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How many books did Andre return? 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876" name="Google Shape;1876;p2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1650" y="2618025"/>
            <a:ext cx="3256275" cy="1623997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77" name="Google Shape;1877;p2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5653" y="528074"/>
            <a:ext cx="814496" cy="84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8" name="Google Shape;1878;p218"/>
          <p:cNvSpPr txBox="1"/>
          <p:nvPr/>
        </p:nvSpPr>
        <p:spPr>
          <a:xfrm>
            <a:off x="587875" y="1487300"/>
            <a:ext cx="7547700" cy="6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Hepta Slab"/>
              <a:buAutoNum type="arabicPeriod"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Priya and Andre returned books to the library.  Prya returned 29 books.  Andre returned 8 more books than Priya. 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79" name="Google Shape;1879;p21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3" name="Shape 1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" name="Google Shape;1884;p219"/>
          <p:cNvSpPr txBox="1"/>
          <p:nvPr>
            <p:ph type="ctrTitle"/>
          </p:nvPr>
        </p:nvSpPr>
        <p:spPr>
          <a:xfrm>
            <a:off x="497725" y="548721"/>
            <a:ext cx="7772400" cy="62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A Trip to the Library 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85" name="Google Shape;1885;p219"/>
          <p:cNvSpPr txBox="1"/>
          <p:nvPr/>
        </p:nvSpPr>
        <p:spPr>
          <a:xfrm>
            <a:off x="619225" y="1384550"/>
            <a:ext cx="7650900" cy="7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Andre read 45 pages of his book last night.  Priya read 20 fewer pages of her book than Andre.  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86" name="Google Shape;1886;p219"/>
          <p:cNvSpPr txBox="1"/>
          <p:nvPr/>
        </p:nvSpPr>
        <p:spPr>
          <a:xfrm>
            <a:off x="1065050" y="1836725"/>
            <a:ext cx="3444900" cy="23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Hepta Slab"/>
              <a:buAutoNum type="alphaLcPeriod"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Who read more pages?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Hepta Slab"/>
              <a:buAutoNum type="alphaLcPeriod"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Complete the diagram to match the story problem.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Hepta Slab"/>
              <a:buAutoNum type="alphaLcPeriod"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How many pages did Priya read?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887" name="Google Shape;1887;p2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7675" y="2217800"/>
            <a:ext cx="3605475" cy="1521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88" name="Google Shape;1888;p21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889" name="Google Shape;1889;p219"/>
          <p:cNvSpPr txBox="1"/>
          <p:nvPr/>
        </p:nvSpPr>
        <p:spPr>
          <a:xfrm>
            <a:off x="551700" y="4231150"/>
            <a:ext cx="8040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did you know where to put the numbers and the question mark in this problem?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3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" name="Google Shape;1894;p220"/>
          <p:cNvSpPr txBox="1"/>
          <p:nvPr>
            <p:ph type="ctrTitle"/>
          </p:nvPr>
        </p:nvSpPr>
        <p:spPr>
          <a:xfrm>
            <a:off x="623875" y="561546"/>
            <a:ext cx="7772400" cy="61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Solving Compare Problems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95" name="Google Shape;1895;p220"/>
          <p:cNvSpPr txBox="1"/>
          <p:nvPr/>
        </p:nvSpPr>
        <p:spPr>
          <a:xfrm>
            <a:off x="242725" y="1178950"/>
            <a:ext cx="7778700" cy="7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96" name="Google Shape;1896;p22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897" name="Google Shape;1897;p220"/>
          <p:cNvSpPr txBox="1"/>
          <p:nvPr/>
        </p:nvSpPr>
        <p:spPr>
          <a:xfrm>
            <a:off x="682650" y="1525725"/>
            <a:ext cx="77787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Hepta Slab"/>
                <a:ea typeface="Hepta Slab"/>
                <a:cs typeface="Hepta Slab"/>
                <a:sym typeface="Hepta Slab"/>
              </a:rPr>
              <a:t>J</a:t>
            </a:r>
            <a:r>
              <a:rPr lang="en" sz="1900">
                <a:latin typeface="Hepta Slab"/>
                <a:ea typeface="Hepta Slab"/>
                <a:cs typeface="Hepta Slab"/>
                <a:sym typeface="Hepta Slab"/>
              </a:rPr>
              <a:t>ada read 10 fewer pages than Noah. Noah read 27 pages.</a:t>
            </a:r>
            <a:endParaRPr sz="19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98" name="Google Shape;1898;p220"/>
          <p:cNvSpPr txBox="1"/>
          <p:nvPr/>
        </p:nvSpPr>
        <p:spPr>
          <a:xfrm>
            <a:off x="682650" y="1930150"/>
            <a:ext cx="7600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Hepta Slab"/>
                <a:ea typeface="Hepta Slab"/>
                <a:cs typeface="Hepta Slab"/>
                <a:sym typeface="Hepta Slab"/>
              </a:rPr>
              <a:t>How many pages did Jada read?</a:t>
            </a:r>
            <a:endParaRPr sz="1900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2" name="Shape 1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3" name="Google Shape;1903;p221"/>
          <p:cNvSpPr txBox="1"/>
          <p:nvPr>
            <p:ph type="ctrTitle"/>
          </p:nvPr>
        </p:nvSpPr>
        <p:spPr>
          <a:xfrm>
            <a:off x="623875" y="561546"/>
            <a:ext cx="7772400" cy="61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Solving Compare Problems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904" name="Google Shape;1904;p221"/>
          <p:cNvSpPr txBox="1"/>
          <p:nvPr/>
        </p:nvSpPr>
        <p:spPr>
          <a:xfrm>
            <a:off x="242725" y="1178950"/>
            <a:ext cx="7778700" cy="7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905" name="Google Shape;1905;p22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906" name="Google Shape;1906;p2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2600" y="1220475"/>
            <a:ext cx="4134925" cy="3196325"/>
          </a:xfrm>
          <a:prstGeom prst="rect">
            <a:avLst/>
          </a:prstGeom>
          <a:noFill/>
          <a:ln>
            <a:noFill/>
          </a:ln>
        </p:spPr>
      </p:pic>
      <p:sp>
        <p:nvSpPr>
          <p:cNvPr id="1907" name="Google Shape;1907;p221"/>
          <p:cNvSpPr txBox="1"/>
          <p:nvPr/>
        </p:nvSpPr>
        <p:spPr>
          <a:xfrm>
            <a:off x="5573575" y="1463450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What’s the same about their representations? What’s different?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908" name="Google Shape;1908;p221"/>
          <p:cNvSpPr txBox="1"/>
          <p:nvPr/>
        </p:nvSpPr>
        <p:spPr>
          <a:xfrm>
            <a:off x="5635850" y="2532500"/>
            <a:ext cx="300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did your representation help you decide whether to add or subtract?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2" name="Shape 1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3" name="Google Shape;1913;p222"/>
          <p:cNvSpPr txBox="1"/>
          <p:nvPr>
            <p:ph type="ctrTitle"/>
          </p:nvPr>
        </p:nvSpPr>
        <p:spPr>
          <a:xfrm>
            <a:off x="685775" y="572009"/>
            <a:ext cx="7772400" cy="60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4"/>
                </a:solidFill>
                <a:latin typeface="Hepta Slab"/>
                <a:ea typeface="Hepta Slab"/>
                <a:cs typeface="Hepta Slab"/>
                <a:sym typeface="Hepta Slab"/>
              </a:rPr>
              <a:t>Let’s Put it All Together</a:t>
            </a:r>
            <a:endParaRPr b="0" sz="3000">
              <a:solidFill>
                <a:schemeClr val="accent4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914" name="Google Shape;1914;p222"/>
          <p:cNvSpPr txBox="1"/>
          <p:nvPr/>
        </p:nvSpPr>
        <p:spPr>
          <a:xfrm>
            <a:off x="263475" y="1414750"/>
            <a:ext cx="15060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15" name="Google Shape;1915;p222"/>
          <p:cNvSpPr/>
          <p:nvPr/>
        </p:nvSpPr>
        <p:spPr>
          <a:xfrm>
            <a:off x="4985449" y="1942575"/>
            <a:ext cx="1949620" cy="1837039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6" name="Google Shape;1916;p222"/>
          <p:cNvSpPr txBox="1"/>
          <p:nvPr/>
        </p:nvSpPr>
        <p:spPr>
          <a:xfrm>
            <a:off x="5149400" y="2177625"/>
            <a:ext cx="16224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What did you do to figure out how to solve these problems?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17" name="Google Shape;1917;p222"/>
          <p:cNvSpPr txBox="1"/>
          <p:nvPr/>
        </p:nvSpPr>
        <p:spPr>
          <a:xfrm>
            <a:off x="1260413" y="1374813"/>
            <a:ext cx="6623100" cy="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Today we made sense of and solved many compare problems.  </a:t>
            </a:r>
            <a:endParaRPr sz="17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918" name="Google Shape;1918;p2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4825" y="2798438"/>
            <a:ext cx="1851687" cy="1648762"/>
          </a:xfrm>
          <a:prstGeom prst="rect">
            <a:avLst/>
          </a:prstGeom>
          <a:noFill/>
          <a:ln>
            <a:noFill/>
          </a:ln>
        </p:spPr>
      </p:pic>
      <p:sp>
        <p:nvSpPr>
          <p:cNvPr id="1919" name="Google Shape;1919;p222"/>
          <p:cNvSpPr txBox="1"/>
          <p:nvPr/>
        </p:nvSpPr>
        <p:spPr>
          <a:xfrm>
            <a:off x="7846850" y="410500"/>
            <a:ext cx="1230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923" name="Shape 1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4" name="Google Shape;1924;p223"/>
          <p:cNvSpPr txBox="1"/>
          <p:nvPr>
            <p:ph type="ctrTitle"/>
          </p:nvPr>
        </p:nvSpPr>
        <p:spPr>
          <a:xfrm>
            <a:off x="2112300" y="2027300"/>
            <a:ext cx="49194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Hepta Slab"/>
                <a:ea typeface="Hepta Slab"/>
                <a:cs typeface="Hepta Slab"/>
                <a:sym typeface="Hepta Slab"/>
              </a:rPr>
              <a:t>Center Day</a:t>
            </a:r>
            <a:endParaRPr sz="44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925" name="Google Shape;1925;p223"/>
          <p:cNvSpPr txBox="1"/>
          <p:nvPr/>
        </p:nvSpPr>
        <p:spPr>
          <a:xfrm>
            <a:off x="2445300" y="2710225"/>
            <a:ext cx="46401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count large groups of objects and play games to practice adding and creating graphs.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26" name="Google Shape;1926;p223"/>
          <p:cNvSpPr/>
          <p:nvPr/>
        </p:nvSpPr>
        <p:spPr>
          <a:xfrm>
            <a:off x="2058127" y="27880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7" name="Google Shape;1927;p223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NBT.B.5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28" name="Google Shape;1928;p223"/>
          <p:cNvSpPr txBox="1"/>
          <p:nvPr/>
        </p:nvSpPr>
        <p:spPr>
          <a:xfrm>
            <a:off x="7640400" y="0"/>
            <a:ext cx="1503600" cy="14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17</a:t>
            </a:r>
            <a:endParaRPr/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2" name="Shape 1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3" name="Google Shape;1933;p224"/>
          <p:cNvSpPr txBox="1"/>
          <p:nvPr/>
        </p:nvSpPr>
        <p:spPr>
          <a:xfrm>
            <a:off x="2766300" y="1202075"/>
            <a:ext cx="36114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27 + 10</a:t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934" name="Google Shape;1934;p22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935" name="Google Shape;1935;p224"/>
          <p:cNvSpPr txBox="1"/>
          <p:nvPr>
            <p:ph type="ctrTitle"/>
          </p:nvPr>
        </p:nvSpPr>
        <p:spPr>
          <a:xfrm>
            <a:off x="685800" y="647371"/>
            <a:ext cx="7772400" cy="55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9" name="Shape 1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0" name="Google Shape;1940;p225"/>
          <p:cNvSpPr txBox="1"/>
          <p:nvPr/>
        </p:nvSpPr>
        <p:spPr>
          <a:xfrm>
            <a:off x="2766300" y="1202075"/>
            <a:ext cx="36114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27 + 10 + 10</a:t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941" name="Google Shape;1941;p22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942" name="Google Shape;1942;p225"/>
          <p:cNvSpPr txBox="1"/>
          <p:nvPr>
            <p:ph type="ctrTitle"/>
          </p:nvPr>
        </p:nvSpPr>
        <p:spPr>
          <a:xfrm>
            <a:off x="685800" y="647371"/>
            <a:ext cx="7772400" cy="55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6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" name="Google Shape;1947;p226"/>
          <p:cNvSpPr txBox="1"/>
          <p:nvPr/>
        </p:nvSpPr>
        <p:spPr>
          <a:xfrm>
            <a:off x="2766300" y="1202075"/>
            <a:ext cx="36114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27 + 30</a:t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948" name="Google Shape;1948;p226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949" name="Google Shape;1949;p226"/>
          <p:cNvSpPr txBox="1"/>
          <p:nvPr>
            <p:ph type="ctrTitle"/>
          </p:nvPr>
        </p:nvSpPr>
        <p:spPr>
          <a:xfrm>
            <a:off x="685800" y="647371"/>
            <a:ext cx="7772400" cy="55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3" name="Shape 1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4" name="Google Shape;1954;p227"/>
          <p:cNvSpPr txBox="1"/>
          <p:nvPr>
            <p:ph type="ctrTitle"/>
          </p:nvPr>
        </p:nvSpPr>
        <p:spPr>
          <a:xfrm>
            <a:off x="685800" y="647371"/>
            <a:ext cx="7772400" cy="55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Number Talk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955" name="Google Shape;1955;p227"/>
          <p:cNvSpPr txBox="1"/>
          <p:nvPr/>
        </p:nvSpPr>
        <p:spPr>
          <a:xfrm>
            <a:off x="2766300" y="1202075"/>
            <a:ext cx="36114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3</a:t>
            </a: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7 + 30</a:t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956" name="Google Shape;1956;p227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957" name="Google Shape;1957;p227"/>
          <p:cNvSpPr txBox="1"/>
          <p:nvPr/>
        </p:nvSpPr>
        <p:spPr>
          <a:xfrm>
            <a:off x="394400" y="4296950"/>
            <a:ext cx="824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did you use what you know about place value to find the sums?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1" name="Shape 1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2" name="Google Shape;1962;p228"/>
          <p:cNvSpPr txBox="1"/>
          <p:nvPr>
            <p:ph type="ctrTitle"/>
          </p:nvPr>
        </p:nvSpPr>
        <p:spPr>
          <a:xfrm>
            <a:off x="685800" y="620946"/>
            <a:ext cx="7772400" cy="60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Revisit Counting Collections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963" name="Google Shape;1963;p228"/>
          <p:cNvSpPr txBox="1"/>
          <p:nvPr/>
        </p:nvSpPr>
        <p:spPr>
          <a:xfrm>
            <a:off x="874750" y="1471625"/>
            <a:ext cx="3692400" cy="32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You and your partner will get a collection of objects. </a:t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Your job is to figure out how many objects are in your collection and show how you counted.</a:t>
            </a:r>
            <a:endParaRPr sz="2500">
              <a:solidFill>
                <a:srgbClr val="38761D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964" name="Google Shape;1964;p2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3050" y="330485"/>
            <a:ext cx="952000" cy="90789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65" name="Google Shape;1965;p2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6182" y="1471625"/>
            <a:ext cx="2576875" cy="2576875"/>
          </a:xfrm>
          <a:prstGeom prst="rect">
            <a:avLst/>
          </a:prstGeom>
          <a:noFill/>
          <a:ln>
            <a:noFill/>
          </a:ln>
        </p:spPr>
      </p:pic>
      <p:sp>
        <p:nvSpPr>
          <p:cNvPr id="1966" name="Google Shape;1966;p228"/>
          <p:cNvSpPr txBox="1"/>
          <p:nvPr/>
        </p:nvSpPr>
        <p:spPr>
          <a:xfrm>
            <a:off x="1027525" y="4120500"/>
            <a:ext cx="715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</a:t>
            </a: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ow did you keep track as you counted?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0" name="Shape 1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1" name="Google Shape;1971;p229"/>
          <p:cNvSpPr txBox="1"/>
          <p:nvPr>
            <p:ph type="ctrTitle"/>
          </p:nvPr>
        </p:nvSpPr>
        <p:spPr>
          <a:xfrm>
            <a:off x="685800" y="392346"/>
            <a:ext cx="7772400" cy="60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Center </a:t>
            </a:r>
            <a:r>
              <a:rPr b="0"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Choice Time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972" name="Google Shape;1972;p2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3050" y="330485"/>
            <a:ext cx="952000" cy="90789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73" name="Google Shape;1973;p2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4663" y="920625"/>
            <a:ext cx="4534674" cy="316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974" name="Google Shape;1974;p229"/>
          <p:cNvSpPr txBox="1"/>
          <p:nvPr/>
        </p:nvSpPr>
        <p:spPr>
          <a:xfrm>
            <a:off x="486600" y="4142775"/>
            <a:ext cx="7971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Which activity did you choose? What did you like about the activity you chose?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8" name="Shape 1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9" name="Google Shape;1979;p230"/>
          <p:cNvSpPr txBox="1"/>
          <p:nvPr>
            <p:ph type="ctrTitle"/>
          </p:nvPr>
        </p:nvSpPr>
        <p:spPr>
          <a:xfrm>
            <a:off x="749975" y="572009"/>
            <a:ext cx="7772400" cy="60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4"/>
                </a:solidFill>
                <a:latin typeface="Hepta Slab"/>
                <a:ea typeface="Hepta Slab"/>
                <a:cs typeface="Hepta Slab"/>
                <a:sym typeface="Hepta Slab"/>
              </a:rPr>
              <a:t>Let’s Put it All Together</a:t>
            </a:r>
            <a:endParaRPr b="0" sz="3000">
              <a:solidFill>
                <a:schemeClr val="accent4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980" name="Google Shape;1980;p230"/>
          <p:cNvSpPr txBox="1"/>
          <p:nvPr/>
        </p:nvSpPr>
        <p:spPr>
          <a:xfrm>
            <a:off x="263475" y="1414750"/>
            <a:ext cx="15060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81" name="Google Shape;1981;p230"/>
          <p:cNvSpPr/>
          <p:nvPr/>
        </p:nvSpPr>
        <p:spPr>
          <a:xfrm>
            <a:off x="5086299" y="2220775"/>
            <a:ext cx="1949620" cy="1837039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2" name="Google Shape;1982;p230"/>
          <p:cNvSpPr txBox="1"/>
          <p:nvPr/>
        </p:nvSpPr>
        <p:spPr>
          <a:xfrm>
            <a:off x="5186075" y="2462050"/>
            <a:ext cx="16224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Quicksand"/>
                <a:ea typeface="Quicksand"/>
                <a:cs typeface="Quicksand"/>
                <a:sym typeface="Quicksand"/>
              </a:rPr>
              <a:t>What went well? What can we continue to work on? 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83" name="Google Shape;1983;p230"/>
          <p:cNvSpPr txBox="1"/>
          <p:nvPr/>
        </p:nvSpPr>
        <p:spPr>
          <a:xfrm>
            <a:off x="1260438" y="1414738"/>
            <a:ext cx="6623100" cy="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Today we chose activities to work on and worked with a partner during center time.</a:t>
            </a:r>
            <a:endParaRPr sz="17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984" name="Google Shape;1984;p2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4825" y="2798438"/>
            <a:ext cx="1851687" cy="1648762"/>
          </a:xfrm>
          <a:prstGeom prst="rect">
            <a:avLst/>
          </a:prstGeom>
          <a:noFill/>
          <a:ln>
            <a:noFill/>
          </a:ln>
        </p:spPr>
      </p:pic>
      <p:sp>
        <p:nvSpPr>
          <p:cNvPr id="1985" name="Google Shape;1985;p230"/>
          <p:cNvSpPr txBox="1"/>
          <p:nvPr/>
        </p:nvSpPr>
        <p:spPr>
          <a:xfrm>
            <a:off x="7846850" y="410500"/>
            <a:ext cx="1230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989" name="Shape 1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" name="Google Shape;1990;p231"/>
          <p:cNvSpPr txBox="1"/>
          <p:nvPr>
            <p:ph type="ctrTitle"/>
          </p:nvPr>
        </p:nvSpPr>
        <p:spPr>
          <a:xfrm>
            <a:off x="2112300" y="2027300"/>
            <a:ext cx="49194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Hepta Slab"/>
                <a:ea typeface="Hepta Slab"/>
                <a:cs typeface="Hepta Slab"/>
                <a:sym typeface="Hepta Slab"/>
              </a:rPr>
              <a:t>Class Surveys </a:t>
            </a:r>
            <a:endParaRPr sz="4400"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latin typeface="Hepta Slab"/>
                <a:ea typeface="Hepta Slab"/>
                <a:cs typeface="Hepta Slab"/>
                <a:sym typeface="Hepta Slab"/>
              </a:rPr>
              <a:t>(Optional)</a:t>
            </a:r>
            <a:endParaRPr sz="33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991" name="Google Shape;1991;p231"/>
          <p:cNvSpPr txBox="1"/>
          <p:nvPr/>
        </p:nvSpPr>
        <p:spPr>
          <a:xfrm>
            <a:off x="2445300" y="2710225"/>
            <a:ext cx="46401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create our own surveys to get to know our classmates better.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92" name="Google Shape;1992;p231"/>
          <p:cNvSpPr/>
          <p:nvPr/>
        </p:nvSpPr>
        <p:spPr>
          <a:xfrm>
            <a:off x="2058127" y="27880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3" name="Google Shape;1993;p231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NBT.B.5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94" name="Google Shape;1994;p231"/>
          <p:cNvSpPr txBox="1"/>
          <p:nvPr/>
        </p:nvSpPr>
        <p:spPr>
          <a:xfrm>
            <a:off x="7640400" y="0"/>
            <a:ext cx="1503600" cy="14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18</a:t>
            </a:r>
            <a:endParaRPr/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8" name="Shape 1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9" name="Google Shape;1999;p232"/>
          <p:cNvSpPr txBox="1"/>
          <p:nvPr/>
        </p:nvSpPr>
        <p:spPr>
          <a:xfrm>
            <a:off x="1411875" y="1202075"/>
            <a:ext cx="64974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Hepta Slab"/>
                <a:ea typeface="Hepta Slab"/>
                <a:cs typeface="Hepta Slab"/>
                <a:sym typeface="Hepta Slab"/>
              </a:rPr>
              <a:t>What do you know about bar graphs?</a:t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000" name="Google Shape;2000;p232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001" name="Google Shape;2001;p232"/>
          <p:cNvSpPr txBox="1"/>
          <p:nvPr>
            <p:ph type="ctrTitle"/>
          </p:nvPr>
        </p:nvSpPr>
        <p:spPr>
          <a:xfrm>
            <a:off x="685800" y="647371"/>
            <a:ext cx="7772400" cy="55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What do you know about?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002" name="Google Shape;2002;p232"/>
          <p:cNvSpPr txBox="1"/>
          <p:nvPr/>
        </p:nvSpPr>
        <p:spPr>
          <a:xfrm>
            <a:off x="456675" y="3601550"/>
            <a:ext cx="8137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is an example of how we might use a bar graph?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003" name="Google Shape;2003;p232"/>
          <p:cNvSpPr txBox="1"/>
          <p:nvPr/>
        </p:nvSpPr>
        <p:spPr>
          <a:xfrm>
            <a:off x="1411875" y="4001750"/>
            <a:ext cx="621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are other ways you can represent data?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7" name="Shape 2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8" name="Google Shape;2008;p233"/>
          <p:cNvSpPr txBox="1"/>
          <p:nvPr>
            <p:ph type="ctrTitle"/>
          </p:nvPr>
        </p:nvSpPr>
        <p:spPr>
          <a:xfrm>
            <a:off x="685800" y="647371"/>
            <a:ext cx="7772400" cy="55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Classroom Survey and Graph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009" name="Google Shape;2009;p233"/>
          <p:cNvSpPr txBox="1"/>
          <p:nvPr/>
        </p:nvSpPr>
        <p:spPr>
          <a:xfrm>
            <a:off x="783875" y="1430675"/>
            <a:ext cx="36114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pta Slab"/>
              <a:buChar char="●"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How we get to school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pta Slab"/>
              <a:buChar char="●"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Favorite sport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pta Slab"/>
              <a:buChar char="●"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Favorite season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pta Slab"/>
              <a:buChar char="●"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Field trip choice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pta Slab"/>
              <a:buChar char="●"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Recess activity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pta Slab"/>
              <a:buChar char="●"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Favorite pet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pta Slab"/>
              <a:buChar char="●"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Food for a party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pta Slab"/>
              <a:buChar char="●"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Fruits we love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pta Slab"/>
              <a:buChar char="●"/>
            </a:pPr>
            <a:r>
              <a:rPr lang="en" sz="15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Veggies we love</a:t>
            </a:r>
            <a:endParaRPr sz="1500"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010" name="Google Shape;2010;p233"/>
          <p:cNvSpPr txBox="1"/>
          <p:nvPr/>
        </p:nvSpPr>
        <p:spPr>
          <a:xfrm>
            <a:off x="7919600" y="212250"/>
            <a:ext cx="1101600" cy="9897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8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011" name="Google Shape;2011;p2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8800" y="1354471"/>
            <a:ext cx="3197518" cy="2790078"/>
          </a:xfrm>
          <a:prstGeom prst="rect">
            <a:avLst/>
          </a:prstGeom>
          <a:noFill/>
          <a:ln>
            <a:noFill/>
          </a:ln>
        </p:spPr>
      </p:pic>
      <p:sp>
        <p:nvSpPr>
          <p:cNvPr id="2012" name="Google Shape;2012;p233"/>
          <p:cNvSpPr txBox="1"/>
          <p:nvPr/>
        </p:nvSpPr>
        <p:spPr>
          <a:xfrm>
            <a:off x="783875" y="4203550"/>
            <a:ext cx="7674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choices did these mathematicians make with their graphs?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6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p234"/>
          <p:cNvSpPr txBox="1"/>
          <p:nvPr>
            <p:ph type="ctrTitle"/>
          </p:nvPr>
        </p:nvSpPr>
        <p:spPr>
          <a:xfrm>
            <a:off x="685800" y="418771"/>
            <a:ext cx="7772400" cy="55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I Ask, then You Ask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018" name="Google Shape;2018;p234"/>
          <p:cNvSpPr txBox="1"/>
          <p:nvPr/>
        </p:nvSpPr>
        <p:spPr>
          <a:xfrm>
            <a:off x="7919600" y="212250"/>
            <a:ext cx="1101600" cy="9897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8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019" name="Google Shape;2019;p234"/>
          <p:cNvSpPr txBox="1"/>
          <p:nvPr/>
        </p:nvSpPr>
        <p:spPr>
          <a:xfrm>
            <a:off x="783875" y="3670150"/>
            <a:ext cx="7674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Where do we see the equations in their graph? What does the equation mean?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2020" name="Google Shape;2020;p2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600" y="1038221"/>
            <a:ext cx="6038850" cy="2609850"/>
          </a:xfrm>
          <a:prstGeom prst="rect">
            <a:avLst/>
          </a:prstGeom>
          <a:noFill/>
          <a:ln>
            <a:noFill/>
          </a:ln>
        </p:spPr>
      </p:pic>
      <p:sp>
        <p:nvSpPr>
          <p:cNvPr id="2021" name="Google Shape;2021;p234"/>
          <p:cNvSpPr txBox="1"/>
          <p:nvPr/>
        </p:nvSpPr>
        <p:spPr>
          <a:xfrm>
            <a:off x="575850" y="4146900"/>
            <a:ext cx="7992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What’s the difference between answering the questions from a bar graph and answering them from a picture graph?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5" name="Shape 2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6" name="Google Shape;2026;p235"/>
          <p:cNvSpPr txBox="1"/>
          <p:nvPr>
            <p:ph type="ctrTitle"/>
          </p:nvPr>
        </p:nvSpPr>
        <p:spPr>
          <a:xfrm>
            <a:off x="685800" y="418771"/>
            <a:ext cx="7772400" cy="55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Analyzing</a:t>
            </a: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 Data with Diagrams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027" name="Google Shape;2027;p235"/>
          <p:cNvSpPr txBox="1"/>
          <p:nvPr/>
        </p:nvSpPr>
        <p:spPr>
          <a:xfrm>
            <a:off x="7919600" y="212250"/>
            <a:ext cx="1101600" cy="9897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8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028" name="Google Shape;2028;p235"/>
          <p:cNvSpPr txBox="1"/>
          <p:nvPr/>
        </p:nvSpPr>
        <p:spPr>
          <a:xfrm>
            <a:off x="783875" y="3670150"/>
            <a:ext cx="7674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What information does this diagram or equation tell us about our classmates?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029" name="Google Shape;2029;p235"/>
          <p:cNvSpPr txBox="1"/>
          <p:nvPr/>
        </p:nvSpPr>
        <p:spPr>
          <a:xfrm>
            <a:off x="575850" y="4146900"/>
            <a:ext cx="799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Where do you see this equation in the diagram?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030" name="Google Shape;2030;p235"/>
          <p:cNvSpPr txBox="1"/>
          <p:nvPr/>
        </p:nvSpPr>
        <p:spPr>
          <a:xfrm>
            <a:off x="538475" y="973475"/>
            <a:ext cx="7827300" cy="1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You and your partner are going to draw a diagram. Your diagram should compare two facts you learned from your survey.</a:t>
            </a:r>
            <a:endParaRPr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Decide with your partner which 2 facts you want to share with the class and how you will compare the two facts.</a:t>
            </a:r>
            <a:endParaRPr>
              <a:solidFill>
                <a:schemeClr val="dk1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grpSp>
        <p:nvGrpSpPr>
          <p:cNvPr id="2031" name="Google Shape;2031;p235"/>
          <p:cNvGrpSpPr/>
          <p:nvPr/>
        </p:nvGrpSpPr>
        <p:grpSpPr>
          <a:xfrm>
            <a:off x="1601600" y="2288675"/>
            <a:ext cx="6038850" cy="1409700"/>
            <a:chOff x="1601600" y="2364875"/>
            <a:chExt cx="6038850" cy="1409700"/>
          </a:xfrm>
        </p:grpSpPr>
        <p:pic>
          <p:nvPicPr>
            <p:cNvPr id="2032" name="Google Shape;2032;p2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01600" y="2364875"/>
              <a:ext cx="6038850" cy="723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3" name="Google Shape;2033;p2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601600" y="3088775"/>
              <a:ext cx="6038850" cy="685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7" name="Shape 2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8" name="Google Shape;2038;p236"/>
          <p:cNvSpPr txBox="1"/>
          <p:nvPr>
            <p:ph type="ctrTitle"/>
          </p:nvPr>
        </p:nvSpPr>
        <p:spPr>
          <a:xfrm>
            <a:off x="749975" y="572009"/>
            <a:ext cx="7772400" cy="60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chemeClr val="accent4"/>
                </a:solidFill>
                <a:latin typeface="Hepta Slab"/>
                <a:ea typeface="Hepta Slab"/>
                <a:cs typeface="Hepta Slab"/>
                <a:sym typeface="Hepta Slab"/>
              </a:rPr>
              <a:t>Let’s Put it All Together</a:t>
            </a:r>
            <a:endParaRPr b="0" sz="3000">
              <a:solidFill>
                <a:schemeClr val="accent4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039" name="Google Shape;2039;p236"/>
          <p:cNvSpPr txBox="1"/>
          <p:nvPr/>
        </p:nvSpPr>
        <p:spPr>
          <a:xfrm>
            <a:off x="263475" y="1414750"/>
            <a:ext cx="15060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40" name="Google Shape;2040;p236"/>
          <p:cNvSpPr/>
          <p:nvPr/>
        </p:nvSpPr>
        <p:spPr>
          <a:xfrm>
            <a:off x="6076900" y="2206051"/>
            <a:ext cx="2693777" cy="1927994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1" name="Google Shape;2041;p236"/>
          <p:cNvSpPr txBox="1"/>
          <p:nvPr/>
        </p:nvSpPr>
        <p:spPr>
          <a:xfrm>
            <a:off x="3773575" y="2449375"/>
            <a:ext cx="1779600" cy="8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Quicksand"/>
                <a:ea typeface="Quicksand"/>
                <a:cs typeface="Quicksand"/>
                <a:sym typeface="Quicksand"/>
              </a:rPr>
              <a:t>How are these representations the same?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42" name="Google Shape;2042;p236"/>
          <p:cNvSpPr txBox="1"/>
          <p:nvPr/>
        </p:nvSpPr>
        <p:spPr>
          <a:xfrm>
            <a:off x="1260438" y="1186138"/>
            <a:ext cx="6623100" cy="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Today we had a chance to learn more about each other by collecting data and representing it in multiple ways.</a:t>
            </a:r>
            <a:endParaRPr sz="18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2043" name="Google Shape;2043;p2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8400" y="3545104"/>
            <a:ext cx="1273538" cy="1133970"/>
          </a:xfrm>
          <a:prstGeom prst="rect">
            <a:avLst/>
          </a:prstGeom>
          <a:noFill/>
          <a:ln>
            <a:noFill/>
          </a:ln>
        </p:spPr>
      </p:pic>
      <p:sp>
        <p:nvSpPr>
          <p:cNvPr id="2044" name="Google Shape;2044;p236"/>
          <p:cNvSpPr txBox="1"/>
          <p:nvPr/>
        </p:nvSpPr>
        <p:spPr>
          <a:xfrm>
            <a:off x="7846850" y="410500"/>
            <a:ext cx="1230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045" name="Google Shape;2045;p236"/>
          <p:cNvSpPr/>
          <p:nvPr/>
        </p:nvSpPr>
        <p:spPr>
          <a:xfrm flipH="1">
            <a:off x="414461" y="2067175"/>
            <a:ext cx="3145889" cy="2328857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6" name="Google Shape;2046;p236"/>
          <p:cNvSpPr txBox="1"/>
          <p:nvPr/>
        </p:nvSpPr>
        <p:spPr>
          <a:xfrm>
            <a:off x="749975" y="2345675"/>
            <a:ext cx="24057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information can we see in the picture/bar graph that we don’t see in the diagram?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47" name="Google Shape;2047;p236"/>
          <p:cNvSpPr/>
          <p:nvPr/>
        </p:nvSpPr>
        <p:spPr>
          <a:xfrm>
            <a:off x="3659351" y="2219575"/>
            <a:ext cx="2302600" cy="1529672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8" name="Google Shape;2048;p236"/>
          <p:cNvSpPr txBox="1"/>
          <p:nvPr/>
        </p:nvSpPr>
        <p:spPr>
          <a:xfrm>
            <a:off x="6258251" y="2530000"/>
            <a:ext cx="23025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information can we see in the diagram that we don’t see in the picture/bar graph?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