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Lst>
  <p:sldSz cy="5143500" cx="9144000"/>
  <p:notesSz cx="6858000" cy="9144000"/>
  <p:embeddedFontLst>
    <p:embeddedFont>
      <p:font typeface="Raleway"/>
      <p:regular r:id="rId126"/>
      <p:bold r:id="rId127"/>
      <p:italic r:id="rId128"/>
      <p:boldItalic r:id="rId129"/>
    </p:embeddedFont>
    <p:embeddedFont>
      <p:font typeface="Raleway ExtraBold"/>
      <p:bold r:id="rId130"/>
      <p:boldItalic r:id="rId131"/>
    </p:embeddedFont>
    <p:embeddedFont>
      <p:font typeface="Amatic SC"/>
      <p:regular r:id="rId132"/>
      <p:bold r:id="rId133"/>
    </p:embeddedFont>
    <p:embeddedFont>
      <p:font typeface="Nixie One"/>
      <p:regular r:id="rId134"/>
    </p:embeddedFont>
    <p:embeddedFont>
      <p:font typeface="Hepta Slab"/>
      <p:regular r:id="rId135"/>
      <p:bold r:id="rId136"/>
    </p:embeddedFont>
    <p:embeddedFont>
      <p:font typeface="Livvic"/>
      <p:regular r:id="rId137"/>
      <p:bold r:id="rId138"/>
      <p:italic r:id="rId139"/>
      <p:boldItalic r:id="rId140"/>
    </p:embeddedFont>
    <p:embeddedFont>
      <p:font typeface="Quicksand"/>
      <p:regular r:id="rId141"/>
      <p:bold r:id="rId142"/>
    </p:embeddedFont>
    <p:embeddedFont>
      <p:font typeface="Love Ya Like A Sister"/>
      <p:regular r:id="rId143"/>
    </p:embeddedFont>
    <p:embeddedFont>
      <p:font typeface="Caveat Brush"/>
      <p:regular r:id="rId1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8F27A8C-40C0-4C9B-AE8D-4B0AB68E1280}">
  <a:tblStyle styleId="{A8F27A8C-40C0-4C9B-AE8D-4B0AB68E128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font" Target="fonts/Raleway-boldItalic.fntdata"/><Relationship Id="rId128" Type="http://schemas.openxmlformats.org/officeDocument/2006/relationships/font" Target="fonts/Raleway-italic.fntdata"/><Relationship Id="rId127" Type="http://schemas.openxmlformats.org/officeDocument/2006/relationships/font" Target="fonts/Raleway-bold.fntdata"/><Relationship Id="rId126" Type="http://schemas.openxmlformats.org/officeDocument/2006/relationships/font" Target="fonts/Raleway-regular.fntdata"/><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3" Type="http://schemas.openxmlformats.org/officeDocument/2006/relationships/font" Target="fonts/LoveYaLikeASister-regular.fntdata"/><Relationship Id="rId142" Type="http://schemas.openxmlformats.org/officeDocument/2006/relationships/font" Target="fonts/Quicksand-bold.fntdata"/><Relationship Id="rId141" Type="http://schemas.openxmlformats.org/officeDocument/2006/relationships/font" Target="fonts/Quicksand-regular.fntdata"/><Relationship Id="rId140" Type="http://schemas.openxmlformats.org/officeDocument/2006/relationships/font" Target="fonts/Livv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44" Type="http://schemas.openxmlformats.org/officeDocument/2006/relationships/font" Target="fonts/CaveatBrush-regular.fntdata"/><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font" Target="fonts/Livvic-italic.fntdata"/><Relationship Id="rId138" Type="http://schemas.openxmlformats.org/officeDocument/2006/relationships/font" Target="fonts/Livvic-bold.fntdata"/><Relationship Id="rId137" Type="http://schemas.openxmlformats.org/officeDocument/2006/relationships/font" Target="fonts/Livvic-regular.fntdata"/><Relationship Id="rId132" Type="http://schemas.openxmlformats.org/officeDocument/2006/relationships/font" Target="fonts/AmaticSC-regular.fntdata"/><Relationship Id="rId131" Type="http://schemas.openxmlformats.org/officeDocument/2006/relationships/font" Target="fonts/RalewayExtraBold-boldItalic.fntdata"/><Relationship Id="rId130" Type="http://schemas.openxmlformats.org/officeDocument/2006/relationships/font" Target="fonts/RalewayExtraBold-bold.fntdata"/><Relationship Id="rId136" Type="http://schemas.openxmlformats.org/officeDocument/2006/relationships/font" Target="fonts/HeptaSlab-bold.fntdata"/><Relationship Id="rId135" Type="http://schemas.openxmlformats.org/officeDocument/2006/relationships/font" Target="fonts/HeptaSlab-regular.fntdata"/><Relationship Id="rId134" Type="http://schemas.openxmlformats.org/officeDocument/2006/relationships/font" Target="fonts/NixieOne-regular.fntdata"/><Relationship Id="rId133" Type="http://schemas.openxmlformats.org/officeDocument/2006/relationships/font" Target="fonts/AmaticSC-bold.fntdata"/><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bb6dc4f1d5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bb6dc4f1d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078c69015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078c6901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9b57f8316d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9b57f8316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bb6dc4f1d5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bb6dc4f1d5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bb6dc4f1d5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bb6dc4f1d5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bb6dc4f1d5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bb6dc4f1d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bb6dc4f1d5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bb6dc4f1d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bb6dc4f1d5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bb6dc4f1d5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bb6dc4f1d5_0_1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bb6dc4f1d5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b356c2dcfe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b356c2dcfe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a22eaa6341_0_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a22eaa634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a078c69015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a078c69015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bb6dc4f1d5_0_1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bb6dc4f1d5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8e3100820c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8e3100820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bb6dc4f1d5_0_1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bb6dc4f1d5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a078c69015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a078c69015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bb6dc4f1d5_0_1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bb6dc4f1d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bb6dc4f1d5_0_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bb6dc4f1d5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bb6dc4f1d5_0_2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bb6dc4f1d5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9b57f8316d_9_2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9b57f8316d_9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bb6dc4f1d5_0_2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bb6dc4f1d5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bb6dc4f1d5_0_2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bb6dc4f1d5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bb6dc4f1d5_0_2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bb6dc4f1d5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bb6dc4f1d5_0_2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bb6dc4f1d5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b356c2dcfe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b356c2dcfe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8e3100820c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8e3100820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9b57f8316d_9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9b57f8316d_9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bb6dc4f1d5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bb6dc4f1d5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bb6dc4f1d5_0_3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bb6dc4f1d5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bb6dc4f1d5_0_3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bb6dc4f1d5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a078c69015_0_2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a078c69015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bb6dc4f1d5_0_3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bb6dc4f1d5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bb6dc4f1d5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bb6dc4f1d5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bb6dc4f1d5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bb6dc4f1d5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bb6dc4f1d5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bb6dc4f1d5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8e3100820c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8e3100820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bb6dc4f1d5_0_4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bb6dc4f1d5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8e3100820c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8e3100820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bb6dc4f1d5_0_4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bb6dc4f1d5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8e3100820c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8e3100820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bb6dc4f1d5_0_4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bb6dc4f1d5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bb6dc4f1d5_0_4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bb6dc4f1d5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bb6dc4f1d5_0_4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bb6dc4f1d5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bb6dc4f1d5_0_4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bb6dc4f1d5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8e3100820c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8e3100820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bb6dc4f1d5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bb6dc4f1d5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bb6dc4f1d5_0_5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bb6dc4f1d5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b356c2dcfe_0_3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b356c2dcfe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8e3100820c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8e3100820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bb6dc4f1d5_0_5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bb6dc4f1d5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b356c2dcfe_0_3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b356c2dcfe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bb6dc4f1d5_0_5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bb6dc4f1d5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8e3100820c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8e3100820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9c7ad6c0cf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9c7ad6c0c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8e3100820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8e3100820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bb6dc4f1d5_0_5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bb6dc4f1d5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bb6dc4f1d5_0_5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bb6dc4f1d5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b356c2dcfe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b356c2dcfe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bb6dc4f1d5_0_6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bb6dc4f1d5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8e3100820c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8e3100820c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b356c2dcf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b356c2dcf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9c7ad6c0cf_0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9c7ad6c0cf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8e3100820c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8e3100820c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bb6dc4f1d5_0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bb6dc4f1d5_0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bb6dc4f1d5_0_6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bb6dc4f1d5_0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bb6dc4f1d5_0_6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bb6dc4f1d5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bb6dc4f1d5_0_6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bb6dc4f1d5_0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bb6dc4f1d5_0_6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bb6dc4f1d5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bb6dc4f1d5_0_6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bb6dc4f1d5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b356c2dcfe_0_5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b356c2dcfe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bb6dc4f1d5_0_6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bb6dc4f1d5_0_6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bb6dc4f1d5_0_7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bb6dc4f1d5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bb6dc4f1d5_0_7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bb6dc4f1d5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b356c2dcfe_0_5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b356c2dcfe_0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a078c69015_0_5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7" name="Google Shape;1037;ga078c69015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8e3100820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8e3100820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8e3100820c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8e3100820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bb6dc4f1d5_0_7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bb6dc4f1d5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bb6dc4f1d5_0_7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bb6dc4f1d5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bb6dc4f1d5_0_7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bb6dc4f1d5_0_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bb6dc4f1d5_0_7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bb6dc4f1d5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bb6dc4f1d5_0_7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bb6dc4f1d5_0_7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8e3100820c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8e3100820c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bb6dc4f1d5_0_7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bb6dc4f1d5_0_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bb6dc4f1d5_0_7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bb6dc4f1d5_0_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bb6dc4f1d5_0_8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bb6dc4f1d5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bb6dc4f1d5_0_8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bb6dc4f1d5_0_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bb6dc4f1d5_0_8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bb6dc4f1d5_0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b356c2dcfe_0_6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b356c2dcfe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8e3100820c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8e3100820c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bb6dc4f1d5_0_8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bb6dc4f1d5_0_8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8ff048375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8ff04837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bb6dc4f1d5_0_8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bb6dc4f1d5_0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8ff048375d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8ff048375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bb6dc4f1d5_0_8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bb6dc4f1d5_0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a078c69015_0_6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2" name="Google Shape;1232;ga078c69015_0_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40" Type="http://schemas.openxmlformats.org/officeDocument/2006/relationships/hyperlink" Target="https://toytheater.com/" TargetMode="External"/><Relationship Id="rId20" Type="http://schemas.openxmlformats.org/officeDocument/2006/relationships/slide" Target="/ppt/slides/slide58.xml"/><Relationship Id="rId41" Type="http://schemas.openxmlformats.org/officeDocument/2006/relationships/image" Target="../media/image8.png"/><Relationship Id="rId22" Type="http://schemas.openxmlformats.org/officeDocument/2006/relationships/slide" Target="/ppt/slides/slide58.xml"/><Relationship Id="rId21" Type="http://schemas.openxmlformats.org/officeDocument/2006/relationships/slide" Target="/ppt/slides/slide58.xml"/><Relationship Id="rId24" Type="http://schemas.openxmlformats.org/officeDocument/2006/relationships/slide" Target="/ppt/slides/slide69.xml"/><Relationship Id="rId23" Type="http://schemas.openxmlformats.org/officeDocument/2006/relationships/slide" Target="/ppt/slides/slide69.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4.xml"/><Relationship Id="rId9" Type="http://schemas.openxmlformats.org/officeDocument/2006/relationships/slide" Target="/ppt/slides/slide26.xml"/><Relationship Id="rId26" Type="http://schemas.openxmlformats.org/officeDocument/2006/relationships/hyperlink" Target="https://www.flourishkh.com/" TargetMode="External"/><Relationship Id="rId25" Type="http://schemas.openxmlformats.org/officeDocument/2006/relationships/slide" Target="/ppt/slides/slide69.xml"/><Relationship Id="rId28" Type="http://schemas.openxmlformats.org/officeDocument/2006/relationships/hyperlink" Target="https://www.gregtangmath.com/games" TargetMode="External"/><Relationship Id="rId27" Type="http://schemas.openxmlformats.org/officeDocument/2006/relationships/image" Target="../media/image5.png"/><Relationship Id="rId5" Type="http://schemas.openxmlformats.org/officeDocument/2006/relationships/slide" Target="/ppt/slides/slide11.xml"/><Relationship Id="rId6" Type="http://schemas.openxmlformats.org/officeDocument/2006/relationships/slide" Target="/ppt/slides/slide11.xml"/><Relationship Id="rId29" Type="http://schemas.openxmlformats.org/officeDocument/2006/relationships/image" Target="../media/image9.png"/><Relationship Id="rId7" Type="http://schemas.openxmlformats.org/officeDocument/2006/relationships/slide" Target="/ppt/slides/slide20.xml"/><Relationship Id="rId8" Type="http://schemas.openxmlformats.org/officeDocument/2006/relationships/slide" Target="/ppt/slides/slide20.xml"/><Relationship Id="rId31" Type="http://schemas.openxmlformats.org/officeDocument/2006/relationships/slide" Target="/ppt/slides/slide75.xml"/><Relationship Id="rId30" Type="http://schemas.openxmlformats.org/officeDocument/2006/relationships/slide" Target="/ppt/slides/slide75.xml"/><Relationship Id="rId11" Type="http://schemas.openxmlformats.org/officeDocument/2006/relationships/slide" Target="/ppt/slides/slide32.xml"/><Relationship Id="rId33" Type="http://schemas.openxmlformats.org/officeDocument/2006/relationships/slide" Target="/ppt/slides/slide75.xml"/><Relationship Id="rId10" Type="http://schemas.openxmlformats.org/officeDocument/2006/relationships/slide" Target="/ppt/slides/slide26.xml"/><Relationship Id="rId32" Type="http://schemas.openxmlformats.org/officeDocument/2006/relationships/slide" Target="/ppt/slides/slide75.xml"/><Relationship Id="rId13" Type="http://schemas.openxmlformats.org/officeDocument/2006/relationships/slide" Target="/ppt/slides/slide32.xml"/><Relationship Id="rId35" Type="http://schemas.openxmlformats.org/officeDocument/2006/relationships/slide" Target="/ppt/slides/slide84.xml"/><Relationship Id="rId12" Type="http://schemas.openxmlformats.org/officeDocument/2006/relationships/slide" Target="/ppt/slides/slide32.xml"/><Relationship Id="rId34" Type="http://schemas.openxmlformats.org/officeDocument/2006/relationships/slide" Target="/ppt/slides/slide84.xml"/><Relationship Id="rId15" Type="http://schemas.openxmlformats.org/officeDocument/2006/relationships/slide" Target="/ppt/slides/slide40.xml"/><Relationship Id="rId37" Type="http://schemas.openxmlformats.org/officeDocument/2006/relationships/slide" Target="/ppt/slides/slide99.xml"/><Relationship Id="rId14" Type="http://schemas.openxmlformats.org/officeDocument/2006/relationships/slide" Target="/ppt/slides/slide40.xml"/><Relationship Id="rId36" Type="http://schemas.openxmlformats.org/officeDocument/2006/relationships/slide" Target="/ppt/slides/slide75.xml"/><Relationship Id="rId17" Type="http://schemas.openxmlformats.org/officeDocument/2006/relationships/slide" Target="/ppt/slides/slide52.xml"/><Relationship Id="rId39" Type="http://schemas.openxmlformats.org/officeDocument/2006/relationships/slide" Target="/ppt/slides/slide116.xml"/><Relationship Id="rId16" Type="http://schemas.openxmlformats.org/officeDocument/2006/relationships/slide" Target="/ppt/slides/slide40.xml"/><Relationship Id="rId38" Type="http://schemas.openxmlformats.org/officeDocument/2006/relationships/slide" Target="/ppt/slides/slide75.xml"/><Relationship Id="rId19" Type="http://schemas.openxmlformats.org/officeDocument/2006/relationships/slide" Target="/ppt/slides/slide52.xml"/><Relationship Id="rId18" Type="http://schemas.openxmlformats.org/officeDocument/2006/relationships/slide" Target="/ppt/slides/slide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45.png"/><Relationship Id="rId5" Type="http://schemas.openxmlformats.org/officeDocument/2006/relationships/image" Target="../media/image12.png"/><Relationship Id="rId6"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8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45.png"/><Relationship Id="rId5" Type="http://schemas.openxmlformats.org/officeDocument/2006/relationships/image" Target="../media/image12.png"/><Relationship Id="rId6"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8.png"/><Relationship Id="rId4" Type="http://schemas.openxmlformats.org/officeDocument/2006/relationships/image" Target="../media/image45.png"/><Relationship Id="rId5" Type="http://schemas.openxmlformats.org/officeDocument/2006/relationships/image" Target="../media/image12.png"/><Relationship Id="rId6"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3.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8.png"/><Relationship Id="rId4" Type="http://schemas.openxmlformats.org/officeDocument/2006/relationships/image" Target="../media/image45.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9.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3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19.png"/><Relationship Id="rId4" Type="http://schemas.openxmlformats.org/officeDocument/2006/relationships/image" Target="../media/image32.png"/><Relationship Id="rId5" Type="http://schemas.openxmlformats.org/officeDocument/2006/relationships/image" Target="../media/image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4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42.png"/><Relationship Id="rId4" Type="http://schemas.openxmlformats.org/officeDocument/2006/relationships/image" Target="../media/image1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13.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3.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13.png"/><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65.png"/><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4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3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19.png"/><Relationship Id="rId4" Type="http://schemas.openxmlformats.org/officeDocument/2006/relationships/image" Target="../media/image51.png"/><Relationship Id="rId5" Type="http://schemas.openxmlformats.org/officeDocument/2006/relationships/image" Target="../media/image54.png"/><Relationship Id="rId6"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5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5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5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5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5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63.png"/><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68.png"/><Relationship Id="rId4" Type="http://schemas.openxmlformats.org/officeDocument/2006/relationships/image" Target="../media/image6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2.png"/><Relationship Id="rId4" Type="http://schemas.openxmlformats.org/officeDocument/2006/relationships/image" Target="../media/image6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11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19.png"/><Relationship Id="rId4" Type="http://schemas.openxmlformats.org/officeDocument/2006/relationships/image" Target="../media/image5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7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7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9.png"/><Relationship Id="rId4" Type="http://schemas.openxmlformats.org/officeDocument/2006/relationships/image" Target="../media/image74.png"/><Relationship Id="rId5" Type="http://schemas.openxmlformats.org/officeDocument/2006/relationships/image" Target="../media/image67.png"/><Relationship Id="rId6" Type="http://schemas.openxmlformats.org/officeDocument/2006/relationships/image" Target="../media/image76.png"/><Relationship Id="rId7" Type="http://schemas.openxmlformats.org/officeDocument/2006/relationships/image" Target="../media/image66.png"/><Relationship Id="rId8" Type="http://schemas.openxmlformats.org/officeDocument/2006/relationships/image" Target="../media/image6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7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78.png"/><Relationship Id="rId4" Type="http://schemas.openxmlformats.org/officeDocument/2006/relationships/image" Target="../media/image9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75.png"/><Relationship Id="rId4" Type="http://schemas.openxmlformats.org/officeDocument/2006/relationships/image" Target="../media/image8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3.png"/><Relationship Id="rId4" Type="http://schemas.openxmlformats.org/officeDocument/2006/relationships/image" Target="../media/image7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87.png"/><Relationship Id="rId4" Type="http://schemas.openxmlformats.org/officeDocument/2006/relationships/image" Target="../media/image11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7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9.png"/><Relationship Id="rId4" Type="http://schemas.openxmlformats.org/officeDocument/2006/relationships/image" Target="../media/image8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3.xml"/><Relationship Id="rId3" Type="http://schemas.openxmlformats.org/officeDocument/2006/relationships/image" Target="../media/image106.png"/><Relationship Id="rId4" Type="http://schemas.openxmlformats.org/officeDocument/2006/relationships/image" Target="../media/image79.png"/><Relationship Id="rId5" Type="http://schemas.openxmlformats.org/officeDocument/2006/relationships/image" Target="../media/image8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8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97.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0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8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9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86.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0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8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9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8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9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0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96.png"/><Relationship Id="rId4" Type="http://schemas.openxmlformats.org/officeDocument/2006/relationships/image" Target="../media/image12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9.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1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9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95.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2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02.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0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0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0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9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0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0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2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1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12.png"/><Relationship Id="rId4" Type="http://schemas.openxmlformats.org/officeDocument/2006/relationships/image" Target="../media/image121.png"/><Relationship Id="rId5" Type="http://schemas.openxmlformats.org/officeDocument/2006/relationships/image" Target="../media/image11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9.png"/><Relationship Id="rId4" Type="http://schemas.openxmlformats.org/officeDocument/2006/relationships/image" Target="../media/image11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5.xml"/><Relationship Id="rId3" Type="http://schemas.openxmlformats.org/officeDocument/2006/relationships/image" Target="../media/image120.png"/><Relationship Id="rId4" Type="http://schemas.openxmlformats.org/officeDocument/2006/relationships/image" Target="../media/image117.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19.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15.png"/><Relationship Id="rId4" Type="http://schemas.openxmlformats.org/officeDocument/2006/relationships/image" Target="../media/image125.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25.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9" name="Shape 69"/>
        <p:cNvGrpSpPr/>
        <p:nvPr/>
      </p:nvGrpSpPr>
      <p:grpSpPr>
        <a:xfrm>
          <a:off x="0" y="0"/>
          <a:ext cx="0" cy="0"/>
          <a:chOff x="0" y="0"/>
          <a:chExt cx="0" cy="0"/>
        </a:xfrm>
      </p:grpSpPr>
      <p:sp>
        <p:nvSpPr>
          <p:cNvPr id="70" name="Google Shape;70;p16"/>
          <p:cNvSpPr txBox="1"/>
          <p:nvPr>
            <p:ph type="ctrTitle"/>
          </p:nvPr>
        </p:nvSpPr>
        <p:spPr>
          <a:xfrm>
            <a:off x="556900" y="1481175"/>
            <a:ext cx="8315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Numbers within 20</a:t>
            </a:r>
            <a:endParaRPr sz="44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226510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Kindergarten </a:t>
            </a:r>
            <a:r>
              <a:rPr lang="en" sz="2000">
                <a:solidFill>
                  <a:srgbClr val="434343"/>
                </a:solidFill>
                <a:latin typeface="Hepta Slab"/>
                <a:ea typeface="Hepta Slab"/>
                <a:cs typeface="Hepta Slab"/>
                <a:sym typeface="Hepta Slab"/>
              </a:rPr>
              <a:t>: Unit 6</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107500" y="3645925"/>
            <a:ext cx="8764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666666"/>
                </a:solidFill>
                <a:latin typeface="Hepta Slab"/>
                <a:ea typeface="Hepta Slab"/>
                <a:cs typeface="Hepta Slab"/>
                <a:sym typeface="Hepta Slab"/>
              </a:rPr>
              <a:t>Standards addressed: </a:t>
            </a:r>
            <a:r>
              <a:rPr lang="en" sz="1300">
                <a:solidFill>
                  <a:srgbClr val="666666"/>
                </a:solidFill>
                <a:latin typeface="Hepta Slab"/>
                <a:ea typeface="Hepta Slab"/>
                <a:cs typeface="Hepta Slab"/>
                <a:sym typeface="Hepta Slab"/>
              </a:rPr>
              <a:t>K.CC.A.1, K.CC.A.2, K.CC.A.3, K.CC.B.4, K.CC.B.5, K.OA.A.1, K.OA.A.2, </a:t>
            </a:r>
            <a:endParaRPr sz="13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1300">
                <a:solidFill>
                  <a:srgbClr val="666666"/>
                </a:solidFill>
                <a:latin typeface="Hepta Slab"/>
                <a:ea typeface="Hepta Slab"/>
                <a:cs typeface="Hepta Slab"/>
                <a:sym typeface="Hepta Slab"/>
              </a:rPr>
              <a:t>K.OA.A.3, K.OA.A.4, K.NBT.A.1</a:t>
            </a:r>
            <a:endParaRPr sz="1300">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2622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K, Unit 6  by Illustrative Mathematics.  </a:t>
            </a:r>
            <a:endParaRPr sz="7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 name="Shape 78"/>
        <p:cNvGrpSpPr/>
        <p:nvPr/>
      </p:nvGrpSpPr>
      <p:grpSpPr>
        <a:xfrm>
          <a:off x="0" y="0"/>
          <a:ext cx="0" cy="0"/>
          <a:chOff x="0" y="0"/>
          <a:chExt cx="0" cy="0"/>
        </a:xfrm>
      </p:grpSpPr>
      <p:sp>
        <p:nvSpPr>
          <p:cNvPr id="79" name="Google Shape;79;p17"/>
          <p:cNvSpPr/>
          <p:nvPr/>
        </p:nvSpPr>
        <p:spPr>
          <a:xfrm>
            <a:off x="5942250" y="1147450"/>
            <a:ext cx="3080400" cy="695400"/>
          </a:xfrm>
          <a:prstGeom prst="chevron">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grpSp>
        <p:nvGrpSpPr>
          <p:cNvPr id="80" name="Google Shape;80;p17"/>
          <p:cNvGrpSpPr/>
          <p:nvPr/>
        </p:nvGrpSpPr>
        <p:grpSpPr>
          <a:xfrm>
            <a:off x="97350" y="1153150"/>
            <a:ext cx="3438666" cy="3277485"/>
            <a:chOff x="-1" y="1189989"/>
            <a:chExt cx="2970000" cy="3199420"/>
          </a:xfrm>
        </p:grpSpPr>
        <p:sp>
          <p:nvSpPr>
            <p:cNvPr id="81" name="Google Shape;81;p17"/>
            <p:cNvSpPr/>
            <p:nvPr/>
          </p:nvSpPr>
          <p:spPr>
            <a:xfrm>
              <a:off x="-1" y="1189989"/>
              <a:ext cx="29700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2" name="Google Shape;82;p17"/>
            <p:cNvSpPr txBox="1"/>
            <p:nvPr/>
          </p:nvSpPr>
          <p:spPr>
            <a:xfrm>
              <a:off x="178339"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Count groups of up to 20 objects.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83" name="Google Shape;83;p17"/>
          <p:cNvGrpSpPr/>
          <p:nvPr/>
        </p:nvGrpSpPr>
        <p:grpSpPr>
          <a:xfrm>
            <a:off x="3130504" y="1127865"/>
            <a:ext cx="3455448" cy="2887779"/>
            <a:chOff x="2944204" y="1189775"/>
            <a:chExt cx="3305700" cy="2778046"/>
          </a:xfrm>
        </p:grpSpPr>
        <p:sp>
          <p:nvSpPr>
            <p:cNvPr id="84" name="Google Shape;84;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5" name="Google Shape;85;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Understand numbers 11-19 as 10 ones and some more ones.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sp>
        <p:nvSpPr>
          <p:cNvPr id="86" name="Google Shape;86;p17"/>
          <p:cNvSpPr txBox="1"/>
          <p:nvPr/>
        </p:nvSpPr>
        <p:spPr>
          <a:xfrm>
            <a:off x="124175" y="1072850"/>
            <a:ext cx="3214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1-4</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K.CC.A.1, K.CC.A.2, K.CC.A.3, K.CC.B.4, K.CC.B.5, K.OA.A.1, K.OA.A.2, K.OA.A.3, K.OA.A.4</a:t>
            </a:r>
            <a:endParaRPr sz="800">
              <a:latin typeface="Quicksand"/>
              <a:ea typeface="Quicksand"/>
              <a:cs typeface="Quicksand"/>
              <a:sym typeface="Quicksand"/>
            </a:endParaRPr>
          </a:p>
        </p:txBody>
      </p:sp>
      <p:sp>
        <p:nvSpPr>
          <p:cNvPr id="87" name="Google Shape;87;p17"/>
          <p:cNvSpPr txBox="1"/>
          <p:nvPr/>
        </p:nvSpPr>
        <p:spPr>
          <a:xfrm>
            <a:off x="3468925" y="1057250"/>
            <a:ext cx="2778600" cy="78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5-10</a:t>
            </a:r>
            <a:endParaRPr>
              <a:latin typeface="Quicksand"/>
              <a:ea typeface="Quicksand"/>
              <a:cs typeface="Quicksand"/>
              <a:sym typeface="Quicksand"/>
            </a:endParaRPr>
          </a:p>
          <a:p>
            <a:pPr indent="0" lvl="0" marL="0" rtl="0" algn="ctr">
              <a:spcBef>
                <a:spcPts val="0"/>
              </a:spcBef>
              <a:spcAft>
                <a:spcPts val="0"/>
              </a:spcAft>
              <a:buNone/>
            </a:pPr>
            <a:r>
              <a:t/>
            </a:r>
            <a:endParaRPr sz="800">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K.CC.A.1, K.CC.A.3, K.CC.B.5, K.NBT.A.1, K.OA.A.1</a:t>
            </a:r>
            <a:endParaRPr sz="800">
              <a:latin typeface="Quicksand"/>
              <a:ea typeface="Quicksand"/>
              <a:cs typeface="Quicksand"/>
              <a:sym typeface="Quicksand"/>
            </a:endParaRPr>
          </a:p>
        </p:txBody>
      </p:sp>
      <p:sp>
        <p:nvSpPr>
          <p:cNvPr id="88" name="Google Shape;88;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6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Numbers within 20</a:t>
            </a:r>
            <a:endParaRPr sz="1800">
              <a:latin typeface="Hepta Slab"/>
              <a:ea typeface="Hepta Slab"/>
              <a:cs typeface="Hepta Slab"/>
              <a:sym typeface="Hepta Slab"/>
            </a:endParaRPr>
          </a:p>
        </p:txBody>
      </p:sp>
      <p:sp>
        <p:nvSpPr>
          <p:cNvPr id="89" name="Google Shape;89;p17"/>
          <p:cNvSpPr txBox="1"/>
          <p:nvPr/>
        </p:nvSpPr>
        <p:spPr>
          <a:xfrm>
            <a:off x="6247525" y="1057250"/>
            <a:ext cx="2778600" cy="68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11-13</a:t>
            </a:r>
            <a:endParaRPr>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K.CC.A.1, K.CC.A.2, K.CC.A.3, K.CC.B.4, K.CC.B.4.b, K.CC.B.5, K.NBT.A.1, K.OA.A.1, K.OA.A.4</a:t>
            </a:r>
            <a:endParaRPr sz="700">
              <a:latin typeface="Quicksand"/>
              <a:ea typeface="Quicksand"/>
              <a:cs typeface="Quicksand"/>
              <a:sym typeface="Quicksand"/>
            </a:endParaRPr>
          </a:p>
        </p:txBody>
      </p:sp>
      <p:sp>
        <p:nvSpPr>
          <p:cNvPr id="90" name="Google Shape;90;p17"/>
          <p:cNvSpPr txBox="1"/>
          <p:nvPr/>
        </p:nvSpPr>
        <p:spPr>
          <a:xfrm>
            <a:off x="5982450" y="1842850"/>
            <a:ext cx="3000000" cy="30000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Count groups of images up to 20. </a:t>
            </a:r>
            <a:endParaRPr sz="1200">
              <a:solidFill>
                <a:schemeClr val="dk1"/>
              </a:solidFill>
              <a:latin typeface="Quicksand"/>
              <a:ea typeface="Quicksand"/>
              <a:cs typeface="Quicksand"/>
              <a:sym typeface="Quicksand"/>
            </a:endParaRPr>
          </a:p>
          <a:p>
            <a:pPr indent="-304800" lvl="0" marL="457200" rtl="0" algn="l">
              <a:lnSpc>
                <a:spcPct val="115000"/>
              </a:lnSpc>
              <a:spcBef>
                <a:spcPts val="100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Represent quantities up to 20 with a written number.</a:t>
            </a:r>
            <a:endParaRPr sz="1200">
              <a:solidFill>
                <a:schemeClr val="dk1"/>
              </a:solidFill>
              <a:latin typeface="Quicksand"/>
              <a:ea typeface="Quicksand"/>
              <a:cs typeface="Quicksand"/>
              <a:sym typeface="Quicksand"/>
            </a:endParaRPr>
          </a:p>
          <a:p>
            <a:pPr indent="0" lvl="0" marL="457200" rtl="0" algn="l">
              <a:lnSpc>
                <a:spcPct val="115000"/>
              </a:lnSpc>
              <a:spcBef>
                <a:spcPts val="1000"/>
              </a:spcBef>
              <a:spcAft>
                <a:spcPts val="0"/>
              </a:spcAft>
              <a:buNone/>
            </a:pPr>
            <a:r>
              <a:t/>
            </a:r>
            <a:endParaRPr sz="1200">
              <a:solidFill>
                <a:schemeClr val="dk1"/>
              </a:solidFill>
              <a:latin typeface="Quicksand"/>
              <a:ea typeface="Quicksand"/>
              <a:cs typeface="Quicksand"/>
              <a:sym typeface="Quicksand"/>
            </a:endParaRPr>
          </a:p>
        </p:txBody>
      </p:sp>
      <p:pic>
        <p:nvPicPr>
          <p:cNvPr id="91" name="Google Shape;91;p17"/>
          <p:cNvPicPr preferRelativeResize="0"/>
          <p:nvPr/>
        </p:nvPicPr>
        <p:blipFill>
          <a:blip r:embed="rId3">
            <a:alphaModFix/>
          </a:blip>
          <a:stretch>
            <a:fillRect/>
          </a:stretch>
        </p:blipFill>
        <p:spPr>
          <a:xfrm>
            <a:off x="616495" y="2509170"/>
            <a:ext cx="2417625" cy="2010000"/>
          </a:xfrm>
          <a:prstGeom prst="rect">
            <a:avLst/>
          </a:prstGeom>
          <a:noFill/>
          <a:ln cap="flat" cmpd="sng" w="19050">
            <a:solidFill>
              <a:schemeClr val="dk2"/>
            </a:solidFill>
            <a:prstDash val="solid"/>
            <a:round/>
            <a:headEnd len="sm" w="sm" type="none"/>
            <a:tailEnd len="sm" w="sm" type="none"/>
          </a:ln>
        </p:spPr>
      </p:pic>
      <p:pic>
        <p:nvPicPr>
          <p:cNvPr id="92" name="Google Shape;92;p17"/>
          <p:cNvPicPr preferRelativeResize="0"/>
          <p:nvPr/>
        </p:nvPicPr>
        <p:blipFill>
          <a:blip r:embed="rId4">
            <a:alphaModFix/>
          </a:blip>
          <a:stretch>
            <a:fillRect/>
          </a:stretch>
        </p:blipFill>
        <p:spPr>
          <a:xfrm>
            <a:off x="4093150" y="2548300"/>
            <a:ext cx="1419612" cy="888801"/>
          </a:xfrm>
          <a:prstGeom prst="rect">
            <a:avLst/>
          </a:prstGeom>
          <a:noFill/>
          <a:ln cap="flat" cmpd="sng" w="19050">
            <a:solidFill>
              <a:schemeClr val="dk2"/>
            </a:solidFill>
            <a:prstDash val="solid"/>
            <a:round/>
            <a:headEnd len="sm" w="sm" type="none"/>
            <a:tailEnd len="sm" w="sm" type="none"/>
          </a:ln>
        </p:spPr>
      </p:pic>
      <p:pic>
        <p:nvPicPr>
          <p:cNvPr id="93" name="Google Shape;93;p17"/>
          <p:cNvPicPr preferRelativeResize="0"/>
          <p:nvPr/>
        </p:nvPicPr>
        <p:blipFill>
          <a:blip r:embed="rId5">
            <a:alphaModFix/>
          </a:blip>
          <a:stretch>
            <a:fillRect/>
          </a:stretch>
        </p:blipFill>
        <p:spPr>
          <a:xfrm>
            <a:off x="3789650" y="3667525"/>
            <a:ext cx="2026600" cy="763102"/>
          </a:xfrm>
          <a:prstGeom prst="rect">
            <a:avLst/>
          </a:prstGeom>
          <a:noFill/>
          <a:ln cap="flat" cmpd="sng" w="19050">
            <a:solidFill>
              <a:schemeClr val="dk2"/>
            </a:solidFill>
            <a:prstDash val="solid"/>
            <a:round/>
            <a:headEnd len="sm" w="sm" type="none"/>
            <a:tailEnd len="sm" w="sm" type="none"/>
          </a:ln>
        </p:spPr>
      </p:pic>
      <p:pic>
        <p:nvPicPr>
          <p:cNvPr id="94" name="Google Shape;94;p17"/>
          <p:cNvPicPr preferRelativeResize="0"/>
          <p:nvPr/>
        </p:nvPicPr>
        <p:blipFill>
          <a:blip r:embed="rId6">
            <a:alphaModFix/>
          </a:blip>
          <a:stretch>
            <a:fillRect/>
          </a:stretch>
        </p:blipFill>
        <p:spPr>
          <a:xfrm>
            <a:off x="6456831" y="2996094"/>
            <a:ext cx="2359975" cy="1846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8" name="Shape 98"/>
        <p:cNvGrpSpPr/>
        <p:nvPr/>
      </p:nvGrpSpPr>
      <p:grpSpPr>
        <a:xfrm>
          <a:off x="0" y="0"/>
          <a:ext cx="0" cy="0"/>
          <a:chOff x="0" y="0"/>
          <a:chExt cx="0" cy="0"/>
        </a:xfrm>
      </p:grpSpPr>
      <p:sp>
        <p:nvSpPr>
          <p:cNvPr id="99" name="Google Shape;99;p18"/>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6 Quick Links</a:t>
            </a:r>
            <a:endParaRPr sz="3200">
              <a:solidFill>
                <a:srgbClr val="434343"/>
              </a:solidFill>
              <a:latin typeface="Gayathri"/>
              <a:ea typeface="Gayathri"/>
              <a:cs typeface="Gayathri"/>
              <a:sym typeface="Gayathri"/>
            </a:endParaRPr>
          </a:p>
        </p:txBody>
      </p:sp>
      <p:sp>
        <p:nvSpPr>
          <p:cNvPr id="100" name="Google Shape;100;p18">
            <a:hlinkClick action="ppaction://hlinksldjump" r:id="rId3"/>
          </p:cNvPr>
          <p:cNvSpPr txBox="1"/>
          <p:nvPr/>
        </p:nvSpPr>
        <p:spPr>
          <a:xfrm>
            <a:off x="109032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74EA7"/>
              </a:solidFill>
              <a:latin typeface="Hepta Slab"/>
              <a:ea typeface="Hepta Slab"/>
              <a:cs typeface="Hepta Slab"/>
              <a:sym typeface="Hepta Slab"/>
            </a:endParaRPr>
          </a:p>
        </p:txBody>
      </p:sp>
      <p:sp>
        <p:nvSpPr>
          <p:cNvPr id="101" name="Google Shape;101;p18">
            <a:hlinkClick action="ppaction://hlinksldjump" r:id="rId5"/>
          </p:cNvPr>
          <p:cNvSpPr txBox="1"/>
          <p:nvPr/>
        </p:nvSpPr>
        <p:spPr>
          <a:xfrm>
            <a:off x="2097100"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74EA7"/>
              </a:solidFill>
              <a:latin typeface="Hepta Slab"/>
              <a:ea typeface="Hepta Slab"/>
              <a:cs typeface="Hepta Slab"/>
              <a:sym typeface="Hepta Slab"/>
            </a:endParaRPr>
          </a:p>
        </p:txBody>
      </p:sp>
      <p:sp>
        <p:nvSpPr>
          <p:cNvPr id="102" name="Google Shape;102;p18">
            <a:hlinkClick action="ppaction://hlinksldjump" r:id="rId7"/>
          </p:cNvPr>
          <p:cNvSpPr txBox="1"/>
          <p:nvPr/>
        </p:nvSpPr>
        <p:spPr>
          <a:xfrm>
            <a:off x="3103863"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74EA7"/>
              </a:solidFill>
              <a:latin typeface="Hepta Slab"/>
              <a:ea typeface="Hepta Slab"/>
              <a:cs typeface="Hepta Slab"/>
              <a:sym typeface="Hepta Slab"/>
            </a:endParaRPr>
          </a:p>
        </p:txBody>
      </p:sp>
      <p:sp>
        <p:nvSpPr>
          <p:cNvPr id="103" name="Google Shape;103;p18">
            <a:hlinkClick action="ppaction://hlinksldjump" r:id="rId9"/>
          </p:cNvPr>
          <p:cNvSpPr txBox="1"/>
          <p:nvPr/>
        </p:nvSpPr>
        <p:spPr>
          <a:xfrm>
            <a:off x="403432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74EA7"/>
              </a:solidFill>
              <a:latin typeface="Hepta Slab"/>
              <a:ea typeface="Hepta Slab"/>
              <a:cs typeface="Hepta Slab"/>
              <a:sym typeface="Hepta Slab"/>
            </a:endParaRPr>
          </a:p>
        </p:txBody>
      </p:sp>
      <p:sp>
        <p:nvSpPr>
          <p:cNvPr id="104" name="Google Shape;104;p18">
            <a:hlinkClick action="ppaction://hlinksldjump" r:id="rId11"/>
          </p:cNvPr>
          <p:cNvSpPr txBox="1"/>
          <p:nvPr/>
        </p:nvSpPr>
        <p:spPr>
          <a:xfrm>
            <a:off x="496477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74EA7"/>
              </a:solidFill>
              <a:latin typeface="Hepta Slab"/>
              <a:ea typeface="Hepta Slab"/>
              <a:cs typeface="Hepta Slab"/>
              <a:sym typeface="Hepta Slab"/>
            </a:endParaRPr>
          </a:p>
        </p:txBody>
      </p:sp>
      <p:sp>
        <p:nvSpPr>
          <p:cNvPr id="105" name="Google Shape;105;p18">
            <a:hlinkClick action="ppaction://hlinksldjump" r:id="rId14"/>
          </p:cNvPr>
          <p:cNvSpPr txBox="1"/>
          <p:nvPr/>
        </p:nvSpPr>
        <p:spPr>
          <a:xfrm>
            <a:off x="589522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74EA7"/>
              </a:solidFill>
              <a:latin typeface="Hepta Slab"/>
              <a:ea typeface="Hepta Slab"/>
              <a:cs typeface="Hepta Slab"/>
              <a:sym typeface="Hepta Slab"/>
            </a:endParaRPr>
          </a:p>
        </p:txBody>
      </p:sp>
      <p:sp>
        <p:nvSpPr>
          <p:cNvPr id="106" name="Google Shape;106;p18">
            <a:hlinkClick action="ppaction://hlinksldjump" r:id="rId17"/>
          </p:cNvPr>
          <p:cNvSpPr txBox="1"/>
          <p:nvPr/>
        </p:nvSpPr>
        <p:spPr>
          <a:xfrm>
            <a:off x="109032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674EA7"/>
              </a:solidFill>
              <a:latin typeface="Hepta Slab"/>
              <a:ea typeface="Hepta Slab"/>
              <a:cs typeface="Hepta Slab"/>
              <a:sym typeface="Hepta Slab"/>
            </a:endParaRPr>
          </a:p>
        </p:txBody>
      </p:sp>
      <p:sp>
        <p:nvSpPr>
          <p:cNvPr id="107" name="Google Shape;107;p18">
            <a:hlinkClick action="ppaction://hlinksldjump" r:id="rId20"/>
          </p:cNvPr>
          <p:cNvSpPr txBox="1"/>
          <p:nvPr/>
        </p:nvSpPr>
        <p:spPr>
          <a:xfrm>
            <a:off x="2097100"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674EA7"/>
              </a:solidFill>
              <a:latin typeface="Hepta Slab"/>
              <a:ea typeface="Hepta Slab"/>
              <a:cs typeface="Hepta Slab"/>
              <a:sym typeface="Hepta Slab"/>
            </a:endParaRPr>
          </a:p>
        </p:txBody>
      </p:sp>
      <p:sp>
        <p:nvSpPr>
          <p:cNvPr id="108" name="Google Shape;108;p18">
            <a:hlinkClick action="ppaction://hlinksldjump" r:id="rId23"/>
          </p:cNvPr>
          <p:cNvSpPr txBox="1"/>
          <p:nvPr/>
        </p:nvSpPr>
        <p:spPr>
          <a:xfrm>
            <a:off x="310387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674EA7"/>
              </a:solidFill>
              <a:latin typeface="Hepta Slab"/>
              <a:ea typeface="Hepta Slab"/>
              <a:cs typeface="Hepta Slab"/>
              <a:sym typeface="Hepta Slab"/>
            </a:endParaRPr>
          </a:p>
        </p:txBody>
      </p:sp>
      <p:pic>
        <p:nvPicPr>
          <p:cNvPr id="109" name="Google Shape;109;p18">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10" name="Google Shape;110;p18">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11" name="Google Shape;111;p18">
            <a:hlinkClick action="ppaction://hlinksldjump" r:id="rId30"/>
          </p:cNvPr>
          <p:cNvSpPr txBox="1"/>
          <p:nvPr/>
        </p:nvSpPr>
        <p:spPr>
          <a:xfrm>
            <a:off x="403432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674EA7"/>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674EA7"/>
              </a:solidFill>
              <a:latin typeface="Hepta Slab"/>
              <a:ea typeface="Hepta Slab"/>
              <a:cs typeface="Hepta Slab"/>
              <a:sym typeface="Hepta Slab"/>
            </a:endParaRPr>
          </a:p>
        </p:txBody>
      </p:sp>
      <p:grpSp>
        <p:nvGrpSpPr>
          <p:cNvPr id="112" name="Google Shape;112;p18"/>
          <p:cNvGrpSpPr/>
          <p:nvPr/>
        </p:nvGrpSpPr>
        <p:grpSpPr>
          <a:xfrm>
            <a:off x="8000373" y="283909"/>
            <a:ext cx="780563" cy="669288"/>
            <a:chOff x="570875" y="4322250"/>
            <a:chExt cx="443300" cy="443325"/>
          </a:xfrm>
        </p:grpSpPr>
        <p:sp>
          <p:nvSpPr>
            <p:cNvPr id="113" name="Google Shape;113;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8">
            <a:hlinkClick action="ppaction://hlinksldjump" r:id="rId33"/>
          </p:cNvPr>
          <p:cNvSpPr txBox="1"/>
          <p:nvPr/>
        </p:nvSpPr>
        <p:spPr>
          <a:xfrm>
            <a:off x="496477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674EA7"/>
              </a:solidFill>
              <a:latin typeface="Hepta Slab"/>
              <a:ea typeface="Hepta Slab"/>
              <a:cs typeface="Hepta Slab"/>
              <a:sym typeface="Hepta Slab"/>
            </a:endParaRPr>
          </a:p>
        </p:txBody>
      </p:sp>
      <p:sp>
        <p:nvSpPr>
          <p:cNvPr id="118" name="Google Shape;118;p18">
            <a:hlinkClick action="ppaction://hlinksldjump" r:id="rId36"/>
          </p:cNvPr>
          <p:cNvSpPr txBox="1"/>
          <p:nvPr/>
        </p:nvSpPr>
        <p:spPr>
          <a:xfrm>
            <a:off x="589522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7">
                  <a:extLst>
                    <a:ext uri="{A12FA001-AC4F-418D-AE19-62706E023703}">
                      <ahyp:hlinkClr val="tx"/>
                    </a:ext>
                  </a:extLst>
                </a:hlinkClick>
              </a:rPr>
              <a:t>L12</a:t>
            </a:r>
            <a:endParaRPr b="1" sz="1800">
              <a:solidFill>
                <a:srgbClr val="674EA7"/>
              </a:solidFill>
              <a:latin typeface="Hepta Slab"/>
              <a:ea typeface="Hepta Slab"/>
              <a:cs typeface="Hepta Slab"/>
              <a:sym typeface="Hepta Slab"/>
            </a:endParaRPr>
          </a:p>
        </p:txBody>
      </p:sp>
      <p:sp>
        <p:nvSpPr>
          <p:cNvPr id="119" name="Google Shape;119;p18">
            <a:hlinkClick action="ppaction://hlinksldjump" r:id="rId38"/>
          </p:cNvPr>
          <p:cNvSpPr txBox="1"/>
          <p:nvPr/>
        </p:nvSpPr>
        <p:spPr>
          <a:xfrm>
            <a:off x="3389025" y="3691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9">
                  <a:extLst>
                    <a:ext uri="{A12FA001-AC4F-418D-AE19-62706E023703}">
                      <ahyp:hlinkClr val="tx"/>
                    </a:ext>
                  </a:extLst>
                </a:hlinkClick>
              </a:rPr>
              <a:t>L13</a:t>
            </a:r>
            <a:endParaRPr b="1" sz="1800">
              <a:solidFill>
                <a:srgbClr val="674EA7"/>
              </a:solidFill>
              <a:latin typeface="Hepta Slab"/>
              <a:ea typeface="Hepta Slab"/>
              <a:cs typeface="Hepta Slab"/>
              <a:sym typeface="Hepta Slab"/>
            </a:endParaRPr>
          </a:p>
        </p:txBody>
      </p:sp>
      <p:pic>
        <p:nvPicPr>
          <p:cNvPr id="120" name="Google Shape;120;p18">
            <a:hlinkClick r:id="rId40"/>
          </p:cNvPr>
          <p:cNvPicPr preferRelativeResize="0"/>
          <p:nvPr/>
        </p:nvPicPr>
        <p:blipFill>
          <a:blip r:embed="rId41">
            <a:alphaModFix/>
          </a:blip>
          <a:stretch>
            <a:fillRect/>
          </a:stretch>
        </p:blipFill>
        <p:spPr>
          <a:xfrm>
            <a:off x="8015887" y="2440463"/>
            <a:ext cx="580025" cy="564587"/>
          </a:xfrm>
          <a:prstGeom prst="rect">
            <a:avLst/>
          </a:prstGeom>
          <a:noFill/>
          <a:ln cap="flat" cmpd="sng" w="28575">
            <a:solidFill>
              <a:srgbClr val="59595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4" name="Shape 124"/>
        <p:cNvGrpSpPr/>
        <p:nvPr/>
      </p:nvGrpSpPr>
      <p:grpSpPr>
        <a:xfrm>
          <a:off x="0" y="0"/>
          <a:ext cx="0" cy="0"/>
          <a:chOff x="0" y="0"/>
          <a:chExt cx="0" cy="0"/>
        </a:xfrm>
      </p:grpSpPr>
      <p:sp>
        <p:nvSpPr>
          <p:cNvPr id="125" name="Google Shape;125;p19"/>
          <p:cNvSpPr txBox="1"/>
          <p:nvPr>
            <p:ph type="ctrTitle"/>
          </p:nvPr>
        </p:nvSpPr>
        <p:spPr>
          <a:xfrm>
            <a:off x="286700" y="1361813"/>
            <a:ext cx="84153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solidFill>
                  <a:srgbClr val="434343"/>
                </a:solidFill>
                <a:latin typeface="Hepta Slab"/>
                <a:ea typeface="Hepta Slab"/>
                <a:cs typeface="Hepta Slab"/>
                <a:sym typeface="Hepta Slab"/>
              </a:rPr>
              <a:t>Count Larger </a:t>
            </a:r>
            <a:endParaRPr sz="41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100">
                <a:solidFill>
                  <a:srgbClr val="434343"/>
                </a:solidFill>
                <a:latin typeface="Hepta Slab"/>
                <a:ea typeface="Hepta Slab"/>
                <a:cs typeface="Hepta Slab"/>
                <a:sym typeface="Hepta Slab"/>
              </a:rPr>
              <a:t>Collections of Objects</a:t>
            </a:r>
            <a:endParaRPr sz="4100">
              <a:solidFill>
                <a:srgbClr val="434343"/>
              </a:solidFill>
              <a:latin typeface="Hepta Slab"/>
              <a:ea typeface="Hepta Slab"/>
              <a:cs typeface="Hepta Slab"/>
              <a:sym typeface="Hepta Slab"/>
            </a:endParaRPr>
          </a:p>
        </p:txBody>
      </p:sp>
      <p:sp>
        <p:nvSpPr>
          <p:cNvPr id="126" name="Google Shape;126;p19"/>
          <p:cNvSpPr txBox="1"/>
          <p:nvPr/>
        </p:nvSpPr>
        <p:spPr>
          <a:xfrm>
            <a:off x="2527175" y="2472825"/>
            <a:ext cx="4967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objects are in our collections.</a:t>
            </a:r>
            <a:endParaRPr>
              <a:latin typeface="Quicksand"/>
              <a:ea typeface="Quicksand"/>
              <a:cs typeface="Quicksand"/>
              <a:sym typeface="Quicksand"/>
            </a:endParaRPr>
          </a:p>
        </p:txBody>
      </p:sp>
      <p:sp>
        <p:nvSpPr>
          <p:cNvPr id="127" name="Google Shape;127;p19"/>
          <p:cNvSpPr/>
          <p:nvPr/>
        </p:nvSpPr>
        <p:spPr>
          <a:xfrm>
            <a:off x="2028477" y="2472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9"/>
          <p:cNvSpPr txBox="1"/>
          <p:nvPr/>
        </p:nvSpPr>
        <p:spPr>
          <a:xfrm>
            <a:off x="0" y="4834325"/>
            <a:ext cx="60564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K.CC.A.1, K.CC.A.2, K.CC.A.3, K.CC.B, K.CC.B.4, K.CC.B.5, K.OA.A.1, K.OA.A.3, K.OA.A.4</a:t>
            </a:r>
            <a:endParaRPr sz="1100">
              <a:latin typeface="Quicksand"/>
              <a:ea typeface="Quicksand"/>
              <a:cs typeface="Quicksand"/>
              <a:sym typeface="Quicksand"/>
            </a:endParaRPr>
          </a:p>
        </p:txBody>
      </p:sp>
      <p:sp>
        <p:nvSpPr>
          <p:cNvPr id="129" name="Google Shape;129;p1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 name="Shape 133"/>
        <p:cNvGrpSpPr/>
        <p:nvPr/>
      </p:nvGrpSpPr>
      <p:grpSpPr>
        <a:xfrm>
          <a:off x="0" y="0"/>
          <a:ext cx="0" cy="0"/>
          <a:chOff x="0" y="0"/>
          <a:chExt cx="0" cy="0"/>
        </a:xfrm>
      </p:grpSpPr>
      <p:sp>
        <p:nvSpPr>
          <p:cNvPr id="134" name="Google Shape;134;p20"/>
          <p:cNvSpPr txBox="1"/>
          <p:nvPr>
            <p:ph type="ctrTitle"/>
          </p:nvPr>
        </p:nvSpPr>
        <p:spPr>
          <a:xfrm>
            <a:off x="949463" y="718175"/>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Choral Count: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Count to 80 and Count On </a:t>
            </a:r>
            <a:endParaRPr b="0" sz="2700">
              <a:solidFill>
                <a:srgbClr val="595959"/>
              </a:solidFill>
              <a:latin typeface="Hepta Slab"/>
              <a:ea typeface="Hepta Slab"/>
              <a:cs typeface="Hepta Slab"/>
              <a:sym typeface="Hepta Slab"/>
            </a:endParaRPr>
          </a:p>
        </p:txBody>
      </p:sp>
      <p:sp>
        <p:nvSpPr>
          <p:cNvPr id="135" name="Google Shape;135;p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6" name="Google Shape;136;p20"/>
          <p:cNvSpPr txBox="1"/>
          <p:nvPr/>
        </p:nvSpPr>
        <p:spPr>
          <a:xfrm>
            <a:off x="1004675" y="1585925"/>
            <a:ext cx="6600900" cy="10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Quicksand"/>
                <a:ea typeface="Quicksand"/>
                <a:cs typeface="Quicksand"/>
                <a:sym typeface="Quicksand"/>
              </a:rPr>
              <a:t>Let’s count to 80</a:t>
            </a:r>
            <a:endParaRPr sz="2900">
              <a:latin typeface="Quicksand"/>
              <a:ea typeface="Quicksand"/>
              <a:cs typeface="Quicksand"/>
              <a:sym typeface="Quicksand"/>
            </a:endParaRPr>
          </a:p>
        </p:txBody>
      </p:sp>
      <p:pic>
        <p:nvPicPr>
          <p:cNvPr id="137" name="Google Shape;137;p20"/>
          <p:cNvPicPr preferRelativeResize="0"/>
          <p:nvPr/>
        </p:nvPicPr>
        <p:blipFill rotWithShape="1">
          <a:blip r:embed="rId3">
            <a:alphaModFix/>
          </a:blip>
          <a:srcRect b="15910" l="0" r="0" t="28282"/>
          <a:stretch/>
        </p:blipFill>
        <p:spPr>
          <a:xfrm>
            <a:off x="3602675" y="2489075"/>
            <a:ext cx="1404900" cy="17818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1" name="Shape 141"/>
        <p:cNvGrpSpPr/>
        <p:nvPr/>
      </p:nvGrpSpPr>
      <p:grpSpPr>
        <a:xfrm>
          <a:off x="0" y="0"/>
          <a:ext cx="0" cy="0"/>
          <a:chOff x="0" y="0"/>
          <a:chExt cx="0" cy="0"/>
        </a:xfrm>
      </p:grpSpPr>
      <p:sp>
        <p:nvSpPr>
          <p:cNvPr id="142" name="Google Shape;142;p21"/>
          <p:cNvSpPr txBox="1"/>
          <p:nvPr>
            <p:ph type="ctrTitle"/>
          </p:nvPr>
        </p:nvSpPr>
        <p:spPr>
          <a:xfrm>
            <a:off x="508150" y="472075"/>
            <a:ext cx="84153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Counting Collections </a:t>
            </a:r>
            <a:endParaRPr b="0" sz="2600">
              <a:solidFill>
                <a:srgbClr val="595959"/>
              </a:solidFill>
              <a:latin typeface="Hepta Slab"/>
              <a:ea typeface="Hepta Slab"/>
              <a:cs typeface="Hepta Slab"/>
              <a:sym typeface="Hepta Slab"/>
            </a:endParaRPr>
          </a:p>
        </p:txBody>
      </p:sp>
      <p:sp>
        <p:nvSpPr>
          <p:cNvPr id="143" name="Google Shape;143;p21"/>
          <p:cNvSpPr txBox="1"/>
          <p:nvPr/>
        </p:nvSpPr>
        <p:spPr>
          <a:xfrm>
            <a:off x="8015300" y="212250"/>
            <a:ext cx="1005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44" name="Google Shape;144;p21"/>
          <p:cNvSpPr txBox="1"/>
          <p:nvPr/>
        </p:nvSpPr>
        <p:spPr>
          <a:xfrm>
            <a:off x="180750" y="1494500"/>
            <a:ext cx="8225100" cy="12216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500">
                <a:latin typeface="Livvic"/>
                <a:ea typeface="Livvic"/>
                <a:cs typeface="Livvic"/>
                <a:sym typeface="Livvic"/>
              </a:rPr>
              <a:t>How many objects are in your collection?</a:t>
            </a:r>
            <a:endParaRPr sz="2500">
              <a:latin typeface="Livvic"/>
              <a:ea typeface="Livvic"/>
              <a:cs typeface="Livvic"/>
              <a:sym typeface="Livvic"/>
            </a:endParaRPr>
          </a:p>
        </p:txBody>
      </p:sp>
      <p:pic>
        <p:nvPicPr>
          <p:cNvPr id="145" name="Google Shape;145;p21"/>
          <p:cNvPicPr preferRelativeResize="0"/>
          <p:nvPr/>
        </p:nvPicPr>
        <p:blipFill>
          <a:blip r:embed="rId3">
            <a:alphaModFix/>
          </a:blip>
          <a:stretch>
            <a:fillRect/>
          </a:stretch>
        </p:blipFill>
        <p:spPr>
          <a:xfrm>
            <a:off x="1178650" y="2695850"/>
            <a:ext cx="3345975" cy="1365700"/>
          </a:xfrm>
          <a:prstGeom prst="rect">
            <a:avLst/>
          </a:prstGeom>
          <a:noFill/>
          <a:ln cap="flat" cmpd="sng" w="19050">
            <a:solidFill>
              <a:schemeClr val="dk2"/>
            </a:solidFill>
            <a:prstDash val="solid"/>
            <a:round/>
            <a:headEnd len="sm" w="sm" type="none"/>
            <a:tailEnd len="sm" w="sm" type="none"/>
          </a:ln>
        </p:spPr>
      </p:pic>
      <p:pic>
        <p:nvPicPr>
          <p:cNvPr id="146" name="Google Shape;146;p21"/>
          <p:cNvPicPr preferRelativeResize="0"/>
          <p:nvPr/>
        </p:nvPicPr>
        <p:blipFill>
          <a:blip r:embed="rId4">
            <a:alphaModFix/>
          </a:blip>
          <a:stretch>
            <a:fillRect/>
          </a:stretch>
        </p:blipFill>
        <p:spPr>
          <a:xfrm>
            <a:off x="5173025" y="2317400"/>
            <a:ext cx="3350710" cy="2122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 name="Shape 150"/>
        <p:cNvGrpSpPr/>
        <p:nvPr/>
      </p:nvGrpSpPr>
      <p:grpSpPr>
        <a:xfrm>
          <a:off x="0" y="0"/>
          <a:ext cx="0" cy="0"/>
          <a:chOff x="0" y="0"/>
          <a:chExt cx="0" cy="0"/>
        </a:xfrm>
      </p:grpSpPr>
      <p:sp>
        <p:nvSpPr>
          <p:cNvPr id="151" name="Google Shape;151;p22"/>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How We Count</a:t>
            </a:r>
            <a:endParaRPr b="0" sz="2800">
              <a:solidFill>
                <a:srgbClr val="595959"/>
              </a:solidFill>
              <a:latin typeface="Hepta Slab"/>
              <a:ea typeface="Hepta Slab"/>
              <a:cs typeface="Hepta Slab"/>
              <a:sym typeface="Hepta Slab"/>
            </a:endParaRPr>
          </a:p>
        </p:txBody>
      </p:sp>
      <p:sp>
        <p:nvSpPr>
          <p:cNvPr id="152" name="Google Shape;152;p22"/>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53" name="Google Shape;153;p22"/>
          <p:cNvSpPr txBox="1"/>
          <p:nvPr/>
        </p:nvSpPr>
        <p:spPr>
          <a:xfrm>
            <a:off x="725100" y="3153250"/>
            <a:ext cx="76938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How many cubes are there? How do you know?</a:t>
            </a:r>
            <a:endParaRPr sz="2000">
              <a:latin typeface="Livvic"/>
              <a:ea typeface="Livvic"/>
              <a:cs typeface="Livvic"/>
              <a:sym typeface="Livvic"/>
            </a:endParaRPr>
          </a:p>
        </p:txBody>
      </p:sp>
      <p:pic>
        <p:nvPicPr>
          <p:cNvPr id="154" name="Google Shape;154;p22"/>
          <p:cNvPicPr preferRelativeResize="0"/>
          <p:nvPr/>
        </p:nvPicPr>
        <p:blipFill>
          <a:blip r:embed="rId3">
            <a:alphaModFix/>
          </a:blip>
          <a:stretch>
            <a:fillRect/>
          </a:stretch>
        </p:blipFill>
        <p:spPr>
          <a:xfrm>
            <a:off x="3781425" y="1260222"/>
            <a:ext cx="1581150" cy="1495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8" name="Shape 158"/>
        <p:cNvGrpSpPr/>
        <p:nvPr/>
      </p:nvGrpSpPr>
      <p:grpSpPr>
        <a:xfrm>
          <a:off x="0" y="0"/>
          <a:ext cx="0" cy="0"/>
          <a:chOff x="0" y="0"/>
          <a:chExt cx="0" cy="0"/>
        </a:xfrm>
      </p:grpSpPr>
      <p:sp>
        <p:nvSpPr>
          <p:cNvPr id="159" name="Google Shape;159;p23"/>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How We Count</a:t>
            </a:r>
            <a:endParaRPr b="0" sz="2800">
              <a:solidFill>
                <a:srgbClr val="595959"/>
              </a:solidFill>
              <a:latin typeface="Hepta Slab"/>
              <a:ea typeface="Hepta Slab"/>
              <a:cs typeface="Hepta Slab"/>
              <a:sym typeface="Hepta Slab"/>
            </a:endParaRPr>
          </a:p>
        </p:txBody>
      </p:sp>
      <p:sp>
        <p:nvSpPr>
          <p:cNvPr id="160" name="Google Shape;160;p2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61" name="Google Shape;161;p23"/>
          <p:cNvSpPr txBox="1"/>
          <p:nvPr/>
        </p:nvSpPr>
        <p:spPr>
          <a:xfrm>
            <a:off x="725100" y="3153250"/>
            <a:ext cx="76938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How many cubes are there?</a:t>
            </a:r>
            <a:endParaRPr sz="2000">
              <a:latin typeface="Livvic"/>
              <a:ea typeface="Livvic"/>
              <a:cs typeface="Livvic"/>
              <a:sym typeface="Livvic"/>
            </a:endParaRPr>
          </a:p>
          <a:p>
            <a:pPr indent="0" lvl="0" marL="0" rtl="0" algn="ctr">
              <a:spcBef>
                <a:spcPts val="0"/>
              </a:spcBef>
              <a:spcAft>
                <a:spcPts val="0"/>
              </a:spcAft>
              <a:buNone/>
            </a:pPr>
            <a:r>
              <a:t/>
            </a:r>
            <a:endParaRPr sz="2000">
              <a:latin typeface="Livvic"/>
              <a:ea typeface="Livvic"/>
              <a:cs typeface="Livvic"/>
              <a:sym typeface="Livvic"/>
            </a:endParaRPr>
          </a:p>
          <a:p>
            <a:pPr indent="0" lvl="0" marL="0" rtl="0" algn="ctr">
              <a:spcBef>
                <a:spcPts val="0"/>
              </a:spcBef>
              <a:spcAft>
                <a:spcPts val="0"/>
              </a:spcAft>
              <a:buNone/>
            </a:pPr>
            <a:r>
              <a:rPr lang="en" sz="2000">
                <a:latin typeface="Livvic"/>
                <a:ea typeface="Livvic"/>
                <a:cs typeface="Livvic"/>
                <a:sym typeface="Livvic"/>
              </a:rPr>
              <a:t>What can we do to figure out how many cubes there are?</a:t>
            </a:r>
            <a:endParaRPr sz="2000">
              <a:latin typeface="Livvic"/>
              <a:ea typeface="Livvic"/>
              <a:cs typeface="Livvic"/>
              <a:sym typeface="Livvic"/>
            </a:endParaRPr>
          </a:p>
        </p:txBody>
      </p:sp>
      <p:pic>
        <p:nvPicPr>
          <p:cNvPr id="162" name="Google Shape;162;p23"/>
          <p:cNvPicPr preferRelativeResize="0"/>
          <p:nvPr/>
        </p:nvPicPr>
        <p:blipFill>
          <a:blip r:embed="rId3">
            <a:alphaModFix/>
          </a:blip>
          <a:stretch>
            <a:fillRect/>
          </a:stretch>
        </p:blipFill>
        <p:spPr>
          <a:xfrm>
            <a:off x="3210925" y="1333572"/>
            <a:ext cx="2930241" cy="166727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6" name="Shape 166"/>
        <p:cNvGrpSpPr/>
        <p:nvPr/>
      </p:nvGrpSpPr>
      <p:grpSpPr>
        <a:xfrm>
          <a:off x="0" y="0"/>
          <a:ext cx="0" cy="0"/>
          <a:chOff x="0" y="0"/>
          <a:chExt cx="0" cy="0"/>
        </a:xfrm>
      </p:grpSpPr>
      <p:sp>
        <p:nvSpPr>
          <p:cNvPr id="167" name="Google Shape;167;p24"/>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168" name="Google Shape;168;p24"/>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69" name="Google Shape;169;p24"/>
          <p:cNvSpPr txBox="1"/>
          <p:nvPr/>
        </p:nvSpPr>
        <p:spPr>
          <a:xfrm>
            <a:off x="617038" y="12299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a:t>
            </a:r>
            <a:endParaRPr sz="1500">
              <a:solidFill>
                <a:srgbClr val="595959"/>
              </a:solidFill>
              <a:latin typeface="Livvic"/>
              <a:ea typeface="Livvic"/>
              <a:cs typeface="Livvic"/>
              <a:sym typeface="Livvic"/>
            </a:endParaRPr>
          </a:p>
        </p:txBody>
      </p:sp>
      <p:sp>
        <p:nvSpPr>
          <p:cNvPr id="170" name="Google Shape;170;p24"/>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How Many Are Missing?</a:t>
            </a:r>
            <a:endParaRPr sz="1500">
              <a:solidFill>
                <a:srgbClr val="595959"/>
              </a:solidFill>
              <a:latin typeface="Livvic"/>
              <a:ea typeface="Livvic"/>
              <a:cs typeface="Livvic"/>
              <a:sym typeface="Livvic"/>
            </a:endParaRPr>
          </a:p>
        </p:txBody>
      </p:sp>
      <p:sp>
        <p:nvSpPr>
          <p:cNvPr id="171" name="Google Shape;171;p24"/>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Make or Break Apart Numbers, Dots</a:t>
            </a:r>
            <a:endParaRPr sz="1500">
              <a:solidFill>
                <a:srgbClr val="595959"/>
              </a:solidFill>
              <a:latin typeface="Livvic"/>
              <a:ea typeface="Livvic"/>
              <a:cs typeface="Livvic"/>
              <a:sym typeface="Livvic"/>
            </a:endParaRPr>
          </a:p>
        </p:txBody>
      </p:sp>
      <p:sp>
        <p:nvSpPr>
          <p:cNvPr id="172" name="Google Shape;172;p24"/>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Subtraction Towers, Objects</a:t>
            </a:r>
            <a:endParaRPr sz="1500">
              <a:solidFill>
                <a:srgbClr val="595959"/>
              </a:solidFill>
              <a:latin typeface="Livvic"/>
              <a:ea typeface="Livvic"/>
              <a:cs typeface="Livvic"/>
              <a:sym typeface="Livvic"/>
            </a:endParaRPr>
          </a:p>
        </p:txBody>
      </p:sp>
      <p:pic>
        <p:nvPicPr>
          <p:cNvPr id="173" name="Google Shape;173;p24"/>
          <p:cNvPicPr preferRelativeResize="0"/>
          <p:nvPr/>
        </p:nvPicPr>
        <p:blipFill>
          <a:blip r:embed="rId3">
            <a:alphaModFix/>
          </a:blip>
          <a:stretch>
            <a:fillRect/>
          </a:stretch>
        </p:blipFill>
        <p:spPr>
          <a:xfrm>
            <a:off x="796763" y="2024063"/>
            <a:ext cx="1666875" cy="1095375"/>
          </a:xfrm>
          <a:prstGeom prst="rect">
            <a:avLst/>
          </a:prstGeom>
          <a:noFill/>
          <a:ln cap="flat" cmpd="sng" w="19050">
            <a:solidFill>
              <a:schemeClr val="dk2"/>
            </a:solidFill>
            <a:prstDash val="solid"/>
            <a:round/>
            <a:headEnd len="sm" w="sm" type="none"/>
            <a:tailEnd len="sm" w="sm" type="none"/>
          </a:ln>
        </p:spPr>
      </p:pic>
      <p:pic>
        <p:nvPicPr>
          <p:cNvPr id="174" name="Google Shape;174;p24"/>
          <p:cNvPicPr preferRelativeResize="0"/>
          <p:nvPr/>
        </p:nvPicPr>
        <p:blipFill>
          <a:blip r:embed="rId4">
            <a:alphaModFix/>
          </a:blip>
          <a:stretch>
            <a:fillRect/>
          </a:stretch>
        </p:blipFill>
        <p:spPr>
          <a:xfrm>
            <a:off x="2800248" y="2151000"/>
            <a:ext cx="1983536" cy="841500"/>
          </a:xfrm>
          <a:prstGeom prst="rect">
            <a:avLst/>
          </a:prstGeom>
          <a:noFill/>
          <a:ln cap="flat" cmpd="sng" w="19050">
            <a:solidFill>
              <a:schemeClr val="dk2"/>
            </a:solidFill>
            <a:prstDash val="solid"/>
            <a:round/>
            <a:headEnd len="sm" w="sm" type="none"/>
            <a:tailEnd len="sm" w="sm" type="none"/>
          </a:ln>
        </p:spPr>
      </p:pic>
      <p:pic>
        <p:nvPicPr>
          <p:cNvPr id="175" name="Google Shape;175;p24"/>
          <p:cNvPicPr preferRelativeResize="0"/>
          <p:nvPr/>
        </p:nvPicPr>
        <p:blipFill>
          <a:blip r:embed="rId5">
            <a:alphaModFix/>
          </a:blip>
          <a:stretch>
            <a:fillRect/>
          </a:stretch>
        </p:blipFill>
        <p:spPr>
          <a:xfrm>
            <a:off x="4982638" y="2089121"/>
            <a:ext cx="1666875" cy="1074964"/>
          </a:xfrm>
          <a:prstGeom prst="rect">
            <a:avLst/>
          </a:prstGeom>
          <a:noFill/>
          <a:ln cap="flat" cmpd="sng" w="19050">
            <a:solidFill>
              <a:schemeClr val="dk2"/>
            </a:solidFill>
            <a:prstDash val="solid"/>
            <a:round/>
            <a:headEnd len="sm" w="sm" type="none"/>
            <a:tailEnd len="sm" w="sm" type="none"/>
          </a:ln>
        </p:spPr>
      </p:pic>
      <p:pic>
        <p:nvPicPr>
          <p:cNvPr id="176" name="Google Shape;176;p24"/>
          <p:cNvPicPr preferRelativeResize="0"/>
          <p:nvPr/>
        </p:nvPicPr>
        <p:blipFill>
          <a:blip r:embed="rId6">
            <a:alphaModFix/>
          </a:blip>
          <a:stretch>
            <a:fillRect/>
          </a:stretch>
        </p:blipFill>
        <p:spPr>
          <a:xfrm>
            <a:off x="7166250" y="1987061"/>
            <a:ext cx="1304925" cy="1381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0" name="Shape 180"/>
        <p:cNvGrpSpPr/>
        <p:nvPr/>
      </p:nvGrpSpPr>
      <p:grpSpPr>
        <a:xfrm>
          <a:off x="0" y="0"/>
          <a:ext cx="0" cy="0"/>
          <a:chOff x="0" y="0"/>
          <a:chExt cx="0" cy="0"/>
        </a:xfrm>
      </p:grpSpPr>
      <p:sp>
        <p:nvSpPr>
          <p:cNvPr id="181" name="Google Shape;181;p25"/>
          <p:cNvSpPr txBox="1"/>
          <p:nvPr>
            <p:ph type="ctrTitle"/>
          </p:nvPr>
        </p:nvSpPr>
        <p:spPr>
          <a:xfrm>
            <a:off x="525075" y="685075"/>
            <a:ext cx="7109100" cy="80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Hepta Slab"/>
                <a:ea typeface="Hepta Slab"/>
                <a:cs typeface="Hepta Slab"/>
                <a:sym typeface="Hepta Slab"/>
              </a:rPr>
              <a:t>Today we talked about lots of different ways to count larger collections of objects. </a:t>
            </a:r>
            <a:endParaRPr b="0" sz="1800">
              <a:solidFill>
                <a:srgbClr val="595959"/>
              </a:solidFill>
              <a:latin typeface="Hepta Slab"/>
              <a:ea typeface="Hepta Slab"/>
              <a:cs typeface="Hepta Slab"/>
              <a:sym typeface="Hepta Slab"/>
            </a:endParaRPr>
          </a:p>
        </p:txBody>
      </p:sp>
      <p:sp>
        <p:nvSpPr>
          <p:cNvPr id="182" name="Google Shape;182;p25"/>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183" name="Google Shape;183;p25"/>
          <p:cNvPicPr preferRelativeResize="0"/>
          <p:nvPr/>
        </p:nvPicPr>
        <p:blipFill>
          <a:blip r:embed="rId3">
            <a:alphaModFix/>
          </a:blip>
          <a:stretch>
            <a:fillRect/>
          </a:stretch>
        </p:blipFill>
        <p:spPr>
          <a:xfrm rot="391340">
            <a:off x="5224050" y="2837250"/>
            <a:ext cx="1834050" cy="1622750"/>
          </a:xfrm>
          <a:prstGeom prst="rect">
            <a:avLst/>
          </a:prstGeom>
          <a:noFill/>
          <a:ln>
            <a:noFill/>
          </a:ln>
        </p:spPr>
      </p:pic>
      <p:sp>
        <p:nvSpPr>
          <p:cNvPr id="184" name="Google Shape;184;p25"/>
          <p:cNvSpPr/>
          <p:nvPr/>
        </p:nvSpPr>
        <p:spPr>
          <a:xfrm flipH="1">
            <a:off x="1364457" y="2227275"/>
            <a:ext cx="3426943" cy="17405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5"/>
          <p:cNvSpPr txBox="1"/>
          <p:nvPr/>
        </p:nvSpPr>
        <p:spPr>
          <a:xfrm>
            <a:off x="1917650" y="2359085"/>
            <a:ext cx="2311200" cy="105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rgbClr val="595959"/>
                </a:solidFill>
              </a:rPr>
              <a:t>How is counting larger groups of objects like counting smaller groups of objects? How is it different?</a:t>
            </a:r>
            <a:endParaRPr>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89" name="Shape 189"/>
        <p:cNvGrpSpPr/>
        <p:nvPr/>
      </p:nvGrpSpPr>
      <p:grpSpPr>
        <a:xfrm>
          <a:off x="0" y="0"/>
          <a:ext cx="0" cy="0"/>
          <a:chOff x="0" y="0"/>
          <a:chExt cx="0" cy="0"/>
        </a:xfrm>
      </p:grpSpPr>
      <p:sp>
        <p:nvSpPr>
          <p:cNvPr id="190" name="Google Shape;190;p26"/>
          <p:cNvSpPr txBox="1"/>
          <p:nvPr>
            <p:ph type="ctrTitle"/>
          </p:nvPr>
        </p:nvSpPr>
        <p:spPr>
          <a:xfrm>
            <a:off x="658825" y="1652550"/>
            <a:ext cx="7836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Keep Track of Objects</a:t>
            </a:r>
            <a:endParaRPr sz="4400">
              <a:solidFill>
                <a:srgbClr val="434343"/>
              </a:solidFill>
              <a:latin typeface="Hepta Slab"/>
              <a:ea typeface="Hepta Slab"/>
              <a:cs typeface="Hepta Slab"/>
              <a:sym typeface="Hepta Slab"/>
            </a:endParaRPr>
          </a:p>
        </p:txBody>
      </p:sp>
      <p:sp>
        <p:nvSpPr>
          <p:cNvPr id="191" name="Google Shape;191;p26"/>
          <p:cNvSpPr txBox="1"/>
          <p:nvPr/>
        </p:nvSpPr>
        <p:spPr>
          <a:xfrm>
            <a:off x="2351175" y="2468425"/>
            <a:ext cx="5760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objects are in our collections.</a:t>
            </a:r>
            <a:endParaRPr>
              <a:latin typeface="Quicksand"/>
              <a:ea typeface="Quicksand"/>
              <a:cs typeface="Quicksand"/>
              <a:sym typeface="Quicksand"/>
            </a:endParaRPr>
          </a:p>
        </p:txBody>
      </p:sp>
      <p:sp>
        <p:nvSpPr>
          <p:cNvPr id="192" name="Google Shape;192;p26"/>
          <p:cNvSpPr/>
          <p:nvPr/>
        </p:nvSpPr>
        <p:spPr>
          <a:xfrm>
            <a:off x="18395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txBox="1"/>
          <p:nvPr/>
        </p:nvSpPr>
        <p:spPr>
          <a:xfrm>
            <a:off x="0" y="4834325"/>
            <a:ext cx="5982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 K.CC.B.4, K.CC.B.4.a, K.CC.B.5, K.OA.A.1, K.OA.A.2, K.OA.A.3, K.OA.A.4</a:t>
            </a:r>
            <a:endParaRPr sz="1100">
              <a:latin typeface="Quicksand"/>
              <a:ea typeface="Quicksand"/>
              <a:cs typeface="Quicksand"/>
              <a:sym typeface="Quicksand"/>
            </a:endParaRPr>
          </a:p>
        </p:txBody>
      </p:sp>
      <p:sp>
        <p:nvSpPr>
          <p:cNvPr id="194" name="Google Shape;194;p26"/>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8" name="Shape 198"/>
        <p:cNvGrpSpPr/>
        <p:nvPr/>
      </p:nvGrpSpPr>
      <p:grpSpPr>
        <a:xfrm>
          <a:off x="0" y="0"/>
          <a:ext cx="0" cy="0"/>
          <a:chOff x="0" y="0"/>
          <a:chExt cx="0" cy="0"/>
        </a:xfrm>
      </p:grpSpPr>
      <p:sp>
        <p:nvSpPr>
          <p:cNvPr id="199" name="Google Shape;199;p27"/>
          <p:cNvSpPr txBox="1"/>
          <p:nvPr>
            <p:ph type="ctrTitle"/>
          </p:nvPr>
        </p:nvSpPr>
        <p:spPr>
          <a:xfrm>
            <a:off x="854600" y="6638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 Talk: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Add and Subtract 0 and 1 </a:t>
            </a:r>
            <a:endParaRPr b="0" sz="2700">
              <a:solidFill>
                <a:srgbClr val="595959"/>
              </a:solidFill>
              <a:latin typeface="Hepta Slab"/>
              <a:ea typeface="Hepta Slab"/>
              <a:cs typeface="Hepta Slab"/>
              <a:sym typeface="Hepta Slab"/>
            </a:endParaRPr>
          </a:p>
        </p:txBody>
      </p:sp>
      <p:sp>
        <p:nvSpPr>
          <p:cNvPr id="200" name="Google Shape;200;p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01" name="Google Shape;201;p27"/>
          <p:cNvPicPr preferRelativeResize="0"/>
          <p:nvPr/>
        </p:nvPicPr>
        <p:blipFill>
          <a:blip r:embed="rId3">
            <a:alphaModFix/>
          </a:blip>
          <a:stretch>
            <a:fillRect/>
          </a:stretch>
        </p:blipFill>
        <p:spPr>
          <a:xfrm>
            <a:off x="3082375" y="2069550"/>
            <a:ext cx="3373925" cy="1631950"/>
          </a:xfrm>
          <a:prstGeom prst="rect">
            <a:avLst/>
          </a:prstGeom>
          <a:noFill/>
          <a:ln>
            <a:noFill/>
          </a:ln>
        </p:spPr>
      </p:pic>
      <p:sp>
        <p:nvSpPr>
          <p:cNvPr id="202" name="Google Shape;202;p27"/>
          <p:cNvSpPr/>
          <p:nvPr/>
        </p:nvSpPr>
        <p:spPr>
          <a:xfrm>
            <a:off x="547000" y="1634900"/>
            <a:ext cx="2075760" cy="151545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7"/>
          <p:cNvSpPr txBox="1"/>
          <p:nvPr/>
        </p:nvSpPr>
        <p:spPr>
          <a:xfrm>
            <a:off x="762350" y="1754300"/>
            <a:ext cx="15483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Love Ya Like A Sister"/>
                <a:ea typeface="Love Ya Like A Sister"/>
                <a:cs typeface="Love Ya Like A Sister"/>
                <a:sym typeface="Love Ya Like A Sister"/>
              </a:rPr>
              <a:t>Add or subtract. </a:t>
            </a:r>
            <a:endParaRPr sz="2500">
              <a:latin typeface="Love Ya Like A Sister"/>
              <a:ea typeface="Love Ya Like A Sister"/>
              <a:cs typeface="Love Ya Like A Sister"/>
              <a:sym typeface="Love Ya Like A Siste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7" name="Shape 207"/>
        <p:cNvGrpSpPr/>
        <p:nvPr/>
      </p:nvGrpSpPr>
      <p:grpSpPr>
        <a:xfrm>
          <a:off x="0" y="0"/>
          <a:ext cx="0" cy="0"/>
          <a:chOff x="0" y="0"/>
          <a:chExt cx="0" cy="0"/>
        </a:xfrm>
      </p:grpSpPr>
      <p:sp>
        <p:nvSpPr>
          <p:cNvPr id="208" name="Google Shape;208;p28"/>
          <p:cNvSpPr txBox="1"/>
          <p:nvPr>
            <p:ph type="ctrTitle"/>
          </p:nvPr>
        </p:nvSpPr>
        <p:spPr>
          <a:xfrm>
            <a:off x="854600" y="6638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 Talk: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Add and Subtract 0 and 1 </a:t>
            </a:r>
            <a:endParaRPr b="0" sz="2700">
              <a:solidFill>
                <a:srgbClr val="595959"/>
              </a:solidFill>
              <a:latin typeface="Hepta Slab"/>
              <a:ea typeface="Hepta Slab"/>
              <a:cs typeface="Hepta Slab"/>
              <a:sym typeface="Hepta Slab"/>
            </a:endParaRPr>
          </a:p>
        </p:txBody>
      </p:sp>
      <p:sp>
        <p:nvSpPr>
          <p:cNvPr id="209" name="Google Shape;209;p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0" name="Google Shape;210;p28"/>
          <p:cNvSpPr/>
          <p:nvPr/>
        </p:nvSpPr>
        <p:spPr>
          <a:xfrm>
            <a:off x="547000" y="1634900"/>
            <a:ext cx="2075760" cy="151545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8"/>
          <p:cNvSpPr txBox="1"/>
          <p:nvPr/>
        </p:nvSpPr>
        <p:spPr>
          <a:xfrm>
            <a:off x="762350" y="1754300"/>
            <a:ext cx="15483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Love Ya Like A Sister"/>
                <a:ea typeface="Love Ya Like A Sister"/>
                <a:cs typeface="Love Ya Like A Sister"/>
                <a:sym typeface="Love Ya Like A Sister"/>
              </a:rPr>
              <a:t>Add or subtract. </a:t>
            </a:r>
            <a:endParaRPr sz="2500">
              <a:latin typeface="Love Ya Like A Sister"/>
              <a:ea typeface="Love Ya Like A Sister"/>
              <a:cs typeface="Love Ya Like A Sister"/>
              <a:sym typeface="Love Ya Like A Sister"/>
            </a:endParaRPr>
          </a:p>
        </p:txBody>
      </p:sp>
      <p:pic>
        <p:nvPicPr>
          <p:cNvPr id="212" name="Google Shape;212;p28"/>
          <p:cNvPicPr preferRelativeResize="0"/>
          <p:nvPr/>
        </p:nvPicPr>
        <p:blipFill>
          <a:blip r:embed="rId3">
            <a:alphaModFix/>
          </a:blip>
          <a:stretch>
            <a:fillRect/>
          </a:stretch>
        </p:blipFill>
        <p:spPr>
          <a:xfrm>
            <a:off x="3206844" y="2032800"/>
            <a:ext cx="3105625" cy="1788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6" name="Shape 216"/>
        <p:cNvGrpSpPr/>
        <p:nvPr/>
      </p:nvGrpSpPr>
      <p:grpSpPr>
        <a:xfrm>
          <a:off x="0" y="0"/>
          <a:ext cx="0" cy="0"/>
          <a:chOff x="0" y="0"/>
          <a:chExt cx="0" cy="0"/>
        </a:xfrm>
      </p:grpSpPr>
      <p:sp>
        <p:nvSpPr>
          <p:cNvPr id="217" name="Google Shape;217;p29"/>
          <p:cNvSpPr txBox="1"/>
          <p:nvPr>
            <p:ph type="ctrTitle"/>
          </p:nvPr>
        </p:nvSpPr>
        <p:spPr>
          <a:xfrm>
            <a:off x="854600" y="6638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 Talk: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Add and Subtract 0 and 1 </a:t>
            </a:r>
            <a:endParaRPr b="0" sz="2700">
              <a:solidFill>
                <a:srgbClr val="595959"/>
              </a:solidFill>
              <a:latin typeface="Hepta Slab"/>
              <a:ea typeface="Hepta Slab"/>
              <a:cs typeface="Hepta Slab"/>
              <a:sym typeface="Hepta Slab"/>
            </a:endParaRPr>
          </a:p>
        </p:txBody>
      </p:sp>
      <p:sp>
        <p:nvSpPr>
          <p:cNvPr id="218" name="Google Shape;218;p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9" name="Google Shape;219;p29"/>
          <p:cNvSpPr/>
          <p:nvPr/>
        </p:nvSpPr>
        <p:spPr>
          <a:xfrm>
            <a:off x="547000" y="1634900"/>
            <a:ext cx="2075760" cy="151545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9"/>
          <p:cNvSpPr txBox="1"/>
          <p:nvPr/>
        </p:nvSpPr>
        <p:spPr>
          <a:xfrm>
            <a:off x="762350" y="1754300"/>
            <a:ext cx="15483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Love Ya Like A Sister"/>
                <a:ea typeface="Love Ya Like A Sister"/>
                <a:cs typeface="Love Ya Like A Sister"/>
                <a:sym typeface="Love Ya Like A Sister"/>
              </a:rPr>
              <a:t>Add or subtract. </a:t>
            </a:r>
            <a:endParaRPr sz="2500">
              <a:latin typeface="Love Ya Like A Sister"/>
              <a:ea typeface="Love Ya Like A Sister"/>
              <a:cs typeface="Love Ya Like A Sister"/>
              <a:sym typeface="Love Ya Like A Sister"/>
            </a:endParaRPr>
          </a:p>
        </p:txBody>
      </p:sp>
      <p:pic>
        <p:nvPicPr>
          <p:cNvPr id="221" name="Google Shape;221;p29"/>
          <p:cNvPicPr preferRelativeResize="0"/>
          <p:nvPr/>
        </p:nvPicPr>
        <p:blipFill>
          <a:blip r:embed="rId3">
            <a:alphaModFix/>
          </a:blip>
          <a:stretch>
            <a:fillRect/>
          </a:stretch>
        </p:blipFill>
        <p:spPr>
          <a:xfrm>
            <a:off x="3105818" y="1977700"/>
            <a:ext cx="3105850" cy="1889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5" name="Shape 225"/>
        <p:cNvGrpSpPr/>
        <p:nvPr/>
      </p:nvGrpSpPr>
      <p:grpSpPr>
        <a:xfrm>
          <a:off x="0" y="0"/>
          <a:ext cx="0" cy="0"/>
          <a:chOff x="0" y="0"/>
          <a:chExt cx="0" cy="0"/>
        </a:xfrm>
      </p:grpSpPr>
      <p:sp>
        <p:nvSpPr>
          <p:cNvPr id="226" name="Google Shape;226;p30"/>
          <p:cNvSpPr txBox="1"/>
          <p:nvPr>
            <p:ph type="ctrTitle"/>
          </p:nvPr>
        </p:nvSpPr>
        <p:spPr>
          <a:xfrm>
            <a:off x="854600" y="6638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 Talk: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Add and Subtract 0 and 1 </a:t>
            </a:r>
            <a:endParaRPr b="0" sz="2700">
              <a:solidFill>
                <a:srgbClr val="595959"/>
              </a:solidFill>
              <a:latin typeface="Hepta Slab"/>
              <a:ea typeface="Hepta Slab"/>
              <a:cs typeface="Hepta Slab"/>
              <a:sym typeface="Hepta Slab"/>
            </a:endParaRPr>
          </a:p>
        </p:txBody>
      </p:sp>
      <p:sp>
        <p:nvSpPr>
          <p:cNvPr id="227" name="Google Shape;227;p3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8" name="Google Shape;228;p30"/>
          <p:cNvSpPr/>
          <p:nvPr/>
        </p:nvSpPr>
        <p:spPr>
          <a:xfrm>
            <a:off x="547000" y="1634900"/>
            <a:ext cx="2075760" cy="151545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0"/>
          <p:cNvSpPr txBox="1"/>
          <p:nvPr/>
        </p:nvSpPr>
        <p:spPr>
          <a:xfrm>
            <a:off x="762350" y="1754300"/>
            <a:ext cx="15483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Love Ya Like A Sister"/>
                <a:ea typeface="Love Ya Like A Sister"/>
                <a:cs typeface="Love Ya Like A Sister"/>
                <a:sym typeface="Love Ya Like A Sister"/>
              </a:rPr>
              <a:t>Add or subtract. </a:t>
            </a:r>
            <a:endParaRPr sz="2500">
              <a:latin typeface="Love Ya Like A Sister"/>
              <a:ea typeface="Love Ya Like A Sister"/>
              <a:cs typeface="Love Ya Like A Sister"/>
              <a:sym typeface="Love Ya Like A Sister"/>
            </a:endParaRPr>
          </a:p>
        </p:txBody>
      </p:sp>
      <p:pic>
        <p:nvPicPr>
          <p:cNvPr id="230" name="Google Shape;230;p30"/>
          <p:cNvPicPr preferRelativeResize="0"/>
          <p:nvPr/>
        </p:nvPicPr>
        <p:blipFill>
          <a:blip r:embed="rId3">
            <a:alphaModFix/>
          </a:blip>
          <a:stretch>
            <a:fillRect/>
          </a:stretch>
        </p:blipFill>
        <p:spPr>
          <a:xfrm>
            <a:off x="3160919" y="1931775"/>
            <a:ext cx="3043950" cy="1841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4" name="Shape 234"/>
        <p:cNvGrpSpPr/>
        <p:nvPr/>
      </p:nvGrpSpPr>
      <p:grpSpPr>
        <a:xfrm>
          <a:off x="0" y="0"/>
          <a:ext cx="0" cy="0"/>
          <a:chOff x="0" y="0"/>
          <a:chExt cx="0" cy="0"/>
        </a:xfrm>
      </p:grpSpPr>
      <p:sp>
        <p:nvSpPr>
          <p:cNvPr id="235" name="Google Shape;235;p31"/>
          <p:cNvSpPr txBox="1"/>
          <p:nvPr>
            <p:ph type="ctrTitle"/>
          </p:nvPr>
        </p:nvSpPr>
        <p:spPr>
          <a:xfrm>
            <a:off x="508150" y="472075"/>
            <a:ext cx="84153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Counting Collections </a:t>
            </a:r>
            <a:endParaRPr b="0" sz="2600">
              <a:solidFill>
                <a:srgbClr val="595959"/>
              </a:solidFill>
              <a:latin typeface="Hepta Slab"/>
              <a:ea typeface="Hepta Slab"/>
              <a:cs typeface="Hepta Slab"/>
              <a:sym typeface="Hepta Slab"/>
            </a:endParaRPr>
          </a:p>
        </p:txBody>
      </p:sp>
      <p:sp>
        <p:nvSpPr>
          <p:cNvPr id="236" name="Google Shape;236;p31"/>
          <p:cNvSpPr txBox="1"/>
          <p:nvPr/>
        </p:nvSpPr>
        <p:spPr>
          <a:xfrm>
            <a:off x="8015300" y="212250"/>
            <a:ext cx="1005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237" name="Google Shape;237;p31"/>
          <p:cNvSpPr txBox="1"/>
          <p:nvPr/>
        </p:nvSpPr>
        <p:spPr>
          <a:xfrm>
            <a:off x="409975" y="1125175"/>
            <a:ext cx="8225100" cy="12216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500">
                <a:latin typeface="Livvic"/>
                <a:ea typeface="Livvic"/>
                <a:cs typeface="Livvic"/>
                <a:sym typeface="Livvic"/>
              </a:rPr>
              <a:t>How many objects are in your collection?</a:t>
            </a:r>
            <a:endParaRPr sz="2500">
              <a:latin typeface="Livvic"/>
              <a:ea typeface="Livvic"/>
              <a:cs typeface="Livvic"/>
              <a:sym typeface="Livvic"/>
            </a:endParaRPr>
          </a:p>
        </p:txBody>
      </p:sp>
      <p:pic>
        <p:nvPicPr>
          <p:cNvPr id="238" name="Google Shape;238;p31"/>
          <p:cNvPicPr preferRelativeResize="0"/>
          <p:nvPr/>
        </p:nvPicPr>
        <p:blipFill>
          <a:blip r:embed="rId3">
            <a:alphaModFix/>
          </a:blip>
          <a:stretch>
            <a:fillRect/>
          </a:stretch>
        </p:blipFill>
        <p:spPr>
          <a:xfrm>
            <a:off x="1224475" y="1834000"/>
            <a:ext cx="3345975" cy="1365700"/>
          </a:xfrm>
          <a:prstGeom prst="rect">
            <a:avLst/>
          </a:prstGeom>
          <a:noFill/>
          <a:ln cap="flat" cmpd="sng" w="19050">
            <a:solidFill>
              <a:schemeClr val="dk2"/>
            </a:solidFill>
            <a:prstDash val="solid"/>
            <a:round/>
            <a:headEnd len="sm" w="sm" type="none"/>
            <a:tailEnd len="sm" w="sm" type="none"/>
          </a:ln>
        </p:spPr>
      </p:pic>
      <p:pic>
        <p:nvPicPr>
          <p:cNvPr id="239" name="Google Shape;239;p31"/>
          <p:cNvPicPr preferRelativeResize="0"/>
          <p:nvPr/>
        </p:nvPicPr>
        <p:blipFill>
          <a:blip r:embed="rId4">
            <a:alphaModFix/>
          </a:blip>
          <a:stretch>
            <a:fillRect/>
          </a:stretch>
        </p:blipFill>
        <p:spPr>
          <a:xfrm>
            <a:off x="4943825" y="1758125"/>
            <a:ext cx="3350710" cy="2122600"/>
          </a:xfrm>
          <a:prstGeom prst="rect">
            <a:avLst/>
          </a:prstGeom>
          <a:noFill/>
          <a:ln cap="flat" cmpd="sng" w="19050">
            <a:solidFill>
              <a:schemeClr val="dk2"/>
            </a:solidFill>
            <a:prstDash val="solid"/>
            <a:round/>
            <a:headEnd len="sm" w="sm" type="none"/>
            <a:tailEnd len="sm" w="sm" type="none"/>
          </a:ln>
        </p:spPr>
      </p:pic>
      <p:sp>
        <p:nvSpPr>
          <p:cNvPr id="240" name="Google Shape;240;p31"/>
          <p:cNvSpPr txBox="1"/>
          <p:nvPr/>
        </p:nvSpPr>
        <p:spPr>
          <a:xfrm>
            <a:off x="1132800" y="3557350"/>
            <a:ext cx="36576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latin typeface="Livvic"/>
                <a:ea typeface="Livvic"/>
                <a:cs typeface="Livvic"/>
                <a:sym typeface="Livvic"/>
              </a:rPr>
              <a:t>Tell your partner how many objects are in your collection.</a:t>
            </a:r>
            <a:endParaRPr sz="1900">
              <a:latin typeface="Livvic"/>
              <a:ea typeface="Livvic"/>
              <a:cs typeface="Livvic"/>
              <a:sym typeface="Livv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4" name="Shape 244"/>
        <p:cNvGrpSpPr/>
        <p:nvPr/>
      </p:nvGrpSpPr>
      <p:grpSpPr>
        <a:xfrm>
          <a:off x="0" y="0"/>
          <a:ext cx="0" cy="0"/>
          <a:chOff x="0" y="0"/>
          <a:chExt cx="0" cy="0"/>
        </a:xfrm>
      </p:grpSpPr>
      <p:sp>
        <p:nvSpPr>
          <p:cNvPr id="245" name="Google Shape;245;p32"/>
          <p:cNvSpPr txBox="1"/>
          <p:nvPr>
            <p:ph type="ctrTitle"/>
          </p:nvPr>
        </p:nvSpPr>
        <p:spPr>
          <a:xfrm>
            <a:off x="1188725" y="33315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Different Ways to Keep Track</a:t>
            </a:r>
            <a:endParaRPr b="0" sz="2700">
              <a:solidFill>
                <a:srgbClr val="595959"/>
              </a:solidFill>
              <a:latin typeface="Hepta Slab"/>
              <a:ea typeface="Hepta Slab"/>
              <a:cs typeface="Hepta Slab"/>
              <a:sym typeface="Hepta Slab"/>
            </a:endParaRPr>
          </a:p>
        </p:txBody>
      </p:sp>
      <p:sp>
        <p:nvSpPr>
          <p:cNvPr id="246" name="Google Shape;246;p32"/>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247" name="Google Shape;247;p32"/>
          <p:cNvSpPr txBox="1"/>
          <p:nvPr/>
        </p:nvSpPr>
        <p:spPr>
          <a:xfrm>
            <a:off x="4009650" y="1477550"/>
            <a:ext cx="4711800" cy="25191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SzPts val="1500"/>
              <a:buFont typeface="Livvic"/>
              <a:buChar char="●"/>
            </a:pPr>
            <a:r>
              <a:rPr lang="en" sz="1500">
                <a:latin typeface="Livvic"/>
                <a:ea typeface="Livvic"/>
                <a:cs typeface="Livvic"/>
                <a:sym typeface="Livvic"/>
              </a:rPr>
              <a:t>How can you use the counting mat to help you figure out how many objects are in your collection?</a:t>
            </a:r>
            <a:endParaRPr sz="1500">
              <a:latin typeface="Livvic"/>
              <a:ea typeface="Livvic"/>
              <a:cs typeface="Livvic"/>
              <a:sym typeface="Livvic"/>
            </a:endParaRPr>
          </a:p>
          <a:p>
            <a:pPr indent="-323850" lvl="0" marL="457200" rtl="0" algn="l">
              <a:spcBef>
                <a:spcPts val="1000"/>
              </a:spcBef>
              <a:spcAft>
                <a:spcPts val="0"/>
              </a:spcAft>
              <a:buSzPts val="1500"/>
              <a:buFont typeface="Livvic"/>
              <a:buChar char="●"/>
            </a:pPr>
            <a:r>
              <a:rPr lang="en" sz="1500">
                <a:latin typeface="Livvic"/>
                <a:ea typeface="Livvic"/>
                <a:cs typeface="Livvic"/>
                <a:sym typeface="Livvic"/>
              </a:rPr>
              <a:t>How can you use the 10-frame to help you figure out how many objects there are in your collection?</a:t>
            </a:r>
            <a:endParaRPr sz="1500">
              <a:latin typeface="Livvic"/>
              <a:ea typeface="Livvic"/>
              <a:cs typeface="Livvic"/>
              <a:sym typeface="Livvic"/>
            </a:endParaRPr>
          </a:p>
          <a:p>
            <a:pPr indent="-323850" lvl="0" marL="457200" rtl="0" algn="l">
              <a:spcBef>
                <a:spcPts val="1000"/>
              </a:spcBef>
              <a:spcAft>
                <a:spcPts val="1000"/>
              </a:spcAft>
              <a:buSzPts val="1500"/>
              <a:buFont typeface="Livvic"/>
              <a:buChar char="●"/>
            </a:pPr>
            <a:r>
              <a:rPr lang="en" sz="1500">
                <a:latin typeface="Livvic"/>
                <a:ea typeface="Livvic"/>
                <a:cs typeface="Livvic"/>
                <a:sym typeface="Livvic"/>
              </a:rPr>
              <a:t>Choose either the 10-frame or the counting mat to help you figure out how many objects are in your collection.</a:t>
            </a:r>
            <a:endParaRPr sz="1500">
              <a:latin typeface="Livvic"/>
              <a:ea typeface="Livvic"/>
              <a:cs typeface="Livvic"/>
              <a:sym typeface="Livvic"/>
            </a:endParaRPr>
          </a:p>
        </p:txBody>
      </p:sp>
      <p:pic>
        <p:nvPicPr>
          <p:cNvPr id="248" name="Google Shape;248;p32"/>
          <p:cNvPicPr preferRelativeResize="0"/>
          <p:nvPr/>
        </p:nvPicPr>
        <p:blipFill>
          <a:blip r:embed="rId3">
            <a:alphaModFix/>
          </a:blip>
          <a:stretch>
            <a:fillRect/>
          </a:stretch>
        </p:blipFill>
        <p:spPr>
          <a:xfrm>
            <a:off x="658950" y="1675800"/>
            <a:ext cx="3350710" cy="2122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2" name="Shape 252"/>
        <p:cNvGrpSpPr/>
        <p:nvPr/>
      </p:nvGrpSpPr>
      <p:grpSpPr>
        <a:xfrm>
          <a:off x="0" y="0"/>
          <a:ext cx="0" cy="0"/>
          <a:chOff x="0" y="0"/>
          <a:chExt cx="0" cy="0"/>
        </a:xfrm>
      </p:grpSpPr>
      <p:sp>
        <p:nvSpPr>
          <p:cNvPr id="253" name="Google Shape;253;p33"/>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254" name="Google Shape;254;p3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255" name="Google Shape;255;p33"/>
          <p:cNvSpPr txBox="1"/>
          <p:nvPr/>
        </p:nvSpPr>
        <p:spPr>
          <a:xfrm>
            <a:off x="617038" y="12299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a:t>
            </a:r>
            <a:endParaRPr sz="1500">
              <a:solidFill>
                <a:srgbClr val="595959"/>
              </a:solidFill>
              <a:latin typeface="Livvic"/>
              <a:ea typeface="Livvic"/>
              <a:cs typeface="Livvic"/>
              <a:sym typeface="Livvic"/>
            </a:endParaRPr>
          </a:p>
        </p:txBody>
      </p:sp>
      <p:sp>
        <p:nvSpPr>
          <p:cNvPr id="256" name="Google Shape;256;p33"/>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How Many Are Missing?</a:t>
            </a:r>
            <a:endParaRPr sz="1500">
              <a:solidFill>
                <a:srgbClr val="595959"/>
              </a:solidFill>
              <a:latin typeface="Livvic"/>
              <a:ea typeface="Livvic"/>
              <a:cs typeface="Livvic"/>
              <a:sym typeface="Livvic"/>
            </a:endParaRPr>
          </a:p>
        </p:txBody>
      </p:sp>
      <p:sp>
        <p:nvSpPr>
          <p:cNvPr id="257" name="Google Shape;257;p33"/>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Make or Break Apart Numbers, Dots</a:t>
            </a:r>
            <a:endParaRPr sz="1500">
              <a:solidFill>
                <a:srgbClr val="595959"/>
              </a:solidFill>
              <a:latin typeface="Livvic"/>
              <a:ea typeface="Livvic"/>
              <a:cs typeface="Livvic"/>
              <a:sym typeface="Livvic"/>
            </a:endParaRPr>
          </a:p>
        </p:txBody>
      </p:sp>
      <p:sp>
        <p:nvSpPr>
          <p:cNvPr id="258" name="Google Shape;258;p33"/>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Subtraction Towers, Objects</a:t>
            </a:r>
            <a:endParaRPr sz="1500">
              <a:solidFill>
                <a:srgbClr val="595959"/>
              </a:solidFill>
              <a:latin typeface="Livvic"/>
              <a:ea typeface="Livvic"/>
              <a:cs typeface="Livvic"/>
              <a:sym typeface="Livvic"/>
            </a:endParaRPr>
          </a:p>
        </p:txBody>
      </p:sp>
      <p:pic>
        <p:nvPicPr>
          <p:cNvPr id="259" name="Google Shape;259;p33"/>
          <p:cNvPicPr preferRelativeResize="0"/>
          <p:nvPr/>
        </p:nvPicPr>
        <p:blipFill>
          <a:blip r:embed="rId3">
            <a:alphaModFix/>
          </a:blip>
          <a:stretch>
            <a:fillRect/>
          </a:stretch>
        </p:blipFill>
        <p:spPr>
          <a:xfrm>
            <a:off x="796763" y="2024063"/>
            <a:ext cx="1666875" cy="1095375"/>
          </a:xfrm>
          <a:prstGeom prst="rect">
            <a:avLst/>
          </a:prstGeom>
          <a:noFill/>
          <a:ln cap="flat" cmpd="sng" w="19050">
            <a:solidFill>
              <a:schemeClr val="dk2"/>
            </a:solidFill>
            <a:prstDash val="solid"/>
            <a:round/>
            <a:headEnd len="sm" w="sm" type="none"/>
            <a:tailEnd len="sm" w="sm" type="none"/>
          </a:ln>
        </p:spPr>
      </p:pic>
      <p:pic>
        <p:nvPicPr>
          <p:cNvPr id="260" name="Google Shape;260;p33"/>
          <p:cNvPicPr preferRelativeResize="0"/>
          <p:nvPr/>
        </p:nvPicPr>
        <p:blipFill>
          <a:blip r:embed="rId4">
            <a:alphaModFix/>
          </a:blip>
          <a:stretch>
            <a:fillRect/>
          </a:stretch>
        </p:blipFill>
        <p:spPr>
          <a:xfrm>
            <a:off x="2800248" y="2151000"/>
            <a:ext cx="1983536" cy="841500"/>
          </a:xfrm>
          <a:prstGeom prst="rect">
            <a:avLst/>
          </a:prstGeom>
          <a:noFill/>
          <a:ln cap="flat" cmpd="sng" w="19050">
            <a:solidFill>
              <a:schemeClr val="dk2"/>
            </a:solidFill>
            <a:prstDash val="solid"/>
            <a:round/>
            <a:headEnd len="sm" w="sm" type="none"/>
            <a:tailEnd len="sm" w="sm" type="none"/>
          </a:ln>
        </p:spPr>
      </p:pic>
      <p:pic>
        <p:nvPicPr>
          <p:cNvPr id="261" name="Google Shape;261;p33"/>
          <p:cNvPicPr preferRelativeResize="0"/>
          <p:nvPr/>
        </p:nvPicPr>
        <p:blipFill>
          <a:blip r:embed="rId5">
            <a:alphaModFix/>
          </a:blip>
          <a:stretch>
            <a:fillRect/>
          </a:stretch>
        </p:blipFill>
        <p:spPr>
          <a:xfrm>
            <a:off x="4982638" y="2089121"/>
            <a:ext cx="1666875" cy="1074964"/>
          </a:xfrm>
          <a:prstGeom prst="rect">
            <a:avLst/>
          </a:prstGeom>
          <a:noFill/>
          <a:ln cap="flat" cmpd="sng" w="19050">
            <a:solidFill>
              <a:schemeClr val="dk2"/>
            </a:solidFill>
            <a:prstDash val="solid"/>
            <a:round/>
            <a:headEnd len="sm" w="sm" type="none"/>
            <a:tailEnd len="sm" w="sm" type="none"/>
          </a:ln>
        </p:spPr>
      </p:pic>
      <p:pic>
        <p:nvPicPr>
          <p:cNvPr id="262" name="Google Shape;262;p33"/>
          <p:cNvPicPr preferRelativeResize="0"/>
          <p:nvPr/>
        </p:nvPicPr>
        <p:blipFill>
          <a:blip r:embed="rId6">
            <a:alphaModFix/>
          </a:blip>
          <a:stretch>
            <a:fillRect/>
          </a:stretch>
        </p:blipFill>
        <p:spPr>
          <a:xfrm>
            <a:off x="7166250" y="1987061"/>
            <a:ext cx="1304925" cy="1381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6" name="Shape 266"/>
        <p:cNvGrpSpPr/>
        <p:nvPr/>
      </p:nvGrpSpPr>
      <p:grpSpPr>
        <a:xfrm>
          <a:off x="0" y="0"/>
          <a:ext cx="0" cy="0"/>
          <a:chOff x="0" y="0"/>
          <a:chExt cx="0" cy="0"/>
        </a:xfrm>
      </p:grpSpPr>
      <p:sp>
        <p:nvSpPr>
          <p:cNvPr id="267" name="Google Shape;267;p34"/>
          <p:cNvSpPr txBox="1"/>
          <p:nvPr>
            <p:ph type="ctrTitle"/>
          </p:nvPr>
        </p:nvSpPr>
        <p:spPr>
          <a:xfrm>
            <a:off x="345800" y="710275"/>
            <a:ext cx="7715400" cy="80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Hepta Slab"/>
                <a:ea typeface="Hepta Slab"/>
                <a:cs typeface="Hepta Slab"/>
                <a:sym typeface="Hepta Slab"/>
              </a:rPr>
              <a:t>We have seen different ways to count our collections and make sure that we count each object one time. </a:t>
            </a:r>
            <a:endParaRPr b="0" sz="1800">
              <a:solidFill>
                <a:srgbClr val="595959"/>
              </a:solidFill>
              <a:latin typeface="Hepta Slab"/>
              <a:ea typeface="Hepta Slab"/>
              <a:cs typeface="Hepta Slab"/>
              <a:sym typeface="Hepta Slab"/>
            </a:endParaRPr>
          </a:p>
        </p:txBody>
      </p:sp>
      <p:sp>
        <p:nvSpPr>
          <p:cNvPr id="268" name="Google Shape;268;p34"/>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269" name="Google Shape;269;p34"/>
          <p:cNvPicPr preferRelativeResize="0"/>
          <p:nvPr/>
        </p:nvPicPr>
        <p:blipFill>
          <a:blip r:embed="rId3">
            <a:alphaModFix/>
          </a:blip>
          <a:stretch>
            <a:fillRect/>
          </a:stretch>
        </p:blipFill>
        <p:spPr>
          <a:xfrm rot="427733">
            <a:off x="4729700" y="2658100"/>
            <a:ext cx="1834050" cy="1622750"/>
          </a:xfrm>
          <a:prstGeom prst="rect">
            <a:avLst/>
          </a:prstGeom>
          <a:noFill/>
          <a:ln>
            <a:noFill/>
          </a:ln>
        </p:spPr>
      </p:pic>
      <p:sp>
        <p:nvSpPr>
          <p:cNvPr id="270" name="Google Shape;270;p34"/>
          <p:cNvSpPr/>
          <p:nvPr/>
        </p:nvSpPr>
        <p:spPr>
          <a:xfrm flipH="1">
            <a:off x="1671481" y="2263275"/>
            <a:ext cx="2389570"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4"/>
          <p:cNvSpPr txBox="1"/>
          <p:nvPr/>
        </p:nvSpPr>
        <p:spPr>
          <a:xfrm>
            <a:off x="2060463" y="2391700"/>
            <a:ext cx="1611600" cy="102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rgbClr val="595959"/>
                </a:solidFill>
              </a:rPr>
              <a:t>Tell your partner how you keep track of the objects when you count.</a:t>
            </a:r>
            <a:endParaRPr sz="1200">
              <a:solidFill>
                <a:srgbClr val="59595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75" name="Shape 275"/>
        <p:cNvGrpSpPr/>
        <p:nvPr/>
      </p:nvGrpSpPr>
      <p:grpSpPr>
        <a:xfrm>
          <a:off x="0" y="0"/>
          <a:ext cx="0" cy="0"/>
          <a:chOff x="0" y="0"/>
          <a:chExt cx="0" cy="0"/>
        </a:xfrm>
      </p:grpSpPr>
      <p:sp>
        <p:nvSpPr>
          <p:cNvPr id="276" name="Google Shape;276;p35"/>
          <p:cNvSpPr txBox="1"/>
          <p:nvPr>
            <p:ph type="ctrTitle"/>
          </p:nvPr>
        </p:nvSpPr>
        <p:spPr>
          <a:xfrm>
            <a:off x="664375" y="1430275"/>
            <a:ext cx="76617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Count Carefully</a:t>
            </a:r>
            <a:endParaRPr sz="4400">
              <a:solidFill>
                <a:srgbClr val="434343"/>
              </a:solidFill>
              <a:latin typeface="Hepta Slab"/>
              <a:ea typeface="Hepta Slab"/>
              <a:cs typeface="Hepta Slab"/>
              <a:sym typeface="Hepta Slab"/>
            </a:endParaRPr>
          </a:p>
        </p:txBody>
      </p:sp>
      <p:sp>
        <p:nvSpPr>
          <p:cNvPr id="277" name="Google Shape;277;p35"/>
          <p:cNvSpPr txBox="1"/>
          <p:nvPr/>
        </p:nvSpPr>
        <p:spPr>
          <a:xfrm>
            <a:off x="880325" y="2931475"/>
            <a:ext cx="795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see if we get the same number as our partner when we count the same group of objects.</a:t>
            </a:r>
            <a:endParaRPr>
              <a:latin typeface="Quicksand"/>
              <a:ea typeface="Quicksand"/>
              <a:cs typeface="Quicksand"/>
              <a:sym typeface="Quicksand"/>
            </a:endParaRPr>
          </a:p>
        </p:txBody>
      </p:sp>
      <p:sp>
        <p:nvSpPr>
          <p:cNvPr id="278" name="Google Shape;278;p35"/>
          <p:cNvSpPr/>
          <p:nvPr/>
        </p:nvSpPr>
        <p:spPr>
          <a:xfrm>
            <a:off x="493152" y="29314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5"/>
          <p:cNvSpPr txBox="1"/>
          <p:nvPr/>
        </p:nvSpPr>
        <p:spPr>
          <a:xfrm>
            <a:off x="0" y="4834325"/>
            <a:ext cx="51393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 K.CC.B.4, K.CC.B.4.b, K.CC.B.5, K.OA.A.1, K.OA.A.3, K.OA.A.4</a:t>
            </a:r>
            <a:endParaRPr sz="1100">
              <a:latin typeface="Quicksand"/>
              <a:ea typeface="Quicksand"/>
              <a:cs typeface="Quicksand"/>
              <a:sym typeface="Quicksand"/>
            </a:endParaRPr>
          </a:p>
        </p:txBody>
      </p:sp>
      <p:sp>
        <p:nvSpPr>
          <p:cNvPr id="280" name="Google Shape;280;p35"/>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4" name="Shape 284"/>
        <p:cNvGrpSpPr/>
        <p:nvPr/>
      </p:nvGrpSpPr>
      <p:grpSpPr>
        <a:xfrm>
          <a:off x="0" y="0"/>
          <a:ext cx="0" cy="0"/>
          <a:chOff x="0" y="0"/>
          <a:chExt cx="0" cy="0"/>
        </a:xfrm>
      </p:grpSpPr>
      <p:sp>
        <p:nvSpPr>
          <p:cNvPr id="285" name="Google Shape;285;p36"/>
          <p:cNvSpPr/>
          <p:nvPr/>
        </p:nvSpPr>
        <p:spPr>
          <a:xfrm>
            <a:off x="267875" y="1178725"/>
            <a:ext cx="2378862" cy="1168020"/>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6"/>
          <p:cNvSpPr txBox="1"/>
          <p:nvPr>
            <p:ph type="ctrTitle"/>
          </p:nvPr>
        </p:nvSpPr>
        <p:spPr>
          <a:xfrm>
            <a:off x="750225" y="7123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18 Connecting Cubes</a:t>
            </a:r>
            <a:endParaRPr b="0" sz="2800">
              <a:solidFill>
                <a:srgbClr val="595959"/>
              </a:solidFill>
              <a:latin typeface="Hepta Slab"/>
              <a:ea typeface="Hepta Slab"/>
              <a:cs typeface="Hepta Slab"/>
              <a:sym typeface="Hepta Slab"/>
            </a:endParaRPr>
          </a:p>
        </p:txBody>
      </p:sp>
      <p:sp>
        <p:nvSpPr>
          <p:cNvPr id="287" name="Google Shape;287;p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88" name="Google Shape;288;p36"/>
          <p:cNvSpPr txBox="1"/>
          <p:nvPr/>
        </p:nvSpPr>
        <p:spPr>
          <a:xfrm>
            <a:off x="546500" y="1543050"/>
            <a:ext cx="10800" cy="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6"/>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What do you notice?</a:t>
            </a:r>
            <a:endParaRPr sz="2000">
              <a:latin typeface="Love Ya Like A Sister"/>
              <a:ea typeface="Love Ya Like A Sister"/>
              <a:cs typeface="Love Ya Like A Sister"/>
              <a:sym typeface="Love Ya Like A Sister"/>
            </a:endParaRPr>
          </a:p>
        </p:txBody>
      </p:sp>
      <p:sp>
        <p:nvSpPr>
          <p:cNvPr id="290" name="Google Shape;290;p36"/>
          <p:cNvSpPr/>
          <p:nvPr/>
        </p:nvSpPr>
        <p:spPr>
          <a:xfrm rot="1398012">
            <a:off x="6385219" y="3377268"/>
            <a:ext cx="2378847" cy="1345235"/>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6"/>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What do you wonder?</a:t>
            </a:r>
            <a:endParaRPr sz="2000">
              <a:latin typeface="Love Ya Like A Sister"/>
              <a:ea typeface="Love Ya Like A Sister"/>
              <a:cs typeface="Love Ya Like A Sister"/>
              <a:sym typeface="Love Ya Like A Sister"/>
            </a:endParaRPr>
          </a:p>
        </p:txBody>
      </p:sp>
      <p:pic>
        <p:nvPicPr>
          <p:cNvPr id="292" name="Google Shape;292;p36"/>
          <p:cNvPicPr preferRelativeResize="0"/>
          <p:nvPr/>
        </p:nvPicPr>
        <p:blipFill>
          <a:blip r:embed="rId3">
            <a:alphaModFix/>
          </a:blip>
          <a:stretch>
            <a:fillRect/>
          </a:stretch>
        </p:blipFill>
        <p:spPr>
          <a:xfrm>
            <a:off x="2799137" y="1517872"/>
            <a:ext cx="3264628" cy="289045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6" name="Shape 296"/>
        <p:cNvGrpSpPr/>
        <p:nvPr/>
      </p:nvGrpSpPr>
      <p:grpSpPr>
        <a:xfrm>
          <a:off x="0" y="0"/>
          <a:ext cx="0" cy="0"/>
          <a:chOff x="0" y="0"/>
          <a:chExt cx="0" cy="0"/>
        </a:xfrm>
      </p:grpSpPr>
      <p:sp>
        <p:nvSpPr>
          <p:cNvPr id="297" name="Google Shape;297;p37"/>
          <p:cNvSpPr txBox="1"/>
          <p:nvPr>
            <p:ph type="ctrTitle"/>
          </p:nvPr>
        </p:nvSpPr>
        <p:spPr>
          <a:xfrm>
            <a:off x="508150" y="472075"/>
            <a:ext cx="84153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Counting Collections </a:t>
            </a:r>
            <a:endParaRPr b="0" sz="2600">
              <a:solidFill>
                <a:srgbClr val="595959"/>
              </a:solidFill>
              <a:latin typeface="Hepta Slab"/>
              <a:ea typeface="Hepta Slab"/>
              <a:cs typeface="Hepta Slab"/>
              <a:sym typeface="Hepta Slab"/>
            </a:endParaRPr>
          </a:p>
        </p:txBody>
      </p:sp>
      <p:sp>
        <p:nvSpPr>
          <p:cNvPr id="298" name="Google Shape;298;p37"/>
          <p:cNvSpPr txBox="1"/>
          <p:nvPr/>
        </p:nvSpPr>
        <p:spPr>
          <a:xfrm>
            <a:off x="8015300" y="212250"/>
            <a:ext cx="1005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299" name="Google Shape;299;p37"/>
          <p:cNvSpPr txBox="1"/>
          <p:nvPr/>
        </p:nvSpPr>
        <p:spPr>
          <a:xfrm>
            <a:off x="409975" y="1125175"/>
            <a:ext cx="8225100" cy="12216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500">
                <a:latin typeface="Livvic"/>
                <a:ea typeface="Livvic"/>
                <a:cs typeface="Livvic"/>
                <a:sym typeface="Livvic"/>
              </a:rPr>
              <a:t>How many objects are in your collection?</a:t>
            </a:r>
            <a:endParaRPr sz="2500">
              <a:latin typeface="Livvic"/>
              <a:ea typeface="Livvic"/>
              <a:cs typeface="Livvic"/>
              <a:sym typeface="Livvic"/>
            </a:endParaRPr>
          </a:p>
        </p:txBody>
      </p:sp>
      <p:pic>
        <p:nvPicPr>
          <p:cNvPr id="300" name="Google Shape;300;p37"/>
          <p:cNvPicPr preferRelativeResize="0"/>
          <p:nvPr/>
        </p:nvPicPr>
        <p:blipFill>
          <a:blip r:embed="rId3">
            <a:alphaModFix/>
          </a:blip>
          <a:stretch>
            <a:fillRect/>
          </a:stretch>
        </p:blipFill>
        <p:spPr>
          <a:xfrm>
            <a:off x="1224475" y="1834000"/>
            <a:ext cx="3345975" cy="1365700"/>
          </a:xfrm>
          <a:prstGeom prst="rect">
            <a:avLst/>
          </a:prstGeom>
          <a:noFill/>
          <a:ln cap="flat" cmpd="sng" w="19050">
            <a:solidFill>
              <a:schemeClr val="dk2"/>
            </a:solidFill>
            <a:prstDash val="solid"/>
            <a:round/>
            <a:headEnd len="sm" w="sm" type="none"/>
            <a:tailEnd len="sm" w="sm" type="none"/>
          </a:ln>
        </p:spPr>
      </p:pic>
      <p:pic>
        <p:nvPicPr>
          <p:cNvPr id="301" name="Google Shape;301;p37"/>
          <p:cNvPicPr preferRelativeResize="0"/>
          <p:nvPr/>
        </p:nvPicPr>
        <p:blipFill>
          <a:blip r:embed="rId4">
            <a:alphaModFix/>
          </a:blip>
          <a:stretch>
            <a:fillRect/>
          </a:stretch>
        </p:blipFill>
        <p:spPr>
          <a:xfrm>
            <a:off x="4943825" y="1758125"/>
            <a:ext cx="2840226" cy="1799225"/>
          </a:xfrm>
          <a:prstGeom prst="rect">
            <a:avLst/>
          </a:prstGeom>
          <a:noFill/>
          <a:ln cap="flat" cmpd="sng" w="19050">
            <a:solidFill>
              <a:schemeClr val="dk2"/>
            </a:solidFill>
            <a:prstDash val="solid"/>
            <a:round/>
            <a:headEnd len="sm" w="sm" type="none"/>
            <a:tailEnd len="sm" w="sm" type="none"/>
          </a:ln>
        </p:spPr>
      </p:pic>
      <p:sp>
        <p:nvSpPr>
          <p:cNvPr id="302" name="Google Shape;302;p37"/>
          <p:cNvSpPr txBox="1"/>
          <p:nvPr/>
        </p:nvSpPr>
        <p:spPr>
          <a:xfrm>
            <a:off x="508150" y="3557350"/>
            <a:ext cx="8225100" cy="9696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SzPts val="1700"/>
              <a:buFont typeface="Livvic"/>
              <a:buChar char="●"/>
            </a:pPr>
            <a:r>
              <a:rPr lang="en" sz="1700">
                <a:latin typeface="Livvic"/>
                <a:ea typeface="Livvic"/>
                <a:cs typeface="Livvic"/>
                <a:sym typeface="Livvic"/>
              </a:rPr>
              <a:t>Tell your partner how many objects are in your collection.</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Switch collections with your partner. </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Do you agree with your partner about how many objects are in the collection?</a:t>
            </a:r>
            <a:endParaRPr sz="1700">
              <a:latin typeface="Livvic"/>
              <a:ea typeface="Livvic"/>
              <a:cs typeface="Livvic"/>
              <a:sym typeface="Livv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6" name="Shape 306"/>
        <p:cNvGrpSpPr/>
        <p:nvPr/>
      </p:nvGrpSpPr>
      <p:grpSpPr>
        <a:xfrm>
          <a:off x="0" y="0"/>
          <a:ext cx="0" cy="0"/>
          <a:chOff x="0" y="0"/>
          <a:chExt cx="0" cy="0"/>
        </a:xfrm>
      </p:grpSpPr>
      <p:sp>
        <p:nvSpPr>
          <p:cNvPr id="307" name="Google Shape;307;p38"/>
          <p:cNvSpPr txBox="1"/>
          <p:nvPr>
            <p:ph type="ctrTitle"/>
          </p:nvPr>
        </p:nvSpPr>
        <p:spPr>
          <a:xfrm>
            <a:off x="578650" y="356350"/>
            <a:ext cx="7286700" cy="66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 Carefully with Friends </a:t>
            </a:r>
            <a:endParaRPr b="0" sz="2600">
              <a:solidFill>
                <a:srgbClr val="595959"/>
              </a:solidFill>
              <a:latin typeface="Hepta Slab"/>
              <a:ea typeface="Hepta Slab"/>
              <a:cs typeface="Hepta Slab"/>
              <a:sym typeface="Hepta Slab"/>
            </a:endParaRPr>
          </a:p>
        </p:txBody>
      </p:sp>
      <p:sp>
        <p:nvSpPr>
          <p:cNvPr id="308" name="Google Shape;308;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09" name="Google Shape;309;p38"/>
          <p:cNvSpPr txBox="1"/>
          <p:nvPr/>
        </p:nvSpPr>
        <p:spPr>
          <a:xfrm>
            <a:off x="624500" y="1461525"/>
            <a:ext cx="7804800" cy="4800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2000">
                <a:latin typeface="Livvic"/>
                <a:ea typeface="Livvic"/>
                <a:cs typeface="Livvic"/>
                <a:sym typeface="Livvic"/>
              </a:rPr>
              <a:t>Clare, Andre, and Noah all counted these cubes. </a:t>
            </a:r>
            <a:endParaRPr sz="2000">
              <a:latin typeface="Livvic"/>
              <a:ea typeface="Livvic"/>
              <a:cs typeface="Livvic"/>
              <a:sym typeface="Livvic"/>
            </a:endParaRPr>
          </a:p>
          <a:p>
            <a:pPr indent="0" lvl="0" marL="457200" rtl="0" algn="l">
              <a:spcBef>
                <a:spcPts val="1000"/>
              </a:spcBef>
              <a:spcAft>
                <a:spcPts val="0"/>
              </a:spcAft>
              <a:buNone/>
            </a:pPr>
            <a:r>
              <a:rPr lang="en" sz="2000">
                <a:latin typeface="Livvic"/>
                <a:ea typeface="Livvic"/>
                <a:cs typeface="Livvic"/>
                <a:sym typeface="Livvic"/>
              </a:rPr>
              <a:t>Clare says there are 15 cubes. </a:t>
            </a:r>
            <a:endParaRPr sz="2000">
              <a:latin typeface="Livvic"/>
              <a:ea typeface="Livvic"/>
              <a:cs typeface="Livvic"/>
              <a:sym typeface="Livvic"/>
            </a:endParaRPr>
          </a:p>
          <a:p>
            <a:pPr indent="0" lvl="0" marL="457200" rtl="0" algn="l">
              <a:spcBef>
                <a:spcPts val="1000"/>
              </a:spcBef>
              <a:spcAft>
                <a:spcPts val="0"/>
              </a:spcAft>
              <a:buNone/>
            </a:pPr>
            <a:r>
              <a:rPr lang="en" sz="2000">
                <a:latin typeface="Livvic"/>
                <a:ea typeface="Livvic"/>
                <a:cs typeface="Livvic"/>
                <a:sym typeface="Livvic"/>
              </a:rPr>
              <a:t>Andre says there are 16 cubes. </a:t>
            </a:r>
            <a:endParaRPr sz="2000">
              <a:latin typeface="Livvic"/>
              <a:ea typeface="Livvic"/>
              <a:cs typeface="Livvic"/>
              <a:sym typeface="Livvic"/>
            </a:endParaRPr>
          </a:p>
          <a:p>
            <a:pPr indent="0" lvl="0" marL="457200" rtl="0" algn="l">
              <a:spcBef>
                <a:spcPts val="1000"/>
              </a:spcBef>
              <a:spcAft>
                <a:spcPts val="0"/>
              </a:spcAft>
              <a:buNone/>
            </a:pPr>
            <a:r>
              <a:rPr lang="en" sz="2000">
                <a:latin typeface="Livvic"/>
                <a:ea typeface="Livvic"/>
                <a:cs typeface="Livvic"/>
                <a:sym typeface="Livvic"/>
              </a:rPr>
              <a:t>Noah says there are 17 cubes. </a:t>
            </a:r>
            <a:endParaRPr sz="2000">
              <a:latin typeface="Livvic"/>
              <a:ea typeface="Livvic"/>
              <a:cs typeface="Livvic"/>
              <a:sym typeface="Livvic"/>
            </a:endParaRPr>
          </a:p>
          <a:p>
            <a:pPr indent="0" lvl="0" marL="457200" rtl="0" algn="l">
              <a:spcBef>
                <a:spcPts val="1000"/>
              </a:spcBef>
              <a:spcAft>
                <a:spcPts val="1000"/>
              </a:spcAft>
              <a:buNone/>
            </a:pPr>
            <a:r>
              <a:rPr lang="en" sz="2000">
                <a:latin typeface="Livvic"/>
                <a:ea typeface="Livvic"/>
                <a:cs typeface="Livvic"/>
                <a:sym typeface="Livvic"/>
              </a:rPr>
              <a:t>Can they all be right?</a:t>
            </a:r>
            <a:endParaRPr sz="2000">
              <a:latin typeface="Livvic"/>
              <a:ea typeface="Livvic"/>
              <a:cs typeface="Livvic"/>
              <a:sym typeface="Livvic"/>
            </a:endParaRPr>
          </a:p>
        </p:txBody>
      </p:sp>
      <p:pic>
        <p:nvPicPr>
          <p:cNvPr id="310" name="Google Shape;310;p38"/>
          <p:cNvPicPr preferRelativeResize="0"/>
          <p:nvPr/>
        </p:nvPicPr>
        <p:blipFill>
          <a:blip r:embed="rId3">
            <a:alphaModFix/>
          </a:blip>
          <a:stretch>
            <a:fillRect/>
          </a:stretch>
        </p:blipFill>
        <p:spPr>
          <a:xfrm>
            <a:off x="5341725" y="2294300"/>
            <a:ext cx="2971800" cy="1609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4" name="Shape 314"/>
        <p:cNvGrpSpPr/>
        <p:nvPr/>
      </p:nvGrpSpPr>
      <p:grpSpPr>
        <a:xfrm>
          <a:off x="0" y="0"/>
          <a:ext cx="0" cy="0"/>
          <a:chOff x="0" y="0"/>
          <a:chExt cx="0" cy="0"/>
        </a:xfrm>
      </p:grpSpPr>
      <p:sp>
        <p:nvSpPr>
          <p:cNvPr id="315" name="Google Shape;315;p39"/>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316" name="Google Shape;316;p39"/>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317" name="Google Shape;317;p39"/>
          <p:cNvSpPr txBox="1"/>
          <p:nvPr/>
        </p:nvSpPr>
        <p:spPr>
          <a:xfrm>
            <a:off x="617038" y="12299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a:t>
            </a:r>
            <a:endParaRPr sz="1500">
              <a:solidFill>
                <a:srgbClr val="595959"/>
              </a:solidFill>
              <a:latin typeface="Livvic"/>
              <a:ea typeface="Livvic"/>
              <a:cs typeface="Livvic"/>
              <a:sym typeface="Livvic"/>
            </a:endParaRPr>
          </a:p>
        </p:txBody>
      </p:sp>
      <p:sp>
        <p:nvSpPr>
          <p:cNvPr id="318" name="Google Shape;318;p39"/>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How Many Are Missing?</a:t>
            </a:r>
            <a:endParaRPr sz="1500">
              <a:solidFill>
                <a:srgbClr val="595959"/>
              </a:solidFill>
              <a:latin typeface="Livvic"/>
              <a:ea typeface="Livvic"/>
              <a:cs typeface="Livvic"/>
              <a:sym typeface="Livvic"/>
            </a:endParaRPr>
          </a:p>
        </p:txBody>
      </p:sp>
      <p:sp>
        <p:nvSpPr>
          <p:cNvPr id="319" name="Google Shape;319;p39"/>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Make or Break Apart Numbers, Dots</a:t>
            </a:r>
            <a:endParaRPr sz="1500">
              <a:solidFill>
                <a:srgbClr val="595959"/>
              </a:solidFill>
              <a:latin typeface="Livvic"/>
              <a:ea typeface="Livvic"/>
              <a:cs typeface="Livvic"/>
              <a:sym typeface="Livvic"/>
            </a:endParaRPr>
          </a:p>
        </p:txBody>
      </p:sp>
      <p:sp>
        <p:nvSpPr>
          <p:cNvPr id="320" name="Google Shape;320;p39"/>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Subtraction Towers, Objects</a:t>
            </a:r>
            <a:endParaRPr sz="1500">
              <a:solidFill>
                <a:srgbClr val="595959"/>
              </a:solidFill>
              <a:latin typeface="Livvic"/>
              <a:ea typeface="Livvic"/>
              <a:cs typeface="Livvic"/>
              <a:sym typeface="Livvic"/>
            </a:endParaRPr>
          </a:p>
        </p:txBody>
      </p:sp>
      <p:pic>
        <p:nvPicPr>
          <p:cNvPr id="321" name="Google Shape;321;p39"/>
          <p:cNvPicPr preferRelativeResize="0"/>
          <p:nvPr/>
        </p:nvPicPr>
        <p:blipFill>
          <a:blip r:embed="rId3">
            <a:alphaModFix/>
          </a:blip>
          <a:stretch>
            <a:fillRect/>
          </a:stretch>
        </p:blipFill>
        <p:spPr>
          <a:xfrm>
            <a:off x="796763" y="2024063"/>
            <a:ext cx="1666875" cy="1095375"/>
          </a:xfrm>
          <a:prstGeom prst="rect">
            <a:avLst/>
          </a:prstGeom>
          <a:noFill/>
          <a:ln cap="flat" cmpd="sng" w="19050">
            <a:solidFill>
              <a:schemeClr val="dk2"/>
            </a:solidFill>
            <a:prstDash val="solid"/>
            <a:round/>
            <a:headEnd len="sm" w="sm" type="none"/>
            <a:tailEnd len="sm" w="sm" type="none"/>
          </a:ln>
        </p:spPr>
      </p:pic>
      <p:pic>
        <p:nvPicPr>
          <p:cNvPr id="322" name="Google Shape;322;p39"/>
          <p:cNvPicPr preferRelativeResize="0"/>
          <p:nvPr/>
        </p:nvPicPr>
        <p:blipFill>
          <a:blip r:embed="rId4">
            <a:alphaModFix/>
          </a:blip>
          <a:stretch>
            <a:fillRect/>
          </a:stretch>
        </p:blipFill>
        <p:spPr>
          <a:xfrm>
            <a:off x="2800248" y="2151000"/>
            <a:ext cx="1983536" cy="841500"/>
          </a:xfrm>
          <a:prstGeom prst="rect">
            <a:avLst/>
          </a:prstGeom>
          <a:noFill/>
          <a:ln cap="flat" cmpd="sng" w="19050">
            <a:solidFill>
              <a:schemeClr val="dk2"/>
            </a:solidFill>
            <a:prstDash val="solid"/>
            <a:round/>
            <a:headEnd len="sm" w="sm" type="none"/>
            <a:tailEnd len="sm" w="sm" type="none"/>
          </a:ln>
        </p:spPr>
      </p:pic>
      <p:pic>
        <p:nvPicPr>
          <p:cNvPr id="323" name="Google Shape;323;p39"/>
          <p:cNvPicPr preferRelativeResize="0"/>
          <p:nvPr/>
        </p:nvPicPr>
        <p:blipFill>
          <a:blip r:embed="rId5">
            <a:alphaModFix/>
          </a:blip>
          <a:stretch>
            <a:fillRect/>
          </a:stretch>
        </p:blipFill>
        <p:spPr>
          <a:xfrm>
            <a:off x="4982638" y="2089121"/>
            <a:ext cx="1666875" cy="1074964"/>
          </a:xfrm>
          <a:prstGeom prst="rect">
            <a:avLst/>
          </a:prstGeom>
          <a:noFill/>
          <a:ln cap="flat" cmpd="sng" w="19050">
            <a:solidFill>
              <a:schemeClr val="dk2"/>
            </a:solidFill>
            <a:prstDash val="solid"/>
            <a:round/>
            <a:headEnd len="sm" w="sm" type="none"/>
            <a:tailEnd len="sm" w="sm" type="none"/>
          </a:ln>
        </p:spPr>
      </p:pic>
      <p:pic>
        <p:nvPicPr>
          <p:cNvPr id="324" name="Google Shape;324;p39"/>
          <p:cNvPicPr preferRelativeResize="0"/>
          <p:nvPr/>
        </p:nvPicPr>
        <p:blipFill>
          <a:blip r:embed="rId6">
            <a:alphaModFix/>
          </a:blip>
          <a:stretch>
            <a:fillRect/>
          </a:stretch>
        </p:blipFill>
        <p:spPr>
          <a:xfrm>
            <a:off x="7166250" y="1987061"/>
            <a:ext cx="1304925" cy="1381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8" name="Shape 328"/>
        <p:cNvGrpSpPr/>
        <p:nvPr/>
      </p:nvGrpSpPr>
      <p:grpSpPr>
        <a:xfrm>
          <a:off x="0" y="0"/>
          <a:ext cx="0" cy="0"/>
          <a:chOff x="0" y="0"/>
          <a:chExt cx="0" cy="0"/>
        </a:xfrm>
      </p:grpSpPr>
      <p:sp>
        <p:nvSpPr>
          <p:cNvPr id="329" name="Google Shape;329;p40"/>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330" name="Google Shape;330;p40"/>
          <p:cNvPicPr preferRelativeResize="0"/>
          <p:nvPr/>
        </p:nvPicPr>
        <p:blipFill>
          <a:blip r:embed="rId3">
            <a:alphaModFix/>
          </a:blip>
          <a:stretch>
            <a:fillRect/>
          </a:stretch>
        </p:blipFill>
        <p:spPr>
          <a:xfrm rot="391340">
            <a:off x="6594625" y="2776550"/>
            <a:ext cx="1834050" cy="1622750"/>
          </a:xfrm>
          <a:prstGeom prst="rect">
            <a:avLst/>
          </a:prstGeom>
          <a:noFill/>
          <a:ln>
            <a:noFill/>
          </a:ln>
        </p:spPr>
      </p:pic>
      <p:sp>
        <p:nvSpPr>
          <p:cNvPr id="331" name="Google Shape;331;p40"/>
          <p:cNvSpPr/>
          <p:nvPr/>
        </p:nvSpPr>
        <p:spPr>
          <a:xfrm flipH="1">
            <a:off x="4266110" y="1701650"/>
            <a:ext cx="2399015" cy="17402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0"/>
          <p:cNvSpPr txBox="1"/>
          <p:nvPr/>
        </p:nvSpPr>
        <p:spPr>
          <a:xfrm>
            <a:off x="4500574" y="1978500"/>
            <a:ext cx="1914600" cy="85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595959"/>
                </a:solidFill>
              </a:rPr>
              <a:t>Elena counted this pile of cubes and said that there are 19 cubes. What should she do next?</a:t>
            </a:r>
            <a:endParaRPr b="1" sz="1200">
              <a:solidFill>
                <a:srgbClr val="595959"/>
              </a:solidFill>
            </a:endParaRPr>
          </a:p>
        </p:txBody>
      </p:sp>
      <p:sp>
        <p:nvSpPr>
          <p:cNvPr id="333" name="Google Shape;333;p40"/>
          <p:cNvSpPr txBox="1"/>
          <p:nvPr/>
        </p:nvSpPr>
        <p:spPr>
          <a:xfrm>
            <a:off x="546500" y="589350"/>
            <a:ext cx="7115100" cy="85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Hepta Slab"/>
                <a:ea typeface="Hepta Slab"/>
                <a:cs typeface="Hepta Slab"/>
                <a:sym typeface="Hepta Slab"/>
              </a:rPr>
              <a:t>There are 18 cubes. </a:t>
            </a:r>
            <a:endParaRPr sz="1700">
              <a:latin typeface="Hepta Slab"/>
              <a:ea typeface="Hepta Slab"/>
              <a:cs typeface="Hepta Slab"/>
              <a:sym typeface="Hepta Slab"/>
            </a:endParaRPr>
          </a:p>
        </p:txBody>
      </p:sp>
      <p:pic>
        <p:nvPicPr>
          <p:cNvPr id="334" name="Google Shape;334;p40"/>
          <p:cNvPicPr preferRelativeResize="0"/>
          <p:nvPr/>
        </p:nvPicPr>
        <p:blipFill>
          <a:blip r:embed="rId4">
            <a:alphaModFix/>
          </a:blip>
          <a:stretch>
            <a:fillRect/>
          </a:stretch>
        </p:blipFill>
        <p:spPr>
          <a:xfrm>
            <a:off x="672062" y="1439547"/>
            <a:ext cx="3264628" cy="289045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38" name="Shape 338"/>
        <p:cNvGrpSpPr/>
        <p:nvPr/>
      </p:nvGrpSpPr>
      <p:grpSpPr>
        <a:xfrm>
          <a:off x="0" y="0"/>
          <a:ext cx="0" cy="0"/>
          <a:chOff x="0" y="0"/>
          <a:chExt cx="0" cy="0"/>
        </a:xfrm>
      </p:grpSpPr>
      <p:sp>
        <p:nvSpPr>
          <p:cNvPr id="339" name="Google Shape;339;p41"/>
          <p:cNvSpPr txBox="1"/>
          <p:nvPr>
            <p:ph type="ctrTitle"/>
          </p:nvPr>
        </p:nvSpPr>
        <p:spPr>
          <a:xfrm>
            <a:off x="1506850" y="954450"/>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Does the Number Change? </a:t>
            </a:r>
            <a:endParaRPr sz="4400">
              <a:solidFill>
                <a:srgbClr val="434343"/>
              </a:solidFill>
              <a:latin typeface="Hepta Slab"/>
              <a:ea typeface="Hepta Slab"/>
              <a:cs typeface="Hepta Slab"/>
              <a:sym typeface="Hepta Slab"/>
            </a:endParaRPr>
          </a:p>
        </p:txBody>
      </p:sp>
      <p:sp>
        <p:nvSpPr>
          <p:cNvPr id="340" name="Google Shape;340;p41"/>
          <p:cNvSpPr txBox="1"/>
          <p:nvPr/>
        </p:nvSpPr>
        <p:spPr>
          <a:xfrm>
            <a:off x="1116475" y="2474825"/>
            <a:ext cx="7724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Let’s figure out how many objects there are when the objects are moved around. </a:t>
            </a:r>
            <a:endParaRPr sz="1500">
              <a:latin typeface="Quicksand"/>
              <a:ea typeface="Quicksand"/>
              <a:cs typeface="Quicksand"/>
              <a:sym typeface="Quicksand"/>
            </a:endParaRPr>
          </a:p>
        </p:txBody>
      </p:sp>
      <p:sp>
        <p:nvSpPr>
          <p:cNvPr id="341" name="Google Shape;341;p41"/>
          <p:cNvSpPr/>
          <p:nvPr/>
        </p:nvSpPr>
        <p:spPr>
          <a:xfrm>
            <a:off x="729302" y="2474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1"/>
          <p:cNvSpPr txBox="1"/>
          <p:nvPr/>
        </p:nvSpPr>
        <p:spPr>
          <a:xfrm>
            <a:off x="0" y="4834325"/>
            <a:ext cx="4973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 K.CC.B.4, K.CC.B.4.b, K.CC.B.5, K.OA.A.1, K.OA.A.3, K.OA.A.4</a:t>
            </a:r>
            <a:endParaRPr sz="1100">
              <a:latin typeface="Quicksand"/>
              <a:ea typeface="Quicksand"/>
              <a:cs typeface="Quicksand"/>
              <a:sym typeface="Quicksand"/>
            </a:endParaRPr>
          </a:p>
        </p:txBody>
      </p:sp>
      <p:sp>
        <p:nvSpPr>
          <p:cNvPr id="343" name="Google Shape;343;p41"/>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7" name="Shape 347"/>
        <p:cNvGrpSpPr/>
        <p:nvPr/>
      </p:nvGrpSpPr>
      <p:grpSpPr>
        <a:xfrm>
          <a:off x="0" y="0"/>
          <a:ext cx="0" cy="0"/>
          <a:chOff x="0" y="0"/>
          <a:chExt cx="0" cy="0"/>
        </a:xfrm>
      </p:grpSpPr>
      <p:sp>
        <p:nvSpPr>
          <p:cNvPr id="348" name="Google Shape;348;p42"/>
          <p:cNvSpPr/>
          <p:nvPr/>
        </p:nvSpPr>
        <p:spPr>
          <a:xfrm>
            <a:off x="267875" y="1178725"/>
            <a:ext cx="2378862" cy="1168020"/>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2"/>
          <p:cNvSpPr txBox="1"/>
          <p:nvPr>
            <p:ph type="ctrTitle"/>
          </p:nvPr>
        </p:nvSpPr>
        <p:spPr>
          <a:xfrm>
            <a:off x="750225" y="7123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Notice and Wonder: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Lots of Dots</a:t>
            </a:r>
            <a:endParaRPr b="0" sz="2800">
              <a:solidFill>
                <a:srgbClr val="595959"/>
              </a:solidFill>
              <a:latin typeface="Hepta Slab"/>
              <a:ea typeface="Hepta Slab"/>
              <a:cs typeface="Hepta Slab"/>
              <a:sym typeface="Hepta Slab"/>
            </a:endParaRPr>
          </a:p>
        </p:txBody>
      </p:sp>
      <p:sp>
        <p:nvSpPr>
          <p:cNvPr id="350" name="Google Shape;350;p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51" name="Google Shape;351;p42"/>
          <p:cNvSpPr txBox="1"/>
          <p:nvPr/>
        </p:nvSpPr>
        <p:spPr>
          <a:xfrm>
            <a:off x="546500" y="1543050"/>
            <a:ext cx="10800" cy="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2"/>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What do you notice?</a:t>
            </a:r>
            <a:endParaRPr sz="2000">
              <a:latin typeface="Love Ya Like A Sister"/>
              <a:ea typeface="Love Ya Like A Sister"/>
              <a:cs typeface="Love Ya Like A Sister"/>
              <a:sym typeface="Love Ya Like A Sister"/>
            </a:endParaRPr>
          </a:p>
        </p:txBody>
      </p:sp>
      <p:sp>
        <p:nvSpPr>
          <p:cNvPr id="353" name="Google Shape;353;p42"/>
          <p:cNvSpPr/>
          <p:nvPr/>
        </p:nvSpPr>
        <p:spPr>
          <a:xfrm rot="1398012">
            <a:off x="6385219" y="3377268"/>
            <a:ext cx="2378847" cy="1345235"/>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2"/>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What do you wonder?</a:t>
            </a:r>
            <a:endParaRPr sz="2000">
              <a:latin typeface="Love Ya Like A Sister"/>
              <a:ea typeface="Love Ya Like A Sister"/>
              <a:cs typeface="Love Ya Like A Sister"/>
              <a:sym typeface="Love Ya Like A Sister"/>
            </a:endParaRPr>
          </a:p>
        </p:txBody>
      </p:sp>
      <p:pic>
        <p:nvPicPr>
          <p:cNvPr id="355" name="Google Shape;355;p42"/>
          <p:cNvPicPr preferRelativeResize="0"/>
          <p:nvPr/>
        </p:nvPicPr>
        <p:blipFill>
          <a:blip r:embed="rId3">
            <a:alphaModFix/>
          </a:blip>
          <a:stretch>
            <a:fillRect/>
          </a:stretch>
        </p:blipFill>
        <p:spPr>
          <a:xfrm>
            <a:off x="2799137" y="1517872"/>
            <a:ext cx="3264628" cy="263014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9" name="Shape 359"/>
        <p:cNvGrpSpPr/>
        <p:nvPr/>
      </p:nvGrpSpPr>
      <p:grpSpPr>
        <a:xfrm>
          <a:off x="0" y="0"/>
          <a:ext cx="0" cy="0"/>
          <a:chOff x="0" y="0"/>
          <a:chExt cx="0" cy="0"/>
        </a:xfrm>
      </p:grpSpPr>
      <p:sp>
        <p:nvSpPr>
          <p:cNvPr id="360" name="Google Shape;360;p43"/>
          <p:cNvSpPr txBox="1"/>
          <p:nvPr>
            <p:ph type="ctrTitle"/>
          </p:nvPr>
        </p:nvSpPr>
        <p:spPr>
          <a:xfrm>
            <a:off x="508150" y="472075"/>
            <a:ext cx="84153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Counting Collections </a:t>
            </a:r>
            <a:endParaRPr b="0" sz="2600">
              <a:solidFill>
                <a:srgbClr val="595959"/>
              </a:solidFill>
              <a:latin typeface="Hepta Slab"/>
              <a:ea typeface="Hepta Slab"/>
              <a:cs typeface="Hepta Slab"/>
              <a:sym typeface="Hepta Slab"/>
            </a:endParaRPr>
          </a:p>
        </p:txBody>
      </p:sp>
      <p:sp>
        <p:nvSpPr>
          <p:cNvPr id="361" name="Google Shape;361;p43"/>
          <p:cNvSpPr txBox="1"/>
          <p:nvPr/>
        </p:nvSpPr>
        <p:spPr>
          <a:xfrm>
            <a:off x="8015300" y="212250"/>
            <a:ext cx="1005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362" name="Google Shape;362;p43"/>
          <p:cNvSpPr txBox="1"/>
          <p:nvPr/>
        </p:nvSpPr>
        <p:spPr>
          <a:xfrm>
            <a:off x="409975" y="1125175"/>
            <a:ext cx="8225100" cy="12216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500">
                <a:latin typeface="Livvic"/>
                <a:ea typeface="Livvic"/>
                <a:cs typeface="Livvic"/>
                <a:sym typeface="Livvic"/>
              </a:rPr>
              <a:t>How many objects are in your collection?</a:t>
            </a:r>
            <a:endParaRPr sz="2500">
              <a:latin typeface="Livvic"/>
              <a:ea typeface="Livvic"/>
              <a:cs typeface="Livvic"/>
              <a:sym typeface="Livvic"/>
            </a:endParaRPr>
          </a:p>
        </p:txBody>
      </p:sp>
      <p:pic>
        <p:nvPicPr>
          <p:cNvPr id="363" name="Google Shape;363;p43"/>
          <p:cNvPicPr preferRelativeResize="0"/>
          <p:nvPr/>
        </p:nvPicPr>
        <p:blipFill>
          <a:blip r:embed="rId3">
            <a:alphaModFix/>
          </a:blip>
          <a:stretch>
            <a:fillRect/>
          </a:stretch>
        </p:blipFill>
        <p:spPr>
          <a:xfrm>
            <a:off x="1224475" y="1834000"/>
            <a:ext cx="3345975" cy="1365700"/>
          </a:xfrm>
          <a:prstGeom prst="rect">
            <a:avLst/>
          </a:prstGeom>
          <a:noFill/>
          <a:ln cap="flat" cmpd="sng" w="19050">
            <a:solidFill>
              <a:schemeClr val="dk2"/>
            </a:solidFill>
            <a:prstDash val="solid"/>
            <a:round/>
            <a:headEnd len="sm" w="sm" type="none"/>
            <a:tailEnd len="sm" w="sm" type="none"/>
          </a:ln>
        </p:spPr>
      </p:pic>
      <p:pic>
        <p:nvPicPr>
          <p:cNvPr id="364" name="Google Shape;364;p43"/>
          <p:cNvPicPr preferRelativeResize="0"/>
          <p:nvPr/>
        </p:nvPicPr>
        <p:blipFill>
          <a:blip r:embed="rId4">
            <a:alphaModFix/>
          </a:blip>
          <a:stretch>
            <a:fillRect/>
          </a:stretch>
        </p:blipFill>
        <p:spPr>
          <a:xfrm>
            <a:off x="4943825" y="1758125"/>
            <a:ext cx="2840226" cy="1799225"/>
          </a:xfrm>
          <a:prstGeom prst="rect">
            <a:avLst/>
          </a:prstGeom>
          <a:noFill/>
          <a:ln cap="flat" cmpd="sng" w="19050">
            <a:solidFill>
              <a:schemeClr val="dk2"/>
            </a:solidFill>
            <a:prstDash val="solid"/>
            <a:round/>
            <a:headEnd len="sm" w="sm" type="none"/>
            <a:tailEnd len="sm" w="sm" type="none"/>
          </a:ln>
        </p:spPr>
      </p:pic>
      <p:sp>
        <p:nvSpPr>
          <p:cNvPr id="365" name="Google Shape;365;p43"/>
          <p:cNvSpPr txBox="1"/>
          <p:nvPr/>
        </p:nvSpPr>
        <p:spPr>
          <a:xfrm>
            <a:off x="508150" y="3557350"/>
            <a:ext cx="8225100" cy="9696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SzPts val="1700"/>
              <a:buFont typeface="Livvic"/>
              <a:buChar char="●"/>
            </a:pPr>
            <a:r>
              <a:rPr lang="en" sz="1700">
                <a:latin typeface="Livvic"/>
                <a:ea typeface="Livvic"/>
                <a:cs typeface="Livvic"/>
                <a:sym typeface="Livvic"/>
              </a:rPr>
              <a:t>Tell your partner how many objects are in your collection.</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Switch collections with your partner. </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Do you agree with your partner about how many objects are in the collection?</a:t>
            </a:r>
            <a:endParaRPr sz="1700">
              <a:latin typeface="Livvic"/>
              <a:ea typeface="Livvic"/>
              <a:cs typeface="Livvic"/>
              <a:sym typeface="Livv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9" name="Shape 369"/>
        <p:cNvGrpSpPr/>
        <p:nvPr/>
      </p:nvGrpSpPr>
      <p:grpSpPr>
        <a:xfrm>
          <a:off x="0" y="0"/>
          <a:ext cx="0" cy="0"/>
          <a:chOff x="0" y="0"/>
          <a:chExt cx="0" cy="0"/>
        </a:xfrm>
      </p:grpSpPr>
      <p:sp>
        <p:nvSpPr>
          <p:cNvPr id="370" name="Google Shape;370;p44"/>
          <p:cNvSpPr txBox="1"/>
          <p:nvPr>
            <p:ph type="ctrTitle"/>
          </p:nvPr>
        </p:nvSpPr>
        <p:spPr>
          <a:xfrm>
            <a:off x="675075" y="364150"/>
            <a:ext cx="71358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Count, Rearrange, Recount</a:t>
            </a:r>
            <a:endParaRPr b="0" sz="3000">
              <a:solidFill>
                <a:srgbClr val="595959"/>
              </a:solidFill>
              <a:latin typeface="Hepta Slab"/>
              <a:ea typeface="Hepta Slab"/>
              <a:cs typeface="Hepta Slab"/>
              <a:sym typeface="Hepta Slab"/>
            </a:endParaRPr>
          </a:p>
        </p:txBody>
      </p:sp>
      <p:sp>
        <p:nvSpPr>
          <p:cNvPr id="371" name="Google Shape;371;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72" name="Google Shape;372;p44"/>
          <p:cNvPicPr preferRelativeResize="0"/>
          <p:nvPr/>
        </p:nvPicPr>
        <p:blipFill>
          <a:blip r:embed="rId3">
            <a:alphaModFix/>
          </a:blip>
          <a:stretch>
            <a:fillRect/>
          </a:stretch>
        </p:blipFill>
        <p:spPr>
          <a:xfrm>
            <a:off x="832075" y="1715350"/>
            <a:ext cx="3300250" cy="2684200"/>
          </a:xfrm>
          <a:prstGeom prst="rect">
            <a:avLst/>
          </a:prstGeom>
          <a:noFill/>
          <a:ln cap="flat" cmpd="sng" w="19050">
            <a:solidFill>
              <a:schemeClr val="dk2"/>
            </a:solidFill>
            <a:prstDash val="solid"/>
            <a:round/>
            <a:headEnd len="sm" w="sm" type="none"/>
            <a:tailEnd len="sm" w="sm" type="none"/>
          </a:ln>
        </p:spPr>
      </p:pic>
      <p:sp>
        <p:nvSpPr>
          <p:cNvPr id="373" name="Google Shape;373;p44"/>
          <p:cNvSpPr txBox="1"/>
          <p:nvPr/>
        </p:nvSpPr>
        <p:spPr>
          <a:xfrm>
            <a:off x="657225" y="1065450"/>
            <a:ext cx="7522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We just saw different ways that we can arrange, or organize, dots. You can use this picture for ideas about how to rearrange the objects in your collection.</a:t>
            </a:r>
            <a:endParaRPr>
              <a:latin typeface="Livvic"/>
              <a:ea typeface="Livvic"/>
              <a:cs typeface="Livvic"/>
              <a:sym typeface="Livvic"/>
            </a:endParaRPr>
          </a:p>
        </p:txBody>
      </p:sp>
      <p:sp>
        <p:nvSpPr>
          <p:cNvPr id="374" name="Google Shape;374;p44"/>
          <p:cNvSpPr txBox="1"/>
          <p:nvPr/>
        </p:nvSpPr>
        <p:spPr>
          <a:xfrm>
            <a:off x="4303600" y="1781850"/>
            <a:ext cx="4179000" cy="26013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Livvic"/>
              <a:buChar char="●"/>
            </a:pPr>
            <a:r>
              <a:rPr lang="en" sz="1200">
                <a:latin typeface="Livvic"/>
                <a:ea typeface="Livvic"/>
                <a:cs typeface="Livvic"/>
                <a:sym typeface="Livvic"/>
              </a:rPr>
              <a:t>Choose who will count first. Figure out how many objects are in the collection. If your partner is counting, watch your partner to make sure that they count each object one time.</a:t>
            </a:r>
            <a:endParaRPr sz="1200">
              <a:latin typeface="Livvic"/>
              <a:ea typeface="Livvic"/>
              <a:cs typeface="Livvic"/>
              <a:sym typeface="Livvic"/>
            </a:endParaRPr>
          </a:p>
          <a:p>
            <a:pPr indent="-304800" lvl="0" marL="457200" rtl="0" algn="l">
              <a:spcBef>
                <a:spcPts val="1000"/>
              </a:spcBef>
              <a:spcAft>
                <a:spcPts val="0"/>
              </a:spcAft>
              <a:buSzPts val="1200"/>
              <a:buFont typeface="Livvic"/>
              <a:buChar char="●"/>
            </a:pPr>
            <a:r>
              <a:rPr lang="en" sz="1200">
                <a:latin typeface="Livvic"/>
                <a:ea typeface="Livvic"/>
                <a:cs typeface="Livvic"/>
                <a:sym typeface="Livvic"/>
              </a:rPr>
              <a:t>Once your partner has counted, rearrange the objects. You can use the picture for ideas.</a:t>
            </a:r>
            <a:endParaRPr sz="1200">
              <a:latin typeface="Livvic"/>
              <a:ea typeface="Livvic"/>
              <a:cs typeface="Livvic"/>
              <a:sym typeface="Livvic"/>
            </a:endParaRPr>
          </a:p>
          <a:p>
            <a:pPr indent="-304800" lvl="0" marL="457200" rtl="0" algn="l">
              <a:spcBef>
                <a:spcPts val="1000"/>
              </a:spcBef>
              <a:spcAft>
                <a:spcPts val="0"/>
              </a:spcAft>
              <a:buSzPts val="1200"/>
              <a:buFont typeface="Livvic"/>
              <a:buChar char="●"/>
            </a:pPr>
            <a:r>
              <a:rPr lang="en" sz="1200">
                <a:latin typeface="Livvic"/>
                <a:ea typeface="Livvic"/>
                <a:cs typeface="Livvic"/>
                <a:sym typeface="Livvic"/>
              </a:rPr>
              <a:t>Figure out how many objects are in your collection now.</a:t>
            </a:r>
            <a:endParaRPr sz="1200">
              <a:latin typeface="Livvic"/>
              <a:ea typeface="Livvic"/>
              <a:cs typeface="Livvic"/>
              <a:sym typeface="Livvic"/>
            </a:endParaRPr>
          </a:p>
          <a:p>
            <a:pPr indent="-304800" lvl="0" marL="457200" rtl="0" algn="l">
              <a:spcBef>
                <a:spcPts val="1000"/>
              </a:spcBef>
              <a:spcAft>
                <a:spcPts val="1000"/>
              </a:spcAft>
              <a:buSzPts val="1200"/>
              <a:buFont typeface="Livvic"/>
              <a:buChar char="●"/>
            </a:pPr>
            <a:r>
              <a:rPr lang="en" sz="1200">
                <a:latin typeface="Livvic"/>
                <a:ea typeface="Livvic"/>
                <a:cs typeface="Livvic"/>
                <a:sym typeface="Livvic"/>
              </a:rPr>
              <a:t>Trade collections with another group. Then take turns figuring out how many objects there are and rearranging them.</a:t>
            </a:r>
            <a:endParaRPr sz="1200">
              <a:latin typeface="Livvic"/>
              <a:ea typeface="Livvic"/>
              <a:cs typeface="Livvic"/>
              <a:sym typeface="Livvic"/>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8" name="Shape 378"/>
        <p:cNvGrpSpPr/>
        <p:nvPr/>
      </p:nvGrpSpPr>
      <p:grpSpPr>
        <a:xfrm>
          <a:off x="0" y="0"/>
          <a:ext cx="0" cy="0"/>
          <a:chOff x="0" y="0"/>
          <a:chExt cx="0" cy="0"/>
        </a:xfrm>
      </p:grpSpPr>
      <p:sp>
        <p:nvSpPr>
          <p:cNvPr id="379" name="Google Shape;379;p45"/>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380" name="Google Shape;380;p45"/>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381" name="Google Shape;381;p45"/>
          <p:cNvSpPr txBox="1"/>
          <p:nvPr/>
        </p:nvSpPr>
        <p:spPr>
          <a:xfrm>
            <a:off x="617038" y="12299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a:t>
            </a:r>
            <a:endParaRPr sz="1500">
              <a:solidFill>
                <a:srgbClr val="595959"/>
              </a:solidFill>
              <a:latin typeface="Livvic"/>
              <a:ea typeface="Livvic"/>
              <a:cs typeface="Livvic"/>
              <a:sym typeface="Livvic"/>
            </a:endParaRPr>
          </a:p>
        </p:txBody>
      </p:sp>
      <p:sp>
        <p:nvSpPr>
          <p:cNvPr id="382" name="Google Shape;382;p45"/>
          <p:cNvSpPr txBox="1"/>
          <p:nvPr/>
        </p:nvSpPr>
        <p:spPr>
          <a:xfrm>
            <a:off x="3292025" y="3267775"/>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How Many Are Missing?</a:t>
            </a:r>
            <a:endParaRPr sz="1500">
              <a:solidFill>
                <a:srgbClr val="595959"/>
              </a:solidFill>
              <a:latin typeface="Livvic"/>
              <a:ea typeface="Livvic"/>
              <a:cs typeface="Livvic"/>
              <a:sym typeface="Livvic"/>
            </a:endParaRPr>
          </a:p>
        </p:txBody>
      </p:sp>
      <p:sp>
        <p:nvSpPr>
          <p:cNvPr id="383" name="Google Shape;383;p45"/>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Make or Break Apart Numbers, Dots</a:t>
            </a:r>
            <a:endParaRPr sz="1500">
              <a:solidFill>
                <a:srgbClr val="595959"/>
              </a:solidFill>
              <a:latin typeface="Livvic"/>
              <a:ea typeface="Livvic"/>
              <a:cs typeface="Livvic"/>
              <a:sym typeface="Livvic"/>
            </a:endParaRPr>
          </a:p>
        </p:txBody>
      </p:sp>
      <p:sp>
        <p:nvSpPr>
          <p:cNvPr id="384" name="Google Shape;384;p45"/>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Subtraction Towers, Objects</a:t>
            </a:r>
            <a:endParaRPr sz="1500">
              <a:solidFill>
                <a:srgbClr val="595959"/>
              </a:solidFill>
              <a:latin typeface="Livvic"/>
              <a:ea typeface="Livvic"/>
              <a:cs typeface="Livvic"/>
              <a:sym typeface="Livvic"/>
            </a:endParaRPr>
          </a:p>
        </p:txBody>
      </p:sp>
      <p:pic>
        <p:nvPicPr>
          <p:cNvPr id="385" name="Google Shape;385;p45"/>
          <p:cNvPicPr preferRelativeResize="0"/>
          <p:nvPr/>
        </p:nvPicPr>
        <p:blipFill>
          <a:blip r:embed="rId3">
            <a:alphaModFix/>
          </a:blip>
          <a:stretch>
            <a:fillRect/>
          </a:stretch>
        </p:blipFill>
        <p:spPr>
          <a:xfrm>
            <a:off x="796763" y="2024063"/>
            <a:ext cx="1666875" cy="1095375"/>
          </a:xfrm>
          <a:prstGeom prst="rect">
            <a:avLst/>
          </a:prstGeom>
          <a:noFill/>
          <a:ln cap="flat" cmpd="sng" w="19050">
            <a:solidFill>
              <a:schemeClr val="dk2"/>
            </a:solidFill>
            <a:prstDash val="solid"/>
            <a:round/>
            <a:headEnd len="sm" w="sm" type="none"/>
            <a:tailEnd len="sm" w="sm" type="none"/>
          </a:ln>
        </p:spPr>
      </p:pic>
      <p:pic>
        <p:nvPicPr>
          <p:cNvPr id="386" name="Google Shape;386;p45"/>
          <p:cNvPicPr preferRelativeResize="0"/>
          <p:nvPr/>
        </p:nvPicPr>
        <p:blipFill>
          <a:blip r:embed="rId4">
            <a:alphaModFix/>
          </a:blip>
          <a:stretch>
            <a:fillRect/>
          </a:stretch>
        </p:blipFill>
        <p:spPr>
          <a:xfrm>
            <a:off x="3332561" y="3886900"/>
            <a:ext cx="1983536" cy="841500"/>
          </a:xfrm>
          <a:prstGeom prst="rect">
            <a:avLst/>
          </a:prstGeom>
          <a:noFill/>
          <a:ln cap="flat" cmpd="sng" w="19050">
            <a:solidFill>
              <a:schemeClr val="dk2"/>
            </a:solidFill>
            <a:prstDash val="solid"/>
            <a:round/>
            <a:headEnd len="sm" w="sm" type="none"/>
            <a:tailEnd len="sm" w="sm" type="none"/>
          </a:ln>
        </p:spPr>
      </p:pic>
      <p:pic>
        <p:nvPicPr>
          <p:cNvPr id="387" name="Google Shape;387;p45"/>
          <p:cNvPicPr preferRelativeResize="0"/>
          <p:nvPr/>
        </p:nvPicPr>
        <p:blipFill>
          <a:blip r:embed="rId5">
            <a:alphaModFix/>
          </a:blip>
          <a:stretch>
            <a:fillRect/>
          </a:stretch>
        </p:blipFill>
        <p:spPr>
          <a:xfrm>
            <a:off x="4982638" y="2089121"/>
            <a:ext cx="1666875" cy="1074964"/>
          </a:xfrm>
          <a:prstGeom prst="rect">
            <a:avLst/>
          </a:prstGeom>
          <a:noFill/>
          <a:ln cap="flat" cmpd="sng" w="19050">
            <a:solidFill>
              <a:schemeClr val="dk2"/>
            </a:solidFill>
            <a:prstDash val="solid"/>
            <a:round/>
            <a:headEnd len="sm" w="sm" type="none"/>
            <a:tailEnd len="sm" w="sm" type="none"/>
          </a:ln>
        </p:spPr>
      </p:pic>
      <p:pic>
        <p:nvPicPr>
          <p:cNvPr id="388" name="Google Shape;388;p45"/>
          <p:cNvPicPr preferRelativeResize="0"/>
          <p:nvPr/>
        </p:nvPicPr>
        <p:blipFill>
          <a:blip r:embed="rId6">
            <a:alphaModFix/>
          </a:blip>
          <a:stretch>
            <a:fillRect/>
          </a:stretch>
        </p:blipFill>
        <p:spPr>
          <a:xfrm>
            <a:off x="7166250" y="1987061"/>
            <a:ext cx="1304925" cy="1381125"/>
          </a:xfrm>
          <a:prstGeom prst="rect">
            <a:avLst/>
          </a:prstGeom>
          <a:noFill/>
          <a:ln cap="flat" cmpd="sng" w="19050">
            <a:solidFill>
              <a:schemeClr val="dk2"/>
            </a:solidFill>
            <a:prstDash val="solid"/>
            <a:round/>
            <a:headEnd len="sm" w="sm" type="none"/>
            <a:tailEnd len="sm" w="sm" type="none"/>
          </a:ln>
        </p:spPr>
      </p:pic>
      <p:sp>
        <p:nvSpPr>
          <p:cNvPr id="389" name="Google Shape;389;p45"/>
          <p:cNvSpPr txBox="1"/>
          <p:nvPr/>
        </p:nvSpPr>
        <p:spPr>
          <a:xfrm>
            <a:off x="2716638" y="12299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Tower Build, Count and Build to 20</a:t>
            </a:r>
            <a:endParaRPr sz="1500">
              <a:solidFill>
                <a:srgbClr val="595959"/>
              </a:solidFill>
              <a:latin typeface="Livvic"/>
              <a:ea typeface="Livvic"/>
              <a:cs typeface="Livvic"/>
              <a:sym typeface="Livvic"/>
            </a:endParaRPr>
          </a:p>
        </p:txBody>
      </p:sp>
      <p:pic>
        <p:nvPicPr>
          <p:cNvPr id="390" name="Google Shape;390;p45"/>
          <p:cNvPicPr preferRelativeResize="0"/>
          <p:nvPr/>
        </p:nvPicPr>
        <p:blipFill>
          <a:blip r:embed="rId7">
            <a:alphaModFix/>
          </a:blip>
          <a:stretch>
            <a:fillRect/>
          </a:stretch>
        </p:blipFill>
        <p:spPr>
          <a:xfrm flipH="1">
            <a:off x="3609900" y="1807700"/>
            <a:ext cx="417900" cy="1324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4" name="Shape 394"/>
        <p:cNvGrpSpPr/>
        <p:nvPr/>
      </p:nvGrpSpPr>
      <p:grpSpPr>
        <a:xfrm>
          <a:off x="0" y="0"/>
          <a:ext cx="0" cy="0"/>
          <a:chOff x="0" y="0"/>
          <a:chExt cx="0" cy="0"/>
        </a:xfrm>
      </p:grpSpPr>
      <p:sp>
        <p:nvSpPr>
          <p:cNvPr id="395" name="Google Shape;395;p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96" name="Google Shape;396;p46"/>
          <p:cNvPicPr preferRelativeResize="0"/>
          <p:nvPr/>
        </p:nvPicPr>
        <p:blipFill>
          <a:blip r:embed="rId3">
            <a:alphaModFix/>
          </a:blip>
          <a:stretch>
            <a:fillRect/>
          </a:stretch>
        </p:blipFill>
        <p:spPr>
          <a:xfrm>
            <a:off x="2376923" y="2774600"/>
            <a:ext cx="1728650" cy="1529500"/>
          </a:xfrm>
          <a:prstGeom prst="rect">
            <a:avLst/>
          </a:prstGeom>
          <a:noFill/>
          <a:ln>
            <a:noFill/>
          </a:ln>
        </p:spPr>
      </p:pic>
      <p:sp>
        <p:nvSpPr>
          <p:cNvPr id="397" name="Google Shape;397;p46"/>
          <p:cNvSpPr/>
          <p:nvPr/>
        </p:nvSpPr>
        <p:spPr>
          <a:xfrm>
            <a:off x="4601318" y="1852025"/>
            <a:ext cx="3077767" cy="22645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6"/>
          <p:cNvSpPr txBox="1"/>
          <p:nvPr/>
        </p:nvSpPr>
        <p:spPr>
          <a:xfrm>
            <a:off x="5039349" y="2241150"/>
            <a:ext cx="2201700" cy="13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There are 20 objects in a line. If I move all of the objects into a circle, how many objects will I have?</a:t>
            </a:r>
            <a:endParaRPr b="1" sz="900">
              <a:solidFill>
                <a:srgbClr val="595959"/>
              </a:solidFill>
            </a:endParaRPr>
          </a:p>
        </p:txBody>
      </p:sp>
      <p:pic>
        <p:nvPicPr>
          <p:cNvPr id="399" name="Google Shape;399;p46"/>
          <p:cNvPicPr preferRelativeResize="0"/>
          <p:nvPr/>
        </p:nvPicPr>
        <p:blipFill>
          <a:blip r:embed="rId4">
            <a:alphaModFix/>
          </a:blip>
          <a:stretch>
            <a:fillRect/>
          </a:stretch>
        </p:blipFill>
        <p:spPr>
          <a:xfrm>
            <a:off x="2196975" y="730000"/>
            <a:ext cx="3532075" cy="97436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03" name="Shape 403"/>
        <p:cNvGrpSpPr/>
        <p:nvPr/>
      </p:nvGrpSpPr>
      <p:grpSpPr>
        <a:xfrm>
          <a:off x="0" y="0"/>
          <a:ext cx="0" cy="0"/>
          <a:chOff x="0" y="0"/>
          <a:chExt cx="0" cy="0"/>
        </a:xfrm>
      </p:grpSpPr>
      <p:sp>
        <p:nvSpPr>
          <p:cNvPr id="404" name="Google Shape;404;p47"/>
          <p:cNvSpPr txBox="1"/>
          <p:nvPr>
            <p:ph type="ctrTitle"/>
          </p:nvPr>
        </p:nvSpPr>
        <p:spPr>
          <a:xfrm>
            <a:off x="1240100" y="719850"/>
            <a:ext cx="6614400" cy="172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How Many Fingers? How Many Dots?</a:t>
            </a:r>
            <a:endParaRPr sz="4200">
              <a:solidFill>
                <a:srgbClr val="434343"/>
              </a:solidFill>
              <a:latin typeface="Hepta Slab"/>
              <a:ea typeface="Hepta Slab"/>
              <a:cs typeface="Hepta Slab"/>
              <a:sym typeface="Hepta Slab"/>
            </a:endParaRPr>
          </a:p>
        </p:txBody>
      </p:sp>
      <p:sp>
        <p:nvSpPr>
          <p:cNvPr id="405" name="Google Shape;405;p47"/>
          <p:cNvSpPr txBox="1"/>
          <p:nvPr/>
        </p:nvSpPr>
        <p:spPr>
          <a:xfrm flipH="1">
            <a:off x="1794200" y="2488925"/>
            <a:ext cx="6060300" cy="51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count pictures.</a:t>
            </a:r>
            <a:endParaRPr>
              <a:latin typeface="Quicksand"/>
              <a:ea typeface="Quicksand"/>
              <a:cs typeface="Quicksand"/>
              <a:sym typeface="Quicksand"/>
            </a:endParaRPr>
          </a:p>
        </p:txBody>
      </p:sp>
      <p:sp>
        <p:nvSpPr>
          <p:cNvPr id="406" name="Google Shape;406;p47"/>
          <p:cNvSpPr/>
          <p:nvPr/>
        </p:nvSpPr>
        <p:spPr>
          <a:xfrm>
            <a:off x="3291902" y="2542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7"/>
          <p:cNvSpPr txBox="1"/>
          <p:nvPr/>
        </p:nvSpPr>
        <p:spPr>
          <a:xfrm>
            <a:off x="0" y="4834325"/>
            <a:ext cx="5394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a:t>
            </a:r>
            <a:endParaRPr sz="1100">
              <a:latin typeface="Quicksand"/>
              <a:ea typeface="Quicksand"/>
              <a:cs typeface="Quicksand"/>
              <a:sym typeface="Quicksand"/>
            </a:endParaRPr>
          </a:p>
        </p:txBody>
      </p:sp>
      <p:sp>
        <p:nvSpPr>
          <p:cNvPr id="408" name="Google Shape;408;p47"/>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2" name="Shape 412"/>
        <p:cNvGrpSpPr/>
        <p:nvPr/>
      </p:nvGrpSpPr>
      <p:grpSpPr>
        <a:xfrm>
          <a:off x="0" y="0"/>
          <a:ext cx="0" cy="0"/>
          <a:chOff x="0" y="0"/>
          <a:chExt cx="0" cy="0"/>
        </a:xfrm>
      </p:grpSpPr>
      <p:sp>
        <p:nvSpPr>
          <p:cNvPr id="413" name="Google Shape;413;p48"/>
          <p:cNvSpPr/>
          <p:nvPr/>
        </p:nvSpPr>
        <p:spPr>
          <a:xfrm>
            <a:off x="225225" y="1256075"/>
            <a:ext cx="4299912" cy="1668654"/>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8"/>
          <p:cNvSpPr txBox="1"/>
          <p:nvPr>
            <p:ph type="ctrTitle"/>
          </p:nvPr>
        </p:nvSpPr>
        <p:spPr>
          <a:xfrm>
            <a:off x="949463" y="708575"/>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Estimation Exploration: Connecting Cubes</a:t>
            </a:r>
            <a:endParaRPr b="0" sz="2700">
              <a:solidFill>
                <a:srgbClr val="595959"/>
              </a:solidFill>
              <a:latin typeface="Hepta Slab"/>
              <a:ea typeface="Hepta Slab"/>
              <a:cs typeface="Hepta Slab"/>
              <a:sym typeface="Hepta Slab"/>
            </a:endParaRPr>
          </a:p>
        </p:txBody>
      </p:sp>
      <p:sp>
        <p:nvSpPr>
          <p:cNvPr id="415" name="Google Shape;415;p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16" name="Google Shape;416;p48"/>
          <p:cNvSpPr txBox="1"/>
          <p:nvPr/>
        </p:nvSpPr>
        <p:spPr>
          <a:xfrm>
            <a:off x="729400" y="1787850"/>
            <a:ext cx="3163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Livvic"/>
                <a:ea typeface="Livvic"/>
                <a:cs typeface="Livvic"/>
                <a:sym typeface="Livvic"/>
              </a:rPr>
              <a:t>How many cubes are there? </a:t>
            </a:r>
            <a:endParaRPr sz="1800">
              <a:latin typeface="Livvic"/>
              <a:ea typeface="Livvic"/>
              <a:cs typeface="Livvic"/>
              <a:sym typeface="Livvic"/>
            </a:endParaRPr>
          </a:p>
        </p:txBody>
      </p:sp>
      <p:pic>
        <p:nvPicPr>
          <p:cNvPr id="417" name="Google Shape;417;p48"/>
          <p:cNvPicPr preferRelativeResize="0"/>
          <p:nvPr/>
        </p:nvPicPr>
        <p:blipFill>
          <a:blip r:embed="rId3">
            <a:alphaModFix/>
          </a:blip>
          <a:stretch>
            <a:fillRect/>
          </a:stretch>
        </p:blipFill>
        <p:spPr>
          <a:xfrm>
            <a:off x="5090137" y="1427075"/>
            <a:ext cx="2762250" cy="2971800"/>
          </a:xfrm>
          <a:prstGeom prst="rect">
            <a:avLst/>
          </a:prstGeom>
          <a:noFill/>
          <a:ln cap="flat" cmpd="sng" w="19050">
            <a:solidFill>
              <a:schemeClr val="dk2"/>
            </a:solidFill>
            <a:prstDash val="solid"/>
            <a:round/>
            <a:headEnd len="sm" w="sm" type="none"/>
            <a:tailEnd len="sm" w="sm" type="none"/>
          </a:ln>
        </p:spPr>
      </p:pic>
      <p:sp>
        <p:nvSpPr>
          <p:cNvPr id="418" name="Google Shape;418;p48"/>
          <p:cNvSpPr txBox="1"/>
          <p:nvPr/>
        </p:nvSpPr>
        <p:spPr>
          <a:xfrm>
            <a:off x="949475" y="3172275"/>
            <a:ext cx="3108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Livvic"/>
                <a:ea typeface="Livvic"/>
                <a:cs typeface="Livvic"/>
                <a:sym typeface="Livvic"/>
              </a:rPr>
              <a:t>Record an estimate that is: </a:t>
            </a:r>
            <a:endParaRPr sz="1600">
              <a:latin typeface="Livvic"/>
              <a:ea typeface="Livvic"/>
              <a:cs typeface="Livvic"/>
              <a:sym typeface="Livvic"/>
            </a:endParaRPr>
          </a:p>
        </p:txBody>
      </p:sp>
      <p:graphicFrame>
        <p:nvGraphicFramePr>
          <p:cNvPr id="419" name="Google Shape;419;p48"/>
          <p:cNvGraphicFramePr/>
          <p:nvPr/>
        </p:nvGraphicFramePr>
        <p:xfrm>
          <a:off x="466575" y="3603375"/>
          <a:ext cx="3000000" cy="3000000"/>
        </p:xfrm>
        <a:graphic>
          <a:graphicData uri="http://schemas.openxmlformats.org/drawingml/2006/table">
            <a:tbl>
              <a:tblPr>
                <a:noFill/>
                <a:tableStyleId>{A8F27A8C-40C0-4C9B-AE8D-4B0AB68E1280}</a:tableStyleId>
              </a:tblPr>
              <a:tblGrid>
                <a:gridCol w="1288500"/>
                <a:gridCol w="1288500"/>
                <a:gridCol w="1288500"/>
              </a:tblGrid>
              <a:tr h="3810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3" name="Shape 423"/>
        <p:cNvGrpSpPr/>
        <p:nvPr/>
      </p:nvGrpSpPr>
      <p:grpSpPr>
        <a:xfrm>
          <a:off x="0" y="0"/>
          <a:ext cx="0" cy="0"/>
          <a:chOff x="0" y="0"/>
          <a:chExt cx="0" cy="0"/>
        </a:xfrm>
      </p:grpSpPr>
      <p:sp>
        <p:nvSpPr>
          <p:cNvPr id="424" name="Google Shape;424;p49"/>
          <p:cNvSpPr/>
          <p:nvPr/>
        </p:nvSpPr>
        <p:spPr>
          <a:xfrm>
            <a:off x="225225" y="1256075"/>
            <a:ext cx="4299912" cy="1668654"/>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9"/>
          <p:cNvSpPr txBox="1"/>
          <p:nvPr>
            <p:ph type="ctrTitle"/>
          </p:nvPr>
        </p:nvSpPr>
        <p:spPr>
          <a:xfrm>
            <a:off x="949463" y="708575"/>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Estimation Exploration: Connecting Cubes</a:t>
            </a:r>
            <a:endParaRPr b="0" sz="2700">
              <a:solidFill>
                <a:srgbClr val="595959"/>
              </a:solidFill>
              <a:latin typeface="Hepta Slab"/>
              <a:ea typeface="Hepta Slab"/>
              <a:cs typeface="Hepta Slab"/>
              <a:sym typeface="Hepta Slab"/>
            </a:endParaRPr>
          </a:p>
        </p:txBody>
      </p:sp>
      <p:sp>
        <p:nvSpPr>
          <p:cNvPr id="426" name="Google Shape;426;p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27" name="Google Shape;427;p49"/>
          <p:cNvSpPr txBox="1"/>
          <p:nvPr/>
        </p:nvSpPr>
        <p:spPr>
          <a:xfrm>
            <a:off x="729400" y="1787850"/>
            <a:ext cx="3163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Livvic"/>
                <a:ea typeface="Livvic"/>
                <a:cs typeface="Livvic"/>
                <a:sym typeface="Livvic"/>
              </a:rPr>
              <a:t>How many cubes are there? </a:t>
            </a:r>
            <a:endParaRPr sz="1800">
              <a:latin typeface="Livvic"/>
              <a:ea typeface="Livvic"/>
              <a:cs typeface="Livvic"/>
              <a:sym typeface="Livvic"/>
            </a:endParaRPr>
          </a:p>
        </p:txBody>
      </p:sp>
      <p:sp>
        <p:nvSpPr>
          <p:cNvPr id="428" name="Google Shape;428;p49"/>
          <p:cNvSpPr txBox="1"/>
          <p:nvPr/>
        </p:nvSpPr>
        <p:spPr>
          <a:xfrm>
            <a:off x="949475" y="3172275"/>
            <a:ext cx="3108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Livvic"/>
                <a:ea typeface="Livvic"/>
                <a:cs typeface="Livvic"/>
                <a:sym typeface="Livvic"/>
              </a:rPr>
              <a:t>Record an estimate that is: </a:t>
            </a:r>
            <a:endParaRPr sz="1600">
              <a:latin typeface="Livvic"/>
              <a:ea typeface="Livvic"/>
              <a:cs typeface="Livvic"/>
              <a:sym typeface="Livvic"/>
            </a:endParaRPr>
          </a:p>
        </p:txBody>
      </p:sp>
      <p:graphicFrame>
        <p:nvGraphicFramePr>
          <p:cNvPr id="429" name="Google Shape;429;p49"/>
          <p:cNvGraphicFramePr/>
          <p:nvPr/>
        </p:nvGraphicFramePr>
        <p:xfrm>
          <a:off x="466575" y="3603375"/>
          <a:ext cx="3000000" cy="3000000"/>
        </p:xfrm>
        <a:graphic>
          <a:graphicData uri="http://schemas.openxmlformats.org/drawingml/2006/table">
            <a:tbl>
              <a:tblPr>
                <a:noFill/>
                <a:tableStyleId>{A8F27A8C-40C0-4C9B-AE8D-4B0AB68E1280}</a:tableStyleId>
              </a:tblPr>
              <a:tblGrid>
                <a:gridCol w="1288500"/>
                <a:gridCol w="1288500"/>
                <a:gridCol w="1288500"/>
              </a:tblGrid>
              <a:tr h="3810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430" name="Google Shape;430;p49"/>
          <p:cNvPicPr preferRelativeResize="0"/>
          <p:nvPr/>
        </p:nvPicPr>
        <p:blipFill>
          <a:blip r:embed="rId3">
            <a:alphaModFix/>
          </a:blip>
          <a:stretch>
            <a:fillRect/>
          </a:stretch>
        </p:blipFill>
        <p:spPr>
          <a:xfrm>
            <a:off x="4943412" y="1676400"/>
            <a:ext cx="2895600" cy="1790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4" name="Shape 434"/>
        <p:cNvGrpSpPr/>
        <p:nvPr/>
      </p:nvGrpSpPr>
      <p:grpSpPr>
        <a:xfrm>
          <a:off x="0" y="0"/>
          <a:ext cx="0" cy="0"/>
          <a:chOff x="0" y="0"/>
          <a:chExt cx="0" cy="0"/>
        </a:xfrm>
      </p:grpSpPr>
      <p:sp>
        <p:nvSpPr>
          <p:cNvPr id="435" name="Google Shape;435;p50"/>
          <p:cNvSpPr txBox="1"/>
          <p:nvPr>
            <p:ph type="ctrTitle"/>
          </p:nvPr>
        </p:nvSpPr>
        <p:spPr>
          <a:xfrm>
            <a:off x="796425" y="160575"/>
            <a:ext cx="73152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latin typeface="Hepta Slab"/>
                <a:ea typeface="Hepta Slab"/>
                <a:cs typeface="Hepta Slab"/>
                <a:sym typeface="Hepta Slab"/>
              </a:rPr>
              <a:t>How Many Fingers?</a:t>
            </a:r>
            <a:endParaRPr b="0" sz="2600">
              <a:latin typeface="Hepta Slab"/>
              <a:ea typeface="Hepta Slab"/>
              <a:cs typeface="Hepta Slab"/>
              <a:sym typeface="Hepta Slab"/>
            </a:endParaRPr>
          </a:p>
        </p:txBody>
      </p:sp>
      <p:sp>
        <p:nvSpPr>
          <p:cNvPr id="436" name="Google Shape;436;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37" name="Google Shape;437;p50"/>
          <p:cNvSpPr txBox="1"/>
          <p:nvPr/>
        </p:nvSpPr>
        <p:spPr>
          <a:xfrm>
            <a:off x="230850" y="1343725"/>
            <a:ext cx="5236500" cy="4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438" name="Google Shape;438;p50"/>
          <p:cNvSpPr txBox="1"/>
          <p:nvPr/>
        </p:nvSpPr>
        <p:spPr>
          <a:xfrm>
            <a:off x="796425" y="1269025"/>
            <a:ext cx="35847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Quicksand"/>
                <a:ea typeface="Quicksand"/>
                <a:cs typeface="Quicksand"/>
                <a:sym typeface="Quicksand"/>
              </a:rPr>
              <a:t>Let’s practice reading numbers</a:t>
            </a:r>
            <a:endParaRPr sz="16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6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600">
              <a:solidFill>
                <a:schemeClr val="dk1"/>
              </a:solidFill>
              <a:latin typeface="Quicksand"/>
              <a:ea typeface="Quicksand"/>
              <a:cs typeface="Quicksand"/>
              <a:sym typeface="Quicksand"/>
            </a:endParaRPr>
          </a:p>
          <a:p>
            <a:pPr indent="-330200" lvl="0" marL="457200" rtl="0" algn="l">
              <a:spcBef>
                <a:spcPts val="0"/>
              </a:spcBef>
              <a:spcAft>
                <a:spcPts val="0"/>
              </a:spcAft>
              <a:buClr>
                <a:schemeClr val="dk1"/>
              </a:buClr>
              <a:buSzPts val="1600"/>
              <a:buFont typeface="Quicksand"/>
              <a:buChar char="●"/>
            </a:pPr>
            <a:r>
              <a:rPr lang="en" sz="1600">
                <a:solidFill>
                  <a:schemeClr val="dk1"/>
                </a:solidFill>
                <a:latin typeface="Quicksand"/>
                <a:ea typeface="Quicksand"/>
                <a:cs typeface="Quicksand"/>
                <a:sym typeface="Quicksand"/>
              </a:rPr>
              <a:t>Now, figure out how many fingers there are in each image. </a:t>
            </a:r>
            <a:endParaRPr sz="1600">
              <a:solidFill>
                <a:schemeClr val="dk1"/>
              </a:solidFill>
              <a:latin typeface="Quicksand"/>
              <a:ea typeface="Quicksand"/>
              <a:cs typeface="Quicksand"/>
              <a:sym typeface="Quicksand"/>
            </a:endParaRPr>
          </a:p>
          <a:p>
            <a:pPr indent="-330200" lvl="0" marL="457200" rtl="0" algn="l">
              <a:spcBef>
                <a:spcPts val="1000"/>
              </a:spcBef>
              <a:spcAft>
                <a:spcPts val="1000"/>
              </a:spcAft>
              <a:buClr>
                <a:schemeClr val="dk1"/>
              </a:buClr>
              <a:buSzPts val="1600"/>
              <a:buFont typeface="Quicksand"/>
              <a:buChar char="●"/>
            </a:pPr>
            <a:r>
              <a:rPr lang="en" sz="1600">
                <a:solidFill>
                  <a:schemeClr val="dk1"/>
                </a:solidFill>
                <a:latin typeface="Quicksand"/>
                <a:ea typeface="Quicksand"/>
                <a:cs typeface="Quicksand"/>
                <a:sym typeface="Quicksand"/>
              </a:rPr>
              <a:t>Draw a line from the fingers to the number that shows how many there are.</a:t>
            </a:r>
            <a:endParaRPr sz="1600">
              <a:solidFill>
                <a:schemeClr val="dk1"/>
              </a:solidFill>
              <a:latin typeface="Quicksand"/>
              <a:ea typeface="Quicksand"/>
              <a:cs typeface="Quicksand"/>
              <a:sym typeface="Quicksand"/>
            </a:endParaRPr>
          </a:p>
        </p:txBody>
      </p:sp>
      <p:pic>
        <p:nvPicPr>
          <p:cNvPr id="439" name="Google Shape;439;p50"/>
          <p:cNvPicPr preferRelativeResize="0"/>
          <p:nvPr/>
        </p:nvPicPr>
        <p:blipFill>
          <a:blip r:embed="rId3">
            <a:alphaModFix/>
          </a:blip>
          <a:stretch>
            <a:fillRect/>
          </a:stretch>
        </p:blipFill>
        <p:spPr>
          <a:xfrm>
            <a:off x="4574451" y="964350"/>
            <a:ext cx="3306350" cy="3710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3" name="Shape 443"/>
        <p:cNvGrpSpPr/>
        <p:nvPr/>
      </p:nvGrpSpPr>
      <p:grpSpPr>
        <a:xfrm>
          <a:off x="0" y="0"/>
          <a:ext cx="0" cy="0"/>
          <a:chOff x="0" y="0"/>
          <a:chExt cx="0" cy="0"/>
        </a:xfrm>
      </p:grpSpPr>
      <p:sp>
        <p:nvSpPr>
          <p:cNvPr id="444" name="Google Shape;444;p51"/>
          <p:cNvSpPr txBox="1"/>
          <p:nvPr>
            <p:ph type="ctrTitle"/>
          </p:nvPr>
        </p:nvSpPr>
        <p:spPr>
          <a:xfrm>
            <a:off x="796425" y="160575"/>
            <a:ext cx="73152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latin typeface="Hepta Slab"/>
                <a:ea typeface="Hepta Slab"/>
                <a:cs typeface="Hepta Slab"/>
                <a:sym typeface="Hepta Slab"/>
              </a:rPr>
              <a:t>How Many Dots in 10-frames?</a:t>
            </a:r>
            <a:endParaRPr b="0" sz="2600">
              <a:latin typeface="Hepta Slab"/>
              <a:ea typeface="Hepta Slab"/>
              <a:cs typeface="Hepta Slab"/>
              <a:sym typeface="Hepta Slab"/>
            </a:endParaRPr>
          </a:p>
        </p:txBody>
      </p:sp>
      <p:sp>
        <p:nvSpPr>
          <p:cNvPr id="445" name="Google Shape;445;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46" name="Google Shape;446;p51"/>
          <p:cNvSpPr txBox="1"/>
          <p:nvPr/>
        </p:nvSpPr>
        <p:spPr>
          <a:xfrm>
            <a:off x="230850" y="1343725"/>
            <a:ext cx="5236500" cy="4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447" name="Google Shape;447;p51"/>
          <p:cNvSpPr txBox="1"/>
          <p:nvPr/>
        </p:nvSpPr>
        <p:spPr>
          <a:xfrm>
            <a:off x="546025" y="1269025"/>
            <a:ext cx="38352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Quicksand"/>
                <a:ea typeface="Quicksand"/>
                <a:cs typeface="Quicksand"/>
                <a:sym typeface="Quicksand"/>
              </a:rPr>
              <a:t>Let’s practice reading numbers again.</a:t>
            </a:r>
            <a:endParaRPr sz="16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6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600">
              <a:solidFill>
                <a:schemeClr val="dk1"/>
              </a:solidFill>
              <a:latin typeface="Quicksand"/>
              <a:ea typeface="Quicksand"/>
              <a:cs typeface="Quicksand"/>
              <a:sym typeface="Quicksand"/>
            </a:endParaRPr>
          </a:p>
          <a:p>
            <a:pPr indent="-330200" lvl="0" marL="457200" rtl="0" algn="l">
              <a:spcBef>
                <a:spcPts val="0"/>
              </a:spcBef>
              <a:spcAft>
                <a:spcPts val="0"/>
              </a:spcAft>
              <a:buClr>
                <a:schemeClr val="dk1"/>
              </a:buClr>
              <a:buSzPts val="1600"/>
              <a:buFont typeface="Quicksand"/>
              <a:buChar char="●"/>
            </a:pPr>
            <a:r>
              <a:rPr lang="en" sz="1600">
                <a:solidFill>
                  <a:schemeClr val="dk1"/>
                </a:solidFill>
                <a:latin typeface="Quicksand"/>
                <a:ea typeface="Quicksand"/>
                <a:cs typeface="Quicksand"/>
                <a:sym typeface="Quicksand"/>
              </a:rPr>
              <a:t>Now, figure out how many dots there are in each image. </a:t>
            </a:r>
            <a:endParaRPr sz="1600">
              <a:solidFill>
                <a:schemeClr val="dk1"/>
              </a:solidFill>
              <a:latin typeface="Quicksand"/>
              <a:ea typeface="Quicksand"/>
              <a:cs typeface="Quicksand"/>
              <a:sym typeface="Quicksand"/>
            </a:endParaRPr>
          </a:p>
          <a:p>
            <a:pPr indent="-330200" lvl="0" marL="457200" rtl="0" algn="l">
              <a:spcBef>
                <a:spcPts val="1000"/>
              </a:spcBef>
              <a:spcAft>
                <a:spcPts val="1000"/>
              </a:spcAft>
              <a:buClr>
                <a:schemeClr val="dk1"/>
              </a:buClr>
              <a:buSzPts val="1600"/>
              <a:buFont typeface="Quicksand"/>
              <a:buChar char="●"/>
            </a:pPr>
            <a:r>
              <a:rPr lang="en" sz="1600">
                <a:solidFill>
                  <a:schemeClr val="dk1"/>
                </a:solidFill>
                <a:latin typeface="Quicksand"/>
                <a:ea typeface="Quicksand"/>
                <a:cs typeface="Quicksand"/>
                <a:sym typeface="Quicksand"/>
              </a:rPr>
              <a:t>Circle the number that shows how many dots there are.</a:t>
            </a:r>
            <a:endParaRPr sz="1600">
              <a:solidFill>
                <a:schemeClr val="dk1"/>
              </a:solidFill>
              <a:latin typeface="Quicksand"/>
              <a:ea typeface="Quicksand"/>
              <a:cs typeface="Quicksand"/>
              <a:sym typeface="Quicksand"/>
            </a:endParaRPr>
          </a:p>
        </p:txBody>
      </p:sp>
      <p:pic>
        <p:nvPicPr>
          <p:cNvPr id="448" name="Google Shape;448;p51"/>
          <p:cNvPicPr preferRelativeResize="0"/>
          <p:nvPr/>
        </p:nvPicPr>
        <p:blipFill>
          <a:blip r:embed="rId3">
            <a:alphaModFix/>
          </a:blip>
          <a:stretch>
            <a:fillRect/>
          </a:stretch>
        </p:blipFill>
        <p:spPr>
          <a:xfrm>
            <a:off x="4931325" y="903675"/>
            <a:ext cx="2966510" cy="3729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2" name="Shape 452"/>
        <p:cNvGrpSpPr/>
        <p:nvPr/>
      </p:nvGrpSpPr>
      <p:grpSpPr>
        <a:xfrm>
          <a:off x="0" y="0"/>
          <a:ext cx="0" cy="0"/>
          <a:chOff x="0" y="0"/>
          <a:chExt cx="0" cy="0"/>
        </a:xfrm>
      </p:grpSpPr>
      <p:sp>
        <p:nvSpPr>
          <p:cNvPr id="453" name="Google Shape;453;p52"/>
          <p:cNvSpPr txBox="1"/>
          <p:nvPr>
            <p:ph type="ctrTitle"/>
          </p:nvPr>
        </p:nvSpPr>
        <p:spPr>
          <a:xfrm>
            <a:off x="796425" y="160575"/>
            <a:ext cx="73152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latin typeface="Hepta Slab"/>
                <a:ea typeface="Hepta Slab"/>
                <a:cs typeface="Hepta Slab"/>
                <a:sym typeface="Hepta Slab"/>
              </a:rPr>
              <a:t>How Many Dots in 10-frames?</a:t>
            </a:r>
            <a:endParaRPr b="0" sz="2600">
              <a:latin typeface="Hepta Slab"/>
              <a:ea typeface="Hepta Slab"/>
              <a:cs typeface="Hepta Slab"/>
              <a:sym typeface="Hepta Slab"/>
            </a:endParaRPr>
          </a:p>
        </p:txBody>
      </p:sp>
      <p:sp>
        <p:nvSpPr>
          <p:cNvPr id="454" name="Google Shape;454;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55" name="Google Shape;455;p52"/>
          <p:cNvSpPr txBox="1"/>
          <p:nvPr/>
        </p:nvSpPr>
        <p:spPr>
          <a:xfrm>
            <a:off x="230850" y="1343725"/>
            <a:ext cx="5236500" cy="4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456" name="Google Shape;456;p52"/>
          <p:cNvSpPr txBox="1"/>
          <p:nvPr/>
        </p:nvSpPr>
        <p:spPr>
          <a:xfrm>
            <a:off x="546025" y="1269025"/>
            <a:ext cx="3835200" cy="51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Quicksand"/>
                <a:ea typeface="Quicksand"/>
                <a:cs typeface="Quicksand"/>
                <a:sym typeface="Quicksand"/>
              </a:rPr>
              <a:t>Let’s practice reading numbers again.</a:t>
            </a:r>
            <a:endParaRPr sz="16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6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600">
              <a:solidFill>
                <a:schemeClr val="dk1"/>
              </a:solidFill>
              <a:latin typeface="Quicksand"/>
              <a:ea typeface="Quicksand"/>
              <a:cs typeface="Quicksand"/>
              <a:sym typeface="Quicksand"/>
            </a:endParaRPr>
          </a:p>
          <a:p>
            <a:pPr indent="-330200" lvl="0" marL="457200" rtl="0" algn="l">
              <a:spcBef>
                <a:spcPts val="0"/>
              </a:spcBef>
              <a:spcAft>
                <a:spcPts val="0"/>
              </a:spcAft>
              <a:buClr>
                <a:schemeClr val="dk1"/>
              </a:buClr>
              <a:buSzPts val="1600"/>
              <a:buFont typeface="Quicksand"/>
              <a:buChar char="●"/>
            </a:pPr>
            <a:r>
              <a:rPr lang="en" sz="1600">
                <a:solidFill>
                  <a:schemeClr val="dk1"/>
                </a:solidFill>
                <a:latin typeface="Quicksand"/>
                <a:ea typeface="Quicksand"/>
                <a:cs typeface="Quicksand"/>
                <a:sym typeface="Quicksand"/>
              </a:rPr>
              <a:t>Now, figure out how many dots there are in each image. </a:t>
            </a:r>
            <a:endParaRPr sz="1600">
              <a:solidFill>
                <a:schemeClr val="dk1"/>
              </a:solidFill>
              <a:latin typeface="Quicksand"/>
              <a:ea typeface="Quicksand"/>
              <a:cs typeface="Quicksand"/>
              <a:sym typeface="Quicksand"/>
            </a:endParaRPr>
          </a:p>
          <a:p>
            <a:pPr indent="-330200" lvl="0" marL="457200" rtl="0" algn="l">
              <a:spcBef>
                <a:spcPts val="1000"/>
              </a:spcBef>
              <a:spcAft>
                <a:spcPts val="1000"/>
              </a:spcAft>
              <a:buClr>
                <a:schemeClr val="dk1"/>
              </a:buClr>
              <a:buSzPts val="1600"/>
              <a:buFont typeface="Quicksand"/>
              <a:buChar char="●"/>
            </a:pPr>
            <a:r>
              <a:rPr lang="en" sz="1600">
                <a:solidFill>
                  <a:schemeClr val="dk1"/>
                </a:solidFill>
                <a:latin typeface="Quicksand"/>
                <a:ea typeface="Quicksand"/>
                <a:cs typeface="Quicksand"/>
                <a:sym typeface="Quicksand"/>
              </a:rPr>
              <a:t>Circle the number that shows how many dots there are.</a:t>
            </a:r>
            <a:endParaRPr sz="1600">
              <a:solidFill>
                <a:schemeClr val="dk1"/>
              </a:solidFill>
              <a:latin typeface="Quicksand"/>
              <a:ea typeface="Quicksand"/>
              <a:cs typeface="Quicksand"/>
              <a:sym typeface="Quicksand"/>
            </a:endParaRPr>
          </a:p>
        </p:txBody>
      </p:sp>
      <p:pic>
        <p:nvPicPr>
          <p:cNvPr id="457" name="Google Shape;457;p52"/>
          <p:cNvPicPr preferRelativeResize="0"/>
          <p:nvPr/>
        </p:nvPicPr>
        <p:blipFill>
          <a:blip r:embed="rId3">
            <a:alphaModFix/>
          </a:blip>
          <a:stretch>
            <a:fillRect/>
          </a:stretch>
        </p:blipFill>
        <p:spPr>
          <a:xfrm>
            <a:off x="4580775" y="1343725"/>
            <a:ext cx="3810000" cy="2962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1" name="Shape 461"/>
        <p:cNvGrpSpPr/>
        <p:nvPr/>
      </p:nvGrpSpPr>
      <p:grpSpPr>
        <a:xfrm>
          <a:off x="0" y="0"/>
          <a:ext cx="0" cy="0"/>
          <a:chOff x="0" y="0"/>
          <a:chExt cx="0" cy="0"/>
        </a:xfrm>
      </p:grpSpPr>
      <p:sp>
        <p:nvSpPr>
          <p:cNvPr id="462" name="Google Shape;462;p53"/>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463" name="Google Shape;463;p5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464" name="Google Shape;464;p53"/>
          <p:cNvSpPr txBox="1"/>
          <p:nvPr/>
        </p:nvSpPr>
        <p:spPr>
          <a:xfrm>
            <a:off x="1014763" y="126665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Grab and Count, Guess then Count</a:t>
            </a:r>
            <a:endParaRPr sz="1500">
              <a:solidFill>
                <a:srgbClr val="595959"/>
              </a:solidFill>
              <a:latin typeface="Livvic"/>
              <a:ea typeface="Livvic"/>
              <a:cs typeface="Livvic"/>
              <a:sym typeface="Livvic"/>
            </a:endParaRPr>
          </a:p>
        </p:txBody>
      </p:sp>
      <p:sp>
        <p:nvSpPr>
          <p:cNvPr id="465" name="Google Shape;465;p53"/>
          <p:cNvSpPr txBox="1"/>
          <p:nvPr/>
        </p:nvSpPr>
        <p:spPr>
          <a:xfrm>
            <a:off x="3831763"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 </a:t>
            </a:r>
            <a:endParaRPr sz="1500">
              <a:solidFill>
                <a:srgbClr val="595959"/>
              </a:solidFill>
              <a:latin typeface="Livvic"/>
              <a:ea typeface="Livvic"/>
              <a:cs typeface="Livvic"/>
              <a:sym typeface="Livvic"/>
            </a:endParaRPr>
          </a:p>
        </p:txBody>
      </p:sp>
      <p:sp>
        <p:nvSpPr>
          <p:cNvPr id="466" name="Google Shape;466;p53"/>
          <p:cNvSpPr txBox="1"/>
          <p:nvPr/>
        </p:nvSpPr>
        <p:spPr>
          <a:xfrm>
            <a:off x="6335988"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Tower Build, Count and Build to 20</a:t>
            </a:r>
            <a:endParaRPr sz="1500">
              <a:solidFill>
                <a:srgbClr val="595959"/>
              </a:solidFill>
              <a:latin typeface="Livvic"/>
              <a:ea typeface="Livvic"/>
              <a:cs typeface="Livvic"/>
              <a:sym typeface="Livvic"/>
            </a:endParaRPr>
          </a:p>
        </p:txBody>
      </p:sp>
      <p:pic>
        <p:nvPicPr>
          <p:cNvPr id="467" name="Google Shape;467;p53"/>
          <p:cNvPicPr preferRelativeResize="0"/>
          <p:nvPr/>
        </p:nvPicPr>
        <p:blipFill>
          <a:blip r:embed="rId3">
            <a:alphaModFix/>
          </a:blip>
          <a:stretch>
            <a:fillRect/>
          </a:stretch>
        </p:blipFill>
        <p:spPr>
          <a:xfrm>
            <a:off x="1374025" y="2101100"/>
            <a:ext cx="1485900" cy="1228725"/>
          </a:xfrm>
          <a:prstGeom prst="rect">
            <a:avLst/>
          </a:prstGeom>
          <a:noFill/>
          <a:ln cap="flat" cmpd="sng" w="19050">
            <a:solidFill>
              <a:schemeClr val="dk2"/>
            </a:solidFill>
            <a:prstDash val="solid"/>
            <a:round/>
            <a:headEnd len="sm" w="sm" type="none"/>
            <a:tailEnd len="sm" w="sm" type="none"/>
          </a:ln>
        </p:spPr>
      </p:pic>
      <p:pic>
        <p:nvPicPr>
          <p:cNvPr id="468" name="Google Shape;468;p53"/>
          <p:cNvPicPr preferRelativeResize="0"/>
          <p:nvPr/>
        </p:nvPicPr>
        <p:blipFill>
          <a:blip r:embed="rId4">
            <a:alphaModFix/>
          </a:blip>
          <a:stretch>
            <a:fillRect/>
          </a:stretch>
        </p:blipFill>
        <p:spPr>
          <a:xfrm>
            <a:off x="4132875" y="2071688"/>
            <a:ext cx="1362075" cy="1000125"/>
          </a:xfrm>
          <a:prstGeom prst="rect">
            <a:avLst/>
          </a:prstGeom>
          <a:noFill/>
          <a:ln cap="flat" cmpd="sng" w="19050">
            <a:solidFill>
              <a:schemeClr val="dk2"/>
            </a:solidFill>
            <a:prstDash val="solid"/>
            <a:round/>
            <a:headEnd len="sm" w="sm" type="none"/>
            <a:tailEnd len="sm" w="sm" type="none"/>
          </a:ln>
        </p:spPr>
      </p:pic>
      <p:pic>
        <p:nvPicPr>
          <p:cNvPr id="469" name="Google Shape;469;p53"/>
          <p:cNvPicPr preferRelativeResize="0"/>
          <p:nvPr/>
        </p:nvPicPr>
        <p:blipFill>
          <a:blip r:embed="rId5">
            <a:alphaModFix/>
          </a:blip>
          <a:stretch>
            <a:fillRect/>
          </a:stretch>
        </p:blipFill>
        <p:spPr>
          <a:xfrm>
            <a:off x="6887288" y="1926625"/>
            <a:ext cx="962025" cy="2524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3" name="Shape 473"/>
        <p:cNvGrpSpPr/>
        <p:nvPr/>
      </p:nvGrpSpPr>
      <p:grpSpPr>
        <a:xfrm>
          <a:off x="0" y="0"/>
          <a:ext cx="0" cy="0"/>
          <a:chOff x="0" y="0"/>
          <a:chExt cx="0" cy="0"/>
        </a:xfrm>
      </p:grpSpPr>
      <p:sp>
        <p:nvSpPr>
          <p:cNvPr id="474" name="Google Shape;474;p5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75" name="Google Shape;475;p54"/>
          <p:cNvSpPr txBox="1"/>
          <p:nvPr/>
        </p:nvSpPr>
        <p:spPr>
          <a:xfrm>
            <a:off x="1756875" y="2253900"/>
            <a:ext cx="12714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476" name="Google Shape;476;p54"/>
          <p:cNvPicPr preferRelativeResize="0"/>
          <p:nvPr/>
        </p:nvPicPr>
        <p:blipFill>
          <a:blip r:embed="rId3">
            <a:alphaModFix/>
          </a:blip>
          <a:stretch>
            <a:fillRect/>
          </a:stretch>
        </p:blipFill>
        <p:spPr>
          <a:xfrm>
            <a:off x="3406825" y="2820896"/>
            <a:ext cx="1798800" cy="1591579"/>
          </a:xfrm>
          <a:prstGeom prst="rect">
            <a:avLst/>
          </a:prstGeom>
          <a:noFill/>
          <a:ln>
            <a:noFill/>
          </a:ln>
        </p:spPr>
      </p:pic>
      <p:sp>
        <p:nvSpPr>
          <p:cNvPr id="477" name="Google Shape;477;p5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478" name="Google Shape;478;p54"/>
          <p:cNvSpPr/>
          <p:nvPr/>
        </p:nvSpPr>
        <p:spPr>
          <a:xfrm>
            <a:off x="5358525" y="1837588"/>
            <a:ext cx="2517455" cy="146832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54"/>
          <p:cNvSpPr txBox="1"/>
          <p:nvPr/>
        </p:nvSpPr>
        <p:spPr>
          <a:xfrm>
            <a:off x="5717850" y="2040000"/>
            <a:ext cx="17988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2"/>
                </a:solidFill>
                <a:latin typeface="Hepta Slab"/>
                <a:ea typeface="Hepta Slab"/>
                <a:cs typeface="Hepta Slab"/>
                <a:sym typeface="Hepta Slab"/>
              </a:rPr>
              <a:t>How are the images different?</a:t>
            </a:r>
            <a:endParaRPr sz="700">
              <a:solidFill>
                <a:srgbClr val="595959"/>
              </a:solidFill>
            </a:endParaRPr>
          </a:p>
        </p:txBody>
      </p:sp>
      <p:pic>
        <p:nvPicPr>
          <p:cNvPr id="480" name="Google Shape;480;p54"/>
          <p:cNvPicPr preferRelativeResize="0"/>
          <p:nvPr/>
        </p:nvPicPr>
        <p:blipFill>
          <a:blip r:embed="rId4">
            <a:alphaModFix/>
          </a:blip>
          <a:stretch>
            <a:fillRect/>
          </a:stretch>
        </p:blipFill>
        <p:spPr>
          <a:xfrm>
            <a:off x="1579050" y="528975"/>
            <a:ext cx="2581275" cy="914400"/>
          </a:xfrm>
          <a:prstGeom prst="rect">
            <a:avLst/>
          </a:prstGeom>
          <a:noFill/>
          <a:ln cap="flat" cmpd="sng" w="19050">
            <a:solidFill>
              <a:schemeClr val="dk2"/>
            </a:solidFill>
            <a:prstDash val="solid"/>
            <a:round/>
            <a:headEnd len="sm" w="sm" type="none"/>
            <a:tailEnd len="sm" w="sm" type="none"/>
          </a:ln>
        </p:spPr>
      </p:pic>
      <p:sp>
        <p:nvSpPr>
          <p:cNvPr id="481" name="Google Shape;481;p54"/>
          <p:cNvSpPr/>
          <p:nvPr/>
        </p:nvSpPr>
        <p:spPr>
          <a:xfrm flipH="1">
            <a:off x="670475" y="2424750"/>
            <a:ext cx="2517455" cy="146832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4"/>
          <p:cNvSpPr txBox="1"/>
          <p:nvPr/>
        </p:nvSpPr>
        <p:spPr>
          <a:xfrm flipH="1">
            <a:off x="1029805" y="2627163"/>
            <a:ext cx="17988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2"/>
                </a:solidFill>
                <a:latin typeface="Hepta Slab"/>
                <a:ea typeface="Hepta Slab"/>
                <a:cs typeface="Hepta Slab"/>
                <a:sym typeface="Hepta Slab"/>
              </a:rPr>
              <a:t>How are the images the same?</a:t>
            </a:r>
            <a:endParaRPr sz="700">
              <a:solidFill>
                <a:srgbClr val="595959"/>
              </a:solidFill>
            </a:endParaRPr>
          </a:p>
        </p:txBody>
      </p:sp>
      <p:pic>
        <p:nvPicPr>
          <p:cNvPr id="483" name="Google Shape;483;p54"/>
          <p:cNvPicPr preferRelativeResize="0"/>
          <p:nvPr/>
        </p:nvPicPr>
        <p:blipFill>
          <a:blip r:embed="rId5">
            <a:alphaModFix/>
          </a:blip>
          <a:stretch>
            <a:fillRect/>
          </a:stretch>
        </p:blipFill>
        <p:spPr>
          <a:xfrm>
            <a:off x="4682625" y="437417"/>
            <a:ext cx="1466850" cy="1400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87" name="Shape 487"/>
        <p:cNvGrpSpPr/>
        <p:nvPr/>
      </p:nvGrpSpPr>
      <p:grpSpPr>
        <a:xfrm>
          <a:off x="0" y="0"/>
          <a:ext cx="0" cy="0"/>
          <a:chOff x="0" y="0"/>
          <a:chExt cx="0" cy="0"/>
        </a:xfrm>
      </p:grpSpPr>
      <p:sp>
        <p:nvSpPr>
          <p:cNvPr id="488" name="Google Shape;488;p55"/>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Fingers and 10-Frames</a:t>
            </a:r>
            <a:endParaRPr sz="4000">
              <a:solidFill>
                <a:srgbClr val="434343"/>
              </a:solidFill>
              <a:latin typeface="Hepta Slab"/>
              <a:ea typeface="Hepta Slab"/>
              <a:cs typeface="Hepta Slab"/>
              <a:sym typeface="Hepta Slab"/>
            </a:endParaRPr>
          </a:p>
        </p:txBody>
      </p:sp>
      <p:sp>
        <p:nvSpPr>
          <p:cNvPr id="489" name="Google Shape;489;p55"/>
          <p:cNvSpPr txBox="1"/>
          <p:nvPr/>
        </p:nvSpPr>
        <p:spPr>
          <a:xfrm>
            <a:off x="2614625" y="2679425"/>
            <a:ext cx="4639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show numbers on our fingers and 10-frames.</a:t>
            </a:r>
            <a:endParaRPr>
              <a:latin typeface="Quicksand"/>
              <a:ea typeface="Quicksand"/>
              <a:cs typeface="Quicksand"/>
              <a:sym typeface="Quicksand"/>
            </a:endParaRPr>
          </a:p>
        </p:txBody>
      </p:sp>
      <p:sp>
        <p:nvSpPr>
          <p:cNvPr id="490" name="Google Shape;490;p55"/>
          <p:cNvSpPr/>
          <p:nvPr/>
        </p:nvSpPr>
        <p:spPr>
          <a:xfrm>
            <a:off x="2064552" y="2679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55"/>
          <p:cNvSpPr txBox="1"/>
          <p:nvPr/>
        </p:nvSpPr>
        <p:spPr>
          <a:xfrm>
            <a:off x="0" y="4834325"/>
            <a:ext cx="6351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K.CC.B.5, K.NBT.A.1</a:t>
            </a:r>
            <a:endParaRPr sz="1100">
              <a:latin typeface="Quicksand"/>
              <a:ea typeface="Quicksand"/>
              <a:cs typeface="Quicksand"/>
              <a:sym typeface="Quicksand"/>
            </a:endParaRPr>
          </a:p>
        </p:txBody>
      </p:sp>
      <p:sp>
        <p:nvSpPr>
          <p:cNvPr id="492" name="Google Shape;492;p55"/>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6" name="Shape 496"/>
        <p:cNvGrpSpPr/>
        <p:nvPr/>
      </p:nvGrpSpPr>
      <p:grpSpPr>
        <a:xfrm>
          <a:off x="0" y="0"/>
          <a:ext cx="0" cy="0"/>
          <a:chOff x="0" y="0"/>
          <a:chExt cx="0" cy="0"/>
        </a:xfrm>
      </p:grpSpPr>
      <p:sp>
        <p:nvSpPr>
          <p:cNvPr id="497" name="Google Shape;497;p56"/>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5 Fingers and Some More Fingers</a:t>
            </a:r>
            <a:endParaRPr b="0" sz="2700">
              <a:solidFill>
                <a:srgbClr val="595959"/>
              </a:solidFill>
              <a:latin typeface="Hepta Slab"/>
              <a:ea typeface="Hepta Slab"/>
              <a:cs typeface="Hepta Slab"/>
              <a:sym typeface="Hepta Slab"/>
            </a:endParaRPr>
          </a:p>
        </p:txBody>
      </p:sp>
      <p:sp>
        <p:nvSpPr>
          <p:cNvPr id="498" name="Google Shape;498;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99" name="Google Shape;499;p56"/>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6"/>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501" name="Google Shape;501;p56"/>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6"/>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503" name="Google Shape;503;p56"/>
          <p:cNvPicPr preferRelativeResize="0"/>
          <p:nvPr/>
        </p:nvPicPr>
        <p:blipFill>
          <a:blip r:embed="rId3">
            <a:alphaModFix/>
          </a:blip>
          <a:stretch>
            <a:fillRect/>
          </a:stretch>
        </p:blipFill>
        <p:spPr>
          <a:xfrm>
            <a:off x="3351627" y="1984599"/>
            <a:ext cx="2528875" cy="148434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7" name="Shape 507"/>
        <p:cNvGrpSpPr/>
        <p:nvPr/>
      </p:nvGrpSpPr>
      <p:grpSpPr>
        <a:xfrm>
          <a:off x="0" y="0"/>
          <a:ext cx="0" cy="0"/>
          <a:chOff x="0" y="0"/>
          <a:chExt cx="0" cy="0"/>
        </a:xfrm>
      </p:grpSpPr>
      <p:sp>
        <p:nvSpPr>
          <p:cNvPr id="508" name="Google Shape;508;p57"/>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5 Fingers and Some More Fingers</a:t>
            </a:r>
            <a:endParaRPr b="0" sz="2700">
              <a:solidFill>
                <a:srgbClr val="595959"/>
              </a:solidFill>
              <a:latin typeface="Hepta Slab"/>
              <a:ea typeface="Hepta Slab"/>
              <a:cs typeface="Hepta Slab"/>
              <a:sym typeface="Hepta Slab"/>
            </a:endParaRPr>
          </a:p>
        </p:txBody>
      </p:sp>
      <p:sp>
        <p:nvSpPr>
          <p:cNvPr id="509" name="Google Shape;509;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10" name="Google Shape;510;p57"/>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7"/>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512" name="Google Shape;512;p57"/>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7"/>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514" name="Google Shape;514;p57"/>
          <p:cNvPicPr preferRelativeResize="0"/>
          <p:nvPr/>
        </p:nvPicPr>
        <p:blipFill>
          <a:blip r:embed="rId3">
            <a:alphaModFix/>
          </a:blip>
          <a:stretch>
            <a:fillRect/>
          </a:stretch>
        </p:blipFill>
        <p:spPr>
          <a:xfrm>
            <a:off x="3223825" y="1947924"/>
            <a:ext cx="2331850" cy="1691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8" name="Shape 518"/>
        <p:cNvGrpSpPr/>
        <p:nvPr/>
      </p:nvGrpSpPr>
      <p:grpSpPr>
        <a:xfrm>
          <a:off x="0" y="0"/>
          <a:ext cx="0" cy="0"/>
          <a:chOff x="0" y="0"/>
          <a:chExt cx="0" cy="0"/>
        </a:xfrm>
      </p:grpSpPr>
      <p:sp>
        <p:nvSpPr>
          <p:cNvPr id="519" name="Google Shape;519;p58"/>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5 Fingers and Some More Fingers</a:t>
            </a:r>
            <a:endParaRPr b="0" sz="2700">
              <a:solidFill>
                <a:srgbClr val="595959"/>
              </a:solidFill>
              <a:latin typeface="Hepta Slab"/>
              <a:ea typeface="Hepta Slab"/>
              <a:cs typeface="Hepta Slab"/>
              <a:sym typeface="Hepta Slab"/>
            </a:endParaRPr>
          </a:p>
        </p:txBody>
      </p:sp>
      <p:sp>
        <p:nvSpPr>
          <p:cNvPr id="520" name="Google Shape;520;p5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21" name="Google Shape;521;p58"/>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58"/>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523" name="Google Shape;523;p58"/>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8"/>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525" name="Google Shape;525;p58"/>
          <p:cNvPicPr preferRelativeResize="0"/>
          <p:nvPr/>
        </p:nvPicPr>
        <p:blipFill>
          <a:blip r:embed="rId3">
            <a:alphaModFix/>
          </a:blip>
          <a:stretch>
            <a:fillRect/>
          </a:stretch>
        </p:blipFill>
        <p:spPr>
          <a:xfrm>
            <a:off x="3214650" y="1938758"/>
            <a:ext cx="2257425" cy="1647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9" name="Shape 529"/>
        <p:cNvGrpSpPr/>
        <p:nvPr/>
      </p:nvGrpSpPr>
      <p:grpSpPr>
        <a:xfrm>
          <a:off x="0" y="0"/>
          <a:ext cx="0" cy="0"/>
          <a:chOff x="0" y="0"/>
          <a:chExt cx="0" cy="0"/>
        </a:xfrm>
      </p:grpSpPr>
      <p:sp>
        <p:nvSpPr>
          <p:cNvPr id="530" name="Google Shape;530;p59"/>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5 Fingers and Some More Fingers</a:t>
            </a:r>
            <a:endParaRPr b="0" sz="2700">
              <a:solidFill>
                <a:srgbClr val="595959"/>
              </a:solidFill>
              <a:latin typeface="Hepta Slab"/>
              <a:ea typeface="Hepta Slab"/>
              <a:cs typeface="Hepta Slab"/>
              <a:sym typeface="Hepta Slab"/>
            </a:endParaRPr>
          </a:p>
        </p:txBody>
      </p:sp>
      <p:sp>
        <p:nvSpPr>
          <p:cNvPr id="531" name="Google Shape;531;p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32" name="Google Shape;532;p59"/>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59"/>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534" name="Google Shape;534;p59"/>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59"/>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536" name="Google Shape;536;p59"/>
          <p:cNvPicPr preferRelativeResize="0"/>
          <p:nvPr/>
        </p:nvPicPr>
        <p:blipFill>
          <a:blip r:embed="rId3">
            <a:alphaModFix/>
          </a:blip>
          <a:stretch>
            <a:fillRect/>
          </a:stretch>
        </p:blipFill>
        <p:spPr>
          <a:xfrm>
            <a:off x="3086300" y="1966249"/>
            <a:ext cx="2528875" cy="1741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0" name="Shape 540"/>
        <p:cNvGrpSpPr/>
        <p:nvPr/>
      </p:nvGrpSpPr>
      <p:grpSpPr>
        <a:xfrm>
          <a:off x="0" y="0"/>
          <a:ext cx="0" cy="0"/>
          <a:chOff x="0" y="0"/>
          <a:chExt cx="0" cy="0"/>
        </a:xfrm>
      </p:grpSpPr>
      <p:sp>
        <p:nvSpPr>
          <p:cNvPr id="541" name="Google Shape;541;p60"/>
          <p:cNvSpPr txBox="1"/>
          <p:nvPr>
            <p:ph type="ctrTitle"/>
          </p:nvPr>
        </p:nvSpPr>
        <p:spPr>
          <a:xfrm>
            <a:off x="567925" y="476950"/>
            <a:ext cx="74727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Lots of Fingers</a:t>
            </a:r>
            <a:endParaRPr b="0" sz="3000">
              <a:solidFill>
                <a:srgbClr val="595959"/>
              </a:solidFill>
              <a:latin typeface="Hepta Slab"/>
              <a:ea typeface="Hepta Slab"/>
              <a:cs typeface="Hepta Slab"/>
              <a:sym typeface="Hepta Slab"/>
            </a:endParaRPr>
          </a:p>
        </p:txBody>
      </p:sp>
      <p:sp>
        <p:nvSpPr>
          <p:cNvPr id="542" name="Google Shape;542;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43" name="Google Shape;543;p60"/>
          <p:cNvSpPr txBox="1"/>
          <p:nvPr/>
        </p:nvSpPr>
        <p:spPr>
          <a:xfrm>
            <a:off x="986100" y="1326125"/>
            <a:ext cx="7634400" cy="480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Show 5 with your fingers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How do you know that you are holding up 5 fingers?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Show 6 with your fingers. Did you and your partner show 6 the same way?</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Show 10 with your fingers.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How do you know that you’re holding up 10 fingers?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Show 13 with your fingers.</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Work with a partner to show 13 with your fingers.</a:t>
            </a:r>
            <a:endParaRPr sz="1600">
              <a:latin typeface="Livvic"/>
              <a:ea typeface="Livvic"/>
              <a:cs typeface="Livvic"/>
              <a:sym typeface="Livvic"/>
            </a:endParaRPr>
          </a:p>
          <a:p>
            <a:pPr indent="-330200" lvl="0" marL="457200" rtl="0" algn="l">
              <a:spcBef>
                <a:spcPts val="1000"/>
              </a:spcBef>
              <a:spcAft>
                <a:spcPts val="1000"/>
              </a:spcAft>
              <a:buSzPts val="1600"/>
              <a:buFont typeface="Livvic"/>
              <a:buChar char="●"/>
            </a:pPr>
            <a:r>
              <a:rPr lang="en" sz="1600">
                <a:latin typeface="Livvic"/>
                <a:ea typeface="Livvic"/>
                <a:cs typeface="Livvic"/>
                <a:sym typeface="Livvic"/>
              </a:rPr>
              <a:t>Repeat with numbers 15, 18, and 20.</a:t>
            </a:r>
            <a:endParaRPr sz="1600">
              <a:latin typeface="Livvic"/>
              <a:ea typeface="Livvic"/>
              <a:cs typeface="Livvic"/>
              <a:sym typeface="Livvic"/>
            </a:endParaRPr>
          </a:p>
        </p:txBody>
      </p:sp>
      <p:pic>
        <p:nvPicPr>
          <p:cNvPr id="544" name="Google Shape;544;p60"/>
          <p:cNvPicPr preferRelativeResize="0"/>
          <p:nvPr/>
        </p:nvPicPr>
        <p:blipFill>
          <a:blip r:embed="rId3">
            <a:alphaModFix/>
          </a:blip>
          <a:stretch>
            <a:fillRect/>
          </a:stretch>
        </p:blipFill>
        <p:spPr>
          <a:xfrm rot="1203996">
            <a:off x="6565775" y="3049375"/>
            <a:ext cx="1935275" cy="1038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8" name="Shape 548"/>
        <p:cNvGrpSpPr/>
        <p:nvPr/>
      </p:nvGrpSpPr>
      <p:grpSpPr>
        <a:xfrm>
          <a:off x="0" y="0"/>
          <a:ext cx="0" cy="0"/>
          <a:chOff x="0" y="0"/>
          <a:chExt cx="0" cy="0"/>
        </a:xfrm>
      </p:grpSpPr>
      <p:sp>
        <p:nvSpPr>
          <p:cNvPr id="549" name="Google Shape;549;p61"/>
          <p:cNvSpPr txBox="1"/>
          <p:nvPr>
            <p:ph type="ctrTitle"/>
          </p:nvPr>
        </p:nvSpPr>
        <p:spPr>
          <a:xfrm>
            <a:off x="579600" y="431650"/>
            <a:ext cx="69456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Fingers to 10-Frames</a:t>
            </a:r>
            <a:endParaRPr b="0" sz="3000">
              <a:solidFill>
                <a:srgbClr val="595959"/>
              </a:solidFill>
              <a:latin typeface="Hepta Slab"/>
              <a:ea typeface="Hepta Slab"/>
              <a:cs typeface="Hepta Slab"/>
              <a:sym typeface="Hepta Slab"/>
            </a:endParaRPr>
          </a:p>
        </p:txBody>
      </p:sp>
      <p:sp>
        <p:nvSpPr>
          <p:cNvPr id="550" name="Google Shape;550;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51" name="Google Shape;551;p61"/>
          <p:cNvSpPr txBox="1"/>
          <p:nvPr/>
        </p:nvSpPr>
        <p:spPr>
          <a:xfrm>
            <a:off x="579600" y="1266100"/>
            <a:ext cx="7527000" cy="1150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2000">
                <a:latin typeface="Livvic"/>
                <a:ea typeface="Livvic"/>
                <a:cs typeface="Livvic"/>
                <a:sym typeface="Livvic"/>
              </a:rPr>
              <a:t>One partner figures out how many fingers are displayed in the image. The other partner displays the same number of counters on a 10-frame. Switch roles for each problem. </a:t>
            </a:r>
            <a:endParaRPr sz="1800">
              <a:latin typeface="Livvic"/>
              <a:ea typeface="Livvic"/>
              <a:cs typeface="Livvic"/>
              <a:sym typeface="Livvic"/>
            </a:endParaRPr>
          </a:p>
        </p:txBody>
      </p:sp>
      <p:pic>
        <p:nvPicPr>
          <p:cNvPr id="552" name="Google Shape;552;p61"/>
          <p:cNvPicPr preferRelativeResize="0"/>
          <p:nvPr/>
        </p:nvPicPr>
        <p:blipFill>
          <a:blip r:embed="rId3">
            <a:alphaModFix/>
          </a:blip>
          <a:stretch>
            <a:fillRect/>
          </a:stretch>
        </p:blipFill>
        <p:spPr>
          <a:xfrm>
            <a:off x="885850" y="2573650"/>
            <a:ext cx="3345975" cy="1196830"/>
          </a:xfrm>
          <a:prstGeom prst="rect">
            <a:avLst/>
          </a:prstGeom>
          <a:noFill/>
          <a:ln cap="flat" cmpd="sng" w="19050">
            <a:solidFill>
              <a:schemeClr val="dk2"/>
            </a:solidFill>
            <a:prstDash val="solid"/>
            <a:round/>
            <a:headEnd len="sm" w="sm" type="none"/>
            <a:tailEnd len="sm" w="sm" type="none"/>
          </a:ln>
        </p:spPr>
      </p:pic>
      <p:pic>
        <p:nvPicPr>
          <p:cNvPr id="553" name="Google Shape;553;p61"/>
          <p:cNvPicPr preferRelativeResize="0"/>
          <p:nvPr/>
        </p:nvPicPr>
        <p:blipFill>
          <a:blip r:embed="rId4">
            <a:alphaModFix/>
          </a:blip>
          <a:stretch>
            <a:fillRect/>
          </a:stretch>
        </p:blipFill>
        <p:spPr>
          <a:xfrm>
            <a:off x="4506775" y="2484975"/>
            <a:ext cx="3345975" cy="1365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7" name="Shape 557"/>
        <p:cNvGrpSpPr/>
        <p:nvPr/>
      </p:nvGrpSpPr>
      <p:grpSpPr>
        <a:xfrm>
          <a:off x="0" y="0"/>
          <a:ext cx="0" cy="0"/>
          <a:chOff x="0" y="0"/>
          <a:chExt cx="0" cy="0"/>
        </a:xfrm>
      </p:grpSpPr>
      <p:sp>
        <p:nvSpPr>
          <p:cNvPr id="558" name="Google Shape;558;p62"/>
          <p:cNvSpPr txBox="1"/>
          <p:nvPr>
            <p:ph type="ctrTitle"/>
          </p:nvPr>
        </p:nvSpPr>
        <p:spPr>
          <a:xfrm>
            <a:off x="579600" y="431650"/>
            <a:ext cx="69456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Fingers to 10-Frames</a:t>
            </a:r>
            <a:endParaRPr b="0" sz="3000">
              <a:solidFill>
                <a:srgbClr val="595959"/>
              </a:solidFill>
              <a:latin typeface="Hepta Slab"/>
              <a:ea typeface="Hepta Slab"/>
              <a:cs typeface="Hepta Slab"/>
              <a:sym typeface="Hepta Slab"/>
            </a:endParaRPr>
          </a:p>
        </p:txBody>
      </p:sp>
      <p:sp>
        <p:nvSpPr>
          <p:cNvPr id="559" name="Google Shape;559;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60" name="Google Shape;560;p62"/>
          <p:cNvSpPr txBox="1"/>
          <p:nvPr/>
        </p:nvSpPr>
        <p:spPr>
          <a:xfrm>
            <a:off x="579600" y="1266100"/>
            <a:ext cx="7527000" cy="1150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2000">
                <a:latin typeface="Livvic"/>
                <a:ea typeface="Livvic"/>
                <a:cs typeface="Livvic"/>
                <a:sym typeface="Livvic"/>
              </a:rPr>
              <a:t>One partner figures out how many fingers are displayed in the image. The other partner displays the same number of counters on a 10-frame. Switch roles for each problem. </a:t>
            </a:r>
            <a:endParaRPr sz="1800">
              <a:latin typeface="Livvic"/>
              <a:ea typeface="Livvic"/>
              <a:cs typeface="Livvic"/>
              <a:sym typeface="Livvic"/>
            </a:endParaRPr>
          </a:p>
        </p:txBody>
      </p:sp>
      <p:pic>
        <p:nvPicPr>
          <p:cNvPr id="561" name="Google Shape;561;p62"/>
          <p:cNvPicPr preferRelativeResize="0"/>
          <p:nvPr/>
        </p:nvPicPr>
        <p:blipFill>
          <a:blip r:embed="rId3">
            <a:alphaModFix/>
          </a:blip>
          <a:stretch>
            <a:fillRect/>
          </a:stretch>
        </p:blipFill>
        <p:spPr>
          <a:xfrm>
            <a:off x="4506775" y="2484975"/>
            <a:ext cx="3345975" cy="1365700"/>
          </a:xfrm>
          <a:prstGeom prst="rect">
            <a:avLst/>
          </a:prstGeom>
          <a:noFill/>
          <a:ln cap="flat" cmpd="sng" w="19050">
            <a:solidFill>
              <a:schemeClr val="dk2"/>
            </a:solidFill>
            <a:prstDash val="solid"/>
            <a:round/>
            <a:headEnd len="sm" w="sm" type="none"/>
            <a:tailEnd len="sm" w="sm" type="none"/>
          </a:ln>
        </p:spPr>
      </p:pic>
      <p:pic>
        <p:nvPicPr>
          <p:cNvPr id="562" name="Google Shape;562;p62"/>
          <p:cNvPicPr preferRelativeResize="0"/>
          <p:nvPr/>
        </p:nvPicPr>
        <p:blipFill>
          <a:blip r:embed="rId4">
            <a:alphaModFix/>
          </a:blip>
          <a:stretch>
            <a:fillRect/>
          </a:stretch>
        </p:blipFill>
        <p:spPr>
          <a:xfrm>
            <a:off x="665825" y="2573650"/>
            <a:ext cx="3457575" cy="1133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6" name="Shape 566"/>
        <p:cNvGrpSpPr/>
        <p:nvPr/>
      </p:nvGrpSpPr>
      <p:grpSpPr>
        <a:xfrm>
          <a:off x="0" y="0"/>
          <a:ext cx="0" cy="0"/>
          <a:chOff x="0" y="0"/>
          <a:chExt cx="0" cy="0"/>
        </a:xfrm>
      </p:grpSpPr>
      <p:sp>
        <p:nvSpPr>
          <p:cNvPr id="567" name="Google Shape;567;p63"/>
          <p:cNvSpPr txBox="1"/>
          <p:nvPr>
            <p:ph type="ctrTitle"/>
          </p:nvPr>
        </p:nvSpPr>
        <p:spPr>
          <a:xfrm>
            <a:off x="579600" y="431650"/>
            <a:ext cx="69456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Fingers to 10-Frames</a:t>
            </a:r>
            <a:endParaRPr b="0" sz="3000">
              <a:solidFill>
                <a:srgbClr val="595959"/>
              </a:solidFill>
              <a:latin typeface="Hepta Slab"/>
              <a:ea typeface="Hepta Slab"/>
              <a:cs typeface="Hepta Slab"/>
              <a:sym typeface="Hepta Slab"/>
            </a:endParaRPr>
          </a:p>
        </p:txBody>
      </p:sp>
      <p:sp>
        <p:nvSpPr>
          <p:cNvPr id="568" name="Google Shape;568;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69" name="Google Shape;569;p63"/>
          <p:cNvSpPr txBox="1"/>
          <p:nvPr/>
        </p:nvSpPr>
        <p:spPr>
          <a:xfrm>
            <a:off x="579600" y="1266100"/>
            <a:ext cx="7527000" cy="1150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2000">
                <a:latin typeface="Livvic"/>
                <a:ea typeface="Livvic"/>
                <a:cs typeface="Livvic"/>
                <a:sym typeface="Livvic"/>
              </a:rPr>
              <a:t>One partner figures out how many fingers are displayed in the image. The other partner displays the same number of counters on a 10-frame. Switch roles for each problem. </a:t>
            </a:r>
            <a:endParaRPr sz="1800">
              <a:latin typeface="Livvic"/>
              <a:ea typeface="Livvic"/>
              <a:cs typeface="Livvic"/>
              <a:sym typeface="Livvic"/>
            </a:endParaRPr>
          </a:p>
        </p:txBody>
      </p:sp>
      <p:pic>
        <p:nvPicPr>
          <p:cNvPr id="570" name="Google Shape;570;p63"/>
          <p:cNvPicPr preferRelativeResize="0"/>
          <p:nvPr/>
        </p:nvPicPr>
        <p:blipFill>
          <a:blip r:embed="rId3">
            <a:alphaModFix/>
          </a:blip>
          <a:stretch>
            <a:fillRect/>
          </a:stretch>
        </p:blipFill>
        <p:spPr>
          <a:xfrm>
            <a:off x="4506775" y="2484975"/>
            <a:ext cx="3345975" cy="1365700"/>
          </a:xfrm>
          <a:prstGeom prst="rect">
            <a:avLst/>
          </a:prstGeom>
          <a:noFill/>
          <a:ln cap="flat" cmpd="sng" w="19050">
            <a:solidFill>
              <a:schemeClr val="dk2"/>
            </a:solidFill>
            <a:prstDash val="solid"/>
            <a:round/>
            <a:headEnd len="sm" w="sm" type="none"/>
            <a:tailEnd len="sm" w="sm" type="none"/>
          </a:ln>
        </p:spPr>
      </p:pic>
      <p:pic>
        <p:nvPicPr>
          <p:cNvPr id="571" name="Google Shape;571;p63"/>
          <p:cNvPicPr preferRelativeResize="0"/>
          <p:nvPr/>
        </p:nvPicPr>
        <p:blipFill>
          <a:blip r:embed="rId4">
            <a:alphaModFix/>
          </a:blip>
          <a:stretch>
            <a:fillRect/>
          </a:stretch>
        </p:blipFill>
        <p:spPr>
          <a:xfrm>
            <a:off x="720850" y="2573650"/>
            <a:ext cx="3457575" cy="1133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5" name="Shape 575"/>
        <p:cNvGrpSpPr/>
        <p:nvPr/>
      </p:nvGrpSpPr>
      <p:grpSpPr>
        <a:xfrm>
          <a:off x="0" y="0"/>
          <a:ext cx="0" cy="0"/>
          <a:chOff x="0" y="0"/>
          <a:chExt cx="0" cy="0"/>
        </a:xfrm>
      </p:grpSpPr>
      <p:sp>
        <p:nvSpPr>
          <p:cNvPr id="576" name="Google Shape;576;p64"/>
          <p:cNvSpPr txBox="1"/>
          <p:nvPr>
            <p:ph type="ctrTitle"/>
          </p:nvPr>
        </p:nvSpPr>
        <p:spPr>
          <a:xfrm>
            <a:off x="579600" y="431650"/>
            <a:ext cx="69456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Fingers to 10-Frames</a:t>
            </a:r>
            <a:endParaRPr b="0" sz="3000">
              <a:solidFill>
                <a:srgbClr val="595959"/>
              </a:solidFill>
              <a:latin typeface="Hepta Slab"/>
              <a:ea typeface="Hepta Slab"/>
              <a:cs typeface="Hepta Slab"/>
              <a:sym typeface="Hepta Slab"/>
            </a:endParaRPr>
          </a:p>
        </p:txBody>
      </p:sp>
      <p:sp>
        <p:nvSpPr>
          <p:cNvPr id="577" name="Google Shape;577;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78" name="Google Shape;578;p64"/>
          <p:cNvSpPr txBox="1"/>
          <p:nvPr/>
        </p:nvSpPr>
        <p:spPr>
          <a:xfrm>
            <a:off x="579600" y="1266100"/>
            <a:ext cx="7527000" cy="1150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2000">
                <a:latin typeface="Livvic"/>
                <a:ea typeface="Livvic"/>
                <a:cs typeface="Livvic"/>
                <a:sym typeface="Livvic"/>
              </a:rPr>
              <a:t>One partner figures out how many fingers are displayed in the image. The other partner displays the same number of counters on a 10-frame. Switch roles for each problem. </a:t>
            </a:r>
            <a:endParaRPr sz="1800">
              <a:latin typeface="Livvic"/>
              <a:ea typeface="Livvic"/>
              <a:cs typeface="Livvic"/>
              <a:sym typeface="Livvic"/>
            </a:endParaRPr>
          </a:p>
        </p:txBody>
      </p:sp>
      <p:pic>
        <p:nvPicPr>
          <p:cNvPr id="579" name="Google Shape;579;p64"/>
          <p:cNvPicPr preferRelativeResize="0"/>
          <p:nvPr/>
        </p:nvPicPr>
        <p:blipFill>
          <a:blip r:embed="rId3">
            <a:alphaModFix/>
          </a:blip>
          <a:stretch>
            <a:fillRect/>
          </a:stretch>
        </p:blipFill>
        <p:spPr>
          <a:xfrm>
            <a:off x="4506775" y="2484975"/>
            <a:ext cx="3345975" cy="1365700"/>
          </a:xfrm>
          <a:prstGeom prst="rect">
            <a:avLst/>
          </a:prstGeom>
          <a:noFill/>
          <a:ln cap="flat" cmpd="sng" w="19050">
            <a:solidFill>
              <a:schemeClr val="dk2"/>
            </a:solidFill>
            <a:prstDash val="solid"/>
            <a:round/>
            <a:headEnd len="sm" w="sm" type="none"/>
            <a:tailEnd len="sm" w="sm" type="none"/>
          </a:ln>
        </p:spPr>
      </p:pic>
      <p:pic>
        <p:nvPicPr>
          <p:cNvPr id="580" name="Google Shape;580;p64"/>
          <p:cNvPicPr preferRelativeResize="0"/>
          <p:nvPr/>
        </p:nvPicPr>
        <p:blipFill>
          <a:blip r:embed="rId4">
            <a:alphaModFix/>
          </a:blip>
          <a:stretch>
            <a:fillRect/>
          </a:stretch>
        </p:blipFill>
        <p:spPr>
          <a:xfrm>
            <a:off x="757500" y="2573650"/>
            <a:ext cx="3419475" cy="1047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4" name="Shape 584"/>
        <p:cNvGrpSpPr/>
        <p:nvPr/>
      </p:nvGrpSpPr>
      <p:grpSpPr>
        <a:xfrm>
          <a:off x="0" y="0"/>
          <a:ext cx="0" cy="0"/>
          <a:chOff x="0" y="0"/>
          <a:chExt cx="0" cy="0"/>
        </a:xfrm>
      </p:grpSpPr>
      <p:sp>
        <p:nvSpPr>
          <p:cNvPr id="585" name="Google Shape;585;p65"/>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586" name="Google Shape;586;p65"/>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587" name="Google Shape;587;p65"/>
          <p:cNvSpPr txBox="1"/>
          <p:nvPr/>
        </p:nvSpPr>
        <p:spPr>
          <a:xfrm>
            <a:off x="1014763" y="126665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Grab and Count, Guess then Count</a:t>
            </a:r>
            <a:endParaRPr sz="1500">
              <a:solidFill>
                <a:srgbClr val="595959"/>
              </a:solidFill>
              <a:latin typeface="Livvic"/>
              <a:ea typeface="Livvic"/>
              <a:cs typeface="Livvic"/>
              <a:sym typeface="Livvic"/>
            </a:endParaRPr>
          </a:p>
        </p:txBody>
      </p:sp>
      <p:sp>
        <p:nvSpPr>
          <p:cNvPr id="588" name="Google Shape;588;p65"/>
          <p:cNvSpPr txBox="1"/>
          <p:nvPr/>
        </p:nvSpPr>
        <p:spPr>
          <a:xfrm>
            <a:off x="3831763"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 </a:t>
            </a:r>
            <a:endParaRPr sz="1500">
              <a:solidFill>
                <a:srgbClr val="595959"/>
              </a:solidFill>
              <a:latin typeface="Livvic"/>
              <a:ea typeface="Livvic"/>
              <a:cs typeface="Livvic"/>
              <a:sym typeface="Livvic"/>
            </a:endParaRPr>
          </a:p>
        </p:txBody>
      </p:sp>
      <p:sp>
        <p:nvSpPr>
          <p:cNvPr id="589" name="Google Shape;589;p65"/>
          <p:cNvSpPr txBox="1"/>
          <p:nvPr/>
        </p:nvSpPr>
        <p:spPr>
          <a:xfrm>
            <a:off x="6335988"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Tower Build, Count and Build to 20</a:t>
            </a:r>
            <a:endParaRPr sz="1500">
              <a:solidFill>
                <a:srgbClr val="595959"/>
              </a:solidFill>
              <a:latin typeface="Livvic"/>
              <a:ea typeface="Livvic"/>
              <a:cs typeface="Livvic"/>
              <a:sym typeface="Livvic"/>
            </a:endParaRPr>
          </a:p>
        </p:txBody>
      </p:sp>
      <p:pic>
        <p:nvPicPr>
          <p:cNvPr id="590" name="Google Shape;590;p65"/>
          <p:cNvPicPr preferRelativeResize="0"/>
          <p:nvPr/>
        </p:nvPicPr>
        <p:blipFill>
          <a:blip r:embed="rId3">
            <a:alphaModFix/>
          </a:blip>
          <a:stretch>
            <a:fillRect/>
          </a:stretch>
        </p:blipFill>
        <p:spPr>
          <a:xfrm>
            <a:off x="1374025" y="2101100"/>
            <a:ext cx="1485900" cy="1228725"/>
          </a:xfrm>
          <a:prstGeom prst="rect">
            <a:avLst/>
          </a:prstGeom>
          <a:noFill/>
          <a:ln cap="flat" cmpd="sng" w="19050">
            <a:solidFill>
              <a:schemeClr val="dk2"/>
            </a:solidFill>
            <a:prstDash val="solid"/>
            <a:round/>
            <a:headEnd len="sm" w="sm" type="none"/>
            <a:tailEnd len="sm" w="sm" type="none"/>
          </a:ln>
        </p:spPr>
      </p:pic>
      <p:pic>
        <p:nvPicPr>
          <p:cNvPr id="591" name="Google Shape;591;p65"/>
          <p:cNvPicPr preferRelativeResize="0"/>
          <p:nvPr/>
        </p:nvPicPr>
        <p:blipFill>
          <a:blip r:embed="rId4">
            <a:alphaModFix/>
          </a:blip>
          <a:stretch>
            <a:fillRect/>
          </a:stretch>
        </p:blipFill>
        <p:spPr>
          <a:xfrm>
            <a:off x="4132875" y="2071688"/>
            <a:ext cx="1362075" cy="1000125"/>
          </a:xfrm>
          <a:prstGeom prst="rect">
            <a:avLst/>
          </a:prstGeom>
          <a:noFill/>
          <a:ln cap="flat" cmpd="sng" w="19050">
            <a:solidFill>
              <a:schemeClr val="dk2"/>
            </a:solidFill>
            <a:prstDash val="solid"/>
            <a:round/>
            <a:headEnd len="sm" w="sm" type="none"/>
            <a:tailEnd len="sm" w="sm" type="none"/>
          </a:ln>
        </p:spPr>
      </p:pic>
      <p:pic>
        <p:nvPicPr>
          <p:cNvPr id="592" name="Google Shape;592;p65"/>
          <p:cNvPicPr preferRelativeResize="0"/>
          <p:nvPr/>
        </p:nvPicPr>
        <p:blipFill>
          <a:blip r:embed="rId5">
            <a:alphaModFix/>
          </a:blip>
          <a:stretch>
            <a:fillRect/>
          </a:stretch>
        </p:blipFill>
        <p:spPr>
          <a:xfrm>
            <a:off x="6887288" y="1926625"/>
            <a:ext cx="962025" cy="2524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6" name="Shape 596"/>
        <p:cNvGrpSpPr/>
        <p:nvPr/>
      </p:nvGrpSpPr>
      <p:grpSpPr>
        <a:xfrm>
          <a:off x="0" y="0"/>
          <a:ext cx="0" cy="0"/>
          <a:chOff x="0" y="0"/>
          <a:chExt cx="0" cy="0"/>
        </a:xfrm>
      </p:grpSpPr>
      <p:sp>
        <p:nvSpPr>
          <p:cNvPr id="597" name="Google Shape;597;p6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98" name="Google Shape;598;p66"/>
          <p:cNvSpPr txBox="1"/>
          <p:nvPr/>
        </p:nvSpPr>
        <p:spPr>
          <a:xfrm>
            <a:off x="772284" y="1948381"/>
            <a:ext cx="2934300" cy="106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dk1"/>
                </a:solidFill>
              </a:rPr>
              <a:t>If you were working alone and had to show the number 15, would you use fingers or a 10-frame to show the number?</a:t>
            </a:r>
            <a:endParaRPr sz="1600"/>
          </a:p>
        </p:txBody>
      </p:sp>
      <p:pic>
        <p:nvPicPr>
          <p:cNvPr id="599" name="Google Shape;599;p66"/>
          <p:cNvPicPr preferRelativeResize="0"/>
          <p:nvPr/>
        </p:nvPicPr>
        <p:blipFill>
          <a:blip r:embed="rId3">
            <a:alphaModFix/>
          </a:blip>
          <a:stretch>
            <a:fillRect/>
          </a:stretch>
        </p:blipFill>
        <p:spPr>
          <a:xfrm>
            <a:off x="4122575" y="2874775"/>
            <a:ext cx="1880200" cy="1663600"/>
          </a:xfrm>
          <a:prstGeom prst="rect">
            <a:avLst/>
          </a:prstGeom>
          <a:noFill/>
          <a:ln>
            <a:noFill/>
          </a:ln>
        </p:spPr>
      </p:pic>
      <p:sp>
        <p:nvSpPr>
          <p:cNvPr id="600" name="Google Shape;600;p66"/>
          <p:cNvSpPr/>
          <p:nvPr/>
        </p:nvSpPr>
        <p:spPr>
          <a:xfrm flipH="1">
            <a:off x="303195" y="1472500"/>
            <a:ext cx="3872493" cy="243105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6"/>
          <p:cNvSpPr txBox="1"/>
          <p:nvPr/>
        </p:nvSpPr>
        <p:spPr>
          <a:xfrm>
            <a:off x="303200" y="476075"/>
            <a:ext cx="7725900" cy="5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Hepta Slab"/>
                <a:ea typeface="Hepta Slab"/>
                <a:cs typeface="Hepta Slab"/>
                <a:sym typeface="Hepta Slab"/>
              </a:rPr>
              <a:t>Today we showed numbers on fingers and 10-frames. </a:t>
            </a:r>
            <a:endParaRPr sz="1700">
              <a:latin typeface="Hepta Slab"/>
              <a:ea typeface="Hepta Slab"/>
              <a:cs typeface="Hepta Slab"/>
              <a:sym typeface="Hepta Slab"/>
            </a:endParaRPr>
          </a:p>
        </p:txBody>
      </p:sp>
      <p:sp>
        <p:nvSpPr>
          <p:cNvPr id="602" name="Google Shape;602;p66"/>
          <p:cNvSpPr txBox="1"/>
          <p:nvPr/>
        </p:nvSpPr>
        <p:spPr>
          <a:xfrm flipH="1">
            <a:off x="6031782" y="1848010"/>
            <a:ext cx="2477400" cy="55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dk1"/>
                </a:solidFill>
              </a:rPr>
              <a:t>Why would you choose to show 15 this way?</a:t>
            </a:r>
            <a:endParaRPr sz="1600"/>
          </a:p>
        </p:txBody>
      </p:sp>
      <p:sp>
        <p:nvSpPr>
          <p:cNvPr id="603" name="Google Shape;603;p66"/>
          <p:cNvSpPr/>
          <p:nvPr/>
        </p:nvSpPr>
        <p:spPr>
          <a:xfrm>
            <a:off x="5635850" y="1598100"/>
            <a:ext cx="3269344" cy="12766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07" name="Shape 607"/>
        <p:cNvGrpSpPr/>
        <p:nvPr/>
      </p:nvGrpSpPr>
      <p:grpSpPr>
        <a:xfrm>
          <a:off x="0" y="0"/>
          <a:ext cx="0" cy="0"/>
          <a:chOff x="0" y="0"/>
          <a:chExt cx="0" cy="0"/>
        </a:xfrm>
      </p:grpSpPr>
      <p:sp>
        <p:nvSpPr>
          <p:cNvPr id="608" name="Google Shape;608;p67"/>
          <p:cNvSpPr txBox="1"/>
          <p:nvPr>
            <p:ph type="ctrTitle"/>
          </p:nvPr>
        </p:nvSpPr>
        <p:spPr>
          <a:xfrm>
            <a:off x="1440900" y="1339125"/>
            <a:ext cx="62622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Make Numbers with 10 and Some More: Part 1</a:t>
            </a:r>
            <a:endParaRPr sz="3700">
              <a:solidFill>
                <a:srgbClr val="434343"/>
              </a:solidFill>
              <a:latin typeface="Hepta Slab"/>
              <a:ea typeface="Hepta Slab"/>
              <a:cs typeface="Hepta Slab"/>
              <a:sym typeface="Hepta Slab"/>
            </a:endParaRPr>
          </a:p>
        </p:txBody>
      </p:sp>
      <p:sp>
        <p:nvSpPr>
          <p:cNvPr id="609" name="Google Shape;609;p67"/>
          <p:cNvSpPr txBox="1"/>
          <p:nvPr/>
        </p:nvSpPr>
        <p:spPr>
          <a:xfrm>
            <a:off x="2419875" y="2548725"/>
            <a:ext cx="5304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numbers with full 10-frames and some more dots. </a:t>
            </a:r>
            <a:endParaRPr>
              <a:latin typeface="Quicksand"/>
              <a:ea typeface="Quicksand"/>
              <a:cs typeface="Quicksand"/>
              <a:sym typeface="Quicksand"/>
            </a:endParaRPr>
          </a:p>
        </p:txBody>
      </p:sp>
      <p:sp>
        <p:nvSpPr>
          <p:cNvPr id="610" name="Google Shape;610;p67"/>
          <p:cNvSpPr/>
          <p:nvPr/>
        </p:nvSpPr>
        <p:spPr>
          <a:xfrm>
            <a:off x="1887577" y="25487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67"/>
          <p:cNvSpPr txBox="1"/>
          <p:nvPr/>
        </p:nvSpPr>
        <p:spPr>
          <a:xfrm>
            <a:off x="0" y="4834325"/>
            <a:ext cx="6923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K.CC.B.4.a, K.CC.B.5, K.NBT.A.1 </a:t>
            </a:r>
            <a:endParaRPr sz="1100">
              <a:latin typeface="Quicksand"/>
              <a:ea typeface="Quicksand"/>
              <a:cs typeface="Quicksand"/>
              <a:sym typeface="Quicksand"/>
            </a:endParaRPr>
          </a:p>
        </p:txBody>
      </p:sp>
      <p:sp>
        <p:nvSpPr>
          <p:cNvPr id="612" name="Google Shape;612;p67"/>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6" name="Shape 616"/>
        <p:cNvGrpSpPr/>
        <p:nvPr/>
      </p:nvGrpSpPr>
      <p:grpSpPr>
        <a:xfrm>
          <a:off x="0" y="0"/>
          <a:ext cx="0" cy="0"/>
          <a:chOff x="0" y="0"/>
          <a:chExt cx="0" cy="0"/>
        </a:xfrm>
      </p:grpSpPr>
      <p:sp>
        <p:nvSpPr>
          <p:cNvPr id="617" name="Google Shape;617;p68"/>
          <p:cNvSpPr txBox="1"/>
          <p:nvPr>
            <p:ph type="ctrTitle"/>
          </p:nvPr>
        </p:nvSpPr>
        <p:spPr>
          <a:xfrm>
            <a:off x="1004663" y="273750"/>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Choral Count: Two Groups </a:t>
            </a:r>
            <a:endParaRPr b="0" sz="2700">
              <a:solidFill>
                <a:srgbClr val="595959"/>
              </a:solidFill>
              <a:latin typeface="Hepta Slab"/>
              <a:ea typeface="Hepta Slab"/>
              <a:cs typeface="Hepta Slab"/>
              <a:sym typeface="Hepta Slab"/>
            </a:endParaRPr>
          </a:p>
        </p:txBody>
      </p:sp>
      <p:sp>
        <p:nvSpPr>
          <p:cNvPr id="618" name="Google Shape;618;p6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19" name="Google Shape;619;p68"/>
          <p:cNvSpPr txBox="1"/>
          <p:nvPr/>
        </p:nvSpPr>
        <p:spPr>
          <a:xfrm>
            <a:off x="1004675" y="1585925"/>
            <a:ext cx="6600900" cy="1039500"/>
          </a:xfrm>
          <a:prstGeom prst="rect">
            <a:avLst/>
          </a:prstGeom>
          <a:noFill/>
          <a:ln>
            <a:noFill/>
          </a:ln>
        </p:spPr>
        <p:txBody>
          <a:bodyPr anchorCtr="0" anchor="t" bIns="91425" lIns="91425" spcFirstLastPara="1" rIns="91425" wrap="square" tIns="91425">
            <a:noAutofit/>
          </a:bodyPr>
          <a:lstStyle/>
          <a:p>
            <a:pPr indent="-342900" lvl="0" marL="457200" rtl="0" algn="ctr">
              <a:spcBef>
                <a:spcPts val="0"/>
              </a:spcBef>
              <a:spcAft>
                <a:spcPts val="0"/>
              </a:spcAft>
              <a:buSzPts val="1800"/>
              <a:buFont typeface="Quicksand"/>
              <a:buChar char="●"/>
            </a:pPr>
            <a:r>
              <a:rPr lang="en" sz="1800">
                <a:latin typeface="Quicksand"/>
                <a:ea typeface="Quicksand"/>
                <a:cs typeface="Quicksand"/>
                <a:sym typeface="Quicksand"/>
              </a:rPr>
              <a:t>Group 1- Count as a group from 1 until I tell you to stop.</a:t>
            </a:r>
            <a:endParaRPr sz="1800">
              <a:latin typeface="Quicksand"/>
              <a:ea typeface="Quicksand"/>
              <a:cs typeface="Quicksand"/>
              <a:sym typeface="Quicksand"/>
            </a:endParaRPr>
          </a:p>
          <a:p>
            <a:pPr indent="-342900" lvl="0" marL="457200" rtl="0" algn="ctr">
              <a:spcBef>
                <a:spcPts val="0"/>
              </a:spcBef>
              <a:spcAft>
                <a:spcPts val="0"/>
              </a:spcAft>
              <a:buSzPts val="1800"/>
              <a:buFont typeface="Quicksand"/>
              <a:buChar char="●"/>
            </a:pPr>
            <a:r>
              <a:rPr lang="en" sz="1800">
                <a:latin typeface="Quicksand"/>
                <a:ea typeface="Quicksand"/>
                <a:cs typeface="Quicksand"/>
                <a:sym typeface="Quicksand"/>
              </a:rPr>
              <a:t>Group 2- Count on from where the group 1 stops.</a:t>
            </a:r>
            <a:endParaRPr sz="1800">
              <a:latin typeface="Quicksand"/>
              <a:ea typeface="Quicksand"/>
              <a:cs typeface="Quicksand"/>
              <a:sym typeface="Quicksand"/>
            </a:endParaRPr>
          </a:p>
          <a:p>
            <a:pPr indent="0" lvl="0" marL="457200" rtl="0" algn="ctr">
              <a:spcBef>
                <a:spcPts val="0"/>
              </a:spcBef>
              <a:spcAft>
                <a:spcPts val="0"/>
              </a:spcAft>
              <a:buNone/>
            </a:pPr>
            <a:r>
              <a:t/>
            </a:r>
            <a:endParaRPr sz="1800">
              <a:latin typeface="Quicksand"/>
              <a:ea typeface="Quicksand"/>
              <a:cs typeface="Quicksand"/>
              <a:sym typeface="Quicksand"/>
            </a:endParaRPr>
          </a:p>
          <a:p>
            <a:pPr indent="0" lvl="0" marL="457200" rtl="0" algn="ctr">
              <a:spcBef>
                <a:spcPts val="0"/>
              </a:spcBef>
              <a:spcAft>
                <a:spcPts val="0"/>
              </a:spcAft>
              <a:buNone/>
            </a:pPr>
            <a:r>
              <a:t/>
            </a:r>
            <a:endParaRPr sz="1800">
              <a:latin typeface="Quicksand"/>
              <a:ea typeface="Quicksand"/>
              <a:cs typeface="Quicksand"/>
              <a:sym typeface="Quicksand"/>
            </a:endParaRPr>
          </a:p>
          <a:p>
            <a:pPr indent="0" lvl="0" marL="457200" rtl="0" algn="ctr">
              <a:spcBef>
                <a:spcPts val="0"/>
              </a:spcBef>
              <a:spcAft>
                <a:spcPts val="0"/>
              </a:spcAft>
              <a:buNone/>
            </a:pPr>
            <a:r>
              <a:t/>
            </a:r>
            <a:endParaRPr sz="1800">
              <a:latin typeface="Quicksand"/>
              <a:ea typeface="Quicksand"/>
              <a:cs typeface="Quicksand"/>
              <a:sym typeface="Quicksand"/>
            </a:endParaRPr>
          </a:p>
          <a:p>
            <a:pPr indent="0" lvl="0" marL="457200" rtl="0" algn="ctr">
              <a:spcBef>
                <a:spcPts val="0"/>
              </a:spcBef>
              <a:spcAft>
                <a:spcPts val="0"/>
              </a:spcAft>
              <a:buNone/>
            </a:pPr>
            <a:r>
              <a:t/>
            </a:r>
            <a:endParaRPr sz="1800">
              <a:latin typeface="Quicksand"/>
              <a:ea typeface="Quicksand"/>
              <a:cs typeface="Quicksand"/>
              <a:sym typeface="Quicksand"/>
            </a:endParaRPr>
          </a:p>
          <a:p>
            <a:pPr indent="0" lvl="0" marL="457200" rtl="0" algn="ctr">
              <a:spcBef>
                <a:spcPts val="0"/>
              </a:spcBef>
              <a:spcAft>
                <a:spcPts val="0"/>
              </a:spcAft>
              <a:buNone/>
            </a:pPr>
            <a:r>
              <a:rPr lang="en" sz="1800">
                <a:latin typeface="Quicksand"/>
                <a:ea typeface="Quicksand"/>
                <a:cs typeface="Quicksand"/>
                <a:sym typeface="Quicksand"/>
              </a:rPr>
              <a:t>What number always comes after 10?</a:t>
            </a:r>
            <a:endParaRPr sz="1800">
              <a:latin typeface="Quicksand"/>
              <a:ea typeface="Quicksand"/>
              <a:cs typeface="Quicksand"/>
              <a:sym typeface="Quicksa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3" name="Shape 623"/>
        <p:cNvGrpSpPr/>
        <p:nvPr/>
      </p:nvGrpSpPr>
      <p:grpSpPr>
        <a:xfrm>
          <a:off x="0" y="0"/>
          <a:ext cx="0" cy="0"/>
          <a:chOff x="0" y="0"/>
          <a:chExt cx="0" cy="0"/>
        </a:xfrm>
      </p:grpSpPr>
      <p:sp>
        <p:nvSpPr>
          <p:cNvPr id="624" name="Google Shape;624;p69"/>
          <p:cNvSpPr txBox="1"/>
          <p:nvPr>
            <p:ph type="ctrTitle"/>
          </p:nvPr>
        </p:nvSpPr>
        <p:spPr>
          <a:xfrm>
            <a:off x="872500" y="536775"/>
            <a:ext cx="6516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Put Together Numbers 11–19 </a:t>
            </a:r>
            <a:endParaRPr b="0" sz="3000">
              <a:solidFill>
                <a:srgbClr val="595959"/>
              </a:solidFill>
              <a:latin typeface="Hepta Slab"/>
              <a:ea typeface="Hepta Slab"/>
              <a:cs typeface="Hepta Slab"/>
              <a:sym typeface="Hepta Slab"/>
            </a:endParaRPr>
          </a:p>
        </p:txBody>
      </p:sp>
      <p:sp>
        <p:nvSpPr>
          <p:cNvPr id="625" name="Google Shape;625;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26" name="Google Shape;626;p69"/>
          <p:cNvSpPr txBox="1"/>
          <p:nvPr/>
        </p:nvSpPr>
        <p:spPr>
          <a:xfrm>
            <a:off x="400150" y="1263925"/>
            <a:ext cx="8087700" cy="4800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t/>
            </a:r>
            <a:endParaRPr sz="1700">
              <a:latin typeface="Quicksand"/>
              <a:ea typeface="Quicksand"/>
              <a:cs typeface="Quicksand"/>
              <a:sym typeface="Quicksand"/>
            </a:endParaRPr>
          </a:p>
          <a:p>
            <a:pPr indent="0" lvl="0" marL="457200" rtl="0" algn="ctr">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ctr">
              <a:spcBef>
                <a:spcPts val="1000"/>
              </a:spcBef>
              <a:spcAft>
                <a:spcPts val="0"/>
              </a:spcAft>
              <a:buNone/>
            </a:pPr>
            <a:r>
              <a:t/>
            </a:r>
            <a:endParaRPr sz="1500">
              <a:latin typeface="Quicksand"/>
              <a:ea typeface="Quicksand"/>
              <a:cs typeface="Quicksand"/>
              <a:sym typeface="Quicksand"/>
            </a:endParaRPr>
          </a:p>
          <a:p>
            <a:pPr indent="0" lvl="0" marL="0" rtl="0" algn="ctr">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t/>
            </a:r>
            <a:endParaRPr sz="1500">
              <a:latin typeface="Quicksand"/>
              <a:ea typeface="Quicksand"/>
              <a:cs typeface="Quicksand"/>
              <a:sym typeface="Quicksand"/>
            </a:endParaRPr>
          </a:p>
        </p:txBody>
      </p:sp>
      <p:sp>
        <p:nvSpPr>
          <p:cNvPr id="627" name="Google Shape;627;p69"/>
          <p:cNvSpPr txBox="1"/>
          <p:nvPr/>
        </p:nvSpPr>
        <p:spPr>
          <a:xfrm>
            <a:off x="1426700" y="1426175"/>
            <a:ext cx="6516300" cy="2563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Walk around and find a partner.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If you have a 10-frame on your card, find a partner who does not have a 10-frame on their card.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If you do not have a 10-frame on your card, find a partner who does have a 10-frame</a:t>
            </a:r>
            <a:endParaRPr sz="1600">
              <a:latin typeface="Quicksand"/>
              <a:ea typeface="Quicksand"/>
              <a:cs typeface="Quicksand"/>
              <a:sym typeface="Quicksand"/>
            </a:endParaRPr>
          </a:p>
        </p:txBody>
      </p:sp>
      <p:pic>
        <p:nvPicPr>
          <p:cNvPr id="628" name="Google Shape;628;p69"/>
          <p:cNvPicPr preferRelativeResize="0"/>
          <p:nvPr/>
        </p:nvPicPr>
        <p:blipFill>
          <a:blip r:embed="rId3">
            <a:alphaModFix/>
          </a:blip>
          <a:stretch>
            <a:fillRect/>
          </a:stretch>
        </p:blipFill>
        <p:spPr>
          <a:xfrm>
            <a:off x="593275" y="2938575"/>
            <a:ext cx="2552675" cy="1148700"/>
          </a:xfrm>
          <a:prstGeom prst="rect">
            <a:avLst/>
          </a:prstGeom>
          <a:noFill/>
          <a:ln cap="flat" cmpd="sng" w="19050">
            <a:solidFill>
              <a:schemeClr val="dk2"/>
            </a:solidFill>
            <a:prstDash val="solid"/>
            <a:round/>
            <a:headEnd len="sm" w="sm" type="none"/>
            <a:tailEnd len="sm" w="sm" type="none"/>
          </a:ln>
        </p:spPr>
      </p:pic>
      <p:pic>
        <p:nvPicPr>
          <p:cNvPr id="629" name="Google Shape;629;p69"/>
          <p:cNvPicPr preferRelativeResize="0"/>
          <p:nvPr/>
        </p:nvPicPr>
        <p:blipFill>
          <a:blip r:embed="rId4">
            <a:alphaModFix/>
          </a:blip>
          <a:stretch>
            <a:fillRect/>
          </a:stretch>
        </p:blipFill>
        <p:spPr>
          <a:xfrm>
            <a:off x="3840250" y="2983925"/>
            <a:ext cx="2371685" cy="1103350"/>
          </a:xfrm>
          <a:prstGeom prst="rect">
            <a:avLst/>
          </a:prstGeom>
          <a:noFill/>
          <a:ln cap="flat" cmpd="sng" w="19050">
            <a:solidFill>
              <a:schemeClr val="dk2"/>
            </a:solidFill>
            <a:prstDash val="solid"/>
            <a:round/>
            <a:headEnd len="sm" w="sm" type="none"/>
            <a:tailEnd len="sm" w="sm" type="none"/>
          </a:ln>
        </p:spPr>
      </p:pic>
      <p:sp>
        <p:nvSpPr>
          <p:cNvPr id="630" name="Google Shape;630;p69"/>
          <p:cNvSpPr txBox="1"/>
          <p:nvPr/>
        </p:nvSpPr>
        <p:spPr>
          <a:xfrm>
            <a:off x="6406925" y="3058550"/>
            <a:ext cx="21768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Livvic"/>
                <a:ea typeface="Livvic"/>
                <a:cs typeface="Livvic"/>
                <a:sym typeface="Livvic"/>
              </a:rPr>
              <a:t>Tell your partner how many dots you have on your card. Then work together to figure out how many dots you both have altogether.</a:t>
            </a:r>
            <a:endParaRPr>
              <a:latin typeface="Livvic"/>
              <a:ea typeface="Livvic"/>
              <a:cs typeface="Livvic"/>
              <a:sym typeface="Livvic"/>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4" name="Shape 634"/>
        <p:cNvGrpSpPr/>
        <p:nvPr/>
      </p:nvGrpSpPr>
      <p:grpSpPr>
        <a:xfrm>
          <a:off x="0" y="0"/>
          <a:ext cx="0" cy="0"/>
          <a:chOff x="0" y="0"/>
          <a:chExt cx="0" cy="0"/>
        </a:xfrm>
      </p:grpSpPr>
      <p:sp>
        <p:nvSpPr>
          <p:cNvPr id="635" name="Google Shape;635;p70"/>
          <p:cNvSpPr txBox="1"/>
          <p:nvPr>
            <p:ph type="ctrTitle"/>
          </p:nvPr>
        </p:nvSpPr>
        <p:spPr>
          <a:xfrm>
            <a:off x="685788" y="37779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Add More Counters</a:t>
            </a:r>
            <a:endParaRPr b="0" sz="3000">
              <a:solidFill>
                <a:srgbClr val="595959"/>
              </a:solidFill>
              <a:latin typeface="Hepta Slab"/>
              <a:ea typeface="Hepta Slab"/>
              <a:cs typeface="Hepta Slab"/>
              <a:sym typeface="Hepta Slab"/>
            </a:endParaRPr>
          </a:p>
        </p:txBody>
      </p:sp>
      <p:sp>
        <p:nvSpPr>
          <p:cNvPr id="636" name="Google Shape;636;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37" name="Google Shape;637;p70"/>
          <p:cNvSpPr txBox="1"/>
          <p:nvPr/>
        </p:nvSpPr>
        <p:spPr>
          <a:xfrm>
            <a:off x="3557600" y="1478750"/>
            <a:ext cx="5218500" cy="25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Livvic"/>
                <a:ea typeface="Livvic"/>
                <a:cs typeface="Livvic"/>
                <a:sym typeface="Livvic"/>
              </a:rPr>
              <a:t>Flip over one card.</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Add that many dots to your 10-frame.</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Write a number to show how many dots there are now.</a:t>
            </a:r>
            <a:endParaRPr sz="1500">
              <a:latin typeface="Livvic"/>
              <a:ea typeface="Livvic"/>
              <a:cs typeface="Livvic"/>
              <a:sym typeface="Livvic"/>
            </a:endParaRPr>
          </a:p>
          <a:p>
            <a:pPr indent="0" lvl="0" marL="0" rtl="0" algn="l">
              <a:spcBef>
                <a:spcPts val="0"/>
              </a:spcBef>
              <a:spcAft>
                <a:spcPts val="0"/>
              </a:spcAft>
              <a:buNone/>
            </a:pPr>
            <a:r>
              <a:t/>
            </a:r>
            <a:endParaRPr sz="1500">
              <a:latin typeface="Livvic"/>
              <a:ea typeface="Livvic"/>
              <a:cs typeface="Livvic"/>
              <a:sym typeface="Livvic"/>
            </a:endParaRPr>
          </a:p>
          <a:p>
            <a:pPr indent="0" lvl="0" marL="0" rtl="0" algn="l">
              <a:spcBef>
                <a:spcPts val="0"/>
              </a:spcBef>
              <a:spcAft>
                <a:spcPts val="0"/>
              </a:spcAft>
              <a:buNone/>
            </a:pPr>
            <a:r>
              <a:rPr lang="en" sz="1500">
                <a:latin typeface="Livvic"/>
                <a:ea typeface="Livvic"/>
                <a:cs typeface="Livvic"/>
                <a:sym typeface="Livvic"/>
              </a:rPr>
              <a:t>Work with your partner to finish the rest of the problems.</a:t>
            </a:r>
            <a:endParaRPr sz="1500">
              <a:latin typeface="Livvic"/>
              <a:ea typeface="Livvic"/>
              <a:cs typeface="Livvic"/>
              <a:sym typeface="Livvic"/>
            </a:endParaRPr>
          </a:p>
        </p:txBody>
      </p:sp>
      <p:pic>
        <p:nvPicPr>
          <p:cNvPr id="638" name="Google Shape;638;p70"/>
          <p:cNvPicPr preferRelativeResize="0"/>
          <p:nvPr/>
        </p:nvPicPr>
        <p:blipFill>
          <a:blip r:embed="rId3">
            <a:alphaModFix/>
          </a:blip>
          <a:stretch>
            <a:fillRect/>
          </a:stretch>
        </p:blipFill>
        <p:spPr>
          <a:xfrm>
            <a:off x="546650" y="1971671"/>
            <a:ext cx="2876550" cy="1200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42" name="Shape 642"/>
        <p:cNvGrpSpPr/>
        <p:nvPr/>
      </p:nvGrpSpPr>
      <p:grpSpPr>
        <a:xfrm>
          <a:off x="0" y="0"/>
          <a:ext cx="0" cy="0"/>
          <a:chOff x="0" y="0"/>
          <a:chExt cx="0" cy="0"/>
        </a:xfrm>
      </p:grpSpPr>
      <p:sp>
        <p:nvSpPr>
          <p:cNvPr id="643" name="Google Shape;643;p71"/>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644" name="Google Shape;644;p71"/>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645" name="Google Shape;645;p71"/>
          <p:cNvSpPr txBox="1"/>
          <p:nvPr/>
        </p:nvSpPr>
        <p:spPr>
          <a:xfrm>
            <a:off x="1014763" y="126665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Grab and Count, Guess then Count</a:t>
            </a:r>
            <a:endParaRPr sz="1500">
              <a:solidFill>
                <a:srgbClr val="595959"/>
              </a:solidFill>
              <a:latin typeface="Livvic"/>
              <a:ea typeface="Livvic"/>
              <a:cs typeface="Livvic"/>
              <a:sym typeface="Livvic"/>
            </a:endParaRPr>
          </a:p>
        </p:txBody>
      </p:sp>
      <p:sp>
        <p:nvSpPr>
          <p:cNvPr id="646" name="Google Shape;646;p71"/>
          <p:cNvSpPr txBox="1"/>
          <p:nvPr/>
        </p:nvSpPr>
        <p:spPr>
          <a:xfrm>
            <a:off x="3831763"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 </a:t>
            </a:r>
            <a:endParaRPr sz="1500">
              <a:solidFill>
                <a:srgbClr val="595959"/>
              </a:solidFill>
              <a:latin typeface="Livvic"/>
              <a:ea typeface="Livvic"/>
              <a:cs typeface="Livvic"/>
              <a:sym typeface="Livvic"/>
            </a:endParaRPr>
          </a:p>
        </p:txBody>
      </p:sp>
      <p:sp>
        <p:nvSpPr>
          <p:cNvPr id="647" name="Google Shape;647;p71"/>
          <p:cNvSpPr txBox="1"/>
          <p:nvPr/>
        </p:nvSpPr>
        <p:spPr>
          <a:xfrm>
            <a:off x="6335988"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Tower Build, Count and Build to 20</a:t>
            </a:r>
            <a:endParaRPr sz="1500">
              <a:solidFill>
                <a:srgbClr val="595959"/>
              </a:solidFill>
              <a:latin typeface="Livvic"/>
              <a:ea typeface="Livvic"/>
              <a:cs typeface="Livvic"/>
              <a:sym typeface="Livvic"/>
            </a:endParaRPr>
          </a:p>
        </p:txBody>
      </p:sp>
      <p:pic>
        <p:nvPicPr>
          <p:cNvPr id="648" name="Google Shape;648;p71"/>
          <p:cNvPicPr preferRelativeResize="0"/>
          <p:nvPr/>
        </p:nvPicPr>
        <p:blipFill>
          <a:blip r:embed="rId3">
            <a:alphaModFix/>
          </a:blip>
          <a:stretch>
            <a:fillRect/>
          </a:stretch>
        </p:blipFill>
        <p:spPr>
          <a:xfrm>
            <a:off x="1374025" y="2101100"/>
            <a:ext cx="1485900" cy="1228725"/>
          </a:xfrm>
          <a:prstGeom prst="rect">
            <a:avLst/>
          </a:prstGeom>
          <a:noFill/>
          <a:ln cap="flat" cmpd="sng" w="19050">
            <a:solidFill>
              <a:schemeClr val="dk2"/>
            </a:solidFill>
            <a:prstDash val="solid"/>
            <a:round/>
            <a:headEnd len="sm" w="sm" type="none"/>
            <a:tailEnd len="sm" w="sm" type="none"/>
          </a:ln>
        </p:spPr>
      </p:pic>
      <p:pic>
        <p:nvPicPr>
          <p:cNvPr id="649" name="Google Shape;649;p71"/>
          <p:cNvPicPr preferRelativeResize="0"/>
          <p:nvPr/>
        </p:nvPicPr>
        <p:blipFill>
          <a:blip r:embed="rId4">
            <a:alphaModFix/>
          </a:blip>
          <a:stretch>
            <a:fillRect/>
          </a:stretch>
        </p:blipFill>
        <p:spPr>
          <a:xfrm>
            <a:off x="4132875" y="2071688"/>
            <a:ext cx="1362075" cy="1000125"/>
          </a:xfrm>
          <a:prstGeom prst="rect">
            <a:avLst/>
          </a:prstGeom>
          <a:noFill/>
          <a:ln cap="flat" cmpd="sng" w="19050">
            <a:solidFill>
              <a:schemeClr val="dk2"/>
            </a:solidFill>
            <a:prstDash val="solid"/>
            <a:round/>
            <a:headEnd len="sm" w="sm" type="none"/>
            <a:tailEnd len="sm" w="sm" type="none"/>
          </a:ln>
        </p:spPr>
      </p:pic>
      <p:pic>
        <p:nvPicPr>
          <p:cNvPr id="650" name="Google Shape;650;p71"/>
          <p:cNvPicPr preferRelativeResize="0"/>
          <p:nvPr/>
        </p:nvPicPr>
        <p:blipFill>
          <a:blip r:embed="rId5">
            <a:alphaModFix/>
          </a:blip>
          <a:stretch>
            <a:fillRect/>
          </a:stretch>
        </p:blipFill>
        <p:spPr>
          <a:xfrm>
            <a:off x="6887288" y="1926625"/>
            <a:ext cx="962025" cy="2524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4" name="Shape 654"/>
        <p:cNvGrpSpPr/>
        <p:nvPr/>
      </p:nvGrpSpPr>
      <p:grpSpPr>
        <a:xfrm>
          <a:off x="0" y="0"/>
          <a:ext cx="0" cy="0"/>
          <a:chOff x="0" y="0"/>
          <a:chExt cx="0" cy="0"/>
        </a:xfrm>
      </p:grpSpPr>
      <p:sp>
        <p:nvSpPr>
          <p:cNvPr id="655" name="Google Shape;655;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56" name="Google Shape;656;p72"/>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657" name="Google Shape;657;p72"/>
          <p:cNvPicPr preferRelativeResize="0"/>
          <p:nvPr/>
        </p:nvPicPr>
        <p:blipFill>
          <a:blip r:embed="rId3">
            <a:alphaModFix/>
          </a:blip>
          <a:stretch>
            <a:fillRect/>
          </a:stretch>
        </p:blipFill>
        <p:spPr>
          <a:xfrm>
            <a:off x="4048900" y="3197950"/>
            <a:ext cx="1618125" cy="1431725"/>
          </a:xfrm>
          <a:prstGeom prst="rect">
            <a:avLst/>
          </a:prstGeom>
          <a:noFill/>
          <a:ln>
            <a:noFill/>
          </a:ln>
        </p:spPr>
      </p:pic>
      <p:sp>
        <p:nvSpPr>
          <p:cNvPr id="658" name="Google Shape;658;p7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659" name="Google Shape;659;p72"/>
          <p:cNvSpPr txBox="1"/>
          <p:nvPr/>
        </p:nvSpPr>
        <p:spPr>
          <a:xfrm>
            <a:off x="1553825" y="3196500"/>
            <a:ext cx="1835700" cy="115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12 dots is 10 dots plus 2 dots. Another way we could write that is 12 is 10 + 2</a:t>
            </a:r>
            <a:endParaRPr sz="1300"/>
          </a:p>
        </p:txBody>
      </p:sp>
      <p:sp>
        <p:nvSpPr>
          <p:cNvPr id="660" name="Google Shape;660;p72"/>
          <p:cNvSpPr/>
          <p:nvPr/>
        </p:nvSpPr>
        <p:spPr>
          <a:xfrm flipH="1">
            <a:off x="1217837" y="2913825"/>
            <a:ext cx="2711288" cy="17158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1" name="Google Shape;661;p72"/>
          <p:cNvPicPr preferRelativeResize="0"/>
          <p:nvPr/>
        </p:nvPicPr>
        <p:blipFill>
          <a:blip r:embed="rId4">
            <a:alphaModFix/>
          </a:blip>
          <a:stretch>
            <a:fillRect/>
          </a:stretch>
        </p:blipFill>
        <p:spPr>
          <a:xfrm>
            <a:off x="1217825" y="786150"/>
            <a:ext cx="2171700" cy="1000125"/>
          </a:xfrm>
          <a:prstGeom prst="rect">
            <a:avLst/>
          </a:prstGeom>
          <a:noFill/>
          <a:ln cap="flat" cmpd="sng" w="19050">
            <a:solidFill>
              <a:schemeClr val="dk2"/>
            </a:solidFill>
            <a:prstDash val="solid"/>
            <a:round/>
            <a:headEnd len="sm" w="sm" type="none"/>
            <a:tailEnd len="sm" w="sm" type="none"/>
          </a:ln>
        </p:spPr>
      </p:pic>
      <p:pic>
        <p:nvPicPr>
          <p:cNvPr id="662" name="Google Shape;662;p72"/>
          <p:cNvPicPr preferRelativeResize="0"/>
          <p:nvPr/>
        </p:nvPicPr>
        <p:blipFill>
          <a:blip r:embed="rId5">
            <a:alphaModFix/>
          </a:blip>
          <a:stretch>
            <a:fillRect/>
          </a:stretch>
        </p:blipFill>
        <p:spPr>
          <a:xfrm>
            <a:off x="4174713" y="894000"/>
            <a:ext cx="962025" cy="628650"/>
          </a:xfrm>
          <a:prstGeom prst="rect">
            <a:avLst/>
          </a:prstGeom>
          <a:noFill/>
          <a:ln cap="flat" cmpd="sng" w="19050">
            <a:solidFill>
              <a:schemeClr val="dk2"/>
            </a:solidFill>
            <a:prstDash val="solid"/>
            <a:round/>
            <a:headEnd len="sm" w="sm" type="none"/>
            <a:tailEnd len="sm" w="sm" type="none"/>
          </a:ln>
        </p:spPr>
      </p:pic>
      <p:pic>
        <p:nvPicPr>
          <p:cNvPr id="663" name="Google Shape;663;p72"/>
          <p:cNvPicPr preferRelativeResize="0"/>
          <p:nvPr/>
        </p:nvPicPr>
        <p:blipFill>
          <a:blip r:embed="rId6">
            <a:alphaModFix/>
          </a:blip>
          <a:stretch>
            <a:fillRect/>
          </a:stretch>
        </p:blipFill>
        <p:spPr>
          <a:xfrm>
            <a:off x="5572813" y="703500"/>
            <a:ext cx="2276475" cy="1009650"/>
          </a:xfrm>
          <a:prstGeom prst="rect">
            <a:avLst/>
          </a:prstGeom>
          <a:noFill/>
          <a:ln cap="flat" cmpd="sng" w="19050">
            <a:solidFill>
              <a:schemeClr val="dk2"/>
            </a:solidFill>
            <a:prstDash val="solid"/>
            <a:round/>
            <a:headEnd len="sm" w="sm" type="none"/>
            <a:tailEnd len="sm" w="sm" type="none"/>
          </a:ln>
        </p:spPr>
      </p:pic>
      <p:sp>
        <p:nvSpPr>
          <p:cNvPr id="664" name="Google Shape;664;p72"/>
          <p:cNvSpPr txBox="1"/>
          <p:nvPr/>
        </p:nvSpPr>
        <p:spPr>
          <a:xfrm>
            <a:off x="987875" y="1983925"/>
            <a:ext cx="7549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Today we put groups together to make numbers from 11 to 19. Which two images can we put together to make 12? How do you know?</a:t>
            </a:r>
            <a:endParaRPr>
              <a:latin typeface="Hepta Slab"/>
              <a:ea typeface="Hepta Slab"/>
              <a:cs typeface="Hepta Slab"/>
              <a:sym typeface="Hepta Slab"/>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68" name="Shape 668"/>
        <p:cNvGrpSpPr/>
        <p:nvPr/>
      </p:nvGrpSpPr>
      <p:grpSpPr>
        <a:xfrm>
          <a:off x="0" y="0"/>
          <a:ext cx="0" cy="0"/>
          <a:chOff x="0" y="0"/>
          <a:chExt cx="0" cy="0"/>
        </a:xfrm>
      </p:grpSpPr>
      <p:sp>
        <p:nvSpPr>
          <p:cNvPr id="669" name="Google Shape;669;p73"/>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solidFill>
                  <a:srgbClr val="434343"/>
                </a:solidFill>
                <a:latin typeface="Hepta Slab"/>
                <a:ea typeface="Hepta Slab"/>
                <a:cs typeface="Hepta Slab"/>
                <a:sym typeface="Hepta Slab"/>
              </a:rPr>
              <a:t>Make Numbers with 10 and Some More: Part 2</a:t>
            </a:r>
            <a:endParaRPr sz="3800">
              <a:solidFill>
                <a:srgbClr val="434343"/>
              </a:solidFill>
              <a:latin typeface="Hepta Slab"/>
              <a:ea typeface="Hepta Slab"/>
              <a:cs typeface="Hepta Slab"/>
              <a:sym typeface="Hepta Slab"/>
            </a:endParaRPr>
          </a:p>
        </p:txBody>
      </p:sp>
      <p:sp>
        <p:nvSpPr>
          <p:cNvPr id="670" name="Google Shape;670;p73"/>
          <p:cNvSpPr txBox="1"/>
          <p:nvPr/>
        </p:nvSpPr>
        <p:spPr>
          <a:xfrm>
            <a:off x="2402550" y="2587800"/>
            <a:ext cx="5215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show numbers with 10-frames and dots or counters. </a:t>
            </a:r>
            <a:endParaRPr>
              <a:latin typeface="Quicksand"/>
              <a:ea typeface="Quicksand"/>
              <a:cs typeface="Quicksand"/>
              <a:sym typeface="Quicksand"/>
            </a:endParaRPr>
          </a:p>
        </p:txBody>
      </p:sp>
      <p:sp>
        <p:nvSpPr>
          <p:cNvPr id="671" name="Google Shape;671;p73"/>
          <p:cNvSpPr/>
          <p:nvPr/>
        </p:nvSpPr>
        <p:spPr>
          <a:xfrm>
            <a:off x="1804502" y="26340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73"/>
          <p:cNvSpPr txBox="1"/>
          <p:nvPr/>
        </p:nvSpPr>
        <p:spPr>
          <a:xfrm>
            <a:off x="0" y="4834325"/>
            <a:ext cx="5715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K.CC.B.5, K.NBT.A.1</a:t>
            </a:r>
            <a:endParaRPr sz="1100">
              <a:latin typeface="Quicksand"/>
              <a:ea typeface="Quicksand"/>
              <a:cs typeface="Quicksand"/>
              <a:sym typeface="Quicksand"/>
            </a:endParaRPr>
          </a:p>
        </p:txBody>
      </p:sp>
      <p:sp>
        <p:nvSpPr>
          <p:cNvPr id="673" name="Google Shape;673;p7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7" name="Shape 677"/>
        <p:cNvGrpSpPr/>
        <p:nvPr/>
      </p:nvGrpSpPr>
      <p:grpSpPr>
        <a:xfrm>
          <a:off x="0" y="0"/>
          <a:ext cx="0" cy="0"/>
          <a:chOff x="0" y="0"/>
          <a:chExt cx="0" cy="0"/>
        </a:xfrm>
      </p:grpSpPr>
      <p:sp>
        <p:nvSpPr>
          <p:cNvPr id="678" name="Google Shape;678;p74"/>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Teen Numbers on a 10-Frame</a:t>
            </a:r>
            <a:endParaRPr b="0" sz="2700">
              <a:solidFill>
                <a:srgbClr val="595959"/>
              </a:solidFill>
              <a:latin typeface="Hepta Slab"/>
              <a:ea typeface="Hepta Slab"/>
              <a:cs typeface="Hepta Slab"/>
              <a:sym typeface="Hepta Slab"/>
            </a:endParaRPr>
          </a:p>
        </p:txBody>
      </p:sp>
      <p:sp>
        <p:nvSpPr>
          <p:cNvPr id="679" name="Google Shape;679;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80" name="Google Shape;680;p74"/>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4"/>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682" name="Google Shape;682;p74"/>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4"/>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684" name="Google Shape;684;p74"/>
          <p:cNvPicPr preferRelativeResize="0"/>
          <p:nvPr/>
        </p:nvPicPr>
        <p:blipFill>
          <a:blip r:embed="rId3">
            <a:alphaModFix/>
          </a:blip>
          <a:stretch>
            <a:fillRect/>
          </a:stretch>
        </p:blipFill>
        <p:spPr>
          <a:xfrm>
            <a:off x="3013963" y="1831277"/>
            <a:ext cx="3116075" cy="17286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8" name="Shape 688"/>
        <p:cNvGrpSpPr/>
        <p:nvPr/>
      </p:nvGrpSpPr>
      <p:grpSpPr>
        <a:xfrm>
          <a:off x="0" y="0"/>
          <a:ext cx="0" cy="0"/>
          <a:chOff x="0" y="0"/>
          <a:chExt cx="0" cy="0"/>
        </a:xfrm>
      </p:grpSpPr>
      <p:sp>
        <p:nvSpPr>
          <p:cNvPr id="689" name="Google Shape;689;p75"/>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Teen Numbers on a 10-Frame</a:t>
            </a:r>
            <a:endParaRPr b="0" sz="2700">
              <a:solidFill>
                <a:srgbClr val="595959"/>
              </a:solidFill>
              <a:latin typeface="Hepta Slab"/>
              <a:ea typeface="Hepta Slab"/>
              <a:cs typeface="Hepta Slab"/>
              <a:sym typeface="Hepta Slab"/>
            </a:endParaRPr>
          </a:p>
        </p:txBody>
      </p:sp>
      <p:sp>
        <p:nvSpPr>
          <p:cNvPr id="690" name="Google Shape;690;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91" name="Google Shape;691;p75"/>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75"/>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693" name="Google Shape;693;p75"/>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75"/>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695" name="Google Shape;695;p75"/>
          <p:cNvPicPr preferRelativeResize="0"/>
          <p:nvPr/>
        </p:nvPicPr>
        <p:blipFill>
          <a:blip r:embed="rId3">
            <a:alphaModFix/>
          </a:blip>
          <a:stretch>
            <a:fillRect/>
          </a:stretch>
        </p:blipFill>
        <p:spPr>
          <a:xfrm>
            <a:off x="3006113" y="1831269"/>
            <a:ext cx="2933300" cy="19499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9" name="Shape 699"/>
        <p:cNvGrpSpPr/>
        <p:nvPr/>
      </p:nvGrpSpPr>
      <p:grpSpPr>
        <a:xfrm>
          <a:off x="0" y="0"/>
          <a:ext cx="0" cy="0"/>
          <a:chOff x="0" y="0"/>
          <a:chExt cx="0" cy="0"/>
        </a:xfrm>
      </p:grpSpPr>
      <p:sp>
        <p:nvSpPr>
          <p:cNvPr id="700" name="Google Shape;700;p76"/>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Teen Numbers on a 10-Frame</a:t>
            </a:r>
            <a:endParaRPr b="0" sz="2700">
              <a:solidFill>
                <a:srgbClr val="595959"/>
              </a:solidFill>
              <a:latin typeface="Hepta Slab"/>
              <a:ea typeface="Hepta Slab"/>
              <a:cs typeface="Hepta Slab"/>
              <a:sym typeface="Hepta Slab"/>
            </a:endParaRPr>
          </a:p>
        </p:txBody>
      </p:sp>
      <p:sp>
        <p:nvSpPr>
          <p:cNvPr id="701" name="Google Shape;701;p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02" name="Google Shape;702;p76"/>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76"/>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704" name="Google Shape;704;p76"/>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6"/>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706" name="Google Shape;706;p76"/>
          <p:cNvPicPr preferRelativeResize="0"/>
          <p:nvPr/>
        </p:nvPicPr>
        <p:blipFill>
          <a:blip r:embed="rId3">
            <a:alphaModFix/>
          </a:blip>
          <a:stretch>
            <a:fillRect/>
          </a:stretch>
        </p:blipFill>
        <p:spPr>
          <a:xfrm>
            <a:off x="2912100" y="1874569"/>
            <a:ext cx="2667400" cy="195835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0" name="Shape 710"/>
        <p:cNvGrpSpPr/>
        <p:nvPr/>
      </p:nvGrpSpPr>
      <p:grpSpPr>
        <a:xfrm>
          <a:off x="0" y="0"/>
          <a:ext cx="0" cy="0"/>
          <a:chOff x="0" y="0"/>
          <a:chExt cx="0" cy="0"/>
        </a:xfrm>
      </p:grpSpPr>
      <p:sp>
        <p:nvSpPr>
          <p:cNvPr id="711" name="Google Shape;711;p77"/>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Teen Numbers on a 10-Frame</a:t>
            </a:r>
            <a:endParaRPr b="0" sz="2700">
              <a:solidFill>
                <a:srgbClr val="595959"/>
              </a:solidFill>
              <a:latin typeface="Hepta Slab"/>
              <a:ea typeface="Hepta Slab"/>
              <a:cs typeface="Hepta Slab"/>
              <a:sym typeface="Hepta Slab"/>
            </a:endParaRPr>
          </a:p>
        </p:txBody>
      </p:sp>
      <p:sp>
        <p:nvSpPr>
          <p:cNvPr id="712" name="Google Shape;712;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13" name="Google Shape;713;p77"/>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77"/>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715" name="Google Shape;715;p77"/>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77"/>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717" name="Google Shape;717;p77"/>
          <p:cNvPicPr preferRelativeResize="0"/>
          <p:nvPr/>
        </p:nvPicPr>
        <p:blipFill>
          <a:blip r:embed="rId3">
            <a:alphaModFix/>
          </a:blip>
          <a:stretch>
            <a:fillRect/>
          </a:stretch>
        </p:blipFill>
        <p:spPr>
          <a:xfrm>
            <a:off x="3113288" y="1831268"/>
            <a:ext cx="2667400" cy="204085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1" name="Shape 721"/>
        <p:cNvGrpSpPr/>
        <p:nvPr/>
      </p:nvGrpSpPr>
      <p:grpSpPr>
        <a:xfrm>
          <a:off x="0" y="0"/>
          <a:ext cx="0" cy="0"/>
          <a:chOff x="0" y="0"/>
          <a:chExt cx="0" cy="0"/>
        </a:xfrm>
      </p:grpSpPr>
      <p:sp>
        <p:nvSpPr>
          <p:cNvPr id="722" name="Google Shape;722;p78"/>
          <p:cNvSpPr txBox="1"/>
          <p:nvPr>
            <p:ph type="ctrTitle"/>
          </p:nvPr>
        </p:nvSpPr>
        <p:spPr>
          <a:xfrm>
            <a:off x="953700" y="349450"/>
            <a:ext cx="64029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Make Number Cards </a:t>
            </a:r>
            <a:endParaRPr b="0" sz="3000">
              <a:solidFill>
                <a:srgbClr val="595959"/>
              </a:solidFill>
              <a:latin typeface="Hepta Slab"/>
              <a:ea typeface="Hepta Slab"/>
              <a:cs typeface="Hepta Slab"/>
              <a:sym typeface="Hepta Slab"/>
            </a:endParaRPr>
          </a:p>
        </p:txBody>
      </p:sp>
      <p:sp>
        <p:nvSpPr>
          <p:cNvPr id="723" name="Google Shape;723;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24" name="Google Shape;724;p78"/>
          <p:cNvSpPr txBox="1"/>
          <p:nvPr/>
        </p:nvSpPr>
        <p:spPr>
          <a:xfrm>
            <a:off x="778650" y="1464900"/>
            <a:ext cx="7878600" cy="6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ivvic"/>
                <a:ea typeface="Livvic"/>
                <a:cs typeface="Livvic"/>
                <a:sym typeface="Livvic"/>
              </a:rPr>
              <a:t>Make each number. </a:t>
            </a:r>
            <a:endParaRPr sz="1800">
              <a:latin typeface="Livvic"/>
              <a:ea typeface="Livvic"/>
              <a:cs typeface="Livvic"/>
              <a:sym typeface="Livvic"/>
            </a:endParaRPr>
          </a:p>
          <a:p>
            <a:pPr indent="0" lvl="0" marL="0" rtl="0" algn="l">
              <a:spcBef>
                <a:spcPts val="1000"/>
              </a:spcBef>
              <a:spcAft>
                <a:spcPts val="0"/>
              </a:spcAft>
              <a:buNone/>
            </a:pPr>
            <a:r>
              <a:rPr lang="en" sz="1800">
                <a:latin typeface="Livvic"/>
                <a:ea typeface="Livvic"/>
                <a:cs typeface="Livvic"/>
                <a:sym typeface="Livvic"/>
              </a:rPr>
              <a:t>You can cut out the 10-frames and the dots to help you make each number. </a:t>
            </a:r>
            <a:endParaRPr sz="1800">
              <a:latin typeface="Livvic"/>
              <a:ea typeface="Livvic"/>
              <a:cs typeface="Livvic"/>
              <a:sym typeface="Livvic"/>
            </a:endParaRPr>
          </a:p>
          <a:p>
            <a:pPr indent="0" lvl="0" marL="0" rtl="0" algn="l">
              <a:spcBef>
                <a:spcPts val="1000"/>
              </a:spcBef>
              <a:spcAft>
                <a:spcPts val="1000"/>
              </a:spcAft>
              <a:buNone/>
            </a:pPr>
            <a:r>
              <a:rPr lang="en" sz="1800">
                <a:latin typeface="Livvic"/>
                <a:ea typeface="Livvic"/>
                <a:cs typeface="Livvic"/>
                <a:sym typeface="Livvic"/>
              </a:rPr>
              <a:t>When you’re finished, trace each number.</a:t>
            </a:r>
            <a:endParaRPr sz="1800">
              <a:latin typeface="Livvic"/>
              <a:ea typeface="Livvic"/>
              <a:cs typeface="Livvic"/>
              <a:sym typeface="Livvic"/>
            </a:endParaRPr>
          </a:p>
        </p:txBody>
      </p:sp>
      <p:pic>
        <p:nvPicPr>
          <p:cNvPr id="725" name="Google Shape;725;p78"/>
          <p:cNvPicPr preferRelativeResize="0"/>
          <p:nvPr/>
        </p:nvPicPr>
        <p:blipFill>
          <a:blip r:embed="rId3">
            <a:alphaModFix/>
          </a:blip>
          <a:stretch>
            <a:fillRect/>
          </a:stretch>
        </p:blipFill>
        <p:spPr>
          <a:xfrm>
            <a:off x="850425" y="3130600"/>
            <a:ext cx="2295525" cy="981075"/>
          </a:xfrm>
          <a:prstGeom prst="rect">
            <a:avLst/>
          </a:prstGeom>
          <a:noFill/>
          <a:ln cap="flat" cmpd="sng" w="19050">
            <a:solidFill>
              <a:schemeClr val="dk2"/>
            </a:solidFill>
            <a:prstDash val="solid"/>
            <a:round/>
            <a:headEnd len="sm" w="sm" type="none"/>
            <a:tailEnd len="sm" w="sm" type="none"/>
          </a:ln>
        </p:spPr>
      </p:pic>
      <p:pic>
        <p:nvPicPr>
          <p:cNvPr id="726" name="Google Shape;726;p78"/>
          <p:cNvPicPr preferRelativeResize="0"/>
          <p:nvPr/>
        </p:nvPicPr>
        <p:blipFill>
          <a:blip r:embed="rId4">
            <a:alphaModFix/>
          </a:blip>
          <a:stretch>
            <a:fillRect/>
          </a:stretch>
        </p:blipFill>
        <p:spPr>
          <a:xfrm>
            <a:off x="3426950" y="3135363"/>
            <a:ext cx="2190750" cy="971550"/>
          </a:xfrm>
          <a:prstGeom prst="rect">
            <a:avLst/>
          </a:prstGeom>
          <a:noFill/>
          <a:ln cap="flat" cmpd="sng" w="19050">
            <a:solidFill>
              <a:schemeClr val="dk2"/>
            </a:solidFill>
            <a:prstDash val="solid"/>
            <a:round/>
            <a:headEnd len="sm" w="sm" type="none"/>
            <a:tailEnd len="sm" w="sm" type="none"/>
          </a:ln>
        </p:spPr>
      </p:pic>
      <p:pic>
        <p:nvPicPr>
          <p:cNvPr id="727" name="Google Shape;727;p78"/>
          <p:cNvPicPr preferRelativeResize="0"/>
          <p:nvPr/>
        </p:nvPicPr>
        <p:blipFill>
          <a:blip r:embed="rId5">
            <a:alphaModFix/>
          </a:blip>
          <a:stretch>
            <a:fillRect/>
          </a:stretch>
        </p:blipFill>
        <p:spPr>
          <a:xfrm>
            <a:off x="6201775" y="2516450"/>
            <a:ext cx="1749224" cy="1950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1" name="Shape 731"/>
        <p:cNvGrpSpPr/>
        <p:nvPr/>
      </p:nvGrpSpPr>
      <p:grpSpPr>
        <a:xfrm>
          <a:off x="0" y="0"/>
          <a:ext cx="0" cy="0"/>
          <a:chOff x="0" y="0"/>
          <a:chExt cx="0" cy="0"/>
        </a:xfrm>
      </p:grpSpPr>
      <p:sp>
        <p:nvSpPr>
          <p:cNvPr id="732" name="Google Shape;732;p79"/>
          <p:cNvSpPr txBox="1"/>
          <p:nvPr>
            <p:ph type="ctrTitle"/>
          </p:nvPr>
        </p:nvSpPr>
        <p:spPr>
          <a:xfrm>
            <a:off x="423525" y="4517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Make Each Number </a:t>
            </a:r>
            <a:endParaRPr b="0" sz="2500">
              <a:solidFill>
                <a:srgbClr val="595959"/>
              </a:solidFill>
              <a:latin typeface="Hepta Slab"/>
              <a:ea typeface="Hepta Slab"/>
              <a:cs typeface="Hepta Slab"/>
              <a:sym typeface="Hepta Slab"/>
            </a:endParaRPr>
          </a:p>
        </p:txBody>
      </p:sp>
      <p:sp>
        <p:nvSpPr>
          <p:cNvPr id="733" name="Google Shape;733;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34" name="Google Shape;734;p79"/>
          <p:cNvSpPr txBox="1"/>
          <p:nvPr/>
        </p:nvSpPr>
        <p:spPr>
          <a:xfrm>
            <a:off x="493650" y="1248050"/>
            <a:ext cx="7772400" cy="52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800">
                <a:latin typeface="Caveat Brush"/>
                <a:ea typeface="Caveat Brush"/>
                <a:cs typeface="Caveat Brush"/>
                <a:sym typeface="Caveat Brush"/>
              </a:rPr>
              <a:t>Draw more dots to finish the representation of each number.</a:t>
            </a:r>
            <a:endParaRPr sz="2800">
              <a:latin typeface="Caveat Brush"/>
              <a:ea typeface="Caveat Brush"/>
              <a:cs typeface="Caveat Brush"/>
              <a:sym typeface="Caveat Brush"/>
            </a:endParaRPr>
          </a:p>
        </p:txBody>
      </p:sp>
      <p:pic>
        <p:nvPicPr>
          <p:cNvPr id="735" name="Google Shape;735;p79"/>
          <p:cNvPicPr preferRelativeResize="0"/>
          <p:nvPr/>
        </p:nvPicPr>
        <p:blipFill>
          <a:blip r:embed="rId3">
            <a:alphaModFix/>
          </a:blip>
          <a:stretch>
            <a:fillRect/>
          </a:stretch>
        </p:blipFill>
        <p:spPr>
          <a:xfrm>
            <a:off x="1426800" y="2411100"/>
            <a:ext cx="2609850" cy="1038225"/>
          </a:xfrm>
          <a:prstGeom prst="rect">
            <a:avLst/>
          </a:prstGeom>
          <a:noFill/>
          <a:ln cap="flat" cmpd="sng" w="19050">
            <a:solidFill>
              <a:schemeClr val="dk2"/>
            </a:solidFill>
            <a:prstDash val="solid"/>
            <a:round/>
            <a:headEnd len="sm" w="sm" type="none"/>
            <a:tailEnd len="sm" w="sm" type="none"/>
          </a:ln>
        </p:spPr>
      </p:pic>
      <p:pic>
        <p:nvPicPr>
          <p:cNvPr id="736" name="Google Shape;736;p79"/>
          <p:cNvPicPr preferRelativeResize="0"/>
          <p:nvPr/>
        </p:nvPicPr>
        <p:blipFill>
          <a:blip r:embed="rId4">
            <a:alphaModFix/>
          </a:blip>
          <a:stretch>
            <a:fillRect/>
          </a:stretch>
        </p:blipFill>
        <p:spPr>
          <a:xfrm>
            <a:off x="5399300" y="2411100"/>
            <a:ext cx="2524125" cy="1038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0" name="Shape 740"/>
        <p:cNvGrpSpPr/>
        <p:nvPr/>
      </p:nvGrpSpPr>
      <p:grpSpPr>
        <a:xfrm>
          <a:off x="0" y="0"/>
          <a:ext cx="0" cy="0"/>
          <a:chOff x="0" y="0"/>
          <a:chExt cx="0" cy="0"/>
        </a:xfrm>
      </p:grpSpPr>
      <p:sp>
        <p:nvSpPr>
          <p:cNvPr id="741" name="Google Shape;741;p80"/>
          <p:cNvSpPr txBox="1"/>
          <p:nvPr>
            <p:ph type="ctrTitle"/>
          </p:nvPr>
        </p:nvSpPr>
        <p:spPr>
          <a:xfrm>
            <a:off x="423525" y="4517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Make Each Number </a:t>
            </a:r>
            <a:endParaRPr b="0" sz="2500">
              <a:solidFill>
                <a:srgbClr val="595959"/>
              </a:solidFill>
              <a:latin typeface="Hepta Slab"/>
              <a:ea typeface="Hepta Slab"/>
              <a:cs typeface="Hepta Slab"/>
              <a:sym typeface="Hepta Slab"/>
            </a:endParaRPr>
          </a:p>
        </p:txBody>
      </p:sp>
      <p:sp>
        <p:nvSpPr>
          <p:cNvPr id="742" name="Google Shape;742;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43" name="Google Shape;743;p80"/>
          <p:cNvSpPr txBox="1"/>
          <p:nvPr/>
        </p:nvSpPr>
        <p:spPr>
          <a:xfrm>
            <a:off x="493650" y="1248050"/>
            <a:ext cx="7772400" cy="52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800">
                <a:latin typeface="Caveat Brush"/>
                <a:ea typeface="Caveat Brush"/>
                <a:cs typeface="Caveat Brush"/>
                <a:sym typeface="Caveat Brush"/>
              </a:rPr>
              <a:t>Draw more dots to finish the representation of each number.</a:t>
            </a:r>
            <a:endParaRPr sz="2800">
              <a:latin typeface="Caveat Brush"/>
              <a:ea typeface="Caveat Brush"/>
              <a:cs typeface="Caveat Brush"/>
              <a:sym typeface="Caveat Brush"/>
            </a:endParaRPr>
          </a:p>
        </p:txBody>
      </p:sp>
      <p:pic>
        <p:nvPicPr>
          <p:cNvPr id="744" name="Google Shape;744;p80"/>
          <p:cNvPicPr preferRelativeResize="0"/>
          <p:nvPr/>
        </p:nvPicPr>
        <p:blipFill>
          <a:blip r:embed="rId3">
            <a:alphaModFix/>
          </a:blip>
          <a:stretch>
            <a:fillRect/>
          </a:stretch>
        </p:blipFill>
        <p:spPr>
          <a:xfrm>
            <a:off x="1463475" y="2557775"/>
            <a:ext cx="2543175" cy="933450"/>
          </a:xfrm>
          <a:prstGeom prst="rect">
            <a:avLst/>
          </a:prstGeom>
          <a:noFill/>
          <a:ln cap="flat" cmpd="sng" w="19050">
            <a:solidFill>
              <a:schemeClr val="dk2"/>
            </a:solidFill>
            <a:prstDash val="solid"/>
            <a:round/>
            <a:headEnd len="sm" w="sm" type="none"/>
            <a:tailEnd len="sm" w="sm" type="none"/>
          </a:ln>
        </p:spPr>
      </p:pic>
      <p:pic>
        <p:nvPicPr>
          <p:cNvPr id="745" name="Google Shape;745;p80"/>
          <p:cNvPicPr preferRelativeResize="0"/>
          <p:nvPr/>
        </p:nvPicPr>
        <p:blipFill>
          <a:blip r:embed="rId4">
            <a:alphaModFix/>
          </a:blip>
          <a:stretch>
            <a:fillRect/>
          </a:stretch>
        </p:blipFill>
        <p:spPr>
          <a:xfrm>
            <a:off x="4571650" y="2466100"/>
            <a:ext cx="2638425" cy="962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9" name="Shape 749"/>
        <p:cNvGrpSpPr/>
        <p:nvPr/>
      </p:nvGrpSpPr>
      <p:grpSpPr>
        <a:xfrm>
          <a:off x="0" y="0"/>
          <a:ext cx="0" cy="0"/>
          <a:chOff x="0" y="0"/>
          <a:chExt cx="0" cy="0"/>
        </a:xfrm>
      </p:grpSpPr>
      <p:sp>
        <p:nvSpPr>
          <p:cNvPr id="750" name="Google Shape;750;p81"/>
          <p:cNvSpPr txBox="1"/>
          <p:nvPr>
            <p:ph type="ctrTitle"/>
          </p:nvPr>
        </p:nvSpPr>
        <p:spPr>
          <a:xfrm>
            <a:off x="423525" y="4517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Make Each Number </a:t>
            </a:r>
            <a:endParaRPr b="0" sz="2500">
              <a:solidFill>
                <a:srgbClr val="595959"/>
              </a:solidFill>
              <a:latin typeface="Hepta Slab"/>
              <a:ea typeface="Hepta Slab"/>
              <a:cs typeface="Hepta Slab"/>
              <a:sym typeface="Hepta Slab"/>
            </a:endParaRPr>
          </a:p>
        </p:txBody>
      </p:sp>
      <p:sp>
        <p:nvSpPr>
          <p:cNvPr id="751" name="Google Shape;751;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52" name="Google Shape;752;p81"/>
          <p:cNvSpPr txBox="1"/>
          <p:nvPr/>
        </p:nvSpPr>
        <p:spPr>
          <a:xfrm>
            <a:off x="493650" y="1248050"/>
            <a:ext cx="7772400" cy="52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800">
                <a:latin typeface="Caveat Brush"/>
                <a:ea typeface="Caveat Brush"/>
                <a:cs typeface="Caveat Brush"/>
                <a:sym typeface="Caveat Brush"/>
              </a:rPr>
              <a:t>Draw more dots to finish the representation of each number.</a:t>
            </a:r>
            <a:endParaRPr sz="2800">
              <a:latin typeface="Caveat Brush"/>
              <a:ea typeface="Caveat Brush"/>
              <a:cs typeface="Caveat Brush"/>
              <a:sym typeface="Caveat Brush"/>
            </a:endParaRPr>
          </a:p>
        </p:txBody>
      </p:sp>
      <p:pic>
        <p:nvPicPr>
          <p:cNvPr id="753" name="Google Shape;753;p81"/>
          <p:cNvPicPr preferRelativeResize="0"/>
          <p:nvPr/>
        </p:nvPicPr>
        <p:blipFill>
          <a:blip r:embed="rId3">
            <a:alphaModFix/>
          </a:blip>
          <a:stretch>
            <a:fillRect/>
          </a:stretch>
        </p:blipFill>
        <p:spPr>
          <a:xfrm>
            <a:off x="1316800" y="2365200"/>
            <a:ext cx="2676575" cy="1046100"/>
          </a:xfrm>
          <a:prstGeom prst="rect">
            <a:avLst/>
          </a:prstGeom>
          <a:noFill/>
          <a:ln cap="flat" cmpd="sng" w="19050">
            <a:solidFill>
              <a:schemeClr val="dk2"/>
            </a:solidFill>
            <a:prstDash val="solid"/>
            <a:round/>
            <a:headEnd len="sm" w="sm" type="none"/>
            <a:tailEnd len="sm" w="sm" type="none"/>
          </a:ln>
        </p:spPr>
      </p:pic>
      <p:pic>
        <p:nvPicPr>
          <p:cNvPr id="754" name="Google Shape;754;p81"/>
          <p:cNvPicPr preferRelativeResize="0"/>
          <p:nvPr/>
        </p:nvPicPr>
        <p:blipFill>
          <a:blip r:embed="rId4">
            <a:alphaModFix/>
          </a:blip>
          <a:stretch>
            <a:fillRect/>
          </a:stretch>
        </p:blipFill>
        <p:spPr>
          <a:xfrm>
            <a:off x="4760075" y="2365200"/>
            <a:ext cx="2676575" cy="8263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8" name="Shape 758"/>
        <p:cNvGrpSpPr/>
        <p:nvPr/>
      </p:nvGrpSpPr>
      <p:grpSpPr>
        <a:xfrm>
          <a:off x="0" y="0"/>
          <a:ext cx="0" cy="0"/>
          <a:chOff x="0" y="0"/>
          <a:chExt cx="0" cy="0"/>
        </a:xfrm>
      </p:grpSpPr>
      <p:sp>
        <p:nvSpPr>
          <p:cNvPr id="759" name="Google Shape;759;p82"/>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Introduce Cover Up, Numbers 11–19 </a:t>
            </a:r>
            <a:endParaRPr b="0" sz="2100">
              <a:solidFill>
                <a:srgbClr val="595959"/>
              </a:solidFill>
              <a:latin typeface="Hepta Slab"/>
              <a:ea typeface="Hepta Slab"/>
              <a:cs typeface="Hepta Slab"/>
              <a:sym typeface="Hepta Slab"/>
            </a:endParaRPr>
          </a:p>
        </p:txBody>
      </p:sp>
      <p:sp>
        <p:nvSpPr>
          <p:cNvPr id="760" name="Google Shape;760;p82"/>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761" name="Google Shape;761;p82"/>
          <p:cNvSpPr txBox="1"/>
          <p:nvPr/>
        </p:nvSpPr>
        <p:spPr>
          <a:xfrm>
            <a:off x="585075" y="1706775"/>
            <a:ext cx="3167400" cy="2124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Livvic"/>
              <a:buChar char="●"/>
            </a:pPr>
            <a:r>
              <a:rPr lang="en">
                <a:latin typeface="Livvic"/>
                <a:ea typeface="Livvic"/>
                <a:cs typeface="Livvic"/>
                <a:sym typeface="Livvic"/>
              </a:rPr>
              <a:t>One student chooses a card with a number from 11–19 and all students in the group can place a counter on their gameboard over a group that has that number of images.</a:t>
            </a:r>
            <a:endParaRPr>
              <a:latin typeface="Livvic"/>
              <a:ea typeface="Livvic"/>
              <a:cs typeface="Livvic"/>
              <a:sym typeface="Livvic"/>
            </a:endParaRPr>
          </a:p>
          <a:p>
            <a:pPr indent="0" lvl="0" marL="457200" rtl="0" algn="l">
              <a:spcBef>
                <a:spcPts val="0"/>
              </a:spcBef>
              <a:spcAft>
                <a:spcPts val="0"/>
              </a:spcAft>
              <a:buNone/>
            </a:pPr>
            <a:r>
              <a:t/>
            </a:r>
            <a:endParaRPr>
              <a:latin typeface="Livvic"/>
              <a:ea typeface="Livvic"/>
              <a:cs typeface="Livvic"/>
              <a:sym typeface="Livvic"/>
            </a:endParaRPr>
          </a:p>
          <a:p>
            <a:pPr indent="-317500" lvl="0" marL="457200" rtl="0" algn="l">
              <a:spcBef>
                <a:spcPts val="0"/>
              </a:spcBef>
              <a:spcAft>
                <a:spcPts val="0"/>
              </a:spcAft>
              <a:buSzPts val="1400"/>
              <a:buFont typeface="Livvic"/>
              <a:buChar char="●"/>
            </a:pPr>
            <a:r>
              <a:rPr lang="en">
                <a:latin typeface="Livvic"/>
                <a:ea typeface="Livvic"/>
                <a:cs typeface="Livvic"/>
                <a:sym typeface="Livvic"/>
              </a:rPr>
              <a:t>Students play until someone has 4 counters in a row.</a:t>
            </a:r>
            <a:endParaRPr>
              <a:latin typeface="Livvic"/>
              <a:ea typeface="Livvic"/>
              <a:cs typeface="Livvic"/>
              <a:sym typeface="Livvic"/>
            </a:endParaRPr>
          </a:p>
        </p:txBody>
      </p:sp>
      <p:pic>
        <p:nvPicPr>
          <p:cNvPr id="762" name="Google Shape;762;p82"/>
          <p:cNvPicPr preferRelativeResize="0"/>
          <p:nvPr/>
        </p:nvPicPr>
        <p:blipFill>
          <a:blip r:embed="rId3">
            <a:alphaModFix/>
          </a:blip>
          <a:stretch>
            <a:fillRect/>
          </a:stretch>
        </p:blipFill>
        <p:spPr>
          <a:xfrm>
            <a:off x="3813025" y="1343325"/>
            <a:ext cx="4696025" cy="2991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6" name="Shape 766"/>
        <p:cNvGrpSpPr/>
        <p:nvPr/>
      </p:nvGrpSpPr>
      <p:grpSpPr>
        <a:xfrm>
          <a:off x="0" y="0"/>
          <a:ext cx="0" cy="0"/>
          <a:chOff x="0" y="0"/>
          <a:chExt cx="0" cy="0"/>
        </a:xfrm>
      </p:grpSpPr>
      <p:sp>
        <p:nvSpPr>
          <p:cNvPr id="767" name="Google Shape;767;p8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68" name="Google Shape;768;p83"/>
          <p:cNvPicPr preferRelativeResize="0"/>
          <p:nvPr/>
        </p:nvPicPr>
        <p:blipFill>
          <a:blip r:embed="rId3">
            <a:alphaModFix/>
          </a:blip>
          <a:stretch>
            <a:fillRect/>
          </a:stretch>
        </p:blipFill>
        <p:spPr>
          <a:xfrm>
            <a:off x="4413538" y="3167025"/>
            <a:ext cx="1557159" cy="1377775"/>
          </a:xfrm>
          <a:prstGeom prst="rect">
            <a:avLst/>
          </a:prstGeom>
          <a:noFill/>
          <a:ln>
            <a:noFill/>
          </a:ln>
        </p:spPr>
      </p:pic>
      <p:sp>
        <p:nvSpPr>
          <p:cNvPr id="769" name="Google Shape;769;p8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770" name="Google Shape;770;p83"/>
          <p:cNvSpPr txBox="1"/>
          <p:nvPr/>
        </p:nvSpPr>
        <p:spPr>
          <a:xfrm flipH="1">
            <a:off x="6639103" y="1891162"/>
            <a:ext cx="1918800" cy="66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How many counters do we need to add to make 16? How do you know?</a:t>
            </a:r>
            <a:endParaRPr sz="1800"/>
          </a:p>
        </p:txBody>
      </p:sp>
      <p:sp>
        <p:nvSpPr>
          <p:cNvPr id="771" name="Google Shape;771;p83"/>
          <p:cNvSpPr/>
          <p:nvPr/>
        </p:nvSpPr>
        <p:spPr>
          <a:xfrm>
            <a:off x="6236600" y="1676350"/>
            <a:ext cx="2723701" cy="230066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2" name="Google Shape;772;p83"/>
          <p:cNvPicPr preferRelativeResize="0"/>
          <p:nvPr/>
        </p:nvPicPr>
        <p:blipFill>
          <a:blip r:embed="rId4">
            <a:alphaModFix/>
          </a:blip>
          <a:stretch>
            <a:fillRect/>
          </a:stretch>
        </p:blipFill>
        <p:spPr>
          <a:xfrm>
            <a:off x="923900" y="1996600"/>
            <a:ext cx="3223726" cy="1377775"/>
          </a:xfrm>
          <a:prstGeom prst="rect">
            <a:avLst/>
          </a:prstGeom>
          <a:noFill/>
          <a:ln cap="flat" cmpd="sng" w="19050">
            <a:solidFill>
              <a:schemeClr val="dk2"/>
            </a:solidFill>
            <a:prstDash val="solid"/>
            <a:round/>
            <a:headEnd len="sm" w="sm" type="none"/>
            <a:tailEnd len="sm" w="sm" type="none"/>
          </a:ln>
        </p:spPr>
      </p:pic>
      <p:sp>
        <p:nvSpPr>
          <p:cNvPr id="773" name="Google Shape;773;p83"/>
          <p:cNvSpPr txBox="1"/>
          <p:nvPr/>
        </p:nvSpPr>
        <p:spPr>
          <a:xfrm>
            <a:off x="537825" y="578650"/>
            <a:ext cx="7173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Hepta Slab"/>
                <a:ea typeface="Hepta Slab"/>
                <a:cs typeface="Hepta Slab"/>
                <a:sym typeface="Hepta Slab"/>
              </a:rPr>
              <a:t>Today we made numbers 11–19. </a:t>
            </a:r>
            <a:endParaRPr sz="2400">
              <a:latin typeface="Hepta Slab"/>
              <a:ea typeface="Hepta Slab"/>
              <a:cs typeface="Hepta Slab"/>
              <a:sym typeface="Hepta Slab"/>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77" name="Shape 777"/>
        <p:cNvGrpSpPr/>
        <p:nvPr/>
      </p:nvGrpSpPr>
      <p:grpSpPr>
        <a:xfrm>
          <a:off x="0" y="0"/>
          <a:ext cx="0" cy="0"/>
          <a:chOff x="0" y="0"/>
          <a:chExt cx="0" cy="0"/>
        </a:xfrm>
      </p:grpSpPr>
      <p:sp>
        <p:nvSpPr>
          <p:cNvPr id="778" name="Google Shape;778;p84"/>
          <p:cNvSpPr txBox="1"/>
          <p:nvPr>
            <p:ph type="ctrTitle"/>
          </p:nvPr>
        </p:nvSpPr>
        <p:spPr>
          <a:xfrm>
            <a:off x="1494025" y="1703500"/>
            <a:ext cx="6694500" cy="78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Expressions and Equations</a:t>
            </a:r>
            <a:endParaRPr sz="4400">
              <a:latin typeface="Hepta Slab"/>
              <a:ea typeface="Hepta Slab"/>
              <a:cs typeface="Hepta Slab"/>
              <a:sym typeface="Hepta Slab"/>
            </a:endParaRPr>
          </a:p>
        </p:txBody>
      </p:sp>
      <p:sp>
        <p:nvSpPr>
          <p:cNvPr id="779" name="Google Shape;779;p84"/>
          <p:cNvSpPr txBox="1"/>
          <p:nvPr/>
        </p:nvSpPr>
        <p:spPr>
          <a:xfrm>
            <a:off x="1177775" y="2490400"/>
            <a:ext cx="6165000" cy="558300"/>
          </a:xfrm>
          <a:prstGeom prst="rect">
            <a:avLst/>
          </a:prstGeom>
          <a:noFill/>
          <a:ln>
            <a:noFill/>
          </a:ln>
        </p:spPr>
        <p:txBody>
          <a:bodyPr anchorCtr="0" anchor="t" bIns="91425" lIns="91425" spcFirstLastPara="1" rIns="91425" wrap="square" tIns="91425">
            <a:noAutofit/>
          </a:bodyPr>
          <a:lstStyle/>
          <a:p>
            <a:pPr indent="0" lvl="0" marL="1828800" rtl="0" algn="l">
              <a:spcBef>
                <a:spcPts val="0"/>
              </a:spcBef>
              <a:spcAft>
                <a:spcPts val="0"/>
              </a:spcAft>
              <a:buNone/>
            </a:pPr>
            <a:r>
              <a:rPr lang="en">
                <a:latin typeface="Quicksand"/>
                <a:ea typeface="Quicksand"/>
                <a:cs typeface="Quicksand"/>
                <a:sym typeface="Quicksand"/>
              </a:rPr>
              <a:t>Let’s show numbers 11–19 in different ways.</a:t>
            </a:r>
            <a:endParaRPr>
              <a:latin typeface="Quicksand"/>
              <a:ea typeface="Quicksand"/>
              <a:cs typeface="Quicksand"/>
              <a:sym typeface="Quicksand"/>
            </a:endParaRPr>
          </a:p>
        </p:txBody>
      </p:sp>
      <p:sp>
        <p:nvSpPr>
          <p:cNvPr id="780" name="Google Shape;780;p84"/>
          <p:cNvSpPr/>
          <p:nvPr/>
        </p:nvSpPr>
        <p:spPr>
          <a:xfrm>
            <a:off x="2272665" y="2444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84"/>
          <p:cNvSpPr txBox="1"/>
          <p:nvPr/>
        </p:nvSpPr>
        <p:spPr>
          <a:xfrm>
            <a:off x="0" y="4834325"/>
            <a:ext cx="7194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K.CC.A.1, K.CC.A.3, K.CC.B.4.a, K.CC.B.5, K.NBT.A.1</a:t>
            </a:r>
            <a:endParaRPr sz="1100">
              <a:latin typeface="Quicksand"/>
              <a:ea typeface="Quicksand"/>
              <a:cs typeface="Quicksand"/>
              <a:sym typeface="Quicksand"/>
            </a:endParaRPr>
          </a:p>
        </p:txBody>
      </p:sp>
      <p:sp>
        <p:nvSpPr>
          <p:cNvPr id="782" name="Google Shape;782;p84"/>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6" name="Shape 786"/>
        <p:cNvGrpSpPr/>
        <p:nvPr/>
      </p:nvGrpSpPr>
      <p:grpSpPr>
        <a:xfrm>
          <a:off x="0" y="0"/>
          <a:ext cx="0" cy="0"/>
          <a:chOff x="0" y="0"/>
          <a:chExt cx="0" cy="0"/>
        </a:xfrm>
      </p:grpSpPr>
      <p:sp>
        <p:nvSpPr>
          <p:cNvPr id="787" name="Google Shape;787;p85"/>
          <p:cNvSpPr txBox="1"/>
          <p:nvPr>
            <p:ph type="ctrTitle"/>
          </p:nvPr>
        </p:nvSpPr>
        <p:spPr>
          <a:xfrm>
            <a:off x="1004663" y="273750"/>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Choral Count: Recording to 19 </a:t>
            </a:r>
            <a:endParaRPr b="0" sz="2700">
              <a:solidFill>
                <a:srgbClr val="595959"/>
              </a:solidFill>
              <a:latin typeface="Hepta Slab"/>
              <a:ea typeface="Hepta Slab"/>
              <a:cs typeface="Hepta Slab"/>
              <a:sym typeface="Hepta Slab"/>
            </a:endParaRPr>
          </a:p>
        </p:txBody>
      </p:sp>
      <p:sp>
        <p:nvSpPr>
          <p:cNvPr id="788" name="Google Shape;788;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9" name="Google Shape;789;p85"/>
          <p:cNvSpPr txBox="1"/>
          <p:nvPr/>
        </p:nvSpPr>
        <p:spPr>
          <a:xfrm>
            <a:off x="1004675" y="1585925"/>
            <a:ext cx="6600900" cy="1039500"/>
          </a:xfrm>
          <a:prstGeom prst="rect">
            <a:avLst/>
          </a:prstGeom>
          <a:noFill/>
          <a:ln>
            <a:noFill/>
          </a:ln>
        </p:spPr>
        <p:txBody>
          <a:bodyPr anchorCtr="0" anchor="t" bIns="91425" lIns="91425" spcFirstLastPara="1" rIns="91425" wrap="square" tIns="91425">
            <a:noAutofit/>
          </a:bodyPr>
          <a:lstStyle/>
          <a:p>
            <a:pPr indent="-342900" lvl="0" marL="457200" rtl="0" algn="ctr">
              <a:spcBef>
                <a:spcPts val="0"/>
              </a:spcBef>
              <a:spcAft>
                <a:spcPts val="0"/>
              </a:spcAft>
              <a:buSzPts val="1800"/>
              <a:buFont typeface="Quicksand"/>
              <a:buChar char="●"/>
            </a:pPr>
            <a:r>
              <a:rPr lang="en" sz="1800">
                <a:latin typeface="Quicksand"/>
                <a:ea typeface="Quicksand"/>
                <a:cs typeface="Quicksand"/>
                <a:sym typeface="Quicksand"/>
              </a:rPr>
              <a:t>Count by ones, starting at 0.</a:t>
            </a:r>
            <a:endParaRPr sz="1800">
              <a:latin typeface="Quicksand"/>
              <a:ea typeface="Quicksand"/>
              <a:cs typeface="Quicksand"/>
              <a:sym typeface="Quicksand"/>
            </a:endParaRPr>
          </a:p>
          <a:p>
            <a:pPr indent="-342900" lvl="0" marL="457200" rtl="0" algn="ctr">
              <a:spcBef>
                <a:spcPts val="0"/>
              </a:spcBef>
              <a:spcAft>
                <a:spcPts val="0"/>
              </a:spcAft>
              <a:buSzPts val="1800"/>
              <a:buFont typeface="Quicksand"/>
              <a:buChar char="●"/>
            </a:pPr>
            <a:r>
              <a:rPr lang="en" sz="1800">
                <a:latin typeface="Quicksand"/>
                <a:ea typeface="Quicksand"/>
                <a:cs typeface="Quicksand"/>
                <a:sym typeface="Quicksand"/>
              </a:rPr>
              <a:t>Stop counting and recording at 19. </a:t>
            </a:r>
            <a:endParaRPr sz="1800">
              <a:latin typeface="Quicksand"/>
              <a:ea typeface="Quicksand"/>
              <a:cs typeface="Quicksand"/>
              <a:sym typeface="Quicksand"/>
            </a:endParaRPr>
          </a:p>
          <a:p>
            <a:pPr indent="0" lvl="0" marL="457200" rtl="0" algn="ctr">
              <a:spcBef>
                <a:spcPts val="0"/>
              </a:spcBef>
              <a:spcAft>
                <a:spcPts val="0"/>
              </a:spcAft>
              <a:buNone/>
            </a:pPr>
            <a:r>
              <a:t/>
            </a:r>
            <a:endParaRPr sz="1800">
              <a:latin typeface="Quicksand"/>
              <a:ea typeface="Quicksand"/>
              <a:cs typeface="Quicksand"/>
              <a:sym typeface="Quicksand"/>
            </a:endParaRPr>
          </a:p>
          <a:p>
            <a:pPr indent="0" lvl="0" marL="457200" rtl="0" algn="ctr">
              <a:spcBef>
                <a:spcPts val="0"/>
              </a:spcBef>
              <a:spcAft>
                <a:spcPts val="0"/>
              </a:spcAft>
              <a:buNone/>
            </a:pPr>
            <a:r>
              <a:t/>
            </a:r>
            <a:endParaRPr sz="1800">
              <a:latin typeface="Quicksand"/>
              <a:ea typeface="Quicksand"/>
              <a:cs typeface="Quicksand"/>
              <a:sym typeface="Quicksand"/>
            </a:endParaRPr>
          </a:p>
          <a:p>
            <a:pPr indent="0" lvl="0" marL="457200" rtl="0" algn="ctr">
              <a:spcBef>
                <a:spcPts val="0"/>
              </a:spcBef>
              <a:spcAft>
                <a:spcPts val="0"/>
              </a:spcAft>
              <a:buNone/>
            </a:pPr>
            <a:r>
              <a:t/>
            </a:r>
            <a:endParaRPr sz="1800">
              <a:latin typeface="Quicksand"/>
              <a:ea typeface="Quicksand"/>
              <a:cs typeface="Quicksand"/>
              <a:sym typeface="Quicksand"/>
            </a:endParaRPr>
          </a:p>
          <a:p>
            <a:pPr indent="0" lvl="0" marL="457200" rtl="0" algn="ctr">
              <a:spcBef>
                <a:spcPts val="0"/>
              </a:spcBef>
              <a:spcAft>
                <a:spcPts val="0"/>
              </a:spcAft>
              <a:buNone/>
            </a:pPr>
            <a:r>
              <a:t/>
            </a:r>
            <a:endParaRPr sz="1800">
              <a:latin typeface="Quicksand"/>
              <a:ea typeface="Quicksand"/>
              <a:cs typeface="Quicksand"/>
              <a:sym typeface="Quicksand"/>
            </a:endParaRPr>
          </a:p>
          <a:p>
            <a:pPr indent="0" lvl="0" marL="457200" rtl="0" algn="ctr">
              <a:spcBef>
                <a:spcPts val="0"/>
              </a:spcBef>
              <a:spcAft>
                <a:spcPts val="0"/>
              </a:spcAft>
              <a:buNone/>
            </a:pPr>
            <a:r>
              <a:rPr lang="en" sz="1800">
                <a:latin typeface="Quicksand"/>
                <a:ea typeface="Quicksand"/>
                <a:cs typeface="Quicksand"/>
                <a:sym typeface="Quicksand"/>
              </a:rPr>
              <a:t>What patterns do you see?</a:t>
            </a:r>
            <a:endParaRPr sz="1800">
              <a:latin typeface="Quicksand"/>
              <a:ea typeface="Quicksand"/>
              <a:cs typeface="Quicksand"/>
              <a:sym typeface="Quicksand"/>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3" name="Shape 793"/>
        <p:cNvGrpSpPr/>
        <p:nvPr/>
      </p:nvGrpSpPr>
      <p:grpSpPr>
        <a:xfrm>
          <a:off x="0" y="0"/>
          <a:ext cx="0" cy="0"/>
          <a:chOff x="0" y="0"/>
          <a:chExt cx="0" cy="0"/>
        </a:xfrm>
      </p:grpSpPr>
      <p:sp>
        <p:nvSpPr>
          <p:cNvPr id="794" name="Google Shape;794;p86"/>
          <p:cNvSpPr txBox="1"/>
          <p:nvPr>
            <p:ph type="ctrTitle"/>
          </p:nvPr>
        </p:nvSpPr>
        <p:spPr>
          <a:xfrm>
            <a:off x="3785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Organize Expressions and Numbers </a:t>
            </a:r>
            <a:endParaRPr b="0" sz="2900">
              <a:solidFill>
                <a:srgbClr val="595959"/>
              </a:solidFill>
              <a:latin typeface="Hepta Slab"/>
              <a:ea typeface="Hepta Slab"/>
              <a:cs typeface="Hepta Slab"/>
              <a:sym typeface="Hepta Slab"/>
            </a:endParaRPr>
          </a:p>
        </p:txBody>
      </p:sp>
      <p:sp>
        <p:nvSpPr>
          <p:cNvPr id="795" name="Google Shape;795;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96" name="Google Shape;796;p86"/>
          <p:cNvSpPr txBox="1"/>
          <p:nvPr/>
        </p:nvSpPr>
        <p:spPr>
          <a:xfrm>
            <a:off x="0" y="2096500"/>
            <a:ext cx="5283000" cy="6132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1000"/>
              </a:spcAft>
              <a:buNone/>
            </a:pPr>
            <a:r>
              <a:rPr lang="en" sz="1800">
                <a:latin typeface="Livvic"/>
                <a:ea typeface="Livvic"/>
                <a:cs typeface="Livvic"/>
                <a:sym typeface="Livvic"/>
              </a:rPr>
              <a:t>Work with your group to organize the cards in a way that makes sense to you</a:t>
            </a:r>
            <a:endParaRPr sz="1800">
              <a:latin typeface="Livvic"/>
              <a:ea typeface="Livvic"/>
              <a:cs typeface="Livvic"/>
              <a:sym typeface="Livvic"/>
            </a:endParaRPr>
          </a:p>
        </p:txBody>
      </p:sp>
      <p:pic>
        <p:nvPicPr>
          <p:cNvPr id="797" name="Google Shape;797;p86"/>
          <p:cNvPicPr preferRelativeResize="0"/>
          <p:nvPr/>
        </p:nvPicPr>
        <p:blipFill>
          <a:blip r:embed="rId3">
            <a:alphaModFix/>
          </a:blip>
          <a:stretch>
            <a:fillRect/>
          </a:stretch>
        </p:blipFill>
        <p:spPr>
          <a:xfrm>
            <a:off x="5697300" y="1461824"/>
            <a:ext cx="2234275" cy="2908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1" name="Shape 801"/>
        <p:cNvGrpSpPr/>
        <p:nvPr/>
      </p:nvGrpSpPr>
      <p:grpSpPr>
        <a:xfrm>
          <a:off x="0" y="0"/>
          <a:ext cx="0" cy="0"/>
          <a:chOff x="0" y="0"/>
          <a:chExt cx="0" cy="0"/>
        </a:xfrm>
      </p:grpSpPr>
      <p:sp>
        <p:nvSpPr>
          <p:cNvPr id="802" name="Google Shape;802;p87"/>
          <p:cNvSpPr txBox="1"/>
          <p:nvPr>
            <p:ph type="ctrTitle"/>
          </p:nvPr>
        </p:nvSpPr>
        <p:spPr>
          <a:xfrm>
            <a:off x="268325"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Equations and 10-frames </a:t>
            </a:r>
            <a:endParaRPr b="0" sz="3000">
              <a:solidFill>
                <a:srgbClr val="595959"/>
              </a:solidFill>
              <a:latin typeface="Hepta Slab"/>
              <a:ea typeface="Hepta Slab"/>
              <a:cs typeface="Hepta Slab"/>
              <a:sym typeface="Hepta Slab"/>
            </a:endParaRPr>
          </a:p>
        </p:txBody>
      </p:sp>
      <p:sp>
        <p:nvSpPr>
          <p:cNvPr id="803" name="Google Shape;803;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04" name="Google Shape;804;p87"/>
          <p:cNvSpPr txBox="1"/>
          <p:nvPr/>
        </p:nvSpPr>
        <p:spPr>
          <a:xfrm>
            <a:off x="-45825" y="1709175"/>
            <a:ext cx="3699900" cy="6132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1000"/>
              </a:spcAft>
              <a:buNone/>
            </a:pPr>
            <a:r>
              <a:rPr lang="en" sz="1800">
                <a:latin typeface="Livvic"/>
                <a:ea typeface="Livvic"/>
                <a:cs typeface="Livvic"/>
                <a:sym typeface="Livvic"/>
              </a:rPr>
              <a:t>Draw a line from each equation to the image it matches.</a:t>
            </a:r>
            <a:endParaRPr sz="1800">
              <a:latin typeface="Livvic"/>
              <a:ea typeface="Livvic"/>
              <a:cs typeface="Livvic"/>
              <a:sym typeface="Livvic"/>
            </a:endParaRPr>
          </a:p>
        </p:txBody>
      </p:sp>
      <p:pic>
        <p:nvPicPr>
          <p:cNvPr id="805" name="Google Shape;805;p87"/>
          <p:cNvPicPr preferRelativeResize="0"/>
          <p:nvPr/>
        </p:nvPicPr>
        <p:blipFill>
          <a:blip r:embed="rId3">
            <a:alphaModFix/>
          </a:blip>
          <a:stretch>
            <a:fillRect/>
          </a:stretch>
        </p:blipFill>
        <p:spPr>
          <a:xfrm>
            <a:off x="4539925" y="1209600"/>
            <a:ext cx="2928275" cy="3271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9" name="Shape 809"/>
        <p:cNvGrpSpPr/>
        <p:nvPr/>
      </p:nvGrpSpPr>
      <p:grpSpPr>
        <a:xfrm>
          <a:off x="0" y="0"/>
          <a:ext cx="0" cy="0"/>
          <a:chOff x="0" y="0"/>
          <a:chExt cx="0" cy="0"/>
        </a:xfrm>
      </p:grpSpPr>
      <p:sp>
        <p:nvSpPr>
          <p:cNvPr id="810" name="Google Shape;810;p88"/>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811" name="Google Shape;811;p88"/>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812" name="Google Shape;812;p88"/>
          <p:cNvSpPr txBox="1"/>
          <p:nvPr/>
        </p:nvSpPr>
        <p:spPr>
          <a:xfrm>
            <a:off x="1014763" y="126665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Grab and Count, Guess then Count</a:t>
            </a:r>
            <a:endParaRPr sz="1500">
              <a:solidFill>
                <a:srgbClr val="595959"/>
              </a:solidFill>
              <a:latin typeface="Livvic"/>
              <a:ea typeface="Livvic"/>
              <a:cs typeface="Livvic"/>
              <a:sym typeface="Livvic"/>
            </a:endParaRPr>
          </a:p>
        </p:txBody>
      </p:sp>
      <p:sp>
        <p:nvSpPr>
          <p:cNvPr id="813" name="Google Shape;813;p88"/>
          <p:cNvSpPr txBox="1"/>
          <p:nvPr/>
        </p:nvSpPr>
        <p:spPr>
          <a:xfrm>
            <a:off x="3831763"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 </a:t>
            </a:r>
            <a:endParaRPr sz="1500">
              <a:solidFill>
                <a:srgbClr val="595959"/>
              </a:solidFill>
              <a:latin typeface="Livvic"/>
              <a:ea typeface="Livvic"/>
              <a:cs typeface="Livvic"/>
              <a:sym typeface="Livvic"/>
            </a:endParaRPr>
          </a:p>
        </p:txBody>
      </p:sp>
      <p:sp>
        <p:nvSpPr>
          <p:cNvPr id="814" name="Google Shape;814;p88"/>
          <p:cNvSpPr txBox="1"/>
          <p:nvPr/>
        </p:nvSpPr>
        <p:spPr>
          <a:xfrm>
            <a:off x="6335988"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Cover Up, Numbers 11–19 </a:t>
            </a:r>
            <a:endParaRPr sz="1500">
              <a:solidFill>
                <a:srgbClr val="595959"/>
              </a:solidFill>
              <a:latin typeface="Livvic"/>
              <a:ea typeface="Livvic"/>
              <a:cs typeface="Livvic"/>
              <a:sym typeface="Livvic"/>
            </a:endParaRPr>
          </a:p>
        </p:txBody>
      </p:sp>
      <p:pic>
        <p:nvPicPr>
          <p:cNvPr id="815" name="Google Shape;815;p88"/>
          <p:cNvPicPr preferRelativeResize="0"/>
          <p:nvPr/>
        </p:nvPicPr>
        <p:blipFill>
          <a:blip r:embed="rId3">
            <a:alphaModFix/>
          </a:blip>
          <a:stretch>
            <a:fillRect/>
          </a:stretch>
        </p:blipFill>
        <p:spPr>
          <a:xfrm>
            <a:off x="1374025" y="2101100"/>
            <a:ext cx="1485900" cy="1228725"/>
          </a:xfrm>
          <a:prstGeom prst="rect">
            <a:avLst/>
          </a:prstGeom>
          <a:noFill/>
          <a:ln cap="flat" cmpd="sng" w="19050">
            <a:solidFill>
              <a:schemeClr val="dk2"/>
            </a:solidFill>
            <a:prstDash val="solid"/>
            <a:round/>
            <a:headEnd len="sm" w="sm" type="none"/>
            <a:tailEnd len="sm" w="sm" type="none"/>
          </a:ln>
        </p:spPr>
      </p:pic>
      <p:pic>
        <p:nvPicPr>
          <p:cNvPr id="816" name="Google Shape;816;p88"/>
          <p:cNvPicPr preferRelativeResize="0"/>
          <p:nvPr/>
        </p:nvPicPr>
        <p:blipFill>
          <a:blip r:embed="rId4">
            <a:alphaModFix/>
          </a:blip>
          <a:stretch>
            <a:fillRect/>
          </a:stretch>
        </p:blipFill>
        <p:spPr>
          <a:xfrm>
            <a:off x="4132875" y="2071688"/>
            <a:ext cx="1362075" cy="1000125"/>
          </a:xfrm>
          <a:prstGeom prst="rect">
            <a:avLst/>
          </a:prstGeom>
          <a:noFill/>
          <a:ln cap="flat" cmpd="sng" w="19050">
            <a:solidFill>
              <a:schemeClr val="dk2"/>
            </a:solidFill>
            <a:prstDash val="solid"/>
            <a:round/>
            <a:headEnd len="sm" w="sm" type="none"/>
            <a:tailEnd len="sm" w="sm" type="none"/>
          </a:ln>
        </p:spPr>
      </p:pic>
      <p:pic>
        <p:nvPicPr>
          <p:cNvPr id="817" name="Google Shape;817;p88"/>
          <p:cNvPicPr preferRelativeResize="0"/>
          <p:nvPr/>
        </p:nvPicPr>
        <p:blipFill>
          <a:blip r:embed="rId5">
            <a:alphaModFix/>
          </a:blip>
          <a:stretch>
            <a:fillRect/>
          </a:stretch>
        </p:blipFill>
        <p:spPr>
          <a:xfrm>
            <a:off x="6848125" y="1959550"/>
            <a:ext cx="1266825" cy="1285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1" name="Shape 821"/>
        <p:cNvGrpSpPr/>
        <p:nvPr/>
      </p:nvGrpSpPr>
      <p:grpSpPr>
        <a:xfrm>
          <a:off x="0" y="0"/>
          <a:ext cx="0" cy="0"/>
          <a:chOff x="0" y="0"/>
          <a:chExt cx="0" cy="0"/>
        </a:xfrm>
      </p:grpSpPr>
      <p:sp>
        <p:nvSpPr>
          <p:cNvPr id="822" name="Google Shape;822;p8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823" name="Google Shape;823;p89"/>
          <p:cNvPicPr preferRelativeResize="0"/>
          <p:nvPr/>
        </p:nvPicPr>
        <p:blipFill rotWithShape="1">
          <a:blip r:embed="rId3">
            <a:alphaModFix/>
          </a:blip>
          <a:srcRect b="4670" l="0" r="0" t="-4670"/>
          <a:stretch/>
        </p:blipFill>
        <p:spPr>
          <a:xfrm rot="1083830">
            <a:off x="7270026" y="3081500"/>
            <a:ext cx="1557159" cy="1377775"/>
          </a:xfrm>
          <a:prstGeom prst="rect">
            <a:avLst/>
          </a:prstGeom>
          <a:noFill/>
          <a:ln>
            <a:noFill/>
          </a:ln>
        </p:spPr>
      </p:pic>
      <p:sp>
        <p:nvSpPr>
          <p:cNvPr id="824" name="Google Shape;824;p89"/>
          <p:cNvSpPr txBox="1"/>
          <p:nvPr/>
        </p:nvSpPr>
        <p:spPr>
          <a:xfrm flipH="1">
            <a:off x="5187088" y="1790125"/>
            <a:ext cx="1907700" cy="5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Which of these matches the image? How do you know?</a:t>
            </a:r>
            <a:endParaRPr/>
          </a:p>
        </p:txBody>
      </p:sp>
      <p:sp>
        <p:nvSpPr>
          <p:cNvPr id="825" name="Google Shape;825;p89"/>
          <p:cNvSpPr/>
          <p:nvPr/>
        </p:nvSpPr>
        <p:spPr>
          <a:xfrm flipH="1">
            <a:off x="4892427" y="1437725"/>
            <a:ext cx="2497018" cy="2052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6" name="Google Shape;826;p89"/>
          <p:cNvPicPr preferRelativeResize="0"/>
          <p:nvPr/>
        </p:nvPicPr>
        <p:blipFill>
          <a:blip r:embed="rId4">
            <a:alphaModFix/>
          </a:blip>
          <a:stretch>
            <a:fillRect/>
          </a:stretch>
        </p:blipFill>
        <p:spPr>
          <a:xfrm>
            <a:off x="959225" y="858375"/>
            <a:ext cx="1285875" cy="933450"/>
          </a:xfrm>
          <a:prstGeom prst="rect">
            <a:avLst/>
          </a:prstGeom>
          <a:noFill/>
          <a:ln cap="flat" cmpd="sng" w="19050">
            <a:solidFill>
              <a:schemeClr val="dk2"/>
            </a:solidFill>
            <a:prstDash val="solid"/>
            <a:round/>
            <a:headEnd len="sm" w="sm" type="none"/>
            <a:tailEnd len="sm" w="sm" type="none"/>
          </a:ln>
        </p:spPr>
      </p:pic>
      <p:pic>
        <p:nvPicPr>
          <p:cNvPr id="827" name="Google Shape;827;p89"/>
          <p:cNvPicPr preferRelativeResize="0"/>
          <p:nvPr/>
        </p:nvPicPr>
        <p:blipFill>
          <a:blip r:embed="rId5">
            <a:alphaModFix/>
          </a:blip>
          <a:stretch>
            <a:fillRect/>
          </a:stretch>
        </p:blipFill>
        <p:spPr>
          <a:xfrm>
            <a:off x="2673725" y="963200"/>
            <a:ext cx="916225" cy="896025"/>
          </a:xfrm>
          <a:prstGeom prst="rect">
            <a:avLst/>
          </a:prstGeom>
          <a:noFill/>
          <a:ln cap="flat" cmpd="sng" w="19050">
            <a:solidFill>
              <a:schemeClr val="dk2"/>
            </a:solidFill>
            <a:prstDash val="solid"/>
            <a:round/>
            <a:headEnd len="sm" w="sm" type="none"/>
            <a:tailEnd len="sm" w="sm" type="none"/>
          </a:ln>
        </p:spPr>
      </p:pic>
      <p:pic>
        <p:nvPicPr>
          <p:cNvPr id="828" name="Google Shape;828;p89"/>
          <p:cNvPicPr preferRelativeResize="0"/>
          <p:nvPr/>
        </p:nvPicPr>
        <p:blipFill>
          <a:blip r:embed="rId6">
            <a:alphaModFix/>
          </a:blip>
          <a:stretch>
            <a:fillRect/>
          </a:stretch>
        </p:blipFill>
        <p:spPr>
          <a:xfrm>
            <a:off x="913375" y="2405850"/>
            <a:ext cx="1593600" cy="597600"/>
          </a:xfrm>
          <a:prstGeom prst="rect">
            <a:avLst/>
          </a:prstGeom>
          <a:noFill/>
          <a:ln cap="flat" cmpd="sng" w="19050">
            <a:solidFill>
              <a:schemeClr val="dk2"/>
            </a:solidFill>
            <a:prstDash val="solid"/>
            <a:round/>
            <a:headEnd len="sm" w="sm" type="none"/>
            <a:tailEnd len="sm" w="sm" type="none"/>
          </a:ln>
        </p:spPr>
      </p:pic>
      <p:pic>
        <p:nvPicPr>
          <p:cNvPr id="829" name="Google Shape;829;p89"/>
          <p:cNvPicPr preferRelativeResize="0"/>
          <p:nvPr/>
        </p:nvPicPr>
        <p:blipFill>
          <a:blip r:embed="rId7">
            <a:alphaModFix/>
          </a:blip>
          <a:stretch>
            <a:fillRect/>
          </a:stretch>
        </p:blipFill>
        <p:spPr>
          <a:xfrm>
            <a:off x="2902900" y="2679475"/>
            <a:ext cx="1593600" cy="682967"/>
          </a:xfrm>
          <a:prstGeom prst="rect">
            <a:avLst/>
          </a:prstGeom>
          <a:noFill/>
          <a:ln cap="flat" cmpd="sng" w="19050">
            <a:solidFill>
              <a:schemeClr val="dk2"/>
            </a:solidFill>
            <a:prstDash val="solid"/>
            <a:round/>
            <a:headEnd len="sm" w="sm" type="none"/>
            <a:tailEnd len="sm" w="sm" type="none"/>
          </a:ln>
        </p:spPr>
      </p:pic>
      <p:pic>
        <p:nvPicPr>
          <p:cNvPr id="830" name="Google Shape;830;p89"/>
          <p:cNvPicPr preferRelativeResize="0"/>
          <p:nvPr/>
        </p:nvPicPr>
        <p:blipFill>
          <a:blip r:embed="rId8">
            <a:alphaModFix/>
          </a:blip>
          <a:stretch>
            <a:fillRect/>
          </a:stretch>
        </p:blipFill>
        <p:spPr>
          <a:xfrm>
            <a:off x="1816975" y="3783100"/>
            <a:ext cx="1907625" cy="43716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34" name="Shape 834"/>
        <p:cNvGrpSpPr/>
        <p:nvPr/>
      </p:nvGrpSpPr>
      <p:grpSpPr>
        <a:xfrm>
          <a:off x="0" y="0"/>
          <a:ext cx="0" cy="0"/>
          <a:chOff x="0" y="0"/>
          <a:chExt cx="0" cy="0"/>
        </a:xfrm>
      </p:grpSpPr>
      <p:sp>
        <p:nvSpPr>
          <p:cNvPr id="835" name="Google Shape;835;p90"/>
          <p:cNvSpPr txBox="1"/>
          <p:nvPr>
            <p:ph type="ctrTitle"/>
          </p:nvPr>
        </p:nvSpPr>
        <p:spPr>
          <a:xfrm>
            <a:off x="1360875" y="1821650"/>
            <a:ext cx="6553200" cy="72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Fill It In</a:t>
            </a:r>
            <a:endParaRPr sz="4200">
              <a:solidFill>
                <a:srgbClr val="434343"/>
              </a:solidFill>
              <a:latin typeface="Hepta Slab"/>
              <a:ea typeface="Hepta Slab"/>
              <a:cs typeface="Hepta Slab"/>
              <a:sym typeface="Hepta Slab"/>
            </a:endParaRPr>
          </a:p>
        </p:txBody>
      </p:sp>
      <p:sp>
        <p:nvSpPr>
          <p:cNvPr id="836" name="Google Shape;836;p90"/>
          <p:cNvSpPr txBox="1"/>
          <p:nvPr/>
        </p:nvSpPr>
        <p:spPr>
          <a:xfrm>
            <a:off x="2650250" y="2594150"/>
            <a:ext cx="4882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work with numbers 11–19 and write their equations</a:t>
            </a:r>
            <a:endParaRPr>
              <a:latin typeface="Quicksand"/>
              <a:ea typeface="Quicksand"/>
              <a:cs typeface="Quicksand"/>
              <a:sym typeface="Quicksand"/>
            </a:endParaRPr>
          </a:p>
        </p:txBody>
      </p:sp>
      <p:sp>
        <p:nvSpPr>
          <p:cNvPr id="837" name="Google Shape;837;p90"/>
          <p:cNvSpPr/>
          <p:nvPr/>
        </p:nvSpPr>
        <p:spPr>
          <a:xfrm>
            <a:off x="2488102" y="2594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90"/>
          <p:cNvSpPr txBox="1"/>
          <p:nvPr/>
        </p:nvSpPr>
        <p:spPr>
          <a:xfrm>
            <a:off x="0" y="4834325"/>
            <a:ext cx="4201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 K.NBT.A.1, K.OA.A.1</a:t>
            </a:r>
            <a:endParaRPr sz="1100">
              <a:latin typeface="Quicksand"/>
              <a:ea typeface="Quicksand"/>
              <a:cs typeface="Quicksand"/>
              <a:sym typeface="Quicksand"/>
            </a:endParaRPr>
          </a:p>
        </p:txBody>
      </p:sp>
      <p:sp>
        <p:nvSpPr>
          <p:cNvPr id="839" name="Google Shape;839;p9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3" name="Shape 843"/>
        <p:cNvGrpSpPr/>
        <p:nvPr/>
      </p:nvGrpSpPr>
      <p:grpSpPr>
        <a:xfrm>
          <a:off x="0" y="0"/>
          <a:ext cx="0" cy="0"/>
          <a:chOff x="0" y="0"/>
          <a:chExt cx="0" cy="0"/>
        </a:xfrm>
      </p:grpSpPr>
      <p:sp>
        <p:nvSpPr>
          <p:cNvPr id="844" name="Google Shape;844;p91"/>
          <p:cNvSpPr txBox="1"/>
          <p:nvPr>
            <p:ph type="ctrTitle"/>
          </p:nvPr>
        </p:nvSpPr>
        <p:spPr>
          <a:xfrm>
            <a:off x="1164225" y="1321675"/>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What do you know about 15?</a:t>
            </a:r>
            <a:endParaRPr b="0" sz="2600">
              <a:solidFill>
                <a:srgbClr val="595959"/>
              </a:solidFill>
              <a:latin typeface="Hepta Slab"/>
              <a:ea typeface="Hepta Slab"/>
              <a:cs typeface="Hepta Slab"/>
              <a:sym typeface="Hepta Slab"/>
            </a:endParaRPr>
          </a:p>
        </p:txBody>
      </p:sp>
      <p:sp>
        <p:nvSpPr>
          <p:cNvPr id="845" name="Google Shape;845;p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846" name="Google Shape;846;p91"/>
          <p:cNvPicPr preferRelativeResize="0"/>
          <p:nvPr/>
        </p:nvPicPr>
        <p:blipFill>
          <a:blip r:embed="rId3">
            <a:alphaModFix/>
          </a:blip>
          <a:stretch>
            <a:fillRect/>
          </a:stretch>
        </p:blipFill>
        <p:spPr>
          <a:xfrm>
            <a:off x="3599725" y="2495150"/>
            <a:ext cx="2529900" cy="164992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0" name="Shape 850"/>
        <p:cNvGrpSpPr/>
        <p:nvPr/>
      </p:nvGrpSpPr>
      <p:grpSpPr>
        <a:xfrm>
          <a:off x="0" y="0"/>
          <a:ext cx="0" cy="0"/>
          <a:chOff x="0" y="0"/>
          <a:chExt cx="0" cy="0"/>
        </a:xfrm>
      </p:grpSpPr>
      <p:sp>
        <p:nvSpPr>
          <p:cNvPr id="851" name="Google Shape;851;p92"/>
          <p:cNvSpPr txBox="1"/>
          <p:nvPr>
            <p:ph type="ctrTitle"/>
          </p:nvPr>
        </p:nvSpPr>
        <p:spPr>
          <a:xfrm>
            <a:off x="479600" y="267250"/>
            <a:ext cx="80430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What Is Missing?</a:t>
            </a:r>
            <a:endParaRPr b="0" sz="2500">
              <a:solidFill>
                <a:srgbClr val="595959"/>
              </a:solidFill>
              <a:latin typeface="Hepta Slab"/>
              <a:ea typeface="Hepta Slab"/>
              <a:cs typeface="Hepta Slab"/>
              <a:sym typeface="Hepta Slab"/>
            </a:endParaRPr>
          </a:p>
        </p:txBody>
      </p:sp>
      <p:sp>
        <p:nvSpPr>
          <p:cNvPr id="852" name="Google Shape;852;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53" name="Google Shape;853;p92"/>
          <p:cNvSpPr txBox="1"/>
          <p:nvPr/>
        </p:nvSpPr>
        <p:spPr>
          <a:xfrm>
            <a:off x="0" y="1108750"/>
            <a:ext cx="5658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1800">
                <a:latin typeface="Livvic"/>
                <a:ea typeface="Livvic"/>
                <a:cs typeface="Livvic"/>
                <a:sym typeface="Livvic"/>
              </a:rPr>
              <a:t>How did you figure out what was missing?</a:t>
            </a:r>
            <a:endParaRPr/>
          </a:p>
        </p:txBody>
      </p:sp>
      <p:pic>
        <p:nvPicPr>
          <p:cNvPr id="854" name="Google Shape;854;p92"/>
          <p:cNvPicPr preferRelativeResize="0"/>
          <p:nvPr/>
        </p:nvPicPr>
        <p:blipFill>
          <a:blip r:embed="rId3">
            <a:alphaModFix/>
          </a:blip>
          <a:stretch>
            <a:fillRect/>
          </a:stretch>
        </p:blipFill>
        <p:spPr>
          <a:xfrm>
            <a:off x="942275" y="1721950"/>
            <a:ext cx="2995350" cy="1454050"/>
          </a:xfrm>
          <a:prstGeom prst="rect">
            <a:avLst/>
          </a:prstGeom>
          <a:noFill/>
          <a:ln cap="flat" cmpd="sng" w="19050">
            <a:solidFill>
              <a:schemeClr val="dk2"/>
            </a:solidFill>
            <a:prstDash val="solid"/>
            <a:round/>
            <a:headEnd len="sm" w="sm" type="none"/>
            <a:tailEnd len="sm" w="sm" type="none"/>
          </a:ln>
        </p:spPr>
      </p:pic>
      <p:sp>
        <p:nvSpPr>
          <p:cNvPr id="855" name="Google Shape;855;p92"/>
          <p:cNvSpPr txBox="1"/>
          <p:nvPr/>
        </p:nvSpPr>
        <p:spPr>
          <a:xfrm>
            <a:off x="3688550" y="2101425"/>
            <a:ext cx="5658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1800">
                <a:latin typeface="Livvic"/>
                <a:ea typeface="Livvic"/>
                <a:cs typeface="Livvic"/>
                <a:sym typeface="Livvic"/>
              </a:rPr>
              <a:t>   How did you figure out what was missing?</a:t>
            </a:r>
            <a:endParaRPr/>
          </a:p>
        </p:txBody>
      </p:sp>
      <p:pic>
        <p:nvPicPr>
          <p:cNvPr id="856" name="Google Shape;856;p92"/>
          <p:cNvPicPr preferRelativeResize="0"/>
          <p:nvPr/>
        </p:nvPicPr>
        <p:blipFill>
          <a:blip r:embed="rId4">
            <a:alphaModFix/>
          </a:blip>
          <a:stretch>
            <a:fillRect/>
          </a:stretch>
        </p:blipFill>
        <p:spPr>
          <a:xfrm>
            <a:off x="4478450" y="2714625"/>
            <a:ext cx="3924300" cy="1466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0" name="Shape 860"/>
        <p:cNvGrpSpPr/>
        <p:nvPr/>
      </p:nvGrpSpPr>
      <p:grpSpPr>
        <a:xfrm>
          <a:off x="0" y="0"/>
          <a:ext cx="0" cy="0"/>
          <a:chOff x="0" y="0"/>
          <a:chExt cx="0" cy="0"/>
        </a:xfrm>
      </p:grpSpPr>
      <p:sp>
        <p:nvSpPr>
          <p:cNvPr id="861" name="Google Shape;861;p93"/>
          <p:cNvSpPr txBox="1"/>
          <p:nvPr>
            <p:ph type="ctrTitle"/>
          </p:nvPr>
        </p:nvSpPr>
        <p:spPr>
          <a:xfrm>
            <a:off x="479600" y="267250"/>
            <a:ext cx="80430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What Is Missing?</a:t>
            </a:r>
            <a:endParaRPr b="0" sz="2500">
              <a:solidFill>
                <a:srgbClr val="595959"/>
              </a:solidFill>
              <a:latin typeface="Hepta Slab"/>
              <a:ea typeface="Hepta Slab"/>
              <a:cs typeface="Hepta Slab"/>
              <a:sym typeface="Hepta Slab"/>
            </a:endParaRPr>
          </a:p>
        </p:txBody>
      </p:sp>
      <p:sp>
        <p:nvSpPr>
          <p:cNvPr id="862" name="Google Shape;862;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3" name="Google Shape;863;p93"/>
          <p:cNvSpPr txBox="1"/>
          <p:nvPr/>
        </p:nvSpPr>
        <p:spPr>
          <a:xfrm>
            <a:off x="0" y="1108750"/>
            <a:ext cx="5658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1800">
                <a:latin typeface="Livvic"/>
                <a:ea typeface="Livvic"/>
                <a:cs typeface="Livvic"/>
                <a:sym typeface="Livvic"/>
              </a:rPr>
              <a:t>How did you figure out what was missing?</a:t>
            </a:r>
            <a:endParaRPr/>
          </a:p>
        </p:txBody>
      </p:sp>
      <p:sp>
        <p:nvSpPr>
          <p:cNvPr id="864" name="Google Shape;864;p93"/>
          <p:cNvSpPr txBox="1"/>
          <p:nvPr/>
        </p:nvSpPr>
        <p:spPr>
          <a:xfrm>
            <a:off x="3688550" y="2101425"/>
            <a:ext cx="5658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1800">
                <a:latin typeface="Livvic"/>
                <a:ea typeface="Livvic"/>
                <a:cs typeface="Livvic"/>
                <a:sym typeface="Livvic"/>
              </a:rPr>
              <a:t>   How did you figure out what was missing?</a:t>
            </a:r>
            <a:endParaRPr/>
          </a:p>
        </p:txBody>
      </p:sp>
      <p:pic>
        <p:nvPicPr>
          <p:cNvPr id="865" name="Google Shape;865;p93"/>
          <p:cNvPicPr preferRelativeResize="0"/>
          <p:nvPr/>
        </p:nvPicPr>
        <p:blipFill>
          <a:blip r:embed="rId3">
            <a:alphaModFix/>
          </a:blip>
          <a:stretch>
            <a:fillRect/>
          </a:stretch>
        </p:blipFill>
        <p:spPr>
          <a:xfrm>
            <a:off x="479600" y="1721950"/>
            <a:ext cx="3810000" cy="1295400"/>
          </a:xfrm>
          <a:prstGeom prst="rect">
            <a:avLst/>
          </a:prstGeom>
          <a:noFill/>
          <a:ln cap="flat" cmpd="sng" w="19050">
            <a:solidFill>
              <a:schemeClr val="dk2"/>
            </a:solidFill>
            <a:prstDash val="solid"/>
            <a:round/>
            <a:headEnd len="sm" w="sm" type="none"/>
            <a:tailEnd len="sm" w="sm" type="none"/>
          </a:ln>
        </p:spPr>
      </p:pic>
      <p:pic>
        <p:nvPicPr>
          <p:cNvPr id="866" name="Google Shape;866;p93"/>
          <p:cNvPicPr preferRelativeResize="0"/>
          <p:nvPr/>
        </p:nvPicPr>
        <p:blipFill>
          <a:blip r:embed="rId4">
            <a:alphaModFix/>
          </a:blip>
          <a:stretch>
            <a:fillRect/>
          </a:stretch>
        </p:blipFill>
        <p:spPr>
          <a:xfrm>
            <a:off x="4579475" y="2714625"/>
            <a:ext cx="3743325" cy="1152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0" name="Shape 870"/>
        <p:cNvGrpSpPr/>
        <p:nvPr/>
      </p:nvGrpSpPr>
      <p:grpSpPr>
        <a:xfrm>
          <a:off x="0" y="0"/>
          <a:ext cx="0" cy="0"/>
          <a:chOff x="0" y="0"/>
          <a:chExt cx="0" cy="0"/>
        </a:xfrm>
      </p:grpSpPr>
      <p:sp>
        <p:nvSpPr>
          <p:cNvPr id="871" name="Google Shape;871;p94"/>
          <p:cNvSpPr txBox="1"/>
          <p:nvPr>
            <p:ph type="ctrTitle"/>
          </p:nvPr>
        </p:nvSpPr>
        <p:spPr>
          <a:xfrm>
            <a:off x="479600" y="267250"/>
            <a:ext cx="80430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What Is Missing?</a:t>
            </a:r>
            <a:endParaRPr b="0" sz="2500">
              <a:solidFill>
                <a:srgbClr val="595959"/>
              </a:solidFill>
              <a:latin typeface="Hepta Slab"/>
              <a:ea typeface="Hepta Slab"/>
              <a:cs typeface="Hepta Slab"/>
              <a:sym typeface="Hepta Slab"/>
            </a:endParaRPr>
          </a:p>
        </p:txBody>
      </p:sp>
      <p:sp>
        <p:nvSpPr>
          <p:cNvPr id="872" name="Google Shape;872;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73" name="Google Shape;873;p94"/>
          <p:cNvSpPr txBox="1"/>
          <p:nvPr/>
        </p:nvSpPr>
        <p:spPr>
          <a:xfrm>
            <a:off x="0" y="1108750"/>
            <a:ext cx="5658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1800">
                <a:latin typeface="Livvic"/>
                <a:ea typeface="Livvic"/>
                <a:cs typeface="Livvic"/>
                <a:sym typeface="Livvic"/>
              </a:rPr>
              <a:t>How did you figure out what was missing?</a:t>
            </a:r>
            <a:endParaRPr/>
          </a:p>
        </p:txBody>
      </p:sp>
      <p:sp>
        <p:nvSpPr>
          <p:cNvPr id="874" name="Google Shape;874;p94"/>
          <p:cNvSpPr txBox="1"/>
          <p:nvPr/>
        </p:nvSpPr>
        <p:spPr>
          <a:xfrm>
            <a:off x="3688550" y="2101425"/>
            <a:ext cx="5658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1800">
                <a:latin typeface="Livvic"/>
                <a:ea typeface="Livvic"/>
                <a:cs typeface="Livvic"/>
                <a:sym typeface="Livvic"/>
              </a:rPr>
              <a:t>   How did you figure out what was missing?</a:t>
            </a:r>
            <a:endParaRPr/>
          </a:p>
        </p:txBody>
      </p:sp>
      <p:pic>
        <p:nvPicPr>
          <p:cNvPr id="875" name="Google Shape;875;p94"/>
          <p:cNvPicPr preferRelativeResize="0"/>
          <p:nvPr/>
        </p:nvPicPr>
        <p:blipFill>
          <a:blip r:embed="rId3">
            <a:alphaModFix/>
          </a:blip>
          <a:stretch>
            <a:fillRect/>
          </a:stretch>
        </p:blipFill>
        <p:spPr>
          <a:xfrm>
            <a:off x="685100" y="1673000"/>
            <a:ext cx="3426175" cy="1367175"/>
          </a:xfrm>
          <a:prstGeom prst="rect">
            <a:avLst/>
          </a:prstGeom>
          <a:noFill/>
          <a:ln cap="flat" cmpd="sng" w="19050">
            <a:solidFill>
              <a:schemeClr val="dk2"/>
            </a:solidFill>
            <a:prstDash val="solid"/>
            <a:round/>
            <a:headEnd len="sm" w="sm" type="none"/>
            <a:tailEnd len="sm" w="sm" type="none"/>
          </a:ln>
        </p:spPr>
      </p:pic>
      <p:pic>
        <p:nvPicPr>
          <p:cNvPr id="876" name="Google Shape;876;p94"/>
          <p:cNvPicPr preferRelativeResize="0"/>
          <p:nvPr/>
        </p:nvPicPr>
        <p:blipFill>
          <a:blip r:embed="rId4">
            <a:alphaModFix/>
          </a:blip>
          <a:stretch>
            <a:fillRect/>
          </a:stretch>
        </p:blipFill>
        <p:spPr>
          <a:xfrm>
            <a:off x="4607825" y="2714625"/>
            <a:ext cx="3914775" cy="1066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80" name="Shape 880"/>
        <p:cNvGrpSpPr/>
        <p:nvPr/>
      </p:nvGrpSpPr>
      <p:grpSpPr>
        <a:xfrm>
          <a:off x="0" y="0"/>
          <a:ext cx="0" cy="0"/>
          <a:chOff x="0" y="0"/>
          <a:chExt cx="0" cy="0"/>
        </a:xfrm>
      </p:grpSpPr>
      <p:sp>
        <p:nvSpPr>
          <p:cNvPr id="881" name="Google Shape;881;p95"/>
          <p:cNvSpPr txBox="1"/>
          <p:nvPr>
            <p:ph type="ctrTitle"/>
          </p:nvPr>
        </p:nvSpPr>
        <p:spPr>
          <a:xfrm>
            <a:off x="479600" y="267250"/>
            <a:ext cx="80430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Fill In Equations </a:t>
            </a:r>
            <a:endParaRPr b="0" sz="2500">
              <a:solidFill>
                <a:srgbClr val="595959"/>
              </a:solidFill>
              <a:latin typeface="Hepta Slab"/>
              <a:ea typeface="Hepta Slab"/>
              <a:cs typeface="Hepta Slab"/>
              <a:sym typeface="Hepta Slab"/>
            </a:endParaRPr>
          </a:p>
        </p:txBody>
      </p:sp>
      <p:sp>
        <p:nvSpPr>
          <p:cNvPr id="882" name="Google Shape;882;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3" name="Google Shape;883;p95"/>
          <p:cNvSpPr txBox="1"/>
          <p:nvPr/>
        </p:nvSpPr>
        <p:spPr>
          <a:xfrm>
            <a:off x="-36675" y="876250"/>
            <a:ext cx="83391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1000"/>
              </a:spcAft>
              <a:buNone/>
            </a:pPr>
            <a:r>
              <a:rPr lang="en" sz="1600">
                <a:latin typeface="Livvic"/>
                <a:ea typeface="Livvic"/>
                <a:cs typeface="Livvic"/>
                <a:sym typeface="Livvic"/>
              </a:rPr>
              <a:t>Fill in the missing numbers. You can use objects, drawings, or 10-frames to help you.</a:t>
            </a:r>
            <a:endParaRPr sz="1200"/>
          </a:p>
        </p:txBody>
      </p:sp>
      <p:pic>
        <p:nvPicPr>
          <p:cNvPr id="884" name="Google Shape;884;p95"/>
          <p:cNvPicPr preferRelativeResize="0"/>
          <p:nvPr/>
        </p:nvPicPr>
        <p:blipFill>
          <a:blip r:embed="rId3">
            <a:alphaModFix/>
          </a:blip>
          <a:stretch>
            <a:fillRect/>
          </a:stretch>
        </p:blipFill>
        <p:spPr>
          <a:xfrm>
            <a:off x="564975" y="1696850"/>
            <a:ext cx="3619500" cy="2019300"/>
          </a:xfrm>
          <a:prstGeom prst="rect">
            <a:avLst/>
          </a:prstGeom>
          <a:noFill/>
          <a:ln cap="flat" cmpd="sng" w="19050">
            <a:solidFill>
              <a:schemeClr val="dk2"/>
            </a:solidFill>
            <a:prstDash val="solid"/>
            <a:round/>
            <a:headEnd len="sm" w="sm" type="none"/>
            <a:tailEnd len="sm" w="sm" type="none"/>
          </a:ln>
        </p:spPr>
      </p:pic>
      <p:pic>
        <p:nvPicPr>
          <p:cNvPr id="885" name="Google Shape;885;p95"/>
          <p:cNvPicPr preferRelativeResize="0"/>
          <p:nvPr/>
        </p:nvPicPr>
        <p:blipFill>
          <a:blip r:embed="rId4">
            <a:alphaModFix/>
          </a:blip>
          <a:stretch>
            <a:fillRect/>
          </a:stretch>
        </p:blipFill>
        <p:spPr>
          <a:xfrm>
            <a:off x="4712775" y="1651025"/>
            <a:ext cx="3524250" cy="1933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89" name="Shape 889"/>
        <p:cNvGrpSpPr/>
        <p:nvPr/>
      </p:nvGrpSpPr>
      <p:grpSpPr>
        <a:xfrm>
          <a:off x="0" y="0"/>
          <a:ext cx="0" cy="0"/>
          <a:chOff x="0" y="0"/>
          <a:chExt cx="0" cy="0"/>
        </a:xfrm>
      </p:grpSpPr>
      <p:sp>
        <p:nvSpPr>
          <p:cNvPr id="890" name="Google Shape;890;p96"/>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891" name="Google Shape;891;p96"/>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892" name="Google Shape;892;p96"/>
          <p:cNvSpPr txBox="1"/>
          <p:nvPr/>
        </p:nvSpPr>
        <p:spPr>
          <a:xfrm>
            <a:off x="1014763" y="126665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Grab and Count, Guess then Count</a:t>
            </a:r>
            <a:endParaRPr sz="1500">
              <a:solidFill>
                <a:srgbClr val="595959"/>
              </a:solidFill>
              <a:latin typeface="Livvic"/>
              <a:ea typeface="Livvic"/>
              <a:cs typeface="Livvic"/>
              <a:sym typeface="Livvic"/>
            </a:endParaRPr>
          </a:p>
        </p:txBody>
      </p:sp>
      <p:sp>
        <p:nvSpPr>
          <p:cNvPr id="893" name="Google Shape;893;p96"/>
          <p:cNvSpPr txBox="1"/>
          <p:nvPr/>
        </p:nvSpPr>
        <p:spPr>
          <a:xfrm>
            <a:off x="3831763"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Number Race, Trace 11–20 </a:t>
            </a:r>
            <a:endParaRPr sz="1500">
              <a:solidFill>
                <a:srgbClr val="595959"/>
              </a:solidFill>
              <a:latin typeface="Livvic"/>
              <a:ea typeface="Livvic"/>
              <a:cs typeface="Livvic"/>
              <a:sym typeface="Livvic"/>
            </a:endParaRPr>
          </a:p>
        </p:txBody>
      </p:sp>
      <p:sp>
        <p:nvSpPr>
          <p:cNvPr id="894" name="Google Shape;894;p96"/>
          <p:cNvSpPr txBox="1"/>
          <p:nvPr/>
        </p:nvSpPr>
        <p:spPr>
          <a:xfrm>
            <a:off x="6335988" y="12666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Cover Up, Numbers 11–19 </a:t>
            </a:r>
            <a:endParaRPr sz="1500">
              <a:solidFill>
                <a:srgbClr val="595959"/>
              </a:solidFill>
              <a:latin typeface="Livvic"/>
              <a:ea typeface="Livvic"/>
              <a:cs typeface="Livvic"/>
              <a:sym typeface="Livvic"/>
            </a:endParaRPr>
          </a:p>
        </p:txBody>
      </p:sp>
      <p:pic>
        <p:nvPicPr>
          <p:cNvPr id="895" name="Google Shape;895;p96"/>
          <p:cNvPicPr preferRelativeResize="0"/>
          <p:nvPr/>
        </p:nvPicPr>
        <p:blipFill>
          <a:blip r:embed="rId3">
            <a:alphaModFix/>
          </a:blip>
          <a:stretch>
            <a:fillRect/>
          </a:stretch>
        </p:blipFill>
        <p:spPr>
          <a:xfrm>
            <a:off x="1374025" y="2101100"/>
            <a:ext cx="1485900" cy="1228725"/>
          </a:xfrm>
          <a:prstGeom prst="rect">
            <a:avLst/>
          </a:prstGeom>
          <a:noFill/>
          <a:ln cap="flat" cmpd="sng" w="19050">
            <a:solidFill>
              <a:schemeClr val="dk2"/>
            </a:solidFill>
            <a:prstDash val="solid"/>
            <a:round/>
            <a:headEnd len="sm" w="sm" type="none"/>
            <a:tailEnd len="sm" w="sm" type="none"/>
          </a:ln>
        </p:spPr>
      </p:pic>
      <p:pic>
        <p:nvPicPr>
          <p:cNvPr id="896" name="Google Shape;896;p96"/>
          <p:cNvPicPr preferRelativeResize="0"/>
          <p:nvPr/>
        </p:nvPicPr>
        <p:blipFill>
          <a:blip r:embed="rId4">
            <a:alphaModFix/>
          </a:blip>
          <a:stretch>
            <a:fillRect/>
          </a:stretch>
        </p:blipFill>
        <p:spPr>
          <a:xfrm>
            <a:off x="4132875" y="2071688"/>
            <a:ext cx="1362075" cy="1000125"/>
          </a:xfrm>
          <a:prstGeom prst="rect">
            <a:avLst/>
          </a:prstGeom>
          <a:noFill/>
          <a:ln cap="flat" cmpd="sng" w="19050">
            <a:solidFill>
              <a:schemeClr val="dk2"/>
            </a:solidFill>
            <a:prstDash val="solid"/>
            <a:round/>
            <a:headEnd len="sm" w="sm" type="none"/>
            <a:tailEnd len="sm" w="sm" type="none"/>
          </a:ln>
        </p:spPr>
      </p:pic>
      <p:pic>
        <p:nvPicPr>
          <p:cNvPr id="897" name="Google Shape;897;p96"/>
          <p:cNvPicPr preferRelativeResize="0"/>
          <p:nvPr/>
        </p:nvPicPr>
        <p:blipFill>
          <a:blip r:embed="rId5">
            <a:alphaModFix/>
          </a:blip>
          <a:stretch>
            <a:fillRect/>
          </a:stretch>
        </p:blipFill>
        <p:spPr>
          <a:xfrm>
            <a:off x="6848125" y="1959550"/>
            <a:ext cx="1266825" cy="1285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1" name="Shape 901"/>
        <p:cNvGrpSpPr/>
        <p:nvPr/>
      </p:nvGrpSpPr>
      <p:grpSpPr>
        <a:xfrm>
          <a:off x="0" y="0"/>
          <a:ext cx="0" cy="0"/>
          <a:chOff x="0" y="0"/>
          <a:chExt cx="0" cy="0"/>
        </a:xfrm>
      </p:grpSpPr>
      <p:sp>
        <p:nvSpPr>
          <p:cNvPr id="902" name="Google Shape;902;p9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03" name="Google Shape;903;p9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904" name="Google Shape;904;p97"/>
          <p:cNvSpPr txBox="1"/>
          <p:nvPr/>
        </p:nvSpPr>
        <p:spPr>
          <a:xfrm>
            <a:off x="1418237" y="2367375"/>
            <a:ext cx="2164500" cy="11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Find a way to show that 10 + 9 is 19</a:t>
            </a:r>
            <a:endParaRPr sz="1800"/>
          </a:p>
        </p:txBody>
      </p:sp>
      <p:pic>
        <p:nvPicPr>
          <p:cNvPr id="905" name="Google Shape;905;p97"/>
          <p:cNvPicPr preferRelativeResize="0"/>
          <p:nvPr/>
        </p:nvPicPr>
        <p:blipFill>
          <a:blip r:embed="rId3">
            <a:alphaModFix/>
          </a:blip>
          <a:stretch>
            <a:fillRect/>
          </a:stretch>
        </p:blipFill>
        <p:spPr>
          <a:xfrm>
            <a:off x="4756187" y="2645208"/>
            <a:ext cx="2066612" cy="1781992"/>
          </a:xfrm>
          <a:prstGeom prst="rect">
            <a:avLst/>
          </a:prstGeom>
          <a:noFill/>
          <a:ln>
            <a:noFill/>
          </a:ln>
        </p:spPr>
      </p:pic>
      <p:sp>
        <p:nvSpPr>
          <p:cNvPr id="906" name="Google Shape;906;p97"/>
          <p:cNvSpPr/>
          <p:nvPr/>
        </p:nvSpPr>
        <p:spPr>
          <a:xfrm flipH="1">
            <a:off x="909302" y="1882425"/>
            <a:ext cx="3182373" cy="20792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7" name="Google Shape;907;p97"/>
          <p:cNvPicPr preferRelativeResize="0"/>
          <p:nvPr/>
        </p:nvPicPr>
        <p:blipFill>
          <a:blip r:embed="rId4">
            <a:alphaModFix/>
          </a:blip>
          <a:stretch>
            <a:fillRect/>
          </a:stretch>
        </p:blipFill>
        <p:spPr>
          <a:xfrm>
            <a:off x="3027250" y="519800"/>
            <a:ext cx="2408431" cy="8415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11" name="Shape 911"/>
        <p:cNvGrpSpPr/>
        <p:nvPr/>
      </p:nvGrpSpPr>
      <p:grpSpPr>
        <a:xfrm>
          <a:off x="0" y="0"/>
          <a:ext cx="0" cy="0"/>
          <a:chOff x="0" y="0"/>
          <a:chExt cx="0" cy="0"/>
        </a:xfrm>
      </p:grpSpPr>
      <p:sp>
        <p:nvSpPr>
          <p:cNvPr id="912" name="Google Shape;912;p98"/>
          <p:cNvSpPr txBox="1"/>
          <p:nvPr>
            <p:ph idx="1" type="body"/>
          </p:nvPr>
        </p:nvSpPr>
        <p:spPr>
          <a:xfrm>
            <a:off x="964275" y="1196775"/>
            <a:ext cx="7549200" cy="9357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100">
                <a:solidFill>
                  <a:srgbClr val="434343"/>
                </a:solidFill>
                <a:latin typeface="Hepta Slab"/>
                <a:ea typeface="Hepta Slab"/>
                <a:cs typeface="Hepta Slab"/>
                <a:sym typeface="Hepta Slab"/>
              </a:rPr>
              <a:t>Section Summary</a:t>
            </a:r>
            <a:endParaRPr i="0" sz="3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913" name="Google Shape;913;p98"/>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98"/>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9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98"/>
          <p:cNvSpPr txBox="1"/>
          <p:nvPr/>
        </p:nvSpPr>
        <p:spPr>
          <a:xfrm>
            <a:off x="782025" y="947163"/>
            <a:ext cx="7913700" cy="29469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en" sz="1300">
                <a:latin typeface="Hepta Slab"/>
                <a:ea typeface="Hepta Slab"/>
                <a:cs typeface="Hepta Slab"/>
                <a:sym typeface="Hepta Slab"/>
              </a:rPr>
              <a:t>We saw and made numbers 11–19 on fingers and 10-frames.</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457200" lvl="0" marL="0" rtl="0" algn="l">
              <a:spcBef>
                <a:spcPts val="0"/>
              </a:spcBef>
              <a:spcAft>
                <a:spcPts val="0"/>
              </a:spcAft>
              <a:buNone/>
            </a:pPr>
            <a:r>
              <a:rPr lang="en" sz="1300">
                <a:latin typeface="Hepta Slab"/>
                <a:ea typeface="Hepta Slab"/>
                <a:cs typeface="Hepta Slab"/>
                <a:sym typeface="Hepta Slab"/>
              </a:rPr>
              <a:t>We saw these numbers written as 10 and some more in different ways.</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457200" lvl="0" marL="0" rtl="0" algn="l">
              <a:spcBef>
                <a:spcPts val="0"/>
              </a:spcBef>
              <a:spcAft>
                <a:spcPts val="0"/>
              </a:spcAft>
              <a:buNone/>
            </a:pPr>
            <a:r>
              <a:rPr lang="en" sz="1300">
                <a:latin typeface="Hepta Slab"/>
                <a:ea typeface="Hepta Slab"/>
                <a:cs typeface="Hepta Slab"/>
                <a:sym typeface="Hepta Slab"/>
              </a:rPr>
              <a:t>We practiced writing numbers 11–20. </a:t>
            </a:r>
            <a:endParaRPr sz="1300">
              <a:latin typeface="Hepta Slab"/>
              <a:ea typeface="Hepta Slab"/>
              <a:cs typeface="Hepta Slab"/>
              <a:sym typeface="Hepta Slab"/>
            </a:endParaRPr>
          </a:p>
          <a:p>
            <a:pPr indent="0" lvl="0" marL="0" rtl="0" algn="l">
              <a:spcBef>
                <a:spcPts val="0"/>
              </a:spcBef>
              <a:spcAft>
                <a:spcPts val="0"/>
              </a:spcAft>
              <a:buNone/>
            </a:pPr>
            <a:r>
              <a:rPr lang="en" sz="1300">
                <a:latin typeface="Hepta Slab"/>
                <a:ea typeface="Hepta Slab"/>
                <a:cs typeface="Hepta Slab"/>
                <a:sym typeface="Hepta Slab"/>
              </a:rPr>
              <a:t> </a:t>
            </a:r>
            <a:endParaRPr sz="1300">
              <a:latin typeface="Hepta Slab"/>
              <a:ea typeface="Hepta Slab"/>
              <a:cs typeface="Hepta Slab"/>
              <a:sym typeface="Hepta Slab"/>
            </a:endParaRPr>
          </a:p>
        </p:txBody>
      </p:sp>
      <p:pic>
        <p:nvPicPr>
          <p:cNvPr id="917" name="Google Shape;917;p98"/>
          <p:cNvPicPr preferRelativeResize="0"/>
          <p:nvPr/>
        </p:nvPicPr>
        <p:blipFill>
          <a:blip r:embed="rId3">
            <a:alphaModFix/>
          </a:blip>
          <a:stretch>
            <a:fillRect/>
          </a:stretch>
        </p:blipFill>
        <p:spPr>
          <a:xfrm>
            <a:off x="2676047" y="1344300"/>
            <a:ext cx="2723575" cy="1598775"/>
          </a:xfrm>
          <a:prstGeom prst="rect">
            <a:avLst/>
          </a:prstGeom>
          <a:noFill/>
          <a:ln cap="flat" cmpd="sng" w="19050">
            <a:solidFill>
              <a:schemeClr val="dk2"/>
            </a:solidFill>
            <a:prstDash val="solid"/>
            <a:round/>
            <a:headEnd len="sm" w="sm" type="none"/>
            <a:tailEnd len="sm" w="sm" type="none"/>
          </a:ln>
        </p:spPr>
      </p:pic>
      <p:pic>
        <p:nvPicPr>
          <p:cNvPr id="918" name="Google Shape;918;p98"/>
          <p:cNvPicPr preferRelativeResize="0"/>
          <p:nvPr/>
        </p:nvPicPr>
        <p:blipFill>
          <a:blip r:embed="rId4">
            <a:alphaModFix/>
          </a:blip>
          <a:stretch>
            <a:fillRect/>
          </a:stretch>
        </p:blipFill>
        <p:spPr>
          <a:xfrm>
            <a:off x="1720200" y="3504263"/>
            <a:ext cx="5067300" cy="371475"/>
          </a:xfrm>
          <a:prstGeom prst="rect">
            <a:avLst/>
          </a:prstGeom>
          <a:noFill/>
          <a:ln cap="flat" cmpd="sng" w="19050">
            <a:solidFill>
              <a:schemeClr val="dk2"/>
            </a:solidFill>
            <a:prstDash val="solid"/>
            <a:round/>
            <a:headEnd len="sm" w="sm" type="none"/>
            <a:tailEnd len="sm" w="sm" type="none"/>
          </a:ln>
        </p:spPr>
      </p:pic>
      <p:pic>
        <p:nvPicPr>
          <p:cNvPr id="919" name="Google Shape;919;p98"/>
          <p:cNvPicPr preferRelativeResize="0"/>
          <p:nvPr/>
        </p:nvPicPr>
        <p:blipFill>
          <a:blip r:embed="rId5">
            <a:alphaModFix/>
          </a:blip>
          <a:stretch>
            <a:fillRect/>
          </a:stretch>
        </p:blipFill>
        <p:spPr>
          <a:xfrm>
            <a:off x="2582025" y="4248163"/>
            <a:ext cx="2771775" cy="371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23" name="Shape 923"/>
        <p:cNvGrpSpPr/>
        <p:nvPr/>
      </p:nvGrpSpPr>
      <p:grpSpPr>
        <a:xfrm>
          <a:off x="0" y="0"/>
          <a:ext cx="0" cy="0"/>
          <a:chOff x="0" y="0"/>
          <a:chExt cx="0" cy="0"/>
        </a:xfrm>
      </p:grpSpPr>
      <p:sp>
        <p:nvSpPr>
          <p:cNvPr id="924" name="Google Shape;924;p99"/>
          <p:cNvSpPr txBox="1"/>
          <p:nvPr>
            <p:ph type="ctrTitle"/>
          </p:nvPr>
        </p:nvSpPr>
        <p:spPr>
          <a:xfrm>
            <a:off x="736775" y="1657438"/>
            <a:ext cx="75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Count Images (Part 1)</a:t>
            </a:r>
            <a:endParaRPr sz="4200">
              <a:solidFill>
                <a:srgbClr val="434343"/>
              </a:solidFill>
              <a:latin typeface="Hepta Slab"/>
              <a:ea typeface="Hepta Slab"/>
              <a:cs typeface="Hepta Slab"/>
              <a:sym typeface="Hepta Slab"/>
            </a:endParaRPr>
          </a:p>
        </p:txBody>
      </p:sp>
      <p:sp>
        <p:nvSpPr>
          <p:cNvPr id="925" name="Google Shape;925;p99"/>
          <p:cNvSpPr txBox="1"/>
          <p:nvPr/>
        </p:nvSpPr>
        <p:spPr>
          <a:xfrm>
            <a:off x="2268025" y="2511325"/>
            <a:ext cx="6279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10 shapes and figure out how many shapes there are.</a:t>
            </a:r>
            <a:endParaRPr>
              <a:latin typeface="Quicksand"/>
              <a:ea typeface="Quicksand"/>
              <a:cs typeface="Quicksand"/>
              <a:sym typeface="Quicksand"/>
            </a:endParaRPr>
          </a:p>
        </p:txBody>
      </p:sp>
      <p:sp>
        <p:nvSpPr>
          <p:cNvPr id="926" name="Google Shape;926;p99"/>
          <p:cNvSpPr/>
          <p:nvPr/>
        </p:nvSpPr>
        <p:spPr>
          <a:xfrm>
            <a:off x="1724727" y="2511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99"/>
          <p:cNvSpPr txBox="1"/>
          <p:nvPr/>
        </p:nvSpPr>
        <p:spPr>
          <a:xfrm>
            <a:off x="0" y="4834325"/>
            <a:ext cx="5466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K.CC.A.1, K.CC.A.2, K.CC.B.5, K.NBT.A.1</a:t>
            </a:r>
            <a:endParaRPr sz="1100">
              <a:latin typeface="Quicksand"/>
              <a:ea typeface="Quicksand"/>
              <a:cs typeface="Quicksand"/>
              <a:sym typeface="Quicksand"/>
            </a:endParaRPr>
          </a:p>
        </p:txBody>
      </p:sp>
      <p:sp>
        <p:nvSpPr>
          <p:cNvPr id="928" name="Google Shape;928;p9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2" name="Shape 932"/>
        <p:cNvGrpSpPr/>
        <p:nvPr/>
      </p:nvGrpSpPr>
      <p:grpSpPr>
        <a:xfrm>
          <a:off x="0" y="0"/>
          <a:ext cx="0" cy="0"/>
          <a:chOff x="0" y="0"/>
          <a:chExt cx="0" cy="0"/>
        </a:xfrm>
      </p:grpSpPr>
      <p:sp>
        <p:nvSpPr>
          <p:cNvPr id="933" name="Google Shape;933;p100"/>
          <p:cNvSpPr txBox="1"/>
          <p:nvPr>
            <p:ph type="ctrTitle"/>
          </p:nvPr>
        </p:nvSpPr>
        <p:spPr>
          <a:xfrm>
            <a:off x="1094100" y="5768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Choral Count: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 to 90 and Count On </a:t>
            </a:r>
            <a:endParaRPr b="0" sz="2600">
              <a:solidFill>
                <a:srgbClr val="595959"/>
              </a:solidFill>
              <a:latin typeface="Hepta Slab"/>
              <a:ea typeface="Hepta Slab"/>
              <a:cs typeface="Hepta Slab"/>
              <a:sym typeface="Hepta Slab"/>
            </a:endParaRPr>
          </a:p>
        </p:txBody>
      </p:sp>
      <p:sp>
        <p:nvSpPr>
          <p:cNvPr id="934" name="Google Shape;934;p10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5" name="Google Shape;935;p100"/>
          <p:cNvSpPr txBox="1"/>
          <p:nvPr/>
        </p:nvSpPr>
        <p:spPr>
          <a:xfrm>
            <a:off x="760825" y="1489475"/>
            <a:ext cx="6836700" cy="25716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300">
                <a:latin typeface="Livvic"/>
                <a:ea typeface="Livvic"/>
                <a:cs typeface="Livvic"/>
                <a:sym typeface="Livvic"/>
              </a:rPr>
              <a:t>Let’s count to 90.</a:t>
            </a:r>
            <a:endParaRPr sz="2300">
              <a:latin typeface="Livvic"/>
              <a:ea typeface="Livvic"/>
              <a:cs typeface="Livvic"/>
              <a:sym typeface="Livvic"/>
            </a:endParaRPr>
          </a:p>
          <a:p>
            <a:pPr indent="0" lvl="0" marL="457200" rtl="0" algn="ctr">
              <a:spcBef>
                <a:spcPts val="0"/>
              </a:spcBef>
              <a:spcAft>
                <a:spcPts val="0"/>
              </a:spcAft>
              <a:buNone/>
            </a:pPr>
            <a:r>
              <a:t/>
            </a:r>
            <a:endParaRPr sz="2300">
              <a:latin typeface="Livvic"/>
              <a:ea typeface="Livvic"/>
              <a:cs typeface="Livvic"/>
              <a:sym typeface="Livvic"/>
            </a:endParaRPr>
          </a:p>
          <a:p>
            <a:pPr indent="0" lvl="0" marL="457200" rtl="0" algn="ctr">
              <a:spcBef>
                <a:spcPts val="0"/>
              </a:spcBef>
              <a:spcAft>
                <a:spcPts val="0"/>
              </a:spcAft>
              <a:buNone/>
            </a:pPr>
            <a:r>
              <a:rPr lang="en" sz="2300">
                <a:latin typeface="Livvic"/>
                <a:ea typeface="Livvic"/>
                <a:cs typeface="Livvic"/>
                <a:sym typeface="Livvic"/>
              </a:rPr>
              <a:t>Now, start at the number 12 and count to 20.</a:t>
            </a:r>
            <a:endParaRPr sz="2300">
              <a:latin typeface="Livvic"/>
              <a:ea typeface="Livvic"/>
              <a:cs typeface="Livvic"/>
              <a:sym typeface="Livvic"/>
            </a:endParaRPr>
          </a:p>
        </p:txBody>
      </p:sp>
      <p:pic>
        <p:nvPicPr>
          <p:cNvPr id="936" name="Google Shape;936;p100"/>
          <p:cNvPicPr preferRelativeResize="0"/>
          <p:nvPr/>
        </p:nvPicPr>
        <p:blipFill>
          <a:blip r:embed="rId3">
            <a:alphaModFix/>
          </a:blip>
          <a:stretch>
            <a:fillRect/>
          </a:stretch>
        </p:blipFill>
        <p:spPr>
          <a:xfrm>
            <a:off x="3618075" y="2966550"/>
            <a:ext cx="2291500" cy="15483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0" name="Shape 940"/>
        <p:cNvGrpSpPr/>
        <p:nvPr/>
      </p:nvGrpSpPr>
      <p:grpSpPr>
        <a:xfrm>
          <a:off x="0" y="0"/>
          <a:ext cx="0" cy="0"/>
          <a:chOff x="0" y="0"/>
          <a:chExt cx="0" cy="0"/>
        </a:xfrm>
      </p:grpSpPr>
      <p:sp>
        <p:nvSpPr>
          <p:cNvPr id="941" name="Google Shape;941;p101"/>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10 Ones to Count </a:t>
            </a:r>
            <a:endParaRPr b="0" sz="3000">
              <a:solidFill>
                <a:srgbClr val="595959"/>
              </a:solidFill>
              <a:latin typeface="Hepta Slab"/>
              <a:ea typeface="Hepta Slab"/>
              <a:cs typeface="Hepta Slab"/>
              <a:sym typeface="Hepta Slab"/>
            </a:endParaRPr>
          </a:p>
        </p:txBody>
      </p:sp>
      <p:sp>
        <p:nvSpPr>
          <p:cNvPr id="942" name="Google Shape;942;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43" name="Google Shape;943;p101"/>
          <p:cNvSpPr txBox="1"/>
          <p:nvPr/>
        </p:nvSpPr>
        <p:spPr>
          <a:xfrm>
            <a:off x="2032150" y="3195600"/>
            <a:ext cx="5283000" cy="6132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en" sz="2700">
                <a:latin typeface="Livvic"/>
                <a:ea typeface="Livvic"/>
                <a:cs typeface="Livvic"/>
                <a:sym typeface="Livvic"/>
              </a:rPr>
              <a:t>What do you notice? </a:t>
            </a:r>
            <a:endParaRPr sz="2700">
              <a:latin typeface="Livvic"/>
              <a:ea typeface="Livvic"/>
              <a:cs typeface="Livvic"/>
              <a:sym typeface="Livvic"/>
            </a:endParaRPr>
          </a:p>
          <a:p>
            <a:pPr indent="0" lvl="0" marL="914400" rtl="0" algn="l">
              <a:spcBef>
                <a:spcPts val="1000"/>
              </a:spcBef>
              <a:spcAft>
                <a:spcPts val="1000"/>
              </a:spcAft>
              <a:buNone/>
            </a:pPr>
            <a:r>
              <a:rPr lang="en" sz="2700">
                <a:latin typeface="Livvic"/>
                <a:ea typeface="Livvic"/>
                <a:cs typeface="Livvic"/>
                <a:sym typeface="Livvic"/>
              </a:rPr>
              <a:t>What do you wonder?</a:t>
            </a:r>
            <a:endParaRPr sz="2300"/>
          </a:p>
        </p:txBody>
      </p:sp>
      <p:pic>
        <p:nvPicPr>
          <p:cNvPr id="944" name="Google Shape;944;p101"/>
          <p:cNvPicPr preferRelativeResize="0"/>
          <p:nvPr/>
        </p:nvPicPr>
        <p:blipFill>
          <a:blip r:embed="rId3">
            <a:alphaModFix/>
          </a:blip>
          <a:stretch>
            <a:fillRect/>
          </a:stretch>
        </p:blipFill>
        <p:spPr>
          <a:xfrm>
            <a:off x="2277650" y="1354300"/>
            <a:ext cx="4973200" cy="1479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8" name="Shape 948"/>
        <p:cNvGrpSpPr/>
        <p:nvPr/>
      </p:nvGrpSpPr>
      <p:grpSpPr>
        <a:xfrm>
          <a:off x="0" y="0"/>
          <a:ext cx="0" cy="0"/>
          <a:chOff x="0" y="0"/>
          <a:chExt cx="0" cy="0"/>
        </a:xfrm>
      </p:grpSpPr>
      <p:sp>
        <p:nvSpPr>
          <p:cNvPr id="949" name="Google Shape;949;p102"/>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10 Ones to Count </a:t>
            </a:r>
            <a:endParaRPr b="0" sz="3000">
              <a:solidFill>
                <a:srgbClr val="595959"/>
              </a:solidFill>
              <a:latin typeface="Hepta Slab"/>
              <a:ea typeface="Hepta Slab"/>
              <a:cs typeface="Hepta Slab"/>
              <a:sym typeface="Hepta Slab"/>
            </a:endParaRPr>
          </a:p>
        </p:txBody>
      </p:sp>
      <p:sp>
        <p:nvSpPr>
          <p:cNvPr id="950" name="Google Shape;950;p1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51" name="Google Shape;951;p102"/>
          <p:cNvPicPr preferRelativeResize="0"/>
          <p:nvPr/>
        </p:nvPicPr>
        <p:blipFill>
          <a:blip r:embed="rId3">
            <a:alphaModFix/>
          </a:blip>
          <a:stretch>
            <a:fillRect/>
          </a:stretch>
        </p:blipFill>
        <p:spPr>
          <a:xfrm>
            <a:off x="593275" y="1633538"/>
            <a:ext cx="4486275" cy="1876425"/>
          </a:xfrm>
          <a:prstGeom prst="rect">
            <a:avLst/>
          </a:prstGeom>
          <a:noFill/>
          <a:ln cap="flat" cmpd="sng" w="19050">
            <a:solidFill>
              <a:schemeClr val="dk2"/>
            </a:solidFill>
            <a:prstDash val="solid"/>
            <a:round/>
            <a:headEnd len="sm" w="sm" type="none"/>
            <a:tailEnd len="sm" w="sm" type="none"/>
          </a:ln>
        </p:spPr>
      </p:pic>
      <p:sp>
        <p:nvSpPr>
          <p:cNvPr id="952" name="Google Shape;952;p102"/>
          <p:cNvSpPr txBox="1"/>
          <p:nvPr/>
        </p:nvSpPr>
        <p:spPr>
          <a:xfrm>
            <a:off x="5157775" y="1203200"/>
            <a:ext cx="3416700" cy="2940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Circle a group of 10 squares in the first problem.</a:t>
            </a:r>
            <a:endParaRPr/>
          </a:p>
          <a:p>
            <a:pPr indent="-317500" lvl="0" marL="457200" rtl="0" algn="l">
              <a:spcBef>
                <a:spcPts val="1000"/>
              </a:spcBef>
              <a:spcAft>
                <a:spcPts val="0"/>
              </a:spcAft>
              <a:buSzPts val="1400"/>
              <a:buChar char="●"/>
            </a:pPr>
            <a:r>
              <a:rPr lang="en"/>
              <a:t>Share with your partner. Did you both circle the same 10 squares?</a:t>
            </a:r>
            <a:endParaRPr/>
          </a:p>
          <a:p>
            <a:pPr indent="-317500" lvl="0" marL="457200" rtl="0" algn="l">
              <a:spcBef>
                <a:spcPts val="1000"/>
              </a:spcBef>
              <a:spcAft>
                <a:spcPts val="0"/>
              </a:spcAft>
              <a:buSzPts val="1400"/>
              <a:buChar char="●"/>
            </a:pPr>
            <a:r>
              <a:rPr lang="en"/>
              <a:t>How many squares are there? How do you know?</a:t>
            </a:r>
            <a:endParaRPr/>
          </a:p>
          <a:p>
            <a:pPr indent="-317500" lvl="0" marL="457200" rtl="0" algn="l">
              <a:spcBef>
                <a:spcPts val="1000"/>
              </a:spcBef>
              <a:spcAft>
                <a:spcPts val="1000"/>
              </a:spcAft>
              <a:buSzPts val="1400"/>
              <a:buChar char="●"/>
            </a:pPr>
            <a:r>
              <a:rPr lang="en"/>
              <a:t>Figure out how many shapes there are. You may circle a group of 10 if it can help you figure out how many there are. Write a number to show how many shapes there are.</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6" name="Shape 956"/>
        <p:cNvGrpSpPr/>
        <p:nvPr/>
      </p:nvGrpSpPr>
      <p:grpSpPr>
        <a:xfrm>
          <a:off x="0" y="0"/>
          <a:ext cx="0" cy="0"/>
          <a:chOff x="0" y="0"/>
          <a:chExt cx="0" cy="0"/>
        </a:xfrm>
      </p:grpSpPr>
      <p:sp>
        <p:nvSpPr>
          <p:cNvPr id="957" name="Google Shape;957;p103"/>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10 Ones to Count </a:t>
            </a:r>
            <a:endParaRPr b="0" sz="3000">
              <a:solidFill>
                <a:srgbClr val="595959"/>
              </a:solidFill>
              <a:latin typeface="Hepta Slab"/>
              <a:ea typeface="Hepta Slab"/>
              <a:cs typeface="Hepta Slab"/>
              <a:sym typeface="Hepta Slab"/>
            </a:endParaRPr>
          </a:p>
        </p:txBody>
      </p:sp>
      <p:sp>
        <p:nvSpPr>
          <p:cNvPr id="958" name="Google Shape;958;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59" name="Google Shape;959;p103"/>
          <p:cNvSpPr txBox="1"/>
          <p:nvPr/>
        </p:nvSpPr>
        <p:spPr>
          <a:xfrm>
            <a:off x="5157775" y="1203200"/>
            <a:ext cx="3416700" cy="2940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Circle a group of 10 rectangles in the first problem.</a:t>
            </a:r>
            <a:endParaRPr/>
          </a:p>
          <a:p>
            <a:pPr indent="-317500" lvl="0" marL="457200" rtl="0" algn="l">
              <a:spcBef>
                <a:spcPts val="1000"/>
              </a:spcBef>
              <a:spcAft>
                <a:spcPts val="0"/>
              </a:spcAft>
              <a:buSzPts val="1400"/>
              <a:buChar char="●"/>
            </a:pPr>
            <a:r>
              <a:rPr lang="en"/>
              <a:t>Share with your partner. Did you both circle the same 10 squares?</a:t>
            </a:r>
            <a:endParaRPr/>
          </a:p>
          <a:p>
            <a:pPr indent="-317500" lvl="0" marL="457200" rtl="0" algn="l">
              <a:spcBef>
                <a:spcPts val="1000"/>
              </a:spcBef>
              <a:spcAft>
                <a:spcPts val="0"/>
              </a:spcAft>
              <a:buSzPts val="1400"/>
              <a:buChar char="●"/>
            </a:pPr>
            <a:r>
              <a:rPr lang="en"/>
              <a:t>How many squares are there? How do you know?</a:t>
            </a:r>
            <a:endParaRPr/>
          </a:p>
          <a:p>
            <a:pPr indent="-317500" lvl="0" marL="457200" rtl="0" algn="l">
              <a:spcBef>
                <a:spcPts val="1000"/>
              </a:spcBef>
              <a:spcAft>
                <a:spcPts val="1000"/>
              </a:spcAft>
              <a:buSzPts val="1400"/>
              <a:buChar char="●"/>
            </a:pPr>
            <a:r>
              <a:rPr lang="en"/>
              <a:t>Figure out how many shapes there are. You may circle a group of 10 if it can help you figure out how many there are. Write a number to show how many shapes there are.</a:t>
            </a:r>
            <a:endParaRPr/>
          </a:p>
        </p:txBody>
      </p:sp>
      <p:pic>
        <p:nvPicPr>
          <p:cNvPr id="960" name="Google Shape;960;p103"/>
          <p:cNvPicPr preferRelativeResize="0"/>
          <p:nvPr/>
        </p:nvPicPr>
        <p:blipFill>
          <a:blip r:embed="rId3">
            <a:alphaModFix/>
          </a:blip>
          <a:stretch>
            <a:fillRect/>
          </a:stretch>
        </p:blipFill>
        <p:spPr>
          <a:xfrm>
            <a:off x="1015775" y="1203196"/>
            <a:ext cx="3886200" cy="2457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64" name="Shape 964"/>
        <p:cNvGrpSpPr/>
        <p:nvPr/>
      </p:nvGrpSpPr>
      <p:grpSpPr>
        <a:xfrm>
          <a:off x="0" y="0"/>
          <a:ext cx="0" cy="0"/>
          <a:chOff x="0" y="0"/>
          <a:chExt cx="0" cy="0"/>
        </a:xfrm>
      </p:grpSpPr>
      <p:sp>
        <p:nvSpPr>
          <p:cNvPr id="965" name="Google Shape;965;p104"/>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10 Ones to Count </a:t>
            </a:r>
            <a:endParaRPr b="0" sz="3000">
              <a:solidFill>
                <a:srgbClr val="595959"/>
              </a:solidFill>
              <a:latin typeface="Hepta Slab"/>
              <a:ea typeface="Hepta Slab"/>
              <a:cs typeface="Hepta Slab"/>
              <a:sym typeface="Hepta Slab"/>
            </a:endParaRPr>
          </a:p>
        </p:txBody>
      </p:sp>
      <p:sp>
        <p:nvSpPr>
          <p:cNvPr id="966" name="Google Shape;966;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67" name="Google Shape;967;p104"/>
          <p:cNvSpPr txBox="1"/>
          <p:nvPr/>
        </p:nvSpPr>
        <p:spPr>
          <a:xfrm>
            <a:off x="5157775" y="1203200"/>
            <a:ext cx="3416700" cy="21651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a:p>
          <a:p>
            <a:pPr indent="-317500" lvl="0" marL="457200" rtl="0" algn="l">
              <a:spcBef>
                <a:spcPts val="1000"/>
              </a:spcBef>
              <a:spcAft>
                <a:spcPts val="0"/>
              </a:spcAft>
              <a:buSzPts val="1400"/>
              <a:buChar char="●"/>
            </a:pPr>
            <a:r>
              <a:rPr lang="en"/>
              <a:t>How many dots are there? How do you know?</a:t>
            </a:r>
            <a:endParaRPr/>
          </a:p>
          <a:p>
            <a:pPr indent="-317500" lvl="0" marL="457200" rtl="0" algn="l">
              <a:spcBef>
                <a:spcPts val="1000"/>
              </a:spcBef>
              <a:spcAft>
                <a:spcPts val="1000"/>
              </a:spcAft>
              <a:buSzPts val="1400"/>
              <a:buChar char="●"/>
            </a:pPr>
            <a:r>
              <a:rPr lang="en"/>
              <a:t>Figure out how many shapes there are. You may circle a group of 10 if it can help you figure out how many there are. Write a number to show how many shapes there are.</a:t>
            </a:r>
            <a:endParaRPr/>
          </a:p>
        </p:txBody>
      </p:sp>
      <p:pic>
        <p:nvPicPr>
          <p:cNvPr id="968" name="Google Shape;968;p104"/>
          <p:cNvPicPr preferRelativeResize="0"/>
          <p:nvPr/>
        </p:nvPicPr>
        <p:blipFill>
          <a:blip r:embed="rId3">
            <a:alphaModFix/>
          </a:blip>
          <a:stretch>
            <a:fillRect/>
          </a:stretch>
        </p:blipFill>
        <p:spPr>
          <a:xfrm>
            <a:off x="914750" y="1585909"/>
            <a:ext cx="3952875" cy="1971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72" name="Shape 972"/>
        <p:cNvGrpSpPr/>
        <p:nvPr/>
      </p:nvGrpSpPr>
      <p:grpSpPr>
        <a:xfrm>
          <a:off x="0" y="0"/>
          <a:ext cx="0" cy="0"/>
          <a:chOff x="0" y="0"/>
          <a:chExt cx="0" cy="0"/>
        </a:xfrm>
      </p:grpSpPr>
      <p:sp>
        <p:nvSpPr>
          <p:cNvPr id="973" name="Google Shape;973;p105"/>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10 Ones to Count </a:t>
            </a:r>
            <a:endParaRPr b="0" sz="3000">
              <a:solidFill>
                <a:srgbClr val="595959"/>
              </a:solidFill>
              <a:latin typeface="Hepta Slab"/>
              <a:ea typeface="Hepta Slab"/>
              <a:cs typeface="Hepta Slab"/>
              <a:sym typeface="Hepta Slab"/>
            </a:endParaRPr>
          </a:p>
        </p:txBody>
      </p:sp>
      <p:sp>
        <p:nvSpPr>
          <p:cNvPr id="974" name="Google Shape;974;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75" name="Google Shape;975;p105"/>
          <p:cNvSpPr txBox="1"/>
          <p:nvPr/>
        </p:nvSpPr>
        <p:spPr>
          <a:xfrm>
            <a:off x="5157775" y="1203200"/>
            <a:ext cx="3416700" cy="21651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a:p>
          <a:p>
            <a:pPr indent="-317500" lvl="0" marL="457200" rtl="0" algn="l">
              <a:spcBef>
                <a:spcPts val="1000"/>
              </a:spcBef>
              <a:spcAft>
                <a:spcPts val="0"/>
              </a:spcAft>
              <a:buSzPts val="1400"/>
              <a:buChar char="●"/>
            </a:pPr>
            <a:r>
              <a:rPr lang="en"/>
              <a:t>How many hexagons are there? How do you know?</a:t>
            </a:r>
            <a:endParaRPr/>
          </a:p>
          <a:p>
            <a:pPr indent="-317500" lvl="0" marL="457200" rtl="0" algn="l">
              <a:spcBef>
                <a:spcPts val="1000"/>
              </a:spcBef>
              <a:spcAft>
                <a:spcPts val="1000"/>
              </a:spcAft>
              <a:buSzPts val="1400"/>
              <a:buChar char="●"/>
            </a:pPr>
            <a:r>
              <a:rPr lang="en"/>
              <a:t>Figure out how many shapes there are. You may circle a group of 10 if it can help you figure out how many there are. Write a number to show how many shapes there are.</a:t>
            </a:r>
            <a:endParaRPr/>
          </a:p>
        </p:txBody>
      </p:sp>
      <p:pic>
        <p:nvPicPr>
          <p:cNvPr id="976" name="Google Shape;976;p105"/>
          <p:cNvPicPr preferRelativeResize="0"/>
          <p:nvPr/>
        </p:nvPicPr>
        <p:blipFill>
          <a:blip r:embed="rId3">
            <a:alphaModFix/>
          </a:blip>
          <a:stretch>
            <a:fillRect/>
          </a:stretch>
        </p:blipFill>
        <p:spPr>
          <a:xfrm>
            <a:off x="951500" y="1203196"/>
            <a:ext cx="3771900" cy="2209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0" name="Shape 980"/>
        <p:cNvGrpSpPr/>
        <p:nvPr/>
      </p:nvGrpSpPr>
      <p:grpSpPr>
        <a:xfrm>
          <a:off x="0" y="0"/>
          <a:ext cx="0" cy="0"/>
          <a:chOff x="0" y="0"/>
          <a:chExt cx="0" cy="0"/>
        </a:xfrm>
      </p:grpSpPr>
      <p:sp>
        <p:nvSpPr>
          <p:cNvPr id="981" name="Google Shape;981;p106"/>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10 Ones to Count </a:t>
            </a:r>
            <a:endParaRPr b="0" sz="3000">
              <a:solidFill>
                <a:srgbClr val="595959"/>
              </a:solidFill>
              <a:latin typeface="Hepta Slab"/>
              <a:ea typeface="Hepta Slab"/>
              <a:cs typeface="Hepta Slab"/>
              <a:sym typeface="Hepta Slab"/>
            </a:endParaRPr>
          </a:p>
        </p:txBody>
      </p:sp>
      <p:sp>
        <p:nvSpPr>
          <p:cNvPr id="982" name="Google Shape;982;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83" name="Google Shape;983;p106"/>
          <p:cNvSpPr txBox="1"/>
          <p:nvPr/>
        </p:nvSpPr>
        <p:spPr>
          <a:xfrm>
            <a:off x="5157775" y="1203200"/>
            <a:ext cx="3416700" cy="21651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a:p>
          <a:p>
            <a:pPr indent="-317500" lvl="0" marL="457200" rtl="0" algn="l">
              <a:spcBef>
                <a:spcPts val="1000"/>
              </a:spcBef>
              <a:spcAft>
                <a:spcPts val="0"/>
              </a:spcAft>
              <a:buSzPts val="1400"/>
              <a:buChar char="●"/>
            </a:pPr>
            <a:r>
              <a:rPr lang="en"/>
              <a:t>How many dots are there? How do you know?</a:t>
            </a:r>
            <a:endParaRPr/>
          </a:p>
          <a:p>
            <a:pPr indent="-317500" lvl="0" marL="457200" rtl="0" algn="l">
              <a:spcBef>
                <a:spcPts val="1000"/>
              </a:spcBef>
              <a:spcAft>
                <a:spcPts val="1000"/>
              </a:spcAft>
              <a:buSzPts val="1400"/>
              <a:buChar char="●"/>
            </a:pPr>
            <a:r>
              <a:rPr lang="en"/>
              <a:t>Figure out how many shapes there are. You may circle a group of 10 if it can help you figure out how many there are. Write a number to show how many shapes there are.</a:t>
            </a:r>
            <a:endParaRPr/>
          </a:p>
        </p:txBody>
      </p:sp>
      <p:pic>
        <p:nvPicPr>
          <p:cNvPr id="984" name="Google Shape;984;p106"/>
          <p:cNvPicPr preferRelativeResize="0"/>
          <p:nvPr/>
        </p:nvPicPr>
        <p:blipFill>
          <a:blip r:embed="rId3">
            <a:alphaModFix/>
          </a:blip>
          <a:stretch>
            <a:fillRect/>
          </a:stretch>
        </p:blipFill>
        <p:spPr>
          <a:xfrm>
            <a:off x="1135175" y="1420446"/>
            <a:ext cx="3771900" cy="2171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8" name="Shape 988"/>
        <p:cNvGrpSpPr/>
        <p:nvPr/>
      </p:nvGrpSpPr>
      <p:grpSpPr>
        <a:xfrm>
          <a:off x="0" y="0"/>
          <a:ext cx="0" cy="0"/>
          <a:chOff x="0" y="0"/>
          <a:chExt cx="0" cy="0"/>
        </a:xfrm>
      </p:grpSpPr>
      <p:sp>
        <p:nvSpPr>
          <p:cNvPr id="989" name="Google Shape;989;p107"/>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10 Ones to Count </a:t>
            </a:r>
            <a:endParaRPr b="0" sz="3000">
              <a:solidFill>
                <a:srgbClr val="595959"/>
              </a:solidFill>
              <a:latin typeface="Hepta Slab"/>
              <a:ea typeface="Hepta Slab"/>
              <a:cs typeface="Hepta Slab"/>
              <a:sym typeface="Hepta Slab"/>
            </a:endParaRPr>
          </a:p>
        </p:txBody>
      </p:sp>
      <p:sp>
        <p:nvSpPr>
          <p:cNvPr id="990" name="Google Shape;990;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91" name="Google Shape;991;p107"/>
          <p:cNvSpPr txBox="1"/>
          <p:nvPr/>
        </p:nvSpPr>
        <p:spPr>
          <a:xfrm>
            <a:off x="5157775" y="1203200"/>
            <a:ext cx="3416700" cy="21651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a:p>
          <a:p>
            <a:pPr indent="-317500" lvl="0" marL="457200" rtl="0" algn="l">
              <a:spcBef>
                <a:spcPts val="1000"/>
              </a:spcBef>
              <a:spcAft>
                <a:spcPts val="0"/>
              </a:spcAft>
              <a:buSzPts val="1400"/>
              <a:buChar char="●"/>
            </a:pPr>
            <a:r>
              <a:rPr lang="en"/>
              <a:t>How many dots are there? How do you know?</a:t>
            </a:r>
            <a:endParaRPr/>
          </a:p>
          <a:p>
            <a:pPr indent="-317500" lvl="0" marL="457200" rtl="0" algn="l">
              <a:spcBef>
                <a:spcPts val="1000"/>
              </a:spcBef>
              <a:spcAft>
                <a:spcPts val="1000"/>
              </a:spcAft>
              <a:buSzPts val="1400"/>
              <a:buChar char="●"/>
            </a:pPr>
            <a:r>
              <a:rPr lang="en"/>
              <a:t>Figure out how many shapes there are. You may circle a group of 10 if it can help you figure out how many there are. Write a number to show how many shapes there are.</a:t>
            </a:r>
            <a:endParaRPr/>
          </a:p>
        </p:txBody>
      </p:sp>
      <p:pic>
        <p:nvPicPr>
          <p:cNvPr id="992" name="Google Shape;992;p107"/>
          <p:cNvPicPr preferRelativeResize="0"/>
          <p:nvPr/>
        </p:nvPicPr>
        <p:blipFill>
          <a:blip r:embed="rId3">
            <a:alphaModFix/>
          </a:blip>
          <a:stretch>
            <a:fillRect/>
          </a:stretch>
        </p:blipFill>
        <p:spPr>
          <a:xfrm>
            <a:off x="639175" y="1447851"/>
            <a:ext cx="4298150" cy="1920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6" name="Shape 996"/>
        <p:cNvGrpSpPr/>
        <p:nvPr/>
      </p:nvGrpSpPr>
      <p:grpSpPr>
        <a:xfrm>
          <a:off x="0" y="0"/>
          <a:ext cx="0" cy="0"/>
          <a:chOff x="0" y="0"/>
          <a:chExt cx="0" cy="0"/>
        </a:xfrm>
      </p:grpSpPr>
      <p:sp>
        <p:nvSpPr>
          <p:cNvPr id="997" name="Google Shape;997;p108"/>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Color to Match Expressions</a:t>
            </a:r>
            <a:endParaRPr b="0" sz="3000">
              <a:solidFill>
                <a:srgbClr val="595959"/>
              </a:solidFill>
              <a:latin typeface="Hepta Slab"/>
              <a:ea typeface="Hepta Slab"/>
              <a:cs typeface="Hepta Slab"/>
              <a:sym typeface="Hepta Slab"/>
            </a:endParaRPr>
          </a:p>
        </p:txBody>
      </p:sp>
      <p:sp>
        <p:nvSpPr>
          <p:cNvPr id="998" name="Google Shape;998;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99" name="Google Shape;999;p108"/>
          <p:cNvSpPr txBox="1"/>
          <p:nvPr/>
        </p:nvSpPr>
        <p:spPr>
          <a:xfrm>
            <a:off x="390150" y="1530450"/>
            <a:ext cx="45390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Color the shapes to show each expression. </a:t>
            </a:r>
            <a:endParaRPr sz="1800">
              <a:latin typeface="Livvic"/>
              <a:ea typeface="Livvic"/>
              <a:cs typeface="Livvic"/>
              <a:sym typeface="Livvic"/>
            </a:endParaRPr>
          </a:p>
          <a:p>
            <a:pPr indent="-342900" lvl="0" marL="457200" rtl="0" algn="l">
              <a:spcBef>
                <a:spcPts val="1000"/>
              </a:spcBef>
              <a:spcAft>
                <a:spcPts val="1000"/>
              </a:spcAft>
              <a:buSzPts val="1800"/>
              <a:buFont typeface="Livvic"/>
              <a:buChar char="●"/>
            </a:pPr>
            <a:r>
              <a:rPr lang="en" sz="1800">
                <a:latin typeface="Livvic"/>
                <a:ea typeface="Livvic"/>
                <a:cs typeface="Livvic"/>
                <a:sym typeface="Livvic"/>
              </a:rPr>
              <a:t>Then fill in an equation to show how many shapes there are altogether.</a:t>
            </a:r>
            <a:endParaRPr/>
          </a:p>
        </p:txBody>
      </p:sp>
      <p:pic>
        <p:nvPicPr>
          <p:cNvPr id="1000" name="Google Shape;1000;p108"/>
          <p:cNvPicPr preferRelativeResize="0"/>
          <p:nvPr/>
        </p:nvPicPr>
        <p:blipFill>
          <a:blip r:embed="rId3">
            <a:alphaModFix/>
          </a:blip>
          <a:stretch>
            <a:fillRect/>
          </a:stretch>
        </p:blipFill>
        <p:spPr>
          <a:xfrm>
            <a:off x="5048375" y="1245752"/>
            <a:ext cx="3235850" cy="3217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04" name="Shape 1004"/>
        <p:cNvGrpSpPr/>
        <p:nvPr/>
      </p:nvGrpSpPr>
      <p:grpSpPr>
        <a:xfrm>
          <a:off x="0" y="0"/>
          <a:ext cx="0" cy="0"/>
          <a:chOff x="0" y="0"/>
          <a:chExt cx="0" cy="0"/>
        </a:xfrm>
      </p:grpSpPr>
      <p:sp>
        <p:nvSpPr>
          <p:cNvPr id="1005" name="Google Shape;1005;p109"/>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Color to Match Expressions</a:t>
            </a:r>
            <a:endParaRPr b="0" sz="3000">
              <a:solidFill>
                <a:srgbClr val="595959"/>
              </a:solidFill>
              <a:latin typeface="Hepta Slab"/>
              <a:ea typeface="Hepta Slab"/>
              <a:cs typeface="Hepta Slab"/>
              <a:sym typeface="Hepta Slab"/>
            </a:endParaRPr>
          </a:p>
        </p:txBody>
      </p:sp>
      <p:sp>
        <p:nvSpPr>
          <p:cNvPr id="1006" name="Google Shape;1006;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07" name="Google Shape;1007;p109"/>
          <p:cNvSpPr txBox="1"/>
          <p:nvPr/>
        </p:nvSpPr>
        <p:spPr>
          <a:xfrm>
            <a:off x="390150" y="1530450"/>
            <a:ext cx="45390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Color the shapes to show each expression. </a:t>
            </a:r>
            <a:endParaRPr sz="1800">
              <a:latin typeface="Livvic"/>
              <a:ea typeface="Livvic"/>
              <a:cs typeface="Livvic"/>
              <a:sym typeface="Livvic"/>
            </a:endParaRPr>
          </a:p>
          <a:p>
            <a:pPr indent="-342900" lvl="0" marL="457200" rtl="0" algn="l">
              <a:spcBef>
                <a:spcPts val="1000"/>
              </a:spcBef>
              <a:spcAft>
                <a:spcPts val="1000"/>
              </a:spcAft>
              <a:buSzPts val="1800"/>
              <a:buFont typeface="Livvic"/>
              <a:buChar char="●"/>
            </a:pPr>
            <a:r>
              <a:rPr lang="en" sz="1800">
                <a:latin typeface="Livvic"/>
                <a:ea typeface="Livvic"/>
                <a:cs typeface="Livvic"/>
                <a:sym typeface="Livvic"/>
              </a:rPr>
              <a:t>Then fill in an equation to show how many shapes there are altogether.</a:t>
            </a:r>
            <a:endParaRPr/>
          </a:p>
        </p:txBody>
      </p:sp>
      <p:pic>
        <p:nvPicPr>
          <p:cNvPr id="1008" name="Google Shape;1008;p109"/>
          <p:cNvPicPr preferRelativeResize="0"/>
          <p:nvPr/>
        </p:nvPicPr>
        <p:blipFill>
          <a:blip r:embed="rId3">
            <a:alphaModFix/>
          </a:blip>
          <a:stretch>
            <a:fillRect/>
          </a:stretch>
        </p:blipFill>
        <p:spPr>
          <a:xfrm>
            <a:off x="4654100" y="1530450"/>
            <a:ext cx="3951050" cy="1962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2" name="Shape 1012"/>
        <p:cNvGrpSpPr/>
        <p:nvPr/>
      </p:nvGrpSpPr>
      <p:grpSpPr>
        <a:xfrm>
          <a:off x="0" y="0"/>
          <a:ext cx="0" cy="0"/>
          <a:chOff x="0" y="0"/>
          <a:chExt cx="0" cy="0"/>
        </a:xfrm>
      </p:grpSpPr>
      <p:sp>
        <p:nvSpPr>
          <p:cNvPr id="1013" name="Google Shape;1013;p110"/>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Color to Match Expressions</a:t>
            </a:r>
            <a:endParaRPr b="0" sz="3000">
              <a:solidFill>
                <a:srgbClr val="595959"/>
              </a:solidFill>
              <a:latin typeface="Hepta Slab"/>
              <a:ea typeface="Hepta Slab"/>
              <a:cs typeface="Hepta Slab"/>
              <a:sym typeface="Hepta Slab"/>
            </a:endParaRPr>
          </a:p>
        </p:txBody>
      </p:sp>
      <p:sp>
        <p:nvSpPr>
          <p:cNvPr id="1014" name="Google Shape;1014;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15" name="Google Shape;1015;p110"/>
          <p:cNvSpPr txBox="1"/>
          <p:nvPr/>
        </p:nvSpPr>
        <p:spPr>
          <a:xfrm>
            <a:off x="390150" y="1530450"/>
            <a:ext cx="45390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Color the shapes to show each expression. </a:t>
            </a:r>
            <a:endParaRPr sz="1800">
              <a:latin typeface="Livvic"/>
              <a:ea typeface="Livvic"/>
              <a:cs typeface="Livvic"/>
              <a:sym typeface="Livvic"/>
            </a:endParaRPr>
          </a:p>
          <a:p>
            <a:pPr indent="-342900" lvl="0" marL="457200" rtl="0" algn="l">
              <a:spcBef>
                <a:spcPts val="1000"/>
              </a:spcBef>
              <a:spcAft>
                <a:spcPts val="1000"/>
              </a:spcAft>
              <a:buSzPts val="1800"/>
              <a:buFont typeface="Livvic"/>
              <a:buChar char="●"/>
            </a:pPr>
            <a:r>
              <a:rPr lang="en" sz="1800">
                <a:latin typeface="Livvic"/>
                <a:ea typeface="Livvic"/>
                <a:cs typeface="Livvic"/>
                <a:sym typeface="Livvic"/>
              </a:rPr>
              <a:t>Then fill in an equation to show how many shapes there are altogether.</a:t>
            </a:r>
            <a:endParaRPr/>
          </a:p>
        </p:txBody>
      </p:sp>
      <p:pic>
        <p:nvPicPr>
          <p:cNvPr id="1016" name="Google Shape;1016;p110"/>
          <p:cNvPicPr preferRelativeResize="0"/>
          <p:nvPr/>
        </p:nvPicPr>
        <p:blipFill>
          <a:blip r:embed="rId3">
            <a:alphaModFix/>
          </a:blip>
          <a:stretch>
            <a:fillRect/>
          </a:stretch>
        </p:blipFill>
        <p:spPr>
          <a:xfrm>
            <a:off x="4679150" y="1388350"/>
            <a:ext cx="3900075" cy="2113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0" name="Shape 1020"/>
        <p:cNvGrpSpPr/>
        <p:nvPr/>
      </p:nvGrpSpPr>
      <p:grpSpPr>
        <a:xfrm>
          <a:off x="0" y="0"/>
          <a:ext cx="0" cy="0"/>
          <a:chOff x="0" y="0"/>
          <a:chExt cx="0" cy="0"/>
        </a:xfrm>
      </p:grpSpPr>
      <p:sp>
        <p:nvSpPr>
          <p:cNvPr id="1021" name="Google Shape;1021;p111"/>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Color to Match Expressions</a:t>
            </a:r>
            <a:endParaRPr b="0" sz="3000">
              <a:solidFill>
                <a:srgbClr val="595959"/>
              </a:solidFill>
              <a:latin typeface="Hepta Slab"/>
              <a:ea typeface="Hepta Slab"/>
              <a:cs typeface="Hepta Slab"/>
              <a:sym typeface="Hepta Slab"/>
            </a:endParaRPr>
          </a:p>
        </p:txBody>
      </p:sp>
      <p:sp>
        <p:nvSpPr>
          <p:cNvPr id="1022" name="Google Shape;1022;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23" name="Google Shape;1023;p111"/>
          <p:cNvSpPr txBox="1"/>
          <p:nvPr/>
        </p:nvSpPr>
        <p:spPr>
          <a:xfrm>
            <a:off x="390150" y="1530450"/>
            <a:ext cx="45390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Color the shapes to show each expression. </a:t>
            </a:r>
            <a:endParaRPr sz="1800">
              <a:latin typeface="Livvic"/>
              <a:ea typeface="Livvic"/>
              <a:cs typeface="Livvic"/>
              <a:sym typeface="Livvic"/>
            </a:endParaRPr>
          </a:p>
          <a:p>
            <a:pPr indent="-342900" lvl="0" marL="457200" rtl="0" algn="l">
              <a:spcBef>
                <a:spcPts val="1000"/>
              </a:spcBef>
              <a:spcAft>
                <a:spcPts val="1000"/>
              </a:spcAft>
              <a:buSzPts val="1800"/>
              <a:buFont typeface="Livvic"/>
              <a:buChar char="●"/>
            </a:pPr>
            <a:r>
              <a:rPr lang="en" sz="1800">
                <a:latin typeface="Livvic"/>
                <a:ea typeface="Livvic"/>
                <a:cs typeface="Livvic"/>
                <a:sym typeface="Livvic"/>
              </a:rPr>
              <a:t>Then fill in an equation to show how many shapes there are altogether.</a:t>
            </a:r>
            <a:endParaRPr/>
          </a:p>
        </p:txBody>
      </p:sp>
      <p:pic>
        <p:nvPicPr>
          <p:cNvPr id="1024" name="Google Shape;1024;p111"/>
          <p:cNvPicPr preferRelativeResize="0"/>
          <p:nvPr/>
        </p:nvPicPr>
        <p:blipFill>
          <a:blip r:embed="rId3">
            <a:alphaModFix/>
          </a:blip>
          <a:stretch>
            <a:fillRect/>
          </a:stretch>
        </p:blipFill>
        <p:spPr>
          <a:xfrm>
            <a:off x="4929150" y="1178625"/>
            <a:ext cx="3609975" cy="3305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8" name="Shape 1028"/>
        <p:cNvGrpSpPr/>
        <p:nvPr/>
      </p:nvGrpSpPr>
      <p:grpSpPr>
        <a:xfrm>
          <a:off x="0" y="0"/>
          <a:ext cx="0" cy="0"/>
          <a:chOff x="0" y="0"/>
          <a:chExt cx="0" cy="0"/>
        </a:xfrm>
      </p:grpSpPr>
      <p:sp>
        <p:nvSpPr>
          <p:cNvPr id="1029" name="Google Shape;1029;p112"/>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1030" name="Google Shape;1030;p112"/>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031" name="Google Shape;1031;p112"/>
          <p:cNvSpPr txBox="1"/>
          <p:nvPr/>
        </p:nvSpPr>
        <p:spPr>
          <a:xfrm>
            <a:off x="1748550" y="12299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Fingers, Make 10 </a:t>
            </a:r>
            <a:endParaRPr sz="1500">
              <a:solidFill>
                <a:srgbClr val="595959"/>
              </a:solidFill>
              <a:latin typeface="Livvic"/>
              <a:ea typeface="Livvic"/>
              <a:cs typeface="Livvic"/>
              <a:sym typeface="Livvic"/>
            </a:endParaRPr>
          </a:p>
        </p:txBody>
      </p:sp>
      <p:sp>
        <p:nvSpPr>
          <p:cNvPr id="1032" name="Google Shape;1032;p112"/>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Shake and Spill, Cover </a:t>
            </a:r>
            <a:endParaRPr sz="1500">
              <a:solidFill>
                <a:srgbClr val="595959"/>
              </a:solidFill>
              <a:latin typeface="Livvic"/>
              <a:ea typeface="Livvic"/>
              <a:cs typeface="Livvic"/>
              <a:sym typeface="Livvic"/>
            </a:endParaRPr>
          </a:p>
        </p:txBody>
      </p:sp>
      <p:pic>
        <p:nvPicPr>
          <p:cNvPr id="1033" name="Google Shape;1033;p112"/>
          <p:cNvPicPr preferRelativeResize="0"/>
          <p:nvPr/>
        </p:nvPicPr>
        <p:blipFill>
          <a:blip r:embed="rId3">
            <a:alphaModFix/>
          </a:blip>
          <a:stretch>
            <a:fillRect/>
          </a:stretch>
        </p:blipFill>
        <p:spPr>
          <a:xfrm>
            <a:off x="1915900" y="1813175"/>
            <a:ext cx="1952625" cy="1333500"/>
          </a:xfrm>
          <a:prstGeom prst="rect">
            <a:avLst/>
          </a:prstGeom>
          <a:noFill/>
          <a:ln cap="flat" cmpd="sng" w="19050">
            <a:solidFill>
              <a:schemeClr val="dk2"/>
            </a:solidFill>
            <a:prstDash val="solid"/>
            <a:round/>
            <a:headEnd len="sm" w="sm" type="none"/>
            <a:tailEnd len="sm" w="sm" type="none"/>
          </a:ln>
        </p:spPr>
      </p:pic>
      <p:pic>
        <p:nvPicPr>
          <p:cNvPr id="1034" name="Google Shape;1034;p112"/>
          <p:cNvPicPr preferRelativeResize="0"/>
          <p:nvPr/>
        </p:nvPicPr>
        <p:blipFill>
          <a:blip r:embed="rId4">
            <a:alphaModFix/>
          </a:blip>
          <a:stretch>
            <a:fillRect/>
          </a:stretch>
        </p:blipFill>
        <p:spPr>
          <a:xfrm>
            <a:off x="4854050" y="1664175"/>
            <a:ext cx="1924050" cy="1552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8" name="Shape 1038"/>
        <p:cNvGrpSpPr/>
        <p:nvPr/>
      </p:nvGrpSpPr>
      <p:grpSpPr>
        <a:xfrm>
          <a:off x="0" y="0"/>
          <a:ext cx="0" cy="0"/>
          <a:chOff x="0" y="0"/>
          <a:chExt cx="0" cy="0"/>
        </a:xfrm>
      </p:grpSpPr>
      <p:sp>
        <p:nvSpPr>
          <p:cNvPr id="1039" name="Google Shape;1039;p11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40" name="Google Shape;1040;p11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041" name="Google Shape;1041;p113"/>
          <p:cNvSpPr txBox="1"/>
          <p:nvPr/>
        </p:nvSpPr>
        <p:spPr>
          <a:xfrm>
            <a:off x="770375" y="515450"/>
            <a:ext cx="7173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800">
                <a:solidFill>
                  <a:srgbClr val="595959"/>
                </a:solidFill>
                <a:latin typeface="Hepta Slab"/>
                <a:ea typeface="Hepta Slab"/>
                <a:cs typeface="Hepta Slab"/>
                <a:sym typeface="Hepta Slab"/>
              </a:rPr>
              <a:t>In this unit, we have been working with the numbers 11–20. </a:t>
            </a:r>
            <a:endParaRPr sz="2400">
              <a:solidFill>
                <a:srgbClr val="595959"/>
              </a:solidFill>
            </a:endParaRPr>
          </a:p>
        </p:txBody>
      </p:sp>
      <p:sp>
        <p:nvSpPr>
          <p:cNvPr id="1042" name="Google Shape;1042;p113"/>
          <p:cNvSpPr txBox="1"/>
          <p:nvPr/>
        </p:nvSpPr>
        <p:spPr>
          <a:xfrm>
            <a:off x="1654725" y="2590350"/>
            <a:ext cx="2406300" cy="11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is one thing you have learned about these numbers?</a:t>
            </a:r>
            <a:endParaRPr/>
          </a:p>
        </p:txBody>
      </p:sp>
      <p:pic>
        <p:nvPicPr>
          <p:cNvPr id="1043" name="Google Shape;1043;p113"/>
          <p:cNvPicPr preferRelativeResize="0"/>
          <p:nvPr/>
        </p:nvPicPr>
        <p:blipFill>
          <a:blip r:embed="rId3">
            <a:alphaModFix/>
          </a:blip>
          <a:stretch>
            <a:fillRect/>
          </a:stretch>
        </p:blipFill>
        <p:spPr>
          <a:xfrm rot="340663">
            <a:off x="4704700" y="2962398"/>
            <a:ext cx="1755250" cy="1513527"/>
          </a:xfrm>
          <a:prstGeom prst="rect">
            <a:avLst/>
          </a:prstGeom>
          <a:noFill/>
          <a:ln>
            <a:noFill/>
          </a:ln>
        </p:spPr>
      </p:pic>
      <p:sp>
        <p:nvSpPr>
          <p:cNvPr id="1044" name="Google Shape;1044;p113"/>
          <p:cNvSpPr/>
          <p:nvPr/>
        </p:nvSpPr>
        <p:spPr>
          <a:xfrm flipH="1">
            <a:off x="991820" y="2399550"/>
            <a:ext cx="3530380" cy="13735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48" name="Shape 1048"/>
        <p:cNvGrpSpPr/>
        <p:nvPr/>
      </p:nvGrpSpPr>
      <p:grpSpPr>
        <a:xfrm>
          <a:off x="0" y="0"/>
          <a:ext cx="0" cy="0"/>
          <a:chOff x="0" y="0"/>
          <a:chExt cx="0" cy="0"/>
        </a:xfrm>
      </p:grpSpPr>
      <p:sp>
        <p:nvSpPr>
          <p:cNvPr id="1049" name="Google Shape;1049;p114"/>
          <p:cNvSpPr txBox="1"/>
          <p:nvPr>
            <p:ph type="ctrTitle"/>
          </p:nvPr>
        </p:nvSpPr>
        <p:spPr>
          <a:xfrm>
            <a:off x="1103700" y="1682825"/>
            <a:ext cx="7340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Count Images (Part 2)</a:t>
            </a:r>
            <a:endParaRPr sz="3700">
              <a:solidFill>
                <a:srgbClr val="434343"/>
              </a:solidFill>
              <a:latin typeface="Hepta Slab"/>
              <a:ea typeface="Hepta Slab"/>
              <a:cs typeface="Hepta Slab"/>
              <a:sym typeface="Hepta Slab"/>
            </a:endParaRPr>
          </a:p>
        </p:txBody>
      </p:sp>
      <p:sp>
        <p:nvSpPr>
          <p:cNvPr id="1050" name="Google Shape;1050;p114"/>
          <p:cNvSpPr txBox="1"/>
          <p:nvPr/>
        </p:nvSpPr>
        <p:spPr>
          <a:xfrm>
            <a:off x="2159850" y="2420825"/>
            <a:ext cx="56886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figure out how many shapes there are</a:t>
            </a:r>
            <a:endParaRPr>
              <a:latin typeface="Quicksand"/>
              <a:ea typeface="Quicksand"/>
              <a:cs typeface="Quicksand"/>
              <a:sym typeface="Quicksand"/>
            </a:endParaRPr>
          </a:p>
        </p:txBody>
      </p:sp>
      <p:sp>
        <p:nvSpPr>
          <p:cNvPr id="1051" name="Google Shape;1051;p114"/>
          <p:cNvSpPr/>
          <p:nvPr/>
        </p:nvSpPr>
        <p:spPr>
          <a:xfrm>
            <a:off x="2606852" y="2420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14"/>
          <p:cNvSpPr txBox="1"/>
          <p:nvPr/>
        </p:nvSpPr>
        <p:spPr>
          <a:xfrm>
            <a:off x="0" y="4834325"/>
            <a:ext cx="6851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K.CC.B.4.a, K.CC.B.4.b, K.CC.B.5, K.OA.A.4</a:t>
            </a:r>
            <a:endParaRPr sz="1100">
              <a:latin typeface="Quicksand"/>
              <a:ea typeface="Quicksand"/>
              <a:cs typeface="Quicksand"/>
              <a:sym typeface="Quicksand"/>
            </a:endParaRPr>
          </a:p>
        </p:txBody>
      </p:sp>
      <p:sp>
        <p:nvSpPr>
          <p:cNvPr id="1053" name="Google Shape;1053;p11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57" name="Shape 1057"/>
        <p:cNvGrpSpPr/>
        <p:nvPr/>
      </p:nvGrpSpPr>
      <p:grpSpPr>
        <a:xfrm>
          <a:off x="0" y="0"/>
          <a:ext cx="0" cy="0"/>
          <a:chOff x="0" y="0"/>
          <a:chExt cx="0" cy="0"/>
        </a:xfrm>
      </p:grpSpPr>
      <p:sp>
        <p:nvSpPr>
          <p:cNvPr id="1058" name="Google Shape;1058;p115"/>
          <p:cNvSpPr txBox="1"/>
          <p:nvPr>
            <p:ph type="ctrTitle"/>
          </p:nvPr>
        </p:nvSpPr>
        <p:spPr>
          <a:xfrm>
            <a:off x="957525" y="728700"/>
            <a:ext cx="7186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Which One Doesn’t Belong: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Tons of Tens </a:t>
            </a:r>
            <a:endParaRPr b="0" sz="2900">
              <a:solidFill>
                <a:srgbClr val="595959"/>
              </a:solidFill>
              <a:latin typeface="Hepta Slab"/>
              <a:ea typeface="Hepta Slab"/>
              <a:cs typeface="Hepta Slab"/>
              <a:sym typeface="Hepta Slab"/>
            </a:endParaRPr>
          </a:p>
        </p:txBody>
      </p:sp>
      <p:sp>
        <p:nvSpPr>
          <p:cNvPr id="1059" name="Google Shape;1059;p11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60" name="Google Shape;1060;p115"/>
          <p:cNvPicPr preferRelativeResize="0"/>
          <p:nvPr/>
        </p:nvPicPr>
        <p:blipFill>
          <a:blip r:embed="rId3">
            <a:alphaModFix/>
          </a:blip>
          <a:stretch>
            <a:fillRect/>
          </a:stretch>
        </p:blipFill>
        <p:spPr>
          <a:xfrm>
            <a:off x="2554525" y="1413000"/>
            <a:ext cx="4124325" cy="3276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4" name="Shape 1064"/>
        <p:cNvGrpSpPr/>
        <p:nvPr/>
      </p:nvGrpSpPr>
      <p:grpSpPr>
        <a:xfrm>
          <a:off x="0" y="0"/>
          <a:ext cx="0" cy="0"/>
          <a:chOff x="0" y="0"/>
          <a:chExt cx="0" cy="0"/>
        </a:xfrm>
      </p:grpSpPr>
      <p:sp>
        <p:nvSpPr>
          <p:cNvPr id="1065" name="Google Shape;1065;p116"/>
          <p:cNvSpPr txBox="1"/>
          <p:nvPr>
            <p:ph type="ctrTitle"/>
          </p:nvPr>
        </p:nvSpPr>
        <p:spPr>
          <a:xfrm>
            <a:off x="398025" y="350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Count Images in Organized Arrangements</a:t>
            </a:r>
            <a:endParaRPr b="0" sz="2500">
              <a:solidFill>
                <a:srgbClr val="595959"/>
              </a:solidFill>
              <a:latin typeface="Hepta Slab"/>
              <a:ea typeface="Hepta Slab"/>
              <a:cs typeface="Hepta Slab"/>
              <a:sym typeface="Hepta Slab"/>
            </a:endParaRPr>
          </a:p>
        </p:txBody>
      </p:sp>
      <p:sp>
        <p:nvSpPr>
          <p:cNvPr id="1066" name="Google Shape;1066;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67" name="Google Shape;1067;p116"/>
          <p:cNvSpPr txBox="1"/>
          <p:nvPr/>
        </p:nvSpPr>
        <p:spPr>
          <a:xfrm>
            <a:off x="763750" y="1066000"/>
            <a:ext cx="7333200" cy="48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Figure out how many shapes there are.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Write a number to show how many shapes there are.</a:t>
            </a:r>
            <a:endParaRPr sz="2000">
              <a:latin typeface="Livvic"/>
              <a:ea typeface="Livvic"/>
              <a:cs typeface="Livvic"/>
              <a:sym typeface="Livvic"/>
            </a:endParaRPr>
          </a:p>
        </p:txBody>
      </p:sp>
      <p:pic>
        <p:nvPicPr>
          <p:cNvPr id="1068" name="Google Shape;1068;p116"/>
          <p:cNvPicPr preferRelativeResize="0"/>
          <p:nvPr/>
        </p:nvPicPr>
        <p:blipFill>
          <a:blip r:embed="rId3">
            <a:alphaModFix/>
          </a:blip>
          <a:stretch>
            <a:fillRect/>
          </a:stretch>
        </p:blipFill>
        <p:spPr>
          <a:xfrm>
            <a:off x="1107600" y="2111725"/>
            <a:ext cx="6781225" cy="2049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2" name="Shape 1072"/>
        <p:cNvGrpSpPr/>
        <p:nvPr/>
      </p:nvGrpSpPr>
      <p:grpSpPr>
        <a:xfrm>
          <a:off x="0" y="0"/>
          <a:ext cx="0" cy="0"/>
          <a:chOff x="0" y="0"/>
          <a:chExt cx="0" cy="0"/>
        </a:xfrm>
      </p:grpSpPr>
      <p:sp>
        <p:nvSpPr>
          <p:cNvPr id="1073" name="Google Shape;1073;p117"/>
          <p:cNvSpPr txBox="1"/>
          <p:nvPr>
            <p:ph type="ctrTitle"/>
          </p:nvPr>
        </p:nvSpPr>
        <p:spPr>
          <a:xfrm>
            <a:off x="398025" y="350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Count Images in Organized Arrangements</a:t>
            </a:r>
            <a:endParaRPr b="0" sz="2500">
              <a:solidFill>
                <a:srgbClr val="595959"/>
              </a:solidFill>
              <a:latin typeface="Hepta Slab"/>
              <a:ea typeface="Hepta Slab"/>
              <a:cs typeface="Hepta Slab"/>
              <a:sym typeface="Hepta Slab"/>
            </a:endParaRPr>
          </a:p>
        </p:txBody>
      </p:sp>
      <p:sp>
        <p:nvSpPr>
          <p:cNvPr id="1074" name="Google Shape;1074;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75" name="Google Shape;1075;p117"/>
          <p:cNvSpPr txBox="1"/>
          <p:nvPr/>
        </p:nvSpPr>
        <p:spPr>
          <a:xfrm>
            <a:off x="763750" y="1066000"/>
            <a:ext cx="7333200" cy="48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Figure out how many shapes there are.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Write a number to show how many shapes there are.</a:t>
            </a:r>
            <a:endParaRPr sz="2000">
              <a:latin typeface="Livvic"/>
              <a:ea typeface="Livvic"/>
              <a:cs typeface="Livvic"/>
              <a:sym typeface="Livvic"/>
            </a:endParaRPr>
          </a:p>
        </p:txBody>
      </p:sp>
      <p:pic>
        <p:nvPicPr>
          <p:cNvPr id="1076" name="Google Shape;1076;p117"/>
          <p:cNvPicPr preferRelativeResize="0"/>
          <p:nvPr/>
        </p:nvPicPr>
        <p:blipFill>
          <a:blip r:embed="rId3">
            <a:alphaModFix/>
          </a:blip>
          <a:stretch>
            <a:fillRect/>
          </a:stretch>
        </p:blipFill>
        <p:spPr>
          <a:xfrm>
            <a:off x="1877975" y="1854550"/>
            <a:ext cx="4812500" cy="2689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0" name="Shape 1080"/>
        <p:cNvGrpSpPr/>
        <p:nvPr/>
      </p:nvGrpSpPr>
      <p:grpSpPr>
        <a:xfrm>
          <a:off x="0" y="0"/>
          <a:ext cx="0" cy="0"/>
          <a:chOff x="0" y="0"/>
          <a:chExt cx="0" cy="0"/>
        </a:xfrm>
      </p:grpSpPr>
      <p:sp>
        <p:nvSpPr>
          <p:cNvPr id="1081" name="Google Shape;1081;p118"/>
          <p:cNvSpPr txBox="1"/>
          <p:nvPr>
            <p:ph type="ctrTitle"/>
          </p:nvPr>
        </p:nvSpPr>
        <p:spPr>
          <a:xfrm>
            <a:off x="398025" y="350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Count Images in Organized Arrangements</a:t>
            </a:r>
            <a:endParaRPr b="0" sz="2500">
              <a:solidFill>
                <a:srgbClr val="595959"/>
              </a:solidFill>
              <a:latin typeface="Hepta Slab"/>
              <a:ea typeface="Hepta Slab"/>
              <a:cs typeface="Hepta Slab"/>
              <a:sym typeface="Hepta Slab"/>
            </a:endParaRPr>
          </a:p>
        </p:txBody>
      </p:sp>
      <p:sp>
        <p:nvSpPr>
          <p:cNvPr id="1082" name="Google Shape;1082;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83" name="Google Shape;1083;p118"/>
          <p:cNvSpPr txBox="1"/>
          <p:nvPr/>
        </p:nvSpPr>
        <p:spPr>
          <a:xfrm>
            <a:off x="763750" y="1066000"/>
            <a:ext cx="7333200" cy="48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Figure out how many shapes there are.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Write a number to show how many shapes there are.</a:t>
            </a:r>
            <a:endParaRPr sz="2000">
              <a:latin typeface="Livvic"/>
              <a:ea typeface="Livvic"/>
              <a:cs typeface="Livvic"/>
              <a:sym typeface="Livvic"/>
            </a:endParaRPr>
          </a:p>
        </p:txBody>
      </p:sp>
      <p:pic>
        <p:nvPicPr>
          <p:cNvPr id="1084" name="Google Shape;1084;p118"/>
          <p:cNvPicPr preferRelativeResize="0"/>
          <p:nvPr/>
        </p:nvPicPr>
        <p:blipFill>
          <a:blip r:embed="rId3">
            <a:alphaModFix/>
          </a:blip>
          <a:stretch>
            <a:fillRect/>
          </a:stretch>
        </p:blipFill>
        <p:spPr>
          <a:xfrm>
            <a:off x="1465825" y="1854550"/>
            <a:ext cx="5528925" cy="2491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8" name="Shape 1088"/>
        <p:cNvGrpSpPr/>
        <p:nvPr/>
      </p:nvGrpSpPr>
      <p:grpSpPr>
        <a:xfrm>
          <a:off x="0" y="0"/>
          <a:ext cx="0" cy="0"/>
          <a:chOff x="0" y="0"/>
          <a:chExt cx="0" cy="0"/>
        </a:xfrm>
      </p:grpSpPr>
      <p:sp>
        <p:nvSpPr>
          <p:cNvPr id="1089" name="Google Shape;1089;p119"/>
          <p:cNvSpPr txBox="1"/>
          <p:nvPr>
            <p:ph type="ctrTitle"/>
          </p:nvPr>
        </p:nvSpPr>
        <p:spPr>
          <a:xfrm>
            <a:off x="398025" y="350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Count Images in Organized Arrangements</a:t>
            </a:r>
            <a:endParaRPr b="0" sz="2500">
              <a:solidFill>
                <a:srgbClr val="595959"/>
              </a:solidFill>
              <a:latin typeface="Hepta Slab"/>
              <a:ea typeface="Hepta Slab"/>
              <a:cs typeface="Hepta Slab"/>
              <a:sym typeface="Hepta Slab"/>
            </a:endParaRPr>
          </a:p>
        </p:txBody>
      </p:sp>
      <p:sp>
        <p:nvSpPr>
          <p:cNvPr id="1090" name="Google Shape;1090;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91" name="Google Shape;1091;p119"/>
          <p:cNvSpPr txBox="1"/>
          <p:nvPr/>
        </p:nvSpPr>
        <p:spPr>
          <a:xfrm>
            <a:off x="763750" y="1066000"/>
            <a:ext cx="7333200" cy="48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Figure out how many shapes there are.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Write a number to show how many shapes there are.</a:t>
            </a:r>
            <a:endParaRPr sz="2000">
              <a:latin typeface="Livvic"/>
              <a:ea typeface="Livvic"/>
              <a:cs typeface="Livvic"/>
              <a:sym typeface="Livvic"/>
            </a:endParaRPr>
          </a:p>
        </p:txBody>
      </p:sp>
      <p:pic>
        <p:nvPicPr>
          <p:cNvPr id="1092" name="Google Shape;1092;p119"/>
          <p:cNvPicPr preferRelativeResize="0"/>
          <p:nvPr/>
        </p:nvPicPr>
        <p:blipFill>
          <a:blip r:embed="rId3">
            <a:alphaModFix/>
          </a:blip>
          <a:stretch>
            <a:fillRect/>
          </a:stretch>
        </p:blipFill>
        <p:spPr>
          <a:xfrm>
            <a:off x="1906725" y="1964775"/>
            <a:ext cx="4922725" cy="2487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6" name="Shape 1096"/>
        <p:cNvGrpSpPr/>
        <p:nvPr/>
      </p:nvGrpSpPr>
      <p:grpSpPr>
        <a:xfrm>
          <a:off x="0" y="0"/>
          <a:ext cx="0" cy="0"/>
          <a:chOff x="0" y="0"/>
          <a:chExt cx="0" cy="0"/>
        </a:xfrm>
      </p:grpSpPr>
      <p:sp>
        <p:nvSpPr>
          <p:cNvPr id="1097" name="Google Shape;1097;p120"/>
          <p:cNvSpPr txBox="1"/>
          <p:nvPr>
            <p:ph type="ctrTitle"/>
          </p:nvPr>
        </p:nvSpPr>
        <p:spPr>
          <a:xfrm>
            <a:off x="398025" y="350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Count Images in Organized Arrangements</a:t>
            </a:r>
            <a:endParaRPr b="0" sz="2500">
              <a:solidFill>
                <a:srgbClr val="595959"/>
              </a:solidFill>
              <a:latin typeface="Hepta Slab"/>
              <a:ea typeface="Hepta Slab"/>
              <a:cs typeface="Hepta Slab"/>
              <a:sym typeface="Hepta Slab"/>
            </a:endParaRPr>
          </a:p>
        </p:txBody>
      </p:sp>
      <p:sp>
        <p:nvSpPr>
          <p:cNvPr id="1098" name="Google Shape;1098;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99" name="Google Shape;1099;p120"/>
          <p:cNvSpPr txBox="1"/>
          <p:nvPr/>
        </p:nvSpPr>
        <p:spPr>
          <a:xfrm>
            <a:off x="763750" y="1066000"/>
            <a:ext cx="7333200" cy="48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Figure out how many shapes there are.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Write a number to show how many shapes there are.</a:t>
            </a:r>
            <a:endParaRPr sz="2000">
              <a:latin typeface="Livvic"/>
              <a:ea typeface="Livvic"/>
              <a:cs typeface="Livvic"/>
              <a:sym typeface="Livvic"/>
            </a:endParaRPr>
          </a:p>
        </p:txBody>
      </p:sp>
      <p:pic>
        <p:nvPicPr>
          <p:cNvPr id="1100" name="Google Shape;1100;p120"/>
          <p:cNvPicPr preferRelativeResize="0"/>
          <p:nvPr/>
        </p:nvPicPr>
        <p:blipFill>
          <a:blip r:embed="rId3">
            <a:alphaModFix/>
          </a:blip>
          <a:stretch>
            <a:fillRect/>
          </a:stretch>
        </p:blipFill>
        <p:spPr>
          <a:xfrm>
            <a:off x="1502575" y="1964775"/>
            <a:ext cx="5769300" cy="2352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04" name="Shape 1104"/>
        <p:cNvGrpSpPr/>
        <p:nvPr/>
      </p:nvGrpSpPr>
      <p:grpSpPr>
        <a:xfrm>
          <a:off x="0" y="0"/>
          <a:ext cx="0" cy="0"/>
          <a:chOff x="0" y="0"/>
          <a:chExt cx="0" cy="0"/>
        </a:xfrm>
      </p:grpSpPr>
      <p:sp>
        <p:nvSpPr>
          <p:cNvPr id="1105" name="Google Shape;1105;p121"/>
          <p:cNvSpPr txBox="1"/>
          <p:nvPr>
            <p:ph type="ctrTitle"/>
          </p:nvPr>
        </p:nvSpPr>
        <p:spPr>
          <a:xfrm>
            <a:off x="398025" y="3501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Count Images in Organized Arrangements</a:t>
            </a:r>
            <a:endParaRPr b="0" sz="2500">
              <a:solidFill>
                <a:srgbClr val="595959"/>
              </a:solidFill>
              <a:latin typeface="Hepta Slab"/>
              <a:ea typeface="Hepta Slab"/>
              <a:cs typeface="Hepta Slab"/>
              <a:sym typeface="Hepta Slab"/>
            </a:endParaRPr>
          </a:p>
        </p:txBody>
      </p:sp>
      <p:sp>
        <p:nvSpPr>
          <p:cNvPr id="1106" name="Google Shape;1106;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07" name="Google Shape;1107;p121"/>
          <p:cNvSpPr txBox="1"/>
          <p:nvPr/>
        </p:nvSpPr>
        <p:spPr>
          <a:xfrm>
            <a:off x="763750" y="1066000"/>
            <a:ext cx="7333200" cy="48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Livvic"/>
              <a:buChar char="●"/>
            </a:pPr>
            <a:r>
              <a:rPr lang="en" sz="2000">
                <a:latin typeface="Livvic"/>
                <a:ea typeface="Livvic"/>
                <a:cs typeface="Livvic"/>
                <a:sym typeface="Livvic"/>
              </a:rPr>
              <a:t>Figure out how many shapes there are.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Write a number to show how many shapes there are.</a:t>
            </a:r>
            <a:endParaRPr sz="2000">
              <a:latin typeface="Livvic"/>
              <a:ea typeface="Livvic"/>
              <a:cs typeface="Livvic"/>
              <a:sym typeface="Livvic"/>
            </a:endParaRPr>
          </a:p>
        </p:txBody>
      </p:sp>
      <p:pic>
        <p:nvPicPr>
          <p:cNvPr id="1108" name="Google Shape;1108;p121"/>
          <p:cNvPicPr preferRelativeResize="0"/>
          <p:nvPr/>
        </p:nvPicPr>
        <p:blipFill>
          <a:blip r:embed="rId3">
            <a:alphaModFix/>
          </a:blip>
          <a:stretch>
            <a:fillRect/>
          </a:stretch>
        </p:blipFill>
        <p:spPr>
          <a:xfrm>
            <a:off x="1812125" y="1882100"/>
            <a:ext cx="5519751" cy="2646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2" name="Shape 1112"/>
        <p:cNvGrpSpPr/>
        <p:nvPr/>
      </p:nvGrpSpPr>
      <p:grpSpPr>
        <a:xfrm>
          <a:off x="0" y="0"/>
          <a:ext cx="0" cy="0"/>
          <a:chOff x="0" y="0"/>
          <a:chExt cx="0" cy="0"/>
        </a:xfrm>
      </p:grpSpPr>
      <p:sp>
        <p:nvSpPr>
          <p:cNvPr id="1113" name="Google Shape;1113;p122"/>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Count in Circles</a:t>
            </a:r>
            <a:endParaRPr b="0" sz="2800">
              <a:solidFill>
                <a:srgbClr val="595959"/>
              </a:solidFill>
              <a:latin typeface="Hepta Slab"/>
              <a:ea typeface="Hepta Slab"/>
              <a:cs typeface="Hepta Slab"/>
              <a:sym typeface="Hepta Slab"/>
            </a:endParaRPr>
          </a:p>
        </p:txBody>
      </p:sp>
      <p:sp>
        <p:nvSpPr>
          <p:cNvPr id="1114" name="Google Shape;1114;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15" name="Google Shape;1115;p122"/>
          <p:cNvSpPr txBox="1"/>
          <p:nvPr/>
        </p:nvSpPr>
        <p:spPr>
          <a:xfrm>
            <a:off x="528550" y="1108750"/>
            <a:ext cx="2731200" cy="6132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Livvic"/>
              <a:buChar char="●"/>
            </a:pPr>
            <a:r>
              <a:rPr lang="en" sz="1300">
                <a:latin typeface="Livvic"/>
                <a:ea typeface="Livvic"/>
                <a:cs typeface="Livvic"/>
                <a:sym typeface="Livvic"/>
              </a:rPr>
              <a:t>Work with your partner to figure out how many triangles there are in the first problem. </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Write a number to show how many triangles there are.</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Pair up with another group. Did you count the triangles the same way?</a:t>
            </a:r>
            <a:endParaRPr sz="1300">
              <a:latin typeface="Livvic"/>
              <a:ea typeface="Livvic"/>
              <a:cs typeface="Livvic"/>
              <a:sym typeface="Livvic"/>
            </a:endParaRPr>
          </a:p>
          <a:p>
            <a:pPr indent="-311150" lvl="0" marL="457200" rtl="0" algn="l">
              <a:spcBef>
                <a:spcPts val="1000"/>
              </a:spcBef>
              <a:spcAft>
                <a:spcPts val="1000"/>
              </a:spcAft>
              <a:buSzPts val="1300"/>
              <a:buFont typeface="Livvic"/>
              <a:buChar char="●"/>
            </a:pPr>
            <a:r>
              <a:rPr lang="en" sz="1300">
                <a:latin typeface="Livvic"/>
                <a:ea typeface="Livvic"/>
                <a:cs typeface="Livvic"/>
                <a:sym typeface="Livvic"/>
              </a:rPr>
              <a:t>Figure out how many shapes there are. Write a number to show how many shapes there are.</a:t>
            </a:r>
            <a:endParaRPr sz="1300">
              <a:latin typeface="Livvic"/>
              <a:ea typeface="Livvic"/>
              <a:cs typeface="Livvic"/>
              <a:sym typeface="Livvic"/>
            </a:endParaRPr>
          </a:p>
        </p:txBody>
      </p:sp>
      <p:pic>
        <p:nvPicPr>
          <p:cNvPr id="1116" name="Google Shape;1116;p122"/>
          <p:cNvPicPr preferRelativeResize="0"/>
          <p:nvPr/>
        </p:nvPicPr>
        <p:blipFill>
          <a:blip r:embed="rId3">
            <a:alphaModFix/>
          </a:blip>
          <a:stretch>
            <a:fillRect/>
          </a:stretch>
        </p:blipFill>
        <p:spPr>
          <a:xfrm>
            <a:off x="3847300" y="1260075"/>
            <a:ext cx="4125175" cy="3295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0" name="Shape 1120"/>
        <p:cNvGrpSpPr/>
        <p:nvPr/>
      </p:nvGrpSpPr>
      <p:grpSpPr>
        <a:xfrm>
          <a:off x="0" y="0"/>
          <a:ext cx="0" cy="0"/>
          <a:chOff x="0" y="0"/>
          <a:chExt cx="0" cy="0"/>
        </a:xfrm>
      </p:grpSpPr>
      <p:sp>
        <p:nvSpPr>
          <p:cNvPr id="1121" name="Google Shape;1121;p123"/>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Count in Circles</a:t>
            </a:r>
            <a:endParaRPr b="0" sz="2800">
              <a:solidFill>
                <a:srgbClr val="595959"/>
              </a:solidFill>
              <a:latin typeface="Hepta Slab"/>
              <a:ea typeface="Hepta Slab"/>
              <a:cs typeface="Hepta Slab"/>
              <a:sym typeface="Hepta Slab"/>
            </a:endParaRPr>
          </a:p>
        </p:txBody>
      </p:sp>
      <p:sp>
        <p:nvSpPr>
          <p:cNvPr id="1122" name="Google Shape;1122;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23" name="Google Shape;1123;p123"/>
          <p:cNvSpPr txBox="1"/>
          <p:nvPr/>
        </p:nvSpPr>
        <p:spPr>
          <a:xfrm>
            <a:off x="528550" y="1108750"/>
            <a:ext cx="2731200" cy="6132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Livvic"/>
              <a:buChar char="●"/>
            </a:pPr>
            <a:r>
              <a:rPr lang="en" sz="1300">
                <a:latin typeface="Livvic"/>
                <a:ea typeface="Livvic"/>
                <a:cs typeface="Livvic"/>
                <a:sym typeface="Livvic"/>
              </a:rPr>
              <a:t>Work with your partner to figure out how many triangles there are in the first problem. </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Write a number to show how many triangles there are.</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Pair up with another group. Did you count the triangles the same way?</a:t>
            </a:r>
            <a:endParaRPr sz="1300">
              <a:latin typeface="Livvic"/>
              <a:ea typeface="Livvic"/>
              <a:cs typeface="Livvic"/>
              <a:sym typeface="Livvic"/>
            </a:endParaRPr>
          </a:p>
          <a:p>
            <a:pPr indent="-311150" lvl="0" marL="457200" rtl="0" algn="l">
              <a:spcBef>
                <a:spcPts val="1000"/>
              </a:spcBef>
              <a:spcAft>
                <a:spcPts val="1000"/>
              </a:spcAft>
              <a:buSzPts val="1300"/>
              <a:buFont typeface="Livvic"/>
              <a:buChar char="●"/>
            </a:pPr>
            <a:r>
              <a:rPr lang="en" sz="1300">
                <a:latin typeface="Livvic"/>
                <a:ea typeface="Livvic"/>
                <a:cs typeface="Livvic"/>
                <a:sym typeface="Livvic"/>
              </a:rPr>
              <a:t>Figure out how many shapes there are. Write a number to show how many shapes there are.</a:t>
            </a:r>
            <a:endParaRPr sz="1300">
              <a:latin typeface="Livvic"/>
              <a:ea typeface="Livvic"/>
              <a:cs typeface="Livvic"/>
              <a:sym typeface="Livvic"/>
            </a:endParaRPr>
          </a:p>
        </p:txBody>
      </p:sp>
      <p:pic>
        <p:nvPicPr>
          <p:cNvPr id="1124" name="Google Shape;1124;p123"/>
          <p:cNvPicPr preferRelativeResize="0"/>
          <p:nvPr/>
        </p:nvPicPr>
        <p:blipFill>
          <a:blip r:embed="rId3">
            <a:alphaModFix/>
          </a:blip>
          <a:stretch>
            <a:fillRect/>
          </a:stretch>
        </p:blipFill>
        <p:spPr>
          <a:xfrm>
            <a:off x="3796350" y="1250875"/>
            <a:ext cx="4244375" cy="3256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8" name="Shape 1128"/>
        <p:cNvGrpSpPr/>
        <p:nvPr/>
      </p:nvGrpSpPr>
      <p:grpSpPr>
        <a:xfrm>
          <a:off x="0" y="0"/>
          <a:ext cx="0" cy="0"/>
          <a:chOff x="0" y="0"/>
          <a:chExt cx="0" cy="0"/>
        </a:xfrm>
      </p:grpSpPr>
      <p:sp>
        <p:nvSpPr>
          <p:cNvPr id="1129" name="Google Shape;1129;p124"/>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Count in Circles</a:t>
            </a:r>
            <a:endParaRPr b="0" sz="2800">
              <a:solidFill>
                <a:srgbClr val="595959"/>
              </a:solidFill>
              <a:latin typeface="Hepta Slab"/>
              <a:ea typeface="Hepta Slab"/>
              <a:cs typeface="Hepta Slab"/>
              <a:sym typeface="Hepta Slab"/>
            </a:endParaRPr>
          </a:p>
        </p:txBody>
      </p:sp>
      <p:sp>
        <p:nvSpPr>
          <p:cNvPr id="1130" name="Google Shape;1130;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31" name="Google Shape;1131;p124"/>
          <p:cNvSpPr txBox="1"/>
          <p:nvPr/>
        </p:nvSpPr>
        <p:spPr>
          <a:xfrm>
            <a:off x="528550" y="1108750"/>
            <a:ext cx="2731200" cy="6132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Livvic"/>
              <a:buChar char="●"/>
            </a:pPr>
            <a:r>
              <a:rPr lang="en" sz="1300">
                <a:latin typeface="Livvic"/>
                <a:ea typeface="Livvic"/>
                <a:cs typeface="Livvic"/>
                <a:sym typeface="Livvic"/>
              </a:rPr>
              <a:t>Work with your partner to figure out how many triangles there are in the first problem. </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Write a number to show how many triangles there are.</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Pair up with another group. Did you count the triangles the same way?</a:t>
            </a:r>
            <a:endParaRPr sz="1300">
              <a:latin typeface="Livvic"/>
              <a:ea typeface="Livvic"/>
              <a:cs typeface="Livvic"/>
              <a:sym typeface="Livvic"/>
            </a:endParaRPr>
          </a:p>
          <a:p>
            <a:pPr indent="-311150" lvl="0" marL="457200" rtl="0" algn="l">
              <a:spcBef>
                <a:spcPts val="1000"/>
              </a:spcBef>
              <a:spcAft>
                <a:spcPts val="1000"/>
              </a:spcAft>
              <a:buSzPts val="1300"/>
              <a:buFont typeface="Livvic"/>
              <a:buChar char="●"/>
            </a:pPr>
            <a:r>
              <a:rPr lang="en" sz="1300">
                <a:latin typeface="Livvic"/>
                <a:ea typeface="Livvic"/>
                <a:cs typeface="Livvic"/>
                <a:sym typeface="Livvic"/>
              </a:rPr>
              <a:t>Figure out how many shapes there are. Write a number to show how many shapes there are.</a:t>
            </a:r>
            <a:endParaRPr sz="1300">
              <a:latin typeface="Livvic"/>
              <a:ea typeface="Livvic"/>
              <a:cs typeface="Livvic"/>
              <a:sym typeface="Livvic"/>
            </a:endParaRPr>
          </a:p>
        </p:txBody>
      </p:sp>
      <p:pic>
        <p:nvPicPr>
          <p:cNvPr id="1132" name="Google Shape;1132;p124"/>
          <p:cNvPicPr preferRelativeResize="0"/>
          <p:nvPr/>
        </p:nvPicPr>
        <p:blipFill>
          <a:blip r:embed="rId3">
            <a:alphaModFix/>
          </a:blip>
          <a:stretch>
            <a:fillRect/>
          </a:stretch>
        </p:blipFill>
        <p:spPr>
          <a:xfrm>
            <a:off x="3893125" y="1205050"/>
            <a:ext cx="4070175" cy="3321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6" name="Shape 1136"/>
        <p:cNvGrpSpPr/>
        <p:nvPr/>
      </p:nvGrpSpPr>
      <p:grpSpPr>
        <a:xfrm>
          <a:off x="0" y="0"/>
          <a:ext cx="0" cy="0"/>
          <a:chOff x="0" y="0"/>
          <a:chExt cx="0" cy="0"/>
        </a:xfrm>
      </p:grpSpPr>
      <p:sp>
        <p:nvSpPr>
          <p:cNvPr id="1137" name="Google Shape;1137;p125"/>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Count in Circles</a:t>
            </a:r>
            <a:endParaRPr b="0" sz="2800">
              <a:solidFill>
                <a:srgbClr val="595959"/>
              </a:solidFill>
              <a:latin typeface="Hepta Slab"/>
              <a:ea typeface="Hepta Slab"/>
              <a:cs typeface="Hepta Slab"/>
              <a:sym typeface="Hepta Slab"/>
            </a:endParaRPr>
          </a:p>
        </p:txBody>
      </p:sp>
      <p:sp>
        <p:nvSpPr>
          <p:cNvPr id="1138" name="Google Shape;1138;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39" name="Google Shape;1139;p125"/>
          <p:cNvSpPr txBox="1"/>
          <p:nvPr/>
        </p:nvSpPr>
        <p:spPr>
          <a:xfrm>
            <a:off x="528550" y="1108750"/>
            <a:ext cx="2731200" cy="6132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Livvic"/>
              <a:buChar char="●"/>
            </a:pPr>
            <a:r>
              <a:rPr lang="en" sz="1300">
                <a:latin typeface="Livvic"/>
                <a:ea typeface="Livvic"/>
                <a:cs typeface="Livvic"/>
                <a:sym typeface="Livvic"/>
              </a:rPr>
              <a:t>Work with your partner to figure out how many triangles there are in the first problem. </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Write a number to show how many triangles there are.</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Pair up with another group. Did you count the triangles the same way?</a:t>
            </a:r>
            <a:endParaRPr sz="1300">
              <a:latin typeface="Livvic"/>
              <a:ea typeface="Livvic"/>
              <a:cs typeface="Livvic"/>
              <a:sym typeface="Livvic"/>
            </a:endParaRPr>
          </a:p>
          <a:p>
            <a:pPr indent="-311150" lvl="0" marL="457200" rtl="0" algn="l">
              <a:spcBef>
                <a:spcPts val="1000"/>
              </a:spcBef>
              <a:spcAft>
                <a:spcPts val="1000"/>
              </a:spcAft>
              <a:buSzPts val="1300"/>
              <a:buFont typeface="Livvic"/>
              <a:buChar char="●"/>
            </a:pPr>
            <a:r>
              <a:rPr lang="en" sz="1300">
                <a:latin typeface="Livvic"/>
                <a:ea typeface="Livvic"/>
                <a:cs typeface="Livvic"/>
                <a:sym typeface="Livvic"/>
              </a:rPr>
              <a:t>Figure out how many shapes there are. Write a number to show how many shapes there are.</a:t>
            </a:r>
            <a:endParaRPr sz="1300">
              <a:latin typeface="Livvic"/>
              <a:ea typeface="Livvic"/>
              <a:cs typeface="Livvic"/>
              <a:sym typeface="Livvic"/>
            </a:endParaRPr>
          </a:p>
        </p:txBody>
      </p:sp>
      <p:pic>
        <p:nvPicPr>
          <p:cNvPr id="1140" name="Google Shape;1140;p125"/>
          <p:cNvPicPr preferRelativeResize="0"/>
          <p:nvPr/>
        </p:nvPicPr>
        <p:blipFill>
          <a:blip r:embed="rId3">
            <a:alphaModFix/>
          </a:blip>
          <a:stretch>
            <a:fillRect/>
          </a:stretch>
        </p:blipFill>
        <p:spPr>
          <a:xfrm>
            <a:off x="3856450" y="1214200"/>
            <a:ext cx="4262725" cy="3390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4" name="Shape 1144"/>
        <p:cNvGrpSpPr/>
        <p:nvPr/>
      </p:nvGrpSpPr>
      <p:grpSpPr>
        <a:xfrm>
          <a:off x="0" y="0"/>
          <a:ext cx="0" cy="0"/>
          <a:chOff x="0" y="0"/>
          <a:chExt cx="0" cy="0"/>
        </a:xfrm>
      </p:grpSpPr>
      <p:sp>
        <p:nvSpPr>
          <p:cNvPr id="1145" name="Google Shape;1145;p126"/>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Count in Circles</a:t>
            </a:r>
            <a:endParaRPr b="0" sz="2800">
              <a:solidFill>
                <a:srgbClr val="595959"/>
              </a:solidFill>
              <a:latin typeface="Hepta Slab"/>
              <a:ea typeface="Hepta Slab"/>
              <a:cs typeface="Hepta Slab"/>
              <a:sym typeface="Hepta Slab"/>
            </a:endParaRPr>
          </a:p>
        </p:txBody>
      </p:sp>
      <p:sp>
        <p:nvSpPr>
          <p:cNvPr id="1146" name="Google Shape;1146;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47" name="Google Shape;1147;p126"/>
          <p:cNvSpPr txBox="1"/>
          <p:nvPr/>
        </p:nvSpPr>
        <p:spPr>
          <a:xfrm>
            <a:off x="528550" y="1108750"/>
            <a:ext cx="2731200" cy="6132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Livvic"/>
              <a:buChar char="●"/>
            </a:pPr>
            <a:r>
              <a:rPr lang="en" sz="1300">
                <a:latin typeface="Livvic"/>
                <a:ea typeface="Livvic"/>
                <a:cs typeface="Livvic"/>
                <a:sym typeface="Livvic"/>
              </a:rPr>
              <a:t>Work with your partner to figure out how many triangles there are in the first problem. </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Write a number to show how many triangles there are.</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Pair up with another group. Did you count the triangles the same way?</a:t>
            </a:r>
            <a:endParaRPr sz="1300">
              <a:latin typeface="Livvic"/>
              <a:ea typeface="Livvic"/>
              <a:cs typeface="Livvic"/>
              <a:sym typeface="Livvic"/>
            </a:endParaRPr>
          </a:p>
          <a:p>
            <a:pPr indent="-311150" lvl="0" marL="457200" rtl="0" algn="l">
              <a:spcBef>
                <a:spcPts val="1000"/>
              </a:spcBef>
              <a:spcAft>
                <a:spcPts val="1000"/>
              </a:spcAft>
              <a:buSzPts val="1300"/>
              <a:buFont typeface="Livvic"/>
              <a:buChar char="●"/>
            </a:pPr>
            <a:r>
              <a:rPr lang="en" sz="1300">
                <a:latin typeface="Livvic"/>
                <a:ea typeface="Livvic"/>
                <a:cs typeface="Livvic"/>
                <a:sym typeface="Livvic"/>
              </a:rPr>
              <a:t>Figure out how many shapes there are. Write a number to show how many shapes there are.</a:t>
            </a:r>
            <a:endParaRPr sz="1300">
              <a:latin typeface="Livvic"/>
              <a:ea typeface="Livvic"/>
              <a:cs typeface="Livvic"/>
              <a:sym typeface="Livvic"/>
            </a:endParaRPr>
          </a:p>
        </p:txBody>
      </p:sp>
      <p:pic>
        <p:nvPicPr>
          <p:cNvPr id="1148" name="Google Shape;1148;p126"/>
          <p:cNvPicPr preferRelativeResize="0"/>
          <p:nvPr/>
        </p:nvPicPr>
        <p:blipFill>
          <a:blip r:embed="rId3">
            <a:alphaModFix/>
          </a:blip>
          <a:stretch>
            <a:fillRect/>
          </a:stretch>
        </p:blipFill>
        <p:spPr>
          <a:xfrm>
            <a:off x="3737250" y="1108750"/>
            <a:ext cx="4363600" cy="3426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52" name="Shape 1152"/>
        <p:cNvGrpSpPr/>
        <p:nvPr/>
      </p:nvGrpSpPr>
      <p:grpSpPr>
        <a:xfrm>
          <a:off x="0" y="0"/>
          <a:ext cx="0" cy="0"/>
          <a:chOff x="0" y="0"/>
          <a:chExt cx="0" cy="0"/>
        </a:xfrm>
      </p:grpSpPr>
      <p:sp>
        <p:nvSpPr>
          <p:cNvPr id="1153" name="Google Shape;1153;p127"/>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Count in Circles</a:t>
            </a:r>
            <a:endParaRPr b="0" sz="2800">
              <a:solidFill>
                <a:srgbClr val="595959"/>
              </a:solidFill>
              <a:latin typeface="Hepta Slab"/>
              <a:ea typeface="Hepta Slab"/>
              <a:cs typeface="Hepta Slab"/>
              <a:sym typeface="Hepta Slab"/>
            </a:endParaRPr>
          </a:p>
        </p:txBody>
      </p:sp>
      <p:sp>
        <p:nvSpPr>
          <p:cNvPr id="1154" name="Google Shape;1154;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55" name="Google Shape;1155;p127"/>
          <p:cNvSpPr txBox="1"/>
          <p:nvPr/>
        </p:nvSpPr>
        <p:spPr>
          <a:xfrm>
            <a:off x="528550" y="1108750"/>
            <a:ext cx="2731200" cy="6132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Livvic"/>
              <a:buChar char="●"/>
            </a:pPr>
            <a:r>
              <a:rPr lang="en" sz="1300">
                <a:latin typeface="Livvic"/>
                <a:ea typeface="Livvic"/>
                <a:cs typeface="Livvic"/>
                <a:sym typeface="Livvic"/>
              </a:rPr>
              <a:t>Work with your partner to figure out how many triangles there are in the first problem. </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Write a number to show how many triangles there are.</a:t>
            </a:r>
            <a:endParaRPr sz="1300">
              <a:latin typeface="Livvic"/>
              <a:ea typeface="Livvic"/>
              <a:cs typeface="Livvic"/>
              <a:sym typeface="Livvic"/>
            </a:endParaRPr>
          </a:p>
          <a:p>
            <a:pPr indent="-311150" lvl="0" marL="457200" rtl="0" algn="l">
              <a:spcBef>
                <a:spcPts val="1000"/>
              </a:spcBef>
              <a:spcAft>
                <a:spcPts val="0"/>
              </a:spcAft>
              <a:buSzPts val="1300"/>
              <a:buFont typeface="Livvic"/>
              <a:buChar char="●"/>
            </a:pPr>
            <a:r>
              <a:rPr lang="en" sz="1300">
                <a:latin typeface="Livvic"/>
                <a:ea typeface="Livvic"/>
                <a:cs typeface="Livvic"/>
                <a:sym typeface="Livvic"/>
              </a:rPr>
              <a:t>Pair up with another group. Did you count the triangles the same way?</a:t>
            </a:r>
            <a:endParaRPr sz="1300">
              <a:latin typeface="Livvic"/>
              <a:ea typeface="Livvic"/>
              <a:cs typeface="Livvic"/>
              <a:sym typeface="Livvic"/>
            </a:endParaRPr>
          </a:p>
          <a:p>
            <a:pPr indent="-311150" lvl="0" marL="457200" rtl="0" algn="l">
              <a:spcBef>
                <a:spcPts val="1000"/>
              </a:spcBef>
              <a:spcAft>
                <a:spcPts val="1000"/>
              </a:spcAft>
              <a:buSzPts val="1300"/>
              <a:buFont typeface="Livvic"/>
              <a:buChar char="●"/>
            </a:pPr>
            <a:r>
              <a:rPr lang="en" sz="1300">
                <a:latin typeface="Livvic"/>
                <a:ea typeface="Livvic"/>
                <a:cs typeface="Livvic"/>
                <a:sym typeface="Livvic"/>
              </a:rPr>
              <a:t>Figure out how many shapes there are. Write a number to show how many shapes there are.</a:t>
            </a:r>
            <a:endParaRPr sz="1300">
              <a:latin typeface="Livvic"/>
              <a:ea typeface="Livvic"/>
              <a:cs typeface="Livvic"/>
              <a:sym typeface="Livvic"/>
            </a:endParaRPr>
          </a:p>
        </p:txBody>
      </p:sp>
      <p:pic>
        <p:nvPicPr>
          <p:cNvPr id="1156" name="Google Shape;1156;p127"/>
          <p:cNvPicPr preferRelativeResize="0"/>
          <p:nvPr/>
        </p:nvPicPr>
        <p:blipFill>
          <a:blip r:embed="rId3">
            <a:alphaModFix/>
          </a:blip>
          <a:stretch>
            <a:fillRect/>
          </a:stretch>
        </p:blipFill>
        <p:spPr>
          <a:xfrm>
            <a:off x="3434700" y="1157303"/>
            <a:ext cx="4528600" cy="3439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0" name="Shape 1160"/>
        <p:cNvGrpSpPr/>
        <p:nvPr/>
      </p:nvGrpSpPr>
      <p:grpSpPr>
        <a:xfrm>
          <a:off x="0" y="0"/>
          <a:ext cx="0" cy="0"/>
          <a:chOff x="0" y="0"/>
          <a:chExt cx="0" cy="0"/>
        </a:xfrm>
      </p:grpSpPr>
      <p:sp>
        <p:nvSpPr>
          <p:cNvPr id="1161" name="Google Shape;1161;p128"/>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1162" name="Google Shape;1162;p128"/>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163" name="Google Shape;1163;p128"/>
          <p:cNvSpPr txBox="1"/>
          <p:nvPr/>
        </p:nvSpPr>
        <p:spPr>
          <a:xfrm>
            <a:off x="635475" y="1516625"/>
            <a:ext cx="2750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Shake and Spill</a:t>
            </a:r>
            <a:endParaRPr sz="1700">
              <a:solidFill>
                <a:srgbClr val="595959"/>
              </a:solidFill>
              <a:latin typeface="Livvic"/>
              <a:ea typeface="Livvic"/>
              <a:cs typeface="Livvic"/>
              <a:sym typeface="Livvic"/>
            </a:endParaRPr>
          </a:p>
        </p:txBody>
      </p:sp>
      <p:sp>
        <p:nvSpPr>
          <p:cNvPr id="1164" name="Google Shape;1164;p128"/>
          <p:cNvSpPr txBox="1"/>
          <p:nvPr/>
        </p:nvSpPr>
        <p:spPr>
          <a:xfrm>
            <a:off x="3722951" y="148017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Fingers, </a:t>
            </a:r>
            <a:endParaRPr sz="1700">
              <a:solidFill>
                <a:srgbClr val="595959"/>
              </a:solidFill>
              <a:latin typeface="Livvic"/>
              <a:ea typeface="Livvic"/>
              <a:cs typeface="Livvic"/>
              <a:sym typeface="Livvic"/>
            </a:endParaRPr>
          </a:p>
          <a:p>
            <a:pPr indent="0" lvl="0" marL="0" rtl="0" algn="ctr">
              <a:spcBef>
                <a:spcPts val="0"/>
              </a:spcBef>
              <a:spcAft>
                <a:spcPts val="0"/>
              </a:spcAft>
              <a:buNone/>
            </a:pPr>
            <a:r>
              <a:rPr lang="en" sz="1700">
                <a:solidFill>
                  <a:srgbClr val="595959"/>
                </a:solidFill>
                <a:latin typeface="Livvic"/>
                <a:ea typeface="Livvic"/>
                <a:cs typeface="Livvic"/>
                <a:sym typeface="Livvic"/>
              </a:rPr>
              <a:t>Make 10 </a:t>
            </a:r>
            <a:endParaRPr sz="1700">
              <a:solidFill>
                <a:srgbClr val="595959"/>
              </a:solidFill>
              <a:latin typeface="Livvic"/>
              <a:ea typeface="Livvic"/>
              <a:cs typeface="Livvic"/>
              <a:sym typeface="Livvic"/>
            </a:endParaRPr>
          </a:p>
        </p:txBody>
      </p:sp>
      <p:sp>
        <p:nvSpPr>
          <p:cNvPr id="1165" name="Google Shape;1165;p128"/>
          <p:cNvSpPr txBox="1"/>
          <p:nvPr/>
        </p:nvSpPr>
        <p:spPr>
          <a:xfrm>
            <a:off x="6316026" y="1516613"/>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Find the Pair, </a:t>
            </a:r>
            <a:endParaRPr sz="1700">
              <a:solidFill>
                <a:srgbClr val="595959"/>
              </a:solidFill>
              <a:latin typeface="Livvic"/>
              <a:ea typeface="Livvic"/>
              <a:cs typeface="Livvic"/>
              <a:sym typeface="Livvic"/>
            </a:endParaRPr>
          </a:p>
          <a:p>
            <a:pPr indent="0" lvl="0" marL="0" rtl="0" algn="ctr">
              <a:spcBef>
                <a:spcPts val="0"/>
              </a:spcBef>
              <a:spcAft>
                <a:spcPts val="0"/>
              </a:spcAft>
              <a:buNone/>
            </a:pPr>
            <a:r>
              <a:rPr lang="en" sz="1700">
                <a:solidFill>
                  <a:srgbClr val="595959"/>
                </a:solidFill>
                <a:latin typeface="Livvic"/>
                <a:ea typeface="Livvic"/>
                <a:cs typeface="Livvic"/>
                <a:sym typeface="Livvic"/>
              </a:rPr>
              <a:t>Make 10 </a:t>
            </a:r>
            <a:endParaRPr sz="1700">
              <a:solidFill>
                <a:srgbClr val="595959"/>
              </a:solidFill>
              <a:latin typeface="Livvic"/>
              <a:ea typeface="Livvic"/>
              <a:cs typeface="Livvic"/>
              <a:sym typeface="Livvic"/>
            </a:endParaRPr>
          </a:p>
        </p:txBody>
      </p:sp>
      <p:pic>
        <p:nvPicPr>
          <p:cNvPr id="1166" name="Google Shape;1166;p128"/>
          <p:cNvPicPr preferRelativeResize="0"/>
          <p:nvPr/>
        </p:nvPicPr>
        <p:blipFill>
          <a:blip r:embed="rId3">
            <a:alphaModFix/>
          </a:blip>
          <a:stretch>
            <a:fillRect/>
          </a:stretch>
        </p:blipFill>
        <p:spPr>
          <a:xfrm>
            <a:off x="766800" y="2106150"/>
            <a:ext cx="2619375" cy="1990725"/>
          </a:xfrm>
          <a:prstGeom prst="rect">
            <a:avLst/>
          </a:prstGeom>
          <a:noFill/>
          <a:ln cap="flat" cmpd="sng" w="19050">
            <a:solidFill>
              <a:schemeClr val="dk2"/>
            </a:solidFill>
            <a:prstDash val="solid"/>
            <a:round/>
            <a:headEnd len="sm" w="sm" type="none"/>
            <a:tailEnd len="sm" w="sm" type="none"/>
          </a:ln>
        </p:spPr>
      </p:pic>
      <p:pic>
        <p:nvPicPr>
          <p:cNvPr id="1167" name="Google Shape;1167;p128"/>
          <p:cNvPicPr preferRelativeResize="0"/>
          <p:nvPr/>
        </p:nvPicPr>
        <p:blipFill>
          <a:blip r:embed="rId4">
            <a:alphaModFix/>
          </a:blip>
          <a:stretch>
            <a:fillRect/>
          </a:stretch>
        </p:blipFill>
        <p:spPr>
          <a:xfrm>
            <a:off x="3693813" y="2268413"/>
            <a:ext cx="2314575" cy="1285875"/>
          </a:xfrm>
          <a:prstGeom prst="rect">
            <a:avLst/>
          </a:prstGeom>
          <a:noFill/>
          <a:ln cap="flat" cmpd="sng" w="19050">
            <a:solidFill>
              <a:schemeClr val="dk2"/>
            </a:solidFill>
            <a:prstDash val="solid"/>
            <a:round/>
            <a:headEnd len="sm" w="sm" type="none"/>
            <a:tailEnd len="sm" w="sm" type="none"/>
          </a:ln>
        </p:spPr>
      </p:pic>
      <p:pic>
        <p:nvPicPr>
          <p:cNvPr id="1168" name="Google Shape;1168;p128"/>
          <p:cNvPicPr preferRelativeResize="0"/>
          <p:nvPr/>
        </p:nvPicPr>
        <p:blipFill>
          <a:blip r:embed="rId5">
            <a:alphaModFix/>
          </a:blip>
          <a:stretch>
            <a:fillRect/>
          </a:stretch>
        </p:blipFill>
        <p:spPr>
          <a:xfrm>
            <a:off x="6362813" y="2459488"/>
            <a:ext cx="2247900" cy="866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2" name="Shape 1172"/>
        <p:cNvGrpSpPr/>
        <p:nvPr/>
      </p:nvGrpSpPr>
      <p:grpSpPr>
        <a:xfrm>
          <a:off x="0" y="0"/>
          <a:ext cx="0" cy="0"/>
          <a:chOff x="0" y="0"/>
          <a:chExt cx="0" cy="0"/>
        </a:xfrm>
      </p:grpSpPr>
      <p:sp>
        <p:nvSpPr>
          <p:cNvPr id="1173" name="Google Shape;1173;p12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74" name="Google Shape;1174;p129"/>
          <p:cNvSpPr txBox="1"/>
          <p:nvPr/>
        </p:nvSpPr>
        <p:spPr>
          <a:xfrm>
            <a:off x="1463300" y="26360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75" name="Google Shape;1175;p12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176" name="Google Shape;1176;p129"/>
          <p:cNvSpPr txBox="1"/>
          <p:nvPr/>
        </p:nvSpPr>
        <p:spPr>
          <a:xfrm>
            <a:off x="1555688" y="3148300"/>
            <a:ext cx="1734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Did I count correctly? Why or why not?</a:t>
            </a:r>
            <a:endParaRPr sz="1200"/>
          </a:p>
        </p:txBody>
      </p:sp>
      <p:pic>
        <p:nvPicPr>
          <p:cNvPr id="1177" name="Google Shape;1177;p129"/>
          <p:cNvPicPr preferRelativeResize="0"/>
          <p:nvPr/>
        </p:nvPicPr>
        <p:blipFill>
          <a:blip r:embed="rId3">
            <a:alphaModFix/>
          </a:blip>
          <a:stretch>
            <a:fillRect/>
          </a:stretch>
        </p:blipFill>
        <p:spPr>
          <a:xfrm>
            <a:off x="4122887" y="3301985"/>
            <a:ext cx="1619550" cy="1396515"/>
          </a:xfrm>
          <a:prstGeom prst="rect">
            <a:avLst/>
          </a:prstGeom>
          <a:noFill/>
          <a:ln>
            <a:noFill/>
          </a:ln>
        </p:spPr>
      </p:pic>
      <p:sp>
        <p:nvSpPr>
          <p:cNvPr id="1178" name="Google Shape;1178;p129"/>
          <p:cNvSpPr/>
          <p:nvPr/>
        </p:nvSpPr>
        <p:spPr>
          <a:xfrm flipH="1">
            <a:off x="1290797" y="2724175"/>
            <a:ext cx="2263816" cy="17825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29"/>
          <p:cNvSpPr txBox="1"/>
          <p:nvPr/>
        </p:nvSpPr>
        <p:spPr>
          <a:xfrm>
            <a:off x="6202196" y="2940132"/>
            <a:ext cx="1861800" cy="92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What can I do to make sure that I count each triangle one time and that I don’t forget to count any triangles?</a:t>
            </a:r>
            <a:endParaRPr sz="1200"/>
          </a:p>
        </p:txBody>
      </p:sp>
      <p:sp>
        <p:nvSpPr>
          <p:cNvPr id="1180" name="Google Shape;1180;p129"/>
          <p:cNvSpPr/>
          <p:nvPr/>
        </p:nvSpPr>
        <p:spPr>
          <a:xfrm>
            <a:off x="5917775" y="2636025"/>
            <a:ext cx="2430610" cy="196215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1181" name="Google Shape;1181;p129"/>
          <p:cNvPicPr preferRelativeResize="0"/>
          <p:nvPr/>
        </p:nvPicPr>
        <p:blipFill>
          <a:blip r:embed="rId4">
            <a:alphaModFix/>
          </a:blip>
          <a:stretch>
            <a:fillRect/>
          </a:stretch>
        </p:blipFill>
        <p:spPr>
          <a:xfrm>
            <a:off x="3333850" y="464125"/>
            <a:ext cx="2324100" cy="1962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185" name="Shape 1185"/>
        <p:cNvGrpSpPr/>
        <p:nvPr/>
      </p:nvGrpSpPr>
      <p:grpSpPr>
        <a:xfrm>
          <a:off x="0" y="0"/>
          <a:ext cx="0" cy="0"/>
          <a:chOff x="0" y="0"/>
          <a:chExt cx="0" cy="0"/>
        </a:xfrm>
      </p:grpSpPr>
      <p:sp>
        <p:nvSpPr>
          <p:cNvPr id="1186" name="Google Shape;1186;p130"/>
          <p:cNvSpPr txBox="1"/>
          <p:nvPr>
            <p:ph idx="1" type="body"/>
          </p:nvPr>
        </p:nvSpPr>
        <p:spPr>
          <a:xfrm>
            <a:off x="964275" y="1196775"/>
            <a:ext cx="7549200" cy="9357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100">
                <a:solidFill>
                  <a:srgbClr val="434343"/>
                </a:solidFill>
                <a:latin typeface="Hepta Slab"/>
                <a:ea typeface="Hepta Slab"/>
                <a:cs typeface="Hepta Slab"/>
                <a:sym typeface="Hepta Slab"/>
              </a:rPr>
              <a:t>Section Summary</a:t>
            </a:r>
            <a:endParaRPr i="0" sz="3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187" name="Google Shape;1187;p130"/>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30"/>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3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30"/>
          <p:cNvSpPr txBox="1"/>
          <p:nvPr/>
        </p:nvSpPr>
        <p:spPr>
          <a:xfrm>
            <a:off x="782025" y="947163"/>
            <a:ext cx="7913700" cy="29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Hepta Slab"/>
                <a:ea typeface="Hepta Slab"/>
                <a:cs typeface="Hepta Slab"/>
                <a:sym typeface="Hepta Slab"/>
              </a:rPr>
              <a:t>In this section, we counted groups of up to 20 things.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rPr lang="en" sz="1300">
                <a:latin typeface="Hepta Slab"/>
                <a:ea typeface="Hepta Slab"/>
                <a:cs typeface="Hepta Slab"/>
                <a:sym typeface="Hepta Slab"/>
              </a:rPr>
              <a:t>We counted things in lines, arrays, circles, and on 10-frames.</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a:p>
            <a:pPr indent="0" lvl="0" marL="0" rtl="0" algn="l">
              <a:spcBef>
                <a:spcPts val="0"/>
              </a:spcBef>
              <a:spcAft>
                <a:spcPts val="0"/>
              </a:spcAft>
              <a:buNone/>
            </a:pPr>
            <a:r>
              <a:t/>
            </a:r>
            <a:endParaRPr sz="1300">
              <a:latin typeface="Hepta Slab"/>
              <a:ea typeface="Hepta Slab"/>
              <a:cs typeface="Hepta Slab"/>
              <a:sym typeface="Hepta Slab"/>
            </a:endParaRPr>
          </a:p>
        </p:txBody>
      </p:sp>
      <p:pic>
        <p:nvPicPr>
          <p:cNvPr id="1191" name="Google Shape;1191;p130"/>
          <p:cNvPicPr preferRelativeResize="0"/>
          <p:nvPr/>
        </p:nvPicPr>
        <p:blipFill>
          <a:blip r:embed="rId3">
            <a:alphaModFix/>
          </a:blip>
          <a:stretch>
            <a:fillRect/>
          </a:stretch>
        </p:blipFill>
        <p:spPr>
          <a:xfrm>
            <a:off x="1208395" y="1980370"/>
            <a:ext cx="2197925" cy="2128350"/>
          </a:xfrm>
          <a:prstGeom prst="rect">
            <a:avLst/>
          </a:prstGeom>
          <a:noFill/>
          <a:ln cap="flat" cmpd="sng" w="19050">
            <a:solidFill>
              <a:schemeClr val="dk2"/>
            </a:solidFill>
            <a:prstDash val="solid"/>
            <a:round/>
            <a:headEnd len="sm" w="sm" type="none"/>
            <a:tailEnd len="sm" w="sm" type="none"/>
          </a:ln>
        </p:spPr>
      </p:pic>
      <p:sp>
        <p:nvSpPr>
          <p:cNvPr id="1192" name="Google Shape;1192;p130"/>
          <p:cNvSpPr txBox="1"/>
          <p:nvPr/>
        </p:nvSpPr>
        <p:spPr>
          <a:xfrm>
            <a:off x="3525775" y="2613000"/>
            <a:ext cx="5226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Hepta Slab"/>
                <a:ea typeface="Hepta Slab"/>
                <a:cs typeface="Hepta Slab"/>
                <a:sym typeface="Hepta Slab"/>
              </a:rPr>
              <a:t>We wrote numbers to show how many images there are. </a:t>
            </a:r>
            <a:endParaRPr sz="1300">
              <a:latin typeface="Hepta Slab"/>
              <a:ea typeface="Hepta Slab"/>
              <a:cs typeface="Hepta Slab"/>
              <a:sym typeface="Hepta Slab"/>
            </a:endParaRPr>
          </a:p>
        </p:txBody>
      </p:sp>
      <p:pic>
        <p:nvPicPr>
          <p:cNvPr id="1193" name="Google Shape;1193;p130"/>
          <p:cNvPicPr preferRelativeResize="0"/>
          <p:nvPr/>
        </p:nvPicPr>
        <p:blipFill>
          <a:blip r:embed="rId4">
            <a:alphaModFix/>
          </a:blip>
          <a:stretch>
            <a:fillRect/>
          </a:stretch>
        </p:blipFill>
        <p:spPr>
          <a:xfrm>
            <a:off x="5699300" y="3069227"/>
            <a:ext cx="971250" cy="982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97" name="Shape 1197"/>
        <p:cNvGrpSpPr/>
        <p:nvPr/>
      </p:nvGrpSpPr>
      <p:grpSpPr>
        <a:xfrm>
          <a:off x="0" y="0"/>
          <a:ext cx="0" cy="0"/>
          <a:chOff x="0" y="0"/>
          <a:chExt cx="0" cy="0"/>
        </a:xfrm>
      </p:grpSpPr>
      <p:sp>
        <p:nvSpPr>
          <p:cNvPr id="1198" name="Google Shape;1198;p131"/>
          <p:cNvSpPr txBox="1"/>
          <p:nvPr>
            <p:ph type="ctrTitle"/>
          </p:nvPr>
        </p:nvSpPr>
        <p:spPr>
          <a:xfrm>
            <a:off x="171450" y="1908325"/>
            <a:ext cx="8926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Fingerprint Animals</a:t>
            </a:r>
            <a:endParaRPr sz="2900">
              <a:solidFill>
                <a:srgbClr val="434343"/>
              </a:solidFill>
              <a:latin typeface="Hepta Slab"/>
              <a:ea typeface="Hepta Slab"/>
              <a:cs typeface="Hepta Slab"/>
              <a:sym typeface="Hepta Slab"/>
            </a:endParaRPr>
          </a:p>
        </p:txBody>
      </p:sp>
      <p:sp>
        <p:nvSpPr>
          <p:cNvPr id="1199" name="Google Shape;1199;p131"/>
          <p:cNvSpPr txBox="1"/>
          <p:nvPr/>
        </p:nvSpPr>
        <p:spPr>
          <a:xfrm>
            <a:off x="3094550" y="28124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a fingerprint animal book.</a:t>
            </a:r>
            <a:endParaRPr>
              <a:latin typeface="Quicksand"/>
              <a:ea typeface="Quicksand"/>
              <a:cs typeface="Quicksand"/>
              <a:sym typeface="Quicksand"/>
            </a:endParaRPr>
          </a:p>
        </p:txBody>
      </p:sp>
      <p:sp>
        <p:nvSpPr>
          <p:cNvPr id="1200" name="Google Shape;1200;p131"/>
          <p:cNvSpPr/>
          <p:nvPr/>
        </p:nvSpPr>
        <p:spPr>
          <a:xfrm>
            <a:off x="2573202" y="2812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31"/>
          <p:cNvSpPr txBox="1"/>
          <p:nvPr/>
        </p:nvSpPr>
        <p:spPr>
          <a:xfrm>
            <a:off x="0" y="4834325"/>
            <a:ext cx="5008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K.CC.A.2, K.CC.A.3, K.CC.B.4, K.NBT.A.1, K.OA.A.1 </a:t>
            </a:r>
            <a:endParaRPr sz="1100">
              <a:latin typeface="Quicksand"/>
              <a:ea typeface="Quicksand"/>
              <a:cs typeface="Quicksand"/>
              <a:sym typeface="Quicksand"/>
            </a:endParaRPr>
          </a:p>
        </p:txBody>
      </p:sp>
      <p:sp>
        <p:nvSpPr>
          <p:cNvPr id="1202" name="Google Shape;1202;p13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6" name="Shape 1206"/>
        <p:cNvGrpSpPr/>
        <p:nvPr/>
      </p:nvGrpSpPr>
      <p:grpSpPr>
        <a:xfrm>
          <a:off x="0" y="0"/>
          <a:ext cx="0" cy="0"/>
          <a:chOff x="0" y="0"/>
          <a:chExt cx="0" cy="0"/>
        </a:xfrm>
      </p:grpSpPr>
      <p:sp>
        <p:nvSpPr>
          <p:cNvPr id="1207" name="Google Shape;1207;p132"/>
          <p:cNvSpPr txBox="1"/>
          <p:nvPr>
            <p:ph type="ctrTitle"/>
          </p:nvPr>
        </p:nvSpPr>
        <p:spPr>
          <a:xfrm>
            <a:off x="1070275" y="62192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Fingerprints or Animals?</a:t>
            </a:r>
            <a:endParaRPr b="0" sz="2700">
              <a:solidFill>
                <a:srgbClr val="595959"/>
              </a:solidFill>
              <a:latin typeface="Hepta Slab"/>
              <a:ea typeface="Hepta Slab"/>
              <a:cs typeface="Hepta Slab"/>
              <a:sym typeface="Hepta Slab"/>
            </a:endParaRPr>
          </a:p>
        </p:txBody>
      </p:sp>
      <p:sp>
        <p:nvSpPr>
          <p:cNvPr id="1208" name="Google Shape;1208;p13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09" name="Google Shape;1209;p132"/>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32"/>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1211" name="Google Shape;1211;p132"/>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32"/>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1213" name="Google Shape;1213;p132"/>
          <p:cNvPicPr preferRelativeResize="0"/>
          <p:nvPr/>
        </p:nvPicPr>
        <p:blipFill>
          <a:blip r:embed="rId3">
            <a:alphaModFix/>
          </a:blip>
          <a:stretch>
            <a:fillRect/>
          </a:stretch>
        </p:blipFill>
        <p:spPr>
          <a:xfrm>
            <a:off x="2274075" y="2125908"/>
            <a:ext cx="4257675" cy="1952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7" name="Shape 1217"/>
        <p:cNvGrpSpPr/>
        <p:nvPr/>
      </p:nvGrpSpPr>
      <p:grpSpPr>
        <a:xfrm>
          <a:off x="0" y="0"/>
          <a:ext cx="0" cy="0"/>
          <a:chOff x="0" y="0"/>
          <a:chExt cx="0" cy="0"/>
        </a:xfrm>
      </p:grpSpPr>
      <p:sp>
        <p:nvSpPr>
          <p:cNvPr id="1218" name="Google Shape;1218;p133"/>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Fingerprint Zoo Book Pages</a:t>
            </a:r>
            <a:endParaRPr b="0" sz="2600">
              <a:solidFill>
                <a:srgbClr val="595959"/>
              </a:solidFill>
              <a:latin typeface="Hepta Slab"/>
              <a:ea typeface="Hepta Slab"/>
              <a:cs typeface="Hepta Slab"/>
              <a:sym typeface="Hepta Slab"/>
            </a:endParaRPr>
          </a:p>
        </p:txBody>
      </p:sp>
      <p:sp>
        <p:nvSpPr>
          <p:cNvPr id="1219" name="Google Shape;1219;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20" name="Google Shape;1220;p133"/>
          <p:cNvPicPr preferRelativeResize="0"/>
          <p:nvPr/>
        </p:nvPicPr>
        <p:blipFill>
          <a:blip r:embed="rId3">
            <a:alphaModFix/>
          </a:blip>
          <a:stretch>
            <a:fillRect/>
          </a:stretch>
        </p:blipFill>
        <p:spPr>
          <a:xfrm>
            <a:off x="775850" y="1582025"/>
            <a:ext cx="4019750" cy="2543750"/>
          </a:xfrm>
          <a:prstGeom prst="rect">
            <a:avLst/>
          </a:prstGeom>
          <a:noFill/>
          <a:ln cap="flat" cmpd="sng" w="19050">
            <a:solidFill>
              <a:schemeClr val="dk2"/>
            </a:solidFill>
            <a:prstDash val="solid"/>
            <a:round/>
            <a:headEnd len="sm" w="sm" type="none"/>
            <a:tailEnd len="sm" w="sm" type="none"/>
          </a:ln>
        </p:spPr>
      </p:pic>
      <p:pic>
        <p:nvPicPr>
          <p:cNvPr id="1221" name="Google Shape;1221;p133"/>
          <p:cNvPicPr preferRelativeResize="0"/>
          <p:nvPr/>
        </p:nvPicPr>
        <p:blipFill>
          <a:blip r:embed="rId4">
            <a:alphaModFix/>
          </a:blip>
          <a:stretch>
            <a:fillRect/>
          </a:stretch>
        </p:blipFill>
        <p:spPr>
          <a:xfrm>
            <a:off x="5791500" y="1719575"/>
            <a:ext cx="2495550" cy="1828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5" name="Shape 1225"/>
        <p:cNvGrpSpPr/>
        <p:nvPr/>
      </p:nvGrpSpPr>
      <p:grpSpPr>
        <a:xfrm>
          <a:off x="0" y="0"/>
          <a:ext cx="0" cy="0"/>
          <a:chOff x="0" y="0"/>
          <a:chExt cx="0" cy="0"/>
        </a:xfrm>
      </p:grpSpPr>
      <p:sp>
        <p:nvSpPr>
          <p:cNvPr id="1226" name="Google Shape;1226;p134"/>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Order Our Pages </a:t>
            </a:r>
            <a:endParaRPr b="0" sz="2600">
              <a:solidFill>
                <a:srgbClr val="595959"/>
              </a:solidFill>
              <a:latin typeface="Hepta Slab"/>
              <a:ea typeface="Hepta Slab"/>
              <a:cs typeface="Hepta Slab"/>
              <a:sym typeface="Hepta Slab"/>
            </a:endParaRPr>
          </a:p>
        </p:txBody>
      </p:sp>
      <p:sp>
        <p:nvSpPr>
          <p:cNvPr id="1227" name="Google Shape;1227;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28" name="Google Shape;1228;p134"/>
          <p:cNvPicPr preferRelativeResize="0"/>
          <p:nvPr/>
        </p:nvPicPr>
        <p:blipFill>
          <a:blip r:embed="rId3">
            <a:alphaModFix/>
          </a:blip>
          <a:stretch>
            <a:fillRect/>
          </a:stretch>
        </p:blipFill>
        <p:spPr>
          <a:xfrm>
            <a:off x="5791500" y="1719575"/>
            <a:ext cx="2495550" cy="1828800"/>
          </a:xfrm>
          <a:prstGeom prst="rect">
            <a:avLst/>
          </a:prstGeom>
          <a:noFill/>
          <a:ln cap="flat" cmpd="sng" w="19050">
            <a:solidFill>
              <a:schemeClr val="dk2"/>
            </a:solidFill>
            <a:prstDash val="solid"/>
            <a:round/>
            <a:headEnd len="sm" w="sm" type="none"/>
            <a:tailEnd len="sm" w="sm" type="none"/>
          </a:ln>
        </p:spPr>
      </p:pic>
      <p:sp>
        <p:nvSpPr>
          <p:cNvPr id="1229" name="Google Shape;1229;p134"/>
          <p:cNvSpPr txBox="1"/>
          <p:nvPr/>
        </p:nvSpPr>
        <p:spPr>
          <a:xfrm>
            <a:off x="344325" y="1237750"/>
            <a:ext cx="5280900" cy="358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Now we will play a game to help us put our numbers in order. The person with 11 starts the game. Say ‘I have 11.’ and put your fingerprint page upside down in the middle of your group.</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The person with 12 goes next. Say, ‘I have 12.’ and put your fingerprint page upside down on top of the other page.</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Continue the game until all the pages are put in the middle.</a:t>
            </a:r>
            <a:endParaRPr sz="1700">
              <a:latin typeface="Livvic"/>
              <a:ea typeface="Livvic"/>
              <a:cs typeface="Livvic"/>
              <a:sym typeface="Livvic"/>
            </a:endParaRPr>
          </a:p>
          <a:p>
            <a:pPr indent="-336550" lvl="0" marL="457200" rtl="0" algn="l">
              <a:spcBef>
                <a:spcPts val="0"/>
              </a:spcBef>
              <a:spcAft>
                <a:spcPts val="0"/>
              </a:spcAft>
              <a:buSzPts val="1700"/>
              <a:buFont typeface="Livvic"/>
              <a:buChar char="●"/>
            </a:pPr>
            <a:r>
              <a:rPr lang="en" sz="1700">
                <a:latin typeface="Livvic"/>
                <a:ea typeface="Livvic"/>
                <a:cs typeface="Livvic"/>
                <a:sym typeface="Livvic"/>
              </a:rPr>
              <a:t>At the end, check the stack to make sure the pages are in order. Then read your book together</a:t>
            </a:r>
            <a:endParaRPr sz="1700">
              <a:latin typeface="Livvic"/>
              <a:ea typeface="Livvic"/>
              <a:cs typeface="Livvic"/>
              <a:sym typeface="Livvic"/>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3" name="Shape 1233"/>
        <p:cNvGrpSpPr/>
        <p:nvPr/>
      </p:nvGrpSpPr>
      <p:grpSpPr>
        <a:xfrm>
          <a:off x="0" y="0"/>
          <a:ext cx="0" cy="0"/>
          <a:chOff x="0" y="0"/>
          <a:chExt cx="0" cy="0"/>
        </a:xfrm>
      </p:grpSpPr>
      <p:sp>
        <p:nvSpPr>
          <p:cNvPr id="1234" name="Google Shape;1234;p135"/>
          <p:cNvSpPr txBox="1"/>
          <p:nvPr>
            <p:ph type="ctrTitle"/>
          </p:nvPr>
        </p:nvSpPr>
        <p:spPr>
          <a:xfrm>
            <a:off x="525050" y="109450"/>
            <a:ext cx="73320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900">
                <a:solidFill>
                  <a:srgbClr val="595959"/>
                </a:solidFill>
                <a:latin typeface="Hepta Slab"/>
                <a:ea typeface="Hepta Slab"/>
                <a:cs typeface="Hepta Slab"/>
                <a:sym typeface="Hepta Slab"/>
              </a:rPr>
              <a:t>Today, we all made counting books for numbers 11–19.</a:t>
            </a:r>
            <a:endParaRPr sz="3100">
              <a:solidFill>
                <a:srgbClr val="595959"/>
              </a:solidFill>
              <a:latin typeface="Hepta Slab"/>
              <a:ea typeface="Hepta Slab"/>
              <a:cs typeface="Hepta Slab"/>
              <a:sym typeface="Hepta Slab"/>
            </a:endParaRPr>
          </a:p>
        </p:txBody>
      </p:sp>
      <p:sp>
        <p:nvSpPr>
          <p:cNvPr id="1235" name="Google Shape;1235;p13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36" name="Google Shape;1236;p135"/>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37" name="Google Shape;1237;p135"/>
          <p:cNvSpPr txBox="1"/>
          <p:nvPr/>
        </p:nvSpPr>
        <p:spPr>
          <a:xfrm>
            <a:off x="1831200" y="2133900"/>
            <a:ext cx="2024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dk2"/>
                </a:solidFill>
                <a:latin typeface="Livvic"/>
                <a:ea typeface="Livvic"/>
                <a:cs typeface="Livvic"/>
                <a:sym typeface="Livvic"/>
              </a:rPr>
              <a:t>Where do you see the equation _____ in the 10-frames?</a:t>
            </a:r>
            <a:endParaRPr sz="1200">
              <a:latin typeface="Livvic"/>
              <a:ea typeface="Livvic"/>
              <a:cs typeface="Livvic"/>
              <a:sym typeface="Livvic"/>
            </a:endParaRPr>
          </a:p>
        </p:txBody>
      </p:sp>
      <p:pic>
        <p:nvPicPr>
          <p:cNvPr id="1238" name="Google Shape;1238;p135"/>
          <p:cNvPicPr preferRelativeResize="0"/>
          <p:nvPr/>
        </p:nvPicPr>
        <p:blipFill>
          <a:blip r:embed="rId3">
            <a:alphaModFix/>
          </a:blip>
          <a:stretch>
            <a:fillRect/>
          </a:stretch>
        </p:blipFill>
        <p:spPr>
          <a:xfrm>
            <a:off x="4540525" y="2738194"/>
            <a:ext cx="1918800" cy="1654556"/>
          </a:xfrm>
          <a:prstGeom prst="rect">
            <a:avLst/>
          </a:prstGeom>
          <a:noFill/>
          <a:ln>
            <a:noFill/>
          </a:ln>
        </p:spPr>
      </p:pic>
      <p:sp>
        <p:nvSpPr>
          <p:cNvPr id="1239" name="Google Shape;1239;p135"/>
          <p:cNvSpPr/>
          <p:nvPr/>
        </p:nvSpPr>
        <p:spPr>
          <a:xfrm flipH="1">
            <a:off x="1415157" y="1954300"/>
            <a:ext cx="2856768" cy="15997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