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Lst>
  <p:sldSz cy="5143500" cx="9144000"/>
  <p:notesSz cx="6858000" cy="9144000"/>
  <p:embeddedFontLst>
    <p:embeddedFont>
      <p:font typeface="Raleway"/>
      <p:regular r:id="rId145"/>
      <p:bold r:id="rId146"/>
      <p:italic r:id="rId147"/>
      <p:boldItalic r:id="rId148"/>
    </p:embeddedFont>
    <p:embeddedFont>
      <p:font typeface="Raleway ExtraBold"/>
      <p:bold r:id="rId149"/>
      <p:boldItalic r:id="rId150"/>
    </p:embeddedFont>
    <p:embeddedFont>
      <p:font typeface="Amatic SC"/>
      <p:regular r:id="rId151"/>
      <p:bold r:id="rId152"/>
    </p:embeddedFont>
    <p:embeddedFont>
      <p:font typeface="Nixie One"/>
      <p:regular r:id="rId153"/>
    </p:embeddedFont>
    <p:embeddedFont>
      <p:font typeface="Hepta Slab"/>
      <p:regular r:id="rId154"/>
      <p:bold r:id="rId155"/>
    </p:embeddedFont>
    <p:embeddedFont>
      <p:font typeface="Livvic"/>
      <p:regular r:id="rId156"/>
      <p:bold r:id="rId157"/>
      <p:italic r:id="rId158"/>
      <p:boldItalic r:id="rId159"/>
    </p:embeddedFont>
    <p:embeddedFont>
      <p:font typeface="Quicksand"/>
      <p:regular r:id="rId160"/>
      <p:bold r:id="rId161"/>
    </p:embeddedFont>
    <p:embeddedFont>
      <p:font typeface="Love Ya Like A Sister"/>
      <p:regular r:id="rId162"/>
    </p:embeddedFont>
    <p:embeddedFont>
      <p:font typeface="Caveat Brush"/>
      <p:regular r:id="rId1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26" Type="http://schemas.openxmlformats.org/officeDocument/2006/relationships/slide" Target="slides/slide22.xml"/><Relationship Id="rId121" Type="http://schemas.openxmlformats.org/officeDocument/2006/relationships/slide" Target="slides/slide117.xml"/><Relationship Id="rId25" Type="http://schemas.openxmlformats.org/officeDocument/2006/relationships/slide" Target="slides/slide21.xml"/><Relationship Id="rId120" Type="http://schemas.openxmlformats.org/officeDocument/2006/relationships/slide" Target="slides/slide116.xml"/><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slide" Target="slides/slide121.xml"/><Relationship Id="rId29" Type="http://schemas.openxmlformats.org/officeDocument/2006/relationships/slide" Target="slides/slide25.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5" Type="http://schemas.openxmlformats.org/officeDocument/2006/relationships/slide" Target="slides/slide11.xml"/><Relationship Id="rId110" Type="http://schemas.openxmlformats.org/officeDocument/2006/relationships/slide" Target="slides/slide106.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slide" Target="slides/slide110.xml"/><Relationship Id="rId18" Type="http://schemas.openxmlformats.org/officeDocument/2006/relationships/slide" Target="slides/slide14.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font" Target="fonts/RalewayExtraBold-boldItalic.fntdata"/><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font" Target="fonts/RalewayExtraBold-bold.fntdata"/><Relationship Id="rId4" Type="http://schemas.openxmlformats.org/officeDocument/2006/relationships/notesMaster" Target="notesMasters/notesMaster1.xml"/><Relationship Id="rId148" Type="http://schemas.openxmlformats.org/officeDocument/2006/relationships/font" Target="fonts/Raleway-boldItalic.fntdata"/><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font" Target="fonts/Raleway-italic.fntdata"/><Relationship Id="rId6" Type="http://schemas.openxmlformats.org/officeDocument/2006/relationships/slide" Target="slides/slide2.xml"/><Relationship Id="rId146" Type="http://schemas.openxmlformats.org/officeDocument/2006/relationships/font" Target="fonts/Raleway-bold.fntdata"/><Relationship Id="rId7" Type="http://schemas.openxmlformats.org/officeDocument/2006/relationships/slide" Target="slides/slide3.xml"/><Relationship Id="rId145" Type="http://schemas.openxmlformats.org/officeDocument/2006/relationships/font" Target="fonts/Raleway-regular.fntdata"/><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163" Type="http://schemas.openxmlformats.org/officeDocument/2006/relationships/font" Target="fonts/CaveatBrush-regular.fntdata"/><Relationship Id="rId162" Type="http://schemas.openxmlformats.org/officeDocument/2006/relationships/font" Target="fonts/LoveYaLikeASister-regular.fntdata"/><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161" Type="http://schemas.openxmlformats.org/officeDocument/2006/relationships/font" Target="fonts/Quicksand-bold.fntdata"/><Relationship Id="rId54" Type="http://schemas.openxmlformats.org/officeDocument/2006/relationships/slide" Target="slides/slide50.xml"/><Relationship Id="rId160" Type="http://schemas.openxmlformats.org/officeDocument/2006/relationships/font" Target="fonts/Quicksand-regular.fntdata"/><Relationship Id="rId57" Type="http://schemas.openxmlformats.org/officeDocument/2006/relationships/slide" Target="slides/slide53.xml"/><Relationship Id="rId56" Type="http://schemas.openxmlformats.org/officeDocument/2006/relationships/slide" Target="slides/slide52.xml"/><Relationship Id="rId159" Type="http://schemas.openxmlformats.org/officeDocument/2006/relationships/font" Target="fonts/Livvic-boldItalic.fntdata"/><Relationship Id="rId59" Type="http://schemas.openxmlformats.org/officeDocument/2006/relationships/slide" Target="slides/slide55.xml"/><Relationship Id="rId154" Type="http://schemas.openxmlformats.org/officeDocument/2006/relationships/font" Target="fonts/HeptaSlab-regular.fntdata"/><Relationship Id="rId58" Type="http://schemas.openxmlformats.org/officeDocument/2006/relationships/slide" Target="slides/slide54.xml"/><Relationship Id="rId153" Type="http://schemas.openxmlformats.org/officeDocument/2006/relationships/font" Target="fonts/NixieOne-regular.fntdata"/><Relationship Id="rId152" Type="http://schemas.openxmlformats.org/officeDocument/2006/relationships/font" Target="fonts/AmaticSC-bold.fntdata"/><Relationship Id="rId151" Type="http://schemas.openxmlformats.org/officeDocument/2006/relationships/font" Target="fonts/AmaticSC-regular.fntdata"/><Relationship Id="rId158" Type="http://schemas.openxmlformats.org/officeDocument/2006/relationships/font" Target="fonts/Livvic-italic.fntdata"/><Relationship Id="rId157" Type="http://schemas.openxmlformats.org/officeDocument/2006/relationships/font" Target="fonts/Livvic-bold.fntdata"/><Relationship Id="rId156" Type="http://schemas.openxmlformats.org/officeDocument/2006/relationships/font" Target="fonts/Livvic-regular.fntdata"/><Relationship Id="rId155" Type="http://schemas.openxmlformats.org/officeDocument/2006/relationships/font" Target="fonts/HeptaSlab-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a078c69015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a078c6901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9b57f8316d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9b57f8316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9b57f8316d_9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9b57f8316d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b356c2dcf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b356c2dcf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b356c2dcfe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b356c2dcfe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b356c2dcfe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b356c2dcfe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9b57f8316d_9_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9b57f8316d_9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b356c2dcfe_0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b356c2dcfe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a22eaa6341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a22eaa634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a22eaa6341_0_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a22eaa6341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a078c69015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a078c69015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9b57f8316d_9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9b57f8316d_9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b356c2dcfe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b356c2dcfe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b356c2dcfe_0_1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b356c2dcfe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8e3100820c_0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8e3100820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9b57f8316d_9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9b57f8316d_9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b356c2dcfe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b356c2dcfe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a078c69015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a078c69015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9b57f8316d_9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9b57f8316d_9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b356c2dcfe_0_1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b356c2dcfe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b356c2dcfe_0_1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b356c2dcfe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b356c2dcfe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b356c2dcfe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9b57f8316d_9_2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9b57f8316d_9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9b57f8316d_9_2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9b57f8316d_9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b356c2dcfe_0_2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b356c2dcfe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b356c2dcfe_0_2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b356c2dcfe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b356c2dcfe_0_2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b356c2dcfe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8e3100820c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8e3100820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ac2a380cbf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ac2a380c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a078c69015_0_2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a078c69015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b356c2dcfe_0_2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b356c2dcfe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8e3100820c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8e3100820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a078c69015_0_3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a078c69015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8e3100820c_0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8e3100820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ac2a380cbf_0_1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ac2a380cbf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b356c2dcfe_0_3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b356c2dcfe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8e3100820c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8e3100820c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9c7ad6c0cf_0_1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9c7ad6c0cf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8e3100820c_0_1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8e3100820c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b356c2dcfe_0_3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b356c2dcfe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8e3100820c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8e3100820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9c7ad6c0cf_0_1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9c7ad6c0cf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9" name="Google Shape;749;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b356c2dcfe_0_3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b356c2dcfe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b356c2dcfe_0_4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b356c2dcfe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b356c2dcfe_0_4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b356c2dcfe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8e3100820c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8e3100820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9c7ad6c0cf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9c7ad6c0cf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b356c2dcfe_0_4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b356c2dcfe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b356c2dcfe_0_4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b356c2dcfe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b356c2dcfe_0_4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b356c2dcfe_0_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8e3100820c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8e3100820c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b356c2dcfe_0_4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b356c2dcfe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b356c2dcfe_0_5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b356c2dcfe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8e3100820c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8e3100820c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9c7ad6c0cf_0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9c7ad6c0cf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8e3100820c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1" name="Google Shape;911;g8e3100820c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b356c2dcfe_0_5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b356c2dcfe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9c7ad6c0cf_0_2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9c7ad6c0cf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b356c2dcfe_0_5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b356c2dcfe_0_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a078c69015_0_5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a078c69015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b356c2dcfe_0_5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b356c2dcfe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8e3100820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8e3100820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8e3100820c_0_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8e3100820c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8e3100820c_0_3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8e3100820c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8e3100820c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g8e3100820c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b356c2dcfe_0_6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b356c2dcfe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gb356c2dcfe_0_6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4" name="Google Shape;1024;gb356c2dcfe_0_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b356c2dcfe_0_6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b356c2dcfe_0_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b356c2dcfe_0_6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2" name="Google Shape;1042;gb356c2dcfe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b356c2dcfe_0_6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b356c2dcfe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b356c2dcfe_0_6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b356c2dcfe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8e3100820c_0_3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2" name="Google Shape;1072;g8e3100820c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8ff048375d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2" name="Google Shape;1092;g8ff048375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g9c7ad6c0cf_0_3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g9c7ad6c0cf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8ff048375d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8ff048375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9c7ad6c0cf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9c7ad6c0cf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b356c2dcfe_0_7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b356c2dcfe_0_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b356c2dcfe_0_7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b356c2dcfe_0_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b356c2dcfe_0_7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4" name="Google Shape;1144;gb356c2dcfe_0_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b356c2dcfe_0_7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gb356c2dcfe_0_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b356c2dcfe_0_7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b356c2dcfe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b356c2dcfe_0_7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b356c2dcfe_0_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a078c69015_0_6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ga078c69015_0_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g8ff048375d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5" name="Google Shape;1195;g8ff048375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8ff048375d_0_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8ff048375d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8ff048375d_0_1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1" name="Google Shape;1211;g8ff048375d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g9c7ad6c0cf_0_4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0" name="Google Shape;1220;g9c7ad6c0cf_0_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b356c2dcfe_0_7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b356c2dcfe_0_7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b356c2dcfe_0_7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6" name="Google Shape;1236;gb356c2dcfe_0_7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b356c2dcfe_0_7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4" name="Google Shape;1244;gb356c2dcfe_0_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b356c2dcfe_0_7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2" name="Google Shape;1252;gb356c2dcfe_0_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gb356c2dcfe_0_8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0" name="Google Shape;1260;gb356c2dcfe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b356c2dcfe_0_8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8" name="Google Shape;1268;gb356c2dcfe_0_8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8ff048375d_0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g8ff048375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8ff048375d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8ff048375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2" name="Shape 1302"/>
        <p:cNvGrpSpPr/>
        <p:nvPr/>
      </p:nvGrpSpPr>
      <p:grpSpPr>
        <a:xfrm>
          <a:off x="0" y="0"/>
          <a:ext cx="0" cy="0"/>
          <a:chOff x="0" y="0"/>
          <a:chExt cx="0" cy="0"/>
        </a:xfrm>
      </p:grpSpPr>
      <p:sp>
        <p:nvSpPr>
          <p:cNvPr id="1303" name="Google Shape;1303;g9c7ad6c0cf_0_4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4" name="Google Shape;1304;g9c7ad6c0cf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b356c2dcfe_0_8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5" name="Google Shape;1315;gb356c2dcfe_0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gb356c2dcfe_0_8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6" name="Google Shape;1326;gb356c2dcfe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8ff048375d_0_1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8ff048375d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8ff048375d_0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6" name="Google Shape;1346;g8ff048375d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b356c2dcfe_0_8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gb356c2dcfe_0_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g8ff048375d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8" name="Google Shape;1368;g8ff048375d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ac2a380cbf_0_6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gac2a380cbf_0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1" name="Shape 1391"/>
        <p:cNvGrpSpPr/>
        <p:nvPr/>
      </p:nvGrpSpPr>
      <p:grpSpPr>
        <a:xfrm>
          <a:off x="0" y="0"/>
          <a:ext cx="0" cy="0"/>
          <a:chOff x="0" y="0"/>
          <a:chExt cx="0" cy="0"/>
        </a:xfrm>
      </p:grpSpPr>
      <p:sp>
        <p:nvSpPr>
          <p:cNvPr id="1392" name="Google Shape;1392;gac2a380cbf_0_6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3" name="Google Shape;1393;gac2a380cbf_0_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9" name="Shape 1399"/>
        <p:cNvGrpSpPr/>
        <p:nvPr/>
      </p:nvGrpSpPr>
      <p:grpSpPr>
        <a:xfrm>
          <a:off x="0" y="0"/>
          <a:ext cx="0" cy="0"/>
          <a:chOff x="0" y="0"/>
          <a:chExt cx="0" cy="0"/>
        </a:xfrm>
      </p:grpSpPr>
      <p:sp>
        <p:nvSpPr>
          <p:cNvPr id="1400" name="Google Shape;1400;gac2a380cbf_0_6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1" name="Google Shape;1401;gac2a380cbf_0_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ac2a380cbf_0_7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8" name="Google Shape;1408;gac2a380cbf_0_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5" name="Shape 1415"/>
        <p:cNvGrpSpPr/>
        <p:nvPr/>
      </p:nvGrpSpPr>
      <p:grpSpPr>
        <a:xfrm>
          <a:off x="0" y="0"/>
          <a:ext cx="0" cy="0"/>
          <a:chOff x="0" y="0"/>
          <a:chExt cx="0" cy="0"/>
        </a:xfrm>
      </p:grpSpPr>
      <p:sp>
        <p:nvSpPr>
          <p:cNvPr id="1416" name="Google Shape;1416;gb356c2dcfe_0_9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7" name="Google Shape;1417;gb356c2dcfe_0_9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1" name="Shape 1431"/>
        <p:cNvGrpSpPr/>
        <p:nvPr/>
      </p:nvGrpSpPr>
      <p:grpSpPr>
        <a:xfrm>
          <a:off x="0" y="0"/>
          <a:ext cx="0" cy="0"/>
          <a:chOff x="0" y="0"/>
          <a:chExt cx="0" cy="0"/>
        </a:xfrm>
      </p:grpSpPr>
      <p:sp>
        <p:nvSpPr>
          <p:cNvPr id="1432" name="Google Shape;1432;gac2a380cbf_0_6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3" name="Google Shape;1433;gac2a380cbf_0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gb356c2dcfe_0_9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8" name="Google Shape;1448;gb356c2dcfe_0_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6" name="Shape 1456"/>
        <p:cNvGrpSpPr/>
        <p:nvPr/>
      </p:nvGrpSpPr>
      <p:grpSpPr>
        <a:xfrm>
          <a:off x="0" y="0"/>
          <a:ext cx="0" cy="0"/>
          <a:chOff x="0" y="0"/>
          <a:chExt cx="0" cy="0"/>
        </a:xfrm>
      </p:grpSpPr>
      <p:sp>
        <p:nvSpPr>
          <p:cNvPr id="1457" name="Google Shape;1457;gac2a380cbf_0_7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8" name="Google Shape;1458;gac2a380cbf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ac2a380cbf_0_7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7" name="Google Shape;1467;gac2a380cbf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gac2a380cbf_0_7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8" name="Google Shape;1478;gac2a380cbf_0_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gac2a380cbf_0_7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6" name="Google Shape;1486;gac2a380cbf_0_7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ac2a380cbf_0_7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4" name="Google Shape;1494;gac2a380cbf_0_7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7.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71.xml"/><Relationship Id="rId42" Type="http://schemas.openxmlformats.org/officeDocument/2006/relationships/slide" Target="/ppt/slides/slide71.xml"/><Relationship Id="rId41" Type="http://schemas.openxmlformats.org/officeDocument/2006/relationships/slide" Target="/ppt/slides/slide110.xml"/><Relationship Id="rId44" Type="http://schemas.openxmlformats.org/officeDocument/2006/relationships/hyperlink" Target="https://toytheater.com/" TargetMode="External"/><Relationship Id="rId43" Type="http://schemas.openxmlformats.org/officeDocument/2006/relationships/slide" Target="/ppt/slides/slide121.xml"/><Relationship Id="rId46" Type="http://schemas.openxmlformats.org/officeDocument/2006/relationships/slide" Target="/ppt/slides/slide71.xml"/><Relationship Id="rId45" Type="http://schemas.openxmlformats.org/officeDocument/2006/relationships/image" Target="../media/image16.png"/><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4.xml"/><Relationship Id="rId9" Type="http://schemas.openxmlformats.org/officeDocument/2006/relationships/slide" Target="/ppt/slides/slide28.xml"/><Relationship Id="rId48" Type="http://schemas.openxmlformats.org/officeDocument/2006/relationships/slide" Target="/ppt/slides/slide71.xml"/><Relationship Id="rId47" Type="http://schemas.openxmlformats.org/officeDocument/2006/relationships/slide" Target="/ppt/slides/slide129.xml"/><Relationship Id="rId49" Type="http://schemas.openxmlformats.org/officeDocument/2006/relationships/slide" Target="/ppt/slides/slide136.xml"/><Relationship Id="rId5" Type="http://schemas.openxmlformats.org/officeDocument/2006/relationships/slide" Target="/ppt/slides/slide10.xml"/><Relationship Id="rId6" Type="http://schemas.openxmlformats.org/officeDocument/2006/relationships/slide" Target="/ppt/slides/slide10.xml"/><Relationship Id="rId7" Type="http://schemas.openxmlformats.org/officeDocument/2006/relationships/slide" Target="/ppt/slides/slide20.xml"/><Relationship Id="rId8" Type="http://schemas.openxmlformats.org/officeDocument/2006/relationships/slide" Target="/ppt/slides/slide20.xml"/><Relationship Id="rId31" Type="http://schemas.openxmlformats.org/officeDocument/2006/relationships/slide" Target="/ppt/slides/slide71.xml"/><Relationship Id="rId30" Type="http://schemas.openxmlformats.org/officeDocument/2006/relationships/slide" Target="/ppt/slides/slide71.xml"/><Relationship Id="rId33" Type="http://schemas.openxmlformats.org/officeDocument/2006/relationships/slide" Target="/ppt/slides/slide71.xml"/><Relationship Id="rId32" Type="http://schemas.openxmlformats.org/officeDocument/2006/relationships/slide" Target="/ppt/slides/slide71.xml"/><Relationship Id="rId35" Type="http://schemas.openxmlformats.org/officeDocument/2006/relationships/slide" Target="/ppt/slides/slide80.xml"/><Relationship Id="rId34" Type="http://schemas.openxmlformats.org/officeDocument/2006/relationships/slide" Target="/ppt/slides/slide80.xml"/><Relationship Id="rId37" Type="http://schemas.openxmlformats.org/officeDocument/2006/relationships/slide" Target="/ppt/slides/slide88.xml"/><Relationship Id="rId36" Type="http://schemas.openxmlformats.org/officeDocument/2006/relationships/slide" Target="/ppt/slides/slide71.xml"/><Relationship Id="rId39" Type="http://schemas.openxmlformats.org/officeDocument/2006/relationships/slide" Target="/ppt/slides/slide99.xml"/><Relationship Id="rId38" Type="http://schemas.openxmlformats.org/officeDocument/2006/relationships/slide" Target="/ppt/slides/slide71.xml"/><Relationship Id="rId20" Type="http://schemas.openxmlformats.org/officeDocument/2006/relationships/slide" Target="/ppt/slides/slide58.xml"/><Relationship Id="rId22" Type="http://schemas.openxmlformats.org/officeDocument/2006/relationships/slide" Target="/ppt/slides/slide58.xml"/><Relationship Id="rId21" Type="http://schemas.openxmlformats.org/officeDocument/2006/relationships/slide" Target="/ppt/slides/slide58.xml"/><Relationship Id="rId24" Type="http://schemas.openxmlformats.org/officeDocument/2006/relationships/slide" Target="/ppt/slides/slide64.xml"/><Relationship Id="rId23" Type="http://schemas.openxmlformats.org/officeDocument/2006/relationships/slide" Target="/ppt/slides/slide64.xml"/><Relationship Id="rId26" Type="http://schemas.openxmlformats.org/officeDocument/2006/relationships/hyperlink" Target="https://www.flourishkh.com/" TargetMode="External"/><Relationship Id="rId25" Type="http://schemas.openxmlformats.org/officeDocument/2006/relationships/slide" Target="/ppt/slides/slide64.xml"/><Relationship Id="rId28" Type="http://schemas.openxmlformats.org/officeDocument/2006/relationships/hyperlink" Target="https://www.gregtangmath.com/games" TargetMode="External"/><Relationship Id="rId27" Type="http://schemas.openxmlformats.org/officeDocument/2006/relationships/image" Target="../media/image8.png"/><Relationship Id="rId29" Type="http://schemas.openxmlformats.org/officeDocument/2006/relationships/image" Target="../media/image2.png"/><Relationship Id="rId11" Type="http://schemas.openxmlformats.org/officeDocument/2006/relationships/slide" Target="/ppt/slides/slide36.xml"/><Relationship Id="rId10" Type="http://schemas.openxmlformats.org/officeDocument/2006/relationships/slide" Target="/ppt/slides/slide28.xml"/><Relationship Id="rId13" Type="http://schemas.openxmlformats.org/officeDocument/2006/relationships/slide" Target="/ppt/slides/slide36.xml"/><Relationship Id="rId12" Type="http://schemas.openxmlformats.org/officeDocument/2006/relationships/slide" Target="/ppt/slides/slide36.xml"/><Relationship Id="rId15" Type="http://schemas.openxmlformats.org/officeDocument/2006/relationships/slide" Target="/ppt/slides/slide45.xml"/><Relationship Id="rId14" Type="http://schemas.openxmlformats.org/officeDocument/2006/relationships/slide" Target="/ppt/slides/slide45.xml"/><Relationship Id="rId17" Type="http://schemas.openxmlformats.org/officeDocument/2006/relationships/slide" Target="/ppt/slides/slide51.xml"/><Relationship Id="rId16" Type="http://schemas.openxmlformats.org/officeDocument/2006/relationships/slide" Target="/ppt/slides/slide45.xml"/><Relationship Id="rId19" Type="http://schemas.openxmlformats.org/officeDocument/2006/relationships/slide" Target="/ppt/slides/slide51.xml"/><Relationship Id="rId18" Type="http://schemas.openxmlformats.org/officeDocument/2006/relationships/slide" Target="/ppt/slides/slide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0.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40.png"/><Relationship Id="rId5"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19.png"/><Relationship Id="rId5" Type="http://schemas.openxmlformats.org/officeDocument/2006/relationships/image" Target="../media/image26.png"/><Relationship Id="rId6"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1.png"/><Relationship Id="rId4" Type="http://schemas.openxmlformats.org/officeDocument/2006/relationships/image" Target="../media/image19.png"/><Relationship Id="rId5" Type="http://schemas.openxmlformats.org/officeDocument/2006/relationships/image" Target="../media/image26.png"/><Relationship Id="rId6"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3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1.png"/><Relationship Id="rId4" Type="http://schemas.openxmlformats.org/officeDocument/2006/relationships/image" Target="../media/image19.png"/><Relationship Id="rId5" Type="http://schemas.openxmlformats.org/officeDocument/2006/relationships/image" Target="../media/image26.png"/><Relationship Id="rId6"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3.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4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4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5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4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21.png"/><Relationship Id="rId4" Type="http://schemas.openxmlformats.org/officeDocument/2006/relationships/image" Target="../media/image19.png"/><Relationship Id="rId5" Type="http://schemas.openxmlformats.org/officeDocument/2006/relationships/image" Target="../media/image27.png"/><Relationship Id="rId6"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 Id="rId3" Type="http://schemas.openxmlformats.org/officeDocument/2006/relationships/image" Target="../media/image42.png"/><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4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4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21.png"/><Relationship Id="rId4" Type="http://schemas.openxmlformats.org/officeDocument/2006/relationships/image" Target="../media/image19.png"/><Relationship Id="rId5" Type="http://schemas.openxmlformats.org/officeDocument/2006/relationships/image" Target="../media/image27.png"/><Relationship Id="rId6" Type="http://schemas.openxmlformats.org/officeDocument/2006/relationships/image" Target="../media/image4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3.png"/><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5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6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50.png"/><Relationship Id="rId4" Type="http://schemas.openxmlformats.org/officeDocument/2006/relationships/image" Target="../media/image6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6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65.png"/><Relationship Id="rId4" Type="http://schemas.openxmlformats.org/officeDocument/2006/relationships/image" Target="../media/image55.png"/><Relationship Id="rId5" Type="http://schemas.openxmlformats.org/officeDocument/2006/relationships/image" Target="../media/image5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5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6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5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65.png"/><Relationship Id="rId4" Type="http://schemas.openxmlformats.org/officeDocument/2006/relationships/image" Target="../media/image55.png"/><Relationship Id="rId5" Type="http://schemas.openxmlformats.org/officeDocument/2006/relationships/image" Target="../media/image5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5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6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7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8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41.png"/><Relationship Id="rId4" Type="http://schemas.openxmlformats.org/officeDocument/2006/relationships/image" Target="../media/image79.png"/><Relationship Id="rId5" Type="http://schemas.openxmlformats.org/officeDocument/2006/relationships/image" Target="../media/image66.png"/><Relationship Id="rId6" Type="http://schemas.openxmlformats.org/officeDocument/2006/relationships/image" Target="../media/image6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3.png"/><Relationship Id="rId4" Type="http://schemas.openxmlformats.org/officeDocument/2006/relationships/image" Target="../media/image87.png"/><Relationship Id="rId5" Type="http://schemas.openxmlformats.org/officeDocument/2006/relationships/image" Target="../media/image7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6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7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7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7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7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67.png"/><Relationship Id="rId4" Type="http://schemas.openxmlformats.org/officeDocument/2006/relationships/image" Target="../media/image7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41.png"/><Relationship Id="rId4" Type="http://schemas.openxmlformats.org/officeDocument/2006/relationships/image" Target="../media/image79.png"/><Relationship Id="rId5" Type="http://schemas.openxmlformats.org/officeDocument/2006/relationships/image" Target="../media/image66.png"/><Relationship Id="rId6" Type="http://schemas.openxmlformats.org/officeDocument/2006/relationships/image" Target="../media/image6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3.png"/><Relationship Id="rId4" Type="http://schemas.openxmlformats.org/officeDocument/2006/relationships/image" Target="../media/image73.png"/><Relationship Id="rId5" Type="http://schemas.openxmlformats.org/officeDocument/2006/relationships/image" Target="../media/image8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7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8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8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41.png"/><Relationship Id="rId4" Type="http://schemas.openxmlformats.org/officeDocument/2006/relationships/image" Target="../media/image79.png"/><Relationship Id="rId5" Type="http://schemas.openxmlformats.org/officeDocument/2006/relationships/image" Target="../media/image66.png"/><Relationship Id="rId6" Type="http://schemas.openxmlformats.org/officeDocument/2006/relationships/image" Target="../media/image68.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7.xml"/><Relationship Id="rId3" Type="http://schemas.openxmlformats.org/officeDocument/2006/relationships/image" Target="../media/image8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8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83.png"/><Relationship Id="rId4" Type="http://schemas.openxmlformats.org/officeDocument/2006/relationships/image" Target="../media/image88.png"/><Relationship Id="rId5" Type="http://schemas.openxmlformats.org/officeDocument/2006/relationships/image" Target="../media/image84.png"/><Relationship Id="rId6" Type="http://schemas.openxmlformats.org/officeDocument/2006/relationships/image" Target="../media/image91.png"/><Relationship Id="rId7" Type="http://schemas.openxmlformats.org/officeDocument/2006/relationships/image" Target="../media/image95.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93.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9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89.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90.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9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0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97.png"/><Relationship Id="rId4" Type="http://schemas.openxmlformats.org/officeDocument/2006/relationships/image" Target="../media/image106.png"/><Relationship Id="rId5" Type="http://schemas.openxmlformats.org/officeDocument/2006/relationships/image" Target="../media/image107.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3.png"/><Relationship Id="rId4" Type="http://schemas.openxmlformats.org/officeDocument/2006/relationships/image" Target="../media/image11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98.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96.png"/><Relationship Id="rId4" Type="http://schemas.openxmlformats.org/officeDocument/2006/relationships/image" Target="../media/image10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08.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0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09.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9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0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0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97.png"/><Relationship Id="rId4" Type="http://schemas.openxmlformats.org/officeDocument/2006/relationships/image" Target="../media/image106.png"/><Relationship Id="rId5" Type="http://schemas.openxmlformats.org/officeDocument/2006/relationships/image" Target="../media/image107.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3.png"/><Relationship Id="rId4" Type="http://schemas.openxmlformats.org/officeDocument/2006/relationships/image" Target="../media/image104.png"/><Relationship Id="rId5" Type="http://schemas.openxmlformats.org/officeDocument/2006/relationships/image" Target="../media/image112.png"/><Relationship Id="rId6" Type="http://schemas.openxmlformats.org/officeDocument/2006/relationships/image" Target="../media/image115.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19.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24.png"/><Relationship Id="rId4" Type="http://schemas.openxmlformats.org/officeDocument/2006/relationships/image" Target="../media/image117.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22.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14.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13.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16.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11.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25.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97.png"/><Relationship Id="rId4" Type="http://schemas.openxmlformats.org/officeDocument/2006/relationships/image" Target="../media/image106.png"/><Relationship Id="rId5" Type="http://schemas.openxmlformats.org/officeDocument/2006/relationships/image" Target="../media/image107.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3.png"/><Relationship Id="rId4" Type="http://schemas.openxmlformats.org/officeDocument/2006/relationships/image" Target="../media/image126.png"/><Relationship Id="rId5" Type="http://schemas.openxmlformats.org/officeDocument/2006/relationships/image" Target="../media/image134.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21.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18.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20.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35.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97.png"/><Relationship Id="rId4" Type="http://schemas.openxmlformats.org/officeDocument/2006/relationships/image" Target="../media/image106.png"/><Relationship Id="rId5" Type="http://schemas.openxmlformats.org/officeDocument/2006/relationships/image" Target="../media/image107.png"/><Relationship Id="rId6" Type="http://schemas.openxmlformats.org/officeDocument/2006/relationships/image" Target="../media/image123.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3.png"/><Relationship Id="rId4" Type="http://schemas.openxmlformats.org/officeDocument/2006/relationships/image" Target="../media/image129.png"/><Relationship Id="rId5" Type="http://schemas.openxmlformats.org/officeDocument/2006/relationships/image" Target="../media/image140.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31.png"/><Relationship Id="rId4" Type="http://schemas.openxmlformats.org/officeDocument/2006/relationships/image" Target="../media/image137.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32.png"/><Relationship Id="rId4" Type="http://schemas.openxmlformats.org/officeDocument/2006/relationships/image" Target="../media/image130.png"/><Relationship Id="rId5" Type="http://schemas.openxmlformats.org/officeDocument/2006/relationships/image" Target="../media/image128.png"/><Relationship Id="rId6" Type="http://schemas.openxmlformats.org/officeDocument/2006/relationships/image" Target="../media/image136.png"/><Relationship Id="rId7" Type="http://schemas.openxmlformats.org/officeDocument/2006/relationships/image" Target="../media/image133.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3.png"/><Relationship Id="rId4" Type="http://schemas.openxmlformats.org/officeDocument/2006/relationships/image" Target="../media/image139.png"/><Relationship Id="rId5" Type="http://schemas.openxmlformats.org/officeDocument/2006/relationships/image" Target="../media/image138.png"/><Relationship Id="rId6" Type="http://schemas.openxmlformats.org/officeDocument/2006/relationships/image" Target="../media/image144.png"/><Relationship Id="rId7" Type="http://schemas.openxmlformats.org/officeDocument/2006/relationships/image" Target="../media/image145.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5.xml"/><Relationship Id="rId3" Type="http://schemas.openxmlformats.org/officeDocument/2006/relationships/image" Target="../media/image143.png"/><Relationship Id="rId4" Type="http://schemas.openxmlformats.org/officeDocument/2006/relationships/image" Target="../media/image141.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42.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46.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146.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9" name="Shape 69"/>
        <p:cNvGrpSpPr/>
        <p:nvPr/>
      </p:nvGrpSpPr>
      <p:grpSpPr>
        <a:xfrm>
          <a:off x="0" y="0"/>
          <a:ext cx="0" cy="0"/>
          <a:chOff x="0" y="0"/>
          <a:chExt cx="0" cy="0"/>
        </a:xfrm>
      </p:grpSpPr>
      <p:sp>
        <p:nvSpPr>
          <p:cNvPr id="70" name="Google Shape;70;p16"/>
          <p:cNvSpPr txBox="1"/>
          <p:nvPr>
            <p:ph type="ctrTitle"/>
          </p:nvPr>
        </p:nvSpPr>
        <p:spPr>
          <a:xfrm>
            <a:off x="460775" y="2170025"/>
            <a:ext cx="8315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Compose and Decompose Numbers to 10</a:t>
            </a:r>
            <a:endParaRPr sz="4400">
              <a:solidFill>
                <a:srgbClr val="434343"/>
              </a:solidFill>
              <a:latin typeface="Hepta Slab"/>
              <a:ea typeface="Hepta Slab"/>
              <a:cs typeface="Hepta Slab"/>
              <a:sym typeface="Hepta Slab"/>
            </a:endParaRPr>
          </a:p>
        </p:txBody>
      </p:sp>
      <p:sp>
        <p:nvSpPr>
          <p:cNvPr id="71" name="Google Shape;71;p16"/>
          <p:cNvSpPr txBox="1"/>
          <p:nvPr>
            <p:ph idx="1" type="subTitle"/>
          </p:nvPr>
        </p:nvSpPr>
        <p:spPr>
          <a:xfrm>
            <a:off x="2112300" y="2908026"/>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Kindergarten </a:t>
            </a:r>
            <a:r>
              <a:rPr lang="en" sz="2000">
                <a:solidFill>
                  <a:srgbClr val="434343"/>
                </a:solidFill>
                <a:latin typeface="Hepta Slab"/>
                <a:ea typeface="Hepta Slab"/>
                <a:cs typeface="Hepta Slab"/>
                <a:sym typeface="Hepta Slab"/>
              </a:rPr>
              <a:t>: Unit 5</a:t>
            </a:r>
            <a:endParaRPr sz="2000">
              <a:solidFill>
                <a:srgbClr val="434343"/>
              </a:solidFill>
              <a:latin typeface="Hepta Slab"/>
              <a:ea typeface="Hepta Slab"/>
              <a:cs typeface="Hepta Slab"/>
              <a:sym typeface="Hepta Slab"/>
            </a:endParaRPr>
          </a:p>
        </p:txBody>
      </p:sp>
      <p:sp>
        <p:nvSpPr>
          <p:cNvPr id="72" name="Google Shape;72;p16"/>
          <p:cNvSpPr txBox="1"/>
          <p:nvPr/>
        </p:nvSpPr>
        <p:spPr>
          <a:xfrm>
            <a:off x="189600" y="4249475"/>
            <a:ext cx="87648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rgbClr val="666666"/>
                </a:solidFill>
                <a:latin typeface="Hepta Slab"/>
                <a:ea typeface="Hepta Slab"/>
                <a:cs typeface="Hepta Slab"/>
                <a:sym typeface="Hepta Slab"/>
              </a:rPr>
              <a:t>K.CC.A, K.CC.B, K.CC.C, K.OA.A</a:t>
            </a:r>
            <a:endParaRPr sz="1200">
              <a:solidFill>
                <a:srgbClr val="666666"/>
              </a:solidFill>
              <a:latin typeface="Hepta Slab"/>
              <a:ea typeface="Hepta Slab"/>
              <a:cs typeface="Hepta Slab"/>
              <a:sym typeface="Hepta Slab"/>
            </a:endParaRPr>
          </a:p>
        </p:txBody>
      </p:sp>
      <p:pic>
        <p:nvPicPr>
          <p:cNvPr id="73" name="Google Shape;73;p16"/>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74" name="Google Shape;74;p16"/>
          <p:cNvSpPr txBox="1"/>
          <p:nvPr/>
        </p:nvSpPr>
        <p:spPr>
          <a:xfrm>
            <a:off x="0" y="472622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K, Unit 5  by Illustrative Mathematics.  </a:t>
            </a:r>
            <a:endParaRPr sz="7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 name="Shape 78"/>
        <p:cNvGrpSpPr/>
        <p:nvPr/>
      </p:nvGrpSpPr>
      <p:grpSpPr>
        <a:xfrm>
          <a:off x="0" y="0"/>
          <a:ext cx="0" cy="0"/>
          <a:chOff x="0" y="0"/>
          <a:chExt cx="0" cy="0"/>
        </a:xfrm>
      </p:grpSpPr>
      <p:sp>
        <p:nvSpPr>
          <p:cNvPr id="79" name="Google Shape;79;p17"/>
          <p:cNvSpPr/>
          <p:nvPr/>
        </p:nvSpPr>
        <p:spPr>
          <a:xfrm>
            <a:off x="5942250" y="1147450"/>
            <a:ext cx="3080400" cy="695400"/>
          </a:xfrm>
          <a:prstGeom prst="chevron">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grpSp>
        <p:nvGrpSpPr>
          <p:cNvPr id="80" name="Google Shape;80;p17"/>
          <p:cNvGrpSpPr/>
          <p:nvPr/>
        </p:nvGrpSpPr>
        <p:grpSpPr>
          <a:xfrm>
            <a:off x="97350" y="1153150"/>
            <a:ext cx="3438666" cy="3277485"/>
            <a:chOff x="-1" y="1189989"/>
            <a:chExt cx="2970000" cy="3199420"/>
          </a:xfrm>
        </p:grpSpPr>
        <p:sp>
          <p:nvSpPr>
            <p:cNvPr id="81" name="Google Shape;81;p17"/>
            <p:cNvSpPr/>
            <p:nvPr/>
          </p:nvSpPr>
          <p:spPr>
            <a:xfrm>
              <a:off x="-1" y="1189989"/>
              <a:ext cx="29700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2" name="Google Shape;82;p17"/>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Compose and decompose numbers up to 9 in more than 1 way.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Write expressions to represent decompositions.</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83" name="Google Shape;83;p17"/>
          <p:cNvGrpSpPr/>
          <p:nvPr/>
        </p:nvGrpSpPr>
        <p:grpSpPr>
          <a:xfrm>
            <a:off x="3130504" y="1127865"/>
            <a:ext cx="3455448" cy="2887779"/>
            <a:chOff x="2944204" y="1189775"/>
            <a:chExt cx="3305700" cy="2778046"/>
          </a:xfrm>
        </p:grpSpPr>
        <p:sp>
          <p:nvSpPr>
            <p:cNvPr id="84" name="Google Shape;84;p17"/>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5" name="Google Shape;85;p17"/>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Solve Put Together, Total Unknown, Put Together/Take Apart, Both Addends Unknown, and Add To/Take From, Result Unknown story problems</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sp>
        <p:nvSpPr>
          <p:cNvPr id="86" name="Google Shape;86;p17"/>
          <p:cNvSpPr txBox="1"/>
          <p:nvPr/>
        </p:nvSpPr>
        <p:spPr>
          <a:xfrm>
            <a:off x="97350" y="1168750"/>
            <a:ext cx="3214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1-6</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K.CC.A.,  K.CC.B., K.OA.A.</a:t>
            </a:r>
            <a:endParaRPr sz="900">
              <a:latin typeface="Quicksand"/>
              <a:ea typeface="Quicksand"/>
              <a:cs typeface="Quicksand"/>
              <a:sym typeface="Quicksand"/>
            </a:endParaRPr>
          </a:p>
        </p:txBody>
      </p:sp>
      <p:sp>
        <p:nvSpPr>
          <p:cNvPr id="87" name="Google Shape;87;p17"/>
          <p:cNvSpPr txBox="1"/>
          <p:nvPr/>
        </p:nvSpPr>
        <p:spPr>
          <a:xfrm>
            <a:off x="3468925" y="1127850"/>
            <a:ext cx="2778600" cy="68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7-11</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K.CC.A, K.CC.C,  K.CC., K.OA.A.</a:t>
            </a:r>
            <a:endParaRPr sz="900">
              <a:latin typeface="Quicksand"/>
              <a:ea typeface="Quicksand"/>
              <a:cs typeface="Quicksand"/>
              <a:sym typeface="Quicksand"/>
            </a:endParaRPr>
          </a:p>
        </p:txBody>
      </p:sp>
      <p:sp>
        <p:nvSpPr>
          <p:cNvPr id="88" name="Google Shape;88;p17"/>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5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Compose and Decompose Numbers to 10</a:t>
            </a:r>
            <a:endParaRPr sz="1800">
              <a:latin typeface="Hepta Slab"/>
              <a:ea typeface="Hepta Slab"/>
              <a:cs typeface="Hepta Slab"/>
              <a:sym typeface="Hepta Slab"/>
            </a:endParaRPr>
          </a:p>
        </p:txBody>
      </p:sp>
      <p:sp>
        <p:nvSpPr>
          <p:cNvPr id="89" name="Google Shape;89;p17"/>
          <p:cNvSpPr txBox="1"/>
          <p:nvPr/>
        </p:nvSpPr>
        <p:spPr>
          <a:xfrm>
            <a:off x="6247525" y="1127850"/>
            <a:ext cx="2778600" cy="68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12-17</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K.CC.A, K.CC.B, K.CC.C., K.OA.A</a:t>
            </a:r>
            <a:endParaRPr sz="900">
              <a:latin typeface="Quicksand"/>
              <a:ea typeface="Quicksand"/>
              <a:cs typeface="Quicksand"/>
              <a:sym typeface="Quicksand"/>
            </a:endParaRPr>
          </a:p>
        </p:txBody>
      </p:sp>
      <p:sp>
        <p:nvSpPr>
          <p:cNvPr id="90" name="Google Shape;90;p17"/>
          <p:cNvSpPr txBox="1"/>
          <p:nvPr/>
        </p:nvSpPr>
        <p:spPr>
          <a:xfrm>
            <a:off x="5982450" y="1842850"/>
            <a:ext cx="3000000" cy="30000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For any number from 1 to 9, find the number that makes 10 when added to the given number.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pic>
        <p:nvPicPr>
          <p:cNvPr id="91" name="Google Shape;91;p17"/>
          <p:cNvPicPr preferRelativeResize="0"/>
          <p:nvPr/>
        </p:nvPicPr>
        <p:blipFill>
          <a:blip r:embed="rId3">
            <a:alphaModFix/>
          </a:blip>
          <a:stretch>
            <a:fillRect/>
          </a:stretch>
        </p:blipFill>
        <p:spPr>
          <a:xfrm>
            <a:off x="429025" y="3111769"/>
            <a:ext cx="2605100" cy="1339650"/>
          </a:xfrm>
          <a:prstGeom prst="rect">
            <a:avLst/>
          </a:prstGeom>
          <a:noFill/>
          <a:ln>
            <a:noFill/>
          </a:ln>
        </p:spPr>
      </p:pic>
      <p:pic>
        <p:nvPicPr>
          <p:cNvPr id="92" name="Google Shape;92;p17"/>
          <p:cNvPicPr preferRelativeResize="0"/>
          <p:nvPr/>
        </p:nvPicPr>
        <p:blipFill>
          <a:blip r:embed="rId4">
            <a:alphaModFix/>
          </a:blip>
          <a:stretch>
            <a:fillRect/>
          </a:stretch>
        </p:blipFill>
        <p:spPr>
          <a:xfrm>
            <a:off x="3420675" y="3230212"/>
            <a:ext cx="2472925" cy="1102775"/>
          </a:xfrm>
          <a:prstGeom prst="rect">
            <a:avLst/>
          </a:prstGeom>
          <a:noFill/>
          <a:ln>
            <a:noFill/>
          </a:ln>
        </p:spPr>
      </p:pic>
      <p:pic>
        <p:nvPicPr>
          <p:cNvPr id="93" name="Google Shape;93;p17"/>
          <p:cNvPicPr preferRelativeResize="0"/>
          <p:nvPr/>
        </p:nvPicPr>
        <p:blipFill>
          <a:blip r:embed="rId5">
            <a:alphaModFix/>
          </a:blip>
          <a:stretch>
            <a:fillRect/>
          </a:stretch>
        </p:blipFill>
        <p:spPr>
          <a:xfrm>
            <a:off x="6682325" y="2828025"/>
            <a:ext cx="1733550" cy="1504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7" name="Shape 97"/>
        <p:cNvGrpSpPr/>
        <p:nvPr/>
      </p:nvGrpSpPr>
      <p:grpSpPr>
        <a:xfrm>
          <a:off x="0" y="0"/>
          <a:ext cx="0" cy="0"/>
          <a:chOff x="0" y="0"/>
          <a:chExt cx="0" cy="0"/>
        </a:xfrm>
      </p:grpSpPr>
      <p:sp>
        <p:nvSpPr>
          <p:cNvPr id="98" name="Google Shape;98;p18"/>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5 Quick Links</a:t>
            </a:r>
            <a:endParaRPr sz="3200">
              <a:solidFill>
                <a:srgbClr val="434343"/>
              </a:solidFill>
              <a:latin typeface="Gayathri"/>
              <a:ea typeface="Gayathri"/>
              <a:cs typeface="Gayathri"/>
              <a:sym typeface="Gayathri"/>
            </a:endParaRPr>
          </a:p>
        </p:txBody>
      </p:sp>
      <p:sp>
        <p:nvSpPr>
          <p:cNvPr id="99" name="Google Shape;99;p18">
            <a:hlinkClick action="ppaction://hlinksldjump" r:id="rId3"/>
          </p:cNvPr>
          <p:cNvSpPr txBox="1"/>
          <p:nvPr/>
        </p:nvSpPr>
        <p:spPr>
          <a:xfrm>
            <a:off x="1090325"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674EA7"/>
              </a:solidFill>
              <a:latin typeface="Hepta Slab"/>
              <a:ea typeface="Hepta Slab"/>
              <a:cs typeface="Hepta Slab"/>
              <a:sym typeface="Hepta Slab"/>
            </a:endParaRPr>
          </a:p>
        </p:txBody>
      </p:sp>
      <p:sp>
        <p:nvSpPr>
          <p:cNvPr id="100" name="Google Shape;100;p18">
            <a:hlinkClick action="ppaction://hlinksldjump" r:id="rId5"/>
          </p:cNvPr>
          <p:cNvSpPr txBox="1"/>
          <p:nvPr/>
        </p:nvSpPr>
        <p:spPr>
          <a:xfrm>
            <a:off x="2097100"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674EA7"/>
              </a:solidFill>
              <a:latin typeface="Hepta Slab"/>
              <a:ea typeface="Hepta Slab"/>
              <a:cs typeface="Hepta Slab"/>
              <a:sym typeface="Hepta Slab"/>
            </a:endParaRPr>
          </a:p>
        </p:txBody>
      </p:sp>
      <p:sp>
        <p:nvSpPr>
          <p:cNvPr id="101" name="Google Shape;101;p18">
            <a:hlinkClick action="ppaction://hlinksldjump" r:id="rId7"/>
          </p:cNvPr>
          <p:cNvSpPr txBox="1"/>
          <p:nvPr/>
        </p:nvSpPr>
        <p:spPr>
          <a:xfrm>
            <a:off x="3103863"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674EA7"/>
              </a:solidFill>
              <a:latin typeface="Hepta Slab"/>
              <a:ea typeface="Hepta Slab"/>
              <a:cs typeface="Hepta Slab"/>
              <a:sym typeface="Hepta Slab"/>
            </a:endParaRPr>
          </a:p>
        </p:txBody>
      </p:sp>
      <p:sp>
        <p:nvSpPr>
          <p:cNvPr id="102" name="Google Shape;102;p18">
            <a:hlinkClick action="ppaction://hlinksldjump" r:id="rId9"/>
          </p:cNvPr>
          <p:cNvSpPr txBox="1"/>
          <p:nvPr/>
        </p:nvSpPr>
        <p:spPr>
          <a:xfrm>
            <a:off x="4034325"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674EA7"/>
              </a:solidFill>
              <a:latin typeface="Hepta Slab"/>
              <a:ea typeface="Hepta Slab"/>
              <a:cs typeface="Hepta Slab"/>
              <a:sym typeface="Hepta Slab"/>
            </a:endParaRPr>
          </a:p>
        </p:txBody>
      </p:sp>
      <p:sp>
        <p:nvSpPr>
          <p:cNvPr id="103" name="Google Shape;103;p18">
            <a:hlinkClick action="ppaction://hlinksldjump" r:id="rId11"/>
          </p:cNvPr>
          <p:cNvSpPr txBox="1"/>
          <p:nvPr/>
        </p:nvSpPr>
        <p:spPr>
          <a:xfrm>
            <a:off x="4964775"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674EA7"/>
              </a:solidFill>
              <a:latin typeface="Hepta Slab"/>
              <a:ea typeface="Hepta Slab"/>
              <a:cs typeface="Hepta Slab"/>
              <a:sym typeface="Hepta Slab"/>
            </a:endParaRPr>
          </a:p>
        </p:txBody>
      </p:sp>
      <p:sp>
        <p:nvSpPr>
          <p:cNvPr id="104" name="Google Shape;104;p18">
            <a:hlinkClick action="ppaction://hlinksldjump" r:id="rId14"/>
          </p:cNvPr>
          <p:cNvSpPr txBox="1"/>
          <p:nvPr/>
        </p:nvSpPr>
        <p:spPr>
          <a:xfrm>
            <a:off x="5895225" y="1163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674EA7"/>
              </a:solidFill>
              <a:latin typeface="Hepta Slab"/>
              <a:ea typeface="Hepta Slab"/>
              <a:cs typeface="Hepta Slab"/>
              <a:sym typeface="Hepta Slab"/>
            </a:endParaRPr>
          </a:p>
        </p:txBody>
      </p:sp>
      <p:sp>
        <p:nvSpPr>
          <p:cNvPr id="105" name="Google Shape;105;p18">
            <a:hlinkClick action="ppaction://hlinksldjump" r:id="rId17"/>
          </p:cNvPr>
          <p:cNvSpPr txBox="1"/>
          <p:nvPr/>
        </p:nvSpPr>
        <p:spPr>
          <a:xfrm>
            <a:off x="1090325"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674EA7"/>
              </a:solidFill>
              <a:latin typeface="Hepta Slab"/>
              <a:ea typeface="Hepta Slab"/>
              <a:cs typeface="Hepta Slab"/>
              <a:sym typeface="Hepta Slab"/>
            </a:endParaRPr>
          </a:p>
        </p:txBody>
      </p:sp>
      <p:sp>
        <p:nvSpPr>
          <p:cNvPr id="106" name="Google Shape;106;p18">
            <a:hlinkClick action="ppaction://hlinksldjump" r:id="rId20"/>
          </p:cNvPr>
          <p:cNvSpPr txBox="1"/>
          <p:nvPr/>
        </p:nvSpPr>
        <p:spPr>
          <a:xfrm>
            <a:off x="2097100"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674EA7"/>
              </a:solidFill>
              <a:latin typeface="Hepta Slab"/>
              <a:ea typeface="Hepta Slab"/>
              <a:cs typeface="Hepta Slab"/>
              <a:sym typeface="Hepta Slab"/>
            </a:endParaRPr>
          </a:p>
        </p:txBody>
      </p:sp>
      <p:sp>
        <p:nvSpPr>
          <p:cNvPr id="107" name="Google Shape;107;p18">
            <a:hlinkClick action="ppaction://hlinksldjump" r:id="rId23"/>
          </p:cNvPr>
          <p:cNvSpPr txBox="1"/>
          <p:nvPr/>
        </p:nvSpPr>
        <p:spPr>
          <a:xfrm>
            <a:off x="3103875"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674EA7"/>
              </a:solidFill>
              <a:latin typeface="Hepta Slab"/>
              <a:ea typeface="Hepta Slab"/>
              <a:cs typeface="Hepta Slab"/>
              <a:sym typeface="Hepta Slab"/>
            </a:endParaRPr>
          </a:p>
        </p:txBody>
      </p:sp>
      <p:pic>
        <p:nvPicPr>
          <p:cNvPr id="108" name="Google Shape;108;p18">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09" name="Google Shape;109;p18">
            <a:hlinkClick r:id="rId28"/>
          </p:cNvPr>
          <p:cNvPicPr preferRelativeResize="0"/>
          <p:nvPr/>
        </p:nvPicPr>
        <p:blipFill>
          <a:blip r:embed="rId29">
            <a:alphaModFix/>
          </a:blip>
          <a:stretch>
            <a:fillRect/>
          </a:stretch>
        </p:blipFill>
        <p:spPr>
          <a:xfrm>
            <a:off x="8000224" y="3390161"/>
            <a:ext cx="580025" cy="506289"/>
          </a:xfrm>
          <a:prstGeom prst="rect">
            <a:avLst/>
          </a:prstGeom>
          <a:noFill/>
          <a:ln cap="flat" cmpd="sng" w="38100">
            <a:solidFill>
              <a:srgbClr val="595959"/>
            </a:solidFill>
            <a:prstDash val="solid"/>
            <a:round/>
            <a:headEnd len="sm" w="sm" type="none"/>
            <a:tailEnd len="sm" w="sm" type="none"/>
          </a:ln>
        </p:spPr>
      </p:pic>
      <p:sp>
        <p:nvSpPr>
          <p:cNvPr id="110" name="Google Shape;110;p18">
            <a:hlinkClick action="ppaction://hlinksldjump" r:id="rId30"/>
          </p:cNvPr>
          <p:cNvSpPr txBox="1"/>
          <p:nvPr/>
        </p:nvSpPr>
        <p:spPr>
          <a:xfrm>
            <a:off x="4034325"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674EA7"/>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674EA7"/>
              </a:solidFill>
              <a:latin typeface="Hepta Slab"/>
              <a:ea typeface="Hepta Slab"/>
              <a:cs typeface="Hepta Slab"/>
              <a:sym typeface="Hepta Slab"/>
            </a:endParaRPr>
          </a:p>
        </p:txBody>
      </p:sp>
      <p:grpSp>
        <p:nvGrpSpPr>
          <p:cNvPr id="111" name="Google Shape;111;p18"/>
          <p:cNvGrpSpPr/>
          <p:nvPr/>
        </p:nvGrpSpPr>
        <p:grpSpPr>
          <a:xfrm>
            <a:off x="8000373" y="283909"/>
            <a:ext cx="780563" cy="669288"/>
            <a:chOff x="570875" y="4322250"/>
            <a:chExt cx="443300" cy="443325"/>
          </a:xfrm>
        </p:grpSpPr>
        <p:sp>
          <p:nvSpPr>
            <p:cNvPr id="112" name="Google Shape;112;p18"/>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8"/>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8"/>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 name="Google Shape;116;p18">
            <a:hlinkClick action="ppaction://hlinksldjump" r:id="rId33"/>
          </p:cNvPr>
          <p:cNvSpPr txBox="1"/>
          <p:nvPr/>
        </p:nvSpPr>
        <p:spPr>
          <a:xfrm>
            <a:off x="4964775"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674EA7"/>
              </a:solidFill>
              <a:latin typeface="Hepta Slab"/>
              <a:ea typeface="Hepta Slab"/>
              <a:cs typeface="Hepta Slab"/>
              <a:sym typeface="Hepta Slab"/>
            </a:endParaRPr>
          </a:p>
        </p:txBody>
      </p:sp>
      <p:sp>
        <p:nvSpPr>
          <p:cNvPr id="117" name="Google Shape;117;p18">
            <a:hlinkClick action="ppaction://hlinksldjump" r:id="rId36"/>
          </p:cNvPr>
          <p:cNvSpPr txBox="1"/>
          <p:nvPr/>
        </p:nvSpPr>
        <p:spPr>
          <a:xfrm>
            <a:off x="5895225" y="24762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7">
                  <a:extLst>
                    <a:ext uri="{A12FA001-AC4F-418D-AE19-62706E023703}">
                      <ahyp:hlinkClr val="tx"/>
                    </a:ext>
                  </a:extLst>
                </a:hlinkClick>
              </a:rPr>
              <a:t>L12</a:t>
            </a:r>
            <a:endParaRPr b="1" sz="1800">
              <a:solidFill>
                <a:srgbClr val="674EA7"/>
              </a:solidFill>
              <a:latin typeface="Hepta Slab"/>
              <a:ea typeface="Hepta Slab"/>
              <a:cs typeface="Hepta Slab"/>
              <a:sym typeface="Hepta Slab"/>
            </a:endParaRPr>
          </a:p>
        </p:txBody>
      </p:sp>
      <p:sp>
        <p:nvSpPr>
          <p:cNvPr id="118" name="Google Shape;118;p18">
            <a:hlinkClick action="ppaction://hlinksldjump" r:id="rId38"/>
          </p:cNvPr>
          <p:cNvSpPr txBox="1"/>
          <p:nvPr/>
        </p:nvSpPr>
        <p:spPr>
          <a:xfrm>
            <a:off x="1090325" y="36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9">
                  <a:extLst>
                    <a:ext uri="{A12FA001-AC4F-418D-AE19-62706E023703}">
                      <ahyp:hlinkClr val="tx"/>
                    </a:ext>
                  </a:extLst>
                </a:hlinkClick>
              </a:rPr>
              <a:t>L13</a:t>
            </a:r>
            <a:endParaRPr b="1" sz="1800">
              <a:solidFill>
                <a:srgbClr val="674EA7"/>
              </a:solidFill>
              <a:latin typeface="Hepta Slab"/>
              <a:ea typeface="Hepta Slab"/>
              <a:cs typeface="Hepta Slab"/>
              <a:sym typeface="Hepta Slab"/>
            </a:endParaRPr>
          </a:p>
        </p:txBody>
      </p:sp>
      <p:sp>
        <p:nvSpPr>
          <p:cNvPr id="119" name="Google Shape;119;p18">
            <a:hlinkClick action="ppaction://hlinksldjump" r:id="rId40"/>
          </p:cNvPr>
          <p:cNvSpPr txBox="1"/>
          <p:nvPr/>
        </p:nvSpPr>
        <p:spPr>
          <a:xfrm>
            <a:off x="2097100" y="36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1">
                  <a:extLst>
                    <a:ext uri="{A12FA001-AC4F-418D-AE19-62706E023703}">
                      <ahyp:hlinkClr val="tx"/>
                    </a:ext>
                  </a:extLst>
                </a:hlinkClick>
              </a:rPr>
              <a:t>L14</a:t>
            </a:r>
            <a:endParaRPr b="1" sz="1800">
              <a:solidFill>
                <a:srgbClr val="674EA7"/>
              </a:solidFill>
              <a:latin typeface="Hepta Slab"/>
              <a:ea typeface="Hepta Slab"/>
              <a:cs typeface="Hepta Slab"/>
              <a:sym typeface="Hepta Slab"/>
            </a:endParaRPr>
          </a:p>
        </p:txBody>
      </p:sp>
      <p:sp>
        <p:nvSpPr>
          <p:cNvPr id="120" name="Google Shape;120;p18">
            <a:hlinkClick action="ppaction://hlinksldjump" r:id="rId42"/>
          </p:cNvPr>
          <p:cNvSpPr txBox="1"/>
          <p:nvPr/>
        </p:nvSpPr>
        <p:spPr>
          <a:xfrm>
            <a:off x="3103875" y="36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3">
                  <a:extLst>
                    <a:ext uri="{A12FA001-AC4F-418D-AE19-62706E023703}">
                      <ahyp:hlinkClr val="tx"/>
                    </a:ext>
                  </a:extLst>
                </a:hlinkClick>
              </a:rPr>
              <a:t>L15</a:t>
            </a:r>
            <a:endParaRPr b="1" sz="1800">
              <a:solidFill>
                <a:srgbClr val="674EA7"/>
              </a:solidFill>
              <a:latin typeface="Hepta Slab"/>
              <a:ea typeface="Hepta Slab"/>
              <a:cs typeface="Hepta Slab"/>
              <a:sym typeface="Hepta Slab"/>
            </a:endParaRPr>
          </a:p>
        </p:txBody>
      </p:sp>
      <p:pic>
        <p:nvPicPr>
          <p:cNvPr id="121" name="Google Shape;121;p18">
            <a:hlinkClick r:id="rId44"/>
          </p:cNvPr>
          <p:cNvPicPr preferRelativeResize="0"/>
          <p:nvPr/>
        </p:nvPicPr>
        <p:blipFill>
          <a:blip r:embed="rId45">
            <a:alphaModFix/>
          </a:blip>
          <a:stretch>
            <a:fillRect/>
          </a:stretch>
        </p:blipFill>
        <p:spPr>
          <a:xfrm>
            <a:off x="8015887" y="2440463"/>
            <a:ext cx="580025" cy="564587"/>
          </a:xfrm>
          <a:prstGeom prst="rect">
            <a:avLst/>
          </a:prstGeom>
          <a:noFill/>
          <a:ln cap="flat" cmpd="sng" w="28575">
            <a:solidFill>
              <a:srgbClr val="595959"/>
            </a:solidFill>
            <a:prstDash val="solid"/>
            <a:round/>
            <a:headEnd len="sm" w="sm" type="none"/>
            <a:tailEnd len="sm" w="sm" type="none"/>
          </a:ln>
        </p:spPr>
      </p:pic>
      <p:sp>
        <p:nvSpPr>
          <p:cNvPr id="122" name="Google Shape;122;p18">
            <a:hlinkClick action="ppaction://hlinksldjump" r:id="rId46"/>
          </p:cNvPr>
          <p:cNvSpPr txBox="1"/>
          <p:nvPr/>
        </p:nvSpPr>
        <p:spPr>
          <a:xfrm>
            <a:off x="4110650" y="36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7">
                  <a:extLst>
                    <a:ext uri="{A12FA001-AC4F-418D-AE19-62706E023703}">
                      <ahyp:hlinkClr val="tx"/>
                    </a:ext>
                  </a:extLst>
                </a:hlinkClick>
              </a:rPr>
              <a:t>L1</a:t>
            </a:r>
            <a:r>
              <a:rPr b="1" lang="en" sz="1800">
                <a:solidFill>
                  <a:srgbClr val="674EA7"/>
                </a:solidFill>
                <a:latin typeface="Hepta Slab"/>
                <a:ea typeface="Hepta Slab"/>
                <a:cs typeface="Hepta Slab"/>
                <a:sym typeface="Hepta Slab"/>
              </a:rPr>
              <a:t>6</a:t>
            </a:r>
            <a:endParaRPr b="1" sz="1800">
              <a:solidFill>
                <a:srgbClr val="674EA7"/>
              </a:solidFill>
              <a:latin typeface="Hepta Slab"/>
              <a:ea typeface="Hepta Slab"/>
              <a:cs typeface="Hepta Slab"/>
              <a:sym typeface="Hepta Slab"/>
            </a:endParaRPr>
          </a:p>
        </p:txBody>
      </p:sp>
      <p:sp>
        <p:nvSpPr>
          <p:cNvPr id="123" name="Google Shape;123;p18">
            <a:hlinkClick action="ppaction://hlinksldjump" r:id="rId48"/>
          </p:cNvPr>
          <p:cNvSpPr txBox="1"/>
          <p:nvPr/>
        </p:nvSpPr>
        <p:spPr>
          <a:xfrm>
            <a:off x="5048663" y="36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9">
                  <a:extLst>
                    <a:ext uri="{A12FA001-AC4F-418D-AE19-62706E023703}">
                      <ahyp:hlinkClr val="tx"/>
                    </a:ext>
                  </a:extLst>
                </a:hlinkClick>
              </a:rPr>
              <a:t>L1</a:t>
            </a:r>
            <a:r>
              <a:rPr b="1" lang="en" sz="1800">
                <a:solidFill>
                  <a:srgbClr val="674EA7"/>
                </a:solidFill>
                <a:latin typeface="Hepta Slab"/>
                <a:ea typeface="Hepta Slab"/>
                <a:cs typeface="Hepta Slab"/>
                <a:sym typeface="Hepta Slab"/>
              </a:rPr>
              <a:t>7</a:t>
            </a:r>
            <a:endParaRPr b="1" sz="1800">
              <a:solidFill>
                <a:srgbClr val="674EA7"/>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7" name="Shape 127"/>
        <p:cNvGrpSpPr/>
        <p:nvPr/>
      </p:nvGrpSpPr>
      <p:grpSpPr>
        <a:xfrm>
          <a:off x="0" y="0"/>
          <a:ext cx="0" cy="0"/>
          <a:chOff x="0" y="0"/>
          <a:chExt cx="0" cy="0"/>
        </a:xfrm>
      </p:grpSpPr>
      <p:sp>
        <p:nvSpPr>
          <p:cNvPr id="128" name="Google Shape;128;p19"/>
          <p:cNvSpPr txBox="1"/>
          <p:nvPr>
            <p:ph type="ctrTitle"/>
          </p:nvPr>
        </p:nvSpPr>
        <p:spPr>
          <a:xfrm>
            <a:off x="286700" y="1361813"/>
            <a:ext cx="84153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solidFill>
                  <a:srgbClr val="434343"/>
                </a:solidFill>
                <a:latin typeface="Hepta Slab"/>
                <a:ea typeface="Hepta Slab"/>
                <a:cs typeface="Hepta Slab"/>
                <a:sym typeface="Hepta Slab"/>
              </a:rPr>
              <a:t>Make 2 Parts</a:t>
            </a:r>
            <a:endParaRPr sz="4100">
              <a:solidFill>
                <a:srgbClr val="434343"/>
              </a:solidFill>
              <a:latin typeface="Hepta Slab"/>
              <a:ea typeface="Hepta Slab"/>
              <a:cs typeface="Hepta Slab"/>
              <a:sym typeface="Hepta Slab"/>
            </a:endParaRPr>
          </a:p>
        </p:txBody>
      </p:sp>
      <p:sp>
        <p:nvSpPr>
          <p:cNvPr id="129" name="Google Shape;129;p19"/>
          <p:cNvSpPr txBox="1"/>
          <p:nvPr/>
        </p:nvSpPr>
        <p:spPr>
          <a:xfrm>
            <a:off x="3058950" y="2472825"/>
            <a:ext cx="4967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break numbers up into parts. </a:t>
            </a:r>
            <a:endParaRPr>
              <a:latin typeface="Quicksand"/>
              <a:ea typeface="Quicksand"/>
              <a:cs typeface="Quicksand"/>
              <a:sym typeface="Quicksand"/>
            </a:endParaRPr>
          </a:p>
        </p:txBody>
      </p:sp>
      <p:sp>
        <p:nvSpPr>
          <p:cNvPr id="130" name="Google Shape;130;p19"/>
          <p:cNvSpPr/>
          <p:nvPr/>
        </p:nvSpPr>
        <p:spPr>
          <a:xfrm>
            <a:off x="2596927" y="2472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9"/>
          <p:cNvSpPr txBox="1"/>
          <p:nvPr/>
        </p:nvSpPr>
        <p:spPr>
          <a:xfrm>
            <a:off x="0" y="4834325"/>
            <a:ext cx="4515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K.CC.B.5, K.OA.A.1, K.OA.A.2, K.OA.A.3, K.OA.A.5</a:t>
            </a:r>
            <a:endParaRPr sz="1100">
              <a:latin typeface="Quicksand"/>
              <a:ea typeface="Quicksand"/>
              <a:cs typeface="Quicksand"/>
              <a:sym typeface="Quicksand"/>
            </a:endParaRPr>
          </a:p>
        </p:txBody>
      </p:sp>
      <p:sp>
        <p:nvSpPr>
          <p:cNvPr id="132" name="Google Shape;132;p19"/>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6" name="Shape 136"/>
        <p:cNvGrpSpPr/>
        <p:nvPr/>
      </p:nvGrpSpPr>
      <p:grpSpPr>
        <a:xfrm>
          <a:off x="0" y="0"/>
          <a:ext cx="0" cy="0"/>
          <a:chOff x="0" y="0"/>
          <a:chExt cx="0" cy="0"/>
        </a:xfrm>
      </p:grpSpPr>
      <p:sp>
        <p:nvSpPr>
          <p:cNvPr id="137" name="Google Shape;137;p20"/>
          <p:cNvSpPr/>
          <p:nvPr/>
        </p:nvSpPr>
        <p:spPr>
          <a:xfrm>
            <a:off x="267875" y="1178725"/>
            <a:ext cx="2378862" cy="1168020"/>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0"/>
          <p:cNvSpPr txBox="1"/>
          <p:nvPr>
            <p:ph type="ctrTitle"/>
          </p:nvPr>
        </p:nvSpPr>
        <p:spPr>
          <a:xfrm>
            <a:off x="631025" y="40064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Notice and Wonder: 2 Pictures</a:t>
            </a:r>
            <a:endParaRPr b="0" sz="2800">
              <a:solidFill>
                <a:srgbClr val="595959"/>
              </a:solidFill>
              <a:latin typeface="Hepta Slab"/>
              <a:ea typeface="Hepta Slab"/>
              <a:cs typeface="Hepta Slab"/>
              <a:sym typeface="Hepta Slab"/>
            </a:endParaRPr>
          </a:p>
        </p:txBody>
      </p:sp>
      <p:sp>
        <p:nvSpPr>
          <p:cNvPr id="139" name="Google Shape;139;p2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40" name="Google Shape;140;p20"/>
          <p:cNvPicPr preferRelativeResize="0"/>
          <p:nvPr/>
        </p:nvPicPr>
        <p:blipFill>
          <a:blip r:embed="rId3">
            <a:alphaModFix/>
          </a:blip>
          <a:stretch>
            <a:fillRect/>
          </a:stretch>
        </p:blipFill>
        <p:spPr>
          <a:xfrm>
            <a:off x="1813325" y="2234847"/>
            <a:ext cx="6000750" cy="1123950"/>
          </a:xfrm>
          <a:prstGeom prst="rect">
            <a:avLst/>
          </a:prstGeom>
          <a:noFill/>
          <a:ln>
            <a:noFill/>
          </a:ln>
        </p:spPr>
      </p:pic>
      <p:sp>
        <p:nvSpPr>
          <p:cNvPr id="141" name="Google Shape;141;p20"/>
          <p:cNvSpPr txBox="1"/>
          <p:nvPr/>
        </p:nvSpPr>
        <p:spPr>
          <a:xfrm>
            <a:off x="546500" y="1543050"/>
            <a:ext cx="10800" cy="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0"/>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What do you notice?</a:t>
            </a:r>
            <a:endParaRPr sz="2000">
              <a:latin typeface="Love Ya Like A Sister"/>
              <a:ea typeface="Love Ya Like A Sister"/>
              <a:cs typeface="Love Ya Like A Sister"/>
              <a:sym typeface="Love Ya Like A Sister"/>
            </a:endParaRPr>
          </a:p>
        </p:txBody>
      </p:sp>
      <p:sp>
        <p:nvSpPr>
          <p:cNvPr id="143" name="Google Shape;143;p20"/>
          <p:cNvSpPr/>
          <p:nvPr/>
        </p:nvSpPr>
        <p:spPr>
          <a:xfrm rot="1398012">
            <a:off x="6385219" y="3377268"/>
            <a:ext cx="2378847" cy="1345235"/>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0"/>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What do you wonder?</a:t>
            </a:r>
            <a:endParaRPr sz="2000">
              <a:latin typeface="Love Ya Like A Sister"/>
              <a:ea typeface="Love Ya Like A Sister"/>
              <a:cs typeface="Love Ya Like A Sister"/>
              <a:sym typeface="Love Ya Like A Sist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8" name="Shape 148"/>
        <p:cNvGrpSpPr/>
        <p:nvPr/>
      </p:nvGrpSpPr>
      <p:grpSpPr>
        <a:xfrm>
          <a:off x="0" y="0"/>
          <a:ext cx="0" cy="0"/>
          <a:chOff x="0" y="0"/>
          <a:chExt cx="0" cy="0"/>
        </a:xfrm>
      </p:grpSpPr>
      <p:sp>
        <p:nvSpPr>
          <p:cNvPr id="149" name="Google Shape;149;p21"/>
          <p:cNvSpPr txBox="1"/>
          <p:nvPr>
            <p:ph type="ctrTitle"/>
          </p:nvPr>
        </p:nvSpPr>
        <p:spPr>
          <a:xfrm>
            <a:off x="508150" y="472075"/>
            <a:ext cx="84153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Five Connecting Cubes</a:t>
            </a:r>
            <a:endParaRPr b="0" sz="2600">
              <a:solidFill>
                <a:srgbClr val="595959"/>
              </a:solidFill>
              <a:latin typeface="Hepta Slab"/>
              <a:ea typeface="Hepta Slab"/>
              <a:cs typeface="Hepta Slab"/>
              <a:sym typeface="Hepta Slab"/>
            </a:endParaRPr>
          </a:p>
        </p:txBody>
      </p:sp>
      <p:sp>
        <p:nvSpPr>
          <p:cNvPr id="150" name="Google Shape;150;p21"/>
          <p:cNvSpPr txBox="1"/>
          <p:nvPr/>
        </p:nvSpPr>
        <p:spPr>
          <a:xfrm>
            <a:off x="8015300" y="212250"/>
            <a:ext cx="1005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151" name="Google Shape;151;p21"/>
          <p:cNvSpPr txBox="1"/>
          <p:nvPr/>
        </p:nvSpPr>
        <p:spPr>
          <a:xfrm>
            <a:off x="603250" y="1485325"/>
            <a:ext cx="8225100" cy="12216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Livvic"/>
              <a:buChar char="●"/>
            </a:pPr>
            <a:r>
              <a:rPr lang="en" sz="1600">
                <a:latin typeface="Livvic"/>
                <a:ea typeface="Livvic"/>
                <a:cs typeface="Livvic"/>
                <a:sym typeface="Livvic"/>
              </a:rPr>
              <a:t>You have 5 cubes. Put some of the cubes in your hands and some on your desk.</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Tell your partner how many cubes are in your hands. Show them the cubes.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Tell your partner how many cubes are on your desk. Show them the cubes. </a:t>
            </a:r>
            <a:endParaRPr sz="1600">
              <a:latin typeface="Livvic"/>
              <a:ea typeface="Livvic"/>
              <a:cs typeface="Livvic"/>
              <a:sym typeface="Livvic"/>
            </a:endParaRPr>
          </a:p>
          <a:p>
            <a:pPr indent="-330200" lvl="0" marL="457200" rtl="0" algn="l">
              <a:spcBef>
                <a:spcPts val="0"/>
              </a:spcBef>
              <a:spcAft>
                <a:spcPts val="0"/>
              </a:spcAft>
              <a:buSzPts val="1600"/>
              <a:buFont typeface="Livvic"/>
              <a:buChar char="●"/>
            </a:pPr>
            <a:r>
              <a:rPr lang="en" sz="1600">
                <a:latin typeface="Livvic"/>
                <a:ea typeface="Livvic"/>
                <a:cs typeface="Livvic"/>
                <a:sym typeface="Livvic"/>
              </a:rPr>
              <a:t>Tell your partner how many cubes you have altogether.</a:t>
            </a:r>
            <a:endParaRPr sz="1600">
              <a:latin typeface="Livvic"/>
              <a:ea typeface="Livvic"/>
              <a:cs typeface="Livvic"/>
              <a:sym typeface="Livvic"/>
            </a:endParaRPr>
          </a:p>
        </p:txBody>
      </p:sp>
      <p:pic>
        <p:nvPicPr>
          <p:cNvPr id="152" name="Google Shape;152;p21"/>
          <p:cNvPicPr preferRelativeResize="0"/>
          <p:nvPr/>
        </p:nvPicPr>
        <p:blipFill>
          <a:blip r:embed="rId3">
            <a:alphaModFix/>
          </a:blip>
          <a:stretch>
            <a:fillRect/>
          </a:stretch>
        </p:blipFill>
        <p:spPr>
          <a:xfrm flipH="1" rot="-5400000">
            <a:off x="4329550" y="1730054"/>
            <a:ext cx="772500" cy="3446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6" name="Shape 156"/>
        <p:cNvGrpSpPr/>
        <p:nvPr/>
      </p:nvGrpSpPr>
      <p:grpSpPr>
        <a:xfrm>
          <a:off x="0" y="0"/>
          <a:ext cx="0" cy="0"/>
          <a:chOff x="0" y="0"/>
          <a:chExt cx="0" cy="0"/>
        </a:xfrm>
      </p:grpSpPr>
      <p:sp>
        <p:nvSpPr>
          <p:cNvPr id="157" name="Google Shape;157;p22"/>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Diego’s and Lin’s Connecting Cubes</a:t>
            </a:r>
            <a:endParaRPr b="0" sz="2800">
              <a:solidFill>
                <a:srgbClr val="595959"/>
              </a:solidFill>
              <a:latin typeface="Hepta Slab"/>
              <a:ea typeface="Hepta Slab"/>
              <a:cs typeface="Hepta Slab"/>
              <a:sym typeface="Hepta Slab"/>
            </a:endParaRPr>
          </a:p>
        </p:txBody>
      </p:sp>
      <p:sp>
        <p:nvSpPr>
          <p:cNvPr id="158" name="Google Shape;158;p22"/>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159" name="Google Shape;159;p22"/>
          <p:cNvSpPr txBox="1"/>
          <p:nvPr/>
        </p:nvSpPr>
        <p:spPr>
          <a:xfrm>
            <a:off x="771525" y="1328725"/>
            <a:ext cx="76938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Diego and Lin also put some cubes in their hands and some on their desks. Diego has 3 in his hand and 1 on his desk. He says he has 4 cubes total. Lin has 2 in her hand and 2 on her desk. She also says she has 4 cubes total. Can they both have 4 cubes total?</a:t>
            </a:r>
            <a:endParaRPr sz="2000">
              <a:latin typeface="Livvic"/>
              <a:ea typeface="Livvic"/>
              <a:cs typeface="Livvic"/>
              <a:sym typeface="Livvic"/>
            </a:endParaRPr>
          </a:p>
        </p:txBody>
      </p:sp>
      <p:pic>
        <p:nvPicPr>
          <p:cNvPr id="160" name="Google Shape;160;p22"/>
          <p:cNvPicPr preferRelativeResize="0"/>
          <p:nvPr/>
        </p:nvPicPr>
        <p:blipFill>
          <a:blip r:embed="rId3">
            <a:alphaModFix/>
          </a:blip>
          <a:stretch>
            <a:fillRect/>
          </a:stretch>
        </p:blipFill>
        <p:spPr>
          <a:xfrm>
            <a:off x="1824025" y="2761975"/>
            <a:ext cx="2305050" cy="1809750"/>
          </a:xfrm>
          <a:prstGeom prst="rect">
            <a:avLst/>
          </a:prstGeom>
          <a:noFill/>
          <a:ln>
            <a:noFill/>
          </a:ln>
        </p:spPr>
      </p:pic>
      <p:pic>
        <p:nvPicPr>
          <p:cNvPr id="161" name="Google Shape;161;p22"/>
          <p:cNvPicPr preferRelativeResize="0"/>
          <p:nvPr/>
        </p:nvPicPr>
        <p:blipFill>
          <a:blip r:embed="rId4">
            <a:alphaModFix/>
          </a:blip>
          <a:stretch>
            <a:fillRect/>
          </a:stretch>
        </p:blipFill>
        <p:spPr>
          <a:xfrm>
            <a:off x="4656550" y="2761975"/>
            <a:ext cx="2424875" cy="1695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5" name="Shape 165"/>
        <p:cNvGrpSpPr/>
        <p:nvPr/>
      </p:nvGrpSpPr>
      <p:grpSpPr>
        <a:xfrm>
          <a:off x="0" y="0"/>
          <a:ext cx="0" cy="0"/>
          <a:chOff x="0" y="0"/>
          <a:chExt cx="0" cy="0"/>
        </a:xfrm>
      </p:grpSpPr>
      <p:sp>
        <p:nvSpPr>
          <p:cNvPr id="166" name="Google Shape;166;p23"/>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167" name="Google Shape;167;p23"/>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168" name="Google Shape;168;p23"/>
          <p:cNvSpPr txBox="1"/>
          <p:nvPr/>
        </p:nvSpPr>
        <p:spPr>
          <a:xfrm>
            <a:off x="635475" y="1390600"/>
            <a:ext cx="2750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Find the Value of Expressions, Color the Total or Difference </a:t>
            </a:r>
            <a:endParaRPr sz="1700">
              <a:solidFill>
                <a:srgbClr val="595959"/>
              </a:solidFill>
              <a:latin typeface="Livvic"/>
              <a:ea typeface="Livvic"/>
              <a:cs typeface="Livvic"/>
              <a:sym typeface="Livvic"/>
            </a:endParaRPr>
          </a:p>
        </p:txBody>
      </p:sp>
      <p:sp>
        <p:nvSpPr>
          <p:cNvPr id="169" name="Google Shape;169;p23"/>
          <p:cNvSpPr txBox="1"/>
          <p:nvPr/>
        </p:nvSpPr>
        <p:spPr>
          <a:xfrm>
            <a:off x="3722951" y="1480175"/>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Roll and Add, Addition Expressions </a:t>
            </a:r>
            <a:endParaRPr sz="1700">
              <a:solidFill>
                <a:srgbClr val="595959"/>
              </a:solidFill>
              <a:latin typeface="Livvic"/>
              <a:ea typeface="Livvic"/>
              <a:cs typeface="Livvic"/>
              <a:sym typeface="Livvic"/>
            </a:endParaRPr>
          </a:p>
        </p:txBody>
      </p:sp>
      <p:pic>
        <p:nvPicPr>
          <p:cNvPr id="170" name="Google Shape;170;p23"/>
          <p:cNvPicPr preferRelativeResize="0"/>
          <p:nvPr/>
        </p:nvPicPr>
        <p:blipFill>
          <a:blip r:embed="rId3">
            <a:alphaModFix/>
          </a:blip>
          <a:stretch>
            <a:fillRect/>
          </a:stretch>
        </p:blipFill>
        <p:spPr>
          <a:xfrm>
            <a:off x="881075" y="2440900"/>
            <a:ext cx="2064600" cy="718425"/>
          </a:xfrm>
          <a:prstGeom prst="rect">
            <a:avLst/>
          </a:prstGeom>
          <a:noFill/>
          <a:ln cap="flat" cmpd="sng" w="19050">
            <a:solidFill>
              <a:schemeClr val="dk2"/>
            </a:solidFill>
            <a:prstDash val="solid"/>
            <a:round/>
            <a:headEnd len="sm" w="sm" type="none"/>
            <a:tailEnd len="sm" w="sm" type="none"/>
          </a:ln>
        </p:spPr>
      </p:pic>
      <p:pic>
        <p:nvPicPr>
          <p:cNvPr id="171" name="Google Shape;171;p23"/>
          <p:cNvPicPr preferRelativeResize="0"/>
          <p:nvPr/>
        </p:nvPicPr>
        <p:blipFill>
          <a:blip r:embed="rId4">
            <a:alphaModFix/>
          </a:blip>
          <a:stretch>
            <a:fillRect/>
          </a:stretch>
        </p:blipFill>
        <p:spPr>
          <a:xfrm>
            <a:off x="4098625" y="2219725"/>
            <a:ext cx="1504950" cy="1847850"/>
          </a:xfrm>
          <a:prstGeom prst="rect">
            <a:avLst/>
          </a:prstGeom>
          <a:noFill/>
          <a:ln cap="flat" cmpd="sng" w="19050">
            <a:solidFill>
              <a:schemeClr val="dk2"/>
            </a:solidFill>
            <a:prstDash val="solid"/>
            <a:round/>
            <a:headEnd len="sm" w="sm" type="none"/>
            <a:tailEnd len="sm" w="sm" type="none"/>
          </a:ln>
        </p:spPr>
      </p:pic>
      <p:sp>
        <p:nvSpPr>
          <p:cNvPr id="172" name="Google Shape;172;p23"/>
          <p:cNvSpPr txBox="1"/>
          <p:nvPr/>
        </p:nvSpPr>
        <p:spPr>
          <a:xfrm>
            <a:off x="6316026" y="1480175"/>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Fingers, </a:t>
            </a:r>
            <a:endParaRPr sz="1700">
              <a:solidFill>
                <a:srgbClr val="595959"/>
              </a:solidFill>
              <a:latin typeface="Livvic"/>
              <a:ea typeface="Livvic"/>
              <a:cs typeface="Livvic"/>
              <a:sym typeface="Livvic"/>
            </a:endParaRPr>
          </a:p>
          <a:p>
            <a:pPr indent="0" lvl="0" marL="0" rtl="0" algn="ctr">
              <a:spcBef>
                <a:spcPts val="0"/>
              </a:spcBef>
              <a:spcAft>
                <a:spcPts val="0"/>
              </a:spcAft>
              <a:buNone/>
            </a:pPr>
            <a:r>
              <a:rPr lang="en" sz="1700">
                <a:solidFill>
                  <a:srgbClr val="595959"/>
                </a:solidFill>
                <a:latin typeface="Livvic"/>
                <a:ea typeface="Livvic"/>
                <a:cs typeface="Livvic"/>
                <a:sym typeface="Livvic"/>
              </a:rPr>
              <a:t>Add 2 Hands </a:t>
            </a:r>
            <a:endParaRPr sz="1700">
              <a:solidFill>
                <a:srgbClr val="595959"/>
              </a:solidFill>
              <a:latin typeface="Livvic"/>
              <a:ea typeface="Livvic"/>
              <a:cs typeface="Livvic"/>
              <a:sym typeface="Livvic"/>
            </a:endParaRPr>
          </a:p>
        </p:txBody>
      </p:sp>
      <p:pic>
        <p:nvPicPr>
          <p:cNvPr id="173" name="Google Shape;173;p23"/>
          <p:cNvPicPr preferRelativeResize="0"/>
          <p:nvPr/>
        </p:nvPicPr>
        <p:blipFill>
          <a:blip r:embed="rId5">
            <a:alphaModFix/>
          </a:blip>
          <a:stretch>
            <a:fillRect/>
          </a:stretch>
        </p:blipFill>
        <p:spPr>
          <a:xfrm>
            <a:off x="6673425" y="2386600"/>
            <a:ext cx="1761775" cy="1206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7" name="Shape 177"/>
        <p:cNvGrpSpPr/>
        <p:nvPr/>
      </p:nvGrpSpPr>
      <p:grpSpPr>
        <a:xfrm>
          <a:off x="0" y="0"/>
          <a:ext cx="0" cy="0"/>
          <a:chOff x="0" y="0"/>
          <a:chExt cx="0" cy="0"/>
        </a:xfrm>
      </p:grpSpPr>
      <p:sp>
        <p:nvSpPr>
          <p:cNvPr id="178" name="Google Shape;178;p24"/>
          <p:cNvSpPr txBox="1"/>
          <p:nvPr>
            <p:ph type="ctrTitle"/>
          </p:nvPr>
        </p:nvSpPr>
        <p:spPr>
          <a:xfrm>
            <a:off x="525075" y="685075"/>
            <a:ext cx="7109100" cy="80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rgbClr val="595959"/>
                </a:solidFill>
                <a:latin typeface="Hepta Slab"/>
                <a:ea typeface="Hepta Slab"/>
                <a:cs typeface="Hepta Slab"/>
                <a:sym typeface="Hepta Slab"/>
              </a:rPr>
              <a:t>Today we learned that you can break numbers into two parts in different ways.</a:t>
            </a:r>
            <a:endParaRPr b="0" sz="1800">
              <a:solidFill>
                <a:srgbClr val="595959"/>
              </a:solidFill>
              <a:latin typeface="Hepta Slab"/>
              <a:ea typeface="Hepta Slab"/>
              <a:cs typeface="Hepta Slab"/>
              <a:sym typeface="Hepta Slab"/>
            </a:endParaRPr>
          </a:p>
        </p:txBody>
      </p:sp>
      <p:sp>
        <p:nvSpPr>
          <p:cNvPr id="179" name="Google Shape;179;p24"/>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180" name="Google Shape;180;p24"/>
          <p:cNvPicPr preferRelativeResize="0"/>
          <p:nvPr/>
        </p:nvPicPr>
        <p:blipFill>
          <a:blip r:embed="rId3">
            <a:alphaModFix/>
          </a:blip>
          <a:stretch>
            <a:fillRect/>
          </a:stretch>
        </p:blipFill>
        <p:spPr>
          <a:xfrm rot="391340">
            <a:off x="6693625" y="2965850"/>
            <a:ext cx="1834050" cy="1622750"/>
          </a:xfrm>
          <a:prstGeom prst="rect">
            <a:avLst/>
          </a:prstGeom>
          <a:noFill/>
          <a:ln>
            <a:noFill/>
          </a:ln>
        </p:spPr>
      </p:pic>
      <p:sp>
        <p:nvSpPr>
          <p:cNvPr id="181" name="Google Shape;181;p24"/>
          <p:cNvSpPr/>
          <p:nvPr/>
        </p:nvSpPr>
        <p:spPr>
          <a:xfrm flipH="1">
            <a:off x="4146956" y="1850700"/>
            <a:ext cx="2389570" cy="16958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4"/>
          <p:cNvSpPr txBox="1"/>
          <p:nvPr/>
        </p:nvSpPr>
        <p:spPr>
          <a:xfrm>
            <a:off x="4532700" y="1979125"/>
            <a:ext cx="1611600" cy="102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rgbClr val="595959"/>
                </a:solidFill>
              </a:rPr>
              <a:t> Tell your partner how you can break apart the 5 cubes into two parts.</a:t>
            </a:r>
            <a:endParaRPr>
              <a:solidFill>
                <a:srgbClr val="595959"/>
              </a:solidFill>
            </a:endParaRPr>
          </a:p>
        </p:txBody>
      </p:sp>
      <p:pic>
        <p:nvPicPr>
          <p:cNvPr id="183" name="Google Shape;183;p24"/>
          <p:cNvPicPr preferRelativeResize="0"/>
          <p:nvPr/>
        </p:nvPicPr>
        <p:blipFill>
          <a:blip r:embed="rId4">
            <a:alphaModFix/>
          </a:blip>
          <a:stretch>
            <a:fillRect/>
          </a:stretch>
        </p:blipFill>
        <p:spPr>
          <a:xfrm>
            <a:off x="2521750" y="1634696"/>
            <a:ext cx="695025" cy="314805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87" name="Shape 187"/>
        <p:cNvGrpSpPr/>
        <p:nvPr/>
      </p:nvGrpSpPr>
      <p:grpSpPr>
        <a:xfrm>
          <a:off x="0" y="0"/>
          <a:ext cx="0" cy="0"/>
          <a:chOff x="0" y="0"/>
          <a:chExt cx="0" cy="0"/>
        </a:xfrm>
      </p:grpSpPr>
      <p:sp>
        <p:nvSpPr>
          <p:cNvPr id="188" name="Google Shape;188;p25"/>
          <p:cNvSpPr txBox="1"/>
          <p:nvPr>
            <p:ph type="ctrTitle"/>
          </p:nvPr>
        </p:nvSpPr>
        <p:spPr>
          <a:xfrm>
            <a:off x="658825" y="1652550"/>
            <a:ext cx="78366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Break Apart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Numbers Within 5</a:t>
            </a:r>
            <a:endParaRPr sz="4400">
              <a:solidFill>
                <a:srgbClr val="434343"/>
              </a:solidFill>
              <a:latin typeface="Hepta Slab"/>
              <a:ea typeface="Hepta Slab"/>
              <a:cs typeface="Hepta Slab"/>
              <a:sym typeface="Hepta Slab"/>
            </a:endParaRPr>
          </a:p>
        </p:txBody>
      </p:sp>
      <p:sp>
        <p:nvSpPr>
          <p:cNvPr id="189" name="Google Shape;189;p25"/>
          <p:cNvSpPr txBox="1"/>
          <p:nvPr/>
        </p:nvSpPr>
        <p:spPr>
          <a:xfrm>
            <a:off x="2351175" y="2468425"/>
            <a:ext cx="5760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break apart numbers and record the parts with an expression.</a:t>
            </a:r>
            <a:endParaRPr>
              <a:latin typeface="Quicksand"/>
              <a:ea typeface="Quicksand"/>
              <a:cs typeface="Quicksand"/>
              <a:sym typeface="Quicksand"/>
            </a:endParaRPr>
          </a:p>
        </p:txBody>
      </p:sp>
      <p:sp>
        <p:nvSpPr>
          <p:cNvPr id="190" name="Google Shape;190;p25"/>
          <p:cNvSpPr/>
          <p:nvPr/>
        </p:nvSpPr>
        <p:spPr>
          <a:xfrm>
            <a:off x="1839527"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5"/>
          <p:cNvSpPr txBox="1"/>
          <p:nvPr/>
        </p:nvSpPr>
        <p:spPr>
          <a:xfrm>
            <a:off x="0" y="4834325"/>
            <a:ext cx="52374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K.CC.B.5, K.OA.A.1, K.OA.A.2, K.OA.A.3, K.OA.A.5</a:t>
            </a:r>
            <a:endParaRPr sz="1100">
              <a:latin typeface="Quicksand"/>
              <a:ea typeface="Quicksand"/>
              <a:cs typeface="Quicksand"/>
              <a:sym typeface="Quicksand"/>
            </a:endParaRPr>
          </a:p>
        </p:txBody>
      </p:sp>
      <p:sp>
        <p:nvSpPr>
          <p:cNvPr id="192" name="Google Shape;192;p25"/>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6" name="Shape 196"/>
        <p:cNvGrpSpPr/>
        <p:nvPr/>
      </p:nvGrpSpPr>
      <p:grpSpPr>
        <a:xfrm>
          <a:off x="0" y="0"/>
          <a:ext cx="0" cy="0"/>
          <a:chOff x="0" y="0"/>
          <a:chExt cx="0" cy="0"/>
        </a:xfrm>
      </p:grpSpPr>
      <p:sp>
        <p:nvSpPr>
          <p:cNvPr id="197" name="Google Shape;197;p26"/>
          <p:cNvSpPr txBox="1"/>
          <p:nvPr>
            <p:ph type="ctrTitle"/>
          </p:nvPr>
        </p:nvSpPr>
        <p:spPr>
          <a:xfrm>
            <a:off x="736750" y="333150"/>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Number Talk + 1</a:t>
            </a:r>
            <a:endParaRPr b="0" sz="2700">
              <a:solidFill>
                <a:srgbClr val="595959"/>
              </a:solidFill>
              <a:latin typeface="Hepta Slab"/>
              <a:ea typeface="Hepta Slab"/>
              <a:cs typeface="Hepta Slab"/>
              <a:sym typeface="Hepta Slab"/>
            </a:endParaRPr>
          </a:p>
        </p:txBody>
      </p:sp>
      <p:sp>
        <p:nvSpPr>
          <p:cNvPr id="198" name="Google Shape;198;p2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99" name="Google Shape;199;p26"/>
          <p:cNvPicPr preferRelativeResize="0"/>
          <p:nvPr/>
        </p:nvPicPr>
        <p:blipFill>
          <a:blip r:embed="rId3">
            <a:alphaModFix/>
          </a:blip>
          <a:stretch>
            <a:fillRect/>
          </a:stretch>
        </p:blipFill>
        <p:spPr>
          <a:xfrm>
            <a:off x="2575688" y="1815100"/>
            <a:ext cx="3470725" cy="1624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3" name="Shape 203"/>
        <p:cNvGrpSpPr/>
        <p:nvPr/>
      </p:nvGrpSpPr>
      <p:grpSpPr>
        <a:xfrm>
          <a:off x="0" y="0"/>
          <a:ext cx="0" cy="0"/>
          <a:chOff x="0" y="0"/>
          <a:chExt cx="0" cy="0"/>
        </a:xfrm>
      </p:grpSpPr>
      <p:sp>
        <p:nvSpPr>
          <p:cNvPr id="204" name="Google Shape;204;p27"/>
          <p:cNvSpPr txBox="1"/>
          <p:nvPr>
            <p:ph type="ctrTitle"/>
          </p:nvPr>
        </p:nvSpPr>
        <p:spPr>
          <a:xfrm>
            <a:off x="736750" y="333150"/>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Number Talk + 1</a:t>
            </a:r>
            <a:endParaRPr b="0" sz="2700">
              <a:solidFill>
                <a:srgbClr val="595959"/>
              </a:solidFill>
              <a:latin typeface="Hepta Slab"/>
              <a:ea typeface="Hepta Slab"/>
              <a:cs typeface="Hepta Slab"/>
              <a:sym typeface="Hepta Slab"/>
            </a:endParaRPr>
          </a:p>
        </p:txBody>
      </p:sp>
      <p:sp>
        <p:nvSpPr>
          <p:cNvPr id="205" name="Google Shape;205;p2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06" name="Google Shape;206;p27"/>
          <p:cNvPicPr preferRelativeResize="0"/>
          <p:nvPr/>
        </p:nvPicPr>
        <p:blipFill>
          <a:blip r:embed="rId3">
            <a:alphaModFix/>
          </a:blip>
          <a:stretch>
            <a:fillRect/>
          </a:stretch>
        </p:blipFill>
        <p:spPr>
          <a:xfrm>
            <a:off x="2274075" y="1709800"/>
            <a:ext cx="4173525" cy="2190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0" name="Shape 210"/>
        <p:cNvGrpSpPr/>
        <p:nvPr/>
      </p:nvGrpSpPr>
      <p:grpSpPr>
        <a:xfrm>
          <a:off x="0" y="0"/>
          <a:ext cx="0" cy="0"/>
          <a:chOff x="0" y="0"/>
          <a:chExt cx="0" cy="0"/>
        </a:xfrm>
      </p:grpSpPr>
      <p:sp>
        <p:nvSpPr>
          <p:cNvPr id="211" name="Google Shape;211;p28"/>
          <p:cNvSpPr txBox="1"/>
          <p:nvPr>
            <p:ph type="ctrTitle"/>
          </p:nvPr>
        </p:nvSpPr>
        <p:spPr>
          <a:xfrm>
            <a:off x="736750" y="333150"/>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Number Talk + 1</a:t>
            </a:r>
            <a:endParaRPr b="0" sz="2700">
              <a:solidFill>
                <a:srgbClr val="595959"/>
              </a:solidFill>
              <a:latin typeface="Hepta Slab"/>
              <a:ea typeface="Hepta Slab"/>
              <a:cs typeface="Hepta Slab"/>
              <a:sym typeface="Hepta Slab"/>
            </a:endParaRPr>
          </a:p>
        </p:txBody>
      </p:sp>
      <p:sp>
        <p:nvSpPr>
          <p:cNvPr id="212" name="Google Shape;212;p2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13" name="Google Shape;213;p28"/>
          <p:cNvPicPr preferRelativeResize="0"/>
          <p:nvPr/>
        </p:nvPicPr>
        <p:blipFill>
          <a:blip r:embed="rId3">
            <a:alphaModFix/>
          </a:blip>
          <a:stretch>
            <a:fillRect/>
          </a:stretch>
        </p:blipFill>
        <p:spPr>
          <a:xfrm>
            <a:off x="2531275" y="1763350"/>
            <a:ext cx="3919350" cy="1944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7" name="Shape 217"/>
        <p:cNvGrpSpPr/>
        <p:nvPr/>
      </p:nvGrpSpPr>
      <p:grpSpPr>
        <a:xfrm>
          <a:off x="0" y="0"/>
          <a:ext cx="0" cy="0"/>
          <a:chOff x="0" y="0"/>
          <a:chExt cx="0" cy="0"/>
        </a:xfrm>
      </p:grpSpPr>
      <p:sp>
        <p:nvSpPr>
          <p:cNvPr id="218" name="Google Shape;218;p29"/>
          <p:cNvSpPr txBox="1"/>
          <p:nvPr>
            <p:ph type="ctrTitle"/>
          </p:nvPr>
        </p:nvSpPr>
        <p:spPr>
          <a:xfrm>
            <a:off x="736750" y="333150"/>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Number Talk + 1</a:t>
            </a:r>
            <a:endParaRPr b="0" sz="2700">
              <a:solidFill>
                <a:srgbClr val="595959"/>
              </a:solidFill>
              <a:latin typeface="Hepta Slab"/>
              <a:ea typeface="Hepta Slab"/>
              <a:cs typeface="Hepta Slab"/>
              <a:sym typeface="Hepta Slab"/>
            </a:endParaRPr>
          </a:p>
        </p:txBody>
      </p:sp>
      <p:sp>
        <p:nvSpPr>
          <p:cNvPr id="219" name="Google Shape;219;p2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20" name="Google Shape;220;p29"/>
          <p:cNvPicPr preferRelativeResize="0"/>
          <p:nvPr/>
        </p:nvPicPr>
        <p:blipFill>
          <a:blip r:embed="rId3">
            <a:alphaModFix/>
          </a:blip>
          <a:stretch>
            <a:fillRect/>
          </a:stretch>
        </p:blipFill>
        <p:spPr>
          <a:xfrm>
            <a:off x="2584825" y="1513900"/>
            <a:ext cx="3531125" cy="2115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4" name="Shape 224"/>
        <p:cNvGrpSpPr/>
        <p:nvPr/>
      </p:nvGrpSpPr>
      <p:grpSpPr>
        <a:xfrm>
          <a:off x="0" y="0"/>
          <a:ext cx="0" cy="0"/>
          <a:chOff x="0" y="0"/>
          <a:chExt cx="0" cy="0"/>
        </a:xfrm>
      </p:grpSpPr>
      <p:sp>
        <p:nvSpPr>
          <p:cNvPr id="225" name="Google Shape;225;p30"/>
          <p:cNvSpPr txBox="1"/>
          <p:nvPr>
            <p:ph type="ctrTitle"/>
          </p:nvPr>
        </p:nvSpPr>
        <p:spPr>
          <a:xfrm>
            <a:off x="1188725" y="333150"/>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Break Apart 5 With Counters</a:t>
            </a:r>
            <a:endParaRPr b="0" sz="2700">
              <a:solidFill>
                <a:srgbClr val="595959"/>
              </a:solidFill>
              <a:latin typeface="Hepta Slab"/>
              <a:ea typeface="Hepta Slab"/>
              <a:cs typeface="Hepta Slab"/>
              <a:sym typeface="Hepta Slab"/>
            </a:endParaRPr>
          </a:p>
        </p:txBody>
      </p:sp>
      <p:sp>
        <p:nvSpPr>
          <p:cNvPr id="226" name="Google Shape;226;p30"/>
          <p:cNvSpPr txBox="1"/>
          <p:nvPr/>
        </p:nvSpPr>
        <p:spPr>
          <a:xfrm>
            <a:off x="7966225" y="212250"/>
            <a:ext cx="1055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sp>
        <p:nvSpPr>
          <p:cNvPr id="227" name="Google Shape;227;p30"/>
          <p:cNvSpPr txBox="1"/>
          <p:nvPr/>
        </p:nvSpPr>
        <p:spPr>
          <a:xfrm>
            <a:off x="-176825" y="1126300"/>
            <a:ext cx="8920800" cy="4800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lang="en" sz="2000">
                <a:solidFill>
                  <a:srgbClr val="595959"/>
                </a:solidFill>
                <a:latin typeface="Caveat Brush"/>
                <a:ea typeface="Caveat Brush"/>
                <a:cs typeface="Caveat Brush"/>
                <a:sym typeface="Caveat Brush"/>
              </a:rPr>
              <a:t>Today we are going to do an activity that is like the center activity Shake and Spill. </a:t>
            </a:r>
            <a:endParaRPr sz="2000">
              <a:solidFill>
                <a:srgbClr val="595959"/>
              </a:solidFill>
              <a:latin typeface="Caveat Brush"/>
              <a:ea typeface="Caveat Brush"/>
              <a:cs typeface="Caveat Brush"/>
              <a:sym typeface="Caveat Brush"/>
            </a:endParaRPr>
          </a:p>
          <a:p>
            <a:pPr indent="-355600" lvl="0" marL="1828800" rtl="0" algn="l">
              <a:spcBef>
                <a:spcPts val="1000"/>
              </a:spcBef>
              <a:spcAft>
                <a:spcPts val="0"/>
              </a:spcAft>
              <a:buClr>
                <a:srgbClr val="595959"/>
              </a:buClr>
              <a:buSzPts val="2000"/>
              <a:buFont typeface="Caveat Brush"/>
              <a:buChar char="●"/>
            </a:pPr>
            <a:r>
              <a:rPr lang="en" sz="2000">
                <a:solidFill>
                  <a:srgbClr val="595959"/>
                </a:solidFill>
                <a:latin typeface="Caveat Brush"/>
                <a:ea typeface="Caveat Brush"/>
                <a:cs typeface="Caveat Brush"/>
                <a:sym typeface="Caveat Brush"/>
              </a:rPr>
              <a:t>We will play with 5 counters. </a:t>
            </a:r>
            <a:endParaRPr sz="2000">
              <a:solidFill>
                <a:srgbClr val="595959"/>
              </a:solidFill>
              <a:latin typeface="Caveat Brush"/>
              <a:ea typeface="Caveat Brush"/>
              <a:cs typeface="Caveat Brush"/>
              <a:sym typeface="Caveat Brush"/>
            </a:endParaRPr>
          </a:p>
          <a:p>
            <a:pPr indent="-355600" lvl="0" marL="1828800" rtl="0" algn="l">
              <a:spcBef>
                <a:spcPts val="0"/>
              </a:spcBef>
              <a:spcAft>
                <a:spcPts val="0"/>
              </a:spcAft>
              <a:buClr>
                <a:srgbClr val="595959"/>
              </a:buClr>
              <a:buSzPts val="2000"/>
              <a:buFont typeface="Caveat Brush"/>
              <a:buChar char="●"/>
            </a:pPr>
            <a:r>
              <a:rPr lang="en" sz="2000">
                <a:solidFill>
                  <a:srgbClr val="595959"/>
                </a:solidFill>
                <a:latin typeface="Caveat Brush"/>
                <a:ea typeface="Caveat Brush"/>
                <a:cs typeface="Caveat Brush"/>
                <a:sym typeface="Caveat Brush"/>
              </a:rPr>
              <a:t>Each time we spill out the counters, we will draw a picture of the counters. </a:t>
            </a:r>
            <a:endParaRPr sz="2000">
              <a:solidFill>
                <a:srgbClr val="595959"/>
              </a:solidFill>
              <a:latin typeface="Caveat Brush"/>
              <a:ea typeface="Caveat Brush"/>
              <a:cs typeface="Caveat Brush"/>
              <a:sym typeface="Caveat Brush"/>
            </a:endParaRPr>
          </a:p>
          <a:p>
            <a:pPr indent="-355600" lvl="0" marL="1828800" rtl="0" algn="l">
              <a:spcBef>
                <a:spcPts val="0"/>
              </a:spcBef>
              <a:spcAft>
                <a:spcPts val="0"/>
              </a:spcAft>
              <a:buClr>
                <a:srgbClr val="595959"/>
              </a:buClr>
              <a:buSzPts val="2000"/>
              <a:buFont typeface="Caveat Brush"/>
              <a:buChar char="●"/>
            </a:pPr>
            <a:r>
              <a:rPr lang="en" sz="2000">
                <a:solidFill>
                  <a:srgbClr val="595959"/>
                </a:solidFill>
                <a:latin typeface="Caveat Brush"/>
                <a:ea typeface="Caveat Brush"/>
                <a:cs typeface="Caveat Brush"/>
                <a:sym typeface="Caveat Brush"/>
              </a:rPr>
              <a:t>Then draw a line to the expression that represents the 2 parts. </a:t>
            </a:r>
            <a:endParaRPr sz="2000">
              <a:solidFill>
                <a:srgbClr val="595959"/>
              </a:solidFill>
              <a:latin typeface="Caveat Brush"/>
              <a:ea typeface="Caveat Brush"/>
              <a:cs typeface="Caveat Brush"/>
              <a:sym typeface="Caveat Brush"/>
            </a:endParaRPr>
          </a:p>
          <a:p>
            <a:pPr indent="-355600" lvl="0" marL="1828800" rtl="0" algn="l">
              <a:spcBef>
                <a:spcPts val="0"/>
              </a:spcBef>
              <a:spcAft>
                <a:spcPts val="0"/>
              </a:spcAft>
              <a:buClr>
                <a:srgbClr val="595959"/>
              </a:buClr>
              <a:buSzPts val="2000"/>
              <a:buFont typeface="Caveat Brush"/>
              <a:buChar char="●"/>
            </a:pPr>
            <a:r>
              <a:rPr lang="en" sz="2000">
                <a:solidFill>
                  <a:srgbClr val="595959"/>
                </a:solidFill>
                <a:latin typeface="Caveat Brush"/>
                <a:ea typeface="Caveat Brush"/>
                <a:cs typeface="Caveat Brush"/>
                <a:sym typeface="Caveat Brush"/>
              </a:rPr>
              <a:t>The parts are the red counters and the yellow counters.</a:t>
            </a:r>
            <a:endParaRPr sz="2000">
              <a:solidFill>
                <a:srgbClr val="595959"/>
              </a:solidFill>
              <a:latin typeface="Caveat Brush"/>
              <a:ea typeface="Caveat Brush"/>
              <a:cs typeface="Caveat Brush"/>
              <a:sym typeface="Caveat Brush"/>
            </a:endParaRPr>
          </a:p>
        </p:txBody>
      </p:sp>
      <p:sp>
        <p:nvSpPr>
          <p:cNvPr id="228" name="Google Shape;228;p30"/>
          <p:cNvSpPr/>
          <p:nvPr/>
        </p:nvSpPr>
        <p:spPr>
          <a:xfrm>
            <a:off x="3972775" y="3000375"/>
            <a:ext cx="621600" cy="567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0"/>
          <p:cNvSpPr/>
          <p:nvPr/>
        </p:nvSpPr>
        <p:spPr>
          <a:xfrm>
            <a:off x="4727975" y="3000375"/>
            <a:ext cx="621600" cy="5679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3" name="Shape 233"/>
        <p:cNvGrpSpPr/>
        <p:nvPr/>
      </p:nvGrpSpPr>
      <p:grpSpPr>
        <a:xfrm>
          <a:off x="0" y="0"/>
          <a:ext cx="0" cy="0"/>
          <a:chOff x="0" y="0"/>
          <a:chExt cx="0" cy="0"/>
        </a:xfrm>
      </p:grpSpPr>
      <p:sp>
        <p:nvSpPr>
          <p:cNvPr id="234" name="Google Shape;234;p31"/>
          <p:cNvSpPr txBox="1"/>
          <p:nvPr>
            <p:ph type="ctrTitle"/>
          </p:nvPr>
        </p:nvSpPr>
        <p:spPr>
          <a:xfrm>
            <a:off x="1188725" y="333150"/>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Break Apart 5 With Counters</a:t>
            </a:r>
            <a:endParaRPr b="0" sz="2700">
              <a:solidFill>
                <a:srgbClr val="595959"/>
              </a:solidFill>
              <a:latin typeface="Hepta Slab"/>
              <a:ea typeface="Hepta Slab"/>
              <a:cs typeface="Hepta Slab"/>
              <a:sym typeface="Hepta Slab"/>
            </a:endParaRPr>
          </a:p>
        </p:txBody>
      </p:sp>
      <p:sp>
        <p:nvSpPr>
          <p:cNvPr id="235" name="Google Shape;235;p31"/>
          <p:cNvSpPr txBox="1"/>
          <p:nvPr/>
        </p:nvSpPr>
        <p:spPr>
          <a:xfrm>
            <a:off x="7966225" y="212250"/>
            <a:ext cx="1055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#1</a:t>
            </a:r>
            <a:endParaRPr sz="1600">
              <a:solidFill>
                <a:srgbClr val="B7B7B7"/>
              </a:solidFill>
              <a:latin typeface="Nixie One"/>
              <a:ea typeface="Nixie One"/>
              <a:cs typeface="Nixie One"/>
              <a:sym typeface="Nixie One"/>
            </a:endParaRPr>
          </a:p>
        </p:txBody>
      </p:sp>
      <p:pic>
        <p:nvPicPr>
          <p:cNvPr id="236" name="Google Shape;236;p31"/>
          <p:cNvPicPr preferRelativeResize="0"/>
          <p:nvPr/>
        </p:nvPicPr>
        <p:blipFill>
          <a:blip r:embed="rId3">
            <a:alphaModFix/>
          </a:blip>
          <a:stretch>
            <a:fillRect/>
          </a:stretch>
        </p:blipFill>
        <p:spPr>
          <a:xfrm>
            <a:off x="2595575" y="1160900"/>
            <a:ext cx="1862150" cy="3436100"/>
          </a:xfrm>
          <a:prstGeom prst="rect">
            <a:avLst/>
          </a:prstGeom>
          <a:noFill/>
          <a:ln cap="flat" cmpd="sng" w="19050">
            <a:solidFill>
              <a:schemeClr val="dk2"/>
            </a:solidFill>
            <a:prstDash val="solid"/>
            <a:round/>
            <a:headEnd len="sm" w="sm" type="none"/>
            <a:tailEnd len="sm" w="sm" type="none"/>
          </a:ln>
        </p:spPr>
      </p:pic>
      <p:pic>
        <p:nvPicPr>
          <p:cNvPr id="237" name="Google Shape;237;p31"/>
          <p:cNvPicPr preferRelativeResize="0"/>
          <p:nvPr/>
        </p:nvPicPr>
        <p:blipFill>
          <a:blip r:embed="rId4">
            <a:alphaModFix/>
          </a:blip>
          <a:stretch>
            <a:fillRect/>
          </a:stretch>
        </p:blipFill>
        <p:spPr>
          <a:xfrm>
            <a:off x="5253050" y="1186363"/>
            <a:ext cx="412250" cy="3385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1" name="Shape 241"/>
        <p:cNvGrpSpPr/>
        <p:nvPr/>
      </p:nvGrpSpPr>
      <p:grpSpPr>
        <a:xfrm>
          <a:off x="0" y="0"/>
          <a:ext cx="0" cy="0"/>
          <a:chOff x="0" y="0"/>
          <a:chExt cx="0" cy="0"/>
        </a:xfrm>
      </p:grpSpPr>
      <p:sp>
        <p:nvSpPr>
          <p:cNvPr id="242" name="Google Shape;242;p32"/>
          <p:cNvSpPr txBox="1"/>
          <p:nvPr>
            <p:ph type="ctrTitle"/>
          </p:nvPr>
        </p:nvSpPr>
        <p:spPr>
          <a:xfrm>
            <a:off x="1188725" y="333150"/>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Introduce Shake and Spill, Cover</a:t>
            </a:r>
            <a:endParaRPr b="0" sz="2700">
              <a:solidFill>
                <a:srgbClr val="595959"/>
              </a:solidFill>
              <a:latin typeface="Hepta Slab"/>
              <a:ea typeface="Hepta Slab"/>
              <a:cs typeface="Hepta Slab"/>
              <a:sym typeface="Hepta Slab"/>
            </a:endParaRPr>
          </a:p>
        </p:txBody>
      </p:sp>
      <p:sp>
        <p:nvSpPr>
          <p:cNvPr id="243" name="Google Shape;243;p32"/>
          <p:cNvSpPr txBox="1"/>
          <p:nvPr/>
        </p:nvSpPr>
        <p:spPr>
          <a:xfrm>
            <a:off x="7966225" y="212250"/>
            <a:ext cx="1055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244" name="Google Shape;244;p32"/>
          <p:cNvSpPr txBox="1"/>
          <p:nvPr/>
        </p:nvSpPr>
        <p:spPr>
          <a:xfrm>
            <a:off x="182175" y="635825"/>
            <a:ext cx="8379300" cy="4800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t/>
            </a:r>
            <a:endParaRPr sz="2500">
              <a:solidFill>
                <a:srgbClr val="595959"/>
              </a:solidFill>
              <a:latin typeface="Caveat Brush"/>
              <a:ea typeface="Caveat Brush"/>
              <a:cs typeface="Caveat Brush"/>
              <a:sym typeface="Caveat Brush"/>
            </a:endParaRPr>
          </a:p>
          <a:p>
            <a:pPr indent="0" lvl="0" marL="457200" rtl="0" algn="ctr">
              <a:spcBef>
                <a:spcPts val="1000"/>
              </a:spcBef>
              <a:spcAft>
                <a:spcPts val="0"/>
              </a:spcAft>
              <a:buNone/>
            </a:pPr>
            <a:r>
              <a:rPr lang="en" sz="2500">
                <a:solidFill>
                  <a:srgbClr val="595959"/>
                </a:solidFill>
                <a:latin typeface="Caveat Brush"/>
                <a:ea typeface="Caveat Brush"/>
                <a:cs typeface="Caveat Brush"/>
                <a:sym typeface="Caveat Brush"/>
              </a:rPr>
              <a:t>Now we are going to learn another way to play Shake and Spill. This game is called Shake and Spill, Cover. Let’s play a round together.</a:t>
            </a:r>
            <a:endParaRPr sz="2500">
              <a:solidFill>
                <a:srgbClr val="595959"/>
              </a:solidFill>
              <a:latin typeface="Caveat Brush"/>
              <a:ea typeface="Caveat Brush"/>
              <a:cs typeface="Caveat Brush"/>
              <a:sym typeface="Caveat Brush"/>
            </a:endParaRPr>
          </a:p>
          <a:p>
            <a:pPr indent="0" lvl="0" marL="914400" rtl="0" algn="ctr">
              <a:spcBef>
                <a:spcPts val="1000"/>
              </a:spcBef>
              <a:spcAft>
                <a:spcPts val="0"/>
              </a:spcAft>
              <a:buNone/>
            </a:pPr>
            <a:r>
              <a:t/>
            </a:r>
            <a:endParaRPr sz="2500">
              <a:solidFill>
                <a:srgbClr val="595959"/>
              </a:solidFill>
              <a:latin typeface="Caveat Brush"/>
              <a:ea typeface="Caveat Brush"/>
              <a:cs typeface="Caveat Brush"/>
              <a:sym typeface="Caveat Brush"/>
            </a:endParaRPr>
          </a:p>
          <a:p>
            <a:pPr indent="0" lvl="0" marL="0" rtl="0" algn="ctr">
              <a:spcBef>
                <a:spcPts val="1000"/>
              </a:spcBef>
              <a:spcAft>
                <a:spcPts val="1000"/>
              </a:spcAft>
              <a:buNone/>
            </a:pPr>
            <a:r>
              <a:t/>
            </a:r>
            <a:endParaRPr sz="2500">
              <a:solidFill>
                <a:srgbClr val="595959"/>
              </a:solidFill>
              <a:latin typeface="Caveat Brush"/>
              <a:ea typeface="Caveat Brush"/>
              <a:cs typeface="Caveat Brush"/>
              <a:sym typeface="Caveat Brush"/>
            </a:endParaRPr>
          </a:p>
        </p:txBody>
      </p:sp>
      <p:pic>
        <p:nvPicPr>
          <p:cNvPr id="245" name="Google Shape;245;p32"/>
          <p:cNvPicPr preferRelativeResize="0"/>
          <p:nvPr/>
        </p:nvPicPr>
        <p:blipFill>
          <a:blip r:embed="rId3">
            <a:alphaModFix/>
          </a:blip>
          <a:stretch>
            <a:fillRect/>
          </a:stretch>
        </p:blipFill>
        <p:spPr>
          <a:xfrm>
            <a:off x="2722900" y="2344500"/>
            <a:ext cx="3438600" cy="13506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9" name="Shape 249"/>
        <p:cNvGrpSpPr/>
        <p:nvPr/>
      </p:nvGrpSpPr>
      <p:grpSpPr>
        <a:xfrm>
          <a:off x="0" y="0"/>
          <a:ext cx="0" cy="0"/>
          <a:chOff x="0" y="0"/>
          <a:chExt cx="0" cy="0"/>
        </a:xfrm>
      </p:grpSpPr>
      <p:sp>
        <p:nvSpPr>
          <p:cNvPr id="250" name="Google Shape;250;p33"/>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251" name="Google Shape;251;p33"/>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252" name="Google Shape;252;p33"/>
          <p:cNvSpPr txBox="1"/>
          <p:nvPr/>
        </p:nvSpPr>
        <p:spPr>
          <a:xfrm>
            <a:off x="527988" y="11678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Roll and Add, Addition Expressions </a:t>
            </a:r>
            <a:endParaRPr sz="1500">
              <a:solidFill>
                <a:srgbClr val="595959"/>
              </a:solidFill>
              <a:latin typeface="Livvic"/>
              <a:ea typeface="Livvic"/>
              <a:cs typeface="Livvic"/>
              <a:sym typeface="Livvic"/>
            </a:endParaRPr>
          </a:p>
        </p:txBody>
      </p:sp>
      <p:pic>
        <p:nvPicPr>
          <p:cNvPr id="253" name="Google Shape;253;p33"/>
          <p:cNvPicPr preferRelativeResize="0"/>
          <p:nvPr/>
        </p:nvPicPr>
        <p:blipFill>
          <a:blip r:embed="rId3">
            <a:alphaModFix/>
          </a:blip>
          <a:stretch>
            <a:fillRect/>
          </a:stretch>
        </p:blipFill>
        <p:spPr>
          <a:xfrm>
            <a:off x="895563" y="1906475"/>
            <a:ext cx="1362075" cy="1876425"/>
          </a:xfrm>
          <a:prstGeom prst="rect">
            <a:avLst/>
          </a:prstGeom>
          <a:noFill/>
          <a:ln cap="flat" cmpd="sng" w="19050">
            <a:solidFill>
              <a:schemeClr val="dk2"/>
            </a:solidFill>
            <a:prstDash val="solid"/>
            <a:round/>
            <a:headEnd len="sm" w="sm" type="none"/>
            <a:tailEnd len="sm" w="sm" type="none"/>
          </a:ln>
        </p:spPr>
      </p:pic>
      <p:sp>
        <p:nvSpPr>
          <p:cNvPr id="254" name="Google Shape;254;p33"/>
          <p:cNvSpPr txBox="1"/>
          <p:nvPr/>
        </p:nvSpPr>
        <p:spPr>
          <a:xfrm>
            <a:off x="2821438"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Shake and Spill, </a:t>
            </a:r>
            <a:endParaRPr sz="1500">
              <a:solidFill>
                <a:srgbClr val="595959"/>
              </a:solidFill>
              <a:latin typeface="Livvic"/>
              <a:ea typeface="Livvic"/>
              <a:cs typeface="Livvic"/>
              <a:sym typeface="Livvic"/>
            </a:endParaRPr>
          </a:p>
          <a:p>
            <a:pPr indent="0" lvl="0" marL="0" rtl="0" algn="ctr">
              <a:spcBef>
                <a:spcPts val="0"/>
              </a:spcBef>
              <a:spcAft>
                <a:spcPts val="0"/>
              </a:spcAft>
              <a:buNone/>
            </a:pPr>
            <a:r>
              <a:rPr lang="en" sz="1500">
                <a:solidFill>
                  <a:srgbClr val="595959"/>
                </a:solidFill>
                <a:latin typeface="Livvic"/>
                <a:ea typeface="Livvic"/>
                <a:cs typeface="Livvic"/>
                <a:sym typeface="Livvic"/>
              </a:rPr>
              <a:t>Cover</a:t>
            </a:r>
            <a:endParaRPr sz="1500">
              <a:solidFill>
                <a:srgbClr val="595959"/>
              </a:solidFill>
              <a:latin typeface="Livvic"/>
              <a:ea typeface="Livvic"/>
              <a:cs typeface="Livvic"/>
              <a:sym typeface="Livvic"/>
            </a:endParaRPr>
          </a:p>
        </p:txBody>
      </p:sp>
      <p:sp>
        <p:nvSpPr>
          <p:cNvPr id="255" name="Google Shape;255;p33"/>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Find the Value of Expressions, Color the Total or Difference</a:t>
            </a:r>
            <a:endParaRPr sz="1500">
              <a:solidFill>
                <a:srgbClr val="595959"/>
              </a:solidFill>
              <a:latin typeface="Livvic"/>
              <a:ea typeface="Livvic"/>
              <a:cs typeface="Livvic"/>
              <a:sym typeface="Livvic"/>
            </a:endParaRPr>
          </a:p>
        </p:txBody>
      </p:sp>
      <p:sp>
        <p:nvSpPr>
          <p:cNvPr id="256" name="Google Shape;256;p33"/>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Fingers, Add 2 Hands </a:t>
            </a:r>
            <a:endParaRPr sz="1500">
              <a:solidFill>
                <a:srgbClr val="595959"/>
              </a:solidFill>
              <a:latin typeface="Livvic"/>
              <a:ea typeface="Livvic"/>
              <a:cs typeface="Livvic"/>
              <a:sym typeface="Livvic"/>
            </a:endParaRPr>
          </a:p>
        </p:txBody>
      </p:sp>
      <p:pic>
        <p:nvPicPr>
          <p:cNvPr id="257" name="Google Shape;257;p33"/>
          <p:cNvPicPr preferRelativeResize="0"/>
          <p:nvPr/>
        </p:nvPicPr>
        <p:blipFill>
          <a:blip r:embed="rId4">
            <a:alphaModFix/>
          </a:blip>
          <a:stretch>
            <a:fillRect/>
          </a:stretch>
        </p:blipFill>
        <p:spPr>
          <a:xfrm>
            <a:off x="2997721" y="1965450"/>
            <a:ext cx="1712054" cy="1437025"/>
          </a:xfrm>
          <a:prstGeom prst="rect">
            <a:avLst/>
          </a:prstGeom>
          <a:noFill/>
          <a:ln cap="flat" cmpd="sng" w="19050">
            <a:solidFill>
              <a:schemeClr val="dk2"/>
            </a:solidFill>
            <a:prstDash val="solid"/>
            <a:round/>
            <a:headEnd len="sm" w="sm" type="none"/>
            <a:tailEnd len="sm" w="sm" type="none"/>
          </a:ln>
        </p:spPr>
      </p:pic>
      <p:pic>
        <p:nvPicPr>
          <p:cNvPr id="258" name="Google Shape;258;p33"/>
          <p:cNvPicPr preferRelativeResize="0"/>
          <p:nvPr/>
        </p:nvPicPr>
        <p:blipFill>
          <a:blip r:embed="rId5">
            <a:alphaModFix/>
          </a:blip>
          <a:stretch>
            <a:fillRect/>
          </a:stretch>
        </p:blipFill>
        <p:spPr>
          <a:xfrm>
            <a:off x="4960050" y="2277395"/>
            <a:ext cx="1712050" cy="588705"/>
          </a:xfrm>
          <a:prstGeom prst="rect">
            <a:avLst/>
          </a:prstGeom>
          <a:noFill/>
          <a:ln cap="flat" cmpd="sng" w="19050">
            <a:solidFill>
              <a:schemeClr val="dk2"/>
            </a:solidFill>
            <a:prstDash val="solid"/>
            <a:round/>
            <a:headEnd len="sm" w="sm" type="none"/>
            <a:tailEnd len="sm" w="sm" type="none"/>
          </a:ln>
        </p:spPr>
      </p:pic>
      <p:pic>
        <p:nvPicPr>
          <p:cNvPr id="259" name="Google Shape;259;p33"/>
          <p:cNvPicPr preferRelativeResize="0"/>
          <p:nvPr/>
        </p:nvPicPr>
        <p:blipFill>
          <a:blip r:embed="rId6">
            <a:alphaModFix/>
          </a:blip>
          <a:stretch>
            <a:fillRect/>
          </a:stretch>
        </p:blipFill>
        <p:spPr>
          <a:xfrm>
            <a:off x="7076958" y="2219619"/>
            <a:ext cx="1362075" cy="92869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3" name="Shape 263"/>
        <p:cNvGrpSpPr/>
        <p:nvPr/>
      </p:nvGrpSpPr>
      <p:grpSpPr>
        <a:xfrm>
          <a:off x="0" y="0"/>
          <a:ext cx="0" cy="0"/>
          <a:chOff x="0" y="0"/>
          <a:chExt cx="0" cy="0"/>
        </a:xfrm>
      </p:grpSpPr>
      <p:sp>
        <p:nvSpPr>
          <p:cNvPr id="264" name="Google Shape;264;p34"/>
          <p:cNvSpPr txBox="1"/>
          <p:nvPr>
            <p:ph type="ctrTitle"/>
          </p:nvPr>
        </p:nvSpPr>
        <p:spPr>
          <a:xfrm>
            <a:off x="235775" y="380200"/>
            <a:ext cx="7715400" cy="80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rgbClr val="595959"/>
                </a:solidFill>
                <a:latin typeface="Hepta Slab"/>
                <a:ea typeface="Hepta Slab"/>
                <a:cs typeface="Hepta Slab"/>
                <a:sym typeface="Hepta Slab"/>
              </a:rPr>
              <a:t>Today we learned that expressions can tell us the 2 parts that make up a number.</a:t>
            </a:r>
            <a:endParaRPr b="0" sz="1800">
              <a:solidFill>
                <a:srgbClr val="595959"/>
              </a:solidFill>
              <a:latin typeface="Hepta Slab"/>
              <a:ea typeface="Hepta Slab"/>
              <a:cs typeface="Hepta Slab"/>
              <a:sym typeface="Hepta Slab"/>
            </a:endParaRPr>
          </a:p>
        </p:txBody>
      </p:sp>
      <p:sp>
        <p:nvSpPr>
          <p:cNvPr id="265" name="Google Shape;265;p34"/>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266" name="Google Shape;266;p34"/>
          <p:cNvPicPr preferRelativeResize="0"/>
          <p:nvPr/>
        </p:nvPicPr>
        <p:blipFill>
          <a:blip r:embed="rId3">
            <a:alphaModFix/>
          </a:blip>
          <a:stretch>
            <a:fillRect/>
          </a:stretch>
        </p:blipFill>
        <p:spPr>
          <a:xfrm rot="427733">
            <a:off x="6490025" y="2703950"/>
            <a:ext cx="1834050" cy="1622750"/>
          </a:xfrm>
          <a:prstGeom prst="rect">
            <a:avLst/>
          </a:prstGeom>
          <a:noFill/>
          <a:ln>
            <a:noFill/>
          </a:ln>
        </p:spPr>
      </p:pic>
      <p:pic>
        <p:nvPicPr>
          <p:cNvPr id="267" name="Google Shape;267;p34"/>
          <p:cNvPicPr preferRelativeResize="0"/>
          <p:nvPr/>
        </p:nvPicPr>
        <p:blipFill>
          <a:blip r:embed="rId4">
            <a:alphaModFix/>
          </a:blip>
          <a:stretch>
            <a:fillRect/>
          </a:stretch>
        </p:blipFill>
        <p:spPr>
          <a:xfrm>
            <a:off x="870350" y="1824600"/>
            <a:ext cx="2838700" cy="1700825"/>
          </a:xfrm>
          <a:prstGeom prst="rect">
            <a:avLst/>
          </a:prstGeom>
          <a:noFill/>
          <a:ln>
            <a:noFill/>
          </a:ln>
        </p:spPr>
      </p:pic>
      <p:sp>
        <p:nvSpPr>
          <p:cNvPr id="268" name="Google Shape;268;p34"/>
          <p:cNvSpPr/>
          <p:nvPr/>
        </p:nvSpPr>
        <p:spPr>
          <a:xfrm flipH="1">
            <a:off x="4146956" y="1850700"/>
            <a:ext cx="2389570" cy="16958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4"/>
          <p:cNvSpPr txBox="1"/>
          <p:nvPr/>
        </p:nvSpPr>
        <p:spPr>
          <a:xfrm>
            <a:off x="4532700" y="1979125"/>
            <a:ext cx="1611600" cy="102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rgbClr val="595959"/>
                </a:solidFill>
              </a:rPr>
              <a:t>What are the 2 parts in this expression? Work with your partner to represent the parts with cubes.</a:t>
            </a:r>
            <a:endParaRPr sz="1200">
              <a:solidFill>
                <a:srgbClr val="595959"/>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73" name="Shape 273"/>
        <p:cNvGrpSpPr/>
        <p:nvPr/>
      </p:nvGrpSpPr>
      <p:grpSpPr>
        <a:xfrm>
          <a:off x="0" y="0"/>
          <a:ext cx="0" cy="0"/>
          <a:chOff x="0" y="0"/>
          <a:chExt cx="0" cy="0"/>
        </a:xfrm>
      </p:grpSpPr>
      <p:sp>
        <p:nvSpPr>
          <p:cNvPr id="274" name="Google Shape;274;p35"/>
          <p:cNvSpPr txBox="1"/>
          <p:nvPr>
            <p:ph type="ctrTitle"/>
          </p:nvPr>
        </p:nvSpPr>
        <p:spPr>
          <a:xfrm>
            <a:off x="664375" y="1430275"/>
            <a:ext cx="76617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Parts of Totals with Expressions</a:t>
            </a:r>
            <a:endParaRPr sz="4400">
              <a:solidFill>
                <a:srgbClr val="434343"/>
              </a:solidFill>
              <a:latin typeface="Hepta Slab"/>
              <a:ea typeface="Hepta Slab"/>
              <a:cs typeface="Hepta Slab"/>
              <a:sym typeface="Hepta Slab"/>
            </a:endParaRPr>
          </a:p>
        </p:txBody>
      </p:sp>
      <p:sp>
        <p:nvSpPr>
          <p:cNvPr id="275" name="Google Shape;275;p35"/>
          <p:cNvSpPr txBox="1"/>
          <p:nvPr/>
        </p:nvSpPr>
        <p:spPr>
          <a:xfrm>
            <a:off x="2236950" y="2984175"/>
            <a:ext cx="6379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break apart numbers and show the 2 parts with an expression.</a:t>
            </a:r>
            <a:endParaRPr>
              <a:latin typeface="Quicksand"/>
              <a:ea typeface="Quicksand"/>
              <a:cs typeface="Quicksand"/>
              <a:sym typeface="Quicksand"/>
            </a:endParaRPr>
          </a:p>
        </p:txBody>
      </p:sp>
      <p:sp>
        <p:nvSpPr>
          <p:cNvPr id="276" name="Google Shape;276;p35"/>
          <p:cNvSpPr/>
          <p:nvPr/>
        </p:nvSpPr>
        <p:spPr>
          <a:xfrm>
            <a:off x="1779027" y="30199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5"/>
          <p:cNvSpPr txBox="1"/>
          <p:nvPr/>
        </p:nvSpPr>
        <p:spPr>
          <a:xfrm>
            <a:off x="0" y="4834325"/>
            <a:ext cx="4358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K.CC.A.1, K.CC.A.3, K.CC.B.5, K.G.A.1, K.G.B.6</a:t>
            </a:r>
            <a:endParaRPr sz="1100">
              <a:latin typeface="Quicksand"/>
              <a:ea typeface="Quicksand"/>
              <a:cs typeface="Quicksand"/>
              <a:sym typeface="Quicksand"/>
            </a:endParaRPr>
          </a:p>
        </p:txBody>
      </p:sp>
      <p:sp>
        <p:nvSpPr>
          <p:cNvPr id="278" name="Google Shape;278;p35"/>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2" name="Shape 282"/>
        <p:cNvGrpSpPr/>
        <p:nvPr/>
      </p:nvGrpSpPr>
      <p:grpSpPr>
        <a:xfrm>
          <a:off x="0" y="0"/>
          <a:ext cx="0" cy="0"/>
          <a:chOff x="0" y="0"/>
          <a:chExt cx="0" cy="0"/>
        </a:xfrm>
      </p:grpSpPr>
      <p:sp>
        <p:nvSpPr>
          <p:cNvPr id="283" name="Google Shape;283;p36"/>
          <p:cNvSpPr txBox="1"/>
          <p:nvPr>
            <p:ph type="ctrTitle"/>
          </p:nvPr>
        </p:nvSpPr>
        <p:spPr>
          <a:xfrm>
            <a:off x="951075" y="40997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Counters</a:t>
            </a:r>
            <a:endParaRPr b="0" sz="2700">
              <a:solidFill>
                <a:srgbClr val="595959"/>
              </a:solidFill>
              <a:latin typeface="Hepta Slab"/>
              <a:ea typeface="Hepta Slab"/>
              <a:cs typeface="Hepta Slab"/>
              <a:sym typeface="Hepta Slab"/>
            </a:endParaRPr>
          </a:p>
        </p:txBody>
      </p:sp>
      <p:sp>
        <p:nvSpPr>
          <p:cNvPr id="284" name="Google Shape;284;p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85" name="Google Shape;285;p36"/>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6"/>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287" name="Google Shape;287;p36"/>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6"/>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289" name="Google Shape;289;p36"/>
          <p:cNvPicPr preferRelativeResize="0"/>
          <p:nvPr/>
        </p:nvPicPr>
        <p:blipFill>
          <a:blip r:embed="rId3">
            <a:alphaModFix/>
          </a:blip>
          <a:stretch>
            <a:fillRect/>
          </a:stretch>
        </p:blipFill>
        <p:spPr>
          <a:xfrm>
            <a:off x="3501625" y="1831269"/>
            <a:ext cx="2140750" cy="1321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3" name="Shape 293"/>
        <p:cNvGrpSpPr/>
        <p:nvPr/>
      </p:nvGrpSpPr>
      <p:grpSpPr>
        <a:xfrm>
          <a:off x="0" y="0"/>
          <a:ext cx="0" cy="0"/>
          <a:chOff x="0" y="0"/>
          <a:chExt cx="0" cy="0"/>
        </a:xfrm>
      </p:grpSpPr>
      <p:sp>
        <p:nvSpPr>
          <p:cNvPr id="294" name="Google Shape;294;p37"/>
          <p:cNvSpPr txBox="1"/>
          <p:nvPr>
            <p:ph type="ctrTitle"/>
          </p:nvPr>
        </p:nvSpPr>
        <p:spPr>
          <a:xfrm>
            <a:off x="951075" y="40997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Counters</a:t>
            </a:r>
            <a:endParaRPr b="0" sz="2700">
              <a:solidFill>
                <a:srgbClr val="595959"/>
              </a:solidFill>
              <a:latin typeface="Hepta Slab"/>
              <a:ea typeface="Hepta Slab"/>
              <a:cs typeface="Hepta Slab"/>
              <a:sym typeface="Hepta Slab"/>
            </a:endParaRPr>
          </a:p>
        </p:txBody>
      </p:sp>
      <p:sp>
        <p:nvSpPr>
          <p:cNvPr id="295" name="Google Shape;295;p3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96" name="Google Shape;296;p37"/>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7"/>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298" name="Google Shape;298;p37"/>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7"/>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300" name="Google Shape;300;p37"/>
          <p:cNvPicPr preferRelativeResize="0"/>
          <p:nvPr/>
        </p:nvPicPr>
        <p:blipFill>
          <a:blip r:embed="rId3">
            <a:alphaModFix/>
          </a:blip>
          <a:stretch>
            <a:fillRect/>
          </a:stretch>
        </p:blipFill>
        <p:spPr>
          <a:xfrm>
            <a:off x="3418875" y="1984776"/>
            <a:ext cx="2306251" cy="1355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4" name="Shape 304"/>
        <p:cNvGrpSpPr/>
        <p:nvPr/>
      </p:nvGrpSpPr>
      <p:grpSpPr>
        <a:xfrm>
          <a:off x="0" y="0"/>
          <a:ext cx="0" cy="0"/>
          <a:chOff x="0" y="0"/>
          <a:chExt cx="0" cy="0"/>
        </a:xfrm>
      </p:grpSpPr>
      <p:sp>
        <p:nvSpPr>
          <p:cNvPr id="305" name="Google Shape;305;p38"/>
          <p:cNvSpPr txBox="1"/>
          <p:nvPr>
            <p:ph type="ctrTitle"/>
          </p:nvPr>
        </p:nvSpPr>
        <p:spPr>
          <a:xfrm>
            <a:off x="951075" y="409975"/>
            <a:ext cx="69129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Counters</a:t>
            </a:r>
            <a:endParaRPr b="0" sz="2700">
              <a:solidFill>
                <a:srgbClr val="595959"/>
              </a:solidFill>
              <a:latin typeface="Hepta Slab"/>
              <a:ea typeface="Hepta Slab"/>
              <a:cs typeface="Hepta Slab"/>
              <a:sym typeface="Hepta Slab"/>
            </a:endParaRPr>
          </a:p>
        </p:txBody>
      </p:sp>
      <p:sp>
        <p:nvSpPr>
          <p:cNvPr id="306" name="Google Shape;306;p3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07" name="Google Shape;307;p38"/>
          <p:cNvSpPr/>
          <p:nvPr/>
        </p:nvSpPr>
        <p:spPr>
          <a:xfrm>
            <a:off x="192900" y="1010875"/>
            <a:ext cx="2528874" cy="1582308"/>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8"/>
          <p:cNvSpPr txBox="1"/>
          <p:nvPr/>
        </p:nvSpPr>
        <p:spPr>
          <a:xfrm flipH="1" rot="-470589">
            <a:off x="557161" y="1405583"/>
            <a:ext cx="1618036" cy="31676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many do you see?</a:t>
            </a:r>
            <a:endParaRPr sz="2000">
              <a:latin typeface="Love Ya Like A Sister"/>
              <a:ea typeface="Love Ya Like A Sister"/>
              <a:cs typeface="Love Ya Like A Sister"/>
              <a:sym typeface="Love Ya Like A Sister"/>
            </a:endParaRPr>
          </a:p>
        </p:txBody>
      </p:sp>
      <p:sp>
        <p:nvSpPr>
          <p:cNvPr id="309" name="Google Shape;309;p38"/>
          <p:cNvSpPr/>
          <p:nvPr/>
        </p:nvSpPr>
        <p:spPr>
          <a:xfrm rot="1398012">
            <a:off x="6395531" y="3216151"/>
            <a:ext cx="2378847" cy="1619583"/>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8"/>
          <p:cNvSpPr txBox="1"/>
          <p:nvPr/>
        </p:nvSpPr>
        <p:spPr>
          <a:xfrm flipH="1" rot="541439">
            <a:off x="6771197" y="3636753"/>
            <a:ext cx="1618128" cy="3168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ove Ya Like A Sister"/>
                <a:ea typeface="Love Ya Like A Sister"/>
                <a:cs typeface="Love Ya Like A Sister"/>
                <a:sym typeface="Love Ya Like A Sister"/>
              </a:rPr>
              <a:t>How do you see them?</a:t>
            </a:r>
            <a:endParaRPr sz="2000">
              <a:latin typeface="Love Ya Like A Sister"/>
              <a:ea typeface="Love Ya Like A Sister"/>
              <a:cs typeface="Love Ya Like A Sister"/>
              <a:sym typeface="Love Ya Like A Sister"/>
            </a:endParaRPr>
          </a:p>
        </p:txBody>
      </p:sp>
      <p:pic>
        <p:nvPicPr>
          <p:cNvPr id="311" name="Google Shape;311;p38"/>
          <p:cNvPicPr preferRelativeResize="0"/>
          <p:nvPr/>
        </p:nvPicPr>
        <p:blipFill>
          <a:blip r:embed="rId3">
            <a:alphaModFix/>
          </a:blip>
          <a:stretch>
            <a:fillRect/>
          </a:stretch>
        </p:blipFill>
        <p:spPr>
          <a:xfrm>
            <a:off x="3400300" y="1831266"/>
            <a:ext cx="2343406" cy="1582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5" name="Shape 315"/>
        <p:cNvGrpSpPr/>
        <p:nvPr/>
      </p:nvGrpSpPr>
      <p:grpSpPr>
        <a:xfrm>
          <a:off x="0" y="0"/>
          <a:ext cx="0" cy="0"/>
          <a:chOff x="0" y="0"/>
          <a:chExt cx="0" cy="0"/>
        </a:xfrm>
      </p:grpSpPr>
      <p:sp>
        <p:nvSpPr>
          <p:cNvPr id="316" name="Google Shape;316;p39"/>
          <p:cNvSpPr txBox="1"/>
          <p:nvPr>
            <p:ph type="ctrTitle"/>
          </p:nvPr>
        </p:nvSpPr>
        <p:spPr>
          <a:xfrm>
            <a:off x="578650" y="356350"/>
            <a:ext cx="7286700" cy="66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Represent Expressions</a:t>
            </a:r>
            <a:endParaRPr b="0" sz="2600">
              <a:solidFill>
                <a:srgbClr val="595959"/>
              </a:solidFill>
              <a:latin typeface="Hepta Slab"/>
              <a:ea typeface="Hepta Slab"/>
              <a:cs typeface="Hepta Slab"/>
              <a:sym typeface="Hepta Slab"/>
            </a:endParaRPr>
          </a:p>
        </p:txBody>
      </p:sp>
      <p:sp>
        <p:nvSpPr>
          <p:cNvPr id="317" name="Google Shape;317;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18" name="Google Shape;318;p39"/>
          <p:cNvSpPr txBox="1"/>
          <p:nvPr/>
        </p:nvSpPr>
        <p:spPr>
          <a:xfrm>
            <a:off x="578650" y="1158950"/>
            <a:ext cx="7804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ivvic"/>
                <a:ea typeface="Livvic"/>
                <a:cs typeface="Livvic"/>
                <a:sym typeface="Livvic"/>
              </a:rPr>
              <a:t>Andre and Lin played Shake and Spill with 7 counters. They wrote these expressions to show what happened when they spilled the counters. </a:t>
            </a:r>
            <a:endParaRPr sz="2000">
              <a:latin typeface="Livvic"/>
              <a:ea typeface="Livvic"/>
              <a:cs typeface="Livvic"/>
              <a:sym typeface="Livvic"/>
            </a:endParaRPr>
          </a:p>
          <a:p>
            <a:pPr indent="0" lvl="0" marL="0" rtl="0" algn="l">
              <a:spcBef>
                <a:spcPts val="0"/>
              </a:spcBef>
              <a:spcAft>
                <a:spcPts val="0"/>
              </a:spcAft>
              <a:buNone/>
            </a:pPr>
            <a:r>
              <a:t/>
            </a:r>
            <a:endParaRPr sz="2000">
              <a:latin typeface="Livvic"/>
              <a:ea typeface="Livvic"/>
              <a:cs typeface="Livvic"/>
              <a:sym typeface="Livvic"/>
            </a:endParaRPr>
          </a:p>
          <a:p>
            <a:pPr indent="-355600" lvl="0" marL="457200" rtl="0" algn="l">
              <a:spcBef>
                <a:spcPts val="0"/>
              </a:spcBef>
              <a:spcAft>
                <a:spcPts val="0"/>
              </a:spcAft>
              <a:buSzPts val="2000"/>
              <a:buFont typeface="Livvic"/>
              <a:buChar char="●"/>
            </a:pPr>
            <a:r>
              <a:rPr lang="en" sz="2000">
                <a:latin typeface="Livvic"/>
                <a:ea typeface="Livvic"/>
                <a:cs typeface="Livvic"/>
                <a:sym typeface="Livvic"/>
              </a:rPr>
              <a:t>Draw a group of counters that could go with each expression</a:t>
            </a:r>
            <a:endParaRPr sz="2000">
              <a:latin typeface="Livvic"/>
              <a:ea typeface="Livvic"/>
              <a:cs typeface="Livvic"/>
              <a:sym typeface="Livvic"/>
            </a:endParaRPr>
          </a:p>
        </p:txBody>
      </p:sp>
      <p:pic>
        <p:nvPicPr>
          <p:cNvPr id="319" name="Google Shape;319;p39"/>
          <p:cNvPicPr preferRelativeResize="0"/>
          <p:nvPr/>
        </p:nvPicPr>
        <p:blipFill>
          <a:blip r:embed="rId3">
            <a:alphaModFix/>
          </a:blip>
          <a:stretch>
            <a:fillRect/>
          </a:stretch>
        </p:blipFill>
        <p:spPr>
          <a:xfrm>
            <a:off x="2751675" y="3002225"/>
            <a:ext cx="3458750" cy="1587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3" name="Shape 323"/>
        <p:cNvGrpSpPr/>
        <p:nvPr/>
      </p:nvGrpSpPr>
      <p:grpSpPr>
        <a:xfrm>
          <a:off x="0" y="0"/>
          <a:ext cx="0" cy="0"/>
          <a:chOff x="0" y="0"/>
          <a:chExt cx="0" cy="0"/>
        </a:xfrm>
      </p:grpSpPr>
      <p:sp>
        <p:nvSpPr>
          <p:cNvPr id="324" name="Google Shape;324;p40"/>
          <p:cNvSpPr txBox="1"/>
          <p:nvPr>
            <p:ph type="ctrTitle"/>
          </p:nvPr>
        </p:nvSpPr>
        <p:spPr>
          <a:xfrm>
            <a:off x="765350" y="445450"/>
            <a:ext cx="6876300" cy="66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Write Expressions </a:t>
            </a:r>
            <a:endParaRPr b="0" sz="2500">
              <a:solidFill>
                <a:srgbClr val="595959"/>
              </a:solidFill>
              <a:latin typeface="Hepta Slab"/>
              <a:ea typeface="Hepta Slab"/>
              <a:cs typeface="Hepta Slab"/>
              <a:sym typeface="Hepta Slab"/>
            </a:endParaRPr>
          </a:p>
        </p:txBody>
      </p:sp>
      <p:sp>
        <p:nvSpPr>
          <p:cNvPr id="325" name="Google Shape;325;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26" name="Google Shape;326;p40"/>
          <p:cNvSpPr txBox="1"/>
          <p:nvPr/>
        </p:nvSpPr>
        <p:spPr>
          <a:xfrm>
            <a:off x="371550" y="1248050"/>
            <a:ext cx="8400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b="1" lang="en">
                <a:latin typeface="Livvic"/>
                <a:ea typeface="Livvic"/>
                <a:cs typeface="Livvic"/>
                <a:sym typeface="Livvic"/>
              </a:rPr>
              <a:t>We are going to play Shake and Spill. This time we will write an expression to represent the red and yellow counters in each round. Let’s play 1 round together.</a:t>
            </a:r>
            <a:endParaRPr b="1" sz="1600">
              <a:latin typeface="Livvic"/>
              <a:ea typeface="Livvic"/>
              <a:cs typeface="Livvic"/>
              <a:sym typeface="Livvic"/>
            </a:endParaRPr>
          </a:p>
        </p:txBody>
      </p:sp>
      <p:pic>
        <p:nvPicPr>
          <p:cNvPr id="327" name="Google Shape;327;p40"/>
          <p:cNvPicPr preferRelativeResize="0"/>
          <p:nvPr/>
        </p:nvPicPr>
        <p:blipFill>
          <a:blip r:embed="rId3">
            <a:alphaModFix/>
          </a:blip>
          <a:stretch>
            <a:fillRect/>
          </a:stretch>
        </p:blipFill>
        <p:spPr>
          <a:xfrm>
            <a:off x="4727975" y="2350300"/>
            <a:ext cx="3475804" cy="841500"/>
          </a:xfrm>
          <a:prstGeom prst="rect">
            <a:avLst/>
          </a:prstGeom>
          <a:noFill/>
          <a:ln>
            <a:noFill/>
          </a:ln>
        </p:spPr>
      </p:pic>
      <p:sp>
        <p:nvSpPr>
          <p:cNvPr id="328" name="Google Shape;328;p40"/>
          <p:cNvSpPr txBox="1"/>
          <p:nvPr/>
        </p:nvSpPr>
        <p:spPr>
          <a:xfrm>
            <a:off x="578650" y="2025250"/>
            <a:ext cx="3761100" cy="22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We will all start with 8 counters.</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How many counters are red? How many are yellow? What expression can we write to represent the red and yellow parts?</a:t>
            </a:r>
            <a:endParaRPr/>
          </a:p>
        </p:txBody>
      </p:sp>
      <p:sp>
        <p:nvSpPr>
          <p:cNvPr id="329" name="Google Shape;329;p40"/>
          <p:cNvSpPr txBox="1"/>
          <p:nvPr/>
        </p:nvSpPr>
        <p:spPr>
          <a:xfrm>
            <a:off x="3150375" y="3643325"/>
            <a:ext cx="3921900" cy="95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Now you will work with your partner with 8 cubes. Take turns shaking and spilling the counters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3" name="Shape 333"/>
        <p:cNvGrpSpPr/>
        <p:nvPr/>
      </p:nvGrpSpPr>
      <p:grpSpPr>
        <a:xfrm>
          <a:off x="0" y="0"/>
          <a:ext cx="0" cy="0"/>
          <a:chOff x="0" y="0"/>
          <a:chExt cx="0" cy="0"/>
        </a:xfrm>
      </p:grpSpPr>
      <p:sp>
        <p:nvSpPr>
          <p:cNvPr id="334" name="Google Shape;334;p41"/>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335" name="Google Shape;335;p41"/>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336" name="Google Shape;336;p41"/>
          <p:cNvSpPr txBox="1"/>
          <p:nvPr/>
        </p:nvSpPr>
        <p:spPr>
          <a:xfrm>
            <a:off x="527988" y="11678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Roll and Add, Addition Expressions </a:t>
            </a:r>
            <a:endParaRPr sz="1500">
              <a:solidFill>
                <a:srgbClr val="595959"/>
              </a:solidFill>
              <a:latin typeface="Livvic"/>
              <a:ea typeface="Livvic"/>
              <a:cs typeface="Livvic"/>
              <a:sym typeface="Livvic"/>
            </a:endParaRPr>
          </a:p>
        </p:txBody>
      </p:sp>
      <p:pic>
        <p:nvPicPr>
          <p:cNvPr id="337" name="Google Shape;337;p41"/>
          <p:cNvPicPr preferRelativeResize="0"/>
          <p:nvPr/>
        </p:nvPicPr>
        <p:blipFill>
          <a:blip r:embed="rId3">
            <a:alphaModFix/>
          </a:blip>
          <a:stretch>
            <a:fillRect/>
          </a:stretch>
        </p:blipFill>
        <p:spPr>
          <a:xfrm>
            <a:off x="895563" y="1906475"/>
            <a:ext cx="1362075" cy="1876425"/>
          </a:xfrm>
          <a:prstGeom prst="rect">
            <a:avLst/>
          </a:prstGeom>
          <a:noFill/>
          <a:ln cap="flat" cmpd="sng" w="19050">
            <a:solidFill>
              <a:schemeClr val="dk2"/>
            </a:solidFill>
            <a:prstDash val="solid"/>
            <a:round/>
            <a:headEnd len="sm" w="sm" type="none"/>
            <a:tailEnd len="sm" w="sm" type="none"/>
          </a:ln>
        </p:spPr>
      </p:pic>
      <p:sp>
        <p:nvSpPr>
          <p:cNvPr id="338" name="Google Shape;338;p41"/>
          <p:cNvSpPr txBox="1"/>
          <p:nvPr/>
        </p:nvSpPr>
        <p:spPr>
          <a:xfrm>
            <a:off x="2821438"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Shake and Spill, </a:t>
            </a:r>
            <a:endParaRPr sz="1500">
              <a:solidFill>
                <a:srgbClr val="595959"/>
              </a:solidFill>
              <a:latin typeface="Livvic"/>
              <a:ea typeface="Livvic"/>
              <a:cs typeface="Livvic"/>
              <a:sym typeface="Livvic"/>
            </a:endParaRPr>
          </a:p>
          <a:p>
            <a:pPr indent="0" lvl="0" marL="0" rtl="0" algn="ctr">
              <a:spcBef>
                <a:spcPts val="0"/>
              </a:spcBef>
              <a:spcAft>
                <a:spcPts val="0"/>
              </a:spcAft>
              <a:buNone/>
            </a:pPr>
            <a:r>
              <a:rPr lang="en" sz="1500">
                <a:solidFill>
                  <a:srgbClr val="595959"/>
                </a:solidFill>
                <a:latin typeface="Livvic"/>
                <a:ea typeface="Livvic"/>
                <a:cs typeface="Livvic"/>
                <a:sym typeface="Livvic"/>
              </a:rPr>
              <a:t>Cover</a:t>
            </a:r>
            <a:endParaRPr sz="1500">
              <a:solidFill>
                <a:srgbClr val="595959"/>
              </a:solidFill>
              <a:latin typeface="Livvic"/>
              <a:ea typeface="Livvic"/>
              <a:cs typeface="Livvic"/>
              <a:sym typeface="Livvic"/>
            </a:endParaRPr>
          </a:p>
        </p:txBody>
      </p:sp>
      <p:sp>
        <p:nvSpPr>
          <p:cNvPr id="339" name="Google Shape;339;p41"/>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Find the Value of Expressions, Color the Total or Difference</a:t>
            </a:r>
            <a:endParaRPr sz="1500">
              <a:solidFill>
                <a:srgbClr val="595959"/>
              </a:solidFill>
              <a:latin typeface="Livvic"/>
              <a:ea typeface="Livvic"/>
              <a:cs typeface="Livvic"/>
              <a:sym typeface="Livvic"/>
            </a:endParaRPr>
          </a:p>
        </p:txBody>
      </p:sp>
      <p:sp>
        <p:nvSpPr>
          <p:cNvPr id="340" name="Google Shape;340;p41"/>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Fingers, Add 2 Hands </a:t>
            </a:r>
            <a:endParaRPr sz="1500">
              <a:solidFill>
                <a:srgbClr val="595959"/>
              </a:solidFill>
              <a:latin typeface="Livvic"/>
              <a:ea typeface="Livvic"/>
              <a:cs typeface="Livvic"/>
              <a:sym typeface="Livvic"/>
            </a:endParaRPr>
          </a:p>
        </p:txBody>
      </p:sp>
      <p:pic>
        <p:nvPicPr>
          <p:cNvPr id="341" name="Google Shape;341;p41"/>
          <p:cNvPicPr preferRelativeResize="0"/>
          <p:nvPr/>
        </p:nvPicPr>
        <p:blipFill>
          <a:blip r:embed="rId4">
            <a:alphaModFix/>
          </a:blip>
          <a:stretch>
            <a:fillRect/>
          </a:stretch>
        </p:blipFill>
        <p:spPr>
          <a:xfrm>
            <a:off x="2997721" y="1965450"/>
            <a:ext cx="1712054" cy="1437025"/>
          </a:xfrm>
          <a:prstGeom prst="rect">
            <a:avLst/>
          </a:prstGeom>
          <a:noFill/>
          <a:ln cap="flat" cmpd="sng" w="19050">
            <a:solidFill>
              <a:schemeClr val="dk2"/>
            </a:solidFill>
            <a:prstDash val="solid"/>
            <a:round/>
            <a:headEnd len="sm" w="sm" type="none"/>
            <a:tailEnd len="sm" w="sm" type="none"/>
          </a:ln>
        </p:spPr>
      </p:pic>
      <p:pic>
        <p:nvPicPr>
          <p:cNvPr id="342" name="Google Shape;342;p41"/>
          <p:cNvPicPr preferRelativeResize="0"/>
          <p:nvPr/>
        </p:nvPicPr>
        <p:blipFill>
          <a:blip r:embed="rId5">
            <a:alphaModFix/>
          </a:blip>
          <a:stretch>
            <a:fillRect/>
          </a:stretch>
        </p:blipFill>
        <p:spPr>
          <a:xfrm>
            <a:off x="4960050" y="2277395"/>
            <a:ext cx="1712050" cy="588705"/>
          </a:xfrm>
          <a:prstGeom prst="rect">
            <a:avLst/>
          </a:prstGeom>
          <a:noFill/>
          <a:ln cap="flat" cmpd="sng" w="19050">
            <a:solidFill>
              <a:schemeClr val="dk2"/>
            </a:solidFill>
            <a:prstDash val="solid"/>
            <a:round/>
            <a:headEnd len="sm" w="sm" type="none"/>
            <a:tailEnd len="sm" w="sm" type="none"/>
          </a:ln>
        </p:spPr>
      </p:pic>
      <p:pic>
        <p:nvPicPr>
          <p:cNvPr id="343" name="Google Shape;343;p41"/>
          <p:cNvPicPr preferRelativeResize="0"/>
          <p:nvPr/>
        </p:nvPicPr>
        <p:blipFill>
          <a:blip r:embed="rId6">
            <a:alphaModFix/>
          </a:blip>
          <a:stretch>
            <a:fillRect/>
          </a:stretch>
        </p:blipFill>
        <p:spPr>
          <a:xfrm>
            <a:off x="7076958" y="2219619"/>
            <a:ext cx="1362075" cy="92869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7" name="Shape 347"/>
        <p:cNvGrpSpPr/>
        <p:nvPr/>
      </p:nvGrpSpPr>
      <p:grpSpPr>
        <a:xfrm>
          <a:off x="0" y="0"/>
          <a:ext cx="0" cy="0"/>
          <a:chOff x="0" y="0"/>
          <a:chExt cx="0" cy="0"/>
        </a:xfrm>
      </p:grpSpPr>
      <p:sp>
        <p:nvSpPr>
          <p:cNvPr id="348" name="Google Shape;348;p42"/>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349" name="Google Shape;349;p42"/>
          <p:cNvPicPr preferRelativeResize="0"/>
          <p:nvPr/>
        </p:nvPicPr>
        <p:blipFill>
          <a:blip r:embed="rId3">
            <a:alphaModFix/>
          </a:blip>
          <a:stretch>
            <a:fillRect/>
          </a:stretch>
        </p:blipFill>
        <p:spPr>
          <a:xfrm rot="391340">
            <a:off x="6594625" y="2776550"/>
            <a:ext cx="1834050" cy="1622750"/>
          </a:xfrm>
          <a:prstGeom prst="rect">
            <a:avLst/>
          </a:prstGeom>
          <a:noFill/>
          <a:ln>
            <a:noFill/>
          </a:ln>
        </p:spPr>
      </p:pic>
      <p:sp>
        <p:nvSpPr>
          <p:cNvPr id="350" name="Google Shape;350;p42"/>
          <p:cNvSpPr/>
          <p:nvPr/>
        </p:nvSpPr>
        <p:spPr>
          <a:xfrm flipH="1">
            <a:off x="4266110" y="1701650"/>
            <a:ext cx="2399015" cy="174023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2"/>
          <p:cNvSpPr txBox="1"/>
          <p:nvPr/>
        </p:nvSpPr>
        <p:spPr>
          <a:xfrm>
            <a:off x="4500574" y="1978500"/>
            <a:ext cx="1914600" cy="85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rgbClr val="595959"/>
                </a:solidFill>
              </a:rPr>
              <a:t>Tell your partner what expression you would write to show how you made 8 with fingers.</a:t>
            </a:r>
            <a:endParaRPr b="1" sz="1200">
              <a:solidFill>
                <a:srgbClr val="595959"/>
              </a:solidFill>
            </a:endParaRPr>
          </a:p>
        </p:txBody>
      </p:sp>
      <p:sp>
        <p:nvSpPr>
          <p:cNvPr id="352" name="Google Shape;352;p42"/>
          <p:cNvSpPr txBox="1"/>
          <p:nvPr/>
        </p:nvSpPr>
        <p:spPr>
          <a:xfrm>
            <a:off x="546500" y="589350"/>
            <a:ext cx="7115100" cy="85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Hepta Slab"/>
                <a:ea typeface="Hepta Slab"/>
                <a:cs typeface="Hepta Slab"/>
                <a:sym typeface="Hepta Slab"/>
              </a:rPr>
              <a:t>Today we worked with expressions that represent different ways to break numbers into parts.</a:t>
            </a:r>
            <a:endParaRPr sz="1700">
              <a:latin typeface="Hepta Slab"/>
              <a:ea typeface="Hepta Slab"/>
              <a:cs typeface="Hepta Slab"/>
              <a:sym typeface="Hepta Slab"/>
            </a:endParaRPr>
          </a:p>
        </p:txBody>
      </p:sp>
      <p:pic>
        <p:nvPicPr>
          <p:cNvPr id="353" name="Google Shape;353;p42"/>
          <p:cNvPicPr preferRelativeResize="0"/>
          <p:nvPr/>
        </p:nvPicPr>
        <p:blipFill>
          <a:blip r:embed="rId4">
            <a:alphaModFix/>
          </a:blip>
          <a:stretch>
            <a:fillRect/>
          </a:stretch>
        </p:blipFill>
        <p:spPr>
          <a:xfrm>
            <a:off x="902475" y="1701650"/>
            <a:ext cx="2937225" cy="19763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57" name="Shape 357"/>
        <p:cNvGrpSpPr/>
        <p:nvPr/>
      </p:nvGrpSpPr>
      <p:grpSpPr>
        <a:xfrm>
          <a:off x="0" y="0"/>
          <a:ext cx="0" cy="0"/>
          <a:chOff x="0" y="0"/>
          <a:chExt cx="0" cy="0"/>
        </a:xfrm>
      </p:grpSpPr>
      <p:sp>
        <p:nvSpPr>
          <p:cNvPr id="358" name="Google Shape;358;p43"/>
          <p:cNvSpPr txBox="1"/>
          <p:nvPr>
            <p:ph type="ctrTitle"/>
          </p:nvPr>
        </p:nvSpPr>
        <p:spPr>
          <a:xfrm>
            <a:off x="1506850" y="954450"/>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Break Apart Pattern Block Designs</a:t>
            </a:r>
            <a:endParaRPr sz="4400">
              <a:solidFill>
                <a:srgbClr val="434343"/>
              </a:solidFill>
              <a:latin typeface="Hepta Slab"/>
              <a:ea typeface="Hepta Slab"/>
              <a:cs typeface="Hepta Slab"/>
              <a:sym typeface="Hepta Slab"/>
            </a:endParaRPr>
          </a:p>
        </p:txBody>
      </p:sp>
      <p:sp>
        <p:nvSpPr>
          <p:cNvPr id="359" name="Google Shape;359;p43"/>
          <p:cNvSpPr txBox="1"/>
          <p:nvPr/>
        </p:nvSpPr>
        <p:spPr>
          <a:xfrm>
            <a:off x="2365975" y="2474825"/>
            <a:ext cx="615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Let’s make and break apart pattern block designs.</a:t>
            </a:r>
            <a:endParaRPr sz="1600">
              <a:latin typeface="Quicksand"/>
              <a:ea typeface="Quicksand"/>
              <a:cs typeface="Quicksand"/>
              <a:sym typeface="Quicksand"/>
            </a:endParaRPr>
          </a:p>
        </p:txBody>
      </p:sp>
      <p:sp>
        <p:nvSpPr>
          <p:cNvPr id="360" name="Google Shape;360;p43"/>
          <p:cNvSpPr/>
          <p:nvPr/>
        </p:nvSpPr>
        <p:spPr>
          <a:xfrm>
            <a:off x="1768327" y="25527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3"/>
          <p:cNvSpPr txBox="1"/>
          <p:nvPr/>
        </p:nvSpPr>
        <p:spPr>
          <a:xfrm>
            <a:off x="0" y="4834325"/>
            <a:ext cx="4973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K.CC.B.5, K.OA.A.1, K.OA.A.2, K.OA.A.3</a:t>
            </a:r>
            <a:endParaRPr sz="1100">
              <a:latin typeface="Quicksand"/>
              <a:ea typeface="Quicksand"/>
              <a:cs typeface="Quicksand"/>
              <a:sym typeface="Quicksand"/>
            </a:endParaRPr>
          </a:p>
        </p:txBody>
      </p:sp>
      <p:sp>
        <p:nvSpPr>
          <p:cNvPr id="362" name="Google Shape;362;p43"/>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6" name="Shape 366"/>
        <p:cNvGrpSpPr/>
        <p:nvPr/>
      </p:nvGrpSpPr>
      <p:grpSpPr>
        <a:xfrm>
          <a:off x="0" y="0"/>
          <a:ext cx="0" cy="0"/>
          <a:chOff x="0" y="0"/>
          <a:chExt cx="0" cy="0"/>
        </a:xfrm>
      </p:grpSpPr>
      <p:sp>
        <p:nvSpPr>
          <p:cNvPr id="367" name="Google Shape;367;p44"/>
          <p:cNvSpPr txBox="1"/>
          <p:nvPr>
            <p:ph type="ctrTitle"/>
          </p:nvPr>
        </p:nvSpPr>
        <p:spPr>
          <a:xfrm>
            <a:off x="957525" y="728700"/>
            <a:ext cx="71865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Which One Doesn’t Belong: Pattern Block Designs</a:t>
            </a:r>
            <a:endParaRPr b="0" sz="2900">
              <a:solidFill>
                <a:srgbClr val="595959"/>
              </a:solidFill>
              <a:latin typeface="Hepta Slab"/>
              <a:ea typeface="Hepta Slab"/>
              <a:cs typeface="Hepta Slab"/>
              <a:sym typeface="Hepta Slab"/>
            </a:endParaRPr>
          </a:p>
        </p:txBody>
      </p:sp>
      <p:sp>
        <p:nvSpPr>
          <p:cNvPr id="368" name="Google Shape;368;p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69" name="Google Shape;369;p44"/>
          <p:cNvPicPr preferRelativeResize="0"/>
          <p:nvPr/>
        </p:nvPicPr>
        <p:blipFill>
          <a:blip r:embed="rId3">
            <a:alphaModFix/>
          </a:blip>
          <a:stretch>
            <a:fillRect/>
          </a:stretch>
        </p:blipFill>
        <p:spPr>
          <a:xfrm>
            <a:off x="2585388" y="1413000"/>
            <a:ext cx="3973226" cy="319232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73" name="Shape 373"/>
        <p:cNvGrpSpPr/>
        <p:nvPr/>
      </p:nvGrpSpPr>
      <p:grpSpPr>
        <a:xfrm>
          <a:off x="0" y="0"/>
          <a:ext cx="0" cy="0"/>
          <a:chOff x="0" y="0"/>
          <a:chExt cx="0" cy="0"/>
        </a:xfrm>
      </p:grpSpPr>
      <p:sp>
        <p:nvSpPr>
          <p:cNvPr id="374" name="Google Shape;374;p45"/>
          <p:cNvSpPr txBox="1"/>
          <p:nvPr>
            <p:ph type="ctrTitle"/>
          </p:nvPr>
        </p:nvSpPr>
        <p:spPr>
          <a:xfrm>
            <a:off x="675075" y="364150"/>
            <a:ext cx="71358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Create Pattern Blocks Designs</a:t>
            </a:r>
            <a:endParaRPr b="0" sz="3000">
              <a:solidFill>
                <a:srgbClr val="595959"/>
              </a:solidFill>
              <a:latin typeface="Hepta Slab"/>
              <a:ea typeface="Hepta Slab"/>
              <a:cs typeface="Hepta Slab"/>
              <a:sym typeface="Hepta Slab"/>
            </a:endParaRPr>
          </a:p>
        </p:txBody>
      </p:sp>
      <p:sp>
        <p:nvSpPr>
          <p:cNvPr id="375" name="Google Shape;375;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76" name="Google Shape;376;p45"/>
          <p:cNvSpPr txBox="1"/>
          <p:nvPr/>
        </p:nvSpPr>
        <p:spPr>
          <a:xfrm>
            <a:off x="-42875" y="1110900"/>
            <a:ext cx="8184900" cy="29217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lang="en" sz="2200">
                <a:latin typeface="Quicksand"/>
                <a:ea typeface="Quicksand"/>
                <a:cs typeface="Quicksand"/>
                <a:sym typeface="Quicksand"/>
              </a:rPr>
              <a:t>Create a design with 7 pattern blocks. </a:t>
            </a:r>
            <a:endParaRPr sz="2200">
              <a:latin typeface="Quicksand"/>
              <a:ea typeface="Quicksand"/>
              <a:cs typeface="Quicksand"/>
              <a:sym typeface="Quicksand"/>
            </a:endParaRPr>
          </a:p>
          <a:p>
            <a:pPr indent="-336550" lvl="0" marL="1828800" rtl="0" algn="l">
              <a:spcBef>
                <a:spcPts val="1000"/>
              </a:spcBef>
              <a:spcAft>
                <a:spcPts val="0"/>
              </a:spcAft>
              <a:buSzPts val="1700"/>
              <a:buFont typeface="Quicksand"/>
              <a:buChar char="●"/>
            </a:pPr>
            <a:r>
              <a:rPr lang="en" sz="1700">
                <a:latin typeface="Quicksand"/>
                <a:ea typeface="Quicksand"/>
                <a:cs typeface="Quicksand"/>
                <a:sym typeface="Quicksand"/>
              </a:rPr>
              <a:t>Use only green triangles and orange squares. </a:t>
            </a:r>
            <a:endParaRPr sz="1700">
              <a:latin typeface="Quicksand"/>
              <a:ea typeface="Quicksand"/>
              <a:cs typeface="Quicksand"/>
              <a:sym typeface="Quicksand"/>
            </a:endParaRPr>
          </a:p>
          <a:p>
            <a:pPr indent="-336550" lvl="0" marL="1828800" rtl="0" algn="l">
              <a:spcBef>
                <a:spcPts val="0"/>
              </a:spcBef>
              <a:spcAft>
                <a:spcPts val="0"/>
              </a:spcAft>
              <a:buSzPts val="1700"/>
              <a:buFont typeface="Quicksand"/>
              <a:buChar char="●"/>
            </a:pPr>
            <a:r>
              <a:rPr lang="en" sz="1700">
                <a:latin typeface="Quicksand"/>
                <a:ea typeface="Quicksand"/>
                <a:cs typeface="Quicksand"/>
                <a:sym typeface="Quicksand"/>
              </a:rPr>
              <a:t>Draw a picture of your design and write an expression to represent the parts inside your 7 blocks.</a:t>
            </a:r>
            <a:endParaRPr sz="1700">
              <a:latin typeface="Quicksand"/>
              <a:ea typeface="Quicksand"/>
              <a:cs typeface="Quicksand"/>
              <a:sym typeface="Quicksand"/>
            </a:endParaRPr>
          </a:p>
          <a:p>
            <a:pPr indent="0" lvl="0" marL="0" rtl="0" algn="ctr">
              <a:spcBef>
                <a:spcPts val="1000"/>
              </a:spcBef>
              <a:spcAft>
                <a:spcPts val="0"/>
              </a:spcAft>
              <a:buNone/>
            </a:pPr>
            <a:r>
              <a:t/>
            </a:r>
            <a:endParaRPr sz="1900">
              <a:latin typeface="Quicksand"/>
              <a:ea typeface="Quicksand"/>
              <a:cs typeface="Quicksand"/>
              <a:sym typeface="Quicksand"/>
            </a:endParaRPr>
          </a:p>
          <a:p>
            <a:pPr indent="0" lvl="0" marL="0" rtl="0" algn="ctr">
              <a:spcBef>
                <a:spcPts val="0"/>
              </a:spcBef>
              <a:spcAft>
                <a:spcPts val="0"/>
              </a:spcAft>
              <a:buNone/>
            </a:pPr>
            <a:r>
              <a:t/>
            </a:r>
            <a:endParaRPr sz="1900">
              <a:latin typeface="Quicksand"/>
              <a:ea typeface="Quicksand"/>
              <a:cs typeface="Quicksand"/>
              <a:sym typeface="Quicksand"/>
            </a:endParaRPr>
          </a:p>
          <a:p>
            <a:pPr indent="0" lvl="0" marL="0" rtl="0" algn="ctr">
              <a:spcBef>
                <a:spcPts val="0"/>
              </a:spcBef>
              <a:spcAft>
                <a:spcPts val="0"/>
              </a:spcAft>
              <a:buNone/>
            </a:pPr>
            <a:r>
              <a:t/>
            </a:r>
            <a:endParaRPr sz="19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p:txBody>
      </p:sp>
      <p:pic>
        <p:nvPicPr>
          <p:cNvPr id="377" name="Google Shape;377;p45"/>
          <p:cNvPicPr preferRelativeResize="0"/>
          <p:nvPr/>
        </p:nvPicPr>
        <p:blipFill>
          <a:blip r:embed="rId3">
            <a:alphaModFix/>
          </a:blip>
          <a:stretch>
            <a:fillRect/>
          </a:stretch>
        </p:blipFill>
        <p:spPr>
          <a:xfrm>
            <a:off x="2895625" y="2913350"/>
            <a:ext cx="2994750" cy="11192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1" name="Shape 381"/>
        <p:cNvGrpSpPr/>
        <p:nvPr/>
      </p:nvGrpSpPr>
      <p:grpSpPr>
        <a:xfrm>
          <a:off x="0" y="0"/>
          <a:ext cx="0" cy="0"/>
          <a:chOff x="0" y="0"/>
          <a:chExt cx="0" cy="0"/>
        </a:xfrm>
      </p:grpSpPr>
      <p:sp>
        <p:nvSpPr>
          <p:cNvPr id="382" name="Google Shape;382;p46"/>
          <p:cNvSpPr txBox="1"/>
          <p:nvPr>
            <p:ph type="ctrTitle"/>
          </p:nvPr>
        </p:nvSpPr>
        <p:spPr>
          <a:xfrm>
            <a:off x="611475" y="426225"/>
            <a:ext cx="7098600" cy="550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Han’s Pattern Block Design</a:t>
            </a:r>
            <a:endParaRPr b="0" sz="2300">
              <a:solidFill>
                <a:srgbClr val="595959"/>
              </a:solidFill>
              <a:latin typeface="Hepta Slab"/>
              <a:ea typeface="Hepta Slab"/>
              <a:cs typeface="Hepta Slab"/>
              <a:sym typeface="Hepta Slab"/>
            </a:endParaRPr>
          </a:p>
        </p:txBody>
      </p:sp>
      <p:sp>
        <p:nvSpPr>
          <p:cNvPr id="383" name="Google Shape;383;p46"/>
          <p:cNvSpPr txBox="1"/>
          <p:nvPr/>
        </p:nvSpPr>
        <p:spPr>
          <a:xfrm>
            <a:off x="7966225" y="212250"/>
            <a:ext cx="1055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384" name="Google Shape;384;p46"/>
          <p:cNvSpPr txBox="1"/>
          <p:nvPr/>
        </p:nvSpPr>
        <p:spPr>
          <a:xfrm>
            <a:off x="873600" y="977025"/>
            <a:ext cx="739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595959"/>
                </a:solidFill>
                <a:latin typeface="Livvic"/>
                <a:ea typeface="Livvic"/>
                <a:cs typeface="Livvic"/>
                <a:sym typeface="Livvic"/>
              </a:rPr>
              <a:t>Here are some pattern block designs made with 8 pattern blocks. </a:t>
            </a:r>
            <a:endParaRPr sz="1700">
              <a:solidFill>
                <a:srgbClr val="595959"/>
              </a:solidFill>
              <a:latin typeface="Livvic"/>
              <a:ea typeface="Livvic"/>
              <a:cs typeface="Livvic"/>
              <a:sym typeface="Livvic"/>
            </a:endParaRPr>
          </a:p>
          <a:p>
            <a:pPr indent="-336550" lvl="0" marL="914400" rtl="0" algn="l">
              <a:spcBef>
                <a:spcPts val="1000"/>
              </a:spcBef>
              <a:spcAft>
                <a:spcPts val="0"/>
              </a:spcAft>
              <a:buClr>
                <a:srgbClr val="595959"/>
              </a:buClr>
              <a:buSzPts val="1700"/>
              <a:buFont typeface="Livvic"/>
              <a:buChar char="●"/>
            </a:pPr>
            <a:r>
              <a:rPr lang="en" sz="1700">
                <a:solidFill>
                  <a:srgbClr val="595959"/>
                </a:solidFill>
                <a:latin typeface="Livvic"/>
                <a:ea typeface="Livvic"/>
                <a:cs typeface="Livvic"/>
                <a:sym typeface="Livvic"/>
              </a:rPr>
              <a:t>Write an expression to represent the 2 parts in each design.</a:t>
            </a:r>
            <a:endParaRPr sz="1700">
              <a:solidFill>
                <a:srgbClr val="595959"/>
              </a:solidFill>
              <a:latin typeface="Livvic"/>
              <a:ea typeface="Livvic"/>
              <a:cs typeface="Livvic"/>
              <a:sym typeface="Livvic"/>
            </a:endParaRPr>
          </a:p>
          <a:p>
            <a:pPr indent="0" lvl="0" marL="457200" rtl="0" algn="l">
              <a:spcBef>
                <a:spcPts val="1000"/>
              </a:spcBef>
              <a:spcAft>
                <a:spcPts val="1000"/>
              </a:spcAft>
              <a:buNone/>
            </a:pPr>
            <a:r>
              <a:t/>
            </a:r>
            <a:endParaRPr sz="2100">
              <a:solidFill>
                <a:srgbClr val="595959"/>
              </a:solidFill>
              <a:latin typeface="Livvic"/>
              <a:ea typeface="Livvic"/>
              <a:cs typeface="Livvic"/>
              <a:sym typeface="Livvic"/>
            </a:endParaRPr>
          </a:p>
        </p:txBody>
      </p:sp>
      <p:pic>
        <p:nvPicPr>
          <p:cNvPr id="385" name="Google Shape;385;p46"/>
          <p:cNvPicPr preferRelativeResize="0"/>
          <p:nvPr/>
        </p:nvPicPr>
        <p:blipFill>
          <a:blip r:embed="rId3">
            <a:alphaModFix/>
          </a:blip>
          <a:stretch>
            <a:fillRect/>
          </a:stretch>
        </p:blipFill>
        <p:spPr>
          <a:xfrm>
            <a:off x="2692588" y="1924100"/>
            <a:ext cx="3758826" cy="2597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9" name="Shape 389"/>
        <p:cNvGrpSpPr/>
        <p:nvPr/>
      </p:nvGrpSpPr>
      <p:grpSpPr>
        <a:xfrm>
          <a:off x="0" y="0"/>
          <a:ext cx="0" cy="0"/>
          <a:chOff x="0" y="0"/>
          <a:chExt cx="0" cy="0"/>
        </a:xfrm>
      </p:grpSpPr>
      <p:sp>
        <p:nvSpPr>
          <p:cNvPr id="390" name="Google Shape;390;p47"/>
          <p:cNvSpPr txBox="1"/>
          <p:nvPr>
            <p:ph type="ctrTitle"/>
          </p:nvPr>
        </p:nvSpPr>
        <p:spPr>
          <a:xfrm>
            <a:off x="611475" y="426225"/>
            <a:ext cx="7098600" cy="550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Han’s Pattern Block Design</a:t>
            </a:r>
            <a:endParaRPr b="0" sz="2300">
              <a:solidFill>
                <a:srgbClr val="595959"/>
              </a:solidFill>
              <a:latin typeface="Hepta Slab"/>
              <a:ea typeface="Hepta Slab"/>
              <a:cs typeface="Hepta Slab"/>
              <a:sym typeface="Hepta Slab"/>
            </a:endParaRPr>
          </a:p>
        </p:txBody>
      </p:sp>
      <p:sp>
        <p:nvSpPr>
          <p:cNvPr id="391" name="Google Shape;391;p47"/>
          <p:cNvSpPr txBox="1"/>
          <p:nvPr/>
        </p:nvSpPr>
        <p:spPr>
          <a:xfrm>
            <a:off x="7966225" y="212250"/>
            <a:ext cx="1055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392" name="Google Shape;392;p47"/>
          <p:cNvSpPr txBox="1"/>
          <p:nvPr/>
        </p:nvSpPr>
        <p:spPr>
          <a:xfrm>
            <a:off x="873600" y="977025"/>
            <a:ext cx="739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595959"/>
                </a:solidFill>
                <a:latin typeface="Livvic"/>
                <a:ea typeface="Livvic"/>
                <a:cs typeface="Livvic"/>
                <a:sym typeface="Livvic"/>
              </a:rPr>
              <a:t>Here are some pattern block designs made with 8 pattern blocks. </a:t>
            </a:r>
            <a:endParaRPr sz="1700">
              <a:solidFill>
                <a:srgbClr val="595959"/>
              </a:solidFill>
              <a:latin typeface="Livvic"/>
              <a:ea typeface="Livvic"/>
              <a:cs typeface="Livvic"/>
              <a:sym typeface="Livvic"/>
            </a:endParaRPr>
          </a:p>
          <a:p>
            <a:pPr indent="-336550" lvl="0" marL="914400" rtl="0" algn="l">
              <a:spcBef>
                <a:spcPts val="1000"/>
              </a:spcBef>
              <a:spcAft>
                <a:spcPts val="0"/>
              </a:spcAft>
              <a:buClr>
                <a:srgbClr val="595959"/>
              </a:buClr>
              <a:buSzPts val="1700"/>
              <a:buFont typeface="Livvic"/>
              <a:buChar char="●"/>
            </a:pPr>
            <a:r>
              <a:rPr lang="en" sz="1700">
                <a:solidFill>
                  <a:srgbClr val="595959"/>
                </a:solidFill>
                <a:latin typeface="Livvic"/>
                <a:ea typeface="Livvic"/>
                <a:cs typeface="Livvic"/>
                <a:sym typeface="Livvic"/>
              </a:rPr>
              <a:t>Write an expression to represent the 2 parts in each design.</a:t>
            </a:r>
            <a:endParaRPr sz="1700">
              <a:solidFill>
                <a:srgbClr val="595959"/>
              </a:solidFill>
              <a:latin typeface="Livvic"/>
              <a:ea typeface="Livvic"/>
              <a:cs typeface="Livvic"/>
              <a:sym typeface="Livvic"/>
            </a:endParaRPr>
          </a:p>
          <a:p>
            <a:pPr indent="0" lvl="0" marL="457200" rtl="0" algn="l">
              <a:spcBef>
                <a:spcPts val="1000"/>
              </a:spcBef>
              <a:spcAft>
                <a:spcPts val="1000"/>
              </a:spcAft>
              <a:buNone/>
            </a:pPr>
            <a:r>
              <a:t/>
            </a:r>
            <a:endParaRPr sz="2100">
              <a:solidFill>
                <a:srgbClr val="595959"/>
              </a:solidFill>
              <a:latin typeface="Livvic"/>
              <a:ea typeface="Livvic"/>
              <a:cs typeface="Livvic"/>
              <a:sym typeface="Livvic"/>
            </a:endParaRPr>
          </a:p>
        </p:txBody>
      </p:sp>
      <p:pic>
        <p:nvPicPr>
          <p:cNvPr id="393" name="Google Shape;393;p47"/>
          <p:cNvPicPr preferRelativeResize="0"/>
          <p:nvPr/>
        </p:nvPicPr>
        <p:blipFill>
          <a:blip r:embed="rId3">
            <a:alphaModFix/>
          </a:blip>
          <a:stretch>
            <a:fillRect/>
          </a:stretch>
        </p:blipFill>
        <p:spPr>
          <a:xfrm>
            <a:off x="2959900" y="1960100"/>
            <a:ext cx="3105400" cy="2679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97" name="Shape 397"/>
        <p:cNvGrpSpPr/>
        <p:nvPr/>
      </p:nvGrpSpPr>
      <p:grpSpPr>
        <a:xfrm>
          <a:off x="0" y="0"/>
          <a:ext cx="0" cy="0"/>
          <a:chOff x="0" y="0"/>
          <a:chExt cx="0" cy="0"/>
        </a:xfrm>
      </p:grpSpPr>
      <p:sp>
        <p:nvSpPr>
          <p:cNvPr id="398" name="Google Shape;398;p48"/>
          <p:cNvSpPr txBox="1"/>
          <p:nvPr>
            <p:ph type="ctrTitle"/>
          </p:nvPr>
        </p:nvSpPr>
        <p:spPr>
          <a:xfrm>
            <a:off x="611475" y="426225"/>
            <a:ext cx="7098600" cy="550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Han’s Pattern Block Design</a:t>
            </a:r>
            <a:endParaRPr b="0" sz="2300">
              <a:solidFill>
                <a:srgbClr val="595959"/>
              </a:solidFill>
              <a:latin typeface="Hepta Slab"/>
              <a:ea typeface="Hepta Slab"/>
              <a:cs typeface="Hepta Slab"/>
              <a:sym typeface="Hepta Slab"/>
            </a:endParaRPr>
          </a:p>
        </p:txBody>
      </p:sp>
      <p:sp>
        <p:nvSpPr>
          <p:cNvPr id="399" name="Google Shape;399;p48"/>
          <p:cNvSpPr txBox="1"/>
          <p:nvPr/>
        </p:nvSpPr>
        <p:spPr>
          <a:xfrm>
            <a:off x="7966225" y="212250"/>
            <a:ext cx="1055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#2</a:t>
            </a:r>
            <a:endParaRPr sz="1600">
              <a:solidFill>
                <a:srgbClr val="B7B7B7"/>
              </a:solidFill>
              <a:latin typeface="Nixie One"/>
              <a:ea typeface="Nixie One"/>
              <a:cs typeface="Nixie One"/>
              <a:sym typeface="Nixie One"/>
            </a:endParaRPr>
          </a:p>
        </p:txBody>
      </p:sp>
      <p:sp>
        <p:nvSpPr>
          <p:cNvPr id="400" name="Google Shape;400;p48"/>
          <p:cNvSpPr txBox="1"/>
          <p:nvPr/>
        </p:nvSpPr>
        <p:spPr>
          <a:xfrm>
            <a:off x="873600" y="977025"/>
            <a:ext cx="739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595959"/>
                </a:solidFill>
                <a:latin typeface="Livvic"/>
                <a:ea typeface="Livvic"/>
                <a:cs typeface="Livvic"/>
                <a:sym typeface="Livvic"/>
              </a:rPr>
              <a:t>Here are some pattern block designs made with 8 pattern blocks. </a:t>
            </a:r>
            <a:endParaRPr sz="1700">
              <a:solidFill>
                <a:srgbClr val="595959"/>
              </a:solidFill>
              <a:latin typeface="Livvic"/>
              <a:ea typeface="Livvic"/>
              <a:cs typeface="Livvic"/>
              <a:sym typeface="Livvic"/>
            </a:endParaRPr>
          </a:p>
          <a:p>
            <a:pPr indent="-336550" lvl="0" marL="914400" rtl="0" algn="l">
              <a:spcBef>
                <a:spcPts val="1000"/>
              </a:spcBef>
              <a:spcAft>
                <a:spcPts val="0"/>
              </a:spcAft>
              <a:buClr>
                <a:srgbClr val="595959"/>
              </a:buClr>
              <a:buSzPts val="1700"/>
              <a:buFont typeface="Livvic"/>
              <a:buChar char="●"/>
            </a:pPr>
            <a:r>
              <a:rPr lang="en" sz="1700">
                <a:solidFill>
                  <a:srgbClr val="595959"/>
                </a:solidFill>
                <a:latin typeface="Livvic"/>
                <a:ea typeface="Livvic"/>
                <a:cs typeface="Livvic"/>
                <a:sym typeface="Livvic"/>
              </a:rPr>
              <a:t>Write an expression to represent the 2 parts in each design.</a:t>
            </a:r>
            <a:endParaRPr sz="1700">
              <a:solidFill>
                <a:srgbClr val="595959"/>
              </a:solidFill>
              <a:latin typeface="Livvic"/>
              <a:ea typeface="Livvic"/>
              <a:cs typeface="Livvic"/>
              <a:sym typeface="Livvic"/>
            </a:endParaRPr>
          </a:p>
          <a:p>
            <a:pPr indent="0" lvl="0" marL="457200" rtl="0" algn="l">
              <a:spcBef>
                <a:spcPts val="1000"/>
              </a:spcBef>
              <a:spcAft>
                <a:spcPts val="1000"/>
              </a:spcAft>
              <a:buNone/>
            </a:pPr>
            <a:r>
              <a:t/>
            </a:r>
            <a:endParaRPr sz="2100">
              <a:solidFill>
                <a:srgbClr val="595959"/>
              </a:solidFill>
              <a:latin typeface="Livvic"/>
              <a:ea typeface="Livvic"/>
              <a:cs typeface="Livvic"/>
              <a:sym typeface="Livvic"/>
            </a:endParaRPr>
          </a:p>
        </p:txBody>
      </p:sp>
      <p:pic>
        <p:nvPicPr>
          <p:cNvPr id="401" name="Google Shape;401;p48"/>
          <p:cNvPicPr preferRelativeResize="0"/>
          <p:nvPr/>
        </p:nvPicPr>
        <p:blipFill>
          <a:blip r:embed="rId3">
            <a:alphaModFix/>
          </a:blip>
          <a:stretch>
            <a:fillRect/>
          </a:stretch>
        </p:blipFill>
        <p:spPr>
          <a:xfrm>
            <a:off x="2976563" y="1949275"/>
            <a:ext cx="3190875" cy="2741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05" name="Shape 405"/>
        <p:cNvGrpSpPr/>
        <p:nvPr/>
      </p:nvGrpSpPr>
      <p:grpSpPr>
        <a:xfrm>
          <a:off x="0" y="0"/>
          <a:ext cx="0" cy="0"/>
          <a:chOff x="0" y="0"/>
          <a:chExt cx="0" cy="0"/>
        </a:xfrm>
      </p:grpSpPr>
      <p:sp>
        <p:nvSpPr>
          <p:cNvPr id="406" name="Google Shape;406;p49"/>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407" name="Google Shape;407;p49"/>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408" name="Google Shape;408;p49"/>
          <p:cNvSpPr txBox="1"/>
          <p:nvPr/>
        </p:nvSpPr>
        <p:spPr>
          <a:xfrm>
            <a:off x="527988" y="11678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Roll and Add, Addition Expressions </a:t>
            </a:r>
            <a:endParaRPr sz="1500">
              <a:solidFill>
                <a:srgbClr val="595959"/>
              </a:solidFill>
              <a:latin typeface="Livvic"/>
              <a:ea typeface="Livvic"/>
              <a:cs typeface="Livvic"/>
              <a:sym typeface="Livvic"/>
            </a:endParaRPr>
          </a:p>
        </p:txBody>
      </p:sp>
      <p:pic>
        <p:nvPicPr>
          <p:cNvPr id="409" name="Google Shape;409;p49"/>
          <p:cNvPicPr preferRelativeResize="0"/>
          <p:nvPr/>
        </p:nvPicPr>
        <p:blipFill>
          <a:blip r:embed="rId3">
            <a:alphaModFix/>
          </a:blip>
          <a:stretch>
            <a:fillRect/>
          </a:stretch>
        </p:blipFill>
        <p:spPr>
          <a:xfrm>
            <a:off x="895563" y="1906475"/>
            <a:ext cx="1362075" cy="1876425"/>
          </a:xfrm>
          <a:prstGeom prst="rect">
            <a:avLst/>
          </a:prstGeom>
          <a:noFill/>
          <a:ln cap="flat" cmpd="sng" w="19050">
            <a:solidFill>
              <a:schemeClr val="dk2"/>
            </a:solidFill>
            <a:prstDash val="solid"/>
            <a:round/>
            <a:headEnd len="sm" w="sm" type="none"/>
            <a:tailEnd len="sm" w="sm" type="none"/>
          </a:ln>
        </p:spPr>
      </p:pic>
      <p:sp>
        <p:nvSpPr>
          <p:cNvPr id="410" name="Google Shape;410;p49"/>
          <p:cNvSpPr txBox="1"/>
          <p:nvPr/>
        </p:nvSpPr>
        <p:spPr>
          <a:xfrm>
            <a:off x="2821438"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Shake and Spill, </a:t>
            </a:r>
            <a:endParaRPr sz="1500">
              <a:solidFill>
                <a:srgbClr val="595959"/>
              </a:solidFill>
              <a:latin typeface="Livvic"/>
              <a:ea typeface="Livvic"/>
              <a:cs typeface="Livvic"/>
              <a:sym typeface="Livvic"/>
            </a:endParaRPr>
          </a:p>
          <a:p>
            <a:pPr indent="0" lvl="0" marL="0" rtl="0" algn="ctr">
              <a:spcBef>
                <a:spcPts val="0"/>
              </a:spcBef>
              <a:spcAft>
                <a:spcPts val="0"/>
              </a:spcAft>
              <a:buNone/>
            </a:pPr>
            <a:r>
              <a:rPr lang="en" sz="1500">
                <a:solidFill>
                  <a:srgbClr val="595959"/>
                </a:solidFill>
                <a:latin typeface="Livvic"/>
                <a:ea typeface="Livvic"/>
                <a:cs typeface="Livvic"/>
                <a:sym typeface="Livvic"/>
              </a:rPr>
              <a:t>Cover</a:t>
            </a:r>
            <a:endParaRPr sz="1500">
              <a:solidFill>
                <a:srgbClr val="595959"/>
              </a:solidFill>
              <a:latin typeface="Livvic"/>
              <a:ea typeface="Livvic"/>
              <a:cs typeface="Livvic"/>
              <a:sym typeface="Livvic"/>
            </a:endParaRPr>
          </a:p>
        </p:txBody>
      </p:sp>
      <p:sp>
        <p:nvSpPr>
          <p:cNvPr id="411" name="Google Shape;411;p49"/>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Find the Value of Expressions, Color the Total or Difference</a:t>
            </a:r>
            <a:endParaRPr sz="1500">
              <a:solidFill>
                <a:srgbClr val="595959"/>
              </a:solidFill>
              <a:latin typeface="Livvic"/>
              <a:ea typeface="Livvic"/>
              <a:cs typeface="Livvic"/>
              <a:sym typeface="Livvic"/>
            </a:endParaRPr>
          </a:p>
        </p:txBody>
      </p:sp>
      <p:sp>
        <p:nvSpPr>
          <p:cNvPr id="412" name="Google Shape;412;p49"/>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Fingers, Add 2 Hands </a:t>
            </a:r>
            <a:endParaRPr sz="1500">
              <a:solidFill>
                <a:srgbClr val="595959"/>
              </a:solidFill>
              <a:latin typeface="Livvic"/>
              <a:ea typeface="Livvic"/>
              <a:cs typeface="Livvic"/>
              <a:sym typeface="Livvic"/>
            </a:endParaRPr>
          </a:p>
        </p:txBody>
      </p:sp>
      <p:pic>
        <p:nvPicPr>
          <p:cNvPr id="413" name="Google Shape;413;p49"/>
          <p:cNvPicPr preferRelativeResize="0"/>
          <p:nvPr/>
        </p:nvPicPr>
        <p:blipFill>
          <a:blip r:embed="rId4">
            <a:alphaModFix/>
          </a:blip>
          <a:stretch>
            <a:fillRect/>
          </a:stretch>
        </p:blipFill>
        <p:spPr>
          <a:xfrm>
            <a:off x="2997721" y="1965450"/>
            <a:ext cx="1712054" cy="1437025"/>
          </a:xfrm>
          <a:prstGeom prst="rect">
            <a:avLst/>
          </a:prstGeom>
          <a:noFill/>
          <a:ln cap="flat" cmpd="sng" w="19050">
            <a:solidFill>
              <a:schemeClr val="dk2"/>
            </a:solidFill>
            <a:prstDash val="solid"/>
            <a:round/>
            <a:headEnd len="sm" w="sm" type="none"/>
            <a:tailEnd len="sm" w="sm" type="none"/>
          </a:ln>
        </p:spPr>
      </p:pic>
      <p:pic>
        <p:nvPicPr>
          <p:cNvPr id="414" name="Google Shape;414;p49"/>
          <p:cNvPicPr preferRelativeResize="0"/>
          <p:nvPr/>
        </p:nvPicPr>
        <p:blipFill>
          <a:blip r:embed="rId5">
            <a:alphaModFix/>
          </a:blip>
          <a:stretch>
            <a:fillRect/>
          </a:stretch>
        </p:blipFill>
        <p:spPr>
          <a:xfrm>
            <a:off x="4960050" y="2277395"/>
            <a:ext cx="1712050" cy="588705"/>
          </a:xfrm>
          <a:prstGeom prst="rect">
            <a:avLst/>
          </a:prstGeom>
          <a:noFill/>
          <a:ln cap="flat" cmpd="sng" w="19050">
            <a:solidFill>
              <a:schemeClr val="dk2"/>
            </a:solidFill>
            <a:prstDash val="solid"/>
            <a:round/>
            <a:headEnd len="sm" w="sm" type="none"/>
            <a:tailEnd len="sm" w="sm" type="none"/>
          </a:ln>
        </p:spPr>
      </p:pic>
      <p:pic>
        <p:nvPicPr>
          <p:cNvPr id="415" name="Google Shape;415;p49"/>
          <p:cNvPicPr preferRelativeResize="0"/>
          <p:nvPr/>
        </p:nvPicPr>
        <p:blipFill>
          <a:blip r:embed="rId6">
            <a:alphaModFix/>
          </a:blip>
          <a:stretch>
            <a:fillRect/>
          </a:stretch>
        </p:blipFill>
        <p:spPr>
          <a:xfrm>
            <a:off x="7076958" y="2219619"/>
            <a:ext cx="1362075" cy="92869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9" name="Shape 419"/>
        <p:cNvGrpSpPr/>
        <p:nvPr/>
      </p:nvGrpSpPr>
      <p:grpSpPr>
        <a:xfrm>
          <a:off x="0" y="0"/>
          <a:ext cx="0" cy="0"/>
          <a:chOff x="0" y="0"/>
          <a:chExt cx="0" cy="0"/>
        </a:xfrm>
      </p:grpSpPr>
      <p:sp>
        <p:nvSpPr>
          <p:cNvPr id="420" name="Google Shape;420;p5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21" name="Google Shape;421;p50"/>
          <p:cNvPicPr preferRelativeResize="0"/>
          <p:nvPr/>
        </p:nvPicPr>
        <p:blipFill>
          <a:blip r:embed="rId3">
            <a:alphaModFix/>
          </a:blip>
          <a:stretch>
            <a:fillRect/>
          </a:stretch>
        </p:blipFill>
        <p:spPr>
          <a:xfrm>
            <a:off x="6521073" y="2902950"/>
            <a:ext cx="1728650" cy="1529500"/>
          </a:xfrm>
          <a:prstGeom prst="rect">
            <a:avLst/>
          </a:prstGeom>
          <a:noFill/>
          <a:ln>
            <a:noFill/>
          </a:ln>
        </p:spPr>
      </p:pic>
      <p:sp>
        <p:nvSpPr>
          <p:cNvPr id="422" name="Google Shape;422;p50"/>
          <p:cNvSpPr txBox="1"/>
          <p:nvPr/>
        </p:nvSpPr>
        <p:spPr>
          <a:xfrm>
            <a:off x="954650" y="472675"/>
            <a:ext cx="6700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Hepta Slab"/>
                <a:ea typeface="Hepta Slab"/>
                <a:cs typeface="Hepta Slab"/>
                <a:sym typeface="Hepta Slab"/>
              </a:rPr>
              <a:t>Today we wrote expressions to represent the 2 parts in pattern block designs.</a:t>
            </a:r>
            <a:endParaRPr sz="1900">
              <a:latin typeface="Hepta Slab"/>
              <a:ea typeface="Hepta Slab"/>
              <a:cs typeface="Hepta Slab"/>
              <a:sym typeface="Hepta Slab"/>
            </a:endParaRPr>
          </a:p>
        </p:txBody>
      </p:sp>
      <p:sp>
        <p:nvSpPr>
          <p:cNvPr id="423" name="Google Shape;423;p50"/>
          <p:cNvSpPr/>
          <p:nvPr/>
        </p:nvSpPr>
        <p:spPr>
          <a:xfrm flipH="1">
            <a:off x="4601337" y="1852025"/>
            <a:ext cx="1919738" cy="143944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50"/>
          <p:cNvSpPr txBox="1"/>
          <p:nvPr/>
        </p:nvSpPr>
        <p:spPr>
          <a:xfrm>
            <a:off x="4736050" y="2052750"/>
            <a:ext cx="1650300" cy="85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 Is there another expression we could write?</a:t>
            </a:r>
            <a:endParaRPr b="1" sz="900">
              <a:solidFill>
                <a:srgbClr val="595959"/>
              </a:solidFill>
            </a:endParaRPr>
          </a:p>
        </p:txBody>
      </p:sp>
      <p:pic>
        <p:nvPicPr>
          <p:cNvPr id="425" name="Google Shape;425;p50"/>
          <p:cNvPicPr preferRelativeResize="0"/>
          <p:nvPr/>
        </p:nvPicPr>
        <p:blipFill>
          <a:blip r:embed="rId4">
            <a:alphaModFix/>
          </a:blip>
          <a:stretch>
            <a:fillRect/>
          </a:stretch>
        </p:blipFill>
        <p:spPr>
          <a:xfrm>
            <a:off x="1061775" y="2377725"/>
            <a:ext cx="2828925" cy="1343025"/>
          </a:xfrm>
          <a:prstGeom prst="rect">
            <a:avLst/>
          </a:prstGeom>
          <a:noFill/>
          <a:ln>
            <a:noFill/>
          </a:ln>
        </p:spPr>
      </p:pic>
      <p:sp>
        <p:nvSpPr>
          <p:cNvPr id="426" name="Google Shape;426;p50"/>
          <p:cNvSpPr txBox="1"/>
          <p:nvPr/>
        </p:nvSpPr>
        <p:spPr>
          <a:xfrm>
            <a:off x="901100" y="1596625"/>
            <a:ext cx="3150300" cy="1113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Elena wrote 5 + 3 to represent the parts in this design.</a:t>
            </a:r>
            <a:endParaRPr sz="1600">
              <a:latin typeface="Livvic"/>
              <a:ea typeface="Livvic"/>
              <a:cs typeface="Livvic"/>
              <a:sym typeface="Livvic"/>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30" name="Shape 430"/>
        <p:cNvGrpSpPr/>
        <p:nvPr/>
      </p:nvGrpSpPr>
      <p:grpSpPr>
        <a:xfrm>
          <a:off x="0" y="0"/>
          <a:ext cx="0" cy="0"/>
          <a:chOff x="0" y="0"/>
          <a:chExt cx="0" cy="0"/>
        </a:xfrm>
      </p:grpSpPr>
      <p:sp>
        <p:nvSpPr>
          <p:cNvPr id="431" name="Google Shape;431;p51"/>
          <p:cNvSpPr txBox="1"/>
          <p:nvPr>
            <p:ph type="ctrTitle"/>
          </p:nvPr>
        </p:nvSpPr>
        <p:spPr>
          <a:xfrm>
            <a:off x="1240100" y="719850"/>
            <a:ext cx="6614400" cy="172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Snap the Cubes</a:t>
            </a:r>
            <a:endParaRPr sz="4200">
              <a:solidFill>
                <a:srgbClr val="434343"/>
              </a:solidFill>
              <a:latin typeface="Hepta Slab"/>
              <a:ea typeface="Hepta Slab"/>
              <a:cs typeface="Hepta Slab"/>
              <a:sym typeface="Hepta Slab"/>
            </a:endParaRPr>
          </a:p>
        </p:txBody>
      </p:sp>
      <p:sp>
        <p:nvSpPr>
          <p:cNvPr id="432" name="Google Shape;432;p51"/>
          <p:cNvSpPr txBox="1"/>
          <p:nvPr/>
        </p:nvSpPr>
        <p:spPr>
          <a:xfrm flipH="1">
            <a:off x="1794200" y="2488925"/>
            <a:ext cx="6060300" cy="51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snap towers into 2 parts, record the parts, and look for patterns.</a:t>
            </a:r>
            <a:endParaRPr>
              <a:latin typeface="Quicksand"/>
              <a:ea typeface="Quicksand"/>
              <a:cs typeface="Quicksand"/>
              <a:sym typeface="Quicksand"/>
            </a:endParaRPr>
          </a:p>
        </p:txBody>
      </p:sp>
      <p:sp>
        <p:nvSpPr>
          <p:cNvPr id="433" name="Google Shape;433;p51"/>
          <p:cNvSpPr/>
          <p:nvPr/>
        </p:nvSpPr>
        <p:spPr>
          <a:xfrm>
            <a:off x="1307977" y="24889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51"/>
          <p:cNvSpPr txBox="1"/>
          <p:nvPr/>
        </p:nvSpPr>
        <p:spPr>
          <a:xfrm>
            <a:off x="0" y="4834325"/>
            <a:ext cx="53946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K.CC.B.5, K.OA.A.1, K.OA.A.2, K.OA.A.3</a:t>
            </a:r>
            <a:endParaRPr sz="1100">
              <a:latin typeface="Quicksand"/>
              <a:ea typeface="Quicksand"/>
              <a:cs typeface="Quicksand"/>
              <a:sym typeface="Quicksand"/>
            </a:endParaRPr>
          </a:p>
        </p:txBody>
      </p:sp>
      <p:sp>
        <p:nvSpPr>
          <p:cNvPr id="435" name="Google Shape;435;p51"/>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9" name="Shape 439"/>
        <p:cNvGrpSpPr/>
        <p:nvPr/>
      </p:nvGrpSpPr>
      <p:grpSpPr>
        <a:xfrm>
          <a:off x="0" y="0"/>
          <a:ext cx="0" cy="0"/>
          <a:chOff x="0" y="0"/>
          <a:chExt cx="0" cy="0"/>
        </a:xfrm>
      </p:grpSpPr>
      <p:sp>
        <p:nvSpPr>
          <p:cNvPr id="440" name="Google Shape;440;p52"/>
          <p:cNvSpPr/>
          <p:nvPr/>
        </p:nvSpPr>
        <p:spPr>
          <a:xfrm>
            <a:off x="6517475" y="2809725"/>
            <a:ext cx="1950000" cy="10131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2"/>
          <p:cNvSpPr/>
          <p:nvPr/>
        </p:nvSpPr>
        <p:spPr>
          <a:xfrm>
            <a:off x="557225" y="1660925"/>
            <a:ext cx="1950000" cy="10131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2"/>
          <p:cNvSpPr txBox="1"/>
          <p:nvPr>
            <p:ph type="ctrTitle"/>
          </p:nvPr>
        </p:nvSpPr>
        <p:spPr>
          <a:xfrm>
            <a:off x="593900" y="762600"/>
            <a:ext cx="7422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Notice and Wonder: </a:t>
            </a:r>
            <a:endParaRPr sz="31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100">
                <a:solidFill>
                  <a:srgbClr val="595959"/>
                </a:solidFill>
                <a:latin typeface="Hepta Slab"/>
                <a:ea typeface="Hepta Slab"/>
                <a:cs typeface="Hepta Slab"/>
                <a:sym typeface="Hepta Slab"/>
              </a:rPr>
              <a:t>Connecting Cube Towers</a:t>
            </a:r>
            <a:endParaRPr b="0" sz="3100">
              <a:solidFill>
                <a:srgbClr val="595959"/>
              </a:solidFill>
              <a:latin typeface="Hepta Slab"/>
              <a:ea typeface="Hepta Slab"/>
              <a:cs typeface="Hepta Slab"/>
              <a:sym typeface="Hepta Slab"/>
            </a:endParaRPr>
          </a:p>
        </p:txBody>
      </p:sp>
      <p:sp>
        <p:nvSpPr>
          <p:cNvPr id="443" name="Google Shape;443;p5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44" name="Google Shape;444;p52"/>
          <p:cNvSpPr txBox="1"/>
          <p:nvPr/>
        </p:nvSpPr>
        <p:spPr>
          <a:xfrm>
            <a:off x="503625" y="1832375"/>
            <a:ext cx="20037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ivvic"/>
                <a:ea typeface="Livvic"/>
                <a:cs typeface="Livvic"/>
                <a:sym typeface="Livvic"/>
              </a:rPr>
              <a:t>What do you notice?</a:t>
            </a:r>
            <a:endParaRPr sz="1800">
              <a:latin typeface="Livvic"/>
              <a:ea typeface="Livvic"/>
              <a:cs typeface="Livvic"/>
              <a:sym typeface="Livvic"/>
            </a:endParaRPr>
          </a:p>
        </p:txBody>
      </p:sp>
      <p:sp>
        <p:nvSpPr>
          <p:cNvPr id="445" name="Google Shape;445;p52"/>
          <p:cNvSpPr txBox="1"/>
          <p:nvPr/>
        </p:nvSpPr>
        <p:spPr>
          <a:xfrm>
            <a:off x="6517475" y="2981325"/>
            <a:ext cx="20037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ivvic"/>
                <a:ea typeface="Livvic"/>
                <a:cs typeface="Livvic"/>
                <a:sym typeface="Livvic"/>
              </a:rPr>
              <a:t>What do you wonder?</a:t>
            </a:r>
            <a:endParaRPr sz="1800">
              <a:latin typeface="Livvic"/>
              <a:ea typeface="Livvic"/>
              <a:cs typeface="Livvic"/>
              <a:sym typeface="Livvic"/>
            </a:endParaRPr>
          </a:p>
        </p:txBody>
      </p:sp>
      <p:pic>
        <p:nvPicPr>
          <p:cNvPr id="446" name="Google Shape;446;p52"/>
          <p:cNvPicPr preferRelativeResize="0"/>
          <p:nvPr/>
        </p:nvPicPr>
        <p:blipFill>
          <a:blip r:embed="rId3">
            <a:alphaModFix/>
          </a:blip>
          <a:stretch>
            <a:fillRect/>
          </a:stretch>
        </p:blipFill>
        <p:spPr>
          <a:xfrm>
            <a:off x="3281250" y="1618050"/>
            <a:ext cx="2754475" cy="2965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0" name="Shape 450"/>
        <p:cNvGrpSpPr/>
        <p:nvPr/>
      </p:nvGrpSpPr>
      <p:grpSpPr>
        <a:xfrm>
          <a:off x="0" y="0"/>
          <a:ext cx="0" cy="0"/>
          <a:chOff x="0" y="0"/>
          <a:chExt cx="0" cy="0"/>
        </a:xfrm>
      </p:grpSpPr>
      <p:sp>
        <p:nvSpPr>
          <p:cNvPr id="451" name="Google Shape;451;p53"/>
          <p:cNvSpPr txBox="1"/>
          <p:nvPr>
            <p:ph type="ctrTitle"/>
          </p:nvPr>
        </p:nvSpPr>
        <p:spPr>
          <a:xfrm>
            <a:off x="725525" y="547025"/>
            <a:ext cx="73152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latin typeface="Hepta Slab"/>
                <a:ea typeface="Hepta Slab"/>
                <a:cs typeface="Hepta Slab"/>
                <a:sym typeface="Hepta Slab"/>
              </a:rPr>
              <a:t>Introduce Snap the Cubes, </a:t>
            </a:r>
            <a:endParaRPr sz="2600">
              <a:latin typeface="Hepta Slab"/>
              <a:ea typeface="Hepta Slab"/>
              <a:cs typeface="Hepta Slab"/>
              <a:sym typeface="Hepta Slab"/>
            </a:endParaRPr>
          </a:p>
          <a:p>
            <a:pPr indent="0" lvl="0" marL="0" rtl="0" algn="ctr">
              <a:spcBef>
                <a:spcPts val="0"/>
              </a:spcBef>
              <a:spcAft>
                <a:spcPts val="0"/>
              </a:spcAft>
              <a:buNone/>
            </a:pPr>
            <a:r>
              <a:rPr lang="en" sz="2600">
                <a:latin typeface="Hepta Slab"/>
                <a:ea typeface="Hepta Slab"/>
                <a:cs typeface="Hepta Slab"/>
                <a:sym typeface="Hepta Slab"/>
              </a:rPr>
              <a:t>Show 2 Parts</a:t>
            </a:r>
            <a:endParaRPr b="0" sz="2600">
              <a:latin typeface="Hepta Slab"/>
              <a:ea typeface="Hepta Slab"/>
              <a:cs typeface="Hepta Slab"/>
              <a:sym typeface="Hepta Slab"/>
            </a:endParaRPr>
          </a:p>
        </p:txBody>
      </p:sp>
      <p:sp>
        <p:nvSpPr>
          <p:cNvPr id="452" name="Google Shape;452;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53" name="Google Shape;453;p53"/>
          <p:cNvSpPr txBox="1"/>
          <p:nvPr/>
        </p:nvSpPr>
        <p:spPr>
          <a:xfrm>
            <a:off x="230850" y="1343725"/>
            <a:ext cx="5236500" cy="4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454" name="Google Shape;454;p53"/>
          <p:cNvSpPr txBox="1"/>
          <p:nvPr/>
        </p:nvSpPr>
        <p:spPr>
          <a:xfrm>
            <a:off x="750575" y="1343725"/>
            <a:ext cx="7939800" cy="30000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600">
                <a:solidFill>
                  <a:schemeClr val="dk1"/>
                </a:solidFill>
                <a:latin typeface="Quicksand"/>
                <a:ea typeface="Quicksand"/>
                <a:cs typeface="Quicksand"/>
                <a:sym typeface="Quicksand"/>
              </a:rPr>
              <a:t>Today we’re going to learn a game called Snap the Cubes. </a:t>
            </a:r>
            <a:endParaRPr sz="1600">
              <a:solidFill>
                <a:schemeClr val="dk1"/>
              </a:solidFill>
              <a:latin typeface="Quicksand"/>
              <a:ea typeface="Quicksand"/>
              <a:cs typeface="Quicksand"/>
              <a:sym typeface="Quicksand"/>
            </a:endParaRPr>
          </a:p>
          <a:p>
            <a:pPr indent="0" lvl="0" marL="1828800" rtl="0" algn="l">
              <a:spcBef>
                <a:spcPts val="0"/>
              </a:spcBef>
              <a:spcAft>
                <a:spcPts val="0"/>
              </a:spcAft>
              <a:buNone/>
            </a:pPr>
            <a:r>
              <a:rPr lang="en" sz="1600">
                <a:solidFill>
                  <a:schemeClr val="dk1"/>
                </a:solidFill>
                <a:latin typeface="Quicksand"/>
                <a:ea typeface="Quicksand"/>
                <a:cs typeface="Quicksand"/>
                <a:sym typeface="Quicksand"/>
              </a:rPr>
              <a:t>Let’s play 1 round together</a:t>
            </a:r>
            <a:endParaRPr sz="16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600">
              <a:solidFill>
                <a:schemeClr val="dk1"/>
              </a:solidFill>
              <a:latin typeface="Quicksand"/>
              <a:ea typeface="Quicksand"/>
              <a:cs typeface="Quicksand"/>
              <a:sym typeface="Quicksand"/>
            </a:endParaRPr>
          </a:p>
          <a:p>
            <a:pPr indent="-330200" lvl="0" marL="457200" rtl="0" algn="l">
              <a:spcBef>
                <a:spcPts val="0"/>
              </a:spcBef>
              <a:spcAft>
                <a:spcPts val="0"/>
              </a:spcAft>
              <a:buClr>
                <a:schemeClr val="dk1"/>
              </a:buClr>
              <a:buSzPts val="1600"/>
              <a:buFont typeface="Quicksand"/>
              <a:buChar char="●"/>
            </a:pPr>
            <a:r>
              <a:rPr lang="en" sz="1600">
                <a:solidFill>
                  <a:schemeClr val="dk1"/>
                </a:solidFill>
                <a:latin typeface="Quicksand"/>
                <a:ea typeface="Quicksand"/>
                <a:cs typeface="Quicksand"/>
                <a:sym typeface="Quicksand"/>
              </a:rPr>
              <a:t>Start with a tower of 8 cubes. One partner breaks the cube into 2 parts.</a:t>
            </a:r>
            <a:endParaRPr sz="1600">
              <a:solidFill>
                <a:schemeClr val="dk1"/>
              </a:solidFill>
              <a:latin typeface="Quicksand"/>
              <a:ea typeface="Quicksand"/>
              <a:cs typeface="Quicksand"/>
              <a:sym typeface="Quicksand"/>
            </a:endParaRPr>
          </a:p>
          <a:p>
            <a:pPr indent="-330200" lvl="0" marL="457200" rtl="0" algn="l">
              <a:spcBef>
                <a:spcPts val="0"/>
              </a:spcBef>
              <a:spcAft>
                <a:spcPts val="0"/>
              </a:spcAft>
              <a:buClr>
                <a:schemeClr val="dk1"/>
              </a:buClr>
              <a:buSzPts val="1600"/>
              <a:buFont typeface="Quicksand"/>
              <a:buChar char="●"/>
            </a:pPr>
            <a:r>
              <a:rPr lang="en" sz="1600">
                <a:solidFill>
                  <a:schemeClr val="dk1"/>
                </a:solidFill>
                <a:latin typeface="Quicksand"/>
                <a:ea typeface="Quicksand"/>
                <a:cs typeface="Quicksand"/>
                <a:sym typeface="Quicksand"/>
              </a:rPr>
              <a:t>The other partner describes what happened to the tower. Tell your partner what happened to my tower.</a:t>
            </a:r>
            <a:endParaRPr sz="1600">
              <a:solidFill>
                <a:schemeClr val="dk1"/>
              </a:solidFill>
              <a:latin typeface="Quicksand"/>
              <a:ea typeface="Quicksand"/>
              <a:cs typeface="Quicksand"/>
              <a:sym typeface="Quicksand"/>
            </a:endParaRPr>
          </a:p>
          <a:p>
            <a:pPr indent="-330200" lvl="0" marL="457200" rtl="0" algn="l">
              <a:spcBef>
                <a:spcPts val="0"/>
              </a:spcBef>
              <a:spcAft>
                <a:spcPts val="0"/>
              </a:spcAft>
              <a:buClr>
                <a:schemeClr val="dk1"/>
              </a:buClr>
              <a:buSzPts val="1600"/>
              <a:buFont typeface="Quicksand"/>
              <a:buChar char="●"/>
            </a:pPr>
            <a:r>
              <a:rPr lang="en" sz="1600">
                <a:solidFill>
                  <a:schemeClr val="dk1"/>
                </a:solidFill>
                <a:latin typeface="Quicksand"/>
                <a:ea typeface="Quicksand"/>
                <a:cs typeface="Quicksand"/>
                <a:sym typeface="Quicksand"/>
              </a:rPr>
              <a:t>Both partners record the two parts with a drawing and an expression.</a:t>
            </a:r>
            <a:endParaRPr sz="1600">
              <a:solidFill>
                <a:schemeClr val="dk1"/>
              </a:solidFill>
              <a:latin typeface="Quicksand"/>
              <a:ea typeface="Quicksand"/>
              <a:cs typeface="Quicksand"/>
              <a:sym typeface="Quicksand"/>
            </a:endParaRPr>
          </a:p>
          <a:p>
            <a:pPr indent="-330200" lvl="0" marL="457200" rtl="0" algn="l">
              <a:spcBef>
                <a:spcPts val="0"/>
              </a:spcBef>
              <a:spcAft>
                <a:spcPts val="0"/>
              </a:spcAft>
              <a:buClr>
                <a:schemeClr val="dk1"/>
              </a:buClr>
              <a:buSzPts val="1600"/>
              <a:buFont typeface="Quicksand"/>
              <a:buChar char="●"/>
            </a:pPr>
            <a:r>
              <a:rPr lang="en" sz="1600">
                <a:solidFill>
                  <a:schemeClr val="dk1"/>
                </a:solidFill>
                <a:latin typeface="Quicksand"/>
                <a:ea typeface="Quicksand"/>
                <a:cs typeface="Quicksand"/>
                <a:sym typeface="Quicksand"/>
              </a:rPr>
              <a:t>Then put your tower back together, and play again. Take turns snapping the tower.</a:t>
            </a:r>
            <a:endParaRPr sz="1600">
              <a:solidFill>
                <a:schemeClr val="dk1"/>
              </a:solidFill>
              <a:latin typeface="Quicksand"/>
              <a:ea typeface="Quicksand"/>
              <a:cs typeface="Quicksand"/>
              <a:sym typeface="Quicksand"/>
            </a:endParaRPr>
          </a:p>
        </p:txBody>
      </p:sp>
      <p:pic>
        <p:nvPicPr>
          <p:cNvPr id="455" name="Google Shape;455;p53"/>
          <p:cNvPicPr preferRelativeResize="0"/>
          <p:nvPr/>
        </p:nvPicPr>
        <p:blipFill>
          <a:blip r:embed="rId3">
            <a:alphaModFix/>
          </a:blip>
          <a:stretch>
            <a:fillRect/>
          </a:stretch>
        </p:blipFill>
        <p:spPr>
          <a:xfrm>
            <a:off x="3165950" y="3606750"/>
            <a:ext cx="3201775" cy="958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9" name="Shape 459"/>
        <p:cNvGrpSpPr/>
        <p:nvPr/>
      </p:nvGrpSpPr>
      <p:grpSpPr>
        <a:xfrm>
          <a:off x="0" y="0"/>
          <a:ext cx="0" cy="0"/>
          <a:chOff x="0" y="0"/>
          <a:chExt cx="0" cy="0"/>
        </a:xfrm>
      </p:grpSpPr>
      <p:sp>
        <p:nvSpPr>
          <p:cNvPr id="460" name="Google Shape;460;p54"/>
          <p:cNvSpPr txBox="1"/>
          <p:nvPr>
            <p:ph type="ctrTitle"/>
          </p:nvPr>
        </p:nvSpPr>
        <p:spPr>
          <a:xfrm>
            <a:off x="1168000" y="476950"/>
            <a:ext cx="6547200" cy="63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595959"/>
                </a:solidFill>
                <a:latin typeface="Hepta Slab"/>
                <a:ea typeface="Hepta Slab"/>
                <a:cs typeface="Hepta Slab"/>
                <a:sym typeface="Hepta Slab"/>
              </a:rPr>
              <a:t>Patterns in Decompositions</a:t>
            </a:r>
            <a:endParaRPr b="0" sz="3000">
              <a:solidFill>
                <a:srgbClr val="595959"/>
              </a:solidFill>
              <a:latin typeface="Hepta Slab"/>
              <a:ea typeface="Hepta Slab"/>
              <a:cs typeface="Hepta Slab"/>
              <a:sym typeface="Hepta Slab"/>
            </a:endParaRPr>
          </a:p>
        </p:txBody>
      </p:sp>
      <p:sp>
        <p:nvSpPr>
          <p:cNvPr id="461" name="Google Shape;461;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62" name="Google Shape;462;p54"/>
          <p:cNvSpPr txBox="1"/>
          <p:nvPr/>
        </p:nvSpPr>
        <p:spPr>
          <a:xfrm>
            <a:off x="873600" y="1108750"/>
            <a:ext cx="7396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595959"/>
                </a:solidFill>
                <a:latin typeface="Livvic"/>
                <a:ea typeface="Livvic"/>
                <a:cs typeface="Livvic"/>
                <a:sym typeface="Livvic"/>
              </a:rPr>
              <a:t>Andre and Priya played snap with 8 cubes. They used 2 different colors to show how they broke their tower. </a:t>
            </a:r>
            <a:endParaRPr sz="1800">
              <a:solidFill>
                <a:srgbClr val="595959"/>
              </a:solidFill>
              <a:latin typeface="Livvic"/>
              <a:ea typeface="Livvic"/>
              <a:cs typeface="Livvic"/>
              <a:sym typeface="Livvic"/>
            </a:endParaRPr>
          </a:p>
          <a:p>
            <a:pPr indent="-336550" lvl="0" marL="457200" rtl="0" algn="l">
              <a:spcBef>
                <a:spcPts val="1000"/>
              </a:spcBef>
              <a:spcAft>
                <a:spcPts val="0"/>
              </a:spcAft>
              <a:buClr>
                <a:srgbClr val="595959"/>
              </a:buClr>
              <a:buSzPts val="1700"/>
              <a:buFont typeface="Livvic"/>
              <a:buChar char="●"/>
            </a:pPr>
            <a:r>
              <a:rPr lang="en" sz="1700">
                <a:solidFill>
                  <a:srgbClr val="595959"/>
                </a:solidFill>
                <a:latin typeface="Livvic"/>
                <a:ea typeface="Livvic"/>
                <a:cs typeface="Livvic"/>
                <a:sym typeface="Livvic"/>
              </a:rPr>
              <a:t>Write an expression to represent the 2 parts in each drawing. </a:t>
            </a:r>
            <a:endParaRPr sz="1700">
              <a:solidFill>
                <a:srgbClr val="595959"/>
              </a:solidFill>
              <a:latin typeface="Livvic"/>
              <a:ea typeface="Livvic"/>
              <a:cs typeface="Livvic"/>
              <a:sym typeface="Livvic"/>
            </a:endParaRPr>
          </a:p>
          <a:p>
            <a:pPr indent="0" lvl="0" marL="457200" rtl="0" algn="l">
              <a:spcBef>
                <a:spcPts val="1000"/>
              </a:spcBef>
              <a:spcAft>
                <a:spcPts val="0"/>
              </a:spcAft>
              <a:buNone/>
            </a:pPr>
            <a:r>
              <a:t/>
            </a:r>
            <a:endParaRPr sz="1700">
              <a:solidFill>
                <a:srgbClr val="595959"/>
              </a:solidFill>
              <a:latin typeface="Livvic"/>
              <a:ea typeface="Livvic"/>
              <a:cs typeface="Livvic"/>
              <a:sym typeface="Livvic"/>
            </a:endParaRPr>
          </a:p>
          <a:p>
            <a:pPr indent="0" lvl="0" marL="457200" rtl="0" algn="l">
              <a:spcBef>
                <a:spcPts val="1000"/>
              </a:spcBef>
              <a:spcAft>
                <a:spcPts val="1000"/>
              </a:spcAft>
              <a:buNone/>
            </a:pPr>
            <a:r>
              <a:t/>
            </a:r>
            <a:endParaRPr sz="2100">
              <a:solidFill>
                <a:srgbClr val="595959"/>
              </a:solidFill>
              <a:latin typeface="Livvic"/>
              <a:ea typeface="Livvic"/>
              <a:cs typeface="Livvic"/>
              <a:sym typeface="Livvic"/>
            </a:endParaRPr>
          </a:p>
        </p:txBody>
      </p:sp>
      <p:pic>
        <p:nvPicPr>
          <p:cNvPr id="463" name="Google Shape;463;p54"/>
          <p:cNvPicPr preferRelativeResize="0"/>
          <p:nvPr/>
        </p:nvPicPr>
        <p:blipFill>
          <a:blip r:embed="rId3">
            <a:alphaModFix/>
          </a:blip>
          <a:stretch>
            <a:fillRect/>
          </a:stretch>
        </p:blipFill>
        <p:spPr>
          <a:xfrm>
            <a:off x="2466975" y="2234075"/>
            <a:ext cx="4210050" cy="2428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7" name="Shape 467"/>
        <p:cNvGrpSpPr/>
        <p:nvPr/>
      </p:nvGrpSpPr>
      <p:grpSpPr>
        <a:xfrm>
          <a:off x="0" y="0"/>
          <a:ext cx="0" cy="0"/>
          <a:chOff x="0" y="0"/>
          <a:chExt cx="0" cy="0"/>
        </a:xfrm>
      </p:grpSpPr>
      <p:sp>
        <p:nvSpPr>
          <p:cNvPr id="468" name="Google Shape;468;p55"/>
          <p:cNvSpPr txBox="1"/>
          <p:nvPr>
            <p:ph type="ctrTitle"/>
          </p:nvPr>
        </p:nvSpPr>
        <p:spPr>
          <a:xfrm>
            <a:off x="1168000" y="476950"/>
            <a:ext cx="6547200" cy="63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595959"/>
                </a:solidFill>
                <a:latin typeface="Hepta Slab"/>
                <a:ea typeface="Hepta Slab"/>
                <a:cs typeface="Hepta Slab"/>
                <a:sym typeface="Hepta Slab"/>
              </a:rPr>
              <a:t>Patterns in Decompositions</a:t>
            </a:r>
            <a:endParaRPr b="0" sz="3000">
              <a:solidFill>
                <a:srgbClr val="595959"/>
              </a:solidFill>
              <a:latin typeface="Hepta Slab"/>
              <a:ea typeface="Hepta Slab"/>
              <a:cs typeface="Hepta Slab"/>
              <a:sym typeface="Hepta Slab"/>
            </a:endParaRPr>
          </a:p>
        </p:txBody>
      </p:sp>
      <p:sp>
        <p:nvSpPr>
          <p:cNvPr id="469" name="Google Shape;469;p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70" name="Google Shape;470;p55"/>
          <p:cNvSpPr txBox="1"/>
          <p:nvPr/>
        </p:nvSpPr>
        <p:spPr>
          <a:xfrm>
            <a:off x="873600" y="1108750"/>
            <a:ext cx="7396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595959"/>
                </a:solidFill>
                <a:latin typeface="Livvic"/>
                <a:ea typeface="Livvic"/>
                <a:cs typeface="Livvic"/>
                <a:sym typeface="Livvic"/>
              </a:rPr>
              <a:t>Andre and Priya played snap with 8 cubes. They used 2 different colors to show how they broke their tower. </a:t>
            </a:r>
            <a:endParaRPr sz="1800">
              <a:solidFill>
                <a:srgbClr val="595959"/>
              </a:solidFill>
              <a:latin typeface="Livvic"/>
              <a:ea typeface="Livvic"/>
              <a:cs typeface="Livvic"/>
              <a:sym typeface="Livvic"/>
            </a:endParaRPr>
          </a:p>
          <a:p>
            <a:pPr indent="-336550" lvl="0" marL="457200" rtl="0" algn="l">
              <a:spcBef>
                <a:spcPts val="1000"/>
              </a:spcBef>
              <a:spcAft>
                <a:spcPts val="0"/>
              </a:spcAft>
              <a:buClr>
                <a:srgbClr val="595959"/>
              </a:buClr>
              <a:buSzPts val="1700"/>
              <a:buFont typeface="Livvic"/>
              <a:buChar char="●"/>
            </a:pPr>
            <a:r>
              <a:rPr lang="en" sz="1700">
                <a:solidFill>
                  <a:srgbClr val="595959"/>
                </a:solidFill>
                <a:latin typeface="Livvic"/>
                <a:ea typeface="Livvic"/>
                <a:cs typeface="Livvic"/>
                <a:sym typeface="Livvic"/>
              </a:rPr>
              <a:t>Write an expression to represent the 2 parts in each drawing. </a:t>
            </a:r>
            <a:endParaRPr sz="1700">
              <a:solidFill>
                <a:srgbClr val="595959"/>
              </a:solidFill>
              <a:latin typeface="Livvic"/>
              <a:ea typeface="Livvic"/>
              <a:cs typeface="Livvic"/>
              <a:sym typeface="Livvic"/>
            </a:endParaRPr>
          </a:p>
          <a:p>
            <a:pPr indent="0" lvl="0" marL="457200" rtl="0" algn="l">
              <a:spcBef>
                <a:spcPts val="1000"/>
              </a:spcBef>
              <a:spcAft>
                <a:spcPts val="0"/>
              </a:spcAft>
              <a:buNone/>
            </a:pPr>
            <a:r>
              <a:t/>
            </a:r>
            <a:endParaRPr sz="1700">
              <a:solidFill>
                <a:srgbClr val="595959"/>
              </a:solidFill>
              <a:latin typeface="Livvic"/>
              <a:ea typeface="Livvic"/>
              <a:cs typeface="Livvic"/>
              <a:sym typeface="Livvic"/>
            </a:endParaRPr>
          </a:p>
          <a:p>
            <a:pPr indent="0" lvl="0" marL="457200" rtl="0" algn="l">
              <a:spcBef>
                <a:spcPts val="1000"/>
              </a:spcBef>
              <a:spcAft>
                <a:spcPts val="1000"/>
              </a:spcAft>
              <a:buNone/>
            </a:pPr>
            <a:r>
              <a:t/>
            </a:r>
            <a:endParaRPr sz="2100">
              <a:solidFill>
                <a:srgbClr val="595959"/>
              </a:solidFill>
              <a:latin typeface="Livvic"/>
              <a:ea typeface="Livvic"/>
              <a:cs typeface="Livvic"/>
              <a:sym typeface="Livvic"/>
            </a:endParaRPr>
          </a:p>
        </p:txBody>
      </p:sp>
      <p:pic>
        <p:nvPicPr>
          <p:cNvPr id="471" name="Google Shape;471;p55"/>
          <p:cNvPicPr preferRelativeResize="0"/>
          <p:nvPr/>
        </p:nvPicPr>
        <p:blipFill>
          <a:blip r:embed="rId3">
            <a:alphaModFix/>
          </a:blip>
          <a:stretch>
            <a:fillRect/>
          </a:stretch>
        </p:blipFill>
        <p:spPr>
          <a:xfrm>
            <a:off x="2434825" y="2276925"/>
            <a:ext cx="4105275" cy="2390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5" name="Shape 475"/>
        <p:cNvGrpSpPr/>
        <p:nvPr/>
      </p:nvGrpSpPr>
      <p:grpSpPr>
        <a:xfrm>
          <a:off x="0" y="0"/>
          <a:ext cx="0" cy="0"/>
          <a:chOff x="0" y="0"/>
          <a:chExt cx="0" cy="0"/>
        </a:xfrm>
      </p:grpSpPr>
      <p:sp>
        <p:nvSpPr>
          <p:cNvPr id="476" name="Google Shape;476;p56"/>
          <p:cNvSpPr txBox="1"/>
          <p:nvPr>
            <p:ph type="ctrTitle"/>
          </p:nvPr>
        </p:nvSpPr>
        <p:spPr>
          <a:xfrm>
            <a:off x="1168000" y="476950"/>
            <a:ext cx="6547200" cy="63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595959"/>
                </a:solidFill>
                <a:latin typeface="Hepta Slab"/>
                <a:ea typeface="Hepta Slab"/>
                <a:cs typeface="Hepta Slab"/>
                <a:sym typeface="Hepta Slab"/>
              </a:rPr>
              <a:t>Patterns in Decompositions</a:t>
            </a:r>
            <a:endParaRPr b="0" sz="3000">
              <a:solidFill>
                <a:srgbClr val="595959"/>
              </a:solidFill>
              <a:latin typeface="Hepta Slab"/>
              <a:ea typeface="Hepta Slab"/>
              <a:cs typeface="Hepta Slab"/>
              <a:sym typeface="Hepta Slab"/>
            </a:endParaRPr>
          </a:p>
        </p:txBody>
      </p:sp>
      <p:sp>
        <p:nvSpPr>
          <p:cNvPr id="477" name="Google Shape;477;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78" name="Google Shape;478;p56"/>
          <p:cNvSpPr txBox="1"/>
          <p:nvPr/>
        </p:nvSpPr>
        <p:spPr>
          <a:xfrm>
            <a:off x="873600" y="1108750"/>
            <a:ext cx="73968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595959"/>
                </a:solidFill>
                <a:latin typeface="Livvic"/>
                <a:ea typeface="Livvic"/>
                <a:cs typeface="Livvic"/>
                <a:sym typeface="Livvic"/>
              </a:rPr>
              <a:t>Andre and Priya played snap with 8 cubes. They used 2 different colors to show how they broke their tower. </a:t>
            </a:r>
            <a:endParaRPr sz="1800">
              <a:solidFill>
                <a:srgbClr val="595959"/>
              </a:solidFill>
              <a:latin typeface="Livvic"/>
              <a:ea typeface="Livvic"/>
              <a:cs typeface="Livvic"/>
              <a:sym typeface="Livvic"/>
            </a:endParaRPr>
          </a:p>
          <a:p>
            <a:pPr indent="-336550" lvl="0" marL="457200" rtl="0" algn="l">
              <a:spcBef>
                <a:spcPts val="1000"/>
              </a:spcBef>
              <a:spcAft>
                <a:spcPts val="0"/>
              </a:spcAft>
              <a:buClr>
                <a:srgbClr val="595959"/>
              </a:buClr>
              <a:buSzPts val="1700"/>
              <a:buFont typeface="Livvic"/>
              <a:buChar char="●"/>
            </a:pPr>
            <a:r>
              <a:rPr lang="en" sz="1700">
                <a:solidFill>
                  <a:srgbClr val="595959"/>
                </a:solidFill>
                <a:latin typeface="Livvic"/>
                <a:ea typeface="Livvic"/>
                <a:cs typeface="Livvic"/>
                <a:sym typeface="Livvic"/>
              </a:rPr>
              <a:t>Write an expression to represent the 2 parts in each drawing. </a:t>
            </a:r>
            <a:endParaRPr sz="1700">
              <a:solidFill>
                <a:srgbClr val="595959"/>
              </a:solidFill>
              <a:latin typeface="Livvic"/>
              <a:ea typeface="Livvic"/>
              <a:cs typeface="Livvic"/>
              <a:sym typeface="Livvic"/>
            </a:endParaRPr>
          </a:p>
          <a:p>
            <a:pPr indent="0" lvl="0" marL="457200" rtl="0" algn="l">
              <a:spcBef>
                <a:spcPts val="1000"/>
              </a:spcBef>
              <a:spcAft>
                <a:spcPts val="0"/>
              </a:spcAft>
              <a:buNone/>
            </a:pPr>
            <a:r>
              <a:t/>
            </a:r>
            <a:endParaRPr sz="1700">
              <a:solidFill>
                <a:srgbClr val="595959"/>
              </a:solidFill>
              <a:latin typeface="Livvic"/>
              <a:ea typeface="Livvic"/>
              <a:cs typeface="Livvic"/>
              <a:sym typeface="Livvic"/>
            </a:endParaRPr>
          </a:p>
          <a:p>
            <a:pPr indent="0" lvl="0" marL="457200" rtl="0" algn="l">
              <a:spcBef>
                <a:spcPts val="1000"/>
              </a:spcBef>
              <a:spcAft>
                <a:spcPts val="1000"/>
              </a:spcAft>
              <a:buNone/>
            </a:pPr>
            <a:r>
              <a:t/>
            </a:r>
            <a:endParaRPr sz="2100">
              <a:solidFill>
                <a:srgbClr val="595959"/>
              </a:solidFill>
              <a:latin typeface="Livvic"/>
              <a:ea typeface="Livvic"/>
              <a:cs typeface="Livvic"/>
              <a:sym typeface="Livvic"/>
            </a:endParaRPr>
          </a:p>
        </p:txBody>
      </p:sp>
      <p:pic>
        <p:nvPicPr>
          <p:cNvPr id="479" name="Google Shape;479;p56"/>
          <p:cNvPicPr preferRelativeResize="0"/>
          <p:nvPr/>
        </p:nvPicPr>
        <p:blipFill>
          <a:blip r:embed="rId3">
            <a:alphaModFix/>
          </a:blip>
          <a:stretch>
            <a:fillRect/>
          </a:stretch>
        </p:blipFill>
        <p:spPr>
          <a:xfrm>
            <a:off x="2490788" y="2287650"/>
            <a:ext cx="4162425" cy="2343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83" name="Shape 483"/>
        <p:cNvGrpSpPr/>
        <p:nvPr/>
      </p:nvGrpSpPr>
      <p:grpSpPr>
        <a:xfrm>
          <a:off x="0" y="0"/>
          <a:ext cx="0" cy="0"/>
          <a:chOff x="0" y="0"/>
          <a:chExt cx="0" cy="0"/>
        </a:xfrm>
      </p:grpSpPr>
      <p:sp>
        <p:nvSpPr>
          <p:cNvPr id="484" name="Google Shape;484;p57"/>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485" name="Google Shape;485;p57"/>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486" name="Google Shape;486;p57"/>
          <p:cNvSpPr txBox="1"/>
          <p:nvPr/>
        </p:nvSpPr>
        <p:spPr>
          <a:xfrm>
            <a:off x="527988" y="11678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Roll and Add, Addition Expressions </a:t>
            </a:r>
            <a:endParaRPr sz="1500">
              <a:solidFill>
                <a:srgbClr val="595959"/>
              </a:solidFill>
              <a:latin typeface="Livvic"/>
              <a:ea typeface="Livvic"/>
              <a:cs typeface="Livvic"/>
              <a:sym typeface="Livvic"/>
            </a:endParaRPr>
          </a:p>
        </p:txBody>
      </p:sp>
      <p:pic>
        <p:nvPicPr>
          <p:cNvPr id="487" name="Google Shape;487;p57"/>
          <p:cNvPicPr preferRelativeResize="0"/>
          <p:nvPr/>
        </p:nvPicPr>
        <p:blipFill>
          <a:blip r:embed="rId3">
            <a:alphaModFix/>
          </a:blip>
          <a:stretch>
            <a:fillRect/>
          </a:stretch>
        </p:blipFill>
        <p:spPr>
          <a:xfrm>
            <a:off x="895563" y="1906475"/>
            <a:ext cx="1362075" cy="1876425"/>
          </a:xfrm>
          <a:prstGeom prst="rect">
            <a:avLst/>
          </a:prstGeom>
          <a:noFill/>
          <a:ln cap="flat" cmpd="sng" w="19050">
            <a:solidFill>
              <a:schemeClr val="dk2"/>
            </a:solidFill>
            <a:prstDash val="solid"/>
            <a:round/>
            <a:headEnd len="sm" w="sm" type="none"/>
            <a:tailEnd len="sm" w="sm" type="none"/>
          </a:ln>
        </p:spPr>
      </p:pic>
      <p:sp>
        <p:nvSpPr>
          <p:cNvPr id="488" name="Google Shape;488;p57"/>
          <p:cNvSpPr txBox="1"/>
          <p:nvPr/>
        </p:nvSpPr>
        <p:spPr>
          <a:xfrm>
            <a:off x="2821438"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Shake and Spill, </a:t>
            </a:r>
            <a:endParaRPr sz="1500">
              <a:solidFill>
                <a:srgbClr val="595959"/>
              </a:solidFill>
              <a:latin typeface="Livvic"/>
              <a:ea typeface="Livvic"/>
              <a:cs typeface="Livvic"/>
              <a:sym typeface="Livvic"/>
            </a:endParaRPr>
          </a:p>
          <a:p>
            <a:pPr indent="0" lvl="0" marL="0" rtl="0" algn="ctr">
              <a:spcBef>
                <a:spcPts val="0"/>
              </a:spcBef>
              <a:spcAft>
                <a:spcPts val="0"/>
              </a:spcAft>
              <a:buNone/>
            </a:pPr>
            <a:r>
              <a:rPr lang="en" sz="1500">
                <a:solidFill>
                  <a:srgbClr val="595959"/>
                </a:solidFill>
                <a:latin typeface="Livvic"/>
                <a:ea typeface="Livvic"/>
                <a:cs typeface="Livvic"/>
                <a:sym typeface="Livvic"/>
              </a:rPr>
              <a:t>Cover</a:t>
            </a:r>
            <a:endParaRPr sz="1500">
              <a:solidFill>
                <a:srgbClr val="595959"/>
              </a:solidFill>
              <a:latin typeface="Livvic"/>
              <a:ea typeface="Livvic"/>
              <a:cs typeface="Livvic"/>
              <a:sym typeface="Livvic"/>
            </a:endParaRPr>
          </a:p>
        </p:txBody>
      </p:sp>
      <p:sp>
        <p:nvSpPr>
          <p:cNvPr id="489" name="Google Shape;489;p57"/>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Snap the Cubes, Show 2 Parts</a:t>
            </a:r>
            <a:endParaRPr sz="1500">
              <a:solidFill>
                <a:srgbClr val="595959"/>
              </a:solidFill>
              <a:latin typeface="Livvic"/>
              <a:ea typeface="Livvic"/>
              <a:cs typeface="Livvic"/>
              <a:sym typeface="Livvic"/>
            </a:endParaRPr>
          </a:p>
        </p:txBody>
      </p:sp>
      <p:sp>
        <p:nvSpPr>
          <p:cNvPr id="490" name="Google Shape;490;p57"/>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Fingers, Add 2 Hands </a:t>
            </a:r>
            <a:endParaRPr sz="1500">
              <a:solidFill>
                <a:srgbClr val="595959"/>
              </a:solidFill>
              <a:latin typeface="Livvic"/>
              <a:ea typeface="Livvic"/>
              <a:cs typeface="Livvic"/>
              <a:sym typeface="Livvic"/>
            </a:endParaRPr>
          </a:p>
        </p:txBody>
      </p:sp>
      <p:pic>
        <p:nvPicPr>
          <p:cNvPr id="491" name="Google Shape;491;p57"/>
          <p:cNvPicPr preferRelativeResize="0"/>
          <p:nvPr/>
        </p:nvPicPr>
        <p:blipFill>
          <a:blip r:embed="rId4">
            <a:alphaModFix/>
          </a:blip>
          <a:stretch>
            <a:fillRect/>
          </a:stretch>
        </p:blipFill>
        <p:spPr>
          <a:xfrm>
            <a:off x="2997721" y="1965450"/>
            <a:ext cx="1712054" cy="1437025"/>
          </a:xfrm>
          <a:prstGeom prst="rect">
            <a:avLst/>
          </a:prstGeom>
          <a:noFill/>
          <a:ln cap="flat" cmpd="sng" w="19050">
            <a:solidFill>
              <a:schemeClr val="dk2"/>
            </a:solidFill>
            <a:prstDash val="solid"/>
            <a:round/>
            <a:headEnd len="sm" w="sm" type="none"/>
            <a:tailEnd len="sm" w="sm" type="none"/>
          </a:ln>
        </p:spPr>
      </p:pic>
      <p:pic>
        <p:nvPicPr>
          <p:cNvPr id="492" name="Google Shape;492;p57"/>
          <p:cNvPicPr preferRelativeResize="0"/>
          <p:nvPr/>
        </p:nvPicPr>
        <p:blipFill>
          <a:blip r:embed="rId5">
            <a:alphaModFix/>
          </a:blip>
          <a:stretch>
            <a:fillRect/>
          </a:stretch>
        </p:blipFill>
        <p:spPr>
          <a:xfrm>
            <a:off x="7076958" y="2219619"/>
            <a:ext cx="1362075" cy="928693"/>
          </a:xfrm>
          <a:prstGeom prst="rect">
            <a:avLst/>
          </a:prstGeom>
          <a:noFill/>
          <a:ln cap="flat" cmpd="sng" w="19050">
            <a:solidFill>
              <a:schemeClr val="dk2"/>
            </a:solidFill>
            <a:prstDash val="solid"/>
            <a:round/>
            <a:headEnd len="sm" w="sm" type="none"/>
            <a:tailEnd len="sm" w="sm" type="none"/>
          </a:ln>
        </p:spPr>
      </p:pic>
      <p:pic>
        <p:nvPicPr>
          <p:cNvPr id="493" name="Google Shape;493;p57"/>
          <p:cNvPicPr preferRelativeResize="0"/>
          <p:nvPr/>
        </p:nvPicPr>
        <p:blipFill>
          <a:blip r:embed="rId6">
            <a:alphaModFix/>
          </a:blip>
          <a:stretch>
            <a:fillRect/>
          </a:stretch>
        </p:blipFill>
        <p:spPr>
          <a:xfrm>
            <a:off x="5037335" y="2219623"/>
            <a:ext cx="1712050" cy="856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7" name="Shape 497"/>
        <p:cNvGrpSpPr/>
        <p:nvPr/>
      </p:nvGrpSpPr>
      <p:grpSpPr>
        <a:xfrm>
          <a:off x="0" y="0"/>
          <a:ext cx="0" cy="0"/>
          <a:chOff x="0" y="0"/>
          <a:chExt cx="0" cy="0"/>
        </a:xfrm>
      </p:grpSpPr>
      <p:sp>
        <p:nvSpPr>
          <p:cNvPr id="498" name="Google Shape;498;p58"/>
          <p:cNvSpPr txBox="1"/>
          <p:nvPr>
            <p:ph type="ctrTitle"/>
          </p:nvPr>
        </p:nvSpPr>
        <p:spPr>
          <a:xfrm>
            <a:off x="1092675" y="90750"/>
            <a:ext cx="6783300" cy="1221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rgbClr val="595959"/>
                </a:solidFill>
                <a:latin typeface="Hepta Slab"/>
                <a:ea typeface="Hepta Slab"/>
                <a:cs typeface="Hepta Slab"/>
                <a:sym typeface="Hepta Slab"/>
              </a:rPr>
              <a:t>Today we recognized patterns when we broke numbers into 2 parts. </a:t>
            </a:r>
            <a:endParaRPr sz="3000">
              <a:solidFill>
                <a:schemeClr val="accent4"/>
              </a:solidFill>
              <a:latin typeface="Hepta Slab"/>
              <a:ea typeface="Hepta Slab"/>
              <a:cs typeface="Hepta Slab"/>
              <a:sym typeface="Hepta Slab"/>
            </a:endParaRPr>
          </a:p>
        </p:txBody>
      </p:sp>
      <p:sp>
        <p:nvSpPr>
          <p:cNvPr id="499" name="Google Shape;499;p5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00" name="Google Shape;500;p58"/>
          <p:cNvSpPr txBox="1"/>
          <p:nvPr/>
        </p:nvSpPr>
        <p:spPr>
          <a:xfrm>
            <a:off x="1756875" y="2253900"/>
            <a:ext cx="12714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501" name="Google Shape;501;p58"/>
          <p:cNvPicPr preferRelativeResize="0"/>
          <p:nvPr/>
        </p:nvPicPr>
        <p:blipFill>
          <a:blip r:embed="rId3">
            <a:alphaModFix/>
          </a:blip>
          <a:stretch>
            <a:fillRect/>
          </a:stretch>
        </p:blipFill>
        <p:spPr>
          <a:xfrm>
            <a:off x="2560501" y="2040000"/>
            <a:ext cx="2286900" cy="2023450"/>
          </a:xfrm>
          <a:prstGeom prst="rect">
            <a:avLst/>
          </a:prstGeom>
          <a:noFill/>
          <a:ln>
            <a:noFill/>
          </a:ln>
        </p:spPr>
      </p:pic>
      <p:sp>
        <p:nvSpPr>
          <p:cNvPr id="502" name="Google Shape;502;p5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503" name="Google Shape;503;p58"/>
          <p:cNvSpPr/>
          <p:nvPr/>
        </p:nvSpPr>
        <p:spPr>
          <a:xfrm>
            <a:off x="5358525" y="1837588"/>
            <a:ext cx="2517455" cy="146832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58"/>
          <p:cNvSpPr txBox="1"/>
          <p:nvPr/>
        </p:nvSpPr>
        <p:spPr>
          <a:xfrm>
            <a:off x="5630225" y="1875363"/>
            <a:ext cx="17988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2"/>
                </a:solidFill>
                <a:latin typeface="Hepta Slab"/>
                <a:ea typeface="Hepta Slab"/>
                <a:cs typeface="Hepta Slab"/>
                <a:sym typeface="Hepta Slab"/>
              </a:rPr>
              <a:t>Tell your partner what pattern you noticed.</a:t>
            </a:r>
            <a:endParaRPr sz="700">
              <a:solidFill>
                <a:srgbClr val="595959"/>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508" name="Shape 508"/>
        <p:cNvGrpSpPr/>
        <p:nvPr/>
      </p:nvGrpSpPr>
      <p:grpSpPr>
        <a:xfrm>
          <a:off x="0" y="0"/>
          <a:ext cx="0" cy="0"/>
          <a:chOff x="0" y="0"/>
          <a:chExt cx="0" cy="0"/>
        </a:xfrm>
      </p:grpSpPr>
      <p:sp>
        <p:nvSpPr>
          <p:cNvPr id="509" name="Google Shape;509;p59"/>
          <p:cNvSpPr txBox="1"/>
          <p:nvPr>
            <p:ph idx="1" type="body"/>
          </p:nvPr>
        </p:nvSpPr>
        <p:spPr>
          <a:xfrm>
            <a:off x="964275" y="1196775"/>
            <a:ext cx="7549200" cy="9357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100">
                <a:solidFill>
                  <a:srgbClr val="434343"/>
                </a:solidFill>
                <a:latin typeface="Hepta Slab"/>
                <a:ea typeface="Hepta Slab"/>
                <a:cs typeface="Hepta Slab"/>
                <a:sym typeface="Hepta Slab"/>
              </a:rPr>
              <a:t>Section Summary</a:t>
            </a:r>
            <a:endParaRPr i="0" sz="3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510" name="Google Shape;510;p59"/>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59"/>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5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59"/>
          <p:cNvSpPr txBox="1"/>
          <p:nvPr/>
        </p:nvSpPr>
        <p:spPr>
          <a:xfrm>
            <a:off x="867750" y="1196775"/>
            <a:ext cx="7913700" cy="29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Hepta Slab"/>
                <a:ea typeface="Hepta Slab"/>
                <a:cs typeface="Hepta Slab"/>
                <a:sym typeface="Hepta Slab"/>
              </a:rPr>
              <a:t>We broke numbers apart in different ways.</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rPr lang="en" sz="1500">
                <a:latin typeface="Hepta Slab"/>
                <a:ea typeface="Hepta Slab"/>
                <a:cs typeface="Hepta Slab"/>
                <a:sym typeface="Hepta Slab"/>
              </a:rPr>
              <a:t>We wrote expressions to represent the 2 parts a number was broken into. </a:t>
            </a:r>
            <a:endParaRPr sz="1500">
              <a:latin typeface="Hepta Slab"/>
              <a:ea typeface="Hepta Slab"/>
              <a:cs typeface="Hepta Slab"/>
              <a:sym typeface="Hepta Slab"/>
            </a:endParaRPr>
          </a:p>
        </p:txBody>
      </p:sp>
      <p:pic>
        <p:nvPicPr>
          <p:cNvPr id="514" name="Google Shape;514;p59"/>
          <p:cNvPicPr preferRelativeResize="0"/>
          <p:nvPr/>
        </p:nvPicPr>
        <p:blipFill>
          <a:blip r:embed="rId3">
            <a:alphaModFix/>
          </a:blip>
          <a:stretch>
            <a:fillRect/>
          </a:stretch>
        </p:blipFill>
        <p:spPr>
          <a:xfrm>
            <a:off x="1350175" y="1644250"/>
            <a:ext cx="2453876" cy="1229925"/>
          </a:xfrm>
          <a:prstGeom prst="rect">
            <a:avLst/>
          </a:prstGeom>
          <a:noFill/>
          <a:ln cap="flat" cmpd="sng" w="19050">
            <a:solidFill>
              <a:schemeClr val="dk2"/>
            </a:solidFill>
            <a:prstDash val="solid"/>
            <a:round/>
            <a:headEnd len="sm" w="sm" type="none"/>
            <a:tailEnd len="sm" w="sm" type="none"/>
          </a:ln>
        </p:spPr>
      </p:pic>
      <p:pic>
        <p:nvPicPr>
          <p:cNvPr id="515" name="Google Shape;515;p59"/>
          <p:cNvPicPr preferRelativeResize="0"/>
          <p:nvPr/>
        </p:nvPicPr>
        <p:blipFill>
          <a:blip r:embed="rId4">
            <a:alphaModFix/>
          </a:blip>
          <a:stretch>
            <a:fillRect/>
          </a:stretch>
        </p:blipFill>
        <p:spPr>
          <a:xfrm>
            <a:off x="2676550" y="3439475"/>
            <a:ext cx="3238475" cy="1430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19" name="Shape 519"/>
        <p:cNvGrpSpPr/>
        <p:nvPr/>
      </p:nvGrpSpPr>
      <p:grpSpPr>
        <a:xfrm>
          <a:off x="0" y="0"/>
          <a:ext cx="0" cy="0"/>
          <a:chOff x="0" y="0"/>
          <a:chExt cx="0" cy="0"/>
        </a:xfrm>
      </p:grpSpPr>
      <p:sp>
        <p:nvSpPr>
          <p:cNvPr id="520" name="Google Shape;520;p60"/>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Find All the Ways</a:t>
            </a:r>
            <a:endParaRPr sz="4000">
              <a:solidFill>
                <a:srgbClr val="434343"/>
              </a:solidFill>
              <a:latin typeface="Hepta Slab"/>
              <a:ea typeface="Hepta Slab"/>
              <a:cs typeface="Hepta Slab"/>
              <a:sym typeface="Hepta Slab"/>
            </a:endParaRPr>
          </a:p>
        </p:txBody>
      </p:sp>
      <p:sp>
        <p:nvSpPr>
          <p:cNvPr id="521" name="Google Shape;521;p60"/>
          <p:cNvSpPr txBox="1"/>
          <p:nvPr/>
        </p:nvSpPr>
        <p:spPr>
          <a:xfrm>
            <a:off x="2614625" y="2679425"/>
            <a:ext cx="4639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all the ways to break apart a number.</a:t>
            </a:r>
            <a:endParaRPr>
              <a:latin typeface="Quicksand"/>
              <a:ea typeface="Quicksand"/>
              <a:cs typeface="Quicksand"/>
              <a:sym typeface="Quicksand"/>
            </a:endParaRPr>
          </a:p>
        </p:txBody>
      </p:sp>
      <p:sp>
        <p:nvSpPr>
          <p:cNvPr id="522" name="Google Shape;522;p60"/>
          <p:cNvSpPr/>
          <p:nvPr/>
        </p:nvSpPr>
        <p:spPr>
          <a:xfrm>
            <a:off x="2064552" y="2679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60"/>
          <p:cNvSpPr txBox="1"/>
          <p:nvPr/>
        </p:nvSpPr>
        <p:spPr>
          <a:xfrm>
            <a:off x="0" y="4834325"/>
            <a:ext cx="6351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K.CC.A.1, K.CC.A.2, K.CC.A.3, K.CC.B.5, K.OA.A.1, K.OA.A.2, K.OA.A.3 </a:t>
            </a:r>
            <a:endParaRPr sz="1100">
              <a:latin typeface="Quicksand"/>
              <a:ea typeface="Quicksand"/>
              <a:cs typeface="Quicksand"/>
              <a:sym typeface="Quicksand"/>
            </a:endParaRPr>
          </a:p>
        </p:txBody>
      </p:sp>
      <p:sp>
        <p:nvSpPr>
          <p:cNvPr id="524" name="Google Shape;524;p60"/>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8" name="Shape 528"/>
        <p:cNvGrpSpPr/>
        <p:nvPr/>
      </p:nvGrpSpPr>
      <p:grpSpPr>
        <a:xfrm>
          <a:off x="0" y="0"/>
          <a:ext cx="0" cy="0"/>
          <a:chOff x="0" y="0"/>
          <a:chExt cx="0" cy="0"/>
        </a:xfrm>
      </p:grpSpPr>
      <p:sp>
        <p:nvSpPr>
          <p:cNvPr id="529" name="Google Shape;529;p61"/>
          <p:cNvSpPr txBox="1"/>
          <p:nvPr>
            <p:ph type="ctrTitle"/>
          </p:nvPr>
        </p:nvSpPr>
        <p:spPr>
          <a:xfrm>
            <a:off x="886775" y="479350"/>
            <a:ext cx="68367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Choral Count: Count On</a:t>
            </a:r>
            <a:endParaRPr b="0" sz="2700">
              <a:solidFill>
                <a:srgbClr val="595959"/>
              </a:solidFill>
              <a:latin typeface="Hepta Slab"/>
              <a:ea typeface="Hepta Slab"/>
              <a:cs typeface="Hepta Slab"/>
              <a:sym typeface="Hepta Slab"/>
            </a:endParaRPr>
          </a:p>
        </p:txBody>
      </p:sp>
      <p:sp>
        <p:nvSpPr>
          <p:cNvPr id="530" name="Google Shape;530;p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31" name="Google Shape;531;p61"/>
          <p:cNvSpPr txBox="1"/>
          <p:nvPr/>
        </p:nvSpPr>
        <p:spPr>
          <a:xfrm>
            <a:off x="1004675" y="1585925"/>
            <a:ext cx="6600900" cy="10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Quicksand"/>
                <a:ea typeface="Quicksand"/>
                <a:cs typeface="Quicksand"/>
                <a:sym typeface="Quicksand"/>
              </a:rPr>
              <a:t>Let’s count to 60.</a:t>
            </a:r>
            <a:endParaRPr sz="2900">
              <a:latin typeface="Quicksand"/>
              <a:ea typeface="Quicksand"/>
              <a:cs typeface="Quicksand"/>
              <a:sym typeface="Quicksand"/>
            </a:endParaRPr>
          </a:p>
        </p:txBody>
      </p:sp>
      <p:pic>
        <p:nvPicPr>
          <p:cNvPr id="532" name="Google Shape;532;p61"/>
          <p:cNvPicPr preferRelativeResize="0"/>
          <p:nvPr/>
        </p:nvPicPr>
        <p:blipFill>
          <a:blip r:embed="rId3">
            <a:alphaModFix/>
          </a:blip>
          <a:stretch>
            <a:fillRect/>
          </a:stretch>
        </p:blipFill>
        <p:spPr>
          <a:xfrm>
            <a:off x="3356375" y="2359925"/>
            <a:ext cx="2022875" cy="24372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36" name="Shape 536"/>
        <p:cNvGrpSpPr/>
        <p:nvPr/>
      </p:nvGrpSpPr>
      <p:grpSpPr>
        <a:xfrm>
          <a:off x="0" y="0"/>
          <a:ext cx="0" cy="0"/>
          <a:chOff x="0" y="0"/>
          <a:chExt cx="0" cy="0"/>
        </a:xfrm>
      </p:grpSpPr>
      <p:sp>
        <p:nvSpPr>
          <p:cNvPr id="537" name="Google Shape;537;p62"/>
          <p:cNvSpPr txBox="1"/>
          <p:nvPr>
            <p:ph type="ctrTitle"/>
          </p:nvPr>
        </p:nvSpPr>
        <p:spPr>
          <a:xfrm>
            <a:off x="567925" y="476950"/>
            <a:ext cx="74727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Did She Find All the Ways?</a:t>
            </a:r>
            <a:endParaRPr b="0" sz="3000">
              <a:solidFill>
                <a:srgbClr val="595959"/>
              </a:solidFill>
              <a:latin typeface="Hepta Slab"/>
              <a:ea typeface="Hepta Slab"/>
              <a:cs typeface="Hepta Slab"/>
              <a:sym typeface="Hepta Slab"/>
            </a:endParaRPr>
          </a:p>
        </p:txBody>
      </p:sp>
      <p:sp>
        <p:nvSpPr>
          <p:cNvPr id="538" name="Google Shape;538;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39" name="Google Shape;539;p62"/>
          <p:cNvSpPr txBox="1"/>
          <p:nvPr/>
        </p:nvSpPr>
        <p:spPr>
          <a:xfrm>
            <a:off x="868950" y="1408800"/>
            <a:ext cx="42210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Livvic"/>
                <a:ea typeface="Livvic"/>
                <a:cs typeface="Livvic"/>
                <a:sym typeface="Livvic"/>
              </a:rPr>
              <a:t>Mai has 9 cubes. She is looking for all of the different ways she can break 9 into 2 parts. </a:t>
            </a:r>
            <a:endParaRPr sz="1600">
              <a:latin typeface="Livvic"/>
              <a:ea typeface="Livvic"/>
              <a:cs typeface="Livvic"/>
              <a:sym typeface="Livvic"/>
            </a:endParaRPr>
          </a:p>
          <a:p>
            <a:pPr indent="-330200" lvl="0" marL="457200" rtl="0" algn="l">
              <a:spcBef>
                <a:spcPts val="1000"/>
              </a:spcBef>
              <a:spcAft>
                <a:spcPts val="0"/>
              </a:spcAft>
              <a:buSzPts val="1600"/>
              <a:buFont typeface="Livvic"/>
              <a:buChar char="●"/>
            </a:pPr>
            <a:r>
              <a:rPr lang="en" sz="1600">
                <a:latin typeface="Livvic"/>
                <a:ea typeface="Livvic"/>
                <a:cs typeface="Livvic"/>
                <a:sym typeface="Livvic"/>
              </a:rPr>
              <a:t>She recorded each way with an expression. </a:t>
            </a:r>
            <a:endParaRPr sz="1600">
              <a:latin typeface="Livvic"/>
              <a:ea typeface="Livvic"/>
              <a:cs typeface="Livvic"/>
              <a:sym typeface="Livvic"/>
            </a:endParaRPr>
          </a:p>
          <a:p>
            <a:pPr indent="-330200" lvl="0" marL="457200" rtl="0" algn="l">
              <a:spcBef>
                <a:spcPts val="1000"/>
              </a:spcBef>
              <a:spcAft>
                <a:spcPts val="1000"/>
              </a:spcAft>
              <a:buSzPts val="1600"/>
              <a:buFont typeface="Livvic"/>
              <a:buChar char="●"/>
            </a:pPr>
            <a:r>
              <a:rPr lang="en" sz="1600">
                <a:latin typeface="Livvic"/>
                <a:ea typeface="Livvic"/>
                <a:cs typeface="Livvic"/>
                <a:sym typeface="Livvic"/>
              </a:rPr>
              <a:t>Do you think Mai found all the ways? Why or why not?</a:t>
            </a:r>
            <a:endParaRPr sz="1600">
              <a:latin typeface="Livvic"/>
              <a:ea typeface="Livvic"/>
              <a:cs typeface="Livvic"/>
              <a:sym typeface="Livvic"/>
            </a:endParaRPr>
          </a:p>
        </p:txBody>
      </p:sp>
      <p:pic>
        <p:nvPicPr>
          <p:cNvPr id="540" name="Google Shape;540;p62"/>
          <p:cNvPicPr preferRelativeResize="0"/>
          <p:nvPr/>
        </p:nvPicPr>
        <p:blipFill>
          <a:blip r:embed="rId3">
            <a:alphaModFix/>
          </a:blip>
          <a:stretch>
            <a:fillRect/>
          </a:stretch>
        </p:blipFill>
        <p:spPr>
          <a:xfrm>
            <a:off x="5445900" y="1108750"/>
            <a:ext cx="1563188" cy="360649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4" name="Shape 544"/>
        <p:cNvGrpSpPr/>
        <p:nvPr/>
      </p:nvGrpSpPr>
      <p:grpSpPr>
        <a:xfrm>
          <a:off x="0" y="0"/>
          <a:ext cx="0" cy="0"/>
          <a:chOff x="0" y="0"/>
          <a:chExt cx="0" cy="0"/>
        </a:xfrm>
      </p:grpSpPr>
      <p:sp>
        <p:nvSpPr>
          <p:cNvPr id="545" name="Google Shape;545;p63"/>
          <p:cNvSpPr txBox="1"/>
          <p:nvPr>
            <p:ph type="ctrTitle"/>
          </p:nvPr>
        </p:nvSpPr>
        <p:spPr>
          <a:xfrm>
            <a:off x="579600" y="431650"/>
            <a:ext cx="69456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All the Ways</a:t>
            </a:r>
            <a:endParaRPr b="0" sz="3000">
              <a:solidFill>
                <a:srgbClr val="595959"/>
              </a:solidFill>
              <a:latin typeface="Hepta Slab"/>
              <a:ea typeface="Hepta Slab"/>
              <a:cs typeface="Hepta Slab"/>
              <a:sym typeface="Hepta Slab"/>
            </a:endParaRPr>
          </a:p>
        </p:txBody>
      </p:sp>
      <p:sp>
        <p:nvSpPr>
          <p:cNvPr id="546" name="Google Shape;546;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47" name="Google Shape;547;p63"/>
          <p:cNvSpPr txBox="1"/>
          <p:nvPr/>
        </p:nvSpPr>
        <p:spPr>
          <a:xfrm>
            <a:off x="707250" y="1247750"/>
            <a:ext cx="7527000" cy="115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Livvic"/>
                <a:ea typeface="Livvic"/>
                <a:cs typeface="Livvic"/>
                <a:sym typeface="Livvic"/>
              </a:rPr>
              <a:t>Find all the different ways you can break apart 7 into 2 parts. </a:t>
            </a:r>
            <a:endParaRPr sz="2000">
              <a:latin typeface="Livvic"/>
              <a:ea typeface="Livvic"/>
              <a:cs typeface="Livvic"/>
              <a:sym typeface="Livvic"/>
            </a:endParaRPr>
          </a:p>
          <a:p>
            <a:pPr indent="0" lvl="0" marL="457200" rtl="0" algn="l">
              <a:spcBef>
                <a:spcPts val="1000"/>
              </a:spcBef>
              <a:spcAft>
                <a:spcPts val="1000"/>
              </a:spcAft>
              <a:buNone/>
            </a:pPr>
            <a:r>
              <a:rPr lang="en" sz="2000">
                <a:latin typeface="Livvic"/>
                <a:ea typeface="Livvic"/>
                <a:cs typeface="Livvic"/>
                <a:sym typeface="Livvic"/>
              </a:rPr>
              <a:t>Show each way with cubes or counters and an expression.</a:t>
            </a:r>
            <a:endParaRPr sz="1800">
              <a:latin typeface="Livvic"/>
              <a:ea typeface="Livvic"/>
              <a:cs typeface="Livvic"/>
              <a:sym typeface="Livvic"/>
            </a:endParaRPr>
          </a:p>
        </p:txBody>
      </p:sp>
      <p:pic>
        <p:nvPicPr>
          <p:cNvPr id="548" name="Google Shape;548;p63"/>
          <p:cNvPicPr preferRelativeResize="0"/>
          <p:nvPr/>
        </p:nvPicPr>
        <p:blipFill>
          <a:blip r:embed="rId3">
            <a:alphaModFix/>
          </a:blip>
          <a:stretch>
            <a:fillRect/>
          </a:stretch>
        </p:blipFill>
        <p:spPr>
          <a:xfrm rot="-5400000">
            <a:off x="4071753" y="664350"/>
            <a:ext cx="797993" cy="514350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2" name="Shape 552"/>
        <p:cNvGrpSpPr/>
        <p:nvPr/>
      </p:nvGrpSpPr>
      <p:grpSpPr>
        <a:xfrm>
          <a:off x="0" y="0"/>
          <a:ext cx="0" cy="0"/>
          <a:chOff x="0" y="0"/>
          <a:chExt cx="0" cy="0"/>
        </a:xfrm>
      </p:grpSpPr>
      <p:sp>
        <p:nvSpPr>
          <p:cNvPr id="553" name="Google Shape;553;p64"/>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554" name="Google Shape;554;p64"/>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555" name="Google Shape;555;p64"/>
          <p:cNvSpPr txBox="1"/>
          <p:nvPr/>
        </p:nvSpPr>
        <p:spPr>
          <a:xfrm>
            <a:off x="527988" y="11678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Roll and Add, Addition Expressions </a:t>
            </a:r>
            <a:endParaRPr sz="1500">
              <a:solidFill>
                <a:srgbClr val="595959"/>
              </a:solidFill>
              <a:latin typeface="Livvic"/>
              <a:ea typeface="Livvic"/>
              <a:cs typeface="Livvic"/>
              <a:sym typeface="Livvic"/>
            </a:endParaRPr>
          </a:p>
        </p:txBody>
      </p:sp>
      <p:pic>
        <p:nvPicPr>
          <p:cNvPr id="556" name="Google Shape;556;p64"/>
          <p:cNvPicPr preferRelativeResize="0"/>
          <p:nvPr/>
        </p:nvPicPr>
        <p:blipFill>
          <a:blip r:embed="rId3">
            <a:alphaModFix/>
          </a:blip>
          <a:stretch>
            <a:fillRect/>
          </a:stretch>
        </p:blipFill>
        <p:spPr>
          <a:xfrm>
            <a:off x="895563" y="1906475"/>
            <a:ext cx="1362075" cy="1876425"/>
          </a:xfrm>
          <a:prstGeom prst="rect">
            <a:avLst/>
          </a:prstGeom>
          <a:noFill/>
          <a:ln cap="flat" cmpd="sng" w="19050">
            <a:solidFill>
              <a:schemeClr val="dk2"/>
            </a:solidFill>
            <a:prstDash val="solid"/>
            <a:round/>
            <a:headEnd len="sm" w="sm" type="none"/>
            <a:tailEnd len="sm" w="sm" type="none"/>
          </a:ln>
        </p:spPr>
      </p:pic>
      <p:sp>
        <p:nvSpPr>
          <p:cNvPr id="557" name="Google Shape;557;p64"/>
          <p:cNvSpPr txBox="1"/>
          <p:nvPr/>
        </p:nvSpPr>
        <p:spPr>
          <a:xfrm>
            <a:off x="2821438"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Shake and Spill, </a:t>
            </a:r>
            <a:endParaRPr sz="1500">
              <a:solidFill>
                <a:srgbClr val="595959"/>
              </a:solidFill>
              <a:latin typeface="Livvic"/>
              <a:ea typeface="Livvic"/>
              <a:cs typeface="Livvic"/>
              <a:sym typeface="Livvic"/>
            </a:endParaRPr>
          </a:p>
          <a:p>
            <a:pPr indent="0" lvl="0" marL="0" rtl="0" algn="ctr">
              <a:spcBef>
                <a:spcPts val="0"/>
              </a:spcBef>
              <a:spcAft>
                <a:spcPts val="0"/>
              </a:spcAft>
              <a:buNone/>
            </a:pPr>
            <a:r>
              <a:rPr lang="en" sz="1500">
                <a:solidFill>
                  <a:srgbClr val="595959"/>
                </a:solidFill>
                <a:latin typeface="Livvic"/>
                <a:ea typeface="Livvic"/>
                <a:cs typeface="Livvic"/>
                <a:sym typeface="Livvic"/>
              </a:rPr>
              <a:t>Cover</a:t>
            </a:r>
            <a:endParaRPr sz="1500">
              <a:solidFill>
                <a:srgbClr val="595959"/>
              </a:solidFill>
              <a:latin typeface="Livvic"/>
              <a:ea typeface="Livvic"/>
              <a:cs typeface="Livvic"/>
              <a:sym typeface="Livvic"/>
            </a:endParaRPr>
          </a:p>
        </p:txBody>
      </p:sp>
      <p:sp>
        <p:nvSpPr>
          <p:cNvPr id="558" name="Google Shape;558;p64"/>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Snap the Cubes, Show 2 Parts</a:t>
            </a:r>
            <a:endParaRPr sz="1500">
              <a:solidFill>
                <a:srgbClr val="595959"/>
              </a:solidFill>
              <a:latin typeface="Livvic"/>
              <a:ea typeface="Livvic"/>
              <a:cs typeface="Livvic"/>
              <a:sym typeface="Livvic"/>
            </a:endParaRPr>
          </a:p>
        </p:txBody>
      </p:sp>
      <p:sp>
        <p:nvSpPr>
          <p:cNvPr id="559" name="Google Shape;559;p64"/>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Fingers, Add 2 Hands </a:t>
            </a:r>
            <a:endParaRPr sz="1500">
              <a:solidFill>
                <a:srgbClr val="595959"/>
              </a:solidFill>
              <a:latin typeface="Livvic"/>
              <a:ea typeface="Livvic"/>
              <a:cs typeface="Livvic"/>
              <a:sym typeface="Livvic"/>
            </a:endParaRPr>
          </a:p>
        </p:txBody>
      </p:sp>
      <p:pic>
        <p:nvPicPr>
          <p:cNvPr id="560" name="Google Shape;560;p64"/>
          <p:cNvPicPr preferRelativeResize="0"/>
          <p:nvPr/>
        </p:nvPicPr>
        <p:blipFill>
          <a:blip r:embed="rId4">
            <a:alphaModFix/>
          </a:blip>
          <a:stretch>
            <a:fillRect/>
          </a:stretch>
        </p:blipFill>
        <p:spPr>
          <a:xfrm>
            <a:off x="2997721" y="1965450"/>
            <a:ext cx="1712054" cy="1437025"/>
          </a:xfrm>
          <a:prstGeom prst="rect">
            <a:avLst/>
          </a:prstGeom>
          <a:noFill/>
          <a:ln cap="flat" cmpd="sng" w="19050">
            <a:solidFill>
              <a:schemeClr val="dk2"/>
            </a:solidFill>
            <a:prstDash val="solid"/>
            <a:round/>
            <a:headEnd len="sm" w="sm" type="none"/>
            <a:tailEnd len="sm" w="sm" type="none"/>
          </a:ln>
        </p:spPr>
      </p:pic>
      <p:pic>
        <p:nvPicPr>
          <p:cNvPr id="561" name="Google Shape;561;p64"/>
          <p:cNvPicPr preferRelativeResize="0"/>
          <p:nvPr/>
        </p:nvPicPr>
        <p:blipFill>
          <a:blip r:embed="rId5">
            <a:alphaModFix/>
          </a:blip>
          <a:stretch>
            <a:fillRect/>
          </a:stretch>
        </p:blipFill>
        <p:spPr>
          <a:xfrm>
            <a:off x="7076958" y="2219619"/>
            <a:ext cx="1362075" cy="928693"/>
          </a:xfrm>
          <a:prstGeom prst="rect">
            <a:avLst/>
          </a:prstGeom>
          <a:noFill/>
          <a:ln cap="flat" cmpd="sng" w="19050">
            <a:solidFill>
              <a:schemeClr val="dk2"/>
            </a:solidFill>
            <a:prstDash val="solid"/>
            <a:round/>
            <a:headEnd len="sm" w="sm" type="none"/>
            <a:tailEnd len="sm" w="sm" type="none"/>
          </a:ln>
        </p:spPr>
      </p:pic>
      <p:pic>
        <p:nvPicPr>
          <p:cNvPr id="562" name="Google Shape;562;p64"/>
          <p:cNvPicPr preferRelativeResize="0"/>
          <p:nvPr/>
        </p:nvPicPr>
        <p:blipFill>
          <a:blip r:embed="rId6">
            <a:alphaModFix/>
          </a:blip>
          <a:stretch>
            <a:fillRect/>
          </a:stretch>
        </p:blipFill>
        <p:spPr>
          <a:xfrm>
            <a:off x="5037335" y="2219623"/>
            <a:ext cx="1712050" cy="856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6" name="Shape 566"/>
        <p:cNvGrpSpPr/>
        <p:nvPr/>
      </p:nvGrpSpPr>
      <p:grpSpPr>
        <a:xfrm>
          <a:off x="0" y="0"/>
          <a:ext cx="0" cy="0"/>
          <a:chOff x="0" y="0"/>
          <a:chExt cx="0" cy="0"/>
        </a:xfrm>
      </p:grpSpPr>
      <p:sp>
        <p:nvSpPr>
          <p:cNvPr id="567" name="Google Shape;567;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68" name="Google Shape;568;p65"/>
          <p:cNvSpPr txBox="1"/>
          <p:nvPr/>
        </p:nvSpPr>
        <p:spPr>
          <a:xfrm flipH="1">
            <a:off x="2954725" y="1648450"/>
            <a:ext cx="2054400" cy="75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chemeClr val="dk1"/>
                </a:solidFill>
              </a:rPr>
              <a:t>What expression do you think comes next in the pattern?</a:t>
            </a:r>
            <a:endParaRPr sz="1600"/>
          </a:p>
        </p:txBody>
      </p:sp>
      <p:pic>
        <p:nvPicPr>
          <p:cNvPr id="569" name="Google Shape;569;p65"/>
          <p:cNvPicPr preferRelativeResize="0"/>
          <p:nvPr/>
        </p:nvPicPr>
        <p:blipFill>
          <a:blip r:embed="rId3">
            <a:alphaModFix/>
          </a:blip>
          <a:stretch>
            <a:fillRect/>
          </a:stretch>
        </p:blipFill>
        <p:spPr>
          <a:xfrm rot="-1540713">
            <a:off x="871125" y="2608425"/>
            <a:ext cx="1880200" cy="1663600"/>
          </a:xfrm>
          <a:prstGeom prst="rect">
            <a:avLst/>
          </a:prstGeom>
          <a:noFill/>
          <a:ln>
            <a:noFill/>
          </a:ln>
        </p:spPr>
      </p:pic>
      <p:sp>
        <p:nvSpPr>
          <p:cNvPr id="570" name="Google Shape;570;p65"/>
          <p:cNvSpPr/>
          <p:nvPr/>
        </p:nvSpPr>
        <p:spPr>
          <a:xfrm>
            <a:off x="2626287" y="1435750"/>
            <a:ext cx="2711288" cy="171585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65"/>
          <p:cNvSpPr txBox="1"/>
          <p:nvPr/>
        </p:nvSpPr>
        <p:spPr>
          <a:xfrm>
            <a:off x="303200" y="476075"/>
            <a:ext cx="7725900" cy="54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Hepta Slab"/>
                <a:ea typeface="Hepta Slab"/>
                <a:cs typeface="Hepta Slab"/>
                <a:sym typeface="Hepta Slab"/>
              </a:rPr>
              <a:t>Today we used patterns to help us find all the ways to make 7.</a:t>
            </a:r>
            <a:endParaRPr sz="1700">
              <a:latin typeface="Hepta Slab"/>
              <a:ea typeface="Hepta Slab"/>
              <a:cs typeface="Hepta Slab"/>
              <a:sym typeface="Hepta Slab"/>
            </a:endParaRPr>
          </a:p>
        </p:txBody>
      </p:sp>
      <p:pic>
        <p:nvPicPr>
          <p:cNvPr id="572" name="Google Shape;572;p65"/>
          <p:cNvPicPr preferRelativeResize="0"/>
          <p:nvPr/>
        </p:nvPicPr>
        <p:blipFill>
          <a:blip r:embed="rId4">
            <a:alphaModFix/>
          </a:blip>
          <a:stretch>
            <a:fillRect/>
          </a:stretch>
        </p:blipFill>
        <p:spPr>
          <a:xfrm>
            <a:off x="6039575" y="1458963"/>
            <a:ext cx="1989525" cy="22255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76" name="Shape 576"/>
        <p:cNvGrpSpPr/>
        <p:nvPr/>
      </p:nvGrpSpPr>
      <p:grpSpPr>
        <a:xfrm>
          <a:off x="0" y="0"/>
          <a:ext cx="0" cy="0"/>
          <a:chOff x="0" y="0"/>
          <a:chExt cx="0" cy="0"/>
        </a:xfrm>
      </p:grpSpPr>
      <p:sp>
        <p:nvSpPr>
          <p:cNvPr id="577" name="Google Shape;577;p66"/>
          <p:cNvSpPr txBox="1"/>
          <p:nvPr>
            <p:ph type="ctrTitle"/>
          </p:nvPr>
        </p:nvSpPr>
        <p:spPr>
          <a:xfrm>
            <a:off x="1440900" y="1339125"/>
            <a:ext cx="6262200" cy="12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Put Together</a:t>
            </a:r>
            <a:endParaRPr sz="3700">
              <a:solidFill>
                <a:srgbClr val="434343"/>
              </a:solidFill>
              <a:latin typeface="Hepta Slab"/>
              <a:ea typeface="Hepta Slab"/>
              <a:cs typeface="Hepta Slab"/>
              <a:sym typeface="Hepta Slab"/>
            </a:endParaRPr>
          </a:p>
        </p:txBody>
      </p:sp>
      <p:sp>
        <p:nvSpPr>
          <p:cNvPr id="578" name="Google Shape;578;p66"/>
          <p:cNvSpPr txBox="1"/>
          <p:nvPr/>
        </p:nvSpPr>
        <p:spPr>
          <a:xfrm>
            <a:off x="2676600" y="2548725"/>
            <a:ext cx="5026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show what happens in a story problem and solve it.</a:t>
            </a:r>
            <a:endParaRPr>
              <a:latin typeface="Quicksand"/>
              <a:ea typeface="Quicksand"/>
              <a:cs typeface="Quicksand"/>
              <a:sym typeface="Quicksand"/>
            </a:endParaRPr>
          </a:p>
        </p:txBody>
      </p:sp>
      <p:sp>
        <p:nvSpPr>
          <p:cNvPr id="579" name="Google Shape;579;p66"/>
          <p:cNvSpPr/>
          <p:nvPr/>
        </p:nvSpPr>
        <p:spPr>
          <a:xfrm>
            <a:off x="2208477" y="25487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66"/>
          <p:cNvSpPr txBox="1"/>
          <p:nvPr/>
        </p:nvSpPr>
        <p:spPr>
          <a:xfrm>
            <a:off x="0" y="4834325"/>
            <a:ext cx="6923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K.CC.C.7, K.OA.A.1, K.OA.A.2, K.OA.A.3 </a:t>
            </a:r>
            <a:endParaRPr sz="1100">
              <a:latin typeface="Quicksand"/>
              <a:ea typeface="Quicksand"/>
              <a:cs typeface="Quicksand"/>
              <a:sym typeface="Quicksand"/>
            </a:endParaRPr>
          </a:p>
        </p:txBody>
      </p:sp>
      <p:sp>
        <p:nvSpPr>
          <p:cNvPr id="581" name="Google Shape;581;p66"/>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85" name="Shape 585"/>
        <p:cNvGrpSpPr/>
        <p:nvPr/>
      </p:nvGrpSpPr>
      <p:grpSpPr>
        <a:xfrm>
          <a:off x="0" y="0"/>
          <a:ext cx="0" cy="0"/>
          <a:chOff x="0" y="0"/>
          <a:chExt cx="0" cy="0"/>
        </a:xfrm>
      </p:grpSpPr>
      <p:pic>
        <p:nvPicPr>
          <p:cNvPr id="586" name="Google Shape;586;p67"/>
          <p:cNvPicPr preferRelativeResize="0"/>
          <p:nvPr/>
        </p:nvPicPr>
        <p:blipFill>
          <a:blip r:embed="rId3">
            <a:alphaModFix/>
          </a:blip>
          <a:stretch>
            <a:fillRect/>
          </a:stretch>
        </p:blipFill>
        <p:spPr>
          <a:xfrm>
            <a:off x="2605350" y="1866650"/>
            <a:ext cx="4364075" cy="1694100"/>
          </a:xfrm>
          <a:prstGeom prst="rect">
            <a:avLst/>
          </a:prstGeom>
          <a:noFill/>
          <a:ln>
            <a:noFill/>
          </a:ln>
        </p:spPr>
      </p:pic>
      <p:sp>
        <p:nvSpPr>
          <p:cNvPr id="587" name="Google Shape;587;p67"/>
          <p:cNvSpPr/>
          <p:nvPr/>
        </p:nvSpPr>
        <p:spPr>
          <a:xfrm rot="1076077">
            <a:off x="6758590" y="2734170"/>
            <a:ext cx="2227119" cy="1378677"/>
          </a:xfrm>
          <a:prstGeom prst="star6">
            <a:avLst>
              <a:gd fmla="val 28868" name="adj"/>
              <a:gd fmla="val 115470" name="hf"/>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67"/>
          <p:cNvSpPr/>
          <p:nvPr/>
        </p:nvSpPr>
        <p:spPr>
          <a:xfrm rot="-512235">
            <a:off x="392005" y="1767255"/>
            <a:ext cx="2226976" cy="1378765"/>
          </a:xfrm>
          <a:prstGeom prst="star6">
            <a:avLst>
              <a:gd fmla="val 28868" name="adj"/>
              <a:gd fmla="val 115470" name="hf"/>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67"/>
          <p:cNvSpPr txBox="1"/>
          <p:nvPr>
            <p:ph type="ctrTitle"/>
          </p:nvPr>
        </p:nvSpPr>
        <p:spPr>
          <a:xfrm>
            <a:off x="274925" y="721575"/>
            <a:ext cx="84081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Notice and Wonder: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Numberless Put Together Story Problem</a:t>
            </a:r>
            <a:endParaRPr b="0" sz="2700">
              <a:solidFill>
                <a:srgbClr val="595959"/>
              </a:solidFill>
              <a:latin typeface="Hepta Slab"/>
              <a:ea typeface="Hepta Slab"/>
              <a:cs typeface="Hepta Slab"/>
              <a:sym typeface="Hepta Slab"/>
            </a:endParaRPr>
          </a:p>
        </p:txBody>
      </p:sp>
      <p:sp>
        <p:nvSpPr>
          <p:cNvPr id="590" name="Google Shape;590;p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91" name="Google Shape;591;p67"/>
          <p:cNvSpPr txBox="1"/>
          <p:nvPr/>
        </p:nvSpPr>
        <p:spPr>
          <a:xfrm rot="-473599">
            <a:off x="771490" y="2035979"/>
            <a:ext cx="1468009" cy="84136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What do you notice?</a:t>
            </a:r>
            <a:endParaRPr sz="1900">
              <a:latin typeface="Livvic"/>
              <a:ea typeface="Livvic"/>
              <a:cs typeface="Livvic"/>
              <a:sym typeface="Livvic"/>
            </a:endParaRPr>
          </a:p>
        </p:txBody>
      </p:sp>
      <p:sp>
        <p:nvSpPr>
          <p:cNvPr id="592" name="Google Shape;592;p67"/>
          <p:cNvSpPr txBox="1"/>
          <p:nvPr/>
        </p:nvSpPr>
        <p:spPr>
          <a:xfrm rot="604722">
            <a:off x="7030800" y="3002852"/>
            <a:ext cx="1590850" cy="84129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What do you wonder?</a:t>
            </a:r>
            <a:endParaRPr sz="1900">
              <a:latin typeface="Livvic"/>
              <a:ea typeface="Livvic"/>
              <a:cs typeface="Livvic"/>
              <a:sym typeface="Livvic"/>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6" name="Shape 596"/>
        <p:cNvGrpSpPr/>
        <p:nvPr/>
      </p:nvGrpSpPr>
      <p:grpSpPr>
        <a:xfrm>
          <a:off x="0" y="0"/>
          <a:ext cx="0" cy="0"/>
          <a:chOff x="0" y="0"/>
          <a:chExt cx="0" cy="0"/>
        </a:xfrm>
      </p:grpSpPr>
      <p:sp>
        <p:nvSpPr>
          <p:cNvPr id="597" name="Google Shape;597;p68"/>
          <p:cNvSpPr txBox="1"/>
          <p:nvPr>
            <p:ph type="ctrTitle"/>
          </p:nvPr>
        </p:nvSpPr>
        <p:spPr>
          <a:xfrm>
            <a:off x="872500" y="536775"/>
            <a:ext cx="6516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Fruit at the Market</a:t>
            </a:r>
            <a:endParaRPr b="0" sz="3000">
              <a:solidFill>
                <a:srgbClr val="595959"/>
              </a:solidFill>
              <a:latin typeface="Hepta Slab"/>
              <a:ea typeface="Hepta Slab"/>
              <a:cs typeface="Hepta Slab"/>
              <a:sym typeface="Hepta Slab"/>
            </a:endParaRPr>
          </a:p>
        </p:txBody>
      </p:sp>
      <p:sp>
        <p:nvSpPr>
          <p:cNvPr id="598" name="Google Shape;598;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99" name="Google Shape;599;p68"/>
          <p:cNvSpPr txBox="1"/>
          <p:nvPr/>
        </p:nvSpPr>
        <p:spPr>
          <a:xfrm>
            <a:off x="400150" y="1263925"/>
            <a:ext cx="8087700" cy="4800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t/>
            </a:r>
            <a:endParaRPr sz="1700">
              <a:latin typeface="Quicksand"/>
              <a:ea typeface="Quicksand"/>
              <a:cs typeface="Quicksand"/>
              <a:sym typeface="Quicksand"/>
            </a:endParaRPr>
          </a:p>
          <a:p>
            <a:pPr indent="0" lvl="0" marL="457200" rtl="0" algn="ctr">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ctr">
              <a:spcBef>
                <a:spcPts val="1000"/>
              </a:spcBef>
              <a:spcAft>
                <a:spcPts val="0"/>
              </a:spcAft>
              <a:buNone/>
            </a:pPr>
            <a:r>
              <a:t/>
            </a:r>
            <a:endParaRPr sz="1500">
              <a:latin typeface="Quicksand"/>
              <a:ea typeface="Quicksand"/>
              <a:cs typeface="Quicksand"/>
              <a:sym typeface="Quicksand"/>
            </a:endParaRPr>
          </a:p>
          <a:p>
            <a:pPr indent="0" lvl="0" marL="0" rtl="0" algn="ctr">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1000"/>
              </a:spcAft>
              <a:buNone/>
            </a:pPr>
            <a:r>
              <a:t/>
            </a:r>
            <a:endParaRPr sz="1500">
              <a:latin typeface="Quicksand"/>
              <a:ea typeface="Quicksand"/>
              <a:cs typeface="Quicksand"/>
              <a:sym typeface="Quicksand"/>
            </a:endParaRPr>
          </a:p>
        </p:txBody>
      </p:sp>
      <p:sp>
        <p:nvSpPr>
          <p:cNvPr id="600" name="Google Shape;600;p68"/>
          <p:cNvSpPr txBox="1"/>
          <p:nvPr/>
        </p:nvSpPr>
        <p:spPr>
          <a:xfrm>
            <a:off x="535775" y="1444525"/>
            <a:ext cx="5229300" cy="256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Elena is shopping at the market with her grandfather.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Elena chooses 4 mangoes.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Her grandfather chooses 2 pineapples.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How many pieces of fruit did they choose?</a:t>
            </a:r>
            <a:endParaRPr sz="1600">
              <a:latin typeface="Quicksand"/>
              <a:ea typeface="Quicksand"/>
              <a:cs typeface="Quicksand"/>
              <a:sym typeface="Quicksand"/>
            </a:endParaRPr>
          </a:p>
        </p:txBody>
      </p:sp>
      <p:pic>
        <p:nvPicPr>
          <p:cNvPr id="601" name="Google Shape;601;p68"/>
          <p:cNvPicPr preferRelativeResize="0"/>
          <p:nvPr/>
        </p:nvPicPr>
        <p:blipFill>
          <a:blip r:embed="rId3">
            <a:alphaModFix/>
          </a:blip>
          <a:stretch>
            <a:fillRect/>
          </a:stretch>
        </p:blipFill>
        <p:spPr>
          <a:xfrm>
            <a:off x="5263825" y="2035625"/>
            <a:ext cx="3074125" cy="1897352"/>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05" name="Shape 605"/>
        <p:cNvGrpSpPr/>
        <p:nvPr/>
      </p:nvGrpSpPr>
      <p:grpSpPr>
        <a:xfrm>
          <a:off x="0" y="0"/>
          <a:ext cx="0" cy="0"/>
          <a:chOff x="0" y="0"/>
          <a:chExt cx="0" cy="0"/>
        </a:xfrm>
      </p:grpSpPr>
      <p:sp>
        <p:nvSpPr>
          <p:cNvPr id="606" name="Google Shape;606;p69"/>
          <p:cNvSpPr txBox="1"/>
          <p:nvPr>
            <p:ph type="ctrTitle"/>
          </p:nvPr>
        </p:nvSpPr>
        <p:spPr>
          <a:xfrm>
            <a:off x="685788" y="37779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A Bear with Berries</a:t>
            </a:r>
            <a:endParaRPr b="0" sz="3000">
              <a:solidFill>
                <a:srgbClr val="595959"/>
              </a:solidFill>
              <a:latin typeface="Hepta Slab"/>
              <a:ea typeface="Hepta Slab"/>
              <a:cs typeface="Hepta Slab"/>
              <a:sym typeface="Hepta Slab"/>
            </a:endParaRPr>
          </a:p>
        </p:txBody>
      </p:sp>
      <p:sp>
        <p:nvSpPr>
          <p:cNvPr id="607" name="Google Shape;607;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08" name="Google Shape;608;p69"/>
          <p:cNvSpPr txBox="1"/>
          <p:nvPr/>
        </p:nvSpPr>
        <p:spPr>
          <a:xfrm>
            <a:off x="3557600" y="1478750"/>
            <a:ext cx="5218500" cy="25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A bear was searching for berries to eat in the forest.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He ate 3 blueberries.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He ate 6 raspberries. </a:t>
            </a:r>
            <a:endParaRPr sz="1700">
              <a:latin typeface="Livvic"/>
              <a:ea typeface="Livvic"/>
              <a:cs typeface="Livvic"/>
              <a:sym typeface="Livvic"/>
            </a:endParaRPr>
          </a:p>
          <a:p>
            <a:pPr indent="0" lvl="0" marL="0" rtl="0" algn="l">
              <a:spcBef>
                <a:spcPts val="0"/>
              </a:spcBef>
              <a:spcAft>
                <a:spcPts val="0"/>
              </a:spcAft>
              <a:buNone/>
            </a:pPr>
            <a:r>
              <a:t/>
            </a:r>
            <a:endParaRPr sz="1700">
              <a:latin typeface="Livvic"/>
              <a:ea typeface="Livvic"/>
              <a:cs typeface="Livvic"/>
              <a:sym typeface="Livvic"/>
            </a:endParaRPr>
          </a:p>
          <a:p>
            <a:pPr indent="0" lvl="0" marL="0" rtl="0" algn="l">
              <a:spcBef>
                <a:spcPts val="0"/>
              </a:spcBef>
              <a:spcAft>
                <a:spcPts val="0"/>
              </a:spcAft>
              <a:buNone/>
            </a:pPr>
            <a:r>
              <a:rPr lang="en" sz="1700">
                <a:latin typeface="Livvic"/>
                <a:ea typeface="Livvic"/>
                <a:cs typeface="Livvic"/>
                <a:sym typeface="Livvic"/>
              </a:rPr>
              <a:t>How many berries did the bear eat?</a:t>
            </a:r>
            <a:endParaRPr sz="1700">
              <a:latin typeface="Livvic"/>
              <a:ea typeface="Livvic"/>
              <a:cs typeface="Livvic"/>
              <a:sym typeface="Livvic"/>
            </a:endParaRPr>
          </a:p>
        </p:txBody>
      </p:sp>
      <p:pic>
        <p:nvPicPr>
          <p:cNvPr id="609" name="Google Shape;609;p69"/>
          <p:cNvPicPr preferRelativeResize="0"/>
          <p:nvPr/>
        </p:nvPicPr>
        <p:blipFill>
          <a:blip r:embed="rId3">
            <a:alphaModFix/>
          </a:blip>
          <a:stretch>
            <a:fillRect/>
          </a:stretch>
        </p:blipFill>
        <p:spPr>
          <a:xfrm>
            <a:off x="685800" y="1193474"/>
            <a:ext cx="1883825" cy="1281850"/>
          </a:xfrm>
          <a:prstGeom prst="rect">
            <a:avLst/>
          </a:prstGeom>
          <a:noFill/>
          <a:ln>
            <a:noFill/>
          </a:ln>
        </p:spPr>
      </p:pic>
      <p:pic>
        <p:nvPicPr>
          <p:cNvPr id="610" name="Google Shape;610;p69"/>
          <p:cNvPicPr preferRelativeResize="0"/>
          <p:nvPr/>
        </p:nvPicPr>
        <p:blipFill>
          <a:blip r:embed="rId4">
            <a:alphaModFix/>
          </a:blip>
          <a:stretch>
            <a:fillRect/>
          </a:stretch>
        </p:blipFill>
        <p:spPr>
          <a:xfrm>
            <a:off x="1395400" y="2715750"/>
            <a:ext cx="1883825" cy="130248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14" name="Shape 614"/>
        <p:cNvGrpSpPr/>
        <p:nvPr/>
      </p:nvGrpSpPr>
      <p:grpSpPr>
        <a:xfrm>
          <a:off x="0" y="0"/>
          <a:ext cx="0" cy="0"/>
          <a:chOff x="0" y="0"/>
          <a:chExt cx="0" cy="0"/>
        </a:xfrm>
      </p:grpSpPr>
      <p:sp>
        <p:nvSpPr>
          <p:cNvPr id="615" name="Google Shape;615;p70"/>
          <p:cNvSpPr txBox="1"/>
          <p:nvPr>
            <p:ph type="ctrTitle"/>
          </p:nvPr>
        </p:nvSpPr>
        <p:spPr>
          <a:xfrm>
            <a:off x="685788" y="72802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Centers: Introduce Make or Break Apart Numbers, Dots</a:t>
            </a:r>
            <a:endParaRPr b="0" sz="2800">
              <a:solidFill>
                <a:srgbClr val="595959"/>
              </a:solidFill>
              <a:latin typeface="Hepta Slab"/>
              <a:ea typeface="Hepta Slab"/>
              <a:cs typeface="Hepta Slab"/>
              <a:sym typeface="Hepta Slab"/>
            </a:endParaRPr>
          </a:p>
        </p:txBody>
      </p:sp>
      <p:sp>
        <p:nvSpPr>
          <p:cNvPr id="616" name="Google Shape;616;p70"/>
          <p:cNvSpPr txBox="1"/>
          <p:nvPr/>
        </p:nvSpPr>
        <p:spPr>
          <a:xfrm>
            <a:off x="783088" y="187152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617" name="Google Shape;617;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618" name="Google Shape;618;p70"/>
          <p:cNvSpPr txBox="1"/>
          <p:nvPr/>
        </p:nvSpPr>
        <p:spPr>
          <a:xfrm>
            <a:off x="610775" y="1365325"/>
            <a:ext cx="8143800" cy="138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We are going to learn a new center called Make or Break Apart Numbers. </a:t>
            </a:r>
            <a:endParaRPr sz="1900">
              <a:latin typeface="Livvic"/>
              <a:ea typeface="Livvic"/>
              <a:cs typeface="Livvic"/>
              <a:sym typeface="Livvic"/>
            </a:endParaRPr>
          </a:p>
          <a:p>
            <a:pPr indent="0" lvl="0" marL="457200" rtl="0" algn="l">
              <a:spcBef>
                <a:spcPts val="0"/>
              </a:spcBef>
              <a:spcAft>
                <a:spcPts val="0"/>
              </a:spcAft>
              <a:buNone/>
            </a:pPr>
            <a:r>
              <a:t/>
            </a:r>
            <a:endParaRPr sz="1600">
              <a:latin typeface="Livvic"/>
              <a:ea typeface="Livvic"/>
              <a:cs typeface="Livvic"/>
              <a:sym typeface="Livvic"/>
            </a:endParaRPr>
          </a:p>
          <a:p>
            <a:pPr indent="0" lvl="0" marL="457200" rtl="0" algn="l">
              <a:spcBef>
                <a:spcPts val="0"/>
              </a:spcBef>
              <a:spcAft>
                <a:spcPts val="0"/>
              </a:spcAft>
              <a:buNone/>
            </a:pPr>
            <a:r>
              <a:rPr lang="en" sz="1600">
                <a:latin typeface="Livvic"/>
                <a:ea typeface="Livvic"/>
                <a:cs typeface="Livvic"/>
                <a:sym typeface="Livvic"/>
              </a:rPr>
              <a:t>I’m going to roll a cube onto the number mat to find which number I have to make.</a:t>
            </a:r>
            <a:endParaRPr sz="1600">
              <a:latin typeface="Livvic"/>
              <a:ea typeface="Livvic"/>
              <a:cs typeface="Livvic"/>
              <a:sym typeface="Livvic"/>
            </a:endParaRPr>
          </a:p>
        </p:txBody>
      </p:sp>
      <p:sp>
        <p:nvSpPr>
          <p:cNvPr id="619" name="Google Shape;619;p70"/>
          <p:cNvSpPr txBox="1"/>
          <p:nvPr/>
        </p:nvSpPr>
        <p:spPr>
          <a:xfrm>
            <a:off x="621525" y="2453875"/>
            <a:ext cx="3407700" cy="138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t>We rolled the number 5. My partner and I have to find 2 groups of dots that go together to make 5. Which groups of dots go together to make 5?</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I’m going to put a counter on this group of 3 dots and a counter on this group of 2 dots. 3 dots and 2 dots is 5 dots. What expression should I write on my recording sheet.</a:t>
            </a:r>
            <a:endParaRPr sz="1300"/>
          </a:p>
        </p:txBody>
      </p:sp>
      <p:pic>
        <p:nvPicPr>
          <p:cNvPr id="620" name="Google Shape;620;p70"/>
          <p:cNvPicPr preferRelativeResize="0"/>
          <p:nvPr/>
        </p:nvPicPr>
        <p:blipFill>
          <a:blip r:embed="rId3">
            <a:alphaModFix/>
          </a:blip>
          <a:stretch>
            <a:fillRect/>
          </a:stretch>
        </p:blipFill>
        <p:spPr>
          <a:xfrm>
            <a:off x="4155825" y="2389609"/>
            <a:ext cx="1900475" cy="2352675"/>
          </a:xfrm>
          <a:prstGeom prst="rect">
            <a:avLst/>
          </a:prstGeom>
          <a:noFill/>
          <a:ln>
            <a:noFill/>
          </a:ln>
        </p:spPr>
      </p:pic>
      <p:sp>
        <p:nvSpPr>
          <p:cNvPr id="621" name="Google Shape;621;p70"/>
          <p:cNvSpPr txBox="1"/>
          <p:nvPr/>
        </p:nvSpPr>
        <p:spPr>
          <a:xfrm>
            <a:off x="6182900" y="2764625"/>
            <a:ext cx="2432400" cy="18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Now that my partner and I have written our expression, we can look to see if there are 2 more groups of dots that go together to make 5 dots. If we can’t find any more ways to make 5, then we roll and make another number.</a:t>
            </a:r>
            <a:endParaRPr sz="12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5" name="Shape 625"/>
        <p:cNvGrpSpPr/>
        <p:nvPr/>
      </p:nvGrpSpPr>
      <p:grpSpPr>
        <a:xfrm>
          <a:off x="0" y="0"/>
          <a:ext cx="0" cy="0"/>
          <a:chOff x="0" y="0"/>
          <a:chExt cx="0" cy="0"/>
        </a:xfrm>
      </p:grpSpPr>
      <p:sp>
        <p:nvSpPr>
          <p:cNvPr id="626" name="Google Shape;626;p71"/>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627" name="Google Shape;627;p71"/>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628" name="Google Shape;628;p71"/>
          <p:cNvSpPr txBox="1"/>
          <p:nvPr/>
        </p:nvSpPr>
        <p:spPr>
          <a:xfrm>
            <a:off x="635475" y="1390600"/>
            <a:ext cx="2750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Roll and Record, </a:t>
            </a:r>
            <a:endParaRPr sz="1700">
              <a:solidFill>
                <a:srgbClr val="595959"/>
              </a:solidFill>
              <a:latin typeface="Livvic"/>
              <a:ea typeface="Livvic"/>
              <a:cs typeface="Livvic"/>
              <a:sym typeface="Livvic"/>
            </a:endParaRPr>
          </a:p>
          <a:p>
            <a:pPr indent="0" lvl="0" marL="0" rtl="0" algn="ctr">
              <a:spcBef>
                <a:spcPts val="0"/>
              </a:spcBef>
              <a:spcAft>
                <a:spcPts val="0"/>
              </a:spcAft>
              <a:buNone/>
            </a:pPr>
            <a:r>
              <a:rPr lang="en" sz="1700">
                <a:solidFill>
                  <a:srgbClr val="595959"/>
                </a:solidFill>
                <a:latin typeface="Livvic"/>
                <a:ea typeface="Livvic"/>
                <a:cs typeface="Livvic"/>
                <a:sym typeface="Livvic"/>
              </a:rPr>
              <a:t>Which is Less?</a:t>
            </a:r>
            <a:endParaRPr sz="1700">
              <a:solidFill>
                <a:srgbClr val="595959"/>
              </a:solidFill>
              <a:latin typeface="Livvic"/>
              <a:ea typeface="Livvic"/>
              <a:cs typeface="Livvic"/>
              <a:sym typeface="Livvic"/>
            </a:endParaRPr>
          </a:p>
        </p:txBody>
      </p:sp>
      <p:sp>
        <p:nvSpPr>
          <p:cNvPr id="629" name="Google Shape;629;p71"/>
          <p:cNvSpPr txBox="1"/>
          <p:nvPr/>
        </p:nvSpPr>
        <p:spPr>
          <a:xfrm>
            <a:off x="3722951" y="1480175"/>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Snap the Cubes, Show 2 Parts </a:t>
            </a:r>
            <a:endParaRPr sz="1700">
              <a:solidFill>
                <a:srgbClr val="595959"/>
              </a:solidFill>
              <a:latin typeface="Livvic"/>
              <a:ea typeface="Livvic"/>
              <a:cs typeface="Livvic"/>
              <a:sym typeface="Livvic"/>
            </a:endParaRPr>
          </a:p>
        </p:txBody>
      </p:sp>
      <p:sp>
        <p:nvSpPr>
          <p:cNvPr id="630" name="Google Shape;630;p71"/>
          <p:cNvSpPr txBox="1"/>
          <p:nvPr/>
        </p:nvSpPr>
        <p:spPr>
          <a:xfrm>
            <a:off x="6316026" y="1516613"/>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Make or Break Apart Numbers, Dots</a:t>
            </a:r>
            <a:endParaRPr sz="1700">
              <a:solidFill>
                <a:srgbClr val="595959"/>
              </a:solidFill>
              <a:latin typeface="Livvic"/>
              <a:ea typeface="Livvic"/>
              <a:cs typeface="Livvic"/>
              <a:sym typeface="Livvic"/>
            </a:endParaRPr>
          </a:p>
        </p:txBody>
      </p:sp>
      <p:pic>
        <p:nvPicPr>
          <p:cNvPr id="631" name="Google Shape;631;p71"/>
          <p:cNvPicPr preferRelativeResize="0"/>
          <p:nvPr/>
        </p:nvPicPr>
        <p:blipFill>
          <a:blip r:embed="rId3">
            <a:alphaModFix/>
          </a:blip>
          <a:stretch>
            <a:fillRect/>
          </a:stretch>
        </p:blipFill>
        <p:spPr>
          <a:xfrm>
            <a:off x="706924" y="2386600"/>
            <a:ext cx="2607800" cy="892375"/>
          </a:xfrm>
          <a:prstGeom prst="rect">
            <a:avLst/>
          </a:prstGeom>
          <a:noFill/>
          <a:ln cap="flat" cmpd="sng" w="19050">
            <a:solidFill>
              <a:schemeClr val="dk2"/>
            </a:solidFill>
            <a:prstDash val="solid"/>
            <a:round/>
            <a:headEnd len="sm" w="sm" type="none"/>
            <a:tailEnd len="sm" w="sm" type="none"/>
          </a:ln>
        </p:spPr>
      </p:pic>
      <p:pic>
        <p:nvPicPr>
          <p:cNvPr id="632" name="Google Shape;632;p71"/>
          <p:cNvPicPr preferRelativeResize="0"/>
          <p:nvPr/>
        </p:nvPicPr>
        <p:blipFill>
          <a:blip r:embed="rId4">
            <a:alphaModFix/>
          </a:blip>
          <a:stretch>
            <a:fillRect/>
          </a:stretch>
        </p:blipFill>
        <p:spPr>
          <a:xfrm>
            <a:off x="3727150" y="2313725"/>
            <a:ext cx="2247900" cy="1133475"/>
          </a:xfrm>
          <a:prstGeom prst="rect">
            <a:avLst/>
          </a:prstGeom>
          <a:noFill/>
          <a:ln cap="flat" cmpd="sng" w="19050">
            <a:solidFill>
              <a:schemeClr val="dk2"/>
            </a:solidFill>
            <a:prstDash val="solid"/>
            <a:round/>
            <a:headEnd len="sm" w="sm" type="none"/>
            <a:tailEnd len="sm" w="sm" type="none"/>
          </a:ln>
        </p:spPr>
      </p:pic>
      <p:pic>
        <p:nvPicPr>
          <p:cNvPr id="633" name="Google Shape;633;p71"/>
          <p:cNvPicPr preferRelativeResize="0"/>
          <p:nvPr/>
        </p:nvPicPr>
        <p:blipFill>
          <a:blip r:embed="rId5">
            <a:alphaModFix/>
          </a:blip>
          <a:stretch>
            <a:fillRect/>
          </a:stretch>
        </p:blipFill>
        <p:spPr>
          <a:xfrm>
            <a:off x="6387475" y="2249425"/>
            <a:ext cx="2137546" cy="139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37" name="Shape 637"/>
        <p:cNvGrpSpPr/>
        <p:nvPr/>
      </p:nvGrpSpPr>
      <p:grpSpPr>
        <a:xfrm>
          <a:off x="0" y="0"/>
          <a:ext cx="0" cy="0"/>
          <a:chOff x="0" y="0"/>
          <a:chExt cx="0" cy="0"/>
        </a:xfrm>
      </p:grpSpPr>
      <p:sp>
        <p:nvSpPr>
          <p:cNvPr id="638" name="Google Shape;638;p7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39" name="Google Shape;639;p72"/>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640" name="Google Shape;640;p72"/>
          <p:cNvPicPr preferRelativeResize="0"/>
          <p:nvPr/>
        </p:nvPicPr>
        <p:blipFill>
          <a:blip r:embed="rId3">
            <a:alphaModFix/>
          </a:blip>
          <a:stretch>
            <a:fillRect/>
          </a:stretch>
        </p:blipFill>
        <p:spPr>
          <a:xfrm>
            <a:off x="5389900" y="3197950"/>
            <a:ext cx="1618125" cy="1431725"/>
          </a:xfrm>
          <a:prstGeom prst="rect">
            <a:avLst/>
          </a:prstGeom>
          <a:noFill/>
          <a:ln>
            <a:noFill/>
          </a:ln>
        </p:spPr>
      </p:pic>
      <p:sp>
        <p:nvSpPr>
          <p:cNvPr id="641" name="Google Shape;641;p7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642" name="Google Shape;642;p72"/>
          <p:cNvSpPr txBox="1"/>
          <p:nvPr/>
        </p:nvSpPr>
        <p:spPr>
          <a:xfrm>
            <a:off x="2804875" y="2802125"/>
            <a:ext cx="1835700" cy="115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What can you add to or change about your work to show what is happening in the story?</a:t>
            </a:r>
            <a:endParaRPr sz="1300"/>
          </a:p>
        </p:txBody>
      </p:sp>
      <p:sp>
        <p:nvSpPr>
          <p:cNvPr id="643" name="Google Shape;643;p72"/>
          <p:cNvSpPr/>
          <p:nvPr/>
        </p:nvSpPr>
        <p:spPr>
          <a:xfrm flipH="1">
            <a:off x="2425462" y="2632300"/>
            <a:ext cx="2711288" cy="171585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72"/>
          <p:cNvSpPr txBox="1"/>
          <p:nvPr/>
        </p:nvSpPr>
        <p:spPr>
          <a:xfrm>
            <a:off x="1122525" y="547675"/>
            <a:ext cx="6579300" cy="90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Hepta Slab"/>
                <a:ea typeface="Hepta Slab"/>
                <a:cs typeface="Hepta Slab"/>
                <a:sym typeface="Hepta Slab"/>
              </a:rPr>
              <a:t>Today we read and solved story problems.</a:t>
            </a:r>
            <a:endParaRPr sz="1700">
              <a:latin typeface="Hepta Slab"/>
              <a:ea typeface="Hepta Slab"/>
              <a:cs typeface="Hepta Slab"/>
              <a:sym typeface="Hepta Slab"/>
            </a:endParaRPr>
          </a:p>
        </p:txBody>
      </p:sp>
      <p:sp>
        <p:nvSpPr>
          <p:cNvPr id="645" name="Google Shape;645;p72"/>
          <p:cNvSpPr txBox="1"/>
          <p:nvPr/>
        </p:nvSpPr>
        <p:spPr>
          <a:xfrm>
            <a:off x="2121700" y="1082275"/>
            <a:ext cx="5143500" cy="1339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500"/>
              <a:t>A bear was searching for berries to eat in the forest. </a:t>
            </a:r>
            <a:endParaRPr sz="1500"/>
          </a:p>
          <a:p>
            <a:pPr indent="0" lvl="0" marL="457200" rtl="0" algn="l">
              <a:spcBef>
                <a:spcPts val="0"/>
              </a:spcBef>
              <a:spcAft>
                <a:spcPts val="0"/>
              </a:spcAft>
              <a:buNone/>
            </a:pPr>
            <a:r>
              <a:rPr lang="en" sz="1500"/>
              <a:t>He ate 3 blueberries.</a:t>
            </a:r>
            <a:endParaRPr sz="1500"/>
          </a:p>
          <a:p>
            <a:pPr indent="0" lvl="0" marL="457200" rtl="0" algn="l">
              <a:spcBef>
                <a:spcPts val="0"/>
              </a:spcBef>
              <a:spcAft>
                <a:spcPts val="0"/>
              </a:spcAft>
              <a:buNone/>
            </a:pPr>
            <a:r>
              <a:rPr lang="en" sz="1500"/>
              <a:t>He ate 6 raspberries. </a:t>
            </a:r>
            <a:endParaRPr sz="1500"/>
          </a:p>
          <a:p>
            <a:pPr indent="0" lvl="0" marL="457200" rtl="0" algn="l">
              <a:spcBef>
                <a:spcPts val="0"/>
              </a:spcBef>
              <a:spcAft>
                <a:spcPts val="0"/>
              </a:spcAft>
              <a:buNone/>
            </a:pPr>
            <a:r>
              <a:rPr lang="en" sz="1500"/>
              <a:t>How many berries did the bear eat?</a:t>
            </a:r>
            <a:endParaRPr sz="15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49" name="Shape 649"/>
        <p:cNvGrpSpPr/>
        <p:nvPr/>
      </p:nvGrpSpPr>
      <p:grpSpPr>
        <a:xfrm>
          <a:off x="0" y="0"/>
          <a:ext cx="0" cy="0"/>
          <a:chOff x="0" y="0"/>
          <a:chExt cx="0" cy="0"/>
        </a:xfrm>
      </p:grpSpPr>
      <p:sp>
        <p:nvSpPr>
          <p:cNvPr id="650" name="Google Shape;650;p73"/>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solidFill>
                  <a:srgbClr val="434343"/>
                </a:solidFill>
                <a:latin typeface="Hepta Slab"/>
                <a:ea typeface="Hepta Slab"/>
                <a:cs typeface="Hepta Slab"/>
                <a:sym typeface="Hepta Slab"/>
              </a:rPr>
              <a:t>Red and Yellow Apples</a:t>
            </a:r>
            <a:endParaRPr sz="3800">
              <a:solidFill>
                <a:srgbClr val="434343"/>
              </a:solidFill>
              <a:latin typeface="Hepta Slab"/>
              <a:ea typeface="Hepta Slab"/>
              <a:cs typeface="Hepta Slab"/>
              <a:sym typeface="Hepta Slab"/>
            </a:endParaRPr>
          </a:p>
        </p:txBody>
      </p:sp>
      <p:sp>
        <p:nvSpPr>
          <p:cNvPr id="651" name="Google Shape;651;p73"/>
          <p:cNvSpPr txBox="1"/>
          <p:nvPr/>
        </p:nvSpPr>
        <p:spPr>
          <a:xfrm>
            <a:off x="3078475" y="2587800"/>
            <a:ext cx="5215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a:t>
            </a:r>
            <a:endParaRPr>
              <a:latin typeface="Quicksand"/>
              <a:ea typeface="Quicksand"/>
              <a:cs typeface="Quicksand"/>
              <a:sym typeface="Quicksand"/>
            </a:endParaRPr>
          </a:p>
        </p:txBody>
      </p:sp>
      <p:sp>
        <p:nvSpPr>
          <p:cNvPr id="652" name="Google Shape;652;p73"/>
          <p:cNvSpPr/>
          <p:nvPr/>
        </p:nvSpPr>
        <p:spPr>
          <a:xfrm>
            <a:off x="2391277" y="26340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73"/>
          <p:cNvSpPr txBox="1"/>
          <p:nvPr/>
        </p:nvSpPr>
        <p:spPr>
          <a:xfrm>
            <a:off x="0" y="4834325"/>
            <a:ext cx="5715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K.CC.C.7, K.OA.A.1, K.OA.A.2, K.OA.A.3</a:t>
            </a:r>
            <a:endParaRPr sz="1100">
              <a:latin typeface="Quicksand"/>
              <a:ea typeface="Quicksand"/>
              <a:cs typeface="Quicksand"/>
              <a:sym typeface="Quicksand"/>
            </a:endParaRPr>
          </a:p>
        </p:txBody>
      </p:sp>
      <p:sp>
        <p:nvSpPr>
          <p:cNvPr id="654" name="Google Shape;654;p73"/>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58" name="Shape 658"/>
        <p:cNvGrpSpPr/>
        <p:nvPr/>
      </p:nvGrpSpPr>
      <p:grpSpPr>
        <a:xfrm>
          <a:off x="0" y="0"/>
          <a:ext cx="0" cy="0"/>
          <a:chOff x="0" y="0"/>
          <a:chExt cx="0" cy="0"/>
        </a:xfrm>
      </p:grpSpPr>
      <p:sp>
        <p:nvSpPr>
          <p:cNvPr id="659" name="Google Shape;659;p74"/>
          <p:cNvSpPr txBox="1"/>
          <p:nvPr>
            <p:ph type="ctrTitle"/>
          </p:nvPr>
        </p:nvSpPr>
        <p:spPr>
          <a:xfrm>
            <a:off x="1051100" y="471550"/>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Act It Out: All About Apples</a:t>
            </a:r>
            <a:endParaRPr b="0" sz="2600">
              <a:solidFill>
                <a:srgbClr val="595959"/>
              </a:solidFill>
              <a:latin typeface="Hepta Slab"/>
              <a:ea typeface="Hepta Slab"/>
              <a:cs typeface="Hepta Slab"/>
              <a:sym typeface="Hepta Slab"/>
            </a:endParaRPr>
          </a:p>
        </p:txBody>
      </p:sp>
      <p:sp>
        <p:nvSpPr>
          <p:cNvPr id="660" name="Google Shape;660;p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61" name="Google Shape;661;p74"/>
          <p:cNvSpPr txBox="1"/>
          <p:nvPr/>
        </p:nvSpPr>
        <p:spPr>
          <a:xfrm>
            <a:off x="375050" y="1845550"/>
            <a:ext cx="5368500" cy="20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Mai was picking apples at the orchard.</a:t>
            </a:r>
            <a:endParaRPr sz="1800">
              <a:latin typeface="Livvic"/>
              <a:ea typeface="Livvic"/>
              <a:cs typeface="Livvic"/>
              <a:sym typeface="Livvic"/>
            </a:endParaRPr>
          </a:p>
          <a:p>
            <a:pPr indent="0" lvl="0" marL="457200" rtl="0" algn="l">
              <a:spcBef>
                <a:spcPts val="0"/>
              </a:spcBef>
              <a:spcAft>
                <a:spcPts val="0"/>
              </a:spcAft>
              <a:buNone/>
            </a:pPr>
            <a:r>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Mai picked 5 yellow apples and 2 red apples. </a:t>
            </a:r>
            <a:endParaRPr sz="1800">
              <a:latin typeface="Livvic"/>
              <a:ea typeface="Livvic"/>
              <a:cs typeface="Livvic"/>
              <a:sym typeface="Livvic"/>
            </a:endParaRPr>
          </a:p>
          <a:p>
            <a:pPr indent="0" lvl="0" marL="457200" rtl="0" algn="l">
              <a:spcBef>
                <a:spcPts val="0"/>
              </a:spcBef>
              <a:spcAft>
                <a:spcPts val="0"/>
              </a:spcAft>
              <a:buNone/>
            </a:pPr>
            <a:r>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How many apples did she pick? </a:t>
            </a:r>
            <a:endParaRPr sz="1800">
              <a:latin typeface="Livvic"/>
              <a:ea typeface="Livvic"/>
              <a:cs typeface="Livvic"/>
              <a:sym typeface="Livvic"/>
            </a:endParaRPr>
          </a:p>
        </p:txBody>
      </p:sp>
      <p:pic>
        <p:nvPicPr>
          <p:cNvPr id="662" name="Google Shape;662;p74"/>
          <p:cNvPicPr preferRelativeResize="0"/>
          <p:nvPr/>
        </p:nvPicPr>
        <p:blipFill>
          <a:blip r:embed="rId3">
            <a:alphaModFix/>
          </a:blip>
          <a:stretch>
            <a:fillRect/>
          </a:stretch>
        </p:blipFill>
        <p:spPr>
          <a:xfrm>
            <a:off x="5563775" y="1801475"/>
            <a:ext cx="3095650" cy="204778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66" name="Shape 666"/>
        <p:cNvGrpSpPr/>
        <p:nvPr/>
      </p:nvGrpSpPr>
      <p:grpSpPr>
        <a:xfrm>
          <a:off x="0" y="0"/>
          <a:ext cx="0" cy="0"/>
          <a:chOff x="0" y="0"/>
          <a:chExt cx="0" cy="0"/>
        </a:xfrm>
      </p:grpSpPr>
      <p:sp>
        <p:nvSpPr>
          <p:cNvPr id="667" name="Google Shape;667;p75"/>
          <p:cNvSpPr txBox="1"/>
          <p:nvPr>
            <p:ph type="ctrTitle"/>
          </p:nvPr>
        </p:nvSpPr>
        <p:spPr>
          <a:xfrm>
            <a:off x="953700" y="349450"/>
            <a:ext cx="64029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Two Problems about Apples</a:t>
            </a:r>
            <a:endParaRPr b="0" sz="3000">
              <a:solidFill>
                <a:srgbClr val="595959"/>
              </a:solidFill>
              <a:latin typeface="Hepta Slab"/>
              <a:ea typeface="Hepta Slab"/>
              <a:cs typeface="Hepta Slab"/>
              <a:sym typeface="Hepta Slab"/>
            </a:endParaRPr>
          </a:p>
        </p:txBody>
      </p:sp>
      <p:sp>
        <p:nvSpPr>
          <p:cNvPr id="668" name="Google Shape;668;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69" name="Google Shape;669;p75"/>
          <p:cNvSpPr txBox="1"/>
          <p:nvPr/>
        </p:nvSpPr>
        <p:spPr>
          <a:xfrm>
            <a:off x="513625" y="1492475"/>
            <a:ext cx="4479900" cy="6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1. Mai was picking apples at the orchard. </a:t>
            </a:r>
            <a:endParaRPr sz="1500"/>
          </a:p>
          <a:p>
            <a:pPr indent="0" lvl="0" marL="0" rtl="0" algn="l">
              <a:spcBef>
                <a:spcPts val="1000"/>
              </a:spcBef>
              <a:spcAft>
                <a:spcPts val="0"/>
              </a:spcAft>
              <a:buNone/>
            </a:pPr>
            <a:r>
              <a:rPr lang="en" sz="1500"/>
              <a:t>Mai picked 5 yellow apples and 2 red apples. </a:t>
            </a:r>
            <a:endParaRPr sz="1500"/>
          </a:p>
          <a:p>
            <a:pPr indent="0" lvl="0" marL="0" rtl="0" algn="l">
              <a:spcBef>
                <a:spcPts val="1000"/>
              </a:spcBef>
              <a:spcAft>
                <a:spcPts val="1000"/>
              </a:spcAft>
              <a:buNone/>
            </a:pPr>
            <a:r>
              <a:rPr lang="en" sz="1500"/>
              <a:t>How many apples did she pick?</a:t>
            </a:r>
            <a:endParaRPr sz="1500"/>
          </a:p>
        </p:txBody>
      </p:sp>
      <p:sp>
        <p:nvSpPr>
          <p:cNvPr id="670" name="Google Shape;670;p75"/>
          <p:cNvSpPr txBox="1"/>
          <p:nvPr/>
        </p:nvSpPr>
        <p:spPr>
          <a:xfrm>
            <a:off x="4727275" y="1492475"/>
            <a:ext cx="4479900" cy="6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2. Lin picked 8 apples at the orchard. </a:t>
            </a:r>
            <a:endParaRPr sz="1500"/>
          </a:p>
          <a:p>
            <a:pPr indent="0" lvl="0" marL="0" rtl="0" algn="l">
              <a:spcBef>
                <a:spcPts val="1000"/>
              </a:spcBef>
              <a:spcAft>
                <a:spcPts val="0"/>
              </a:spcAft>
              <a:buNone/>
            </a:pPr>
            <a:r>
              <a:rPr lang="en" sz="1500"/>
              <a:t>Some of the apples were yellow. </a:t>
            </a:r>
            <a:endParaRPr sz="1500"/>
          </a:p>
          <a:p>
            <a:pPr indent="0" lvl="0" marL="0" rtl="0" algn="l">
              <a:spcBef>
                <a:spcPts val="1000"/>
              </a:spcBef>
              <a:spcAft>
                <a:spcPts val="1000"/>
              </a:spcAft>
              <a:buNone/>
            </a:pPr>
            <a:r>
              <a:rPr lang="en" sz="1500"/>
              <a:t>The rest of the apples were red.</a:t>
            </a:r>
            <a:endParaRPr sz="1500"/>
          </a:p>
        </p:txBody>
      </p:sp>
      <p:pic>
        <p:nvPicPr>
          <p:cNvPr id="671" name="Google Shape;671;p75"/>
          <p:cNvPicPr preferRelativeResize="0"/>
          <p:nvPr/>
        </p:nvPicPr>
        <p:blipFill>
          <a:blip r:embed="rId3">
            <a:alphaModFix/>
          </a:blip>
          <a:stretch>
            <a:fillRect/>
          </a:stretch>
        </p:blipFill>
        <p:spPr>
          <a:xfrm>
            <a:off x="2788425" y="2947826"/>
            <a:ext cx="3180225" cy="1474799"/>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5" name="Shape 675"/>
        <p:cNvGrpSpPr/>
        <p:nvPr/>
      </p:nvGrpSpPr>
      <p:grpSpPr>
        <a:xfrm>
          <a:off x="0" y="0"/>
          <a:ext cx="0" cy="0"/>
          <a:chOff x="0" y="0"/>
          <a:chExt cx="0" cy="0"/>
        </a:xfrm>
      </p:grpSpPr>
      <p:sp>
        <p:nvSpPr>
          <p:cNvPr id="676" name="Google Shape;676;p76"/>
          <p:cNvSpPr txBox="1"/>
          <p:nvPr>
            <p:ph type="ctrTitle"/>
          </p:nvPr>
        </p:nvSpPr>
        <p:spPr>
          <a:xfrm>
            <a:off x="423525" y="4517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Yellow Apples and Red Apples</a:t>
            </a:r>
            <a:endParaRPr b="0" sz="2500">
              <a:solidFill>
                <a:srgbClr val="595959"/>
              </a:solidFill>
              <a:latin typeface="Hepta Slab"/>
              <a:ea typeface="Hepta Slab"/>
              <a:cs typeface="Hepta Slab"/>
              <a:sym typeface="Hepta Slab"/>
            </a:endParaRPr>
          </a:p>
        </p:txBody>
      </p:sp>
      <p:sp>
        <p:nvSpPr>
          <p:cNvPr id="677" name="Google Shape;677;p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78" name="Google Shape;678;p76"/>
          <p:cNvSpPr txBox="1"/>
          <p:nvPr/>
        </p:nvSpPr>
        <p:spPr>
          <a:xfrm>
            <a:off x="1382325" y="1248050"/>
            <a:ext cx="6547200" cy="52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latin typeface="Caveat Brush"/>
                <a:ea typeface="Caveat Brush"/>
                <a:cs typeface="Caveat Brush"/>
                <a:sym typeface="Caveat Brush"/>
              </a:rPr>
              <a:t>Lin picked 8 apples at the orchard. </a:t>
            </a:r>
            <a:endParaRPr sz="2800">
              <a:latin typeface="Caveat Brush"/>
              <a:ea typeface="Caveat Brush"/>
              <a:cs typeface="Caveat Brush"/>
              <a:sym typeface="Caveat Brush"/>
            </a:endParaRPr>
          </a:p>
          <a:p>
            <a:pPr indent="0" lvl="0" marL="0" rtl="0" algn="ctr">
              <a:spcBef>
                <a:spcPts val="1000"/>
              </a:spcBef>
              <a:spcAft>
                <a:spcPts val="0"/>
              </a:spcAft>
              <a:buNone/>
            </a:pPr>
            <a:r>
              <a:rPr lang="en" sz="2800">
                <a:latin typeface="Caveat Brush"/>
                <a:ea typeface="Caveat Brush"/>
                <a:cs typeface="Caveat Brush"/>
                <a:sym typeface="Caveat Brush"/>
              </a:rPr>
              <a:t>Some of the apples were yellow. </a:t>
            </a:r>
            <a:endParaRPr sz="2800">
              <a:latin typeface="Caveat Brush"/>
              <a:ea typeface="Caveat Brush"/>
              <a:cs typeface="Caveat Brush"/>
              <a:sym typeface="Caveat Brush"/>
            </a:endParaRPr>
          </a:p>
          <a:p>
            <a:pPr indent="0" lvl="0" marL="0" rtl="0" algn="ctr">
              <a:spcBef>
                <a:spcPts val="1000"/>
              </a:spcBef>
              <a:spcAft>
                <a:spcPts val="1000"/>
              </a:spcAft>
              <a:buNone/>
            </a:pPr>
            <a:r>
              <a:rPr lang="en" sz="2800">
                <a:latin typeface="Caveat Brush"/>
                <a:ea typeface="Caveat Brush"/>
                <a:cs typeface="Caveat Brush"/>
                <a:sym typeface="Caveat Brush"/>
              </a:rPr>
              <a:t>The rest of the apples were red. </a:t>
            </a:r>
            <a:endParaRPr sz="2800">
              <a:latin typeface="Caveat Brush"/>
              <a:ea typeface="Caveat Brush"/>
              <a:cs typeface="Caveat Brush"/>
              <a:sym typeface="Caveat Brush"/>
            </a:endParaRPr>
          </a:p>
        </p:txBody>
      </p:sp>
      <p:pic>
        <p:nvPicPr>
          <p:cNvPr id="679" name="Google Shape;679;p76"/>
          <p:cNvPicPr preferRelativeResize="0"/>
          <p:nvPr/>
        </p:nvPicPr>
        <p:blipFill>
          <a:blip r:embed="rId3">
            <a:alphaModFix/>
          </a:blip>
          <a:stretch>
            <a:fillRect/>
          </a:stretch>
        </p:blipFill>
        <p:spPr>
          <a:xfrm>
            <a:off x="3530788" y="3202650"/>
            <a:ext cx="2250275" cy="142167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83" name="Shape 683"/>
        <p:cNvGrpSpPr/>
        <p:nvPr/>
      </p:nvGrpSpPr>
      <p:grpSpPr>
        <a:xfrm>
          <a:off x="0" y="0"/>
          <a:ext cx="0" cy="0"/>
          <a:chOff x="0" y="0"/>
          <a:chExt cx="0" cy="0"/>
        </a:xfrm>
      </p:grpSpPr>
      <p:sp>
        <p:nvSpPr>
          <p:cNvPr id="684" name="Google Shape;684;p77"/>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685" name="Google Shape;685;p77"/>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686" name="Google Shape;686;p77"/>
          <p:cNvSpPr txBox="1"/>
          <p:nvPr/>
        </p:nvSpPr>
        <p:spPr>
          <a:xfrm>
            <a:off x="635475" y="1390600"/>
            <a:ext cx="2750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Roll and Record, </a:t>
            </a:r>
            <a:endParaRPr sz="1700">
              <a:solidFill>
                <a:srgbClr val="595959"/>
              </a:solidFill>
              <a:latin typeface="Livvic"/>
              <a:ea typeface="Livvic"/>
              <a:cs typeface="Livvic"/>
              <a:sym typeface="Livvic"/>
            </a:endParaRPr>
          </a:p>
          <a:p>
            <a:pPr indent="0" lvl="0" marL="0" rtl="0" algn="ctr">
              <a:spcBef>
                <a:spcPts val="0"/>
              </a:spcBef>
              <a:spcAft>
                <a:spcPts val="0"/>
              </a:spcAft>
              <a:buNone/>
            </a:pPr>
            <a:r>
              <a:rPr lang="en" sz="1700">
                <a:solidFill>
                  <a:srgbClr val="595959"/>
                </a:solidFill>
                <a:latin typeface="Livvic"/>
                <a:ea typeface="Livvic"/>
                <a:cs typeface="Livvic"/>
                <a:sym typeface="Livvic"/>
              </a:rPr>
              <a:t>Which is Less?</a:t>
            </a:r>
            <a:endParaRPr sz="1700">
              <a:solidFill>
                <a:srgbClr val="595959"/>
              </a:solidFill>
              <a:latin typeface="Livvic"/>
              <a:ea typeface="Livvic"/>
              <a:cs typeface="Livvic"/>
              <a:sym typeface="Livvic"/>
            </a:endParaRPr>
          </a:p>
        </p:txBody>
      </p:sp>
      <p:sp>
        <p:nvSpPr>
          <p:cNvPr id="687" name="Google Shape;687;p77"/>
          <p:cNvSpPr txBox="1"/>
          <p:nvPr/>
        </p:nvSpPr>
        <p:spPr>
          <a:xfrm>
            <a:off x="3722951" y="1480175"/>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Snap the Cubes, Show 2 Parts </a:t>
            </a:r>
            <a:endParaRPr sz="1700">
              <a:solidFill>
                <a:srgbClr val="595959"/>
              </a:solidFill>
              <a:latin typeface="Livvic"/>
              <a:ea typeface="Livvic"/>
              <a:cs typeface="Livvic"/>
              <a:sym typeface="Livvic"/>
            </a:endParaRPr>
          </a:p>
        </p:txBody>
      </p:sp>
      <p:sp>
        <p:nvSpPr>
          <p:cNvPr id="688" name="Google Shape;688;p77"/>
          <p:cNvSpPr txBox="1"/>
          <p:nvPr/>
        </p:nvSpPr>
        <p:spPr>
          <a:xfrm>
            <a:off x="6316026" y="1516613"/>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Make or Break Apart Numbers, Dots</a:t>
            </a:r>
            <a:endParaRPr sz="1700">
              <a:solidFill>
                <a:srgbClr val="595959"/>
              </a:solidFill>
              <a:latin typeface="Livvic"/>
              <a:ea typeface="Livvic"/>
              <a:cs typeface="Livvic"/>
              <a:sym typeface="Livvic"/>
            </a:endParaRPr>
          </a:p>
        </p:txBody>
      </p:sp>
      <p:pic>
        <p:nvPicPr>
          <p:cNvPr id="689" name="Google Shape;689;p77"/>
          <p:cNvPicPr preferRelativeResize="0"/>
          <p:nvPr/>
        </p:nvPicPr>
        <p:blipFill>
          <a:blip r:embed="rId3">
            <a:alphaModFix/>
          </a:blip>
          <a:stretch>
            <a:fillRect/>
          </a:stretch>
        </p:blipFill>
        <p:spPr>
          <a:xfrm>
            <a:off x="706924" y="2386600"/>
            <a:ext cx="2607800" cy="892375"/>
          </a:xfrm>
          <a:prstGeom prst="rect">
            <a:avLst/>
          </a:prstGeom>
          <a:noFill/>
          <a:ln cap="flat" cmpd="sng" w="19050">
            <a:solidFill>
              <a:schemeClr val="dk2"/>
            </a:solidFill>
            <a:prstDash val="solid"/>
            <a:round/>
            <a:headEnd len="sm" w="sm" type="none"/>
            <a:tailEnd len="sm" w="sm" type="none"/>
          </a:ln>
        </p:spPr>
      </p:pic>
      <p:pic>
        <p:nvPicPr>
          <p:cNvPr id="690" name="Google Shape;690;p77"/>
          <p:cNvPicPr preferRelativeResize="0"/>
          <p:nvPr/>
        </p:nvPicPr>
        <p:blipFill>
          <a:blip r:embed="rId4">
            <a:alphaModFix/>
          </a:blip>
          <a:stretch>
            <a:fillRect/>
          </a:stretch>
        </p:blipFill>
        <p:spPr>
          <a:xfrm>
            <a:off x="3727150" y="2313725"/>
            <a:ext cx="2247900" cy="1133475"/>
          </a:xfrm>
          <a:prstGeom prst="rect">
            <a:avLst/>
          </a:prstGeom>
          <a:noFill/>
          <a:ln cap="flat" cmpd="sng" w="19050">
            <a:solidFill>
              <a:schemeClr val="dk2"/>
            </a:solidFill>
            <a:prstDash val="solid"/>
            <a:round/>
            <a:headEnd len="sm" w="sm" type="none"/>
            <a:tailEnd len="sm" w="sm" type="none"/>
          </a:ln>
        </p:spPr>
      </p:pic>
      <p:pic>
        <p:nvPicPr>
          <p:cNvPr id="691" name="Google Shape;691;p77"/>
          <p:cNvPicPr preferRelativeResize="0"/>
          <p:nvPr/>
        </p:nvPicPr>
        <p:blipFill>
          <a:blip r:embed="rId5">
            <a:alphaModFix/>
          </a:blip>
          <a:stretch>
            <a:fillRect/>
          </a:stretch>
        </p:blipFill>
        <p:spPr>
          <a:xfrm>
            <a:off x="6387475" y="2249425"/>
            <a:ext cx="2137546" cy="139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5" name="Shape 695"/>
        <p:cNvGrpSpPr/>
        <p:nvPr/>
      </p:nvGrpSpPr>
      <p:grpSpPr>
        <a:xfrm>
          <a:off x="0" y="0"/>
          <a:ext cx="0" cy="0"/>
          <a:chOff x="0" y="0"/>
          <a:chExt cx="0" cy="0"/>
        </a:xfrm>
      </p:grpSpPr>
      <p:sp>
        <p:nvSpPr>
          <p:cNvPr id="696" name="Google Shape;696;p78"/>
          <p:cNvSpPr/>
          <p:nvPr/>
        </p:nvSpPr>
        <p:spPr>
          <a:xfrm>
            <a:off x="3632600" y="482225"/>
            <a:ext cx="2604000" cy="13167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78"/>
          <p:cNvSpPr/>
          <p:nvPr/>
        </p:nvSpPr>
        <p:spPr>
          <a:xfrm>
            <a:off x="621525" y="482225"/>
            <a:ext cx="2604000" cy="137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7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699" name="Google Shape;699;p78"/>
          <p:cNvPicPr preferRelativeResize="0"/>
          <p:nvPr/>
        </p:nvPicPr>
        <p:blipFill>
          <a:blip r:embed="rId3">
            <a:alphaModFix/>
          </a:blip>
          <a:stretch>
            <a:fillRect/>
          </a:stretch>
        </p:blipFill>
        <p:spPr>
          <a:xfrm>
            <a:off x="4679450" y="3341525"/>
            <a:ext cx="1557159" cy="1377775"/>
          </a:xfrm>
          <a:prstGeom prst="rect">
            <a:avLst/>
          </a:prstGeom>
          <a:noFill/>
          <a:ln>
            <a:noFill/>
          </a:ln>
        </p:spPr>
      </p:pic>
      <p:sp>
        <p:nvSpPr>
          <p:cNvPr id="700" name="Google Shape;700;p7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grpSp>
        <p:nvGrpSpPr>
          <p:cNvPr id="701" name="Google Shape;701;p78"/>
          <p:cNvGrpSpPr/>
          <p:nvPr/>
        </p:nvGrpSpPr>
        <p:grpSpPr>
          <a:xfrm>
            <a:off x="837025" y="604800"/>
            <a:ext cx="2173000" cy="1071550"/>
            <a:chOff x="696500" y="1674275"/>
            <a:chExt cx="2173000" cy="1071550"/>
          </a:xfrm>
        </p:grpSpPr>
        <p:sp>
          <p:nvSpPr>
            <p:cNvPr id="702" name="Google Shape;702;p78"/>
            <p:cNvSpPr/>
            <p:nvPr/>
          </p:nvSpPr>
          <p:spPr>
            <a:xfrm>
              <a:off x="696500"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78"/>
            <p:cNvSpPr/>
            <p:nvPr/>
          </p:nvSpPr>
          <p:spPr>
            <a:xfrm>
              <a:off x="1223950"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78"/>
            <p:cNvSpPr/>
            <p:nvPr/>
          </p:nvSpPr>
          <p:spPr>
            <a:xfrm>
              <a:off x="1751400"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78"/>
            <p:cNvSpPr/>
            <p:nvPr/>
          </p:nvSpPr>
          <p:spPr>
            <a:xfrm>
              <a:off x="2343100"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78"/>
            <p:cNvSpPr/>
            <p:nvPr/>
          </p:nvSpPr>
          <p:spPr>
            <a:xfrm>
              <a:off x="752350" y="2252925"/>
              <a:ext cx="471600" cy="4929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78"/>
            <p:cNvSpPr/>
            <p:nvPr/>
          </p:nvSpPr>
          <p:spPr>
            <a:xfrm>
              <a:off x="1279800" y="2252925"/>
              <a:ext cx="471600" cy="4929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78"/>
            <p:cNvSpPr/>
            <p:nvPr/>
          </p:nvSpPr>
          <p:spPr>
            <a:xfrm>
              <a:off x="1807250" y="2252925"/>
              <a:ext cx="471600" cy="4929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78"/>
            <p:cNvSpPr/>
            <p:nvPr/>
          </p:nvSpPr>
          <p:spPr>
            <a:xfrm>
              <a:off x="2397900" y="2252925"/>
              <a:ext cx="471600" cy="4929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0" name="Google Shape;710;p78"/>
          <p:cNvSpPr txBox="1"/>
          <p:nvPr/>
        </p:nvSpPr>
        <p:spPr>
          <a:xfrm flipH="1">
            <a:off x="6536550" y="1996600"/>
            <a:ext cx="1759200" cy="5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What is the same about all of their work?</a:t>
            </a:r>
            <a:endParaRPr sz="1800"/>
          </a:p>
        </p:txBody>
      </p:sp>
      <p:sp>
        <p:nvSpPr>
          <p:cNvPr id="711" name="Google Shape;711;p78"/>
          <p:cNvSpPr/>
          <p:nvPr/>
        </p:nvSpPr>
        <p:spPr>
          <a:xfrm>
            <a:off x="6236602" y="1676350"/>
            <a:ext cx="2497018" cy="205260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2" name="Google Shape;712;p78"/>
          <p:cNvGrpSpPr/>
          <p:nvPr/>
        </p:nvGrpSpPr>
        <p:grpSpPr>
          <a:xfrm>
            <a:off x="3848088" y="604800"/>
            <a:ext cx="2173000" cy="1071550"/>
            <a:chOff x="3318188" y="1674275"/>
            <a:chExt cx="2173000" cy="1071550"/>
          </a:xfrm>
        </p:grpSpPr>
        <p:sp>
          <p:nvSpPr>
            <p:cNvPr id="713" name="Google Shape;713;p78"/>
            <p:cNvSpPr/>
            <p:nvPr/>
          </p:nvSpPr>
          <p:spPr>
            <a:xfrm>
              <a:off x="3318188"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78"/>
            <p:cNvSpPr/>
            <p:nvPr/>
          </p:nvSpPr>
          <p:spPr>
            <a:xfrm>
              <a:off x="3845638"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78"/>
            <p:cNvSpPr/>
            <p:nvPr/>
          </p:nvSpPr>
          <p:spPr>
            <a:xfrm>
              <a:off x="4373088"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78"/>
            <p:cNvSpPr/>
            <p:nvPr/>
          </p:nvSpPr>
          <p:spPr>
            <a:xfrm>
              <a:off x="4964788"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78"/>
            <p:cNvSpPr/>
            <p:nvPr/>
          </p:nvSpPr>
          <p:spPr>
            <a:xfrm>
              <a:off x="3374038" y="225292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78"/>
            <p:cNvSpPr/>
            <p:nvPr/>
          </p:nvSpPr>
          <p:spPr>
            <a:xfrm>
              <a:off x="3901488" y="225292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78"/>
            <p:cNvSpPr/>
            <p:nvPr/>
          </p:nvSpPr>
          <p:spPr>
            <a:xfrm>
              <a:off x="4428938" y="2252925"/>
              <a:ext cx="471600" cy="4929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78"/>
            <p:cNvSpPr/>
            <p:nvPr/>
          </p:nvSpPr>
          <p:spPr>
            <a:xfrm>
              <a:off x="5019588" y="2252925"/>
              <a:ext cx="471600" cy="4929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1" name="Google Shape;721;p78"/>
          <p:cNvSpPr/>
          <p:nvPr/>
        </p:nvSpPr>
        <p:spPr>
          <a:xfrm>
            <a:off x="1909775" y="2147400"/>
            <a:ext cx="2604000" cy="137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2" name="Google Shape;722;p78"/>
          <p:cNvGrpSpPr/>
          <p:nvPr/>
        </p:nvGrpSpPr>
        <p:grpSpPr>
          <a:xfrm>
            <a:off x="2125275" y="2269975"/>
            <a:ext cx="2173000" cy="1071550"/>
            <a:chOff x="696500" y="1674275"/>
            <a:chExt cx="2173000" cy="1071550"/>
          </a:xfrm>
        </p:grpSpPr>
        <p:sp>
          <p:nvSpPr>
            <p:cNvPr id="723" name="Google Shape;723;p78"/>
            <p:cNvSpPr/>
            <p:nvPr/>
          </p:nvSpPr>
          <p:spPr>
            <a:xfrm>
              <a:off x="696500"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78"/>
            <p:cNvSpPr/>
            <p:nvPr/>
          </p:nvSpPr>
          <p:spPr>
            <a:xfrm>
              <a:off x="1223950"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78"/>
            <p:cNvSpPr/>
            <p:nvPr/>
          </p:nvSpPr>
          <p:spPr>
            <a:xfrm>
              <a:off x="1751400"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78"/>
            <p:cNvSpPr/>
            <p:nvPr/>
          </p:nvSpPr>
          <p:spPr>
            <a:xfrm>
              <a:off x="2343100" y="167427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78"/>
            <p:cNvSpPr/>
            <p:nvPr/>
          </p:nvSpPr>
          <p:spPr>
            <a:xfrm>
              <a:off x="752350" y="2252925"/>
              <a:ext cx="4716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78"/>
            <p:cNvSpPr/>
            <p:nvPr/>
          </p:nvSpPr>
          <p:spPr>
            <a:xfrm>
              <a:off x="1279800" y="2252925"/>
              <a:ext cx="471600" cy="4929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78"/>
            <p:cNvSpPr/>
            <p:nvPr/>
          </p:nvSpPr>
          <p:spPr>
            <a:xfrm>
              <a:off x="1807250" y="2252925"/>
              <a:ext cx="471600" cy="4929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78"/>
            <p:cNvSpPr/>
            <p:nvPr/>
          </p:nvSpPr>
          <p:spPr>
            <a:xfrm>
              <a:off x="2397900" y="2252925"/>
              <a:ext cx="471600" cy="4929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34" name="Shape 734"/>
        <p:cNvGrpSpPr/>
        <p:nvPr/>
      </p:nvGrpSpPr>
      <p:grpSpPr>
        <a:xfrm>
          <a:off x="0" y="0"/>
          <a:ext cx="0" cy="0"/>
          <a:chOff x="0" y="0"/>
          <a:chExt cx="0" cy="0"/>
        </a:xfrm>
      </p:grpSpPr>
      <p:sp>
        <p:nvSpPr>
          <p:cNvPr id="735" name="Google Shape;735;p79"/>
          <p:cNvSpPr txBox="1"/>
          <p:nvPr>
            <p:ph type="ctrTitle"/>
          </p:nvPr>
        </p:nvSpPr>
        <p:spPr>
          <a:xfrm>
            <a:off x="1494025" y="1703500"/>
            <a:ext cx="6694500" cy="78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Solve Both </a:t>
            </a:r>
            <a:endParaRPr sz="4400">
              <a:latin typeface="Hepta Slab"/>
              <a:ea typeface="Hepta Slab"/>
              <a:cs typeface="Hepta Slab"/>
              <a:sym typeface="Hepta Slab"/>
            </a:endParaRPr>
          </a:p>
          <a:p>
            <a:pPr indent="0" lvl="0" marL="0" rtl="0" algn="ctr">
              <a:spcBef>
                <a:spcPts val="0"/>
              </a:spcBef>
              <a:spcAft>
                <a:spcPts val="0"/>
              </a:spcAft>
              <a:buNone/>
            </a:pPr>
            <a:r>
              <a:rPr lang="en" sz="4400">
                <a:latin typeface="Hepta Slab"/>
                <a:ea typeface="Hepta Slab"/>
                <a:cs typeface="Hepta Slab"/>
                <a:sym typeface="Hepta Slab"/>
              </a:rPr>
              <a:t>Addends Unknown</a:t>
            </a:r>
            <a:endParaRPr sz="4400">
              <a:latin typeface="Hepta Slab"/>
              <a:ea typeface="Hepta Slab"/>
              <a:cs typeface="Hepta Slab"/>
              <a:sym typeface="Hepta Slab"/>
            </a:endParaRPr>
          </a:p>
        </p:txBody>
      </p:sp>
      <p:sp>
        <p:nvSpPr>
          <p:cNvPr id="736" name="Google Shape;736;p79"/>
          <p:cNvSpPr txBox="1"/>
          <p:nvPr/>
        </p:nvSpPr>
        <p:spPr>
          <a:xfrm>
            <a:off x="2272675" y="2490400"/>
            <a:ext cx="6165000" cy="558300"/>
          </a:xfrm>
          <a:prstGeom prst="rect">
            <a:avLst/>
          </a:prstGeom>
          <a:noFill/>
          <a:ln>
            <a:noFill/>
          </a:ln>
        </p:spPr>
        <p:txBody>
          <a:bodyPr anchorCtr="0" anchor="t" bIns="91425" lIns="91425" spcFirstLastPara="1" rIns="91425" wrap="square" tIns="91425">
            <a:noAutofit/>
          </a:bodyPr>
          <a:lstStyle/>
          <a:p>
            <a:pPr indent="0" lvl="0" marL="1828800" rtl="0" algn="l">
              <a:spcBef>
                <a:spcPts val="0"/>
              </a:spcBef>
              <a:spcAft>
                <a:spcPts val="0"/>
              </a:spcAft>
              <a:buNone/>
            </a:pPr>
            <a:r>
              <a:rPr lang="en">
                <a:latin typeface="Quicksand"/>
                <a:ea typeface="Quicksand"/>
                <a:cs typeface="Quicksand"/>
                <a:sym typeface="Quicksand"/>
              </a:rPr>
              <a:t>Let’s solve story problems.</a:t>
            </a:r>
            <a:endParaRPr>
              <a:latin typeface="Quicksand"/>
              <a:ea typeface="Quicksand"/>
              <a:cs typeface="Quicksand"/>
              <a:sym typeface="Quicksand"/>
            </a:endParaRPr>
          </a:p>
        </p:txBody>
      </p:sp>
      <p:sp>
        <p:nvSpPr>
          <p:cNvPr id="737" name="Google Shape;737;p79"/>
          <p:cNvSpPr/>
          <p:nvPr/>
        </p:nvSpPr>
        <p:spPr>
          <a:xfrm>
            <a:off x="3403715" y="24903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79"/>
          <p:cNvSpPr txBox="1"/>
          <p:nvPr/>
        </p:nvSpPr>
        <p:spPr>
          <a:xfrm>
            <a:off x="0" y="4834325"/>
            <a:ext cx="71946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K.CC.C.7, K.OA.A.1, K.OA.A.2, K.OA.A.3</a:t>
            </a:r>
            <a:endParaRPr sz="1100">
              <a:latin typeface="Quicksand"/>
              <a:ea typeface="Quicksand"/>
              <a:cs typeface="Quicksand"/>
              <a:sym typeface="Quicksand"/>
            </a:endParaRPr>
          </a:p>
        </p:txBody>
      </p:sp>
      <p:sp>
        <p:nvSpPr>
          <p:cNvPr id="739" name="Google Shape;739;p79"/>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43" name="Shape 743"/>
        <p:cNvGrpSpPr/>
        <p:nvPr/>
      </p:nvGrpSpPr>
      <p:grpSpPr>
        <a:xfrm>
          <a:off x="0" y="0"/>
          <a:ext cx="0" cy="0"/>
          <a:chOff x="0" y="0"/>
          <a:chExt cx="0" cy="0"/>
        </a:xfrm>
      </p:grpSpPr>
      <p:sp>
        <p:nvSpPr>
          <p:cNvPr id="744" name="Google Shape;744;p80"/>
          <p:cNvSpPr txBox="1"/>
          <p:nvPr>
            <p:ph type="ctrTitle"/>
          </p:nvPr>
        </p:nvSpPr>
        <p:spPr>
          <a:xfrm>
            <a:off x="1079675" y="657950"/>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Which One Doesn’t Belong: Decompose with Math Tools</a:t>
            </a:r>
            <a:endParaRPr b="0" sz="2600">
              <a:solidFill>
                <a:srgbClr val="595959"/>
              </a:solidFill>
              <a:latin typeface="Hepta Slab"/>
              <a:ea typeface="Hepta Slab"/>
              <a:cs typeface="Hepta Slab"/>
              <a:sym typeface="Hepta Slab"/>
            </a:endParaRPr>
          </a:p>
        </p:txBody>
      </p:sp>
      <p:sp>
        <p:nvSpPr>
          <p:cNvPr id="745" name="Google Shape;745;p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746" name="Google Shape;746;p80"/>
          <p:cNvPicPr preferRelativeResize="0"/>
          <p:nvPr/>
        </p:nvPicPr>
        <p:blipFill>
          <a:blip r:embed="rId3">
            <a:alphaModFix/>
          </a:blip>
          <a:stretch>
            <a:fillRect/>
          </a:stretch>
        </p:blipFill>
        <p:spPr>
          <a:xfrm>
            <a:off x="1533525" y="1453825"/>
            <a:ext cx="6076950" cy="2971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0" name="Shape 750"/>
        <p:cNvGrpSpPr/>
        <p:nvPr/>
      </p:nvGrpSpPr>
      <p:grpSpPr>
        <a:xfrm>
          <a:off x="0" y="0"/>
          <a:ext cx="0" cy="0"/>
          <a:chOff x="0" y="0"/>
          <a:chExt cx="0" cy="0"/>
        </a:xfrm>
      </p:grpSpPr>
      <p:sp>
        <p:nvSpPr>
          <p:cNvPr id="751" name="Google Shape;751;p81"/>
          <p:cNvSpPr txBox="1"/>
          <p:nvPr>
            <p:ph type="ctrTitle"/>
          </p:nvPr>
        </p:nvSpPr>
        <p:spPr>
          <a:xfrm>
            <a:off x="268325" y="7334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Fruit for Paletas</a:t>
            </a:r>
            <a:endParaRPr b="0" sz="3000">
              <a:solidFill>
                <a:srgbClr val="595959"/>
              </a:solidFill>
              <a:latin typeface="Hepta Slab"/>
              <a:ea typeface="Hepta Slab"/>
              <a:cs typeface="Hepta Slab"/>
              <a:sym typeface="Hepta Slab"/>
            </a:endParaRPr>
          </a:p>
        </p:txBody>
      </p:sp>
      <p:sp>
        <p:nvSpPr>
          <p:cNvPr id="752" name="Google Shape;752;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53" name="Google Shape;753;p81"/>
          <p:cNvSpPr txBox="1"/>
          <p:nvPr/>
        </p:nvSpPr>
        <p:spPr>
          <a:xfrm>
            <a:off x="216000" y="1738300"/>
            <a:ext cx="5283000" cy="6132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en" sz="1800">
                <a:latin typeface="Livvic"/>
                <a:ea typeface="Livvic"/>
                <a:cs typeface="Livvic"/>
                <a:sym typeface="Livvic"/>
              </a:rPr>
              <a:t>Jada made 6 paletas with her brother.</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They made two flavors, lime and coconut.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How many of the paletas were lime?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Then how many of the paletas were coconut? </a:t>
            </a:r>
            <a:endParaRPr sz="1800">
              <a:latin typeface="Livvic"/>
              <a:ea typeface="Livvic"/>
              <a:cs typeface="Livvic"/>
              <a:sym typeface="Livvic"/>
            </a:endParaRPr>
          </a:p>
          <a:p>
            <a:pPr indent="0" lvl="0" marL="457200" rtl="0" algn="l">
              <a:spcBef>
                <a:spcPts val="1000"/>
              </a:spcBef>
              <a:spcAft>
                <a:spcPts val="1000"/>
              </a:spcAft>
              <a:buNone/>
            </a:pPr>
            <a:r>
              <a:t/>
            </a:r>
            <a:endParaRPr sz="1800">
              <a:latin typeface="Livvic"/>
              <a:ea typeface="Livvic"/>
              <a:cs typeface="Livvic"/>
              <a:sym typeface="Livvic"/>
            </a:endParaRPr>
          </a:p>
        </p:txBody>
      </p:sp>
      <p:pic>
        <p:nvPicPr>
          <p:cNvPr id="754" name="Google Shape;754;p81"/>
          <p:cNvPicPr preferRelativeResize="0"/>
          <p:nvPr/>
        </p:nvPicPr>
        <p:blipFill>
          <a:blip r:embed="rId3">
            <a:alphaModFix/>
          </a:blip>
          <a:stretch>
            <a:fillRect/>
          </a:stretch>
        </p:blipFill>
        <p:spPr>
          <a:xfrm>
            <a:off x="5424500" y="1738300"/>
            <a:ext cx="2903550" cy="204907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8" name="Shape 758"/>
        <p:cNvGrpSpPr/>
        <p:nvPr/>
      </p:nvGrpSpPr>
      <p:grpSpPr>
        <a:xfrm>
          <a:off x="0" y="0"/>
          <a:ext cx="0" cy="0"/>
          <a:chOff x="0" y="0"/>
          <a:chExt cx="0" cy="0"/>
        </a:xfrm>
      </p:grpSpPr>
      <p:sp>
        <p:nvSpPr>
          <p:cNvPr id="759" name="Google Shape;759;p82"/>
          <p:cNvSpPr txBox="1"/>
          <p:nvPr>
            <p:ph type="ctrTitle"/>
          </p:nvPr>
        </p:nvSpPr>
        <p:spPr>
          <a:xfrm>
            <a:off x="268325" y="4997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Pomegranates </a:t>
            </a:r>
            <a:endParaRPr b="0" sz="3000">
              <a:solidFill>
                <a:srgbClr val="595959"/>
              </a:solidFill>
              <a:latin typeface="Hepta Slab"/>
              <a:ea typeface="Hepta Slab"/>
              <a:cs typeface="Hepta Slab"/>
              <a:sym typeface="Hepta Slab"/>
            </a:endParaRPr>
          </a:p>
        </p:txBody>
      </p:sp>
      <p:sp>
        <p:nvSpPr>
          <p:cNvPr id="760" name="Google Shape;760;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61" name="Google Shape;761;p82"/>
          <p:cNvSpPr txBox="1"/>
          <p:nvPr/>
        </p:nvSpPr>
        <p:spPr>
          <a:xfrm>
            <a:off x="0" y="1342425"/>
            <a:ext cx="55512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800">
                <a:latin typeface="Livvic"/>
                <a:ea typeface="Livvic"/>
                <a:cs typeface="Livvic"/>
                <a:sym typeface="Livvic"/>
              </a:rPr>
              <a:t>Kiran had 7 pomegranates in his bag.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He put some of the pomegranates on the shelf.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He put the rest of the pomegranates in a basket.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How many of the pomegranates were on the shelf?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Then how many of the pomegranates were in the basket? </a:t>
            </a:r>
            <a:endParaRPr sz="1800">
              <a:latin typeface="Livvic"/>
              <a:ea typeface="Livvic"/>
              <a:cs typeface="Livvic"/>
              <a:sym typeface="Livvic"/>
            </a:endParaRPr>
          </a:p>
          <a:p>
            <a:pPr indent="0" lvl="0" marL="457200" rtl="0" algn="l">
              <a:spcBef>
                <a:spcPts val="1000"/>
              </a:spcBef>
              <a:spcAft>
                <a:spcPts val="1000"/>
              </a:spcAft>
              <a:buNone/>
            </a:pPr>
            <a:r>
              <a:t/>
            </a:r>
            <a:endParaRPr sz="1800">
              <a:latin typeface="Livvic"/>
              <a:ea typeface="Livvic"/>
              <a:cs typeface="Livvic"/>
              <a:sym typeface="Livvic"/>
            </a:endParaRPr>
          </a:p>
        </p:txBody>
      </p:sp>
      <p:pic>
        <p:nvPicPr>
          <p:cNvPr id="762" name="Google Shape;762;p82"/>
          <p:cNvPicPr preferRelativeResize="0"/>
          <p:nvPr/>
        </p:nvPicPr>
        <p:blipFill>
          <a:blip r:embed="rId3">
            <a:alphaModFix/>
          </a:blip>
          <a:stretch>
            <a:fillRect/>
          </a:stretch>
        </p:blipFill>
        <p:spPr>
          <a:xfrm>
            <a:off x="5628075" y="1851425"/>
            <a:ext cx="2963550" cy="1856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66" name="Shape 766"/>
        <p:cNvGrpSpPr/>
        <p:nvPr/>
      </p:nvGrpSpPr>
      <p:grpSpPr>
        <a:xfrm>
          <a:off x="0" y="0"/>
          <a:ext cx="0" cy="0"/>
          <a:chOff x="0" y="0"/>
          <a:chExt cx="0" cy="0"/>
        </a:xfrm>
      </p:grpSpPr>
      <p:sp>
        <p:nvSpPr>
          <p:cNvPr id="767" name="Google Shape;767;p83"/>
          <p:cNvSpPr txBox="1"/>
          <p:nvPr>
            <p:ph type="ctrTitle"/>
          </p:nvPr>
        </p:nvSpPr>
        <p:spPr>
          <a:xfrm>
            <a:off x="268325" y="7334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Centers: Introduce Math Stories, Both Addends Unknown</a:t>
            </a:r>
            <a:endParaRPr b="0" sz="2700">
              <a:solidFill>
                <a:srgbClr val="595959"/>
              </a:solidFill>
              <a:latin typeface="Hepta Slab"/>
              <a:ea typeface="Hepta Slab"/>
              <a:cs typeface="Hepta Slab"/>
              <a:sym typeface="Hepta Slab"/>
            </a:endParaRPr>
          </a:p>
        </p:txBody>
      </p:sp>
      <p:sp>
        <p:nvSpPr>
          <p:cNvPr id="768" name="Google Shape;768;p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769" name="Google Shape;769;p83"/>
          <p:cNvSpPr txBox="1"/>
          <p:nvPr/>
        </p:nvSpPr>
        <p:spPr>
          <a:xfrm>
            <a:off x="0" y="1342425"/>
            <a:ext cx="5551200" cy="6132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t/>
            </a:r>
            <a:endParaRPr sz="1800">
              <a:latin typeface="Livvic"/>
              <a:ea typeface="Livvic"/>
              <a:cs typeface="Livvic"/>
              <a:sym typeface="Livvic"/>
            </a:endParaRPr>
          </a:p>
          <a:p>
            <a:pPr indent="0" lvl="0" marL="457200" rtl="0" algn="l">
              <a:spcBef>
                <a:spcPts val="1000"/>
              </a:spcBef>
              <a:spcAft>
                <a:spcPts val="0"/>
              </a:spcAft>
              <a:buNone/>
            </a:pPr>
            <a:r>
              <a:rPr lang="en">
                <a:latin typeface="Livvic"/>
                <a:ea typeface="Livvic"/>
                <a:cs typeface="Livvic"/>
                <a:sym typeface="Livvic"/>
              </a:rPr>
              <a:t>Priya picked all the apples from the apple tree. One partner will tell a story about which apples Priya put in the green basket and which apples she put in the red basket. </a:t>
            </a:r>
            <a:endParaRPr>
              <a:latin typeface="Livvic"/>
              <a:ea typeface="Livvic"/>
              <a:cs typeface="Livvic"/>
              <a:sym typeface="Livvic"/>
            </a:endParaRPr>
          </a:p>
          <a:p>
            <a:pPr indent="-317500" lvl="0" marL="1371600" rtl="0" algn="l">
              <a:spcBef>
                <a:spcPts val="1000"/>
              </a:spcBef>
              <a:spcAft>
                <a:spcPts val="0"/>
              </a:spcAft>
              <a:buSzPts val="1400"/>
              <a:buFont typeface="Livvic"/>
              <a:buChar char="●"/>
            </a:pPr>
            <a:r>
              <a:rPr lang="en">
                <a:latin typeface="Livvic"/>
                <a:ea typeface="Livvic"/>
                <a:cs typeface="Livvic"/>
                <a:sym typeface="Livvic"/>
              </a:rPr>
              <a:t>Think of a story you can tell your partner.</a:t>
            </a:r>
            <a:endParaRPr>
              <a:latin typeface="Livvic"/>
              <a:ea typeface="Livvic"/>
              <a:cs typeface="Livvic"/>
              <a:sym typeface="Livvic"/>
            </a:endParaRPr>
          </a:p>
          <a:p>
            <a:pPr indent="-317500" lvl="0" marL="1371600" rtl="0" algn="l">
              <a:spcBef>
                <a:spcPts val="0"/>
              </a:spcBef>
              <a:spcAft>
                <a:spcPts val="0"/>
              </a:spcAft>
              <a:buSzPts val="1400"/>
              <a:buFont typeface="Livvic"/>
              <a:buChar char="●"/>
            </a:pPr>
            <a:r>
              <a:rPr lang="en">
                <a:latin typeface="Livvic"/>
                <a:ea typeface="Livvic"/>
                <a:cs typeface="Livvic"/>
                <a:sym typeface="Livvic"/>
              </a:rPr>
              <a:t>Now I need to use objects or drawings to show what happened in my partner’s story. How can I show what happened in my partner’s story?</a:t>
            </a:r>
            <a:endParaRPr>
              <a:latin typeface="Livvic"/>
              <a:ea typeface="Livvic"/>
              <a:cs typeface="Livvic"/>
              <a:sym typeface="Livvic"/>
            </a:endParaRPr>
          </a:p>
          <a:p>
            <a:pPr indent="-317500" lvl="0" marL="1371600" rtl="0" algn="l">
              <a:spcBef>
                <a:spcPts val="0"/>
              </a:spcBef>
              <a:spcAft>
                <a:spcPts val="0"/>
              </a:spcAft>
              <a:buSzPts val="1400"/>
              <a:buFont typeface="Livvic"/>
              <a:buChar char="●"/>
            </a:pPr>
            <a:r>
              <a:rPr lang="en">
                <a:latin typeface="Livvic"/>
                <a:ea typeface="Livvic"/>
                <a:cs typeface="Livvic"/>
                <a:sym typeface="Livvic"/>
              </a:rPr>
              <a:t>Once I finish using objects or drawings to show what happened in my partner’s story, I need to tell my partner a different story about the apples and the baskets.</a:t>
            </a:r>
            <a:endParaRPr>
              <a:latin typeface="Livvic"/>
              <a:ea typeface="Livvic"/>
              <a:cs typeface="Livvic"/>
              <a:sym typeface="Livvic"/>
            </a:endParaRPr>
          </a:p>
          <a:p>
            <a:pPr indent="0" lvl="0" marL="457200" rtl="0" algn="l">
              <a:spcBef>
                <a:spcPts val="1000"/>
              </a:spcBef>
              <a:spcAft>
                <a:spcPts val="0"/>
              </a:spcAft>
              <a:buNone/>
            </a:pPr>
            <a:r>
              <a:t/>
            </a:r>
            <a:endParaRPr sz="1800">
              <a:latin typeface="Livvic"/>
              <a:ea typeface="Livvic"/>
              <a:cs typeface="Livvic"/>
              <a:sym typeface="Livvic"/>
            </a:endParaRPr>
          </a:p>
          <a:p>
            <a:pPr indent="0" lvl="0" marL="457200" rtl="0" algn="l">
              <a:spcBef>
                <a:spcPts val="1000"/>
              </a:spcBef>
              <a:spcAft>
                <a:spcPts val="1000"/>
              </a:spcAft>
              <a:buNone/>
            </a:pPr>
            <a:r>
              <a:t/>
            </a:r>
            <a:endParaRPr sz="1800">
              <a:latin typeface="Livvic"/>
              <a:ea typeface="Livvic"/>
              <a:cs typeface="Livvic"/>
              <a:sym typeface="Livvic"/>
            </a:endParaRPr>
          </a:p>
        </p:txBody>
      </p:sp>
      <p:pic>
        <p:nvPicPr>
          <p:cNvPr id="770" name="Google Shape;770;p83"/>
          <p:cNvPicPr preferRelativeResize="0"/>
          <p:nvPr/>
        </p:nvPicPr>
        <p:blipFill>
          <a:blip r:embed="rId3">
            <a:alphaModFix/>
          </a:blip>
          <a:stretch>
            <a:fillRect/>
          </a:stretch>
        </p:blipFill>
        <p:spPr>
          <a:xfrm>
            <a:off x="5551200" y="2054450"/>
            <a:ext cx="3036375" cy="2103200"/>
          </a:xfrm>
          <a:prstGeom prst="rect">
            <a:avLst/>
          </a:prstGeom>
          <a:noFill/>
          <a:ln>
            <a:noFill/>
          </a:ln>
        </p:spPr>
      </p:pic>
      <p:sp>
        <p:nvSpPr>
          <p:cNvPr id="771" name="Google Shape;771;p83"/>
          <p:cNvSpPr txBox="1"/>
          <p:nvPr/>
        </p:nvSpPr>
        <p:spPr>
          <a:xfrm>
            <a:off x="653250" y="1277088"/>
            <a:ext cx="7837500" cy="6090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1000"/>
              </a:spcAft>
              <a:buClr>
                <a:schemeClr val="dk1"/>
              </a:buClr>
              <a:buSzPts val="1100"/>
              <a:buFont typeface="Arial"/>
              <a:buNone/>
            </a:pPr>
            <a:r>
              <a:rPr b="1" lang="en" sz="1700">
                <a:solidFill>
                  <a:schemeClr val="dk1"/>
                </a:solidFill>
                <a:latin typeface="Livvic"/>
                <a:ea typeface="Livvic"/>
                <a:cs typeface="Livvic"/>
                <a:sym typeface="Livvic"/>
              </a:rPr>
              <a:t>We are going to learn a new way to play our Math Stories center. </a:t>
            </a:r>
            <a:endParaRPr b="1" sz="1300">
              <a:latin typeface="Livvic"/>
              <a:ea typeface="Livvic"/>
              <a:cs typeface="Livvic"/>
              <a:sym typeface="Livvic"/>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75" name="Shape 775"/>
        <p:cNvGrpSpPr/>
        <p:nvPr/>
      </p:nvGrpSpPr>
      <p:grpSpPr>
        <a:xfrm>
          <a:off x="0" y="0"/>
          <a:ext cx="0" cy="0"/>
          <a:chOff x="0" y="0"/>
          <a:chExt cx="0" cy="0"/>
        </a:xfrm>
      </p:grpSpPr>
      <p:sp>
        <p:nvSpPr>
          <p:cNvPr id="776" name="Google Shape;776;p84"/>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777" name="Google Shape;777;p84"/>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778" name="Google Shape;778;p84"/>
          <p:cNvSpPr txBox="1"/>
          <p:nvPr/>
        </p:nvSpPr>
        <p:spPr>
          <a:xfrm>
            <a:off x="527988" y="11678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Roll and Record, </a:t>
            </a:r>
            <a:endParaRPr sz="1500">
              <a:solidFill>
                <a:srgbClr val="595959"/>
              </a:solidFill>
              <a:latin typeface="Livvic"/>
              <a:ea typeface="Livvic"/>
              <a:cs typeface="Livvic"/>
              <a:sym typeface="Livvic"/>
            </a:endParaRPr>
          </a:p>
          <a:p>
            <a:pPr indent="0" lvl="0" marL="0" rtl="0" algn="ctr">
              <a:spcBef>
                <a:spcPts val="0"/>
              </a:spcBef>
              <a:spcAft>
                <a:spcPts val="0"/>
              </a:spcAft>
              <a:buNone/>
            </a:pPr>
            <a:r>
              <a:rPr lang="en" sz="1500">
                <a:solidFill>
                  <a:srgbClr val="595959"/>
                </a:solidFill>
                <a:latin typeface="Livvic"/>
                <a:ea typeface="Livvic"/>
                <a:cs typeface="Livvic"/>
                <a:sym typeface="Livvic"/>
              </a:rPr>
              <a:t>Which is Less?</a:t>
            </a:r>
            <a:endParaRPr sz="1500">
              <a:solidFill>
                <a:srgbClr val="595959"/>
              </a:solidFill>
              <a:latin typeface="Livvic"/>
              <a:ea typeface="Livvic"/>
              <a:cs typeface="Livvic"/>
              <a:sym typeface="Livvic"/>
            </a:endParaRPr>
          </a:p>
        </p:txBody>
      </p:sp>
      <p:sp>
        <p:nvSpPr>
          <p:cNvPr id="779" name="Google Shape;779;p84"/>
          <p:cNvSpPr txBox="1"/>
          <p:nvPr/>
        </p:nvSpPr>
        <p:spPr>
          <a:xfrm>
            <a:off x="2821438"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Make or Break Apart Numbers, Dots</a:t>
            </a:r>
            <a:endParaRPr sz="1500">
              <a:solidFill>
                <a:srgbClr val="595959"/>
              </a:solidFill>
              <a:latin typeface="Livvic"/>
              <a:ea typeface="Livvic"/>
              <a:cs typeface="Livvic"/>
              <a:sym typeface="Livvic"/>
            </a:endParaRPr>
          </a:p>
        </p:txBody>
      </p:sp>
      <p:sp>
        <p:nvSpPr>
          <p:cNvPr id="780" name="Google Shape;780;p84"/>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Snap the Cubes, Show 2 Parts</a:t>
            </a:r>
            <a:endParaRPr sz="1500">
              <a:solidFill>
                <a:srgbClr val="595959"/>
              </a:solidFill>
              <a:latin typeface="Livvic"/>
              <a:ea typeface="Livvic"/>
              <a:cs typeface="Livvic"/>
              <a:sym typeface="Livvic"/>
            </a:endParaRPr>
          </a:p>
        </p:txBody>
      </p:sp>
      <p:sp>
        <p:nvSpPr>
          <p:cNvPr id="781" name="Google Shape;781;p84"/>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Stories, Both Addends Unknown</a:t>
            </a:r>
            <a:endParaRPr sz="1500">
              <a:solidFill>
                <a:srgbClr val="595959"/>
              </a:solidFill>
              <a:latin typeface="Livvic"/>
              <a:ea typeface="Livvic"/>
              <a:cs typeface="Livvic"/>
              <a:sym typeface="Livvic"/>
            </a:endParaRPr>
          </a:p>
        </p:txBody>
      </p:sp>
      <p:pic>
        <p:nvPicPr>
          <p:cNvPr id="782" name="Google Shape;782;p84"/>
          <p:cNvPicPr preferRelativeResize="0"/>
          <p:nvPr/>
        </p:nvPicPr>
        <p:blipFill>
          <a:blip r:embed="rId3">
            <a:alphaModFix/>
          </a:blip>
          <a:stretch>
            <a:fillRect/>
          </a:stretch>
        </p:blipFill>
        <p:spPr>
          <a:xfrm>
            <a:off x="5037335" y="2219623"/>
            <a:ext cx="1712050" cy="856025"/>
          </a:xfrm>
          <a:prstGeom prst="rect">
            <a:avLst/>
          </a:prstGeom>
          <a:noFill/>
          <a:ln cap="flat" cmpd="sng" w="19050">
            <a:solidFill>
              <a:schemeClr val="dk2"/>
            </a:solidFill>
            <a:prstDash val="solid"/>
            <a:round/>
            <a:headEnd len="sm" w="sm" type="none"/>
            <a:tailEnd len="sm" w="sm" type="none"/>
          </a:ln>
        </p:spPr>
      </p:pic>
      <p:pic>
        <p:nvPicPr>
          <p:cNvPr id="783" name="Google Shape;783;p84"/>
          <p:cNvPicPr preferRelativeResize="0"/>
          <p:nvPr/>
        </p:nvPicPr>
        <p:blipFill>
          <a:blip r:embed="rId4">
            <a:alphaModFix/>
          </a:blip>
          <a:stretch>
            <a:fillRect/>
          </a:stretch>
        </p:blipFill>
        <p:spPr>
          <a:xfrm>
            <a:off x="613175" y="2081474"/>
            <a:ext cx="1829974" cy="653100"/>
          </a:xfrm>
          <a:prstGeom prst="rect">
            <a:avLst/>
          </a:prstGeom>
          <a:noFill/>
          <a:ln cap="flat" cmpd="sng" w="19050">
            <a:solidFill>
              <a:schemeClr val="dk2"/>
            </a:solidFill>
            <a:prstDash val="solid"/>
            <a:round/>
            <a:headEnd len="sm" w="sm" type="none"/>
            <a:tailEnd len="sm" w="sm" type="none"/>
          </a:ln>
        </p:spPr>
      </p:pic>
      <p:pic>
        <p:nvPicPr>
          <p:cNvPr id="784" name="Google Shape;784;p84"/>
          <p:cNvPicPr preferRelativeResize="0"/>
          <p:nvPr/>
        </p:nvPicPr>
        <p:blipFill>
          <a:blip r:embed="rId5">
            <a:alphaModFix/>
          </a:blip>
          <a:stretch>
            <a:fillRect/>
          </a:stretch>
        </p:blipFill>
        <p:spPr>
          <a:xfrm>
            <a:off x="2916450" y="2059599"/>
            <a:ext cx="1874600" cy="1176075"/>
          </a:xfrm>
          <a:prstGeom prst="rect">
            <a:avLst/>
          </a:prstGeom>
          <a:noFill/>
          <a:ln cap="flat" cmpd="sng" w="19050">
            <a:solidFill>
              <a:schemeClr val="dk2"/>
            </a:solidFill>
            <a:prstDash val="solid"/>
            <a:round/>
            <a:headEnd len="sm" w="sm" type="none"/>
            <a:tailEnd len="sm" w="sm" type="none"/>
          </a:ln>
        </p:spPr>
      </p:pic>
      <p:pic>
        <p:nvPicPr>
          <p:cNvPr id="785" name="Google Shape;785;p84"/>
          <p:cNvPicPr preferRelativeResize="0"/>
          <p:nvPr/>
        </p:nvPicPr>
        <p:blipFill>
          <a:blip r:embed="rId6">
            <a:alphaModFix/>
          </a:blip>
          <a:stretch>
            <a:fillRect/>
          </a:stretch>
        </p:blipFill>
        <p:spPr>
          <a:xfrm>
            <a:off x="6901975" y="2061051"/>
            <a:ext cx="1712050" cy="117317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9" name="Shape 789"/>
        <p:cNvGrpSpPr/>
        <p:nvPr/>
      </p:nvGrpSpPr>
      <p:grpSpPr>
        <a:xfrm>
          <a:off x="0" y="0"/>
          <a:ext cx="0" cy="0"/>
          <a:chOff x="0" y="0"/>
          <a:chExt cx="0" cy="0"/>
        </a:xfrm>
      </p:grpSpPr>
      <p:sp>
        <p:nvSpPr>
          <p:cNvPr id="790" name="Google Shape;790;p8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791" name="Google Shape;791;p85"/>
          <p:cNvPicPr preferRelativeResize="0"/>
          <p:nvPr/>
        </p:nvPicPr>
        <p:blipFill rotWithShape="1">
          <a:blip r:embed="rId3">
            <a:alphaModFix/>
          </a:blip>
          <a:srcRect b="4670" l="0" r="0" t="-4670"/>
          <a:stretch/>
        </p:blipFill>
        <p:spPr>
          <a:xfrm rot="1083830">
            <a:off x="7149601" y="3558250"/>
            <a:ext cx="1557159" cy="1377775"/>
          </a:xfrm>
          <a:prstGeom prst="rect">
            <a:avLst/>
          </a:prstGeom>
          <a:noFill/>
          <a:ln>
            <a:noFill/>
          </a:ln>
        </p:spPr>
      </p:pic>
      <p:sp>
        <p:nvSpPr>
          <p:cNvPr id="792" name="Google Shape;792;p85"/>
          <p:cNvSpPr txBox="1"/>
          <p:nvPr/>
        </p:nvSpPr>
        <p:spPr>
          <a:xfrm>
            <a:off x="825100" y="570275"/>
            <a:ext cx="6523500" cy="6132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1000"/>
              </a:spcAft>
              <a:buNone/>
            </a:pPr>
            <a:r>
              <a:rPr lang="en" sz="1800">
                <a:latin typeface="Livvic"/>
                <a:ea typeface="Livvic"/>
                <a:cs typeface="Livvic"/>
                <a:sym typeface="Livvic"/>
              </a:rPr>
              <a:t>Priya wants to show that 5 of the pomegranates are on the shelf and 2 of the pomegranates are in the basket. What can she change or add to the drawing to show this?</a:t>
            </a:r>
            <a:endParaRPr/>
          </a:p>
        </p:txBody>
      </p:sp>
      <p:pic>
        <p:nvPicPr>
          <p:cNvPr id="793" name="Google Shape;793;p85"/>
          <p:cNvPicPr preferRelativeResize="0"/>
          <p:nvPr/>
        </p:nvPicPr>
        <p:blipFill>
          <a:blip r:embed="rId4">
            <a:alphaModFix/>
          </a:blip>
          <a:stretch>
            <a:fillRect/>
          </a:stretch>
        </p:blipFill>
        <p:spPr>
          <a:xfrm>
            <a:off x="2226700" y="1624880"/>
            <a:ext cx="4472856" cy="613200"/>
          </a:xfrm>
          <a:prstGeom prst="rect">
            <a:avLst/>
          </a:prstGeom>
          <a:noFill/>
          <a:ln>
            <a:noFill/>
          </a:ln>
        </p:spPr>
      </p:pic>
      <p:pic>
        <p:nvPicPr>
          <p:cNvPr id="794" name="Google Shape;794;p85"/>
          <p:cNvPicPr preferRelativeResize="0"/>
          <p:nvPr/>
        </p:nvPicPr>
        <p:blipFill>
          <a:blip r:embed="rId5">
            <a:alphaModFix/>
          </a:blip>
          <a:stretch>
            <a:fillRect/>
          </a:stretch>
        </p:blipFill>
        <p:spPr>
          <a:xfrm>
            <a:off x="988200" y="3470677"/>
            <a:ext cx="2476625" cy="981675"/>
          </a:xfrm>
          <a:prstGeom prst="rect">
            <a:avLst/>
          </a:prstGeom>
          <a:noFill/>
          <a:ln>
            <a:noFill/>
          </a:ln>
        </p:spPr>
      </p:pic>
      <p:sp>
        <p:nvSpPr>
          <p:cNvPr id="795" name="Google Shape;795;p85"/>
          <p:cNvSpPr txBox="1"/>
          <p:nvPr/>
        </p:nvSpPr>
        <p:spPr>
          <a:xfrm>
            <a:off x="482200" y="2857475"/>
            <a:ext cx="3236100" cy="6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Tyler drew this picture. </a:t>
            </a:r>
            <a:endParaRPr/>
          </a:p>
          <a:p>
            <a:pPr indent="0" lvl="0" marL="0" rtl="0" algn="ctr">
              <a:spcBef>
                <a:spcPts val="0"/>
              </a:spcBef>
              <a:spcAft>
                <a:spcPts val="0"/>
              </a:spcAft>
              <a:buNone/>
            </a:pPr>
            <a:r>
              <a:rPr lang="en"/>
              <a:t>Does Tyler’s picture show the story?</a:t>
            </a:r>
            <a:endParaRPr/>
          </a:p>
        </p:txBody>
      </p:sp>
      <p:sp>
        <p:nvSpPr>
          <p:cNvPr id="796" name="Google Shape;796;p85"/>
          <p:cNvSpPr txBox="1"/>
          <p:nvPr/>
        </p:nvSpPr>
        <p:spPr>
          <a:xfrm flipH="1">
            <a:off x="5098088" y="2679475"/>
            <a:ext cx="1907700" cy="5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We can use labels, colors, and numbers to help us show what is happening in the story.</a:t>
            </a:r>
            <a:endParaRPr/>
          </a:p>
        </p:txBody>
      </p:sp>
      <p:sp>
        <p:nvSpPr>
          <p:cNvPr id="797" name="Google Shape;797;p85"/>
          <p:cNvSpPr/>
          <p:nvPr/>
        </p:nvSpPr>
        <p:spPr>
          <a:xfrm flipH="1">
            <a:off x="4803427" y="2327075"/>
            <a:ext cx="2497018" cy="205260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01" name="Shape 801"/>
        <p:cNvGrpSpPr/>
        <p:nvPr/>
      </p:nvGrpSpPr>
      <p:grpSpPr>
        <a:xfrm>
          <a:off x="0" y="0"/>
          <a:ext cx="0" cy="0"/>
          <a:chOff x="0" y="0"/>
          <a:chExt cx="0" cy="0"/>
        </a:xfrm>
      </p:grpSpPr>
      <p:sp>
        <p:nvSpPr>
          <p:cNvPr id="802" name="Google Shape;802;p86"/>
          <p:cNvSpPr txBox="1"/>
          <p:nvPr>
            <p:ph type="ctrTitle"/>
          </p:nvPr>
        </p:nvSpPr>
        <p:spPr>
          <a:xfrm>
            <a:off x="1360875" y="1821650"/>
            <a:ext cx="6553200" cy="72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More Than One Way</a:t>
            </a:r>
            <a:endParaRPr sz="4200">
              <a:solidFill>
                <a:srgbClr val="434343"/>
              </a:solidFill>
              <a:latin typeface="Hepta Slab"/>
              <a:ea typeface="Hepta Slab"/>
              <a:cs typeface="Hepta Slab"/>
              <a:sym typeface="Hepta Slab"/>
            </a:endParaRPr>
          </a:p>
        </p:txBody>
      </p:sp>
      <p:sp>
        <p:nvSpPr>
          <p:cNvPr id="803" name="Google Shape;803;p86"/>
          <p:cNvSpPr txBox="1"/>
          <p:nvPr/>
        </p:nvSpPr>
        <p:spPr>
          <a:xfrm>
            <a:off x="2650250" y="2594150"/>
            <a:ext cx="48828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find more than one way to solve a problem.</a:t>
            </a:r>
            <a:endParaRPr>
              <a:latin typeface="Quicksand"/>
              <a:ea typeface="Quicksand"/>
              <a:cs typeface="Quicksand"/>
              <a:sym typeface="Quicksand"/>
            </a:endParaRPr>
          </a:p>
        </p:txBody>
      </p:sp>
      <p:sp>
        <p:nvSpPr>
          <p:cNvPr id="804" name="Google Shape;804;p86"/>
          <p:cNvSpPr/>
          <p:nvPr/>
        </p:nvSpPr>
        <p:spPr>
          <a:xfrm>
            <a:off x="2488102" y="2594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86"/>
          <p:cNvSpPr txBox="1"/>
          <p:nvPr/>
        </p:nvSpPr>
        <p:spPr>
          <a:xfrm>
            <a:off x="0" y="4834325"/>
            <a:ext cx="4201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K.CC.C.7, K.OA.A.1, K.OA.A.2, K.OA.A.3</a:t>
            </a:r>
            <a:endParaRPr sz="1100">
              <a:latin typeface="Quicksand"/>
              <a:ea typeface="Quicksand"/>
              <a:cs typeface="Quicksand"/>
              <a:sym typeface="Quicksand"/>
            </a:endParaRPr>
          </a:p>
        </p:txBody>
      </p:sp>
      <p:sp>
        <p:nvSpPr>
          <p:cNvPr id="806" name="Google Shape;806;p8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0" name="Shape 810"/>
        <p:cNvGrpSpPr/>
        <p:nvPr/>
      </p:nvGrpSpPr>
      <p:grpSpPr>
        <a:xfrm>
          <a:off x="0" y="0"/>
          <a:ext cx="0" cy="0"/>
          <a:chOff x="0" y="0"/>
          <a:chExt cx="0" cy="0"/>
        </a:xfrm>
      </p:grpSpPr>
      <p:sp>
        <p:nvSpPr>
          <p:cNvPr id="811" name="Google Shape;811;p87"/>
          <p:cNvSpPr/>
          <p:nvPr/>
        </p:nvSpPr>
        <p:spPr>
          <a:xfrm rot="-683226">
            <a:off x="423397" y="1322155"/>
            <a:ext cx="2271615" cy="718551"/>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87"/>
          <p:cNvSpPr txBox="1"/>
          <p:nvPr>
            <p:ph type="ctrTitle"/>
          </p:nvPr>
        </p:nvSpPr>
        <p:spPr>
          <a:xfrm>
            <a:off x="1072525" y="386475"/>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Expressions</a:t>
            </a:r>
            <a:endParaRPr b="0" sz="2600">
              <a:solidFill>
                <a:srgbClr val="595959"/>
              </a:solidFill>
              <a:latin typeface="Hepta Slab"/>
              <a:ea typeface="Hepta Slab"/>
              <a:cs typeface="Hepta Slab"/>
              <a:sym typeface="Hepta Slab"/>
            </a:endParaRPr>
          </a:p>
        </p:txBody>
      </p:sp>
      <p:sp>
        <p:nvSpPr>
          <p:cNvPr id="813" name="Google Shape;813;p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14" name="Google Shape;814;p87"/>
          <p:cNvSpPr txBox="1"/>
          <p:nvPr/>
        </p:nvSpPr>
        <p:spPr>
          <a:xfrm rot="-756916">
            <a:off x="696579" y="1457330"/>
            <a:ext cx="1725250" cy="84144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t>Add or Subtract</a:t>
            </a:r>
            <a:endParaRPr b="1" sz="1600"/>
          </a:p>
        </p:txBody>
      </p:sp>
      <p:pic>
        <p:nvPicPr>
          <p:cNvPr id="815" name="Google Shape;815;p87"/>
          <p:cNvPicPr preferRelativeResize="0"/>
          <p:nvPr/>
        </p:nvPicPr>
        <p:blipFill>
          <a:blip r:embed="rId3">
            <a:alphaModFix/>
          </a:blip>
          <a:stretch>
            <a:fillRect/>
          </a:stretch>
        </p:blipFill>
        <p:spPr>
          <a:xfrm>
            <a:off x="3024595" y="1686000"/>
            <a:ext cx="4339550" cy="246095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9" name="Shape 819"/>
        <p:cNvGrpSpPr/>
        <p:nvPr/>
      </p:nvGrpSpPr>
      <p:grpSpPr>
        <a:xfrm>
          <a:off x="0" y="0"/>
          <a:ext cx="0" cy="0"/>
          <a:chOff x="0" y="0"/>
          <a:chExt cx="0" cy="0"/>
        </a:xfrm>
      </p:grpSpPr>
      <p:sp>
        <p:nvSpPr>
          <p:cNvPr id="820" name="Google Shape;820;p88"/>
          <p:cNvSpPr/>
          <p:nvPr/>
        </p:nvSpPr>
        <p:spPr>
          <a:xfrm rot="-683226">
            <a:off x="423397" y="1322155"/>
            <a:ext cx="2271615" cy="718551"/>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88"/>
          <p:cNvSpPr txBox="1"/>
          <p:nvPr>
            <p:ph type="ctrTitle"/>
          </p:nvPr>
        </p:nvSpPr>
        <p:spPr>
          <a:xfrm>
            <a:off x="1072525" y="386475"/>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Expressions</a:t>
            </a:r>
            <a:endParaRPr b="0" sz="2600">
              <a:solidFill>
                <a:srgbClr val="595959"/>
              </a:solidFill>
              <a:latin typeface="Hepta Slab"/>
              <a:ea typeface="Hepta Slab"/>
              <a:cs typeface="Hepta Slab"/>
              <a:sym typeface="Hepta Slab"/>
            </a:endParaRPr>
          </a:p>
        </p:txBody>
      </p:sp>
      <p:sp>
        <p:nvSpPr>
          <p:cNvPr id="822" name="Google Shape;822;p8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23" name="Google Shape;823;p88"/>
          <p:cNvSpPr txBox="1"/>
          <p:nvPr/>
        </p:nvSpPr>
        <p:spPr>
          <a:xfrm rot="-756916">
            <a:off x="696579" y="1457330"/>
            <a:ext cx="1725250" cy="84144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t>Add or Subtract</a:t>
            </a:r>
            <a:endParaRPr b="1" sz="1600"/>
          </a:p>
        </p:txBody>
      </p:sp>
      <p:pic>
        <p:nvPicPr>
          <p:cNvPr id="824" name="Google Shape;824;p88"/>
          <p:cNvPicPr preferRelativeResize="0"/>
          <p:nvPr/>
        </p:nvPicPr>
        <p:blipFill>
          <a:blip r:embed="rId3">
            <a:alphaModFix/>
          </a:blip>
          <a:stretch>
            <a:fillRect/>
          </a:stretch>
        </p:blipFill>
        <p:spPr>
          <a:xfrm>
            <a:off x="2992422" y="1528825"/>
            <a:ext cx="4341050" cy="219305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28" name="Shape 828"/>
        <p:cNvGrpSpPr/>
        <p:nvPr/>
      </p:nvGrpSpPr>
      <p:grpSpPr>
        <a:xfrm>
          <a:off x="0" y="0"/>
          <a:ext cx="0" cy="0"/>
          <a:chOff x="0" y="0"/>
          <a:chExt cx="0" cy="0"/>
        </a:xfrm>
      </p:grpSpPr>
      <p:sp>
        <p:nvSpPr>
          <p:cNvPr id="829" name="Google Shape;829;p89"/>
          <p:cNvSpPr/>
          <p:nvPr/>
        </p:nvSpPr>
        <p:spPr>
          <a:xfrm rot="-683226">
            <a:off x="423397" y="1322155"/>
            <a:ext cx="2271615" cy="718551"/>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89"/>
          <p:cNvSpPr txBox="1"/>
          <p:nvPr>
            <p:ph type="ctrTitle"/>
          </p:nvPr>
        </p:nvSpPr>
        <p:spPr>
          <a:xfrm>
            <a:off x="1072525" y="386475"/>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Expressions</a:t>
            </a:r>
            <a:endParaRPr b="0" sz="2600">
              <a:solidFill>
                <a:srgbClr val="595959"/>
              </a:solidFill>
              <a:latin typeface="Hepta Slab"/>
              <a:ea typeface="Hepta Slab"/>
              <a:cs typeface="Hepta Slab"/>
              <a:sym typeface="Hepta Slab"/>
            </a:endParaRPr>
          </a:p>
        </p:txBody>
      </p:sp>
      <p:sp>
        <p:nvSpPr>
          <p:cNvPr id="831" name="Google Shape;831;p8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32" name="Google Shape;832;p89"/>
          <p:cNvSpPr txBox="1"/>
          <p:nvPr/>
        </p:nvSpPr>
        <p:spPr>
          <a:xfrm rot="-756916">
            <a:off x="696579" y="1457330"/>
            <a:ext cx="1725250" cy="84144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t>Add or Subtract</a:t>
            </a:r>
            <a:endParaRPr b="1" sz="1600"/>
          </a:p>
        </p:txBody>
      </p:sp>
      <p:pic>
        <p:nvPicPr>
          <p:cNvPr id="833" name="Google Shape;833;p89"/>
          <p:cNvPicPr preferRelativeResize="0"/>
          <p:nvPr/>
        </p:nvPicPr>
        <p:blipFill>
          <a:blip r:embed="rId3">
            <a:alphaModFix/>
          </a:blip>
          <a:stretch>
            <a:fillRect/>
          </a:stretch>
        </p:blipFill>
        <p:spPr>
          <a:xfrm>
            <a:off x="2853146" y="1439550"/>
            <a:ext cx="4449000" cy="23859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37" name="Shape 837"/>
        <p:cNvGrpSpPr/>
        <p:nvPr/>
      </p:nvGrpSpPr>
      <p:grpSpPr>
        <a:xfrm>
          <a:off x="0" y="0"/>
          <a:ext cx="0" cy="0"/>
          <a:chOff x="0" y="0"/>
          <a:chExt cx="0" cy="0"/>
        </a:xfrm>
      </p:grpSpPr>
      <p:sp>
        <p:nvSpPr>
          <p:cNvPr id="838" name="Google Shape;838;p90"/>
          <p:cNvSpPr/>
          <p:nvPr/>
        </p:nvSpPr>
        <p:spPr>
          <a:xfrm rot="-683226">
            <a:off x="423397" y="1322155"/>
            <a:ext cx="2271615" cy="718551"/>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90"/>
          <p:cNvSpPr txBox="1"/>
          <p:nvPr>
            <p:ph type="ctrTitle"/>
          </p:nvPr>
        </p:nvSpPr>
        <p:spPr>
          <a:xfrm>
            <a:off x="1072525" y="386475"/>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Number Talk: Expressions</a:t>
            </a:r>
            <a:endParaRPr b="0" sz="2600">
              <a:solidFill>
                <a:srgbClr val="595959"/>
              </a:solidFill>
              <a:latin typeface="Hepta Slab"/>
              <a:ea typeface="Hepta Slab"/>
              <a:cs typeface="Hepta Slab"/>
              <a:sym typeface="Hepta Slab"/>
            </a:endParaRPr>
          </a:p>
        </p:txBody>
      </p:sp>
      <p:sp>
        <p:nvSpPr>
          <p:cNvPr id="840" name="Google Shape;840;p9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41" name="Google Shape;841;p90"/>
          <p:cNvSpPr txBox="1"/>
          <p:nvPr/>
        </p:nvSpPr>
        <p:spPr>
          <a:xfrm rot="-756916">
            <a:off x="696579" y="1457330"/>
            <a:ext cx="1725250" cy="84144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t>Add or Subtract</a:t>
            </a:r>
            <a:endParaRPr b="1" sz="1600"/>
          </a:p>
        </p:txBody>
      </p:sp>
      <p:pic>
        <p:nvPicPr>
          <p:cNvPr id="842" name="Google Shape;842;p90"/>
          <p:cNvPicPr preferRelativeResize="0"/>
          <p:nvPr/>
        </p:nvPicPr>
        <p:blipFill>
          <a:blip r:embed="rId3">
            <a:alphaModFix/>
          </a:blip>
          <a:stretch>
            <a:fillRect/>
          </a:stretch>
        </p:blipFill>
        <p:spPr>
          <a:xfrm>
            <a:off x="3046022" y="1525275"/>
            <a:ext cx="4164675" cy="227877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46" name="Shape 846"/>
        <p:cNvGrpSpPr/>
        <p:nvPr/>
      </p:nvGrpSpPr>
      <p:grpSpPr>
        <a:xfrm>
          <a:off x="0" y="0"/>
          <a:ext cx="0" cy="0"/>
          <a:chOff x="0" y="0"/>
          <a:chExt cx="0" cy="0"/>
        </a:xfrm>
      </p:grpSpPr>
      <p:sp>
        <p:nvSpPr>
          <p:cNvPr id="847" name="Google Shape;847;p91"/>
          <p:cNvSpPr txBox="1"/>
          <p:nvPr>
            <p:ph type="ctrTitle"/>
          </p:nvPr>
        </p:nvSpPr>
        <p:spPr>
          <a:xfrm>
            <a:off x="479600" y="267250"/>
            <a:ext cx="80430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Citrus Juice</a:t>
            </a:r>
            <a:endParaRPr b="0" sz="2500">
              <a:solidFill>
                <a:srgbClr val="595959"/>
              </a:solidFill>
              <a:latin typeface="Hepta Slab"/>
              <a:ea typeface="Hepta Slab"/>
              <a:cs typeface="Hepta Slab"/>
              <a:sym typeface="Hepta Slab"/>
            </a:endParaRPr>
          </a:p>
        </p:txBody>
      </p:sp>
      <p:sp>
        <p:nvSpPr>
          <p:cNvPr id="848" name="Google Shape;848;p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49" name="Google Shape;849;p91"/>
          <p:cNvSpPr txBox="1"/>
          <p:nvPr/>
        </p:nvSpPr>
        <p:spPr>
          <a:xfrm>
            <a:off x="0" y="1108750"/>
            <a:ext cx="56580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800">
                <a:latin typeface="Livvic"/>
                <a:ea typeface="Livvic"/>
                <a:cs typeface="Livvic"/>
                <a:sym typeface="Livvic"/>
              </a:rPr>
              <a:t>Han squeezed 9 pieces of fruit to make juice.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Some of the fruits were satsumas.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The rest of the fruits were grapefruits.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How many of the fruits were satsumas? </a:t>
            </a:r>
            <a:endParaRPr sz="1800">
              <a:latin typeface="Livvic"/>
              <a:ea typeface="Livvic"/>
              <a:cs typeface="Livvic"/>
              <a:sym typeface="Livvic"/>
            </a:endParaRPr>
          </a:p>
          <a:p>
            <a:pPr indent="0" lvl="0" marL="457200" rtl="0" algn="l">
              <a:spcBef>
                <a:spcPts val="1000"/>
              </a:spcBef>
              <a:spcAft>
                <a:spcPts val="1000"/>
              </a:spcAft>
              <a:buNone/>
            </a:pPr>
            <a:r>
              <a:rPr lang="en" sz="1800">
                <a:latin typeface="Livvic"/>
                <a:ea typeface="Livvic"/>
                <a:cs typeface="Livvic"/>
                <a:sym typeface="Livvic"/>
              </a:rPr>
              <a:t>Then how many of the fruits were grapefruits?</a:t>
            </a:r>
            <a:endParaRPr/>
          </a:p>
        </p:txBody>
      </p:sp>
      <p:sp>
        <p:nvSpPr>
          <p:cNvPr id="850" name="Google Shape;850;p91"/>
          <p:cNvSpPr txBox="1"/>
          <p:nvPr/>
        </p:nvSpPr>
        <p:spPr>
          <a:xfrm>
            <a:off x="752825" y="3203925"/>
            <a:ext cx="82683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 sz="1800"/>
              <a:t>Which drawing represents the story?</a:t>
            </a:r>
            <a:endParaRPr sz="1800"/>
          </a:p>
          <a:p>
            <a:pPr indent="0" lvl="0" marL="0" rtl="0" algn="l">
              <a:spcBef>
                <a:spcPts val="1000"/>
              </a:spcBef>
              <a:spcAft>
                <a:spcPts val="1000"/>
              </a:spcAft>
              <a:buNone/>
            </a:pPr>
            <a:r>
              <a:t/>
            </a:r>
            <a:endParaRPr sz="1800"/>
          </a:p>
        </p:txBody>
      </p:sp>
      <p:pic>
        <p:nvPicPr>
          <p:cNvPr id="851" name="Google Shape;851;p91"/>
          <p:cNvPicPr preferRelativeResize="0"/>
          <p:nvPr/>
        </p:nvPicPr>
        <p:blipFill>
          <a:blip r:embed="rId3">
            <a:alphaModFix/>
          </a:blip>
          <a:stretch>
            <a:fillRect/>
          </a:stretch>
        </p:blipFill>
        <p:spPr>
          <a:xfrm>
            <a:off x="5405875" y="1282575"/>
            <a:ext cx="3116724" cy="2414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55" name="Shape 855"/>
        <p:cNvGrpSpPr/>
        <p:nvPr/>
      </p:nvGrpSpPr>
      <p:grpSpPr>
        <a:xfrm>
          <a:off x="0" y="0"/>
          <a:ext cx="0" cy="0"/>
          <a:chOff x="0" y="0"/>
          <a:chExt cx="0" cy="0"/>
        </a:xfrm>
      </p:grpSpPr>
      <p:sp>
        <p:nvSpPr>
          <p:cNvPr id="856" name="Google Shape;856;p92"/>
          <p:cNvSpPr txBox="1"/>
          <p:nvPr>
            <p:ph type="ctrTitle"/>
          </p:nvPr>
        </p:nvSpPr>
        <p:spPr>
          <a:xfrm>
            <a:off x="479600" y="267250"/>
            <a:ext cx="80430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Dates to Stuff</a:t>
            </a:r>
            <a:endParaRPr b="0" sz="2500">
              <a:solidFill>
                <a:srgbClr val="595959"/>
              </a:solidFill>
              <a:latin typeface="Hepta Slab"/>
              <a:ea typeface="Hepta Slab"/>
              <a:cs typeface="Hepta Slab"/>
              <a:sym typeface="Hepta Slab"/>
            </a:endParaRPr>
          </a:p>
        </p:txBody>
      </p:sp>
      <p:sp>
        <p:nvSpPr>
          <p:cNvPr id="857" name="Google Shape;857;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58" name="Google Shape;858;p92"/>
          <p:cNvSpPr txBox="1"/>
          <p:nvPr/>
        </p:nvSpPr>
        <p:spPr>
          <a:xfrm>
            <a:off x="0" y="808700"/>
            <a:ext cx="56580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800">
                <a:latin typeface="Livvic"/>
                <a:ea typeface="Livvic"/>
                <a:cs typeface="Livvic"/>
                <a:sym typeface="Livvic"/>
              </a:rPr>
              <a:t>Andre and his older brother have 8 dates.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They stuff some of the dates with cheese.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They stuff the rest of the dates with almonds.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How many of the dates did they stuff with cheese? </a:t>
            </a:r>
            <a:endParaRPr sz="1800">
              <a:latin typeface="Livvic"/>
              <a:ea typeface="Livvic"/>
              <a:cs typeface="Livvic"/>
              <a:sym typeface="Livvic"/>
            </a:endParaRPr>
          </a:p>
          <a:p>
            <a:pPr indent="0" lvl="0" marL="457200" rtl="0" algn="l">
              <a:spcBef>
                <a:spcPts val="1000"/>
              </a:spcBef>
              <a:spcAft>
                <a:spcPts val="1000"/>
              </a:spcAft>
              <a:buNone/>
            </a:pPr>
            <a:r>
              <a:rPr lang="en" sz="1800">
                <a:latin typeface="Livvic"/>
                <a:ea typeface="Livvic"/>
                <a:cs typeface="Livvic"/>
                <a:sym typeface="Livvic"/>
              </a:rPr>
              <a:t>Then how many of the dates did they stuff with almonds?</a:t>
            </a:r>
            <a:endParaRPr/>
          </a:p>
        </p:txBody>
      </p:sp>
      <p:sp>
        <p:nvSpPr>
          <p:cNvPr id="859" name="Google Shape;859;p92"/>
          <p:cNvSpPr txBox="1"/>
          <p:nvPr/>
        </p:nvSpPr>
        <p:spPr>
          <a:xfrm>
            <a:off x="576025" y="3268225"/>
            <a:ext cx="82683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 sz="1800"/>
              <a:t>Tell your partner what happened in the story. </a:t>
            </a:r>
            <a:endParaRPr sz="1800"/>
          </a:p>
          <a:p>
            <a:pPr indent="-342900" lvl="0" marL="457200" rtl="0" algn="l">
              <a:spcBef>
                <a:spcPts val="1000"/>
              </a:spcBef>
              <a:spcAft>
                <a:spcPts val="0"/>
              </a:spcAft>
              <a:buSzPts val="1800"/>
              <a:buChar char="●"/>
            </a:pPr>
            <a:r>
              <a:rPr lang="en" sz="1800"/>
              <a:t>What are we trying to figure out?</a:t>
            </a:r>
            <a:endParaRPr sz="1800"/>
          </a:p>
          <a:p>
            <a:pPr indent="-342900" lvl="0" marL="457200" rtl="0" algn="l">
              <a:spcBef>
                <a:spcPts val="1000"/>
              </a:spcBef>
              <a:spcAft>
                <a:spcPts val="0"/>
              </a:spcAft>
              <a:buSzPts val="1800"/>
              <a:buChar char="●"/>
            </a:pPr>
            <a:r>
              <a:rPr lang="en" sz="1800"/>
              <a:t>Show your thinking using drawings, numbers, words or objects. </a:t>
            </a:r>
            <a:endParaRPr sz="1800"/>
          </a:p>
          <a:p>
            <a:pPr indent="0" lvl="0" marL="0" rtl="0" algn="l">
              <a:spcBef>
                <a:spcPts val="1000"/>
              </a:spcBef>
              <a:spcAft>
                <a:spcPts val="1000"/>
              </a:spcAft>
              <a:buNone/>
            </a:pPr>
            <a:r>
              <a:t/>
            </a:r>
            <a:endParaRPr sz="1800"/>
          </a:p>
        </p:txBody>
      </p:sp>
      <p:pic>
        <p:nvPicPr>
          <p:cNvPr id="860" name="Google Shape;860;p92"/>
          <p:cNvPicPr preferRelativeResize="0"/>
          <p:nvPr/>
        </p:nvPicPr>
        <p:blipFill>
          <a:blip r:embed="rId3">
            <a:alphaModFix/>
          </a:blip>
          <a:stretch>
            <a:fillRect/>
          </a:stretch>
        </p:blipFill>
        <p:spPr>
          <a:xfrm>
            <a:off x="5658000" y="1036125"/>
            <a:ext cx="2121550" cy="1533100"/>
          </a:xfrm>
          <a:prstGeom prst="rect">
            <a:avLst/>
          </a:prstGeom>
          <a:noFill/>
          <a:ln>
            <a:noFill/>
          </a:ln>
        </p:spPr>
      </p:pic>
      <p:pic>
        <p:nvPicPr>
          <p:cNvPr id="861" name="Google Shape;861;p92"/>
          <p:cNvPicPr preferRelativeResize="0"/>
          <p:nvPr/>
        </p:nvPicPr>
        <p:blipFill>
          <a:blip r:embed="rId4">
            <a:alphaModFix/>
          </a:blip>
          <a:stretch>
            <a:fillRect/>
          </a:stretch>
        </p:blipFill>
        <p:spPr>
          <a:xfrm>
            <a:off x="6485500" y="2494200"/>
            <a:ext cx="2121550" cy="1255308"/>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5" name="Shape 865"/>
        <p:cNvGrpSpPr/>
        <p:nvPr/>
      </p:nvGrpSpPr>
      <p:grpSpPr>
        <a:xfrm>
          <a:off x="0" y="0"/>
          <a:ext cx="0" cy="0"/>
          <a:chOff x="0" y="0"/>
          <a:chExt cx="0" cy="0"/>
        </a:xfrm>
      </p:grpSpPr>
      <p:sp>
        <p:nvSpPr>
          <p:cNvPr id="866" name="Google Shape;866;p93"/>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867" name="Google Shape;867;p93"/>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868" name="Google Shape;868;p93"/>
          <p:cNvSpPr txBox="1"/>
          <p:nvPr/>
        </p:nvSpPr>
        <p:spPr>
          <a:xfrm>
            <a:off x="527988" y="11678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Roll and Record, </a:t>
            </a:r>
            <a:endParaRPr sz="1500">
              <a:solidFill>
                <a:srgbClr val="595959"/>
              </a:solidFill>
              <a:latin typeface="Livvic"/>
              <a:ea typeface="Livvic"/>
              <a:cs typeface="Livvic"/>
              <a:sym typeface="Livvic"/>
            </a:endParaRPr>
          </a:p>
          <a:p>
            <a:pPr indent="0" lvl="0" marL="0" rtl="0" algn="ctr">
              <a:spcBef>
                <a:spcPts val="0"/>
              </a:spcBef>
              <a:spcAft>
                <a:spcPts val="0"/>
              </a:spcAft>
              <a:buNone/>
            </a:pPr>
            <a:r>
              <a:rPr lang="en" sz="1500">
                <a:solidFill>
                  <a:srgbClr val="595959"/>
                </a:solidFill>
                <a:latin typeface="Livvic"/>
                <a:ea typeface="Livvic"/>
                <a:cs typeface="Livvic"/>
                <a:sym typeface="Livvic"/>
              </a:rPr>
              <a:t>Which is Less?</a:t>
            </a:r>
            <a:endParaRPr sz="1500">
              <a:solidFill>
                <a:srgbClr val="595959"/>
              </a:solidFill>
              <a:latin typeface="Livvic"/>
              <a:ea typeface="Livvic"/>
              <a:cs typeface="Livvic"/>
              <a:sym typeface="Livvic"/>
            </a:endParaRPr>
          </a:p>
        </p:txBody>
      </p:sp>
      <p:sp>
        <p:nvSpPr>
          <p:cNvPr id="869" name="Google Shape;869;p93"/>
          <p:cNvSpPr txBox="1"/>
          <p:nvPr/>
        </p:nvSpPr>
        <p:spPr>
          <a:xfrm>
            <a:off x="2821438"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Make or Break Apart Numbers, Dots</a:t>
            </a:r>
            <a:endParaRPr sz="1500">
              <a:solidFill>
                <a:srgbClr val="595959"/>
              </a:solidFill>
              <a:latin typeface="Livvic"/>
              <a:ea typeface="Livvic"/>
              <a:cs typeface="Livvic"/>
              <a:sym typeface="Livvic"/>
            </a:endParaRPr>
          </a:p>
        </p:txBody>
      </p:sp>
      <p:sp>
        <p:nvSpPr>
          <p:cNvPr id="870" name="Google Shape;870;p93"/>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Snap the Cubes, Show 2 Parts</a:t>
            </a:r>
            <a:endParaRPr sz="1500">
              <a:solidFill>
                <a:srgbClr val="595959"/>
              </a:solidFill>
              <a:latin typeface="Livvic"/>
              <a:ea typeface="Livvic"/>
              <a:cs typeface="Livvic"/>
              <a:sym typeface="Livvic"/>
            </a:endParaRPr>
          </a:p>
        </p:txBody>
      </p:sp>
      <p:sp>
        <p:nvSpPr>
          <p:cNvPr id="871" name="Google Shape;871;p93"/>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Stories, Both Addends Unknown</a:t>
            </a:r>
            <a:endParaRPr sz="1500">
              <a:solidFill>
                <a:srgbClr val="595959"/>
              </a:solidFill>
              <a:latin typeface="Livvic"/>
              <a:ea typeface="Livvic"/>
              <a:cs typeface="Livvic"/>
              <a:sym typeface="Livvic"/>
            </a:endParaRPr>
          </a:p>
        </p:txBody>
      </p:sp>
      <p:pic>
        <p:nvPicPr>
          <p:cNvPr id="872" name="Google Shape;872;p93"/>
          <p:cNvPicPr preferRelativeResize="0"/>
          <p:nvPr/>
        </p:nvPicPr>
        <p:blipFill>
          <a:blip r:embed="rId3">
            <a:alphaModFix/>
          </a:blip>
          <a:stretch>
            <a:fillRect/>
          </a:stretch>
        </p:blipFill>
        <p:spPr>
          <a:xfrm>
            <a:off x="5037335" y="2219623"/>
            <a:ext cx="1712050" cy="856025"/>
          </a:xfrm>
          <a:prstGeom prst="rect">
            <a:avLst/>
          </a:prstGeom>
          <a:noFill/>
          <a:ln cap="flat" cmpd="sng" w="19050">
            <a:solidFill>
              <a:schemeClr val="dk2"/>
            </a:solidFill>
            <a:prstDash val="solid"/>
            <a:round/>
            <a:headEnd len="sm" w="sm" type="none"/>
            <a:tailEnd len="sm" w="sm" type="none"/>
          </a:ln>
        </p:spPr>
      </p:pic>
      <p:pic>
        <p:nvPicPr>
          <p:cNvPr id="873" name="Google Shape;873;p93"/>
          <p:cNvPicPr preferRelativeResize="0"/>
          <p:nvPr/>
        </p:nvPicPr>
        <p:blipFill>
          <a:blip r:embed="rId4">
            <a:alphaModFix/>
          </a:blip>
          <a:stretch>
            <a:fillRect/>
          </a:stretch>
        </p:blipFill>
        <p:spPr>
          <a:xfrm>
            <a:off x="613175" y="2081474"/>
            <a:ext cx="1829974" cy="653100"/>
          </a:xfrm>
          <a:prstGeom prst="rect">
            <a:avLst/>
          </a:prstGeom>
          <a:noFill/>
          <a:ln cap="flat" cmpd="sng" w="19050">
            <a:solidFill>
              <a:schemeClr val="dk2"/>
            </a:solidFill>
            <a:prstDash val="solid"/>
            <a:round/>
            <a:headEnd len="sm" w="sm" type="none"/>
            <a:tailEnd len="sm" w="sm" type="none"/>
          </a:ln>
        </p:spPr>
      </p:pic>
      <p:pic>
        <p:nvPicPr>
          <p:cNvPr id="874" name="Google Shape;874;p93"/>
          <p:cNvPicPr preferRelativeResize="0"/>
          <p:nvPr/>
        </p:nvPicPr>
        <p:blipFill>
          <a:blip r:embed="rId5">
            <a:alphaModFix/>
          </a:blip>
          <a:stretch>
            <a:fillRect/>
          </a:stretch>
        </p:blipFill>
        <p:spPr>
          <a:xfrm>
            <a:off x="2916450" y="2059599"/>
            <a:ext cx="1874600" cy="1176075"/>
          </a:xfrm>
          <a:prstGeom prst="rect">
            <a:avLst/>
          </a:prstGeom>
          <a:noFill/>
          <a:ln cap="flat" cmpd="sng" w="19050">
            <a:solidFill>
              <a:schemeClr val="dk2"/>
            </a:solidFill>
            <a:prstDash val="solid"/>
            <a:round/>
            <a:headEnd len="sm" w="sm" type="none"/>
            <a:tailEnd len="sm" w="sm" type="none"/>
          </a:ln>
        </p:spPr>
      </p:pic>
      <p:pic>
        <p:nvPicPr>
          <p:cNvPr id="875" name="Google Shape;875;p93"/>
          <p:cNvPicPr preferRelativeResize="0"/>
          <p:nvPr/>
        </p:nvPicPr>
        <p:blipFill>
          <a:blip r:embed="rId6">
            <a:alphaModFix/>
          </a:blip>
          <a:stretch>
            <a:fillRect/>
          </a:stretch>
        </p:blipFill>
        <p:spPr>
          <a:xfrm>
            <a:off x="6901975" y="2061051"/>
            <a:ext cx="1712050" cy="117317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9" name="Shape 879"/>
        <p:cNvGrpSpPr/>
        <p:nvPr/>
      </p:nvGrpSpPr>
      <p:grpSpPr>
        <a:xfrm>
          <a:off x="0" y="0"/>
          <a:ext cx="0" cy="0"/>
          <a:chOff x="0" y="0"/>
          <a:chExt cx="0" cy="0"/>
        </a:xfrm>
      </p:grpSpPr>
      <p:sp>
        <p:nvSpPr>
          <p:cNvPr id="880" name="Google Shape;880;p9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81" name="Google Shape;881;p94"/>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882" name="Google Shape;882;p94"/>
          <p:cNvSpPr txBox="1"/>
          <p:nvPr/>
        </p:nvSpPr>
        <p:spPr>
          <a:xfrm>
            <a:off x="770350" y="2161975"/>
            <a:ext cx="2164500" cy="11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Diego and Priya drew these pictures to show what happened in the story. Priya says that they found the same answer to the story problem. What do you think?</a:t>
            </a:r>
            <a:endParaRPr sz="1200"/>
          </a:p>
        </p:txBody>
      </p:sp>
      <p:pic>
        <p:nvPicPr>
          <p:cNvPr id="883" name="Google Shape;883;p94"/>
          <p:cNvPicPr preferRelativeResize="0"/>
          <p:nvPr/>
        </p:nvPicPr>
        <p:blipFill>
          <a:blip r:embed="rId3">
            <a:alphaModFix/>
          </a:blip>
          <a:stretch>
            <a:fillRect/>
          </a:stretch>
        </p:blipFill>
        <p:spPr>
          <a:xfrm>
            <a:off x="3488687" y="2782983"/>
            <a:ext cx="2066612" cy="1781992"/>
          </a:xfrm>
          <a:prstGeom prst="rect">
            <a:avLst/>
          </a:prstGeom>
          <a:noFill/>
          <a:ln>
            <a:noFill/>
          </a:ln>
        </p:spPr>
      </p:pic>
      <p:sp>
        <p:nvSpPr>
          <p:cNvPr id="884" name="Google Shape;884;p94"/>
          <p:cNvSpPr/>
          <p:nvPr/>
        </p:nvSpPr>
        <p:spPr>
          <a:xfrm flipH="1">
            <a:off x="192877" y="1992650"/>
            <a:ext cx="3182373" cy="20792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94"/>
          <p:cNvSpPr/>
          <p:nvPr/>
        </p:nvSpPr>
        <p:spPr>
          <a:xfrm>
            <a:off x="5489825" y="3271377"/>
            <a:ext cx="2865168" cy="106350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94"/>
          <p:cNvSpPr txBox="1"/>
          <p:nvPr/>
        </p:nvSpPr>
        <p:spPr>
          <a:xfrm>
            <a:off x="5840175" y="3444975"/>
            <a:ext cx="2164500" cy="63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8 = 3 + 5</a:t>
            </a:r>
            <a:endParaRPr sz="1800"/>
          </a:p>
        </p:txBody>
      </p:sp>
      <p:sp>
        <p:nvSpPr>
          <p:cNvPr id="887" name="Google Shape;887;p94"/>
          <p:cNvSpPr txBox="1"/>
          <p:nvPr/>
        </p:nvSpPr>
        <p:spPr>
          <a:xfrm>
            <a:off x="685800" y="557225"/>
            <a:ext cx="6504300" cy="11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Andre and his older brother have 8 dates. </a:t>
            </a:r>
            <a:endParaRPr/>
          </a:p>
          <a:p>
            <a:pPr indent="0" lvl="0" marL="0" rtl="0" algn="l">
              <a:spcBef>
                <a:spcPts val="0"/>
              </a:spcBef>
              <a:spcAft>
                <a:spcPts val="0"/>
              </a:spcAft>
              <a:buNone/>
            </a:pPr>
            <a:r>
              <a:rPr lang="en"/>
              <a:t>They stuff some of the dates with cheese. </a:t>
            </a:r>
            <a:endParaRPr/>
          </a:p>
          <a:p>
            <a:pPr indent="0" lvl="0" marL="0" rtl="0" algn="l">
              <a:spcBef>
                <a:spcPts val="0"/>
              </a:spcBef>
              <a:spcAft>
                <a:spcPts val="0"/>
              </a:spcAft>
              <a:buNone/>
            </a:pPr>
            <a:r>
              <a:rPr lang="en"/>
              <a:t>They stuff the rest of the dates with almonds. </a:t>
            </a:r>
            <a:endParaRPr/>
          </a:p>
          <a:p>
            <a:pPr indent="0" lvl="0" marL="0" rtl="0" algn="l">
              <a:spcBef>
                <a:spcPts val="0"/>
              </a:spcBef>
              <a:spcAft>
                <a:spcPts val="0"/>
              </a:spcAft>
              <a:buNone/>
            </a:pPr>
            <a:r>
              <a:rPr lang="en"/>
              <a:t>How many of the dates did they stuff with cheese? </a:t>
            </a:r>
            <a:endParaRPr/>
          </a:p>
          <a:p>
            <a:pPr indent="0" lvl="0" marL="0" rtl="0" algn="l">
              <a:spcBef>
                <a:spcPts val="0"/>
              </a:spcBef>
              <a:spcAft>
                <a:spcPts val="0"/>
              </a:spcAft>
              <a:buNone/>
            </a:pPr>
            <a:r>
              <a:rPr lang="en"/>
              <a:t>Then how many of the dates did they stuff with almonds</a:t>
            </a:r>
            <a:endParaRPr/>
          </a:p>
        </p:txBody>
      </p:sp>
      <p:pic>
        <p:nvPicPr>
          <p:cNvPr id="888" name="Google Shape;888;p94"/>
          <p:cNvPicPr preferRelativeResize="0"/>
          <p:nvPr/>
        </p:nvPicPr>
        <p:blipFill>
          <a:blip r:embed="rId4">
            <a:alphaModFix/>
          </a:blip>
          <a:stretch>
            <a:fillRect/>
          </a:stretch>
        </p:blipFill>
        <p:spPr>
          <a:xfrm>
            <a:off x="5318375" y="470321"/>
            <a:ext cx="2439665" cy="974575"/>
          </a:xfrm>
          <a:prstGeom prst="rect">
            <a:avLst/>
          </a:prstGeom>
          <a:noFill/>
          <a:ln>
            <a:noFill/>
          </a:ln>
        </p:spPr>
      </p:pic>
      <p:pic>
        <p:nvPicPr>
          <p:cNvPr id="889" name="Google Shape;889;p94"/>
          <p:cNvPicPr preferRelativeResize="0"/>
          <p:nvPr/>
        </p:nvPicPr>
        <p:blipFill>
          <a:blip r:embed="rId5">
            <a:alphaModFix/>
          </a:blip>
          <a:stretch>
            <a:fillRect/>
          </a:stretch>
        </p:blipFill>
        <p:spPr>
          <a:xfrm>
            <a:off x="5643585" y="1555672"/>
            <a:ext cx="3045266" cy="1109400"/>
          </a:xfrm>
          <a:prstGeom prst="rect">
            <a:avLst/>
          </a:prstGeom>
          <a:noFill/>
          <a:ln>
            <a:noFill/>
          </a:ln>
        </p:spPr>
      </p:pic>
      <p:sp>
        <p:nvSpPr>
          <p:cNvPr id="890" name="Google Shape;890;p94"/>
          <p:cNvSpPr txBox="1"/>
          <p:nvPr/>
        </p:nvSpPr>
        <p:spPr>
          <a:xfrm>
            <a:off x="7308050" y="900125"/>
            <a:ext cx="548100" cy="3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Diego</a:t>
            </a:r>
            <a:endParaRPr sz="1000"/>
          </a:p>
        </p:txBody>
      </p:sp>
      <p:sp>
        <p:nvSpPr>
          <p:cNvPr id="891" name="Google Shape;891;p94"/>
          <p:cNvSpPr txBox="1"/>
          <p:nvPr/>
        </p:nvSpPr>
        <p:spPr>
          <a:xfrm>
            <a:off x="6892163" y="2329550"/>
            <a:ext cx="548100" cy="3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Priya</a:t>
            </a:r>
            <a:endParaRPr sz="100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95" name="Shape 895"/>
        <p:cNvGrpSpPr/>
        <p:nvPr/>
      </p:nvGrpSpPr>
      <p:grpSpPr>
        <a:xfrm>
          <a:off x="0" y="0"/>
          <a:ext cx="0" cy="0"/>
          <a:chOff x="0" y="0"/>
          <a:chExt cx="0" cy="0"/>
        </a:xfrm>
      </p:grpSpPr>
      <p:sp>
        <p:nvSpPr>
          <p:cNvPr id="896" name="Google Shape;896;p95"/>
          <p:cNvSpPr txBox="1"/>
          <p:nvPr>
            <p:ph type="ctrTitle"/>
          </p:nvPr>
        </p:nvSpPr>
        <p:spPr>
          <a:xfrm>
            <a:off x="736775" y="1657438"/>
            <a:ext cx="75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All of the Story Problems</a:t>
            </a:r>
            <a:endParaRPr sz="4200">
              <a:solidFill>
                <a:srgbClr val="434343"/>
              </a:solidFill>
              <a:latin typeface="Hepta Slab"/>
              <a:ea typeface="Hepta Slab"/>
              <a:cs typeface="Hepta Slab"/>
              <a:sym typeface="Hepta Slab"/>
            </a:endParaRPr>
          </a:p>
        </p:txBody>
      </p:sp>
      <p:sp>
        <p:nvSpPr>
          <p:cNvPr id="897" name="Google Shape;897;p95"/>
          <p:cNvSpPr txBox="1"/>
          <p:nvPr/>
        </p:nvSpPr>
        <p:spPr>
          <a:xfrm>
            <a:off x="3094675" y="2511325"/>
            <a:ext cx="6279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a:t>
            </a:r>
            <a:endParaRPr>
              <a:latin typeface="Quicksand"/>
              <a:ea typeface="Quicksand"/>
              <a:cs typeface="Quicksand"/>
              <a:sym typeface="Quicksand"/>
            </a:endParaRPr>
          </a:p>
        </p:txBody>
      </p:sp>
      <p:sp>
        <p:nvSpPr>
          <p:cNvPr id="898" name="Google Shape;898;p95"/>
          <p:cNvSpPr/>
          <p:nvPr/>
        </p:nvSpPr>
        <p:spPr>
          <a:xfrm>
            <a:off x="2707502" y="2511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95"/>
          <p:cNvSpPr txBox="1"/>
          <p:nvPr/>
        </p:nvSpPr>
        <p:spPr>
          <a:xfrm>
            <a:off x="0" y="4834325"/>
            <a:ext cx="54660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K.CC.A.1, K.CC.A.2, K.CC.A.3, K.CC.C.7, K.OA.A.1, K.OA.A.2, K.OA.A.3 </a:t>
            </a:r>
            <a:endParaRPr sz="1100">
              <a:latin typeface="Quicksand"/>
              <a:ea typeface="Quicksand"/>
              <a:cs typeface="Quicksand"/>
              <a:sym typeface="Quicksand"/>
            </a:endParaRPr>
          </a:p>
        </p:txBody>
      </p:sp>
      <p:sp>
        <p:nvSpPr>
          <p:cNvPr id="900" name="Google Shape;900;p9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4" name="Shape 904"/>
        <p:cNvGrpSpPr/>
        <p:nvPr/>
      </p:nvGrpSpPr>
      <p:grpSpPr>
        <a:xfrm>
          <a:off x="0" y="0"/>
          <a:ext cx="0" cy="0"/>
          <a:chOff x="0" y="0"/>
          <a:chExt cx="0" cy="0"/>
        </a:xfrm>
      </p:grpSpPr>
      <p:sp>
        <p:nvSpPr>
          <p:cNvPr id="905" name="Google Shape;905;p96"/>
          <p:cNvSpPr txBox="1"/>
          <p:nvPr>
            <p:ph type="ctrTitle"/>
          </p:nvPr>
        </p:nvSpPr>
        <p:spPr>
          <a:xfrm>
            <a:off x="1094100" y="576850"/>
            <a:ext cx="66864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Choral Count: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Count to 70 and Count On </a:t>
            </a:r>
            <a:endParaRPr b="0" sz="2600">
              <a:solidFill>
                <a:srgbClr val="595959"/>
              </a:solidFill>
              <a:latin typeface="Hepta Slab"/>
              <a:ea typeface="Hepta Slab"/>
              <a:cs typeface="Hepta Slab"/>
              <a:sym typeface="Hepta Slab"/>
            </a:endParaRPr>
          </a:p>
        </p:txBody>
      </p:sp>
      <p:sp>
        <p:nvSpPr>
          <p:cNvPr id="906" name="Google Shape;906;p9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07" name="Google Shape;907;p96"/>
          <p:cNvSpPr txBox="1"/>
          <p:nvPr/>
        </p:nvSpPr>
        <p:spPr>
          <a:xfrm>
            <a:off x="760825" y="1489475"/>
            <a:ext cx="6836700" cy="25716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lang="en" sz="2300">
                <a:latin typeface="Livvic"/>
                <a:ea typeface="Livvic"/>
                <a:cs typeface="Livvic"/>
                <a:sym typeface="Livvic"/>
              </a:rPr>
              <a:t>Let’s count to 70.</a:t>
            </a:r>
            <a:endParaRPr sz="2300">
              <a:latin typeface="Livvic"/>
              <a:ea typeface="Livvic"/>
              <a:cs typeface="Livvic"/>
              <a:sym typeface="Livvic"/>
            </a:endParaRPr>
          </a:p>
          <a:p>
            <a:pPr indent="0" lvl="0" marL="457200" rtl="0" algn="ctr">
              <a:spcBef>
                <a:spcPts val="0"/>
              </a:spcBef>
              <a:spcAft>
                <a:spcPts val="0"/>
              </a:spcAft>
              <a:buNone/>
            </a:pPr>
            <a:r>
              <a:t/>
            </a:r>
            <a:endParaRPr sz="2300">
              <a:latin typeface="Livvic"/>
              <a:ea typeface="Livvic"/>
              <a:cs typeface="Livvic"/>
              <a:sym typeface="Livvic"/>
            </a:endParaRPr>
          </a:p>
          <a:p>
            <a:pPr indent="0" lvl="0" marL="457200" rtl="0" algn="ctr">
              <a:spcBef>
                <a:spcPts val="0"/>
              </a:spcBef>
              <a:spcAft>
                <a:spcPts val="0"/>
              </a:spcAft>
              <a:buNone/>
            </a:pPr>
            <a:r>
              <a:rPr lang="en" sz="2300">
                <a:latin typeface="Livvic"/>
                <a:ea typeface="Livvic"/>
                <a:cs typeface="Livvic"/>
                <a:sym typeface="Livvic"/>
              </a:rPr>
              <a:t>Now, start at the number 7 and count to 30.</a:t>
            </a:r>
            <a:endParaRPr sz="2300">
              <a:latin typeface="Livvic"/>
              <a:ea typeface="Livvic"/>
              <a:cs typeface="Livvic"/>
              <a:sym typeface="Livvic"/>
            </a:endParaRPr>
          </a:p>
        </p:txBody>
      </p:sp>
      <p:pic>
        <p:nvPicPr>
          <p:cNvPr id="908" name="Google Shape;908;p96"/>
          <p:cNvPicPr preferRelativeResize="0"/>
          <p:nvPr/>
        </p:nvPicPr>
        <p:blipFill>
          <a:blip r:embed="rId3">
            <a:alphaModFix/>
          </a:blip>
          <a:stretch>
            <a:fillRect/>
          </a:stretch>
        </p:blipFill>
        <p:spPr>
          <a:xfrm>
            <a:off x="2964550" y="2896800"/>
            <a:ext cx="3214900" cy="2096675"/>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12" name="Shape 912"/>
        <p:cNvGrpSpPr/>
        <p:nvPr/>
      </p:nvGrpSpPr>
      <p:grpSpPr>
        <a:xfrm>
          <a:off x="0" y="0"/>
          <a:ext cx="0" cy="0"/>
          <a:chOff x="0" y="0"/>
          <a:chExt cx="0" cy="0"/>
        </a:xfrm>
      </p:grpSpPr>
      <p:sp>
        <p:nvSpPr>
          <p:cNvPr id="913" name="Google Shape;913;p97"/>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All the Story Problems </a:t>
            </a:r>
            <a:endParaRPr b="0" sz="3000">
              <a:solidFill>
                <a:srgbClr val="595959"/>
              </a:solidFill>
              <a:latin typeface="Hepta Slab"/>
              <a:ea typeface="Hepta Slab"/>
              <a:cs typeface="Hepta Slab"/>
              <a:sym typeface="Hepta Slab"/>
            </a:endParaRPr>
          </a:p>
        </p:txBody>
      </p:sp>
      <p:sp>
        <p:nvSpPr>
          <p:cNvPr id="914" name="Google Shape;914;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15" name="Google Shape;915;p97"/>
          <p:cNvSpPr txBox="1"/>
          <p:nvPr/>
        </p:nvSpPr>
        <p:spPr>
          <a:xfrm>
            <a:off x="3441375" y="1395375"/>
            <a:ext cx="52830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800">
                <a:latin typeface="Livvic"/>
                <a:ea typeface="Livvic"/>
                <a:cs typeface="Livvic"/>
                <a:sym typeface="Livvic"/>
              </a:rPr>
              <a:t>Mai grew 7 tomatoes in her garden.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She picked 5 of the tomatoes to make salsa. </a:t>
            </a:r>
            <a:endParaRPr sz="1800">
              <a:latin typeface="Livvic"/>
              <a:ea typeface="Livvic"/>
              <a:cs typeface="Livvic"/>
              <a:sym typeface="Livvic"/>
            </a:endParaRPr>
          </a:p>
          <a:p>
            <a:pPr indent="0" lvl="0" marL="457200" rtl="0" algn="l">
              <a:spcBef>
                <a:spcPts val="1000"/>
              </a:spcBef>
              <a:spcAft>
                <a:spcPts val="1000"/>
              </a:spcAft>
              <a:buNone/>
            </a:pPr>
            <a:r>
              <a:rPr lang="en" sz="1800">
                <a:latin typeface="Livvic"/>
                <a:ea typeface="Livvic"/>
                <a:cs typeface="Livvic"/>
                <a:sym typeface="Livvic"/>
              </a:rPr>
              <a:t>How many tomatoes are still in the garden?</a:t>
            </a:r>
            <a:endParaRPr/>
          </a:p>
        </p:txBody>
      </p:sp>
      <p:sp>
        <p:nvSpPr>
          <p:cNvPr id="916" name="Google Shape;916;p97"/>
          <p:cNvSpPr txBox="1"/>
          <p:nvPr/>
        </p:nvSpPr>
        <p:spPr>
          <a:xfrm>
            <a:off x="1170775" y="3193575"/>
            <a:ext cx="72411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 sz="1800"/>
              <a:t>Tell your partner what happened in the story.</a:t>
            </a:r>
            <a:endParaRPr sz="1800"/>
          </a:p>
          <a:p>
            <a:pPr indent="-342900" lvl="0" marL="457200" rtl="0" algn="l">
              <a:spcBef>
                <a:spcPts val="1000"/>
              </a:spcBef>
              <a:spcAft>
                <a:spcPts val="0"/>
              </a:spcAft>
              <a:buSzPts val="1800"/>
              <a:buChar char="●"/>
            </a:pPr>
            <a:r>
              <a:rPr lang="en" sz="1800"/>
              <a:t>What are we trying to figure out?</a:t>
            </a:r>
            <a:endParaRPr sz="1800"/>
          </a:p>
          <a:p>
            <a:pPr indent="-342900" lvl="0" marL="457200" rtl="0" algn="l">
              <a:spcBef>
                <a:spcPts val="1000"/>
              </a:spcBef>
              <a:spcAft>
                <a:spcPts val="0"/>
              </a:spcAft>
              <a:buSzPts val="1800"/>
              <a:buChar char="●"/>
            </a:pPr>
            <a:r>
              <a:rPr lang="en" sz="1800"/>
              <a:t>Show your thinking using drawings, numbers, words, or objects.</a:t>
            </a:r>
            <a:endParaRPr sz="1800"/>
          </a:p>
          <a:p>
            <a:pPr indent="0" lvl="0" marL="457200" rtl="0" algn="l">
              <a:spcBef>
                <a:spcPts val="1000"/>
              </a:spcBef>
              <a:spcAft>
                <a:spcPts val="1000"/>
              </a:spcAft>
              <a:buNone/>
            </a:pPr>
            <a:r>
              <a:t/>
            </a:r>
            <a:endParaRPr sz="1800"/>
          </a:p>
        </p:txBody>
      </p:sp>
      <p:pic>
        <p:nvPicPr>
          <p:cNvPr id="917" name="Google Shape;917;p97"/>
          <p:cNvPicPr preferRelativeResize="0"/>
          <p:nvPr/>
        </p:nvPicPr>
        <p:blipFill>
          <a:blip r:embed="rId3">
            <a:alphaModFix/>
          </a:blip>
          <a:stretch>
            <a:fillRect/>
          </a:stretch>
        </p:blipFill>
        <p:spPr>
          <a:xfrm>
            <a:off x="685800" y="1174284"/>
            <a:ext cx="2838450" cy="2019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21" name="Shape 921"/>
        <p:cNvGrpSpPr/>
        <p:nvPr/>
      </p:nvGrpSpPr>
      <p:grpSpPr>
        <a:xfrm>
          <a:off x="0" y="0"/>
          <a:ext cx="0" cy="0"/>
          <a:chOff x="0" y="0"/>
          <a:chExt cx="0" cy="0"/>
        </a:xfrm>
      </p:grpSpPr>
      <p:sp>
        <p:nvSpPr>
          <p:cNvPr id="922" name="Google Shape;922;p98"/>
          <p:cNvSpPr txBox="1"/>
          <p:nvPr>
            <p:ph type="ctrTitle"/>
          </p:nvPr>
        </p:nvSpPr>
        <p:spPr>
          <a:xfrm>
            <a:off x="6858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All the Story Problems </a:t>
            </a:r>
            <a:endParaRPr b="0" sz="3000">
              <a:solidFill>
                <a:srgbClr val="595959"/>
              </a:solidFill>
              <a:latin typeface="Hepta Slab"/>
              <a:ea typeface="Hepta Slab"/>
              <a:cs typeface="Hepta Slab"/>
              <a:sym typeface="Hepta Slab"/>
            </a:endParaRPr>
          </a:p>
        </p:txBody>
      </p:sp>
      <p:sp>
        <p:nvSpPr>
          <p:cNvPr id="923" name="Google Shape;923;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24" name="Google Shape;924;p98"/>
          <p:cNvSpPr txBox="1"/>
          <p:nvPr/>
        </p:nvSpPr>
        <p:spPr>
          <a:xfrm>
            <a:off x="3430650" y="1108750"/>
            <a:ext cx="5283000" cy="613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800">
                <a:latin typeface="Livvic"/>
                <a:ea typeface="Livvic"/>
                <a:cs typeface="Livvic"/>
                <a:sym typeface="Livvic"/>
              </a:rPr>
              <a:t>There are 9 tomatoes in Mai’s garden.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Some of the tomatoes are yellow.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The rest of the tomatoes are red. </a:t>
            </a:r>
            <a:endParaRPr sz="1800">
              <a:latin typeface="Livvic"/>
              <a:ea typeface="Livvic"/>
              <a:cs typeface="Livvic"/>
              <a:sym typeface="Livvic"/>
            </a:endParaRPr>
          </a:p>
          <a:p>
            <a:pPr indent="0" lvl="0" marL="457200" rtl="0" algn="l">
              <a:spcBef>
                <a:spcPts val="1000"/>
              </a:spcBef>
              <a:spcAft>
                <a:spcPts val="0"/>
              </a:spcAft>
              <a:buNone/>
            </a:pPr>
            <a:r>
              <a:rPr lang="en" sz="1800">
                <a:latin typeface="Livvic"/>
                <a:ea typeface="Livvic"/>
                <a:cs typeface="Livvic"/>
                <a:sym typeface="Livvic"/>
              </a:rPr>
              <a:t>How many of the tomatoes are yellow? </a:t>
            </a:r>
            <a:endParaRPr sz="1800">
              <a:latin typeface="Livvic"/>
              <a:ea typeface="Livvic"/>
              <a:cs typeface="Livvic"/>
              <a:sym typeface="Livvic"/>
            </a:endParaRPr>
          </a:p>
          <a:p>
            <a:pPr indent="0" lvl="0" marL="457200" rtl="0" algn="l">
              <a:spcBef>
                <a:spcPts val="1000"/>
              </a:spcBef>
              <a:spcAft>
                <a:spcPts val="1000"/>
              </a:spcAft>
              <a:buNone/>
            </a:pPr>
            <a:r>
              <a:rPr lang="en" sz="1800">
                <a:latin typeface="Livvic"/>
                <a:ea typeface="Livvic"/>
                <a:cs typeface="Livvic"/>
                <a:sym typeface="Livvic"/>
              </a:rPr>
              <a:t>Then how many of the tomatoes are red?</a:t>
            </a:r>
            <a:endParaRPr/>
          </a:p>
        </p:txBody>
      </p:sp>
      <p:sp>
        <p:nvSpPr>
          <p:cNvPr id="925" name="Google Shape;925;p98"/>
          <p:cNvSpPr txBox="1"/>
          <p:nvPr/>
        </p:nvSpPr>
        <p:spPr>
          <a:xfrm>
            <a:off x="1170775" y="3193575"/>
            <a:ext cx="72411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 sz="1800"/>
              <a:t>Tell your partner what happened in the story.</a:t>
            </a:r>
            <a:endParaRPr sz="1800"/>
          </a:p>
          <a:p>
            <a:pPr indent="-342900" lvl="0" marL="457200" rtl="0" algn="l">
              <a:spcBef>
                <a:spcPts val="1000"/>
              </a:spcBef>
              <a:spcAft>
                <a:spcPts val="0"/>
              </a:spcAft>
              <a:buSzPts val="1800"/>
              <a:buChar char="●"/>
            </a:pPr>
            <a:r>
              <a:rPr lang="en" sz="1800"/>
              <a:t>What are we trying to figure out?</a:t>
            </a:r>
            <a:endParaRPr sz="1800"/>
          </a:p>
          <a:p>
            <a:pPr indent="-342900" lvl="0" marL="457200" rtl="0" algn="l">
              <a:spcBef>
                <a:spcPts val="1000"/>
              </a:spcBef>
              <a:spcAft>
                <a:spcPts val="0"/>
              </a:spcAft>
              <a:buSzPts val="1800"/>
              <a:buChar char="●"/>
            </a:pPr>
            <a:r>
              <a:rPr lang="en" sz="1800"/>
              <a:t>Show your thinking using drawings, numbers, words, or objects.</a:t>
            </a:r>
            <a:endParaRPr sz="1800"/>
          </a:p>
          <a:p>
            <a:pPr indent="0" lvl="0" marL="457200" rtl="0" algn="l">
              <a:spcBef>
                <a:spcPts val="1000"/>
              </a:spcBef>
              <a:spcAft>
                <a:spcPts val="1000"/>
              </a:spcAft>
              <a:buNone/>
            </a:pPr>
            <a:r>
              <a:t/>
            </a:r>
            <a:endParaRPr sz="1800"/>
          </a:p>
        </p:txBody>
      </p:sp>
      <p:pic>
        <p:nvPicPr>
          <p:cNvPr id="926" name="Google Shape;926;p98"/>
          <p:cNvPicPr preferRelativeResize="0"/>
          <p:nvPr/>
        </p:nvPicPr>
        <p:blipFill>
          <a:blip r:embed="rId3">
            <a:alphaModFix/>
          </a:blip>
          <a:stretch>
            <a:fillRect/>
          </a:stretch>
        </p:blipFill>
        <p:spPr>
          <a:xfrm>
            <a:off x="685800" y="1174284"/>
            <a:ext cx="2838450" cy="2019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30" name="Shape 930"/>
        <p:cNvGrpSpPr/>
        <p:nvPr/>
      </p:nvGrpSpPr>
      <p:grpSpPr>
        <a:xfrm>
          <a:off x="0" y="0"/>
          <a:ext cx="0" cy="0"/>
          <a:chOff x="0" y="0"/>
          <a:chExt cx="0" cy="0"/>
        </a:xfrm>
      </p:grpSpPr>
      <p:sp>
        <p:nvSpPr>
          <p:cNvPr id="931" name="Google Shape;931;p99"/>
          <p:cNvSpPr txBox="1"/>
          <p:nvPr>
            <p:ph type="ctrTitle"/>
          </p:nvPr>
        </p:nvSpPr>
        <p:spPr>
          <a:xfrm>
            <a:off x="643775" y="414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900">
                <a:solidFill>
                  <a:srgbClr val="595959"/>
                </a:solidFill>
                <a:latin typeface="Hepta Slab"/>
                <a:ea typeface="Hepta Slab"/>
                <a:cs typeface="Hepta Slab"/>
                <a:sym typeface="Hepta Slab"/>
              </a:rPr>
              <a:t> Make and Match Story Problems</a:t>
            </a:r>
            <a:endParaRPr b="0" sz="3000">
              <a:solidFill>
                <a:srgbClr val="595959"/>
              </a:solidFill>
              <a:latin typeface="Hepta Slab"/>
              <a:ea typeface="Hepta Slab"/>
              <a:cs typeface="Hepta Slab"/>
              <a:sym typeface="Hepta Slab"/>
            </a:endParaRPr>
          </a:p>
        </p:txBody>
      </p:sp>
      <p:sp>
        <p:nvSpPr>
          <p:cNvPr id="932" name="Google Shape;932;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33" name="Google Shape;933;p99"/>
          <p:cNvSpPr txBox="1"/>
          <p:nvPr/>
        </p:nvSpPr>
        <p:spPr>
          <a:xfrm>
            <a:off x="571175" y="1326888"/>
            <a:ext cx="7917600" cy="14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t>You are going to think of a different story problem about fruits or vegetables in a garden. Remember that your story problem should have a question at the end. You can write words or draw pictures to help you remember the story problem that you create.</a:t>
            </a:r>
            <a:endParaRPr sz="2100"/>
          </a:p>
          <a:p>
            <a:pPr indent="0" lvl="0" marL="0" rtl="0" algn="l">
              <a:spcBef>
                <a:spcPts val="1000"/>
              </a:spcBef>
              <a:spcAft>
                <a:spcPts val="0"/>
              </a:spcAft>
              <a:buNone/>
            </a:pPr>
            <a:r>
              <a:t/>
            </a:r>
            <a:endParaRPr sz="2100"/>
          </a:p>
          <a:p>
            <a:pPr indent="0" lvl="0" marL="0" rtl="0" algn="l">
              <a:spcBef>
                <a:spcPts val="1000"/>
              </a:spcBef>
              <a:spcAft>
                <a:spcPts val="1000"/>
              </a:spcAft>
              <a:buNone/>
            </a:pPr>
            <a:r>
              <a:t/>
            </a:r>
            <a:endParaRPr sz="2100"/>
          </a:p>
        </p:txBody>
      </p:sp>
      <p:sp>
        <p:nvSpPr>
          <p:cNvPr id="934" name="Google Shape;934;p99"/>
          <p:cNvSpPr txBox="1"/>
          <p:nvPr/>
        </p:nvSpPr>
        <p:spPr>
          <a:xfrm>
            <a:off x="144875" y="3043225"/>
            <a:ext cx="8271300" cy="1853700"/>
          </a:xfrm>
          <a:prstGeom prst="rect">
            <a:avLst/>
          </a:prstGeom>
          <a:noFill/>
          <a:ln>
            <a:noFill/>
          </a:ln>
        </p:spPr>
        <p:txBody>
          <a:bodyPr anchorCtr="0" anchor="t" bIns="91425" lIns="91425" spcFirstLastPara="1" rIns="91425" wrap="square" tIns="91425">
            <a:noAutofit/>
          </a:bodyPr>
          <a:lstStyle/>
          <a:p>
            <a:pPr indent="-342900" lvl="0" marL="1371600" rtl="0" algn="l">
              <a:spcBef>
                <a:spcPts val="0"/>
              </a:spcBef>
              <a:spcAft>
                <a:spcPts val="0"/>
              </a:spcAft>
              <a:buSzPts val="1800"/>
              <a:buFont typeface="Livvic"/>
              <a:buChar char="●"/>
            </a:pPr>
            <a:r>
              <a:rPr lang="en" sz="1800">
                <a:latin typeface="Livvic"/>
                <a:ea typeface="Livvic"/>
                <a:cs typeface="Livvic"/>
                <a:sym typeface="Livvic"/>
              </a:rPr>
              <a:t>Tell your partner your story problem.</a:t>
            </a:r>
            <a:endParaRPr sz="1800">
              <a:latin typeface="Livvic"/>
              <a:ea typeface="Livvic"/>
              <a:cs typeface="Livvic"/>
              <a:sym typeface="Livvic"/>
            </a:endParaRPr>
          </a:p>
          <a:p>
            <a:pPr indent="-342900" lvl="0" marL="1371600" rtl="0" algn="l">
              <a:spcBef>
                <a:spcPts val="0"/>
              </a:spcBef>
              <a:spcAft>
                <a:spcPts val="0"/>
              </a:spcAft>
              <a:buSzPts val="1800"/>
              <a:buFont typeface="Livvic"/>
              <a:buChar char="●"/>
            </a:pPr>
            <a:r>
              <a:rPr lang="en" sz="1800">
                <a:latin typeface="Livvic"/>
                <a:ea typeface="Livvic"/>
                <a:cs typeface="Livvic"/>
                <a:sym typeface="Livvic"/>
              </a:rPr>
              <a:t>Solve the story problem your partner told you. </a:t>
            </a:r>
            <a:endParaRPr sz="1800">
              <a:latin typeface="Livvic"/>
              <a:ea typeface="Livvic"/>
              <a:cs typeface="Livvic"/>
              <a:sym typeface="Livvic"/>
            </a:endParaRPr>
          </a:p>
          <a:p>
            <a:pPr indent="-342900" lvl="0" marL="1371600" rtl="0" algn="l">
              <a:spcBef>
                <a:spcPts val="0"/>
              </a:spcBef>
              <a:spcAft>
                <a:spcPts val="0"/>
              </a:spcAft>
              <a:buSzPts val="1800"/>
              <a:buFont typeface="Livvic"/>
              <a:buChar char="●"/>
            </a:pPr>
            <a:r>
              <a:rPr lang="en" sz="1800">
                <a:latin typeface="Livvic"/>
                <a:ea typeface="Livvic"/>
                <a:cs typeface="Livvic"/>
                <a:sym typeface="Livvic"/>
              </a:rPr>
              <a:t>Show your thinking using objects, drawings, numbers, or words</a:t>
            </a:r>
            <a:endParaRPr sz="1800">
              <a:latin typeface="Livvic"/>
              <a:ea typeface="Livvic"/>
              <a:cs typeface="Livvic"/>
              <a:sym typeface="Livvic"/>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38" name="Shape 938"/>
        <p:cNvGrpSpPr/>
        <p:nvPr/>
      </p:nvGrpSpPr>
      <p:grpSpPr>
        <a:xfrm>
          <a:off x="0" y="0"/>
          <a:ext cx="0" cy="0"/>
          <a:chOff x="0" y="0"/>
          <a:chExt cx="0" cy="0"/>
        </a:xfrm>
      </p:grpSpPr>
      <p:sp>
        <p:nvSpPr>
          <p:cNvPr id="939" name="Google Shape;939;p100"/>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940" name="Google Shape;940;p100"/>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941" name="Google Shape;941;p100"/>
          <p:cNvSpPr txBox="1"/>
          <p:nvPr/>
        </p:nvSpPr>
        <p:spPr>
          <a:xfrm>
            <a:off x="527988" y="1167800"/>
            <a:ext cx="22044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Roll and Record, </a:t>
            </a:r>
            <a:endParaRPr sz="1500">
              <a:solidFill>
                <a:srgbClr val="595959"/>
              </a:solidFill>
              <a:latin typeface="Livvic"/>
              <a:ea typeface="Livvic"/>
              <a:cs typeface="Livvic"/>
              <a:sym typeface="Livvic"/>
            </a:endParaRPr>
          </a:p>
          <a:p>
            <a:pPr indent="0" lvl="0" marL="0" rtl="0" algn="ctr">
              <a:spcBef>
                <a:spcPts val="0"/>
              </a:spcBef>
              <a:spcAft>
                <a:spcPts val="0"/>
              </a:spcAft>
              <a:buNone/>
            </a:pPr>
            <a:r>
              <a:rPr lang="en" sz="1500">
                <a:solidFill>
                  <a:srgbClr val="595959"/>
                </a:solidFill>
                <a:latin typeface="Livvic"/>
                <a:ea typeface="Livvic"/>
                <a:cs typeface="Livvic"/>
                <a:sym typeface="Livvic"/>
              </a:rPr>
              <a:t>Which is Less?</a:t>
            </a:r>
            <a:endParaRPr sz="1500">
              <a:solidFill>
                <a:srgbClr val="595959"/>
              </a:solidFill>
              <a:latin typeface="Livvic"/>
              <a:ea typeface="Livvic"/>
              <a:cs typeface="Livvic"/>
              <a:sym typeface="Livvic"/>
            </a:endParaRPr>
          </a:p>
        </p:txBody>
      </p:sp>
      <p:sp>
        <p:nvSpPr>
          <p:cNvPr id="942" name="Google Shape;942;p100"/>
          <p:cNvSpPr txBox="1"/>
          <p:nvPr/>
        </p:nvSpPr>
        <p:spPr>
          <a:xfrm>
            <a:off x="2821438"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Make or Break Apart Numbers, Dots</a:t>
            </a:r>
            <a:endParaRPr sz="1500">
              <a:solidFill>
                <a:srgbClr val="595959"/>
              </a:solidFill>
              <a:latin typeface="Livvic"/>
              <a:ea typeface="Livvic"/>
              <a:cs typeface="Livvic"/>
              <a:sym typeface="Livvic"/>
            </a:endParaRPr>
          </a:p>
        </p:txBody>
      </p:sp>
      <p:sp>
        <p:nvSpPr>
          <p:cNvPr id="943" name="Google Shape;943;p100"/>
          <p:cNvSpPr txBox="1"/>
          <p:nvPr/>
        </p:nvSpPr>
        <p:spPr>
          <a:xfrm>
            <a:off x="4783763" y="12299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Snap the Cubes, Show 2 Parts</a:t>
            </a:r>
            <a:endParaRPr sz="1500">
              <a:solidFill>
                <a:srgbClr val="595959"/>
              </a:solidFill>
              <a:latin typeface="Livvic"/>
              <a:ea typeface="Livvic"/>
              <a:cs typeface="Livvic"/>
              <a:sym typeface="Livvic"/>
            </a:endParaRPr>
          </a:p>
        </p:txBody>
      </p:sp>
      <p:sp>
        <p:nvSpPr>
          <p:cNvPr id="944" name="Google Shape;944;p100"/>
          <p:cNvSpPr txBox="1"/>
          <p:nvPr/>
        </p:nvSpPr>
        <p:spPr>
          <a:xfrm>
            <a:off x="6725688" y="1229888"/>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Stories, Both Addends Unknown</a:t>
            </a:r>
            <a:endParaRPr sz="1500">
              <a:solidFill>
                <a:srgbClr val="595959"/>
              </a:solidFill>
              <a:latin typeface="Livvic"/>
              <a:ea typeface="Livvic"/>
              <a:cs typeface="Livvic"/>
              <a:sym typeface="Livvic"/>
            </a:endParaRPr>
          </a:p>
        </p:txBody>
      </p:sp>
      <p:pic>
        <p:nvPicPr>
          <p:cNvPr id="945" name="Google Shape;945;p100"/>
          <p:cNvPicPr preferRelativeResize="0"/>
          <p:nvPr/>
        </p:nvPicPr>
        <p:blipFill>
          <a:blip r:embed="rId3">
            <a:alphaModFix/>
          </a:blip>
          <a:stretch>
            <a:fillRect/>
          </a:stretch>
        </p:blipFill>
        <p:spPr>
          <a:xfrm>
            <a:off x="5037335" y="2219623"/>
            <a:ext cx="1712050" cy="856025"/>
          </a:xfrm>
          <a:prstGeom prst="rect">
            <a:avLst/>
          </a:prstGeom>
          <a:noFill/>
          <a:ln cap="flat" cmpd="sng" w="19050">
            <a:solidFill>
              <a:schemeClr val="dk2"/>
            </a:solidFill>
            <a:prstDash val="solid"/>
            <a:round/>
            <a:headEnd len="sm" w="sm" type="none"/>
            <a:tailEnd len="sm" w="sm" type="none"/>
          </a:ln>
        </p:spPr>
      </p:pic>
      <p:pic>
        <p:nvPicPr>
          <p:cNvPr id="946" name="Google Shape;946;p100"/>
          <p:cNvPicPr preferRelativeResize="0"/>
          <p:nvPr/>
        </p:nvPicPr>
        <p:blipFill>
          <a:blip r:embed="rId4">
            <a:alphaModFix/>
          </a:blip>
          <a:stretch>
            <a:fillRect/>
          </a:stretch>
        </p:blipFill>
        <p:spPr>
          <a:xfrm>
            <a:off x="613175" y="2081474"/>
            <a:ext cx="1829974" cy="653100"/>
          </a:xfrm>
          <a:prstGeom prst="rect">
            <a:avLst/>
          </a:prstGeom>
          <a:noFill/>
          <a:ln cap="flat" cmpd="sng" w="19050">
            <a:solidFill>
              <a:schemeClr val="dk2"/>
            </a:solidFill>
            <a:prstDash val="solid"/>
            <a:round/>
            <a:headEnd len="sm" w="sm" type="none"/>
            <a:tailEnd len="sm" w="sm" type="none"/>
          </a:ln>
        </p:spPr>
      </p:pic>
      <p:pic>
        <p:nvPicPr>
          <p:cNvPr id="947" name="Google Shape;947;p100"/>
          <p:cNvPicPr preferRelativeResize="0"/>
          <p:nvPr/>
        </p:nvPicPr>
        <p:blipFill>
          <a:blip r:embed="rId5">
            <a:alphaModFix/>
          </a:blip>
          <a:stretch>
            <a:fillRect/>
          </a:stretch>
        </p:blipFill>
        <p:spPr>
          <a:xfrm>
            <a:off x="2916450" y="2059599"/>
            <a:ext cx="1874600" cy="1176075"/>
          </a:xfrm>
          <a:prstGeom prst="rect">
            <a:avLst/>
          </a:prstGeom>
          <a:noFill/>
          <a:ln cap="flat" cmpd="sng" w="19050">
            <a:solidFill>
              <a:schemeClr val="dk2"/>
            </a:solidFill>
            <a:prstDash val="solid"/>
            <a:round/>
            <a:headEnd len="sm" w="sm" type="none"/>
            <a:tailEnd len="sm" w="sm" type="none"/>
          </a:ln>
        </p:spPr>
      </p:pic>
      <p:pic>
        <p:nvPicPr>
          <p:cNvPr id="948" name="Google Shape;948;p100"/>
          <p:cNvPicPr preferRelativeResize="0"/>
          <p:nvPr/>
        </p:nvPicPr>
        <p:blipFill>
          <a:blip r:embed="rId6">
            <a:alphaModFix/>
          </a:blip>
          <a:stretch>
            <a:fillRect/>
          </a:stretch>
        </p:blipFill>
        <p:spPr>
          <a:xfrm>
            <a:off x="6901975" y="2061051"/>
            <a:ext cx="1712050" cy="117317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52" name="Shape 952"/>
        <p:cNvGrpSpPr/>
        <p:nvPr/>
      </p:nvGrpSpPr>
      <p:grpSpPr>
        <a:xfrm>
          <a:off x="0" y="0"/>
          <a:ext cx="0" cy="0"/>
          <a:chOff x="0" y="0"/>
          <a:chExt cx="0" cy="0"/>
        </a:xfrm>
      </p:grpSpPr>
      <p:sp>
        <p:nvSpPr>
          <p:cNvPr id="953" name="Google Shape;953;p10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54" name="Google Shape;954;p10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955" name="Google Shape;955;p101"/>
          <p:cNvSpPr txBox="1"/>
          <p:nvPr/>
        </p:nvSpPr>
        <p:spPr>
          <a:xfrm>
            <a:off x="770375" y="515450"/>
            <a:ext cx="7173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rgbClr val="595959"/>
                </a:solidFill>
                <a:latin typeface="Hepta Slab"/>
                <a:ea typeface="Hepta Slab"/>
                <a:cs typeface="Hepta Slab"/>
                <a:sym typeface="Hepta Slab"/>
              </a:rPr>
              <a:t>Today we solved many different story problems about tomatoes in a garden.</a:t>
            </a:r>
            <a:endParaRPr sz="1200">
              <a:solidFill>
                <a:srgbClr val="595959"/>
              </a:solidFill>
            </a:endParaRPr>
          </a:p>
        </p:txBody>
      </p:sp>
      <p:sp>
        <p:nvSpPr>
          <p:cNvPr id="956" name="Google Shape;956;p101"/>
          <p:cNvSpPr txBox="1"/>
          <p:nvPr/>
        </p:nvSpPr>
        <p:spPr>
          <a:xfrm>
            <a:off x="1553875" y="2663700"/>
            <a:ext cx="2406300" cy="11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Why did we all get the same answer to the first story problem? Why did we get different answers for the second story problem?</a:t>
            </a:r>
            <a:endParaRPr/>
          </a:p>
        </p:txBody>
      </p:sp>
      <p:pic>
        <p:nvPicPr>
          <p:cNvPr id="957" name="Google Shape;957;p101"/>
          <p:cNvPicPr preferRelativeResize="0"/>
          <p:nvPr/>
        </p:nvPicPr>
        <p:blipFill>
          <a:blip r:embed="rId3">
            <a:alphaModFix/>
          </a:blip>
          <a:stretch>
            <a:fillRect/>
          </a:stretch>
        </p:blipFill>
        <p:spPr>
          <a:xfrm rot="340663">
            <a:off x="4646675" y="3209948"/>
            <a:ext cx="1755250" cy="1513527"/>
          </a:xfrm>
          <a:prstGeom prst="rect">
            <a:avLst/>
          </a:prstGeom>
          <a:noFill/>
          <a:ln>
            <a:noFill/>
          </a:ln>
        </p:spPr>
      </p:pic>
      <p:sp>
        <p:nvSpPr>
          <p:cNvPr id="958" name="Google Shape;958;p101"/>
          <p:cNvSpPr/>
          <p:nvPr/>
        </p:nvSpPr>
        <p:spPr>
          <a:xfrm flipH="1">
            <a:off x="991820" y="2399550"/>
            <a:ext cx="3530380" cy="190854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01"/>
          <p:cNvSpPr txBox="1"/>
          <p:nvPr/>
        </p:nvSpPr>
        <p:spPr>
          <a:xfrm>
            <a:off x="1077550" y="1210875"/>
            <a:ext cx="3075300" cy="9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Mai grew 7 tomatoes in her garden. She picked 5 of the tomatoes to make salsa. How many tomatoes are still in the garden?</a:t>
            </a:r>
            <a:endParaRPr/>
          </a:p>
        </p:txBody>
      </p:sp>
      <p:sp>
        <p:nvSpPr>
          <p:cNvPr id="960" name="Google Shape;960;p101"/>
          <p:cNvSpPr txBox="1"/>
          <p:nvPr/>
        </p:nvSpPr>
        <p:spPr>
          <a:xfrm>
            <a:off x="4775275" y="1210875"/>
            <a:ext cx="3075300" cy="9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There are 9 tomatoes in Mai’s garden. Some of the tomatoes are yellow. The rest of the tomatoes are red. How many of the tomatoes are yellow? Then how many of the tomatoes are red?</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64" name="Shape 964"/>
        <p:cNvGrpSpPr/>
        <p:nvPr/>
      </p:nvGrpSpPr>
      <p:grpSpPr>
        <a:xfrm>
          <a:off x="0" y="0"/>
          <a:ext cx="0" cy="0"/>
          <a:chOff x="0" y="0"/>
          <a:chExt cx="0" cy="0"/>
        </a:xfrm>
      </p:grpSpPr>
      <p:sp>
        <p:nvSpPr>
          <p:cNvPr id="965" name="Google Shape;965;p102"/>
          <p:cNvSpPr txBox="1"/>
          <p:nvPr>
            <p:ph idx="1" type="body"/>
          </p:nvPr>
        </p:nvSpPr>
        <p:spPr>
          <a:xfrm>
            <a:off x="964275" y="1196775"/>
            <a:ext cx="7549200" cy="9357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100">
                <a:solidFill>
                  <a:srgbClr val="434343"/>
                </a:solidFill>
                <a:latin typeface="Hepta Slab"/>
                <a:ea typeface="Hepta Slab"/>
                <a:cs typeface="Hepta Slab"/>
                <a:sym typeface="Hepta Slab"/>
              </a:rPr>
              <a:t>Section Summary</a:t>
            </a:r>
            <a:endParaRPr i="0" sz="3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966" name="Google Shape;966;p102"/>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02"/>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0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02"/>
          <p:cNvSpPr txBox="1"/>
          <p:nvPr/>
        </p:nvSpPr>
        <p:spPr>
          <a:xfrm>
            <a:off x="782025" y="947163"/>
            <a:ext cx="7913700" cy="29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Hepta Slab"/>
                <a:ea typeface="Hepta Slab"/>
                <a:cs typeface="Hepta Slab"/>
                <a:sym typeface="Hepta Slab"/>
              </a:rPr>
              <a:t>In this section, we solved story problems with more than one solution.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rPr lang="en" sz="1500">
                <a:latin typeface="Hepta Slab"/>
                <a:ea typeface="Hepta Slab"/>
                <a:cs typeface="Hepta Slab"/>
                <a:sym typeface="Hepta Slab"/>
              </a:rPr>
              <a:t>Kiran had 7 pomegranates in his bag. </a:t>
            </a:r>
            <a:endParaRPr sz="1500">
              <a:latin typeface="Hepta Slab"/>
              <a:ea typeface="Hepta Slab"/>
              <a:cs typeface="Hepta Slab"/>
              <a:sym typeface="Hepta Slab"/>
            </a:endParaRPr>
          </a:p>
          <a:p>
            <a:pPr indent="0" lvl="0" marL="0" rtl="0" algn="l">
              <a:spcBef>
                <a:spcPts val="0"/>
              </a:spcBef>
              <a:spcAft>
                <a:spcPts val="0"/>
              </a:spcAft>
              <a:buNone/>
            </a:pPr>
            <a:r>
              <a:rPr lang="en" sz="1500">
                <a:latin typeface="Hepta Slab"/>
                <a:ea typeface="Hepta Slab"/>
                <a:cs typeface="Hepta Slab"/>
                <a:sym typeface="Hepta Slab"/>
              </a:rPr>
              <a:t>He put some of the pomegranates on the shelf. </a:t>
            </a:r>
            <a:endParaRPr sz="1500">
              <a:latin typeface="Hepta Slab"/>
              <a:ea typeface="Hepta Slab"/>
              <a:cs typeface="Hepta Slab"/>
              <a:sym typeface="Hepta Slab"/>
            </a:endParaRPr>
          </a:p>
          <a:p>
            <a:pPr indent="0" lvl="0" marL="0" rtl="0" algn="l">
              <a:spcBef>
                <a:spcPts val="0"/>
              </a:spcBef>
              <a:spcAft>
                <a:spcPts val="0"/>
              </a:spcAft>
              <a:buNone/>
            </a:pPr>
            <a:r>
              <a:rPr lang="en" sz="1500">
                <a:latin typeface="Hepta Slab"/>
                <a:ea typeface="Hepta Slab"/>
                <a:cs typeface="Hepta Slab"/>
                <a:sym typeface="Hepta Slab"/>
              </a:rPr>
              <a:t>He put the rest of the pomegranates in a basket. </a:t>
            </a:r>
            <a:endParaRPr sz="1500">
              <a:latin typeface="Hepta Slab"/>
              <a:ea typeface="Hepta Slab"/>
              <a:cs typeface="Hepta Slab"/>
              <a:sym typeface="Hepta Slab"/>
            </a:endParaRPr>
          </a:p>
          <a:p>
            <a:pPr indent="0" lvl="0" marL="0" rtl="0" algn="l">
              <a:spcBef>
                <a:spcPts val="0"/>
              </a:spcBef>
              <a:spcAft>
                <a:spcPts val="0"/>
              </a:spcAft>
              <a:buNone/>
            </a:pPr>
            <a:r>
              <a:rPr lang="en" sz="1500">
                <a:latin typeface="Hepta Slab"/>
                <a:ea typeface="Hepta Slab"/>
                <a:cs typeface="Hepta Slab"/>
                <a:sym typeface="Hepta Slab"/>
              </a:rPr>
              <a:t>How many of the pomegranates were on the shelf? </a:t>
            </a:r>
            <a:endParaRPr sz="1500">
              <a:latin typeface="Hepta Slab"/>
              <a:ea typeface="Hepta Slab"/>
              <a:cs typeface="Hepta Slab"/>
              <a:sym typeface="Hepta Slab"/>
            </a:endParaRPr>
          </a:p>
          <a:p>
            <a:pPr indent="0" lvl="0" marL="0" rtl="0" algn="l">
              <a:spcBef>
                <a:spcPts val="0"/>
              </a:spcBef>
              <a:spcAft>
                <a:spcPts val="0"/>
              </a:spcAft>
              <a:buNone/>
            </a:pPr>
            <a:r>
              <a:rPr lang="en" sz="1500">
                <a:latin typeface="Hepta Slab"/>
                <a:ea typeface="Hepta Slab"/>
                <a:cs typeface="Hepta Slab"/>
                <a:sym typeface="Hepta Slab"/>
              </a:rPr>
              <a:t>Then how many of the pomegranates were in the basket?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t/>
            </a:r>
            <a:endParaRPr sz="1500">
              <a:latin typeface="Hepta Slab"/>
              <a:ea typeface="Hepta Slab"/>
              <a:cs typeface="Hepta Slab"/>
              <a:sym typeface="Hepta Slab"/>
            </a:endParaRPr>
          </a:p>
          <a:p>
            <a:pPr indent="0" lvl="0" marL="0" rtl="0" algn="l">
              <a:spcBef>
                <a:spcPts val="0"/>
              </a:spcBef>
              <a:spcAft>
                <a:spcPts val="0"/>
              </a:spcAft>
              <a:buNone/>
            </a:pPr>
            <a:r>
              <a:rPr lang="en" sz="1500">
                <a:latin typeface="Hepta Slab"/>
                <a:ea typeface="Hepta Slab"/>
                <a:cs typeface="Hepta Slab"/>
                <a:sym typeface="Hepta Slab"/>
              </a:rPr>
              <a:t> </a:t>
            </a:r>
            <a:endParaRPr sz="1500">
              <a:latin typeface="Hepta Slab"/>
              <a:ea typeface="Hepta Slab"/>
              <a:cs typeface="Hepta Slab"/>
              <a:sym typeface="Hepta Slab"/>
            </a:endParaRPr>
          </a:p>
        </p:txBody>
      </p:sp>
      <p:pic>
        <p:nvPicPr>
          <p:cNvPr id="970" name="Google Shape;970;p102"/>
          <p:cNvPicPr preferRelativeResize="0"/>
          <p:nvPr/>
        </p:nvPicPr>
        <p:blipFill>
          <a:blip r:embed="rId3">
            <a:alphaModFix/>
          </a:blip>
          <a:stretch>
            <a:fillRect/>
          </a:stretch>
        </p:blipFill>
        <p:spPr>
          <a:xfrm>
            <a:off x="5445950" y="2911837"/>
            <a:ext cx="2708676" cy="1748975"/>
          </a:xfrm>
          <a:prstGeom prst="rect">
            <a:avLst/>
          </a:prstGeom>
          <a:noFill/>
          <a:ln cap="flat" cmpd="sng" w="19050">
            <a:solidFill>
              <a:schemeClr val="dk2"/>
            </a:solidFill>
            <a:prstDash val="solid"/>
            <a:round/>
            <a:headEnd len="sm" w="sm" type="none"/>
            <a:tailEnd len="sm" w="sm" type="none"/>
          </a:ln>
        </p:spPr>
      </p:pic>
      <p:sp>
        <p:nvSpPr>
          <p:cNvPr id="971" name="Google Shape;971;p102"/>
          <p:cNvSpPr txBox="1"/>
          <p:nvPr/>
        </p:nvSpPr>
        <p:spPr>
          <a:xfrm>
            <a:off x="653675" y="3064225"/>
            <a:ext cx="4564800" cy="15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Hepta Slab"/>
                <a:ea typeface="Hepta Slab"/>
                <a:cs typeface="Hepta Slab"/>
                <a:sym typeface="Hepta Slab"/>
              </a:rPr>
              <a:t>We used objects and drawings to solve story problems.</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75" name="Shape 975"/>
        <p:cNvGrpSpPr/>
        <p:nvPr/>
      </p:nvGrpSpPr>
      <p:grpSpPr>
        <a:xfrm>
          <a:off x="0" y="0"/>
          <a:ext cx="0" cy="0"/>
          <a:chOff x="0" y="0"/>
          <a:chExt cx="0" cy="0"/>
        </a:xfrm>
      </p:grpSpPr>
      <p:sp>
        <p:nvSpPr>
          <p:cNvPr id="976" name="Google Shape;976;p103"/>
          <p:cNvSpPr txBox="1"/>
          <p:nvPr>
            <p:ph type="ctrTitle"/>
          </p:nvPr>
        </p:nvSpPr>
        <p:spPr>
          <a:xfrm>
            <a:off x="1103700" y="1682825"/>
            <a:ext cx="7340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Introduce the 10-frame</a:t>
            </a:r>
            <a:endParaRPr sz="3700">
              <a:solidFill>
                <a:srgbClr val="434343"/>
              </a:solidFill>
              <a:latin typeface="Hepta Slab"/>
              <a:ea typeface="Hepta Slab"/>
              <a:cs typeface="Hepta Slab"/>
              <a:sym typeface="Hepta Slab"/>
            </a:endParaRPr>
          </a:p>
        </p:txBody>
      </p:sp>
      <p:sp>
        <p:nvSpPr>
          <p:cNvPr id="977" name="Google Shape;977;p103"/>
          <p:cNvSpPr txBox="1"/>
          <p:nvPr/>
        </p:nvSpPr>
        <p:spPr>
          <a:xfrm>
            <a:off x="2159850" y="2420825"/>
            <a:ext cx="56886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make and use 10-frames.</a:t>
            </a:r>
            <a:endParaRPr>
              <a:latin typeface="Quicksand"/>
              <a:ea typeface="Quicksand"/>
              <a:cs typeface="Quicksand"/>
              <a:sym typeface="Quicksand"/>
            </a:endParaRPr>
          </a:p>
        </p:txBody>
      </p:sp>
      <p:sp>
        <p:nvSpPr>
          <p:cNvPr id="978" name="Google Shape;978;p103"/>
          <p:cNvSpPr/>
          <p:nvPr/>
        </p:nvSpPr>
        <p:spPr>
          <a:xfrm>
            <a:off x="3130402" y="24208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03"/>
          <p:cNvSpPr txBox="1"/>
          <p:nvPr/>
        </p:nvSpPr>
        <p:spPr>
          <a:xfrm>
            <a:off x="0" y="4834325"/>
            <a:ext cx="6851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 K.CC.B.4.b, K.CC.B.5, K.CC.C.6, K.OA.A.1, K.OA.A.2, K.OA.A.4</a:t>
            </a:r>
            <a:endParaRPr sz="1100">
              <a:latin typeface="Quicksand"/>
              <a:ea typeface="Quicksand"/>
              <a:cs typeface="Quicksand"/>
              <a:sym typeface="Quicksand"/>
            </a:endParaRPr>
          </a:p>
        </p:txBody>
      </p:sp>
      <p:sp>
        <p:nvSpPr>
          <p:cNvPr id="980" name="Google Shape;980;p10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4" name="Shape 984"/>
        <p:cNvGrpSpPr/>
        <p:nvPr/>
      </p:nvGrpSpPr>
      <p:grpSpPr>
        <a:xfrm>
          <a:off x="0" y="0"/>
          <a:ext cx="0" cy="0"/>
          <a:chOff x="0" y="0"/>
          <a:chExt cx="0" cy="0"/>
        </a:xfrm>
      </p:grpSpPr>
      <p:sp>
        <p:nvSpPr>
          <p:cNvPr id="985" name="Google Shape;985;p104"/>
          <p:cNvSpPr txBox="1"/>
          <p:nvPr>
            <p:ph type="ctrTitle"/>
          </p:nvPr>
        </p:nvSpPr>
        <p:spPr>
          <a:xfrm>
            <a:off x="439350" y="8576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Fingers and Two 5-frames</a:t>
            </a:r>
            <a:endParaRPr b="0" sz="3000">
              <a:solidFill>
                <a:srgbClr val="595959"/>
              </a:solidFill>
              <a:latin typeface="Hepta Slab"/>
              <a:ea typeface="Hepta Slab"/>
              <a:cs typeface="Hepta Slab"/>
              <a:sym typeface="Hepta Slab"/>
            </a:endParaRPr>
          </a:p>
        </p:txBody>
      </p:sp>
      <p:sp>
        <p:nvSpPr>
          <p:cNvPr id="986" name="Google Shape;986;p10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87" name="Google Shape;987;p104"/>
          <p:cNvSpPr/>
          <p:nvPr/>
        </p:nvSpPr>
        <p:spPr>
          <a:xfrm rot="1076077">
            <a:off x="6758590" y="2734170"/>
            <a:ext cx="2227119" cy="1378677"/>
          </a:xfrm>
          <a:prstGeom prst="star6">
            <a:avLst>
              <a:gd fmla="val 28868" name="adj"/>
              <a:gd fmla="val 115470" name="hf"/>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04"/>
          <p:cNvSpPr/>
          <p:nvPr/>
        </p:nvSpPr>
        <p:spPr>
          <a:xfrm rot="-512235">
            <a:off x="392005" y="1767255"/>
            <a:ext cx="2226976" cy="1378765"/>
          </a:xfrm>
          <a:prstGeom prst="star6">
            <a:avLst>
              <a:gd fmla="val 28868" name="adj"/>
              <a:gd fmla="val 115470" name="hf"/>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104"/>
          <p:cNvSpPr txBox="1"/>
          <p:nvPr/>
        </p:nvSpPr>
        <p:spPr>
          <a:xfrm rot="-473599">
            <a:off x="771490" y="2035979"/>
            <a:ext cx="1468009" cy="84136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What do you notice?</a:t>
            </a:r>
            <a:endParaRPr sz="1900">
              <a:latin typeface="Livvic"/>
              <a:ea typeface="Livvic"/>
              <a:cs typeface="Livvic"/>
              <a:sym typeface="Livvic"/>
            </a:endParaRPr>
          </a:p>
        </p:txBody>
      </p:sp>
      <p:sp>
        <p:nvSpPr>
          <p:cNvPr id="990" name="Google Shape;990;p104"/>
          <p:cNvSpPr txBox="1"/>
          <p:nvPr/>
        </p:nvSpPr>
        <p:spPr>
          <a:xfrm rot="604722">
            <a:off x="7030800" y="3002852"/>
            <a:ext cx="1590850" cy="84129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What do you wonder?</a:t>
            </a:r>
            <a:endParaRPr sz="1900">
              <a:latin typeface="Livvic"/>
              <a:ea typeface="Livvic"/>
              <a:cs typeface="Livvic"/>
              <a:sym typeface="Livvic"/>
            </a:endParaRPr>
          </a:p>
        </p:txBody>
      </p:sp>
      <p:pic>
        <p:nvPicPr>
          <p:cNvPr id="991" name="Google Shape;991;p104"/>
          <p:cNvPicPr preferRelativeResize="0"/>
          <p:nvPr/>
        </p:nvPicPr>
        <p:blipFill>
          <a:blip r:embed="rId3">
            <a:alphaModFix/>
          </a:blip>
          <a:stretch>
            <a:fillRect/>
          </a:stretch>
        </p:blipFill>
        <p:spPr>
          <a:xfrm>
            <a:off x="3224699" y="1609600"/>
            <a:ext cx="2885087" cy="283402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95" name="Shape 995"/>
        <p:cNvGrpSpPr/>
        <p:nvPr/>
      </p:nvGrpSpPr>
      <p:grpSpPr>
        <a:xfrm>
          <a:off x="0" y="0"/>
          <a:ext cx="0" cy="0"/>
          <a:chOff x="0" y="0"/>
          <a:chExt cx="0" cy="0"/>
        </a:xfrm>
      </p:grpSpPr>
      <p:sp>
        <p:nvSpPr>
          <p:cNvPr id="996" name="Google Shape;996;p105"/>
          <p:cNvSpPr txBox="1"/>
          <p:nvPr>
            <p:ph type="ctrTitle"/>
          </p:nvPr>
        </p:nvSpPr>
        <p:spPr>
          <a:xfrm>
            <a:off x="72867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Introduce 10-frames</a:t>
            </a:r>
            <a:endParaRPr b="0" sz="3000">
              <a:solidFill>
                <a:srgbClr val="595959"/>
              </a:solidFill>
              <a:latin typeface="Hepta Slab"/>
              <a:ea typeface="Hepta Slab"/>
              <a:cs typeface="Hepta Slab"/>
              <a:sym typeface="Hepta Slab"/>
            </a:endParaRPr>
          </a:p>
        </p:txBody>
      </p:sp>
      <p:sp>
        <p:nvSpPr>
          <p:cNvPr id="997" name="Google Shape;997;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98" name="Google Shape;998;p105"/>
          <p:cNvSpPr txBox="1"/>
          <p:nvPr/>
        </p:nvSpPr>
        <p:spPr>
          <a:xfrm>
            <a:off x="1167875" y="992500"/>
            <a:ext cx="73332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ivvic"/>
                <a:ea typeface="Livvic"/>
                <a:cs typeface="Livvic"/>
                <a:sym typeface="Livvic"/>
              </a:rPr>
              <a:t>Cut out and glue the 5-frames to make each number.</a:t>
            </a:r>
            <a:endParaRPr sz="2000">
              <a:latin typeface="Livvic"/>
              <a:ea typeface="Livvic"/>
              <a:cs typeface="Livvic"/>
              <a:sym typeface="Livvic"/>
            </a:endParaRPr>
          </a:p>
        </p:txBody>
      </p:sp>
      <p:pic>
        <p:nvPicPr>
          <p:cNvPr id="999" name="Google Shape;999;p105"/>
          <p:cNvPicPr preferRelativeResize="0"/>
          <p:nvPr/>
        </p:nvPicPr>
        <p:blipFill>
          <a:blip r:embed="rId3">
            <a:alphaModFix/>
          </a:blip>
          <a:stretch>
            <a:fillRect/>
          </a:stretch>
        </p:blipFill>
        <p:spPr>
          <a:xfrm>
            <a:off x="1221575" y="1623725"/>
            <a:ext cx="1276350" cy="1285875"/>
          </a:xfrm>
          <a:prstGeom prst="rect">
            <a:avLst/>
          </a:prstGeom>
          <a:noFill/>
          <a:ln cap="flat" cmpd="sng" w="19050">
            <a:solidFill>
              <a:schemeClr val="dk2"/>
            </a:solidFill>
            <a:prstDash val="solid"/>
            <a:round/>
            <a:headEnd len="sm" w="sm" type="none"/>
            <a:tailEnd len="sm" w="sm" type="none"/>
          </a:ln>
        </p:spPr>
      </p:pic>
      <p:pic>
        <p:nvPicPr>
          <p:cNvPr id="1000" name="Google Shape;1000;p105"/>
          <p:cNvPicPr preferRelativeResize="0"/>
          <p:nvPr/>
        </p:nvPicPr>
        <p:blipFill>
          <a:blip r:embed="rId4">
            <a:alphaModFix/>
          </a:blip>
          <a:stretch>
            <a:fillRect/>
          </a:stretch>
        </p:blipFill>
        <p:spPr>
          <a:xfrm>
            <a:off x="1083450" y="3213975"/>
            <a:ext cx="1552575" cy="1371600"/>
          </a:xfrm>
          <a:prstGeom prst="rect">
            <a:avLst/>
          </a:prstGeom>
          <a:noFill/>
          <a:ln cap="flat" cmpd="sng" w="19050">
            <a:solidFill>
              <a:schemeClr val="dk2"/>
            </a:solidFill>
            <a:prstDash val="solid"/>
            <a:round/>
            <a:headEnd len="sm" w="sm" type="none"/>
            <a:tailEnd len="sm" w="sm" type="none"/>
          </a:ln>
        </p:spPr>
      </p:pic>
      <p:pic>
        <p:nvPicPr>
          <p:cNvPr id="1001" name="Google Shape;1001;p105"/>
          <p:cNvPicPr preferRelativeResize="0"/>
          <p:nvPr/>
        </p:nvPicPr>
        <p:blipFill>
          <a:blip r:embed="rId5">
            <a:alphaModFix/>
          </a:blip>
          <a:stretch>
            <a:fillRect/>
          </a:stretch>
        </p:blipFill>
        <p:spPr>
          <a:xfrm>
            <a:off x="3924288" y="1623713"/>
            <a:ext cx="1514475" cy="1352550"/>
          </a:xfrm>
          <a:prstGeom prst="rect">
            <a:avLst/>
          </a:prstGeom>
          <a:noFill/>
          <a:ln cap="flat" cmpd="sng" w="19050">
            <a:solidFill>
              <a:schemeClr val="dk2"/>
            </a:solidFill>
            <a:prstDash val="solid"/>
            <a:round/>
            <a:headEnd len="sm" w="sm" type="none"/>
            <a:tailEnd len="sm" w="sm" type="none"/>
          </a:ln>
        </p:spPr>
      </p:pic>
      <p:pic>
        <p:nvPicPr>
          <p:cNvPr id="1002" name="Google Shape;1002;p105"/>
          <p:cNvPicPr preferRelativeResize="0"/>
          <p:nvPr/>
        </p:nvPicPr>
        <p:blipFill>
          <a:blip r:embed="rId6">
            <a:alphaModFix/>
          </a:blip>
          <a:stretch>
            <a:fillRect/>
          </a:stretch>
        </p:blipFill>
        <p:spPr>
          <a:xfrm>
            <a:off x="3900475" y="3180638"/>
            <a:ext cx="1562100" cy="1438275"/>
          </a:xfrm>
          <a:prstGeom prst="rect">
            <a:avLst/>
          </a:prstGeom>
          <a:noFill/>
          <a:ln cap="flat" cmpd="sng" w="19050">
            <a:solidFill>
              <a:schemeClr val="dk2"/>
            </a:solidFill>
            <a:prstDash val="solid"/>
            <a:round/>
            <a:headEnd len="sm" w="sm" type="none"/>
            <a:tailEnd len="sm" w="sm" type="none"/>
          </a:ln>
        </p:spPr>
      </p:pic>
      <p:pic>
        <p:nvPicPr>
          <p:cNvPr id="1003" name="Google Shape;1003;p105"/>
          <p:cNvPicPr preferRelativeResize="0"/>
          <p:nvPr/>
        </p:nvPicPr>
        <p:blipFill>
          <a:blip r:embed="rId7">
            <a:alphaModFix/>
          </a:blip>
          <a:stretch>
            <a:fillRect/>
          </a:stretch>
        </p:blipFill>
        <p:spPr>
          <a:xfrm>
            <a:off x="6433276" y="1505846"/>
            <a:ext cx="1514475" cy="311307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07" name="Shape 1007"/>
        <p:cNvGrpSpPr/>
        <p:nvPr/>
      </p:nvGrpSpPr>
      <p:grpSpPr>
        <a:xfrm>
          <a:off x="0" y="0"/>
          <a:ext cx="0" cy="0"/>
          <a:chOff x="0" y="0"/>
          <a:chExt cx="0" cy="0"/>
        </a:xfrm>
      </p:grpSpPr>
      <p:sp>
        <p:nvSpPr>
          <p:cNvPr id="1008" name="Google Shape;1008;p106"/>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Numbers on Fingers and 10-frames</a:t>
            </a:r>
            <a:endParaRPr b="0" sz="2800">
              <a:solidFill>
                <a:srgbClr val="595959"/>
              </a:solidFill>
              <a:latin typeface="Hepta Slab"/>
              <a:ea typeface="Hepta Slab"/>
              <a:cs typeface="Hepta Slab"/>
              <a:sym typeface="Hepta Slab"/>
            </a:endParaRPr>
          </a:p>
        </p:txBody>
      </p:sp>
      <p:sp>
        <p:nvSpPr>
          <p:cNvPr id="1009" name="Google Shape;1009;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10" name="Google Shape;1010;p106"/>
          <p:cNvSpPr txBox="1"/>
          <p:nvPr/>
        </p:nvSpPr>
        <p:spPr>
          <a:xfrm>
            <a:off x="895300" y="1223925"/>
            <a:ext cx="7145400" cy="61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fingers are held up in each picture.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Then use your counters to show that number on the 10-frame.</a:t>
            </a:r>
            <a:endParaRPr/>
          </a:p>
        </p:txBody>
      </p:sp>
      <p:sp>
        <p:nvSpPr>
          <p:cNvPr id="1011" name="Google Shape;1011;p106"/>
          <p:cNvSpPr txBox="1"/>
          <p:nvPr/>
        </p:nvSpPr>
        <p:spPr>
          <a:xfrm>
            <a:off x="895300" y="2850300"/>
            <a:ext cx="72411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457200" rtl="0" algn="l">
              <a:spcBef>
                <a:spcPts val="0"/>
              </a:spcBef>
              <a:spcAft>
                <a:spcPts val="0"/>
              </a:spcAft>
              <a:buNone/>
            </a:pPr>
            <a:r>
              <a:t/>
            </a:r>
            <a:endParaRPr sz="1800"/>
          </a:p>
          <a:p>
            <a:pPr indent="0" lvl="0" marL="457200" rtl="0" algn="l">
              <a:spcBef>
                <a:spcPts val="1000"/>
              </a:spcBef>
              <a:spcAft>
                <a:spcPts val="1000"/>
              </a:spcAft>
              <a:buNone/>
            </a:pPr>
            <a:r>
              <a:t/>
            </a:r>
            <a:endParaRPr sz="1800"/>
          </a:p>
        </p:txBody>
      </p:sp>
      <p:pic>
        <p:nvPicPr>
          <p:cNvPr id="1012" name="Google Shape;1012;p106"/>
          <p:cNvPicPr preferRelativeResize="0"/>
          <p:nvPr/>
        </p:nvPicPr>
        <p:blipFill>
          <a:blip r:embed="rId3">
            <a:alphaModFix/>
          </a:blip>
          <a:stretch>
            <a:fillRect/>
          </a:stretch>
        </p:blipFill>
        <p:spPr>
          <a:xfrm>
            <a:off x="947725" y="2164988"/>
            <a:ext cx="7248525" cy="2238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16" name="Shape 1016"/>
        <p:cNvGrpSpPr/>
        <p:nvPr/>
      </p:nvGrpSpPr>
      <p:grpSpPr>
        <a:xfrm>
          <a:off x="0" y="0"/>
          <a:ext cx="0" cy="0"/>
          <a:chOff x="0" y="0"/>
          <a:chExt cx="0" cy="0"/>
        </a:xfrm>
      </p:grpSpPr>
      <p:sp>
        <p:nvSpPr>
          <p:cNvPr id="1017" name="Google Shape;1017;p107"/>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Numbers on Fingers and 10-frames</a:t>
            </a:r>
            <a:endParaRPr b="0" sz="2800">
              <a:solidFill>
                <a:srgbClr val="595959"/>
              </a:solidFill>
              <a:latin typeface="Hepta Slab"/>
              <a:ea typeface="Hepta Slab"/>
              <a:cs typeface="Hepta Slab"/>
              <a:sym typeface="Hepta Slab"/>
            </a:endParaRPr>
          </a:p>
        </p:txBody>
      </p:sp>
      <p:sp>
        <p:nvSpPr>
          <p:cNvPr id="1018" name="Google Shape;1018;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19" name="Google Shape;1019;p107"/>
          <p:cNvSpPr txBox="1"/>
          <p:nvPr/>
        </p:nvSpPr>
        <p:spPr>
          <a:xfrm>
            <a:off x="895300" y="1223925"/>
            <a:ext cx="7145400" cy="61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fingers are held up in each picture.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Then use your counters to show that number on the 10-frame.</a:t>
            </a:r>
            <a:endParaRPr/>
          </a:p>
        </p:txBody>
      </p:sp>
      <p:sp>
        <p:nvSpPr>
          <p:cNvPr id="1020" name="Google Shape;1020;p107"/>
          <p:cNvSpPr txBox="1"/>
          <p:nvPr/>
        </p:nvSpPr>
        <p:spPr>
          <a:xfrm>
            <a:off x="895300" y="2850300"/>
            <a:ext cx="72411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457200" rtl="0" algn="l">
              <a:spcBef>
                <a:spcPts val="0"/>
              </a:spcBef>
              <a:spcAft>
                <a:spcPts val="0"/>
              </a:spcAft>
              <a:buNone/>
            </a:pPr>
            <a:r>
              <a:t/>
            </a:r>
            <a:endParaRPr sz="1800"/>
          </a:p>
          <a:p>
            <a:pPr indent="0" lvl="0" marL="457200" rtl="0" algn="l">
              <a:spcBef>
                <a:spcPts val="1000"/>
              </a:spcBef>
              <a:spcAft>
                <a:spcPts val="1000"/>
              </a:spcAft>
              <a:buNone/>
            </a:pPr>
            <a:r>
              <a:t/>
            </a:r>
            <a:endParaRPr sz="1800"/>
          </a:p>
        </p:txBody>
      </p:sp>
      <p:pic>
        <p:nvPicPr>
          <p:cNvPr id="1021" name="Google Shape;1021;p107"/>
          <p:cNvPicPr preferRelativeResize="0"/>
          <p:nvPr/>
        </p:nvPicPr>
        <p:blipFill>
          <a:blip r:embed="rId3">
            <a:alphaModFix/>
          </a:blip>
          <a:stretch>
            <a:fillRect/>
          </a:stretch>
        </p:blipFill>
        <p:spPr>
          <a:xfrm>
            <a:off x="1046575" y="2199088"/>
            <a:ext cx="7200900" cy="2181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25" name="Shape 1025"/>
        <p:cNvGrpSpPr/>
        <p:nvPr/>
      </p:nvGrpSpPr>
      <p:grpSpPr>
        <a:xfrm>
          <a:off x="0" y="0"/>
          <a:ext cx="0" cy="0"/>
          <a:chOff x="0" y="0"/>
          <a:chExt cx="0" cy="0"/>
        </a:xfrm>
      </p:grpSpPr>
      <p:sp>
        <p:nvSpPr>
          <p:cNvPr id="1026" name="Google Shape;1026;p108"/>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Numbers on Fingers and 10-frames</a:t>
            </a:r>
            <a:endParaRPr b="0" sz="2800">
              <a:solidFill>
                <a:srgbClr val="595959"/>
              </a:solidFill>
              <a:latin typeface="Hepta Slab"/>
              <a:ea typeface="Hepta Slab"/>
              <a:cs typeface="Hepta Slab"/>
              <a:sym typeface="Hepta Slab"/>
            </a:endParaRPr>
          </a:p>
        </p:txBody>
      </p:sp>
      <p:sp>
        <p:nvSpPr>
          <p:cNvPr id="1027" name="Google Shape;1027;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28" name="Google Shape;1028;p108"/>
          <p:cNvSpPr txBox="1"/>
          <p:nvPr/>
        </p:nvSpPr>
        <p:spPr>
          <a:xfrm>
            <a:off x="895300" y="1223925"/>
            <a:ext cx="7145400" cy="61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fingers are held up in each picture.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Then use your counters to show that number on the 10-frame.</a:t>
            </a:r>
            <a:endParaRPr/>
          </a:p>
        </p:txBody>
      </p:sp>
      <p:sp>
        <p:nvSpPr>
          <p:cNvPr id="1029" name="Google Shape;1029;p108"/>
          <p:cNvSpPr txBox="1"/>
          <p:nvPr/>
        </p:nvSpPr>
        <p:spPr>
          <a:xfrm>
            <a:off x="895300" y="2850300"/>
            <a:ext cx="72411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457200" rtl="0" algn="l">
              <a:spcBef>
                <a:spcPts val="0"/>
              </a:spcBef>
              <a:spcAft>
                <a:spcPts val="0"/>
              </a:spcAft>
              <a:buNone/>
            </a:pPr>
            <a:r>
              <a:t/>
            </a:r>
            <a:endParaRPr sz="1800"/>
          </a:p>
          <a:p>
            <a:pPr indent="0" lvl="0" marL="457200" rtl="0" algn="l">
              <a:spcBef>
                <a:spcPts val="1000"/>
              </a:spcBef>
              <a:spcAft>
                <a:spcPts val="1000"/>
              </a:spcAft>
              <a:buNone/>
            </a:pPr>
            <a:r>
              <a:t/>
            </a:r>
            <a:endParaRPr sz="1800"/>
          </a:p>
        </p:txBody>
      </p:sp>
      <p:pic>
        <p:nvPicPr>
          <p:cNvPr id="1030" name="Google Shape;1030;p108"/>
          <p:cNvPicPr preferRelativeResize="0"/>
          <p:nvPr/>
        </p:nvPicPr>
        <p:blipFill>
          <a:blip r:embed="rId3">
            <a:alphaModFix/>
          </a:blip>
          <a:stretch>
            <a:fillRect/>
          </a:stretch>
        </p:blipFill>
        <p:spPr>
          <a:xfrm>
            <a:off x="853250" y="2120525"/>
            <a:ext cx="7229475" cy="2209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4" name="Shape 1034"/>
        <p:cNvGrpSpPr/>
        <p:nvPr/>
      </p:nvGrpSpPr>
      <p:grpSpPr>
        <a:xfrm>
          <a:off x="0" y="0"/>
          <a:ext cx="0" cy="0"/>
          <a:chOff x="0" y="0"/>
          <a:chExt cx="0" cy="0"/>
        </a:xfrm>
      </p:grpSpPr>
      <p:sp>
        <p:nvSpPr>
          <p:cNvPr id="1035" name="Google Shape;1035;p109"/>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Numbers on Fingers and 10-frames</a:t>
            </a:r>
            <a:endParaRPr b="0" sz="2800">
              <a:solidFill>
                <a:srgbClr val="595959"/>
              </a:solidFill>
              <a:latin typeface="Hepta Slab"/>
              <a:ea typeface="Hepta Slab"/>
              <a:cs typeface="Hepta Slab"/>
              <a:sym typeface="Hepta Slab"/>
            </a:endParaRPr>
          </a:p>
        </p:txBody>
      </p:sp>
      <p:sp>
        <p:nvSpPr>
          <p:cNvPr id="1036" name="Google Shape;1036;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37" name="Google Shape;1037;p109"/>
          <p:cNvSpPr txBox="1"/>
          <p:nvPr/>
        </p:nvSpPr>
        <p:spPr>
          <a:xfrm>
            <a:off x="895300" y="1223925"/>
            <a:ext cx="7145400" cy="61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fingers are held up in each picture.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Then use your counters to show that number on the 10-frame.</a:t>
            </a:r>
            <a:endParaRPr/>
          </a:p>
        </p:txBody>
      </p:sp>
      <p:sp>
        <p:nvSpPr>
          <p:cNvPr id="1038" name="Google Shape;1038;p109"/>
          <p:cNvSpPr txBox="1"/>
          <p:nvPr/>
        </p:nvSpPr>
        <p:spPr>
          <a:xfrm>
            <a:off x="895300" y="2850300"/>
            <a:ext cx="72411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457200" rtl="0" algn="l">
              <a:spcBef>
                <a:spcPts val="0"/>
              </a:spcBef>
              <a:spcAft>
                <a:spcPts val="0"/>
              </a:spcAft>
              <a:buNone/>
            </a:pPr>
            <a:r>
              <a:t/>
            </a:r>
            <a:endParaRPr sz="1800"/>
          </a:p>
          <a:p>
            <a:pPr indent="0" lvl="0" marL="457200" rtl="0" algn="l">
              <a:spcBef>
                <a:spcPts val="1000"/>
              </a:spcBef>
              <a:spcAft>
                <a:spcPts val="1000"/>
              </a:spcAft>
              <a:buNone/>
            </a:pPr>
            <a:r>
              <a:t/>
            </a:r>
            <a:endParaRPr sz="1800"/>
          </a:p>
        </p:txBody>
      </p:sp>
      <p:pic>
        <p:nvPicPr>
          <p:cNvPr id="1039" name="Google Shape;1039;p109"/>
          <p:cNvPicPr preferRelativeResize="0"/>
          <p:nvPr/>
        </p:nvPicPr>
        <p:blipFill>
          <a:blip r:embed="rId3">
            <a:alphaModFix/>
          </a:blip>
          <a:stretch>
            <a:fillRect/>
          </a:stretch>
        </p:blipFill>
        <p:spPr>
          <a:xfrm>
            <a:off x="929688" y="2140750"/>
            <a:ext cx="7172325" cy="2190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43" name="Shape 1043"/>
        <p:cNvGrpSpPr/>
        <p:nvPr/>
      </p:nvGrpSpPr>
      <p:grpSpPr>
        <a:xfrm>
          <a:off x="0" y="0"/>
          <a:ext cx="0" cy="0"/>
          <a:chOff x="0" y="0"/>
          <a:chExt cx="0" cy="0"/>
        </a:xfrm>
      </p:grpSpPr>
      <p:sp>
        <p:nvSpPr>
          <p:cNvPr id="1044" name="Google Shape;1044;p110"/>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Numbers on Fingers and 10-frames</a:t>
            </a:r>
            <a:endParaRPr b="0" sz="2800">
              <a:solidFill>
                <a:srgbClr val="595959"/>
              </a:solidFill>
              <a:latin typeface="Hepta Slab"/>
              <a:ea typeface="Hepta Slab"/>
              <a:cs typeface="Hepta Slab"/>
              <a:sym typeface="Hepta Slab"/>
            </a:endParaRPr>
          </a:p>
        </p:txBody>
      </p:sp>
      <p:sp>
        <p:nvSpPr>
          <p:cNvPr id="1045" name="Google Shape;1045;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46" name="Google Shape;1046;p110"/>
          <p:cNvSpPr txBox="1"/>
          <p:nvPr/>
        </p:nvSpPr>
        <p:spPr>
          <a:xfrm>
            <a:off x="895300" y="1223925"/>
            <a:ext cx="7145400" cy="61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fingers are held up in each picture.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Then use your counters to show that number on the 10-frame.</a:t>
            </a:r>
            <a:endParaRPr/>
          </a:p>
        </p:txBody>
      </p:sp>
      <p:sp>
        <p:nvSpPr>
          <p:cNvPr id="1047" name="Google Shape;1047;p110"/>
          <p:cNvSpPr txBox="1"/>
          <p:nvPr/>
        </p:nvSpPr>
        <p:spPr>
          <a:xfrm>
            <a:off x="895300" y="2850300"/>
            <a:ext cx="72411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457200" rtl="0" algn="l">
              <a:spcBef>
                <a:spcPts val="0"/>
              </a:spcBef>
              <a:spcAft>
                <a:spcPts val="0"/>
              </a:spcAft>
              <a:buNone/>
            </a:pPr>
            <a:r>
              <a:t/>
            </a:r>
            <a:endParaRPr sz="1800"/>
          </a:p>
          <a:p>
            <a:pPr indent="0" lvl="0" marL="457200" rtl="0" algn="l">
              <a:spcBef>
                <a:spcPts val="1000"/>
              </a:spcBef>
              <a:spcAft>
                <a:spcPts val="1000"/>
              </a:spcAft>
              <a:buNone/>
            </a:pPr>
            <a:r>
              <a:t/>
            </a:r>
            <a:endParaRPr sz="1800"/>
          </a:p>
        </p:txBody>
      </p:sp>
      <p:pic>
        <p:nvPicPr>
          <p:cNvPr id="1048" name="Google Shape;1048;p110"/>
          <p:cNvPicPr preferRelativeResize="0"/>
          <p:nvPr/>
        </p:nvPicPr>
        <p:blipFill>
          <a:blip r:embed="rId3">
            <a:alphaModFix/>
          </a:blip>
          <a:stretch>
            <a:fillRect/>
          </a:stretch>
        </p:blipFill>
        <p:spPr>
          <a:xfrm>
            <a:off x="952500" y="2134800"/>
            <a:ext cx="7239000" cy="2095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52" name="Shape 1052"/>
        <p:cNvGrpSpPr/>
        <p:nvPr/>
      </p:nvGrpSpPr>
      <p:grpSpPr>
        <a:xfrm>
          <a:off x="0" y="0"/>
          <a:ext cx="0" cy="0"/>
          <a:chOff x="0" y="0"/>
          <a:chExt cx="0" cy="0"/>
        </a:xfrm>
      </p:grpSpPr>
      <p:sp>
        <p:nvSpPr>
          <p:cNvPr id="1053" name="Google Shape;1053;p111"/>
          <p:cNvSpPr txBox="1"/>
          <p:nvPr>
            <p:ph type="ctrTitle"/>
          </p:nvPr>
        </p:nvSpPr>
        <p:spPr>
          <a:xfrm>
            <a:off x="6296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Numbers on Fingers and 10-frames</a:t>
            </a:r>
            <a:endParaRPr b="0" sz="2800">
              <a:solidFill>
                <a:srgbClr val="595959"/>
              </a:solidFill>
              <a:latin typeface="Hepta Slab"/>
              <a:ea typeface="Hepta Slab"/>
              <a:cs typeface="Hepta Slab"/>
              <a:sym typeface="Hepta Slab"/>
            </a:endParaRPr>
          </a:p>
        </p:txBody>
      </p:sp>
      <p:sp>
        <p:nvSpPr>
          <p:cNvPr id="1054" name="Google Shape;1054;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55" name="Google Shape;1055;p111"/>
          <p:cNvSpPr txBox="1"/>
          <p:nvPr/>
        </p:nvSpPr>
        <p:spPr>
          <a:xfrm>
            <a:off x="895300" y="1223925"/>
            <a:ext cx="7145400" cy="61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fingers are held up in each picture. </a:t>
            </a:r>
            <a:endParaRPr sz="1800">
              <a:latin typeface="Livvic"/>
              <a:ea typeface="Livvic"/>
              <a:cs typeface="Livvic"/>
              <a:sym typeface="Livvic"/>
            </a:endParaRPr>
          </a:p>
          <a:p>
            <a:pPr indent="-342900" lvl="0" marL="457200" rtl="0" algn="l">
              <a:spcBef>
                <a:spcPts val="0"/>
              </a:spcBef>
              <a:spcAft>
                <a:spcPts val="0"/>
              </a:spcAft>
              <a:buSzPts val="1800"/>
              <a:buFont typeface="Livvic"/>
              <a:buChar char="●"/>
            </a:pPr>
            <a:r>
              <a:rPr lang="en" sz="1800">
                <a:latin typeface="Livvic"/>
                <a:ea typeface="Livvic"/>
                <a:cs typeface="Livvic"/>
                <a:sym typeface="Livvic"/>
              </a:rPr>
              <a:t>Then use your counters to show that number on the 10-frame.</a:t>
            </a:r>
            <a:endParaRPr/>
          </a:p>
        </p:txBody>
      </p:sp>
      <p:sp>
        <p:nvSpPr>
          <p:cNvPr id="1056" name="Google Shape;1056;p111"/>
          <p:cNvSpPr txBox="1"/>
          <p:nvPr/>
        </p:nvSpPr>
        <p:spPr>
          <a:xfrm>
            <a:off x="895300" y="2850300"/>
            <a:ext cx="72411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457200" rtl="0" algn="l">
              <a:spcBef>
                <a:spcPts val="0"/>
              </a:spcBef>
              <a:spcAft>
                <a:spcPts val="0"/>
              </a:spcAft>
              <a:buNone/>
            </a:pPr>
            <a:r>
              <a:t/>
            </a:r>
            <a:endParaRPr sz="1800"/>
          </a:p>
          <a:p>
            <a:pPr indent="0" lvl="0" marL="457200" rtl="0" algn="l">
              <a:spcBef>
                <a:spcPts val="1000"/>
              </a:spcBef>
              <a:spcAft>
                <a:spcPts val="1000"/>
              </a:spcAft>
              <a:buNone/>
            </a:pPr>
            <a:r>
              <a:t/>
            </a:r>
            <a:endParaRPr sz="1800"/>
          </a:p>
        </p:txBody>
      </p:sp>
      <p:pic>
        <p:nvPicPr>
          <p:cNvPr id="1057" name="Google Shape;1057;p111"/>
          <p:cNvPicPr preferRelativeResize="0"/>
          <p:nvPr/>
        </p:nvPicPr>
        <p:blipFill>
          <a:blip r:embed="rId3">
            <a:alphaModFix/>
          </a:blip>
          <a:stretch>
            <a:fillRect/>
          </a:stretch>
        </p:blipFill>
        <p:spPr>
          <a:xfrm>
            <a:off x="928675" y="2068550"/>
            <a:ext cx="7286625" cy="2286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1" name="Shape 1061"/>
        <p:cNvGrpSpPr/>
        <p:nvPr/>
      </p:nvGrpSpPr>
      <p:grpSpPr>
        <a:xfrm>
          <a:off x="0" y="0"/>
          <a:ext cx="0" cy="0"/>
          <a:chOff x="0" y="0"/>
          <a:chExt cx="0" cy="0"/>
        </a:xfrm>
      </p:grpSpPr>
      <p:sp>
        <p:nvSpPr>
          <p:cNvPr id="1062" name="Google Shape;1062;p112"/>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1063" name="Google Shape;1063;p112"/>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1064" name="Google Shape;1064;p112"/>
          <p:cNvSpPr txBox="1"/>
          <p:nvPr/>
        </p:nvSpPr>
        <p:spPr>
          <a:xfrm>
            <a:off x="635475" y="1516625"/>
            <a:ext cx="2750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Shake and Spill</a:t>
            </a:r>
            <a:endParaRPr sz="1700">
              <a:solidFill>
                <a:srgbClr val="595959"/>
              </a:solidFill>
              <a:latin typeface="Livvic"/>
              <a:ea typeface="Livvic"/>
              <a:cs typeface="Livvic"/>
              <a:sym typeface="Livvic"/>
            </a:endParaRPr>
          </a:p>
        </p:txBody>
      </p:sp>
      <p:sp>
        <p:nvSpPr>
          <p:cNvPr id="1065" name="Google Shape;1065;p112"/>
          <p:cNvSpPr txBox="1"/>
          <p:nvPr/>
        </p:nvSpPr>
        <p:spPr>
          <a:xfrm>
            <a:off x="3722951" y="1480175"/>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Libs, Draw 1-10 </a:t>
            </a:r>
            <a:endParaRPr sz="1700">
              <a:solidFill>
                <a:srgbClr val="595959"/>
              </a:solidFill>
              <a:latin typeface="Livvic"/>
              <a:ea typeface="Livvic"/>
              <a:cs typeface="Livvic"/>
              <a:sym typeface="Livvic"/>
            </a:endParaRPr>
          </a:p>
        </p:txBody>
      </p:sp>
      <p:sp>
        <p:nvSpPr>
          <p:cNvPr id="1066" name="Google Shape;1066;p112"/>
          <p:cNvSpPr txBox="1"/>
          <p:nvPr/>
        </p:nvSpPr>
        <p:spPr>
          <a:xfrm>
            <a:off x="6316026" y="1516613"/>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Stories, Both Addends Unknown</a:t>
            </a:r>
            <a:endParaRPr sz="1700">
              <a:solidFill>
                <a:srgbClr val="595959"/>
              </a:solidFill>
              <a:latin typeface="Livvic"/>
              <a:ea typeface="Livvic"/>
              <a:cs typeface="Livvic"/>
              <a:sym typeface="Livvic"/>
            </a:endParaRPr>
          </a:p>
        </p:txBody>
      </p:sp>
      <p:pic>
        <p:nvPicPr>
          <p:cNvPr id="1067" name="Google Shape;1067;p112"/>
          <p:cNvPicPr preferRelativeResize="0"/>
          <p:nvPr/>
        </p:nvPicPr>
        <p:blipFill>
          <a:blip r:embed="rId3">
            <a:alphaModFix/>
          </a:blip>
          <a:stretch>
            <a:fillRect/>
          </a:stretch>
        </p:blipFill>
        <p:spPr>
          <a:xfrm>
            <a:off x="766800" y="2106150"/>
            <a:ext cx="2619375" cy="1990725"/>
          </a:xfrm>
          <a:prstGeom prst="rect">
            <a:avLst/>
          </a:prstGeom>
          <a:noFill/>
          <a:ln cap="flat" cmpd="sng" w="19050">
            <a:solidFill>
              <a:schemeClr val="dk2"/>
            </a:solidFill>
            <a:prstDash val="solid"/>
            <a:round/>
            <a:headEnd len="sm" w="sm" type="none"/>
            <a:tailEnd len="sm" w="sm" type="none"/>
          </a:ln>
        </p:spPr>
      </p:pic>
      <p:pic>
        <p:nvPicPr>
          <p:cNvPr id="1068" name="Google Shape;1068;p112"/>
          <p:cNvPicPr preferRelativeResize="0"/>
          <p:nvPr/>
        </p:nvPicPr>
        <p:blipFill>
          <a:blip r:embed="rId4">
            <a:alphaModFix/>
          </a:blip>
          <a:stretch>
            <a:fillRect/>
          </a:stretch>
        </p:blipFill>
        <p:spPr>
          <a:xfrm>
            <a:off x="3985900" y="2106150"/>
            <a:ext cx="1868975" cy="2480150"/>
          </a:xfrm>
          <a:prstGeom prst="rect">
            <a:avLst/>
          </a:prstGeom>
          <a:noFill/>
          <a:ln cap="flat" cmpd="sng" w="19050">
            <a:solidFill>
              <a:schemeClr val="dk2"/>
            </a:solidFill>
            <a:prstDash val="solid"/>
            <a:round/>
            <a:headEnd len="sm" w="sm" type="none"/>
            <a:tailEnd len="sm" w="sm" type="none"/>
          </a:ln>
        </p:spPr>
      </p:pic>
      <p:pic>
        <p:nvPicPr>
          <p:cNvPr id="1069" name="Google Shape;1069;p112"/>
          <p:cNvPicPr preferRelativeResize="0"/>
          <p:nvPr/>
        </p:nvPicPr>
        <p:blipFill>
          <a:blip r:embed="rId5">
            <a:alphaModFix/>
          </a:blip>
          <a:stretch>
            <a:fillRect/>
          </a:stretch>
        </p:blipFill>
        <p:spPr>
          <a:xfrm>
            <a:off x="6274637" y="2386626"/>
            <a:ext cx="2339075" cy="1578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3" name="Shape 1073"/>
        <p:cNvGrpSpPr/>
        <p:nvPr/>
      </p:nvGrpSpPr>
      <p:grpSpPr>
        <a:xfrm>
          <a:off x="0" y="0"/>
          <a:ext cx="0" cy="0"/>
          <a:chOff x="0" y="0"/>
          <a:chExt cx="0" cy="0"/>
        </a:xfrm>
      </p:grpSpPr>
      <p:sp>
        <p:nvSpPr>
          <p:cNvPr id="1074" name="Google Shape;1074;p113"/>
          <p:cNvSpPr txBox="1"/>
          <p:nvPr>
            <p:ph type="ctrTitle"/>
          </p:nvPr>
        </p:nvSpPr>
        <p:spPr>
          <a:xfrm>
            <a:off x="573075" y="109450"/>
            <a:ext cx="73392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rgbClr val="595959"/>
                </a:solidFill>
                <a:latin typeface="Hepta Slab"/>
                <a:ea typeface="Hepta Slab"/>
                <a:cs typeface="Hepta Slab"/>
                <a:sym typeface="Hepta Slab"/>
              </a:rPr>
              <a:t>Today we used a new tool called a 10-frame to organize and show numbers</a:t>
            </a:r>
            <a:endParaRPr sz="3000">
              <a:solidFill>
                <a:srgbClr val="595959"/>
              </a:solidFill>
              <a:latin typeface="Hepta Slab"/>
              <a:ea typeface="Hepta Slab"/>
              <a:cs typeface="Hepta Slab"/>
              <a:sym typeface="Hepta Slab"/>
            </a:endParaRPr>
          </a:p>
        </p:txBody>
      </p:sp>
      <p:sp>
        <p:nvSpPr>
          <p:cNvPr id="1075" name="Google Shape;1075;p11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76" name="Google Shape;1076;p113"/>
          <p:cNvSpPr txBox="1"/>
          <p:nvPr/>
        </p:nvSpPr>
        <p:spPr>
          <a:xfrm>
            <a:off x="1463300" y="26360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077" name="Google Shape;1077;p11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078" name="Google Shape;1078;p113"/>
          <p:cNvSpPr txBox="1"/>
          <p:nvPr/>
        </p:nvSpPr>
        <p:spPr>
          <a:xfrm>
            <a:off x="1555688" y="3148300"/>
            <a:ext cx="1734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Tell your partner what you know about this 10-frame</a:t>
            </a:r>
            <a:endParaRPr sz="1200"/>
          </a:p>
        </p:txBody>
      </p:sp>
      <p:pic>
        <p:nvPicPr>
          <p:cNvPr id="1079" name="Google Shape;1079;p113"/>
          <p:cNvPicPr preferRelativeResize="0"/>
          <p:nvPr/>
        </p:nvPicPr>
        <p:blipFill>
          <a:blip r:embed="rId3">
            <a:alphaModFix/>
          </a:blip>
          <a:stretch>
            <a:fillRect/>
          </a:stretch>
        </p:blipFill>
        <p:spPr>
          <a:xfrm>
            <a:off x="4122887" y="3301985"/>
            <a:ext cx="1619550" cy="1396515"/>
          </a:xfrm>
          <a:prstGeom prst="rect">
            <a:avLst/>
          </a:prstGeom>
          <a:noFill/>
          <a:ln>
            <a:noFill/>
          </a:ln>
        </p:spPr>
      </p:pic>
      <p:sp>
        <p:nvSpPr>
          <p:cNvPr id="1080" name="Google Shape;1080;p113"/>
          <p:cNvSpPr/>
          <p:nvPr/>
        </p:nvSpPr>
        <p:spPr>
          <a:xfrm flipH="1">
            <a:off x="1290797" y="2724175"/>
            <a:ext cx="2263816" cy="17825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1" name="Google Shape;1081;p113"/>
          <p:cNvPicPr preferRelativeResize="0"/>
          <p:nvPr/>
        </p:nvPicPr>
        <p:blipFill>
          <a:blip r:embed="rId4">
            <a:alphaModFix/>
          </a:blip>
          <a:stretch>
            <a:fillRect/>
          </a:stretch>
        </p:blipFill>
        <p:spPr>
          <a:xfrm>
            <a:off x="2567572" y="1206234"/>
            <a:ext cx="3350212" cy="1396525"/>
          </a:xfrm>
          <a:prstGeom prst="rect">
            <a:avLst/>
          </a:prstGeom>
          <a:noFill/>
          <a:ln>
            <a:noFill/>
          </a:ln>
        </p:spPr>
      </p:pic>
      <p:sp>
        <p:nvSpPr>
          <p:cNvPr id="1082" name="Google Shape;1082;p113"/>
          <p:cNvSpPr/>
          <p:nvPr/>
        </p:nvSpPr>
        <p:spPr>
          <a:xfrm>
            <a:off x="2721775" y="1371600"/>
            <a:ext cx="5037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13"/>
          <p:cNvSpPr/>
          <p:nvPr/>
        </p:nvSpPr>
        <p:spPr>
          <a:xfrm>
            <a:off x="3377825" y="1371600"/>
            <a:ext cx="5037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13"/>
          <p:cNvSpPr/>
          <p:nvPr/>
        </p:nvSpPr>
        <p:spPr>
          <a:xfrm>
            <a:off x="4001700" y="1322775"/>
            <a:ext cx="5037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113"/>
          <p:cNvSpPr/>
          <p:nvPr/>
        </p:nvSpPr>
        <p:spPr>
          <a:xfrm>
            <a:off x="4625575" y="1322775"/>
            <a:ext cx="5037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13"/>
          <p:cNvSpPr/>
          <p:nvPr/>
        </p:nvSpPr>
        <p:spPr>
          <a:xfrm>
            <a:off x="5238750" y="1322775"/>
            <a:ext cx="5037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13"/>
          <p:cNvSpPr/>
          <p:nvPr/>
        </p:nvSpPr>
        <p:spPr>
          <a:xfrm>
            <a:off x="2721775" y="1940725"/>
            <a:ext cx="503700" cy="492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13"/>
          <p:cNvSpPr txBox="1"/>
          <p:nvPr/>
        </p:nvSpPr>
        <p:spPr>
          <a:xfrm>
            <a:off x="6182679" y="2912302"/>
            <a:ext cx="1734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Use your fingers to show how many counters are on the 10-frame.</a:t>
            </a:r>
            <a:endParaRPr sz="1200"/>
          </a:p>
        </p:txBody>
      </p:sp>
      <p:sp>
        <p:nvSpPr>
          <p:cNvPr id="1089" name="Google Shape;1089;p113"/>
          <p:cNvSpPr/>
          <p:nvPr/>
        </p:nvSpPr>
        <p:spPr>
          <a:xfrm>
            <a:off x="5917775" y="2636025"/>
            <a:ext cx="2263816" cy="17825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93" name="Shape 1093"/>
        <p:cNvGrpSpPr/>
        <p:nvPr/>
      </p:nvGrpSpPr>
      <p:grpSpPr>
        <a:xfrm>
          <a:off x="0" y="0"/>
          <a:ext cx="0" cy="0"/>
          <a:chOff x="0" y="0"/>
          <a:chExt cx="0" cy="0"/>
        </a:xfrm>
      </p:grpSpPr>
      <p:sp>
        <p:nvSpPr>
          <p:cNvPr id="1094" name="Google Shape;1094;p114"/>
          <p:cNvSpPr txBox="1"/>
          <p:nvPr>
            <p:ph type="ctrTitle"/>
          </p:nvPr>
        </p:nvSpPr>
        <p:spPr>
          <a:xfrm>
            <a:off x="171450" y="1908325"/>
            <a:ext cx="8926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 Equations that Show </a:t>
            </a:r>
            <a:endParaRPr sz="2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900">
                <a:solidFill>
                  <a:srgbClr val="434343"/>
                </a:solidFill>
                <a:latin typeface="Hepta Slab"/>
                <a:ea typeface="Hepta Slab"/>
                <a:cs typeface="Hepta Slab"/>
                <a:sym typeface="Hepta Slab"/>
              </a:rPr>
              <a:t>Compositions and Decompositions of 10</a:t>
            </a:r>
            <a:endParaRPr sz="2900">
              <a:solidFill>
                <a:srgbClr val="434343"/>
              </a:solidFill>
              <a:latin typeface="Hepta Slab"/>
              <a:ea typeface="Hepta Slab"/>
              <a:cs typeface="Hepta Slab"/>
              <a:sym typeface="Hepta Slab"/>
            </a:endParaRPr>
          </a:p>
        </p:txBody>
      </p:sp>
      <p:sp>
        <p:nvSpPr>
          <p:cNvPr id="1095" name="Google Shape;1095;p114"/>
          <p:cNvSpPr txBox="1"/>
          <p:nvPr/>
        </p:nvSpPr>
        <p:spPr>
          <a:xfrm>
            <a:off x="3094550" y="28124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match equations to 10-frames and fingers. </a:t>
            </a:r>
            <a:endParaRPr>
              <a:latin typeface="Quicksand"/>
              <a:ea typeface="Quicksand"/>
              <a:cs typeface="Quicksand"/>
              <a:sym typeface="Quicksand"/>
            </a:endParaRPr>
          </a:p>
        </p:txBody>
      </p:sp>
      <p:sp>
        <p:nvSpPr>
          <p:cNvPr id="1096" name="Google Shape;1096;p114"/>
          <p:cNvSpPr/>
          <p:nvPr/>
        </p:nvSpPr>
        <p:spPr>
          <a:xfrm>
            <a:off x="2573202" y="28123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14"/>
          <p:cNvSpPr txBox="1"/>
          <p:nvPr/>
        </p:nvSpPr>
        <p:spPr>
          <a:xfrm>
            <a:off x="0" y="4834325"/>
            <a:ext cx="50088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K.CC.B.4.b, K.CC.B.5, K.CC.C.6, K.OA.A.1, K.OA.A.2, K.OA.A.4</a:t>
            </a:r>
            <a:endParaRPr sz="1100">
              <a:latin typeface="Quicksand"/>
              <a:ea typeface="Quicksand"/>
              <a:cs typeface="Quicksand"/>
              <a:sym typeface="Quicksand"/>
            </a:endParaRPr>
          </a:p>
        </p:txBody>
      </p:sp>
      <p:sp>
        <p:nvSpPr>
          <p:cNvPr id="1098" name="Google Shape;1098;p11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02" name="Shape 1102"/>
        <p:cNvGrpSpPr/>
        <p:nvPr/>
      </p:nvGrpSpPr>
      <p:grpSpPr>
        <a:xfrm>
          <a:off x="0" y="0"/>
          <a:ext cx="0" cy="0"/>
          <a:chOff x="0" y="0"/>
          <a:chExt cx="0" cy="0"/>
        </a:xfrm>
      </p:grpSpPr>
      <p:sp>
        <p:nvSpPr>
          <p:cNvPr id="1103" name="Google Shape;1103;p115"/>
          <p:cNvSpPr txBox="1"/>
          <p:nvPr>
            <p:ph type="ctrTitle"/>
          </p:nvPr>
        </p:nvSpPr>
        <p:spPr>
          <a:xfrm>
            <a:off x="685800" y="7653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Expressions for 10</a:t>
            </a:r>
            <a:endParaRPr b="0" sz="3000">
              <a:solidFill>
                <a:srgbClr val="595959"/>
              </a:solidFill>
              <a:latin typeface="Hepta Slab"/>
              <a:ea typeface="Hepta Slab"/>
              <a:cs typeface="Hepta Slab"/>
              <a:sym typeface="Hepta Slab"/>
            </a:endParaRPr>
          </a:p>
        </p:txBody>
      </p:sp>
      <p:sp>
        <p:nvSpPr>
          <p:cNvPr id="1104" name="Google Shape;1104;p115"/>
          <p:cNvSpPr txBox="1"/>
          <p:nvPr/>
        </p:nvSpPr>
        <p:spPr>
          <a:xfrm>
            <a:off x="7961700" y="201525"/>
            <a:ext cx="1016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Warm-Up</a:t>
            </a:r>
            <a:endParaRPr sz="1600">
              <a:solidFill>
                <a:srgbClr val="B7B7B7"/>
              </a:solidFill>
              <a:latin typeface="Nixie One"/>
              <a:ea typeface="Nixie One"/>
              <a:cs typeface="Nixie One"/>
              <a:sym typeface="Nixie One"/>
            </a:endParaRPr>
          </a:p>
        </p:txBody>
      </p:sp>
      <p:sp>
        <p:nvSpPr>
          <p:cNvPr id="1105" name="Google Shape;1105;p115"/>
          <p:cNvSpPr/>
          <p:nvPr/>
        </p:nvSpPr>
        <p:spPr>
          <a:xfrm rot="1076077">
            <a:off x="6758590" y="2734170"/>
            <a:ext cx="2227119" cy="1378677"/>
          </a:xfrm>
          <a:prstGeom prst="star6">
            <a:avLst>
              <a:gd fmla="val 28868" name="adj"/>
              <a:gd fmla="val 115470" name="hf"/>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15"/>
          <p:cNvSpPr/>
          <p:nvPr/>
        </p:nvSpPr>
        <p:spPr>
          <a:xfrm rot="-512235">
            <a:off x="392005" y="1767255"/>
            <a:ext cx="2226976" cy="1378765"/>
          </a:xfrm>
          <a:prstGeom prst="star6">
            <a:avLst>
              <a:gd fmla="val 28868" name="adj"/>
              <a:gd fmla="val 115470" name="hf"/>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15"/>
          <p:cNvSpPr txBox="1"/>
          <p:nvPr/>
        </p:nvSpPr>
        <p:spPr>
          <a:xfrm rot="-473599">
            <a:off x="771490" y="2035979"/>
            <a:ext cx="1468009" cy="84136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What do you notice?</a:t>
            </a:r>
            <a:endParaRPr sz="1900">
              <a:latin typeface="Livvic"/>
              <a:ea typeface="Livvic"/>
              <a:cs typeface="Livvic"/>
              <a:sym typeface="Livvic"/>
            </a:endParaRPr>
          </a:p>
        </p:txBody>
      </p:sp>
      <p:sp>
        <p:nvSpPr>
          <p:cNvPr id="1108" name="Google Shape;1108;p115"/>
          <p:cNvSpPr txBox="1"/>
          <p:nvPr/>
        </p:nvSpPr>
        <p:spPr>
          <a:xfrm rot="604722">
            <a:off x="7030800" y="3002852"/>
            <a:ext cx="1590850" cy="84129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ivvic"/>
                <a:ea typeface="Livvic"/>
                <a:cs typeface="Livvic"/>
                <a:sym typeface="Livvic"/>
              </a:rPr>
              <a:t>What do you wonder?</a:t>
            </a:r>
            <a:endParaRPr sz="1900">
              <a:latin typeface="Livvic"/>
              <a:ea typeface="Livvic"/>
              <a:cs typeface="Livvic"/>
              <a:sym typeface="Livvic"/>
            </a:endParaRPr>
          </a:p>
        </p:txBody>
      </p:sp>
      <p:pic>
        <p:nvPicPr>
          <p:cNvPr id="1109" name="Google Shape;1109;p115"/>
          <p:cNvPicPr preferRelativeResize="0"/>
          <p:nvPr/>
        </p:nvPicPr>
        <p:blipFill>
          <a:blip r:embed="rId3">
            <a:alphaModFix/>
          </a:blip>
          <a:stretch>
            <a:fillRect/>
          </a:stretch>
        </p:blipFill>
        <p:spPr>
          <a:xfrm>
            <a:off x="2861342" y="1549596"/>
            <a:ext cx="3586558" cy="315831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3" name="Shape 1113"/>
        <p:cNvGrpSpPr/>
        <p:nvPr/>
      </p:nvGrpSpPr>
      <p:grpSpPr>
        <a:xfrm>
          <a:off x="0" y="0"/>
          <a:ext cx="0" cy="0"/>
          <a:chOff x="0" y="0"/>
          <a:chExt cx="0" cy="0"/>
        </a:xfrm>
      </p:grpSpPr>
      <p:sp>
        <p:nvSpPr>
          <p:cNvPr id="1114" name="Google Shape;1114;p116"/>
          <p:cNvSpPr txBox="1"/>
          <p:nvPr>
            <p:ph type="ctrTitle"/>
          </p:nvPr>
        </p:nvSpPr>
        <p:spPr>
          <a:xfrm>
            <a:off x="400050" y="4354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 Match Equations and 10-frames</a:t>
            </a:r>
            <a:endParaRPr b="0" sz="2600">
              <a:solidFill>
                <a:srgbClr val="595959"/>
              </a:solidFill>
              <a:latin typeface="Hepta Slab"/>
              <a:ea typeface="Hepta Slab"/>
              <a:cs typeface="Hepta Slab"/>
              <a:sym typeface="Hepta Slab"/>
            </a:endParaRPr>
          </a:p>
        </p:txBody>
      </p:sp>
      <p:sp>
        <p:nvSpPr>
          <p:cNvPr id="1115" name="Google Shape;1115;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16" name="Google Shape;1116;p116"/>
          <p:cNvPicPr preferRelativeResize="0"/>
          <p:nvPr/>
        </p:nvPicPr>
        <p:blipFill>
          <a:blip r:embed="rId3">
            <a:alphaModFix/>
          </a:blip>
          <a:stretch>
            <a:fillRect/>
          </a:stretch>
        </p:blipFill>
        <p:spPr>
          <a:xfrm>
            <a:off x="2595400" y="1248050"/>
            <a:ext cx="1352325" cy="3263225"/>
          </a:xfrm>
          <a:prstGeom prst="rect">
            <a:avLst/>
          </a:prstGeom>
          <a:noFill/>
          <a:ln cap="flat" cmpd="sng" w="19050">
            <a:solidFill>
              <a:schemeClr val="dk2"/>
            </a:solidFill>
            <a:prstDash val="solid"/>
            <a:round/>
            <a:headEnd len="sm" w="sm" type="none"/>
            <a:tailEnd len="sm" w="sm" type="none"/>
          </a:ln>
        </p:spPr>
      </p:pic>
      <p:pic>
        <p:nvPicPr>
          <p:cNvPr id="1117" name="Google Shape;1117;p116"/>
          <p:cNvPicPr preferRelativeResize="0"/>
          <p:nvPr/>
        </p:nvPicPr>
        <p:blipFill>
          <a:blip r:embed="rId4">
            <a:alphaModFix/>
          </a:blip>
          <a:stretch>
            <a:fillRect/>
          </a:stretch>
        </p:blipFill>
        <p:spPr>
          <a:xfrm>
            <a:off x="4933850" y="1178400"/>
            <a:ext cx="899608" cy="3402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1" name="Shape 1121"/>
        <p:cNvGrpSpPr/>
        <p:nvPr/>
      </p:nvGrpSpPr>
      <p:grpSpPr>
        <a:xfrm>
          <a:off x="0" y="0"/>
          <a:ext cx="0" cy="0"/>
          <a:chOff x="0" y="0"/>
          <a:chExt cx="0" cy="0"/>
        </a:xfrm>
      </p:grpSpPr>
      <p:sp>
        <p:nvSpPr>
          <p:cNvPr id="1122" name="Google Shape;1122;p117"/>
          <p:cNvSpPr txBox="1"/>
          <p:nvPr>
            <p:ph type="ctrTitle"/>
          </p:nvPr>
        </p:nvSpPr>
        <p:spPr>
          <a:xfrm>
            <a:off x="400050" y="4354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Represent Equations with Fingers</a:t>
            </a:r>
            <a:endParaRPr b="0" sz="2600">
              <a:solidFill>
                <a:srgbClr val="595959"/>
              </a:solidFill>
              <a:latin typeface="Hepta Slab"/>
              <a:ea typeface="Hepta Slab"/>
              <a:cs typeface="Hepta Slab"/>
              <a:sym typeface="Hepta Slab"/>
            </a:endParaRPr>
          </a:p>
        </p:txBody>
      </p:sp>
      <p:sp>
        <p:nvSpPr>
          <p:cNvPr id="1123" name="Google Shape;1123;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24" name="Google Shape;1124;p117"/>
          <p:cNvSpPr txBox="1"/>
          <p:nvPr/>
        </p:nvSpPr>
        <p:spPr>
          <a:xfrm>
            <a:off x="460775" y="1237350"/>
            <a:ext cx="8016300" cy="153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2000"/>
              <a:t>Color the fingers to represent each equation.</a:t>
            </a:r>
            <a:endParaRPr sz="2000"/>
          </a:p>
        </p:txBody>
      </p:sp>
      <p:pic>
        <p:nvPicPr>
          <p:cNvPr id="1125" name="Google Shape;1125;p117"/>
          <p:cNvPicPr preferRelativeResize="0"/>
          <p:nvPr/>
        </p:nvPicPr>
        <p:blipFill>
          <a:blip r:embed="rId3">
            <a:alphaModFix/>
          </a:blip>
          <a:stretch>
            <a:fillRect/>
          </a:stretch>
        </p:blipFill>
        <p:spPr>
          <a:xfrm>
            <a:off x="1480900" y="2004225"/>
            <a:ext cx="5838900" cy="2399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9" name="Shape 1129"/>
        <p:cNvGrpSpPr/>
        <p:nvPr/>
      </p:nvGrpSpPr>
      <p:grpSpPr>
        <a:xfrm>
          <a:off x="0" y="0"/>
          <a:ext cx="0" cy="0"/>
          <a:chOff x="0" y="0"/>
          <a:chExt cx="0" cy="0"/>
        </a:xfrm>
      </p:grpSpPr>
      <p:sp>
        <p:nvSpPr>
          <p:cNvPr id="1130" name="Google Shape;1130;p118"/>
          <p:cNvSpPr txBox="1"/>
          <p:nvPr>
            <p:ph type="ctrTitle"/>
          </p:nvPr>
        </p:nvSpPr>
        <p:spPr>
          <a:xfrm>
            <a:off x="400050" y="4354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Represent Equations with Fingers</a:t>
            </a:r>
            <a:endParaRPr b="0" sz="2600">
              <a:solidFill>
                <a:srgbClr val="595959"/>
              </a:solidFill>
              <a:latin typeface="Hepta Slab"/>
              <a:ea typeface="Hepta Slab"/>
              <a:cs typeface="Hepta Slab"/>
              <a:sym typeface="Hepta Slab"/>
            </a:endParaRPr>
          </a:p>
        </p:txBody>
      </p:sp>
      <p:sp>
        <p:nvSpPr>
          <p:cNvPr id="1131" name="Google Shape;1131;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32" name="Google Shape;1132;p118"/>
          <p:cNvSpPr txBox="1"/>
          <p:nvPr/>
        </p:nvSpPr>
        <p:spPr>
          <a:xfrm>
            <a:off x="460775" y="1237350"/>
            <a:ext cx="8016300" cy="153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2000"/>
              <a:t>Color the fingers to represent each equation.</a:t>
            </a:r>
            <a:endParaRPr sz="2000"/>
          </a:p>
        </p:txBody>
      </p:sp>
      <p:pic>
        <p:nvPicPr>
          <p:cNvPr id="1133" name="Google Shape;1133;p118"/>
          <p:cNvPicPr preferRelativeResize="0"/>
          <p:nvPr/>
        </p:nvPicPr>
        <p:blipFill>
          <a:blip r:embed="rId3">
            <a:alphaModFix/>
          </a:blip>
          <a:stretch>
            <a:fillRect/>
          </a:stretch>
        </p:blipFill>
        <p:spPr>
          <a:xfrm>
            <a:off x="1340325" y="1961325"/>
            <a:ext cx="6463349" cy="2549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37" name="Shape 1137"/>
        <p:cNvGrpSpPr/>
        <p:nvPr/>
      </p:nvGrpSpPr>
      <p:grpSpPr>
        <a:xfrm>
          <a:off x="0" y="0"/>
          <a:ext cx="0" cy="0"/>
          <a:chOff x="0" y="0"/>
          <a:chExt cx="0" cy="0"/>
        </a:xfrm>
      </p:grpSpPr>
      <p:sp>
        <p:nvSpPr>
          <p:cNvPr id="1138" name="Google Shape;1138;p119"/>
          <p:cNvSpPr txBox="1"/>
          <p:nvPr>
            <p:ph type="ctrTitle"/>
          </p:nvPr>
        </p:nvSpPr>
        <p:spPr>
          <a:xfrm>
            <a:off x="400050" y="4354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Represent Equations with Fingers</a:t>
            </a:r>
            <a:endParaRPr b="0" sz="2600">
              <a:solidFill>
                <a:srgbClr val="595959"/>
              </a:solidFill>
              <a:latin typeface="Hepta Slab"/>
              <a:ea typeface="Hepta Slab"/>
              <a:cs typeface="Hepta Slab"/>
              <a:sym typeface="Hepta Slab"/>
            </a:endParaRPr>
          </a:p>
        </p:txBody>
      </p:sp>
      <p:sp>
        <p:nvSpPr>
          <p:cNvPr id="1139" name="Google Shape;1139;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40" name="Google Shape;1140;p119"/>
          <p:cNvSpPr txBox="1"/>
          <p:nvPr/>
        </p:nvSpPr>
        <p:spPr>
          <a:xfrm>
            <a:off x="460775" y="1237350"/>
            <a:ext cx="8016300" cy="153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2000"/>
              <a:t>Color the fingers to represent each equation.</a:t>
            </a:r>
            <a:endParaRPr sz="2000"/>
          </a:p>
        </p:txBody>
      </p:sp>
      <p:pic>
        <p:nvPicPr>
          <p:cNvPr id="1141" name="Google Shape;1141;p119"/>
          <p:cNvPicPr preferRelativeResize="0"/>
          <p:nvPr/>
        </p:nvPicPr>
        <p:blipFill>
          <a:blip r:embed="rId3">
            <a:alphaModFix/>
          </a:blip>
          <a:stretch>
            <a:fillRect/>
          </a:stretch>
        </p:blipFill>
        <p:spPr>
          <a:xfrm>
            <a:off x="1620450" y="1897075"/>
            <a:ext cx="5790850" cy="2678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45" name="Shape 1145"/>
        <p:cNvGrpSpPr/>
        <p:nvPr/>
      </p:nvGrpSpPr>
      <p:grpSpPr>
        <a:xfrm>
          <a:off x="0" y="0"/>
          <a:ext cx="0" cy="0"/>
          <a:chOff x="0" y="0"/>
          <a:chExt cx="0" cy="0"/>
        </a:xfrm>
      </p:grpSpPr>
      <p:sp>
        <p:nvSpPr>
          <p:cNvPr id="1146" name="Google Shape;1146;p120"/>
          <p:cNvSpPr txBox="1"/>
          <p:nvPr>
            <p:ph type="ctrTitle"/>
          </p:nvPr>
        </p:nvSpPr>
        <p:spPr>
          <a:xfrm>
            <a:off x="400050" y="4354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Represent Equations with Fingers</a:t>
            </a:r>
            <a:endParaRPr b="0" sz="2600">
              <a:solidFill>
                <a:srgbClr val="595959"/>
              </a:solidFill>
              <a:latin typeface="Hepta Slab"/>
              <a:ea typeface="Hepta Slab"/>
              <a:cs typeface="Hepta Slab"/>
              <a:sym typeface="Hepta Slab"/>
            </a:endParaRPr>
          </a:p>
        </p:txBody>
      </p:sp>
      <p:sp>
        <p:nvSpPr>
          <p:cNvPr id="1147" name="Google Shape;1147;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48" name="Google Shape;1148;p120"/>
          <p:cNvSpPr txBox="1"/>
          <p:nvPr/>
        </p:nvSpPr>
        <p:spPr>
          <a:xfrm>
            <a:off x="460775" y="1237350"/>
            <a:ext cx="8016300" cy="153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2000"/>
              <a:t>Color the fingers to represent each equation.</a:t>
            </a:r>
            <a:endParaRPr sz="2000"/>
          </a:p>
        </p:txBody>
      </p:sp>
      <p:pic>
        <p:nvPicPr>
          <p:cNvPr id="1149" name="Google Shape;1149;p120"/>
          <p:cNvPicPr preferRelativeResize="0"/>
          <p:nvPr/>
        </p:nvPicPr>
        <p:blipFill>
          <a:blip r:embed="rId3">
            <a:alphaModFix/>
          </a:blip>
          <a:stretch>
            <a:fillRect/>
          </a:stretch>
        </p:blipFill>
        <p:spPr>
          <a:xfrm>
            <a:off x="1363275" y="1918500"/>
            <a:ext cx="6566300" cy="2648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53" name="Shape 1153"/>
        <p:cNvGrpSpPr/>
        <p:nvPr/>
      </p:nvGrpSpPr>
      <p:grpSpPr>
        <a:xfrm>
          <a:off x="0" y="0"/>
          <a:ext cx="0" cy="0"/>
          <a:chOff x="0" y="0"/>
          <a:chExt cx="0" cy="0"/>
        </a:xfrm>
      </p:grpSpPr>
      <p:sp>
        <p:nvSpPr>
          <p:cNvPr id="1154" name="Google Shape;1154;p121"/>
          <p:cNvSpPr txBox="1"/>
          <p:nvPr>
            <p:ph type="ctrTitle"/>
          </p:nvPr>
        </p:nvSpPr>
        <p:spPr>
          <a:xfrm>
            <a:off x="400050" y="4354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Represent Equations with Fingers</a:t>
            </a:r>
            <a:endParaRPr b="0" sz="2600">
              <a:solidFill>
                <a:srgbClr val="595959"/>
              </a:solidFill>
              <a:latin typeface="Hepta Slab"/>
              <a:ea typeface="Hepta Slab"/>
              <a:cs typeface="Hepta Slab"/>
              <a:sym typeface="Hepta Slab"/>
            </a:endParaRPr>
          </a:p>
        </p:txBody>
      </p:sp>
      <p:sp>
        <p:nvSpPr>
          <p:cNvPr id="1155" name="Google Shape;1155;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56" name="Google Shape;1156;p121"/>
          <p:cNvSpPr txBox="1"/>
          <p:nvPr/>
        </p:nvSpPr>
        <p:spPr>
          <a:xfrm>
            <a:off x="460775" y="1237350"/>
            <a:ext cx="8016300" cy="153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2000"/>
              <a:t>Color the fingers to represent each equation.</a:t>
            </a:r>
            <a:endParaRPr sz="2000"/>
          </a:p>
        </p:txBody>
      </p:sp>
      <p:pic>
        <p:nvPicPr>
          <p:cNvPr id="1157" name="Google Shape;1157;p121"/>
          <p:cNvPicPr preferRelativeResize="0"/>
          <p:nvPr/>
        </p:nvPicPr>
        <p:blipFill>
          <a:blip r:embed="rId3">
            <a:alphaModFix/>
          </a:blip>
          <a:stretch>
            <a:fillRect/>
          </a:stretch>
        </p:blipFill>
        <p:spPr>
          <a:xfrm>
            <a:off x="1138250" y="1789900"/>
            <a:ext cx="6780600" cy="2849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1" name="Shape 1161"/>
        <p:cNvGrpSpPr/>
        <p:nvPr/>
      </p:nvGrpSpPr>
      <p:grpSpPr>
        <a:xfrm>
          <a:off x="0" y="0"/>
          <a:ext cx="0" cy="0"/>
          <a:chOff x="0" y="0"/>
          <a:chExt cx="0" cy="0"/>
        </a:xfrm>
      </p:grpSpPr>
      <p:sp>
        <p:nvSpPr>
          <p:cNvPr id="1162" name="Google Shape;1162;p122"/>
          <p:cNvSpPr txBox="1"/>
          <p:nvPr>
            <p:ph type="ctrTitle"/>
          </p:nvPr>
        </p:nvSpPr>
        <p:spPr>
          <a:xfrm>
            <a:off x="400050" y="4354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Represent Equations with Fingers</a:t>
            </a:r>
            <a:endParaRPr b="0" sz="2600">
              <a:solidFill>
                <a:srgbClr val="595959"/>
              </a:solidFill>
              <a:latin typeface="Hepta Slab"/>
              <a:ea typeface="Hepta Slab"/>
              <a:cs typeface="Hepta Slab"/>
              <a:sym typeface="Hepta Slab"/>
            </a:endParaRPr>
          </a:p>
        </p:txBody>
      </p:sp>
      <p:sp>
        <p:nvSpPr>
          <p:cNvPr id="1163" name="Google Shape;1163;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64" name="Google Shape;1164;p122"/>
          <p:cNvSpPr txBox="1"/>
          <p:nvPr/>
        </p:nvSpPr>
        <p:spPr>
          <a:xfrm>
            <a:off x="460775" y="1237350"/>
            <a:ext cx="8016300" cy="153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2000"/>
              <a:t>Color the fingers to represent each equation.</a:t>
            </a:r>
            <a:endParaRPr sz="2000"/>
          </a:p>
        </p:txBody>
      </p:sp>
      <p:pic>
        <p:nvPicPr>
          <p:cNvPr id="1165" name="Google Shape;1165;p122"/>
          <p:cNvPicPr preferRelativeResize="0"/>
          <p:nvPr/>
        </p:nvPicPr>
        <p:blipFill>
          <a:blip r:embed="rId3">
            <a:alphaModFix/>
          </a:blip>
          <a:stretch>
            <a:fillRect/>
          </a:stretch>
        </p:blipFill>
        <p:spPr>
          <a:xfrm>
            <a:off x="1401363" y="1768450"/>
            <a:ext cx="6341274" cy="2747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9" name="Shape 1169"/>
        <p:cNvGrpSpPr/>
        <p:nvPr/>
      </p:nvGrpSpPr>
      <p:grpSpPr>
        <a:xfrm>
          <a:off x="0" y="0"/>
          <a:ext cx="0" cy="0"/>
          <a:chOff x="0" y="0"/>
          <a:chExt cx="0" cy="0"/>
        </a:xfrm>
      </p:grpSpPr>
      <p:sp>
        <p:nvSpPr>
          <p:cNvPr id="1170" name="Google Shape;1170;p123"/>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1171" name="Google Shape;1171;p123"/>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1172" name="Google Shape;1172;p123"/>
          <p:cNvSpPr txBox="1"/>
          <p:nvPr/>
        </p:nvSpPr>
        <p:spPr>
          <a:xfrm>
            <a:off x="635475" y="1516625"/>
            <a:ext cx="2750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Shake and Spill</a:t>
            </a:r>
            <a:endParaRPr sz="1700">
              <a:solidFill>
                <a:srgbClr val="595959"/>
              </a:solidFill>
              <a:latin typeface="Livvic"/>
              <a:ea typeface="Livvic"/>
              <a:cs typeface="Livvic"/>
              <a:sym typeface="Livvic"/>
            </a:endParaRPr>
          </a:p>
        </p:txBody>
      </p:sp>
      <p:sp>
        <p:nvSpPr>
          <p:cNvPr id="1173" name="Google Shape;1173;p123"/>
          <p:cNvSpPr txBox="1"/>
          <p:nvPr/>
        </p:nvSpPr>
        <p:spPr>
          <a:xfrm>
            <a:off x="3722951" y="1480175"/>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Libs, Draw 1-10 </a:t>
            </a:r>
            <a:endParaRPr sz="1700">
              <a:solidFill>
                <a:srgbClr val="595959"/>
              </a:solidFill>
              <a:latin typeface="Livvic"/>
              <a:ea typeface="Livvic"/>
              <a:cs typeface="Livvic"/>
              <a:sym typeface="Livvic"/>
            </a:endParaRPr>
          </a:p>
        </p:txBody>
      </p:sp>
      <p:sp>
        <p:nvSpPr>
          <p:cNvPr id="1174" name="Google Shape;1174;p123"/>
          <p:cNvSpPr txBox="1"/>
          <p:nvPr/>
        </p:nvSpPr>
        <p:spPr>
          <a:xfrm>
            <a:off x="6316026" y="1516613"/>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Stories, Both Addends Unknown</a:t>
            </a:r>
            <a:endParaRPr sz="1700">
              <a:solidFill>
                <a:srgbClr val="595959"/>
              </a:solidFill>
              <a:latin typeface="Livvic"/>
              <a:ea typeface="Livvic"/>
              <a:cs typeface="Livvic"/>
              <a:sym typeface="Livvic"/>
            </a:endParaRPr>
          </a:p>
        </p:txBody>
      </p:sp>
      <p:pic>
        <p:nvPicPr>
          <p:cNvPr id="1175" name="Google Shape;1175;p123"/>
          <p:cNvPicPr preferRelativeResize="0"/>
          <p:nvPr/>
        </p:nvPicPr>
        <p:blipFill>
          <a:blip r:embed="rId3">
            <a:alphaModFix/>
          </a:blip>
          <a:stretch>
            <a:fillRect/>
          </a:stretch>
        </p:blipFill>
        <p:spPr>
          <a:xfrm>
            <a:off x="766800" y="2106150"/>
            <a:ext cx="2619375" cy="1990725"/>
          </a:xfrm>
          <a:prstGeom prst="rect">
            <a:avLst/>
          </a:prstGeom>
          <a:noFill/>
          <a:ln cap="flat" cmpd="sng" w="19050">
            <a:solidFill>
              <a:schemeClr val="dk2"/>
            </a:solidFill>
            <a:prstDash val="solid"/>
            <a:round/>
            <a:headEnd len="sm" w="sm" type="none"/>
            <a:tailEnd len="sm" w="sm" type="none"/>
          </a:ln>
        </p:spPr>
      </p:pic>
      <p:pic>
        <p:nvPicPr>
          <p:cNvPr id="1176" name="Google Shape;1176;p123"/>
          <p:cNvPicPr preferRelativeResize="0"/>
          <p:nvPr/>
        </p:nvPicPr>
        <p:blipFill>
          <a:blip r:embed="rId4">
            <a:alphaModFix/>
          </a:blip>
          <a:stretch>
            <a:fillRect/>
          </a:stretch>
        </p:blipFill>
        <p:spPr>
          <a:xfrm>
            <a:off x="3985900" y="2106150"/>
            <a:ext cx="1868975" cy="2480150"/>
          </a:xfrm>
          <a:prstGeom prst="rect">
            <a:avLst/>
          </a:prstGeom>
          <a:noFill/>
          <a:ln cap="flat" cmpd="sng" w="19050">
            <a:solidFill>
              <a:schemeClr val="dk2"/>
            </a:solidFill>
            <a:prstDash val="solid"/>
            <a:round/>
            <a:headEnd len="sm" w="sm" type="none"/>
            <a:tailEnd len="sm" w="sm" type="none"/>
          </a:ln>
        </p:spPr>
      </p:pic>
      <p:pic>
        <p:nvPicPr>
          <p:cNvPr id="1177" name="Google Shape;1177;p123"/>
          <p:cNvPicPr preferRelativeResize="0"/>
          <p:nvPr/>
        </p:nvPicPr>
        <p:blipFill>
          <a:blip r:embed="rId5">
            <a:alphaModFix/>
          </a:blip>
          <a:stretch>
            <a:fillRect/>
          </a:stretch>
        </p:blipFill>
        <p:spPr>
          <a:xfrm>
            <a:off x="6274637" y="2386626"/>
            <a:ext cx="2339075" cy="1578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81" name="Shape 1181"/>
        <p:cNvGrpSpPr/>
        <p:nvPr/>
      </p:nvGrpSpPr>
      <p:grpSpPr>
        <a:xfrm>
          <a:off x="0" y="0"/>
          <a:ext cx="0" cy="0"/>
          <a:chOff x="0" y="0"/>
          <a:chExt cx="0" cy="0"/>
        </a:xfrm>
      </p:grpSpPr>
      <p:sp>
        <p:nvSpPr>
          <p:cNvPr id="1182" name="Google Shape;1182;p124"/>
          <p:cNvSpPr txBox="1"/>
          <p:nvPr>
            <p:ph type="ctrTitle"/>
          </p:nvPr>
        </p:nvSpPr>
        <p:spPr>
          <a:xfrm>
            <a:off x="525050" y="109450"/>
            <a:ext cx="73320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900">
                <a:solidFill>
                  <a:srgbClr val="595959"/>
                </a:solidFill>
                <a:latin typeface="Hepta Slab"/>
                <a:ea typeface="Hepta Slab"/>
                <a:cs typeface="Hepta Slab"/>
                <a:sym typeface="Hepta Slab"/>
              </a:rPr>
              <a:t>Today we used equations to show many different ways to make 10.</a:t>
            </a:r>
            <a:endParaRPr sz="3100">
              <a:solidFill>
                <a:srgbClr val="595959"/>
              </a:solidFill>
              <a:latin typeface="Hepta Slab"/>
              <a:ea typeface="Hepta Slab"/>
              <a:cs typeface="Hepta Slab"/>
              <a:sym typeface="Hepta Slab"/>
            </a:endParaRPr>
          </a:p>
        </p:txBody>
      </p:sp>
      <p:sp>
        <p:nvSpPr>
          <p:cNvPr id="1183" name="Google Shape;1183;p12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84" name="Google Shape;1184;p124"/>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185" name="Google Shape;1185;p124"/>
          <p:cNvSpPr txBox="1"/>
          <p:nvPr/>
        </p:nvSpPr>
        <p:spPr>
          <a:xfrm>
            <a:off x="1500550" y="3144725"/>
            <a:ext cx="20247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chemeClr val="dk2"/>
                </a:solidFill>
                <a:latin typeface="Livvic"/>
                <a:ea typeface="Livvic"/>
                <a:cs typeface="Livvic"/>
                <a:sym typeface="Livvic"/>
              </a:rPr>
              <a:t>Where do you see 10 on the 10-frame and on the fingers?</a:t>
            </a:r>
            <a:endParaRPr sz="1200">
              <a:latin typeface="Livvic"/>
              <a:ea typeface="Livvic"/>
              <a:cs typeface="Livvic"/>
              <a:sym typeface="Livvic"/>
            </a:endParaRPr>
          </a:p>
        </p:txBody>
      </p:sp>
      <p:pic>
        <p:nvPicPr>
          <p:cNvPr id="1186" name="Google Shape;1186;p124"/>
          <p:cNvPicPr preferRelativeResize="0"/>
          <p:nvPr/>
        </p:nvPicPr>
        <p:blipFill>
          <a:blip r:embed="rId3">
            <a:alphaModFix/>
          </a:blip>
          <a:stretch>
            <a:fillRect/>
          </a:stretch>
        </p:blipFill>
        <p:spPr>
          <a:xfrm>
            <a:off x="4118025" y="3310044"/>
            <a:ext cx="1918800" cy="1654556"/>
          </a:xfrm>
          <a:prstGeom prst="rect">
            <a:avLst/>
          </a:prstGeom>
          <a:noFill/>
          <a:ln>
            <a:noFill/>
          </a:ln>
        </p:spPr>
      </p:pic>
      <p:sp>
        <p:nvSpPr>
          <p:cNvPr id="1187" name="Google Shape;1187;p124"/>
          <p:cNvSpPr/>
          <p:nvPr/>
        </p:nvSpPr>
        <p:spPr>
          <a:xfrm flipH="1">
            <a:off x="1084507" y="2965125"/>
            <a:ext cx="2856768" cy="15997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8" name="Google Shape;1188;p124"/>
          <p:cNvPicPr preferRelativeResize="0"/>
          <p:nvPr/>
        </p:nvPicPr>
        <p:blipFill>
          <a:blip r:embed="rId4">
            <a:alphaModFix/>
          </a:blip>
          <a:stretch>
            <a:fillRect/>
          </a:stretch>
        </p:blipFill>
        <p:spPr>
          <a:xfrm>
            <a:off x="1084530" y="1498400"/>
            <a:ext cx="2024700" cy="558693"/>
          </a:xfrm>
          <a:prstGeom prst="rect">
            <a:avLst/>
          </a:prstGeom>
          <a:noFill/>
          <a:ln cap="flat" cmpd="sng" w="19050">
            <a:solidFill>
              <a:schemeClr val="dk2"/>
            </a:solidFill>
            <a:prstDash val="solid"/>
            <a:round/>
            <a:headEnd len="sm" w="sm" type="none"/>
            <a:tailEnd len="sm" w="sm" type="none"/>
          </a:ln>
        </p:spPr>
      </p:pic>
      <p:pic>
        <p:nvPicPr>
          <p:cNvPr id="1189" name="Google Shape;1189;p124"/>
          <p:cNvPicPr preferRelativeResize="0"/>
          <p:nvPr/>
        </p:nvPicPr>
        <p:blipFill>
          <a:blip r:embed="rId5">
            <a:alphaModFix/>
          </a:blip>
          <a:stretch>
            <a:fillRect/>
          </a:stretch>
        </p:blipFill>
        <p:spPr>
          <a:xfrm>
            <a:off x="3997237" y="1498400"/>
            <a:ext cx="1581150" cy="695325"/>
          </a:xfrm>
          <a:prstGeom prst="rect">
            <a:avLst/>
          </a:prstGeom>
          <a:noFill/>
          <a:ln cap="flat" cmpd="sng" w="19050">
            <a:solidFill>
              <a:schemeClr val="dk2"/>
            </a:solidFill>
            <a:prstDash val="solid"/>
            <a:round/>
            <a:headEnd len="sm" w="sm" type="none"/>
            <a:tailEnd len="sm" w="sm" type="none"/>
          </a:ln>
        </p:spPr>
      </p:pic>
      <p:pic>
        <p:nvPicPr>
          <p:cNvPr id="1190" name="Google Shape;1190;p124"/>
          <p:cNvPicPr preferRelativeResize="0"/>
          <p:nvPr/>
        </p:nvPicPr>
        <p:blipFill>
          <a:blip r:embed="rId6">
            <a:alphaModFix/>
          </a:blip>
          <a:stretch>
            <a:fillRect/>
          </a:stretch>
        </p:blipFill>
        <p:spPr>
          <a:xfrm>
            <a:off x="6554175" y="1317425"/>
            <a:ext cx="1647825" cy="1057275"/>
          </a:xfrm>
          <a:prstGeom prst="rect">
            <a:avLst/>
          </a:prstGeom>
          <a:noFill/>
          <a:ln cap="flat" cmpd="sng" w="19050">
            <a:solidFill>
              <a:schemeClr val="dk2"/>
            </a:solidFill>
            <a:prstDash val="solid"/>
            <a:round/>
            <a:headEnd len="sm" w="sm" type="none"/>
            <a:tailEnd len="sm" w="sm" type="none"/>
          </a:ln>
        </p:spPr>
      </p:pic>
      <p:sp>
        <p:nvSpPr>
          <p:cNvPr id="1191" name="Google Shape;1191;p124"/>
          <p:cNvSpPr txBox="1"/>
          <p:nvPr/>
        </p:nvSpPr>
        <p:spPr>
          <a:xfrm flipH="1">
            <a:off x="6365732" y="2868500"/>
            <a:ext cx="20247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chemeClr val="dk2"/>
                </a:solidFill>
                <a:latin typeface="Livvic"/>
                <a:ea typeface="Livvic"/>
                <a:cs typeface="Livvic"/>
                <a:sym typeface="Livvic"/>
              </a:rPr>
              <a:t>Where do you see 9? Where do you see 1?</a:t>
            </a:r>
            <a:endParaRPr sz="1200">
              <a:latin typeface="Livvic"/>
              <a:ea typeface="Livvic"/>
              <a:cs typeface="Livvic"/>
              <a:sym typeface="Livvic"/>
            </a:endParaRPr>
          </a:p>
        </p:txBody>
      </p:sp>
      <p:sp>
        <p:nvSpPr>
          <p:cNvPr id="1192" name="Google Shape;1192;p124"/>
          <p:cNvSpPr/>
          <p:nvPr/>
        </p:nvSpPr>
        <p:spPr>
          <a:xfrm>
            <a:off x="5949707" y="2688900"/>
            <a:ext cx="2856768" cy="15997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96" name="Shape 1196"/>
        <p:cNvGrpSpPr/>
        <p:nvPr/>
      </p:nvGrpSpPr>
      <p:grpSpPr>
        <a:xfrm>
          <a:off x="0" y="0"/>
          <a:ext cx="0" cy="0"/>
          <a:chOff x="0" y="0"/>
          <a:chExt cx="0" cy="0"/>
        </a:xfrm>
      </p:grpSpPr>
      <p:sp>
        <p:nvSpPr>
          <p:cNvPr id="1197" name="Google Shape;1197;p125"/>
          <p:cNvSpPr txBox="1"/>
          <p:nvPr>
            <p:ph type="ctrTitle"/>
          </p:nvPr>
        </p:nvSpPr>
        <p:spPr>
          <a:xfrm>
            <a:off x="1535400" y="1873325"/>
            <a:ext cx="6235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How Many Are Missing?</a:t>
            </a:r>
            <a:endParaRPr sz="4400">
              <a:solidFill>
                <a:srgbClr val="434343"/>
              </a:solidFill>
              <a:latin typeface="Hepta Slab"/>
              <a:ea typeface="Hepta Slab"/>
              <a:cs typeface="Hepta Slab"/>
              <a:sym typeface="Hepta Slab"/>
            </a:endParaRPr>
          </a:p>
        </p:txBody>
      </p:sp>
      <p:sp>
        <p:nvSpPr>
          <p:cNvPr id="1198" name="Google Shape;1198;p125"/>
          <p:cNvSpPr txBox="1"/>
          <p:nvPr/>
        </p:nvSpPr>
        <p:spPr>
          <a:xfrm>
            <a:off x="3145700" y="2611325"/>
            <a:ext cx="5460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fill 10-frames in different ways.</a:t>
            </a:r>
            <a:endParaRPr>
              <a:latin typeface="Quicksand"/>
              <a:ea typeface="Quicksand"/>
              <a:cs typeface="Quicksand"/>
              <a:sym typeface="Quicksand"/>
            </a:endParaRPr>
          </a:p>
        </p:txBody>
      </p:sp>
      <p:sp>
        <p:nvSpPr>
          <p:cNvPr id="1199" name="Google Shape;1199;p125"/>
          <p:cNvSpPr/>
          <p:nvPr/>
        </p:nvSpPr>
        <p:spPr>
          <a:xfrm>
            <a:off x="2605302" y="2611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25"/>
          <p:cNvSpPr txBox="1"/>
          <p:nvPr/>
        </p:nvSpPr>
        <p:spPr>
          <a:xfrm>
            <a:off x="0" y="4845050"/>
            <a:ext cx="53793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K.CC.B.4.b, K.CC.B.5, K.CC.C.6, K.OA.A.1, K.OA.A.2, K.OA.A.3, K.OA.A.4 </a:t>
            </a:r>
            <a:endParaRPr sz="1100">
              <a:latin typeface="Quicksand"/>
              <a:ea typeface="Quicksand"/>
              <a:cs typeface="Quicksand"/>
              <a:sym typeface="Quicksand"/>
            </a:endParaRPr>
          </a:p>
        </p:txBody>
      </p:sp>
      <p:sp>
        <p:nvSpPr>
          <p:cNvPr id="1201" name="Google Shape;1201;p12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5" name="Shape 1205"/>
        <p:cNvGrpSpPr/>
        <p:nvPr/>
      </p:nvGrpSpPr>
      <p:grpSpPr>
        <a:xfrm>
          <a:off x="0" y="0"/>
          <a:ext cx="0" cy="0"/>
          <a:chOff x="0" y="0"/>
          <a:chExt cx="0" cy="0"/>
        </a:xfrm>
      </p:grpSpPr>
      <p:sp>
        <p:nvSpPr>
          <p:cNvPr id="1206" name="Google Shape;1206;p126"/>
          <p:cNvSpPr txBox="1"/>
          <p:nvPr>
            <p:ph type="ctrTitle"/>
          </p:nvPr>
        </p:nvSpPr>
        <p:spPr>
          <a:xfrm>
            <a:off x="535750" y="3582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 Which One Doesn’t Belong: 10-frames</a:t>
            </a:r>
            <a:endParaRPr b="0" sz="2600">
              <a:solidFill>
                <a:srgbClr val="595959"/>
              </a:solidFill>
              <a:latin typeface="Hepta Slab"/>
              <a:ea typeface="Hepta Slab"/>
              <a:cs typeface="Hepta Slab"/>
              <a:sym typeface="Hepta Slab"/>
            </a:endParaRPr>
          </a:p>
        </p:txBody>
      </p:sp>
      <p:sp>
        <p:nvSpPr>
          <p:cNvPr id="1207" name="Google Shape;1207;p12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208" name="Google Shape;1208;p126"/>
          <p:cNvPicPr preferRelativeResize="0"/>
          <p:nvPr/>
        </p:nvPicPr>
        <p:blipFill>
          <a:blip r:embed="rId3">
            <a:alphaModFix/>
          </a:blip>
          <a:stretch>
            <a:fillRect/>
          </a:stretch>
        </p:blipFill>
        <p:spPr>
          <a:xfrm>
            <a:off x="1781175" y="1053750"/>
            <a:ext cx="5743575" cy="3581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2" name="Shape 1212"/>
        <p:cNvGrpSpPr/>
        <p:nvPr/>
      </p:nvGrpSpPr>
      <p:grpSpPr>
        <a:xfrm>
          <a:off x="0" y="0"/>
          <a:ext cx="0" cy="0"/>
          <a:chOff x="0" y="0"/>
          <a:chExt cx="0" cy="0"/>
        </a:xfrm>
      </p:grpSpPr>
      <p:sp>
        <p:nvSpPr>
          <p:cNvPr id="1213" name="Google Shape;1213;p127"/>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Shake, Spill, and Arrange with 10 </a:t>
            </a:r>
            <a:endParaRPr b="0" sz="3000">
              <a:solidFill>
                <a:srgbClr val="595959"/>
              </a:solidFill>
              <a:latin typeface="Hepta Slab"/>
              <a:ea typeface="Hepta Slab"/>
              <a:cs typeface="Hepta Slab"/>
              <a:sym typeface="Hepta Slab"/>
            </a:endParaRPr>
          </a:p>
        </p:txBody>
      </p:sp>
      <p:sp>
        <p:nvSpPr>
          <p:cNvPr id="1214" name="Google Shape;1214;p1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15" name="Google Shape;1215;p127"/>
          <p:cNvSpPr txBox="1"/>
          <p:nvPr/>
        </p:nvSpPr>
        <p:spPr>
          <a:xfrm>
            <a:off x="765225" y="1202500"/>
            <a:ext cx="80001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 sz="1800"/>
              <a:t>Take turns shaking and spilling all 10 counters. </a:t>
            </a:r>
            <a:endParaRPr sz="1800"/>
          </a:p>
          <a:p>
            <a:pPr indent="-342900" lvl="0" marL="457200" rtl="0" algn="l">
              <a:spcBef>
                <a:spcPts val="0"/>
              </a:spcBef>
              <a:spcAft>
                <a:spcPts val="0"/>
              </a:spcAft>
              <a:buSzPts val="1800"/>
              <a:buChar char="●"/>
            </a:pPr>
            <a:r>
              <a:rPr lang="en" sz="1800"/>
              <a:t>Arrange the counters in the 10-frame at the top of your page. </a:t>
            </a:r>
            <a:endParaRPr sz="1800"/>
          </a:p>
          <a:p>
            <a:pPr indent="-342900" lvl="0" marL="457200" rtl="0" algn="l">
              <a:spcBef>
                <a:spcPts val="0"/>
              </a:spcBef>
              <a:spcAft>
                <a:spcPts val="0"/>
              </a:spcAft>
              <a:buSzPts val="1800"/>
              <a:buChar char="●"/>
            </a:pPr>
            <a:r>
              <a:rPr lang="en" sz="1800"/>
              <a:t>Then color in the equation that shows the red and yellow counters. </a:t>
            </a:r>
            <a:endParaRPr sz="1800"/>
          </a:p>
          <a:p>
            <a:pPr indent="-342900" lvl="0" marL="457200" rtl="0" algn="l">
              <a:spcBef>
                <a:spcPts val="0"/>
              </a:spcBef>
              <a:spcAft>
                <a:spcPts val="0"/>
              </a:spcAft>
              <a:buSzPts val="1800"/>
              <a:buChar char="●"/>
            </a:pPr>
            <a:r>
              <a:rPr lang="en" sz="1800"/>
              <a:t>If you get the same equation again, put a check in the box.</a:t>
            </a:r>
            <a:endParaRPr sz="1800"/>
          </a:p>
          <a:p>
            <a:pPr indent="0" lvl="0" marL="457200" rtl="0" algn="l">
              <a:spcBef>
                <a:spcPts val="1000"/>
              </a:spcBef>
              <a:spcAft>
                <a:spcPts val="1000"/>
              </a:spcAft>
              <a:buNone/>
            </a:pPr>
            <a:r>
              <a:t/>
            </a:r>
            <a:endParaRPr sz="1800"/>
          </a:p>
        </p:txBody>
      </p:sp>
      <p:pic>
        <p:nvPicPr>
          <p:cNvPr id="1216" name="Google Shape;1216;p127"/>
          <p:cNvPicPr preferRelativeResize="0"/>
          <p:nvPr/>
        </p:nvPicPr>
        <p:blipFill>
          <a:blip r:embed="rId3">
            <a:alphaModFix/>
          </a:blip>
          <a:stretch>
            <a:fillRect/>
          </a:stretch>
        </p:blipFill>
        <p:spPr>
          <a:xfrm>
            <a:off x="1406100" y="3006300"/>
            <a:ext cx="2808220" cy="1221600"/>
          </a:xfrm>
          <a:prstGeom prst="rect">
            <a:avLst/>
          </a:prstGeom>
          <a:noFill/>
          <a:ln cap="flat" cmpd="sng" w="19050">
            <a:solidFill>
              <a:schemeClr val="dk2"/>
            </a:solidFill>
            <a:prstDash val="solid"/>
            <a:round/>
            <a:headEnd len="sm" w="sm" type="none"/>
            <a:tailEnd len="sm" w="sm" type="none"/>
          </a:ln>
        </p:spPr>
      </p:pic>
      <p:pic>
        <p:nvPicPr>
          <p:cNvPr id="1217" name="Google Shape;1217;p127"/>
          <p:cNvPicPr preferRelativeResize="0"/>
          <p:nvPr/>
        </p:nvPicPr>
        <p:blipFill>
          <a:blip r:embed="rId4">
            <a:alphaModFix/>
          </a:blip>
          <a:stretch>
            <a:fillRect/>
          </a:stretch>
        </p:blipFill>
        <p:spPr>
          <a:xfrm>
            <a:off x="4795374" y="2799175"/>
            <a:ext cx="2887751" cy="1849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21" name="Shape 1221"/>
        <p:cNvGrpSpPr/>
        <p:nvPr/>
      </p:nvGrpSpPr>
      <p:grpSpPr>
        <a:xfrm>
          <a:off x="0" y="0"/>
          <a:ext cx="0" cy="0"/>
          <a:chOff x="0" y="0"/>
          <a:chExt cx="0" cy="0"/>
        </a:xfrm>
      </p:grpSpPr>
      <p:sp>
        <p:nvSpPr>
          <p:cNvPr id="1222" name="Google Shape;1222;p128"/>
          <p:cNvSpPr txBox="1"/>
          <p:nvPr>
            <p:ph type="ctrTitle"/>
          </p:nvPr>
        </p:nvSpPr>
        <p:spPr>
          <a:xfrm>
            <a:off x="519750" y="3255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to Fill the 10-frame?</a:t>
            </a:r>
            <a:endParaRPr b="0" sz="3000">
              <a:solidFill>
                <a:srgbClr val="595959"/>
              </a:solidFill>
              <a:latin typeface="Hepta Slab"/>
              <a:ea typeface="Hepta Slab"/>
              <a:cs typeface="Hepta Slab"/>
              <a:sym typeface="Hepta Slab"/>
            </a:endParaRPr>
          </a:p>
        </p:txBody>
      </p:sp>
      <p:sp>
        <p:nvSpPr>
          <p:cNvPr id="1223" name="Google Shape;1223;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24" name="Google Shape;1224;p128"/>
          <p:cNvSpPr txBox="1"/>
          <p:nvPr/>
        </p:nvSpPr>
        <p:spPr>
          <a:xfrm>
            <a:off x="519750" y="934600"/>
            <a:ext cx="8104500" cy="1161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counters are needed to fill the 10-frame. Write a number to show many counters are needed to fill the 10-frame.</a:t>
            </a:r>
            <a:endParaRPr sz="1800">
              <a:latin typeface="Livvic"/>
              <a:ea typeface="Livvic"/>
              <a:cs typeface="Livvic"/>
              <a:sym typeface="Livvic"/>
            </a:endParaRPr>
          </a:p>
          <a:p>
            <a:pPr indent="-342900" lvl="0" marL="457200" rtl="0" algn="l">
              <a:spcBef>
                <a:spcPts val="1000"/>
              </a:spcBef>
              <a:spcAft>
                <a:spcPts val="0"/>
              </a:spcAft>
              <a:buSzPts val="1800"/>
              <a:buFont typeface="Livvic"/>
              <a:buChar char="●"/>
            </a:pPr>
            <a:r>
              <a:rPr lang="en" sz="1800">
                <a:latin typeface="Livvic"/>
                <a:ea typeface="Livvic"/>
                <a:cs typeface="Livvic"/>
                <a:sym typeface="Livvic"/>
              </a:rPr>
              <a:t>Circle the equation that shows the number of counters in the 10-frame and the number of counters needed to fill the 10-frame.</a:t>
            </a:r>
            <a:endParaRPr sz="1800">
              <a:latin typeface="Livvic"/>
              <a:ea typeface="Livvic"/>
              <a:cs typeface="Livvic"/>
              <a:sym typeface="Livvic"/>
            </a:endParaRPr>
          </a:p>
          <a:p>
            <a:pPr indent="0" lvl="0" marL="0" rtl="0" algn="l">
              <a:spcBef>
                <a:spcPts val="100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p:txBody>
      </p:sp>
      <p:pic>
        <p:nvPicPr>
          <p:cNvPr id="1225" name="Google Shape;1225;p128"/>
          <p:cNvPicPr preferRelativeResize="0"/>
          <p:nvPr/>
        </p:nvPicPr>
        <p:blipFill>
          <a:blip r:embed="rId3">
            <a:alphaModFix/>
          </a:blip>
          <a:stretch>
            <a:fillRect/>
          </a:stretch>
        </p:blipFill>
        <p:spPr>
          <a:xfrm>
            <a:off x="1845475" y="2494775"/>
            <a:ext cx="5619750" cy="2095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29" name="Shape 1229"/>
        <p:cNvGrpSpPr/>
        <p:nvPr/>
      </p:nvGrpSpPr>
      <p:grpSpPr>
        <a:xfrm>
          <a:off x="0" y="0"/>
          <a:ext cx="0" cy="0"/>
          <a:chOff x="0" y="0"/>
          <a:chExt cx="0" cy="0"/>
        </a:xfrm>
      </p:grpSpPr>
      <p:sp>
        <p:nvSpPr>
          <p:cNvPr id="1230" name="Google Shape;1230;p129"/>
          <p:cNvSpPr txBox="1"/>
          <p:nvPr>
            <p:ph type="ctrTitle"/>
          </p:nvPr>
        </p:nvSpPr>
        <p:spPr>
          <a:xfrm>
            <a:off x="519750" y="3255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to Fill the 10-frame?</a:t>
            </a:r>
            <a:endParaRPr b="0" sz="3000">
              <a:solidFill>
                <a:srgbClr val="595959"/>
              </a:solidFill>
              <a:latin typeface="Hepta Slab"/>
              <a:ea typeface="Hepta Slab"/>
              <a:cs typeface="Hepta Slab"/>
              <a:sym typeface="Hepta Slab"/>
            </a:endParaRPr>
          </a:p>
        </p:txBody>
      </p:sp>
      <p:sp>
        <p:nvSpPr>
          <p:cNvPr id="1231" name="Google Shape;1231;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32" name="Google Shape;1232;p129"/>
          <p:cNvSpPr txBox="1"/>
          <p:nvPr/>
        </p:nvSpPr>
        <p:spPr>
          <a:xfrm>
            <a:off x="519750" y="934600"/>
            <a:ext cx="8104500" cy="1161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counters are needed to fill the 10-frame. Write a number to show many counters are needed to fill the 10-frame.</a:t>
            </a:r>
            <a:endParaRPr sz="1800">
              <a:latin typeface="Livvic"/>
              <a:ea typeface="Livvic"/>
              <a:cs typeface="Livvic"/>
              <a:sym typeface="Livvic"/>
            </a:endParaRPr>
          </a:p>
          <a:p>
            <a:pPr indent="-342900" lvl="0" marL="457200" rtl="0" algn="l">
              <a:spcBef>
                <a:spcPts val="1000"/>
              </a:spcBef>
              <a:spcAft>
                <a:spcPts val="0"/>
              </a:spcAft>
              <a:buSzPts val="1800"/>
              <a:buFont typeface="Livvic"/>
              <a:buChar char="●"/>
            </a:pPr>
            <a:r>
              <a:rPr lang="en" sz="1800">
                <a:latin typeface="Livvic"/>
                <a:ea typeface="Livvic"/>
                <a:cs typeface="Livvic"/>
                <a:sym typeface="Livvic"/>
              </a:rPr>
              <a:t>Circle the equation that shows the number of counters in the 10-frame and the number of counters needed to fill the 10-frame.</a:t>
            </a:r>
            <a:endParaRPr sz="1800">
              <a:latin typeface="Livvic"/>
              <a:ea typeface="Livvic"/>
              <a:cs typeface="Livvic"/>
              <a:sym typeface="Livvic"/>
            </a:endParaRPr>
          </a:p>
          <a:p>
            <a:pPr indent="0" lvl="0" marL="0" rtl="0" algn="l">
              <a:spcBef>
                <a:spcPts val="100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p:txBody>
      </p:sp>
      <p:pic>
        <p:nvPicPr>
          <p:cNvPr id="1233" name="Google Shape;1233;p129"/>
          <p:cNvPicPr preferRelativeResize="0"/>
          <p:nvPr/>
        </p:nvPicPr>
        <p:blipFill>
          <a:blip r:embed="rId3">
            <a:alphaModFix/>
          </a:blip>
          <a:stretch>
            <a:fillRect/>
          </a:stretch>
        </p:blipFill>
        <p:spPr>
          <a:xfrm>
            <a:off x="1695450" y="2398325"/>
            <a:ext cx="5610225" cy="2228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7" name="Shape 1237"/>
        <p:cNvGrpSpPr/>
        <p:nvPr/>
      </p:nvGrpSpPr>
      <p:grpSpPr>
        <a:xfrm>
          <a:off x="0" y="0"/>
          <a:ext cx="0" cy="0"/>
          <a:chOff x="0" y="0"/>
          <a:chExt cx="0" cy="0"/>
        </a:xfrm>
      </p:grpSpPr>
      <p:sp>
        <p:nvSpPr>
          <p:cNvPr id="1238" name="Google Shape;1238;p130"/>
          <p:cNvSpPr txBox="1"/>
          <p:nvPr>
            <p:ph type="ctrTitle"/>
          </p:nvPr>
        </p:nvSpPr>
        <p:spPr>
          <a:xfrm>
            <a:off x="519750" y="3255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to Fill the 10-frame?</a:t>
            </a:r>
            <a:endParaRPr b="0" sz="3000">
              <a:solidFill>
                <a:srgbClr val="595959"/>
              </a:solidFill>
              <a:latin typeface="Hepta Slab"/>
              <a:ea typeface="Hepta Slab"/>
              <a:cs typeface="Hepta Slab"/>
              <a:sym typeface="Hepta Slab"/>
            </a:endParaRPr>
          </a:p>
        </p:txBody>
      </p:sp>
      <p:sp>
        <p:nvSpPr>
          <p:cNvPr id="1239" name="Google Shape;1239;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40" name="Google Shape;1240;p130"/>
          <p:cNvSpPr txBox="1"/>
          <p:nvPr/>
        </p:nvSpPr>
        <p:spPr>
          <a:xfrm>
            <a:off x="519750" y="934600"/>
            <a:ext cx="8104500" cy="1161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counters are needed to fill the 10-frame. Write a number to show many counters are needed to fill the 10-frame.</a:t>
            </a:r>
            <a:endParaRPr sz="1800">
              <a:latin typeface="Livvic"/>
              <a:ea typeface="Livvic"/>
              <a:cs typeface="Livvic"/>
              <a:sym typeface="Livvic"/>
            </a:endParaRPr>
          </a:p>
          <a:p>
            <a:pPr indent="-342900" lvl="0" marL="457200" rtl="0" algn="l">
              <a:spcBef>
                <a:spcPts val="1000"/>
              </a:spcBef>
              <a:spcAft>
                <a:spcPts val="0"/>
              </a:spcAft>
              <a:buSzPts val="1800"/>
              <a:buFont typeface="Livvic"/>
              <a:buChar char="●"/>
            </a:pPr>
            <a:r>
              <a:rPr lang="en" sz="1800">
                <a:latin typeface="Livvic"/>
                <a:ea typeface="Livvic"/>
                <a:cs typeface="Livvic"/>
                <a:sym typeface="Livvic"/>
              </a:rPr>
              <a:t>Circle the equation that shows the number of counters in the 10-frame and the number of counters needed to fill the 10-frame.</a:t>
            </a:r>
            <a:endParaRPr sz="1800">
              <a:latin typeface="Livvic"/>
              <a:ea typeface="Livvic"/>
              <a:cs typeface="Livvic"/>
              <a:sym typeface="Livvic"/>
            </a:endParaRPr>
          </a:p>
          <a:p>
            <a:pPr indent="0" lvl="0" marL="0" rtl="0" algn="l">
              <a:spcBef>
                <a:spcPts val="100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p:txBody>
      </p:sp>
      <p:pic>
        <p:nvPicPr>
          <p:cNvPr id="1241" name="Google Shape;1241;p130"/>
          <p:cNvPicPr preferRelativeResize="0"/>
          <p:nvPr/>
        </p:nvPicPr>
        <p:blipFill>
          <a:blip r:embed="rId3">
            <a:alphaModFix/>
          </a:blip>
          <a:stretch>
            <a:fillRect/>
          </a:stretch>
        </p:blipFill>
        <p:spPr>
          <a:xfrm>
            <a:off x="1543688" y="2462600"/>
            <a:ext cx="5724525" cy="2219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5" name="Shape 1245"/>
        <p:cNvGrpSpPr/>
        <p:nvPr/>
      </p:nvGrpSpPr>
      <p:grpSpPr>
        <a:xfrm>
          <a:off x="0" y="0"/>
          <a:ext cx="0" cy="0"/>
          <a:chOff x="0" y="0"/>
          <a:chExt cx="0" cy="0"/>
        </a:xfrm>
      </p:grpSpPr>
      <p:sp>
        <p:nvSpPr>
          <p:cNvPr id="1246" name="Google Shape;1246;p131"/>
          <p:cNvSpPr txBox="1"/>
          <p:nvPr>
            <p:ph type="ctrTitle"/>
          </p:nvPr>
        </p:nvSpPr>
        <p:spPr>
          <a:xfrm>
            <a:off x="519750" y="3255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to Fill the 10-frame?</a:t>
            </a:r>
            <a:endParaRPr b="0" sz="3000">
              <a:solidFill>
                <a:srgbClr val="595959"/>
              </a:solidFill>
              <a:latin typeface="Hepta Slab"/>
              <a:ea typeface="Hepta Slab"/>
              <a:cs typeface="Hepta Slab"/>
              <a:sym typeface="Hepta Slab"/>
            </a:endParaRPr>
          </a:p>
        </p:txBody>
      </p:sp>
      <p:sp>
        <p:nvSpPr>
          <p:cNvPr id="1247" name="Google Shape;1247;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48" name="Google Shape;1248;p131"/>
          <p:cNvSpPr txBox="1"/>
          <p:nvPr/>
        </p:nvSpPr>
        <p:spPr>
          <a:xfrm>
            <a:off x="519750" y="934600"/>
            <a:ext cx="8104500" cy="1161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counters are needed to fill the 10-frame. Write a number to show many counters are needed to fill the 10-frame.</a:t>
            </a:r>
            <a:endParaRPr sz="1800">
              <a:latin typeface="Livvic"/>
              <a:ea typeface="Livvic"/>
              <a:cs typeface="Livvic"/>
              <a:sym typeface="Livvic"/>
            </a:endParaRPr>
          </a:p>
          <a:p>
            <a:pPr indent="-342900" lvl="0" marL="457200" rtl="0" algn="l">
              <a:spcBef>
                <a:spcPts val="1000"/>
              </a:spcBef>
              <a:spcAft>
                <a:spcPts val="0"/>
              </a:spcAft>
              <a:buSzPts val="1800"/>
              <a:buFont typeface="Livvic"/>
              <a:buChar char="●"/>
            </a:pPr>
            <a:r>
              <a:rPr lang="en" sz="1800">
                <a:latin typeface="Livvic"/>
                <a:ea typeface="Livvic"/>
                <a:cs typeface="Livvic"/>
                <a:sym typeface="Livvic"/>
              </a:rPr>
              <a:t>Circle the equation that shows the number of counters in the 10-frame and the number of counters needed to fill the 10-frame.</a:t>
            </a:r>
            <a:endParaRPr sz="1800">
              <a:latin typeface="Livvic"/>
              <a:ea typeface="Livvic"/>
              <a:cs typeface="Livvic"/>
              <a:sym typeface="Livvic"/>
            </a:endParaRPr>
          </a:p>
          <a:p>
            <a:pPr indent="0" lvl="0" marL="0" rtl="0" algn="l">
              <a:spcBef>
                <a:spcPts val="100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p:txBody>
      </p:sp>
      <p:pic>
        <p:nvPicPr>
          <p:cNvPr id="1249" name="Google Shape;1249;p131"/>
          <p:cNvPicPr preferRelativeResize="0"/>
          <p:nvPr/>
        </p:nvPicPr>
        <p:blipFill>
          <a:blip r:embed="rId3">
            <a:alphaModFix/>
          </a:blip>
          <a:stretch>
            <a:fillRect/>
          </a:stretch>
        </p:blipFill>
        <p:spPr>
          <a:xfrm>
            <a:off x="1866900" y="2376900"/>
            <a:ext cx="5553075" cy="2190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53" name="Shape 1253"/>
        <p:cNvGrpSpPr/>
        <p:nvPr/>
      </p:nvGrpSpPr>
      <p:grpSpPr>
        <a:xfrm>
          <a:off x="0" y="0"/>
          <a:ext cx="0" cy="0"/>
          <a:chOff x="0" y="0"/>
          <a:chExt cx="0" cy="0"/>
        </a:xfrm>
      </p:grpSpPr>
      <p:sp>
        <p:nvSpPr>
          <p:cNvPr id="1254" name="Google Shape;1254;p132"/>
          <p:cNvSpPr txBox="1"/>
          <p:nvPr>
            <p:ph type="ctrTitle"/>
          </p:nvPr>
        </p:nvSpPr>
        <p:spPr>
          <a:xfrm>
            <a:off x="519750" y="3255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to Fill the 10-frame?</a:t>
            </a:r>
            <a:endParaRPr b="0" sz="3000">
              <a:solidFill>
                <a:srgbClr val="595959"/>
              </a:solidFill>
              <a:latin typeface="Hepta Slab"/>
              <a:ea typeface="Hepta Slab"/>
              <a:cs typeface="Hepta Slab"/>
              <a:sym typeface="Hepta Slab"/>
            </a:endParaRPr>
          </a:p>
        </p:txBody>
      </p:sp>
      <p:sp>
        <p:nvSpPr>
          <p:cNvPr id="1255" name="Google Shape;1255;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56" name="Google Shape;1256;p132"/>
          <p:cNvSpPr txBox="1"/>
          <p:nvPr/>
        </p:nvSpPr>
        <p:spPr>
          <a:xfrm>
            <a:off x="519750" y="934600"/>
            <a:ext cx="8104500" cy="1161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counters are needed to fill the 10-frame. Write a number to show many counters are needed to fill the 10-frame.</a:t>
            </a:r>
            <a:endParaRPr sz="1800">
              <a:latin typeface="Livvic"/>
              <a:ea typeface="Livvic"/>
              <a:cs typeface="Livvic"/>
              <a:sym typeface="Livvic"/>
            </a:endParaRPr>
          </a:p>
          <a:p>
            <a:pPr indent="-342900" lvl="0" marL="457200" rtl="0" algn="l">
              <a:spcBef>
                <a:spcPts val="1000"/>
              </a:spcBef>
              <a:spcAft>
                <a:spcPts val="0"/>
              </a:spcAft>
              <a:buSzPts val="1800"/>
              <a:buFont typeface="Livvic"/>
              <a:buChar char="●"/>
            </a:pPr>
            <a:r>
              <a:rPr lang="en" sz="1800">
                <a:latin typeface="Livvic"/>
                <a:ea typeface="Livvic"/>
                <a:cs typeface="Livvic"/>
                <a:sym typeface="Livvic"/>
              </a:rPr>
              <a:t>Circle the equation that shows the number of counters in the 10-frame and the number of counters needed to fill the 10-frame.</a:t>
            </a:r>
            <a:endParaRPr sz="1800">
              <a:latin typeface="Livvic"/>
              <a:ea typeface="Livvic"/>
              <a:cs typeface="Livvic"/>
              <a:sym typeface="Livvic"/>
            </a:endParaRPr>
          </a:p>
          <a:p>
            <a:pPr indent="0" lvl="0" marL="0" rtl="0" algn="l">
              <a:spcBef>
                <a:spcPts val="100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p:txBody>
      </p:sp>
      <p:pic>
        <p:nvPicPr>
          <p:cNvPr id="1257" name="Google Shape;1257;p132"/>
          <p:cNvPicPr preferRelativeResize="0"/>
          <p:nvPr/>
        </p:nvPicPr>
        <p:blipFill>
          <a:blip r:embed="rId3">
            <a:alphaModFix/>
          </a:blip>
          <a:stretch>
            <a:fillRect/>
          </a:stretch>
        </p:blipFill>
        <p:spPr>
          <a:xfrm>
            <a:off x="1724025" y="2451900"/>
            <a:ext cx="5695950" cy="2076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1" name="Shape 1261"/>
        <p:cNvGrpSpPr/>
        <p:nvPr/>
      </p:nvGrpSpPr>
      <p:grpSpPr>
        <a:xfrm>
          <a:off x="0" y="0"/>
          <a:ext cx="0" cy="0"/>
          <a:chOff x="0" y="0"/>
          <a:chExt cx="0" cy="0"/>
        </a:xfrm>
      </p:grpSpPr>
      <p:sp>
        <p:nvSpPr>
          <p:cNvPr id="1262" name="Google Shape;1262;p133"/>
          <p:cNvSpPr txBox="1"/>
          <p:nvPr>
            <p:ph type="ctrTitle"/>
          </p:nvPr>
        </p:nvSpPr>
        <p:spPr>
          <a:xfrm>
            <a:off x="519750" y="3255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to Fill the 10-frame?</a:t>
            </a:r>
            <a:endParaRPr b="0" sz="3000">
              <a:solidFill>
                <a:srgbClr val="595959"/>
              </a:solidFill>
              <a:latin typeface="Hepta Slab"/>
              <a:ea typeface="Hepta Slab"/>
              <a:cs typeface="Hepta Slab"/>
              <a:sym typeface="Hepta Slab"/>
            </a:endParaRPr>
          </a:p>
        </p:txBody>
      </p:sp>
      <p:sp>
        <p:nvSpPr>
          <p:cNvPr id="1263" name="Google Shape;1263;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64" name="Google Shape;1264;p133"/>
          <p:cNvSpPr txBox="1"/>
          <p:nvPr/>
        </p:nvSpPr>
        <p:spPr>
          <a:xfrm>
            <a:off x="519750" y="934600"/>
            <a:ext cx="8104500" cy="1161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ivvic"/>
              <a:buChar char="●"/>
            </a:pPr>
            <a:r>
              <a:rPr lang="en" sz="1800">
                <a:latin typeface="Livvic"/>
                <a:ea typeface="Livvic"/>
                <a:cs typeface="Livvic"/>
                <a:sym typeface="Livvic"/>
              </a:rPr>
              <a:t>Figure out how many counters are needed to fill the 10-frame. Write a number to show many counters are needed to fill the 10-frame.</a:t>
            </a:r>
            <a:endParaRPr sz="1800">
              <a:latin typeface="Livvic"/>
              <a:ea typeface="Livvic"/>
              <a:cs typeface="Livvic"/>
              <a:sym typeface="Livvic"/>
            </a:endParaRPr>
          </a:p>
          <a:p>
            <a:pPr indent="-342900" lvl="0" marL="457200" rtl="0" algn="l">
              <a:spcBef>
                <a:spcPts val="1000"/>
              </a:spcBef>
              <a:spcAft>
                <a:spcPts val="0"/>
              </a:spcAft>
              <a:buSzPts val="1800"/>
              <a:buFont typeface="Livvic"/>
              <a:buChar char="●"/>
            </a:pPr>
            <a:r>
              <a:rPr lang="en" sz="1800">
                <a:latin typeface="Livvic"/>
                <a:ea typeface="Livvic"/>
                <a:cs typeface="Livvic"/>
                <a:sym typeface="Livvic"/>
              </a:rPr>
              <a:t>Circle the equation that shows the number of counters in the 10-frame and the number of counters needed to fill the 10-frame.</a:t>
            </a:r>
            <a:endParaRPr sz="1800">
              <a:latin typeface="Livvic"/>
              <a:ea typeface="Livvic"/>
              <a:cs typeface="Livvic"/>
              <a:sym typeface="Livvic"/>
            </a:endParaRPr>
          </a:p>
          <a:p>
            <a:pPr indent="0" lvl="0" marL="0" rtl="0" algn="l">
              <a:spcBef>
                <a:spcPts val="100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p:txBody>
      </p:sp>
      <p:pic>
        <p:nvPicPr>
          <p:cNvPr id="1265" name="Google Shape;1265;p133"/>
          <p:cNvPicPr preferRelativeResize="0"/>
          <p:nvPr/>
        </p:nvPicPr>
        <p:blipFill>
          <a:blip r:embed="rId3">
            <a:alphaModFix/>
          </a:blip>
          <a:stretch>
            <a:fillRect/>
          </a:stretch>
        </p:blipFill>
        <p:spPr>
          <a:xfrm>
            <a:off x="1781175" y="2419750"/>
            <a:ext cx="5581650" cy="2276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9" name="Shape 1269"/>
        <p:cNvGrpSpPr/>
        <p:nvPr/>
      </p:nvGrpSpPr>
      <p:grpSpPr>
        <a:xfrm>
          <a:off x="0" y="0"/>
          <a:ext cx="0" cy="0"/>
          <a:chOff x="0" y="0"/>
          <a:chExt cx="0" cy="0"/>
        </a:xfrm>
      </p:grpSpPr>
      <p:sp>
        <p:nvSpPr>
          <p:cNvPr id="1270" name="Google Shape;1270;p134"/>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1271" name="Google Shape;1271;p134"/>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1272" name="Google Shape;1272;p134"/>
          <p:cNvSpPr txBox="1"/>
          <p:nvPr/>
        </p:nvSpPr>
        <p:spPr>
          <a:xfrm>
            <a:off x="635475" y="1516625"/>
            <a:ext cx="2750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Shake and Spill</a:t>
            </a:r>
            <a:endParaRPr sz="1700">
              <a:solidFill>
                <a:srgbClr val="595959"/>
              </a:solidFill>
              <a:latin typeface="Livvic"/>
              <a:ea typeface="Livvic"/>
              <a:cs typeface="Livvic"/>
              <a:sym typeface="Livvic"/>
            </a:endParaRPr>
          </a:p>
        </p:txBody>
      </p:sp>
      <p:sp>
        <p:nvSpPr>
          <p:cNvPr id="1273" name="Google Shape;1273;p134"/>
          <p:cNvSpPr txBox="1"/>
          <p:nvPr/>
        </p:nvSpPr>
        <p:spPr>
          <a:xfrm>
            <a:off x="3722951" y="1480175"/>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Libs, Draw 1-10 </a:t>
            </a:r>
            <a:endParaRPr sz="1700">
              <a:solidFill>
                <a:srgbClr val="595959"/>
              </a:solidFill>
              <a:latin typeface="Livvic"/>
              <a:ea typeface="Livvic"/>
              <a:cs typeface="Livvic"/>
              <a:sym typeface="Livvic"/>
            </a:endParaRPr>
          </a:p>
        </p:txBody>
      </p:sp>
      <p:sp>
        <p:nvSpPr>
          <p:cNvPr id="1274" name="Google Shape;1274;p134"/>
          <p:cNvSpPr txBox="1"/>
          <p:nvPr/>
        </p:nvSpPr>
        <p:spPr>
          <a:xfrm>
            <a:off x="6316026" y="1516613"/>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Stories, Both Addends Unknown</a:t>
            </a:r>
            <a:endParaRPr sz="1700">
              <a:solidFill>
                <a:srgbClr val="595959"/>
              </a:solidFill>
              <a:latin typeface="Livvic"/>
              <a:ea typeface="Livvic"/>
              <a:cs typeface="Livvic"/>
              <a:sym typeface="Livvic"/>
            </a:endParaRPr>
          </a:p>
        </p:txBody>
      </p:sp>
      <p:pic>
        <p:nvPicPr>
          <p:cNvPr id="1275" name="Google Shape;1275;p134"/>
          <p:cNvPicPr preferRelativeResize="0"/>
          <p:nvPr/>
        </p:nvPicPr>
        <p:blipFill>
          <a:blip r:embed="rId3">
            <a:alphaModFix/>
          </a:blip>
          <a:stretch>
            <a:fillRect/>
          </a:stretch>
        </p:blipFill>
        <p:spPr>
          <a:xfrm>
            <a:off x="766800" y="2106150"/>
            <a:ext cx="2619375" cy="1990725"/>
          </a:xfrm>
          <a:prstGeom prst="rect">
            <a:avLst/>
          </a:prstGeom>
          <a:noFill/>
          <a:ln cap="flat" cmpd="sng" w="19050">
            <a:solidFill>
              <a:schemeClr val="dk2"/>
            </a:solidFill>
            <a:prstDash val="solid"/>
            <a:round/>
            <a:headEnd len="sm" w="sm" type="none"/>
            <a:tailEnd len="sm" w="sm" type="none"/>
          </a:ln>
        </p:spPr>
      </p:pic>
      <p:pic>
        <p:nvPicPr>
          <p:cNvPr id="1276" name="Google Shape;1276;p134"/>
          <p:cNvPicPr preferRelativeResize="0"/>
          <p:nvPr/>
        </p:nvPicPr>
        <p:blipFill>
          <a:blip r:embed="rId4">
            <a:alphaModFix/>
          </a:blip>
          <a:stretch>
            <a:fillRect/>
          </a:stretch>
        </p:blipFill>
        <p:spPr>
          <a:xfrm>
            <a:off x="3985900" y="2106150"/>
            <a:ext cx="1868975" cy="2480150"/>
          </a:xfrm>
          <a:prstGeom prst="rect">
            <a:avLst/>
          </a:prstGeom>
          <a:noFill/>
          <a:ln cap="flat" cmpd="sng" w="19050">
            <a:solidFill>
              <a:schemeClr val="dk2"/>
            </a:solidFill>
            <a:prstDash val="solid"/>
            <a:round/>
            <a:headEnd len="sm" w="sm" type="none"/>
            <a:tailEnd len="sm" w="sm" type="none"/>
          </a:ln>
        </p:spPr>
      </p:pic>
      <p:pic>
        <p:nvPicPr>
          <p:cNvPr id="1277" name="Google Shape;1277;p134"/>
          <p:cNvPicPr preferRelativeResize="0"/>
          <p:nvPr/>
        </p:nvPicPr>
        <p:blipFill>
          <a:blip r:embed="rId5">
            <a:alphaModFix/>
          </a:blip>
          <a:stretch>
            <a:fillRect/>
          </a:stretch>
        </p:blipFill>
        <p:spPr>
          <a:xfrm>
            <a:off x="6274637" y="2386626"/>
            <a:ext cx="2339075" cy="1578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81" name="Shape 1281"/>
        <p:cNvGrpSpPr/>
        <p:nvPr/>
      </p:nvGrpSpPr>
      <p:grpSpPr>
        <a:xfrm>
          <a:off x="0" y="0"/>
          <a:ext cx="0" cy="0"/>
          <a:chOff x="0" y="0"/>
          <a:chExt cx="0" cy="0"/>
        </a:xfrm>
      </p:grpSpPr>
      <p:sp>
        <p:nvSpPr>
          <p:cNvPr id="1282" name="Google Shape;1282;p13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83" name="Google Shape;1283;p135"/>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284" name="Google Shape;1284;p13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285" name="Google Shape;1285;p135"/>
          <p:cNvSpPr/>
          <p:nvPr/>
        </p:nvSpPr>
        <p:spPr>
          <a:xfrm flipH="1">
            <a:off x="987639" y="2210950"/>
            <a:ext cx="3064686" cy="15489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6" name="Google Shape;1286;p135"/>
          <p:cNvPicPr preferRelativeResize="0"/>
          <p:nvPr/>
        </p:nvPicPr>
        <p:blipFill>
          <a:blip r:embed="rId3">
            <a:alphaModFix/>
          </a:blip>
          <a:stretch>
            <a:fillRect/>
          </a:stretch>
        </p:blipFill>
        <p:spPr>
          <a:xfrm>
            <a:off x="3935201" y="3103500"/>
            <a:ext cx="1960794" cy="1734900"/>
          </a:xfrm>
          <a:prstGeom prst="rect">
            <a:avLst/>
          </a:prstGeom>
          <a:noFill/>
          <a:ln>
            <a:noFill/>
          </a:ln>
        </p:spPr>
      </p:pic>
      <p:sp>
        <p:nvSpPr>
          <p:cNvPr id="1287" name="Google Shape;1287;p135"/>
          <p:cNvSpPr txBox="1"/>
          <p:nvPr/>
        </p:nvSpPr>
        <p:spPr>
          <a:xfrm>
            <a:off x="6261124" y="2109775"/>
            <a:ext cx="24219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rgbClr val="595959"/>
                </a:solidFill>
                <a:latin typeface="Quicksand"/>
                <a:ea typeface="Quicksand"/>
                <a:cs typeface="Quicksand"/>
                <a:sym typeface="Quicksand"/>
              </a:rPr>
              <a:t>What equation can we use to show Jada’s counters?</a:t>
            </a:r>
            <a:endParaRPr sz="1000">
              <a:solidFill>
                <a:srgbClr val="595959"/>
              </a:solidFill>
              <a:latin typeface="Quicksand"/>
              <a:ea typeface="Quicksand"/>
              <a:cs typeface="Quicksand"/>
              <a:sym typeface="Quicksand"/>
            </a:endParaRPr>
          </a:p>
        </p:txBody>
      </p:sp>
      <p:pic>
        <p:nvPicPr>
          <p:cNvPr id="1288" name="Google Shape;1288;p135"/>
          <p:cNvPicPr preferRelativeResize="0"/>
          <p:nvPr/>
        </p:nvPicPr>
        <p:blipFill>
          <a:blip r:embed="rId4">
            <a:alphaModFix/>
          </a:blip>
          <a:stretch>
            <a:fillRect/>
          </a:stretch>
        </p:blipFill>
        <p:spPr>
          <a:xfrm>
            <a:off x="1257304" y="1246525"/>
            <a:ext cx="1960800" cy="863245"/>
          </a:xfrm>
          <a:prstGeom prst="rect">
            <a:avLst/>
          </a:prstGeom>
          <a:noFill/>
          <a:ln>
            <a:noFill/>
          </a:ln>
        </p:spPr>
      </p:pic>
      <p:sp>
        <p:nvSpPr>
          <p:cNvPr id="1289" name="Google Shape;1289;p135"/>
          <p:cNvSpPr txBox="1"/>
          <p:nvPr/>
        </p:nvSpPr>
        <p:spPr>
          <a:xfrm>
            <a:off x="632225" y="460775"/>
            <a:ext cx="3429000" cy="60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Jada spilled 10 counters. Here are the red counters Jada got when she was playing Shake and Spill.</a:t>
            </a:r>
            <a:endParaRPr/>
          </a:p>
        </p:txBody>
      </p:sp>
      <p:pic>
        <p:nvPicPr>
          <p:cNvPr id="1290" name="Google Shape;1290;p135"/>
          <p:cNvPicPr preferRelativeResize="0"/>
          <p:nvPr/>
        </p:nvPicPr>
        <p:blipFill>
          <a:blip r:embed="rId5">
            <a:alphaModFix/>
          </a:blip>
          <a:stretch>
            <a:fillRect/>
          </a:stretch>
        </p:blipFill>
        <p:spPr>
          <a:xfrm>
            <a:off x="5328050" y="763200"/>
            <a:ext cx="2158250" cy="957725"/>
          </a:xfrm>
          <a:prstGeom prst="rect">
            <a:avLst/>
          </a:prstGeom>
          <a:noFill/>
          <a:ln>
            <a:noFill/>
          </a:ln>
        </p:spPr>
      </p:pic>
      <p:sp>
        <p:nvSpPr>
          <p:cNvPr id="1291" name="Google Shape;1291;p135"/>
          <p:cNvSpPr/>
          <p:nvPr/>
        </p:nvSpPr>
        <p:spPr>
          <a:xfrm>
            <a:off x="5853089" y="1797263"/>
            <a:ext cx="3064686" cy="15489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35"/>
          <p:cNvSpPr txBox="1"/>
          <p:nvPr/>
        </p:nvSpPr>
        <p:spPr>
          <a:xfrm>
            <a:off x="1371724" y="2500225"/>
            <a:ext cx="24219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rgbClr val="595959"/>
                </a:solidFill>
                <a:latin typeface="Quicksand"/>
                <a:ea typeface="Quicksand"/>
                <a:cs typeface="Quicksand"/>
                <a:sym typeface="Quicksand"/>
              </a:rPr>
              <a:t>How many yellow counters did Jada get? How do you know?</a:t>
            </a:r>
            <a:endParaRPr sz="1000">
              <a:solidFill>
                <a:srgbClr val="595959"/>
              </a:solidFill>
              <a:latin typeface="Quicksand"/>
              <a:ea typeface="Quicksand"/>
              <a:cs typeface="Quicksand"/>
              <a:sym typeface="Quicksand"/>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96" name="Shape 1296"/>
        <p:cNvGrpSpPr/>
        <p:nvPr/>
      </p:nvGrpSpPr>
      <p:grpSpPr>
        <a:xfrm>
          <a:off x="0" y="0"/>
          <a:ext cx="0" cy="0"/>
          <a:chOff x="0" y="0"/>
          <a:chExt cx="0" cy="0"/>
        </a:xfrm>
      </p:grpSpPr>
      <p:sp>
        <p:nvSpPr>
          <p:cNvPr id="1297" name="Google Shape;1297;p136"/>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Make 10</a:t>
            </a:r>
            <a:endParaRPr sz="4400">
              <a:solidFill>
                <a:srgbClr val="434343"/>
              </a:solidFill>
              <a:latin typeface="Hepta Slab"/>
              <a:ea typeface="Hepta Slab"/>
              <a:cs typeface="Hepta Slab"/>
              <a:sym typeface="Hepta Slab"/>
            </a:endParaRPr>
          </a:p>
        </p:txBody>
      </p:sp>
      <p:sp>
        <p:nvSpPr>
          <p:cNvPr id="1298" name="Google Shape;1298;p136"/>
          <p:cNvSpPr txBox="1"/>
          <p:nvPr/>
        </p:nvSpPr>
        <p:spPr>
          <a:xfrm>
            <a:off x="3501875"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10. </a:t>
            </a:r>
            <a:endParaRPr>
              <a:latin typeface="Quicksand"/>
              <a:ea typeface="Quicksand"/>
              <a:cs typeface="Quicksand"/>
              <a:sym typeface="Quicksand"/>
            </a:endParaRPr>
          </a:p>
        </p:txBody>
      </p:sp>
      <p:sp>
        <p:nvSpPr>
          <p:cNvPr id="1299" name="Google Shape;1299;p136"/>
          <p:cNvSpPr/>
          <p:nvPr/>
        </p:nvSpPr>
        <p:spPr>
          <a:xfrm>
            <a:off x="2932527" y="29580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136"/>
          <p:cNvSpPr txBox="1"/>
          <p:nvPr/>
        </p:nvSpPr>
        <p:spPr>
          <a:xfrm>
            <a:off x="0" y="4834325"/>
            <a:ext cx="53364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K.CC.A.3, K.CC.B.4.b, K.CC.B.5, K.CC.C.6, K.OA.A.1, K.OA.A.2, K.OA.A.4</a:t>
            </a:r>
            <a:endParaRPr sz="1100">
              <a:latin typeface="Quicksand"/>
              <a:ea typeface="Quicksand"/>
              <a:cs typeface="Quicksand"/>
              <a:sym typeface="Quicksand"/>
            </a:endParaRPr>
          </a:p>
        </p:txBody>
      </p:sp>
      <p:sp>
        <p:nvSpPr>
          <p:cNvPr id="1301" name="Google Shape;1301;p13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05" name="Shape 1305"/>
        <p:cNvGrpSpPr/>
        <p:nvPr/>
      </p:nvGrpSpPr>
      <p:grpSpPr>
        <a:xfrm>
          <a:off x="0" y="0"/>
          <a:ext cx="0" cy="0"/>
          <a:chOff x="0" y="0"/>
          <a:chExt cx="0" cy="0"/>
        </a:xfrm>
      </p:grpSpPr>
      <p:sp>
        <p:nvSpPr>
          <p:cNvPr id="1306" name="Google Shape;1306;p137"/>
          <p:cNvSpPr/>
          <p:nvPr/>
        </p:nvSpPr>
        <p:spPr>
          <a:xfrm>
            <a:off x="6468500" y="2519650"/>
            <a:ext cx="1961100" cy="9645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37"/>
          <p:cNvSpPr/>
          <p:nvPr/>
        </p:nvSpPr>
        <p:spPr>
          <a:xfrm>
            <a:off x="589350" y="1918100"/>
            <a:ext cx="1961100" cy="9645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37"/>
          <p:cNvSpPr txBox="1"/>
          <p:nvPr>
            <p:ph type="ctrTitle"/>
          </p:nvPr>
        </p:nvSpPr>
        <p:spPr>
          <a:xfrm>
            <a:off x="657200" y="8011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How Many Do You See: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Fingers Up and Down </a:t>
            </a:r>
            <a:endParaRPr b="0" sz="2600">
              <a:solidFill>
                <a:srgbClr val="595959"/>
              </a:solidFill>
              <a:latin typeface="Hepta Slab"/>
              <a:ea typeface="Hepta Slab"/>
              <a:cs typeface="Hepta Slab"/>
              <a:sym typeface="Hepta Slab"/>
            </a:endParaRPr>
          </a:p>
        </p:txBody>
      </p:sp>
      <p:sp>
        <p:nvSpPr>
          <p:cNvPr id="1309" name="Google Shape;1309;p13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10" name="Google Shape;1310;p137"/>
          <p:cNvSpPr txBox="1"/>
          <p:nvPr/>
        </p:nvSpPr>
        <p:spPr>
          <a:xfrm>
            <a:off x="577900" y="2010050"/>
            <a:ext cx="1972500" cy="87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t>How many do you see?</a:t>
            </a:r>
            <a:endParaRPr b="1" sz="1900"/>
          </a:p>
        </p:txBody>
      </p:sp>
      <p:sp>
        <p:nvSpPr>
          <p:cNvPr id="1311" name="Google Shape;1311;p137"/>
          <p:cNvSpPr txBox="1"/>
          <p:nvPr/>
        </p:nvSpPr>
        <p:spPr>
          <a:xfrm>
            <a:off x="6707800" y="2611750"/>
            <a:ext cx="1639800" cy="87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t>How do you see them?</a:t>
            </a:r>
            <a:endParaRPr b="1" sz="1900"/>
          </a:p>
        </p:txBody>
      </p:sp>
      <p:pic>
        <p:nvPicPr>
          <p:cNvPr id="1312" name="Google Shape;1312;p137"/>
          <p:cNvPicPr preferRelativeResize="0"/>
          <p:nvPr/>
        </p:nvPicPr>
        <p:blipFill>
          <a:blip r:embed="rId3">
            <a:alphaModFix/>
          </a:blip>
          <a:stretch>
            <a:fillRect/>
          </a:stretch>
        </p:blipFill>
        <p:spPr>
          <a:xfrm>
            <a:off x="3183263" y="2121813"/>
            <a:ext cx="2891725" cy="1760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6" name="Shape 1316"/>
        <p:cNvGrpSpPr/>
        <p:nvPr/>
      </p:nvGrpSpPr>
      <p:grpSpPr>
        <a:xfrm>
          <a:off x="0" y="0"/>
          <a:ext cx="0" cy="0"/>
          <a:chOff x="0" y="0"/>
          <a:chExt cx="0" cy="0"/>
        </a:xfrm>
      </p:grpSpPr>
      <p:sp>
        <p:nvSpPr>
          <p:cNvPr id="1317" name="Google Shape;1317;p138"/>
          <p:cNvSpPr/>
          <p:nvPr/>
        </p:nvSpPr>
        <p:spPr>
          <a:xfrm>
            <a:off x="6468500" y="2519650"/>
            <a:ext cx="1961100" cy="9645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38"/>
          <p:cNvSpPr/>
          <p:nvPr/>
        </p:nvSpPr>
        <p:spPr>
          <a:xfrm>
            <a:off x="589350" y="1918100"/>
            <a:ext cx="1961100" cy="9645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38"/>
          <p:cNvSpPr txBox="1"/>
          <p:nvPr>
            <p:ph type="ctrTitle"/>
          </p:nvPr>
        </p:nvSpPr>
        <p:spPr>
          <a:xfrm>
            <a:off x="657200" y="8011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How Many Do You See: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Fingers Up and Down </a:t>
            </a:r>
            <a:endParaRPr b="0" sz="2600">
              <a:solidFill>
                <a:srgbClr val="595959"/>
              </a:solidFill>
              <a:latin typeface="Hepta Slab"/>
              <a:ea typeface="Hepta Slab"/>
              <a:cs typeface="Hepta Slab"/>
              <a:sym typeface="Hepta Slab"/>
            </a:endParaRPr>
          </a:p>
        </p:txBody>
      </p:sp>
      <p:sp>
        <p:nvSpPr>
          <p:cNvPr id="1320" name="Google Shape;1320;p13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21" name="Google Shape;1321;p138"/>
          <p:cNvSpPr txBox="1"/>
          <p:nvPr/>
        </p:nvSpPr>
        <p:spPr>
          <a:xfrm>
            <a:off x="577900" y="2010050"/>
            <a:ext cx="1972500" cy="87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t>How many do you see?</a:t>
            </a:r>
            <a:endParaRPr b="1" sz="1900"/>
          </a:p>
        </p:txBody>
      </p:sp>
      <p:sp>
        <p:nvSpPr>
          <p:cNvPr id="1322" name="Google Shape;1322;p138"/>
          <p:cNvSpPr txBox="1"/>
          <p:nvPr/>
        </p:nvSpPr>
        <p:spPr>
          <a:xfrm>
            <a:off x="6707800" y="2611750"/>
            <a:ext cx="1639800" cy="87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t>How do you see them?</a:t>
            </a:r>
            <a:endParaRPr b="1" sz="1900"/>
          </a:p>
        </p:txBody>
      </p:sp>
      <p:pic>
        <p:nvPicPr>
          <p:cNvPr id="1323" name="Google Shape;1323;p138"/>
          <p:cNvPicPr preferRelativeResize="0"/>
          <p:nvPr/>
        </p:nvPicPr>
        <p:blipFill>
          <a:blip r:embed="rId3">
            <a:alphaModFix/>
          </a:blip>
          <a:stretch>
            <a:fillRect/>
          </a:stretch>
        </p:blipFill>
        <p:spPr>
          <a:xfrm>
            <a:off x="3281375" y="2010050"/>
            <a:ext cx="2572650" cy="2051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7" name="Shape 1327"/>
        <p:cNvGrpSpPr/>
        <p:nvPr/>
      </p:nvGrpSpPr>
      <p:grpSpPr>
        <a:xfrm>
          <a:off x="0" y="0"/>
          <a:ext cx="0" cy="0"/>
          <a:chOff x="0" y="0"/>
          <a:chExt cx="0" cy="0"/>
        </a:xfrm>
      </p:grpSpPr>
      <p:sp>
        <p:nvSpPr>
          <p:cNvPr id="1328" name="Google Shape;1328;p139"/>
          <p:cNvSpPr/>
          <p:nvPr/>
        </p:nvSpPr>
        <p:spPr>
          <a:xfrm>
            <a:off x="6468500" y="2519650"/>
            <a:ext cx="1961100" cy="9645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39"/>
          <p:cNvSpPr/>
          <p:nvPr/>
        </p:nvSpPr>
        <p:spPr>
          <a:xfrm>
            <a:off x="589350" y="1918100"/>
            <a:ext cx="1961100" cy="9645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39"/>
          <p:cNvSpPr txBox="1"/>
          <p:nvPr>
            <p:ph type="ctrTitle"/>
          </p:nvPr>
        </p:nvSpPr>
        <p:spPr>
          <a:xfrm>
            <a:off x="657200" y="8011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How Many Do You See: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Fingers Up and Down </a:t>
            </a:r>
            <a:endParaRPr b="0" sz="2600">
              <a:solidFill>
                <a:srgbClr val="595959"/>
              </a:solidFill>
              <a:latin typeface="Hepta Slab"/>
              <a:ea typeface="Hepta Slab"/>
              <a:cs typeface="Hepta Slab"/>
              <a:sym typeface="Hepta Slab"/>
            </a:endParaRPr>
          </a:p>
        </p:txBody>
      </p:sp>
      <p:sp>
        <p:nvSpPr>
          <p:cNvPr id="1331" name="Google Shape;1331;p13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32" name="Google Shape;1332;p139"/>
          <p:cNvSpPr txBox="1"/>
          <p:nvPr/>
        </p:nvSpPr>
        <p:spPr>
          <a:xfrm>
            <a:off x="577900" y="2010050"/>
            <a:ext cx="1972500" cy="87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t>How many do you see?</a:t>
            </a:r>
            <a:endParaRPr b="1" sz="1900"/>
          </a:p>
        </p:txBody>
      </p:sp>
      <p:sp>
        <p:nvSpPr>
          <p:cNvPr id="1333" name="Google Shape;1333;p139"/>
          <p:cNvSpPr txBox="1"/>
          <p:nvPr/>
        </p:nvSpPr>
        <p:spPr>
          <a:xfrm>
            <a:off x="6707800" y="2611750"/>
            <a:ext cx="1639800" cy="87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t>How do you see them?</a:t>
            </a:r>
            <a:endParaRPr b="1" sz="1900"/>
          </a:p>
        </p:txBody>
      </p:sp>
      <p:pic>
        <p:nvPicPr>
          <p:cNvPr id="1334" name="Google Shape;1334;p139"/>
          <p:cNvPicPr preferRelativeResize="0"/>
          <p:nvPr/>
        </p:nvPicPr>
        <p:blipFill>
          <a:blip r:embed="rId3">
            <a:alphaModFix/>
          </a:blip>
          <a:stretch>
            <a:fillRect/>
          </a:stretch>
        </p:blipFill>
        <p:spPr>
          <a:xfrm>
            <a:off x="3244988" y="2010050"/>
            <a:ext cx="2768213" cy="192937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8" name="Shape 1338"/>
        <p:cNvGrpSpPr/>
        <p:nvPr/>
      </p:nvGrpSpPr>
      <p:grpSpPr>
        <a:xfrm>
          <a:off x="0" y="0"/>
          <a:ext cx="0" cy="0"/>
          <a:chOff x="0" y="0"/>
          <a:chExt cx="0" cy="0"/>
        </a:xfrm>
      </p:grpSpPr>
      <p:sp>
        <p:nvSpPr>
          <p:cNvPr id="1339" name="Google Shape;1339;p140"/>
          <p:cNvSpPr txBox="1"/>
          <p:nvPr>
            <p:ph type="ctrTitle"/>
          </p:nvPr>
        </p:nvSpPr>
        <p:spPr>
          <a:xfrm>
            <a:off x="685800" y="544400"/>
            <a:ext cx="7772400" cy="61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Introduce Math Fingers, Make 10</a:t>
            </a:r>
            <a:endParaRPr b="0" sz="3000">
              <a:solidFill>
                <a:srgbClr val="595959"/>
              </a:solidFill>
              <a:latin typeface="Hepta Slab"/>
              <a:ea typeface="Hepta Slab"/>
              <a:cs typeface="Hepta Slab"/>
              <a:sym typeface="Hepta Slab"/>
            </a:endParaRPr>
          </a:p>
        </p:txBody>
      </p:sp>
      <p:sp>
        <p:nvSpPr>
          <p:cNvPr id="1340" name="Google Shape;1340;p1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41" name="Google Shape;1341;p140"/>
          <p:cNvSpPr txBox="1"/>
          <p:nvPr/>
        </p:nvSpPr>
        <p:spPr>
          <a:xfrm>
            <a:off x="567925" y="1157900"/>
            <a:ext cx="8143800" cy="17256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lang="en" sz="1700">
                <a:latin typeface="Livvic"/>
                <a:ea typeface="Livvic"/>
                <a:cs typeface="Livvic"/>
                <a:sym typeface="Livvic"/>
              </a:rPr>
              <a:t>Now we are going to learn another way to play Math Fingers. </a:t>
            </a:r>
            <a:endParaRPr sz="1700">
              <a:latin typeface="Livvic"/>
              <a:ea typeface="Livvic"/>
              <a:cs typeface="Livvic"/>
              <a:sym typeface="Livvic"/>
            </a:endParaRPr>
          </a:p>
          <a:p>
            <a:pPr indent="0" lvl="0" marL="457200" rtl="0" algn="l">
              <a:spcBef>
                <a:spcPts val="1000"/>
              </a:spcBef>
              <a:spcAft>
                <a:spcPts val="0"/>
              </a:spcAft>
              <a:buNone/>
            </a:pPr>
            <a:r>
              <a:rPr lang="en" sz="1700">
                <a:latin typeface="Livvic"/>
                <a:ea typeface="Livvic"/>
                <a:cs typeface="Livvic"/>
                <a:sym typeface="Livvic"/>
              </a:rPr>
              <a:t>This game is called Math Fingers, Make 10. Let’s play a round together.</a:t>
            </a:r>
            <a:endParaRPr sz="1700">
              <a:latin typeface="Livvic"/>
              <a:ea typeface="Livvic"/>
              <a:cs typeface="Livvic"/>
              <a:sym typeface="Livvic"/>
            </a:endParaRPr>
          </a:p>
          <a:p>
            <a:pPr indent="0" lvl="0" marL="0" rtl="0" algn="l">
              <a:spcBef>
                <a:spcPts val="100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a:p>
            <a:pPr indent="0" lvl="0" marL="0" rtl="0" algn="l">
              <a:spcBef>
                <a:spcPts val="0"/>
              </a:spcBef>
              <a:spcAft>
                <a:spcPts val="0"/>
              </a:spcAft>
              <a:buNone/>
            </a:pPr>
            <a:r>
              <a:t/>
            </a:r>
            <a:endParaRPr sz="1800">
              <a:latin typeface="Livvic"/>
              <a:ea typeface="Livvic"/>
              <a:cs typeface="Livvic"/>
              <a:sym typeface="Livvic"/>
            </a:endParaRPr>
          </a:p>
        </p:txBody>
      </p:sp>
      <p:sp>
        <p:nvSpPr>
          <p:cNvPr id="1342" name="Google Shape;1342;p140"/>
          <p:cNvSpPr txBox="1"/>
          <p:nvPr/>
        </p:nvSpPr>
        <p:spPr>
          <a:xfrm>
            <a:off x="610800" y="2303850"/>
            <a:ext cx="4200600" cy="23145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I rolled 7, so I am going to hold up 7 fingers.</a:t>
            </a:r>
            <a:endParaRPr/>
          </a:p>
          <a:p>
            <a:pPr indent="-317500" lvl="0" marL="457200" rtl="0" algn="l">
              <a:spcBef>
                <a:spcPts val="0"/>
              </a:spcBef>
              <a:spcAft>
                <a:spcPts val="0"/>
              </a:spcAft>
              <a:buSzPts val="1400"/>
              <a:buChar char="●"/>
            </a:pPr>
            <a:r>
              <a:rPr lang="en"/>
              <a:t>Now my partner needs to figure out how many more fingers I need to put up to show 10 fingers. How many more fingers do I need to hold up to make 10?</a:t>
            </a:r>
            <a:endParaRPr/>
          </a:p>
          <a:p>
            <a:pPr indent="-317500" lvl="0" marL="457200" rtl="0" algn="l">
              <a:spcBef>
                <a:spcPts val="0"/>
              </a:spcBef>
              <a:spcAft>
                <a:spcPts val="0"/>
              </a:spcAft>
              <a:buSzPts val="1400"/>
              <a:buChar char="●"/>
            </a:pPr>
            <a:r>
              <a:rPr lang="en"/>
              <a:t>Now we need to fill in an equation to show how many fingers are up and how many more fingers are needed to make 10. How should I fill in an equation?</a:t>
            </a:r>
            <a:endParaRPr/>
          </a:p>
        </p:txBody>
      </p:sp>
      <p:sp>
        <p:nvSpPr>
          <p:cNvPr id="1343" name="Google Shape;1343;p140"/>
          <p:cNvSpPr txBox="1"/>
          <p:nvPr/>
        </p:nvSpPr>
        <p:spPr>
          <a:xfrm>
            <a:off x="4685125" y="2303850"/>
            <a:ext cx="4200600" cy="23145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Take turns with your partner rolling to find a number and showing that number with your fingers. Your partner figures out how many more fingers are needed to make 10. You both fill in an equation to show how many fingers are up and how many more fingers are needed to make 10.</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47" name="Shape 1347"/>
        <p:cNvGrpSpPr/>
        <p:nvPr/>
      </p:nvGrpSpPr>
      <p:grpSpPr>
        <a:xfrm>
          <a:off x="0" y="0"/>
          <a:ext cx="0" cy="0"/>
          <a:chOff x="0" y="0"/>
          <a:chExt cx="0" cy="0"/>
        </a:xfrm>
      </p:grpSpPr>
      <p:sp>
        <p:nvSpPr>
          <p:cNvPr id="1348" name="Google Shape;1348;p141"/>
          <p:cNvSpPr txBox="1"/>
          <p:nvPr>
            <p:ph type="ctrTitle"/>
          </p:nvPr>
        </p:nvSpPr>
        <p:spPr>
          <a:xfrm>
            <a:off x="5347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Make 10</a:t>
            </a:r>
            <a:endParaRPr b="0" sz="2600">
              <a:solidFill>
                <a:srgbClr val="595959"/>
              </a:solidFill>
              <a:latin typeface="Hepta Slab"/>
              <a:ea typeface="Hepta Slab"/>
              <a:cs typeface="Hepta Slab"/>
              <a:sym typeface="Hepta Slab"/>
            </a:endParaRPr>
          </a:p>
        </p:txBody>
      </p:sp>
      <p:sp>
        <p:nvSpPr>
          <p:cNvPr id="1349" name="Google Shape;1349;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50" name="Google Shape;1350;p141"/>
          <p:cNvSpPr txBox="1"/>
          <p:nvPr/>
        </p:nvSpPr>
        <p:spPr>
          <a:xfrm>
            <a:off x="264900" y="992500"/>
            <a:ext cx="8614200" cy="13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Work with your partner to figure out which number you need to make 10 with each number. </a:t>
            </a:r>
            <a:endParaRPr sz="1700">
              <a:latin typeface="Livvic"/>
              <a:ea typeface="Livvic"/>
              <a:cs typeface="Livvic"/>
              <a:sym typeface="Livvic"/>
            </a:endParaRPr>
          </a:p>
          <a:p>
            <a:pPr indent="-336550" lvl="0" marL="1371600" rtl="0" algn="l">
              <a:spcBef>
                <a:spcPts val="0"/>
              </a:spcBef>
              <a:spcAft>
                <a:spcPts val="0"/>
              </a:spcAft>
              <a:buSzPts val="1700"/>
              <a:buFont typeface="Livvic"/>
              <a:buChar char="●"/>
            </a:pPr>
            <a:r>
              <a:rPr lang="en" sz="1700">
                <a:latin typeface="Livvic"/>
                <a:ea typeface="Livvic"/>
                <a:cs typeface="Livvic"/>
                <a:sym typeface="Livvic"/>
              </a:rPr>
              <a:t>Once you both agree, write a number on the line. </a:t>
            </a:r>
            <a:endParaRPr sz="1700">
              <a:latin typeface="Livvic"/>
              <a:ea typeface="Livvic"/>
              <a:cs typeface="Livvic"/>
              <a:sym typeface="Livvic"/>
            </a:endParaRPr>
          </a:p>
          <a:p>
            <a:pPr indent="-336550" lvl="0" marL="1371600" rtl="0" algn="l">
              <a:spcBef>
                <a:spcPts val="0"/>
              </a:spcBef>
              <a:spcAft>
                <a:spcPts val="0"/>
              </a:spcAft>
              <a:buSzPts val="1700"/>
              <a:buFont typeface="Livvic"/>
              <a:buChar char="●"/>
            </a:pPr>
            <a:r>
              <a:rPr lang="en" sz="1700">
                <a:latin typeface="Livvic"/>
                <a:ea typeface="Livvic"/>
                <a:cs typeface="Livvic"/>
                <a:sym typeface="Livvic"/>
              </a:rPr>
              <a:t>Then fill in an equation to show 1 way to make 10.</a:t>
            </a:r>
            <a:endParaRPr sz="1700">
              <a:latin typeface="Livvic"/>
              <a:ea typeface="Livvic"/>
              <a:cs typeface="Livvic"/>
              <a:sym typeface="Livvic"/>
            </a:endParaRPr>
          </a:p>
        </p:txBody>
      </p:sp>
      <p:pic>
        <p:nvPicPr>
          <p:cNvPr id="1351" name="Google Shape;1351;p141"/>
          <p:cNvPicPr preferRelativeResize="0"/>
          <p:nvPr/>
        </p:nvPicPr>
        <p:blipFill>
          <a:blip r:embed="rId3">
            <a:alphaModFix/>
          </a:blip>
          <a:stretch>
            <a:fillRect/>
          </a:stretch>
        </p:blipFill>
        <p:spPr>
          <a:xfrm>
            <a:off x="2831300" y="2312775"/>
            <a:ext cx="3758800" cy="2194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55" name="Shape 1355"/>
        <p:cNvGrpSpPr/>
        <p:nvPr/>
      </p:nvGrpSpPr>
      <p:grpSpPr>
        <a:xfrm>
          <a:off x="0" y="0"/>
          <a:ext cx="0" cy="0"/>
          <a:chOff x="0" y="0"/>
          <a:chExt cx="0" cy="0"/>
        </a:xfrm>
      </p:grpSpPr>
      <p:sp>
        <p:nvSpPr>
          <p:cNvPr id="1356" name="Google Shape;1356;p142"/>
          <p:cNvSpPr txBox="1"/>
          <p:nvPr>
            <p:ph type="ctrTitle"/>
          </p:nvPr>
        </p:nvSpPr>
        <p:spPr>
          <a:xfrm>
            <a:off x="438125" y="4735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Centers: Choice Time</a:t>
            </a:r>
            <a:endParaRPr b="0" sz="2100">
              <a:solidFill>
                <a:srgbClr val="595959"/>
              </a:solidFill>
              <a:latin typeface="Hepta Slab"/>
              <a:ea typeface="Hepta Slab"/>
              <a:cs typeface="Hepta Slab"/>
              <a:sym typeface="Hepta Slab"/>
            </a:endParaRPr>
          </a:p>
        </p:txBody>
      </p:sp>
      <p:sp>
        <p:nvSpPr>
          <p:cNvPr id="1357" name="Google Shape;1357;p142"/>
          <p:cNvSpPr txBox="1"/>
          <p:nvPr/>
        </p:nvSpPr>
        <p:spPr>
          <a:xfrm>
            <a:off x="8066250" y="212250"/>
            <a:ext cx="10287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#3</a:t>
            </a:r>
            <a:endParaRPr sz="1600">
              <a:solidFill>
                <a:srgbClr val="B7B7B7"/>
              </a:solidFill>
              <a:latin typeface="Nixie One"/>
              <a:ea typeface="Nixie One"/>
              <a:cs typeface="Nixie One"/>
              <a:sym typeface="Nixie One"/>
            </a:endParaRPr>
          </a:p>
        </p:txBody>
      </p:sp>
      <p:sp>
        <p:nvSpPr>
          <p:cNvPr id="1358" name="Google Shape;1358;p142"/>
          <p:cNvSpPr txBox="1"/>
          <p:nvPr/>
        </p:nvSpPr>
        <p:spPr>
          <a:xfrm>
            <a:off x="197175" y="1516625"/>
            <a:ext cx="2750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Shake and Spill</a:t>
            </a:r>
            <a:endParaRPr sz="1500">
              <a:solidFill>
                <a:srgbClr val="595959"/>
              </a:solidFill>
              <a:latin typeface="Livvic"/>
              <a:ea typeface="Livvic"/>
              <a:cs typeface="Livvic"/>
              <a:sym typeface="Livvic"/>
            </a:endParaRPr>
          </a:p>
        </p:txBody>
      </p:sp>
      <p:sp>
        <p:nvSpPr>
          <p:cNvPr id="1359" name="Google Shape;1359;p142"/>
          <p:cNvSpPr txBox="1"/>
          <p:nvPr/>
        </p:nvSpPr>
        <p:spPr>
          <a:xfrm>
            <a:off x="2754214" y="1516625"/>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Libs, </a:t>
            </a:r>
            <a:endParaRPr sz="1500">
              <a:solidFill>
                <a:srgbClr val="595959"/>
              </a:solidFill>
              <a:latin typeface="Livvic"/>
              <a:ea typeface="Livvic"/>
              <a:cs typeface="Livvic"/>
              <a:sym typeface="Livvic"/>
            </a:endParaRPr>
          </a:p>
          <a:p>
            <a:pPr indent="0" lvl="0" marL="0" rtl="0" algn="ctr">
              <a:spcBef>
                <a:spcPts val="0"/>
              </a:spcBef>
              <a:spcAft>
                <a:spcPts val="0"/>
              </a:spcAft>
              <a:buNone/>
            </a:pPr>
            <a:r>
              <a:rPr lang="en" sz="1500">
                <a:solidFill>
                  <a:srgbClr val="595959"/>
                </a:solidFill>
                <a:latin typeface="Livvic"/>
                <a:ea typeface="Livvic"/>
                <a:cs typeface="Livvic"/>
                <a:sym typeface="Livvic"/>
              </a:rPr>
              <a:t>Draw 1-10 </a:t>
            </a:r>
            <a:endParaRPr sz="1500">
              <a:solidFill>
                <a:srgbClr val="595959"/>
              </a:solidFill>
              <a:latin typeface="Livvic"/>
              <a:ea typeface="Livvic"/>
              <a:cs typeface="Livvic"/>
              <a:sym typeface="Livvic"/>
            </a:endParaRPr>
          </a:p>
        </p:txBody>
      </p:sp>
      <p:sp>
        <p:nvSpPr>
          <p:cNvPr id="1360" name="Google Shape;1360;p142"/>
          <p:cNvSpPr txBox="1"/>
          <p:nvPr/>
        </p:nvSpPr>
        <p:spPr>
          <a:xfrm>
            <a:off x="4762251" y="1516613"/>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Stories, Both Addends Unknown</a:t>
            </a:r>
            <a:endParaRPr sz="1500">
              <a:solidFill>
                <a:srgbClr val="595959"/>
              </a:solidFill>
              <a:latin typeface="Livvic"/>
              <a:ea typeface="Livvic"/>
              <a:cs typeface="Livvic"/>
              <a:sym typeface="Livvic"/>
            </a:endParaRPr>
          </a:p>
        </p:txBody>
      </p:sp>
      <p:pic>
        <p:nvPicPr>
          <p:cNvPr id="1361" name="Google Shape;1361;p142"/>
          <p:cNvPicPr preferRelativeResize="0"/>
          <p:nvPr/>
        </p:nvPicPr>
        <p:blipFill>
          <a:blip r:embed="rId3">
            <a:alphaModFix/>
          </a:blip>
          <a:stretch>
            <a:fillRect/>
          </a:stretch>
        </p:blipFill>
        <p:spPr>
          <a:xfrm>
            <a:off x="766800" y="2106150"/>
            <a:ext cx="1782900" cy="1355000"/>
          </a:xfrm>
          <a:prstGeom prst="rect">
            <a:avLst/>
          </a:prstGeom>
          <a:noFill/>
          <a:ln cap="flat" cmpd="sng" w="19050">
            <a:solidFill>
              <a:schemeClr val="dk2"/>
            </a:solidFill>
            <a:prstDash val="solid"/>
            <a:round/>
            <a:headEnd len="sm" w="sm" type="none"/>
            <a:tailEnd len="sm" w="sm" type="none"/>
          </a:ln>
        </p:spPr>
      </p:pic>
      <p:pic>
        <p:nvPicPr>
          <p:cNvPr id="1362" name="Google Shape;1362;p142"/>
          <p:cNvPicPr preferRelativeResize="0"/>
          <p:nvPr/>
        </p:nvPicPr>
        <p:blipFill>
          <a:blip r:embed="rId4">
            <a:alphaModFix/>
          </a:blip>
          <a:stretch>
            <a:fillRect/>
          </a:stretch>
        </p:blipFill>
        <p:spPr>
          <a:xfrm>
            <a:off x="3012150" y="2106150"/>
            <a:ext cx="1617300" cy="2146175"/>
          </a:xfrm>
          <a:prstGeom prst="rect">
            <a:avLst/>
          </a:prstGeom>
          <a:noFill/>
          <a:ln cap="flat" cmpd="sng" w="19050">
            <a:solidFill>
              <a:schemeClr val="dk2"/>
            </a:solidFill>
            <a:prstDash val="solid"/>
            <a:round/>
            <a:headEnd len="sm" w="sm" type="none"/>
            <a:tailEnd len="sm" w="sm" type="none"/>
          </a:ln>
        </p:spPr>
      </p:pic>
      <p:pic>
        <p:nvPicPr>
          <p:cNvPr id="1363" name="Google Shape;1363;p142"/>
          <p:cNvPicPr preferRelativeResize="0"/>
          <p:nvPr/>
        </p:nvPicPr>
        <p:blipFill>
          <a:blip r:embed="rId5">
            <a:alphaModFix/>
          </a:blip>
          <a:stretch>
            <a:fillRect/>
          </a:stretch>
        </p:blipFill>
        <p:spPr>
          <a:xfrm>
            <a:off x="4945878" y="2236600"/>
            <a:ext cx="1782900" cy="1202892"/>
          </a:xfrm>
          <a:prstGeom prst="rect">
            <a:avLst/>
          </a:prstGeom>
          <a:noFill/>
          <a:ln cap="flat" cmpd="sng" w="19050">
            <a:solidFill>
              <a:schemeClr val="dk2"/>
            </a:solidFill>
            <a:prstDash val="solid"/>
            <a:round/>
            <a:headEnd len="sm" w="sm" type="none"/>
            <a:tailEnd len="sm" w="sm" type="none"/>
          </a:ln>
        </p:spPr>
      </p:pic>
      <p:sp>
        <p:nvSpPr>
          <p:cNvPr id="1364" name="Google Shape;1364;p142"/>
          <p:cNvSpPr txBox="1"/>
          <p:nvPr/>
        </p:nvSpPr>
        <p:spPr>
          <a:xfrm>
            <a:off x="6702714" y="1516613"/>
            <a:ext cx="225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595959"/>
                </a:solidFill>
                <a:latin typeface="Livvic"/>
                <a:ea typeface="Livvic"/>
                <a:cs typeface="Livvic"/>
                <a:sym typeface="Livvic"/>
              </a:rPr>
              <a:t>Math Fingers, </a:t>
            </a:r>
            <a:endParaRPr sz="1500">
              <a:solidFill>
                <a:srgbClr val="595959"/>
              </a:solidFill>
              <a:latin typeface="Livvic"/>
              <a:ea typeface="Livvic"/>
              <a:cs typeface="Livvic"/>
              <a:sym typeface="Livvic"/>
            </a:endParaRPr>
          </a:p>
          <a:p>
            <a:pPr indent="0" lvl="0" marL="0" rtl="0" algn="ctr">
              <a:spcBef>
                <a:spcPts val="0"/>
              </a:spcBef>
              <a:spcAft>
                <a:spcPts val="0"/>
              </a:spcAft>
              <a:buNone/>
            </a:pPr>
            <a:r>
              <a:rPr lang="en" sz="1500">
                <a:solidFill>
                  <a:srgbClr val="595959"/>
                </a:solidFill>
                <a:latin typeface="Livvic"/>
                <a:ea typeface="Livvic"/>
                <a:cs typeface="Livvic"/>
                <a:sym typeface="Livvic"/>
              </a:rPr>
              <a:t>Make 10</a:t>
            </a:r>
            <a:endParaRPr sz="1500">
              <a:solidFill>
                <a:srgbClr val="595959"/>
              </a:solidFill>
              <a:latin typeface="Livvic"/>
              <a:ea typeface="Livvic"/>
              <a:cs typeface="Livvic"/>
              <a:sym typeface="Livvic"/>
            </a:endParaRPr>
          </a:p>
        </p:txBody>
      </p:sp>
      <p:pic>
        <p:nvPicPr>
          <p:cNvPr id="1365" name="Google Shape;1365;p142"/>
          <p:cNvPicPr preferRelativeResize="0"/>
          <p:nvPr/>
        </p:nvPicPr>
        <p:blipFill>
          <a:blip r:embed="rId6">
            <a:alphaModFix/>
          </a:blip>
          <a:stretch>
            <a:fillRect/>
          </a:stretch>
        </p:blipFill>
        <p:spPr>
          <a:xfrm>
            <a:off x="7109482" y="2259745"/>
            <a:ext cx="1442775" cy="104779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69" name="Shape 1369"/>
        <p:cNvGrpSpPr/>
        <p:nvPr/>
      </p:nvGrpSpPr>
      <p:grpSpPr>
        <a:xfrm>
          <a:off x="0" y="0"/>
          <a:ext cx="0" cy="0"/>
          <a:chOff x="0" y="0"/>
          <a:chExt cx="0" cy="0"/>
        </a:xfrm>
      </p:grpSpPr>
      <p:sp>
        <p:nvSpPr>
          <p:cNvPr id="1370" name="Google Shape;1370;p14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71" name="Google Shape;1371;p143"/>
          <p:cNvSpPr txBox="1"/>
          <p:nvPr/>
        </p:nvSpPr>
        <p:spPr>
          <a:xfrm>
            <a:off x="1552625" y="2565800"/>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372" name="Google Shape;1372;p14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373" name="Google Shape;1373;p143"/>
          <p:cNvSpPr/>
          <p:nvPr/>
        </p:nvSpPr>
        <p:spPr>
          <a:xfrm flipH="1">
            <a:off x="576598" y="2355050"/>
            <a:ext cx="2685502" cy="147044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74" name="Google Shape;1374;p143"/>
          <p:cNvPicPr preferRelativeResize="0"/>
          <p:nvPr/>
        </p:nvPicPr>
        <p:blipFill>
          <a:blip r:embed="rId3">
            <a:alphaModFix/>
          </a:blip>
          <a:stretch>
            <a:fillRect/>
          </a:stretch>
        </p:blipFill>
        <p:spPr>
          <a:xfrm>
            <a:off x="2946551" y="3257775"/>
            <a:ext cx="1765675" cy="1562250"/>
          </a:xfrm>
          <a:prstGeom prst="rect">
            <a:avLst/>
          </a:prstGeom>
          <a:noFill/>
          <a:ln>
            <a:noFill/>
          </a:ln>
        </p:spPr>
      </p:pic>
      <p:sp>
        <p:nvSpPr>
          <p:cNvPr id="1375" name="Google Shape;1375;p143"/>
          <p:cNvSpPr txBox="1"/>
          <p:nvPr/>
        </p:nvSpPr>
        <p:spPr>
          <a:xfrm flipH="1">
            <a:off x="4322427" y="1380338"/>
            <a:ext cx="1795500" cy="109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Show your partner how you can use your fingers to figure out what number goes with 3 to make 10.</a:t>
            </a:r>
            <a:endParaRPr sz="1200">
              <a:latin typeface="Livvic"/>
              <a:ea typeface="Livvic"/>
              <a:cs typeface="Livvic"/>
              <a:sym typeface="Livvic"/>
            </a:endParaRPr>
          </a:p>
        </p:txBody>
      </p:sp>
      <p:sp>
        <p:nvSpPr>
          <p:cNvPr id="1376" name="Google Shape;1376;p143"/>
          <p:cNvSpPr/>
          <p:nvPr/>
        </p:nvSpPr>
        <p:spPr>
          <a:xfrm>
            <a:off x="3963142" y="1156537"/>
            <a:ext cx="2685502" cy="17349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43"/>
          <p:cNvSpPr txBox="1"/>
          <p:nvPr/>
        </p:nvSpPr>
        <p:spPr>
          <a:xfrm>
            <a:off x="751450" y="2559675"/>
            <a:ext cx="2335800" cy="109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Why are our fingers a helpful tool if we want to find different ways to make 10?</a:t>
            </a:r>
            <a:endParaRPr sz="1200">
              <a:latin typeface="Livvic"/>
              <a:ea typeface="Livvic"/>
              <a:cs typeface="Livvic"/>
              <a:sym typeface="Livvic"/>
            </a:endParaRPr>
          </a:p>
        </p:txBody>
      </p:sp>
      <p:pic>
        <p:nvPicPr>
          <p:cNvPr id="1378" name="Google Shape;1378;p143"/>
          <p:cNvPicPr preferRelativeResize="0"/>
          <p:nvPr/>
        </p:nvPicPr>
        <p:blipFill>
          <a:blip r:embed="rId4">
            <a:alphaModFix/>
          </a:blip>
          <a:stretch>
            <a:fillRect/>
          </a:stretch>
        </p:blipFill>
        <p:spPr>
          <a:xfrm>
            <a:off x="2774500" y="1049400"/>
            <a:ext cx="1038225" cy="990600"/>
          </a:xfrm>
          <a:prstGeom prst="rect">
            <a:avLst/>
          </a:prstGeom>
          <a:noFill/>
          <a:ln>
            <a:noFill/>
          </a:ln>
        </p:spPr>
      </p:pic>
      <p:pic>
        <p:nvPicPr>
          <p:cNvPr id="1379" name="Google Shape;1379;p143"/>
          <p:cNvPicPr preferRelativeResize="0"/>
          <p:nvPr/>
        </p:nvPicPr>
        <p:blipFill>
          <a:blip r:embed="rId5">
            <a:alphaModFix/>
          </a:blip>
          <a:stretch>
            <a:fillRect/>
          </a:stretch>
        </p:blipFill>
        <p:spPr>
          <a:xfrm>
            <a:off x="6021900" y="2565801"/>
            <a:ext cx="2727442" cy="583575"/>
          </a:xfrm>
          <a:prstGeom prst="rect">
            <a:avLst/>
          </a:prstGeom>
          <a:noFill/>
          <a:ln>
            <a:noFill/>
          </a:ln>
        </p:spPr>
      </p:pic>
      <p:sp>
        <p:nvSpPr>
          <p:cNvPr id="1380" name="Google Shape;1380;p143"/>
          <p:cNvSpPr/>
          <p:nvPr/>
        </p:nvSpPr>
        <p:spPr>
          <a:xfrm>
            <a:off x="5047398" y="3349575"/>
            <a:ext cx="2685502" cy="147044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43"/>
          <p:cNvSpPr txBox="1"/>
          <p:nvPr/>
        </p:nvSpPr>
        <p:spPr>
          <a:xfrm flipH="1">
            <a:off x="5222248" y="3554200"/>
            <a:ext cx="2335800" cy="109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10 is 3 plus 7. 3 and 7 are 2 parts that go together to make 10.</a:t>
            </a:r>
            <a:endParaRPr sz="1200">
              <a:latin typeface="Livvic"/>
              <a:ea typeface="Livvic"/>
              <a:cs typeface="Livvic"/>
              <a:sym typeface="Livvic"/>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385" name="Shape 1385"/>
        <p:cNvGrpSpPr/>
        <p:nvPr/>
      </p:nvGrpSpPr>
      <p:grpSpPr>
        <a:xfrm>
          <a:off x="0" y="0"/>
          <a:ext cx="0" cy="0"/>
          <a:chOff x="0" y="0"/>
          <a:chExt cx="0" cy="0"/>
        </a:xfrm>
      </p:grpSpPr>
      <p:sp>
        <p:nvSpPr>
          <p:cNvPr id="1386" name="Google Shape;1386;p144"/>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Towers of 10</a:t>
            </a:r>
            <a:endParaRPr sz="4400">
              <a:solidFill>
                <a:srgbClr val="434343"/>
              </a:solidFill>
              <a:latin typeface="Hepta Slab"/>
              <a:ea typeface="Hepta Slab"/>
              <a:cs typeface="Hepta Slab"/>
              <a:sym typeface="Hepta Slab"/>
            </a:endParaRPr>
          </a:p>
        </p:txBody>
      </p:sp>
      <p:sp>
        <p:nvSpPr>
          <p:cNvPr id="1387" name="Google Shape;1387;p144"/>
          <p:cNvSpPr txBox="1"/>
          <p:nvPr/>
        </p:nvSpPr>
        <p:spPr>
          <a:xfrm>
            <a:off x="3501875"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how many cubes are hidden. </a:t>
            </a:r>
            <a:endParaRPr>
              <a:latin typeface="Quicksand"/>
              <a:ea typeface="Quicksand"/>
              <a:cs typeface="Quicksand"/>
              <a:sym typeface="Quicksand"/>
            </a:endParaRPr>
          </a:p>
        </p:txBody>
      </p:sp>
      <p:sp>
        <p:nvSpPr>
          <p:cNvPr id="1388" name="Google Shape;1388;p144"/>
          <p:cNvSpPr/>
          <p:nvPr/>
        </p:nvSpPr>
        <p:spPr>
          <a:xfrm>
            <a:off x="2932527" y="29580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144"/>
          <p:cNvSpPr txBox="1"/>
          <p:nvPr/>
        </p:nvSpPr>
        <p:spPr>
          <a:xfrm>
            <a:off x="0" y="4834325"/>
            <a:ext cx="48543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K.CC.A.3, K.CC.B.4.b, K.CC.B.5, K.CC.C.6, K.OA.A.1, K.OA.A.2, K.OA.A.4</a:t>
            </a:r>
            <a:endParaRPr sz="1100">
              <a:latin typeface="Quicksand"/>
              <a:ea typeface="Quicksand"/>
              <a:cs typeface="Quicksand"/>
              <a:sym typeface="Quicksand"/>
            </a:endParaRPr>
          </a:p>
        </p:txBody>
      </p:sp>
      <p:sp>
        <p:nvSpPr>
          <p:cNvPr id="1390" name="Google Shape;1390;p14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94" name="Shape 1394"/>
        <p:cNvGrpSpPr/>
        <p:nvPr/>
      </p:nvGrpSpPr>
      <p:grpSpPr>
        <a:xfrm>
          <a:off x="0" y="0"/>
          <a:ext cx="0" cy="0"/>
          <a:chOff x="0" y="0"/>
          <a:chExt cx="0" cy="0"/>
        </a:xfrm>
      </p:grpSpPr>
      <p:sp>
        <p:nvSpPr>
          <p:cNvPr id="1395" name="Google Shape;1395;p145"/>
          <p:cNvSpPr/>
          <p:nvPr/>
        </p:nvSpPr>
        <p:spPr>
          <a:xfrm>
            <a:off x="2228850" y="1489475"/>
            <a:ext cx="4607712" cy="2475306"/>
          </a:xfrm>
          <a:prstGeom prst="irregularSeal1">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45"/>
          <p:cNvSpPr txBox="1"/>
          <p:nvPr>
            <p:ph type="ctrTitle"/>
          </p:nvPr>
        </p:nvSpPr>
        <p:spPr>
          <a:xfrm>
            <a:off x="571475" y="468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What Do You Know About ?</a:t>
            </a:r>
            <a:endParaRPr b="0" sz="2600">
              <a:solidFill>
                <a:srgbClr val="595959"/>
              </a:solidFill>
              <a:latin typeface="Hepta Slab"/>
              <a:ea typeface="Hepta Slab"/>
              <a:cs typeface="Hepta Slab"/>
              <a:sym typeface="Hepta Slab"/>
            </a:endParaRPr>
          </a:p>
        </p:txBody>
      </p:sp>
      <p:sp>
        <p:nvSpPr>
          <p:cNvPr id="1397" name="Google Shape;1397;p14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98" name="Google Shape;1398;p145"/>
          <p:cNvSpPr txBox="1"/>
          <p:nvPr/>
        </p:nvSpPr>
        <p:spPr>
          <a:xfrm>
            <a:off x="3854100" y="1934225"/>
            <a:ext cx="1435800" cy="9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500">
                <a:latin typeface="Love Ya Like A Sister"/>
                <a:ea typeface="Love Ya Like A Sister"/>
                <a:cs typeface="Love Ya Like A Sister"/>
                <a:sym typeface="Love Ya Like A Sister"/>
              </a:rPr>
              <a:t>10</a:t>
            </a:r>
            <a:endParaRPr sz="8500">
              <a:latin typeface="Love Ya Like A Sister"/>
              <a:ea typeface="Love Ya Like A Sister"/>
              <a:cs typeface="Love Ya Like A Sister"/>
              <a:sym typeface="Love Ya Like A Sister"/>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02" name="Shape 1402"/>
        <p:cNvGrpSpPr/>
        <p:nvPr/>
      </p:nvGrpSpPr>
      <p:grpSpPr>
        <a:xfrm>
          <a:off x="0" y="0"/>
          <a:ext cx="0" cy="0"/>
          <a:chOff x="0" y="0"/>
          <a:chExt cx="0" cy="0"/>
        </a:xfrm>
      </p:grpSpPr>
      <p:sp>
        <p:nvSpPr>
          <p:cNvPr id="1403" name="Google Shape;1403;p146"/>
          <p:cNvSpPr txBox="1"/>
          <p:nvPr>
            <p:ph type="ctrTitle"/>
          </p:nvPr>
        </p:nvSpPr>
        <p:spPr>
          <a:xfrm>
            <a:off x="464275" y="715700"/>
            <a:ext cx="7772400" cy="61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Introduce Snap the Cubes,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How Many Are Missing?</a:t>
            </a:r>
            <a:endParaRPr b="0" sz="2800">
              <a:solidFill>
                <a:srgbClr val="595959"/>
              </a:solidFill>
              <a:latin typeface="Hepta Slab"/>
              <a:ea typeface="Hepta Slab"/>
              <a:cs typeface="Hepta Slab"/>
              <a:sym typeface="Hepta Slab"/>
            </a:endParaRPr>
          </a:p>
        </p:txBody>
      </p:sp>
      <p:sp>
        <p:nvSpPr>
          <p:cNvPr id="1404" name="Google Shape;1404;p1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05" name="Google Shape;1405;p146"/>
          <p:cNvSpPr txBox="1"/>
          <p:nvPr/>
        </p:nvSpPr>
        <p:spPr>
          <a:xfrm>
            <a:off x="1210875" y="1435875"/>
            <a:ext cx="7308000" cy="2148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Make a tower with 10 connecting cubes.</a:t>
            </a:r>
            <a:endParaRPr/>
          </a:p>
          <a:p>
            <a:pPr indent="-317500" lvl="0" marL="457200" rtl="0" algn="l">
              <a:spcBef>
                <a:spcPts val="1000"/>
              </a:spcBef>
              <a:spcAft>
                <a:spcPts val="0"/>
              </a:spcAft>
              <a:buSzPts val="1400"/>
              <a:buChar char="●"/>
            </a:pPr>
            <a:r>
              <a:rPr lang="en"/>
              <a:t>Now we are going to learn another way to play Snap the Cubes . This game is called Snap the Cubes, How Many Are Missing? Let’s play a round together.</a:t>
            </a:r>
            <a:endParaRPr/>
          </a:p>
          <a:p>
            <a:pPr indent="-317500" lvl="0" marL="457200" rtl="0" algn="l">
              <a:spcBef>
                <a:spcPts val="1000"/>
              </a:spcBef>
              <a:spcAft>
                <a:spcPts val="0"/>
              </a:spcAft>
              <a:buSzPts val="1400"/>
              <a:buChar char="●"/>
            </a:pPr>
            <a:r>
              <a:rPr lang="en"/>
              <a:t>Choose who will go first. Snap the tower into two parts and hide one of the parts behind your back. Show your partner the other part.</a:t>
            </a:r>
            <a:endParaRPr/>
          </a:p>
          <a:p>
            <a:pPr indent="-317500" lvl="0" marL="457200" rtl="0" algn="l">
              <a:spcBef>
                <a:spcPts val="1000"/>
              </a:spcBef>
              <a:spcAft>
                <a:spcPts val="0"/>
              </a:spcAft>
              <a:buSzPts val="1400"/>
              <a:buChar char="●"/>
            </a:pPr>
            <a:r>
              <a:rPr lang="en"/>
              <a:t>Figure out how many cubes are hidden behind your partner’s back.</a:t>
            </a:r>
            <a:endParaRPr/>
          </a:p>
          <a:p>
            <a:pPr indent="-317500" lvl="0" marL="457200" rtl="0" algn="l">
              <a:spcBef>
                <a:spcPts val="1000"/>
              </a:spcBef>
              <a:spcAft>
                <a:spcPts val="0"/>
              </a:spcAft>
              <a:buSzPts val="1400"/>
              <a:buChar char="●"/>
            </a:pPr>
            <a:r>
              <a:rPr lang="en"/>
              <a:t>Draw or color the connecting cube tower to show the two parts that the tower snapped into. Work together to fill in an equation to show the total number of connecting cubes in the tower and the two parts that the tower snapped into.</a:t>
            </a:r>
            <a:endParaRPr/>
          </a:p>
          <a:p>
            <a:pPr indent="-317500" lvl="0" marL="457200" rtl="0" algn="l">
              <a:spcBef>
                <a:spcPts val="1000"/>
              </a:spcBef>
              <a:spcAft>
                <a:spcPts val="1000"/>
              </a:spcAft>
              <a:buSzPts val="1400"/>
              <a:buChar char="●"/>
            </a:pPr>
            <a:r>
              <a:rPr lang="en"/>
              <a:t>Take turns snapping the tower of 10 cubes and hiding one part.</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09" name="Shape 1409"/>
        <p:cNvGrpSpPr/>
        <p:nvPr/>
      </p:nvGrpSpPr>
      <p:grpSpPr>
        <a:xfrm>
          <a:off x="0" y="0"/>
          <a:ext cx="0" cy="0"/>
          <a:chOff x="0" y="0"/>
          <a:chExt cx="0" cy="0"/>
        </a:xfrm>
      </p:grpSpPr>
      <p:sp>
        <p:nvSpPr>
          <p:cNvPr id="1410" name="Google Shape;1410;p147"/>
          <p:cNvSpPr txBox="1"/>
          <p:nvPr>
            <p:ph type="ctrTitle"/>
          </p:nvPr>
        </p:nvSpPr>
        <p:spPr>
          <a:xfrm>
            <a:off x="496425" y="362100"/>
            <a:ext cx="7772400" cy="61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Many Cubes Are Hidden?</a:t>
            </a:r>
            <a:endParaRPr b="0" sz="3000">
              <a:solidFill>
                <a:srgbClr val="595959"/>
              </a:solidFill>
              <a:latin typeface="Hepta Slab"/>
              <a:ea typeface="Hepta Slab"/>
              <a:cs typeface="Hepta Slab"/>
              <a:sym typeface="Hepta Slab"/>
            </a:endParaRPr>
          </a:p>
        </p:txBody>
      </p:sp>
      <p:sp>
        <p:nvSpPr>
          <p:cNvPr id="1411" name="Google Shape;1411;p1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12" name="Google Shape;1412;p147"/>
          <p:cNvSpPr txBox="1"/>
          <p:nvPr/>
        </p:nvSpPr>
        <p:spPr>
          <a:xfrm>
            <a:off x="578650" y="1168000"/>
            <a:ext cx="4457700" cy="338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ivvic"/>
                <a:ea typeface="Livvic"/>
                <a:cs typeface="Livvic"/>
                <a:sym typeface="Livvic"/>
              </a:rPr>
              <a:t>Han has a tower of 10 cubes.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He snaps it into 2 parts and hides 1 part behind his back.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He shows his partner 4 cubes. </a:t>
            </a:r>
            <a:endParaRPr sz="1900">
              <a:latin typeface="Livvic"/>
              <a:ea typeface="Livvic"/>
              <a:cs typeface="Livvic"/>
              <a:sym typeface="Livvic"/>
            </a:endParaRPr>
          </a:p>
          <a:p>
            <a:pPr indent="0" lvl="0" marL="0" rtl="0" algn="l">
              <a:spcBef>
                <a:spcPts val="0"/>
              </a:spcBef>
              <a:spcAft>
                <a:spcPts val="0"/>
              </a:spcAft>
              <a:buNone/>
            </a:pPr>
            <a:r>
              <a:t/>
            </a:r>
            <a:endParaRPr sz="1900">
              <a:latin typeface="Livvic"/>
              <a:ea typeface="Livvic"/>
              <a:cs typeface="Livvic"/>
              <a:sym typeface="Livvic"/>
            </a:endParaRPr>
          </a:p>
          <a:p>
            <a:pPr indent="0" lvl="0" marL="0" rtl="0" algn="l">
              <a:spcBef>
                <a:spcPts val="0"/>
              </a:spcBef>
              <a:spcAft>
                <a:spcPts val="0"/>
              </a:spcAft>
              <a:buNone/>
            </a:pPr>
            <a:r>
              <a:rPr lang="en" sz="1900">
                <a:latin typeface="Livvic"/>
                <a:ea typeface="Livvic"/>
                <a:cs typeface="Livvic"/>
                <a:sym typeface="Livvic"/>
              </a:rPr>
              <a:t>How many cubes is Han hiding?</a:t>
            </a:r>
            <a:endParaRPr sz="1900">
              <a:latin typeface="Livvic"/>
              <a:ea typeface="Livvic"/>
              <a:cs typeface="Livvic"/>
              <a:sym typeface="Livvic"/>
            </a:endParaRPr>
          </a:p>
        </p:txBody>
      </p:sp>
      <p:pic>
        <p:nvPicPr>
          <p:cNvPr id="1413" name="Google Shape;1413;p147"/>
          <p:cNvPicPr preferRelativeResize="0"/>
          <p:nvPr/>
        </p:nvPicPr>
        <p:blipFill>
          <a:blip r:embed="rId3">
            <a:alphaModFix/>
          </a:blip>
          <a:stretch>
            <a:fillRect/>
          </a:stretch>
        </p:blipFill>
        <p:spPr>
          <a:xfrm>
            <a:off x="4631525" y="3629300"/>
            <a:ext cx="2486025" cy="666750"/>
          </a:xfrm>
          <a:prstGeom prst="rect">
            <a:avLst/>
          </a:prstGeom>
          <a:noFill/>
          <a:ln>
            <a:noFill/>
          </a:ln>
        </p:spPr>
      </p:pic>
      <p:pic>
        <p:nvPicPr>
          <p:cNvPr id="1414" name="Google Shape;1414;p147"/>
          <p:cNvPicPr preferRelativeResize="0"/>
          <p:nvPr/>
        </p:nvPicPr>
        <p:blipFill>
          <a:blip r:embed="rId4">
            <a:alphaModFix/>
          </a:blip>
          <a:stretch>
            <a:fillRect/>
          </a:stretch>
        </p:blipFill>
        <p:spPr>
          <a:xfrm rot="-3201127">
            <a:off x="6305654" y="169937"/>
            <a:ext cx="597640" cy="4775873"/>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18" name="Shape 1418"/>
        <p:cNvGrpSpPr/>
        <p:nvPr/>
      </p:nvGrpSpPr>
      <p:grpSpPr>
        <a:xfrm>
          <a:off x="0" y="0"/>
          <a:ext cx="0" cy="0"/>
          <a:chOff x="0" y="0"/>
          <a:chExt cx="0" cy="0"/>
        </a:xfrm>
      </p:grpSpPr>
      <p:sp>
        <p:nvSpPr>
          <p:cNvPr id="1419" name="Google Shape;1419;p148"/>
          <p:cNvSpPr txBox="1"/>
          <p:nvPr>
            <p:ph type="ctrTitle"/>
          </p:nvPr>
        </p:nvSpPr>
        <p:spPr>
          <a:xfrm>
            <a:off x="1672600" y="412350"/>
            <a:ext cx="53937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Centers: Choice Time</a:t>
            </a:r>
            <a:endParaRPr b="0" sz="3000">
              <a:solidFill>
                <a:srgbClr val="595959"/>
              </a:solidFill>
              <a:latin typeface="Hepta Slab"/>
              <a:ea typeface="Hepta Slab"/>
              <a:cs typeface="Hepta Slab"/>
              <a:sym typeface="Hepta Slab"/>
            </a:endParaRPr>
          </a:p>
        </p:txBody>
      </p:sp>
      <p:sp>
        <p:nvSpPr>
          <p:cNvPr id="1420" name="Google Shape;1420;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421" name="Google Shape;1421;p148"/>
          <p:cNvPicPr preferRelativeResize="0"/>
          <p:nvPr/>
        </p:nvPicPr>
        <p:blipFill>
          <a:blip r:embed="rId3">
            <a:alphaModFix/>
          </a:blip>
          <a:stretch>
            <a:fillRect/>
          </a:stretch>
        </p:blipFill>
        <p:spPr>
          <a:xfrm>
            <a:off x="3902488" y="1368000"/>
            <a:ext cx="1339017" cy="1032275"/>
          </a:xfrm>
          <a:prstGeom prst="rect">
            <a:avLst/>
          </a:prstGeom>
          <a:noFill/>
          <a:ln cap="flat" cmpd="sng" w="19050">
            <a:solidFill>
              <a:schemeClr val="dk2"/>
            </a:solidFill>
            <a:prstDash val="solid"/>
            <a:round/>
            <a:headEnd len="sm" w="sm" type="none"/>
            <a:tailEnd len="sm" w="sm" type="none"/>
          </a:ln>
        </p:spPr>
      </p:pic>
      <p:sp>
        <p:nvSpPr>
          <p:cNvPr id="1422" name="Google Shape;1422;p148"/>
          <p:cNvSpPr txBox="1"/>
          <p:nvPr/>
        </p:nvSpPr>
        <p:spPr>
          <a:xfrm>
            <a:off x="577850" y="23317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Snap the Cubes, How Many Are Missing?</a:t>
            </a:r>
            <a:endParaRPr sz="1700">
              <a:solidFill>
                <a:srgbClr val="595959"/>
              </a:solidFill>
              <a:latin typeface="Livvic"/>
              <a:ea typeface="Livvic"/>
              <a:cs typeface="Livvic"/>
              <a:sym typeface="Livvic"/>
            </a:endParaRPr>
          </a:p>
        </p:txBody>
      </p:sp>
      <p:sp>
        <p:nvSpPr>
          <p:cNvPr id="1423" name="Google Shape;1423;p148"/>
          <p:cNvSpPr txBox="1"/>
          <p:nvPr/>
        </p:nvSpPr>
        <p:spPr>
          <a:xfrm>
            <a:off x="3539700" y="2462725"/>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Shake and Spill</a:t>
            </a:r>
            <a:endParaRPr sz="1700">
              <a:solidFill>
                <a:srgbClr val="595959"/>
              </a:solidFill>
              <a:latin typeface="Livvic"/>
              <a:ea typeface="Livvic"/>
              <a:cs typeface="Livvic"/>
              <a:sym typeface="Livvic"/>
            </a:endParaRPr>
          </a:p>
          <a:p>
            <a:pPr indent="0" lvl="0" marL="0" rtl="0" algn="ctr">
              <a:spcBef>
                <a:spcPts val="0"/>
              </a:spcBef>
              <a:spcAft>
                <a:spcPts val="0"/>
              </a:spcAft>
              <a:buNone/>
            </a:pPr>
            <a:r>
              <a:t/>
            </a:r>
            <a:endParaRPr sz="1700">
              <a:solidFill>
                <a:srgbClr val="595959"/>
              </a:solidFill>
              <a:latin typeface="Livvic"/>
              <a:ea typeface="Livvic"/>
              <a:cs typeface="Livvic"/>
              <a:sym typeface="Livvic"/>
            </a:endParaRPr>
          </a:p>
        </p:txBody>
      </p:sp>
      <p:sp>
        <p:nvSpPr>
          <p:cNvPr id="1424" name="Google Shape;1424;p148"/>
          <p:cNvSpPr txBox="1"/>
          <p:nvPr/>
        </p:nvSpPr>
        <p:spPr>
          <a:xfrm>
            <a:off x="6424575" y="260440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Fingers, Make 10</a:t>
            </a:r>
            <a:endParaRPr sz="1700">
              <a:solidFill>
                <a:srgbClr val="595959"/>
              </a:solidFill>
              <a:latin typeface="Livvic"/>
              <a:ea typeface="Livvic"/>
              <a:cs typeface="Livvic"/>
              <a:sym typeface="Livvic"/>
            </a:endParaRPr>
          </a:p>
        </p:txBody>
      </p:sp>
      <p:sp>
        <p:nvSpPr>
          <p:cNvPr id="1425" name="Google Shape;1425;p148"/>
          <p:cNvSpPr txBox="1"/>
          <p:nvPr/>
        </p:nvSpPr>
        <p:spPr>
          <a:xfrm>
            <a:off x="2032300" y="4161450"/>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Libs, Draw 1-10</a:t>
            </a:r>
            <a:endParaRPr sz="1700">
              <a:solidFill>
                <a:srgbClr val="595959"/>
              </a:solidFill>
              <a:latin typeface="Livvic"/>
              <a:ea typeface="Livvic"/>
              <a:cs typeface="Livvic"/>
              <a:sym typeface="Livvic"/>
            </a:endParaRPr>
          </a:p>
        </p:txBody>
      </p:sp>
      <p:sp>
        <p:nvSpPr>
          <p:cNvPr id="1426" name="Google Shape;1426;p148"/>
          <p:cNvSpPr txBox="1"/>
          <p:nvPr/>
        </p:nvSpPr>
        <p:spPr>
          <a:xfrm>
            <a:off x="5084175" y="4106225"/>
            <a:ext cx="2064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595959"/>
                </a:solidFill>
                <a:latin typeface="Livvic"/>
                <a:ea typeface="Livvic"/>
                <a:cs typeface="Livvic"/>
                <a:sym typeface="Livvic"/>
              </a:rPr>
              <a:t>Math Stories, Both Addends Unknown</a:t>
            </a:r>
            <a:endParaRPr sz="1700">
              <a:solidFill>
                <a:srgbClr val="595959"/>
              </a:solidFill>
              <a:latin typeface="Livvic"/>
              <a:ea typeface="Livvic"/>
              <a:cs typeface="Livvic"/>
              <a:sym typeface="Livvic"/>
            </a:endParaRPr>
          </a:p>
        </p:txBody>
      </p:sp>
      <p:pic>
        <p:nvPicPr>
          <p:cNvPr id="1427" name="Google Shape;1427;p148"/>
          <p:cNvPicPr preferRelativeResize="0"/>
          <p:nvPr/>
        </p:nvPicPr>
        <p:blipFill>
          <a:blip r:embed="rId4">
            <a:alphaModFix/>
          </a:blip>
          <a:stretch>
            <a:fillRect/>
          </a:stretch>
        </p:blipFill>
        <p:spPr>
          <a:xfrm>
            <a:off x="746400" y="1476625"/>
            <a:ext cx="1727500" cy="815026"/>
          </a:xfrm>
          <a:prstGeom prst="rect">
            <a:avLst/>
          </a:prstGeom>
          <a:noFill/>
          <a:ln cap="flat" cmpd="sng" w="19050">
            <a:solidFill>
              <a:schemeClr val="dk2"/>
            </a:solidFill>
            <a:prstDash val="solid"/>
            <a:round/>
            <a:headEnd len="sm" w="sm" type="none"/>
            <a:tailEnd len="sm" w="sm" type="none"/>
          </a:ln>
        </p:spPr>
      </p:pic>
      <p:pic>
        <p:nvPicPr>
          <p:cNvPr id="1428" name="Google Shape;1428;p148"/>
          <p:cNvPicPr preferRelativeResize="0"/>
          <p:nvPr/>
        </p:nvPicPr>
        <p:blipFill>
          <a:blip r:embed="rId5">
            <a:alphaModFix/>
          </a:blip>
          <a:stretch>
            <a:fillRect/>
          </a:stretch>
        </p:blipFill>
        <p:spPr>
          <a:xfrm>
            <a:off x="6501547" y="1368000"/>
            <a:ext cx="1863675" cy="1213888"/>
          </a:xfrm>
          <a:prstGeom prst="rect">
            <a:avLst/>
          </a:prstGeom>
          <a:noFill/>
          <a:ln cap="flat" cmpd="sng" w="19050">
            <a:solidFill>
              <a:schemeClr val="dk2"/>
            </a:solidFill>
            <a:prstDash val="solid"/>
            <a:round/>
            <a:headEnd len="sm" w="sm" type="none"/>
            <a:tailEnd len="sm" w="sm" type="none"/>
          </a:ln>
        </p:spPr>
      </p:pic>
      <p:pic>
        <p:nvPicPr>
          <p:cNvPr id="1429" name="Google Shape;1429;p148"/>
          <p:cNvPicPr preferRelativeResize="0"/>
          <p:nvPr/>
        </p:nvPicPr>
        <p:blipFill>
          <a:blip r:embed="rId6">
            <a:alphaModFix/>
          </a:blip>
          <a:stretch>
            <a:fillRect/>
          </a:stretch>
        </p:blipFill>
        <p:spPr>
          <a:xfrm>
            <a:off x="2628150" y="2811744"/>
            <a:ext cx="872900" cy="1279250"/>
          </a:xfrm>
          <a:prstGeom prst="rect">
            <a:avLst/>
          </a:prstGeom>
          <a:noFill/>
          <a:ln cap="flat" cmpd="sng" w="19050">
            <a:solidFill>
              <a:schemeClr val="dk2"/>
            </a:solidFill>
            <a:prstDash val="solid"/>
            <a:round/>
            <a:headEnd len="sm" w="sm" type="none"/>
            <a:tailEnd len="sm" w="sm" type="none"/>
          </a:ln>
        </p:spPr>
      </p:pic>
      <p:pic>
        <p:nvPicPr>
          <p:cNvPr id="1430" name="Google Shape;1430;p148"/>
          <p:cNvPicPr preferRelativeResize="0"/>
          <p:nvPr/>
        </p:nvPicPr>
        <p:blipFill>
          <a:blip r:embed="rId7">
            <a:alphaModFix/>
          </a:blip>
          <a:stretch>
            <a:fillRect/>
          </a:stretch>
        </p:blipFill>
        <p:spPr>
          <a:xfrm>
            <a:off x="5241499" y="3106899"/>
            <a:ext cx="1592504" cy="1032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34" name="Shape 1434"/>
        <p:cNvGrpSpPr/>
        <p:nvPr/>
      </p:nvGrpSpPr>
      <p:grpSpPr>
        <a:xfrm>
          <a:off x="0" y="0"/>
          <a:ext cx="0" cy="0"/>
          <a:chOff x="0" y="0"/>
          <a:chExt cx="0" cy="0"/>
        </a:xfrm>
      </p:grpSpPr>
      <p:sp>
        <p:nvSpPr>
          <p:cNvPr id="1435" name="Google Shape;1435;p14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36" name="Google Shape;1436;p149"/>
          <p:cNvSpPr txBox="1"/>
          <p:nvPr/>
        </p:nvSpPr>
        <p:spPr>
          <a:xfrm>
            <a:off x="1552625" y="2565800"/>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437" name="Google Shape;1437;p149"/>
          <p:cNvSpPr/>
          <p:nvPr/>
        </p:nvSpPr>
        <p:spPr>
          <a:xfrm flipH="1">
            <a:off x="533717" y="3037300"/>
            <a:ext cx="2685502" cy="17349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38" name="Google Shape;1438;p149"/>
          <p:cNvPicPr preferRelativeResize="0"/>
          <p:nvPr/>
        </p:nvPicPr>
        <p:blipFill>
          <a:blip r:embed="rId3">
            <a:alphaModFix/>
          </a:blip>
          <a:stretch>
            <a:fillRect/>
          </a:stretch>
        </p:blipFill>
        <p:spPr>
          <a:xfrm>
            <a:off x="3399000" y="3883800"/>
            <a:ext cx="1423729" cy="1259700"/>
          </a:xfrm>
          <a:prstGeom prst="rect">
            <a:avLst/>
          </a:prstGeom>
          <a:noFill/>
          <a:ln>
            <a:noFill/>
          </a:ln>
        </p:spPr>
      </p:pic>
      <p:sp>
        <p:nvSpPr>
          <p:cNvPr id="1439" name="Google Shape;1439;p149"/>
          <p:cNvSpPr txBox="1"/>
          <p:nvPr/>
        </p:nvSpPr>
        <p:spPr>
          <a:xfrm>
            <a:off x="5594700" y="3499950"/>
            <a:ext cx="2335800" cy="109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Livvic"/>
                <a:ea typeface="Livvic"/>
                <a:cs typeface="Livvic"/>
                <a:sym typeface="Livvic"/>
              </a:rPr>
              <a:t>What is your favorite way to make 10? Why is it your favorite?</a:t>
            </a:r>
            <a:endParaRPr sz="1100">
              <a:latin typeface="Livvic"/>
              <a:ea typeface="Livvic"/>
              <a:cs typeface="Livvic"/>
              <a:sym typeface="Livvic"/>
            </a:endParaRPr>
          </a:p>
        </p:txBody>
      </p:sp>
      <p:pic>
        <p:nvPicPr>
          <p:cNvPr id="1440" name="Google Shape;1440;p149"/>
          <p:cNvPicPr preferRelativeResize="0"/>
          <p:nvPr/>
        </p:nvPicPr>
        <p:blipFill>
          <a:blip r:embed="rId4">
            <a:alphaModFix/>
          </a:blip>
          <a:stretch>
            <a:fillRect/>
          </a:stretch>
        </p:blipFill>
        <p:spPr>
          <a:xfrm>
            <a:off x="3965925" y="581050"/>
            <a:ext cx="1543050" cy="695325"/>
          </a:xfrm>
          <a:prstGeom prst="rect">
            <a:avLst/>
          </a:prstGeom>
          <a:noFill/>
          <a:ln cap="flat" cmpd="sng" w="19050">
            <a:solidFill>
              <a:schemeClr val="dk2"/>
            </a:solidFill>
            <a:prstDash val="solid"/>
            <a:round/>
            <a:headEnd len="sm" w="sm" type="none"/>
            <a:tailEnd len="sm" w="sm" type="none"/>
          </a:ln>
        </p:spPr>
      </p:pic>
      <p:pic>
        <p:nvPicPr>
          <p:cNvPr id="1441" name="Google Shape;1441;p149"/>
          <p:cNvPicPr preferRelativeResize="0"/>
          <p:nvPr/>
        </p:nvPicPr>
        <p:blipFill>
          <a:blip r:embed="rId5">
            <a:alphaModFix/>
          </a:blip>
          <a:stretch>
            <a:fillRect/>
          </a:stretch>
        </p:blipFill>
        <p:spPr>
          <a:xfrm>
            <a:off x="766838" y="1503775"/>
            <a:ext cx="4276725" cy="638175"/>
          </a:xfrm>
          <a:prstGeom prst="rect">
            <a:avLst/>
          </a:prstGeom>
          <a:noFill/>
          <a:ln cap="flat" cmpd="sng" w="19050">
            <a:solidFill>
              <a:schemeClr val="dk2"/>
            </a:solidFill>
            <a:prstDash val="solid"/>
            <a:round/>
            <a:headEnd len="sm" w="sm" type="none"/>
            <a:tailEnd len="sm" w="sm" type="none"/>
          </a:ln>
        </p:spPr>
      </p:pic>
      <p:pic>
        <p:nvPicPr>
          <p:cNvPr id="1442" name="Google Shape;1442;p149"/>
          <p:cNvPicPr preferRelativeResize="0"/>
          <p:nvPr/>
        </p:nvPicPr>
        <p:blipFill>
          <a:blip r:embed="rId6">
            <a:alphaModFix/>
          </a:blip>
          <a:stretch>
            <a:fillRect/>
          </a:stretch>
        </p:blipFill>
        <p:spPr>
          <a:xfrm>
            <a:off x="6161226" y="1265650"/>
            <a:ext cx="1666875" cy="1114425"/>
          </a:xfrm>
          <a:prstGeom prst="rect">
            <a:avLst/>
          </a:prstGeom>
          <a:noFill/>
          <a:ln cap="flat" cmpd="sng" w="19050">
            <a:solidFill>
              <a:schemeClr val="dk2"/>
            </a:solidFill>
            <a:prstDash val="solid"/>
            <a:round/>
            <a:headEnd len="sm" w="sm" type="none"/>
            <a:tailEnd len="sm" w="sm" type="none"/>
          </a:ln>
        </p:spPr>
      </p:pic>
      <p:pic>
        <p:nvPicPr>
          <p:cNvPr id="1443" name="Google Shape;1443;p149"/>
          <p:cNvPicPr preferRelativeResize="0"/>
          <p:nvPr/>
        </p:nvPicPr>
        <p:blipFill>
          <a:blip r:embed="rId7">
            <a:alphaModFix/>
          </a:blip>
          <a:stretch>
            <a:fillRect/>
          </a:stretch>
        </p:blipFill>
        <p:spPr>
          <a:xfrm>
            <a:off x="3233697" y="2481375"/>
            <a:ext cx="3007500" cy="739425"/>
          </a:xfrm>
          <a:prstGeom prst="rect">
            <a:avLst/>
          </a:prstGeom>
          <a:noFill/>
          <a:ln>
            <a:noFill/>
          </a:ln>
        </p:spPr>
      </p:pic>
      <p:sp>
        <p:nvSpPr>
          <p:cNvPr id="1444" name="Google Shape;1444;p149"/>
          <p:cNvSpPr/>
          <p:nvPr/>
        </p:nvSpPr>
        <p:spPr>
          <a:xfrm>
            <a:off x="5343600" y="3215163"/>
            <a:ext cx="2864583" cy="12596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49"/>
          <p:cNvSpPr txBox="1"/>
          <p:nvPr/>
        </p:nvSpPr>
        <p:spPr>
          <a:xfrm>
            <a:off x="708575" y="3357563"/>
            <a:ext cx="2335800" cy="109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Livvic"/>
                <a:ea typeface="Livvic"/>
                <a:cs typeface="Livvic"/>
                <a:sym typeface="Livvic"/>
              </a:rPr>
              <a:t>We have looked at lots of ways to make 10: 10-frames, fingers, expressions and equations, and towers of connecting cubes.</a:t>
            </a:r>
            <a:endParaRPr sz="1100">
              <a:latin typeface="Livvic"/>
              <a:ea typeface="Livvic"/>
              <a:cs typeface="Livvic"/>
              <a:sym typeface="Livvic"/>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449" name="Shape 1449"/>
        <p:cNvGrpSpPr/>
        <p:nvPr/>
      </p:nvGrpSpPr>
      <p:grpSpPr>
        <a:xfrm>
          <a:off x="0" y="0"/>
          <a:ext cx="0" cy="0"/>
          <a:chOff x="0" y="0"/>
          <a:chExt cx="0" cy="0"/>
        </a:xfrm>
      </p:grpSpPr>
      <p:sp>
        <p:nvSpPr>
          <p:cNvPr id="1450" name="Google Shape;1450;p150"/>
          <p:cNvSpPr txBox="1"/>
          <p:nvPr>
            <p:ph idx="1" type="body"/>
          </p:nvPr>
        </p:nvSpPr>
        <p:spPr>
          <a:xfrm>
            <a:off x="797400" y="972950"/>
            <a:ext cx="7549200" cy="42552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100">
                <a:solidFill>
                  <a:srgbClr val="434343"/>
                </a:solidFill>
                <a:latin typeface="Hepta Slab"/>
                <a:ea typeface="Hepta Slab"/>
                <a:cs typeface="Hepta Slab"/>
                <a:sym typeface="Hepta Slab"/>
              </a:rPr>
              <a:t>Section Summary</a:t>
            </a:r>
            <a:endParaRPr i="0" sz="3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i="0" lang="en" sz="1500">
                <a:solidFill>
                  <a:srgbClr val="434343"/>
                </a:solidFill>
                <a:latin typeface="Hepta Slab"/>
                <a:ea typeface="Hepta Slab"/>
                <a:cs typeface="Hepta Slab"/>
                <a:sym typeface="Hepta Slab"/>
              </a:rPr>
              <a:t>In this section, we found many different ways to make 10.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i="0" lang="en" sz="1500">
                <a:solidFill>
                  <a:srgbClr val="434343"/>
                </a:solidFill>
                <a:latin typeface="Hepta Slab"/>
                <a:ea typeface="Hepta Slab"/>
                <a:cs typeface="Hepta Slab"/>
                <a:sym typeface="Hepta Slab"/>
              </a:rPr>
              <a:t>We used a 10-frame and our fingers to show numbers and figure out how many more are needed to make 10.</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rPr i="0" lang="en" sz="1500">
                <a:solidFill>
                  <a:srgbClr val="434343"/>
                </a:solidFill>
                <a:latin typeface="Hepta Slab"/>
                <a:ea typeface="Hepta Slab"/>
                <a:cs typeface="Hepta Slab"/>
                <a:sym typeface="Hepta Slab"/>
              </a:rPr>
              <a:t>We used equations to show different ways to make 10.</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5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451" name="Google Shape;1451;p150"/>
          <p:cNvSpPr txBox="1"/>
          <p:nvPr/>
        </p:nvSpPr>
        <p:spPr>
          <a:xfrm>
            <a:off x="305700" y="549625"/>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50"/>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5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4" name="Google Shape;1454;p150"/>
          <p:cNvPicPr preferRelativeResize="0"/>
          <p:nvPr/>
        </p:nvPicPr>
        <p:blipFill>
          <a:blip r:embed="rId3">
            <a:alphaModFix/>
          </a:blip>
          <a:stretch>
            <a:fillRect/>
          </a:stretch>
        </p:blipFill>
        <p:spPr>
          <a:xfrm>
            <a:off x="3298988" y="1975250"/>
            <a:ext cx="2386025" cy="1935825"/>
          </a:xfrm>
          <a:prstGeom prst="rect">
            <a:avLst/>
          </a:prstGeom>
          <a:noFill/>
          <a:ln cap="flat" cmpd="sng" w="19050">
            <a:solidFill>
              <a:schemeClr val="dk2"/>
            </a:solidFill>
            <a:prstDash val="solid"/>
            <a:round/>
            <a:headEnd len="sm" w="sm" type="none"/>
            <a:tailEnd len="sm" w="sm" type="none"/>
          </a:ln>
        </p:spPr>
      </p:pic>
      <p:pic>
        <p:nvPicPr>
          <p:cNvPr id="1455" name="Google Shape;1455;p150"/>
          <p:cNvPicPr preferRelativeResize="0"/>
          <p:nvPr/>
        </p:nvPicPr>
        <p:blipFill>
          <a:blip r:embed="rId4">
            <a:alphaModFix/>
          </a:blip>
          <a:stretch>
            <a:fillRect/>
          </a:stretch>
        </p:blipFill>
        <p:spPr>
          <a:xfrm>
            <a:off x="2482231" y="4342225"/>
            <a:ext cx="4019550" cy="438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459" name="Shape 1459"/>
        <p:cNvGrpSpPr/>
        <p:nvPr/>
      </p:nvGrpSpPr>
      <p:grpSpPr>
        <a:xfrm>
          <a:off x="0" y="0"/>
          <a:ext cx="0" cy="0"/>
          <a:chOff x="0" y="0"/>
          <a:chExt cx="0" cy="0"/>
        </a:xfrm>
      </p:grpSpPr>
      <p:sp>
        <p:nvSpPr>
          <p:cNvPr id="1460" name="Google Shape;1460;p151"/>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Lots of Fruit </a:t>
            </a:r>
            <a:endParaRPr sz="4400">
              <a:solidFill>
                <a:srgbClr val="434343"/>
              </a:solidFill>
              <a:latin typeface="Hepta Slab"/>
              <a:ea typeface="Hepta Slab"/>
              <a:cs typeface="Hepta Slab"/>
              <a:sym typeface="Hepta Slab"/>
            </a:endParaRPr>
          </a:p>
        </p:txBody>
      </p:sp>
      <p:sp>
        <p:nvSpPr>
          <p:cNvPr id="1461" name="Google Shape;1461;p151"/>
          <p:cNvSpPr txBox="1"/>
          <p:nvPr/>
        </p:nvSpPr>
        <p:spPr>
          <a:xfrm>
            <a:off x="3051825"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up story problems and solve them.</a:t>
            </a:r>
            <a:endParaRPr>
              <a:latin typeface="Quicksand"/>
              <a:ea typeface="Quicksand"/>
              <a:cs typeface="Quicksand"/>
              <a:sym typeface="Quicksand"/>
            </a:endParaRPr>
          </a:p>
        </p:txBody>
      </p:sp>
      <p:sp>
        <p:nvSpPr>
          <p:cNvPr id="1462" name="Google Shape;1462;p151"/>
          <p:cNvSpPr/>
          <p:nvPr/>
        </p:nvSpPr>
        <p:spPr>
          <a:xfrm>
            <a:off x="2525327" y="29580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5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K.OA.A.1, K.OA.A.2, K.OA.A.3</a:t>
            </a:r>
            <a:endParaRPr sz="1100">
              <a:latin typeface="Quicksand"/>
              <a:ea typeface="Quicksand"/>
              <a:cs typeface="Quicksand"/>
              <a:sym typeface="Quicksand"/>
            </a:endParaRPr>
          </a:p>
        </p:txBody>
      </p:sp>
      <p:sp>
        <p:nvSpPr>
          <p:cNvPr id="1464" name="Google Shape;1464;p151"/>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68" name="Shape 1468"/>
        <p:cNvGrpSpPr/>
        <p:nvPr/>
      </p:nvGrpSpPr>
      <p:grpSpPr>
        <a:xfrm>
          <a:off x="0" y="0"/>
          <a:ext cx="0" cy="0"/>
          <a:chOff x="0" y="0"/>
          <a:chExt cx="0" cy="0"/>
        </a:xfrm>
      </p:grpSpPr>
      <p:sp>
        <p:nvSpPr>
          <p:cNvPr id="1469" name="Google Shape;1469;p152"/>
          <p:cNvSpPr txBox="1"/>
          <p:nvPr>
            <p:ph type="ctrTitle"/>
          </p:nvPr>
        </p:nvSpPr>
        <p:spPr>
          <a:xfrm>
            <a:off x="571475" y="468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Notice and Wonder: Fruit Stand </a:t>
            </a:r>
            <a:endParaRPr b="0" sz="2600">
              <a:solidFill>
                <a:srgbClr val="595959"/>
              </a:solidFill>
              <a:latin typeface="Hepta Slab"/>
              <a:ea typeface="Hepta Slab"/>
              <a:cs typeface="Hepta Slab"/>
              <a:sym typeface="Hepta Slab"/>
            </a:endParaRPr>
          </a:p>
        </p:txBody>
      </p:sp>
      <p:sp>
        <p:nvSpPr>
          <p:cNvPr id="1470" name="Google Shape;1470;p15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71" name="Google Shape;1471;p152"/>
          <p:cNvSpPr/>
          <p:nvPr/>
        </p:nvSpPr>
        <p:spPr>
          <a:xfrm rot="613822">
            <a:off x="6714988" y="2155307"/>
            <a:ext cx="1961078" cy="964533"/>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52"/>
          <p:cNvSpPr/>
          <p:nvPr/>
        </p:nvSpPr>
        <p:spPr>
          <a:xfrm rot="-880438">
            <a:off x="589108" y="1916614"/>
            <a:ext cx="1961168" cy="964429"/>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52"/>
          <p:cNvSpPr txBox="1"/>
          <p:nvPr/>
        </p:nvSpPr>
        <p:spPr>
          <a:xfrm rot="-880090">
            <a:off x="589610" y="2008589"/>
            <a:ext cx="1972589" cy="87238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t>What do you notice?</a:t>
            </a:r>
            <a:endParaRPr b="1" sz="1900"/>
          </a:p>
        </p:txBody>
      </p:sp>
      <p:sp>
        <p:nvSpPr>
          <p:cNvPr id="1474" name="Google Shape;1474;p152"/>
          <p:cNvSpPr txBox="1"/>
          <p:nvPr/>
        </p:nvSpPr>
        <p:spPr>
          <a:xfrm rot="613959">
            <a:off x="6944771" y="2260667"/>
            <a:ext cx="1639782" cy="87249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t>What do you wonder?</a:t>
            </a:r>
            <a:endParaRPr b="1" sz="1900"/>
          </a:p>
        </p:txBody>
      </p:sp>
      <p:pic>
        <p:nvPicPr>
          <p:cNvPr id="1475" name="Google Shape;1475;p152"/>
          <p:cNvPicPr preferRelativeResize="0"/>
          <p:nvPr/>
        </p:nvPicPr>
        <p:blipFill>
          <a:blip r:embed="rId3">
            <a:alphaModFix/>
          </a:blip>
          <a:stretch>
            <a:fillRect/>
          </a:stretch>
        </p:blipFill>
        <p:spPr>
          <a:xfrm>
            <a:off x="2792992" y="1419021"/>
            <a:ext cx="3699522" cy="255580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79" name="Shape 1479"/>
        <p:cNvGrpSpPr/>
        <p:nvPr/>
      </p:nvGrpSpPr>
      <p:grpSpPr>
        <a:xfrm>
          <a:off x="0" y="0"/>
          <a:ext cx="0" cy="0"/>
          <a:chOff x="0" y="0"/>
          <a:chExt cx="0" cy="0"/>
        </a:xfrm>
      </p:grpSpPr>
      <p:sp>
        <p:nvSpPr>
          <p:cNvPr id="1480" name="Google Shape;1480;p153"/>
          <p:cNvSpPr txBox="1"/>
          <p:nvPr>
            <p:ph type="ctrTitle"/>
          </p:nvPr>
        </p:nvSpPr>
        <p:spPr>
          <a:xfrm>
            <a:off x="496425" y="362100"/>
            <a:ext cx="7772400" cy="61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Fruit Story Problems </a:t>
            </a:r>
            <a:endParaRPr b="0" sz="3000">
              <a:solidFill>
                <a:srgbClr val="595959"/>
              </a:solidFill>
              <a:latin typeface="Hepta Slab"/>
              <a:ea typeface="Hepta Slab"/>
              <a:cs typeface="Hepta Slab"/>
              <a:sym typeface="Hepta Slab"/>
            </a:endParaRPr>
          </a:p>
        </p:txBody>
      </p:sp>
      <p:sp>
        <p:nvSpPr>
          <p:cNvPr id="1481" name="Google Shape;1481;p1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82" name="Google Shape;1482;p153"/>
          <p:cNvSpPr txBox="1"/>
          <p:nvPr/>
        </p:nvSpPr>
        <p:spPr>
          <a:xfrm>
            <a:off x="653575" y="1108750"/>
            <a:ext cx="4779300" cy="27432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Font typeface="Livvic"/>
              <a:buChar char="●"/>
            </a:pPr>
            <a:r>
              <a:rPr lang="en" sz="1700">
                <a:latin typeface="Livvic"/>
                <a:ea typeface="Livvic"/>
                <a:cs typeface="Livvic"/>
                <a:sym typeface="Livvic"/>
              </a:rPr>
              <a:t>I will roll the cube onto the fruit mat. This tells me which fruit to tell a story about.</a:t>
            </a:r>
            <a:endParaRPr sz="1700">
              <a:latin typeface="Livvic"/>
              <a:ea typeface="Livvic"/>
              <a:cs typeface="Livvic"/>
              <a:sym typeface="Livvic"/>
            </a:endParaRPr>
          </a:p>
          <a:p>
            <a:pPr indent="-336550" lvl="0" marL="457200" rtl="0" algn="l">
              <a:spcBef>
                <a:spcPts val="1000"/>
              </a:spcBef>
              <a:spcAft>
                <a:spcPts val="0"/>
              </a:spcAft>
              <a:buSzPts val="1700"/>
              <a:buFont typeface="Livvic"/>
              <a:buChar char="●"/>
            </a:pPr>
            <a:r>
              <a:rPr lang="en" sz="1700">
                <a:latin typeface="Livvic"/>
                <a:ea typeface="Livvic"/>
                <a:cs typeface="Livvic"/>
                <a:sym typeface="Livvic"/>
              </a:rPr>
              <a:t>I will roll the cube onto the number mat. This tells me how many pieces of fruit I have altogether.</a:t>
            </a:r>
            <a:endParaRPr sz="1700">
              <a:latin typeface="Livvic"/>
              <a:ea typeface="Livvic"/>
              <a:cs typeface="Livvic"/>
              <a:sym typeface="Livvic"/>
            </a:endParaRPr>
          </a:p>
          <a:p>
            <a:pPr indent="-336550" lvl="0" marL="457200" rtl="0" algn="l">
              <a:spcBef>
                <a:spcPts val="1000"/>
              </a:spcBef>
              <a:spcAft>
                <a:spcPts val="1000"/>
              </a:spcAft>
              <a:buSzPts val="1700"/>
              <a:buFont typeface="Livvic"/>
              <a:buChar char="●"/>
            </a:pPr>
            <a:r>
              <a:rPr lang="en" sz="1700">
                <a:latin typeface="Livvic"/>
                <a:ea typeface="Livvic"/>
                <a:cs typeface="Livvic"/>
                <a:sym typeface="Livvic"/>
              </a:rPr>
              <a:t>You will tell a story problem about the fruit and the number that you roll. Remember that your story problem should have two questions at the end. You can write words or draw pictures to help you remember the story problem that you create.</a:t>
            </a:r>
            <a:endParaRPr sz="1700">
              <a:latin typeface="Livvic"/>
              <a:ea typeface="Livvic"/>
              <a:cs typeface="Livvic"/>
              <a:sym typeface="Livvic"/>
            </a:endParaRPr>
          </a:p>
        </p:txBody>
      </p:sp>
      <p:pic>
        <p:nvPicPr>
          <p:cNvPr id="1483" name="Google Shape;1483;p153"/>
          <p:cNvPicPr preferRelativeResize="0"/>
          <p:nvPr/>
        </p:nvPicPr>
        <p:blipFill>
          <a:blip r:embed="rId3">
            <a:alphaModFix/>
          </a:blip>
          <a:stretch>
            <a:fillRect/>
          </a:stretch>
        </p:blipFill>
        <p:spPr>
          <a:xfrm>
            <a:off x="5529300" y="1194475"/>
            <a:ext cx="3013701" cy="295247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87" name="Shape 1487"/>
        <p:cNvGrpSpPr/>
        <p:nvPr/>
      </p:nvGrpSpPr>
      <p:grpSpPr>
        <a:xfrm>
          <a:off x="0" y="0"/>
          <a:ext cx="0" cy="0"/>
          <a:chOff x="0" y="0"/>
          <a:chExt cx="0" cy="0"/>
        </a:xfrm>
      </p:grpSpPr>
      <p:sp>
        <p:nvSpPr>
          <p:cNvPr id="1488" name="Google Shape;1488;p154"/>
          <p:cNvSpPr txBox="1"/>
          <p:nvPr>
            <p:ph type="ctrTitle"/>
          </p:nvPr>
        </p:nvSpPr>
        <p:spPr>
          <a:xfrm>
            <a:off x="496425" y="362100"/>
            <a:ext cx="7772400" cy="61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All the Solutions</a:t>
            </a:r>
            <a:endParaRPr b="0" sz="3000">
              <a:solidFill>
                <a:srgbClr val="595959"/>
              </a:solidFill>
              <a:latin typeface="Hepta Slab"/>
              <a:ea typeface="Hepta Slab"/>
              <a:cs typeface="Hepta Slab"/>
              <a:sym typeface="Hepta Slab"/>
            </a:endParaRPr>
          </a:p>
        </p:txBody>
      </p:sp>
      <p:sp>
        <p:nvSpPr>
          <p:cNvPr id="1489" name="Google Shape;1489;p1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90" name="Google Shape;1490;p154"/>
          <p:cNvSpPr txBox="1"/>
          <p:nvPr/>
        </p:nvSpPr>
        <p:spPr>
          <a:xfrm>
            <a:off x="4736300" y="1307300"/>
            <a:ext cx="3739800" cy="31611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Font typeface="Livvic"/>
              <a:buChar char="●"/>
            </a:pPr>
            <a:r>
              <a:rPr lang="en" sz="1900">
                <a:latin typeface="Livvic"/>
                <a:ea typeface="Livvic"/>
                <a:cs typeface="Livvic"/>
                <a:sym typeface="Livvic"/>
              </a:rPr>
              <a:t>Tell your new partner your story problem.</a:t>
            </a:r>
            <a:endParaRPr sz="1900">
              <a:latin typeface="Livvic"/>
              <a:ea typeface="Livvic"/>
              <a:cs typeface="Livvic"/>
              <a:sym typeface="Livvic"/>
            </a:endParaRPr>
          </a:p>
          <a:p>
            <a:pPr indent="-349250" lvl="0" marL="457200" rtl="0" algn="l">
              <a:spcBef>
                <a:spcPts val="0"/>
              </a:spcBef>
              <a:spcAft>
                <a:spcPts val="0"/>
              </a:spcAft>
              <a:buSzPts val="1900"/>
              <a:buFont typeface="Livvic"/>
              <a:buChar char="●"/>
            </a:pPr>
            <a:r>
              <a:rPr lang="en" sz="1900">
                <a:latin typeface="Livvic"/>
                <a:ea typeface="Livvic"/>
                <a:cs typeface="Livvic"/>
                <a:sym typeface="Livvic"/>
              </a:rPr>
              <a:t>What are you trying to figure out?</a:t>
            </a:r>
            <a:endParaRPr sz="1900">
              <a:latin typeface="Livvic"/>
              <a:ea typeface="Livvic"/>
              <a:cs typeface="Livvic"/>
              <a:sym typeface="Livvic"/>
            </a:endParaRPr>
          </a:p>
          <a:p>
            <a:pPr indent="-349250" lvl="0" marL="457200" rtl="0" algn="l">
              <a:spcBef>
                <a:spcPts val="0"/>
              </a:spcBef>
              <a:spcAft>
                <a:spcPts val="0"/>
              </a:spcAft>
              <a:buSzPts val="1900"/>
              <a:buFont typeface="Livvic"/>
              <a:buChar char="●"/>
            </a:pPr>
            <a:r>
              <a:rPr lang="en" sz="1900">
                <a:latin typeface="Livvic"/>
                <a:ea typeface="Livvic"/>
                <a:cs typeface="Livvic"/>
                <a:sym typeface="Livvic"/>
              </a:rPr>
              <a:t>Work with your partner to show as many possible solutions for the story problem.</a:t>
            </a:r>
            <a:endParaRPr sz="1900">
              <a:latin typeface="Livvic"/>
              <a:ea typeface="Livvic"/>
              <a:cs typeface="Livvic"/>
              <a:sym typeface="Livvic"/>
            </a:endParaRPr>
          </a:p>
          <a:p>
            <a:pPr indent="-349250" lvl="0" marL="457200" rtl="0" algn="l">
              <a:spcBef>
                <a:spcPts val="0"/>
              </a:spcBef>
              <a:spcAft>
                <a:spcPts val="0"/>
              </a:spcAft>
              <a:buSzPts val="1900"/>
              <a:buFont typeface="Livvic"/>
              <a:buChar char="●"/>
            </a:pPr>
            <a:r>
              <a:rPr lang="en" sz="1900">
                <a:latin typeface="Livvic"/>
                <a:ea typeface="Livvic"/>
                <a:cs typeface="Livvic"/>
                <a:sym typeface="Livvic"/>
              </a:rPr>
              <a:t>Show your thinking using drawings, numbers, words, or objects.</a:t>
            </a:r>
            <a:endParaRPr sz="1900">
              <a:latin typeface="Livvic"/>
              <a:ea typeface="Livvic"/>
              <a:cs typeface="Livvic"/>
              <a:sym typeface="Livvic"/>
            </a:endParaRPr>
          </a:p>
        </p:txBody>
      </p:sp>
      <p:pic>
        <p:nvPicPr>
          <p:cNvPr id="1491" name="Google Shape;1491;p154"/>
          <p:cNvPicPr preferRelativeResize="0"/>
          <p:nvPr/>
        </p:nvPicPr>
        <p:blipFill>
          <a:blip r:embed="rId3">
            <a:alphaModFix/>
          </a:blip>
          <a:stretch>
            <a:fillRect/>
          </a:stretch>
        </p:blipFill>
        <p:spPr>
          <a:xfrm>
            <a:off x="1135900" y="1258775"/>
            <a:ext cx="3013701" cy="295247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5" name="Shape 1495"/>
        <p:cNvGrpSpPr/>
        <p:nvPr/>
      </p:nvGrpSpPr>
      <p:grpSpPr>
        <a:xfrm>
          <a:off x="0" y="0"/>
          <a:ext cx="0" cy="0"/>
          <a:chOff x="0" y="0"/>
          <a:chExt cx="0" cy="0"/>
        </a:xfrm>
      </p:grpSpPr>
      <p:sp>
        <p:nvSpPr>
          <p:cNvPr id="1496" name="Google Shape;1496;p15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97" name="Google Shape;1497;p155"/>
          <p:cNvSpPr txBox="1"/>
          <p:nvPr/>
        </p:nvSpPr>
        <p:spPr>
          <a:xfrm>
            <a:off x="1552625" y="2565800"/>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498" name="Google Shape;1498;p155"/>
          <p:cNvSpPr/>
          <p:nvPr/>
        </p:nvSpPr>
        <p:spPr>
          <a:xfrm flipH="1">
            <a:off x="1552617" y="1894300"/>
            <a:ext cx="2685502" cy="17349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99" name="Google Shape;1499;p155"/>
          <p:cNvPicPr preferRelativeResize="0"/>
          <p:nvPr/>
        </p:nvPicPr>
        <p:blipFill>
          <a:blip r:embed="rId3">
            <a:alphaModFix/>
          </a:blip>
          <a:stretch>
            <a:fillRect/>
          </a:stretch>
        </p:blipFill>
        <p:spPr>
          <a:xfrm>
            <a:off x="4621438" y="2821725"/>
            <a:ext cx="1765675" cy="1562250"/>
          </a:xfrm>
          <a:prstGeom prst="rect">
            <a:avLst/>
          </a:prstGeom>
          <a:noFill/>
          <a:ln>
            <a:noFill/>
          </a:ln>
        </p:spPr>
      </p:pic>
      <p:sp>
        <p:nvSpPr>
          <p:cNvPr id="1500" name="Google Shape;1500;p155"/>
          <p:cNvSpPr txBox="1"/>
          <p:nvPr/>
        </p:nvSpPr>
        <p:spPr>
          <a:xfrm>
            <a:off x="1804850" y="2214550"/>
            <a:ext cx="2335800" cy="109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How can we organize our work to show that we have all the solutions?</a:t>
            </a:r>
            <a:endParaRPr>
              <a:solidFill>
                <a:schemeClr val="dk1"/>
              </a:solidFill>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p:txBody>
      </p:sp>
      <p:sp>
        <p:nvSpPr>
          <p:cNvPr id="1501" name="Google Shape;1501;p155"/>
          <p:cNvSpPr txBox="1"/>
          <p:nvPr/>
        </p:nvSpPr>
        <p:spPr>
          <a:xfrm>
            <a:off x="589350" y="589350"/>
            <a:ext cx="73539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Hepta Slab"/>
                <a:ea typeface="Hepta Slab"/>
                <a:cs typeface="Hepta Slab"/>
                <a:sym typeface="Hepta Slab"/>
              </a:rPr>
              <a:t>In the story problems, we saw that there were a lot of different solutions. </a:t>
            </a:r>
            <a:endParaRPr sz="2300">
              <a:latin typeface="Hepta Slab"/>
              <a:ea typeface="Hepta Slab"/>
              <a:cs typeface="Hepta Slab"/>
              <a:sym typeface="Hepta Slab"/>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