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Lst>
  <p:sldSz cy="5143500" cx="9144000"/>
  <p:notesSz cx="6858000" cy="9144000"/>
  <p:embeddedFontLst>
    <p:embeddedFont>
      <p:font typeface="Raleway"/>
      <p:regular r:id="rId153"/>
      <p:bold r:id="rId154"/>
      <p:italic r:id="rId155"/>
      <p:boldItalic r:id="rId156"/>
    </p:embeddedFont>
    <p:embeddedFont>
      <p:font typeface="Raleway ExtraBold"/>
      <p:bold r:id="rId157"/>
      <p:boldItalic r:id="rId158"/>
    </p:embeddedFont>
    <p:embeddedFont>
      <p:font typeface="Amatic SC"/>
      <p:regular r:id="rId159"/>
      <p:bold r:id="rId160"/>
    </p:embeddedFont>
    <p:embeddedFont>
      <p:font typeface="Nixie One"/>
      <p:regular r:id="rId161"/>
    </p:embeddedFont>
    <p:embeddedFont>
      <p:font typeface="Hepta Slab"/>
      <p:regular r:id="rId162"/>
      <p:bold r:id="rId163"/>
    </p:embeddedFont>
    <p:embeddedFont>
      <p:font typeface="Livvic"/>
      <p:regular r:id="rId164"/>
      <p:bold r:id="rId165"/>
      <p:italic r:id="rId166"/>
      <p:boldItalic r:id="rId167"/>
    </p:embeddedFont>
    <p:embeddedFont>
      <p:font typeface="Quicksand"/>
      <p:regular r:id="rId168"/>
      <p:bold r:id="rId169"/>
    </p:embeddedFont>
    <p:embeddedFont>
      <p:font typeface="Caveat Brush"/>
      <p:regular r:id="rId1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170" Type="http://schemas.openxmlformats.org/officeDocument/2006/relationships/font" Target="fonts/CaveatBrush-regular.fntdata"/><Relationship Id="rId67" Type="http://schemas.openxmlformats.org/officeDocument/2006/relationships/slide" Target="slides/slide63.xml"/><Relationship Id="rId60" Type="http://schemas.openxmlformats.org/officeDocument/2006/relationships/slide" Target="slides/slide56.xml"/><Relationship Id="rId165" Type="http://schemas.openxmlformats.org/officeDocument/2006/relationships/font" Target="fonts/Livvic-bold.fntdata"/><Relationship Id="rId69" Type="http://schemas.openxmlformats.org/officeDocument/2006/relationships/slide" Target="slides/slide65.xml"/><Relationship Id="rId164" Type="http://schemas.openxmlformats.org/officeDocument/2006/relationships/font" Target="fonts/Livvic-regular.fntdata"/><Relationship Id="rId163" Type="http://schemas.openxmlformats.org/officeDocument/2006/relationships/font" Target="fonts/HeptaSlab-bold.fntdata"/><Relationship Id="rId162" Type="http://schemas.openxmlformats.org/officeDocument/2006/relationships/font" Target="fonts/HeptaSlab-regular.fntdata"/><Relationship Id="rId169" Type="http://schemas.openxmlformats.org/officeDocument/2006/relationships/font" Target="fonts/Quicksand-bold.fntdata"/><Relationship Id="rId168" Type="http://schemas.openxmlformats.org/officeDocument/2006/relationships/font" Target="fonts/Quicksand-regular.fntdata"/><Relationship Id="rId167" Type="http://schemas.openxmlformats.org/officeDocument/2006/relationships/font" Target="fonts/Livvic-boldItalic.fntdata"/><Relationship Id="rId166" Type="http://schemas.openxmlformats.org/officeDocument/2006/relationships/font" Target="fonts/Livvic-italic.fntdata"/><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font" Target="fonts/NixieOne-regular.fntdata"/><Relationship Id="rId54" Type="http://schemas.openxmlformats.org/officeDocument/2006/relationships/slide" Target="slides/slide50.xml"/><Relationship Id="rId160" Type="http://schemas.openxmlformats.org/officeDocument/2006/relationships/font" Target="fonts/AmaticSC-bold.fntdata"/><Relationship Id="rId57" Type="http://schemas.openxmlformats.org/officeDocument/2006/relationships/slide" Target="slides/slide53.xml"/><Relationship Id="rId56" Type="http://schemas.openxmlformats.org/officeDocument/2006/relationships/slide" Target="slides/slide52.xml"/><Relationship Id="rId159" Type="http://schemas.openxmlformats.org/officeDocument/2006/relationships/font" Target="fonts/AmaticSC-regular.fntdata"/><Relationship Id="rId59" Type="http://schemas.openxmlformats.org/officeDocument/2006/relationships/slide" Target="slides/slide55.xml"/><Relationship Id="rId154" Type="http://schemas.openxmlformats.org/officeDocument/2006/relationships/font" Target="fonts/Raleway-bold.fntdata"/><Relationship Id="rId58" Type="http://schemas.openxmlformats.org/officeDocument/2006/relationships/slide" Target="slides/slide54.xml"/><Relationship Id="rId153" Type="http://schemas.openxmlformats.org/officeDocument/2006/relationships/font" Target="fonts/Raleway-regular.fntdata"/><Relationship Id="rId152" Type="http://schemas.openxmlformats.org/officeDocument/2006/relationships/slide" Target="slides/slide148.xml"/><Relationship Id="rId151" Type="http://schemas.openxmlformats.org/officeDocument/2006/relationships/slide" Target="slides/slide147.xml"/><Relationship Id="rId158" Type="http://schemas.openxmlformats.org/officeDocument/2006/relationships/font" Target="fonts/RalewayExtraBold-boldItalic.fntdata"/><Relationship Id="rId157" Type="http://schemas.openxmlformats.org/officeDocument/2006/relationships/font" Target="fonts/RalewayExtraBold-bold.fntdata"/><Relationship Id="rId156" Type="http://schemas.openxmlformats.org/officeDocument/2006/relationships/font" Target="fonts/Raleway-boldItalic.fntdata"/><Relationship Id="rId155" Type="http://schemas.openxmlformats.org/officeDocument/2006/relationships/font" Target="fonts/Raleway-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9b57f8316d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9b57f8316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9b57f8316d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9b57f8316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9b57f8316d_9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9b57f8316d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9b57f8316d_9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9b57f8316d_9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9b57f8316d_9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9b57f8316d_9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9b57f8316d_9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9b57f8316d_9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9b57f8316d_9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9b57f8316d_9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8e3100820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8e3100820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9b57f8316d_9_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9b57f8316d_9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9b57f8316d_9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9b57f8316d_9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9b57f8316d_9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9b57f8316d_9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9b57f8316d_9_1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9b57f8316d_9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9b57f8316d_9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9b57f8316d_9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9b57f8316d_9_2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9b57f8316d_9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9b57f8316d_9_2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9b57f8316d_9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9b57f8316d_9_2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9b57f8316d_9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8a1c706384_0_1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8a1c706384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8e3100820c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8e3100820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9c7ad6c0cf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9c7ad6c0c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9c7ad6c0cf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9c7ad6c0c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8e3100820c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8e3100820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8b65898bbc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8b65898bbc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8e3100820c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8e3100820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8e3100820c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8e310082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9c7ad6c0cf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9c7ad6c0c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9c7ad6c0cf_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9c7ad6c0cf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8e3100820c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8e3100820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9c7ad6c0cf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9c7ad6c0cf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8e3100820c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8e3100820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9c7ad6c0cf_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9c7ad6c0cf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9c7ad6c0cf_0_1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9c7ad6c0cf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9c7ad6c0cf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9c7ad6c0cf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9c7ad6c0cf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9c7ad6c0c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8e3100820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8e3100820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9c7ad6c0cf_0_2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9c7ad6c0cf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8e3100820c_0_2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8e3100820c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9c7ad6c0cf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9c7ad6c0cf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8e3100820c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8e3100820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9c7ad6c0cf_0_2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9c7ad6c0cf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9c7ad6c0cf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9c7ad6c0cf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8e3100820c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8e3100820c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9c7ad6c0cf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9c7ad6c0c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8e3100820c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8e3100820c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9c7ad6c0cf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9c7ad6c0cf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9c7ad6c0cf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9c7ad6c0cf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8e3100820c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8e3100820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8e3100820c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8e3100820c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9c7ad6c0cf_0_3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9c7ad6c0cf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8e3100820c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8e3100820c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9c7ad6c0cf_0_3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9c7ad6c0cf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9c7ad6c0cf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9c7ad6c0cf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9c7ad6c0cf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9c7ad6c0cf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8ff048375d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8ff048375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9c7ad6c0cf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9c7ad6c0c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9c7ad6c0cf_0_4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9c7ad6c0cf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8ff048375d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8ff048375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8ff048375d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8ff04837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8ff048375d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8ff048375d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8ff048375d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8ff048375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9c7ad6c0cf_0_4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9c7ad6c0cf_0_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9c7ad6c0cf_0_6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9c7ad6c0cf_0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8ff048375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8ff04837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8ff048375d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8ff04837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9c7ad6c0cf_0_4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9c7ad6c0cf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8ff048375d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8ff048375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8ff048375d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8ff048375d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9c7ad6c0cf_0_5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9c7ad6c0cf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8ff048375d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8ff048375d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8ff048375d_0_2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8ff048375d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8ff048375d_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8ff048375d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8ff048375d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8ff048375d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8ff048375d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8ff048375d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9c7ad6c0cf_0_5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9c7ad6c0cf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g8ff048375d_0_2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7" name="Google Shape;1167;g8ff048375d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8ff048375d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8ff048375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8ff048375d_0_2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8ff048375d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8ff048375d_0_3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8ff048375d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8ff048375d_0_3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8ff048375d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8ff048375d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8ff048375d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9c7ad6c0cf_0_5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9c7ad6c0cf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8ff048375d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8ff048375d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9c7ad6c0cf_0_5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9c7ad6c0cf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9c7ad6c0cf_0_5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9c7ad6c0cf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9c7ad6c0cf_0_5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9c7ad6c0cf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9c7ad6c0cf_0_5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9c7ad6c0cf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9c7ad6c0cf_0_6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9c7ad6c0cf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9c7ad6c0cf_0_6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9c7ad6c0cf_0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9c7ad6c0cf_0_6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9c7ad6c0cf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9c7ad6c0cf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9c7ad6c0cf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9c7ad6c0cf_0_6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9c7ad6c0cf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9c7ad6c0cf_0_6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9c7ad6c0cf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9c7ad6c0cf_0_6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9c7ad6c0cf_0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9c7ad6c0cf_0_7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9c7ad6c0cf_0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9c7ad6c0cf_0_7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9c7ad6c0cf_0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9c7ad6c0cf_0_7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9c7ad6c0cf_0_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9c7ad6c0cf_0_7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9c7ad6c0cf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9c7ad6c0cf_0_7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9c7ad6c0cf_0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9c7ad6c0cf_0_7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9c7ad6c0cf_0_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g9c7ad6c0cf_0_7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2" name="Google Shape;1402;g9c7ad6c0cf_0_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g9c7ad6c0cf_0_8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3" name="Google Shape;1413;g9c7ad6c0cf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9c7ad6c0cf_0_8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2" name="Google Shape;1422;g9c7ad6c0cf_0_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9c7ad6c0cf_0_8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9c7ad6c0cf_0_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9c7ad6c0cf_0_8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8" name="Google Shape;1438;g9c7ad6c0cf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9c7ad6c0cf_0_8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9c7ad6c0cf_0_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9c7ad6c0cf_0_8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9c7ad6c0cf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8ff048375d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8ff048375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9c7ad6c0cf_0_8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9c7ad6c0cf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9c7ad6c0cf_0_8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9c7ad6c0cf_0_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9c7ad6c0cf_0_8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9c7ad6c0cf_0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g9c7ad6c0cf_0_9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8" name="Google Shape;1508;g9c7ad6c0cf_0_9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9c7ad6c0cf_0_9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9c7ad6c0cf_0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40" Type="http://schemas.openxmlformats.org/officeDocument/2006/relationships/slide" Target="/ppt/slides/slide64.xml"/><Relationship Id="rId42" Type="http://schemas.openxmlformats.org/officeDocument/2006/relationships/slide" Target="/ppt/slides/slide64.xml"/><Relationship Id="rId41" Type="http://schemas.openxmlformats.org/officeDocument/2006/relationships/slide" Target="/ppt/slides/slide94.xml"/><Relationship Id="rId44" Type="http://schemas.openxmlformats.org/officeDocument/2006/relationships/slide" Target="/ppt/slides/slide64.xml"/><Relationship Id="rId43" Type="http://schemas.openxmlformats.org/officeDocument/2006/relationships/slide" Target="/ppt/slides/slide100.xml"/><Relationship Id="rId46" Type="http://schemas.openxmlformats.org/officeDocument/2006/relationships/slide" Target="/ppt/slides/slide64.xml"/><Relationship Id="rId45" Type="http://schemas.openxmlformats.org/officeDocument/2006/relationships/slide" Target="/ppt/slides/slide106.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xml"/><Relationship Id="rId9" Type="http://schemas.openxmlformats.org/officeDocument/2006/relationships/slide" Target="/ppt/slides/slide24.xml"/><Relationship Id="rId48" Type="http://schemas.openxmlformats.org/officeDocument/2006/relationships/slide" Target="/ppt/slides/slide64.xml"/><Relationship Id="rId47" Type="http://schemas.openxmlformats.org/officeDocument/2006/relationships/slide" Target="/ppt/slides/slide113.xml"/><Relationship Id="rId49" Type="http://schemas.openxmlformats.org/officeDocument/2006/relationships/slide" Target="/ppt/slides/slide119.xml"/><Relationship Id="rId5" Type="http://schemas.openxmlformats.org/officeDocument/2006/relationships/slide" Target="/ppt/slides/slide10.xml"/><Relationship Id="rId6" Type="http://schemas.openxmlformats.org/officeDocument/2006/relationships/slide" Target="/ppt/slides/slide10.xml"/><Relationship Id="rId7" Type="http://schemas.openxmlformats.org/officeDocument/2006/relationships/slide" Target="/ppt/slides/slide16.xml"/><Relationship Id="rId8" Type="http://schemas.openxmlformats.org/officeDocument/2006/relationships/slide" Target="/ppt/slides/slide16.xml"/><Relationship Id="rId31" Type="http://schemas.openxmlformats.org/officeDocument/2006/relationships/slide" Target="/ppt/slides/slide64.xml"/><Relationship Id="rId30" Type="http://schemas.openxmlformats.org/officeDocument/2006/relationships/slide" Target="/ppt/slides/slide64.xml"/><Relationship Id="rId33" Type="http://schemas.openxmlformats.org/officeDocument/2006/relationships/slide" Target="/ppt/slides/slide64.xml"/><Relationship Id="rId32" Type="http://schemas.openxmlformats.org/officeDocument/2006/relationships/slide" Target="/ppt/slides/slide64.xml"/><Relationship Id="rId35" Type="http://schemas.openxmlformats.org/officeDocument/2006/relationships/slide" Target="/ppt/slides/slide71.xml"/><Relationship Id="rId34" Type="http://schemas.openxmlformats.org/officeDocument/2006/relationships/slide" Target="/ppt/slides/slide71.xml"/><Relationship Id="rId37" Type="http://schemas.openxmlformats.org/officeDocument/2006/relationships/slide" Target="/ppt/slides/slide78.xml"/><Relationship Id="rId36" Type="http://schemas.openxmlformats.org/officeDocument/2006/relationships/slide" Target="/ppt/slides/slide64.xml"/><Relationship Id="rId39" Type="http://schemas.openxmlformats.org/officeDocument/2006/relationships/slide" Target="/ppt/slides/slide86.xml"/><Relationship Id="rId38" Type="http://schemas.openxmlformats.org/officeDocument/2006/relationships/slide" Target="/ppt/slides/slide64.xml"/><Relationship Id="rId20" Type="http://schemas.openxmlformats.org/officeDocument/2006/relationships/slide" Target="/ppt/slides/slide51.xml"/><Relationship Id="rId22" Type="http://schemas.openxmlformats.org/officeDocument/2006/relationships/slide" Target="/ppt/slides/slide51.xml"/><Relationship Id="rId21" Type="http://schemas.openxmlformats.org/officeDocument/2006/relationships/slide" Target="/ppt/slides/slide51.xml"/><Relationship Id="rId24" Type="http://schemas.openxmlformats.org/officeDocument/2006/relationships/slide" Target="/ppt/slides/slide57.xml"/><Relationship Id="rId23" Type="http://schemas.openxmlformats.org/officeDocument/2006/relationships/slide" Target="/ppt/slides/slide57.xml"/><Relationship Id="rId26" Type="http://schemas.openxmlformats.org/officeDocument/2006/relationships/hyperlink" Target="https://www.flourishkh.com/" TargetMode="External"/><Relationship Id="rId25" Type="http://schemas.openxmlformats.org/officeDocument/2006/relationships/slide" Target="/ppt/slides/slide57.xml"/><Relationship Id="rId28" Type="http://schemas.openxmlformats.org/officeDocument/2006/relationships/hyperlink" Target="https://www.gregtangmath.com/games" TargetMode="External"/><Relationship Id="rId27" Type="http://schemas.openxmlformats.org/officeDocument/2006/relationships/image" Target="../media/image4.png"/><Relationship Id="rId29" Type="http://schemas.openxmlformats.org/officeDocument/2006/relationships/image" Target="../media/image1.png"/><Relationship Id="rId51" Type="http://schemas.openxmlformats.org/officeDocument/2006/relationships/slide" Target="/ppt/slides/slide125.xml"/><Relationship Id="rId50" Type="http://schemas.openxmlformats.org/officeDocument/2006/relationships/slide" Target="/ppt/slides/slide64.xml"/><Relationship Id="rId53" Type="http://schemas.openxmlformats.org/officeDocument/2006/relationships/slide" Target="/ppt/slides/slide131.xml"/><Relationship Id="rId52" Type="http://schemas.openxmlformats.org/officeDocument/2006/relationships/slide" Target="/ppt/slides/slide64.xml"/><Relationship Id="rId11" Type="http://schemas.openxmlformats.org/officeDocument/2006/relationships/slide" Target="/ppt/slides/slide30.xml"/><Relationship Id="rId55" Type="http://schemas.openxmlformats.org/officeDocument/2006/relationships/slide" Target="/ppt/slides/slide137.xml"/><Relationship Id="rId10" Type="http://schemas.openxmlformats.org/officeDocument/2006/relationships/slide" Target="/ppt/slides/slide24.xml"/><Relationship Id="rId54" Type="http://schemas.openxmlformats.org/officeDocument/2006/relationships/slide" Target="/ppt/slides/slide64.xml"/><Relationship Id="rId13" Type="http://schemas.openxmlformats.org/officeDocument/2006/relationships/slide" Target="/ppt/slides/slide30.xml"/><Relationship Id="rId57" Type="http://schemas.openxmlformats.org/officeDocument/2006/relationships/slide" Target="/ppt/slides/slide144.xml"/><Relationship Id="rId12" Type="http://schemas.openxmlformats.org/officeDocument/2006/relationships/slide" Target="/ppt/slides/slide30.xml"/><Relationship Id="rId56" Type="http://schemas.openxmlformats.org/officeDocument/2006/relationships/slide" Target="/ppt/slides/slide64.xml"/><Relationship Id="rId15" Type="http://schemas.openxmlformats.org/officeDocument/2006/relationships/slide" Target="/ppt/slides/slide36.xml"/><Relationship Id="rId59" Type="http://schemas.openxmlformats.org/officeDocument/2006/relationships/image" Target="../media/image2.png"/><Relationship Id="rId14" Type="http://schemas.openxmlformats.org/officeDocument/2006/relationships/slide" Target="/ppt/slides/slide36.xml"/><Relationship Id="rId58" Type="http://schemas.openxmlformats.org/officeDocument/2006/relationships/hyperlink" Target="https://toytheater.com/" TargetMode="External"/><Relationship Id="rId17" Type="http://schemas.openxmlformats.org/officeDocument/2006/relationships/slide" Target="/ppt/slides/slide45.xml"/><Relationship Id="rId16" Type="http://schemas.openxmlformats.org/officeDocument/2006/relationships/slide" Target="/ppt/slides/slide36.xml"/><Relationship Id="rId19" Type="http://schemas.openxmlformats.org/officeDocument/2006/relationships/slide" Target="/ppt/slides/slide45.xml"/><Relationship Id="rId18" Type="http://schemas.openxmlformats.org/officeDocument/2006/relationships/slide" Target="/ppt/slides/slide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34.png"/><Relationship Id="rId5"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44.png"/><Relationship Id="rId4" Type="http://schemas.openxmlformats.org/officeDocument/2006/relationships/image" Target="../media/image24.png"/><Relationship Id="rId5"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6.png"/><Relationship Id="rId5"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4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26.png"/><Relationship Id="rId4" Type="http://schemas.openxmlformats.org/officeDocument/2006/relationships/image" Target="../media/image36.png"/><Relationship Id="rId5" Type="http://schemas.openxmlformats.org/officeDocument/2006/relationships/image" Target="../media/image5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8.png"/><Relationship Id="rId4" Type="http://schemas.openxmlformats.org/officeDocument/2006/relationships/image" Target="../media/image40.png"/><Relationship Id="rId5"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32.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31.png"/><Relationship Id="rId4" Type="http://schemas.openxmlformats.org/officeDocument/2006/relationships/image" Target="../media/image38.png"/><Relationship Id="rId5"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41.png"/><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36.png"/><Relationship Id="rId4" Type="http://schemas.openxmlformats.org/officeDocument/2006/relationships/image" Target="../media/image53.png"/><Relationship Id="rId5" Type="http://schemas.openxmlformats.org/officeDocument/2006/relationships/image" Target="../media/image5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18.png"/><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28.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8.png"/><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49.png"/><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36.png"/><Relationship Id="rId4" Type="http://schemas.openxmlformats.org/officeDocument/2006/relationships/image" Target="../media/image50.png"/><Relationship Id="rId5" Type="http://schemas.openxmlformats.org/officeDocument/2006/relationships/image" Target="../media/image6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18.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3.png"/><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6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57.png"/><Relationship Id="rId4" Type="http://schemas.openxmlformats.org/officeDocument/2006/relationships/image" Target="../media/image7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7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36.png"/><Relationship Id="rId4" Type="http://schemas.openxmlformats.org/officeDocument/2006/relationships/image" Target="../media/image50.png"/><Relationship Id="rId5" Type="http://schemas.openxmlformats.org/officeDocument/2006/relationships/image" Target="../media/image5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5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5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4.png"/><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60.png"/><Relationship Id="rId4" Type="http://schemas.openxmlformats.org/officeDocument/2006/relationships/image" Target="../media/image6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62.png"/><Relationship Id="rId4" Type="http://schemas.openxmlformats.org/officeDocument/2006/relationships/image" Target="../media/image8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66.png"/><Relationship Id="rId4" Type="http://schemas.openxmlformats.org/officeDocument/2006/relationships/image" Target="../media/image69.png"/><Relationship Id="rId5" Type="http://schemas.openxmlformats.org/officeDocument/2006/relationships/image" Target="../media/image72.png"/><Relationship Id="rId6" Type="http://schemas.openxmlformats.org/officeDocument/2006/relationships/image" Target="../media/image6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67.png"/><Relationship Id="rId4" Type="http://schemas.openxmlformats.org/officeDocument/2006/relationships/image" Target="../media/image1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4.png"/><Relationship Id="rId4" Type="http://schemas.openxmlformats.org/officeDocument/2006/relationships/image" Target="../media/image8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7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1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66.png"/><Relationship Id="rId4" Type="http://schemas.openxmlformats.org/officeDocument/2006/relationships/image" Target="../media/image69.png"/><Relationship Id="rId5" Type="http://schemas.openxmlformats.org/officeDocument/2006/relationships/image" Target="../media/image72.png"/><Relationship Id="rId6" Type="http://schemas.openxmlformats.org/officeDocument/2006/relationships/image" Target="../media/image6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90.png"/><Relationship Id="rId4" Type="http://schemas.openxmlformats.org/officeDocument/2006/relationships/image" Target="../media/image81.png"/><Relationship Id="rId5" Type="http://schemas.openxmlformats.org/officeDocument/2006/relationships/image" Target="../media/image8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7.xml"/><Relationship Id="rId3" Type="http://schemas.openxmlformats.org/officeDocument/2006/relationships/image" Target="../media/image79.png"/><Relationship Id="rId4" Type="http://schemas.openxmlformats.org/officeDocument/2006/relationships/image" Target="../media/image9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7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8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9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8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76.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8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80.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8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8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9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02.png"/><Relationship Id="rId4" Type="http://schemas.openxmlformats.org/officeDocument/2006/relationships/image" Target="../media/image95.png"/><Relationship Id="rId5" Type="http://schemas.openxmlformats.org/officeDocument/2006/relationships/image" Target="../media/image9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6.png"/><Relationship Id="rId4" Type="http://schemas.openxmlformats.org/officeDocument/2006/relationships/image" Target="../media/image108.png"/><Relationship Id="rId5" Type="http://schemas.openxmlformats.org/officeDocument/2006/relationships/image" Target="../media/image9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03.png"/><Relationship Id="rId4" Type="http://schemas.openxmlformats.org/officeDocument/2006/relationships/image" Target="../media/image98.png"/><Relationship Id="rId5" Type="http://schemas.openxmlformats.org/officeDocument/2006/relationships/image" Target="../media/image10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1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3.png"/><Relationship Id="rId4" Type="http://schemas.openxmlformats.org/officeDocument/2006/relationships/image" Target="../media/image10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96.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7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8.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1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9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0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69.png"/><Relationship Id="rId4" Type="http://schemas.openxmlformats.org/officeDocument/2006/relationships/image" Target="../media/image111.png"/><Relationship Id="rId5" Type="http://schemas.openxmlformats.org/officeDocument/2006/relationships/image" Target="../media/image11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8.png"/><Relationship Id="rId4" Type="http://schemas.openxmlformats.org/officeDocument/2006/relationships/image" Target="../media/image106.png"/><Relationship Id="rId5" Type="http://schemas.openxmlformats.org/officeDocument/2006/relationships/image" Target="../media/image11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1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0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09.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08.png"/><Relationship Id="rId4" Type="http://schemas.openxmlformats.org/officeDocument/2006/relationships/image" Target="../media/image69.png"/><Relationship Id="rId5" Type="http://schemas.openxmlformats.org/officeDocument/2006/relationships/image" Target="../media/image72.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2.xml"/><Relationship Id="rId3" Type="http://schemas.openxmlformats.org/officeDocument/2006/relationships/image" Target="../media/image120.png"/><Relationship Id="rId4" Type="http://schemas.openxmlformats.org/officeDocument/2006/relationships/image" Target="../media/image115.png"/><Relationship Id="rId5" Type="http://schemas.openxmlformats.org/officeDocument/2006/relationships/image" Target="../media/image11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2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31.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3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11.png"/><Relationship Id="rId4" Type="http://schemas.openxmlformats.org/officeDocument/2006/relationships/image" Target="../media/image117.png"/><Relationship Id="rId5" Type="http://schemas.openxmlformats.org/officeDocument/2006/relationships/image" Target="../media/image108.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8.png"/><Relationship Id="rId4" Type="http://schemas.openxmlformats.org/officeDocument/2006/relationships/image" Target="../media/image139.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38.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31.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2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11.png"/><Relationship Id="rId4" Type="http://schemas.openxmlformats.org/officeDocument/2006/relationships/image" Target="../media/image117.png"/><Relationship Id="rId5" Type="http://schemas.openxmlformats.org/officeDocument/2006/relationships/image" Target="../media/image108.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8.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2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21.png"/><Relationship Id="rId4" Type="http://schemas.openxmlformats.org/officeDocument/2006/relationships/image" Target="../media/image128.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19.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11.png"/><Relationship Id="rId4" Type="http://schemas.openxmlformats.org/officeDocument/2006/relationships/image" Target="../media/image108.png"/><Relationship Id="rId5" Type="http://schemas.openxmlformats.org/officeDocument/2006/relationships/image" Target="../media/image69.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8.png"/><Relationship Id="rId4" Type="http://schemas.openxmlformats.org/officeDocument/2006/relationships/image" Target="../media/image125.png"/><Relationship Id="rId5" Type="http://schemas.openxmlformats.org/officeDocument/2006/relationships/image" Target="../media/image11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3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21.png"/><Relationship Id="rId4" Type="http://schemas.openxmlformats.org/officeDocument/2006/relationships/image" Target="../media/image128.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19.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08.png"/><Relationship Id="rId4" Type="http://schemas.openxmlformats.org/officeDocument/2006/relationships/image" Target="../media/image69.png"/><Relationship Id="rId5" Type="http://schemas.openxmlformats.org/officeDocument/2006/relationships/image" Target="../media/image126.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24.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30.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29.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08.png"/><Relationship Id="rId4" Type="http://schemas.openxmlformats.org/officeDocument/2006/relationships/image" Target="../media/image126.png"/><Relationship Id="rId5" Type="http://schemas.openxmlformats.org/officeDocument/2006/relationships/image" Target="../media/image135.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8.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3.xml"/><Relationship Id="rId3" Type="http://schemas.openxmlformats.org/officeDocument/2006/relationships/image" Target="../media/image134.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36.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33.png"/><Relationship Id="rId4" Type="http://schemas.openxmlformats.org/officeDocument/2006/relationships/image" Target="../media/image137.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37.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9" name="Shape 69"/>
        <p:cNvGrpSpPr/>
        <p:nvPr/>
      </p:nvGrpSpPr>
      <p:grpSpPr>
        <a:xfrm>
          <a:off x="0" y="0"/>
          <a:ext cx="0" cy="0"/>
          <a:chOff x="0" y="0"/>
          <a:chExt cx="0" cy="0"/>
        </a:xfrm>
      </p:grpSpPr>
      <p:sp>
        <p:nvSpPr>
          <p:cNvPr id="70" name="Google Shape;70;p16"/>
          <p:cNvSpPr txBox="1"/>
          <p:nvPr>
            <p:ph type="ctrTitle"/>
          </p:nvPr>
        </p:nvSpPr>
        <p:spPr>
          <a:xfrm>
            <a:off x="1851300" y="1634250"/>
            <a:ext cx="6066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Numbers 1–10</a:t>
            </a:r>
            <a:endParaRPr sz="44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3722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Kindergarten </a:t>
            </a:r>
            <a:r>
              <a:rPr lang="en" sz="2000">
                <a:solidFill>
                  <a:srgbClr val="434343"/>
                </a:solidFill>
                <a:latin typeface="Hepta Slab"/>
                <a:ea typeface="Hepta Slab"/>
                <a:cs typeface="Hepta Slab"/>
                <a:sym typeface="Hepta Slab"/>
              </a:rPr>
              <a:t>: Unit 2</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189600" y="4249475"/>
            <a:ext cx="8764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K.CC, K.CC.A.1, K.CC.A.3, K.CC.B.4, K.CC.B.4.b, K.CC.B.5, K.CC.C.6, K.G.B</a:t>
            </a:r>
            <a:endParaRPr sz="1200">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262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K, Unit 2 by Illustrative Mathematics.  </a:t>
            </a:r>
            <a:endParaRPr sz="7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 name="Shape 78"/>
        <p:cNvGrpSpPr/>
        <p:nvPr/>
      </p:nvGrpSpPr>
      <p:grpSpPr>
        <a:xfrm>
          <a:off x="0" y="0"/>
          <a:ext cx="0" cy="0"/>
          <a:chOff x="0" y="0"/>
          <a:chExt cx="0" cy="0"/>
        </a:xfrm>
      </p:grpSpPr>
      <p:grpSp>
        <p:nvGrpSpPr>
          <p:cNvPr id="79" name="Google Shape;79;p17"/>
          <p:cNvGrpSpPr/>
          <p:nvPr/>
        </p:nvGrpSpPr>
        <p:grpSpPr>
          <a:xfrm>
            <a:off x="4586663" y="938796"/>
            <a:ext cx="2537455" cy="2044690"/>
            <a:chOff x="5632317" y="1189775"/>
            <a:chExt cx="3305700" cy="2367087"/>
          </a:xfrm>
        </p:grpSpPr>
        <p:sp>
          <p:nvSpPr>
            <p:cNvPr id="80" name="Google Shape;80;p17"/>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7"/>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Connect quantities with spoken number words and written numbers.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Understand the relationship between number and quantity.  </a:t>
              </a:r>
              <a:endParaRPr sz="1200">
                <a:solidFill>
                  <a:schemeClr val="dk1"/>
                </a:solidFill>
                <a:latin typeface="Quicksand"/>
                <a:ea typeface="Quicksand"/>
                <a:cs typeface="Quicksand"/>
                <a:sym typeface="Quicksand"/>
              </a:endParaRPr>
            </a:p>
          </p:txBody>
        </p:sp>
      </p:grpSp>
      <p:grpSp>
        <p:nvGrpSpPr>
          <p:cNvPr id="82" name="Google Shape;82;p17"/>
          <p:cNvGrpSpPr/>
          <p:nvPr/>
        </p:nvGrpSpPr>
        <p:grpSpPr>
          <a:xfrm>
            <a:off x="0" y="938804"/>
            <a:ext cx="2642795" cy="2763658"/>
            <a:chOff x="0" y="1189989"/>
            <a:chExt cx="3546900" cy="3199419"/>
          </a:xfrm>
        </p:grpSpPr>
        <p:sp>
          <p:nvSpPr>
            <p:cNvPr id="83" name="Google Shape;83;p17"/>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4" name="Google Shape;84;p17"/>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Connect quantities with spoken number words.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Count and compare up to 10 objects and know the number remains the same regardless of the arrangement of the objects.</a:t>
              </a:r>
              <a:endParaRPr sz="1200">
                <a:solidFill>
                  <a:schemeClr val="dk1"/>
                </a:solidFill>
                <a:latin typeface="Quicksand"/>
                <a:ea typeface="Quicksand"/>
                <a:cs typeface="Quicksand"/>
                <a:sym typeface="Quicksand"/>
              </a:endParaRPr>
            </a:p>
          </p:txBody>
        </p:sp>
      </p:grpSp>
      <p:grpSp>
        <p:nvGrpSpPr>
          <p:cNvPr id="85" name="Google Shape;85;p17"/>
          <p:cNvGrpSpPr/>
          <p:nvPr/>
        </p:nvGrpSpPr>
        <p:grpSpPr>
          <a:xfrm>
            <a:off x="2331578" y="938752"/>
            <a:ext cx="2588363" cy="2399676"/>
            <a:chOff x="2944204" y="1189775"/>
            <a:chExt cx="3305700" cy="2778046"/>
          </a:xfrm>
        </p:grpSpPr>
        <p:sp>
          <p:nvSpPr>
            <p:cNvPr id="86" name="Google Shape;86;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7" name="Google Shape;87;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Connect quantities with spoken number words.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Count and compare up to 10 images in organized arrangements and know the number remains the same regardless of the order in which the images are counted.</a:t>
              </a:r>
              <a:endParaRPr sz="1200">
                <a:solidFill>
                  <a:schemeClr val="dk1"/>
                </a:solidFill>
                <a:latin typeface="Quicksand"/>
                <a:ea typeface="Quicksand"/>
                <a:cs typeface="Quicksand"/>
                <a:sym typeface="Quicksand"/>
              </a:endParaRPr>
            </a:p>
          </p:txBody>
        </p:sp>
      </p:grpSp>
      <p:sp>
        <p:nvSpPr>
          <p:cNvPr id="88" name="Google Shape;88;p17"/>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K.CC, K.G.B</a:t>
            </a:r>
            <a:endParaRPr sz="1000">
              <a:latin typeface="Quicksand"/>
              <a:ea typeface="Quicksand"/>
              <a:cs typeface="Quicksand"/>
              <a:sym typeface="Quicksand"/>
            </a:endParaRPr>
          </a:p>
        </p:txBody>
      </p:sp>
      <p:sp>
        <p:nvSpPr>
          <p:cNvPr id="89" name="Google Shape;89;p17"/>
          <p:cNvSpPr txBox="1"/>
          <p:nvPr/>
        </p:nvSpPr>
        <p:spPr>
          <a:xfrm>
            <a:off x="2187263"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7-11</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K.CC</a:t>
            </a:r>
            <a:endParaRPr sz="1000">
              <a:latin typeface="Quicksand"/>
              <a:ea typeface="Quicksand"/>
              <a:cs typeface="Quicksand"/>
              <a:sym typeface="Quicksand"/>
            </a:endParaRPr>
          </a:p>
        </p:txBody>
      </p:sp>
      <p:sp>
        <p:nvSpPr>
          <p:cNvPr id="90" name="Google Shape;90;p17"/>
          <p:cNvSpPr txBox="1"/>
          <p:nvPr/>
        </p:nvSpPr>
        <p:spPr>
          <a:xfrm>
            <a:off x="453405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12-16</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K.CC</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91" name="Google Shape;91;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2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Math In Our World</a:t>
            </a:r>
            <a:endParaRPr sz="1800">
              <a:latin typeface="Hepta Slab"/>
              <a:ea typeface="Hepta Slab"/>
              <a:cs typeface="Hepta Slab"/>
              <a:sym typeface="Hepta Slab"/>
            </a:endParaRPr>
          </a:p>
        </p:txBody>
      </p:sp>
      <p:grpSp>
        <p:nvGrpSpPr>
          <p:cNvPr id="92" name="Google Shape;92;p17"/>
          <p:cNvGrpSpPr/>
          <p:nvPr/>
        </p:nvGrpSpPr>
        <p:grpSpPr>
          <a:xfrm>
            <a:off x="6743461" y="938750"/>
            <a:ext cx="2371840" cy="2399676"/>
            <a:chOff x="2944204" y="1189775"/>
            <a:chExt cx="3305700" cy="2778046"/>
          </a:xfrm>
        </p:grpSpPr>
        <p:sp>
          <p:nvSpPr>
            <p:cNvPr id="93" name="Google Shape;93;p17"/>
            <p:cNvSpPr/>
            <p:nvPr/>
          </p:nvSpPr>
          <p:spPr>
            <a:xfrm>
              <a:off x="2944204" y="1189775"/>
              <a:ext cx="3305700" cy="669000"/>
            </a:xfrm>
            <a:prstGeom prst="chevron">
              <a:avLst>
                <a:gd fmla="val 50000" name="adj"/>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94" name="Google Shape;94;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Compare written numbers 1–10. </a:t>
              </a:r>
              <a:endParaRPr sz="1200">
                <a:solidFill>
                  <a:schemeClr val="dk1"/>
                </a:solidFill>
                <a:latin typeface="Quicksand"/>
                <a:ea typeface="Quicksand"/>
                <a:cs typeface="Quicksand"/>
                <a:sym typeface="Quicksand"/>
              </a:endParaRPr>
            </a:p>
          </p:txBody>
        </p:sp>
      </p:grpSp>
      <p:sp>
        <p:nvSpPr>
          <p:cNvPr id="95" name="Google Shape;95;p17"/>
          <p:cNvSpPr txBox="1"/>
          <p:nvPr/>
        </p:nvSpPr>
        <p:spPr>
          <a:xfrm>
            <a:off x="64726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17-22</a:t>
            </a:r>
            <a:endParaRPr>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9" name="Shape 99"/>
        <p:cNvGrpSpPr/>
        <p:nvPr/>
      </p:nvGrpSpPr>
      <p:grpSpPr>
        <a:xfrm>
          <a:off x="0" y="0"/>
          <a:ext cx="0" cy="0"/>
          <a:chOff x="0" y="0"/>
          <a:chExt cx="0" cy="0"/>
        </a:xfrm>
      </p:grpSpPr>
      <p:sp>
        <p:nvSpPr>
          <p:cNvPr id="100" name="Google Shape;100;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2 Quick Links</a:t>
            </a:r>
            <a:endParaRPr sz="3200">
              <a:solidFill>
                <a:srgbClr val="434343"/>
              </a:solidFill>
              <a:latin typeface="Gayathri"/>
              <a:ea typeface="Gayathri"/>
              <a:cs typeface="Gayathri"/>
              <a:sym typeface="Gayathri"/>
            </a:endParaRPr>
          </a:p>
        </p:txBody>
      </p:sp>
      <p:sp>
        <p:nvSpPr>
          <p:cNvPr id="101" name="Google Shape;101;p18">
            <a:hlinkClick action="ppaction://hlinksldjump" r:id="rId3"/>
          </p:cNvPr>
          <p:cNvSpPr txBox="1"/>
          <p:nvPr/>
        </p:nvSpPr>
        <p:spPr>
          <a:xfrm>
            <a:off x="67737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2" name="Google Shape;102;p18">
            <a:hlinkClick action="ppaction://hlinksldjump" r:id="rId5"/>
          </p:cNvPr>
          <p:cNvSpPr txBox="1"/>
          <p:nvPr/>
        </p:nvSpPr>
        <p:spPr>
          <a:xfrm>
            <a:off x="1680950"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3" name="Google Shape;103;p18">
            <a:hlinkClick action="ppaction://hlinksldjump" r:id="rId7"/>
          </p:cNvPr>
          <p:cNvSpPr txBox="1"/>
          <p:nvPr/>
        </p:nvSpPr>
        <p:spPr>
          <a:xfrm>
            <a:off x="2742400"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4" name="Google Shape;104;p18">
            <a:hlinkClick action="ppaction://hlinksldjump" r:id="rId9"/>
          </p:cNvPr>
          <p:cNvSpPr txBox="1"/>
          <p:nvPr/>
        </p:nvSpPr>
        <p:spPr>
          <a:xfrm>
            <a:off x="3803850"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5" name="Google Shape;105;p18">
            <a:hlinkClick action="ppaction://hlinksldjump" r:id="rId11"/>
          </p:cNvPr>
          <p:cNvSpPr txBox="1"/>
          <p:nvPr/>
        </p:nvSpPr>
        <p:spPr>
          <a:xfrm>
            <a:off x="480742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14"/>
          </p:cNvPr>
          <p:cNvSpPr txBox="1"/>
          <p:nvPr/>
        </p:nvSpPr>
        <p:spPr>
          <a:xfrm>
            <a:off x="5711350"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17"/>
          </p:cNvPr>
          <p:cNvSpPr txBox="1"/>
          <p:nvPr/>
        </p:nvSpPr>
        <p:spPr>
          <a:xfrm>
            <a:off x="661527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08" name="Google Shape;108;p18">
            <a:hlinkClick action="ppaction://hlinksldjump" r:id="rId20"/>
          </p:cNvPr>
          <p:cNvSpPr txBox="1"/>
          <p:nvPr/>
        </p:nvSpPr>
        <p:spPr>
          <a:xfrm>
            <a:off x="677375"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09" name="Google Shape;109;p18">
            <a:hlinkClick action="ppaction://hlinksldjump" r:id="rId23"/>
          </p:cNvPr>
          <p:cNvSpPr txBox="1"/>
          <p:nvPr/>
        </p:nvSpPr>
        <p:spPr>
          <a:xfrm>
            <a:off x="1680950"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10" name="Google Shape;110;p18">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11" name="Google Shape;111;p18">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2" name="Google Shape;112;p18">
            <a:hlinkClick action="ppaction://hlinksldjump" r:id="rId30"/>
          </p:cNvPr>
          <p:cNvSpPr txBox="1"/>
          <p:nvPr/>
        </p:nvSpPr>
        <p:spPr>
          <a:xfrm>
            <a:off x="2742400"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3" name="Google Shape;113;p18"/>
          <p:cNvGrpSpPr/>
          <p:nvPr/>
        </p:nvGrpSpPr>
        <p:grpSpPr>
          <a:xfrm>
            <a:off x="8000373" y="283909"/>
            <a:ext cx="780563" cy="669288"/>
            <a:chOff x="570875" y="4322250"/>
            <a:chExt cx="443300" cy="443325"/>
          </a:xfrm>
        </p:grpSpPr>
        <p:sp>
          <p:nvSpPr>
            <p:cNvPr id="114" name="Google Shape;114;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 name="Google Shape;118;p18">
            <a:hlinkClick action="ppaction://hlinksldjump" r:id="rId33"/>
          </p:cNvPr>
          <p:cNvSpPr txBox="1"/>
          <p:nvPr/>
        </p:nvSpPr>
        <p:spPr>
          <a:xfrm>
            <a:off x="3750150"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sp>
        <p:nvSpPr>
          <p:cNvPr id="119" name="Google Shape;119;p18">
            <a:hlinkClick action="ppaction://hlinksldjump" r:id="rId36"/>
          </p:cNvPr>
          <p:cNvSpPr txBox="1"/>
          <p:nvPr/>
        </p:nvSpPr>
        <p:spPr>
          <a:xfrm>
            <a:off x="4711200"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7">
                  <a:extLst>
                    <a:ext uri="{A12FA001-AC4F-418D-AE19-62706E023703}">
                      <ahyp:hlinkClr val="tx"/>
                    </a:ext>
                  </a:extLst>
                </a:hlinkClick>
              </a:rPr>
              <a:t>L12</a:t>
            </a:r>
            <a:endParaRPr b="1" sz="1800">
              <a:solidFill>
                <a:srgbClr val="674EA7"/>
              </a:solidFill>
              <a:latin typeface="Hepta Slab"/>
              <a:ea typeface="Hepta Slab"/>
              <a:cs typeface="Hepta Slab"/>
              <a:sym typeface="Hepta Slab"/>
            </a:endParaRPr>
          </a:p>
        </p:txBody>
      </p:sp>
      <p:sp>
        <p:nvSpPr>
          <p:cNvPr id="120" name="Google Shape;120;p18">
            <a:hlinkClick action="ppaction://hlinksldjump" r:id="rId38"/>
          </p:cNvPr>
          <p:cNvSpPr txBox="1"/>
          <p:nvPr/>
        </p:nvSpPr>
        <p:spPr>
          <a:xfrm>
            <a:off x="5627675"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9">
                  <a:extLst>
                    <a:ext uri="{A12FA001-AC4F-418D-AE19-62706E023703}">
                      <ahyp:hlinkClr val="tx"/>
                    </a:ext>
                  </a:extLst>
                </a:hlinkClick>
              </a:rPr>
              <a:t>L13</a:t>
            </a:r>
            <a:endParaRPr b="1" sz="1800">
              <a:solidFill>
                <a:srgbClr val="674EA7"/>
              </a:solidFill>
              <a:latin typeface="Hepta Slab"/>
              <a:ea typeface="Hepta Slab"/>
              <a:cs typeface="Hepta Slab"/>
              <a:sym typeface="Hepta Slab"/>
            </a:endParaRPr>
          </a:p>
        </p:txBody>
      </p:sp>
      <p:sp>
        <p:nvSpPr>
          <p:cNvPr id="121" name="Google Shape;121;p18">
            <a:hlinkClick action="ppaction://hlinksldjump" r:id="rId40"/>
          </p:cNvPr>
          <p:cNvSpPr txBox="1"/>
          <p:nvPr/>
        </p:nvSpPr>
        <p:spPr>
          <a:xfrm>
            <a:off x="6544150"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1">
                  <a:extLst>
                    <a:ext uri="{A12FA001-AC4F-418D-AE19-62706E023703}">
                      <ahyp:hlinkClr val="tx"/>
                    </a:ext>
                  </a:extLst>
                </a:hlinkClick>
              </a:rPr>
              <a:t>L14</a:t>
            </a:r>
            <a:endParaRPr b="1" sz="1800">
              <a:solidFill>
                <a:srgbClr val="674EA7"/>
              </a:solidFill>
              <a:latin typeface="Hepta Slab"/>
              <a:ea typeface="Hepta Slab"/>
              <a:cs typeface="Hepta Slab"/>
              <a:sym typeface="Hepta Slab"/>
            </a:endParaRPr>
          </a:p>
        </p:txBody>
      </p:sp>
      <p:sp>
        <p:nvSpPr>
          <p:cNvPr id="122" name="Google Shape;122;p18">
            <a:hlinkClick action="ppaction://hlinksldjump" r:id="rId42"/>
          </p:cNvPr>
          <p:cNvSpPr txBox="1"/>
          <p:nvPr/>
        </p:nvSpPr>
        <p:spPr>
          <a:xfrm>
            <a:off x="74215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3">
                  <a:extLst>
                    <a:ext uri="{A12FA001-AC4F-418D-AE19-62706E023703}">
                      <ahyp:hlinkClr val="tx"/>
                    </a:ext>
                  </a:extLst>
                </a:hlinkClick>
              </a:rPr>
              <a:t>L15</a:t>
            </a:r>
            <a:endParaRPr b="1" sz="1800">
              <a:solidFill>
                <a:srgbClr val="674EA7"/>
              </a:solidFill>
              <a:latin typeface="Hepta Slab"/>
              <a:ea typeface="Hepta Slab"/>
              <a:cs typeface="Hepta Slab"/>
              <a:sym typeface="Hepta Slab"/>
            </a:endParaRPr>
          </a:p>
        </p:txBody>
      </p:sp>
      <p:sp>
        <p:nvSpPr>
          <p:cNvPr id="123" name="Google Shape;123;p18">
            <a:hlinkClick action="ppaction://hlinksldjump" r:id="rId44"/>
          </p:cNvPr>
          <p:cNvSpPr txBox="1"/>
          <p:nvPr/>
        </p:nvSpPr>
        <p:spPr>
          <a:xfrm>
            <a:off x="168095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5">
                  <a:extLst>
                    <a:ext uri="{A12FA001-AC4F-418D-AE19-62706E023703}">
                      <ahyp:hlinkClr val="tx"/>
                    </a:ext>
                  </a:extLst>
                </a:hlinkClick>
              </a:rPr>
              <a:t>L16</a:t>
            </a:r>
            <a:endParaRPr b="1" sz="1800">
              <a:solidFill>
                <a:srgbClr val="674EA7"/>
              </a:solidFill>
              <a:latin typeface="Hepta Slab"/>
              <a:ea typeface="Hepta Slab"/>
              <a:cs typeface="Hepta Slab"/>
              <a:sym typeface="Hepta Slab"/>
            </a:endParaRPr>
          </a:p>
        </p:txBody>
      </p:sp>
      <p:sp>
        <p:nvSpPr>
          <p:cNvPr id="124" name="Google Shape;124;p18">
            <a:hlinkClick action="ppaction://hlinksldjump" r:id="rId46"/>
          </p:cNvPr>
          <p:cNvSpPr txBox="1"/>
          <p:nvPr/>
        </p:nvSpPr>
        <p:spPr>
          <a:xfrm>
            <a:off x="274240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7">
                  <a:extLst>
                    <a:ext uri="{A12FA001-AC4F-418D-AE19-62706E023703}">
                      <ahyp:hlinkClr val="tx"/>
                    </a:ext>
                  </a:extLst>
                </a:hlinkClick>
              </a:rPr>
              <a:t>L17</a:t>
            </a:r>
            <a:endParaRPr b="1" sz="1800">
              <a:solidFill>
                <a:srgbClr val="674EA7"/>
              </a:solidFill>
              <a:latin typeface="Hepta Slab"/>
              <a:ea typeface="Hepta Slab"/>
              <a:cs typeface="Hepta Slab"/>
              <a:sym typeface="Hepta Slab"/>
            </a:endParaRPr>
          </a:p>
        </p:txBody>
      </p:sp>
      <p:sp>
        <p:nvSpPr>
          <p:cNvPr id="125" name="Google Shape;125;p18">
            <a:hlinkClick action="ppaction://hlinksldjump" r:id="rId48"/>
          </p:cNvPr>
          <p:cNvSpPr txBox="1"/>
          <p:nvPr/>
        </p:nvSpPr>
        <p:spPr>
          <a:xfrm>
            <a:off x="3680625"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9">
                  <a:extLst>
                    <a:ext uri="{A12FA001-AC4F-418D-AE19-62706E023703}">
                      <ahyp:hlinkClr val="tx"/>
                    </a:ext>
                  </a:extLst>
                </a:hlinkClick>
              </a:rPr>
              <a:t>L1</a:t>
            </a:r>
            <a:r>
              <a:rPr b="1" lang="en" sz="1800">
                <a:solidFill>
                  <a:srgbClr val="674EA7"/>
                </a:solidFill>
                <a:latin typeface="Hepta Slab"/>
                <a:ea typeface="Hepta Slab"/>
                <a:cs typeface="Hepta Slab"/>
                <a:sym typeface="Hepta Slab"/>
              </a:rPr>
              <a:t>8</a:t>
            </a:r>
            <a:endParaRPr b="1" sz="1800">
              <a:solidFill>
                <a:srgbClr val="674EA7"/>
              </a:solidFill>
              <a:latin typeface="Hepta Slab"/>
              <a:ea typeface="Hepta Slab"/>
              <a:cs typeface="Hepta Slab"/>
              <a:sym typeface="Hepta Slab"/>
            </a:endParaRPr>
          </a:p>
        </p:txBody>
      </p:sp>
      <p:sp>
        <p:nvSpPr>
          <p:cNvPr id="126" name="Google Shape;126;p18">
            <a:hlinkClick action="ppaction://hlinksldjump" r:id="rId50"/>
          </p:cNvPr>
          <p:cNvSpPr txBox="1"/>
          <p:nvPr/>
        </p:nvSpPr>
        <p:spPr>
          <a:xfrm>
            <a:off x="4575975"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1">
                  <a:extLst>
                    <a:ext uri="{A12FA001-AC4F-418D-AE19-62706E023703}">
                      <ahyp:hlinkClr val="tx"/>
                    </a:ext>
                  </a:extLst>
                </a:hlinkClick>
              </a:rPr>
              <a:t>L1</a:t>
            </a:r>
            <a:r>
              <a:rPr b="1" lang="en" sz="1800">
                <a:solidFill>
                  <a:srgbClr val="674EA7"/>
                </a:solidFill>
                <a:latin typeface="Hepta Slab"/>
                <a:ea typeface="Hepta Slab"/>
                <a:cs typeface="Hepta Slab"/>
                <a:sym typeface="Hepta Slab"/>
              </a:rPr>
              <a:t>9</a:t>
            </a:r>
            <a:endParaRPr b="1" sz="1800">
              <a:solidFill>
                <a:srgbClr val="674EA7"/>
              </a:solidFill>
              <a:latin typeface="Hepta Slab"/>
              <a:ea typeface="Hepta Slab"/>
              <a:cs typeface="Hepta Slab"/>
              <a:sym typeface="Hepta Slab"/>
            </a:endParaRPr>
          </a:p>
        </p:txBody>
      </p:sp>
      <p:sp>
        <p:nvSpPr>
          <p:cNvPr id="127" name="Google Shape;127;p18">
            <a:hlinkClick action="ppaction://hlinksldjump" r:id="rId52"/>
          </p:cNvPr>
          <p:cNvSpPr txBox="1"/>
          <p:nvPr/>
        </p:nvSpPr>
        <p:spPr>
          <a:xfrm>
            <a:off x="5471325" y="3627900"/>
            <a:ext cx="7017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3">
                  <a:extLst>
                    <a:ext uri="{A12FA001-AC4F-418D-AE19-62706E023703}">
                      <ahyp:hlinkClr val="tx"/>
                    </a:ext>
                  </a:extLst>
                </a:hlinkClick>
              </a:rPr>
              <a:t>L</a:t>
            </a:r>
            <a:r>
              <a:rPr b="1" lang="en" sz="1800">
                <a:solidFill>
                  <a:srgbClr val="674EA7"/>
                </a:solidFill>
                <a:latin typeface="Hepta Slab"/>
                <a:ea typeface="Hepta Slab"/>
                <a:cs typeface="Hepta Slab"/>
                <a:sym typeface="Hepta Slab"/>
              </a:rPr>
              <a:t>20</a:t>
            </a:r>
            <a:endParaRPr b="1" sz="1800">
              <a:solidFill>
                <a:srgbClr val="674EA7"/>
              </a:solidFill>
              <a:latin typeface="Hepta Slab"/>
              <a:ea typeface="Hepta Slab"/>
              <a:cs typeface="Hepta Slab"/>
              <a:sym typeface="Hepta Slab"/>
            </a:endParaRPr>
          </a:p>
        </p:txBody>
      </p:sp>
      <p:sp>
        <p:nvSpPr>
          <p:cNvPr id="128" name="Google Shape;128;p18">
            <a:hlinkClick action="ppaction://hlinksldjump" r:id="rId54"/>
          </p:cNvPr>
          <p:cNvSpPr txBox="1"/>
          <p:nvPr/>
        </p:nvSpPr>
        <p:spPr>
          <a:xfrm>
            <a:off x="635665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5">
                  <a:extLst>
                    <a:ext uri="{A12FA001-AC4F-418D-AE19-62706E023703}">
                      <ahyp:hlinkClr val="tx"/>
                    </a:ext>
                  </a:extLst>
                </a:hlinkClick>
              </a:rPr>
              <a:t>L</a:t>
            </a:r>
            <a:r>
              <a:rPr b="1" lang="en" sz="1800">
                <a:solidFill>
                  <a:srgbClr val="674EA7"/>
                </a:solidFill>
                <a:latin typeface="Hepta Slab"/>
                <a:ea typeface="Hepta Slab"/>
                <a:cs typeface="Hepta Slab"/>
                <a:sym typeface="Hepta Slab"/>
              </a:rPr>
              <a:t>21</a:t>
            </a:r>
            <a:endParaRPr b="1" sz="1800">
              <a:solidFill>
                <a:srgbClr val="674EA7"/>
              </a:solidFill>
              <a:latin typeface="Hepta Slab"/>
              <a:ea typeface="Hepta Slab"/>
              <a:cs typeface="Hepta Slab"/>
              <a:sym typeface="Hepta Slab"/>
            </a:endParaRPr>
          </a:p>
        </p:txBody>
      </p:sp>
      <p:sp>
        <p:nvSpPr>
          <p:cNvPr id="129" name="Google Shape;129;p18">
            <a:hlinkClick action="ppaction://hlinksldjump" r:id="rId56"/>
          </p:cNvPr>
          <p:cNvSpPr txBox="1"/>
          <p:nvPr/>
        </p:nvSpPr>
        <p:spPr>
          <a:xfrm>
            <a:off x="7150238" y="3627900"/>
            <a:ext cx="7017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7">
                  <a:extLst>
                    <a:ext uri="{A12FA001-AC4F-418D-AE19-62706E023703}">
                      <ahyp:hlinkClr val="tx"/>
                    </a:ext>
                  </a:extLst>
                </a:hlinkClick>
              </a:rPr>
              <a:t>L</a:t>
            </a:r>
            <a:r>
              <a:rPr b="1" lang="en" sz="1800">
                <a:solidFill>
                  <a:srgbClr val="674EA7"/>
                </a:solidFill>
                <a:latin typeface="Hepta Slab"/>
                <a:ea typeface="Hepta Slab"/>
                <a:cs typeface="Hepta Slab"/>
                <a:sym typeface="Hepta Slab"/>
              </a:rPr>
              <a:t>22</a:t>
            </a:r>
            <a:endParaRPr b="1" sz="1800">
              <a:solidFill>
                <a:srgbClr val="674EA7"/>
              </a:solidFill>
              <a:latin typeface="Hepta Slab"/>
              <a:ea typeface="Hepta Slab"/>
              <a:cs typeface="Hepta Slab"/>
              <a:sym typeface="Hepta Slab"/>
            </a:endParaRPr>
          </a:p>
        </p:txBody>
      </p:sp>
      <p:pic>
        <p:nvPicPr>
          <p:cNvPr id="130" name="Google Shape;130;p18">
            <a:hlinkClick r:id="rId58"/>
          </p:cNvPr>
          <p:cNvPicPr preferRelativeResize="0"/>
          <p:nvPr/>
        </p:nvPicPr>
        <p:blipFill>
          <a:blip r:embed="rId59">
            <a:alphaModFix/>
          </a:blip>
          <a:stretch>
            <a:fillRect/>
          </a:stretch>
        </p:blipFill>
        <p:spPr>
          <a:xfrm>
            <a:off x="8015887" y="2440463"/>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4" name="Shape 134"/>
        <p:cNvGrpSpPr/>
        <p:nvPr/>
      </p:nvGrpSpPr>
      <p:grpSpPr>
        <a:xfrm>
          <a:off x="0" y="0"/>
          <a:ext cx="0" cy="0"/>
          <a:chOff x="0" y="0"/>
          <a:chExt cx="0" cy="0"/>
        </a:xfrm>
      </p:grpSpPr>
      <p:sp>
        <p:nvSpPr>
          <p:cNvPr id="135" name="Google Shape;135;p19"/>
          <p:cNvSpPr txBox="1"/>
          <p:nvPr>
            <p:ph type="ctrTitle"/>
          </p:nvPr>
        </p:nvSpPr>
        <p:spPr>
          <a:xfrm>
            <a:off x="785975" y="17867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Fingers as a Math Tool</a:t>
            </a:r>
            <a:endParaRPr sz="4400">
              <a:solidFill>
                <a:srgbClr val="434343"/>
              </a:solidFill>
              <a:latin typeface="Hepta Slab"/>
              <a:ea typeface="Hepta Slab"/>
              <a:cs typeface="Hepta Slab"/>
              <a:sym typeface="Hepta Slab"/>
            </a:endParaRPr>
          </a:p>
        </p:txBody>
      </p:sp>
      <p:sp>
        <p:nvSpPr>
          <p:cNvPr id="136" name="Google Shape;136;p19"/>
          <p:cNvSpPr txBox="1"/>
          <p:nvPr/>
        </p:nvSpPr>
        <p:spPr>
          <a:xfrm>
            <a:off x="2698200" y="26792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show numbers with our fingers.</a:t>
            </a:r>
            <a:endParaRPr>
              <a:latin typeface="Quicksand"/>
              <a:ea typeface="Quicksand"/>
              <a:cs typeface="Quicksand"/>
              <a:sym typeface="Quicksand"/>
            </a:endParaRPr>
          </a:p>
        </p:txBody>
      </p:sp>
      <p:sp>
        <p:nvSpPr>
          <p:cNvPr id="137" name="Google Shape;137;p19"/>
          <p:cNvSpPr/>
          <p:nvPr/>
        </p:nvSpPr>
        <p:spPr>
          <a:xfrm>
            <a:off x="217187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K.CC.A.1, K.G.B</a:t>
            </a:r>
            <a:endParaRPr sz="1100">
              <a:latin typeface="Quicksand"/>
              <a:ea typeface="Quicksand"/>
              <a:cs typeface="Quicksand"/>
              <a:sym typeface="Quicksand"/>
            </a:endParaRPr>
          </a:p>
        </p:txBody>
      </p:sp>
      <p:sp>
        <p:nvSpPr>
          <p:cNvPr id="139" name="Google Shape;139;p1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 name="Shape 143"/>
        <p:cNvGrpSpPr/>
        <p:nvPr/>
      </p:nvGrpSpPr>
      <p:grpSpPr>
        <a:xfrm>
          <a:off x="0" y="0"/>
          <a:ext cx="0" cy="0"/>
          <a:chOff x="0" y="0"/>
          <a:chExt cx="0" cy="0"/>
        </a:xfrm>
      </p:grpSpPr>
      <p:sp>
        <p:nvSpPr>
          <p:cNvPr id="144" name="Google Shape;144;p20"/>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Choral Count: Fingers and Counting</a:t>
            </a:r>
            <a:endParaRPr b="0" sz="2800">
              <a:solidFill>
                <a:schemeClr val="accent5"/>
              </a:solidFill>
              <a:latin typeface="Hepta Slab"/>
              <a:ea typeface="Hepta Slab"/>
              <a:cs typeface="Hepta Slab"/>
              <a:sym typeface="Hepta Slab"/>
            </a:endParaRPr>
          </a:p>
        </p:txBody>
      </p:sp>
      <p:sp>
        <p:nvSpPr>
          <p:cNvPr id="145" name="Google Shape;145;p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6" name="Google Shape;146;p20"/>
          <p:cNvSpPr txBox="1"/>
          <p:nvPr/>
        </p:nvSpPr>
        <p:spPr>
          <a:xfrm>
            <a:off x="3187075" y="1726375"/>
            <a:ext cx="29433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300">
                <a:solidFill>
                  <a:srgbClr val="595959"/>
                </a:solidFill>
                <a:latin typeface="Caveat Brush"/>
                <a:ea typeface="Caveat Brush"/>
                <a:cs typeface="Caveat Brush"/>
                <a:sym typeface="Caveat Brush"/>
              </a:rPr>
              <a:t>Let’s count to 10.</a:t>
            </a:r>
            <a:endParaRPr sz="3300">
              <a:solidFill>
                <a:srgbClr val="595959"/>
              </a:solidFill>
              <a:latin typeface="Caveat Brush"/>
              <a:ea typeface="Caveat Brush"/>
              <a:cs typeface="Caveat Brush"/>
              <a:sym typeface="Caveat Brush"/>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 name="Shape 150"/>
        <p:cNvGrpSpPr/>
        <p:nvPr/>
      </p:nvGrpSpPr>
      <p:grpSpPr>
        <a:xfrm>
          <a:off x="0" y="0"/>
          <a:ext cx="0" cy="0"/>
          <a:chOff x="0" y="0"/>
          <a:chExt cx="0" cy="0"/>
        </a:xfrm>
      </p:grpSpPr>
      <p:sp>
        <p:nvSpPr>
          <p:cNvPr id="151" name="Google Shape;151;p21"/>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Fingers?</a:t>
            </a:r>
            <a:endParaRPr b="0" sz="2800">
              <a:solidFill>
                <a:schemeClr val="accent5"/>
              </a:solidFill>
              <a:latin typeface="Hepta Slab"/>
              <a:ea typeface="Hepta Slab"/>
              <a:cs typeface="Hepta Slab"/>
              <a:sym typeface="Hepta Slab"/>
            </a:endParaRPr>
          </a:p>
        </p:txBody>
      </p:sp>
      <p:sp>
        <p:nvSpPr>
          <p:cNvPr id="152" name="Google Shape;152;p21"/>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3" name="Google Shape;153;p21"/>
          <p:cNvSpPr txBox="1"/>
          <p:nvPr/>
        </p:nvSpPr>
        <p:spPr>
          <a:xfrm>
            <a:off x="1708300" y="1626400"/>
            <a:ext cx="51006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595959"/>
              </a:buClr>
              <a:buSzPts val="2000"/>
              <a:buFont typeface="Livvic"/>
              <a:buChar char="●"/>
            </a:pPr>
            <a:r>
              <a:rPr lang="en" sz="2000">
                <a:solidFill>
                  <a:srgbClr val="595959"/>
                </a:solidFill>
                <a:latin typeface="Livvic"/>
                <a:ea typeface="Livvic"/>
                <a:cs typeface="Livvic"/>
                <a:sym typeface="Livvic"/>
              </a:rPr>
              <a:t>How many fingers am I holding up?</a:t>
            </a:r>
            <a:endParaRPr sz="2000">
              <a:solidFill>
                <a:srgbClr val="595959"/>
              </a:solidFill>
              <a:latin typeface="Livvic"/>
              <a:ea typeface="Livvic"/>
              <a:cs typeface="Livvic"/>
              <a:sym typeface="Livvic"/>
            </a:endParaRPr>
          </a:p>
          <a:p>
            <a:pPr indent="0" lvl="0" marL="457200" rtl="0" algn="l">
              <a:spcBef>
                <a:spcPts val="0"/>
              </a:spcBef>
              <a:spcAft>
                <a:spcPts val="0"/>
              </a:spcAft>
              <a:buNone/>
            </a:pPr>
            <a:r>
              <a:t/>
            </a:r>
            <a:endParaRPr sz="2000">
              <a:solidFill>
                <a:srgbClr val="595959"/>
              </a:solidFill>
              <a:latin typeface="Livvic"/>
              <a:ea typeface="Livvic"/>
              <a:cs typeface="Livvic"/>
              <a:sym typeface="Livvic"/>
            </a:endParaRPr>
          </a:p>
          <a:p>
            <a:pPr indent="-355600" lvl="0" marL="457200" rtl="0" algn="l">
              <a:spcBef>
                <a:spcPts val="0"/>
              </a:spcBef>
              <a:spcAft>
                <a:spcPts val="0"/>
              </a:spcAft>
              <a:buClr>
                <a:srgbClr val="595959"/>
              </a:buClr>
              <a:buSzPts val="2000"/>
              <a:buFont typeface="Livvic"/>
              <a:buChar char="●"/>
            </a:pPr>
            <a:r>
              <a:rPr lang="en" sz="2000">
                <a:solidFill>
                  <a:srgbClr val="595959"/>
                </a:solidFill>
                <a:latin typeface="Livvic"/>
                <a:ea typeface="Livvic"/>
                <a:cs typeface="Livvic"/>
                <a:sym typeface="Livvic"/>
              </a:rPr>
              <a:t>One partner holds up some fingers. The other partner has to figure out how many fingers they are holding up. Take turns playing with your partner</a:t>
            </a:r>
            <a:endParaRPr sz="2000">
              <a:solidFill>
                <a:srgbClr val="595959"/>
              </a:solidFill>
              <a:latin typeface="Livvic"/>
              <a:ea typeface="Livvic"/>
              <a:cs typeface="Livvic"/>
              <a:sym typeface="Livvic"/>
            </a:endParaRPr>
          </a:p>
        </p:txBody>
      </p:sp>
      <p:pic>
        <p:nvPicPr>
          <p:cNvPr id="154" name="Google Shape;154;p21"/>
          <p:cNvPicPr preferRelativeResize="0"/>
          <p:nvPr/>
        </p:nvPicPr>
        <p:blipFill>
          <a:blip r:embed="rId3">
            <a:alphaModFix/>
          </a:blip>
          <a:stretch>
            <a:fillRect/>
          </a:stretch>
        </p:blipFill>
        <p:spPr>
          <a:xfrm>
            <a:off x="6260300" y="3479442"/>
            <a:ext cx="2135975" cy="123205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 name="Shape 158"/>
        <p:cNvGrpSpPr/>
        <p:nvPr/>
      </p:nvGrpSpPr>
      <p:grpSpPr>
        <a:xfrm>
          <a:off x="0" y="0"/>
          <a:ext cx="0" cy="0"/>
          <a:chOff x="0" y="0"/>
          <a:chExt cx="0" cy="0"/>
        </a:xfrm>
      </p:grpSpPr>
      <p:sp>
        <p:nvSpPr>
          <p:cNvPr id="159" name="Google Shape;159;p22"/>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Show Some Fingers</a:t>
            </a:r>
            <a:endParaRPr b="0" sz="2800">
              <a:solidFill>
                <a:schemeClr val="accent5"/>
              </a:solidFill>
              <a:latin typeface="Hepta Slab"/>
              <a:ea typeface="Hepta Slab"/>
              <a:cs typeface="Hepta Slab"/>
              <a:sym typeface="Hepta Slab"/>
            </a:endParaRPr>
          </a:p>
        </p:txBody>
      </p:sp>
      <p:sp>
        <p:nvSpPr>
          <p:cNvPr id="160" name="Google Shape;160;p22"/>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61" name="Google Shape;161;p22"/>
          <p:cNvSpPr txBox="1"/>
          <p:nvPr/>
        </p:nvSpPr>
        <p:spPr>
          <a:xfrm>
            <a:off x="1043925" y="1683550"/>
            <a:ext cx="5100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595959"/>
                </a:solidFill>
                <a:latin typeface="Livvic"/>
                <a:ea typeface="Livvic"/>
                <a:cs typeface="Livvic"/>
                <a:sym typeface="Livvic"/>
              </a:rPr>
              <a:t>When I say a number, hold up that many fingers. Then check with your partner to see if you are holding up the same number of fingers.</a:t>
            </a:r>
            <a:endParaRPr sz="2000">
              <a:solidFill>
                <a:srgbClr val="595959"/>
              </a:solidFill>
              <a:latin typeface="Livvic"/>
              <a:ea typeface="Livvic"/>
              <a:cs typeface="Livvic"/>
              <a:sym typeface="Livvic"/>
            </a:endParaRPr>
          </a:p>
          <a:p>
            <a:pPr indent="0" lvl="0" marL="457200" rtl="0" algn="l">
              <a:spcBef>
                <a:spcPts val="0"/>
              </a:spcBef>
              <a:spcAft>
                <a:spcPts val="0"/>
              </a:spcAft>
              <a:buNone/>
            </a:pPr>
            <a:r>
              <a:t/>
            </a:r>
            <a:endParaRPr sz="2000">
              <a:solidFill>
                <a:srgbClr val="595959"/>
              </a:solidFill>
              <a:latin typeface="Livvic"/>
              <a:ea typeface="Livvic"/>
              <a:cs typeface="Livvic"/>
              <a:sym typeface="Livvic"/>
            </a:endParaRPr>
          </a:p>
          <a:p>
            <a:pPr indent="0" lvl="0" marL="457200" rtl="0" algn="l">
              <a:spcBef>
                <a:spcPts val="0"/>
              </a:spcBef>
              <a:spcAft>
                <a:spcPts val="0"/>
              </a:spcAft>
              <a:buNone/>
            </a:pPr>
            <a:r>
              <a:t/>
            </a:r>
            <a:endParaRPr sz="2000">
              <a:solidFill>
                <a:srgbClr val="595959"/>
              </a:solidFill>
              <a:latin typeface="Livvic"/>
              <a:ea typeface="Livvic"/>
              <a:cs typeface="Livvic"/>
              <a:sym typeface="Livvic"/>
            </a:endParaRPr>
          </a:p>
        </p:txBody>
      </p:sp>
      <p:pic>
        <p:nvPicPr>
          <p:cNvPr id="162" name="Google Shape;162;p22"/>
          <p:cNvPicPr preferRelativeResize="0"/>
          <p:nvPr/>
        </p:nvPicPr>
        <p:blipFill>
          <a:blip r:embed="rId3">
            <a:alphaModFix/>
          </a:blip>
          <a:stretch>
            <a:fillRect/>
          </a:stretch>
        </p:blipFill>
        <p:spPr>
          <a:xfrm>
            <a:off x="6825575" y="1369225"/>
            <a:ext cx="715925" cy="3136100"/>
          </a:xfrm>
          <a:prstGeom prst="rect">
            <a:avLst/>
          </a:prstGeom>
          <a:noFill/>
          <a:ln cap="flat" cmpd="sng" w="19050">
            <a:solidFill>
              <a:schemeClr val="dk2"/>
            </a:solidFill>
            <a:prstDash val="solid"/>
            <a:round/>
            <a:headEnd len="sm" w="sm" type="none"/>
            <a:tailEnd len="sm" w="sm" type="none"/>
          </a:ln>
        </p:spPr>
      </p:pic>
      <p:pic>
        <p:nvPicPr>
          <p:cNvPr id="163" name="Google Shape;163;p22"/>
          <p:cNvPicPr preferRelativeResize="0"/>
          <p:nvPr/>
        </p:nvPicPr>
        <p:blipFill>
          <a:blip r:embed="rId4">
            <a:alphaModFix/>
          </a:blip>
          <a:stretch>
            <a:fillRect/>
          </a:stretch>
        </p:blipFill>
        <p:spPr>
          <a:xfrm>
            <a:off x="2588425" y="3076600"/>
            <a:ext cx="2113125" cy="15073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7" name="Shape 167"/>
        <p:cNvGrpSpPr/>
        <p:nvPr/>
      </p:nvGrpSpPr>
      <p:grpSpPr>
        <a:xfrm>
          <a:off x="0" y="0"/>
          <a:ext cx="0" cy="0"/>
          <a:chOff x="0" y="0"/>
          <a:chExt cx="0" cy="0"/>
        </a:xfrm>
      </p:grpSpPr>
      <p:sp>
        <p:nvSpPr>
          <p:cNvPr id="168" name="Google Shape;168;p23"/>
          <p:cNvSpPr txBox="1"/>
          <p:nvPr>
            <p:ph type="ctrTitle"/>
          </p:nvPr>
        </p:nvSpPr>
        <p:spPr>
          <a:xfrm>
            <a:off x="338125" y="57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chemeClr val="accent5"/>
                </a:solidFill>
                <a:latin typeface="Hepta Slab"/>
                <a:ea typeface="Hepta Slab"/>
                <a:cs typeface="Hepta Slab"/>
                <a:sym typeface="Hepta Slab"/>
              </a:rPr>
              <a:t>Centers: Introducing Math Fingers: Show and Say, Stage 1</a:t>
            </a:r>
            <a:endParaRPr b="0" sz="2100">
              <a:solidFill>
                <a:schemeClr val="accent5"/>
              </a:solidFill>
              <a:latin typeface="Hepta Slab"/>
              <a:ea typeface="Hepta Slab"/>
              <a:cs typeface="Hepta Slab"/>
              <a:sym typeface="Hepta Slab"/>
            </a:endParaRPr>
          </a:p>
        </p:txBody>
      </p:sp>
      <p:sp>
        <p:nvSpPr>
          <p:cNvPr id="169" name="Google Shape;169;p2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70" name="Google Shape;170;p23"/>
          <p:cNvSpPr txBox="1"/>
          <p:nvPr/>
        </p:nvSpPr>
        <p:spPr>
          <a:xfrm>
            <a:off x="601050"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Fingers</a:t>
            </a:r>
            <a:endParaRPr sz="1700">
              <a:solidFill>
                <a:srgbClr val="595959"/>
              </a:solidFill>
              <a:latin typeface="Livvic"/>
              <a:ea typeface="Livvic"/>
              <a:cs typeface="Livvic"/>
              <a:sym typeface="Livvic"/>
            </a:endParaRPr>
          </a:p>
        </p:txBody>
      </p:sp>
      <p:sp>
        <p:nvSpPr>
          <p:cNvPr id="171" name="Google Shape;171;p23"/>
          <p:cNvSpPr txBox="1"/>
          <p:nvPr/>
        </p:nvSpPr>
        <p:spPr>
          <a:xfrm>
            <a:off x="3430063" y="148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Connecting Cubes</a:t>
            </a:r>
            <a:endParaRPr sz="1700">
              <a:solidFill>
                <a:srgbClr val="595959"/>
              </a:solidFill>
              <a:latin typeface="Livvic"/>
              <a:ea typeface="Livvic"/>
              <a:cs typeface="Livvic"/>
              <a:sym typeface="Livvic"/>
            </a:endParaRPr>
          </a:p>
        </p:txBody>
      </p:sp>
      <p:sp>
        <p:nvSpPr>
          <p:cNvPr id="172" name="Google Shape;172;p23"/>
          <p:cNvSpPr txBox="1"/>
          <p:nvPr/>
        </p:nvSpPr>
        <p:spPr>
          <a:xfrm>
            <a:off x="6259075"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Pattern Blocks</a:t>
            </a:r>
            <a:endParaRPr sz="1700">
              <a:solidFill>
                <a:srgbClr val="595959"/>
              </a:solidFill>
              <a:latin typeface="Livvic"/>
              <a:ea typeface="Livvic"/>
              <a:cs typeface="Livvic"/>
              <a:sym typeface="Livvic"/>
            </a:endParaRPr>
          </a:p>
        </p:txBody>
      </p:sp>
      <p:pic>
        <p:nvPicPr>
          <p:cNvPr id="173" name="Google Shape;173;p23"/>
          <p:cNvPicPr preferRelativeResize="0"/>
          <p:nvPr/>
        </p:nvPicPr>
        <p:blipFill>
          <a:blip r:embed="rId3">
            <a:alphaModFix/>
          </a:blip>
          <a:stretch>
            <a:fillRect/>
          </a:stretch>
        </p:blipFill>
        <p:spPr>
          <a:xfrm>
            <a:off x="655775" y="2383300"/>
            <a:ext cx="1852625" cy="1206600"/>
          </a:xfrm>
          <a:prstGeom prst="rect">
            <a:avLst/>
          </a:prstGeom>
          <a:noFill/>
          <a:ln cap="flat" cmpd="sng" w="19050">
            <a:solidFill>
              <a:schemeClr val="dk2"/>
            </a:solidFill>
            <a:prstDash val="solid"/>
            <a:round/>
            <a:headEnd len="sm" w="sm" type="none"/>
            <a:tailEnd len="sm" w="sm" type="none"/>
          </a:ln>
        </p:spPr>
      </p:pic>
      <p:pic>
        <p:nvPicPr>
          <p:cNvPr id="174" name="Google Shape;174;p23"/>
          <p:cNvPicPr preferRelativeResize="0"/>
          <p:nvPr/>
        </p:nvPicPr>
        <p:blipFill>
          <a:blip r:embed="rId4">
            <a:alphaModFix/>
          </a:blip>
          <a:stretch>
            <a:fillRect/>
          </a:stretch>
        </p:blipFill>
        <p:spPr>
          <a:xfrm>
            <a:off x="3688463" y="2320375"/>
            <a:ext cx="1547825" cy="1447250"/>
          </a:xfrm>
          <a:prstGeom prst="rect">
            <a:avLst/>
          </a:prstGeom>
          <a:noFill/>
          <a:ln cap="flat" cmpd="sng" w="19050">
            <a:solidFill>
              <a:schemeClr val="dk2"/>
            </a:solidFill>
            <a:prstDash val="solid"/>
            <a:round/>
            <a:headEnd len="sm" w="sm" type="none"/>
            <a:tailEnd len="sm" w="sm" type="none"/>
          </a:ln>
        </p:spPr>
      </p:pic>
      <p:pic>
        <p:nvPicPr>
          <p:cNvPr id="175" name="Google Shape;175;p23"/>
          <p:cNvPicPr preferRelativeResize="0"/>
          <p:nvPr/>
        </p:nvPicPr>
        <p:blipFill>
          <a:blip r:embed="rId5">
            <a:alphaModFix/>
          </a:blip>
          <a:stretch>
            <a:fillRect/>
          </a:stretch>
        </p:blipFill>
        <p:spPr>
          <a:xfrm>
            <a:off x="6644100" y="2320363"/>
            <a:ext cx="1294550" cy="1332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9" name="Shape 179"/>
        <p:cNvGrpSpPr/>
        <p:nvPr/>
      </p:nvGrpSpPr>
      <p:grpSpPr>
        <a:xfrm>
          <a:off x="0" y="0"/>
          <a:ext cx="0" cy="0"/>
          <a:chOff x="0" y="0"/>
          <a:chExt cx="0" cy="0"/>
        </a:xfrm>
      </p:grpSpPr>
      <p:sp>
        <p:nvSpPr>
          <p:cNvPr id="180" name="Google Shape;180;p24"/>
          <p:cNvSpPr txBox="1"/>
          <p:nvPr>
            <p:ph type="ctrTitle"/>
          </p:nvPr>
        </p:nvSpPr>
        <p:spPr>
          <a:xfrm>
            <a:off x="1449150" y="967575"/>
            <a:ext cx="6245700" cy="148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used our fingers as math tools to show numbers. Tell your partner which number was your favorite to show using your fingers and why it was your favorite.</a:t>
            </a:r>
            <a:endParaRPr b="0" sz="1800">
              <a:solidFill>
                <a:schemeClr val="accent5"/>
              </a:solidFill>
              <a:latin typeface="Hepta Slab"/>
              <a:ea typeface="Hepta Slab"/>
              <a:cs typeface="Hepta Slab"/>
              <a:sym typeface="Hepta Slab"/>
            </a:endParaRPr>
          </a:p>
        </p:txBody>
      </p:sp>
      <p:sp>
        <p:nvSpPr>
          <p:cNvPr id="181" name="Google Shape;181;p24"/>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182" name="Google Shape;182;p24"/>
          <p:cNvPicPr preferRelativeResize="0"/>
          <p:nvPr/>
        </p:nvPicPr>
        <p:blipFill>
          <a:blip r:embed="rId3">
            <a:alphaModFix/>
          </a:blip>
          <a:stretch>
            <a:fillRect/>
          </a:stretch>
        </p:blipFill>
        <p:spPr>
          <a:xfrm>
            <a:off x="3596825" y="2456050"/>
            <a:ext cx="2066925" cy="1828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86" name="Shape 186"/>
        <p:cNvGrpSpPr/>
        <p:nvPr/>
      </p:nvGrpSpPr>
      <p:grpSpPr>
        <a:xfrm>
          <a:off x="0" y="0"/>
          <a:ext cx="0" cy="0"/>
          <a:chOff x="0" y="0"/>
          <a:chExt cx="0" cy="0"/>
        </a:xfrm>
      </p:grpSpPr>
      <p:sp>
        <p:nvSpPr>
          <p:cNvPr id="187" name="Google Shape;187;p25"/>
          <p:cNvSpPr txBox="1"/>
          <p:nvPr>
            <p:ph type="ctrTitle"/>
          </p:nvPr>
        </p:nvSpPr>
        <p:spPr>
          <a:xfrm>
            <a:off x="658825" y="1652550"/>
            <a:ext cx="7836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Count and Arrange</a:t>
            </a:r>
            <a:endParaRPr sz="4400">
              <a:solidFill>
                <a:srgbClr val="434343"/>
              </a:solidFill>
              <a:latin typeface="Hepta Slab"/>
              <a:ea typeface="Hepta Slab"/>
              <a:cs typeface="Hepta Slab"/>
              <a:sym typeface="Hepta Slab"/>
            </a:endParaRPr>
          </a:p>
        </p:txBody>
      </p:sp>
      <p:sp>
        <p:nvSpPr>
          <p:cNvPr id="188" name="Google Shape;188;p25"/>
          <p:cNvSpPr txBox="1"/>
          <p:nvPr/>
        </p:nvSpPr>
        <p:spPr>
          <a:xfrm>
            <a:off x="2788775"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counters we have</a:t>
            </a:r>
            <a:endParaRPr>
              <a:latin typeface="Quicksand"/>
              <a:ea typeface="Quicksand"/>
              <a:cs typeface="Quicksand"/>
              <a:sym typeface="Quicksand"/>
            </a:endParaRPr>
          </a:p>
        </p:txBody>
      </p:sp>
      <p:sp>
        <p:nvSpPr>
          <p:cNvPr id="189" name="Google Shape;189;p25"/>
          <p:cNvSpPr/>
          <p:nvPr/>
        </p:nvSpPr>
        <p:spPr>
          <a:xfrm>
            <a:off x="23110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5"/>
          <p:cNvSpPr txBox="1"/>
          <p:nvPr/>
        </p:nvSpPr>
        <p:spPr>
          <a:xfrm>
            <a:off x="0" y="4834325"/>
            <a:ext cx="320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K.CC.A.1, K.CC.B.4, K.CC.B.4.b, K.CC.B.5</a:t>
            </a:r>
            <a:endParaRPr sz="1100">
              <a:latin typeface="Quicksand"/>
              <a:ea typeface="Quicksand"/>
              <a:cs typeface="Quicksand"/>
              <a:sym typeface="Quicksand"/>
            </a:endParaRPr>
          </a:p>
        </p:txBody>
      </p:sp>
      <p:sp>
        <p:nvSpPr>
          <p:cNvPr id="191" name="Google Shape;191;p25"/>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5" name="Shape 195"/>
        <p:cNvGrpSpPr/>
        <p:nvPr/>
      </p:nvGrpSpPr>
      <p:grpSpPr>
        <a:xfrm>
          <a:off x="0" y="0"/>
          <a:ext cx="0" cy="0"/>
          <a:chOff x="0" y="0"/>
          <a:chExt cx="0" cy="0"/>
        </a:xfrm>
      </p:grpSpPr>
      <p:sp>
        <p:nvSpPr>
          <p:cNvPr id="196" name="Google Shape;196;p26"/>
          <p:cNvSpPr txBox="1"/>
          <p:nvPr>
            <p:ph type="ctrTitle"/>
          </p:nvPr>
        </p:nvSpPr>
        <p:spPr>
          <a:xfrm>
            <a:off x="629600" y="384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Choral Count: Fingers and Numbers</a:t>
            </a:r>
            <a:endParaRPr b="0" sz="2700">
              <a:solidFill>
                <a:schemeClr val="accent5"/>
              </a:solidFill>
              <a:latin typeface="Hepta Slab"/>
              <a:ea typeface="Hepta Slab"/>
              <a:cs typeface="Hepta Slab"/>
              <a:sym typeface="Hepta Slab"/>
            </a:endParaRPr>
          </a:p>
        </p:txBody>
      </p:sp>
      <p:sp>
        <p:nvSpPr>
          <p:cNvPr id="197" name="Google Shape;197;p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8" name="Google Shape;198;p26"/>
          <p:cNvSpPr txBox="1"/>
          <p:nvPr/>
        </p:nvSpPr>
        <p:spPr>
          <a:xfrm>
            <a:off x="1529725" y="1712075"/>
            <a:ext cx="6493800" cy="4800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595959"/>
              </a:buClr>
              <a:buSzPts val="2400"/>
              <a:buFont typeface="Caveat Brush"/>
              <a:buChar char="●"/>
            </a:pPr>
            <a:r>
              <a:rPr lang="en" sz="2400">
                <a:solidFill>
                  <a:srgbClr val="595959"/>
                </a:solidFill>
                <a:latin typeface="Caveat Brush"/>
                <a:ea typeface="Caveat Brush"/>
                <a:cs typeface="Caveat Brush"/>
                <a:sym typeface="Caveat Brush"/>
              </a:rPr>
              <a:t>As I count to 10, put up 1 finger as I say each number.</a:t>
            </a:r>
            <a:endParaRPr sz="2400">
              <a:solidFill>
                <a:srgbClr val="595959"/>
              </a:solidFill>
              <a:latin typeface="Caveat Brush"/>
              <a:ea typeface="Caveat Brush"/>
              <a:cs typeface="Caveat Brush"/>
              <a:sym typeface="Caveat Brush"/>
            </a:endParaRPr>
          </a:p>
          <a:p>
            <a:pPr indent="0" lvl="0" marL="457200" rtl="0" algn="l">
              <a:spcBef>
                <a:spcPts val="0"/>
              </a:spcBef>
              <a:spcAft>
                <a:spcPts val="0"/>
              </a:spcAft>
              <a:buNone/>
            </a:pPr>
            <a:r>
              <a:t/>
            </a:r>
            <a:endParaRPr sz="2400">
              <a:solidFill>
                <a:srgbClr val="595959"/>
              </a:solidFill>
              <a:latin typeface="Caveat Brush"/>
              <a:ea typeface="Caveat Brush"/>
              <a:cs typeface="Caveat Brush"/>
              <a:sym typeface="Caveat Brush"/>
            </a:endParaRPr>
          </a:p>
          <a:p>
            <a:pPr indent="-381000" lvl="0" marL="457200" rtl="0" algn="l">
              <a:spcBef>
                <a:spcPts val="0"/>
              </a:spcBef>
              <a:spcAft>
                <a:spcPts val="0"/>
              </a:spcAft>
              <a:buClr>
                <a:srgbClr val="595959"/>
              </a:buClr>
              <a:buSzPts val="2400"/>
              <a:buFont typeface="Caveat Brush"/>
              <a:buChar char="●"/>
            </a:pPr>
            <a:r>
              <a:rPr lang="en" sz="2400">
                <a:solidFill>
                  <a:srgbClr val="595959"/>
                </a:solidFill>
                <a:latin typeface="Caveat Brush"/>
                <a:ea typeface="Caveat Brush"/>
                <a:cs typeface="Caveat Brush"/>
                <a:sym typeface="Caveat Brush"/>
              </a:rPr>
              <a:t>Now let’s count to 10 with our fingers. Each time you say a number, put up 1 finger.</a:t>
            </a:r>
            <a:endParaRPr sz="2400">
              <a:solidFill>
                <a:srgbClr val="595959"/>
              </a:solidFill>
              <a:latin typeface="Caveat Brush"/>
              <a:ea typeface="Caveat Brush"/>
              <a:cs typeface="Caveat Brush"/>
              <a:sym typeface="Caveat Brush"/>
            </a:endParaRPr>
          </a:p>
          <a:p>
            <a:pPr indent="0" lvl="0" marL="457200" rtl="0" algn="l">
              <a:spcBef>
                <a:spcPts val="0"/>
              </a:spcBef>
              <a:spcAft>
                <a:spcPts val="0"/>
              </a:spcAft>
              <a:buNone/>
            </a:pPr>
            <a:r>
              <a:t/>
            </a:r>
            <a:endParaRPr sz="2400">
              <a:solidFill>
                <a:srgbClr val="595959"/>
              </a:solidFill>
              <a:latin typeface="Caveat Brush"/>
              <a:ea typeface="Caveat Brush"/>
              <a:cs typeface="Caveat Brush"/>
              <a:sym typeface="Caveat Brush"/>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2" name="Shape 202"/>
        <p:cNvGrpSpPr/>
        <p:nvPr/>
      </p:nvGrpSpPr>
      <p:grpSpPr>
        <a:xfrm>
          <a:off x="0" y="0"/>
          <a:ext cx="0" cy="0"/>
          <a:chOff x="0" y="0"/>
          <a:chExt cx="0" cy="0"/>
        </a:xfrm>
      </p:grpSpPr>
      <p:sp>
        <p:nvSpPr>
          <p:cNvPr id="203" name="Google Shape;203;p27"/>
          <p:cNvSpPr txBox="1"/>
          <p:nvPr>
            <p:ph type="ctrTitle"/>
          </p:nvPr>
        </p:nvSpPr>
        <p:spPr>
          <a:xfrm>
            <a:off x="629600" y="384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Grab and Count</a:t>
            </a:r>
            <a:endParaRPr b="0" sz="2700">
              <a:solidFill>
                <a:schemeClr val="accent5"/>
              </a:solidFill>
              <a:latin typeface="Hepta Slab"/>
              <a:ea typeface="Hepta Slab"/>
              <a:cs typeface="Hepta Slab"/>
              <a:sym typeface="Hepta Slab"/>
            </a:endParaRPr>
          </a:p>
        </p:txBody>
      </p:sp>
      <p:sp>
        <p:nvSpPr>
          <p:cNvPr id="204" name="Google Shape;204;p27"/>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205" name="Google Shape;205;p27"/>
          <p:cNvSpPr txBox="1"/>
          <p:nvPr/>
        </p:nvSpPr>
        <p:spPr>
          <a:xfrm>
            <a:off x="1116250" y="1147750"/>
            <a:ext cx="64938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We are going to play a game called Grab and Count.</a:t>
            </a:r>
            <a:endParaRPr sz="2000">
              <a:solidFill>
                <a:srgbClr val="595959"/>
              </a:solidFill>
              <a:latin typeface="Caveat Brush"/>
              <a:ea typeface="Caveat Brush"/>
              <a:cs typeface="Caveat Brush"/>
              <a:sym typeface="Caveat Brush"/>
            </a:endParaRPr>
          </a:p>
          <a:p>
            <a:pPr indent="-355600" lvl="0" marL="457200" rtl="0" algn="l">
              <a:spcBef>
                <a:spcPts val="100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One person will grab a handful of pattern blocks, count them, and tell their partner how many there are.</a:t>
            </a:r>
            <a:endParaRPr sz="2000">
              <a:solidFill>
                <a:srgbClr val="595959"/>
              </a:solidFill>
              <a:latin typeface="Caveat Brush"/>
              <a:ea typeface="Caveat Brush"/>
              <a:cs typeface="Caveat Brush"/>
              <a:sym typeface="Caveat Brush"/>
            </a:endParaRPr>
          </a:p>
          <a:p>
            <a:pPr indent="-355600" lvl="0" marL="457200" rtl="0" algn="l">
              <a:spcBef>
                <a:spcPts val="100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Then the other person will rearrange the pattern blocks using the 5-frame, count them, and tell their partner how many there are.</a:t>
            </a:r>
            <a:endParaRPr sz="2000">
              <a:solidFill>
                <a:srgbClr val="595959"/>
              </a:solidFill>
              <a:latin typeface="Caveat Brush"/>
              <a:ea typeface="Caveat Brush"/>
              <a:cs typeface="Caveat Brush"/>
              <a:sym typeface="Caveat Brush"/>
            </a:endParaRPr>
          </a:p>
          <a:p>
            <a:pPr indent="-355600" lvl="0" marL="457200" rtl="0" algn="l">
              <a:spcBef>
                <a:spcPts val="100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Then switch roles. </a:t>
            </a:r>
            <a:endParaRPr sz="2000">
              <a:solidFill>
                <a:srgbClr val="595959"/>
              </a:solidFill>
              <a:latin typeface="Caveat Brush"/>
              <a:ea typeface="Caveat Brush"/>
              <a:cs typeface="Caveat Brush"/>
              <a:sym typeface="Caveat Brush"/>
            </a:endParaRPr>
          </a:p>
          <a:p>
            <a:pPr indent="0" lvl="0" marL="457200" rtl="0" algn="l">
              <a:spcBef>
                <a:spcPts val="1000"/>
              </a:spcBef>
              <a:spcAft>
                <a:spcPts val="1000"/>
              </a:spcAft>
              <a:buNone/>
            </a:pPr>
            <a:r>
              <a:t/>
            </a:r>
            <a:endParaRPr sz="2000">
              <a:solidFill>
                <a:srgbClr val="595959"/>
              </a:solidFill>
              <a:latin typeface="Caveat Brush"/>
              <a:ea typeface="Caveat Brush"/>
              <a:cs typeface="Caveat Brush"/>
              <a:sym typeface="Caveat Brush"/>
            </a:endParaRPr>
          </a:p>
        </p:txBody>
      </p:sp>
      <p:pic>
        <p:nvPicPr>
          <p:cNvPr id="206" name="Google Shape;206;p27"/>
          <p:cNvPicPr preferRelativeResize="0"/>
          <p:nvPr/>
        </p:nvPicPr>
        <p:blipFill>
          <a:blip r:embed="rId3">
            <a:alphaModFix/>
          </a:blip>
          <a:stretch>
            <a:fillRect/>
          </a:stretch>
        </p:blipFill>
        <p:spPr>
          <a:xfrm>
            <a:off x="1151100" y="3741175"/>
            <a:ext cx="3563325" cy="797475"/>
          </a:xfrm>
          <a:prstGeom prst="rect">
            <a:avLst/>
          </a:prstGeom>
          <a:noFill/>
          <a:ln cap="flat" cmpd="sng" w="19050">
            <a:solidFill>
              <a:schemeClr val="dk2"/>
            </a:solidFill>
            <a:prstDash val="solid"/>
            <a:round/>
            <a:headEnd len="sm" w="sm" type="none"/>
            <a:tailEnd len="sm" w="sm" type="none"/>
          </a:ln>
        </p:spPr>
      </p:pic>
      <p:pic>
        <p:nvPicPr>
          <p:cNvPr id="207" name="Google Shape;207;p27"/>
          <p:cNvPicPr preferRelativeResize="0"/>
          <p:nvPr/>
        </p:nvPicPr>
        <p:blipFill>
          <a:blip r:embed="rId4">
            <a:alphaModFix/>
          </a:blip>
          <a:stretch>
            <a:fillRect/>
          </a:stretch>
        </p:blipFill>
        <p:spPr>
          <a:xfrm>
            <a:off x="5686875" y="3277638"/>
            <a:ext cx="1294550" cy="1332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1" name="Shape 211"/>
        <p:cNvGrpSpPr/>
        <p:nvPr/>
      </p:nvGrpSpPr>
      <p:grpSpPr>
        <a:xfrm>
          <a:off x="0" y="0"/>
          <a:ext cx="0" cy="0"/>
          <a:chOff x="0" y="0"/>
          <a:chExt cx="0" cy="0"/>
        </a:xfrm>
      </p:grpSpPr>
      <p:sp>
        <p:nvSpPr>
          <p:cNvPr id="212" name="Google Shape;212;p28"/>
          <p:cNvSpPr txBox="1"/>
          <p:nvPr>
            <p:ph type="ctrTitle"/>
          </p:nvPr>
        </p:nvSpPr>
        <p:spPr>
          <a:xfrm>
            <a:off x="611475" y="426225"/>
            <a:ext cx="7098600" cy="550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Introducing Shake and Spill: Count, Stage 1 </a:t>
            </a:r>
            <a:endParaRPr b="0" sz="2300">
              <a:solidFill>
                <a:schemeClr val="accent5"/>
              </a:solidFill>
              <a:latin typeface="Hepta Slab"/>
              <a:ea typeface="Hepta Slab"/>
              <a:cs typeface="Hepta Slab"/>
              <a:sym typeface="Hepta Slab"/>
            </a:endParaRPr>
          </a:p>
        </p:txBody>
      </p:sp>
      <p:sp>
        <p:nvSpPr>
          <p:cNvPr id="213" name="Google Shape;213;p28"/>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214" name="Google Shape;214;p28"/>
          <p:cNvSpPr txBox="1"/>
          <p:nvPr/>
        </p:nvSpPr>
        <p:spPr>
          <a:xfrm>
            <a:off x="611475" y="1147750"/>
            <a:ext cx="64938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We’re learning a new game called Shake and Spill. Let’s play a round together</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Start with all the counters in the cup. Partner A shakes the cup and spills the counters out on the table and figures out how many there are.</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How could we figure out how many counters are here?</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Their partner should also count the counters to see if they agree. When both partners agree, Partner B puts the counters back in the cup, shakes them, and spills them out on the table. Partner B figures out how many counters are there and Partner A checks</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After both partners have had a chance to shake and spill the counters, play again but take some counters away so you are playing with a different number of counters.</a:t>
            </a:r>
            <a:endParaRPr sz="1600">
              <a:solidFill>
                <a:srgbClr val="595959"/>
              </a:solidFill>
              <a:latin typeface="Caveat Brush"/>
              <a:ea typeface="Caveat Brush"/>
              <a:cs typeface="Caveat Brush"/>
              <a:sym typeface="Caveat Brush"/>
            </a:endParaRPr>
          </a:p>
          <a:p>
            <a:pPr indent="0" lvl="0" marL="457200" rtl="0" algn="l">
              <a:spcBef>
                <a:spcPts val="1000"/>
              </a:spcBef>
              <a:spcAft>
                <a:spcPts val="1000"/>
              </a:spcAft>
              <a:buNone/>
            </a:pPr>
            <a:r>
              <a:t/>
            </a:r>
            <a:endParaRPr sz="2000">
              <a:solidFill>
                <a:srgbClr val="595959"/>
              </a:solidFill>
              <a:latin typeface="Caveat Brush"/>
              <a:ea typeface="Caveat Brush"/>
              <a:cs typeface="Caveat Brush"/>
              <a:sym typeface="Caveat Brush"/>
            </a:endParaRPr>
          </a:p>
        </p:txBody>
      </p:sp>
      <p:pic>
        <p:nvPicPr>
          <p:cNvPr id="215" name="Google Shape;215;p28"/>
          <p:cNvPicPr preferRelativeResize="0"/>
          <p:nvPr/>
        </p:nvPicPr>
        <p:blipFill>
          <a:blip r:embed="rId3">
            <a:alphaModFix/>
          </a:blip>
          <a:stretch>
            <a:fillRect/>
          </a:stretch>
        </p:blipFill>
        <p:spPr>
          <a:xfrm flipH="1" rot="709593">
            <a:off x="7060316" y="1708785"/>
            <a:ext cx="1604297" cy="11767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9" name="Shape 219"/>
        <p:cNvGrpSpPr/>
        <p:nvPr/>
      </p:nvGrpSpPr>
      <p:grpSpPr>
        <a:xfrm>
          <a:off x="0" y="0"/>
          <a:ext cx="0" cy="0"/>
          <a:chOff x="0" y="0"/>
          <a:chExt cx="0" cy="0"/>
        </a:xfrm>
      </p:grpSpPr>
      <p:sp>
        <p:nvSpPr>
          <p:cNvPr id="220" name="Google Shape;220;p29"/>
          <p:cNvSpPr txBox="1"/>
          <p:nvPr>
            <p:ph type="ctrTitle"/>
          </p:nvPr>
        </p:nvSpPr>
        <p:spPr>
          <a:xfrm>
            <a:off x="338125" y="57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chemeClr val="accent5"/>
                </a:solidFill>
                <a:latin typeface="Hepta Slab"/>
                <a:ea typeface="Hepta Slab"/>
                <a:cs typeface="Hepta Slab"/>
                <a:sym typeface="Hepta Slab"/>
              </a:rPr>
              <a:t>Centers: Choice Time</a:t>
            </a:r>
            <a:endParaRPr b="0" sz="2100">
              <a:solidFill>
                <a:schemeClr val="accent5"/>
              </a:solidFill>
              <a:latin typeface="Hepta Slab"/>
              <a:ea typeface="Hepta Slab"/>
              <a:cs typeface="Hepta Slab"/>
              <a:sym typeface="Hepta Slab"/>
            </a:endParaRPr>
          </a:p>
        </p:txBody>
      </p:sp>
      <p:sp>
        <p:nvSpPr>
          <p:cNvPr id="221" name="Google Shape;221;p29"/>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222" name="Google Shape;222;p29"/>
          <p:cNvSpPr txBox="1"/>
          <p:nvPr/>
        </p:nvSpPr>
        <p:spPr>
          <a:xfrm>
            <a:off x="601050"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 </a:t>
            </a:r>
            <a:endParaRPr sz="1700">
              <a:solidFill>
                <a:srgbClr val="595959"/>
              </a:solidFill>
              <a:latin typeface="Livvic"/>
              <a:ea typeface="Livvic"/>
              <a:cs typeface="Livvic"/>
              <a:sym typeface="Livvic"/>
            </a:endParaRPr>
          </a:p>
        </p:txBody>
      </p:sp>
      <p:sp>
        <p:nvSpPr>
          <p:cNvPr id="223" name="Google Shape;223;p29"/>
          <p:cNvSpPr txBox="1"/>
          <p:nvPr/>
        </p:nvSpPr>
        <p:spPr>
          <a:xfrm>
            <a:off x="3430063" y="148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Picture Books</a:t>
            </a:r>
            <a:endParaRPr sz="1700">
              <a:solidFill>
                <a:srgbClr val="595959"/>
              </a:solidFill>
              <a:latin typeface="Livvic"/>
              <a:ea typeface="Livvic"/>
              <a:cs typeface="Livvic"/>
              <a:sym typeface="Livvic"/>
            </a:endParaRPr>
          </a:p>
        </p:txBody>
      </p:sp>
      <p:sp>
        <p:nvSpPr>
          <p:cNvPr id="224" name="Google Shape;224;p29"/>
          <p:cNvSpPr txBox="1"/>
          <p:nvPr/>
        </p:nvSpPr>
        <p:spPr>
          <a:xfrm>
            <a:off x="6259075"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Fingers</a:t>
            </a:r>
            <a:endParaRPr sz="1700">
              <a:solidFill>
                <a:srgbClr val="595959"/>
              </a:solidFill>
              <a:latin typeface="Livvic"/>
              <a:ea typeface="Livvic"/>
              <a:cs typeface="Livvic"/>
              <a:sym typeface="Livvic"/>
            </a:endParaRPr>
          </a:p>
        </p:txBody>
      </p:sp>
      <p:pic>
        <p:nvPicPr>
          <p:cNvPr id="225" name="Google Shape;225;p29"/>
          <p:cNvPicPr preferRelativeResize="0"/>
          <p:nvPr/>
        </p:nvPicPr>
        <p:blipFill>
          <a:blip r:embed="rId3">
            <a:alphaModFix/>
          </a:blip>
          <a:stretch>
            <a:fillRect/>
          </a:stretch>
        </p:blipFill>
        <p:spPr>
          <a:xfrm>
            <a:off x="6365062" y="2320375"/>
            <a:ext cx="1852625" cy="1206600"/>
          </a:xfrm>
          <a:prstGeom prst="rect">
            <a:avLst/>
          </a:prstGeom>
          <a:noFill/>
          <a:ln cap="flat" cmpd="sng" w="19050">
            <a:solidFill>
              <a:schemeClr val="dk2"/>
            </a:solidFill>
            <a:prstDash val="solid"/>
            <a:round/>
            <a:headEnd len="sm" w="sm" type="none"/>
            <a:tailEnd len="sm" w="sm" type="none"/>
          </a:ln>
        </p:spPr>
      </p:pic>
      <p:pic>
        <p:nvPicPr>
          <p:cNvPr id="226" name="Google Shape;226;p29"/>
          <p:cNvPicPr preferRelativeResize="0"/>
          <p:nvPr/>
        </p:nvPicPr>
        <p:blipFill>
          <a:blip r:embed="rId4">
            <a:alphaModFix/>
          </a:blip>
          <a:stretch>
            <a:fillRect/>
          </a:stretch>
        </p:blipFill>
        <p:spPr>
          <a:xfrm>
            <a:off x="795325" y="2380925"/>
            <a:ext cx="1618154" cy="1206600"/>
          </a:xfrm>
          <a:prstGeom prst="rect">
            <a:avLst/>
          </a:prstGeom>
          <a:noFill/>
          <a:ln cap="flat" cmpd="sng" w="19050">
            <a:solidFill>
              <a:schemeClr val="dk2"/>
            </a:solidFill>
            <a:prstDash val="solid"/>
            <a:round/>
            <a:headEnd len="sm" w="sm" type="none"/>
            <a:tailEnd len="sm" w="sm" type="none"/>
          </a:ln>
        </p:spPr>
      </p:pic>
      <p:pic>
        <p:nvPicPr>
          <p:cNvPr id="227" name="Google Shape;227;p29"/>
          <p:cNvPicPr preferRelativeResize="0"/>
          <p:nvPr/>
        </p:nvPicPr>
        <p:blipFill>
          <a:blip r:embed="rId5">
            <a:alphaModFix/>
          </a:blip>
          <a:stretch>
            <a:fillRect/>
          </a:stretch>
        </p:blipFill>
        <p:spPr>
          <a:xfrm>
            <a:off x="2778944" y="2385494"/>
            <a:ext cx="3144200" cy="1076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1" name="Shape 231"/>
        <p:cNvGrpSpPr/>
        <p:nvPr/>
      </p:nvGrpSpPr>
      <p:grpSpPr>
        <a:xfrm>
          <a:off x="0" y="0"/>
          <a:ext cx="0" cy="0"/>
          <a:chOff x="0" y="0"/>
          <a:chExt cx="0" cy="0"/>
        </a:xfrm>
      </p:grpSpPr>
      <p:sp>
        <p:nvSpPr>
          <p:cNvPr id="232" name="Google Shape;232;p30"/>
          <p:cNvSpPr txBox="1"/>
          <p:nvPr/>
        </p:nvSpPr>
        <p:spPr>
          <a:xfrm>
            <a:off x="7790375" y="267250"/>
            <a:ext cx="1230900" cy="992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233" name="Google Shape;233;p30"/>
          <p:cNvPicPr preferRelativeResize="0"/>
          <p:nvPr/>
        </p:nvPicPr>
        <p:blipFill>
          <a:blip r:embed="rId3">
            <a:alphaModFix/>
          </a:blip>
          <a:stretch>
            <a:fillRect/>
          </a:stretch>
        </p:blipFill>
        <p:spPr>
          <a:xfrm>
            <a:off x="3608375" y="2717475"/>
            <a:ext cx="2066925" cy="1828800"/>
          </a:xfrm>
          <a:prstGeom prst="rect">
            <a:avLst/>
          </a:prstGeom>
          <a:noFill/>
          <a:ln>
            <a:noFill/>
          </a:ln>
        </p:spPr>
      </p:pic>
      <p:sp>
        <p:nvSpPr>
          <p:cNvPr id="234" name="Google Shape;234;p30"/>
          <p:cNvSpPr/>
          <p:nvPr/>
        </p:nvSpPr>
        <p:spPr>
          <a:xfrm>
            <a:off x="678675" y="1176325"/>
            <a:ext cx="450000" cy="378600"/>
          </a:xfrm>
          <a:prstGeom prst="hear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0"/>
          <p:cNvSpPr/>
          <p:nvPr/>
        </p:nvSpPr>
        <p:spPr>
          <a:xfrm>
            <a:off x="1202550" y="1176325"/>
            <a:ext cx="450000" cy="378600"/>
          </a:xfrm>
          <a:prstGeom prst="hear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0"/>
          <p:cNvSpPr/>
          <p:nvPr/>
        </p:nvSpPr>
        <p:spPr>
          <a:xfrm>
            <a:off x="1726425" y="1176325"/>
            <a:ext cx="450000" cy="378600"/>
          </a:xfrm>
          <a:prstGeom prst="hear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0"/>
          <p:cNvSpPr/>
          <p:nvPr/>
        </p:nvSpPr>
        <p:spPr>
          <a:xfrm>
            <a:off x="2250300" y="1176325"/>
            <a:ext cx="450000" cy="378600"/>
          </a:xfrm>
          <a:prstGeom prst="hear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0"/>
          <p:cNvSpPr/>
          <p:nvPr/>
        </p:nvSpPr>
        <p:spPr>
          <a:xfrm>
            <a:off x="2824175" y="1176325"/>
            <a:ext cx="450000" cy="378600"/>
          </a:xfrm>
          <a:prstGeom prst="hear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0"/>
          <p:cNvSpPr/>
          <p:nvPr/>
        </p:nvSpPr>
        <p:spPr>
          <a:xfrm>
            <a:off x="3398050" y="1176325"/>
            <a:ext cx="450000" cy="378600"/>
          </a:xfrm>
          <a:prstGeom prst="hear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0"/>
          <p:cNvSpPr/>
          <p:nvPr/>
        </p:nvSpPr>
        <p:spPr>
          <a:xfrm>
            <a:off x="4014825" y="1176325"/>
            <a:ext cx="450000" cy="378600"/>
          </a:xfrm>
          <a:prstGeom prst="hear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0"/>
          <p:cNvSpPr/>
          <p:nvPr/>
        </p:nvSpPr>
        <p:spPr>
          <a:xfrm flipH="1">
            <a:off x="1445372" y="2072175"/>
            <a:ext cx="1744753"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0"/>
          <p:cNvSpPr txBox="1"/>
          <p:nvPr/>
        </p:nvSpPr>
        <p:spPr>
          <a:xfrm>
            <a:off x="1682050" y="2411075"/>
            <a:ext cx="1271400" cy="8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How many objects are there?</a:t>
            </a:r>
            <a:endParaRPr sz="1500"/>
          </a:p>
        </p:txBody>
      </p:sp>
      <p:pic>
        <p:nvPicPr>
          <p:cNvPr id="243" name="Google Shape;243;p30"/>
          <p:cNvPicPr preferRelativeResize="0"/>
          <p:nvPr/>
        </p:nvPicPr>
        <p:blipFill>
          <a:blip r:embed="rId4">
            <a:alphaModFix/>
          </a:blip>
          <a:stretch>
            <a:fillRect/>
          </a:stretch>
        </p:blipFill>
        <p:spPr>
          <a:xfrm>
            <a:off x="5499100" y="1362350"/>
            <a:ext cx="2447925" cy="981075"/>
          </a:xfrm>
          <a:prstGeom prst="rect">
            <a:avLst/>
          </a:prstGeom>
          <a:noFill/>
          <a:ln>
            <a:noFill/>
          </a:ln>
        </p:spPr>
      </p:pic>
      <p:sp>
        <p:nvSpPr>
          <p:cNvPr id="244" name="Google Shape;244;p30"/>
          <p:cNvSpPr/>
          <p:nvPr/>
        </p:nvSpPr>
        <p:spPr>
          <a:xfrm>
            <a:off x="6365947" y="2445813"/>
            <a:ext cx="1744753"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0"/>
          <p:cNvSpPr txBox="1"/>
          <p:nvPr/>
        </p:nvSpPr>
        <p:spPr>
          <a:xfrm flipH="1">
            <a:off x="6602622" y="2784713"/>
            <a:ext cx="1271400" cy="8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How many objects are there?</a:t>
            </a:r>
            <a:endParaRPr sz="15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49" name="Shape 249"/>
        <p:cNvGrpSpPr/>
        <p:nvPr/>
      </p:nvGrpSpPr>
      <p:grpSpPr>
        <a:xfrm>
          <a:off x="0" y="0"/>
          <a:ext cx="0" cy="0"/>
          <a:chOff x="0" y="0"/>
          <a:chExt cx="0" cy="0"/>
        </a:xfrm>
      </p:grpSpPr>
      <p:sp>
        <p:nvSpPr>
          <p:cNvPr id="250" name="Google Shape;250;p31"/>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Groups that Look Very Different </a:t>
            </a:r>
            <a:endParaRPr sz="4400">
              <a:solidFill>
                <a:srgbClr val="434343"/>
              </a:solidFill>
              <a:latin typeface="Hepta Slab"/>
              <a:ea typeface="Hepta Slab"/>
              <a:cs typeface="Hepta Slab"/>
              <a:sym typeface="Hepta Slab"/>
            </a:endParaRPr>
          </a:p>
        </p:txBody>
      </p:sp>
      <p:sp>
        <p:nvSpPr>
          <p:cNvPr id="251" name="Google Shape;251;p31"/>
          <p:cNvSpPr txBox="1"/>
          <p:nvPr/>
        </p:nvSpPr>
        <p:spPr>
          <a:xfrm>
            <a:off x="2236950" y="2984175"/>
            <a:ext cx="6379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if there are more green triangles or more orange squares.</a:t>
            </a:r>
            <a:endParaRPr>
              <a:latin typeface="Quicksand"/>
              <a:ea typeface="Quicksand"/>
              <a:cs typeface="Quicksand"/>
              <a:sym typeface="Quicksand"/>
            </a:endParaRPr>
          </a:p>
        </p:txBody>
      </p:sp>
      <p:sp>
        <p:nvSpPr>
          <p:cNvPr id="252" name="Google Shape;252;p31"/>
          <p:cNvSpPr/>
          <p:nvPr/>
        </p:nvSpPr>
        <p:spPr>
          <a:xfrm>
            <a:off x="1779027" y="30199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txBox="1"/>
          <p:nvPr/>
        </p:nvSpPr>
        <p:spPr>
          <a:xfrm>
            <a:off x="0" y="4834325"/>
            <a:ext cx="4358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K.CC.A.1, K.CC.A.3, K.CC.B.4, K.CC.B.4.b, K.CC.B.5, K.CC.C.6</a:t>
            </a:r>
            <a:endParaRPr sz="1100">
              <a:latin typeface="Quicksand"/>
              <a:ea typeface="Quicksand"/>
              <a:cs typeface="Quicksand"/>
              <a:sym typeface="Quicksand"/>
            </a:endParaRPr>
          </a:p>
        </p:txBody>
      </p:sp>
      <p:sp>
        <p:nvSpPr>
          <p:cNvPr id="254" name="Google Shape;254;p31"/>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8" name="Shape 258"/>
        <p:cNvGrpSpPr/>
        <p:nvPr/>
      </p:nvGrpSpPr>
      <p:grpSpPr>
        <a:xfrm>
          <a:off x="0" y="0"/>
          <a:ext cx="0" cy="0"/>
          <a:chOff x="0" y="0"/>
          <a:chExt cx="0" cy="0"/>
        </a:xfrm>
      </p:grpSpPr>
      <p:sp>
        <p:nvSpPr>
          <p:cNvPr id="259" name="Google Shape;259;p32"/>
          <p:cNvSpPr txBox="1"/>
          <p:nvPr>
            <p:ph type="ctrTitle"/>
          </p:nvPr>
        </p:nvSpPr>
        <p:spPr>
          <a:xfrm>
            <a:off x="622450" y="60640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Choral Count: Represent with Fingers and Numbers</a:t>
            </a:r>
            <a:endParaRPr b="0" sz="2700">
              <a:solidFill>
                <a:schemeClr val="accent5"/>
              </a:solidFill>
              <a:latin typeface="Hepta Slab"/>
              <a:ea typeface="Hepta Slab"/>
              <a:cs typeface="Hepta Slab"/>
              <a:sym typeface="Hepta Slab"/>
            </a:endParaRPr>
          </a:p>
        </p:txBody>
      </p:sp>
      <p:sp>
        <p:nvSpPr>
          <p:cNvPr id="260" name="Google Shape;260;p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61" name="Google Shape;261;p32"/>
          <p:cNvSpPr txBox="1"/>
          <p:nvPr/>
        </p:nvSpPr>
        <p:spPr>
          <a:xfrm>
            <a:off x="1529725" y="1712075"/>
            <a:ext cx="6493800" cy="4800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595959"/>
              </a:buClr>
              <a:buSzPts val="2400"/>
              <a:buFont typeface="Caveat Brush"/>
              <a:buChar char="●"/>
            </a:pPr>
            <a:r>
              <a:rPr lang="en" sz="2400">
                <a:solidFill>
                  <a:srgbClr val="595959"/>
                </a:solidFill>
                <a:latin typeface="Caveat Brush"/>
                <a:ea typeface="Caveat Brush"/>
                <a:cs typeface="Caveat Brush"/>
                <a:sym typeface="Caveat Brush"/>
              </a:rPr>
              <a:t>Count to 10 with your fingers. Each time you say a number, put up 1 finger.</a:t>
            </a:r>
            <a:endParaRPr sz="2400">
              <a:solidFill>
                <a:srgbClr val="595959"/>
              </a:solidFill>
              <a:latin typeface="Caveat Brush"/>
              <a:ea typeface="Caveat Brush"/>
              <a:cs typeface="Caveat Brush"/>
              <a:sym typeface="Caveat Brush"/>
            </a:endParaRPr>
          </a:p>
          <a:p>
            <a:pPr indent="0" lvl="0" marL="457200" rtl="0" algn="l">
              <a:spcBef>
                <a:spcPts val="0"/>
              </a:spcBef>
              <a:spcAft>
                <a:spcPts val="0"/>
              </a:spcAft>
              <a:buNone/>
            </a:pPr>
            <a:r>
              <a:t/>
            </a:r>
            <a:endParaRPr sz="2400">
              <a:solidFill>
                <a:srgbClr val="595959"/>
              </a:solidFill>
              <a:latin typeface="Caveat Brush"/>
              <a:ea typeface="Caveat Brush"/>
              <a:cs typeface="Caveat Brush"/>
              <a:sym typeface="Caveat Brush"/>
            </a:endParaRPr>
          </a:p>
          <a:p>
            <a:pPr indent="-381000" lvl="0" marL="457200" rtl="0" algn="l">
              <a:spcBef>
                <a:spcPts val="0"/>
              </a:spcBef>
              <a:spcAft>
                <a:spcPts val="0"/>
              </a:spcAft>
              <a:buClr>
                <a:srgbClr val="595959"/>
              </a:buClr>
              <a:buSzPts val="2400"/>
              <a:buFont typeface="Caveat Brush"/>
              <a:buChar char="●"/>
            </a:pPr>
            <a:r>
              <a:rPr lang="en" sz="2400">
                <a:solidFill>
                  <a:srgbClr val="595959"/>
                </a:solidFill>
                <a:latin typeface="Caveat Brush"/>
                <a:ea typeface="Caveat Brush"/>
                <a:cs typeface="Caveat Brush"/>
                <a:sym typeface="Caveat Brush"/>
              </a:rPr>
              <a:t>As you count and put up your fingers, I will write the numbers.</a:t>
            </a:r>
            <a:endParaRPr sz="2400">
              <a:solidFill>
                <a:srgbClr val="595959"/>
              </a:solidFill>
              <a:latin typeface="Caveat Brush"/>
              <a:ea typeface="Caveat Brush"/>
              <a:cs typeface="Caveat Brush"/>
              <a:sym typeface="Caveat Brush"/>
            </a:endParaRPr>
          </a:p>
          <a:p>
            <a:pPr indent="0" lvl="0" marL="457200" rtl="0" algn="l">
              <a:spcBef>
                <a:spcPts val="0"/>
              </a:spcBef>
              <a:spcAft>
                <a:spcPts val="0"/>
              </a:spcAft>
              <a:buNone/>
            </a:pPr>
            <a:r>
              <a:t/>
            </a:r>
            <a:endParaRPr sz="2400">
              <a:solidFill>
                <a:srgbClr val="595959"/>
              </a:solidFill>
              <a:latin typeface="Caveat Brush"/>
              <a:ea typeface="Caveat Brush"/>
              <a:cs typeface="Caveat Brush"/>
              <a:sym typeface="Caveat Brush"/>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5" name="Shape 265"/>
        <p:cNvGrpSpPr/>
        <p:nvPr/>
      </p:nvGrpSpPr>
      <p:grpSpPr>
        <a:xfrm>
          <a:off x="0" y="0"/>
          <a:ext cx="0" cy="0"/>
          <a:chOff x="0" y="0"/>
          <a:chExt cx="0" cy="0"/>
        </a:xfrm>
      </p:grpSpPr>
      <p:sp>
        <p:nvSpPr>
          <p:cNvPr id="266" name="Google Shape;266;p33"/>
          <p:cNvSpPr txBox="1"/>
          <p:nvPr>
            <p:ph type="ctrTitle"/>
          </p:nvPr>
        </p:nvSpPr>
        <p:spPr>
          <a:xfrm>
            <a:off x="1291875" y="540550"/>
            <a:ext cx="6328200" cy="66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More or Fewer Pattern Blocks</a:t>
            </a:r>
            <a:endParaRPr b="0" sz="3000">
              <a:solidFill>
                <a:schemeClr val="accent5"/>
              </a:solidFill>
              <a:latin typeface="Hepta Slab"/>
              <a:ea typeface="Hepta Slab"/>
              <a:cs typeface="Hepta Slab"/>
              <a:sym typeface="Hepta Slab"/>
            </a:endParaRPr>
          </a:p>
        </p:txBody>
      </p:sp>
      <p:sp>
        <p:nvSpPr>
          <p:cNvPr id="267" name="Google Shape;267;p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68" name="Google Shape;268;p33"/>
          <p:cNvPicPr preferRelativeResize="0"/>
          <p:nvPr/>
        </p:nvPicPr>
        <p:blipFill>
          <a:blip r:embed="rId3">
            <a:alphaModFix/>
          </a:blip>
          <a:stretch>
            <a:fillRect/>
          </a:stretch>
        </p:blipFill>
        <p:spPr>
          <a:xfrm>
            <a:off x="881050" y="1399125"/>
            <a:ext cx="3600450" cy="819150"/>
          </a:xfrm>
          <a:prstGeom prst="rect">
            <a:avLst/>
          </a:prstGeom>
          <a:noFill/>
          <a:ln>
            <a:noFill/>
          </a:ln>
        </p:spPr>
      </p:pic>
      <p:pic>
        <p:nvPicPr>
          <p:cNvPr id="269" name="Google Shape;269;p33"/>
          <p:cNvPicPr preferRelativeResize="0"/>
          <p:nvPr/>
        </p:nvPicPr>
        <p:blipFill>
          <a:blip r:embed="rId4">
            <a:alphaModFix/>
          </a:blip>
          <a:stretch>
            <a:fillRect/>
          </a:stretch>
        </p:blipFill>
        <p:spPr>
          <a:xfrm>
            <a:off x="1474000" y="2337675"/>
            <a:ext cx="2156000" cy="1025950"/>
          </a:xfrm>
          <a:prstGeom prst="rect">
            <a:avLst/>
          </a:prstGeom>
          <a:noFill/>
          <a:ln>
            <a:noFill/>
          </a:ln>
        </p:spPr>
      </p:pic>
      <p:sp>
        <p:nvSpPr>
          <p:cNvPr id="270" name="Google Shape;270;p33"/>
          <p:cNvSpPr txBox="1"/>
          <p:nvPr/>
        </p:nvSpPr>
        <p:spPr>
          <a:xfrm>
            <a:off x="4965850" y="1399125"/>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Livvic"/>
                <a:ea typeface="Livvic"/>
                <a:cs typeface="Livvic"/>
                <a:sym typeface="Livvic"/>
              </a:rPr>
              <a:t>What do you notice?</a:t>
            </a:r>
            <a:endParaRPr sz="2300">
              <a:latin typeface="Livvic"/>
              <a:ea typeface="Livvic"/>
              <a:cs typeface="Livvic"/>
              <a:sym typeface="Livvic"/>
            </a:endParaRPr>
          </a:p>
          <a:p>
            <a:pPr indent="0" lvl="0" marL="0" rtl="0" algn="l">
              <a:spcBef>
                <a:spcPts val="0"/>
              </a:spcBef>
              <a:spcAft>
                <a:spcPts val="0"/>
              </a:spcAft>
              <a:buNone/>
            </a:pPr>
            <a:r>
              <a:t/>
            </a:r>
            <a:endParaRPr sz="2300">
              <a:latin typeface="Livvic"/>
              <a:ea typeface="Livvic"/>
              <a:cs typeface="Livvic"/>
              <a:sym typeface="Livvic"/>
            </a:endParaRPr>
          </a:p>
          <a:p>
            <a:pPr indent="0" lvl="0" marL="0" rtl="0" algn="l">
              <a:spcBef>
                <a:spcPts val="0"/>
              </a:spcBef>
              <a:spcAft>
                <a:spcPts val="0"/>
              </a:spcAft>
              <a:buNone/>
            </a:pPr>
            <a:r>
              <a:rPr lang="en" sz="2300">
                <a:latin typeface="Livvic"/>
                <a:ea typeface="Livvic"/>
                <a:cs typeface="Livvic"/>
                <a:sym typeface="Livvic"/>
              </a:rPr>
              <a:t> </a:t>
            </a:r>
            <a:endParaRPr sz="2300">
              <a:latin typeface="Livvic"/>
              <a:ea typeface="Livvic"/>
              <a:cs typeface="Livvic"/>
              <a:sym typeface="Livvic"/>
            </a:endParaRPr>
          </a:p>
          <a:p>
            <a:pPr indent="0" lvl="0" marL="0" rtl="0" algn="l">
              <a:spcBef>
                <a:spcPts val="0"/>
              </a:spcBef>
              <a:spcAft>
                <a:spcPts val="0"/>
              </a:spcAft>
              <a:buNone/>
            </a:pPr>
            <a:r>
              <a:rPr lang="en" sz="2300">
                <a:latin typeface="Livvic"/>
                <a:ea typeface="Livvic"/>
                <a:cs typeface="Livvic"/>
                <a:sym typeface="Livvic"/>
              </a:rPr>
              <a:t>What do you wonder?</a:t>
            </a:r>
            <a:endParaRPr sz="2300">
              <a:latin typeface="Livvic"/>
              <a:ea typeface="Livvic"/>
              <a:cs typeface="Livvic"/>
              <a:sym typeface="Livv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4" name="Shape 274"/>
        <p:cNvGrpSpPr/>
        <p:nvPr/>
      </p:nvGrpSpPr>
      <p:grpSpPr>
        <a:xfrm>
          <a:off x="0" y="0"/>
          <a:ext cx="0" cy="0"/>
          <a:chOff x="0" y="0"/>
          <a:chExt cx="0" cy="0"/>
        </a:xfrm>
      </p:grpSpPr>
      <p:sp>
        <p:nvSpPr>
          <p:cNvPr id="275" name="Google Shape;275;p34"/>
          <p:cNvSpPr txBox="1"/>
          <p:nvPr>
            <p:ph type="ctrTitle"/>
          </p:nvPr>
        </p:nvSpPr>
        <p:spPr>
          <a:xfrm>
            <a:off x="1291875" y="540550"/>
            <a:ext cx="6328200" cy="66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More or Fewer Pattern Blocks</a:t>
            </a:r>
            <a:endParaRPr b="0" sz="3000">
              <a:solidFill>
                <a:schemeClr val="accent5"/>
              </a:solidFill>
              <a:latin typeface="Hepta Slab"/>
              <a:ea typeface="Hepta Slab"/>
              <a:cs typeface="Hepta Slab"/>
              <a:sym typeface="Hepta Slab"/>
            </a:endParaRPr>
          </a:p>
        </p:txBody>
      </p:sp>
      <p:sp>
        <p:nvSpPr>
          <p:cNvPr id="276" name="Google Shape;276;p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77" name="Google Shape;277;p34"/>
          <p:cNvSpPr txBox="1"/>
          <p:nvPr/>
        </p:nvSpPr>
        <p:spPr>
          <a:xfrm>
            <a:off x="4392000" y="1399125"/>
            <a:ext cx="44148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Take the pattern blocks out of your bag.</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Are there more orange squares or more green triangles?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How do you know which has more?</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Count your orange squares. Count your green triangles.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Switch your bag of objects with another group. Are there more orange squares or more green triangles?</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 </a:t>
            </a:r>
            <a:endParaRPr sz="1600">
              <a:latin typeface="Livvic"/>
              <a:ea typeface="Livvic"/>
              <a:cs typeface="Livvic"/>
              <a:sym typeface="Livvic"/>
            </a:endParaRPr>
          </a:p>
          <a:p>
            <a:pPr indent="0" lvl="0" marL="0" rtl="0" algn="l">
              <a:spcBef>
                <a:spcPts val="1000"/>
              </a:spcBef>
              <a:spcAft>
                <a:spcPts val="1000"/>
              </a:spcAft>
              <a:buNone/>
            </a:pPr>
            <a:r>
              <a:t/>
            </a:r>
            <a:endParaRPr sz="1600">
              <a:latin typeface="Livvic"/>
              <a:ea typeface="Livvic"/>
              <a:cs typeface="Livvic"/>
              <a:sym typeface="Livvic"/>
            </a:endParaRPr>
          </a:p>
        </p:txBody>
      </p:sp>
      <p:pic>
        <p:nvPicPr>
          <p:cNvPr id="278" name="Google Shape;278;p34"/>
          <p:cNvPicPr preferRelativeResize="0"/>
          <p:nvPr/>
        </p:nvPicPr>
        <p:blipFill>
          <a:blip r:embed="rId3">
            <a:alphaModFix/>
          </a:blip>
          <a:stretch>
            <a:fillRect/>
          </a:stretch>
        </p:blipFill>
        <p:spPr>
          <a:xfrm>
            <a:off x="1800700" y="1663180"/>
            <a:ext cx="1836425" cy="1890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2" name="Shape 282"/>
        <p:cNvGrpSpPr/>
        <p:nvPr/>
      </p:nvGrpSpPr>
      <p:grpSpPr>
        <a:xfrm>
          <a:off x="0" y="0"/>
          <a:ext cx="0" cy="0"/>
          <a:chOff x="0" y="0"/>
          <a:chExt cx="0" cy="0"/>
        </a:xfrm>
      </p:grpSpPr>
      <p:sp>
        <p:nvSpPr>
          <p:cNvPr id="283" name="Google Shape;283;p35"/>
          <p:cNvSpPr txBox="1"/>
          <p:nvPr>
            <p:ph type="ctrTitle"/>
          </p:nvPr>
        </p:nvSpPr>
        <p:spPr>
          <a:xfrm>
            <a:off x="743900" y="540550"/>
            <a:ext cx="6876300" cy="66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Creating Groups with More and Fewer </a:t>
            </a:r>
            <a:endParaRPr b="0" sz="2500">
              <a:solidFill>
                <a:schemeClr val="accent5"/>
              </a:solidFill>
              <a:latin typeface="Hepta Slab"/>
              <a:ea typeface="Hepta Slab"/>
              <a:cs typeface="Hepta Slab"/>
              <a:sym typeface="Hepta Slab"/>
            </a:endParaRPr>
          </a:p>
        </p:txBody>
      </p:sp>
      <p:sp>
        <p:nvSpPr>
          <p:cNvPr id="284" name="Google Shape;284;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85" name="Google Shape;285;p35"/>
          <p:cNvSpPr txBox="1"/>
          <p:nvPr/>
        </p:nvSpPr>
        <p:spPr>
          <a:xfrm>
            <a:off x="705825" y="1363425"/>
            <a:ext cx="44148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Make a group of counters that has more than the green triangles.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Count your counters and triangles and tell your partner how many of each you have.</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Make a group of counters that has fewer counters than orange squares.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Count your counters and squares and tell your partner how many of each you have.</a:t>
            </a:r>
            <a:endParaRPr sz="1600">
              <a:latin typeface="Livvic"/>
              <a:ea typeface="Livvic"/>
              <a:cs typeface="Livvic"/>
              <a:sym typeface="Livvic"/>
            </a:endParaRPr>
          </a:p>
          <a:p>
            <a:pPr indent="0" lvl="0" marL="45720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 </a:t>
            </a:r>
            <a:endParaRPr sz="1600">
              <a:latin typeface="Livvic"/>
              <a:ea typeface="Livvic"/>
              <a:cs typeface="Livvic"/>
              <a:sym typeface="Livvic"/>
            </a:endParaRPr>
          </a:p>
          <a:p>
            <a:pPr indent="0" lvl="0" marL="0" rtl="0" algn="l">
              <a:spcBef>
                <a:spcPts val="1000"/>
              </a:spcBef>
              <a:spcAft>
                <a:spcPts val="1000"/>
              </a:spcAft>
              <a:buNone/>
            </a:pPr>
            <a:r>
              <a:t/>
            </a:r>
            <a:endParaRPr sz="1600">
              <a:latin typeface="Livvic"/>
              <a:ea typeface="Livvic"/>
              <a:cs typeface="Livvic"/>
              <a:sym typeface="Livvic"/>
            </a:endParaRPr>
          </a:p>
        </p:txBody>
      </p:sp>
      <p:pic>
        <p:nvPicPr>
          <p:cNvPr id="286" name="Google Shape;286;p35"/>
          <p:cNvPicPr preferRelativeResize="0"/>
          <p:nvPr/>
        </p:nvPicPr>
        <p:blipFill>
          <a:blip r:embed="rId3">
            <a:alphaModFix/>
          </a:blip>
          <a:stretch>
            <a:fillRect/>
          </a:stretch>
        </p:blipFill>
        <p:spPr>
          <a:xfrm>
            <a:off x="5935025" y="1770355"/>
            <a:ext cx="1836425" cy="1890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0" name="Shape 290"/>
        <p:cNvGrpSpPr/>
        <p:nvPr/>
      </p:nvGrpSpPr>
      <p:grpSpPr>
        <a:xfrm>
          <a:off x="0" y="0"/>
          <a:ext cx="0" cy="0"/>
          <a:chOff x="0" y="0"/>
          <a:chExt cx="0" cy="0"/>
        </a:xfrm>
      </p:grpSpPr>
      <p:sp>
        <p:nvSpPr>
          <p:cNvPr id="291" name="Google Shape;291;p36"/>
          <p:cNvSpPr txBox="1"/>
          <p:nvPr>
            <p:ph type="ctrTitle"/>
          </p:nvPr>
        </p:nvSpPr>
        <p:spPr>
          <a:xfrm>
            <a:off x="743900" y="540550"/>
            <a:ext cx="6876300" cy="66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Creating Groups with More and Fewer </a:t>
            </a:r>
            <a:endParaRPr b="0" sz="2500">
              <a:solidFill>
                <a:schemeClr val="accent5"/>
              </a:solidFill>
              <a:latin typeface="Hepta Slab"/>
              <a:ea typeface="Hepta Slab"/>
              <a:cs typeface="Hepta Slab"/>
              <a:sym typeface="Hepta Slab"/>
            </a:endParaRPr>
          </a:p>
        </p:txBody>
      </p:sp>
      <p:sp>
        <p:nvSpPr>
          <p:cNvPr id="292" name="Google Shape;292;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93" name="Google Shape;293;p36"/>
          <p:cNvSpPr txBox="1"/>
          <p:nvPr/>
        </p:nvSpPr>
        <p:spPr>
          <a:xfrm>
            <a:off x="705825" y="1363425"/>
            <a:ext cx="44148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Make a group of counters that has more than the green triangles.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Count your counters and triangles and tell your partner how many of each you have.</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Make a group of counters that has fewer counters than orange squares.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Count your counters and squares and tell your partner how many of each you have.</a:t>
            </a:r>
            <a:endParaRPr sz="1600">
              <a:latin typeface="Livvic"/>
              <a:ea typeface="Livvic"/>
              <a:cs typeface="Livvic"/>
              <a:sym typeface="Livvic"/>
            </a:endParaRPr>
          </a:p>
          <a:p>
            <a:pPr indent="0" lvl="0" marL="45720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 </a:t>
            </a:r>
            <a:endParaRPr sz="1600">
              <a:latin typeface="Livvic"/>
              <a:ea typeface="Livvic"/>
              <a:cs typeface="Livvic"/>
              <a:sym typeface="Livvic"/>
            </a:endParaRPr>
          </a:p>
          <a:p>
            <a:pPr indent="0" lvl="0" marL="0" rtl="0" algn="l">
              <a:spcBef>
                <a:spcPts val="1000"/>
              </a:spcBef>
              <a:spcAft>
                <a:spcPts val="1000"/>
              </a:spcAft>
              <a:buNone/>
            </a:pPr>
            <a:r>
              <a:t/>
            </a:r>
            <a:endParaRPr sz="1600">
              <a:latin typeface="Livvic"/>
              <a:ea typeface="Livvic"/>
              <a:cs typeface="Livvic"/>
              <a:sym typeface="Livvic"/>
            </a:endParaRPr>
          </a:p>
        </p:txBody>
      </p:sp>
      <p:pic>
        <p:nvPicPr>
          <p:cNvPr id="294" name="Google Shape;294;p36"/>
          <p:cNvPicPr preferRelativeResize="0"/>
          <p:nvPr/>
        </p:nvPicPr>
        <p:blipFill>
          <a:blip r:embed="rId3">
            <a:alphaModFix/>
          </a:blip>
          <a:stretch>
            <a:fillRect/>
          </a:stretch>
        </p:blipFill>
        <p:spPr>
          <a:xfrm>
            <a:off x="5935025" y="1770355"/>
            <a:ext cx="1836425" cy="1890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8" name="Shape 298"/>
        <p:cNvGrpSpPr/>
        <p:nvPr/>
      </p:nvGrpSpPr>
      <p:grpSpPr>
        <a:xfrm>
          <a:off x="0" y="0"/>
          <a:ext cx="0" cy="0"/>
          <a:chOff x="0" y="0"/>
          <a:chExt cx="0" cy="0"/>
        </a:xfrm>
      </p:grpSpPr>
      <p:sp>
        <p:nvSpPr>
          <p:cNvPr id="299" name="Google Shape;299;p37"/>
          <p:cNvSpPr txBox="1"/>
          <p:nvPr>
            <p:ph type="ctrTitle"/>
          </p:nvPr>
        </p:nvSpPr>
        <p:spPr>
          <a:xfrm>
            <a:off x="338125" y="57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 Centers: Introducing Number Race: Trace It, Stage 1</a:t>
            </a:r>
            <a:endParaRPr b="0" sz="2000">
              <a:solidFill>
                <a:schemeClr val="accent5"/>
              </a:solidFill>
              <a:latin typeface="Hepta Slab"/>
              <a:ea typeface="Hepta Slab"/>
              <a:cs typeface="Hepta Slab"/>
              <a:sym typeface="Hepta Slab"/>
            </a:endParaRPr>
          </a:p>
        </p:txBody>
      </p:sp>
      <p:sp>
        <p:nvSpPr>
          <p:cNvPr id="300" name="Google Shape;300;p37"/>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301" name="Google Shape;301;p37"/>
          <p:cNvSpPr txBox="1"/>
          <p:nvPr/>
        </p:nvSpPr>
        <p:spPr>
          <a:xfrm>
            <a:off x="601050"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 </a:t>
            </a:r>
            <a:endParaRPr sz="1700">
              <a:solidFill>
                <a:srgbClr val="595959"/>
              </a:solidFill>
              <a:latin typeface="Livvic"/>
              <a:ea typeface="Livvic"/>
              <a:cs typeface="Livvic"/>
              <a:sym typeface="Livvic"/>
            </a:endParaRPr>
          </a:p>
        </p:txBody>
      </p:sp>
      <p:sp>
        <p:nvSpPr>
          <p:cNvPr id="302" name="Google Shape;302;p37"/>
          <p:cNvSpPr txBox="1"/>
          <p:nvPr/>
        </p:nvSpPr>
        <p:spPr>
          <a:xfrm>
            <a:off x="3430063" y="148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Number Race</a:t>
            </a:r>
            <a:endParaRPr sz="1700">
              <a:solidFill>
                <a:srgbClr val="595959"/>
              </a:solidFill>
              <a:latin typeface="Livvic"/>
              <a:ea typeface="Livvic"/>
              <a:cs typeface="Livvic"/>
              <a:sym typeface="Livvic"/>
            </a:endParaRPr>
          </a:p>
        </p:txBody>
      </p:sp>
      <p:sp>
        <p:nvSpPr>
          <p:cNvPr id="303" name="Google Shape;303;p37"/>
          <p:cNvSpPr txBox="1"/>
          <p:nvPr/>
        </p:nvSpPr>
        <p:spPr>
          <a:xfrm>
            <a:off x="6259075"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Fingers</a:t>
            </a:r>
            <a:endParaRPr sz="1700">
              <a:solidFill>
                <a:srgbClr val="595959"/>
              </a:solidFill>
              <a:latin typeface="Livvic"/>
              <a:ea typeface="Livvic"/>
              <a:cs typeface="Livvic"/>
              <a:sym typeface="Livvic"/>
            </a:endParaRPr>
          </a:p>
        </p:txBody>
      </p:sp>
      <p:pic>
        <p:nvPicPr>
          <p:cNvPr id="304" name="Google Shape;304;p37"/>
          <p:cNvPicPr preferRelativeResize="0"/>
          <p:nvPr/>
        </p:nvPicPr>
        <p:blipFill>
          <a:blip r:embed="rId3">
            <a:alphaModFix/>
          </a:blip>
          <a:stretch>
            <a:fillRect/>
          </a:stretch>
        </p:blipFill>
        <p:spPr>
          <a:xfrm>
            <a:off x="6365062" y="2320375"/>
            <a:ext cx="1852625" cy="1206600"/>
          </a:xfrm>
          <a:prstGeom prst="rect">
            <a:avLst/>
          </a:prstGeom>
          <a:noFill/>
          <a:ln cap="flat" cmpd="sng" w="19050">
            <a:solidFill>
              <a:schemeClr val="dk2"/>
            </a:solidFill>
            <a:prstDash val="solid"/>
            <a:round/>
            <a:headEnd len="sm" w="sm" type="none"/>
            <a:tailEnd len="sm" w="sm" type="none"/>
          </a:ln>
        </p:spPr>
      </p:pic>
      <p:pic>
        <p:nvPicPr>
          <p:cNvPr id="305" name="Google Shape;305;p37"/>
          <p:cNvPicPr preferRelativeResize="0"/>
          <p:nvPr/>
        </p:nvPicPr>
        <p:blipFill>
          <a:blip r:embed="rId4">
            <a:alphaModFix/>
          </a:blip>
          <a:stretch>
            <a:fillRect/>
          </a:stretch>
        </p:blipFill>
        <p:spPr>
          <a:xfrm>
            <a:off x="795325" y="2380925"/>
            <a:ext cx="1618154" cy="1206600"/>
          </a:xfrm>
          <a:prstGeom prst="rect">
            <a:avLst/>
          </a:prstGeom>
          <a:noFill/>
          <a:ln cap="flat" cmpd="sng" w="19050">
            <a:solidFill>
              <a:schemeClr val="dk2"/>
            </a:solidFill>
            <a:prstDash val="solid"/>
            <a:round/>
            <a:headEnd len="sm" w="sm" type="none"/>
            <a:tailEnd len="sm" w="sm" type="none"/>
          </a:ln>
        </p:spPr>
      </p:pic>
      <p:pic>
        <p:nvPicPr>
          <p:cNvPr id="306" name="Google Shape;306;p37"/>
          <p:cNvPicPr preferRelativeResize="0"/>
          <p:nvPr/>
        </p:nvPicPr>
        <p:blipFill>
          <a:blip r:embed="rId5">
            <a:alphaModFix/>
          </a:blip>
          <a:stretch>
            <a:fillRect/>
          </a:stretch>
        </p:blipFill>
        <p:spPr>
          <a:xfrm>
            <a:off x="3712339" y="2323013"/>
            <a:ext cx="1500075" cy="1322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0" name="Shape 310"/>
        <p:cNvGrpSpPr/>
        <p:nvPr/>
      </p:nvGrpSpPr>
      <p:grpSpPr>
        <a:xfrm>
          <a:off x="0" y="0"/>
          <a:ext cx="0" cy="0"/>
          <a:chOff x="0" y="0"/>
          <a:chExt cx="0" cy="0"/>
        </a:xfrm>
      </p:grpSpPr>
      <p:sp>
        <p:nvSpPr>
          <p:cNvPr id="311" name="Google Shape;311;p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12" name="Google Shape;312;p38"/>
          <p:cNvSpPr/>
          <p:nvPr/>
        </p:nvSpPr>
        <p:spPr>
          <a:xfrm flipH="1">
            <a:off x="1445372" y="2072175"/>
            <a:ext cx="1744753"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8"/>
          <p:cNvSpPr txBox="1"/>
          <p:nvPr/>
        </p:nvSpPr>
        <p:spPr>
          <a:xfrm>
            <a:off x="1756875" y="2253900"/>
            <a:ext cx="1271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Are there fewer yellow counters or red counters? How do you know?</a:t>
            </a:r>
            <a:endParaRPr sz="1200"/>
          </a:p>
        </p:txBody>
      </p:sp>
      <p:sp>
        <p:nvSpPr>
          <p:cNvPr id="314" name="Google Shape;314;p38"/>
          <p:cNvSpPr/>
          <p:nvPr/>
        </p:nvSpPr>
        <p:spPr>
          <a:xfrm>
            <a:off x="6115750" y="1938801"/>
            <a:ext cx="2357682" cy="195502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5" name="Google Shape;315;p38"/>
          <p:cNvPicPr preferRelativeResize="0"/>
          <p:nvPr/>
        </p:nvPicPr>
        <p:blipFill>
          <a:blip r:embed="rId3">
            <a:alphaModFix/>
          </a:blip>
          <a:stretch>
            <a:fillRect/>
          </a:stretch>
        </p:blipFill>
        <p:spPr>
          <a:xfrm>
            <a:off x="3538538" y="2741525"/>
            <a:ext cx="2066925" cy="1828800"/>
          </a:xfrm>
          <a:prstGeom prst="rect">
            <a:avLst/>
          </a:prstGeom>
          <a:noFill/>
          <a:ln>
            <a:noFill/>
          </a:ln>
        </p:spPr>
      </p:pic>
      <p:sp>
        <p:nvSpPr>
          <p:cNvPr id="316" name="Google Shape;316;p38"/>
          <p:cNvSpPr txBox="1"/>
          <p:nvPr/>
        </p:nvSpPr>
        <p:spPr>
          <a:xfrm>
            <a:off x="6658888" y="2040000"/>
            <a:ext cx="12714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We can just see that there are a lot of red counters and only a few yellow counters. There are fewer yellow counters than red counters. There are more red counters than yellow counters</a:t>
            </a:r>
            <a:endParaRPr sz="900"/>
          </a:p>
        </p:txBody>
      </p:sp>
      <p:grpSp>
        <p:nvGrpSpPr>
          <p:cNvPr id="317" name="Google Shape;317;p38"/>
          <p:cNvGrpSpPr/>
          <p:nvPr/>
        </p:nvGrpSpPr>
        <p:grpSpPr>
          <a:xfrm>
            <a:off x="3094235" y="626891"/>
            <a:ext cx="3200469" cy="1020973"/>
            <a:chOff x="1065400" y="484000"/>
            <a:chExt cx="2832775" cy="719350"/>
          </a:xfrm>
        </p:grpSpPr>
        <p:sp>
          <p:nvSpPr>
            <p:cNvPr id="318" name="Google Shape;318;p38"/>
            <p:cNvSpPr/>
            <p:nvPr/>
          </p:nvSpPr>
          <p:spPr>
            <a:xfrm>
              <a:off x="1065400" y="498425"/>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8"/>
            <p:cNvSpPr/>
            <p:nvPr/>
          </p:nvSpPr>
          <p:spPr>
            <a:xfrm>
              <a:off x="1445375" y="498425"/>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8"/>
            <p:cNvSpPr/>
            <p:nvPr/>
          </p:nvSpPr>
          <p:spPr>
            <a:xfrm>
              <a:off x="1855975" y="498425"/>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8"/>
            <p:cNvSpPr/>
            <p:nvPr/>
          </p:nvSpPr>
          <p:spPr>
            <a:xfrm>
              <a:off x="2266575" y="498425"/>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8"/>
            <p:cNvSpPr/>
            <p:nvPr/>
          </p:nvSpPr>
          <p:spPr>
            <a:xfrm>
              <a:off x="2725875" y="484000"/>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8"/>
            <p:cNvSpPr/>
            <p:nvPr/>
          </p:nvSpPr>
          <p:spPr>
            <a:xfrm>
              <a:off x="1065400" y="888950"/>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8"/>
            <p:cNvSpPr/>
            <p:nvPr/>
          </p:nvSpPr>
          <p:spPr>
            <a:xfrm>
              <a:off x="1445375" y="888950"/>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8"/>
            <p:cNvSpPr/>
            <p:nvPr/>
          </p:nvSpPr>
          <p:spPr>
            <a:xfrm>
              <a:off x="1825350" y="888950"/>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8"/>
            <p:cNvSpPr/>
            <p:nvPr/>
          </p:nvSpPr>
          <p:spPr>
            <a:xfrm>
              <a:off x="2266575" y="888950"/>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8"/>
            <p:cNvSpPr/>
            <p:nvPr/>
          </p:nvSpPr>
          <p:spPr>
            <a:xfrm>
              <a:off x="2725875" y="888950"/>
              <a:ext cx="302400" cy="314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8"/>
            <p:cNvSpPr/>
            <p:nvPr/>
          </p:nvSpPr>
          <p:spPr>
            <a:xfrm>
              <a:off x="3190125" y="498425"/>
              <a:ext cx="302400" cy="3144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8"/>
            <p:cNvSpPr/>
            <p:nvPr/>
          </p:nvSpPr>
          <p:spPr>
            <a:xfrm>
              <a:off x="3185175" y="888950"/>
              <a:ext cx="302400" cy="3144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8"/>
            <p:cNvSpPr/>
            <p:nvPr/>
          </p:nvSpPr>
          <p:spPr>
            <a:xfrm>
              <a:off x="3595775" y="484000"/>
              <a:ext cx="302400" cy="3144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34" name="Shape 334"/>
        <p:cNvGrpSpPr/>
        <p:nvPr/>
      </p:nvGrpSpPr>
      <p:grpSpPr>
        <a:xfrm>
          <a:off x="0" y="0"/>
          <a:ext cx="0" cy="0"/>
          <a:chOff x="0" y="0"/>
          <a:chExt cx="0" cy="0"/>
        </a:xfrm>
      </p:grpSpPr>
      <p:sp>
        <p:nvSpPr>
          <p:cNvPr id="335" name="Google Shape;335;p39"/>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Groups that Look Alike</a:t>
            </a:r>
            <a:endParaRPr sz="4400">
              <a:solidFill>
                <a:srgbClr val="434343"/>
              </a:solidFill>
              <a:latin typeface="Hepta Slab"/>
              <a:ea typeface="Hepta Slab"/>
              <a:cs typeface="Hepta Slab"/>
              <a:sym typeface="Hepta Slab"/>
            </a:endParaRPr>
          </a:p>
        </p:txBody>
      </p:sp>
      <p:sp>
        <p:nvSpPr>
          <p:cNvPr id="336" name="Google Shape;336;p39"/>
          <p:cNvSpPr txBox="1"/>
          <p:nvPr/>
        </p:nvSpPr>
        <p:spPr>
          <a:xfrm>
            <a:off x="2698200" y="2906325"/>
            <a:ext cx="615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Let’s find groups that have more, fewer, or the same number. </a:t>
            </a:r>
            <a:endParaRPr sz="1600">
              <a:latin typeface="Quicksand"/>
              <a:ea typeface="Quicksand"/>
              <a:cs typeface="Quicksand"/>
              <a:sym typeface="Quicksand"/>
            </a:endParaRPr>
          </a:p>
        </p:txBody>
      </p:sp>
      <p:sp>
        <p:nvSpPr>
          <p:cNvPr id="337" name="Google Shape;337;p39"/>
          <p:cNvSpPr/>
          <p:nvPr/>
        </p:nvSpPr>
        <p:spPr>
          <a:xfrm>
            <a:off x="220767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K.CC.C.6</a:t>
            </a:r>
            <a:endParaRPr sz="1100">
              <a:latin typeface="Quicksand"/>
              <a:ea typeface="Quicksand"/>
              <a:cs typeface="Quicksand"/>
              <a:sym typeface="Quicksand"/>
            </a:endParaRPr>
          </a:p>
        </p:txBody>
      </p:sp>
      <p:sp>
        <p:nvSpPr>
          <p:cNvPr id="339" name="Google Shape;339;p39"/>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3" name="Shape 343"/>
        <p:cNvGrpSpPr/>
        <p:nvPr/>
      </p:nvGrpSpPr>
      <p:grpSpPr>
        <a:xfrm>
          <a:off x="0" y="0"/>
          <a:ext cx="0" cy="0"/>
          <a:chOff x="0" y="0"/>
          <a:chExt cx="0" cy="0"/>
        </a:xfrm>
      </p:grpSpPr>
      <p:sp>
        <p:nvSpPr>
          <p:cNvPr id="344" name="Google Shape;344;p40"/>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a:t>
            </a:r>
            <a:endParaRPr b="0" sz="3400">
              <a:solidFill>
                <a:schemeClr val="accent5"/>
              </a:solidFill>
              <a:latin typeface="Hepta Slab"/>
              <a:ea typeface="Hepta Slab"/>
              <a:cs typeface="Hepta Slab"/>
              <a:sym typeface="Hepta Slab"/>
            </a:endParaRPr>
          </a:p>
        </p:txBody>
      </p:sp>
      <p:sp>
        <p:nvSpPr>
          <p:cNvPr id="345" name="Google Shape;345;p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46" name="Google Shape;346;p40"/>
          <p:cNvSpPr txBox="1"/>
          <p:nvPr/>
        </p:nvSpPr>
        <p:spPr>
          <a:xfrm>
            <a:off x="1472575" y="1312075"/>
            <a:ext cx="56220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How many do you see? How do you see them?</a:t>
            </a:r>
            <a:endParaRPr sz="1600">
              <a:latin typeface="Livvic"/>
              <a:ea typeface="Livvic"/>
              <a:cs typeface="Livvic"/>
              <a:sym typeface="Livvic"/>
            </a:endParaRPr>
          </a:p>
        </p:txBody>
      </p:sp>
      <p:pic>
        <p:nvPicPr>
          <p:cNvPr id="347" name="Google Shape;347;p40"/>
          <p:cNvPicPr preferRelativeResize="0"/>
          <p:nvPr/>
        </p:nvPicPr>
        <p:blipFill>
          <a:blip r:embed="rId3">
            <a:alphaModFix/>
          </a:blip>
          <a:stretch>
            <a:fillRect/>
          </a:stretch>
        </p:blipFill>
        <p:spPr>
          <a:xfrm>
            <a:off x="866775" y="1914450"/>
            <a:ext cx="1733550" cy="1876425"/>
          </a:xfrm>
          <a:prstGeom prst="rect">
            <a:avLst/>
          </a:prstGeom>
          <a:noFill/>
          <a:ln cap="flat" cmpd="sng" w="19050">
            <a:solidFill>
              <a:schemeClr val="dk2"/>
            </a:solidFill>
            <a:prstDash val="solid"/>
            <a:round/>
            <a:headEnd len="sm" w="sm" type="none"/>
            <a:tailEnd len="sm" w="sm" type="none"/>
          </a:ln>
        </p:spPr>
      </p:pic>
      <p:pic>
        <p:nvPicPr>
          <p:cNvPr id="348" name="Google Shape;348;p40"/>
          <p:cNvPicPr preferRelativeResize="0"/>
          <p:nvPr/>
        </p:nvPicPr>
        <p:blipFill>
          <a:blip r:embed="rId4">
            <a:alphaModFix/>
          </a:blip>
          <a:stretch>
            <a:fillRect/>
          </a:stretch>
        </p:blipFill>
        <p:spPr>
          <a:xfrm>
            <a:off x="3631400" y="1914450"/>
            <a:ext cx="1600200" cy="1981200"/>
          </a:xfrm>
          <a:prstGeom prst="rect">
            <a:avLst/>
          </a:prstGeom>
          <a:noFill/>
          <a:ln cap="flat" cmpd="sng" w="19050">
            <a:solidFill>
              <a:schemeClr val="dk2"/>
            </a:solidFill>
            <a:prstDash val="solid"/>
            <a:round/>
            <a:headEnd len="sm" w="sm" type="none"/>
            <a:tailEnd len="sm" w="sm" type="none"/>
          </a:ln>
        </p:spPr>
      </p:pic>
      <p:pic>
        <p:nvPicPr>
          <p:cNvPr id="349" name="Google Shape;349;p40"/>
          <p:cNvPicPr preferRelativeResize="0"/>
          <p:nvPr/>
        </p:nvPicPr>
        <p:blipFill>
          <a:blip r:embed="rId5">
            <a:alphaModFix/>
          </a:blip>
          <a:stretch>
            <a:fillRect/>
          </a:stretch>
        </p:blipFill>
        <p:spPr>
          <a:xfrm>
            <a:off x="6341250" y="1814438"/>
            <a:ext cx="1571625" cy="2076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3" name="Shape 353"/>
        <p:cNvGrpSpPr/>
        <p:nvPr/>
      </p:nvGrpSpPr>
      <p:grpSpPr>
        <a:xfrm>
          <a:off x="0" y="0"/>
          <a:ext cx="0" cy="0"/>
          <a:chOff x="0" y="0"/>
          <a:chExt cx="0" cy="0"/>
        </a:xfrm>
      </p:grpSpPr>
      <p:sp>
        <p:nvSpPr>
          <p:cNvPr id="354" name="Google Shape;354;p41"/>
          <p:cNvSpPr txBox="1"/>
          <p:nvPr>
            <p:ph type="ctrTitle"/>
          </p:nvPr>
        </p:nvSpPr>
        <p:spPr>
          <a:xfrm>
            <a:off x="1375950" y="470525"/>
            <a:ext cx="63921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Has More?</a:t>
            </a:r>
            <a:endParaRPr b="0" sz="3000">
              <a:solidFill>
                <a:schemeClr val="accent5"/>
              </a:solidFill>
              <a:latin typeface="Hepta Slab"/>
              <a:ea typeface="Hepta Slab"/>
              <a:cs typeface="Hepta Slab"/>
              <a:sym typeface="Hepta Slab"/>
            </a:endParaRPr>
          </a:p>
        </p:txBody>
      </p:sp>
      <p:sp>
        <p:nvSpPr>
          <p:cNvPr id="355" name="Google Shape;355;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56" name="Google Shape;356;p41"/>
          <p:cNvPicPr preferRelativeResize="0"/>
          <p:nvPr/>
        </p:nvPicPr>
        <p:blipFill>
          <a:blip r:embed="rId3">
            <a:alphaModFix/>
          </a:blip>
          <a:stretch>
            <a:fillRect/>
          </a:stretch>
        </p:blipFill>
        <p:spPr>
          <a:xfrm>
            <a:off x="659600" y="2135025"/>
            <a:ext cx="5153025" cy="1181100"/>
          </a:xfrm>
          <a:prstGeom prst="rect">
            <a:avLst/>
          </a:prstGeom>
          <a:noFill/>
          <a:ln cap="flat" cmpd="sng" w="19050">
            <a:solidFill>
              <a:schemeClr val="dk2"/>
            </a:solidFill>
            <a:prstDash val="solid"/>
            <a:round/>
            <a:headEnd len="sm" w="sm" type="none"/>
            <a:tailEnd len="sm" w="sm" type="none"/>
          </a:ln>
        </p:spPr>
      </p:pic>
      <p:pic>
        <p:nvPicPr>
          <p:cNvPr id="357" name="Google Shape;357;p41"/>
          <p:cNvPicPr preferRelativeResize="0"/>
          <p:nvPr/>
        </p:nvPicPr>
        <p:blipFill>
          <a:blip r:embed="rId4">
            <a:alphaModFix/>
          </a:blip>
          <a:stretch>
            <a:fillRect/>
          </a:stretch>
        </p:blipFill>
        <p:spPr>
          <a:xfrm>
            <a:off x="6172200" y="1354950"/>
            <a:ext cx="2114075" cy="3114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1" name="Shape 361"/>
        <p:cNvGrpSpPr/>
        <p:nvPr/>
      </p:nvGrpSpPr>
      <p:grpSpPr>
        <a:xfrm>
          <a:off x="0" y="0"/>
          <a:ext cx="0" cy="0"/>
          <a:chOff x="0" y="0"/>
          <a:chExt cx="0" cy="0"/>
        </a:xfrm>
      </p:grpSpPr>
      <p:sp>
        <p:nvSpPr>
          <p:cNvPr id="362" name="Google Shape;362;p42"/>
          <p:cNvSpPr txBox="1"/>
          <p:nvPr>
            <p:ph type="ctrTitle"/>
          </p:nvPr>
        </p:nvSpPr>
        <p:spPr>
          <a:xfrm>
            <a:off x="611475" y="426225"/>
            <a:ext cx="7098600" cy="550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Introducing Shake and Spill: Count, Stage 2 </a:t>
            </a:r>
            <a:endParaRPr b="0" sz="2300">
              <a:solidFill>
                <a:schemeClr val="accent5"/>
              </a:solidFill>
              <a:latin typeface="Hepta Slab"/>
              <a:ea typeface="Hepta Slab"/>
              <a:cs typeface="Hepta Slab"/>
              <a:sym typeface="Hepta Slab"/>
            </a:endParaRPr>
          </a:p>
        </p:txBody>
      </p:sp>
      <p:sp>
        <p:nvSpPr>
          <p:cNvPr id="363" name="Google Shape;363;p42"/>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64" name="Google Shape;364;p42"/>
          <p:cNvSpPr txBox="1"/>
          <p:nvPr/>
        </p:nvSpPr>
        <p:spPr>
          <a:xfrm>
            <a:off x="611475" y="1147750"/>
            <a:ext cx="64938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We are going to play a new Shake and Spill game.</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First we shake the counters in the cup and spill them out onto the table. Then we find out which color there are more of and which there are fewer of. It might be helpful to see if they are the same first. If not you can see which color has more.</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Do we have more red or more yellow counters? How do you know?</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Repeat after me. ‘There are more red counters than yellow counters</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Repeat after me. ‘There are fewer yellow counters than red counters.</a:t>
            </a:r>
            <a:endParaRPr sz="1600">
              <a:solidFill>
                <a:srgbClr val="595959"/>
              </a:solidFill>
              <a:latin typeface="Caveat Brush"/>
              <a:ea typeface="Caveat Brush"/>
              <a:cs typeface="Caveat Brush"/>
              <a:sym typeface="Caveat Brush"/>
            </a:endParaRPr>
          </a:p>
          <a:p>
            <a:pPr indent="-330200" lvl="0" marL="457200" rtl="0" algn="l">
              <a:spcBef>
                <a:spcPts val="1000"/>
              </a:spcBef>
              <a:spcAft>
                <a:spcPts val="0"/>
              </a:spcAft>
              <a:buClr>
                <a:srgbClr val="595959"/>
              </a:buClr>
              <a:buSzPts val="1600"/>
              <a:buFont typeface="Caveat Brush"/>
              <a:buChar char="●"/>
            </a:pPr>
            <a:r>
              <a:rPr lang="en" sz="1600">
                <a:solidFill>
                  <a:srgbClr val="595959"/>
                </a:solidFill>
                <a:latin typeface="Caveat Brush"/>
                <a:ea typeface="Caveat Brush"/>
                <a:cs typeface="Caveat Brush"/>
                <a:sym typeface="Caveat Brush"/>
              </a:rPr>
              <a:t>Now you will play with your partner. Take turns shaking and spilling the counters. Then work together to say which color there are more of which there are fewer of.</a:t>
            </a:r>
            <a:endParaRPr sz="1600">
              <a:solidFill>
                <a:srgbClr val="595959"/>
              </a:solidFill>
              <a:latin typeface="Caveat Brush"/>
              <a:ea typeface="Caveat Brush"/>
              <a:cs typeface="Caveat Brush"/>
              <a:sym typeface="Caveat Brush"/>
            </a:endParaRPr>
          </a:p>
          <a:p>
            <a:pPr indent="0" lvl="0" marL="457200" rtl="0" algn="l">
              <a:spcBef>
                <a:spcPts val="1000"/>
              </a:spcBef>
              <a:spcAft>
                <a:spcPts val="1000"/>
              </a:spcAft>
              <a:buNone/>
            </a:pPr>
            <a:r>
              <a:t/>
            </a:r>
            <a:endParaRPr sz="2000">
              <a:solidFill>
                <a:srgbClr val="595959"/>
              </a:solidFill>
              <a:latin typeface="Caveat Brush"/>
              <a:ea typeface="Caveat Brush"/>
              <a:cs typeface="Caveat Brush"/>
              <a:sym typeface="Caveat Brush"/>
            </a:endParaRPr>
          </a:p>
        </p:txBody>
      </p:sp>
      <p:pic>
        <p:nvPicPr>
          <p:cNvPr id="365" name="Google Shape;365;p42"/>
          <p:cNvPicPr preferRelativeResize="0"/>
          <p:nvPr/>
        </p:nvPicPr>
        <p:blipFill>
          <a:blip r:embed="rId3">
            <a:alphaModFix/>
          </a:blip>
          <a:stretch>
            <a:fillRect/>
          </a:stretch>
        </p:blipFill>
        <p:spPr>
          <a:xfrm flipH="1" rot="709593">
            <a:off x="7017441" y="1950385"/>
            <a:ext cx="1604297" cy="117678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9" name="Shape 369"/>
        <p:cNvGrpSpPr/>
        <p:nvPr/>
      </p:nvGrpSpPr>
      <p:grpSpPr>
        <a:xfrm>
          <a:off x="0" y="0"/>
          <a:ext cx="0" cy="0"/>
          <a:chOff x="0" y="0"/>
          <a:chExt cx="0" cy="0"/>
        </a:xfrm>
      </p:grpSpPr>
      <p:sp>
        <p:nvSpPr>
          <p:cNvPr id="370" name="Google Shape;370;p43"/>
          <p:cNvSpPr txBox="1"/>
          <p:nvPr>
            <p:ph type="ctrTitle"/>
          </p:nvPr>
        </p:nvSpPr>
        <p:spPr>
          <a:xfrm>
            <a:off x="338125" y="57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Centers: Choice Time</a:t>
            </a:r>
            <a:endParaRPr b="0" sz="2000">
              <a:solidFill>
                <a:schemeClr val="accent5"/>
              </a:solidFill>
              <a:latin typeface="Hepta Slab"/>
              <a:ea typeface="Hepta Slab"/>
              <a:cs typeface="Hepta Slab"/>
              <a:sym typeface="Hepta Slab"/>
            </a:endParaRPr>
          </a:p>
        </p:txBody>
      </p:sp>
      <p:sp>
        <p:nvSpPr>
          <p:cNvPr id="371" name="Google Shape;371;p4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372" name="Google Shape;372;p43"/>
          <p:cNvSpPr txBox="1"/>
          <p:nvPr/>
        </p:nvSpPr>
        <p:spPr>
          <a:xfrm>
            <a:off x="601050"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 </a:t>
            </a:r>
            <a:endParaRPr sz="1700">
              <a:solidFill>
                <a:srgbClr val="595959"/>
              </a:solidFill>
              <a:latin typeface="Livvic"/>
              <a:ea typeface="Livvic"/>
              <a:cs typeface="Livvic"/>
              <a:sym typeface="Livvic"/>
            </a:endParaRPr>
          </a:p>
        </p:txBody>
      </p:sp>
      <p:sp>
        <p:nvSpPr>
          <p:cNvPr id="373" name="Google Shape;373;p43"/>
          <p:cNvSpPr txBox="1"/>
          <p:nvPr/>
        </p:nvSpPr>
        <p:spPr>
          <a:xfrm>
            <a:off x="3430063" y="148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Number Race</a:t>
            </a:r>
            <a:endParaRPr sz="1700">
              <a:solidFill>
                <a:srgbClr val="595959"/>
              </a:solidFill>
              <a:latin typeface="Livvic"/>
              <a:ea typeface="Livvic"/>
              <a:cs typeface="Livvic"/>
              <a:sym typeface="Livvic"/>
            </a:endParaRPr>
          </a:p>
        </p:txBody>
      </p:sp>
      <p:sp>
        <p:nvSpPr>
          <p:cNvPr id="374" name="Google Shape;374;p43"/>
          <p:cNvSpPr txBox="1"/>
          <p:nvPr/>
        </p:nvSpPr>
        <p:spPr>
          <a:xfrm>
            <a:off x="6259075" y="14335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Fingers</a:t>
            </a:r>
            <a:endParaRPr sz="1700">
              <a:solidFill>
                <a:srgbClr val="595959"/>
              </a:solidFill>
              <a:latin typeface="Livvic"/>
              <a:ea typeface="Livvic"/>
              <a:cs typeface="Livvic"/>
              <a:sym typeface="Livvic"/>
            </a:endParaRPr>
          </a:p>
        </p:txBody>
      </p:sp>
      <p:pic>
        <p:nvPicPr>
          <p:cNvPr id="375" name="Google Shape;375;p43"/>
          <p:cNvPicPr preferRelativeResize="0"/>
          <p:nvPr/>
        </p:nvPicPr>
        <p:blipFill>
          <a:blip r:embed="rId3">
            <a:alphaModFix/>
          </a:blip>
          <a:stretch>
            <a:fillRect/>
          </a:stretch>
        </p:blipFill>
        <p:spPr>
          <a:xfrm>
            <a:off x="6365062" y="2320375"/>
            <a:ext cx="1852625" cy="1206600"/>
          </a:xfrm>
          <a:prstGeom prst="rect">
            <a:avLst/>
          </a:prstGeom>
          <a:noFill/>
          <a:ln cap="flat" cmpd="sng" w="19050">
            <a:solidFill>
              <a:schemeClr val="dk2"/>
            </a:solidFill>
            <a:prstDash val="solid"/>
            <a:round/>
            <a:headEnd len="sm" w="sm" type="none"/>
            <a:tailEnd len="sm" w="sm" type="none"/>
          </a:ln>
        </p:spPr>
      </p:pic>
      <p:pic>
        <p:nvPicPr>
          <p:cNvPr id="376" name="Google Shape;376;p43"/>
          <p:cNvPicPr preferRelativeResize="0"/>
          <p:nvPr/>
        </p:nvPicPr>
        <p:blipFill>
          <a:blip r:embed="rId4">
            <a:alphaModFix/>
          </a:blip>
          <a:stretch>
            <a:fillRect/>
          </a:stretch>
        </p:blipFill>
        <p:spPr>
          <a:xfrm>
            <a:off x="795325" y="2380925"/>
            <a:ext cx="1618154" cy="1206600"/>
          </a:xfrm>
          <a:prstGeom prst="rect">
            <a:avLst/>
          </a:prstGeom>
          <a:noFill/>
          <a:ln cap="flat" cmpd="sng" w="19050">
            <a:solidFill>
              <a:schemeClr val="dk2"/>
            </a:solidFill>
            <a:prstDash val="solid"/>
            <a:round/>
            <a:headEnd len="sm" w="sm" type="none"/>
            <a:tailEnd len="sm" w="sm" type="none"/>
          </a:ln>
        </p:spPr>
      </p:pic>
      <p:pic>
        <p:nvPicPr>
          <p:cNvPr id="377" name="Google Shape;377;p43"/>
          <p:cNvPicPr preferRelativeResize="0"/>
          <p:nvPr/>
        </p:nvPicPr>
        <p:blipFill>
          <a:blip r:embed="rId5">
            <a:alphaModFix/>
          </a:blip>
          <a:stretch>
            <a:fillRect/>
          </a:stretch>
        </p:blipFill>
        <p:spPr>
          <a:xfrm>
            <a:off x="3712339" y="2323013"/>
            <a:ext cx="1500075" cy="1322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1" name="Shape 381"/>
        <p:cNvGrpSpPr/>
        <p:nvPr/>
      </p:nvGrpSpPr>
      <p:grpSpPr>
        <a:xfrm>
          <a:off x="0" y="0"/>
          <a:ext cx="0" cy="0"/>
          <a:chOff x="0" y="0"/>
          <a:chExt cx="0" cy="0"/>
        </a:xfrm>
      </p:grpSpPr>
      <p:sp>
        <p:nvSpPr>
          <p:cNvPr id="382" name="Google Shape;382;p4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83" name="Google Shape;383;p44"/>
          <p:cNvPicPr preferRelativeResize="0"/>
          <p:nvPr/>
        </p:nvPicPr>
        <p:blipFill>
          <a:blip r:embed="rId3">
            <a:alphaModFix/>
          </a:blip>
          <a:stretch>
            <a:fillRect/>
          </a:stretch>
        </p:blipFill>
        <p:spPr>
          <a:xfrm>
            <a:off x="3431363" y="2655800"/>
            <a:ext cx="2066925" cy="1828800"/>
          </a:xfrm>
          <a:prstGeom prst="rect">
            <a:avLst/>
          </a:prstGeom>
          <a:noFill/>
          <a:ln>
            <a:noFill/>
          </a:ln>
        </p:spPr>
      </p:pic>
      <p:sp>
        <p:nvSpPr>
          <p:cNvPr id="384" name="Google Shape;384;p44"/>
          <p:cNvSpPr txBox="1"/>
          <p:nvPr/>
        </p:nvSpPr>
        <p:spPr>
          <a:xfrm>
            <a:off x="1008225" y="762000"/>
            <a:ext cx="6700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Today we saw that sometimes you can compare 2 groups just by looking at them, but sometimes you need to match or count the objects. Tell your partner why you might need to match or count the objects in order to compare groups.</a:t>
            </a:r>
            <a:endParaRPr sz="1600">
              <a:latin typeface="Livvic"/>
              <a:ea typeface="Livvic"/>
              <a:cs typeface="Livvic"/>
              <a:sym typeface="Livvic"/>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88" name="Shape 388"/>
        <p:cNvGrpSpPr/>
        <p:nvPr/>
      </p:nvGrpSpPr>
      <p:grpSpPr>
        <a:xfrm>
          <a:off x="0" y="0"/>
          <a:ext cx="0" cy="0"/>
          <a:chOff x="0" y="0"/>
          <a:chExt cx="0" cy="0"/>
        </a:xfrm>
      </p:grpSpPr>
      <p:sp>
        <p:nvSpPr>
          <p:cNvPr id="389" name="Google Shape;389;p45"/>
          <p:cNvSpPr txBox="1"/>
          <p:nvPr>
            <p:ph type="ctrTitle"/>
          </p:nvPr>
        </p:nvSpPr>
        <p:spPr>
          <a:xfrm>
            <a:off x="1282975" y="1634250"/>
            <a:ext cx="64203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Make Groups of More, Fewer, or the Same</a:t>
            </a:r>
            <a:endParaRPr sz="4400">
              <a:solidFill>
                <a:srgbClr val="434343"/>
              </a:solidFill>
              <a:latin typeface="Hepta Slab"/>
              <a:ea typeface="Hepta Slab"/>
              <a:cs typeface="Hepta Slab"/>
              <a:sym typeface="Hepta Slab"/>
            </a:endParaRPr>
          </a:p>
        </p:txBody>
      </p:sp>
      <p:sp>
        <p:nvSpPr>
          <p:cNvPr id="390" name="Google Shape;390;p45"/>
          <p:cNvSpPr txBox="1"/>
          <p:nvPr/>
        </p:nvSpPr>
        <p:spPr>
          <a:xfrm flipH="1">
            <a:off x="1823900" y="3525075"/>
            <a:ext cx="6692400" cy="51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make groups of objects that have more, fewer, or the same number of objects as another group. </a:t>
            </a:r>
            <a:endParaRPr>
              <a:latin typeface="Quicksand"/>
              <a:ea typeface="Quicksand"/>
              <a:cs typeface="Quicksand"/>
              <a:sym typeface="Quicksand"/>
            </a:endParaRPr>
          </a:p>
        </p:txBody>
      </p:sp>
      <p:sp>
        <p:nvSpPr>
          <p:cNvPr id="391" name="Google Shape;391;p45"/>
          <p:cNvSpPr/>
          <p:nvPr/>
        </p:nvSpPr>
        <p:spPr>
          <a:xfrm>
            <a:off x="1575877" y="35250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a:t>
            </a:r>
            <a:endParaRPr sz="1100">
              <a:latin typeface="Quicksand"/>
              <a:ea typeface="Quicksand"/>
              <a:cs typeface="Quicksand"/>
              <a:sym typeface="Quicksand"/>
            </a:endParaRPr>
          </a:p>
        </p:txBody>
      </p:sp>
      <p:sp>
        <p:nvSpPr>
          <p:cNvPr id="393" name="Google Shape;393;p45"/>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7" name="Shape 397"/>
        <p:cNvGrpSpPr/>
        <p:nvPr/>
      </p:nvGrpSpPr>
      <p:grpSpPr>
        <a:xfrm>
          <a:off x="0" y="0"/>
          <a:ext cx="0" cy="0"/>
          <a:chOff x="0" y="0"/>
          <a:chExt cx="0" cy="0"/>
        </a:xfrm>
      </p:grpSpPr>
      <p:sp>
        <p:nvSpPr>
          <p:cNvPr id="398" name="Google Shape;398;p46"/>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a:t>
            </a:r>
            <a:endParaRPr b="0" sz="3400">
              <a:solidFill>
                <a:schemeClr val="accent5"/>
              </a:solidFill>
              <a:latin typeface="Hepta Slab"/>
              <a:ea typeface="Hepta Slab"/>
              <a:cs typeface="Hepta Slab"/>
              <a:sym typeface="Hepta Slab"/>
            </a:endParaRPr>
          </a:p>
        </p:txBody>
      </p:sp>
      <p:sp>
        <p:nvSpPr>
          <p:cNvPr id="399" name="Google Shape;399;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00" name="Google Shape;400;p46"/>
          <p:cNvSpPr txBox="1"/>
          <p:nvPr/>
        </p:nvSpPr>
        <p:spPr>
          <a:xfrm>
            <a:off x="1472575" y="1312075"/>
            <a:ext cx="56220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How many do you see? How do you see them?</a:t>
            </a:r>
            <a:endParaRPr sz="1600">
              <a:latin typeface="Livvic"/>
              <a:ea typeface="Livvic"/>
              <a:cs typeface="Livvic"/>
              <a:sym typeface="Livvic"/>
            </a:endParaRPr>
          </a:p>
        </p:txBody>
      </p:sp>
      <p:pic>
        <p:nvPicPr>
          <p:cNvPr id="401" name="Google Shape;401;p46"/>
          <p:cNvPicPr preferRelativeResize="0"/>
          <p:nvPr/>
        </p:nvPicPr>
        <p:blipFill>
          <a:blip r:embed="rId3">
            <a:alphaModFix/>
          </a:blip>
          <a:stretch>
            <a:fillRect/>
          </a:stretch>
        </p:blipFill>
        <p:spPr>
          <a:xfrm>
            <a:off x="1073950" y="1952700"/>
            <a:ext cx="1504950" cy="1647825"/>
          </a:xfrm>
          <a:prstGeom prst="rect">
            <a:avLst/>
          </a:prstGeom>
          <a:noFill/>
          <a:ln cap="flat" cmpd="sng" w="19050">
            <a:solidFill>
              <a:schemeClr val="dk2"/>
            </a:solidFill>
            <a:prstDash val="solid"/>
            <a:round/>
            <a:headEnd len="sm" w="sm" type="none"/>
            <a:tailEnd len="sm" w="sm" type="none"/>
          </a:ln>
        </p:spPr>
      </p:pic>
      <p:pic>
        <p:nvPicPr>
          <p:cNvPr id="402" name="Google Shape;402;p46"/>
          <p:cNvPicPr preferRelativeResize="0"/>
          <p:nvPr/>
        </p:nvPicPr>
        <p:blipFill>
          <a:blip r:embed="rId4">
            <a:alphaModFix/>
          </a:blip>
          <a:stretch>
            <a:fillRect/>
          </a:stretch>
        </p:blipFill>
        <p:spPr>
          <a:xfrm>
            <a:off x="3309938" y="2104840"/>
            <a:ext cx="2220275" cy="1495675"/>
          </a:xfrm>
          <a:prstGeom prst="rect">
            <a:avLst/>
          </a:prstGeom>
          <a:noFill/>
          <a:ln cap="flat" cmpd="sng" w="19050">
            <a:solidFill>
              <a:schemeClr val="dk2"/>
            </a:solidFill>
            <a:prstDash val="solid"/>
            <a:round/>
            <a:headEnd len="sm" w="sm" type="none"/>
            <a:tailEnd len="sm" w="sm" type="none"/>
          </a:ln>
        </p:spPr>
      </p:pic>
      <p:pic>
        <p:nvPicPr>
          <p:cNvPr id="403" name="Google Shape;403;p46"/>
          <p:cNvPicPr preferRelativeResize="0"/>
          <p:nvPr/>
        </p:nvPicPr>
        <p:blipFill>
          <a:blip r:embed="rId5">
            <a:alphaModFix/>
          </a:blip>
          <a:stretch>
            <a:fillRect/>
          </a:stretch>
        </p:blipFill>
        <p:spPr>
          <a:xfrm>
            <a:off x="6161250" y="2029026"/>
            <a:ext cx="2340775" cy="1433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7" name="Shape 407"/>
        <p:cNvGrpSpPr/>
        <p:nvPr/>
      </p:nvGrpSpPr>
      <p:grpSpPr>
        <a:xfrm>
          <a:off x="0" y="0"/>
          <a:ext cx="0" cy="0"/>
          <a:chOff x="0" y="0"/>
          <a:chExt cx="0" cy="0"/>
        </a:xfrm>
      </p:grpSpPr>
      <p:sp>
        <p:nvSpPr>
          <p:cNvPr id="408" name="Google Shape;408;p47"/>
          <p:cNvSpPr txBox="1"/>
          <p:nvPr>
            <p:ph type="ctrTitle"/>
          </p:nvPr>
        </p:nvSpPr>
        <p:spPr>
          <a:xfrm>
            <a:off x="622450" y="727950"/>
            <a:ext cx="73152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Introducing Less, Same, More: Groups of Objects, Stage 1</a:t>
            </a:r>
            <a:endParaRPr b="0" sz="2600">
              <a:solidFill>
                <a:schemeClr val="accent5"/>
              </a:solidFill>
              <a:latin typeface="Hepta Slab"/>
              <a:ea typeface="Hepta Slab"/>
              <a:cs typeface="Hepta Slab"/>
              <a:sym typeface="Hepta Slab"/>
            </a:endParaRPr>
          </a:p>
        </p:txBody>
      </p:sp>
      <p:sp>
        <p:nvSpPr>
          <p:cNvPr id="409" name="Google Shape;409;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10" name="Google Shape;410;p47"/>
          <p:cNvSpPr txBox="1"/>
          <p:nvPr/>
        </p:nvSpPr>
        <p:spPr>
          <a:xfrm>
            <a:off x="922500" y="1984975"/>
            <a:ext cx="73794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Choose a group of objects and place them in the box at the top of the mat.</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Use cubes to make a new group of objects for each box below. Make a group that has fewer objects, a group that has the same number of objects, and a group that has more objects.</a:t>
            </a:r>
            <a:endParaRPr sz="1600">
              <a:latin typeface="Livvic"/>
              <a:ea typeface="Livvic"/>
              <a:cs typeface="Livvic"/>
              <a:sym typeface="Livvic"/>
            </a:endParaRPr>
          </a:p>
          <a:p>
            <a:pPr indent="-330200" lvl="0" marL="457200" rtl="0" algn="l">
              <a:spcBef>
                <a:spcPts val="1000"/>
              </a:spcBef>
              <a:spcAft>
                <a:spcPts val="1000"/>
              </a:spcAft>
              <a:buSzPts val="1600"/>
              <a:buFont typeface="Livvic"/>
              <a:buChar char="●"/>
            </a:pPr>
            <a:r>
              <a:rPr lang="en" sz="1600">
                <a:latin typeface="Livvic"/>
                <a:ea typeface="Livvic"/>
                <a:cs typeface="Livvic"/>
                <a:sym typeface="Livvic"/>
              </a:rPr>
              <a:t>Discuss with your partner how you know each group has more, fewer or the same number of objects.</a:t>
            </a:r>
            <a:endParaRPr sz="1600">
              <a:latin typeface="Livvic"/>
              <a:ea typeface="Livvic"/>
              <a:cs typeface="Livvic"/>
              <a:sym typeface="Livv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4" name="Shape 414"/>
        <p:cNvGrpSpPr/>
        <p:nvPr/>
      </p:nvGrpSpPr>
      <p:grpSpPr>
        <a:xfrm>
          <a:off x="0" y="0"/>
          <a:ext cx="0" cy="0"/>
          <a:chOff x="0" y="0"/>
          <a:chExt cx="0" cy="0"/>
        </a:xfrm>
      </p:grpSpPr>
      <p:sp>
        <p:nvSpPr>
          <p:cNvPr id="415" name="Google Shape;415;p48"/>
          <p:cNvSpPr txBox="1"/>
          <p:nvPr>
            <p:ph type="ctrTitle"/>
          </p:nvPr>
        </p:nvSpPr>
        <p:spPr>
          <a:xfrm>
            <a:off x="1717050" y="476950"/>
            <a:ext cx="57099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1 More and 1 Fewer</a:t>
            </a:r>
            <a:endParaRPr b="0" sz="3000">
              <a:solidFill>
                <a:schemeClr val="accent5"/>
              </a:solidFill>
              <a:latin typeface="Hepta Slab"/>
              <a:ea typeface="Hepta Slab"/>
              <a:cs typeface="Hepta Slab"/>
              <a:sym typeface="Hepta Slab"/>
            </a:endParaRPr>
          </a:p>
        </p:txBody>
      </p:sp>
      <p:sp>
        <p:nvSpPr>
          <p:cNvPr id="416" name="Google Shape;416;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17" name="Google Shape;417;p48"/>
          <p:cNvSpPr txBox="1"/>
          <p:nvPr/>
        </p:nvSpPr>
        <p:spPr>
          <a:xfrm>
            <a:off x="922500" y="1427775"/>
            <a:ext cx="73794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You are going to work with your partner to make 2 groups of objects.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 First, Partner A makes a group of objects in the box at the top of the mat.</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 Then, Partner B makes a group that has 1 more and a group that has 1 fewer object than Partner A’s group. Partner B also says a sentence using “more” or “fewer” to describe each group and explains how they know it is 1 more or 1 fewer. You do not have to make anything in the middle box.</a:t>
            </a:r>
            <a:endParaRPr sz="1600">
              <a:latin typeface="Livvic"/>
              <a:ea typeface="Livvic"/>
              <a:cs typeface="Livvic"/>
              <a:sym typeface="Livvic"/>
            </a:endParaRPr>
          </a:p>
          <a:p>
            <a:pPr indent="-330200" lvl="0" marL="457200" rtl="0" algn="l">
              <a:spcBef>
                <a:spcPts val="1000"/>
              </a:spcBef>
              <a:spcAft>
                <a:spcPts val="1000"/>
              </a:spcAft>
              <a:buSzPts val="1600"/>
              <a:buFont typeface="Livvic"/>
              <a:buChar char="●"/>
            </a:pPr>
            <a:r>
              <a:rPr lang="en" sz="1600">
                <a:latin typeface="Livvic"/>
                <a:ea typeface="Livvic"/>
                <a:cs typeface="Livvic"/>
                <a:sym typeface="Livvic"/>
              </a:rPr>
              <a:t>When both partners agree, switch roles and continue playing. </a:t>
            </a:r>
            <a:endParaRPr sz="1600">
              <a:latin typeface="Livvic"/>
              <a:ea typeface="Livvic"/>
              <a:cs typeface="Livvic"/>
              <a:sym typeface="Livv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1" name="Shape 421"/>
        <p:cNvGrpSpPr/>
        <p:nvPr/>
      </p:nvGrpSpPr>
      <p:grpSpPr>
        <a:xfrm>
          <a:off x="0" y="0"/>
          <a:ext cx="0" cy="0"/>
          <a:chOff x="0" y="0"/>
          <a:chExt cx="0" cy="0"/>
        </a:xfrm>
      </p:grpSpPr>
      <p:sp>
        <p:nvSpPr>
          <p:cNvPr id="422" name="Google Shape;422;p49"/>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423" name="Google Shape;423;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424" name="Google Shape;424;p49"/>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Less, Same, More</a:t>
            </a:r>
            <a:r>
              <a:rPr lang="en"/>
              <a:t>			 Math Fingers				   Shake and Spill</a:t>
            </a:r>
            <a:endParaRPr/>
          </a:p>
        </p:txBody>
      </p:sp>
      <p:pic>
        <p:nvPicPr>
          <p:cNvPr id="425" name="Google Shape;425;p49"/>
          <p:cNvPicPr preferRelativeResize="0"/>
          <p:nvPr/>
        </p:nvPicPr>
        <p:blipFill>
          <a:blip r:embed="rId3">
            <a:alphaModFix/>
          </a:blip>
          <a:stretch>
            <a:fillRect/>
          </a:stretch>
        </p:blipFill>
        <p:spPr>
          <a:xfrm>
            <a:off x="1173950" y="1888782"/>
            <a:ext cx="1852625" cy="1365930"/>
          </a:xfrm>
          <a:prstGeom prst="rect">
            <a:avLst/>
          </a:prstGeom>
          <a:noFill/>
          <a:ln cap="flat" cmpd="sng" w="19050">
            <a:solidFill>
              <a:schemeClr val="dk2"/>
            </a:solidFill>
            <a:prstDash val="solid"/>
            <a:round/>
            <a:headEnd len="sm" w="sm" type="none"/>
            <a:tailEnd len="sm" w="sm" type="none"/>
          </a:ln>
        </p:spPr>
      </p:pic>
      <p:pic>
        <p:nvPicPr>
          <p:cNvPr id="426" name="Google Shape;426;p49"/>
          <p:cNvPicPr preferRelativeResize="0"/>
          <p:nvPr/>
        </p:nvPicPr>
        <p:blipFill>
          <a:blip r:embed="rId4">
            <a:alphaModFix/>
          </a:blip>
          <a:stretch>
            <a:fillRect/>
          </a:stretch>
        </p:blipFill>
        <p:spPr>
          <a:xfrm>
            <a:off x="3914763" y="1968450"/>
            <a:ext cx="1852625" cy="1206600"/>
          </a:xfrm>
          <a:prstGeom prst="rect">
            <a:avLst/>
          </a:prstGeom>
          <a:noFill/>
          <a:ln cap="flat" cmpd="sng" w="19050">
            <a:solidFill>
              <a:schemeClr val="dk2"/>
            </a:solidFill>
            <a:prstDash val="solid"/>
            <a:round/>
            <a:headEnd len="sm" w="sm" type="none"/>
            <a:tailEnd len="sm" w="sm" type="none"/>
          </a:ln>
        </p:spPr>
      </p:pic>
      <p:pic>
        <p:nvPicPr>
          <p:cNvPr id="427" name="Google Shape;427;p49"/>
          <p:cNvPicPr preferRelativeResize="0"/>
          <p:nvPr/>
        </p:nvPicPr>
        <p:blipFill>
          <a:blip r:embed="rId5">
            <a:alphaModFix/>
          </a:blip>
          <a:stretch>
            <a:fillRect/>
          </a:stretch>
        </p:blipFill>
        <p:spPr>
          <a:xfrm>
            <a:off x="6624625" y="1852438"/>
            <a:ext cx="1618154" cy="1206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1" name="Shape 431"/>
        <p:cNvGrpSpPr/>
        <p:nvPr/>
      </p:nvGrpSpPr>
      <p:grpSpPr>
        <a:xfrm>
          <a:off x="0" y="0"/>
          <a:ext cx="0" cy="0"/>
          <a:chOff x="0" y="0"/>
          <a:chExt cx="0" cy="0"/>
        </a:xfrm>
      </p:grpSpPr>
      <p:sp>
        <p:nvSpPr>
          <p:cNvPr id="432" name="Google Shape;432;p50"/>
          <p:cNvSpPr txBox="1"/>
          <p:nvPr>
            <p:ph type="ctrTitle"/>
          </p:nvPr>
        </p:nvSpPr>
        <p:spPr>
          <a:xfrm>
            <a:off x="1317650" y="220450"/>
            <a:ext cx="6276300" cy="209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made groups that had more, fewer, or the same number of objects as a given group. We made groups with just 1 more or 1 fewer than a given group.</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
        <p:nvSpPr>
          <p:cNvPr id="433" name="Google Shape;433;p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34" name="Google Shape;434;p50"/>
          <p:cNvSpPr txBox="1"/>
          <p:nvPr/>
        </p:nvSpPr>
        <p:spPr>
          <a:xfrm>
            <a:off x="1756875" y="2253900"/>
            <a:ext cx="12714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435" name="Google Shape;435;p50"/>
          <p:cNvPicPr preferRelativeResize="0"/>
          <p:nvPr/>
        </p:nvPicPr>
        <p:blipFill>
          <a:blip r:embed="rId3">
            <a:alphaModFix/>
          </a:blip>
          <a:stretch>
            <a:fillRect/>
          </a:stretch>
        </p:blipFill>
        <p:spPr>
          <a:xfrm>
            <a:off x="3428551" y="2421450"/>
            <a:ext cx="2286900" cy="2023450"/>
          </a:xfrm>
          <a:prstGeom prst="rect">
            <a:avLst/>
          </a:prstGeom>
          <a:noFill/>
          <a:ln>
            <a:noFill/>
          </a:ln>
        </p:spPr>
      </p:pic>
      <p:sp>
        <p:nvSpPr>
          <p:cNvPr id="436" name="Google Shape;436;p5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437" name="Google Shape;437;p50"/>
          <p:cNvSpPr/>
          <p:nvPr/>
        </p:nvSpPr>
        <p:spPr>
          <a:xfrm flipH="1">
            <a:off x="995322" y="2507950"/>
            <a:ext cx="1744753"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0"/>
          <p:cNvSpPr txBox="1"/>
          <p:nvPr/>
        </p:nvSpPr>
        <p:spPr>
          <a:xfrm>
            <a:off x="1306825" y="2689675"/>
            <a:ext cx="1271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Show a group of fingers that is more than the group I am showing</a:t>
            </a:r>
            <a:endParaRPr sz="1200"/>
          </a:p>
        </p:txBody>
      </p:sp>
      <p:sp>
        <p:nvSpPr>
          <p:cNvPr id="439" name="Google Shape;439;p50"/>
          <p:cNvSpPr/>
          <p:nvPr/>
        </p:nvSpPr>
        <p:spPr>
          <a:xfrm>
            <a:off x="5680000" y="1824525"/>
            <a:ext cx="2329096" cy="11390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0"/>
          <p:cNvSpPr txBox="1"/>
          <p:nvPr/>
        </p:nvSpPr>
        <p:spPr>
          <a:xfrm>
            <a:off x="6194538" y="1925725"/>
            <a:ext cx="12714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Now show a group of fingers that is 1 more than the group I am showing</a:t>
            </a:r>
            <a:endParaRPr sz="900"/>
          </a:p>
        </p:txBody>
      </p:sp>
      <p:sp>
        <p:nvSpPr>
          <p:cNvPr id="441" name="Google Shape;441;p50"/>
          <p:cNvSpPr/>
          <p:nvPr/>
        </p:nvSpPr>
        <p:spPr>
          <a:xfrm>
            <a:off x="5680000" y="3377075"/>
            <a:ext cx="2329096" cy="11390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0"/>
          <p:cNvSpPr txBox="1"/>
          <p:nvPr/>
        </p:nvSpPr>
        <p:spPr>
          <a:xfrm>
            <a:off x="5951703" y="3478275"/>
            <a:ext cx="15429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There are lots of numbers that are more than 4, but there is only 1 number that is 1 more than 4.</a:t>
            </a:r>
            <a:endParaRPr sz="9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46" name="Shape 446"/>
        <p:cNvGrpSpPr/>
        <p:nvPr/>
      </p:nvGrpSpPr>
      <p:grpSpPr>
        <a:xfrm>
          <a:off x="0" y="0"/>
          <a:ext cx="0" cy="0"/>
          <a:chOff x="0" y="0"/>
          <a:chExt cx="0" cy="0"/>
        </a:xfrm>
      </p:grpSpPr>
      <p:sp>
        <p:nvSpPr>
          <p:cNvPr id="447" name="Google Shape;447;p51"/>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Use More, Fewer, or the Same to Describe Groups</a:t>
            </a:r>
            <a:endParaRPr sz="4000">
              <a:solidFill>
                <a:srgbClr val="434343"/>
              </a:solidFill>
              <a:latin typeface="Hepta Slab"/>
              <a:ea typeface="Hepta Slab"/>
              <a:cs typeface="Hepta Slab"/>
              <a:sym typeface="Hepta Slab"/>
            </a:endParaRPr>
          </a:p>
        </p:txBody>
      </p:sp>
      <p:sp>
        <p:nvSpPr>
          <p:cNvPr id="448" name="Google Shape;448;p51"/>
          <p:cNvSpPr txBox="1"/>
          <p:nvPr/>
        </p:nvSpPr>
        <p:spPr>
          <a:xfrm>
            <a:off x="2778450" y="2679425"/>
            <a:ext cx="564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“more”, “fewer” and “the same as” to describe groups.</a:t>
            </a:r>
            <a:endParaRPr>
              <a:latin typeface="Quicksand"/>
              <a:ea typeface="Quicksand"/>
              <a:cs typeface="Quicksand"/>
              <a:sym typeface="Quicksand"/>
            </a:endParaRPr>
          </a:p>
        </p:txBody>
      </p:sp>
      <p:sp>
        <p:nvSpPr>
          <p:cNvPr id="449" name="Google Shape;449;p51"/>
          <p:cNvSpPr/>
          <p:nvPr/>
        </p:nvSpPr>
        <p:spPr>
          <a:xfrm>
            <a:off x="2311027" y="27572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K.CC.C.6</a:t>
            </a:r>
            <a:endParaRPr sz="1100">
              <a:latin typeface="Quicksand"/>
              <a:ea typeface="Quicksand"/>
              <a:cs typeface="Quicksand"/>
              <a:sym typeface="Quicksand"/>
            </a:endParaRPr>
          </a:p>
        </p:txBody>
      </p:sp>
      <p:sp>
        <p:nvSpPr>
          <p:cNvPr id="451" name="Google Shape;451;p5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5" name="Shape 455"/>
        <p:cNvGrpSpPr/>
        <p:nvPr/>
      </p:nvGrpSpPr>
      <p:grpSpPr>
        <a:xfrm>
          <a:off x="0" y="0"/>
          <a:ext cx="0" cy="0"/>
          <a:chOff x="0" y="0"/>
          <a:chExt cx="0" cy="0"/>
        </a:xfrm>
      </p:grpSpPr>
      <p:sp>
        <p:nvSpPr>
          <p:cNvPr id="456" name="Google Shape;456;p52"/>
          <p:cNvSpPr txBox="1"/>
          <p:nvPr>
            <p:ph type="ctrTitle"/>
          </p:nvPr>
        </p:nvSpPr>
        <p:spPr>
          <a:xfrm>
            <a:off x="886775" y="479350"/>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How Many Do You See: Fingers 1–10</a:t>
            </a:r>
            <a:endParaRPr b="0" sz="2700">
              <a:solidFill>
                <a:schemeClr val="accent5"/>
              </a:solidFill>
              <a:latin typeface="Hepta Slab"/>
              <a:ea typeface="Hepta Slab"/>
              <a:cs typeface="Hepta Slab"/>
              <a:sym typeface="Hepta Slab"/>
            </a:endParaRPr>
          </a:p>
        </p:txBody>
      </p:sp>
      <p:sp>
        <p:nvSpPr>
          <p:cNvPr id="457" name="Google Shape;457;p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8" name="Google Shape;458;p52"/>
          <p:cNvSpPr txBox="1"/>
          <p:nvPr/>
        </p:nvSpPr>
        <p:spPr>
          <a:xfrm>
            <a:off x="1835975" y="1407325"/>
            <a:ext cx="53445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Livvic"/>
                <a:ea typeface="Livvic"/>
                <a:cs typeface="Livvic"/>
                <a:sym typeface="Livvic"/>
              </a:rPr>
              <a:t>How many do you see? How do you see them?</a:t>
            </a:r>
            <a:endParaRPr sz="1600">
              <a:solidFill>
                <a:schemeClr val="dk1"/>
              </a:solidFill>
              <a:latin typeface="Livvic"/>
              <a:ea typeface="Livvic"/>
              <a:cs typeface="Livvic"/>
              <a:sym typeface="Livvic"/>
            </a:endParaRPr>
          </a:p>
        </p:txBody>
      </p:sp>
      <p:pic>
        <p:nvPicPr>
          <p:cNvPr id="459" name="Google Shape;459;p52"/>
          <p:cNvPicPr preferRelativeResize="0"/>
          <p:nvPr/>
        </p:nvPicPr>
        <p:blipFill>
          <a:blip r:embed="rId3">
            <a:alphaModFix/>
          </a:blip>
          <a:stretch>
            <a:fillRect/>
          </a:stretch>
        </p:blipFill>
        <p:spPr>
          <a:xfrm>
            <a:off x="2452700" y="2107275"/>
            <a:ext cx="3600450" cy="2266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3" name="Shape 463"/>
        <p:cNvGrpSpPr/>
        <p:nvPr/>
      </p:nvGrpSpPr>
      <p:grpSpPr>
        <a:xfrm>
          <a:off x="0" y="0"/>
          <a:ext cx="0" cy="0"/>
          <a:chOff x="0" y="0"/>
          <a:chExt cx="0" cy="0"/>
        </a:xfrm>
      </p:grpSpPr>
      <p:sp>
        <p:nvSpPr>
          <p:cNvPr id="464" name="Google Shape;464;p53"/>
          <p:cNvSpPr txBox="1"/>
          <p:nvPr>
            <p:ph type="ctrTitle"/>
          </p:nvPr>
        </p:nvSpPr>
        <p:spPr>
          <a:xfrm>
            <a:off x="886775" y="479350"/>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How Many Do You See: Fingers 1–10</a:t>
            </a:r>
            <a:endParaRPr b="0" sz="2700">
              <a:solidFill>
                <a:schemeClr val="accent5"/>
              </a:solidFill>
              <a:latin typeface="Hepta Slab"/>
              <a:ea typeface="Hepta Slab"/>
              <a:cs typeface="Hepta Slab"/>
              <a:sym typeface="Hepta Slab"/>
            </a:endParaRPr>
          </a:p>
        </p:txBody>
      </p:sp>
      <p:sp>
        <p:nvSpPr>
          <p:cNvPr id="465" name="Google Shape;465;p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66" name="Google Shape;466;p53"/>
          <p:cNvSpPr txBox="1"/>
          <p:nvPr/>
        </p:nvSpPr>
        <p:spPr>
          <a:xfrm>
            <a:off x="1835975" y="1407325"/>
            <a:ext cx="53445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Livvic"/>
                <a:ea typeface="Livvic"/>
                <a:cs typeface="Livvic"/>
                <a:sym typeface="Livvic"/>
              </a:rPr>
              <a:t>How many do you see? How do you see them?</a:t>
            </a:r>
            <a:endParaRPr sz="1600">
              <a:solidFill>
                <a:schemeClr val="dk1"/>
              </a:solidFill>
              <a:latin typeface="Livvic"/>
              <a:ea typeface="Livvic"/>
              <a:cs typeface="Livvic"/>
              <a:sym typeface="Livvic"/>
            </a:endParaRPr>
          </a:p>
        </p:txBody>
      </p:sp>
      <p:pic>
        <p:nvPicPr>
          <p:cNvPr id="467" name="Google Shape;467;p53"/>
          <p:cNvPicPr preferRelativeResize="0"/>
          <p:nvPr/>
        </p:nvPicPr>
        <p:blipFill>
          <a:blip r:embed="rId3">
            <a:alphaModFix/>
          </a:blip>
          <a:stretch>
            <a:fillRect/>
          </a:stretch>
        </p:blipFill>
        <p:spPr>
          <a:xfrm>
            <a:off x="2352675" y="2057350"/>
            <a:ext cx="3686175" cy="2324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1" name="Shape 471"/>
        <p:cNvGrpSpPr/>
        <p:nvPr/>
      </p:nvGrpSpPr>
      <p:grpSpPr>
        <a:xfrm>
          <a:off x="0" y="0"/>
          <a:ext cx="0" cy="0"/>
          <a:chOff x="0" y="0"/>
          <a:chExt cx="0" cy="0"/>
        </a:xfrm>
      </p:grpSpPr>
      <p:sp>
        <p:nvSpPr>
          <p:cNvPr id="472" name="Google Shape;472;p54"/>
          <p:cNvSpPr txBox="1"/>
          <p:nvPr>
            <p:ph type="ctrTitle"/>
          </p:nvPr>
        </p:nvSpPr>
        <p:spPr>
          <a:xfrm>
            <a:off x="886775" y="479350"/>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How Many Do You See: Fingers 1–10</a:t>
            </a:r>
            <a:endParaRPr b="0" sz="2700">
              <a:solidFill>
                <a:schemeClr val="accent5"/>
              </a:solidFill>
              <a:latin typeface="Hepta Slab"/>
              <a:ea typeface="Hepta Slab"/>
              <a:cs typeface="Hepta Slab"/>
              <a:sym typeface="Hepta Slab"/>
            </a:endParaRPr>
          </a:p>
        </p:txBody>
      </p:sp>
      <p:sp>
        <p:nvSpPr>
          <p:cNvPr id="473" name="Google Shape;473;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74" name="Google Shape;474;p54"/>
          <p:cNvSpPr txBox="1"/>
          <p:nvPr/>
        </p:nvSpPr>
        <p:spPr>
          <a:xfrm>
            <a:off x="1835975" y="1407325"/>
            <a:ext cx="53445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Livvic"/>
                <a:ea typeface="Livvic"/>
                <a:cs typeface="Livvic"/>
                <a:sym typeface="Livvic"/>
              </a:rPr>
              <a:t>How many do you see? How do you see them?</a:t>
            </a:r>
            <a:endParaRPr sz="1600">
              <a:solidFill>
                <a:schemeClr val="dk1"/>
              </a:solidFill>
              <a:latin typeface="Livvic"/>
              <a:ea typeface="Livvic"/>
              <a:cs typeface="Livvic"/>
              <a:sym typeface="Livvic"/>
            </a:endParaRPr>
          </a:p>
        </p:txBody>
      </p:sp>
      <p:pic>
        <p:nvPicPr>
          <p:cNvPr id="475" name="Google Shape;475;p54"/>
          <p:cNvPicPr preferRelativeResize="0"/>
          <p:nvPr/>
        </p:nvPicPr>
        <p:blipFill>
          <a:blip r:embed="rId3">
            <a:alphaModFix/>
          </a:blip>
          <a:stretch>
            <a:fillRect/>
          </a:stretch>
        </p:blipFill>
        <p:spPr>
          <a:xfrm>
            <a:off x="2502675" y="2071650"/>
            <a:ext cx="3781425" cy="2200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9" name="Shape 479"/>
        <p:cNvGrpSpPr/>
        <p:nvPr/>
      </p:nvGrpSpPr>
      <p:grpSpPr>
        <a:xfrm>
          <a:off x="0" y="0"/>
          <a:ext cx="0" cy="0"/>
          <a:chOff x="0" y="0"/>
          <a:chExt cx="0" cy="0"/>
        </a:xfrm>
      </p:grpSpPr>
      <p:sp>
        <p:nvSpPr>
          <p:cNvPr id="480" name="Google Shape;480;p55"/>
          <p:cNvSpPr txBox="1"/>
          <p:nvPr>
            <p:ph type="ctrTitle"/>
          </p:nvPr>
        </p:nvSpPr>
        <p:spPr>
          <a:xfrm>
            <a:off x="529600" y="536775"/>
            <a:ext cx="6859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Match Bags to Comparison Statements </a:t>
            </a:r>
            <a:endParaRPr b="0" sz="2400">
              <a:solidFill>
                <a:schemeClr val="accent5"/>
              </a:solidFill>
              <a:latin typeface="Hepta Slab"/>
              <a:ea typeface="Hepta Slab"/>
              <a:cs typeface="Hepta Slab"/>
              <a:sym typeface="Hepta Slab"/>
            </a:endParaRPr>
          </a:p>
        </p:txBody>
      </p:sp>
      <p:sp>
        <p:nvSpPr>
          <p:cNvPr id="481" name="Google Shape;481;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82" name="Google Shape;482;p55"/>
          <p:cNvSpPr txBox="1"/>
          <p:nvPr/>
        </p:nvSpPr>
        <p:spPr>
          <a:xfrm>
            <a:off x="765325" y="1397800"/>
            <a:ext cx="7465200" cy="1150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ivvic"/>
              <a:buChar char="●"/>
            </a:pPr>
            <a:r>
              <a:rPr lang="en">
                <a:latin typeface="Livvic"/>
                <a:ea typeface="Livvic"/>
                <a:cs typeface="Livvic"/>
                <a:sym typeface="Livvic"/>
              </a:rPr>
              <a:t>Each group will be given 3 bags of cubes.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I am going to read a statement to you about the cubes. Your job is to find the bag of cubes that matches the statement.</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In this bag, there are more red cubes than blue cubes.</a:t>
            </a:r>
            <a:endParaRPr>
              <a:latin typeface="Livvic"/>
              <a:ea typeface="Livvic"/>
              <a:cs typeface="Livvic"/>
              <a:sym typeface="Livvic"/>
            </a:endParaRPr>
          </a:p>
          <a:p>
            <a:pPr indent="0" lvl="0" marL="45720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
        <p:nvSpPr>
          <p:cNvPr id="483" name="Google Shape;483;p55"/>
          <p:cNvSpPr txBox="1"/>
          <p:nvPr/>
        </p:nvSpPr>
        <p:spPr>
          <a:xfrm>
            <a:off x="4481450" y="2548000"/>
            <a:ext cx="3877500" cy="2102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Livvic"/>
              <a:buChar char="●"/>
            </a:pPr>
            <a:r>
              <a:rPr lang="en">
                <a:solidFill>
                  <a:schemeClr val="dk1"/>
                </a:solidFill>
                <a:latin typeface="Livvic"/>
                <a:ea typeface="Livvic"/>
                <a:cs typeface="Livvic"/>
                <a:sym typeface="Livvic"/>
              </a:rPr>
              <a:t>How did you know that bag matched the statement?</a:t>
            </a:r>
            <a:endParaRPr>
              <a:solidFill>
                <a:schemeClr val="dk1"/>
              </a:solidFill>
              <a:latin typeface="Livvic"/>
              <a:ea typeface="Livvic"/>
              <a:cs typeface="Livvic"/>
              <a:sym typeface="Livvic"/>
            </a:endParaRPr>
          </a:p>
          <a:p>
            <a:pPr indent="-317500" lvl="0" marL="457200" rtl="0" algn="l">
              <a:spcBef>
                <a:spcPts val="0"/>
              </a:spcBef>
              <a:spcAft>
                <a:spcPts val="0"/>
              </a:spcAft>
              <a:buClr>
                <a:schemeClr val="dk1"/>
              </a:buClr>
              <a:buSzPts val="1400"/>
              <a:buFont typeface="Livvic"/>
              <a:buChar char="●"/>
            </a:pPr>
            <a:r>
              <a:rPr lang="en">
                <a:solidFill>
                  <a:schemeClr val="dk1"/>
                </a:solidFill>
                <a:latin typeface="Livvic"/>
                <a:ea typeface="Livvic"/>
                <a:cs typeface="Livvic"/>
                <a:sym typeface="Livvic"/>
              </a:rPr>
              <a:t>Let’s all say, ‘There are more red cubes than blue cubes.</a:t>
            </a:r>
            <a:endParaRPr>
              <a:solidFill>
                <a:schemeClr val="dk1"/>
              </a:solidFill>
              <a:latin typeface="Livvic"/>
              <a:ea typeface="Livvic"/>
              <a:cs typeface="Livvic"/>
              <a:sym typeface="Livvic"/>
            </a:endParaRPr>
          </a:p>
          <a:p>
            <a:pPr indent="-317500" lvl="0" marL="457200" rtl="0" algn="l">
              <a:spcBef>
                <a:spcPts val="0"/>
              </a:spcBef>
              <a:spcAft>
                <a:spcPts val="0"/>
              </a:spcAft>
              <a:buClr>
                <a:schemeClr val="dk1"/>
              </a:buClr>
              <a:buSzPts val="1400"/>
              <a:buFont typeface="Livvic"/>
              <a:buChar char="●"/>
            </a:pPr>
            <a:r>
              <a:rPr lang="en">
                <a:solidFill>
                  <a:schemeClr val="dk1"/>
                </a:solidFill>
                <a:latin typeface="Livvic"/>
                <a:ea typeface="Livvic"/>
                <a:cs typeface="Livvic"/>
                <a:sym typeface="Livvic"/>
              </a:rPr>
              <a:t>There are fewer red cubes than blue cubes. </a:t>
            </a:r>
            <a:endParaRPr>
              <a:solidFill>
                <a:schemeClr val="dk1"/>
              </a:solidFill>
              <a:latin typeface="Livvic"/>
              <a:ea typeface="Livvic"/>
              <a:cs typeface="Livvic"/>
              <a:sym typeface="Livvic"/>
            </a:endParaRPr>
          </a:p>
          <a:p>
            <a:pPr indent="-317500" lvl="0" marL="457200" rtl="0" algn="l">
              <a:spcBef>
                <a:spcPts val="0"/>
              </a:spcBef>
              <a:spcAft>
                <a:spcPts val="0"/>
              </a:spcAft>
              <a:buClr>
                <a:schemeClr val="dk1"/>
              </a:buClr>
              <a:buSzPts val="1400"/>
              <a:buFont typeface="Livvic"/>
              <a:buChar char="●"/>
            </a:pPr>
            <a:r>
              <a:rPr lang="en">
                <a:solidFill>
                  <a:schemeClr val="dk1"/>
                </a:solidFill>
                <a:latin typeface="Livvic"/>
                <a:ea typeface="Livvic"/>
                <a:cs typeface="Livvic"/>
                <a:sym typeface="Livvic"/>
              </a:rPr>
              <a:t>There are the same number of red cubes and blue cubes.</a:t>
            </a:r>
            <a:endParaRPr/>
          </a:p>
        </p:txBody>
      </p:sp>
      <p:pic>
        <p:nvPicPr>
          <p:cNvPr id="484" name="Google Shape;484;p55"/>
          <p:cNvPicPr preferRelativeResize="0"/>
          <p:nvPr/>
        </p:nvPicPr>
        <p:blipFill>
          <a:blip r:embed="rId3">
            <a:alphaModFix/>
          </a:blip>
          <a:stretch>
            <a:fillRect/>
          </a:stretch>
        </p:blipFill>
        <p:spPr>
          <a:xfrm>
            <a:off x="1595425" y="2731925"/>
            <a:ext cx="1798800" cy="1728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8" name="Shape 488"/>
        <p:cNvGrpSpPr/>
        <p:nvPr/>
      </p:nvGrpSpPr>
      <p:grpSpPr>
        <a:xfrm>
          <a:off x="0" y="0"/>
          <a:ext cx="0" cy="0"/>
          <a:chOff x="0" y="0"/>
          <a:chExt cx="0" cy="0"/>
        </a:xfrm>
      </p:grpSpPr>
      <p:sp>
        <p:nvSpPr>
          <p:cNvPr id="489" name="Google Shape;489;p56"/>
          <p:cNvSpPr txBox="1"/>
          <p:nvPr>
            <p:ph type="ctrTitle"/>
          </p:nvPr>
        </p:nvSpPr>
        <p:spPr>
          <a:xfrm>
            <a:off x="1618800" y="431650"/>
            <a:ext cx="5906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Cube Tower Walk and Talk</a:t>
            </a:r>
            <a:endParaRPr b="0" sz="3000">
              <a:solidFill>
                <a:schemeClr val="accent5"/>
              </a:solidFill>
              <a:latin typeface="Hepta Slab"/>
              <a:ea typeface="Hepta Slab"/>
              <a:cs typeface="Hepta Slab"/>
              <a:sym typeface="Hepta Slab"/>
            </a:endParaRPr>
          </a:p>
        </p:txBody>
      </p:sp>
      <p:sp>
        <p:nvSpPr>
          <p:cNvPr id="490" name="Google Shape;490;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91" name="Google Shape;491;p56"/>
          <p:cNvSpPr txBox="1"/>
          <p:nvPr/>
        </p:nvSpPr>
        <p:spPr>
          <a:xfrm>
            <a:off x="639473" y="1297775"/>
            <a:ext cx="6105300" cy="1150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Take a handful of cubes and put them together into a tower.</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You are going to walk around the room with your cube tower. When you hear the signal, find a partner.</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Figure out whose tower has more cubes and whose tower has fewer cubes.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We will repeat these steps so you can work with a few different towers.</a:t>
            </a:r>
            <a:endParaRPr sz="1600">
              <a:latin typeface="Livvic"/>
              <a:ea typeface="Livvic"/>
              <a:cs typeface="Livvic"/>
              <a:sym typeface="Livvic"/>
            </a:endParaRPr>
          </a:p>
          <a:p>
            <a:pPr indent="0" lvl="0" marL="45720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1000"/>
              </a:spcAft>
              <a:buNone/>
            </a:pPr>
            <a:r>
              <a:t/>
            </a:r>
            <a:endParaRPr>
              <a:latin typeface="Livvic"/>
              <a:ea typeface="Livvic"/>
              <a:cs typeface="Livvic"/>
              <a:sym typeface="Livvic"/>
            </a:endParaRPr>
          </a:p>
        </p:txBody>
      </p:sp>
      <p:pic>
        <p:nvPicPr>
          <p:cNvPr id="492" name="Google Shape;492;p56"/>
          <p:cNvPicPr preferRelativeResize="0"/>
          <p:nvPr/>
        </p:nvPicPr>
        <p:blipFill>
          <a:blip r:embed="rId3">
            <a:alphaModFix/>
          </a:blip>
          <a:stretch>
            <a:fillRect/>
          </a:stretch>
        </p:blipFill>
        <p:spPr>
          <a:xfrm>
            <a:off x="6531775" y="2672725"/>
            <a:ext cx="1798800" cy="1728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6" name="Shape 496"/>
        <p:cNvGrpSpPr/>
        <p:nvPr/>
      </p:nvGrpSpPr>
      <p:grpSpPr>
        <a:xfrm>
          <a:off x="0" y="0"/>
          <a:ext cx="0" cy="0"/>
          <a:chOff x="0" y="0"/>
          <a:chExt cx="0" cy="0"/>
        </a:xfrm>
      </p:grpSpPr>
      <p:sp>
        <p:nvSpPr>
          <p:cNvPr id="497" name="Google Shape;497;p57"/>
          <p:cNvSpPr txBox="1"/>
          <p:nvPr>
            <p:ph type="ctrTitle"/>
          </p:nvPr>
        </p:nvSpPr>
        <p:spPr>
          <a:xfrm>
            <a:off x="936775" y="612375"/>
            <a:ext cx="69438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Introducing Math Fingers: </a:t>
            </a:r>
            <a:endParaRPr sz="27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Fewer or More, Stage 2</a:t>
            </a:r>
            <a:endParaRPr b="0" sz="2700">
              <a:solidFill>
                <a:schemeClr val="accent5"/>
              </a:solidFill>
              <a:latin typeface="Hepta Slab"/>
              <a:ea typeface="Hepta Slab"/>
              <a:cs typeface="Hepta Slab"/>
              <a:sym typeface="Hepta Slab"/>
            </a:endParaRPr>
          </a:p>
        </p:txBody>
      </p:sp>
      <p:sp>
        <p:nvSpPr>
          <p:cNvPr id="498" name="Google Shape;498;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499" name="Google Shape;499;p57"/>
          <p:cNvSpPr txBox="1"/>
          <p:nvPr/>
        </p:nvSpPr>
        <p:spPr>
          <a:xfrm>
            <a:off x="936775" y="3631275"/>
            <a:ext cx="74463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Math Fingers </a:t>
            </a:r>
            <a:r>
              <a:rPr lang="en"/>
              <a:t>          		</a:t>
            </a:r>
            <a:r>
              <a:rPr lang="en"/>
              <a:t>Less, Same, More</a:t>
            </a:r>
            <a:r>
              <a:rPr lang="en"/>
              <a:t>			    </a:t>
            </a:r>
            <a:r>
              <a:rPr lang="en"/>
              <a:t>Number Race </a:t>
            </a:r>
            <a:r>
              <a:rPr lang="en"/>
              <a:t>		</a:t>
            </a:r>
            <a:endParaRPr/>
          </a:p>
        </p:txBody>
      </p:sp>
      <p:pic>
        <p:nvPicPr>
          <p:cNvPr id="500" name="Google Shape;500;p57"/>
          <p:cNvPicPr preferRelativeResize="0"/>
          <p:nvPr/>
        </p:nvPicPr>
        <p:blipFill>
          <a:blip r:embed="rId3">
            <a:alphaModFix/>
          </a:blip>
          <a:stretch>
            <a:fillRect/>
          </a:stretch>
        </p:blipFill>
        <p:spPr>
          <a:xfrm>
            <a:off x="1231100" y="1952050"/>
            <a:ext cx="1677350" cy="1084750"/>
          </a:xfrm>
          <a:prstGeom prst="rect">
            <a:avLst/>
          </a:prstGeom>
          <a:noFill/>
          <a:ln cap="flat" cmpd="sng" w="19050">
            <a:solidFill>
              <a:schemeClr val="dk2"/>
            </a:solidFill>
            <a:prstDash val="solid"/>
            <a:round/>
            <a:headEnd len="sm" w="sm" type="none"/>
            <a:tailEnd len="sm" w="sm" type="none"/>
          </a:ln>
        </p:spPr>
      </p:pic>
      <p:pic>
        <p:nvPicPr>
          <p:cNvPr id="501" name="Google Shape;501;p57"/>
          <p:cNvPicPr preferRelativeResize="0"/>
          <p:nvPr/>
        </p:nvPicPr>
        <p:blipFill>
          <a:blip r:embed="rId4">
            <a:alphaModFix/>
          </a:blip>
          <a:stretch>
            <a:fillRect/>
          </a:stretch>
        </p:blipFill>
        <p:spPr>
          <a:xfrm>
            <a:off x="3601637" y="1898075"/>
            <a:ext cx="1940725" cy="1480775"/>
          </a:xfrm>
          <a:prstGeom prst="rect">
            <a:avLst/>
          </a:prstGeom>
          <a:noFill/>
          <a:ln cap="flat" cmpd="sng" w="19050">
            <a:solidFill>
              <a:schemeClr val="dk2"/>
            </a:solidFill>
            <a:prstDash val="solid"/>
            <a:round/>
            <a:headEnd len="sm" w="sm" type="none"/>
            <a:tailEnd len="sm" w="sm" type="none"/>
          </a:ln>
        </p:spPr>
      </p:pic>
      <p:pic>
        <p:nvPicPr>
          <p:cNvPr id="502" name="Google Shape;502;p57"/>
          <p:cNvPicPr preferRelativeResize="0"/>
          <p:nvPr/>
        </p:nvPicPr>
        <p:blipFill>
          <a:blip r:embed="rId5">
            <a:alphaModFix/>
          </a:blip>
          <a:stretch>
            <a:fillRect/>
          </a:stretch>
        </p:blipFill>
        <p:spPr>
          <a:xfrm>
            <a:off x="6433575" y="2088055"/>
            <a:ext cx="1707175" cy="119374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6" name="Shape 506"/>
        <p:cNvGrpSpPr/>
        <p:nvPr/>
      </p:nvGrpSpPr>
      <p:grpSpPr>
        <a:xfrm>
          <a:off x="0" y="0"/>
          <a:ext cx="0" cy="0"/>
          <a:chOff x="0" y="0"/>
          <a:chExt cx="0" cy="0"/>
        </a:xfrm>
      </p:grpSpPr>
      <p:sp>
        <p:nvSpPr>
          <p:cNvPr id="507" name="Google Shape;507;p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08" name="Google Shape;508;p58"/>
          <p:cNvSpPr txBox="1"/>
          <p:nvPr/>
        </p:nvSpPr>
        <p:spPr>
          <a:xfrm>
            <a:off x="1977851" y="2902150"/>
            <a:ext cx="1652700" cy="11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How can we use “more,” “fewer,” or “the same as” to describe the number of students in these groups?</a:t>
            </a:r>
            <a:endParaRPr sz="1100"/>
          </a:p>
        </p:txBody>
      </p:sp>
      <p:pic>
        <p:nvPicPr>
          <p:cNvPr id="509" name="Google Shape;509;p58"/>
          <p:cNvPicPr preferRelativeResize="0"/>
          <p:nvPr/>
        </p:nvPicPr>
        <p:blipFill>
          <a:blip r:embed="rId3">
            <a:alphaModFix/>
          </a:blip>
          <a:stretch>
            <a:fillRect/>
          </a:stretch>
        </p:blipFill>
        <p:spPr>
          <a:xfrm>
            <a:off x="4557275" y="2938475"/>
            <a:ext cx="1880200" cy="1663600"/>
          </a:xfrm>
          <a:prstGeom prst="rect">
            <a:avLst/>
          </a:prstGeom>
          <a:noFill/>
          <a:ln>
            <a:noFill/>
          </a:ln>
        </p:spPr>
      </p:pic>
      <p:sp>
        <p:nvSpPr>
          <p:cNvPr id="510" name="Google Shape;510;p5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511" name="Google Shape;511;p58"/>
          <p:cNvSpPr/>
          <p:nvPr/>
        </p:nvSpPr>
        <p:spPr>
          <a:xfrm flipH="1">
            <a:off x="1415437" y="2732325"/>
            <a:ext cx="2711288" cy="17158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2" name="Google Shape;512;p58"/>
          <p:cNvPicPr preferRelativeResize="0"/>
          <p:nvPr/>
        </p:nvPicPr>
        <p:blipFill>
          <a:blip r:embed="rId4">
            <a:alphaModFix/>
          </a:blip>
          <a:stretch>
            <a:fillRect/>
          </a:stretch>
        </p:blipFill>
        <p:spPr>
          <a:xfrm>
            <a:off x="3055150" y="724385"/>
            <a:ext cx="1271400" cy="1573515"/>
          </a:xfrm>
          <a:prstGeom prst="rect">
            <a:avLst/>
          </a:prstGeom>
          <a:noFill/>
          <a:ln>
            <a:noFill/>
          </a:ln>
        </p:spPr>
      </p:pic>
      <p:pic>
        <p:nvPicPr>
          <p:cNvPr id="513" name="Google Shape;513;p58"/>
          <p:cNvPicPr preferRelativeResize="0"/>
          <p:nvPr/>
        </p:nvPicPr>
        <p:blipFill>
          <a:blip r:embed="rId5">
            <a:alphaModFix/>
          </a:blip>
          <a:stretch>
            <a:fillRect/>
          </a:stretch>
        </p:blipFill>
        <p:spPr>
          <a:xfrm>
            <a:off x="4877950" y="769762"/>
            <a:ext cx="1652576" cy="14827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17" name="Shape 517"/>
        <p:cNvGrpSpPr/>
        <p:nvPr/>
      </p:nvGrpSpPr>
      <p:grpSpPr>
        <a:xfrm>
          <a:off x="0" y="0"/>
          <a:ext cx="0" cy="0"/>
          <a:chOff x="0" y="0"/>
          <a:chExt cx="0" cy="0"/>
        </a:xfrm>
      </p:grpSpPr>
      <p:sp>
        <p:nvSpPr>
          <p:cNvPr id="518" name="Google Shape;518;p59"/>
          <p:cNvSpPr txBox="1"/>
          <p:nvPr>
            <p:ph idx="1" type="body"/>
          </p:nvPr>
        </p:nvSpPr>
        <p:spPr>
          <a:xfrm>
            <a:off x="797400" y="0"/>
            <a:ext cx="7549200" cy="49818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100">
                <a:solidFill>
                  <a:srgbClr val="434343"/>
                </a:solidFill>
                <a:latin typeface="Hepta Slab"/>
                <a:ea typeface="Hepta Slab"/>
                <a:cs typeface="Hepta Slab"/>
                <a:sym typeface="Hepta Slab"/>
              </a:rPr>
              <a:t>Section Summary</a:t>
            </a:r>
            <a:endParaRPr i="0" sz="3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In this section, we found groups that had fewer, the same, or more objects than another group. Sometimes we could tell just by looking.</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There are more black dots than white dots</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6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If you can’t tell by looking, you can match up objects. There are more black dots than white dots.</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i="0" lang="en" sz="1500">
                <a:solidFill>
                  <a:srgbClr val="434343"/>
                </a:solidFill>
                <a:latin typeface="Hepta Slab"/>
                <a:ea typeface="Hepta Slab"/>
                <a:cs typeface="Hepta Slab"/>
                <a:sym typeface="Hepta Slab"/>
              </a:rPr>
              <a:t>We used the words “more,” “fewer,” and “the same” in sentences to describe objects in different groups.</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519" name="Google Shape;519;p59"/>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59"/>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5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2" name="Google Shape;522;p59"/>
          <p:cNvPicPr preferRelativeResize="0"/>
          <p:nvPr/>
        </p:nvPicPr>
        <p:blipFill>
          <a:blip r:embed="rId3">
            <a:alphaModFix/>
          </a:blip>
          <a:stretch>
            <a:fillRect/>
          </a:stretch>
        </p:blipFill>
        <p:spPr>
          <a:xfrm>
            <a:off x="2125775" y="1637037"/>
            <a:ext cx="4745281" cy="712125"/>
          </a:xfrm>
          <a:prstGeom prst="rect">
            <a:avLst/>
          </a:prstGeom>
          <a:noFill/>
          <a:ln cap="flat" cmpd="sng" w="19050">
            <a:solidFill>
              <a:schemeClr val="dk2"/>
            </a:solidFill>
            <a:prstDash val="solid"/>
            <a:round/>
            <a:headEnd len="sm" w="sm" type="none"/>
            <a:tailEnd len="sm" w="sm" type="none"/>
          </a:ln>
        </p:spPr>
      </p:pic>
      <p:pic>
        <p:nvPicPr>
          <p:cNvPr id="523" name="Google Shape;523;p59"/>
          <p:cNvPicPr preferRelativeResize="0"/>
          <p:nvPr/>
        </p:nvPicPr>
        <p:blipFill>
          <a:blip r:embed="rId4">
            <a:alphaModFix/>
          </a:blip>
          <a:stretch>
            <a:fillRect/>
          </a:stretch>
        </p:blipFill>
        <p:spPr>
          <a:xfrm>
            <a:off x="3329044" y="3051544"/>
            <a:ext cx="2167329" cy="794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27" name="Shape 527"/>
        <p:cNvGrpSpPr/>
        <p:nvPr/>
      </p:nvGrpSpPr>
      <p:grpSpPr>
        <a:xfrm>
          <a:off x="0" y="0"/>
          <a:ext cx="0" cy="0"/>
          <a:chOff x="0" y="0"/>
          <a:chExt cx="0" cy="0"/>
        </a:xfrm>
      </p:grpSpPr>
      <p:sp>
        <p:nvSpPr>
          <p:cNvPr id="528" name="Google Shape;528;p60"/>
          <p:cNvSpPr txBox="1"/>
          <p:nvPr>
            <p:ph type="ctrTitle"/>
          </p:nvPr>
        </p:nvSpPr>
        <p:spPr>
          <a:xfrm>
            <a:off x="1440900" y="2174150"/>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Count Images in Different Arrangements</a:t>
            </a:r>
            <a:endParaRPr sz="37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3700">
              <a:solidFill>
                <a:srgbClr val="434343"/>
              </a:solidFill>
              <a:latin typeface="Hepta Slab"/>
              <a:ea typeface="Hepta Slab"/>
              <a:cs typeface="Hepta Slab"/>
              <a:sym typeface="Hepta Slab"/>
            </a:endParaRPr>
          </a:p>
        </p:txBody>
      </p:sp>
      <p:sp>
        <p:nvSpPr>
          <p:cNvPr id="529" name="Google Shape;529;p60"/>
          <p:cNvSpPr txBox="1"/>
          <p:nvPr/>
        </p:nvSpPr>
        <p:spPr>
          <a:xfrm>
            <a:off x="2698200" y="282843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images there are.</a:t>
            </a:r>
            <a:endParaRPr>
              <a:latin typeface="Quicksand"/>
              <a:ea typeface="Quicksand"/>
              <a:cs typeface="Quicksand"/>
              <a:sym typeface="Quicksand"/>
            </a:endParaRPr>
          </a:p>
        </p:txBody>
      </p:sp>
      <p:sp>
        <p:nvSpPr>
          <p:cNvPr id="530" name="Google Shape;530;p60"/>
          <p:cNvSpPr/>
          <p:nvPr/>
        </p:nvSpPr>
        <p:spPr>
          <a:xfrm>
            <a:off x="218705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60"/>
          <p:cNvSpPr txBox="1"/>
          <p:nvPr/>
        </p:nvSpPr>
        <p:spPr>
          <a:xfrm>
            <a:off x="0" y="4834325"/>
            <a:ext cx="3187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K.CC.B.4, K.CC.B.4.b, K.CC.B.5</a:t>
            </a:r>
            <a:endParaRPr sz="1100">
              <a:latin typeface="Quicksand"/>
              <a:ea typeface="Quicksand"/>
              <a:cs typeface="Quicksand"/>
              <a:sym typeface="Quicksand"/>
            </a:endParaRPr>
          </a:p>
        </p:txBody>
      </p:sp>
      <p:sp>
        <p:nvSpPr>
          <p:cNvPr id="532" name="Google Shape;532;p6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6" name="Shape 536"/>
        <p:cNvGrpSpPr/>
        <p:nvPr/>
      </p:nvGrpSpPr>
      <p:grpSpPr>
        <a:xfrm>
          <a:off x="0" y="0"/>
          <a:ext cx="0" cy="0"/>
          <a:chOff x="0" y="0"/>
          <a:chExt cx="0" cy="0"/>
        </a:xfrm>
      </p:grpSpPr>
      <p:sp>
        <p:nvSpPr>
          <p:cNvPr id="537" name="Google Shape;537;p61"/>
          <p:cNvSpPr txBox="1"/>
          <p:nvPr>
            <p:ph type="ctrTitle"/>
          </p:nvPr>
        </p:nvSpPr>
        <p:spPr>
          <a:xfrm>
            <a:off x="1079675" y="6579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Questions About Us: Dogs or Cats? (Part 1) </a:t>
            </a:r>
            <a:endParaRPr b="0" sz="2600">
              <a:solidFill>
                <a:schemeClr val="accent5"/>
              </a:solidFill>
              <a:latin typeface="Hepta Slab"/>
              <a:ea typeface="Hepta Slab"/>
              <a:cs typeface="Hepta Slab"/>
              <a:sym typeface="Hepta Slab"/>
            </a:endParaRPr>
          </a:p>
        </p:txBody>
      </p:sp>
      <p:sp>
        <p:nvSpPr>
          <p:cNvPr id="538" name="Google Shape;538;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9" name="Google Shape;539;p61"/>
          <p:cNvSpPr txBox="1"/>
          <p:nvPr/>
        </p:nvSpPr>
        <p:spPr>
          <a:xfrm>
            <a:off x="1936900" y="1440650"/>
            <a:ext cx="5786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Caveat Brush"/>
                <a:ea typeface="Caveat Brush"/>
                <a:cs typeface="Caveat Brush"/>
                <a:sym typeface="Caveat Brush"/>
              </a:rPr>
              <a:t>Which animal do you like better: dogs or cats?”</a:t>
            </a:r>
            <a:endParaRPr sz="2600">
              <a:solidFill>
                <a:srgbClr val="595959"/>
              </a:solidFill>
              <a:latin typeface="Caveat Brush"/>
              <a:ea typeface="Caveat Brush"/>
              <a:cs typeface="Caveat Brush"/>
              <a:sym typeface="Caveat Brush"/>
            </a:endParaRPr>
          </a:p>
        </p:txBody>
      </p:sp>
      <p:pic>
        <p:nvPicPr>
          <p:cNvPr id="540" name="Google Shape;540;p61"/>
          <p:cNvPicPr preferRelativeResize="0"/>
          <p:nvPr/>
        </p:nvPicPr>
        <p:blipFill>
          <a:blip r:embed="rId3">
            <a:alphaModFix/>
          </a:blip>
          <a:stretch>
            <a:fillRect/>
          </a:stretch>
        </p:blipFill>
        <p:spPr>
          <a:xfrm>
            <a:off x="3660000" y="2200500"/>
            <a:ext cx="2027400" cy="1913300"/>
          </a:xfrm>
          <a:prstGeom prst="rect">
            <a:avLst/>
          </a:prstGeom>
          <a:noFill/>
          <a:ln cap="flat" cmpd="sng" w="19050">
            <a:solidFill>
              <a:schemeClr val="dk2"/>
            </a:solidFill>
            <a:prstDash val="solid"/>
            <a:round/>
            <a:headEnd len="sm" w="sm" type="none"/>
            <a:tailEnd len="sm" w="sm" type="none"/>
          </a:ln>
        </p:spPr>
      </p:pic>
      <p:sp>
        <p:nvSpPr>
          <p:cNvPr id="541" name="Google Shape;541;p61"/>
          <p:cNvSpPr txBox="1"/>
          <p:nvPr/>
        </p:nvSpPr>
        <p:spPr>
          <a:xfrm rot="-966689">
            <a:off x="613290" y="2720574"/>
            <a:ext cx="2843170" cy="74855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Caveat Brush"/>
                <a:ea typeface="Caveat Brush"/>
                <a:cs typeface="Caveat Brush"/>
                <a:sym typeface="Caveat Brush"/>
              </a:rPr>
              <a:t>Stand up if you like dogs better.</a:t>
            </a:r>
            <a:endParaRPr sz="1800">
              <a:solidFill>
                <a:schemeClr val="accent5"/>
              </a:solidFill>
              <a:latin typeface="Caveat Brush"/>
              <a:ea typeface="Caveat Brush"/>
              <a:cs typeface="Caveat Brush"/>
              <a:sym typeface="Caveat Brush"/>
            </a:endParaRPr>
          </a:p>
        </p:txBody>
      </p:sp>
      <p:sp>
        <p:nvSpPr>
          <p:cNvPr id="542" name="Google Shape;542;p61"/>
          <p:cNvSpPr txBox="1"/>
          <p:nvPr/>
        </p:nvSpPr>
        <p:spPr>
          <a:xfrm rot="1563731">
            <a:off x="5862665" y="2856343"/>
            <a:ext cx="2843315" cy="74866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Caveat Brush"/>
                <a:ea typeface="Caveat Brush"/>
                <a:cs typeface="Caveat Brush"/>
                <a:sym typeface="Caveat Brush"/>
              </a:rPr>
              <a:t>Stand up if you like cats better.</a:t>
            </a:r>
            <a:endParaRPr sz="1800">
              <a:solidFill>
                <a:schemeClr val="accent5"/>
              </a:solidFill>
              <a:latin typeface="Caveat Brush"/>
              <a:ea typeface="Caveat Brush"/>
              <a:cs typeface="Caveat Brush"/>
              <a:sym typeface="Caveat Brush"/>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6" name="Shape 546"/>
        <p:cNvGrpSpPr/>
        <p:nvPr/>
      </p:nvGrpSpPr>
      <p:grpSpPr>
        <a:xfrm>
          <a:off x="0" y="0"/>
          <a:ext cx="0" cy="0"/>
          <a:chOff x="0" y="0"/>
          <a:chExt cx="0" cy="0"/>
        </a:xfrm>
      </p:grpSpPr>
      <p:sp>
        <p:nvSpPr>
          <p:cNvPr id="547" name="Google Shape;547;p62"/>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Images in Stations </a:t>
            </a:r>
            <a:endParaRPr b="0" sz="3000">
              <a:solidFill>
                <a:schemeClr val="accent5"/>
              </a:solidFill>
              <a:latin typeface="Hepta Slab"/>
              <a:ea typeface="Hepta Slab"/>
              <a:cs typeface="Hepta Slab"/>
              <a:sym typeface="Hepta Slab"/>
            </a:endParaRPr>
          </a:p>
        </p:txBody>
      </p:sp>
      <p:sp>
        <p:nvSpPr>
          <p:cNvPr id="548" name="Google Shape;548;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49" name="Google Shape;549;p62"/>
          <p:cNvSpPr txBox="1"/>
          <p:nvPr/>
        </p:nvSpPr>
        <p:spPr>
          <a:xfrm>
            <a:off x="1694050" y="1676400"/>
            <a:ext cx="67224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At each station, there is a card with images on it. </a:t>
            </a:r>
            <a:endParaRPr sz="1800"/>
          </a:p>
          <a:p>
            <a:pPr indent="-342900" lvl="0" marL="457200" rtl="0" algn="l">
              <a:spcBef>
                <a:spcPts val="1000"/>
              </a:spcBef>
              <a:spcAft>
                <a:spcPts val="0"/>
              </a:spcAft>
              <a:buSzPts val="1800"/>
              <a:buChar char="●"/>
            </a:pPr>
            <a:r>
              <a:rPr lang="en" sz="1800"/>
              <a:t>Take turns figuring out how many images are on the card. </a:t>
            </a:r>
            <a:endParaRPr sz="1800"/>
          </a:p>
          <a:p>
            <a:pPr indent="-342900" lvl="0" marL="457200" rtl="0" algn="l">
              <a:spcBef>
                <a:spcPts val="1000"/>
              </a:spcBef>
              <a:spcAft>
                <a:spcPts val="0"/>
              </a:spcAft>
              <a:buSzPts val="1800"/>
              <a:buChar char="●"/>
            </a:pPr>
            <a:r>
              <a:rPr lang="en" sz="1800"/>
              <a:t>Show your group how you figured out how many images are on the card.</a:t>
            </a:r>
            <a:endParaRPr sz="1800"/>
          </a:p>
          <a:p>
            <a:pPr indent="-342900" lvl="0" marL="457200" rtl="0" algn="l">
              <a:spcBef>
                <a:spcPts val="1000"/>
              </a:spcBef>
              <a:spcAft>
                <a:spcPts val="1000"/>
              </a:spcAft>
              <a:buSzPts val="1800"/>
              <a:buChar char="●"/>
            </a:pPr>
            <a:r>
              <a:rPr lang="en" sz="1800"/>
              <a:t>When I give the signal, move to the next station.</a:t>
            </a:r>
            <a:endParaRPr sz="1800"/>
          </a:p>
        </p:txBody>
      </p:sp>
      <p:pic>
        <p:nvPicPr>
          <p:cNvPr id="550" name="Google Shape;550;p62"/>
          <p:cNvPicPr preferRelativeResize="0"/>
          <p:nvPr/>
        </p:nvPicPr>
        <p:blipFill>
          <a:blip r:embed="rId3">
            <a:alphaModFix/>
          </a:blip>
          <a:stretch>
            <a:fillRect/>
          </a:stretch>
        </p:blipFill>
        <p:spPr>
          <a:xfrm>
            <a:off x="616750" y="604075"/>
            <a:ext cx="1605900" cy="1072325"/>
          </a:xfrm>
          <a:prstGeom prst="rect">
            <a:avLst/>
          </a:prstGeom>
          <a:noFill/>
          <a:ln cap="flat" cmpd="sng" w="19050">
            <a:solidFill>
              <a:schemeClr val="dk2"/>
            </a:solidFill>
            <a:prstDash val="solid"/>
            <a:round/>
            <a:headEnd len="sm" w="sm" type="none"/>
            <a:tailEnd len="sm" w="sm" type="none"/>
          </a:ln>
        </p:spPr>
      </p:pic>
      <p:pic>
        <p:nvPicPr>
          <p:cNvPr id="551" name="Google Shape;551;p62"/>
          <p:cNvPicPr preferRelativeResize="0"/>
          <p:nvPr/>
        </p:nvPicPr>
        <p:blipFill>
          <a:blip r:embed="rId4">
            <a:alphaModFix/>
          </a:blip>
          <a:stretch>
            <a:fillRect/>
          </a:stretch>
        </p:blipFill>
        <p:spPr>
          <a:xfrm>
            <a:off x="1238300" y="3914775"/>
            <a:ext cx="2205950" cy="513325"/>
          </a:xfrm>
          <a:prstGeom prst="rect">
            <a:avLst/>
          </a:prstGeom>
          <a:noFill/>
          <a:ln cap="flat" cmpd="sng" w="19050">
            <a:solidFill>
              <a:schemeClr val="dk2"/>
            </a:solidFill>
            <a:prstDash val="solid"/>
            <a:round/>
            <a:headEnd len="sm" w="sm" type="none"/>
            <a:tailEnd len="sm" w="sm" type="none"/>
          </a:ln>
        </p:spPr>
      </p:pic>
      <p:pic>
        <p:nvPicPr>
          <p:cNvPr id="552" name="Google Shape;552;p62"/>
          <p:cNvPicPr preferRelativeResize="0"/>
          <p:nvPr/>
        </p:nvPicPr>
        <p:blipFill>
          <a:blip r:embed="rId5">
            <a:alphaModFix/>
          </a:blip>
          <a:stretch>
            <a:fillRect/>
          </a:stretch>
        </p:blipFill>
        <p:spPr>
          <a:xfrm>
            <a:off x="6781775" y="3558550"/>
            <a:ext cx="1555925" cy="1019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6" name="Shape 556"/>
        <p:cNvGrpSpPr/>
        <p:nvPr/>
      </p:nvGrpSpPr>
      <p:grpSpPr>
        <a:xfrm>
          <a:off x="0" y="0"/>
          <a:ext cx="0" cy="0"/>
          <a:chOff x="0" y="0"/>
          <a:chExt cx="0" cy="0"/>
        </a:xfrm>
      </p:grpSpPr>
      <p:sp>
        <p:nvSpPr>
          <p:cNvPr id="557" name="Google Shape;557;p63"/>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Images (optional) </a:t>
            </a:r>
            <a:endParaRPr b="0" sz="3000">
              <a:solidFill>
                <a:schemeClr val="accent5"/>
              </a:solidFill>
              <a:latin typeface="Hepta Slab"/>
              <a:ea typeface="Hepta Slab"/>
              <a:cs typeface="Hepta Slab"/>
              <a:sym typeface="Hepta Slab"/>
            </a:endParaRPr>
          </a:p>
        </p:txBody>
      </p:sp>
      <p:sp>
        <p:nvSpPr>
          <p:cNvPr id="558" name="Google Shape;558;p63"/>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59" name="Google Shape;559;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60" name="Google Shape;560;p63"/>
          <p:cNvPicPr preferRelativeResize="0"/>
          <p:nvPr/>
        </p:nvPicPr>
        <p:blipFill>
          <a:blip r:embed="rId3">
            <a:alphaModFix/>
          </a:blip>
          <a:stretch>
            <a:fillRect/>
          </a:stretch>
        </p:blipFill>
        <p:spPr>
          <a:xfrm>
            <a:off x="685800" y="1307250"/>
            <a:ext cx="3129925" cy="1539775"/>
          </a:xfrm>
          <a:prstGeom prst="rect">
            <a:avLst/>
          </a:prstGeom>
          <a:noFill/>
          <a:ln cap="flat" cmpd="sng" w="19050">
            <a:solidFill>
              <a:schemeClr val="dk2"/>
            </a:solidFill>
            <a:prstDash val="solid"/>
            <a:round/>
            <a:headEnd len="sm" w="sm" type="none"/>
            <a:tailEnd len="sm" w="sm" type="none"/>
          </a:ln>
        </p:spPr>
      </p:pic>
      <p:pic>
        <p:nvPicPr>
          <p:cNvPr id="561" name="Google Shape;561;p63"/>
          <p:cNvPicPr preferRelativeResize="0"/>
          <p:nvPr/>
        </p:nvPicPr>
        <p:blipFill>
          <a:blip r:embed="rId4">
            <a:alphaModFix/>
          </a:blip>
          <a:stretch>
            <a:fillRect/>
          </a:stretch>
        </p:blipFill>
        <p:spPr>
          <a:xfrm>
            <a:off x="685800" y="3133725"/>
            <a:ext cx="3529500" cy="1371600"/>
          </a:xfrm>
          <a:prstGeom prst="rect">
            <a:avLst/>
          </a:prstGeom>
          <a:noFill/>
          <a:ln cap="flat" cmpd="sng" w="19050">
            <a:solidFill>
              <a:schemeClr val="dk2"/>
            </a:solidFill>
            <a:prstDash val="solid"/>
            <a:round/>
            <a:headEnd len="sm" w="sm" type="none"/>
            <a:tailEnd len="sm" w="sm" type="none"/>
          </a:ln>
        </p:spPr>
      </p:pic>
      <p:sp>
        <p:nvSpPr>
          <p:cNvPr id="562" name="Google Shape;562;p63"/>
          <p:cNvSpPr txBox="1"/>
          <p:nvPr/>
        </p:nvSpPr>
        <p:spPr>
          <a:xfrm>
            <a:off x="4701550" y="1547800"/>
            <a:ext cx="3529500" cy="15399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What do you notice</a:t>
            </a:r>
            <a:endParaRPr sz="2000">
              <a:latin typeface="Livvic"/>
              <a:ea typeface="Livvic"/>
              <a:cs typeface="Livvic"/>
              <a:sym typeface="Livvic"/>
            </a:endParaRPr>
          </a:p>
          <a:p>
            <a:pPr indent="0" lvl="0" marL="457200" rtl="0" algn="l">
              <a:spcBef>
                <a:spcPts val="0"/>
              </a:spcBef>
              <a:spcAft>
                <a:spcPts val="0"/>
              </a:spcAft>
              <a:buNone/>
            </a:pPr>
            <a:r>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What do you wonder?</a:t>
            </a:r>
            <a:endParaRPr sz="2000">
              <a:latin typeface="Livvic"/>
              <a:ea typeface="Livvic"/>
              <a:cs typeface="Livvic"/>
              <a:sym typeface="Livvic"/>
            </a:endParaRPr>
          </a:p>
          <a:p>
            <a:pPr indent="0" lvl="0" marL="457200" rtl="0" algn="l">
              <a:spcBef>
                <a:spcPts val="0"/>
              </a:spcBef>
              <a:spcAft>
                <a:spcPts val="0"/>
              </a:spcAft>
              <a:buNone/>
            </a:pPr>
            <a:r>
              <a:t/>
            </a:r>
            <a:endParaRPr sz="2000">
              <a:latin typeface="Livvic"/>
              <a:ea typeface="Livvic"/>
              <a:cs typeface="Livvic"/>
              <a:sym typeface="Livvic"/>
            </a:endParaRPr>
          </a:p>
          <a:p>
            <a:pPr indent="0" lvl="0" marL="457200" rtl="0" algn="l">
              <a:spcBef>
                <a:spcPts val="0"/>
              </a:spcBef>
              <a:spcAft>
                <a:spcPts val="0"/>
              </a:spcAft>
              <a:buNone/>
            </a:pPr>
            <a:r>
              <a:t/>
            </a:r>
            <a:endParaRPr sz="2000">
              <a:latin typeface="Livvic"/>
              <a:ea typeface="Livvic"/>
              <a:cs typeface="Livvic"/>
              <a:sym typeface="Livvic"/>
            </a:endParaRPr>
          </a:p>
          <a:p>
            <a:pPr indent="0" lvl="0" marL="0" rtl="0" algn="l">
              <a:spcBef>
                <a:spcPts val="0"/>
              </a:spcBef>
              <a:spcAft>
                <a:spcPts val="0"/>
              </a:spcAft>
              <a:buNone/>
            </a:pPr>
            <a:r>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How many dots are there? You can use the counters to help you.</a:t>
            </a:r>
            <a:endParaRPr sz="2000">
              <a:latin typeface="Livvic"/>
              <a:ea typeface="Livvic"/>
              <a:cs typeface="Livvic"/>
              <a:sym typeface="Livvic"/>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6" name="Shape 566"/>
        <p:cNvGrpSpPr/>
        <p:nvPr/>
      </p:nvGrpSpPr>
      <p:grpSpPr>
        <a:xfrm>
          <a:off x="0" y="0"/>
          <a:ext cx="0" cy="0"/>
          <a:chOff x="0" y="0"/>
          <a:chExt cx="0" cy="0"/>
        </a:xfrm>
      </p:grpSpPr>
      <p:sp>
        <p:nvSpPr>
          <p:cNvPr id="567" name="Google Shape;567;p64"/>
          <p:cNvSpPr txBox="1"/>
          <p:nvPr>
            <p:ph type="ctrTitle"/>
          </p:nvPr>
        </p:nvSpPr>
        <p:spPr>
          <a:xfrm>
            <a:off x="886775" y="783825"/>
            <a:ext cx="69438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a:t>
            </a:r>
            <a:r>
              <a:rPr lang="en" sz="3000">
                <a:solidFill>
                  <a:schemeClr val="accent5"/>
                </a:solidFill>
                <a:latin typeface="Hepta Slab"/>
                <a:ea typeface="Hepta Slab"/>
                <a:cs typeface="Hepta Slab"/>
                <a:sym typeface="Hepta Slab"/>
              </a:rPr>
              <a:t>Centers: Introducing Math Stories: How Many, Stage 1</a:t>
            </a:r>
            <a:endParaRPr sz="2700">
              <a:solidFill>
                <a:schemeClr val="accent5"/>
              </a:solidFill>
              <a:latin typeface="Hepta Slab"/>
              <a:ea typeface="Hepta Slab"/>
              <a:cs typeface="Hepta Slab"/>
              <a:sym typeface="Hepta Slab"/>
            </a:endParaRPr>
          </a:p>
        </p:txBody>
      </p:sp>
      <p:sp>
        <p:nvSpPr>
          <p:cNvPr id="568" name="Google Shape;568;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569" name="Google Shape;569;p64"/>
          <p:cNvSpPr txBox="1"/>
          <p:nvPr/>
        </p:nvSpPr>
        <p:spPr>
          <a:xfrm>
            <a:off x="936775" y="3631275"/>
            <a:ext cx="74463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Math Stories</a:t>
            </a:r>
            <a:r>
              <a:rPr lang="en"/>
              <a:t>           		Less, Same, More			    Number Race 		</a:t>
            </a:r>
            <a:endParaRPr/>
          </a:p>
        </p:txBody>
      </p:sp>
      <p:pic>
        <p:nvPicPr>
          <p:cNvPr id="570" name="Google Shape;570;p64"/>
          <p:cNvPicPr preferRelativeResize="0"/>
          <p:nvPr/>
        </p:nvPicPr>
        <p:blipFill>
          <a:blip r:embed="rId3">
            <a:alphaModFix/>
          </a:blip>
          <a:stretch>
            <a:fillRect/>
          </a:stretch>
        </p:blipFill>
        <p:spPr>
          <a:xfrm>
            <a:off x="3601637" y="1898075"/>
            <a:ext cx="1940725" cy="1480775"/>
          </a:xfrm>
          <a:prstGeom prst="rect">
            <a:avLst/>
          </a:prstGeom>
          <a:noFill/>
          <a:ln cap="flat" cmpd="sng" w="19050">
            <a:solidFill>
              <a:schemeClr val="dk2"/>
            </a:solidFill>
            <a:prstDash val="solid"/>
            <a:round/>
            <a:headEnd len="sm" w="sm" type="none"/>
            <a:tailEnd len="sm" w="sm" type="none"/>
          </a:ln>
        </p:spPr>
      </p:pic>
      <p:pic>
        <p:nvPicPr>
          <p:cNvPr id="571" name="Google Shape;571;p64"/>
          <p:cNvPicPr preferRelativeResize="0"/>
          <p:nvPr/>
        </p:nvPicPr>
        <p:blipFill>
          <a:blip r:embed="rId4">
            <a:alphaModFix/>
          </a:blip>
          <a:stretch>
            <a:fillRect/>
          </a:stretch>
        </p:blipFill>
        <p:spPr>
          <a:xfrm>
            <a:off x="6433575" y="2088055"/>
            <a:ext cx="1707175" cy="1193745"/>
          </a:xfrm>
          <a:prstGeom prst="rect">
            <a:avLst/>
          </a:prstGeom>
          <a:noFill/>
          <a:ln cap="flat" cmpd="sng" w="19050">
            <a:solidFill>
              <a:schemeClr val="dk2"/>
            </a:solidFill>
            <a:prstDash val="solid"/>
            <a:round/>
            <a:headEnd len="sm" w="sm" type="none"/>
            <a:tailEnd len="sm" w="sm" type="none"/>
          </a:ln>
        </p:spPr>
      </p:pic>
      <p:pic>
        <p:nvPicPr>
          <p:cNvPr id="572" name="Google Shape;572;p64"/>
          <p:cNvPicPr preferRelativeResize="0"/>
          <p:nvPr/>
        </p:nvPicPr>
        <p:blipFill>
          <a:blip r:embed="rId5">
            <a:alphaModFix/>
          </a:blip>
          <a:stretch>
            <a:fillRect/>
          </a:stretch>
        </p:blipFill>
        <p:spPr>
          <a:xfrm>
            <a:off x="886775" y="2005224"/>
            <a:ext cx="1988626" cy="1480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6" name="Shape 576"/>
        <p:cNvGrpSpPr/>
        <p:nvPr/>
      </p:nvGrpSpPr>
      <p:grpSpPr>
        <a:xfrm>
          <a:off x="0" y="0"/>
          <a:ext cx="0" cy="0"/>
          <a:chOff x="0" y="0"/>
          <a:chExt cx="0" cy="0"/>
        </a:xfrm>
      </p:grpSpPr>
      <p:sp>
        <p:nvSpPr>
          <p:cNvPr id="577" name="Google Shape;577;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78" name="Google Shape;578;p65"/>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579" name="Google Shape;579;p65"/>
          <p:cNvPicPr preferRelativeResize="0"/>
          <p:nvPr/>
        </p:nvPicPr>
        <p:blipFill>
          <a:blip r:embed="rId3">
            <a:alphaModFix/>
          </a:blip>
          <a:stretch>
            <a:fillRect/>
          </a:stretch>
        </p:blipFill>
        <p:spPr>
          <a:xfrm>
            <a:off x="4307226" y="2421450"/>
            <a:ext cx="2286900" cy="2023450"/>
          </a:xfrm>
          <a:prstGeom prst="rect">
            <a:avLst/>
          </a:prstGeom>
          <a:noFill/>
          <a:ln>
            <a:noFill/>
          </a:ln>
        </p:spPr>
      </p:pic>
      <p:sp>
        <p:nvSpPr>
          <p:cNvPr id="580" name="Google Shape;580;p6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581" name="Google Shape;581;p65"/>
          <p:cNvPicPr preferRelativeResize="0"/>
          <p:nvPr/>
        </p:nvPicPr>
        <p:blipFill>
          <a:blip r:embed="rId4">
            <a:alphaModFix/>
          </a:blip>
          <a:stretch>
            <a:fillRect/>
          </a:stretch>
        </p:blipFill>
        <p:spPr>
          <a:xfrm>
            <a:off x="3074200" y="688175"/>
            <a:ext cx="2809875" cy="895350"/>
          </a:xfrm>
          <a:prstGeom prst="rect">
            <a:avLst/>
          </a:prstGeom>
          <a:noFill/>
          <a:ln>
            <a:noFill/>
          </a:ln>
        </p:spPr>
      </p:pic>
      <p:sp>
        <p:nvSpPr>
          <p:cNvPr id="582" name="Google Shape;582;p65"/>
          <p:cNvSpPr txBox="1"/>
          <p:nvPr/>
        </p:nvSpPr>
        <p:spPr>
          <a:xfrm>
            <a:off x="1391251" y="2180625"/>
            <a:ext cx="1652700" cy="11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How would you figure out how many dots there are? Which dot would you count first? Which dot would you count next?</a:t>
            </a:r>
            <a:endParaRPr sz="1100"/>
          </a:p>
        </p:txBody>
      </p:sp>
      <p:sp>
        <p:nvSpPr>
          <p:cNvPr id="583" name="Google Shape;583;p65"/>
          <p:cNvSpPr/>
          <p:nvPr/>
        </p:nvSpPr>
        <p:spPr>
          <a:xfrm flipH="1">
            <a:off x="828837" y="2010800"/>
            <a:ext cx="2711288" cy="17158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87" name="Shape 587"/>
        <p:cNvGrpSpPr/>
        <p:nvPr/>
      </p:nvGrpSpPr>
      <p:grpSpPr>
        <a:xfrm>
          <a:off x="0" y="0"/>
          <a:ext cx="0" cy="0"/>
          <a:chOff x="0" y="0"/>
          <a:chExt cx="0" cy="0"/>
        </a:xfrm>
      </p:grpSpPr>
      <p:sp>
        <p:nvSpPr>
          <p:cNvPr id="588" name="Google Shape;588;p66"/>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434343"/>
                </a:solidFill>
                <a:latin typeface="Hepta Slab"/>
                <a:ea typeface="Hepta Slab"/>
                <a:cs typeface="Hepta Slab"/>
                <a:sym typeface="Hepta Slab"/>
              </a:rPr>
              <a:t> Comparing Matching Images</a:t>
            </a:r>
            <a:endParaRPr sz="3800">
              <a:solidFill>
                <a:srgbClr val="434343"/>
              </a:solidFill>
              <a:latin typeface="Hepta Slab"/>
              <a:ea typeface="Hepta Slab"/>
              <a:cs typeface="Hepta Slab"/>
              <a:sym typeface="Hepta Slab"/>
            </a:endParaRPr>
          </a:p>
        </p:txBody>
      </p:sp>
      <p:sp>
        <p:nvSpPr>
          <p:cNvPr id="589" name="Google Shape;589;p66"/>
          <p:cNvSpPr txBox="1"/>
          <p:nvPr/>
        </p:nvSpPr>
        <p:spPr>
          <a:xfrm>
            <a:off x="2778450" y="2634050"/>
            <a:ext cx="450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what we have more and fewer of. </a:t>
            </a:r>
            <a:endParaRPr>
              <a:latin typeface="Quicksand"/>
              <a:ea typeface="Quicksand"/>
              <a:cs typeface="Quicksand"/>
              <a:sym typeface="Quicksand"/>
            </a:endParaRPr>
          </a:p>
        </p:txBody>
      </p:sp>
      <p:sp>
        <p:nvSpPr>
          <p:cNvPr id="590" name="Google Shape;590;p66"/>
          <p:cNvSpPr/>
          <p:nvPr/>
        </p:nvSpPr>
        <p:spPr>
          <a:xfrm>
            <a:off x="2311027" y="2711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K.CC.B.5, K.CC.C.6</a:t>
            </a:r>
            <a:endParaRPr sz="1100">
              <a:latin typeface="Quicksand"/>
              <a:ea typeface="Quicksand"/>
              <a:cs typeface="Quicksand"/>
              <a:sym typeface="Quicksand"/>
            </a:endParaRPr>
          </a:p>
        </p:txBody>
      </p:sp>
      <p:sp>
        <p:nvSpPr>
          <p:cNvPr id="592" name="Google Shape;592;p6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6" name="Shape 596"/>
        <p:cNvGrpSpPr/>
        <p:nvPr/>
      </p:nvGrpSpPr>
      <p:grpSpPr>
        <a:xfrm>
          <a:off x="0" y="0"/>
          <a:ext cx="0" cy="0"/>
          <a:chOff x="0" y="0"/>
          <a:chExt cx="0" cy="0"/>
        </a:xfrm>
      </p:grpSpPr>
      <p:sp>
        <p:nvSpPr>
          <p:cNvPr id="597" name="Google Shape;597;p67"/>
          <p:cNvSpPr txBox="1"/>
          <p:nvPr>
            <p:ph type="ctrTitle"/>
          </p:nvPr>
        </p:nvSpPr>
        <p:spPr>
          <a:xfrm>
            <a:off x="1079675" y="6579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Questions About Us: Dogs or Cats? (Part 2) </a:t>
            </a:r>
            <a:endParaRPr b="0" sz="2600">
              <a:solidFill>
                <a:schemeClr val="accent5"/>
              </a:solidFill>
              <a:latin typeface="Hepta Slab"/>
              <a:ea typeface="Hepta Slab"/>
              <a:cs typeface="Hepta Slab"/>
              <a:sym typeface="Hepta Slab"/>
            </a:endParaRPr>
          </a:p>
        </p:txBody>
      </p:sp>
      <p:sp>
        <p:nvSpPr>
          <p:cNvPr id="598" name="Google Shape;598;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99" name="Google Shape;599;p67"/>
          <p:cNvSpPr txBox="1"/>
          <p:nvPr/>
        </p:nvSpPr>
        <p:spPr>
          <a:xfrm>
            <a:off x="672450" y="1454925"/>
            <a:ext cx="5786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Caveat Brush"/>
                <a:ea typeface="Caveat Brush"/>
                <a:cs typeface="Caveat Brush"/>
                <a:sym typeface="Caveat Brush"/>
              </a:rPr>
              <a:t>Which animal do you like better: dogs or cats?</a:t>
            </a:r>
            <a:endParaRPr sz="2600">
              <a:solidFill>
                <a:srgbClr val="595959"/>
              </a:solidFill>
              <a:latin typeface="Caveat Brush"/>
              <a:ea typeface="Caveat Brush"/>
              <a:cs typeface="Caveat Brush"/>
              <a:sym typeface="Caveat Brush"/>
            </a:endParaRPr>
          </a:p>
        </p:txBody>
      </p:sp>
      <p:pic>
        <p:nvPicPr>
          <p:cNvPr id="600" name="Google Shape;600;p67"/>
          <p:cNvPicPr preferRelativeResize="0"/>
          <p:nvPr/>
        </p:nvPicPr>
        <p:blipFill>
          <a:blip r:embed="rId3">
            <a:alphaModFix/>
          </a:blip>
          <a:stretch>
            <a:fillRect/>
          </a:stretch>
        </p:blipFill>
        <p:spPr>
          <a:xfrm>
            <a:off x="1309725" y="2199800"/>
            <a:ext cx="2027400" cy="1913300"/>
          </a:xfrm>
          <a:prstGeom prst="rect">
            <a:avLst/>
          </a:prstGeom>
          <a:noFill/>
          <a:ln cap="flat" cmpd="sng" w="19050">
            <a:solidFill>
              <a:schemeClr val="dk2"/>
            </a:solidFill>
            <a:prstDash val="solid"/>
            <a:round/>
            <a:headEnd len="sm" w="sm" type="none"/>
            <a:tailEnd len="sm" w="sm" type="none"/>
          </a:ln>
        </p:spPr>
      </p:pic>
      <p:pic>
        <p:nvPicPr>
          <p:cNvPr id="601" name="Google Shape;601;p67"/>
          <p:cNvPicPr preferRelativeResize="0"/>
          <p:nvPr/>
        </p:nvPicPr>
        <p:blipFill>
          <a:blip r:embed="rId4">
            <a:alphaModFix/>
          </a:blip>
          <a:stretch>
            <a:fillRect/>
          </a:stretch>
        </p:blipFill>
        <p:spPr>
          <a:xfrm>
            <a:off x="3680675" y="3039125"/>
            <a:ext cx="5283392" cy="718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5" name="Shape 605"/>
        <p:cNvGrpSpPr/>
        <p:nvPr/>
      </p:nvGrpSpPr>
      <p:grpSpPr>
        <a:xfrm>
          <a:off x="0" y="0"/>
          <a:ext cx="0" cy="0"/>
          <a:chOff x="0" y="0"/>
          <a:chExt cx="0" cy="0"/>
        </a:xfrm>
      </p:grpSpPr>
      <p:sp>
        <p:nvSpPr>
          <p:cNvPr id="606" name="Google Shape;606;p68"/>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Are There Enough? </a:t>
            </a:r>
            <a:endParaRPr b="0" sz="3000">
              <a:solidFill>
                <a:schemeClr val="accent5"/>
              </a:solidFill>
              <a:latin typeface="Hepta Slab"/>
              <a:ea typeface="Hepta Slab"/>
              <a:cs typeface="Hepta Slab"/>
              <a:sym typeface="Hepta Slab"/>
            </a:endParaRPr>
          </a:p>
        </p:txBody>
      </p:sp>
      <p:sp>
        <p:nvSpPr>
          <p:cNvPr id="607" name="Google Shape;607;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08" name="Google Shape;608;p68"/>
          <p:cNvPicPr preferRelativeResize="0"/>
          <p:nvPr/>
        </p:nvPicPr>
        <p:blipFill>
          <a:blip r:embed="rId3">
            <a:alphaModFix/>
          </a:blip>
          <a:stretch>
            <a:fillRect/>
          </a:stretch>
        </p:blipFill>
        <p:spPr>
          <a:xfrm>
            <a:off x="898875" y="1706275"/>
            <a:ext cx="3570450" cy="2513300"/>
          </a:xfrm>
          <a:prstGeom prst="rect">
            <a:avLst/>
          </a:prstGeom>
          <a:noFill/>
          <a:ln>
            <a:noFill/>
          </a:ln>
        </p:spPr>
      </p:pic>
      <p:sp>
        <p:nvSpPr>
          <p:cNvPr id="609" name="Google Shape;609;p68"/>
          <p:cNvSpPr txBox="1"/>
          <p:nvPr/>
        </p:nvSpPr>
        <p:spPr>
          <a:xfrm>
            <a:off x="845350" y="1263875"/>
            <a:ext cx="3806100" cy="6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 you notice? What do you wonder?</a:t>
            </a:r>
            <a:endParaRPr/>
          </a:p>
        </p:txBody>
      </p:sp>
      <p:pic>
        <p:nvPicPr>
          <p:cNvPr id="610" name="Google Shape;610;p68"/>
          <p:cNvPicPr preferRelativeResize="0"/>
          <p:nvPr/>
        </p:nvPicPr>
        <p:blipFill>
          <a:blip r:embed="rId4">
            <a:alphaModFix/>
          </a:blip>
          <a:stretch>
            <a:fillRect/>
          </a:stretch>
        </p:blipFill>
        <p:spPr>
          <a:xfrm>
            <a:off x="5376325" y="1347800"/>
            <a:ext cx="2549250" cy="3431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4" name="Shape 614"/>
        <p:cNvGrpSpPr/>
        <p:nvPr/>
      </p:nvGrpSpPr>
      <p:grpSpPr>
        <a:xfrm>
          <a:off x="0" y="0"/>
          <a:ext cx="0" cy="0"/>
          <a:chOff x="0" y="0"/>
          <a:chExt cx="0" cy="0"/>
        </a:xfrm>
      </p:grpSpPr>
      <p:sp>
        <p:nvSpPr>
          <p:cNvPr id="615" name="Google Shape;615;p69"/>
          <p:cNvSpPr txBox="1"/>
          <p:nvPr>
            <p:ph type="ctrTitle"/>
          </p:nvPr>
        </p:nvSpPr>
        <p:spPr>
          <a:xfrm>
            <a:off x="423525" y="4517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Comparing Images That Aren’t Matched </a:t>
            </a:r>
            <a:endParaRPr b="0" sz="2500">
              <a:solidFill>
                <a:schemeClr val="accent5"/>
              </a:solidFill>
              <a:latin typeface="Hepta Slab"/>
              <a:ea typeface="Hepta Slab"/>
              <a:cs typeface="Hepta Slab"/>
              <a:sym typeface="Hepta Slab"/>
            </a:endParaRPr>
          </a:p>
        </p:txBody>
      </p:sp>
      <p:sp>
        <p:nvSpPr>
          <p:cNvPr id="616" name="Google Shape;616;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17" name="Google Shape;617;p69"/>
          <p:cNvSpPr txBox="1"/>
          <p:nvPr/>
        </p:nvSpPr>
        <p:spPr>
          <a:xfrm>
            <a:off x="1036800" y="1108750"/>
            <a:ext cx="6950700" cy="52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veat Brush"/>
                <a:ea typeface="Caveat Brush"/>
                <a:cs typeface="Caveat Brush"/>
                <a:sym typeface="Caveat Brush"/>
              </a:rPr>
              <a:t>How are these images different from the ones we worked with in Activity 1?</a:t>
            </a:r>
            <a:endParaRPr sz="1800">
              <a:latin typeface="Caveat Brush"/>
              <a:ea typeface="Caveat Brush"/>
              <a:cs typeface="Caveat Brush"/>
              <a:sym typeface="Caveat Brush"/>
            </a:endParaRPr>
          </a:p>
        </p:txBody>
      </p:sp>
      <p:pic>
        <p:nvPicPr>
          <p:cNvPr id="618" name="Google Shape;618;p69"/>
          <p:cNvPicPr preferRelativeResize="0"/>
          <p:nvPr/>
        </p:nvPicPr>
        <p:blipFill>
          <a:blip r:embed="rId3">
            <a:alphaModFix/>
          </a:blip>
          <a:stretch>
            <a:fillRect/>
          </a:stretch>
        </p:blipFill>
        <p:spPr>
          <a:xfrm>
            <a:off x="1202550" y="1857275"/>
            <a:ext cx="2981325" cy="2114550"/>
          </a:xfrm>
          <a:prstGeom prst="rect">
            <a:avLst/>
          </a:prstGeom>
          <a:noFill/>
          <a:ln cap="flat" cmpd="sng" w="19050">
            <a:solidFill>
              <a:schemeClr val="dk2"/>
            </a:solidFill>
            <a:prstDash val="solid"/>
            <a:round/>
            <a:headEnd len="sm" w="sm" type="none"/>
            <a:tailEnd len="sm" w="sm" type="none"/>
          </a:ln>
        </p:spPr>
      </p:pic>
      <p:pic>
        <p:nvPicPr>
          <p:cNvPr id="619" name="Google Shape;619;p69"/>
          <p:cNvPicPr preferRelativeResize="0"/>
          <p:nvPr/>
        </p:nvPicPr>
        <p:blipFill>
          <a:blip r:embed="rId4">
            <a:alphaModFix/>
          </a:blip>
          <a:stretch>
            <a:fillRect/>
          </a:stretch>
        </p:blipFill>
        <p:spPr>
          <a:xfrm>
            <a:off x="4986350" y="1778725"/>
            <a:ext cx="2933700" cy="2143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3" name="Shape 623"/>
        <p:cNvGrpSpPr/>
        <p:nvPr/>
      </p:nvGrpSpPr>
      <p:grpSpPr>
        <a:xfrm>
          <a:off x="0" y="0"/>
          <a:ext cx="0" cy="0"/>
          <a:chOff x="0" y="0"/>
          <a:chExt cx="0" cy="0"/>
        </a:xfrm>
      </p:grpSpPr>
      <p:sp>
        <p:nvSpPr>
          <p:cNvPr id="624" name="Google Shape;624;p70"/>
          <p:cNvSpPr txBox="1"/>
          <p:nvPr>
            <p:ph type="ctrTitle"/>
          </p:nvPr>
        </p:nvSpPr>
        <p:spPr>
          <a:xfrm>
            <a:off x="886775" y="783825"/>
            <a:ext cx="69438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a:t>
            </a:r>
            <a:r>
              <a:rPr lang="en" sz="3000">
                <a:solidFill>
                  <a:schemeClr val="accent5"/>
                </a:solidFill>
                <a:latin typeface="Hepta Slab"/>
                <a:ea typeface="Hepta Slab"/>
                <a:cs typeface="Hepta Slab"/>
                <a:sym typeface="Hepta Slab"/>
              </a:rPr>
              <a:t>Centers: Introducing Math Stories: How Many, Stage 1</a:t>
            </a:r>
            <a:endParaRPr sz="2700">
              <a:solidFill>
                <a:schemeClr val="accent5"/>
              </a:solidFill>
              <a:latin typeface="Hepta Slab"/>
              <a:ea typeface="Hepta Slab"/>
              <a:cs typeface="Hepta Slab"/>
              <a:sym typeface="Hepta Slab"/>
            </a:endParaRPr>
          </a:p>
        </p:txBody>
      </p:sp>
      <p:sp>
        <p:nvSpPr>
          <p:cNvPr id="625" name="Google Shape;625;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626" name="Google Shape;626;p70"/>
          <p:cNvSpPr txBox="1"/>
          <p:nvPr/>
        </p:nvSpPr>
        <p:spPr>
          <a:xfrm>
            <a:off x="936775" y="3631275"/>
            <a:ext cx="74463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Math Stories           		Less, Same, More			    Math Fingers 		</a:t>
            </a:r>
            <a:endParaRPr/>
          </a:p>
        </p:txBody>
      </p:sp>
      <p:pic>
        <p:nvPicPr>
          <p:cNvPr id="627" name="Google Shape;627;p70"/>
          <p:cNvPicPr preferRelativeResize="0"/>
          <p:nvPr/>
        </p:nvPicPr>
        <p:blipFill>
          <a:blip r:embed="rId3">
            <a:alphaModFix/>
          </a:blip>
          <a:stretch>
            <a:fillRect/>
          </a:stretch>
        </p:blipFill>
        <p:spPr>
          <a:xfrm>
            <a:off x="3601637" y="1898075"/>
            <a:ext cx="1940725" cy="1480775"/>
          </a:xfrm>
          <a:prstGeom prst="rect">
            <a:avLst/>
          </a:prstGeom>
          <a:noFill/>
          <a:ln cap="flat" cmpd="sng" w="19050">
            <a:solidFill>
              <a:schemeClr val="dk2"/>
            </a:solidFill>
            <a:prstDash val="solid"/>
            <a:round/>
            <a:headEnd len="sm" w="sm" type="none"/>
            <a:tailEnd len="sm" w="sm" type="none"/>
          </a:ln>
        </p:spPr>
      </p:pic>
      <p:pic>
        <p:nvPicPr>
          <p:cNvPr id="628" name="Google Shape;628;p70"/>
          <p:cNvPicPr preferRelativeResize="0"/>
          <p:nvPr/>
        </p:nvPicPr>
        <p:blipFill>
          <a:blip r:embed="rId4">
            <a:alphaModFix/>
          </a:blip>
          <a:stretch>
            <a:fillRect/>
          </a:stretch>
        </p:blipFill>
        <p:spPr>
          <a:xfrm>
            <a:off x="886775" y="2005224"/>
            <a:ext cx="1988626" cy="1480775"/>
          </a:xfrm>
          <a:prstGeom prst="rect">
            <a:avLst/>
          </a:prstGeom>
          <a:noFill/>
          <a:ln cap="flat" cmpd="sng" w="19050">
            <a:solidFill>
              <a:schemeClr val="dk2"/>
            </a:solidFill>
            <a:prstDash val="solid"/>
            <a:round/>
            <a:headEnd len="sm" w="sm" type="none"/>
            <a:tailEnd len="sm" w="sm" type="none"/>
          </a:ln>
        </p:spPr>
      </p:pic>
      <p:pic>
        <p:nvPicPr>
          <p:cNvPr id="629" name="Google Shape;629;p70"/>
          <p:cNvPicPr preferRelativeResize="0"/>
          <p:nvPr/>
        </p:nvPicPr>
        <p:blipFill>
          <a:blip r:embed="rId5">
            <a:alphaModFix/>
          </a:blip>
          <a:stretch>
            <a:fillRect/>
          </a:stretch>
        </p:blipFill>
        <p:spPr>
          <a:xfrm>
            <a:off x="6194848" y="1877999"/>
            <a:ext cx="2135800" cy="152095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3" name="Shape 633"/>
        <p:cNvGrpSpPr/>
        <p:nvPr/>
      </p:nvGrpSpPr>
      <p:grpSpPr>
        <a:xfrm>
          <a:off x="0" y="0"/>
          <a:ext cx="0" cy="0"/>
          <a:chOff x="0" y="0"/>
          <a:chExt cx="0" cy="0"/>
        </a:xfrm>
      </p:grpSpPr>
      <p:sp>
        <p:nvSpPr>
          <p:cNvPr id="634" name="Google Shape;634;p7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35" name="Google Shape;635;p71"/>
          <p:cNvSpPr txBox="1"/>
          <p:nvPr/>
        </p:nvSpPr>
        <p:spPr>
          <a:xfrm>
            <a:off x="883500" y="2221738"/>
            <a:ext cx="1918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t>Tell your partner about the feet and shoes using ‘more</a:t>
            </a:r>
            <a:endParaRPr sz="1600"/>
          </a:p>
        </p:txBody>
      </p:sp>
      <p:pic>
        <p:nvPicPr>
          <p:cNvPr id="636" name="Google Shape;636;p71"/>
          <p:cNvPicPr preferRelativeResize="0"/>
          <p:nvPr/>
        </p:nvPicPr>
        <p:blipFill>
          <a:blip r:embed="rId3">
            <a:alphaModFix/>
          </a:blip>
          <a:stretch>
            <a:fillRect/>
          </a:stretch>
        </p:blipFill>
        <p:spPr>
          <a:xfrm>
            <a:off x="3428551" y="2421450"/>
            <a:ext cx="2286900" cy="2023450"/>
          </a:xfrm>
          <a:prstGeom prst="rect">
            <a:avLst/>
          </a:prstGeom>
          <a:noFill/>
          <a:ln>
            <a:noFill/>
          </a:ln>
        </p:spPr>
      </p:pic>
      <p:sp>
        <p:nvSpPr>
          <p:cNvPr id="637" name="Google Shape;637;p7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638" name="Google Shape;638;p71"/>
          <p:cNvSpPr/>
          <p:nvPr/>
        </p:nvSpPr>
        <p:spPr>
          <a:xfrm flipH="1">
            <a:off x="651014" y="1990775"/>
            <a:ext cx="2383761" cy="179302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9" name="Google Shape;639;p71"/>
          <p:cNvPicPr preferRelativeResize="0"/>
          <p:nvPr/>
        </p:nvPicPr>
        <p:blipFill>
          <a:blip r:embed="rId4">
            <a:alphaModFix/>
          </a:blip>
          <a:stretch>
            <a:fillRect/>
          </a:stretch>
        </p:blipFill>
        <p:spPr>
          <a:xfrm>
            <a:off x="2266925" y="567000"/>
            <a:ext cx="4420576" cy="1373000"/>
          </a:xfrm>
          <a:prstGeom prst="rect">
            <a:avLst/>
          </a:prstGeom>
          <a:noFill/>
          <a:ln>
            <a:noFill/>
          </a:ln>
        </p:spPr>
      </p:pic>
      <p:sp>
        <p:nvSpPr>
          <p:cNvPr id="640" name="Google Shape;640;p71"/>
          <p:cNvSpPr txBox="1"/>
          <p:nvPr/>
        </p:nvSpPr>
        <p:spPr>
          <a:xfrm flipH="1">
            <a:off x="6407989" y="2366988"/>
            <a:ext cx="1918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t>Tell your partner about the feet and shoes using ‘fewer’.</a:t>
            </a:r>
            <a:endParaRPr sz="1600"/>
          </a:p>
        </p:txBody>
      </p:sp>
      <p:sp>
        <p:nvSpPr>
          <p:cNvPr id="641" name="Google Shape;641;p71"/>
          <p:cNvSpPr/>
          <p:nvPr/>
        </p:nvSpPr>
        <p:spPr>
          <a:xfrm>
            <a:off x="6175514" y="2136025"/>
            <a:ext cx="2383761" cy="179302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45" name="Shape 645"/>
        <p:cNvGrpSpPr/>
        <p:nvPr/>
      </p:nvGrpSpPr>
      <p:grpSpPr>
        <a:xfrm>
          <a:off x="0" y="0"/>
          <a:ext cx="0" cy="0"/>
          <a:chOff x="0" y="0"/>
          <a:chExt cx="0" cy="0"/>
        </a:xfrm>
      </p:grpSpPr>
      <p:sp>
        <p:nvSpPr>
          <p:cNvPr id="646" name="Google Shape;646;p72"/>
          <p:cNvSpPr txBox="1"/>
          <p:nvPr>
            <p:ph type="ctrTitle"/>
          </p:nvPr>
        </p:nvSpPr>
        <p:spPr>
          <a:xfrm>
            <a:off x="1749375" y="1464225"/>
            <a:ext cx="5817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More, Fewer, or the Same</a:t>
            </a:r>
            <a:endParaRPr sz="4400">
              <a:latin typeface="Hepta Slab"/>
              <a:ea typeface="Hepta Slab"/>
              <a:cs typeface="Hepta Slab"/>
              <a:sym typeface="Hepta Slab"/>
            </a:endParaRPr>
          </a:p>
        </p:txBody>
      </p:sp>
      <p:sp>
        <p:nvSpPr>
          <p:cNvPr id="647" name="Google Shape;647;p72"/>
          <p:cNvSpPr txBox="1"/>
          <p:nvPr/>
        </p:nvSpPr>
        <p:spPr>
          <a:xfrm>
            <a:off x="2386975" y="2906325"/>
            <a:ext cx="616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if there are more, fewer, or the same number of images.</a:t>
            </a:r>
            <a:endParaRPr>
              <a:latin typeface="Quicksand"/>
              <a:ea typeface="Quicksand"/>
              <a:cs typeface="Quicksand"/>
              <a:sym typeface="Quicksand"/>
            </a:endParaRPr>
          </a:p>
        </p:txBody>
      </p:sp>
      <p:sp>
        <p:nvSpPr>
          <p:cNvPr id="648" name="Google Shape;648;p72"/>
          <p:cNvSpPr/>
          <p:nvPr/>
        </p:nvSpPr>
        <p:spPr>
          <a:xfrm>
            <a:off x="1834052" y="294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7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 K.CC.B.5, K.CC.C.6</a:t>
            </a:r>
            <a:endParaRPr sz="1100">
              <a:latin typeface="Quicksand"/>
              <a:ea typeface="Quicksand"/>
              <a:cs typeface="Quicksand"/>
              <a:sym typeface="Quicksand"/>
            </a:endParaRPr>
          </a:p>
        </p:txBody>
      </p:sp>
      <p:sp>
        <p:nvSpPr>
          <p:cNvPr id="650" name="Google Shape;650;p72"/>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4" name="Shape 654"/>
        <p:cNvGrpSpPr/>
        <p:nvPr/>
      </p:nvGrpSpPr>
      <p:grpSpPr>
        <a:xfrm>
          <a:off x="0" y="0"/>
          <a:ext cx="0" cy="0"/>
          <a:chOff x="0" y="0"/>
          <a:chExt cx="0" cy="0"/>
        </a:xfrm>
      </p:grpSpPr>
      <p:sp>
        <p:nvSpPr>
          <p:cNvPr id="655" name="Google Shape;655;p73"/>
          <p:cNvSpPr txBox="1"/>
          <p:nvPr>
            <p:ph type="ctrTitle"/>
          </p:nvPr>
        </p:nvSpPr>
        <p:spPr>
          <a:xfrm>
            <a:off x="1079675" y="6579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Questions About Us: Apples or Bananas? (Part 1) </a:t>
            </a:r>
            <a:endParaRPr b="0" sz="2600">
              <a:solidFill>
                <a:schemeClr val="accent5"/>
              </a:solidFill>
              <a:latin typeface="Hepta Slab"/>
              <a:ea typeface="Hepta Slab"/>
              <a:cs typeface="Hepta Slab"/>
              <a:sym typeface="Hepta Slab"/>
            </a:endParaRPr>
          </a:p>
        </p:txBody>
      </p:sp>
      <p:sp>
        <p:nvSpPr>
          <p:cNvPr id="656" name="Google Shape;656;p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57" name="Google Shape;657;p73"/>
          <p:cNvSpPr txBox="1"/>
          <p:nvPr/>
        </p:nvSpPr>
        <p:spPr>
          <a:xfrm>
            <a:off x="1479700" y="1504925"/>
            <a:ext cx="60435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Caveat Brush"/>
                <a:ea typeface="Caveat Brush"/>
                <a:cs typeface="Caveat Brush"/>
                <a:sym typeface="Caveat Brush"/>
              </a:rPr>
              <a:t>Which fruit do you like better: apples or bananas?</a:t>
            </a:r>
            <a:endParaRPr sz="2600">
              <a:solidFill>
                <a:srgbClr val="595959"/>
              </a:solidFill>
              <a:latin typeface="Caveat Brush"/>
              <a:ea typeface="Caveat Brush"/>
              <a:cs typeface="Caveat Brush"/>
              <a:sym typeface="Caveat Brush"/>
            </a:endParaRPr>
          </a:p>
        </p:txBody>
      </p:sp>
      <p:pic>
        <p:nvPicPr>
          <p:cNvPr id="658" name="Google Shape;658;p73"/>
          <p:cNvPicPr preferRelativeResize="0"/>
          <p:nvPr/>
        </p:nvPicPr>
        <p:blipFill>
          <a:blip r:embed="rId3">
            <a:alphaModFix/>
          </a:blip>
          <a:stretch>
            <a:fillRect/>
          </a:stretch>
        </p:blipFill>
        <p:spPr>
          <a:xfrm>
            <a:off x="1079675" y="2246275"/>
            <a:ext cx="6801799" cy="949375"/>
          </a:xfrm>
          <a:prstGeom prst="rect">
            <a:avLst/>
          </a:prstGeom>
          <a:noFill/>
          <a:ln cap="flat" cmpd="sng" w="19050">
            <a:solidFill>
              <a:schemeClr val="dk2"/>
            </a:solidFill>
            <a:prstDash val="solid"/>
            <a:round/>
            <a:headEnd len="sm" w="sm" type="none"/>
            <a:tailEnd len="sm" w="sm" type="none"/>
          </a:ln>
        </p:spPr>
      </p:pic>
      <p:pic>
        <p:nvPicPr>
          <p:cNvPr id="659" name="Google Shape;659;p73"/>
          <p:cNvPicPr preferRelativeResize="0"/>
          <p:nvPr/>
        </p:nvPicPr>
        <p:blipFill rotWithShape="1">
          <a:blip r:embed="rId4">
            <a:alphaModFix/>
          </a:blip>
          <a:srcRect b="8770" l="0" r="0" t="-8770"/>
          <a:stretch/>
        </p:blipFill>
        <p:spPr>
          <a:xfrm>
            <a:off x="3771125" y="3195646"/>
            <a:ext cx="1460650" cy="15477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63" name="Shape 663"/>
        <p:cNvGrpSpPr/>
        <p:nvPr/>
      </p:nvGrpSpPr>
      <p:grpSpPr>
        <a:xfrm>
          <a:off x="0" y="0"/>
          <a:ext cx="0" cy="0"/>
          <a:chOff x="0" y="0"/>
          <a:chExt cx="0" cy="0"/>
        </a:xfrm>
      </p:grpSpPr>
      <p:sp>
        <p:nvSpPr>
          <p:cNvPr id="664" name="Google Shape;664;p74"/>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5-frame Cards </a:t>
            </a:r>
            <a:endParaRPr b="0" sz="3000">
              <a:solidFill>
                <a:schemeClr val="accent5"/>
              </a:solidFill>
              <a:latin typeface="Hepta Slab"/>
              <a:ea typeface="Hepta Slab"/>
              <a:cs typeface="Hepta Slab"/>
              <a:sym typeface="Hepta Slab"/>
            </a:endParaRPr>
          </a:p>
        </p:txBody>
      </p:sp>
      <p:sp>
        <p:nvSpPr>
          <p:cNvPr id="665" name="Google Shape;665;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66" name="Google Shape;666;p74"/>
          <p:cNvPicPr preferRelativeResize="0"/>
          <p:nvPr/>
        </p:nvPicPr>
        <p:blipFill>
          <a:blip r:embed="rId3">
            <a:alphaModFix/>
          </a:blip>
          <a:stretch>
            <a:fillRect/>
          </a:stretch>
        </p:blipFill>
        <p:spPr>
          <a:xfrm>
            <a:off x="3348038" y="1476346"/>
            <a:ext cx="2447925" cy="1704975"/>
          </a:xfrm>
          <a:prstGeom prst="rect">
            <a:avLst/>
          </a:prstGeom>
          <a:noFill/>
          <a:ln cap="flat" cmpd="sng" w="19050">
            <a:solidFill>
              <a:schemeClr val="dk2"/>
            </a:solidFill>
            <a:prstDash val="solid"/>
            <a:round/>
            <a:headEnd len="sm" w="sm" type="none"/>
            <a:tailEnd len="sm" w="sm" type="none"/>
          </a:ln>
        </p:spPr>
      </p:pic>
      <p:sp>
        <p:nvSpPr>
          <p:cNvPr id="667" name="Google Shape;667;p74"/>
          <p:cNvSpPr txBox="1"/>
          <p:nvPr/>
        </p:nvSpPr>
        <p:spPr>
          <a:xfrm>
            <a:off x="2594025" y="3455175"/>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 you notice? What do you wonder?</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1" name="Shape 671"/>
        <p:cNvGrpSpPr/>
        <p:nvPr/>
      </p:nvGrpSpPr>
      <p:grpSpPr>
        <a:xfrm>
          <a:off x="0" y="0"/>
          <a:ext cx="0" cy="0"/>
          <a:chOff x="0" y="0"/>
          <a:chExt cx="0" cy="0"/>
        </a:xfrm>
      </p:grpSpPr>
      <p:sp>
        <p:nvSpPr>
          <p:cNvPr id="672" name="Google Shape;672;p75"/>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5-frame Cards </a:t>
            </a:r>
            <a:endParaRPr b="0" sz="3000">
              <a:solidFill>
                <a:schemeClr val="accent5"/>
              </a:solidFill>
              <a:latin typeface="Hepta Slab"/>
              <a:ea typeface="Hepta Slab"/>
              <a:cs typeface="Hepta Slab"/>
              <a:sym typeface="Hepta Slab"/>
            </a:endParaRPr>
          </a:p>
        </p:txBody>
      </p:sp>
      <p:sp>
        <p:nvSpPr>
          <p:cNvPr id="673" name="Google Shape;673;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4" name="Google Shape;674;p75"/>
          <p:cNvSpPr txBox="1"/>
          <p:nvPr/>
        </p:nvSpPr>
        <p:spPr>
          <a:xfrm>
            <a:off x="2329736" y="3426600"/>
            <a:ext cx="4643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Livvic"/>
                <a:ea typeface="Livvic"/>
                <a:cs typeface="Livvic"/>
                <a:sym typeface="Livvic"/>
              </a:rPr>
              <a:t>Which card has more dots?</a:t>
            </a:r>
            <a:endParaRPr sz="2400">
              <a:latin typeface="Livvic"/>
              <a:ea typeface="Livvic"/>
              <a:cs typeface="Livvic"/>
              <a:sym typeface="Livvic"/>
            </a:endParaRPr>
          </a:p>
        </p:txBody>
      </p:sp>
      <p:pic>
        <p:nvPicPr>
          <p:cNvPr id="675" name="Google Shape;675;p75"/>
          <p:cNvPicPr preferRelativeResize="0"/>
          <p:nvPr/>
        </p:nvPicPr>
        <p:blipFill>
          <a:blip r:embed="rId3">
            <a:alphaModFix/>
          </a:blip>
          <a:stretch>
            <a:fillRect/>
          </a:stretch>
        </p:blipFill>
        <p:spPr>
          <a:xfrm>
            <a:off x="1841550" y="1997846"/>
            <a:ext cx="2314575" cy="1047750"/>
          </a:xfrm>
          <a:prstGeom prst="rect">
            <a:avLst/>
          </a:prstGeom>
          <a:noFill/>
          <a:ln cap="flat" cmpd="sng" w="19050">
            <a:solidFill>
              <a:schemeClr val="dk2"/>
            </a:solidFill>
            <a:prstDash val="solid"/>
            <a:round/>
            <a:headEnd len="sm" w="sm" type="none"/>
            <a:tailEnd len="sm" w="sm" type="none"/>
          </a:ln>
        </p:spPr>
      </p:pic>
      <p:pic>
        <p:nvPicPr>
          <p:cNvPr id="676" name="Google Shape;676;p75"/>
          <p:cNvPicPr preferRelativeResize="0"/>
          <p:nvPr/>
        </p:nvPicPr>
        <p:blipFill>
          <a:blip r:embed="rId4">
            <a:alphaModFix/>
          </a:blip>
          <a:stretch>
            <a:fillRect/>
          </a:stretch>
        </p:blipFill>
        <p:spPr>
          <a:xfrm>
            <a:off x="5020500" y="2012146"/>
            <a:ext cx="2390775" cy="1019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0" name="Shape 680"/>
        <p:cNvGrpSpPr/>
        <p:nvPr/>
      </p:nvGrpSpPr>
      <p:grpSpPr>
        <a:xfrm>
          <a:off x="0" y="0"/>
          <a:ext cx="0" cy="0"/>
          <a:chOff x="0" y="0"/>
          <a:chExt cx="0" cy="0"/>
        </a:xfrm>
      </p:grpSpPr>
      <p:sp>
        <p:nvSpPr>
          <p:cNvPr id="681" name="Google Shape;681;p76"/>
          <p:cNvSpPr txBox="1"/>
          <p:nvPr>
            <p:ph type="ctrTitle"/>
          </p:nvPr>
        </p:nvSpPr>
        <p:spPr>
          <a:xfrm>
            <a:off x="421475" y="450550"/>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More and Fewer with 5-frames and Fingers </a:t>
            </a:r>
            <a:endParaRPr b="0" sz="2500">
              <a:solidFill>
                <a:schemeClr val="accent5"/>
              </a:solidFill>
              <a:latin typeface="Hepta Slab"/>
              <a:ea typeface="Hepta Slab"/>
              <a:cs typeface="Hepta Slab"/>
              <a:sym typeface="Hepta Slab"/>
            </a:endParaRPr>
          </a:p>
        </p:txBody>
      </p:sp>
      <p:sp>
        <p:nvSpPr>
          <p:cNvPr id="682" name="Google Shape;682;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83" name="Google Shape;683;p76"/>
          <p:cNvPicPr preferRelativeResize="0"/>
          <p:nvPr/>
        </p:nvPicPr>
        <p:blipFill>
          <a:blip r:embed="rId3">
            <a:alphaModFix/>
          </a:blip>
          <a:stretch>
            <a:fillRect/>
          </a:stretch>
        </p:blipFill>
        <p:spPr>
          <a:xfrm>
            <a:off x="1009650" y="1488550"/>
            <a:ext cx="2773125" cy="1186800"/>
          </a:xfrm>
          <a:prstGeom prst="rect">
            <a:avLst/>
          </a:prstGeom>
          <a:noFill/>
          <a:ln cap="flat" cmpd="sng" w="19050">
            <a:solidFill>
              <a:schemeClr val="dk2"/>
            </a:solidFill>
            <a:prstDash val="solid"/>
            <a:round/>
            <a:headEnd len="sm" w="sm" type="none"/>
            <a:tailEnd len="sm" w="sm" type="none"/>
          </a:ln>
        </p:spPr>
      </p:pic>
      <p:sp>
        <p:nvSpPr>
          <p:cNvPr id="684" name="Google Shape;684;p76"/>
          <p:cNvSpPr txBox="1"/>
          <p:nvPr/>
        </p:nvSpPr>
        <p:spPr>
          <a:xfrm>
            <a:off x="715550" y="3055150"/>
            <a:ext cx="32505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Show how many dots there are on this card on your fingers.</a:t>
            </a:r>
            <a:endParaRPr/>
          </a:p>
        </p:txBody>
      </p:sp>
      <p:sp>
        <p:nvSpPr>
          <p:cNvPr id="685" name="Google Shape;685;p76"/>
          <p:cNvSpPr txBox="1"/>
          <p:nvPr/>
        </p:nvSpPr>
        <p:spPr>
          <a:xfrm>
            <a:off x="4570550" y="1497800"/>
            <a:ext cx="4114800" cy="480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We are going to use our fingers to show more and fewer than the dots.</a:t>
            </a:r>
            <a:endParaRPr/>
          </a:p>
          <a:p>
            <a:pPr indent="-317500" lvl="0" marL="457200" rtl="0" algn="l">
              <a:spcBef>
                <a:spcPts val="1000"/>
              </a:spcBef>
              <a:spcAft>
                <a:spcPts val="0"/>
              </a:spcAft>
              <a:buSzPts val="1400"/>
              <a:buChar char="●"/>
            </a:pPr>
            <a:r>
              <a:rPr lang="en"/>
              <a:t>Use your fingers to show more.</a:t>
            </a:r>
            <a:endParaRPr/>
          </a:p>
          <a:p>
            <a:pPr indent="-317500" lvl="0" marL="457200" rtl="0" algn="l">
              <a:spcBef>
                <a:spcPts val="1000"/>
              </a:spcBef>
              <a:spcAft>
                <a:spcPts val="0"/>
              </a:spcAft>
              <a:buSzPts val="1400"/>
              <a:buChar char="●"/>
            </a:pPr>
            <a:r>
              <a:rPr lang="en"/>
              <a:t>Use your fingers to show fewer</a:t>
            </a:r>
            <a:endParaRPr/>
          </a:p>
          <a:p>
            <a:pPr indent="0" lvl="0" marL="0" rtl="0" algn="l">
              <a:spcBef>
                <a:spcPts val="1000"/>
              </a:spcBef>
              <a:spcAft>
                <a:spcPts val="0"/>
              </a:spcAft>
              <a:buNone/>
            </a:pPr>
            <a:r>
              <a:t/>
            </a:r>
            <a:endParaRPr/>
          </a:p>
          <a:p>
            <a:pPr indent="-317500" lvl="0" marL="457200" rtl="0" algn="l">
              <a:spcBef>
                <a:spcPts val="1000"/>
              </a:spcBef>
              <a:spcAft>
                <a:spcPts val="0"/>
              </a:spcAft>
              <a:buSzPts val="1400"/>
              <a:buFont typeface="Livvic"/>
              <a:buAutoNum type="arabicPeriod"/>
            </a:pPr>
            <a:r>
              <a:rPr b="1" lang="en">
                <a:latin typeface="Livvic"/>
                <a:ea typeface="Livvic"/>
                <a:cs typeface="Livvic"/>
                <a:sym typeface="Livvic"/>
              </a:rPr>
              <a:t>Take turns flipping over a card. </a:t>
            </a:r>
            <a:endParaRPr b="1">
              <a:latin typeface="Livvic"/>
              <a:ea typeface="Livvic"/>
              <a:cs typeface="Livvic"/>
              <a:sym typeface="Livvic"/>
            </a:endParaRPr>
          </a:p>
          <a:p>
            <a:pPr indent="-317500" lvl="0" marL="457200" rtl="0" algn="l">
              <a:spcBef>
                <a:spcPts val="0"/>
              </a:spcBef>
              <a:spcAft>
                <a:spcPts val="0"/>
              </a:spcAft>
              <a:buSzPts val="1400"/>
              <a:buFont typeface="Livvic"/>
              <a:buAutoNum type="arabicPeriod"/>
            </a:pPr>
            <a:r>
              <a:rPr b="1" lang="en">
                <a:latin typeface="Livvic"/>
                <a:ea typeface="Livvic"/>
                <a:cs typeface="Livvic"/>
                <a:sym typeface="Livvic"/>
              </a:rPr>
              <a:t>Figure out how many dots there are and show more on your fingers. </a:t>
            </a:r>
            <a:endParaRPr b="1">
              <a:latin typeface="Livvic"/>
              <a:ea typeface="Livvic"/>
              <a:cs typeface="Livvic"/>
              <a:sym typeface="Livvic"/>
            </a:endParaRPr>
          </a:p>
          <a:p>
            <a:pPr indent="-317500" lvl="0" marL="457200" rtl="0" algn="l">
              <a:spcBef>
                <a:spcPts val="0"/>
              </a:spcBef>
              <a:spcAft>
                <a:spcPts val="0"/>
              </a:spcAft>
              <a:buSzPts val="1400"/>
              <a:buFont typeface="Livvic"/>
              <a:buAutoNum type="arabicPeriod"/>
            </a:pPr>
            <a:r>
              <a:rPr b="1" lang="en">
                <a:latin typeface="Livvic"/>
                <a:ea typeface="Livvic"/>
                <a:cs typeface="Livvic"/>
                <a:sym typeface="Livvic"/>
              </a:rPr>
              <a:t>Then your partner shows fewer on their fingers.</a:t>
            </a:r>
            <a:endParaRPr b="1">
              <a:latin typeface="Livvic"/>
              <a:ea typeface="Livvic"/>
              <a:cs typeface="Livvic"/>
              <a:sym typeface="Livvic"/>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9" name="Shape 689"/>
        <p:cNvGrpSpPr/>
        <p:nvPr/>
      </p:nvGrpSpPr>
      <p:grpSpPr>
        <a:xfrm>
          <a:off x="0" y="0"/>
          <a:ext cx="0" cy="0"/>
          <a:chOff x="0" y="0"/>
          <a:chExt cx="0" cy="0"/>
        </a:xfrm>
      </p:grpSpPr>
      <p:sp>
        <p:nvSpPr>
          <p:cNvPr id="690" name="Google Shape;690;p77"/>
          <p:cNvSpPr txBox="1"/>
          <p:nvPr>
            <p:ph type="ctrTitle"/>
          </p:nvPr>
        </p:nvSpPr>
        <p:spPr>
          <a:xfrm>
            <a:off x="886775" y="783825"/>
            <a:ext cx="69438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Centers: Introducing Cover Up: Images Stage 1</a:t>
            </a:r>
            <a:endParaRPr sz="2700">
              <a:solidFill>
                <a:schemeClr val="accent5"/>
              </a:solidFill>
              <a:latin typeface="Hepta Slab"/>
              <a:ea typeface="Hepta Slab"/>
              <a:cs typeface="Hepta Slab"/>
              <a:sym typeface="Hepta Slab"/>
            </a:endParaRPr>
          </a:p>
        </p:txBody>
      </p:sp>
      <p:sp>
        <p:nvSpPr>
          <p:cNvPr id="691" name="Google Shape;691;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692" name="Google Shape;692;p77"/>
          <p:cNvSpPr txBox="1"/>
          <p:nvPr/>
        </p:nvSpPr>
        <p:spPr>
          <a:xfrm>
            <a:off x="936775" y="3631275"/>
            <a:ext cx="74463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Math Stories           		Less, Same, More			    </a:t>
            </a:r>
            <a:r>
              <a:rPr lang="en"/>
              <a:t>Cover Up</a:t>
            </a:r>
            <a:r>
              <a:rPr lang="en"/>
              <a:t>		</a:t>
            </a:r>
            <a:endParaRPr/>
          </a:p>
        </p:txBody>
      </p:sp>
      <p:pic>
        <p:nvPicPr>
          <p:cNvPr id="693" name="Google Shape;693;p77"/>
          <p:cNvPicPr preferRelativeResize="0"/>
          <p:nvPr/>
        </p:nvPicPr>
        <p:blipFill>
          <a:blip r:embed="rId3">
            <a:alphaModFix/>
          </a:blip>
          <a:stretch>
            <a:fillRect/>
          </a:stretch>
        </p:blipFill>
        <p:spPr>
          <a:xfrm>
            <a:off x="3601637" y="1898075"/>
            <a:ext cx="1940725" cy="1480775"/>
          </a:xfrm>
          <a:prstGeom prst="rect">
            <a:avLst/>
          </a:prstGeom>
          <a:noFill/>
          <a:ln cap="flat" cmpd="sng" w="19050">
            <a:solidFill>
              <a:schemeClr val="dk2"/>
            </a:solidFill>
            <a:prstDash val="solid"/>
            <a:round/>
            <a:headEnd len="sm" w="sm" type="none"/>
            <a:tailEnd len="sm" w="sm" type="none"/>
          </a:ln>
        </p:spPr>
      </p:pic>
      <p:pic>
        <p:nvPicPr>
          <p:cNvPr id="694" name="Google Shape;694;p77"/>
          <p:cNvPicPr preferRelativeResize="0"/>
          <p:nvPr/>
        </p:nvPicPr>
        <p:blipFill>
          <a:blip r:embed="rId4">
            <a:alphaModFix/>
          </a:blip>
          <a:stretch>
            <a:fillRect/>
          </a:stretch>
        </p:blipFill>
        <p:spPr>
          <a:xfrm>
            <a:off x="886775" y="2005224"/>
            <a:ext cx="1988626" cy="1480775"/>
          </a:xfrm>
          <a:prstGeom prst="rect">
            <a:avLst/>
          </a:prstGeom>
          <a:noFill/>
          <a:ln cap="flat" cmpd="sng" w="19050">
            <a:solidFill>
              <a:schemeClr val="dk2"/>
            </a:solidFill>
            <a:prstDash val="solid"/>
            <a:round/>
            <a:headEnd len="sm" w="sm" type="none"/>
            <a:tailEnd len="sm" w="sm" type="none"/>
          </a:ln>
        </p:spPr>
      </p:pic>
      <p:pic>
        <p:nvPicPr>
          <p:cNvPr id="695" name="Google Shape;695;p77"/>
          <p:cNvPicPr preferRelativeResize="0"/>
          <p:nvPr/>
        </p:nvPicPr>
        <p:blipFill>
          <a:blip r:embed="rId5">
            <a:alphaModFix/>
          </a:blip>
          <a:stretch>
            <a:fillRect/>
          </a:stretch>
        </p:blipFill>
        <p:spPr>
          <a:xfrm>
            <a:off x="6316274" y="1821214"/>
            <a:ext cx="1671450" cy="163448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9" name="Shape 699"/>
        <p:cNvGrpSpPr/>
        <p:nvPr/>
      </p:nvGrpSpPr>
      <p:grpSpPr>
        <a:xfrm>
          <a:off x="0" y="0"/>
          <a:ext cx="0" cy="0"/>
          <a:chOff x="0" y="0"/>
          <a:chExt cx="0" cy="0"/>
        </a:xfrm>
      </p:grpSpPr>
      <p:sp>
        <p:nvSpPr>
          <p:cNvPr id="700" name="Google Shape;700;p78"/>
          <p:cNvSpPr txBox="1"/>
          <p:nvPr>
            <p:ph type="ctrTitle"/>
          </p:nvPr>
        </p:nvSpPr>
        <p:spPr>
          <a:xfrm>
            <a:off x="1317650" y="2527925"/>
            <a:ext cx="6276300" cy="181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Diego and Lin flipped over these cards while they were playing. Diego said, ‘There are more fingers than dots.’ Lin said, ‘There are fewer dots than fingers.’ Who do you agree with? Why?</a:t>
            </a:r>
            <a:endParaRPr sz="3000">
              <a:solidFill>
                <a:schemeClr val="accent4"/>
              </a:solidFill>
              <a:latin typeface="Hepta Slab"/>
              <a:ea typeface="Hepta Slab"/>
              <a:cs typeface="Hepta Slab"/>
              <a:sym typeface="Hepta Slab"/>
            </a:endParaRPr>
          </a:p>
        </p:txBody>
      </p:sp>
      <p:sp>
        <p:nvSpPr>
          <p:cNvPr id="701" name="Google Shape;701;p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02" name="Google Shape;702;p7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703" name="Google Shape;703;p78"/>
          <p:cNvPicPr preferRelativeResize="0"/>
          <p:nvPr/>
        </p:nvPicPr>
        <p:blipFill>
          <a:blip r:embed="rId3">
            <a:alphaModFix/>
          </a:blip>
          <a:stretch>
            <a:fillRect/>
          </a:stretch>
        </p:blipFill>
        <p:spPr>
          <a:xfrm>
            <a:off x="3004662" y="652450"/>
            <a:ext cx="3134675" cy="2361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07" name="Shape 707"/>
        <p:cNvGrpSpPr/>
        <p:nvPr/>
      </p:nvGrpSpPr>
      <p:grpSpPr>
        <a:xfrm>
          <a:off x="0" y="0"/>
          <a:ext cx="0" cy="0"/>
          <a:chOff x="0" y="0"/>
          <a:chExt cx="0" cy="0"/>
        </a:xfrm>
      </p:grpSpPr>
      <p:sp>
        <p:nvSpPr>
          <p:cNvPr id="708" name="Google Shape;708;p79"/>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Find More or Fewer</a:t>
            </a:r>
            <a:endParaRPr sz="4200">
              <a:solidFill>
                <a:srgbClr val="434343"/>
              </a:solidFill>
              <a:latin typeface="Hepta Slab"/>
              <a:ea typeface="Hepta Slab"/>
              <a:cs typeface="Hepta Slab"/>
              <a:sym typeface="Hepta Slab"/>
            </a:endParaRPr>
          </a:p>
        </p:txBody>
      </p:sp>
      <p:sp>
        <p:nvSpPr>
          <p:cNvPr id="709" name="Google Shape;709;p79"/>
          <p:cNvSpPr txBox="1"/>
          <p:nvPr/>
        </p:nvSpPr>
        <p:spPr>
          <a:xfrm>
            <a:off x="1767975" y="2792750"/>
            <a:ext cx="6657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groups of images using the words “more,” “fewer,” or “the same.” </a:t>
            </a:r>
            <a:endParaRPr>
              <a:latin typeface="Quicksand"/>
              <a:ea typeface="Quicksand"/>
              <a:cs typeface="Quicksand"/>
              <a:sym typeface="Quicksand"/>
            </a:endParaRPr>
          </a:p>
        </p:txBody>
      </p:sp>
      <p:sp>
        <p:nvSpPr>
          <p:cNvPr id="710" name="Google Shape;710;p79"/>
          <p:cNvSpPr/>
          <p:nvPr/>
        </p:nvSpPr>
        <p:spPr>
          <a:xfrm>
            <a:off x="1380802" y="2870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K.CC.B.5, K.CC.C.6</a:t>
            </a:r>
            <a:endParaRPr sz="1100">
              <a:latin typeface="Quicksand"/>
              <a:ea typeface="Quicksand"/>
              <a:cs typeface="Quicksand"/>
              <a:sym typeface="Quicksand"/>
            </a:endParaRPr>
          </a:p>
        </p:txBody>
      </p:sp>
      <p:sp>
        <p:nvSpPr>
          <p:cNvPr id="712" name="Google Shape;712;p7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6" name="Shape 716"/>
        <p:cNvGrpSpPr/>
        <p:nvPr/>
      </p:nvGrpSpPr>
      <p:grpSpPr>
        <a:xfrm>
          <a:off x="0" y="0"/>
          <a:ext cx="0" cy="0"/>
          <a:chOff x="0" y="0"/>
          <a:chExt cx="0" cy="0"/>
        </a:xfrm>
      </p:grpSpPr>
      <p:sp>
        <p:nvSpPr>
          <p:cNvPr id="717" name="Google Shape;717;p80"/>
          <p:cNvSpPr txBox="1"/>
          <p:nvPr>
            <p:ph type="ctrTitle"/>
          </p:nvPr>
        </p:nvSpPr>
        <p:spPr>
          <a:xfrm>
            <a:off x="1079675" y="6579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Questions About Us: Apples or Bananas? (Part 2) </a:t>
            </a:r>
            <a:endParaRPr b="0" sz="2600">
              <a:solidFill>
                <a:schemeClr val="accent5"/>
              </a:solidFill>
              <a:latin typeface="Hepta Slab"/>
              <a:ea typeface="Hepta Slab"/>
              <a:cs typeface="Hepta Slab"/>
              <a:sym typeface="Hepta Slab"/>
            </a:endParaRPr>
          </a:p>
        </p:txBody>
      </p:sp>
      <p:sp>
        <p:nvSpPr>
          <p:cNvPr id="718" name="Google Shape;718;p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19" name="Google Shape;719;p80"/>
          <p:cNvSpPr txBox="1"/>
          <p:nvPr/>
        </p:nvSpPr>
        <p:spPr>
          <a:xfrm>
            <a:off x="765300" y="1562075"/>
            <a:ext cx="60435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Caveat Brush"/>
                <a:ea typeface="Caveat Brush"/>
                <a:cs typeface="Caveat Brush"/>
                <a:sym typeface="Caveat Brush"/>
              </a:rPr>
              <a:t>What do the circles represent?</a:t>
            </a:r>
            <a:endParaRPr sz="2400">
              <a:solidFill>
                <a:srgbClr val="595959"/>
              </a:solidFill>
              <a:latin typeface="Caveat Brush"/>
              <a:ea typeface="Caveat Brush"/>
              <a:cs typeface="Caveat Brush"/>
              <a:sym typeface="Caveat Brush"/>
            </a:endParaRPr>
          </a:p>
          <a:p>
            <a:pPr indent="0" lvl="0" marL="0" rtl="0" algn="ctr">
              <a:spcBef>
                <a:spcPts val="1000"/>
              </a:spcBef>
              <a:spcAft>
                <a:spcPts val="0"/>
              </a:spcAft>
              <a:buNone/>
            </a:pPr>
            <a:r>
              <a:rPr lang="en" sz="2400">
                <a:solidFill>
                  <a:srgbClr val="595959"/>
                </a:solidFill>
                <a:latin typeface="Caveat Brush"/>
                <a:ea typeface="Caveat Brush"/>
                <a:cs typeface="Caveat Brush"/>
                <a:sym typeface="Caveat Brush"/>
              </a:rPr>
              <a:t>How can we figure out how many students like apples better?</a:t>
            </a:r>
            <a:endParaRPr sz="2400">
              <a:solidFill>
                <a:srgbClr val="595959"/>
              </a:solidFill>
              <a:latin typeface="Caveat Brush"/>
              <a:ea typeface="Caveat Brush"/>
              <a:cs typeface="Caveat Brush"/>
              <a:sym typeface="Caveat Brush"/>
            </a:endParaRPr>
          </a:p>
          <a:p>
            <a:pPr indent="0" lvl="0" marL="0" rtl="0" algn="ctr">
              <a:spcBef>
                <a:spcPts val="1000"/>
              </a:spcBef>
              <a:spcAft>
                <a:spcPts val="0"/>
              </a:spcAft>
              <a:buNone/>
            </a:pPr>
            <a:r>
              <a:rPr lang="en" sz="2400">
                <a:solidFill>
                  <a:srgbClr val="595959"/>
                </a:solidFill>
                <a:latin typeface="Caveat Brush"/>
                <a:ea typeface="Caveat Brush"/>
                <a:cs typeface="Caveat Brush"/>
                <a:sym typeface="Caveat Brush"/>
              </a:rPr>
              <a:t>How many students like apples better?</a:t>
            </a:r>
            <a:endParaRPr sz="2400">
              <a:solidFill>
                <a:srgbClr val="595959"/>
              </a:solidFill>
              <a:latin typeface="Caveat Brush"/>
              <a:ea typeface="Caveat Brush"/>
              <a:cs typeface="Caveat Brush"/>
              <a:sym typeface="Caveat Brush"/>
            </a:endParaRPr>
          </a:p>
          <a:p>
            <a:pPr indent="0" lvl="0" marL="0" rtl="0" algn="ctr">
              <a:spcBef>
                <a:spcPts val="1000"/>
              </a:spcBef>
              <a:spcAft>
                <a:spcPts val="1000"/>
              </a:spcAft>
              <a:buNone/>
            </a:pPr>
            <a:r>
              <a:rPr lang="en" sz="2400">
                <a:solidFill>
                  <a:srgbClr val="595959"/>
                </a:solidFill>
                <a:latin typeface="Caveat Brush"/>
                <a:ea typeface="Caveat Brush"/>
                <a:cs typeface="Caveat Brush"/>
                <a:sym typeface="Caveat Brush"/>
              </a:rPr>
              <a:t> How can we figure out how many students like bananas better?</a:t>
            </a:r>
            <a:endParaRPr sz="2400">
              <a:solidFill>
                <a:srgbClr val="595959"/>
              </a:solidFill>
              <a:latin typeface="Caveat Brush"/>
              <a:ea typeface="Caveat Brush"/>
              <a:cs typeface="Caveat Brush"/>
              <a:sym typeface="Caveat Brush"/>
            </a:endParaRPr>
          </a:p>
        </p:txBody>
      </p:sp>
      <p:pic>
        <p:nvPicPr>
          <p:cNvPr id="720" name="Google Shape;720;p80"/>
          <p:cNvPicPr preferRelativeResize="0"/>
          <p:nvPr/>
        </p:nvPicPr>
        <p:blipFill rotWithShape="1">
          <a:blip r:embed="rId3">
            <a:alphaModFix/>
          </a:blip>
          <a:srcRect b="8770" l="0" r="0" t="-8770"/>
          <a:stretch/>
        </p:blipFill>
        <p:spPr>
          <a:xfrm>
            <a:off x="7071575" y="2559871"/>
            <a:ext cx="1460650" cy="154777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4" name="Shape 724"/>
        <p:cNvGrpSpPr/>
        <p:nvPr/>
      </p:nvGrpSpPr>
      <p:grpSpPr>
        <a:xfrm>
          <a:off x="0" y="0"/>
          <a:ext cx="0" cy="0"/>
          <a:chOff x="0" y="0"/>
          <a:chExt cx="0" cy="0"/>
        </a:xfrm>
      </p:grpSpPr>
      <p:sp>
        <p:nvSpPr>
          <p:cNvPr id="725" name="Google Shape;725;p81"/>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Circle More, Circle Fewer </a:t>
            </a:r>
            <a:endParaRPr b="0" sz="3000">
              <a:solidFill>
                <a:schemeClr val="accent5"/>
              </a:solidFill>
              <a:latin typeface="Hepta Slab"/>
              <a:ea typeface="Hepta Slab"/>
              <a:cs typeface="Hepta Slab"/>
              <a:sym typeface="Hepta Slab"/>
            </a:endParaRPr>
          </a:p>
        </p:txBody>
      </p:sp>
      <p:sp>
        <p:nvSpPr>
          <p:cNvPr id="726" name="Google Shape;726;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27" name="Google Shape;727;p81"/>
          <p:cNvPicPr preferRelativeResize="0"/>
          <p:nvPr/>
        </p:nvPicPr>
        <p:blipFill>
          <a:blip r:embed="rId3">
            <a:alphaModFix/>
          </a:blip>
          <a:stretch>
            <a:fillRect/>
          </a:stretch>
        </p:blipFill>
        <p:spPr>
          <a:xfrm>
            <a:off x="965375" y="1941696"/>
            <a:ext cx="2057400" cy="1714500"/>
          </a:xfrm>
          <a:prstGeom prst="rect">
            <a:avLst/>
          </a:prstGeom>
          <a:noFill/>
          <a:ln cap="flat" cmpd="sng" w="19050">
            <a:solidFill>
              <a:schemeClr val="dk2"/>
            </a:solidFill>
            <a:prstDash val="solid"/>
            <a:round/>
            <a:headEnd len="sm" w="sm" type="none"/>
            <a:tailEnd len="sm" w="sm" type="none"/>
          </a:ln>
        </p:spPr>
      </p:pic>
      <p:sp>
        <p:nvSpPr>
          <p:cNvPr id="728" name="Google Shape;728;p81"/>
          <p:cNvSpPr txBox="1"/>
          <p:nvPr/>
        </p:nvSpPr>
        <p:spPr>
          <a:xfrm>
            <a:off x="922500" y="1332100"/>
            <a:ext cx="26940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dots are there?</a:t>
            </a:r>
            <a:endParaRPr/>
          </a:p>
        </p:txBody>
      </p:sp>
      <p:sp>
        <p:nvSpPr>
          <p:cNvPr id="729" name="Google Shape;729;p81"/>
          <p:cNvSpPr txBox="1"/>
          <p:nvPr/>
        </p:nvSpPr>
        <p:spPr>
          <a:xfrm>
            <a:off x="4454550" y="1289225"/>
            <a:ext cx="4114800" cy="480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Look at the images below. </a:t>
            </a:r>
            <a:endParaRPr/>
          </a:p>
          <a:p>
            <a:pPr indent="-317500" lvl="0" marL="457200" rtl="0" algn="l">
              <a:spcBef>
                <a:spcPts val="1000"/>
              </a:spcBef>
              <a:spcAft>
                <a:spcPts val="0"/>
              </a:spcAft>
              <a:buSzPts val="1400"/>
              <a:buChar char="●"/>
            </a:pPr>
            <a:r>
              <a:rPr lang="en"/>
              <a:t>Circle the 3 images that show more than 4. </a:t>
            </a:r>
            <a:endParaRPr/>
          </a:p>
          <a:p>
            <a:pPr indent="-317500" lvl="0" marL="457200" rtl="0" algn="l">
              <a:spcBef>
                <a:spcPts val="1000"/>
              </a:spcBef>
              <a:spcAft>
                <a:spcPts val="1000"/>
              </a:spcAft>
              <a:buSzPts val="1400"/>
              <a:buChar char="●"/>
            </a:pPr>
            <a:r>
              <a:rPr lang="en"/>
              <a:t>For each image, tell your partner a statement</a:t>
            </a:r>
            <a:endParaRPr/>
          </a:p>
        </p:txBody>
      </p:sp>
      <p:pic>
        <p:nvPicPr>
          <p:cNvPr id="730" name="Google Shape;730;p81"/>
          <p:cNvPicPr preferRelativeResize="0"/>
          <p:nvPr/>
        </p:nvPicPr>
        <p:blipFill>
          <a:blip r:embed="rId4">
            <a:alphaModFix/>
          </a:blip>
          <a:stretch>
            <a:fillRect/>
          </a:stretch>
        </p:blipFill>
        <p:spPr>
          <a:xfrm>
            <a:off x="5875400" y="2483650"/>
            <a:ext cx="2693950" cy="243602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4" name="Shape 734"/>
        <p:cNvGrpSpPr/>
        <p:nvPr/>
      </p:nvGrpSpPr>
      <p:grpSpPr>
        <a:xfrm>
          <a:off x="0" y="0"/>
          <a:ext cx="0" cy="0"/>
          <a:chOff x="0" y="0"/>
          <a:chExt cx="0" cy="0"/>
        </a:xfrm>
      </p:grpSpPr>
      <p:sp>
        <p:nvSpPr>
          <p:cNvPr id="735" name="Google Shape;735;p82"/>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Circle More, Circle Fewer </a:t>
            </a:r>
            <a:endParaRPr b="0" sz="3000">
              <a:solidFill>
                <a:schemeClr val="accent5"/>
              </a:solidFill>
              <a:latin typeface="Hepta Slab"/>
              <a:ea typeface="Hepta Slab"/>
              <a:cs typeface="Hepta Slab"/>
              <a:sym typeface="Hepta Slab"/>
            </a:endParaRPr>
          </a:p>
        </p:txBody>
      </p:sp>
      <p:sp>
        <p:nvSpPr>
          <p:cNvPr id="736" name="Google Shape;736;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37" name="Google Shape;737;p82"/>
          <p:cNvSpPr txBox="1"/>
          <p:nvPr/>
        </p:nvSpPr>
        <p:spPr>
          <a:xfrm>
            <a:off x="922500" y="1332100"/>
            <a:ext cx="26940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dots are there?</a:t>
            </a:r>
            <a:endParaRPr/>
          </a:p>
        </p:txBody>
      </p:sp>
      <p:sp>
        <p:nvSpPr>
          <p:cNvPr id="738" name="Google Shape;738;p82"/>
          <p:cNvSpPr txBox="1"/>
          <p:nvPr/>
        </p:nvSpPr>
        <p:spPr>
          <a:xfrm>
            <a:off x="4454550" y="1289225"/>
            <a:ext cx="4114800" cy="480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Look at the images below. </a:t>
            </a:r>
            <a:endParaRPr/>
          </a:p>
          <a:p>
            <a:pPr indent="-317500" lvl="0" marL="457200" rtl="0" algn="l">
              <a:spcBef>
                <a:spcPts val="1000"/>
              </a:spcBef>
              <a:spcAft>
                <a:spcPts val="0"/>
              </a:spcAft>
              <a:buSzPts val="1400"/>
              <a:buChar char="●"/>
            </a:pPr>
            <a:r>
              <a:rPr lang="en"/>
              <a:t>Circle the 3 images that show more than 4. </a:t>
            </a:r>
            <a:endParaRPr/>
          </a:p>
          <a:p>
            <a:pPr indent="-317500" lvl="0" marL="457200" rtl="0" algn="l">
              <a:spcBef>
                <a:spcPts val="1000"/>
              </a:spcBef>
              <a:spcAft>
                <a:spcPts val="1000"/>
              </a:spcAft>
              <a:buSzPts val="1400"/>
              <a:buChar char="●"/>
            </a:pPr>
            <a:r>
              <a:rPr lang="en"/>
              <a:t>For each image, tell your partner a statement</a:t>
            </a:r>
            <a:endParaRPr/>
          </a:p>
        </p:txBody>
      </p:sp>
      <p:pic>
        <p:nvPicPr>
          <p:cNvPr id="739" name="Google Shape;739;p82"/>
          <p:cNvPicPr preferRelativeResize="0"/>
          <p:nvPr/>
        </p:nvPicPr>
        <p:blipFill>
          <a:blip r:embed="rId3">
            <a:alphaModFix/>
          </a:blip>
          <a:stretch>
            <a:fillRect/>
          </a:stretch>
        </p:blipFill>
        <p:spPr>
          <a:xfrm>
            <a:off x="702475" y="2011132"/>
            <a:ext cx="2694000" cy="1274968"/>
          </a:xfrm>
          <a:prstGeom prst="rect">
            <a:avLst/>
          </a:prstGeom>
          <a:noFill/>
          <a:ln cap="flat" cmpd="sng" w="19050">
            <a:solidFill>
              <a:schemeClr val="dk2"/>
            </a:solidFill>
            <a:prstDash val="solid"/>
            <a:round/>
            <a:headEnd len="sm" w="sm" type="none"/>
            <a:tailEnd len="sm" w="sm" type="none"/>
          </a:ln>
        </p:spPr>
      </p:pic>
      <p:pic>
        <p:nvPicPr>
          <p:cNvPr id="740" name="Google Shape;740;p82"/>
          <p:cNvPicPr preferRelativeResize="0"/>
          <p:nvPr/>
        </p:nvPicPr>
        <p:blipFill>
          <a:blip r:embed="rId4">
            <a:alphaModFix/>
          </a:blip>
          <a:stretch>
            <a:fillRect/>
          </a:stretch>
        </p:blipFill>
        <p:spPr>
          <a:xfrm>
            <a:off x="5913450" y="2501425"/>
            <a:ext cx="2474275" cy="21919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4" name="Shape 744"/>
        <p:cNvGrpSpPr/>
        <p:nvPr/>
      </p:nvGrpSpPr>
      <p:grpSpPr>
        <a:xfrm>
          <a:off x="0" y="0"/>
          <a:ext cx="0" cy="0"/>
          <a:chOff x="0" y="0"/>
          <a:chExt cx="0" cy="0"/>
        </a:xfrm>
      </p:grpSpPr>
      <p:sp>
        <p:nvSpPr>
          <p:cNvPr id="745" name="Google Shape;745;p83"/>
          <p:cNvSpPr txBox="1"/>
          <p:nvPr>
            <p:ph type="ctrTitle"/>
          </p:nvPr>
        </p:nvSpPr>
        <p:spPr>
          <a:xfrm>
            <a:off x="402550" y="660272"/>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Introducing Less, Same, More: Images, Stage 2 </a:t>
            </a:r>
            <a:endParaRPr b="0" sz="3000">
              <a:solidFill>
                <a:schemeClr val="accent5"/>
              </a:solidFill>
              <a:latin typeface="Hepta Slab"/>
              <a:ea typeface="Hepta Slab"/>
              <a:cs typeface="Hepta Slab"/>
              <a:sym typeface="Hepta Slab"/>
            </a:endParaRPr>
          </a:p>
        </p:txBody>
      </p:sp>
      <p:sp>
        <p:nvSpPr>
          <p:cNvPr id="746" name="Google Shape;746;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47" name="Google Shape;747;p83"/>
          <p:cNvPicPr preferRelativeResize="0"/>
          <p:nvPr/>
        </p:nvPicPr>
        <p:blipFill>
          <a:blip r:embed="rId3">
            <a:alphaModFix/>
          </a:blip>
          <a:stretch>
            <a:fillRect/>
          </a:stretch>
        </p:blipFill>
        <p:spPr>
          <a:xfrm>
            <a:off x="3467150" y="1438649"/>
            <a:ext cx="1948800" cy="1507825"/>
          </a:xfrm>
          <a:prstGeom prst="rect">
            <a:avLst/>
          </a:prstGeom>
          <a:noFill/>
          <a:ln>
            <a:noFill/>
          </a:ln>
        </p:spPr>
      </p:pic>
      <p:pic>
        <p:nvPicPr>
          <p:cNvPr id="748" name="Google Shape;748;p83"/>
          <p:cNvPicPr preferRelativeResize="0"/>
          <p:nvPr/>
        </p:nvPicPr>
        <p:blipFill>
          <a:blip r:embed="rId4">
            <a:alphaModFix/>
          </a:blip>
          <a:stretch>
            <a:fillRect/>
          </a:stretch>
        </p:blipFill>
        <p:spPr>
          <a:xfrm>
            <a:off x="2352675" y="3008149"/>
            <a:ext cx="3978841" cy="191865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2" name="Shape 752"/>
        <p:cNvGrpSpPr/>
        <p:nvPr/>
      </p:nvGrpSpPr>
      <p:grpSpPr>
        <a:xfrm>
          <a:off x="0" y="0"/>
          <a:ext cx="0" cy="0"/>
          <a:chOff x="0" y="0"/>
          <a:chExt cx="0" cy="0"/>
        </a:xfrm>
      </p:grpSpPr>
      <p:sp>
        <p:nvSpPr>
          <p:cNvPr id="753" name="Google Shape;753;p84"/>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a:t>
            </a:r>
            <a:r>
              <a:rPr lang="en" sz="3000">
                <a:solidFill>
                  <a:schemeClr val="accent5"/>
                </a:solidFill>
                <a:latin typeface="Hepta Slab"/>
                <a:ea typeface="Hepta Slab"/>
                <a:cs typeface="Hepta Slab"/>
                <a:sym typeface="Hepta Slab"/>
              </a:rPr>
              <a:t>Time</a:t>
            </a:r>
            <a:endParaRPr b="0" sz="3000">
              <a:solidFill>
                <a:schemeClr val="accent5"/>
              </a:solidFill>
              <a:latin typeface="Hepta Slab"/>
              <a:ea typeface="Hepta Slab"/>
              <a:cs typeface="Hepta Slab"/>
              <a:sym typeface="Hepta Slab"/>
            </a:endParaRPr>
          </a:p>
        </p:txBody>
      </p:sp>
      <p:sp>
        <p:nvSpPr>
          <p:cNvPr id="754" name="Google Shape;754;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755" name="Google Shape;755;p84"/>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Less, Same, More</a:t>
            </a:r>
            <a:r>
              <a:rPr lang="en"/>
              <a:t>          	</a:t>
            </a:r>
            <a:r>
              <a:rPr lang="en"/>
              <a:t>Cover Up </a:t>
            </a:r>
            <a:r>
              <a:rPr lang="en"/>
              <a:t>		 	 </a:t>
            </a:r>
            <a:r>
              <a:rPr lang="en"/>
              <a:t>Math Stories</a:t>
            </a:r>
            <a:r>
              <a:rPr lang="en"/>
              <a:t>		  </a:t>
            </a:r>
            <a:r>
              <a:rPr lang="en"/>
              <a:t>Number Race </a:t>
            </a:r>
            <a:endParaRPr/>
          </a:p>
        </p:txBody>
      </p:sp>
      <p:pic>
        <p:nvPicPr>
          <p:cNvPr id="756" name="Google Shape;756;p84"/>
          <p:cNvPicPr preferRelativeResize="0"/>
          <p:nvPr/>
        </p:nvPicPr>
        <p:blipFill>
          <a:blip r:embed="rId3">
            <a:alphaModFix/>
          </a:blip>
          <a:stretch>
            <a:fillRect/>
          </a:stretch>
        </p:blipFill>
        <p:spPr>
          <a:xfrm>
            <a:off x="762850" y="1701873"/>
            <a:ext cx="1651350" cy="1260240"/>
          </a:xfrm>
          <a:prstGeom prst="rect">
            <a:avLst/>
          </a:prstGeom>
          <a:noFill/>
          <a:ln cap="flat" cmpd="sng" w="19050">
            <a:solidFill>
              <a:schemeClr val="dk2"/>
            </a:solidFill>
            <a:prstDash val="solid"/>
            <a:round/>
            <a:headEnd len="sm" w="sm" type="none"/>
            <a:tailEnd len="sm" w="sm" type="none"/>
          </a:ln>
        </p:spPr>
      </p:pic>
      <p:pic>
        <p:nvPicPr>
          <p:cNvPr id="757" name="Google Shape;757;p84"/>
          <p:cNvPicPr preferRelativeResize="0"/>
          <p:nvPr/>
        </p:nvPicPr>
        <p:blipFill>
          <a:blip r:embed="rId4">
            <a:alphaModFix/>
          </a:blip>
          <a:stretch>
            <a:fillRect/>
          </a:stretch>
        </p:blipFill>
        <p:spPr>
          <a:xfrm>
            <a:off x="2845225" y="1659024"/>
            <a:ext cx="1435375" cy="1461475"/>
          </a:xfrm>
          <a:prstGeom prst="rect">
            <a:avLst/>
          </a:prstGeom>
          <a:noFill/>
          <a:ln cap="flat" cmpd="sng" w="19050">
            <a:solidFill>
              <a:schemeClr val="dk2"/>
            </a:solidFill>
            <a:prstDash val="solid"/>
            <a:round/>
            <a:headEnd len="sm" w="sm" type="none"/>
            <a:tailEnd len="sm" w="sm" type="none"/>
          </a:ln>
        </p:spPr>
      </p:pic>
      <p:pic>
        <p:nvPicPr>
          <p:cNvPr id="758" name="Google Shape;758;p84"/>
          <p:cNvPicPr preferRelativeResize="0"/>
          <p:nvPr/>
        </p:nvPicPr>
        <p:blipFill>
          <a:blip r:embed="rId5">
            <a:alphaModFix/>
          </a:blip>
          <a:stretch>
            <a:fillRect/>
          </a:stretch>
        </p:blipFill>
        <p:spPr>
          <a:xfrm>
            <a:off x="4774419" y="1701863"/>
            <a:ext cx="1756874" cy="1260250"/>
          </a:xfrm>
          <a:prstGeom prst="rect">
            <a:avLst/>
          </a:prstGeom>
          <a:noFill/>
          <a:ln cap="flat" cmpd="sng" w="19050">
            <a:solidFill>
              <a:schemeClr val="dk2"/>
            </a:solidFill>
            <a:prstDash val="solid"/>
            <a:round/>
            <a:headEnd len="sm" w="sm" type="none"/>
            <a:tailEnd len="sm" w="sm" type="none"/>
          </a:ln>
        </p:spPr>
      </p:pic>
      <p:pic>
        <p:nvPicPr>
          <p:cNvPr id="759" name="Google Shape;759;p84"/>
          <p:cNvPicPr preferRelativeResize="0"/>
          <p:nvPr/>
        </p:nvPicPr>
        <p:blipFill>
          <a:blip r:embed="rId6">
            <a:alphaModFix/>
          </a:blip>
          <a:stretch>
            <a:fillRect/>
          </a:stretch>
        </p:blipFill>
        <p:spPr>
          <a:xfrm>
            <a:off x="6962273" y="1826408"/>
            <a:ext cx="1357025" cy="112670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3" name="Shape 763"/>
        <p:cNvGrpSpPr/>
        <p:nvPr/>
      </p:nvGrpSpPr>
      <p:grpSpPr>
        <a:xfrm>
          <a:off x="0" y="0"/>
          <a:ext cx="0" cy="0"/>
          <a:chOff x="0" y="0"/>
          <a:chExt cx="0" cy="0"/>
        </a:xfrm>
      </p:grpSpPr>
      <p:sp>
        <p:nvSpPr>
          <p:cNvPr id="764" name="Google Shape;764;p8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65" name="Google Shape;765;p8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766" name="Google Shape;766;p85"/>
          <p:cNvSpPr txBox="1"/>
          <p:nvPr/>
        </p:nvSpPr>
        <p:spPr>
          <a:xfrm>
            <a:off x="2196625" y="489588"/>
            <a:ext cx="5282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counted and compared groups of images.” </a:t>
            </a:r>
            <a:endParaRPr/>
          </a:p>
        </p:txBody>
      </p:sp>
      <p:pic>
        <p:nvPicPr>
          <p:cNvPr id="767" name="Google Shape;767;p85"/>
          <p:cNvPicPr preferRelativeResize="0"/>
          <p:nvPr/>
        </p:nvPicPr>
        <p:blipFill>
          <a:blip r:embed="rId3">
            <a:alphaModFix/>
          </a:blip>
          <a:stretch>
            <a:fillRect/>
          </a:stretch>
        </p:blipFill>
        <p:spPr>
          <a:xfrm>
            <a:off x="3438525" y="1402150"/>
            <a:ext cx="2556025" cy="885250"/>
          </a:xfrm>
          <a:prstGeom prst="rect">
            <a:avLst/>
          </a:prstGeom>
          <a:noFill/>
          <a:ln cap="flat" cmpd="sng" w="19050">
            <a:solidFill>
              <a:schemeClr val="dk2"/>
            </a:solidFill>
            <a:prstDash val="solid"/>
            <a:round/>
            <a:headEnd len="sm" w="sm" type="none"/>
            <a:tailEnd len="sm" w="sm" type="none"/>
          </a:ln>
        </p:spPr>
      </p:pic>
      <p:sp>
        <p:nvSpPr>
          <p:cNvPr id="768" name="Google Shape;768;p85"/>
          <p:cNvSpPr txBox="1"/>
          <p:nvPr/>
        </p:nvSpPr>
        <p:spPr>
          <a:xfrm>
            <a:off x="2263840" y="2679902"/>
            <a:ext cx="1734000" cy="11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How does this picture help you see that 7 is more than 4?</a:t>
            </a:r>
            <a:endParaRPr sz="1500"/>
          </a:p>
        </p:txBody>
      </p:sp>
      <p:pic>
        <p:nvPicPr>
          <p:cNvPr id="769" name="Google Shape;769;p85"/>
          <p:cNvPicPr preferRelativeResize="0"/>
          <p:nvPr/>
        </p:nvPicPr>
        <p:blipFill>
          <a:blip r:embed="rId4">
            <a:alphaModFix/>
          </a:blip>
          <a:stretch>
            <a:fillRect/>
          </a:stretch>
        </p:blipFill>
        <p:spPr>
          <a:xfrm>
            <a:off x="4563762" y="2927208"/>
            <a:ext cx="2066612" cy="1781992"/>
          </a:xfrm>
          <a:prstGeom prst="rect">
            <a:avLst/>
          </a:prstGeom>
          <a:noFill/>
          <a:ln>
            <a:noFill/>
          </a:ln>
        </p:spPr>
      </p:pic>
      <p:sp>
        <p:nvSpPr>
          <p:cNvPr id="770" name="Google Shape;770;p85"/>
          <p:cNvSpPr/>
          <p:nvPr/>
        </p:nvSpPr>
        <p:spPr>
          <a:xfrm flipH="1">
            <a:off x="2053764" y="2547925"/>
            <a:ext cx="2154153" cy="15790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74" name="Shape 774"/>
        <p:cNvGrpSpPr/>
        <p:nvPr/>
      </p:nvGrpSpPr>
      <p:grpSpPr>
        <a:xfrm>
          <a:off x="0" y="0"/>
          <a:ext cx="0" cy="0"/>
          <a:chOff x="0" y="0"/>
          <a:chExt cx="0" cy="0"/>
        </a:xfrm>
      </p:grpSpPr>
      <p:sp>
        <p:nvSpPr>
          <p:cNvPr id="775" name="Google Shape;775;p86"/>
          <p:cNvSpPr txBox="1"/>
          <p:nvPr>
            <p:ph type="ctrTitle"/>
          </p:nvPr>
        </p:nvSpPr>
        <p:spPr>
          <a:xfrm>
            <a:off x="1086800" y="1786900"/>
            <a:ext cx="75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Create Groups of Images </a:t>
            </a:r>
            <a:endParaRPr sz="4200">
              <a:solidFill>
                <a:srgbClr val="434343"/>
              </a:solidFill>
              <a:latin typeface="Hepta Slab"/>
              <a:ea typeface="Hepta Slab"/>
              <a:cs typeface="Hepta Slab"/>
              <a:sym typeface="Hepta Slab"/>
            </a:endParaRPr>
          </a:p>
        </p:txBody>
      </p:sp>
      <p:sp>
        <p:nvSpPr>
          <p:cNvPr id="776" name="Google Shape;776;p86"/>
          <p:cNvSpPr txBox="1"/>
          <p:nvPr/>
        </p:nvSpPr>
        <p:spPr>
          <a:xfrm>
            <a:off x="2136925" y="2674925"/>
            <a:ext cx="6279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groups that have more, fewer, or the same number of images.</a:t>
            </a:r>
            <a:endParaRPr>
              <a:latin typeface="Quicksand"/>
              <a:ea typeface="Quicksand"/>
              <a:cs typeface="Quicksand"/>
              <a:sym typeface="Quicksand"/>
            </a:endParaRPr>
          </a:p>
        </p:txBody>
      </p:sp>
      <p:sp>
        <p:nvSpPr>
          <p:cNvPr id="777" name="Google Shape;777;p86"/>
          <p:cNvSpPr/>
          <p:nvPr/>
        </p:nvSpPr>
        <p:spPr>
          <a:xfrm>
            <a:off x="1676627" y="2674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K.CC.B.5, K.CC.C.6</a:t>
            </a:r>
            <a:endParaRPr sz="1100">
              <a:latin typeface="Quicksand"/>
              <a:ea typeface="Quicksand"/>
              <a:cs typeface="Quicksand"/>
              <a:sym typeface="Quicksand"/>
            </a:endParaRPr>
          </a:p>
        </p:txBody>
      </p:sp>
      <p:sp>
        <p:nvSpPr>
          <p:cNvPr id="779" name="Google Shape;779;p8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3" name="Shape 783"/>
        <p:cNvGrpSpPr/>
        <p:nvPr/>
      </p:nvGrpSpPr>
      <p:grpSpPr>
        <a:xfrm>
          <a:off x="0" y="0"/>
          <a:ext cx="0" cy="0"/>
          <a:chOff x="0" y="0"/>
          <a:chExt cx="0" cy="0"/>
        </a:xfrm>
      </p:grpSpPr>
      <p:sp>
        <p:nvSpPr>
          <p:cNvPr id="784" name="Google Shape;784;p87"/>
          <p:cNvSpPr txBox="1"/>
          <p:nvPr>
            <p:ph type="ctrTitle"/>
          </p:nvPr>
        </p:nvSpPr>
        <p:spPr>
          <a:xfrm>
            <a:off x="1079675" y="6579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Questions About Us: </a:t>
            </a:r>
            <a:endParaRPr sz="26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Slide or Swings? </a:t>
            </a:r>
            <a:endParaRPr b="0" sz="2600">
              <a:solidFill>
                <a:schemeClr val="accent5"/>
              </a:solidFill>
              <a:latin typeface="Hepta Slab"/>
              <a:ea typeface="Hepta Slab"/>
              <a:cs typeface="Hepta Slab"/>
              <a:sym typeface="Hepta Slab"/>
            </a:endParaRPr>
          </a:p>
        </p:txBody>
      </p:sp>
      <p:sp>
        <p:nvSpPr>
          <p:cNvPr id="785" name="Google Shape;785;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6" name="Google Shape;786;p87"/>
          <p:cNvSpPr txBox="1"/>
          <p:nvPr/>
        </p:nvSpPr>
        <p:spPr>
          <a:xfrm>
            <a:off x="1254550" y="1512075"/>
            <a:ext cx="6493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Caveat Brush"/>
                <a:ea typeface="Caveat Brush"/>
                <a:cs typeface="Caveat Brush"/>
                <a:sym typeface="Caveat Brush"/>
              </a:rPr>
              <a:t>Would you rather play on the slide or on the swings?</a:t>
            </a:r>
            <a:endParaRPr sz="2600">
              <a:solidFill>
                <a:srgbClr val="595959"/>
              </a:solidFill>
              <a:latin typeface="Caveat Brush"/>
              <a:ea typeface="Caveat Brush"/>
              <a:cs typeface="Caveat Brush"/>
              <a:sym typeface="Caveat Brush"/>
            </a:endParaRPr>
          </a:p>
        </p:txBody>
      </p:sp>
      <p:pic>
        <p:nvPicPr>
          <p:cNvPr id="787" name="Google Shape;787;p87"/>
          <p:cNvPicPr preferRelativeResize="0"/>
          <p:nvPr/>
        </p:nvPicPr>
        <p:blipFill>
          <a:blip r:embed="rId3">
            <a:alphaModFix/>
          </a:blip>
          <a:stretch>
            <a:fillRect/>
          </a:stretch>
        </p:blipFill>
        <p:spPr>
          <a:xfrm>
            <a:off x="942975" y="2185226"/>
            <a:ext cx="7451876" cy="1010425"/>
          </a:xfrm>
          <a:prstGeom prst="rect">
            <a:avLst/>
          </a:prstGeom>
          <a:noFill/>
          <a:ln cap="flat" cmpd="sng" w="19050">
            <a:solidFill>
              <a:schemeClr val="dk2"/>
            </a:solidFill>
            <a:prstDash val="solid"/>
            <a:round/>
            <a:headEnd len="sm" w="sm" type="none"/>
            <a:tailEnd len="sm" w="sm" type="none"/>
          </a:ln>
        </p:spPr>
      </p:pic>
      <p:pic>
        <p:nvPicPr>
          <p:cNvPr id="788" name="Google Shape;788;p87"/>
          <p:cNvPicPr preferRelativeResize="0"/>
          <p:nvPr/>
        </p:nvPicPr>
        <p:blipFill>
          <a:blip r:embed="rId4">
            <a:alphaModFix/>
          </a:blip>
          <a:stretch>
            <a:fillRect/>
          </a:stretch>
        </p:blipFill>
        <p:spPr>
          <a:xfrm>
            <a:off x="2766638" y="3319476"/>
            <a:ext cx="3610733" cy="164304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2" name="Shape 792"/>
        <p:cNvGrpSpPr/>
        <p:nvPr/>
      </p:nvGrpSpPr>
      <p:grpSpPr>
        <a:xfrm>
          <a:off x="0" y="0"/>
          <a:ext cx="0" cy="0"/>
          <a:chOff x="0" y="0"/>
          <a:chExt cx="0" cy="0"/>
        </a:xfrm>
      </p:grpSpPr>
      <p:sp>
        <p:nvSpPr>
          <p:cNvPr id="793" name="Google Shape;793;p88"/>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Drawing Groups of Images </a:t>
            </a:r>
            <a:endParaRPr b="0" sz="3000">
              <a:solidFill>
                <a:schemeClr val="accent5"/>
              </a:solidFill>
              <a:latin typeface="Hepta Slab"/>
              <a:ea typeface="Hepta Slab"/>
              <a:cs typeface="Hepta Slab"/>
              <a:sym typeface="Hepta Slab"/>
            </a:endParaRPr>
          </a:p>
        </p:txBody>
      </p:sp>
      <p:sp>
        <p:nvSpPr>
          <p:cNvPr id="794" name="Google Shape;794;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5" name="Google Shape;795;p88"/>
          <p:cNvSpPr txBox="1"/>
          <p:nvPr/>
        </p:nvSpPr>
        <p:spPr>
          <a:xfrm>
            <a:off x="686775" y="1202500"/>
            <a:ext cx="4122000" cy="3407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sz="1200"/>
              <a:t>You are going to draw a group of things.</a:t>
            </a:r>
            <a:endParaRPr sz="1200"/>
          </a:p>
          <a:p>
            <a:pPr indent="-304800" lvl="0" marL="457200" rtl="0" algn="l">
              <a:spcBef>
                <a:spcPts val="1000"/>
              </a:spcBef>
              <a:spcAft>
                <a:spcPts val="0"/>
              </a:spcAft>
              <a:buSzPts val="1200"/>
              <a:buChar char="●"/>
            </a:pPr>
            <a:r>
              <a:rPr lang="en" sz="1200"/>
              <a:t>Then show your group to your partner and say one of the sentences.</a:t>
            </a:r>
            <a:endParaRPr sz="1200"/>
          </a:p>
          <a:p>
            <a:pPr indent="-304800" lvl="1" marL="914400" rtl="0" algn="l">
              <a:spcBef>
                <a:spcPts val="1000"/>
              </a:spcBef>
              <a:spcAft>
                <a:spcPts val="0"/>
              </a:spcAft>
              <a:buSzPts val="1200"/>
              <a:buChar char="○"/>
            </a:pPr>
            <a:r>
              <a:rPr lang="en" sz="1200"/>
              <a:t> Draw a group that has more things than my group.</a:t>
            </a:r>
            <a:endParaRPr sz="1200"/>
          </a:p>
          <a:p>
            <a:pPr indent="-304800" lvl="1" marL="914400" rtl="0" algn="l">
              <a:spcBef>
                <a:spcPts val="1000"/>
              </a:spcBef>
              <a:spcAft>
                <a:spcPts val="0"/>
              </a:spcAft>
              <a:buSzPts val="1200"/>
              <a:buChar char="○"/>
            </a:pPr>
            <a:r>
              <a:rPr lang="en" sz="1200"/>
              <a:t> Draw a group that has fewer things than my group. </a:t>
            </a:r>
            <a:endParaRPr sz="1200"/>
          </a:p>
          <a:p>
            <a:pPr indent="-304800" lvl="1" marL="914400" rtl="0" algn="l">
              <a:spcBef>
                <a:spcPts val="1000"/>
              </a:spcBef>
              <a:spcAft>
                <a:spcPts val="0"/>
              </a:spcAft>
              <a:buSzPts val="1200"/>
              <a:buChar char="○"/>
            </a:pPr>
            <a:r>
              <a:rPr lang="en" sz="1200"/>
              <a:t>Draw a group that has the same number of things as my group.</a:t>
            </a:r>
            <a:endParaRPr sz="1200"/>
          </a:p>
          <a:p>
            <a:pPr indent="-304800" lvl="0" marL="457200" rtl="0" algn="l">
              <a:spcBef>
                <a:spcPts val="1000"/>
              </a:spcBef>
              <a:spcAft>
                <a:spcPts val="0"/>
              </a:spcAft>
              <a:buSzPts val="1200"/>
              <a:buChar char="●"/>
            </a:pPr>
            <a:r>
              <a:rPr lang="en" sz="1200"/>
              <a:t>Your partner will draw a group next to yours, tell you how many things are in the group, and say a sentence comparing the groups using ‘more’, ‘fewer’, or ‘the same as’.”</a:t>
            </a:r>
            <a:endParaRPr sz="1200"/>
          </a:p>
          <a:p>
            <a:pPr indent="-304800" lvl="0" marL="457200" rtl="0" algn="l">
              <a:spcBef>
                <a:spcPts val="1000"/>
              </a:spcBef>
              <a:spcAft>
                <a:spcPts val="1000"/>
              </a:spcAft>
              <a:buSzPts val="1200"/>
              <a:buChar char="●"/>
            </a:pPr>
            <a:r>
              <a:rPr lang="en" sz="1200"/>
              <a:t>Switch roles and repeat.</a:t>
            </a:r>
            <a:endParaRPr sz="1200"/>
          </a:p>
        </p:txBody>
      </p:sp>
      <p:pic>
        <p:nvPicPr>
          <p:cNvPr id="796" name="Google Shape;796;p88"/>
          <p:cNvPicPr preferRelativeResize="0"/>
          <p:nvPr/>
        </p:nvPicPr>
        <p:blipFill>
          <a:blip r:embed="rId3">
            <a:alphaModFix/>
          </a:blip>
          <a:stretch>
            <a:fillRect/>
          </a:stretch>
        </p:blipFill>
        <p:spPr>
          <a:xfrm>
            <a:off x="4808775" y="2018696"/>
            <a:ext cx="4030425" cy="177530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0" name="Shape 800"/>
        <p:cNvGrpSpPr/>
        <p:nvPr/>
      </p:nvGrpSpPr>
      <p:grpSpPr>
        <a:xfrm>
          <a:off x="0" y="0"/>
          <a:ext cx="0" cy="0"/>
          <a:chOff x="0" y="0"/>
          <a:chExt cx="0" cy="0"/>
        </a:xfrm>
      </p:grpSpPr>
      <p:sp>
        <p:nvSpPr>
          <p:cNvPr id="801" name="Google Shape;801;p89"/>
          <p:cNvSpPr txBox="1"/>
          <p:nvPr>
            <p:ph type="ctrTitle"/>
          </p:nvPr>
        </p:nvSpPr>
        <p:spPr>
          <a:xfrm>
            <a:off x="765225" y="7363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900">
                <a:solidFill>
                  <a:schemeClr val="accent5"/>
                </a:solidFill>
                <a:latin typeface="Hepta Slab"/>
                <a:ea typeface="Hepta Slab"/>
                <a:cs typeface="Hepta Slab"/>
                <a:sym typeface="Hepta Slab"/>
              </a:rPr>
              <a:t>Introducing Less, Same, More: Drawings, Stage 3 </a:t>
            </a:r>
            <a:endParaRPr b="0" sz="3000">
              <a:solidFill>
                <a:schemeClr val="accent5"/>
              </a:solidFill>
              <a:latin typeface="Hepta Slab"/>
              <a:ea typeface="Hepta Slab"/>
              <a:cs typeface="Hepta Slab"/>
              <a:sym typeface="Hepta Slab"/>
            </a:endParaRPr>
          </a:p>
        </p:txBody>
      </p:sp>
      <p:sp>
        <p:nvSpPr>
          <p:cNvPr id="802" name="Google Shape;802;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03" name="Google Shape;803;p89"/>
          <p:cNvSpPr txBox="1"/>
          <p:nvPr/>
        </p:nvSpPr>
        <p:spPr>
          <a:xfrm>
            <a:off x="479600" y="1459313"/>
            <a:ext cx="4122000" cy="28884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sz="1200"/>
              <a:t>We are going to work on a new stage of the Less, Same, More center.</a:t>
            </a:r>
            <a:endParaRPr sz="1200"/>
          </a:p>
          <a:p>
            <a:pPr indent="-304800" lvl="0" marL="457200" rtl="0" algn="l">
              <a:spcBef>
                <a:spcPts val="1000"/>
              </a:spcBef>
              <a:spcAft>
                <a:spcPts val="0"/>
              </a:spcAft>
              <a:buSzPts val="1200"/>
              <a:buChar char="●"/>
            </a:pPr>
            <a:r>
              <a:rPr lang="en" sz="1200"/>
              <a:t>First, draw a card and place it at the top of the mat. Figure out how many things are on the card.</a:t>
            </a:r>
            <a:endParaRPr sz="1200"/>
          </a:p>
          <a:p>
            <a:pPr indent="-304800" lvl="0" marL="457200" rtl="0" algn="l">
              <a:spcBef>
                <a:spcPts val="1000"/>
              </a:spcBef>
              <a:spcAft>
                <a:spcPts val="0"/>
              </a:spcAft>
              <a:buSzPts val="1200"/>
              <a:buChar char="●"/>
            </a:pPr>
            <a:r>
              <a:rPr lang="en" sz="1200"/>
              <a:t>Draw 3 groups below. Draw one that has fewer things, one that has the same number of things, and one that has more things. </a:t>
            </a:r>
            <a:endParaRPr sz="1200"/>
          </a:p>
          <a:p>
            <a:pPr indent="-304800" lvl="0" marL="457200" rtl="0" algn="l">
              <a:spcBef>
                <a:spcPts val="1000"/>
              </a:spcBef>
              <a:spcAft>
                <a:spcPts val="0"/>
              </a:spcAft>
              <a:buSzPts val="1200"/>
              <a:buChar char="●"/>
            </a:pPr>
            <a:r>
              <a:rPr lang="en" sz="1200"/>
              <a:t>Switch mats with your partner. Check to be sure you agree with the groups your partner made.” </a:t>
            </a:r>
            <a:endParaRPr sz="1200"/>
          </a:p>
          <a:p>
            <a:pPr indent="-304800" lvl="0" marL="457200" rtl="0" algn="l">
              <a:spcBef>
                <a:spcPts val="1000"/>
              </a:spcBef>
              <a:spcAft>
                <a:spcPts val="1000"/>
              </a:spcAft>
              <a:buSzPts val="1200"/>
              <a:buChar char="●"/>
            </a:pPr>
            <a:r>
              <a:rPr lang="en" sz="1200"/>
              <a:t>Choose 1 of your groups to describe with a sentence using ‘more’, ‘fewer’, or ‘the same’.”</a:t>
            </a:r>
            <a:endParaRPr sz="1200"/>
          </a:p>
        </p:txBody>
      </p:sp>
      <p:pic>
        <p:nvPicPr>
          <p:cNvPr id="804" name="Google Shape;804;p89"/>
          <p:cNvPicPr preferRelativeResize="0"/>
          <p:nvPr/>
        </p:nvPicPr>
        <p:blipFill>
          <a:blip r:embed="rId3">
            <a:alphaModFix/>
          </a:blip>
          <a:stretch>
            <a:fillRect/>
          </a:stretch>
        </p:blipFill>
        <p:spPr>
          <a:xfrm>
            <a:off x="4601600" y="1862096"/>
            <a:ext cx="4080426" cy="222568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8" name="Shape 808"/>
        <p:cNvGrpSpPr/>
        <p:nvPr/>
      </p:nvGrpSpPr>
      <p:grpSpPr>
        <a:xfrm>
          <a:off x="0" y="0"/>
          <a:ext cx="0" cy="0"/>
          <a:chOff x="0" y="0"/>
          <a:chExt cx="0" cy="0"/>
        </a:xfrm>
      </p:grpSpPr>
      <p:sp>
        <p:nvSpPr>
          <p:cNvPr id="809" name="Google Shape;809;p90"/>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810" name="Google Shape;810;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11" name="Google Shape;811;p90"/>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Less, Same, More          	Cover Up 		 	 Math Stories		  Number Race </a:t>
            </a:r>
            <a:endParaRPr/>
          </a:p>
        </p:txBody>
      </p:sp>
      <p:pic>
        <p:nvPicPr>
          <p:cNvPr id="812" name="Google Shape;812;p90"/>
          <p:cNvPicPr preferRelativeResize="0"/>
          <p:nvPr/>
        </p:nvPicPr>
        <p:blipFill>
          <a:blip r:embed="rId3">
            <a:alphaModFix/>
          </a:blip>
          <a:stretch>
            <a:fillRect/>
          </a:stretch>
        </p:blipFill>
        <p:spPr>
          <a:xfrm>
            <a:off x="762850" y="1701873"/>
            <a:ext cx="1651350" cy="1260240"/>
          </a:xfrm>
          <a:prstGeom prst="rect">
            <a:avLst/>
          </a:prstGeom>
          <a:noFill/>
          <a:ln cap="flat" cmpd="sng" w="19050">
            <a:solidFill>
              <a:schemeClr val="dk2"/>
            </a:solidFill>
            <a:prstDash val="solid"/>
            <a:round/>
            <a:headEnd len="sm" w="sm" type="none"/>
            <a:tailEnd len="sm" w="sm" type="none"/>
          </a:ln>
        </p:spPr>
      </p:pic>
      <p:pic>
        <p:nvPicPr>
          <p:cNvPr id="813" name="Google Shape;813;p90"/>
          <p:cNvPicPr preferRelativeResize="0"/>
          <p:nvPr/>
        </p:nvPicPr>
        <p:blipFill>
          <a:blip r:embed="rId4">
            <a:alphaModFix/>
          </a:blip>
          <a:stretch>
            <a:fillRect/>
          </a:stretch>
        </p:blipFill>
        <p:spPr>
          <a:xfrm>
            <a:off x="2845225" y="1659024"/>
            <a:ext cx="1435375" cy="1461475"/>
          </a:xfrm>
          <a:prstGeom prst="rect">
            <a:avLst/>
          </a:prstGeom>
          <a:noFill/>
          <a:ln cap="flat" cmpd="sng" w="19050">
            <a:solidFill>
              <a:schemeClr val="dk2"/>
            </a:solidFill>
            <a:prstDash val="solid"/>
            <a:round/>
            <a:headEnd len="sm" w="sm" type="none"/>
            <a:tailEnd len="sm" w="sm" type="none"/>
          </a:ln>
        </p:spPr>
      </p:pic>
      <p:pic>
        <p:nvPicPr>
          <p:cNvPr id="814" name="Google Shape;814;p90"/>
          <p:cNvPicPr preferRelativeResize="0"/>
          <p:nvPr/>
        </p:nvPicPr>
        <p:blipFill>
          <a:blip r:embed="rId5">
            <a:alphaModFix/>
          </a:blip>
          <a:stretch>
            <a:fillRect/>
          </a:stretch>
        </p:blipFill>
        <p:spPr>
          <a:xfrm>
            <a:off x="4774419" y="1701863"/>
            <a:ext cx="1756874" cy="1260250"/>
          </a:xfrm>
          <a:prstGeom prst="rect">
            <a:avLst/>
          </a:prstGeom>
          <a:noFill/>
          <a:ln cap="flat" cmpd="sng" w="19050">
            <a:solidFill>
              <a:schemeClr val="dk2"/>
            </a:solidFill>
            <a:prstDash val="solid"/>
            <a:round/>
            <a:headEnd len="sm" w="sm" type="none"/>
            <a:tailEnd len="sm" w="sm" type="none"/>
          </a:ln>
        </p:spPr>
      </p:pic>
      <p:pic>
        <p:nvPicPr>
          <p:cNvPr id="815" name="Google Shape;815;p90"/>
          <p:cNvPicPr preferRelativeResize="0"/>
          <p:nvPr/>
        </p:nvPicPr>
        <p:blipFill>
          <a:blip r:embed="rId6">
            <a:alphaModFix/>
          </a:blip>
          <a:stretch>
            <a:fillRect/>
          </a:stretch>
        </p:blipFill>
        <p:spPr>
          <a:xfrm>
            <a:off x="6962273" y="1826408"/>
            <a:ext cx="1357025" cy="112670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9" name="Shape 819"/>
        <p:cNvGrpSpPr/>
        <p:nvPr/>
      </p:nvGrpSpPr>
      <p:grpSpPr>
        <a:xfrm>
          <a:off x="0" y="0"/>
          <a:ext cx="0" cy="0"/>
          <a:chOff x="0" y="0"/>
          <a:chExt cx="0" cy="0"/>
        </a:xfrm>
      </p:grpSpPr>
      <p:sp>
        <p:nvSpPr>
          <p:cNvPr id="820" name="Google Shape;820;p91"/>
          <p:cNvSpPr txBox="1"/>
          <p:nvPr>
            <p:ph type="ctrTitle"/>
          </p:nvPr>
        </p:nvSpPr>
        <p:spPr>
          <a:xfrm>
            <a:off x="1303375" y="291875"/>
            <a:ext cx="6276300" cy="99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solidFill>
                  <a:schemeClr val="accent5"/>
                </a:solidFill>
                <a:latin typeface="Hepta Slab"/>
                <a:ea typeface="Hepta Slab"/>
                <a:cs typeface="Hepta Slab"/>
                <a:sym typeface="Hepta Slab"/>
              </a:rPr>
              <a:t>Today we made groups with more, fewer, or the same number of images as another group. We have also been counting and comparing given groups of images</a:t>
            </a:r>
            <a:endParaRPr sz="2800">
              <a:solidFill>
                <a:schemeClr val="accent4"/>
              </a:solidFill>
              <a:latin typeface="Hepta Slab"/>
              <a:ea typeface="Hepta Slab"/>
              <a:cs typeface="Hepta Slab"/>
              <a:sym typeface="Hepta Slab"/>
            </a:endParaRPr>
          </a:p>
        </p:txBody>
      </p:sp>
      <p:sp>
        <p:nvSpPr>
          <p:cNvPr id="821" name="Google Shape;821;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22" name="Google Shape;822;p9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823" name="Google Shape;823;p9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824" name="Google Shape;824;p91"/>
          <p:cNvSpPr txBox="1"/>
          <p:nvPr/>
        </p:nvSpPr>
        <p:spPr>
          <a:xfrm>
            <a:off x="1178825" y="2585975"/>
            <a:ext cx="6623100" cy="6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accent5"/>
                </a:solidFill>
                <a:latin typeface="Hepta Slab"/>
                <a:ea typeface="Hepta Slab"/>
                <a:cs typeface="Hepta Slab"/>
                <a:sym typeface="Hepta Slab"/>
              </a:rPr>
              <a:t>Tell your partner how you would compare these groups of images. Describe your comparison using ‘more’, ‘fewer’, or ‘the same’.</a:t>
            </a:r>
            <a:endParaRPr sz="1200"/>
          </a:p>
        </p:txBody>
      </p:sp>
      <p:pic>
        <p:nvPicPr>
          <p:cNvPr id="825" name="Google Shape;825;p91"/>
          <p:cNvPicPr preferRelativeResize="0"/>
          <p:nvPr/>
        </p:nvPicPr>
        <p:blipFill>
          <a:blip r:embed="rId3">
            <a:alphaModFix/>
          </a:blip>
          <a:stretch>
            <a:fillRect/>
          </a:stretch>
        </p:blipFill>
        <p:spPr>
          <a:xfrm>
            <a:off x="2273650" y="1500413"/>
            <a:ext cx="2013449" cy="694580"/>
          </a:xfrm>
          <a:prstGeom prst="rect">
            <a:avLst/>
          </a:prstGeom>
          <a:noFill/>
          <a:ln cap="flat" cmpd="sng" w="19050">
            <a:solidFill>
              <a:schemeClr val="dk2"/>
            </a:solidFill>
            <a:prstDash val="solid"/>
            <a:round/>
            <a:headEnd len="sm" w="sm" type="none"/>
            <a:tailEnd len="sm" w="sm" type="none"/>
          </a:ln>
        </p:spPr>
      </p:pic>
      <p:pic>
        <p:nvPicPr>
          <p:cNvPr id="826" name="Google Shape;826;p91"/>
          <p:cNvPicPr preferRelativeResize="0"/>
          <p:nvPr/>
        </p:nvPicPr>
        <p:blipFill>
          <a:blip r:embed="rId4">
            <a:alphaModFix/>
          </a:blip>
          <a:stretch>
            <a:fillRect/>
          </a:stretch>
        </p:blipFill>
        <p:spPr>
          <a:xfrm>
            <a:off x="5212489" y="1390650"/>
            <a:ext cx="939236" cy="1095250"/>
          </a:xfrm>
          <a:prstGeom prst="rect">
            <a:avLst/>
          </a:prstGeom>
          <a:noFill/>
          <a:ln cap="flat" cmpd="sng" w="19050">
            <a:solidFill>
              <a:schemeClr val="dk2"/>
            </a:solidFill>
            <a:prstDash val="solid"/>
            <a:round/>
            <a:headEnd len="sm" w="sm" type="none"/>
            <a:tailEnd len="sm" w="sm" type="none"/>
          </a:ln>
        </p:spPr>
      </p:pic>
      <p:pic>
        <p:nvPicPr>
          <p:cNvPr id="827" name="Google Shape;827;p91"/>
          <p:cNvPicPr preferRelativeResize="0"/>
          <p:nvPr/>
        </p:nvPicPr>
        <p:blipFill>
          <a:blip r:embed="rId5">
            <a:alphaModFix/>
          </a:blip>
          <a:stretch>
            <a:fillRect/>
          </a:stretch>
        </p:blipFill>
        <p:spPr>
          <a:xfrm>
            <a:off x="1466850" y="3653350"/>
            <a:ext cx="1918800" cy="828200"/>
          </a:xfrm>
          <a:prstGeom prst="rect">
            <a:avLst/>
          </a:prstGeom>
          <a:noFill/>
          <a:ln cap="flat" cmpd="sng" w="19050">
            <a:solidFill>
              <a:schemeClr val="dk2"/>
            </a:solidFill>
            <a:prstDash val="solid"/>
            <a:round/>
            <a:headEnd len="sm" w="sm" type="none"/>
            <a:tailEnd len="sm" w="sm" type="none"/>
          </a:ln>
        </p:spPr>
      </p:pic>
      <p:sp>
        <p:nvSpPr>
          <p:cNvPr id="828" name="Google Shape;828;p91"/>
          <p:cNvSpPr txBox="1"/>
          <p:nvPr/>
        </p:nvSpPr>
        <p:spPr>
          <a:xfrm>
            <a:off x="3672850" y="3689075"/>
            <a:ext cx="5085300" cy="6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accent5"/>
                </a:solidFill>
                <a:latin typeface="Hepta Slab"/>
                <a:ea typeface="Hepta Slab"/>
                <a:cs typeface="Hepta Slab"/>
                <a:sym typeface="Hepta Slab"/>
              </a:rPr>
              <a:t>Tell your partner how many images you would draw to make a group that has fewer images.</a:t>
            </a:r>
            <a:endParaRPr sz="11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32" name="Shape 832"/>
        <p:cNvGrpSpPr/>
        <p:nvPr/>
      </p:nvGrpSpPr>
      <p:grpSpPr>
        <a:xfrm>
          <a:off x="0" y="0"/>
          <a:ext cx="0" cy="0"/>
          <a:chOff x="0" y="0"/>
          <a:chExt cx="0" cy="0"/>
        </a:xfrm>
      </p:grpSpPr>
      <p:sp>
        <p:nvSpPr>
          <p:cNvPr id="833" name="Google Shape;833;p92"/>
          <p:cNvSpPr txBox="1"/>
          <p:nvPr>
            <p:ph idx="1" type="body"/>
          </p:nvPr>
        </p:nvSpPr>
        <p:spPr>
          <a:xfrm>
            <a:off x="797400" y="0"/>
            <a:ext cx="7549200" cy="4255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100">
                <a:solidFill>
                  <a:srgbClr val="434343"/>
                </a:solidFill>
                <a:latin typeface="Hepta Slab"/>
                <a:ea typeface="Hepta Slab"/>
                <a:cs typeface="Hepta Slab"/>
                <a:sym typeface="Hepta Slab"/>
              </a:rPr>
              <a:t>Section Summary</a:t>
            </a:r>
            <a:endParaRPr i="0" sz="3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In this section we counted images. We also compared images using “more”, “fewer”, and “the same”.</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When images are lined up, it can be easy to compare just by looking.</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6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Sometimes they aren’t lined up and matched, and we need to compare a different way.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834" name="Google Shape;834;p92"/>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92"/>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9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7" name="Google Shape;837;p92"/>
          <p:cNvPicPr preferRelativeResize="0"/>
          <p:nvPr/>
        </p:nvPicPr>
        <p:blipFill>
          <a:blip r:embed="rId3">
            <a:alphaModFix/>
          </a:blip>
          <a:stretch>
            <a:fillRect/>
          </a:stretch>
        </p:blipFill>
        <p:spPr>
          <a:xfrm>
            <a:off x="3244450" y="1608175"/>
            <a:ext cx="2655075" cy="754050"/>
          </a:xfrm>
          <a:prstGeom prst="rect">
            <a:avLst/>
          </a:prstGeom>
          <a:noFill/>
          <a:ln cap="flat" cmpd="sng" w="19050">
            <a:solidFill>
              <a:schemeClr val="dk2"/>
            </a:solidFill>
            <a:prstDash val="solid"/>
            <a:round/>
            <a:headEnd len="sm" w="sm" type="none"/>
            <a:tailEnd len="sm" w="sm" type="none"/>
          </a:ln>
        </p:spPr>
      </p:pic>
      <p:pic>
        <p:nvPicPr>
          <p:cNvPr id="838" name="Google Shape;838;p92"/>
          <p:cNvPicPr preferRelativeResize="0"/>
          <p:nvPr/>
        </p:nvPicPr>
        <p:blipFill rotWithShape="1">
          <a:blip r:embed="rId4">
            <a:alphaModFix/>
          </a:blip>
          <a:srcRect b="81963" l="0" r="0" t="0"/>
          <a:stretch/>
        </p:blipFill>
        <p:spPr>
          <a:xfrm>
            <a:off x="569125" y="3080025"/>
            <a:ext cx="3703775" cy="432300"/>
          </a:xfrm>
          <a:prstGeom prst="rect">
            <a:avLst/>
          </a:prstGeom>
          <a:noFill/>
          <a:ln cap="flat" cmpd="sng" w="19050">
            <a:solidFill>
              <a:schemeClr val="dk2"/>
            </a:solidFill>
            <a:prstDash val="solid"/>
            <a:round/>
            <a:headEnd len="sm" w="sm" type="none"/>
            <a:tailEnd len="sm" w="sm" type="none"/>
          </a:ln>
        </p:spPr>
      </p:pic>
      <p:pic>
        <p:nvPicPr>
          <p:cNvPr id="839" name="Google Shape;839;p92"/>
          <p:cNvPicPr preferRelativeResize="0"/>
          <p:nvPr/>
        </p:nvPicPr>
        <p:blipFill rotWithShape="1">
          <a:blip r:embed="rId4">
            <a:alphaModFix/>
          </a:blip>
          <a:srcRect b="58470" l="0" r="0" t="16445"/>
          <a:stretch/>
        </p:blipFill>
        <p:spPr>
          <a:xfrm>
            <a:off x="569125" y="3683775"/>
            <a:ext cx="3703775" cy="601200"/>
          </a:xfrm>
          <a:prstGeom prst="rect">
            <a:avLst/>
          </a:prstGeom>
          <a:noFill/>
          <a:ln cap="flat" cmpd="sng" w="19050">
            <a:solidFill>
              <a:schemeClr val="dk2"/>
            </a:solidFill>
            <a:prstDash val="solid"/>
            <a:round/>
            <a:headEnd len="sm" w="sm" type="none"/>
            <a:tailEnd len="sm" w="sm" type="none"/>
          </a:ln>
        </p:spPr>
      </p:pic>
      <p:pic>
        <p:nvPicPr>
          <p:cNvPr id="840" name="Google Shape;840;p92"/>
          <p:cNvPicPr preferRelativeResize="0"/>
          <p:nvPr/>
        </p:nvPicPr>
        <p:blipFill rotWithShape="1">
          <a:blip r:embed="rId4">
            <a:alphaModFix/>
          </a:blip>
          <a:srcRect b="0" l="0" r="0" t="53602"/>
          <a:stretch/>
        </p:blipFill>
        <p:spPr>
          <a:xfrm>
            <a:off x="4642825" y="3219450"/>
            <a:ext cx="3703775" cy="1112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44" name="Shape 844"/>
        <p:cNvGrpSpPr/>
        <p:nvPr/>
      </p:nvGrpSpPr>
      <p:grpSpPr>
        <a:xfrm>
          <a:off x="0" y="0"/>
          <a:ext cx="0" cy="0"/>
          <a:chOff x="0" y="0"/>
          <a:chExt cx="0" cy="0"/>
        </a:xfrm>
      </p:grpSpPr>
      <p:sp>
        <p:nvSpPr>
          <p:cNvPr id="845" name="Google Shape;845;p93"/>
          <p:cNvSpPr txBox="1"/>
          <p:nvPr>
            <p:ph type="ctrTitle"/>
          </p:nvPr>
        </p:nvSpPr>
        <p:spPr>
          <a:xfrm>
            <a:off x="1528200" y="1951200"/>
            <a:ext cx="6242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300">
                <a:solidFill>
                  <a:srgbClr val="434343"/>
                </a:solidFill>
                <a:latin typeface="Hepta Slab"/>
                <a:ea typeface="Hepta Slab"/>
                <a:cs typeface="Hepta Slab"/>
                <a:sym typeface="Hepta Slab"/>
              </a:rPr>
              <a:t> Connect Quantities and Numbers</a:t>
            </a:r>
            <a:endParaRPr sz="4300">
              <a:solidFill>
                <a:srgbClr val="434343"/>
              </a:solidFill>
              <a:latin typeface="Hepta Slab"/>
              <a:ea typeface="Hepta Slab"/>
              <a:cs typeface="Hepta Slab"/>
              <a:sym typeface="Hepta Slab"/>
            </a:endParaRPr>
          </a:p>
        </p:txBody>
      </p:sp>
      <p:sp>
        <p:nvSpPr>
          <p:cNvPr id="846" name="Google Shape;846;p93"/>
          <p:cNvSpPr txBox="1"/>
          <p:nvPr/>
        </p:nvSpPr>
        <p:spPr>
          <a:xfrm>
            <a:off x="2663475" y="2639950"/>
            <a:ext cx="568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which groups of objects go with which numbers. </a:t>
            </a:r>
            <a:endParaRPr>
              <a:latin typeface="Quicksand"/>
              <a:ea typeface="Quicksand"/>
              <a:cs typeface="Quicksand"/>
              <a:sym typeface="Quicksand"/>
            </a:endParaRPr>
          </a:p>
        </p:txBody>
      </p:sp>
      <p:sp>
        <p:nvSpPr>
          <p:cNvPr id="847" name="Google Shape;847;p93"/>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93"/>
          <p:cNvSpPr txBox="1"/>
          <p:nvPr/>
        </p:nvSpPr>
        <p:spPr>
          <a:xfrm>
            <a:off x="0" y="4834325"/>
            <a:ext cx="3279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K.CC.B, K.CC.B.4, K.CC.B.5</a:t>
            </a:r>
            <a:endParaRPr sz="1100">
              <a:latin typeface="Quicksand"/>
              <a:ea typeface="Quicksand"/>
              <a:cs typeface="Quicksand"/>
              <a:sym typeface="Quicksand"/>
            </a:endParaRPr>
          </a:p>
        </p:txBody>
      </p:sp>
      <p:sp>
        <p:nvSpPr>
          <p:cNvPr id="849" name="Google Shape;849;p9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3" name="Shape 853"/>
        <p:cNvGrpSpPr/>
        <p:nvPr/>
      </p:nvGrpSpPr>
      <p:grpSpPr>
        <a:xfrm>
          <a:off x="0" y="0"/>
          <a:ext cx="0" cy="0"/>
          <a:chOff x="0" y="0"/>
          <a:chExt cx="0" cy="0"/>
        </a:xfrm>
      </p:grpSpPr>
      <p:sp>
        <p:nvSpPr>
          <p:cNvPr id="854" name="Google Shape;854;p94"/>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55" name="Google Shape;855;p9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56" name="Google Shape;856;p94"/>
          <p:cNvGrpSpPr/>
          <p:nvPr/>
        </p:nvGrpSpPr>
        <p:grpSpPr>
          <a:xfrm rot="-801400">
            <a:off x="522336" y="1769281"/>
            <a:ext cx="2343045" cy="950026"/>
            <a:chOff x="522450" y="1769275"/>
            <a:chExt cx="2343168" cy="950076"/>
          </a:xfrm>
        </p:grpSpPr>
        <p:sp>
          <p:nvSpPr>
            <p:cNvPr id="857" name="Google Shape;857;p94"/>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9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859" name="Google Shape;859;p94"/>
          <p:cNvGrpSpPr/>
          <p:nvPr/>
        </p:nvGrpSpPr>
        <p:grpSpPr>
          <a:xfrm rot="862269">
            <a:off x="6278570" y="1986089"/>
            <a:ext cx="2343148" cy="950068"/>
            <a:chOff x="522450" y="1769275"/>
            <a:chExt cx="2343168" cy="950076"/>
          </a:xfrm>
        </p:grpSpPr>
        <p:sp>
          <p:nvSpPr>
            <p:cNvPr id="860" name="Google Shape;860;p94"/>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9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862" name="Google Shape;862;p94"/>
          <p:cNvPicPr preferRelativeResize="0"/>
          <p:nvPr/>
        </p:nvPicPr>
        <p:blipFill>
          <a:blip r:embed="rId3">
            <a:alphaModFix/>
          </a:blip>
          <a:stretch>
            <a:fillRect/>
          </a:stretch>
        </p:blipFill>
        <p:spPr>
          <a:xfrm>
            <a:off x="3689675" y="1821424"/>
            <a:ext cx="1764650" cy="13480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6" name="Shape 866"/>
        <p:cNvGrpSpPr/>
        <p:nvPr/>
      </p:nvGrpSpPr>
      <p:grpSpPr>
        <a:xfrm>
          <a:off x="0" y="0"/>
          <a:ext cx="0" cy="0"/>
          <a:chOff x="0" y="0"/>
          <a:chExt cx="0" cy="0"/>
        </a:xfrm>
      </p:grpSpPr>
      <p:sp>
        <p:nvSpPr>
          <p:cNvPr id="867" name="Google Shape;867;p95"/>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68" name="Google Shape;868;p9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69" name="Google Shape;869;p95"/>
          <p:cNvGrpSpPr/>
          <p:nvPr/>
        </p:nvGrpSpPr>
        <p:grpSpPr>
          <a:xfrm rot="-801400">
            <a:off x="522336" y="1769281"/>
            <a:ext cx="2343045" cy="950026"/>
            <a:chOff x="522450" y="1769275"/>
            <a:chExt cx="2343168" cy="950076"/>
          </a:xfrm>
        </p:grpSpPr>
        <p:sp>
          <p:nvSpPr>
            <p:cNvPr id="870" name="Google Shape;870;p95"/>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9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872" name="Google Shape;872;p95"/>
          <p:cNvGrpSpPr/>
          <p:nvPr/>
        </p:nvGrpSpPr>
        <p:grpSpPr>
          <a:xfrm rot="862269">
            <a:off x="6278570" y="1986089"/>
            <a:ext cx="2343148" cy="950068"/>
            <a:chOff x="522450" y="1769275"/>
            <a:chExt cx="2343168" cy="950076"/>
          </a:xfrm>
        </p:grpSpPr>
        <p:sp>
          <p:nvSpPr>
            <p:cNvPr id="873" name="Google Shape;873;p95"/>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9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875" name="Google Shape;875;p95"/>
          <p:cNvPicPr preferRelativeResize="0"/>
          <p:nvPr/>
        </p:nvPicPr>
        <p:blipFill>
          <a:blip r:embed="rId3">
            <a:alphaModFix/>
          </a:blip>
          <a:stretch>
            <a:fillRect/>
          </a:stretch>
        </p:blipFill>
        <p:spPr>
          <a:xfrm>
            <a:off x="3674275" y="1744161"/>
            <a:ext cx="1723350" cy="1433932"/>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9" name="Shape 879"/>
        <p:cNvGrpSpPr/>
        <p:nvPr/>
      </p:nvGrpSpPr>
      <p:grpSpPr>
        <a:xfrm>
          <a:off x="0" y="0"/>
          <a:ext cx="0" cy="0"/>
          <a:chOff x="0" y="0"/>
          <a:chExt cx="0" cy="0"/>
        </a:xfrm>
      </p:grpSpPr>
      <p:sp>
        <p:nvSpPr>
          <p:cNvPr id="880" name="Google Shape;880;p96"/>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881" name="Google Shape;881;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82" name="Google Shape;882;p96"/>
          <p:cNvGrpSpPr/>
          <p:nvPr/>
        </p:nvGrpSpPr>
        <p:grpSpPr>
          <a:xfrm rot="-801400">
            <a:off x="522336" y="1769281"/>
            <a:ext cx="2343045" cy="950026"/>
            <a:chOff x="522450" y="1769275"/>
            <a:chExt cx="2343168" cy="950076"/>
          </a:xfrm>
        </p:grpSpPr>
        <p:sp>
          <p:nvSpPr>
            <p:cNvPr id="883" name="Google Shape;883;p96"/>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9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885" name="Google Shape;885;p96"/>
          <p:cNvGrpSpPr/>
          <p:nvPr/>
        </p:nvGrpSpPr>
        <p:grpSpPr>
          <a:xfrm rot="862269">
            <a:off x="6278570" y="1986089"/>
            <a:ext cx="2343148" cy="950068"/>
            <a:chOff x="522450" y="1769275"/>
            <a:chExt cx="2343168" cy="950076"/>
          </a:xfrm>
        </p:grpSpPr>
        <p:sp>
          <p:nvSpPr>
            <p:cNvPr id="886" name="Google Shape;886;p96"/>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9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888" name="Google Shape;888;p96"/>
          <p:cNvPicPr preferRelativeResize="0"/>
          <p:nvPr/>
        </p:nvPicPr>
        <p:blipFill>
          <a:blip r:embed="rId3">
            <a:alphaModFix/>
          </a:blip>
          <a:stretch>
            <a:fillRect/>
          </a:stretch>
        </p:blipFill>
        <p:spPr>
          <a:xfrm>
            <a:off x="3388500" y="1826324"/>
            <a:ext cx="2291725" cy="12696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2" name="Shape 892"/>
        <p:cNvGrpSpPr/>
        <p:nvPr/>
      </p:nvGrpSpPr>
      <p:grpSpPr>
        <a:xfrm>
          <a:off x="0" y="0"/>
          <a:ext cx="0" cy="0"/>
          <a:chOff x="0" y="0"/>
          <a:chExt cx="0" cy="0"/>
        </a:xfrm>
      </p:grpSpPr>
      <p:sp>
        <p:nvSpPr>
          <p:cNvPr id="893" name="Google Shape;893;p97"/>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Bag? </a:t>
            </a:r>
            <a:endParaRPr b="0" sz="3000">
              <a:solidFill>
                <a:schemeClr val="accent5"/>
              </a:solidFill>
              <a:latin typeface="Hepta Slab"/>
              <a:ea typeface="Hepta Slab"/>
              <a:cs typeface="Hepta Slab"/>
              <a:sym typeface="Hepta Slab"/>
            </a:endParaRPr>
          </a:p>
        </p:txBody>
      </p:sp>
      <p:sp>
        <p:nvSpPr>
          <p:cNvPr id="894" name="Google Shape;894;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895" name="Google Shape;895;p97"/>
          <p:cNvPicPr preferRelativeResize="0"/>
          <p:nvPr/>
        </p:nvPicPr>
        <p:blipFill>
          <a:blip r:embed="rId3">
            <a:alphaModFix/>
          </a:blip>
          <a:stretch>
            <a:fillRect/>
          </a:stretch>
        </p:blipFill>
        <p:spPr>
          <a:xfrm>
            <a:off x="3817988" y="1390621"/>
            <a:ext cx="1666875" cy="1838325"/>
          </a:xfrm>
          <a:prstGeom prst="rect">
            <a:avLst/>
          </a:prstGeom>
          <a:noFill/>
          <a:ln cap="flat" cmpd="sng" w="19050">
            <a:solidFill>
              <a:schemeClr val="dk2"/>
            </a:solidFill>
            <a:prstDash val="solid"/>
            <a:round/>
            <a:headEnd len="sm" w="sm" type="none"/>
            <a:tailEnd len="sm" w="sm" type="none"/>
          </a:ln>
        </p:spPr>
      </p:pic>
      <p:sp>
        <p:nvSpPr>
          <p:cNvPr id="896" name="Google Shape;896;p97"/>
          <p:cNvSpPr txBox="1"/>
          <p:nvPr/>
        </p:nvSpPr>
        <p:spPr>
          <a:xfrm>
            <a:off x="1703700" y="3533750"/>
            <a:ext cx="6336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Find the bag with the number of objects that is said. </a:t>
            </a:r>
            <a:endParaRPr sz="2000">
              <a:latin typeface="Livvic"/>
              <a:ea typeface="Livvic"/>
              <a:cs typeface="Livvic"/>
              <a:sym typeface="Livvic"/>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0" name="Shape 900"/>
        <p:cNvGrpSpPr/>
        <p:nvPr/>
      </p:nvGrpSpPr>
      <p:grpSpPr>
        <a:xfrm>
          <a:off x="0" y="0"/>
          <a:ext cx="0" cy="0"/>
          <a:chOff x="0" y="0"/>
          <a:chExt cx="0" cy="0"/>
        </a:xfrm>
      </p:grpSpPr>
      <p:sp>
        <p:nvSpPr>
          <p:cNvPr id="901" name="Google Shape;901;p98"/>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Stations</a:t>
            </a:r>
            <a:endParaRPr b="0" sz="3000">
              <a:solidFill>
                <a:schemeClr val="accent5"/>
              </a:solidFill>
              <a:latin typeface="Hepta Slab"/>
              <a:ea typeface="Hepta Slab"/>
              <a:cs typeface="Hepta Slab"/>
              <a:sym typeface="Hepta Slab"/>
            </a:endParaRPr>
          </a:p>
        </p:txBody>
      </p:sp>
      <p:sp>
        <p:nvSpPr>
          <p:cNvPr id="902" name="Google Shape;902;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03" name="Google Shape;903;p98"/>
          <p:cNvPicPr preferRelativeResize="0"/>
          <p:nvPr/>
        </p:nvPicPr>
        <p:blipFill>
          <a:blip r:embed="rId3">
            <a:alphaModFix/>
          </a:blip>
          <a:stretch>
            <a:fillRect/>
          </a:stretch>
        </p:blipFill>
        <p:spPr>
          <a:xfrm>
            <a:off x="2458375" y="1352101"/>
            <a:ext cx="4325825" cy="3267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7" name="Shape 907"/>
        <p:cNvGrpSpPr/>
        <p:nvPr/>
      </p:nvGrpSpPr>
      <p:grpSpPr>
        <a:xfrm>
          <a:off x="0" y="0"/>
          <a:ext cx="0" cy="0"/>
          <a:chOff x="0" y="0"/>
          <a:chExt cx="0" cy="0"/>
        </a:xfrm>
      </p:grpSpPr>
      <p:sp>
        <p:nvSpPr>
          <p:cNvPr id="908" name="Google Shape;908;p99"/>
          <p:cNvSpPr txBox="1"/>
          <p:nvPr>
            <p:ph type="ctrTitle"/>
          </p:nvPr>
        </p:nvSpPr>
        <p:spPr>
          <a:xfrm>
            <a:off x="708200" y="719525"/>
            <a:ext cx="72723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Introducing Number Race: Write It, Stage 2</a:t>
            </a:r>
            <a:endParaRPr b="0" sz="3000">
              <a:solidFill>
                <a:schemeClr val="accent5"/>
              </a:solidFill>
              <a:latin typeface="Hepta Slab"/>
              <a:ea typeface="Hepta Slab"/>
              <a:cs typeface="Hepta Slab"/>
              <a:sym typeface="Hepta Slab"/>
            </a:endParaRPr>
          </a:p>
        </p:txBody>
      </p:sp>
      <p:sp>
        <p:nvSpPr>
          <p:cNvPr id="909" name="Google Shape;909;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10" name="Google Shape;910;p99"/>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Number Race</a:t>
            </a:r>
            <a:r>
              <a:rPr lang="en"/>
              <a:t>				      Math Fingers				   Shake and Spill</a:t>
            </a:r>
            <a:endParaRPr/>
          </a:p>
        </p:txBody>
      </p:sp>
      <p:pic>
        <p:nvPicPr>
          <p:cNvPr id="911" name="Google Shape;911;p99"/>
          <p:cNvPicPr preferRelativeResize="0"/>
          <p:nvPr/>
        </p:nvPicPr>
        <p:blipFill>
          <a:blip r:embed="rId3">
            <a:alphaModFix/>
          </a:blip>
          <a:stretch>
            <a:fillRect/>
          </a:stretch>
        </p:blipFill>
        <p:spPr>
          <a:xfrm>
            <a:off x="3914763" y="1968450"/>
            <a:ext cx="1852625" cy="1206600"/>
          </a:xfrm>
          <a:prstGeom prst="rect">
            <a:avLst/>
          </a:prstGeom>
          <a:noFill/>
          <a:ln cap="flat" cmpd="sng" w="19050">
            <a:solidFill>
              <a:schemeClr val="dk2"/>
            </a:solidFill>
            <a:prstDash val="solid"/>
            <a:round/>
            <a:headEnd len="sm" w="sm" type="none"/>
            <a:tailEnd len="sm" w="sm" type="none"/>
          </a:ln>
        </p:spPr>
      </p:pic>
      <p:pic>
        <p:nvPicPr>
          <p:cNvPr id="912" name="Google Shape;912;p99"/>
          <p:cNvPicPr preferRelativeResize="0"/>
          <p:nvPr/>
        </p:nvPicPr>
        <p:blipFill>
          <a:blip r:embed="rId4">
            <a:alphaModFix/>
          </a:blip>
          <a:stretch>
            <a:fillRect/>
          </a:stretch>
        </p:blipFill>
        <p:spPr>
          <a:xfrm>
            <a:off x="6624625" y="1852438"/>
            <a:ext cx="1618154" cy="1206600"/>
          </a:xfrm>
          <a:prstGeom prst="rect">
            <a:avLst/>
          </a:prstGeom>
          <a:noFill/>
          <a:ln cap="flat" cmpd="sng" w="19050">
            <a:solidFill>
              <a:schemeClr val="dk2"/>
            </a:solidFill>
            <a:prstDash val="solid"/>
            <a:round/>
            <a:headEnd len="sm" w="sm" type="none"/>
            <a:tailEnd len="sm" w="sm" type="none"/>
          </a:ln>
        </p:spPr>
      </p:pic>
      <p:pic>
        <p:nvPicPr>
          <p:cNvPr id="913" name="Google Shape;913;p99"/>
          <p:cNvPicPr preferRelativeResize="0"/>
          <p:nvPr/>
        </p:nvPicPr>
        <p:blipFill>
          <a:blip r:embed="rId5">
            <a:alphaModFix/>
          </a:blip>
          <a:stretch>
            <a:fillRect/>
          </a:stretch>
        </p:blipFill>
        <p:spPr>
          <a:xfrm>
            <a:off x="1209675" y="1927550"/>
            <a:ext cx="1741150" cy="1412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7" name="Shape 917"/>
        <p:cNvGrpSpPr/>
        <p:nvPr/>
      </p:nvGrpSpPr>
      <p:grpSpPr>
        <a:xfrm>
          <a:off x="0" y="0"/>
          <a:ext cx="0" cy="0"/>
          <a:chOff x="0" y="0"/>
          <a:chExt cx="0" cy="0"/>
        </a:xfrm>
      </p:grpSpPr>
      <p:sp>
        <p:nvSpPr>
          <p:cNvPr id="918" name="Google Shape;918;p100"/>
          <p:cNvSpPr txBox="1"/>
          <p:nvPr>
            <p:ph type="ctrTitle"/>
          </p:nvPr>
        </p:nvSpPr>
        <p:spPr>
          <a:xfrm>
            <a:off x="1189075" y="831000"/>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“Tell your partner about these pattern blocks.”</a:t>
            </a:r>
            <a:endParaRPr sz="3000">
              <a:solidFill>
                <a:schemeClr val="accent4"/>
              </a:solidFill>
              <a:latin typeface="Hepta Slab"/>
              <a:ea typeface="Hepta Slab"/>
              <a:cs typeface="Hepta Slab"/>
              <a:sym typeface="Hepta Slab"/>
            </a:endParaRPr>
          </a:p>
        </p:txBody>
      </p:sp>
      <p:sp>
        <p:nvSpPr>
          <p:cNvPr id="919" name="Google Shape;919;p10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20" name="Google Shape;920;p100"/>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921" name="Google Shape;921;p10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922" name="Google Shape;922;p100"/>
          <p:cNvPicPr preferRelativeResize="0"/>
          <p:nvPr/>
        </p:nvPicPr>
        <p:blipFill>
          <a:blip r:embed="rId3">
            <a:alphaModFix/>
          </a:blip>
          <a:stretch>
            <a:fillRect/>
          </a:stretch>
        </p:blipFill>
        <p:spPr>
          <a:xfrm>
            <a:off x="2940800" y="2161200"/>
            <a:ext cx="2772850" cy="160117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26" name="Shape 926"/>
        <p:cNvGrpSpPr/>
        <p:nvPr/>
      </p:nvGrpSpPr>
      <p:grpSpPr>
        <a:xfrm>
          <a:off x="0" y="0"/>
          <a:ext cx="0" cy="0"/>
          <a:chOff x="0" y="0"/>
          <a:chExt cx="0" cy="0"/>
        </a:xfrm>
      </p:grpSpPr>
      <p:sp>
        <p:nvSpPr>
          <p:cNvPr id="927" name="Google Shape;927;p101"/>
          <p:cNvSpPr txBox="1"/>
          <p:nvPr>
            <p:ph type="ctrTitle"/>
          </p:nvPr>
        </p:nvSpPr>
        <p:spPr>
          <a:xfrm>
            <a:off x="1001075" y="1951200"/>
            <a:ext cx="6979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300">
                <a:solidFill>
                  <a:srgbClr val="434343"/>
                </a:solidFill>
                <a:latin typeface="Hepta Slab"/>
                <a:ea typeface="Hepta Slab"/>
                <a:cs typeface="Hepta Slab"/>
                <a:sym typeface="Hepta Slab"/>
              </a:rPr>
              <a:t>Numbers in Many Ways</a:t>
            </a:r>
            <a:endParaRPr sz="4300">
              <a:solidFill>
                <a:srgbClr val="434343"/>
              </a:solidFill>
              <a:latin typeface="Hepta Slab"/>
              <a:ea typeface="Hepta Slab"/>
              <a:cs typeface="Hepta Slab"/>
              <a:sym typeface="Hepta Slab"/>
            </a:endParaRPr>
          </a:p>
        </p:txBody>
      </p:sp>
      <p:sp>
        <p:nvSpPr>
          <p:cNvPr id="928" name="Google Shape;928;p101"/>
          <p:cNvSpPr txBox="1"/>
          <p:nvPr/>
        </p:nvSpPr>
        <p:spPr>
          <a:xfrm>
            <a:off x="2585300"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things there are. </a:t>
            </a:r>
            <a:endParaRPr>
              <a:latin typeface="Quicksand"/>
              <a:ea typeface="Quicksand"/>
              <a:cs typeface="Quicksand"/>
              <a:sym typeface="Quicksand"/>
            </a:endParaRPr>
          </a:p>
        </p:txBody>
      </p:sp>
      <p:sp>
        <p:nvSpPr>
          <p:cNvPr id="929" name="Google Shape;929;p101"/>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01"/>
          <p:cNvSpPr txBox="1"/>
          <p:nvPr/>
        </p:nvSpPr>
        <p:spPr>
          <a:xfrm>
            <a:off x="0" y="4834325"/>
            <a:ext cx="3751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K.CC.B.4, K.CC.B.5, K.CC.C.6</a:t>
            </a:r>
            <a:endParaRPr sz="1100">
              <a:latin typeface="Quicksand"/>
              <a:ea typeface="Quicksand"/>
              <a:cs typeface="Quicksand"/>
              <a:sym typeface="Quicksand"/>
            </a:endParaRPr>
          </a:p>
        </p:txBody>
      </p:sp>
      <p:sp>
        <p:nvSpPr>
          <p:cNvPr id="931" name="Google Shape;931;p10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5" name="Shape 935"/>
        <p:cNvGrpSpPr/>
        <p:nvPr/>
      </p:nvGrpSpPr>
      <p:grpSpPr>
        <a:xfrm>
          <a:off x="0" y="0"/>
          <a:ext cx="0" cy="0"/>
          <a:chOff x="0" y="0"/>
          <a:chExt cx="0" cy="0"/>
        </a:xfrm>
      </p:grpSpPr>
      <p:sp>
        <p:nvSpPr>
          <p:cNvPr id="936" name="Google Shape;936;p102"/>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937" name="Google Shape;937;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38" name="Google Shape;938;p102"/>
          <p:cNvGrpSpPr/>
          <p:nvPr/>
        </p:nvGrpSpPr>
        <p:grpSpPr>
          <a:xfrm rot="-801400">
            <a:off x="522336" y="1769281"/>
            <a:ext cx="2343045" cy="950026"/>
            <a:chOff x="522450" y="1769275"/>
            <a:chExt cx="2343168" cy="950076"/>
          </a:xfrm>
        </p:grpSpPr>
        <p:sp>
          <p:nvSpPr>
            <p:cNvPr id="939" name="Google Shape;939;p102"/>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0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941" name="Google Shape;941;p102"/>
          <p:cNvGrpSpPr/>
          <p:nvPr/>
        </p:nvGrpSpPr>
        <p:grpSpPr>
          <a:xfrm rot="862269">
            <a:off x="6278570" y="1986089"/>
            <a:ext cx="2343148" cy="950068"/>
            <a:chOff x="522450" y="1769275"/>
            <a:chExt cx="2343168" cy="950076"/>
          </a:xfrm>
        </p:grpSpPr>
        <p:sp>
          <p:nvSpPr>
            <p:cNvPr id="942" name="Google Shape;942;p102"/>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0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944" name="Google Shape;944;p102"/>
          <p:cNvPicPr preferRelativeResize="0"/>
          <p:nvPr/>
        </p:nvPicPr>
        <p:blipFill>
          <a:blip r:embed="rId3">
            <a:alphaModFix/>
          </a:blip>
          <a:stretch>
            <a:fillRect/>
          </a:stretch>
        </p:blipFill>
        <p:spPr>
          <a:xfrm>
            <a:off x="3339275" y="1864274"/>
            <a:ext cx="2722325" cy="1006077"/>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8" name="Shape 948"/>
        <p:cNvGrpSpPr/>
        <p:nvPr/>
      </p:nvGrpSpPr>
      <p:grpSpPr>
        <a:xfrm>
          <a:off x="0" y="0"/>
          <a:ext cx="0" cy="0"/>
          <a:chOff x="0" y="0"/>
          <a:chExt cx="0" cy="0"/>
        </a:xfrm>
      </p:grpSpPr>
      <p:sp>
        <p:nvSpPr>
          <p:cNvPr id="949" name="Google Shape;949;p103"/>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950" name="Google Shape;950;p10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51" name="Google Shape;951;p103"/>
          <p:cNvGrpSpPr/>
          <p:nvPr/>
        </p:nvGrpSpPr>
        <p:grpSpPr>
          <a:xfrm rot="-801400">
            <a:off x="522336" y="1769281"/>
            <a:ext cx="2343045" cy="950026"/>
            <a:chOff x="522450" y="1769275"/>
            <a:chExt cx="2343168" cy="950076"/>
          </a:xfrm>
        </p:grpSpPr>
        <p:sp>
          <p:nvSpPr>
            <p:cNvPr id="952" name="Google Shape;952;p103"/>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0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954" name="Google Shape;954;p103"/>
          <p:cNvGrpSpPr/>
          <p:nvPr/>
        </p:nvGrpSpPr>
        <p:grpSpPr>
          <a:xfrm rot="862269">
            <a:off x="6278570" y="1986089"/>
            <a:ext cx="2343148" cy="950068"/>
            <a:chOff x="522450" y="1769275"/>
            <a:chExt cx="2343168" cy="950076"/>
          </a:xfrm>
        </p:grpSpPr>
        <p:sp>
          <p:nvSpPr>
            <p:cNvPr id="955" name="Google Shape;955;p103"/>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0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957" name="Google Shape;957;p103"/>
          <p:cNvPicPr preferRelativeResize="0"/>
          <p:nvPr/>
        </p:nvPicPr>
        <p:blipFill>
          <a:blip r:embed="rId3">
            <a:alphaModFix/>
          </a:blip>
          <a:stretch>
            <a:fillRect/>
          </a:stretch>
        </p:blipFill>
        <p:spPr>
          <a:xfrm>
            <a:off x="3345675" y="1662649"/>
            <a:ext cx="2559920" cy="154942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1" name="Shape 961"/>
        <p:cNvGrpSpPr/>
        <p:nvPr/>
      </p:nvGrpSpPr>
      <p:grpSpPr>
        <a:xfrm>
          <a:off x="0" y="0"/>
          <a:ext cx="0" cy="0"/>
          <a:chOff x="0" y="0"/>
          <a:chExt cx="0" cy="0"/>
        </a:xfrm>
      </p:grpSpPr>
      <p:sp>
        <p:nvSpPr>
          <p:cNvPr id="962" name="Google Shape;962;p104"/>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963" name="Google Shape;963;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64" name="Google Shape;964;p104"/>
          <p:cNvGrpSpPr/>
          <p:nvPr/>
        </p:nvGrpSpPr>
        <p:grpSpPr>
          <a:xfrm rot="-801400">
            <a:off x="522336" y="1769281"/>
            <a:ext cx="2343045" cy="950026"/>
            <a:chOff x="522450" y="1769275"/>
            <a:chExt cx="2343168" cy="950076"/>
          </a:xfrm>
        </p:grpSpPr>
        <p:sp>
          <p:nvSpPr>
            <p:cNvPr id="965" name="Google Shape;965;p104"/>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0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967" name="Google Shape;967;p104"/>
          <p:cNvGrpSpPr/>
          <p:nvPr/>
        </p:nvGrpSpPr>
        <p:grpSpPr>
          <a:xfrm rot="862269">
            <a:off x="6278570" y="1986089"/>
            <a:ext cx="2343148" cy="950068"/>
            <a:chOff x="522450" y="1769275"/>
            <a:chExt cx="2343168" cy="950076"/>
          </a:xfrm>
        </p:grpSpPr>
        <p:sp>
          <p:nvSpPr>
            <p:cNvPr id="968" name="Google Shape;968;p104"/>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0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970" name="Google Shape;970;p104"/>
          <p:cNvPicPr preferRelativeResize="0"/>
          <p:nvPr/>
        </p:nvPicPr>
        <p:blipFill>
          <a:blip r:embed="rId3">
            <a:alphaModFix/>
          </a:blip>
          <a:stretch>
            <a:fillRect/>
          </a:stretch>
        </p:blipFill>
        <p:spPr>
          <a:xfrm>
            <a:off x="3324225" y="1640137"/>
            <a:ext cx="2559125" cy="186322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74" name="Shape 974"/>
        <p:cNvGrpSpPr/>
        <p:nvPr/>
      </p:nvGrpSpPr>
      <p:grpSpPr>
        <a:xfrm>
          <a:off x="0" y="0"/>
          <a:ext cx="0" cy="0"/>
          <a:chOff x="0" y="0"/>
          <a:chExt cx="0" cy="0"/>
        </a:xfrm>
      </p:grpSpPr>
      <p:sp>
        <p:nvSpPr>
          <p:cNvPr id="975" name="Google Shape;975;p105"/>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Matching Groups of Images and Numbers</a:t>
            </a:r>
            <a:endParaRPr b="0" sz="2600">
              <a:solidFill>
                <a:schemeClr val="accent5"/>
              </a:solidFill>
              <a:latin typeface="Hepta Slab"/>
              <a:ea typeface="Hepta Slab"/>
              <a:cs typeface="Hepta Slab"/>
              <a:sym typeface="Hepta Slab"/>
            </a:endParaRPr>
          </a:p>
        </p:txBody>
      </p:sp>
      <p:sp>
        <p:nvSpPr>
          <p:cNvPr id="976" name="Google Shape;976;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77" name="Google Shape;977;p105"/>
          <p:cNvPicPr preferRelativeResize="0"/>
          <p:nvPr/>
        </p:nvPicPr>
        <p:blipFill>
          <a:blip r:embed="rId3">
            <a:alphaModFix/>
          </a:blip>
          <a:stretch>
            <a:fillRect/>
          </a:stretch>
        </p:blipFill>
        <p:spPr>
          <a:xfrm>
            <a:off x="5071725" y="1241887"/>
            <a:ext cx="2969000" cy="3298025"/>
          </a:xfrm>
          <a:prstGeom prst="rect">
            <a:avLst/>
          </a:prstGeom>
          <a:noFill/>
          <a:ln cap="flat" cmpd="sng" w="19050">
            <a:solidFill>
              <a:schemeClr val="dk2"/>
            </a:solidFill>
            <a:prstDash val="solid"/>
            <a:round/>
            <a:headEnd len="sm" w="sm" type="none"/>
            <a:tailEnd len="sm" w="sm" type="none"/>
          </a:ln>
        </p:spPr>
      </p:pic>
      <p:sp>
        <p:nvSpPr>
          <p:cNvPr id="978" name="Google Shape;978;p105"/>
          <p:cNvSpPr txBox="1"/>
          <p:nvPr/>
        </p:nvSpPr>
        <p:spPr>
          <a:xfrm>
            <a:off x="658150" y="1604950"/>
            <a:ext cx="3914700" cy="2571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What numbers do you see on this page? </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Let’s say each number together.</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Point to and say each written number on the student page. </a:t>
            </a:r>
            <a:endParaRPr sz="1600">
              <a:latin typeface="Livvic"/>
              <a:ea typeface="Livvic"/>
              <a:cs typeface="Livvic"/>
              <a:sym typeface="Livvic"/>
            </a:endParaRPr>
          </a:p>
          <a:p>
            <a:pPr indent="-330200" lvl="0" marL="457200" rtl="0" algn="l">
              <a:spcBef>
                <a:spcPts val="1000"/>
              </a:spcBef>
              <a:spcAft>
                <a:spcPts val="1000"/>
              </a:spcAft>
              <a:buSzPts val="1600"/>
              <a:buFont typeface="Livvic"/>
              <a:buChar char="●"/>
            </a:pPr>
            <a:r>
              <a:rPr lang="en" sz="1600">
                <a:latin typeface="Livvic"/>
                <a:ea typeface="Livvic"/>
                <a:cs typeface="Livvic"/>
                <a:sym typeface="Livvic"/>
              </a:rPr>
              <a:t>Draw a line from each number to the group of dots that it matches.</a:t>
            </a:r>
            <a:endParaRPr sz="1600">
              <a:latin typeface="Livvic"/>
              <a:ea typeface="Livvic"/>
              <a:cs typeface="Livvic"/>
              <a:sym typeface="Livvic"/>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2" name="Shape 982"/>
        <p:cNvGrpSpPr/>
        <p:nvPr/>
      </p:nvGrpSpPr>
      <p:grpSpPr>
        <a:xfrm>
          <a:off x="0" y="0"/>
          <a:ext cx="0" cy="0"/>
          <a:chOff x="0" y="0"/>
          <a:chExt cx="0" cy="0"/>
        </a:xfrm>
      </p:grpSpPr>
      <p:sp>
        <p:nvSpPr>
          <p:cNvPr id="983" name="Google Shape;983;p106"/>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Different Arrangements, Same Number </a:t>
            </a:r>
            <a:endParaRPr b="0" sz="2600">
              <a:solidFill>
                <a:schemeClr val="accent5"/>
              </a:solidFill>
              <a:latin typeface="Hepta Slab"/>
              <a:ea typeface="Hepta Slab"/>
              <a:cs typeface="Hepta Slab"/>
              <a:sym typeface="Hepta Slab"/>
            </a:endParaRPr>
          </a:p>
        </p:txBody>
      </p:sp>
      <p:sp>
        <p:nvSpPr>
          <p:cNvPr id="984" name="Google Shape;984;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85" name="Google Shape;985;p106"/>
          <p:cNvPicPr preferRelativeResize="0"/>
          <p:nvPr/>
        </p:nvPicPr>
        <p:blipFill>
          <a:blip r:embed="rId3">
            <a:alphaModFix/>
          </a:blip>
          <a:stretch>
            <a:fillRect/>
          </a:stretch>
        </p:blipFill>
        <p:spPr>
          <a:xfrm>
            <a:off x="523875" y="1183474"/>
            <a:ext cx="5070625" cy="1097100"/>
          </a:xfrm>
          <a:prstGeom prst="rect">
            <a:avLst/>
          </a:prstGeom>
          <a:noFill/>
          <a:ln>
            <a:noFill/>
          </a:ln>
        </p:spPr>
      </p:pic>
      <p:pic>
        <p:nvPicPr>
          <p:cNvPr id="986" name="Google Shape;986;p106"/>
          <p:cNvPicPr preferRelativeResize="0"/>
          <p:nvPr/>
        </p:nvPicPr>
        <p:blipFill>
          <a:blip r:embed="rId4">
            <a:alphaModFix/>
          </a:blip>
          <a:stretch>
            <a:fillRect/>
          </a:stretch>
        </p:blipFill>
        <p:spPr>
          <a:xfrm>
            <a:off x="523875" y="2419600"/>
            <a:ext cx="5130679" cy="1097100"/>
          </a:xfrm>
          <a:prstGeom prst="rect">
            <a:avLst/>
          </a:prstGeom>
          <a:noFill/>
          <a:ln>
            <a:noFill/>
          </a:ln>
        </p:spPr>
      </p:pic>
      <p:pic>
        <p:nvPicPr>
          <p:cNvPr id="987" name="Google Shape;987;p106"/>
          <p:cNvPicPr preferRelativeResize="0"/>
          <p:nvPr/>
        </p:nvPicPr>
        <p:blipFill>
          <a:blip r:embed="rId5">
            <a:alphaModFix/>
          </a:blip>
          <a:stretch>
            <a:fillRect/>
          </a:stretch>
        </p:blipFill>
        <p:spPr>
          <a:xfrm>
            <a:off x="6340325" y="2126075"/>
            <a:ext cx="1297300" cy="1268675"/>
          </a:xfrm>
          <a:prstGeom prst="rect">
            <a:avLst/>
          </a:prstGeom>
          <a:noFill/>
          <a:ln cap="flat" cmpd="sng" w="19050">
            <a:solidFill>
              <a:schemeClr val="dk2"/>
            </a:solidFill>
            <a:prstDash val="solid"/>
            <a:round/>
            <a:headEnd len="sm" w="sm" type="none"/>
            <a:tailEnd len="sm" w="sm" type="none"/>
          </a:ln>
        </p:spPr>
      </p:pic>
      <p:sp>
        <p:nvSpPr>
          <p:cNvPr id="988" name="Google Shape;988;p106"/>
          <p:cNvSpPr txBox="1"/>
          <p:nvPr/>
        </p:nvSpPr>
        <p:spPr>
          <a:xfrm>
            <a:off x="5887400" y="1183475"/>
            <a:ext cx="2628900" cy="153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 you notice?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do you wonder?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Where do you think I should place this card? Why do you think that?</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2" name="Shape 992"/>
        <p:cNvGrpSpPr/>
        <p:nvPr/>
      </p:nvGrpSpPr>
      <p:grpSpPr>
        <a:xfrm>
          <a:off x="0" y="0"/>
          <a:ext cx="0" cy="0"/>
          <a:chOff x="0" y="0"/>
          <a:chExt cx="0" cy="0"/>
        </a:xfrm>
      </p:grpSpPr>
      <p:sp>
        <p:nvSpPr>
          <p:cNvPr id="993" name="Google Shape;993;p107"/>
          <p:cNvSpPr txBox="1"/>
          <p:nvPr>
            <p:ph type="ctrTitle"/>
          </p:nvPr>
        </p:nvSpPr>
        <p:spPr>
          <a:xfrm>
            <a:off x="708200" y="719525"/>
            <a:ext cx="72723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994" name="Google Shape;994;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95" name="Google Shape;995;p107"/>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Less, Same, More 				     Number Race				Shake and Spill</a:t>
            </a:r>
            <a:endParaRPr/>
          </a:p>
        </p:txBody>
      </p:sp>
      <p:pic>
        <p:nvPicPr>
          <p:cNvPr id="996" name="Google Shape;996;p107"/>
          <p:cNvPicPr preferRelativeResize="0"/>
          <p:nvPr/>
        </p:nvPicPr>
        <p:blipFill>
          <a:blip r:embed="rId3">
            <a:alphaModFix/>
          </a:blip>
          <a:stretch>
            <a:fillRect/>
          </a:stretch>
        </p:blipFill>
        <p:spPr>
          <a:xfrm>
            <a:off x="6624625" y="1852438"/>
            <a:ext cx="1618154" cy="1206600"/>
          </a:xfrm>
          <a:prstGeom prst="rect">
            <a:avLst/>
          </a:prstGeom>
          <a:noFill/>
          <a:ln cap="flat" cmpd="sng" w="19050">
            <a:solidFill>
              <a:schemeClr val="dk2"/>
            </a:solidFill>
            <a:prstDash val="solid"/>
            <a:round/>
            <a:headEnd len="sm" w="sm" type="none"/>
            <a:tailEnd len="sm" w="sm" type="none"/>
          </a:ln>
        </p:spPr>
      </p:pic>
      <p:pic>
        <p:nvPicPr>
          <p:cNvPr id="997" name="Google Shape;997;p107"/>
          <p:cNvPicPr preferRelativeResize="0"/>
          <p:nvPr/>
        </p:nvPicPr>
        <p:blipFill>
          <a:blip r:embed="rId4">
            <a:alphaModFix/>
          </a:blip>
          <a:stretch>
            <a:fillRect/>
          </a:stretch>
        </p:blipFill>
        <p:spPr>
          <a:xfrm>
            <a:off x="1031100" y="1888795"/>
            <a:ext cx="1852625" cy="1365917"/>
          </a:xfrm>
          <a:prstGeom prst="rect">
            <a:avLst/>
          </a:prstGeom>
          <a:noFill/>
          <a:ln cap="flat" cmpd="sng" w="19050">
            <a:solidFill>
              <a:schemeClr val="dk2"/>
            </a:solidFill>
            <a:prstDash val="solid"/>
            <a:round/>
            <a:headEnd len="sm" w="sm" type="none"/>
            <a:tailEnd len="sm" w="sm" type="none"/>
          </a:ln>
        </p:spPr>
      </p:pic>
      <p:pic>
        <p:nvPicPr>
          <p:cNvPr id="998" name="Google Shape;998;p107"/>
          <p:cNvPicPr preferRelativeResize="0"/>
          <p:nvPr/>
        </p:nvPicPr>
        <p:blipFill>
          <a:blip r:embed="rId5">
            <a:alphaModFix/>
          </a:blip>
          <a:stretch>
            <a:fillRect/>
          </a:stretch>
        </p:blipFill>
        <p:spPr>
          <a:xfrm>
            <a:off x="3873675" y="1875710"/>
            <a:ext cx="1898913" cy="1392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2" name="Shape 1002"/>
        <p:cNvGrpSpPr/>
        <p:nvPr/>
      </p:nvGrpSpPr>
      <p:grpSpPr>
        <a:xfrm>
          <a:off x="0" y="0"/>
          <a:ext cx="0" cy="0"/>
          <a:chOff x="0" y="0"/>
          <a:chExt cx="0" cy="0"/>
        </a:xfrm>
      </p:grpSpPr>
      <p:sp>
        <p:nvSpPr>
          <p:cNvPr id="1003" name="Google Shape;1003;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04" name="Google Shape;1004;p108"/>
          <p:cNvPicPr preferRelativeResize="0"/>
          <p:nvPr/>
        </p:nvPicPr>
        <p:blipFill>
          <a:blip r:embed="rId3">
            <a:alphaModFix/>
          </a:blip>
          <a:stretch>
            <a:fillRect/>
          </a:stretch>
        </p:blipFill>
        <p:spPr>
          <a:xfrm>
            <a:off x="3711871" y="691300"/>
            <a:ext cx="1439725" cy="1289900"/>
          </a:xfrm>
          <a:prstGeom prst="rect">
            <a:avLst/>
          </a:prstGeom>
          <a:noFill/>
          <a:ln>
            <a:noFill/>
          </a:ln>
        </p:spPr>
      </p:pic>
      <p:pic>
        <p:nvPicPr>
          <p:cNvPr id="1005" name="Google Shape;1005;p108"/>
          <p:cNvPicPr preferRelativeResize="0"/>
          <p:nvPr/>
        </p:nvPicPr>
        <p:blipFill>
          <a:blip r:embed="rId4">
            <a:alphaModFix/>
          </a:blip>
          <a:stretch>
            <a:fillRect/>
          </a:stretch>
        </p:blipFill>
        <p:spPr>
          <a:xfrm>
            <a:off x="2113800" y="767698"/>
            <a:ext cx="980400" cy="1065652"/>
          </a:xfrm>
          <a:prstGeom prst="rect">
            <a:avLst/>
          </a:prstGeom>
          <a:noFill/>
          <a:ln>
            <a:noFill/>
          </a:ln>
        </p:spPr>
      </p:pic>
      <p:pic>
        <p:nvPicPr>
          <p:cNvPr id="1006" name="Google Shape;1006;p108"/>
          <p:cNvPicPr preferRelativeResize="0"/>
          <p:nvPr/>
        </p:nvPicPr>
        <p:blipFill>
          <a:blip r:embed="rId5">
            <a:alphaModFix/>
          </a:blip>
          <a:stretch>
            <a:fillRect/>
          </a:stretch>
        </p:blipFill>
        <p:spPr>
          <a:xfrm>
            <a:off x="5629375" y="907600"/>
            <a:ext cx="1933575" cy="600075"/>
          </a:xfrm>
          <a:prstGeom prst="rect">
            <a:avLst/>
          </a:prstGeom>
          <a:noFill/>
          <a:ln>
            <a:noFill/>
          </a:ln>
        </p:spPr>
      </p:pic>
      <p:sp>
        <p:nvSpPr>
          <p:cNvPr id="1007" name="Google Shape;1007;p108"/>
          <p:cNvSpPr txBox="1"/>
          <p:nvPr/>
        </p:nvSpPr>
        <p:spPr>
          <a:xfrm>
            <a:off x="586750" y="2155025"/>
            <a:ext cx="7879500" cy="21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“Mai matched the dots in the 5-frame and the hearts to the number 5. Diego says that the hearts and dots can’t both show 5 because the hearts are in a circle and the dots are in a line in a 5-frame. </a:t>
            </a:r>
            <a:endParaRPr sz="2000">
              <a:latin typeface="Livvic"/>
              <a:ea typeface="Livvic"/>
              <a:cs typeface="Livvic"/>
              <a:sym typeface="Livvic"/>
            </a:endParaRPr>
          </a:p>
          <a:p>
            <a:pPr indent="0" lvl="0" marL="0" rtl="0" algn="l">
              <a:spcBef>
                <a:spcPts val="0"/>
              </a:spcBef>
              <a:spcAft>
                <a:spcPts val="0"/>
              </a:spcAft>
              <a:buNone/>
            </a:pPr>
            <a:r>
              <a:t/>
            </a:r>
            <a:endParaRPr sz="2000">
              <a:latin typeface="Livvic"/>
              <a:ea typeface="Livvic"/>
              <a:cs typeface="Livvic"/>
              <a:sym typeface="Livvic"/>
            </a:endParaRPr>
          </a:p>
          <a:p>
            <a:pPr indent="0" lvl="0" marL="0" rtl="0" algn="ctr">
              <a:spcBef>
                <a:spcPts val="0"/>
              </a:spcBef>
              <a:spcAft>
                <a:spcPts val="0"/>
              </a:spcAft>
              <a:buNone/>
            </a:pPr>
            <a:r>
              <a:rPr lang="en" sz="2000">
                <a:latin typeface="Livvic"/>
                <a:ea typeface="Livvic"/>
                <a:cs typeface="Livvic"/>
                <a:sym typeface="Livvic"/>
              </a:rPr>
              <a:t>What do you think?”</a:t>
            </a:r>
            <a:endParaRPr sz="2000">
              <a:latin typeface="Livvic"/>
              <a:ea typeface="Livvic"/>
              <a:cs typeface="Livvic"/>
              <a:sym typeface="Livvic"/>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11" name="Shape 1011"/>
        <p:cNvGrpSpPr/>
        <p:nvPr/>
      </p:nvGrpSpPr>
      <p:grpSpPr>
        <a:xfrm>
          <a:off x="0" y="0"/>
          <a:ext cx="0" cy="0"/>
          <a:chOff x="0" y="0"/>
          <a:chExt cx="0" cy="0"/>
        </a:xfrm>
      </p:grpSpPr>
      <p:sp>
        <p:nvSpPr>
          <p:cNvPr id="1012" name="Google Shape;1012;p109"/>
          <p:cNvSpPr txBox="1"/>
          <p:nvPr>
            <p:ph type="ctrTitle"/>
          </p:nvPr>
        </p:nvSpPr>
        <p:spPr>
          <a:xfrm>
            <a:off x="1086800" y="1951200"/>
            <a:ext cx="6235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Count Out Objects</a:t>
            </a:r>
            <a:endParaRPr sz="4400">
              <a:solidFill>
                <a:srgbClr val="434343"/>
              </a:solidFill>
              <a:latin typeface="Hepta Slab"/>
              <a:ea typeface="Hepta Slab"/>
              <a:cs typeface="Hepta Slab"/>
              <a:sym typeface="Hepta Slab"/>
            </a:endParaRPr>
          </a:p>
        </p:txBody>
      </p:sp>
      <p:sp>
        <p:nvSpPr>
          <p:cNvPr id="1013" name="Google Shape;1013;p109"/>
          <p:cNvSpPr txBox="1"/>
          <p:nvPr/>
        </p:nvSpPr>
        <p:spPr>
          <a:xfrm>
            <a:off x="2342000" y="2611325"/>
            <a:ext cx="5460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toppings we need to put on our pizza.</a:t>
            </a:r>
            <a:endParaRPr>
              <a:latin typeface="Quicksand"/>
              <a:ea typeface="Quicksand"/>
              <a:cs typeface="Quicksand"/>
              <a:sym typeface="Quicksand"/>
            </a:endParaRPr>
          </a:p>
        </p:txBody>
      </p:sp>
      <p:sp>
        <p:nvSpPr>
          <p:cNvPr id="1014" name="Google Shape;1014;p109"/>
          <p:cNvSpPr/>
          <p:nvPr/>
        </p:nvSpPr>
        <p:spPr>
          <a:xfrm>
            <a:off x="189807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0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K.CC.B.5, K.CC.C.6</a:t>
            </a:r>
            <a:endParaRPr sz="1100">
              <a:latin typeface="Quicksand"/>
              <a:ea typeface="Quicksand"/>
              <a:cs typeface="Quicksand"/>
              <a:sym typeface="Quicksand"/>
            </a:endParaRPr>
          </a:p>
        </p:txBody>
      </p:sp>
      <p:sp>
        <p:nvSpPr>
          <p:cNvPr id="1016" name="Google Shape;1016;p10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0" name="Shape 1020"/>
        <p:cNvGrpSpPr/>
        <p:nvPr/>
      </p:nvGrpSpPr>
      <p:grpSpPr>
        <a:xfrm>
          <a:off x="0" y="0"/>
          <a:ext cx="0" cy="0"/>
          <a:chOff x="0" y="0"/>
          <a:chExt cx="0" cy="0"/>
        </a:xfrm>
      </p:grpSpPr>
      <p:sp>
        <p:nvSpPr>
          <p:cNvPr id="1021" name="Google Shape;1021;p110"/>
          <p:cNvSpPr txBox="1"/>
          <p:nvPr>
            <p:ph type="ctrTitle"/>
          </p:nvPr>
        </p:nvSpPr>
        <p:spPr>
          <a:xfrm>
            <a:off x="657200" y="8011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Choral Count: </a:t>
            </a:r>
            <a:endParaRPr sz="26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Extending the Count Sequence </a:t>
            </a:r>
            <a:endParaRPr b="0" sz="2600">
              <a:solidFill>
                <a:schemeClr val="accent5"/>
              </a:solidFill>
              <a:latin typeface="Hepta Slab"/>
              <a:ea typeface="Hepta Slab"/>
              <a:cs typeface="Hepta Slab"/>
              <a:sym typeface="Hepta Slab"/>
            </a:endParaRPr>
          </a:p>
        </p:txBody>
      </p:sp>
      <p:sp>
        <p:nvSpPr>
          <p:cNvPr id="1022" name="Google Shape;1022;p110"/>
          <p:cNvSpPr txBox="1"/>
          <p:nvPr>
            <p:ph idx="4294967295" type="title"/>
          </p:nvPr>
        </p:nvSpPr>
        <p:spPr>
          <a:xfrm>
            <a:off x="1287775" y="1857400"/>
            <a:ext cx="6396900" cy="84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count to 20.</a:t>
            </a:r>
            <a:endParaRPr>
              <a:latin typeface="Quicksand"/>
              <a:ea typeface="Quicksand"/>
              <a:cs typeface="Quicksand"/>
              <a:sym typeface="Quicksand"/>
            </a:endParaRPr>
          </a:p>
        </p:txBody>
      </p:sp>
      <p:sp>
        <p:nvSpPr>
          <p:cNvPr id="1023" name="Google Shape;1023;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24" name="Google Shape;1024;p110"/>
          <p:cNvPicPr preferRelativeResize="0"/>
          <p:nvPr/>
        </p:nvPicPr>
        <p:blipFill>
          <a:blip r:embed="rId3">
            <a:alphaModFix/>
          </a:blip>
          <a:stretch>
            <a:fillRect/>
          </a:stretch>
        </p:blipFill>
        <p:spPr>
          <a:xfrm>
            <a:off x="3367125" y="2844175"/>
            <a:ext cx="2467617" cy="176832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8" name="Shape 1028"/>
        <p:cNvGrpSpPr/>
        <p:nvPr/>
      </p:nvGrpSpPr>
      <p:grpSpPr>
        <a:xfrm>
          <a:off x="0" y="0"/>
          <a:ext cx="0" cy="0"/>
          <a:chOff x="0" y="0"/>
          <a:chExt cx="0" cy="0"/>
        </a:xfrm>
      </p:grpSpPr>
      <p:sp>
        <p:nvSpPr>
          <p:cNvPr id="1029" name="Google Shape;1029;p111"/>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Toppings on Pizza</a:t>
            </a:r>
            <a:endParaRPr b="0" sz="3000">
              <a:solidFill>
                <a:schemeClr val="accent5"/>
              </a:solidFill>
              <a:latin typeface="Hepta Slab"/>
              <a:ea typeface="Hepta Slab"/>
              <a:cs typeface="Hepta Slab"/>
              <a:sym typeface="Hepta Slab"/>
            </a:endParaRPr>
          </a:p>
        </p:txBody>
      </p:sp>
      <p:sp>
        <p:nvSpPr>
          <p:cNvPr id="1030" name="Google Shape;1030;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31" name="Google Shape;1031;p111"/>
          <p:cNvPicPr preferRelativeResize="0"/>
          <p:nvPr/>
        </p:nvPicPr>
        <p:blipFill>
          <a:blip r:embed="rId3">
            <a:alphaModFix/>
          </a:blip>
          <a:stretch>
            <a:fillRect/>
          </a:stretch>
        </p:blipFill>
        <p:spPr>
          <a:xfrm>
            <a:off x="559600" y="1145800"/>
            <a:ext cx="2220275" cy="2142700"/>
          </a:xfrm>
          <a:prstGeom prst="rect">
            <a:avLst/>
          </a:prstGeom>
          <a:noFill/>
          <a:ln cap="flat" cmpd="sng" w="19050">
            <a:solidFill>
              <a:schemeClr val="dk2"/>
            </a:solidFill>
            <a:prstDash val="solid"/>
            <a:round/>
            <a:headEnd len="sm" w="sm" type="none"/>
            <a:tailEnd len="sm" w="sm" type="none"/>
          </a:ln>
        </p:spPr>
      </p:pic>
      <p:pic>
        <p:nvPicPr>
          <p:cNvPr id="1032" name="Google Shape;1032;p111"/>
          <p:cNvPicPr preferRelativeResize="0"/>
          <p:nvPr/>
        </p:nvPicPr>
        <p:blipFill>
          <a:blip r:embed="rId4">
            <a:alphaModFix/>
          </a:blip>
          <a:stretch>
            <a:fillRect/>
          </a:stretch>
        </p:blipFill>
        <p:spPr>
          <a:xfrm>
            <a:off x="2934650" y="2026450"/>
            <a:ext cx="1930775" cy="2550325"/>
          </a:xfrm>
          <a:prstGeom prst="rect">
            <a:avLst/>
          </a:prstGeom>
          <a:noFill/>
          <a:ln cap="flat" cmpd="sng" w="19050">
            <a:solidFill>
              <a:schemeClr val="dk2"/>
            </a:solidFill>
            <a:prstDash val="solid"/>
            <a:round/>
            <a:headEnd len="sm" w="sm" type="none"/>
            <a:tailEnd len="sm" w="sm" type="none"/>
          </a:ln>
        </p:spPr>
      </p:pic>
      <p:sp>
        <p:nvSpPr>
          <p:cNvPr id="1033" name="Google Shape;1033;p111"/>
          <p:cNvSpPr txBox="1"/>
          <p:nvPr/>
        </p:nvSpPr>
        <p:spPr>
          <a:xfrm>
            <a:off x="4941600" y="1269200"/>
            <a:ext cx="3846300" cy="31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ivvic"/>
                <a:ea typeface="Livvic"/>
                <a:cs typeface="Livvic"/>
                <a:sym typeface="Livvic"/>
              </a:rPr>
              <a:t>What is your favorite pizza topping?</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rPr lang="en" sz="1800">
                <a:latin typeface="Livvic"/>
                <a:ea typeface="Livvic"/>
                <a:cs typeface="Livvic"/>
                <a:sym typeface="Livvic"/>
              </a:rPr>
              <a:t>If my partner showed me this card, how many pizza toppings should I add to my pizza?</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b="1" lang="en" sz="1500">
                <a:latin typeface="Livvic"/>
                <a:ea typeface="Livvic"/>
                <a:cs typeface="Livvic"/>
                <a:sym typeface="Livvic"/>
              </a:rPr>
              <a:t>Pick a card and show it to your partner. Your partner puts that many pizza toppings on the pizza. Check to make sure your partner put the right number of toppings on the pizza. Take turns until you use all of the cards.</a:t>
            </a:r>
            <a:endParaRPr b="1" sz="15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sp>
        <p:nvSpPr>
          <p:cNvPr id="1034" name="Google Shape;1034;p111"/>
          <p:cNvSpPr/>
          <p:nvPr/>
        </p:nvSpPr>
        <p:spPr>
          <a:xfrm>
            <a:off x="3922525" y="2026450"/>
            <a:ext cx="942900" cy="3858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8" name="Shape 1038"/>
        <p:cNvGrpSpPr/>
        <p:nvPr/>
      </p:nvGrpSpPr>
      <p:grpSpPr>
        <a:xfrm>
          <a:off x="0" y="0"/>
          <a:ext cx="0" cy="0"/>
          <a:chOff x="0" y="0"/>
          <a:chExt cx="0" cy="0"/>
        </a:xfrm>
      </p:grpSpPr>
      <p:sp>
        <p:nvSpPr>
          <p:cNvPr id="1039" name="Google Shape;1039;p112"/>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Posters with Objects </a:t>
            </a:r>
            <a:endParaRPr b="0" sz="3000">
              <a:solidFill>
                <a:schemeClr val="accent5"/>
              </a:solidFill>
              <a:latin typeface="Hepta Slab"/>
              <a:ea typeface="Hepta Slab"/>
              <a:cs typeface="Hepta Slab"/>
              <a:sym typeface="Hepta Slab"/>
            </a:endParaRPr>
          </a:p>
        </p:txBody>
      </p:sp>
      <p:sp>
        <p:nvSpPr>
          <p:cNvPr id="1040" name="Google Shape;1040;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41" name="Google Shape;1041;p112"/>
          <p:cNvSpPr txBox="1"/>
          <p:nvPr/>
        </p:nvSpPr>
        <p:spPr>
          <a:xfrm>
            <a:off x="4715825" y="1269200"/>
            <a:ext cx="4072200" cy="3121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You are going to make a poster with your group. Use things from our classroom to make groups of objects to show the number on your poster.</a:t>
            </a:r>
            <a:endParaRPr sz="1800">
              <a:latin typeface="Livvic"/>
              <a:ea typeface="Livvic"/>
              <a:cs typeface="Livvic"/>
              <a:sym typeface="Livvic"/>
            </a:endParaRPr>
          </a:p>
          <a:p>
            <a:pPr indent="0" lvl="0" marL="457200" rtl="0" algn="l">
              <a:spcBef>
                <a:spcPts val="0"/>
              </a:spcBef>
              <a:spcAft>
                <a:spcPts val="0"/>
              </a:spcAft>
              <a:buNone/>
            </a:pPr>
            <a:r>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Walk around and look at the posters that other groups made. What do you notice? How are the other posters the same as your poster? How are they different?</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pic>
        <p:nvPicPr>
          <p:cNvPr id="1042" name="Google Shape;1042;p112"/>
          <p:cNvPicPr preferRelativeResize="0"/>
          <p:nvPr/>
        </p:nvPicPr>
        <p:blipFill>
          <a:blip r:embed="rId3">
            <a:alphaModFix/>
          </a:blip>
          <a:stretch>
            <a:fillRect/>
          </a:stretch>
        </p:blipFill>
        <p:spPr>
          <a:xfrm>
            <a:off x="831050" y="1890671"/>
            <a:ext cx="3562350" cy="16002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6" name="Shape 1046"/>
        <p:cNvGrpSpPr/>
        <p:nvPr/>
      </p:nvGrpSpPr>
      <p:grpSpPr>
        <a:xfrm>
          <a:off x="0" y="0"/>
          <a:ext cx="0" cy="0"/>
          <a:chOff x="0" y="0"/>
          <a:chExt cx="0" cy="0"/>
        </a:xfrm>
      </p:grpSpPr>
      <p:sp>
        <p:nvSpPr>
          <p:cNvPr id="1047" name="Google Shape;1047;p113"/>
          <p:cNvSpPr txBox="1"/>
          <p:nvPr>
            <p:ph type="ctrTitle"/>
          </p:nvPr>
        </p:nvSpPr>
        <p:spPr>
          <a:xfrm>
            <a:off x="679625" y="876700"/>
            <a:ext cx="72723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chemeClr val="accent5"/>
                </a:solidFill>
                <a:latin typeface="Hepta Slab"/>
                <a:ea typeface="Hepta Slab"/>
                <a:cs typeface="Hepta Slab"/>
                <a:sym typeface="Hepta Slab"/>
              </a:rPr>
              <a:t>Centers: Choice Time</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1048" name="Google Shape;1048;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049" name="Google Shape;1049;p113"/>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Math Stories				      Math Fingers				   Shake and Spill</a:t>
            </a:r>
            <a:endParaRPr/>
          </a:p>
        </p:txBody>
      </p:sp>
      <p:pic>
        <p:nvPicPr>
          <p:cNvPr id="1050" name="Google Shape;1050;p113"/>
          <p:cNvPicPr preferRelativeResize="0"/>
          <p:nvPr/>
        </p:nvPicPr>
        <p:blipFill>
          <a:blip r:embed="rId3">
            <a:alphaModFix/>
          </a:blip>
          <a:stretch>
            <a:fillRect/>
          </a:stretch>
        </p:blipFill>
        <p:spPr>
          <a:xfrm>
            <a:off x="3914763" y="1968450"/>
            <a:ext cx="1852625" cy="1206600"/>
          </a:xfrm>
          <a:prstGeom prst="rect">
            <a:avLst/>
          </a:prstGeom>
          <a:noFill/>
          <a:ln cap="flat" cmpd="sng" w="19050">
            <a:solidFill>
              <a:schemeClr val="dk2"/>
            </a:solidFill>
            <a:prstDash val="solid"/>
            <a:round/>
            <a:headEnd len="sm" w="sm" type="none"/>
            <a:tailEnd len="sm" w="sm" type="none"/>
          </a:ln>
        </p:spPr>
      </p:pic>
      <p:pic>
        <p:nvPicPr>
          <p:cNvPr id="1051" name="Google Shape;1051;p113"/>
          <p:cNvPicPr preferRelativeResize="0"/>
          <p:nvPr/>
        </p:nvPicPr>
        <p:blipFill>
          <a:blip r:embed="rId4">
            <a:alphaModFix/>
          </a:blip>
          <a:stretch>
            <a:fillRect/>
          </a:stretch>
        </p:blipFill>
        <p:spPr>
          <a:xfrm>
            <a:off x="6624625" y="1852438"/>
            <a:ext cx="1618154" cy="1206600"/>
          </a:xfrm>
          <a:prstGeom prst="rect">
            <a:avLst/>
          </a:prstGeom>
          <a:noFill/>
          <a:ln cap="flat" cmpd="sng" w="19050">
            <a:solidFill>
              <a:schemeClr val="dk2"/>
            </a:solidFill>
            <a:prstDash val="solid"/>
            <a:round/>
            <a:headEnd len="sm" w="sm" type="none"/>
            <a:tailEnd len="sm" w="sm" type="none"/>
          </a:ln>
        </p:spPr>
      </p:pic>
      <p:pic>
        <p:nvPicPr>
          <p:cNvPr id="1052" name="Google Shape;1052;p113"/>
          <p:cNvPicPr preferRelativeResize="0"/>
          <p:nvPr/>
        </p:nvPicPr>
        <p:blipFill>
          <a:blip r:embed="rId5">
            <a:alphaModFix/>
          </a:blip>
          <a:stretch>
            <a:fillRect/>
          </a:stretch>
        </p:blipFill>
        <p:spPr>
          <a:xfrm>
            <a:off x="1194582" y="1914788"/>
            <a:ext cx="1756874" cy="1260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56" name="Shape 1056"/>
        <p:cNvGrpSpPr/>
        <p:nvPr/>
      </p:nvGrpSpPr>
      <p:grpSpPr>
        <a:xfrm>
          <a:off x="0" y="0"/>
          <a:ext cx="0" cy="0"/>
          <a:chOff x="0" y="0"/>
          <a:chExt cx="0" cy="0"/>
        </a:xfrm>
      </p:grpSpPr>
      <p:sp>
        <p:nvSpPr>
          <p:cNvPr id="1057" name="Google Shape;1057;p114"/>
          <p:cNvSpPr txBox="1"/>
          <p:nvPr>
            <p:ph type="ctrTitle"/>
          </p:nvPr>
        </p:nvSpPr>
        <p:spPr>
          <a:xfrm>
            <a:off x="1331950" y="280425"/>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Today we found 1 less and 1 more than a given number. </a:t>
            </a:r>
            <a:r>
              <a:rPr lang="en" sz="2000">
                <a:solidFill>
                  <a:schemeClr val="accent5"/>
                </a:solidFill>
                <a:latin typeface="Hepta Slab"/>
                <a:ea typeface="Hepta Slab"/>
                <a:cs typeface="Hepta Slab"/>
                <a:sym typeface="Hepta Slab"/>
              </a:rPr>
              <a:t>”</a:t>
            </a:r>
            <a:endParaRPr sz="3000">
              <a:solidFill>
                <a:schemeClr val="accent4"/>
              </a:solidFill>
              <a:latin typeface="Hepta Slab"/>
              <a:ea typeface="Hepta Slab"/>
              <a:cs typeface="Hepta Slab"/>
              <a:sym typeface="Hepta Slab"/>
            </a:endParaRPr>
          </a:p>
        </p:txBody>
      </p:sp>
      <p:sp>
        <p:nvSpPr>
          <p:cNvPr id="1058" name="Google Shape;1058;p11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59" name="Google Shape;1059;p114"/>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060" name="Google Shape;1060;p11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061" name="Google Shape;1061;p114"/>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062" name="Google Shape;1062;p114"/>
          <p:cNvSpPr/>
          <p:nvPr/>
        </p:nvSpPr>
        <p:spPr>
          <a:xfrm flipH="1">
            <a:off x="1294530" y="1216375"/>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3" name="Google Shape;1063;p114"/>
          <p:cNvPicPr preferRelativeResize="0"/>
          <p:nvPr/>
        </p:nvPicPr>
        <p:blipFill>
          <a:blip r:embed="rId3">
            <a:alphaModFix/>
          </a:blip>
          <a:stretch>
            <a:fillRect/>
          </a:stretch>
        </p:blipFill>
        <p:spPr>
          <a:xfrm>
            <a:off x="3485928" y="2345075"/>
            <a:ext cx="2522675" cy="2232050"/>
          </a:xfrm>
          <a:prstGeom prst="rect">
            <a:avLst/>
          </a:prstGeom>
          <a:noFill/>
          <a:ln>
            <a:noFill/>
          </a:ln>
        </p:spPr>
      </p:pic>
      <p:sp>
        <p:nvSpPr>
          <p:cNvPr id="1064" name="Google Shape;1064;p114"/>
          <p:cNvSpPr txBox="1"/>
          <p:nvPr/>
        </p:nvSpPr>
        <p:spPr>
          <a:xfrm>
            <a:off x="1508325" y="1343925"/>
            <a:ext cx="15489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1"/>
                </a:solidFill>
                <a:latin typeface="Livvic"/>
                <a:ea typeface="Livvic"/>
                <a:cs typeface="Livvic"/>
                <a:sym typeface="Livvic"/>
              </a:rPr>
              <a:t>What other things could we do to show the number 9?</a:t>
            </a:r>
            <a:endParaRPr sz="1600">
              <a:latin typeface="Livvic"/>
              <a:ea typeface="Livvic"/>
              <a:cs typeface="Livvic"/>
              <a:sym typeface="Livvic"/>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68" name="Shape 1068"/>
        <p:cNvGrpSpPr/>
        <p:nvPr/>
      </p:nvGrpSpPr>
      <p:grpSpPr>
        <a:xfrm>
          <a:off x="0" y="0"/>
          <a:ext cx="0" cy="0"/>
          <a:chOff x="0" y="0"/>
          <a:chExt cx="0" cy="0"/>
        </a:xfrm>
      </p:grpSpPr>
      <p:sp>
        <p:nvSpPr>
          <p:cNvPr id="1069" name="Google Shape;1069;p115"/>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Draw Images</a:t>
            </a:r>
            <a:endParaRPr sz="4400">
              <a:solidFill>
                <a:srgbClr val="434343"/>
              </a:solidFill>
              <a:latin typeface="Hepta Slab"/>
              <a:ea typeface="Hepta Slab"/>
              <a:cs typeface="Hepta Slab"/>
              <a:sym typeface="Hepta Slab"/>
            </a:endParaRPr>
          </a:p>
        </p:txBody>
      </p:sp>
      <p:sp>
        <p:nvSpPr>
          <p:cNvPr id="1070" name="Google Shape;1070;p115"/>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things to draw.</a:t>
            </a:r>
            <a:endParaRPr>
              <a:latin typeface="Quicksand"/>
              <a:ea typeface="Quicksand"/>
              <a:cs typeface="Quicksand"/>
              <a:sym typeface="Quicksand"/>
            </a:endParaRPr>
          </a:p>
        </p:txBody>
      </p:sp>
      <p:sp>
        <p:nvSpPr>
          <p:cNvPr id="1071" name="Google Shape;1071;p115"/>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1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K.CC.A.3, K.CC.B.5, K.CC.C.6</a:t>
            </a:r>
            <a:endParaRPr sz="1100">
              <a:latin typeface="Quicksand"/>
              <a:ea typeface="Quicksand"/>
              <a:cs typeface="Quicksand"/>
              <a:sym typeface="Quicksand"/>
            </a:endParaRPr>
          </a:p>
        </p:txBody>
      </p:sp>
      <p:sp>
        <p:nvSpPr>
          <p:cNvPr id="1073" name="Google Shape;1073;p11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7" name="Shape 1077"/>
        <p:cNvGrpSpPr/>
        <p:nvPr/>
      </p:nvGrpSpPr>
      <p:grpSpPr>
        <a:xfrm>
          <a:off x="0" y="0"/>
          <a:ext cx="0" cy="0"/>
          <a:chOff x="0" y="0"/>
          <a:chExt cx="0" cy="0"/>
        </a:xfrm>
      </p:grpSpPr>
      <p:sp>
        <p:nvSpPr>
          <p:cNvPr id="1078" name="Google Shape;1078;p116"/>
          <p:cNvSpPr txBox="1"/>
          <p:nvPr>
            <p:ph type="ctrTitle"/>
          </p:nvPr>
        </p:nvSpPr>
        <p:spPr>
          <a:xfrm>
            <a:off x="657200" y="8011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Choral Count: Count 1-20</a:t>
            </a:r>
            <a:r>
              <a:rPr lang="en" sz="2600">
                <a:solidFill>
                  <a:schemeClr val="accent5"/>
                </a:solidFill>
                <a:latin typeface="Hepta Slab"/>
                <a:ea typeface="Hepta Slab"/>
                <a:cs typeface="Hepta Slab"/>
                <a:sym typeface="Hepta Slab"/>
              </a:rPr>
              <a:t> </a:t>
            </a:r>
            <a:endParaRPr b="0" sz="2600">
              <a:solidFill>
                <a:schemeClr val="accent5"/>
              </a:solidFill>
              <a:latin typeface="Hepta Slab"/>
              <a:ea typeface="Hepta Slab"/>
              <a:cs typeface="Hepta Slab"/>
              <a:sym typeface="Hepta Slab"/>
            </a:endParaRPr>
          </a:p>
        </p:txBody>
      </p:sp>
      <p:sp>
        <p:nvSpPr>
          <p:cNvPr id="1079" name="Google Shape;1079;p116"/>
          <p:cNvSpPr txBox="1"/>
          <p:nvPr>
            <p:ph idx="4294967295" type="title"/>
          </p:nvPr>
        </p:nvSpPr>
        <p:spPr>
          <a:xfrm>
            <a:off x="1287775" y="1857400"/>
            <a:ext cx="6396900" cy="84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count to 20.</a:t>
            </a:r>
            <a:endParaRPr>
              <a:latin typeface="Quicksand"/>
              <a:ea typeface="Quicksand"/>
              <a:cs typeface="Quicksand"/>
              <a:sym typeface="Quicksand"/>
            </a:endParaRPr>
          </a:p>
        </p:txBody>
      </p:sp>
      <p:sp>
        <p:nvSpPr>
          <p:cNvPr id="1080" name="Google Shape;1080;p11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81" name="Google Shape;1081;p116"/>
          <p:cNvPicPr preferRelativeResize="0"/>
          <p:nvPr/>
        </p:nvPicPr>
        <p:blipFill>
          <a:blip r:embed="rId3">
            <a:alphaModFix/>
          </a:blip>
          <a:stretch>
            <a:fillRect/>
          </a:stretch>
        </p:blipFill>
        <p:spPr>
          <a:xfrm>
            <a:off x="3367125" y="2844175"/>
            <a:ext cx="2467617" cy="176832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5" name="Shape 1085"/>
        <p:cNvGrpSpPr/>
        <p:nvPr/>
      </p:nvGrpSpPr>
      <p:grpSpPr>
        <a:xfrm>
          <a:off x="0" y="0"/>
          <a:ext cx="0" cy="0"/>
          <a:chOff x="0" y="0"/>
          <a:chExt cx="0" cy="0"/>
        </a:xfrm>
      </p:grpSpPr>
      <p:sp>
        <p:nvSpPr>
          <p:cNvPr id="1086" name="Google Shape;1086;p117"/>
          <p:cNvSpPr txBox="1"/>
          <p:nvPr>
            <p:ph type="ctrTitle"/>
          </p:nvPr>
        </p:nvSpPr>
        <p:spPr>
          <a:xfrm>
            <a:off x="685800" y="544400"/>
            <a:ext cx="7772400" cy="61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Posters with Drawings </a:t>
            </a:r>
            <a:endParaRPr b="0" sz="3000">
              <a:solidFill>
                <a:schemeClr val="accent5"/>
              </a:solidFill>
              <a:latin typeface="Hepta Slab"/>
              <a:ea typeface="Hepta Slab"/>
              <a:cs typeface="Hepta Slab"/>
              <a:sym typeface="Hepta Slab"/>
            </a:endParaRPr>
          </a:p>
        </p:txBody>
      </p:sp>
      <p:sp>
        <p:nvSpPr>
          <p:cNvPr id="1087" name="Google Shape;1087;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88" name="Google Shape;1088;p117"/>
          <p:cNvPicPr preferRelativeResize="0"/>
          <p:nvPr/>
        </p:nvPicPr>
        <p:blipFill>
          <a:blip r:embed="rId3">
            <a:alphaModFix/>
          </a:blip>
          <a:stretch>
            <a:fillRect/>
          </a:stretch>
        </p:blipFill>
        <p:spPr>
          <a:xfrm>
            <a:off x="831050" y="1890671"/>
            <a:ext cx="3562350" cy="1600200"/>
          </a:xfrm>
          <a:prstGeom prst="rect">
            <a:avLst/>
          </a:prstGeom>
          <a:noFill/>
          <a:ln>
            <a:noFill/>
          </a:ln>
        </p:spPr>
      </p:pic>
      <p:sp>
        <p:nvSpPr>
          <p:cNvPr id="1089" name="Google Shape;1089;p117"/>
          <p:cNvSpPr txBox="1"/>
          <p:nvPr/>
        </p:nvSpPr>
        <p:spPr>
          <a:xfrm>
            <a:off x="4715825" y="1269200"/>
            <a:ext cx="4072200" cy="3121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You are going to make a poster with your group. Draw as many groups as you can to show the number on your poster</a:t>
            </a:r>
            <a:r>
              <a:rPr lang="en" sz="1800">
                <a:latin typeface="Livvic"/>
                <a:ea typeface="Livvic"/>
                <a:cs typeface="Livvic"/>
                <a:sym typeface="Livvic"/>
              </a:rPr>
              <a:t>.</a:t>
            </a:r>
            <a:endParaRPr sz="1800">
              <a:latin typeface="Livvic"/>
              <a:ea typeface="Livvic"/>
              <a:cs typeface="Livvic"/>
              <a:sym typeface="Livvic"/>
            </a:endParaRPr>
          </a:p>
          <a:p>
            <a:pPr indent="0" lvl="0" marL="457200" rtl="0" algn="l">
              <a:spcBef>
                <a:spcPts val="0"/>
              </a:spcBef>
              <a:spcAft>
                <a:spcPts val="0"/>
              </a:spcAft>
              <a:buNone/>
            </a:pPr>
            <a:r>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Walk around and look at the posters that other groups made. What do you notice? How are the other posters the same as your poster? How are they different?</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3" name="Shape 1093"/>
        <p:cNvGrpSpPr/>
        <p:nvPr/>
      </p:nvGrpSpPr>
      <p:grpSpPr>
        <a:xfrm>
          <a:off x="0" y="0"/>
          <a:ext cx="0" cy="0"/>
          <a:chOff x="0" y="0"/>
          <a:chExt cx="0" cy="0"/>
        </a:xfrm>
      </p:grpSpPr>
      <p:sp>
        <p:nvSpPr>
          <p:cNvPr id="1094" name="Google Shape;1094;p118"/>
          <p:cNvSpPr txBox="1"/>
          <p:nvPr>
            <p:ph type="ctrTitle"/>
          </p:nvPr>
        </p:nvSpPr>
        <p:spPr>
          <a:xfrm>
            <a:off x="650075" y="8478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Introducing Math Libs: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Draw 1-10, Stage 1 </a:t>
            </a:r>
            <a:endParaRPr b="0" sz="3000">
              <a:solidFill>
                <a:schemeClr val="accent5"/>
              </a:solidFill>
              <a:latin typeface="Hepta Slab"/>
              <a:ea typeface="Hepta Slab"/>
              <a:cs typeface="Hepta Slab"/>
              <a:sym typeface="Hepta Slab"/>
            </a:endParaRPr>
          </a:p>
        </p:txBody>
      </p:sp>
      <p:sp>
        <p:nvSpPr>
          <p:cNvPr id="1095" name="Google Shape;1095;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6" name="Google Shape;1096;p118"/>
          <p:cNvSpPr txBox="1"/>
          <p:nvPr/>
        </p:nvSpPr>
        <p:spPr>
          <a:xfrm>
            <a:off x="922500" y="1626375"/>
            <a:ext cx="6996900" cy="20289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Take turns playing with your partner. </a:t>
            </a:r>
            <a:endParaRPr sz="2000">
              <a:latin typeface="Livvic"/>
              <a:ea typeface="Livvic"/>
              <a:cs typeface="Livvic"/>
              <a:sym typeface="Livvic"/>
            </a:endParaRPr>
          </a:p>
          <a:p>
            <a:pPr indent="-355600" lvl="0" marL="457200" rtl="0" algn="l">
              <a:spcBef>
                <a:spcPts val="1000"/>
              </a:spcBef>
              <a:spcAft>
                <a:spcPts val="0"/>
              </a:spcAft>
              <a:buSzPts val="2000"/>
              <a:buFont typeface="Livvic"/>
              <a:buChar char="●"/>
            </a:pPr>
            <a:r>
              <a:rPr lang="en" sz="2000">
                <a:latin typeface="Livvic"/>
                <a:ea typeface="Livvic"/>
                <a:cs typeface="Livvic"/>
                <a:sym typeface="Livvic"/>
              </a:rPr>
              <a:t>Roll the cube and tell your partner the number. </a:t>
            </a:r>
            <a:endParaRPr sz="2000">
              <a:latin typeface="Livvic"/>
              <a:ea typeface="Livvic"/>
              <a:cs typeface="Livvic"/>
              <a:sym typeface="Livvic"/>
            </a:endParaRPr>
          </a:p>
          <a:p>
            <a:pPr indent="-355600" lvl="0" marL="457200" rtl="0" algn="l">
              <a:spcBef>
                <a:spcPts val="1000"/>
              </a:spcBef>
              <a:spcAft>
                <a:spcPts val="1000"/>
              </a:spcAft>
              <a:buSzPts val="2000"/>
              <a:buFont typeface="Livvic"/>
              <a:buChar char="●"/>
            </a:pPr>
            <a:r>
              <a:rPr lang="en" sz="2000">
                <a:latin typeface="Livvic"/>
                <a:ea typeface="Livvic"/>
                <a:cs typeface="Livvic"/>
                <a:sym typeface="Livvic"/>
              </a:rPr>
              <a:t>Then they choose where to write the number and draw that many things in their picture.</a:t>
            </a:r>
            <a:endParaRPr sz="2000">
              <a:latin typeface="Livvic"/>
              <a:ea typeface="Livvic"/>
              <a:cs typeface="Livvic"/>
              <a:sym typeface="Livvic"/>
            </a:endParaRPr>
          </a:p>
        </p:txBody>
      </p:sp>
      <p:pic>
        <p:nvPicPr>
          <p:cNvPr id="1097" name="Google Shape;1097;p118"/>
          <p:cNvPicPr preferRelativeResize="0"/>
          <p:nvPr/>
        </p:nvPicPr>
        <p:blipFill>
          <a:blip r:embed="rId3">
            <a:alphaModFix/>
          </a:blip>
          <a:stretch>
            <a:fillRect/>
          </a:stretch>
        </p:blipFill>
        <p:spPr>
          <a:xfrm>
            <a:off x="5531625" y="3248750"/>
            <a:ext cx="3113249" cy="1520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01" name="Shape 1101"/>
        <p:cNvGrpSpPr/>
        <p:nvPr/>
      </p:nvGrpSpPr>
      <p:grpSpPr>
        <a:xfrm>
          <a:off x="0" y="0"/>
          <a:ext cx="0" cy="0"/>
          <a:chOff x="0" y="0"/>
          <a:chExt cx="0" cy="0"/>
        </a:xfrm>
      </p:grpSpPr>
      <p:sp>
        <p:nvSpPr>
          <p:cNvPr id="1102" name="Google Shape;1102;p119"/>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103" name="Google Shape;1103;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104" name="Google Shape;1104;p119"/>
          <p:cNvSpPr txBox="1"/>
          <p:nvPr/>
        </p:nvSpPr>
        <p:spPr>
          <a:xfrm>
            <a:off x="712825"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Cover Up 		 	 		</a:t>
            </a:r>
            <a:r>
              <a:rPr lang="en"/>
              <a:t>Math Libs </a:t>
            </a:r>
            <a:r>
              <a:rPr lang="en"/>
              <a:t>				  Number Race </a:t>
            </a:r>
            <a:endParaRPr/>
          </a:p>
        </p:txBody>
      </p:sp>
      <p:pic>
        <p:nvPicPr>
          <p:cNvPr id="1105" name="Google Shape;1105;p119"/>
          <p:cNvPicPr preferRelativeResize="0"/>
          <p:nvPr/>
        </p:nvPicPr>
        <p:blipFill>
          <a:blip r:embed="rId3">
            <a:alphaModFix/>
          </a:blip>
          <a:stretch>
            <a:fillRect/>
          </a:stretch>
        </p:blipFill>
        <p:spPr>
          <a:xfrm>
            <a:off x="1116450" y="1701874"/>
            <a:ext cx="1435375" cy="1461475"/>
          </a:xfrm>
          <a:prstGeom prst="rect">
            <a:avLst/>
          </a:prstGeom>
          <a:noFill/>
          <a:ln cap="flat" cmpd="sng" w="19050">
            <a:solidFill>
              <a:schemeClr val="dk2"/>
            </a:solidFill>
            <a:prstDash val="solid"/>
            <a:round/>
            <a:headEnd len="sm" w="sm" type="none"/>
            <a:tailEnd len="sm" w="sm" type="none"/>
          </a:ln>
        </p:spPr>
      </p:pic>
      <p:pic>
        <p:nvPicPr>
          <p:cNvPr id="1106" name="Google Shape;1106;p119"/>
          <p:cNvPicPr preferRelativeResize="0"/>
          <p:nvPr/>
        </p:nvPicPr>
        <p:blipFill>
          <a:blip r:embed="rId4">
            <a:alphaModFix/>
          </a:blip>
          <a:stretch>
            <a:fillRect/>
          </a:stretch>
        </p:blipFill>
        <p:spPr>
          <a:xfrm>
            <a:off x="3762396" y="1460833"/>
            <a:ext cx="1403500" cy="2038600"/>
          </a:xfrm>
          <a:prstGeom prst="rect">
            <a:avLst/>
          </a:prstGeom>
          <a:noFill/>
          <a:ln cap="flat" cmpd="sng" w="19050">
            <a:solidFill>
              <a:schemeClr val="dk2"/>
            </a:solidFill>
            <a:prstDash val="solid"/>
            <a:round/>
            <a:headEnd len="sm" w="sm" type="none"/>
            <a:tailEnd len="sm" w="sm" type="none"/>
          </a:ln>
        </p:spPr>
      </p:pic>
      <p:pic>
        <p:nvPicPr>
          <p:cNvPr id="1107" name="Google Shape;1107;p119"/>
          <p:cNvPicPr preferRelativeResize="0"/>
          <p:nvPr/>
        </p:nvPicPr>
        <p:blipFill>
          <a:blip r:embed="rId5">
            <a:alphaModFix/>
          </a:blip>
          <a:stretch>
            <a:fillRect/>
          </a:stretch>
        </p:blipFill>
        <p:spPr>
          <a:xfrm>
            <a:off x="6133350" y="1733386"/>
            <a:ext cx="1832900" cy="1493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1" name="Shape 1111"/>
        <p:cNvGrpSpPr/>
        <p:nvPr/>
      </p:nvGrpSpPr>
      <p:grpSpPr>
        <a:xfrm>
          <a:off x="0" y="0"/>
          <a:ext cx="0" cy="0"/>
          <a:chOff x="0" y="0"/>
          <a:chExt cx="0" cy="0"/>
        </a:xfrm>
      </p:grpSpPr>
      <p:sp>
        <p:nvSpPr>
          <p:cNvPr id="1112" name="Google Shape;1112;p12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13" name="Google Shape;1113;p120"/>
          <p:cNvSpPr txBox="1"/>
          <p:nvPr/>
        </p:nvSpPr>
        <p:spPr>
          <a:xfrm>
            <a:off x="1552625" y="2565800"/>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14" name="Google Shape;1114;p12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15" name="Google Shape;1115;p120"/>
          <p:cNvSpPr txBox="1"/>
          <p:nvPr/>
        </p:nvSpPr>
        <p:spPr>
          <a:xfrm>
            <a:off x="1260450" y="3033138"/>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116" name="Google Shape;1116;p120"/>
          <p:cNvSpPr/>
          <p:nvPr/>
        </p:nvSpPr>
        <p:spPr>
          <a:xfrm flipH="1">
            <a:off x="1401692" y="2601500"/>
            <a:ext cx="2685502" cy="17349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7" name="Google Shape;1117;p120"/>
          <p:cNvPicPr preferRelativeResize="0"/>
          <p:nvPr/>
        </p:nvPicPr>
        <p:blipFill>
          <a:blip r:embed="rId3">
            <a:alphaModFix/>
          </a:blip>
          <a:stretch>
            <a:fillRect/>
          </a:stretch>
        </p:blipFill>
        <p:spPr>
          <a:xfrm>
            <a:off x="4564626" y="3000600"/>
            <a:ext cx="1765675" cy="1562250"/>
          </a:xfrm>
          <a:prstGeom prst="rect">
            <a:avLst/>
          </a:prstGeom>
          <a:noFill/>
          <a:ln>
            <a:noFill/>
          </a:ln>
        </p:spPr>
      </p:pic>
      <p:sp>
        <p:nvSpPr>
          <p:cNvPr id="1118" name="Google Shape;1118;p120"/>
          <p:cNvSpPr txBox="1"/>
          <p:nvPr/>
        </p:nvSpPr>
        <p:spPr>
          <a:xfrm>
            <a:off x="1684325" y="2838263"/>
            <a:ext cx="22029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Han wrote down the number 8 for his picture. Which picture did Han draw?</a:t>
            </a:r>
            <a:endParaRPr sz="1600">
              <a:latin typeface="Livvic"/>
              <a:ea typeface="Livvic"/>
              <a:cs typeface="Livvic"/>
              <a:sym typeface="Livvic"/>
            </a:endParaRPr>
          </a:p>
        </p:txBody>
      </p:sp>
      <p:pic>
        <p:nvPicPr>
          <p:cNvPr id="1119" name="Google Shape;1119;p120"/>
          <p:cNvPicPr preferRelativeResize="0"/>
          <p:nvPr/>
        </p:nvPicPr>
        <p:blipFill>
          <a:blip r:embed="rId4">
            <a:alphaModFix/>
          </a:blip>
          <a:stretch>
            <a:fillRect/>
          </a:stretch>
        </p:blipFill>
        <p:spPr>
          <a:xfrm>
            <a:off x="669575" y="509600"/>
            <a:ext cx="3339088" cy="1735200"/>
          </a:xfrm>
          <a:prstGeom prst="rect">
            <a:avLst/>
          </a:prstGeom>
          <a:noFill/>
          <a:ln cap="flat" cmpd="sng" w="19050">
            <a:solidFill>
              <a:schemeClr val="dk2"/>
            </a:solidFill>
            <a:prstDash val="solid"/>
            <a:round/>
            <a:headEnd len="sm" w="sm" type="none"/>
            <a:tailEnd len="sm" w="sm" type="none"/>
          </a:ln>
        </p:spPr>
      </p:pic>
      <p:pic>
        <p:nvPicPr>
          <p:cNvPr id="1120" name="Google Shape;1120;p120"/>
          <p:cNvPicPr preferRelativeResize="0"/>
          <p:nvPr/>
        </p:nvPicPr>
        <p:blipFill>
          <a:blip r:embed="rId5">
            <a:alphaModFix/>
          </a:blip>
          <a:stretch>
            <a:fillRect/>
          </a:stretch>
        </p:blipFill>
        <p:spPr>
          <a:xfrm>
            <a:off x="4224325" y="743788"/>
            <a:ext cx="3409950" cy="1266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124" name="Shape 1124"/>
        <p:cNvGrpSpPr/>
        <p:nvPr/>
      </p:nvGrpSpPr>
      <p:grpSpPr>
        <a:xfrm>
          <a:off x="0" y="0"/>
          <a:ext cx="0" cy="0"/>
          <a:chOff x="0" y="0"/>
          <a:chExt cx="0" cy="0"/>
        </a:xfrm>
      </p:grpSpPr>
      <p:sp>
        <p:nvSpPr>
          <p:cNvPr id="1125" name="Google Shape;1125;p121"/>
          <p:cNvSpPr txBox="1"/>
          <p:nvPr>
            <p:ph type="ctrTitle"/>
          </p:nvPr>
        </p:nvSpPr>
        <p:spPr>
          <a:xfrm>
            <a:off x="986800" y="1951200"/>
            <a:ext cx="7158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Write Numbers to Represent Quantities</a:t>
            </a:r>
            <a:endParaRPr sz="4400">
              <a:solidFill>
                <a:srgbClr val="434343"/>
              </a:solidFill>
              <a:latin typeface="Hepta Slab"/>
              <a:ea typeface="Hepta Slab"/>
              <a:cs typeface="Hepta Slab"/>
              <a:sym typeface="Hepta Slab"/>
            </a:endParaRPr>
          </a:p>
        </p:txBody>
      </p:sp>
      <p:sp>
        <p:nvSpPr>
          <p:cNvPr id="1126" name="Google Shape;1126;p121"/>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numbers to show how many there are.</a:t>
            </a:r>
            <a:endParaRPr>
              <a:latin typeface="Quicksand"/>
              <a:ea typeface="Quicksand"/>
              <a:cs typeface="Quicksand"/>
              <a:sym typeface="Quicksand"/>
            </a:endParaRPr>
          </a:p>
        </p:txBody>
      </p:sp>
      <p:sp>
        <p:nvSpPr>
          <p:cNvPr id="1127" name="Google Shape;1127;p121"/>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K.CC.B.5, K.CC.C.6</a:t>
            </a:r>
            <a:endParaRPr sz="1100">
              <a:latin typeface="Quicksand"/>
              <a:ea typeface="Quicksand"/>
              <a:cs typeface="Quicksand"/>
              <a:sym typeface="Quicksand"/>
            </a:endParaRPr>
          </a:p>
        </p:txBody>
      </p:sp>
      <p:sp>
        <p:nvSpPr>
          <p:cNvPr id="1129" name="Google Shape;1129;p12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3" name="Shape 1133"/>
        <p:cNvGrpSpPr/>
        <p:nvPr/>
      </p:nvGrpSpPr>
      <p:grpSpPr>
        <a:xfrm>
          <a:off x="0" y="0"/>
          <a:ext cx="0" cy="0"/>
          <a:chOff x="0" y="0"/>
          <a:chExt cx="0" cy="0"/>
        </a:xfrm>
      </p:grpSpPr>
      <p:sp>
        <p:nvSpPr>
          <p:cNvPr id="1134" name="Google Shape;1134;p122"/>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Do You Know?</a:t>
            </a:r>
            <a:endParaRPr b="0" sz="3000">
              <a:solidFill>
                <a:schemeClr val="accent5"/>
              </a:solidFill>
              <a:latin typeface="Hepta Slab"/>
              <a:ea typeface="Hepta Slab"/>
              <a:cs typeface="Hepta Slab"/>
              <a:sym typeface="Hepta Slab"/>
            </a:endParaRPr>
          </a:p>
        </p:txBody>
      </p:sp>
      <p:sp>
        <p:nvSpPr>
          <p:cNvPr id="1135" name="Google Shape;1135;p122"/>
          <p:cNvSpPr txBox="1"/>
          <p:nvPr>
            <p:ph idx="4294967295" type="title"/>
          </p:nvPr>
        </p:nvSpPr>
        <p:spPr>
          <a:xfrm>
            <a:off x="1294975" y="1847275"/>
            <a:ext cx="6396900" cy="71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What do you know about the number 5?</a:t>
            </a:r>
            <a:endParaRPr sz="1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1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p:txBody>
      </p:sp>
      <p:sp>
        <p:nvSpPr>
          <p:cNvPr id="1136" name="Google Shape;1136;p1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37" name="Google Shape;1137;p122"/>
          <p:cNvPicPr preferRelativeResize="0"/>
          <p:nvPr/>
        </p:nvPicPr>
        <p:blipFill>
          <a:blip r:embed="rId3">
            <a:alphaModFix/>
          </a:blip>
          <a:stretch>
            <a:fillRect/>
          </a:stretch>
        </p:blipFill>
        <p:spPr>
          <a:xfrm>
            <a:off x="3745700" y="2607425"/>
            <a:ext cx="1800225" cy="183832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1" name="Shape 1141"/>
        <p:cNvGrpSpPr/>
        <p:nvPr/>
      </p:nvGrpSpPr>
      <p:grpSpPr>
        <a:xfrm>
          <a:off x="0" y="0"/>
          <a:ext cx="0" cy="0"/>
          <a:chOff x="0" y="0"/>
          <a:chExt cx="0" cy="0"/>
        </a:xfrm>
      </p:grpSpPr>
      <p:sp>
        <p:nvSpPr>
          <p:cNvPr id="1142" name="Google Shape;1142;p123"/>
          <p:cNvSpPr txBox="1"/>
          <p:nvPr>
            <p:ph type="ctrTitle"/>
          </p:nvPr>
        </p:nvSpPr>
        <p:spPr>
          <a:xfrm>
            <a:off x="739625" y="576250"/>
            <a:ext cx="7301100" cy="645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Math Stories: Write the Number </a:t>
            </a:r>
            <a:endParaRPr b="0" sz="3000">
              <a:solidFill>
                <a:schemeClr val="accent5"/>
              </a:solidFill>
              <a:latin typeface="Hepta Slab"/>
              <a:ea typeface="Hepta Slab"/>
              <a:cs typeface="Hepta Slab"/>
              <a:sym typeface="Hepta Slab"/>
            </a:endParaRPr>
          </a:p>
        </p:txBody>
      </p:sp>
      <p:sp>
        <p:nvSpPr>
          <p:cNvPr id="1143" name="Google Shape;1143;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44" name="Google Shape;1144;p123"/>
          <p:cNvPicPr preferRelativeResize="0"/>
          <p:nvPr/>
        </p:nvPicPr>
        <p:blipFill rotWithShape="1">
          <a:blip r:embed="rId3">
            <a:alphaModFix/>
          </a:blip>
          <a:srcRect b="0" l="0" r="49184" t="0"/>
          <a:stretch/>
        </p:blipFill>
        <p:spPr>
          <a:xfrm>
            <a:off x="3740950" y="1323925"/>
            <a:ext cx="2203575" cy="1152575"/>
          </a:xfrm>
          <a:prstGeom prst="rect">
            <a:avLst/>
          </a:prstGeom>
          <a:noFill/>
          <a:ln cap="flat" cmpd="sng" w="19050">
            <a:solidFill>
              <a:schemeClr val="dk2"/>
            </a:solidFill>
            <a:prstDash val="solid"/>
            <a:round/>
            <a:headEnd len="sm" w="sm" type="none"/>
            <a:tailEnd len="sm" w="sm" type="none"/>
          </a:ln>
        </p:spPr>
      </p:pic>
      <p:sp>
        <p:nvSpPr>
          <p:cNvPr id="1145" name="Google Shape;1145;p123"/>
          <p:cNvSpPr txBox="1"/>
          <p:nvPr/>
        </p:nvSpPr>
        <p:spPr>
          <a:xfrm>
            <a:off x="879625" y="2605075"/>
            <a:ext cx="7472400" cy="1778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Think of 1 ‘how many’ question that you can ask your partner about this picture.</a:t>
            </a:r>
            <a:endParaRPr/>
          </a:p>
          <a:p>
            <a:pPr indent="-317500" lvl="0" marL="457200" rtl="0" algn="l">
              <a:spcBef>
                <a:spcPts val="1000"/>
              </a:spcBef>
              <a:spcAft>
                <a:spcPts val="0"/>
              </a:spcAft>
              <a:buSzPts val="1400"/>
              <a:buChar char="●"/>
            </a:pPr>
            <a:r>
              <a:rPr lang="en"/>
              <a:t>Take turns with your partner asking ‘how many’ questions about the picture. </a:t>
            </a:r>
            <a:endParaRPr/>
          </a:p>
          <a:p>
            <a:pPr indent="-317500" lvl="0" marL="457200" rtl="0" algn="l">
              <a:spcBef>
                <a:spcPts val="1000"/>
              </a:spcBef>
              <a:spcAft>
                <a:spcPts val="0"/>
              </a:spcAft>
              <a:buSzPts val="1400"/>
              <a:buChar char="●"/>
            </a:pPr>
            <a:r>
              <a:rPr lang="en"/>
              <a:t>When your partner asks you a ‘how many’ question, make a representation to show how many there are. </a:t>
            </a:r>
            <a:endParaRPr/>
          </a:p>
          <a:p>
            <a:pPr indent="-317500" lvl="0" marL="457200" rtl="0" algn="l">
              <a:spcBef>
                <a:spcPts val="1000"/>
              </a:spcBef>
              <a:spcAft>
                <a:spcPts val="1000"/>
              </a:spcAft>
              <a:buSzPts val="1400"/>
              <a:buChar char="●"/>
            </a:pPr>
            <a:r>
              <a:rPr lang="en"/>
              <a:t>Show your thinking using drawings, numbers, and words.”</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9" name="Shape 1149"/>
        <p:cNvGrpSpPr/>
        <p:nvPr/>
      </p:nvGrpSpPr>
      <p:grpSpPr>
        <a:xfrm>
          <a:off x="0" y="0"/>
          <a:ext cx="0" cy="0"/>
          <a:chOff x="0" y="0"/>
          <a:chExt cx="0" cy="0"/>
        </a:xfrm>
      </p:grpSpPr>
      <p:sp>
        <p:nvSpPr>
          <p:cNvPr id="1150" name="Google Shape;1150;p124"/>
          <p:cNvSpPr txBox="1"/>
          <p:nvPr>
            <p:ph type="ctrTitle"/>
          </p:nvPr>
        </p:nvSpPr>
        <p:spPr>
          <a:xfrm>
            <a:off x="765075" y="58530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Labeling Mystery Bags </a:t>
            </a:r>
            <a:endParaRPr b="0" sz="3000">
              <a:solidFill>
                <a:schemeClr val="accent5"/>
              </a:solidFill>
              <a:latin typeface="Hepta Slab"/>
              <a:ea typeface="Hepta Slab"/>
              <a:cs typeface="Hepta Slab"/>
              <a:sym typeface="Hepta Slab"/>
            </a:endParaRPr>
          </a:p>
        </p:txBody>
      </p:sp>
      <p:sp>
        <p:nvSpPr>
          <p:cNvPr id="1151" name="Google Shape;1151;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52" name="Google Shape;1152;p124"/>
          <p:cNvPicPr preferRelativeResize="0"/>
          <p:nvPr/>
        </p:nvPicPr>
        <p:blipFill>
          <a:blip r:embed="rId3">
            <a:alphaModFix/>
          </a:blip>
          <a:stretch>
            <a:fillRect/>
          </a:stretch>
        </p:blipFill>
        <p:spPr>
          <a:xfrm>
            <a:off x="1081863" y="1904523"/>
            <a:ext cx="2603075" cy="2603075"/>
          </a:xfrm>
          <a:prstGeom prst="rect">
            <a:avLst/>
          </a:prstGeom>
          <a:noFill/>
          <a:ln>
            <a:noFill/>
          </a:ln>
        </p:spPr>
      </p:pic>
      <p:sp>
        <p:nvSpPr>
          <p:cNvPr id="1153" name="Google Shape;1153;p124"/>
          <p:cNvSpPr txBox="1"/>
          <p:nvPr/>
        </p:nvSpPr>
        <p:spPr>
          <a:xfrm>
            <a:off x="4619850" y="1708825"/>
            <a:ext cx="3675000" cy="2461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There are some objects inside each bag but we can’t see how many. </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We need to figure out how many objects are in the bag </a:t>
            </a:r>
            <a:endParaRPr sz="1800">
              <a:latin typeface="Livvic"/>
              <a:ea typeface="Livvic"/>
              <a:cs typeface="Livvic"/>
              <a:sym typeface="Livvic"/>
            </a:endParaRPr>
          </a:p>
          <a:p>
            <a:pPr indent="-342900" lvl="0" marL="457200" rtl="0" algn="l">
              <a:spcBef>
                <a:spcPts val="1000"/>
              </a:spcBef>
              <a:spcAft>
                <a:spcPts val="1000"/>
              </a:spcAft>
              <a:buSzPts val="1800"/>
              <a:buFont typeface="Livvic"/>
              <a:buChar char="●"/>
            </a:pPr>
            <a:r>
              <a:rPr lang="en" sz="1800">
                <a:latin typeface="Livvic"/>
                <a:ea typeface="Livvic"/>
                <a:cs typeface="Livvic"/>
                <a:sym typeface="Livvic"/>
              </a:rPr>
              <a:t>Then put a label on the bag so that the next group knows how many objects are inside.</a:t>
            </a:r>
            <a:endParaRPr sz="1800">
              <a:latin typeface="Livvic"/>
              <a:ea typeface="Livvic"/>
              <a:cs typeface="Livvic"/>
              <a:sym typeface="Livvic"/>
            </a:endParaRPr>
          </a:p>
        </p:txBody>
      </p:sp>
      <p:sp>
        <p:nvSpPr>
          <p:cNvPr id="1154" name="Google Shape;1154;p124"/>
          <p:cNvSpPr txBox="1"/>
          <p:nvPr/>
        </p:nvSpPr>
        <p:spPr>
          <a:xfrm>
            <a:off x="615325" y="1133475"/>
            <a:ext cx="3614700" cy="62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dk1"/>
                </a:solidFill>
                <a:latin typeface="Livvic"/>
                <a:ea typeface="Livvic"/>
                <a:cs typeface="Livvic"/>
                <a:sym typeface="Livvic"/>
              </a:rPr>
              <a:t>Today we’re going to play a game called ‘Mystery Bags’.</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8" name="Shape 1158"/>
        <p:cNvGrpSpPr/>
        <p:nvPr/>
      </p:nvGrpSpPr>
      <p:grpSpPr>
        <a:xfrm>
          <a:off x="0" y="0"/>
          <a:ext cx="0" cy="0"/>
          <a:chOff x="0" y="0"/>
          <a:chExt cx="0" cy="0"/>
        </a:xfrm>
      </p:grpSpPr>
      <p:sp>
        <p:nvSpPr>
          <p:cNvPr id="1159" name="Google Shape;1159;p125"/>
          <p:cNvSpPr txBox="1"/>
          <p:nvPr>
            <p:ph type="ctrTitle"/>
          </p:nvPr>
        </p:nvSpPr>
        <p:spPr>
          <a:xfrm>
            <a:off x="708200" y="719525"/>
            <a:ext cx="72723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160" name="Google Shape;1160;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161" name="Google Shape;1161;p125"/>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Less, Same, More 				     Cover Up				Math Stories </a:t>
            </a:r>
            <a:endParaRPr/>
          </a:p>
        </p:txBody>
      </p:sp>
      <p:pic>
        <p:nvPicPr>
          <p:cNvPr id="1162" name="Google Shape;1162;p125"/>
          <p:cNvPicPr preferRelativeResize="0"/>
          <p:nvPr/>
        </p:nvPicPr>
        <p:blipFill>
          <a:blip r:embed="rId3">
            <a:alphaModFix/>
          </a:blip>
          <a:stretch>
            <a:fillRect/>
          </a:stretch>
        </p:blipFill>
        <p:spPr>
          <a:xfrm>
            <a:off x="1031100" y="1888795"/>
            <a:ext cx="1852625" cy="1365917"/>
          </a:xfrm>
          <a:prstGeom prst="rect">
            <a:avLst/>
          </a:prstGeom>
          <a:noFill/>
          <a:ln cap="flat" cmpd="sng" w="19050">
            <a:solidFill>
              <a:schemeClr val="dk2"/>
            </a:solidFill>
            <a:prstDash val="solid"/>
            <a:round/>
            <a:headEnd len="sm" w="sm" type="none"/>
            <a:tailEnd len="sm" w="sm" type="none"/>
          </a:ln>
        </p:spPr>
      </p:pic>
      <p:pic>
        <p:nvPicPr>
          <p:cNvPr id="1163" name="Google Shape;1163;p125"/>
          <p:cNvPicPr preferRelativeResize="0"/>
          <p:nvPr/>
        </p:nvPicPr>
        <p:blipFill>
          <a:blip r:embed="rId4">
            <a:alphaModFix/>
          </a:blip>
          <a:stretch>
            <a:fillRect/>
          </a:stretch>
        </p:blipFill>
        <p:spPr>
          <a:xfrm>
            <a:off x="4159700" y="1694724"/>
            <a:ext cx="1435375" cy="1461475"/>
          </a:xfrm>
          <a:prstGeom prst="rect">
            <a:avLst/>
          </a:prstGeom>
          <a:noFill/>
          <a:ln cap="flat" cmpd="sng" w="19050">
            <a:solidFill>
              <a:schemeClr val="dk2"/>
            </a:solidFill>
            <a:prstDash val="solid"/>
            <a:round/>
            <a:headEnd len="sm" w="sm" type="none"/>
            <a:tailEnd len="sm" w="sm" type="none"/>
          </a:ln>
        </p:spPr>
      </p:pic>
      <p:pic>
        <p:nvPicPr>
          <p:cNvPr id="1164" name="Google Shape;1164;p125"/>
          <p:cNvPicPr preferRelativeResize="0"/>
          <p:nvPr/>
        </p:nvPicPr>
        <p:blipFill>
          <a:blip r:embed="rId5">
            <a:alphaModFix/>
          </a:blip>
          <a:stretch>
            <a:fillRect/>
          </a:stretch>
        </p:blipFill>
        <p:spPr>
          <a:xfrm>
            <a:off x="6480957" y="1825600"/>
            <a:ext cx="1756874" cy="1260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8" name="Shape 1168"/>
        <p:cNvGrpSpPr/>
        <p:nvPr/>
      </p:nvGrpSpPr>
      <p:grpSpPr>
        <a:xfrm>
          <a:off x="0" y="0"/>
          <a:ext cx="0" cy="0"/>
          <a:chOff x="0" y="0"/>
          <a:chExt cx="0" cy="0"/>
        </a:xfrm>
      </p:grpSpPr>
      <p:sp>
        <p:nvSpPr>
          <p:cNvPr id="1169" name="Google Shape;1169;p12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70" name="Google Shape;1170;p126"/>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71" name="Google Shape;1171;p126"/>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72" name="Google Shape;1172;p126"/>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173" name="Google Shape;1173;p126"/>
          <p:cNvSpPr/>
          <p:nvPr/>
        </p:nvSpPr>
        <p:spPr>
          <a:xfrm flipH="1">
            <a:off x="1509753" y="1106625"/>
            <a:ext cx="2224448"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4" name="Google Shape;1174;p126"/>
          <p:cNvPicPr preferRelativeResize="0"/>
          <p:nvPr/>
        </p:nvPicPr>
        <p:blipFill>
          <a:blip r:embed="rId3">
            <a:alphaModFix/>
          </a:blip>
          <a:stretch>
            <a:fillRect/>
          </a:stretch>
        </p:blipFill>
        <p:spPr>
          <a:xfrm>
            <a:off x="4150303" y="1945025"/>
            <a:ext cx="2522675" cy="2232050"/>
          </a:xfrm>
          <a:prstGeom prst="rect">
            <a:avLst/>
          </a:prstGeom>
          <a:noFill/>
          <a:ln>
            <a:noFill/>
          </a:ln>
        </p:spPr>
      </p:pic>
      <p:sp>
        <p:nvSpPr>
          <p:cNvPr id="1175" name="Google Shape;1175;p126"/>
          <p:cNvSpPr txBox="1"/>
          <p:nvPr/>
        </p:nvSpPr>
        <p:spPr>
          <a:xfrm>
            <a:off x="1837800" y="1377100"/>
            <a:ext cx="17613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Why are numbers helpful?</a:t>
            </a:r>
            <a:endParaRPr sz="1700">
              <a:latin typeface="Livvic"/>
              <a:ea typeface="Livvic"/>
              <a:cs typeface="Livvic"/>
              <a:sym typeface="Livvic"/>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79" name="Shape 1179"/>
        <p:cNvGrpSpPr/>
        <p:nvPr/>
      </p:nvGrpSpPr>
      <p:grpSpPr>
        <a:xfrm>
          <a:off x="0" y="0"/>
          <a:ext cx="0" cy="0"/>
          <a:chOff x="0" y="0"/>
          <a:chExt cx="0" cy="0"/>
        </a:xfrm>
      </p:grpSpPr>
      <p:sp>
        <p:nvSpPr>
          <p:cNvPr id="1180" name="Google Shape;1180;p127"/>
          <p:cNvSpPr txBox="1"/>
          <p:nvPr>
            <p:ph idx="1" type="body"/>
          </p:nvPr>
        </p:nvSpPr>
        <p:spPr>
          <a:xfrm>
            <a:off x="766075" y="-142225"/>
            <a:ext cx="7549200" cy="43575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a:solidFill>
                  <a:srgbClr val="434343"/>
                </a:solidFill>
                <a:latin typeface="Hepta Slab"/>
                <a:ea typeface="Hepta Slab"/>
                <a:cs typeface="Hepta Slab"/>
                <a:sym typeface="Hepta Slab"/>
              </a:rPr>
              <a:t>Section Summary</a:t>
            </a:r>
            <a:endParaRPr i="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400">
                <a:solidFill>
                  <a:srgbClr val="434343"/>
                </a:solidFill>
                <a:latin typeface="Hepta Slab"/>
                <a:ea typeface="Hepta Slab"/>
                <a:cs typeface="Hepta Slab"/>
                <a:sym typeface="Hepta Slab"/>
              </a:rPr>
              <a:t>In this section, we matched numbers with groups of objects and images</a:t>
            </a:r>
            <a:r>
              <a:rPr i="0" lang="en" sz="1700">
                <a:solidFill>
                  <a:srgbClr val="434343"/>
                </a:solidFill>
                <a:latin typeface="Hepta Slab"/>
                <a:ea typeface="Hepta Slab"/>
                <a:cs typeface="Hepta Slab"/>
                <a:sym typeface="Hepta Slab"/>
              </a:rPr>
              <a:t>.</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181" name="Google Shape;1181;p127"/>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27"/>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2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27"/>
          <p:cNvSpPr txBox="1"/>
          <p:nvPr/>
        </p:nvSpPr>
        <p:spPr>
          <a:xfrm>
            <a:off x="379425" y="2453175"/>
            <a:ext cx="8558100" cy="14889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a:solidFill>
                  <a:srgbClr val="434343"/>
                </a:solidFill>
                <a:latin typeface="Hepta Slab"/>
                <a:ea typeface="Hepta Slab"/>
                <a:cs typeface="Hepta Slab"/>
                <a:sym typeface="Hepta Slab"/>
              </a:rPr>
              <a:t>We also counted out objects and drew pictures to represent numbers.</a:t>
            </a:r>
            <a:endParaRPr>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a:solidFill>
                  <a:srgbClr val="434343"/>
                </a:solidFill>
                <a:latin typeface="Hepta Slab"/>
                <a:ea typeface="Hepta Slab"/>
                <a:cs typeface="Hepta Slab"/>
                <a:sym typeface="Hepta Slab"/>
              </a:rPr>
              <a:t>We wrote numbers to show how many things there are. </a:t>
            </a:r>
            <a:endParaRPr>
              <a:solidFill>
                <a:srgbClr val="434343"/>
              </a:solidFill>
              <a:latin typeface="Hepta Slab"/>
              <a:ea typeface="Hepta Slab"/>
              <a:cs typeface="Hepta Slab"/>
              <a:sym typeface="Hepta Slab"/>
            </a:endParaRPr>
          </a:p>
        </p:txBody>
      </p:sp>
      <p:pic>
        <p:nvPicPr>
          <p:cNvPr id="1185" name="Google Shape;1185;p127"/>
          <p:cNvPicPr preferRelativeResize="0"/>
          <p:nvPr/>
        </p:nvPicPr>
        <p:blipFill>
          <a:blip r:embed="rId3">
            <a:alphaModFix/>
          </a:blip>
          <a:stretch>
            <a:fillRect/>
          </a:stretch>
        </p:blipFill>
        <p:spPr>
          <a:xfrm>
            <a:off x="1987498" y="1497825"/>
            <a:ext cx="5106351" cy="896125"/>
          </a:xfrm>
          <a:prstGeom prst="rect">
            <a:avLst/>
          </a:prstGeom>
          <a:noFill/>
          <a:ln cap="flat" cmpd="sng" w="19050">
            <a:solidFill>
              <a:schemeClr val="dk2"/>
            </a:solidFill>
            <a:prstDash val="solid"/>
            <a:round/>
            <a:headEnd len="sm" w="sm" type="none"/>
            <a:tailEnd len="sm" w="sm" type="none"/>
          </a:ln>
        </p:spPr>
      </p:pic>
      <p:pic>
        <p:nvPicPr>
          <p:cNvPr id="1186" name="Google Shape;1186;p127"/>
          <p:cNvPicPr preferRelativeResize="0"/>
          <p:nvPr/>
        </p:nvPicPr>
        <p:blipFill>
          <a:blip r:embed="rId4">
            <a:alphaModFix/>
          </a:blip>
          <a:stretch>
            <a:fillRect/>
          </a:stretch>
        </p:blipFill>
        <p:spPr>
          <a:xfrm>
            <a:off x="3042400" y="2817849"/>
            <a:ext cx="2707732" cy="896125"/>
          </a:xfrm>
          <a:prstGeom prst="rect">
            <a:avLst/>
          </a:prstGeom>
          <a:noFill/>
          <a:ln cap="flat" cmpd="sng" w="19050">
            <a:solidFill>
              <a:schemeClr val="dk2"/>
            </a:solidFill>
            <a:prstDash val="solid"/>
            <a:round/>
            <a:headEnd len="sm" w="sm" type="none"/>
            <a:tailEnd len="sm" w="sm" type="none"/>
          </a:ln>
        </p:spPr>
      </p:pic>
      <p:pic>
        <p:nvPicPr>
          <p:cNvPr id="1187" name="Google Shape;1187;p127"/>
          <p:cNvPicPr preferRelativeResize="0"/>
          <p:nvPr/>
        </p:nvPicPr>
        <p:blipFill>
          <a:blip r:embed="rId5">
            <a:alphaModFix/>
          </a:blip>
          <a:stretch>
            <a:fillRect/>
          </a:stretch>
        </p:blipFill>
        <p:spPr>
          <a:xfrm>
            <a:off x="3301950" y="4137873"/>
            <a:ext cx="2330613" cy="896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191" name="Shape 1191"/>
        <p:cNvGrpSpPr/>
        <p:nvPr/>
      </p:nvGrpSpPr>
      <p:grpSpPr>
        <a:xfrm>
          <a:off x="0" y="0"/>
          <a:ext cx="0" cy="0"/>
          <a:chOff x="0" y="0"/>
          <a:chExt cx="0" cy="0"/>
        </a:xfrm>
      </p:grpSpPr>
      <p:sp>
        <p:nvSpPr>
          <p:cNvPr id="1192" name="Google Shape;1192;p128"/>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Order Towers and Numbers</a:t>
            </a:r>
            <a:endParaRPr sz="4400">
              <a:solidFill>
                <a:srgbClr val="434343"/>
              </a:solidFill>
              <a:latin typeface="Hepta Slab"/>
              <a:ea typeface="Hepta Slab"/>
              <a:cs typeface="Hepta Slab"/>
              <a:sym typeface="Hepta Slab"/>
            </a:endParaRPr>
          </a:p>
        </p:txBody>
      </p:sp>
      <p:sp>
        <p:nvSpPr>
          <p:cNvPr id="1193" name="Google Shape;1193;p128"/>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put numbers and cube towers in order from 1–10.</a:t>
            </a:r>
            <a:endParaRPr>
              <a:latin typeface="Quicksand"/>
              <a:ea typeface="Quicksand"/>
              <a:cs typeface="Quicksand"/>
              <a:sym typeface="Quicksand"/>
            </a:endParaRPr>
          </a:p>
        </p:txBody>
      </p:sp>
      <p:sp>
        <p:nvSpPr>
          <p:cNvPr id="1194" name="Google Shape;1194;p128"/>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28"/>
          <p:cNvSpPr txBox="1"/>
          <p:nvPr/>
        </p:nvSpPr>
        <p:spPr>
          <a:xfrm>
            <a:off x="0" y="4834325"/>
            <a:ext cx="31584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K.CC.B.4, K.CC.B.4.c, K.CC.B.5, K.CC.C.6</a:t>
            </a:r>
            <a:endParaRPr sz="1100">
              <a:latin typeface="Quicksand"/>
              <a:ea typeface="Quicksand"/>
              <a:cs typeface="Quicksand"/>
              <a:sym typeface="Quicksand"/>
            </a:endParaRPr>
          </a:p>
        </p:txBody>
      </p:sp>
      <p:sp>
        <p:nvSpPr>
          <p:cNvPr id="1196" name="Google Shape;1196;p12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0" name="Shape 1200"/>
        <p:cNvGrpSpPr/>
        <p:nvPr/>
      </p:nvGrpSpPr>
      <p:grpSpPr>
        <a:xfrm>
          <a:off x="0" y="0"/>
          <a:ext cx="0" cy="0"/>
          <a:chOff x="0" y="0"/>
          <a:chExt cx="0" cy="0"/>
        </a:xfrm>
      </p:grpSpPr>
      <p:sp>
        <p:nvSpPr>
          <p:cNvPr id="1201" name="Google Shape;1201;p129"/>
          <p:cNvSpPr txBox="1"/>
          <p:nvPr>
            <p:ph type="ctrTitle"/>
          </p:nvPr>
        </p:nvSpPr>
        <p:spPr>
          <a:xfrm>
            <a:off x="521450"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Act It Out: Flowers in the Garden</a:t>
            </a:r>
            <a:endParaRPr b="0" sz="3000">
              <a:solidFill>
                <a:schemeClr val="accent5"/>
              </a:solidFill>
              <a:latin typeface="Hepta Slab"/>
              <a:ea typeface="Hepta Slab"/>
              <a:cs typeface="Hepta Slab"/>
              <a:sym typeface="Hepta Slab"/>
            </a:endParaRPr>
          </a:p>
        </p:txBody>
      </p:sp>
      <p:sp>
        <p:nvSpPr>
          <p:cNvPr id="1202" name="Google Shape;1202;p129"/>
          <p:cNvSpPr txBox="1"/>
          <p:nvPr>
            <p:ph idx="4294967295" type="title"/>
          </p:nvPr>
        </p:nvSpPr>
        <p:spPr>
          <a:xfrm>
            <a:off x="4705700" y="1911550"/>
            <a:ext cx="3193200" cy="54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Clare found eight flowers in the garden.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How can she represent the flowers? </a:t>
            </a:r>
            <a:endParaRPr sz="1900">
              <a:latin typeface="Quicksand"/>
              <a:ea typeface="Quicksand"/>
              <a:cs typeface="Quicksand"/>
              <a:sym typeface="Quicksand"/>
            </a:endParaRPr>
          </a:p>
        </p:txBody>
      </p:sp>
      <p:sp>
        <p:nvSpPr>
          <p:cNvPr id="1203" name="Google Shape;1203;p1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204" name="Google Shape;1204;p129"/>
          <p:cNvPicPr preferRelativeResize="0"/>
          <p:nvPr/>
        </p:nvPicPr>
        <p:blipFill>
          <a:blip r:embed="rId3">
            <a:alphaModFix/>
          </a:blip>
          <a:stretch>
            <a:fillRect/>
          </a:stretch>
        </p:blipFill>
        <p:spPr>
          <a:xfrm>
            <a:off x="945350" y="1412075"/>
            <a:ext cx="3291775" cy="3250425"/>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8" name="Shape 1208"/>
        <p:cNvGrpSpPr/>
        <p:nvPr/>
      </p:nvGrpSpPr>
      <p:grpSpPr>
        <a:xfrm>
          <a:off x="0" y="0"/>
          <a:ext cx="0" cy="0"/>
          <a:chOff x="0" y="0"/>
          <a:chExt cx="0" cy="0"/>
        </a:xfrm>
      </p:grpSpPr>
      <p:sp>
        <p:nvSpPr>
          <p:cNvPr id="1209" name="Google Shape;1209;p130"/>
          <p:cNvSpPr txBox="1"/>
          <p:nvPr>
            <p:ph type="ctrTitle"/>
          </p:nvPr>
        </p:nvSpPr>
        <p:spPr>
          <a:xfrm>
            <a:off x="829500" y="49975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Cube Towers </a:t>
            </a:r>
            <a:endParaRPr b="0" sz="3000">
              <a:solidFill>
                <a:schemeClr val="accent5"/>
              </a:solidFill>
              <a:latin typeface="Hepta Slab"/>
              <a:ea typeface="Hepta Slab"/>
              <a:cs typeface="Hepta Slab"/>
              <a:sym typeface="Hepta Slab"/>
            </a:endParaRPr>
          </a:p>
        </p:txBody>
      </p:sp>
      <p:sp>
        <p:nvSpPr>
          <p:cNvPr id="1210" name="Google Shape;1210;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11" name="Google Shape;1211;p130"/>
          <p:cNvSpPr txBox="1"/>
          <p:nvPr/>
        </p:nvSpPr>
        <p:spPr>
          <a:xfrm>
            <a:off x="672475" y="1247775"/>
            <a:ext cx="4207500" cy="31146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We are going to make cube towers. </a:t>
            </a:r>
            <a:endParaRPr sz="1700"/>
          </a:p>
          <a:p>
            <a:pPr indent="-336550" lvl="0" marL="457200" rtl="0" algn="l">
              <a:spcBef>
                <a:spcPts val="1000"/>
              </a:spcBef>
              <a:spcAft>
                <a:spcPts val="0"/>
              </a:spcAft>
              <a:buSzPts val="1700"/>
              <a:buChar char="●"/>
            </a:pPr>
            <a:r>
              <a:rPr lang="en" sz="1700"/>
              <a:t>First, choose a number card. </a:t>
            </a:r>
            <a:endParaRPr sz="1700"/>
          </a:p>
          <a:p>
            <a:pPr indent="-336550" lvl="0" marL="457200" rtl="0" algn="l">
              <a:spcBef>
                <a:spcPts val="1000"/>
              </a:spcBef>
              <a:spcAft>
                <a:spcPts val="0"/>
              </a:spcAft>
              <a:buSzPts val="1700"/>
              <a:buChar char="●"/>
            </a:pPr>
            <a:r>
              <a:rPr lang="en" sz="1700"/>
              <a:t>Then build a cube tower with that number of cubes. </a:t>
            </a:r>
            <a:endParaRPr sz="1700"/>
          </a:p>
          <a:p>
            <a:pPr indent="-336550" lvl="0" marL="457200" rtl="0" algn="l">
              <a:spcBef>
                <a:spcPts val="1000"/>
              </a:spcBef>
              <a:spcAft>
                <a:spcPts val="1000"/>
              </a:spcAft>
              <a:buSzPts val="1700"/>
              <a:buChar char="●"/>
            </a:pPr>
            <a:r>
              <a:rPr lang="en" sz="1700"/>
              <a:t>When both partners agree that the tower has the correct number of cubes, choose another number card and build the next tower. </a:t>
            </a:r>
            <a:endParaRPr sz="1700"/>
          </a:p>
        </p:txBody>
      </p:sp>
      <p:pic>
        <p:nvPicPr>
          <p:cNvPr id="1212" name="Google Shape;1212;p130"/>
          <p:cNvPicPr preferRelativeResize="0"/>
          <p:nvPr/>
        </p:nvPicPr>
        <p:blipFill>
          <a:blip r:embed="rId3">
            <a:alphaModFix/>
          </a:blip>
          <a:stretch>
            <a:fillRect/>
          </a:stretch>
        </p:blipFill>
        <p:spPr>
          <a:xfrm>
            <a:off x="5298200" y="1439725"/>
            <a:ext cx="2599750" cy="2444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6" name="Shape 1216"/>
        <p:cNvGrpSpPr/>
        <p:nvPr/>
      </p:nvGrpSpPr>
      <p:grpSpPr>
        <a:xfrm>
          <a:off x="0" y="0"/>
          <a:ext cx="0" cy="0"/>
          <a:chOff x="0" y="0"/>
          <a:chExt cx="0" cy="0"/>
        </a:xfrm>
      </p:grpSpPr>
      <p:sp>
        <p:nvSpPr>
          <p:cNvPr id="1217" name="Google Shape;1217;p131"/>
          <p:cNvSpPr txBox="1"/>
          <p:nvPr>
            <p:ph type="ctrTitle"/>
          </p:nvPr>
        </p:nvSpPr>
        <p:spPr>
          <a:xfrm>
            <a:off x="600100" y="477850"/>
            <a:ext cx="7301100" cy="63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Order Towers and Numbers </a:t>
            </a:r>
            <a:endParaRPr b="0" sz="3000">
              <a:solidFill>
                <a:schemeClr val="accent5"/>
              </a:solidFill>
              <a:latin typeface="Hepta Slab"/>
              <a:ea typeface="Hepta Slab"/>
              <a:cs typeface="Hepta Slab"/>
              <a:sym typeface="Hepta Slab"/>
            </a:endParaRPr>
          </a:p>
        </p:txBody>
      </p:sp>
      <p:sp>
        <p:nvSpPr>
          <p:cNvPr id="1218" name="Google Shape;1218;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19" name="Google Shape;1219;p131"/>
          <p:cNvSpPr txBox="1"/>
          <p:nvPr/>
        </p:nvSpPr>
        <p:spPr>
          <a:xfrm>
            <a:off x="4487250" y="2200788"/>
            <a:ext cx="3628200" cy="8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ivvic"/>
                <a:ea typeface="Livvic"/>
                <a:cs typeface="Livvic"/>
                <a:sym typeface="Livvic"/>
              </a:rPr>
              <a:t>Put your cube towers and your numbers in order from 1–10.</a:t>
            </a:r>
            <a:endParaRPr sz="1800">
              <a:latin typeface="Livvic"/>
              <a:ea typeface="Livvic"/>
              <a:cs typeface="Livvic"/>
              <a:sym typeface="Livvic"/>
            </a:endParaRPr>
          </a:p>
        </p:txBody>
      </p:sp>
      <p:pic>
        <p:nvPicPr>
          <p:cNvPr id="1220" name="Google Shape;1220;p131"/>
          <p:cNvPicPr preferRelativeResize="0"/>
          <p:nvPr/>
        </p:nvPicPr>
        <p:blipFill>
          <a:blip r:embed="rId3">
            <a:alphaModFix/>
          </a:blip>
          <a:stretch>
            <a:fillRect/>
          </a:stretch>
        </p:blipFill>
        <p:spPr>
          <a:xfrm>
            <a:off x="1569150" y="1425450"/>
            <a:ext cx="2599750" cy="2444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4" name="Shape 1224"/>
        <p:cNvGrpSpPr/>
        <p:nvPr/>
      </p:nvGrpSpPr>
      <p:grpSpPr>
        <a:xfrm>
          <a:off x="0" y="0"/>
          <a:ext cx="0" cy="0"/>
          <a:chOff x="0" y="0"/>
          <a:chExt cx="0" cy="0"/>
        </a:xfrm>
      </p:grpSpPr>
      <p:sp>
        <p:nvSpPr>
          <p:cNvPr id="1225" name="Google Shape;1225;p132"/>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226" name="Google Shape;1226;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27" name="Google Shape;1227;p132"/>
          <p:cNvSpPr txBox="1"/>
          <p:nvPr/>
        </p:nvSpPr>
        <p:spPr>
          <a:xfrm>
            <a:off x="712825"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Less, Same, More</a:t>
            </a:r>
            <a:r>
              <a:rPr lang="en"/>
              <a:t> 		 	 Math Libs 				  Number Race </a:t>
            </a:r>
            <a:endParaRPr/>
          </a:p>
        </p:txBody>
      </p:sp>
      <p:pic>
        <p:nvPicPr>
          <p:cNvPr id="1228" name="Google Shape;1228;p132"/>
          <p:cNvPicPr preferRelativeResize="0"/>
          <p:nvPr/>
        </p:nvPicPr>
        <p:blipFill>
          <a:blip r:embed="rId3">
            <a:alphaModFix/>
          </a:blip>
          <a:stretch>
            <a:fillRect/>
          </a:stretch>
        </p:blipFill>
        <p:spPr>
          <a:xfrm>
            <a:off x="3762396" y="1460833"/>
            <a:ext cx="1403500" cy="2038600"/>
          </a:xfrm>
          <a:prstGeom prst="rect">
            <a:avLst/>
          </a:prstGeom>
          <a:noFill/>
          <a:ln cap="flat" cmpd="sng" w="19050">
            <a:solidFill>
              <a:schemeClr val="dk2"/>
            </a:solidFill>
            <a:prstDash val="solid"/>
            <a:round/>
            <a:headEnd len="sm" w="sm" type="none"/>
            <a:tailEnd len="sm" w="sm" type="none"/>
          </a:ln>
        </p:spPr>
      </p:pic>
      <p:pic>
        <p:nvPicPr>
          <p:cNvPr id="1229" name="Google Shape;1229;p132"/>
          <p:cNvPicPr preferRelativeResize="0"/>
          <p:nvPr/>
        </p:nvPicPr>
        <p:blipFill>
          <a:blip r:embed="rId4">
            <a:alphaModFix/>
          </a:blip>
          <a:stretch>
            <a:fillRect/>
          </a:stretch>
        </p:blipFill>
        <p:spPr>
          <a:xfrm>
            <a:off x="6133350" y="1733386"/>
            <a:ext cx="1832900" cy="1493500"/>
          </a:xfrm>
          <a:prstGeom prst="rect">
            <a:avLst/>
          </a:prstGeom>
          <a:noFill/>
          <a:ln cap="flat" cmpd="sng" w="19050">
            <a:solidFill>
              <a:schemeClr val="dk2"/>
            </a:solidFill>
            <a:prstDash val="solid"/>
            <a:round/>
            <a:headEnd len="sm" w="sm" type="none"/>
            <a:tailEnd len="sm" w="sm" type="none"/>
          </a:ln>
        </p:spPr>
      </p:pic>
      <p:pic>
        <p:nvPicPr>
          <p:cNvPr id="1230" name="Google Shape;1230;p132"/>
          <p:cNvPicPr preferRelativeResize="0"/>
          <p:nvPr/>
        </p:nvPicPr>
        <p:blipFill>
          <a:blip r:embed="rId5">
            <a:alphaModFix/>
          </a:blip>
          <a:stretch>
            <a:fillRect/>
          </a:stretch>
        </p:blipFill>
        <p:spPr>
          <a:xfrm>
            <a:off x="995375" y="1595895"/>
            <a:ext cx="1852625" cy="136591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4" name="Shape 1234"/>
        <p:cNvGrpSpPr/>
        <p:nvPr/>
      </p:nvGrpSpPr>
      <p:grpSpPr>
        <a:xfrm>
          <a:off x="0" y="0"/>
          <a:ext cx="0" cy="0"/>
          <a:chOff x="0" y="0"/>
          <a:chExt cx="0" cy="0"/>
        </a:xfrm>
      </p:grpSpPr>
      <p:sp>
        <p:nvSpPr>
          <p:cNvPr id="1235" name="Google Shape;1235;p133"/>
          <p:cNvSpPr txBox="1"/>
          <p:nvPr>
            <p:ph type="ctrTitle"/>
          </p:nvPr>
        </p:nvSpPr>
        <p:spPr>
          <a:xfrm>
            <a:off x="962225" y="174725"/>
            <a:ext cx="6623100" cy="139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Today we made cube towers to match each number. We put the towers and numbers in order.</a:t>
            </a:r>
            <a:endParaRPr sz="3200">
              <a:solidFill>
                <a:schemeClr val="accent4"/>
              </a:solidFill>
              <a:latin typeface="Hepta Slab"/>
              <a:ea typeface="Hepta Slab"/>
              <a:cs typeface="Hepta Slab"/>
              <a:sym typeface="Hepta Slab"/>
            </a:endParaRPr>
          </a:p>
        </p:txBody>
      </p:sp>
      <p:sp>
        <p:nvSpPr>
          <p:cNvPr id="1236" name="Google Shape;1236;p13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37" name="Google Shape;1237;p13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38" name="Google Shape;1238;p13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239" name="Google Shape;1239;p133"/>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240" name="Google Shape;1240;p133"/>
          <p:cNvSpPr/>
          <p:nvPr/>
        </p:nvSpPr>
        <p:spPr>
          <a:xfrm flipH="1">
            <a:off x="2833896" y="2159100"/>
            <a:ext cx="2522679" cy="24721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1" name="Google Shape;1241;p133"/>
          <p:cNvPicPr preferRelativeResize="0"/>
          <p:nvPr/>
        </p:nvPicPr>
        <p:blipFill>
          <a:blip r:embed="rId3">
            <a:alphaModFix/>
          </a:blip>
          <a:stretch>
            <a:fillRect/>
          </a:stretch>
        </p:blipFill>
        <p:spPr>
          <a:xfrm>
            <a:off x="5957678" y="2490775"/>
            <a:ext cx="2522675" cy="2232050"/>
          </a:xfrm>
          <a:prstGeom prst="rect">
            <a:avLst/>
          </a:prstGeom>
          <a:noFill/>
          <a:ln>
            <a:noFill/>
          </a:ln>
        </p:spPr>
      </p:pic>
      <p:sp>
        <p:nvSpPr>
          <p:cNvPr id="1242" name="Google Shape;1242;p133"/>
          <p:cNvSpPr txBox="1"/>
          <p:nvPr/>
        </p:nvSpPr>
        <p:spPr>
          <a:xfrm>
            <a:off x="3260150" y="2490775"/>
            <a:ext cx="17613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What do you notice about the towers and the numbers?</a:t>
            </a:r>
            <a:endParaRPr sz="1700">
              <a:latin typeface="Livvic"/>
              <a:ea typeface="Livvic"/>
              <a:cs typeface="Livvic"/>
              <a:sym typeface="Livvic"/>
            </a:endParaRPr>
          </a:p>
        </p:txBody>
      </p:sp>
      <p:pic>
        <p:nvPicPr>
          <p:cNvPr id="1243" name="Google Shape;1243;p133"/>
          <p:cNvPicPr preferRelativeResize="0"/>
          <p:nvPr/>
        </p:nvPicPr>
        <p:blipFill>
          <a:blip r:embed="rId4">
            <a:alphaModFix/>
          </a:blip>
          <a:stretch>
            <a:fillRect/>
          </a:stretch>
        </p:blipFill>
        <p:spPr>
          <a:xfrm>
            <a:off x="531000" y="1450472"/>
            <a:ext cx="2055975" cy="1583275"/>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47" name="Shape 1247"/>
        <p:cNvGrpSpPr/>
        <p:nvPr/>
      </p:nvGrpSpPr>
      <p:grpSpPr>
        <a:xfrm>
          <a:off x="0" y="0"/>
          <a:ext cx="0" cy="0"/>
          <a:chOff x="0" y="0"/>
          <a:chExt cx="0" cy="0"/>
        </a:xfrm>
      </p:grpSpPr>
      <p:sp>
        <p:nvSpPr>
          <p:cNvPr id="1248" name="Google Shape;1248;p134"/>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1 More or 1 Less with Towers and Numbers</a:t>
            </a:r>
            <a:endParaRPr sz="4400">
              <a:solidFill>
                <a:srgbClr val="434343"/>
              </a:solidFill>
              <a:latin typeface="Hepta Slab"/>
              <a:ea typeface="Hepta Slab"/>
              <a:cs typeface="Hepta Slab"/>
              <a:sym typeface="Hepta Slab"/>
            </a:endParaRPr>
          </a:p>
        </p:txBody>
      </p:sp>
      <p:sp>
        <p:nvSpPr>
          <p:cNvPr id="1249" name="Google Shape;1249;p134"/>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1 more or 1 less than a number. </a:t>
            </a:r>
            <a:endParaRPr>
              <a:latin typeface="Quicksand"/>
              <a:ea typeface="Quicksand"/>
              <a:cs typeface="Quicksand"/>
              <a:sym typeface="Quicksand"/>
            </a:endParaRPr>
          </a:p>
        </p:txBody>
      </p:sp>
      <p:sp>
        <p:nvSpPr>
          <p:cNvPr id="1250" name="Google Shape;1250;p134"/>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34"/>
          <p:cNvSpPr txBox="1"/>
          <p:nvPr/>
        </p:nvSpPr>
        <p:spPr>
          <a:xfrm>
            <a:off x="0" y="4834325"/>
            <a:ext cx="3558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K.CC.B.4, K.CC.B.4.c, K.CC.B.5, K.CC.C.6</a:t>
            </a:r>
            <a:endParaRPr sz="1100">
              <a:latin typeface="Quicksand"/>
              <a:ea typeface="Quicksand"/>
              <a:cs typeface="Quicksand"/>
              <a:sym typeface="Quicksand"/>
            </a:endParaRPr>
          </a:p>
        </p:txBody>
      </p:sp>
      <p:sp>
        <p:nvSpPr>
          <p:cNvPr id="1252" name="Google Shape;1252;p13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6" name="Shape 1256"/>
        <p:cNvGrpSpPr/>
        <p:nvPr/>
      </p:nvGrpSpPr>
      <p:grpSpPr>
        <a:xfrm>
          <a:off x="0" y="0"/>
          <a:ext cx="0" cy="0"/>
          <a:chOff x="0" y="0"/>
          <a:chExt cx="0" cy="0"/>
        </a:xfrm>
      </p:grpSpPr>
      <p:sp>
        <p:nvSpPr>
          <p:cNvPr id="1257" name="Google Shape;1257;p135"/>
          <p:cNvSpPr txBox="1"/>
          <p:nvPr>
            <p:ph type="ctrTitle"/>
          </p:nvPr>
        </p:nvSpPr>
        <p:spPr>
          <a:xfrm>
            <a:off x="521450"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Act It Out: Flowers and Butterflies</a:t>
            </a:r>
            <a:endParaRPr b="0" sz="3000">
              <a:solidFill>
                <a:schemeClr val="accent5"/>
              </a:solidFill>
              <a:latin typeface="Hepta Slab"/>
              <a:ea typeface="Hepta Slab"/>
              <a:cs typeface="Hepta Slab"/>
              <a:sym typeface="Hepta Slab"/>
            </a:endParaRPr>
          </a:p>
        </p:txBody>
      </p:sp>
      <p:sp>
        <p:nvSpPr>
          <p:cNvPr id="1258" name="Google Shape;1258;p135"/>
          <p:cNvSpPr txBox="1"/>
          <p:nvPr>
            <p:ph idx="4294967295" type="title"/>
          </p:nvPr>
        </p:nvSpPr>
        <p:spPr>
          <a:xfrm>
            <a:off x="4741425" y="1412075"/>
            <a:ext cx="3193200" cy="54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There are 9 butterflies and 7 flowers.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Are there enough flowers for each butterfly to land on one?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How can you act out this story?</a:t>
            </a:r>
            <a:endParaRPr sz="1900">
              <a:latin typeface="Quicksand"/>
              <a:ea typeface="Quicksand"/>
              <a:cs typeface="Quicksand"/>
              <a:sym typeface="Quicksand"/>
            </a:endParaRPr>
          </a:p>
        </p:txBody>
      </p:sp>
      <p:sp>
        <p:nvSpPr>
          <p:cNvPr id="1259" name="Google Shape;1259;p1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260" name="Google Shape;1260;p135"/>
          <p:cNvPicPr preferRelativeResize="0"/>
          <p:nvPr/>
        </p:nvPicPr>
        <p:blipFill>
          <a:blip r:embed="rId3">
            <a:alphaModFix/>
          </a:blip>
          <a:stretch>
            <a:fillRect/>
          </a:stretch>
        </p:blipFill>
        <p:spPr>
          <a:xfrm>
            <a:off x="1674025" y="1376375"/>
            <a:ext cx="2276900" cy="3007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4" name="Shape 1264"/>
        <p:cNvGrpSpPr/>
        <p:nvPr/>
      </p:nvGrpSpPr>
      <p:grpSpPr>
        <a:xfrm>
          <a:off x="0" y="0"/>
          <a:ext cx="0" cy="0"/>
          <a:chOff x="0" y="0"/>
          <a:chExt cx="0" cy="0"/>
        </a:xfrm>
      </p:grpSpPr>
      <p:sp>
        <p:nvSpPr>
          <p:cNvPr id="1265" name="Google Shape;1265;p136"/>
          <p:cNvSpPr txBox="1"/>
          <p:nvPr>
            <p:ph type="ctrTitle"/>
          </p:nvPr>
        </p:nvSpPr>
        <p:spPr>
          <a:xfrm>
            <a:off x="829500" y="49975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What’s Missing? </a:t>
            </a:r>
            <a:endParaRPr b="0" sz="3000">
              <a:solidFill>
                <a:schemeClr val="accent5"/>
              </a:solidFill>
              <a:latin typeface="Hepta Slab"/>
              <a:ea typeface="Hepta Slab"/>
              <a:cs typeface="Hepta Slab"/>
              <a:sym typeface="Hepta Slab"/>
            </a:endParaRPr>
          </a:p>
        </p:txBody>
      </p:sp>
      <p:sp>
        <p:nvSpPr>
          <p:cNvPr id="1266" name="Google Shape;1266;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67" name="Google Shape;1267;p136"/>
          <p:cNvSpPr txBox="1"/>
          <p:nvPr/>
        </p:nvSpPr>
        <p:spPr>
          <a:xfrm>
            <a:off x="665325" y="1747850"/>
            <a:ext cx="4207500" cy="2007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Put your towers and numbers in order from 1–10. </a:t>
            </a:r>
            <a:endParaRPr sz="1700"/>
          </a:p>
          <a:p>
            <a:pPr indent="-336550" lvl="0" marL="457200" rtl="0" algn="l">
              <a:spcBef>
                <a:spcPts val="1000"/>
              </a:spcBef>
              <a:spcAft>
                <a:spcPts val="0"/>
              </a:spcAft>
              <a:buSzPts val="1700"/>
              <a:buChar char="●"/>
            </a:pPr>
            <a:r>
              <a:rPr lang="en" sz="1700"/>
              <a:t>Put the number under each tower. </a:t>
            </a:r>
            <a:endParaRPr sz="1700"/>
          </a:p>
          <a:p>
            <a:pPr indent="-336550" lvl="0" marL="457200" rtl="0" algn="l">
              <a:spcBef>
                <a:spcPts val="1000"/>
              </a:spcBef>
              <a:spcAft>
                <a:spcPts val="1000"/>
              </a:spcAft>
              <a:buSzPts val="1700"/>
              <a:buChar char="●"/>
            </a:pPr>
            <a:r>
              <a:rPr lang="en" sz="1700"/>
              <a:t>Now one person will close their eyes and their partner will remove one tower</a:t>
            </a:r>
            <a:endParaRPr sz="1700"/>
          </a:p>
        </p:txBody>
      </p:sp>
      <p:pic>
        <p:nvPicPr>
          <p:cNvPr id="1268" name="Google Shape;1268;p136"/>
          <p:cNvPicPr preferRelativeResize="0"/>
          <p:nvPr/>
        </p:nvPicPr>
        <p:blipFill>
          <a:blip r:embed="rId3">
            <a:alphaModFix/>
          </a:blip>
          <a:stretch>
            <a:fillRect/>
          </a:stretch>
        </p:blipFill>
        <p:spPr>
          <a:xfrm>
            <a:off x="5298200" y="1439725"/>
            <a:ext cx="2599750" cy="2444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2" name="Shape 1272"/>
        <p:cNvGrpSpPr/>
        <p:nvPr/>
      </p:nvGrpSpPr>
      <p:grpSpPr>
        <a:xfrm>
          <a:off x="0" y="0"/>
          <a:ext cx="0" cy="0"/>
          <a:chOff x="0" y="0"/>
          <a:chExt cx="0" cy="0"/>
        </a:xfrm>
      </p:grpSpPr>
      <p:sp>
        <p:nvSpPr>
          <p:cNvPr id="1273" name="Google Shape;1273;p137"/>
          <p:cNvSpPr txBox="1"/>
          <p:nvPr>
            <p:ph type="ctrTitle"/>
          </p:nvPr>
        </p:nvSpPr>
        <p:spPr>
          <a:xfrm>
            <a:off x="600100" y="477850"/>
            <a:ext cx="7301100" cy="63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One Less, One More </a:t>
            </a:r>
            <a:endParaRPr b="0" sz="3000">
              <a:solidFill>
                <a:schemeClr val="accent5"/>
              </a:solidFill>
              <a:latin typeface="Hepta Slab"/>
              <a:ea typeface="Hepta Slab"/>
              <a:cs typeface="Hepta Slab"/>
              <a:sym typeface="Hepta Slab"/>
            </a:endParaRPr>
          </a:p>
        </p:txBody>
      </p:sp>
      <p:sp>
        <p:nvSpPr>
          <p:cNvPr id="1274" name="Google Shape;1274;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75" name="Google Shape;1275;p137"/>
          <p:cNvSpPr txBox="1"/>
          <p:nvPr/>
        </p:nvSpPr>
        <p:spPr>
          <a:xfrm>
            <a:off x="4736825" y="1179213"/>
            <a:ext cx="3628200" cy="893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You will work with your partner to find 1 less and 1 more.</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First, one person builds a tower with the cubes and writes down a number to show how many cubes are in the tower.</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their partner makes a new tower with either 1 fewer or 1 more cube than this tower.</a:t>
            </a:r>
            <a:endParaRPr sz="1800">
              <a:latin typeface="Livvic"/>
              <a:ea typeface="Livvic"/>
              <a:cs typeface="Livvic"/>
              <a:sym typeface="Livvic"/>
            </a:endParaRPr>
          </a:p>
        </p:txBody>
      </p:sp>
      <p:pic>
        <p:nvPicPr>
          <p:cNvPr id="1276" name="Google Shape;1276;p137"/>
          <p:cNvPicPr preferRelativeResize="0"/>
          <p:nvPr/>
        </p:nvPicPr>
        <p:blipFill>
          <a:blip r:embed="rId3">
            <a:alphaModFix/>
          </a:blip>
          <a:stretch>
            <a:fillRect/>
          </a:stretch>
        </p:blipFill>
        <p:spPr>
          <a:xfrm>
            <a:off x="600100" y="2027850"/>
            <a:ext cx="3813325" cy="121307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0" name="Shape 1280"/>
        <p:cNvGrpSpPr/>
        <p:nvPr/>
      </p:nvGrpSpPr>
      <p:grpSpPr>
        <a:xfrm>
          <a:off x="0" y="0"/>
          <a:ext cx="0" cy="0"/>
          <a:chOff x="0" y="0"/>
          <a:chExt cx="0" cy="0"/>
        </a:xfrm>
      </p:grpSpPr>
      <p:sp>
        <p:nvSpPr>
          <p:cNvPr id="1281" name="Google Shape;1281;p138"/>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282" name="Google Shape;1282;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83" name="Google Shape;1283;p138"/>
          <p:cNvSpPr txBox="1"/>
          <p:nvPr/>
        </p:nvSpPr>
        <p:spPr>
          <a:xfrm>
            <a:off x="712825"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Less, Same, More 		 	 Math Libs 				  Number Race </a:t>
            </a:r>
            <a:endParaRPr/>
          </a:p>
        </p:txBody>
      </p:sp>
      <p:pic>
        <p:nvPicPr>
          <p:cNvPr id="1284" name="Google Shape;1284;p138"/>
          <p:cNvPicPr preferRelativeResize="0"/>
          <p:nvPr/>
        </p:nvPicPr>
        <p:blipFill>
          <a:blip r:embed="rId3">
            <a:alphaModFix/>
          </a:blip>
          <a:stretch>
            <a:fillRect/>
          </a:stretch>
        </p:blipFill>
        <p:spPr>
          <a:xfrm>
            <a:off x="3762396" y="1460833"/>
            <a:ext cx="1403500" cy="2038600"/>
          </a:xfrm>
          <a:prstGeom prst="rect">
            <a:avLst/>
          </a:prstGeom>
          <a:noFill/>
          <a:ln cap="flat" cmpd="sng" w="19050">
            <a:solidFill>
              <a:schemeClr val="dk2"/>
            </a:solidFill>
            <a:prstDash val="solid"/>
            <a:round/>
            <a:headEnd len="sm" w="sm" type="none"/>
            <a:tailEnd len="sm" w="sm" type="none"/>
          </a:ln>
        </p:spPr>
      </p:pic>
      <p:pic>
        <p:nvPicPr>
          <p:cNvPr id="1285" name="Google Shape;1285;p138"/>
          <p:cNvPicPr preferRelativeResize="0"/>
          <p:nvPr/>
        </p:nvPicPr>
        <p:blipFill>
          <a:blip r:embed="rId4">
            <a:alphaModFix/>
          </a:blip>
          <a:stretch>
            <a:fillRect/>
          </a:stretch>
        </p:blipFill>
        <p:spPr>
          <a:xfrm>
            <a:off x="6133350" y="1733386"/>
            <a:ext cx="1832900" cy="1493500"/>
          </a:xfrm>
          <a:prstGeom prst="rect">
            <a:avLst/>
          </a:prstGeom>
          <a:noFill/>
          <a:ln cap="flat" cmpd="sng" w="19050">
            <a:solidFill>
              <a:schemeClr val="dk2"/>
            </a:solidFill>
            <a:prstDash val="solid"/>
            <a:round/>
            <a:headEnd len="sm" w="sm" type="none"/>
            <a:tailEnd len="sm" w="sm" type="none"/>
          </a:ln>
        </p:spPr>
      </p:pic>
      <p:pic>
        <p:nvPicPr>
          <p:cNvPr id="1286" name="Google Shape;1286;p138"/>
          <p:cNvPicPr preferRelativeResize="0"/>
          <p:nvPr/>
        </p:nvPicPr>
        <p:blipFill>
          <a:blip r:embed="rId5">
            <a:alphaModFix/>
          </a:blip>
          <a:stretch>
            <a:fillRect/>
          </a:stretch>
        </p:blipFill>
        <p:spPr>
          <a:xfrm>
            <a:off x="995375" y="1595895"/>
            <a:ext cx="1852625" cy="136591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0" name="Shape 1290"/>
        <p:cNvGrpSpPr/>
        <p:nvPr/>
      </p:nvGrpSpPr>
      <p:grpSpPr>
        <a:xfrm>
          <a:off x="0" y="0"/>
          <a:ext cx="0" cy="0"/>
          <a:chOff x="0" y="0"/>
          <a:chExt cx="0" cy="0"/>
        </a:xfrm>
      </p:grpSpPr>
      <p:sp>
        <p:nvSpPr>
          <p:cNvPr id="1291" name="Google Shape;1291;p139"/>
          <p:cNvSpPr txBox="1"/>
          <p:nvPr>
            <p:ph type="ctrTitle"/>
          </p:nvPr>
        </p:nvSpPr>
        <p:spPr>
          <a:xfrm>
            <a:off x="1331950" y="280425"/>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Today we found 1 less and 1 more than a given number. </a:t>
            </a:r>
            <a:endParaRPr sz="3000">
              <a:solidFill>
                <a:schemeClr val="accent4"/>
              </a:solidFill>
              <a:latin typeface="Hepta Slab"/>
              <a:ea typeface="Hepta Slab"/>
              <a:cs typeface="Hepta Slab"/>
              <a:sym typeface="Hepta Slab"/>
            </a:endParaRPr>
          </a:p>
        </p:txBody>
      </p:sp>
      <p:sp>
        <p:nvSpPr>
          <p:cNvPr id="1292" name="Google Shape;1292;p1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93" name="Google Shape;1293;p139"/>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94" name="Google Shape;1294;p13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295" name="Google Shape;1295;p139"/>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296" name="Google Shape;1296;p139"/>
          <p:cNvSpPr/>
          <p:nvPr/>
        </p:nvSpPr>
        <p:spPr>
          <a:xfrm flipH="1">
            <a:off x="1294530" y="1216375"/>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7" name="Google Shape;1297;p139"/>
          <p:cNvPicPr preferRelativeResize="0"/>
          <p:nvPr/>
        </p:nvPicPr>
        <p:blipFill>
          <a:blip r:embed="rId3">
            <a:alphaModFix/>
          </a:blip>
          <a:stretch>
            <a:fillRect/>
          </a:stretch>
        </p:blipFill>
        <p:spPr>
          <a:xfrm>
            <a:off x="4136003" y="2040000"/>
            <a:ext cx="2522675" cy="2232050"/>
          </a:xfrm>
          <a:prstGeom prst="rect">
            <a:avLst/>
          </a:prstGeom>
          <a:noFill/>
          <a:ln>
            <a:noFill/>
          </a:ln>
        </p:spPr>
      </p:pic>
      <p:sp>
        <p:nvSpPr>
          <p:cNvPr id="1298" name="Google Shape;1298;p139"/>
          <p:cNvSpPr txBox="1"/>
          <p:nvPr/>
        </p:nvSpPr>
        <p:spPr>
          <a:xfrm>
            <a:off x="1508325" y="1529650"/>
            <a:ext cx="15489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Tell your partner how you can figure out what number is 1 less than 9.</a:t>
            </a:r>
            <a:endParaRPr sz="1000">
              <a:latin typeface="Livvic"/>
              <a:ea typeface="Livvic"/>
              <a:cs typeface="Livvic"/>
              <a:sym typeface="Livvic"/>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02" name="Shape 1302"/>
        <p:cNvGrpSpPr/>
        <p:nvPr/>
      </p:nvGrpSpPr>
      <p:grpSpPr>
        <a:xfrm>
          <a:off x="0" y="0"/>
          <a:ext cx="0" cy="0"/>
          <a:chOff x="0" y="0"/>
          <a:chExt cx="0" cy="0"/>
        </a:xfrm>
      </p:grpSpPr>
      <p:sp>
        <p:nvSpPr>
          <p:cNvPr id="1303" name="Google Shape;1303;p140"/>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Compare Numbers and Images</a:t>
            </a:r>
            <a:endParaRPr sz="4400">
              <a:solidFill>
                <a:srgbClr val="434343"/>
              </a:solidFill>
              <a:latin typeface="Hepta Slab"/>
              <a:ea typeface="Hepta Slab"/>
              <a:cs typeface="Hepta Slab"/>
              <a:sym typeface="Hepta Slab"/>
            </a:endParaRPr>
          </a:p>
        </p:txBody>
      </p:sp>
      <p:sp>
        <p:nvSpPr>
          <p:cNvPr id="1304" name="Google Shape;1304;p140"/>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images and numbers. </a:t>
            </a:r>
            <a:endParaRPr>
              <a:latin typeface="Quicksand"/>
              <a:ea typeface="Quicksand"/>
              <a:cs typeface="Quicksand"/>
              <a:sym typeface="Quicksand"/>
            </a:endParaRPr>
          </a:p>
        </p:txBody>
      </p:sp>
      <p:sp>
        <p:nvSpPr>
          <p:cNvPr id="1305" name="Google Shape;1305;p140"/>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40"/>
          <p:cNvSpPr txBox="1"/>
          <p:nvPr/>
        </p:nvSpPr>
        <p:spPr>
          <a:xfrm>
            <a:off x="0" y="4834325"/>
            <a:ext cx="3558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K.CC.B.4, K.CC.B.4.c, K.CC.B.5, K.CC.C.6</a:t>
            </a:r>
            <a:endParaRPr sz="1100">
              <a:latin typeface="Quicksand"/>
              <a:ea typeface="Quicksand"/>
              <a:cs typeface="Quicksand"/>
              <a:sym typeface="Quicksand"/>
            </a:endParaRPr>
          </a:p>
        </p:txBody>
      </p:sp>
      <p:sp>
        <p:nvSpPr>
          <p:cNvPr id="1307" name="Google Shape;1307;p14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1" name="Shape 1311"/>
        <p:cNvGrpSpPr/>
        <p:nvPr/>
      </p:nvGrpSpPr>
      <p:grpSpPr>
        <a:xfrm>
          <a:off x="0" y="0"/>
          <a:ext cx="0" cy="0"/>
          <a:chOff x="0" y="0"/>
          <a:chExt cx="0" cy="0"/>
        </a:xfrm>
      </p:grpSpPr>
      <p:sp>
        <p:nvSpPr>
          <p:cNvPr id="1312" name="Google Shape;1312;p141"/>
          <p:cNvSpPr txBox="1"/>
          <p:nvPr>
            <p:ph type="ctrTitle"/>
          </p:nvPr>
        </p:nvSpPr>
        <p:spPr>
          <a:xfrm>
            <a:off x="485725" y="7153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Act It Out: Picking Flowers From the Garden</a:t>
            </a:r>
            <a:endParaRPr b="0" sz="2600">
              <a:solidFill>
                <a:schemeClr val="accent5"/>
              </a:solidFill>
              <a:latin typeface="Hepta Slab"/>
              <a:ea typeface="Hepta Slab"/>
              <a:cs typeface="Hepta Slab"/>
              <a:sym typeface="Hepta Slab"/>
            </a:endParaRPr>
          </a:p>
        </p:txBody>
      </p:sp>
      <p:sp>
        <p:nvSpPr>
          <p:cNvPr id="1313" name="Google Shape;1313;p141"/>
          <p:cNvSpPr txBox="1"/>
          <p:nvPr>
            <p:ph idx="4294967295" type="title"/>
          </p:nvPr>
        </p:nvSpPr>
        <p:spPr>
          <a:xfrm>
            <a:off x="4741425" y="1412075"/>
            <a:ext cx="3193200" cy="54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Diego picked 6 flowers from the garden.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How many flowers will Diego have if he picks 1 more flower?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How can you act out this story? </a:t>
            </a:r>
            <a:endParaRPr sz="1900">
              <a:latin typeface="Quicksand"/>
              <a:ea typeface="Quicksand"/>
              <a:cs typeface="Quicksand"/>
              <a:sym typeface="Quicksand"/>
            </a:endParaRPr>
          </a:p>
        </p:txBody>
      </p:sp>
      <p:sp>
        <p:nvSpPr>
          <p:cNvPr id="1314" name="Google Shape;1314;p1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15" name="Google Shape;1315;p141"/>
          <p:cNvPicPr preferRelativeResize="0"/>
          <p:nvPr/>
        </p:nvPicPr>
        <p:blipFill>
          <a:blip r:embed="rId3">
            <a:alphaModFix/>
          </a:blip>
          <a:stretch>
            <a:fillRect/>
          </a:stretch>
        </p:blipFill>
        <p:spPr>
          <a:xfrm>
            <a:off x="516750" y="1683550"/>
            <a:ext cx="4078475" cy="2343475"/>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9" name="Shape 1319"/>
        <p:cNvGrpSpPr/>
        <p:nvPr/>
      </p:nvGrpSpPr>
      <p:grpSpPr>
        <a:xfrm>
          <a:off x="0" y="0"/>
          <a:ext cx="0" cy="0"/>
          <a:chOff x="0" y="0"/>
          <a:chExt cx="0" cy="0"/>
        </a:xfrm>
      </p:grpSpPr>
      <p:sp>
        <p:nvSpPr>
          <p:cNvPr id="1320" name="Google Shape;1320;p142"/>
          <p:cNvSpPr txBox="1"/>
          <p:nvPr>
            <p:ph type="ctrTitle"/>
          </p:nvPr>
        </p:nvSpPr>
        <p:spPr>
          <a:xfrm>
            <a:off x="829500" y="49975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Has More? </a:t>
            </a:r>
            <a:endParaRPr b="0" sz="3000">
              <a:solidFill>
                <a:schemeClr val="accent5"/>
              </a:solidFill>
              <a:latin typeface="Hepta Slab"/>
              <a:ea typeface="Hepta Slab"/>
              <a:cs typeface="Hepta Slab"/>
              <a:sym typeface="Hepta Slab"/>
            </a:endParaRPr>
          </a:p>
        </p:txBody>
      </p:sp>
      <p:sp>
        <p:nvSpPr>
          <p:cNvPr id="1321" name="Google Shape;1321;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22" name="Google Shape;1322;p142"/>
          <p:cNvSpPr txBox="1"/>
          <p:nvPr/>
        </p:nvSpPr>
        <p:spPr>
          <a:xfrm>
            <a:off x="665325" y="1747850"/>
            <a:ext cx="4207500" cy="2007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Figure out how many images there are in each group. </a:t>
            </a:r>
            <a:endParaRPr sz="1700"/>
          </a:p>
          <a:p>
            <a:pPr indent="-336550" lvl="0" marL="457200" rtl="0" algn="l">
              <a:spcBef>
                <a:spcPts val="1000"/>
              </a:spcBef>
              <a:spcAft>
                <a:spcPts val="0"/>
              </a:spcAft>
              <a:buSzPts val="1700"/>
              <a:buChar char="●"/>
            </a:pPr>
            <a:r>
              <a:rPr lang="en" sz="1700"/>
              <a:t>Write the number.</a:t>
            </a:r>
            <a:endParaRPr sz="1700"/>
          </a:p>
          <a:p>
            <a:pPr indent="-336550" lvl="0" marL="457200" rtl="0" algn="l">
              <a:spcBef>
                <a:spcPts val="1000"/>
              </a:spcBef>
              <a:spcAft>
                <a:spcPts val="1000"/>
              </a:spcAft>
              <a:buSzPts val="1700"/>
              <a:buChar char="●"/>
            </a:pPr>
            <a:r>
              <a:rPr lang="en" sz="1700"/>
              <a:t> Then circle the group that has more.</a:t>
            </a:r>
            <a:endParaRPr sz="1700"/>
          </a:p>
        </p:txBody>
      </p:sp>
      <p:pic>
        <p:nvPicPr>
          <p:cNvPr id="1323" name="Google Shape;1323;p142"/>
          <p:cNvPicPr preferRelativeResize="0"/>
          <p:nvPr/>
        </p:nvPicPr>
        <p:blipFill>
          <a:blip r:embed="rId3">
            <a:alphaModFix/>
          </a:blip>
          <a:stretch>
            <a:fillRect/>
          </a:stretch>
        </p:blipFill>
        <p:spPr>
          <a:xfrm>
            <a:off x="5256275" y="1354922"/>
            <a:ext cx="2709950" cy="1558225"/>
          </a:xfrm>
          <a:prstGeom prst="rect">
            <a:avLst/>
          </a:prstGeom>
          <a:noFill/>
          <a:ln>
            <a:noFill/>
          </a:ln>
        </p:spPr>
      </p:pic>
      <p:pic>
        <p:nvPicPr>
          <p:cNvPr id="1324" name="Google Shape;1324;p142"/>
          <p:cNvPicPr preferRelativeResize="0"/>
          <p:nvPr/>
        </p:nvPicPr>
        <p:blipFill>
          <a:blip r:embed="rId4">
            <a:alphaModFix/>
          </a:blip>
          <a:stretch>
            <a:fillRect/>
          </a:stretch>
        </p:blipFill>
        <p:spPr>
          <a:xfrm>
            <a:off x="5079025" y="3087925"/>
            <a:ext cx="2961701" cy="129972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8" name="Shape 1328"/>
        <p:cNvGrpSpPr/>
        <p:nvPr/>
      </p:nvGrpSpPr>
      <p:grpSpPr>
        <a:xfrm>
          <a:off x="0" y="0"/>
          <a:ext cx="0" cy="0"/>
          <a:chOff x="0" y="0"/>
          <a:chExt cx="0" cy="0"/>
        </a:xfrm>
      </p:grpSpPr>
      <p:sp>
        <p:nvSpPr>
          <p:cNvPr id="1329" name="Google Shape;1329;p143"/>
          <p:cNvSpPr txBox="1"/>
          <p:nvPr>
            <p:ph type="ctrTitle"/>
          </p:nvPr>
        </p:nvSpPr>
        <p:spPr>
          <a:xfrm>
            <a:off x="635850" y="692175"/>
            <a:ext cx="7301100" cy="63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Introducing Less, Same, More: Numbers and Images, Stage 4 </a:t>
            </a:r>
            <a:endParaRPr b="0" sz="2700">
              <a:solidFill>
                <a:schemeClr val="accent5"/>
              </a:solidFill>
              <a:latin typeface="Hepta Slab"/>
              <a:ea typeface="Hepta Slab"/>
              <a:cs typeface="Hepta Slab"/>
              <a:sym typeface="Hepta Slab"/>
            </a:endParaRPr>
          </a:p>
        </p:txBody>
      </p:sp>
      <p:sp>
        <p:nvSpPr>
          <p:cNvPr id="1330" name="Google Shape;1330;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31" name="Google Shape;1331;p143"/>
          <p:cNvSpPr txBox="1"/>
          <p:nvPr/>
        </p:nvSpPr>
        <p:spPr>
          <a:xfrm>
            <a:off x="4743975" y="1436388"/>
            <a:ext cx="3628200" cy="893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ivvic"/>
              <a:buChar char="●"/>
            </a:pPr>
            <a:r>
              <a:rPr lang="en">
                <a:latin typeface="Livvic"/>
                <a:ea typeface="Livvic"/>
                <a:cs typeface="Livvic"/>
                <a:sym typeface="Livvic"/>
              </a:rPr>
              <a:t>We are going to work on a new stage of the Less, Same, More center.</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First, draw a card and place it at the top of the mat.</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Then, for each of the other cards, decide if they show less than, the same, or more than the card in the middle.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Place each card in the appropriate box on the bottom of the mat.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After you place each card, say a sentence using the words ‘less than’, ‘the same as’, or ‘more than’ to compare the card to the card in the middle</a:t>
            </a:r>
            <a:endParaRPr>
              <a:latin typeface="Livvic"/>
              <a:ea typeface="Livvic"/>
              <a:cs typeface="Livvic"/>
              <a:sym typeface="Livvic"/>
            </a:endParaRPr>
          </a:p>
        </p:txBody>
      </p:sp>
      <p:pic>
        <p:nvPicPr>
          <p:cNvPr id="1332" name="Google Shape;1332;p143"/>
          <p:cNvPicPr preferRelativeResize="0"/>
          <p:nvPr/>
        </p:nvPicPr>
        <p:blipFill>
          <a:blip r:embed="rId3">
            <a:alphaModFix/>
          </a:blip>
          <a:stretch>
            <a:fillRect/>
          </a:stretch>
        </p:blipFill>
        <p:spPr>
          <a:xfrm>
            <a:off x="973925" y="1956421"/>
            <a:ext cx="3370425" cy="1521125"/>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6" name="Shape 1336"/>
        <p:cNvGrpSpPr/>
        <p:nvPr/>
      </p:nvGrpSpPr>
      <p:grpSpPr>
        <a:xfrm>
          <a:off x="0" y="0"/>
          <a:ext cx="0" cy="0"/>
          <a:chOff x="0" y="0"/>
          <a:chExt cx="0" cy="0"/>
        </a:xfrm>
      </p:grpSpPr>
      <p:sp>
        <p:nvSpPr>
          <p:cNvPr id="1337" name="Google Shape;1337;p144"/>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338" name="Google Shape;1338;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39" name="Google Shape;1339;p144"/>
          <p:cNvSpPr txBox="1"/>
          <p:nvPr/>
        </p:nvSpPr>
        <p:spPr>
          <a:xfrm>
            <a:off x="712825"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Less, Same, More 		 	 Math Libs 				     Cover Up </a:t>
            </a:r>
            <a:endParaRPr/>
          </a:p>
        </p:txBody>
      </p:sp>
      <p:pic>
        <p:nvPicPr>
          <p:cNvPr id="1340" name="Google Shape;1340;p144"/>
          <p:cNvPicPr preferRelativeResize="0"/>
          <p:nvPr/>
        </p:nvPicPr>
        <p:blipFill>
          <a:blip r:embed="rId3">
            <a:alphaModFix/>
          </a:blip>
          <a:stretch>
            <a:fillRect/>
          </a:stretch>
        </p:blipFill>
        <p:spPr>
          <a:xfrm>
            <a:off x="3762396" y="1460833"/>
            <a:ext cx="1403500" cy="2038600"/>
          </a:xfrm>
          <a:prstGeom prst="rect">
            <a:avLst/>
          </a:prstGeom>
          <a:noFill/>
          <a:ln cap="flat" cmpd="sng" w="19050">
            <a:solidFill>
              <a:schemeClr val="dk2"/>
            </a:solidFill>
            <a:prstDash val="solid"/>
            <a:round/>
            <a:headEnd len="sm" w="sm" type="none"/>
            <a:tailEnd len="sm" w="sm" type="none"/>
          </a:ln>
        </p:spPr>
      </p:pic>
      <p:pic>
        <p:nvPicPr>
          <p:cNvPr id="1341" name="Google Shape;1341;p144"/>
          <p:cNvPicPr preferRelativeResize="0"/>
          <p:nvPr/>
        </p:nvPicPr>
        <p:blipFill>
          <a:blip r:embed="rId4">
            <a:alphaModFix/>
          </a:blip>
          <a:stretch>
            <a:fillRect/>
          </a:stretch>
        </p:blipFill>
        <p:spPr>
          <a:xfrm>
            <a:off x="995375" y="1595895"/>
            <a:ext cx="1852625" cy="1365917"/>
          </a:xfrm>
          <a:prstGeom prst="rect">
            <a:avLst/>
          </a:prstGeom>
          <a:noFill/>
          <a:ln cap="flat" cmpd="sng" w="19050">
            <a:solidFill>
              <a:schemeClr val="dk2"/>
            </a:solidFill>
            <a:prstDash val="solid"/>
            <a:round/>
            <a:headEnd len="sm" w="sm" type="none"/>
            <a:tailEnd len="sm" w="sm" type="none"/>
          </a:ln>
        </p:spPr>
      </p:pic>
      <p:pic>
        <p:nvPicPr>
          <p:cNvPr id="1342" name="Google Shape;1342;p144"/>
          <p:cNvPicPr preferRelativeResize="0"/>
          <p:nvPr/>
        </p:nvPicPr>
        <p:blipFill>
          <a:blip r:embed="rId5">
            <a:alphaModFix/>
          </a:blip>
          <a:stretch>
            <a:fillRect/>
          </a:stretch>
        </p:blipFill>
        <p:spPr>
          <a:xfrm>
            <a:off x="6238525" y="1548112"/>
            <a:ext cx="1435375" cy="1461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6" name="Shape 1346"/>
        <p:cNvGrpSpPr/>
        <p:nvPr/>
      </p:nvGrpSpPr>
      <p:grpSpPr>
        <a:xfrm>
          <a:off x="0" y="0"/>
          <a:ext cx="0" cy="0"/>
          <a:chOff x="0" y="0"/>
          <a:chExt cx="0" cy="0"/>
        </a:xfrm>
      </p:grpSpPr>
      <p:sp>
        <p:nvSpPr>
          <p:cNvPr id="1347" name="Google Shape;1347;p14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48" name="Google Shape;1348;p145"/>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349" name="Google Shape;1349;p14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350" name="Google Shape;1350;p145"/>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351" name="Google Shape;1351;p145"/>
          <p:cNvSpPr/>
          <p:nvPr/>
        </p:nvSpPr>
        <p:spPr>
          <a:xfrm flipH="1">
            <a:off x="1615980" y="1823575"/>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52" name="Google Shape;1352;p145"/>
          <p:cNvPicPr preferRelativeResize="0"/>
          <p:nvPr/>
        </p:nvPicPr>
        <p:blipFill>
          <a:blip r:embed="rId3">
            <a:alphaModFix/>
          </a:blip>
          <a:stretch>
            <a:fillRect/>
          </a:stretch>
        </p:blipFill>
        <p:spPr>
          <a:xfrm>
            <a:off x="4136003" y="2040000"/>
            <a:ext cx="2522675" cy="2232050"/>
          </a:xfrm>
          <a:prstGeom prst="rect">
            <a:avLst/>
          </a:prstGeom>
          <a:noFill/>
          <a:ln>
            <a:noFill/>
          </a:ln>
        </p:spPr>
      </p:pic>
      <p:sp>
        <p:nvSpPr>
          <p:cNvPr id="1353" name="Google Shape;1353;p145"/>
          <p:cNvSpPr txBox="1"/>
          <p:nvPr/>
        </p:nvSpPr>
        <p:spPr>
          <a:xfrm>
            <a:off x="1829775" y="2136850"/>
            <a:ext cx="15489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How can we figure out which is more?</a:t>
            </a:r>
            <a:endParaRPr sz="1000">
              <a:latin typeface="Livvic"/>
              <a:ea typeface="Livvic"/>
              <a:cs typeface="Livvic"/>
              <a:sym typeface="Livvic"/>
            </a:endParaRPr>
          </a:p>
        </p:txBody>
      </p:sp>
      <p:pic>
        <p:nvPicPr>
          <p:cNvPr id="1354" name="Google Shape;1354;p145"/>
          <p:cNvPicPr preferRelativeResize="0"/>
          <p:nvPr/>
        </p:nvPicPr>
        <p:blipFill>
          <a:blip r:embed="rId4">
            <a:alphaModFix/>
          </a:blip>
          <a:stretch>
            <a:fillRect/>
          </a:stretch>
        </p:blipFill>
        <p:spPr>
          <a:xfrm>
            <a:off x="2324075" y="532425"/>
            <a:ext cx="2898950" cy="683950"/>
          </a:xfrm>
          <a:prstGeom prst="rect">
            <a:avLst/>
          </a:prstGeom>
          <a:noFill/>
          <a:ln cap="flat" cmpd="sng" w="19050">
            <a:solidFill>
              <a:schemeClr val="dk2"/>
            </a:solidFill>
            <a:prstDash val="solid"/>
            <a:round/>
            <a:headEnd len="sm" w="sm" type="none"/>
            <a:tailEnd len="sm" w="sm" type="none"/>
          </a:ln>
        </p:spPr>
      </p:pic>
      <p:pic>
        <p:nvPicPr>
          <p:cNvPr id="1355" name="Google Shape;1355;p145"/>
          <p:cNvPicPr preferRelativeResize="0"/>
          <p:nvPr/>
        </p:nvPicPr>
        <p:blipFill>
          <a:blip r:embed="rId5">
            <a:alphaModFix/>
          </a:blip>
          <a:stretch>
            <a:fillRect/>
          </a:stretch>
        </p:blipFill>
        <p:spPr>
          <a:xfrm>
            <a:off x="5472338" y="493545"/>
            <a:ext cx="2050290" cy="761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59" name="Shape 1359"/>
        <p:cNvGrpSpPr/>
        <p:nvPr/>
      </p:nvGrpSpPr>
      <p:grpSpPr>
        <a:xfrm>
          <a:off x="0" y="0"/>
          <a:ext cx="0" cy="0"/>
          <a:chOff x="0" y="0"/>
          <a:chExt cx="0" cy="0"/>
        </a:xfrm>
      </p:grpSpPr>
      <p:sp>
        <p:nvSpPr>
          <p:cNvPr id="1360" name="Google Shape;1360;p146"/>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and Compare Numbers</a:t>
            </a:r>
            <a:endParaRPr sz="4400">
              <a:solidFill>
                <a:srgbClr val="434343"/>
              </a:solidFill>
              <a:latin typeface="Hepta Slab"/>
              <a:ea typeface="Hepta Slab"/>
              <a:cs typeface="Hepta Slab"/>
              <a:sym typeface="Hepta Slab"/>
            </a:endParaRPr>
          </a:p>
        </p:txBody>
      </p:sp>
      <p:sp>
        <p:nvSpPr>
          <p:cNvPr id="1361" name="Google Shape;1361;p146"/>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and compare numbers. </a:t>
            </a:r>
            <a:endParaRPr>
              <a:latin typeface="Quicksand"/>
              <a:ea typeface="Quicksand"/>
              <a:cs typeface="Quicksand"/>
              <a:sym typeface="Quicksand"/>
            </a:endParaRPr>
          </a:p>
        </p:txBody>
      </p:sp>
      <p:sp>
        <p:nvSpPr>
          <p:cNvPr id="1362" name="Google Shape;1362;p146"/>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46"/>
          <p:cNvSpPr txBox="1"/>
          <p:nvPr/>
        </p:nvSpPr>
        <p:spPr>
          <a:xfrm>
            <a:off x="0" y="4834325"/>
            <a:ext cx="3558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K.CC.C.6, K.CC.C.7</a:t>
            </a:r>
            <a:endParaRPr sz="1100">
              <a:latin typeface="Quicksand"/>
              <a:ea typeface="Quicksand"/>
              <a:cs typeface="Quicksand"/>
              <a:sym typeface="Quicksand"/>
            </a:endParaRPr>
          </a:p>
        </p:txBody>
      </p:sp>
      <p:sp>
        <p:nvSpPr>
          <p:cNvPr id="1364" name="Google Shape;1364;p146"/>
          <p:cNvSpPr txBox="1"/>
          <p:nvPr/>
        </p:nvSpPr>
        <p:spPr>
          <a:xfrm>
            <a:off x="7498500" y="0"/>
            <a:ext cx="16455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8" name="Shape 1368"/>
        <p:cNvGrpSpPr/>
        <p:nvPr/>
      </p:nvGrpSpPr>
      <p:grpSpPr>
        <a:xfrm>
          <a:off x="0" y="0"/>
          <a:ext cx="0" cy="0"/>
          <a:chOff x="0" y="0"/>
          <a:chExt cx="0" cy="0"/>
        </a:xfrm>
      </p:grpSpPr>
      <p:sp>
        <p:nvSpPr>
          <p:cNvPr id="1369" name="Google Shape;1369;p147"/>
          <p:cNvSpPr txBox="1"/>
          <p:nvPr>
            <p:ph type="ctrTitle"/>
          </p:nvPr>
        </p:nvSpPr>
        <p:spPr>
          <a:xfrm>
            <a:off x="485725" y="7153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Act It Out: Who Picked More Flowers?</a:t>
            </a:r>
            <a:endParaRPr b="0" sz="2600">
              <a:solidFill>
                <a:schemeClr val="accent5"/>
              </a:solidFill>
              <a:latin typeface="Hepta Slab"/>
              <a:ea typeface="Hepta Slab"/>
              <a:cs typeface="Hepta Slab"/>
              <a:sym typeface="Hepta Slab"/>
            </a:endParaRPr>
          </a:p>
        </p:txBody>
      </p:sp>
      <p:sp>
        <p:nvSpPr>
          <p:cNvPr id="1370" name="Google Shape;1370;p147"/>
          <p:cNvSpPr txBox="1"/>
          <p:nvPr>
            <p:ph idx="4294967295" type="title"/>
          </p:nvPr>
        </p:nvSpPr>
        <p:spPr>
          <a:xfrm>
            <a:off x="4741425" y="1412075"/>
            <a:ext cx="3193200" cy="54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Lin picked 8 flowers from the garden. Tyler collected 6 flowers from the garden.</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 Did Lin or Tyler collect more flowers?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How can you act out this story?</a:t>
            </a:r>
            <a:r>
              <a:rPr lang="en" sz="1800">
                <a:latin typeface="Quicksand"/>
                <a:ea typeface="Quicksand"/>
                <a:cs typeface="Quicksand"/>
                <a:sym typeface="Quicksand"/>
              </a:rPr>
              <a:t> </a:t>
            </a:r>
            <a:endParaRPr sz="1900">
              <a:latin typeface="Quicksand"/>
              <a:ea typeface="Quicksand"/>
              <a:cs typeface="Quicksand"/>
              <a:sym typeface="Quicksand"/>
            </a:endParaRPr>
          </a:p>
        </p:txBody>
      </p:sp>
      <p:sp>
        <p:nvSpPr>
          <p:cNvPr id="1371" name="Google Shape;1371;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72" name="Google Shape;1372;p147"/>
          <p:cNvPicPr preferRelativeResize="0"/>
          <p:nvPr/>
        </p:nvPicPr>
        <p:blipFill>
          <a:blip r:embed="rId3">
            <a:alphaModFix/>
          </a:blip>
          <a:stretch>
            <a:fillRect/>
          </a:stretch>
        </p:blipFill>
        <p:spPr>
          <a:xfrm>
            <a:off x="745325" y="1790700"/>
            <a:ext cx="3793199" cy="195025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76" name="Shape 1376"/>
        <p:cNvGrpSpPr/>
        <p:nvPr/>
      </p:nvGrpSpPr>
      <p:grpSpPr>
        <a:xfrm>
          <a:off x="0" y="0"/>
          <a:ext cx="0" cy="0"/>
          <a:chOff x="0" y="0"/>
          <a:chExt cx="0" cy="0"/>
        </a:xfrm>
      </p:grpSpPr>
      <p:sp>
        <p:nvSpPr>
          <p:cNvPr id="1377" name="Google Shape;1377;p148"/>
          <p:cNvSpPr txBox="1"/>
          <p:nvPr>
            <p:ph type="ctrTitle"/>
          </p:nvPr>
        </p:nvSpPr>
        <p:spPr>
          <a:xfrm>
            <a:off x="829500" y="49975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Representing Numbers </a:t>
            </a:r>
            <a:endParaRPr b="0" sz="3000">
              <a:solidFill>
                <a:schemeClr val="accent5"/>
              </a:solidFill>
              <a:latin typeface="Hepta Slab"/>
              <a:ea typeface="Hepta Slab"/>
              <a:cs typeface="Hepta Slab"/>
              <a:sym typeface="Hepta Slab"/>
            </a:endParaRPr>
          </a:p>
        </p:txBody>
      </p:sp>
      <p:sp>
        <p:nvSpPr>
          <p:cNvPr id="1378" name="Google Shape;1378;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79" name="Google Shape;1379;p148"/>
          <p:cNvSpPr txBox="1"/>
          <p:nvPr/>
        </p:nvSpPr>
        <p:spPr>
          <a:xfrm>
            <a:off x="665325" y="1747850"/>
            <a:ext cx="4207500" cy="2007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Figure out how many images there are in each group. </a:t>
            </a:r>
            <a:endParaRPr sz="1700"/>
          </a:p>
          <a:p>
            <a:pPr indent="-336550" lvl="0" marL="457200" rtl="0" algn="l">
              <a:spcBef>
                <a:spcPts val="1000"/>
              </a:spcBef>
              <a:spcAft>
                <a:spcPts val="0"/>
              </a:spcAft>
              <a:buSzPts val="1700"/>
              <a:buChar char="●"/>
            </a:pPr>
            <a:r>
              <a:rPr lang="en" sz="1700"/>
              <a:t>Write the number.</a:t>
            </a:r>
            <a:endParaRPr sz="1700"/>
          </a:p>
          <a:p>
            <a:pPr indent="-336550" lvl="0" marL="457200" rtl="0" algn="l">
              <a:spcBef>
                <a:spcPts val="1000"/>
              </a:spcBef>
              <a:spcAft>
                <a:spcPts val="1000"/>
              </a:spcAft>
              <a:buSzPts val="1700"/>
              <a:buChar char="●"/>
            </a:pPr>
            <a:r>
              <a:rPr lang="en" sz="1700"/>
              <a:t> Then circle the group that has more.</a:t>
            </a:r>
            <a:endParaRPr sz="1700"/>
          </a:p>
        </p:txBody>
      </p:sp>
      <p:pic>
        <p:nvPicPr>
          <p:cNvPr id="1380" name="Google Shape;1380;p148"/>
          <p:cNvPicPr preferRelativeResize="0"/>
          <p:nvPr/>
        </p:nvPicPr>
        <p:blipFill>
          <a:blip r:embed="rId3">
            <a:alphaModFix/>
          </a:blip>
          <a:stretch>
            <a:fillRect/>
          </a:stretch>
        </p:blipFill>
        <p:spPr>
          <a:xfrm>
            <a:off x="5256275" y="1354922"/>
            <a:ext cx="2709950" cy="1558225"/>
          </a:xfrm>
          <a:prstGeom prst="rect">
            <a:avLst/>
          </a:prstGeom>
          <a:noFill/>
          <a:ln>
            <a:noFill/>
          </a:ln>
        </p:spPr>
      </p:pic>
      <p:pic>
        <p:nvPicPr>
          <p:cNvPr id="1381" name="Google Shape;1381;p148"/>
          <p:cNvPicPr preferRelativeResize="0"/>
          <p:nvPr/>
        </p:nvPicPr>
        <p:blipFill>
          <a:blip r:embed="rId4">
            <a:alphaModFix/>
          </a:blip>
          <a:stretch>
            <a:fillRect/>
          </a:stretch>
        </p:blipFill>
        <p:spPr>
          <a:xfrm>
            <a:off x="5079025" y="3087925"/>
            <a:ext cx="2961701" cy="1299725"/>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5" name="Shape 1385"/>
        <p:cNvGrpSpPr/>
        <p:nvPr/>
      </p:nvGrpSpPr>
      <p:grpSpPr>
        <a:xfrm>
          <a:off x="0" y="0"/>
          <a:ext cx="0" cy="0"/>
          <a:chOff x="0" y="0"/>
          <a:chExt cx="0" cy="0"/>
        </a:xfrm>
      </p:grpSpPr>
      <p:sp>
        <p:nvSpPr>
          <p:cNvPr id="1386" name="Google Shape;1386;p149"/>
          <p:cNvSpPr txBox="1"/>
          <p:nvPr>
            <p:ph type="ctrTitle"/>
          </p:nvPr>
        </p:nvSpPr>
        <p:spPr>
          <a:xfrm>
            <a:off x="635850" y="692175"/>
            <a:ext cx="7301100" cy="63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Introducing Less, Same, More: Numbers and Images, Stage 4 </a:t>
            </a:r>
            <a:endParaRPr b="0" sz="2700">
              <a:solidFill>
                <a:schemeClr val="accent5"/>
              </a:solidFill>
              <a:latin typeface="Hepta Slab"/>
              <a:ea typeface="Hepta Slab"/>
              <a:cs typeface="Hepta Slab"/>
              <a:sym typeface="Hepta Slab"/>
            </a:endParaRPr>
          </a:p>
        </p:txBody>
      </p:sp>
      <p:sp>
        <p:nvSpPr>
          <p:cNvPr id="1387" name="Google Shape;1387;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88" name="Google Shape;1388;p149"/>
          <p:cNvSpPr txBox="1"/>
          <p:nvPr/>
        </p:nvSpPr>
        <p:spPr>
          <a:xfrm>
            <a:off x="4743975" y="1436388"/>
            <a:ext cx="3628200" cy="893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ivvic"/>
              <a:buChar char="●"/>
            </a:pPr>
            <a:r>
              <a:rPr lang="en">
                <a:latin typeface="Livvic"/>
                <a:ea typeface="Livvic"/>
                <a:cs typeface="Livvic"/>
                <a:sym typeface="Livvic"/>
              </a:rPr>
              <a:t>We are going to work on a new stage of the Less, Same, More center.</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First, draw a card and place it at the top of the mat.</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Then, for each of the other cards, decide if they show less than, the same, or more than the card in the middle.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Place each card in the appropriate box on the bottom of the mat.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After you place each card, say a sentence using the words ‘less than’, ‘the same as’, or ‘more than’ to compare the card to the card in the middle</a:t>
            </a:r>
            <a:endParaRPr>
              <a:latin typeface="Livvic"/>
              <a:ea typeface="Livvic"/>
              <a:cs typeface="Livvic"/>
              <a:sym typeface="Livvic"/>
            </a:endParaRPr>
          </a:p>
        </p:txBody>
      </p:sp>
      <p:pic>
        <p:nvPicPr>
          <p:cNvPr id="1389" name="Google Shape;1389;p149"/>
          <p:cNvPicPr preferRelativeResize="0"/>
          <p:nvPr/>
        </p:nvPicPr>
        <p:blipFill>
          <a:blip r:embed="rId3">
            <a:alphaModFix/>
          </a:blip>
          <a:stretch>
            <a:fillRect/>
          </a:stretch>
        </p:blipFill>
        <p:spPr>
          <a:xfrm>
            <a:off x="973925" y="1956421"/>
            <a:ext cx="3370425" cy="152112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3" name="Shape 1393"/>
        <p:cNvGrpSpPr/>
        <p:nvPr/>
      </p:nvGrpSpPr>
      <p:grpSpPr>
        <a:xfrm>
          <a:off x="0" y="0"/>
          <a:ext cx="0" cy="0"/>
          <a:chOff x="0" y="0"/>
          <a:chExt cx="0" cy="0"/>
        </a:xfrm>
      </p:grpSpPr>
      <p:sp>
        <p:nvSpPr>
          <p:cNvPr id="1394" name="Google Shape;1394;p150"/>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395" name="Google Shape;1395;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96" name="Google Shape;1396;p150"/>
          <p:cNvSpPr txBox="1"/>
          <p:nvPr/>
        </p:nvSpPr>
        <p:spPr>
          <a:xfrm>
            <a:off x="712825"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Less, Same, More 		 	 Number Race 			       Cover Up </a:t>
            </a:r>
            <a:endParaRPr/>
          </a:p>
        </p:txBody>
      </p:sp>
      <p:pic>
        <p:nvPicPr>
          <p:cNvPr id="1397" name="Google Shape;1397;p150"/>
          <p:cNvPicPr preferRelativeResize="0"/>
          <p:nvPr/>
        </p:nvPicPr>
        <p:blipFill>
          <a:blip r:embed="rId3">
            <a:alphaModFix/>
          </a:blip>
          <a:stretch>
            <a:fillRect/>
          </a:stretch>
        </p:blipFill>
        <p:spPr>
          <a:xfrm>
            <a:off x="995375" y="1595895"/>
            <a:ext cx="1852625" cy="1365917"/>
          </a:xfrm>
          <a:prstGeom prst="rect">
            <a:avLst/>
          </a:prstGeom>
          <a:noFill/>
          <a:ln cap="flat" cmpd="sng" w="19050">
            <a:solidFill>
              <a:schemeClr val="dk2"/>
            </a:solidFill>
            <a:prstDash val="solid"/>
            <a:round/>
            <a:headEnd len="sm" w="sm" type="none"/>
            <a:tailEnd len="sm" w="sm" type="none"/>
          </a:ln>
        </p:spPr>
      </p:pic>
      <p:pic>
        <p:nvPicPr>
          <p:cNvPr id="1398" name="Google Shape;1398;p150"/>
          <p:cNvPicPr preferRelativeResize="0"/>
          <p:nvPr/>
        </p:nvPicPr>
        <p:blipFill>
          <a:blip r:embed="rId4">
            <a:alphaModFix/>
          </a:blip>
          <a:stretch>
            <a:fillRect/>
          </a:stretch>
        </p:blipFill>
        <p:spPr>
          <a:xfrm>
            <a:off x="6238525" y="1548112"/>
            <a:ext cx="1435375" cy="1461475"/>
          </a:xfrm>
          <a:prstGeom prst="rect">
            <a:avLst/>
          </a:prstGeom>
          <a:noFill/>
          <a:ln cap="flat" cmpd="sng" w="19050">
            <a:solidFill>
              <a:schemeClr val="dk2"/>
            </a:solidFill>
            <a:prstDash val="solid"/>
            <a:round/>
            <a:headEnd len="sm" w="sm" type="none"/>
            <a:tailEnd len="sm" w="sm" type="none"/>
          </a:ln>
        </p:spPr>
      </p:pic>
      <p:pic>
        <p:nvPicPr>
          <p:cNvPr id="1399" name="Google Shape;1399;p150"/>
          <p:cNvPicPr preferRelativeResize="0"/>
          <p:nvPr/>
        </p:nvPicPr>
        <p:blipFill>
          <a:blip r:embed="rId5">
            <a:alphaModFix/>
          </a:blip>
          <a:stretch>
            <a:fillRect/>
          </a:stretch>
        </p:blipFill>
        <p:spPr>
          <a:xfrm>
            <a:off x="3680675" y="1548100"/>
            <a:ext cx="1725175" cy="1309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3" name="Shape 1403"/>
        <p:cNvGrpSpPr/>
        <p:nvPr/>
      </p:nvGrpSpPr>
      <p:grpSpPr>
        <a:xfrm>
          <a:off x="0" y="0"/>
          <a:ext cx="0" cy="0"/>
          <a:chOff x="0" y="0"/>
          <a:chExt cx="0" cy="0"/>
        </a:xfrm>
      </p:grpSpPr>
      <p:sp>
        <p:nvSpPr>
          <p:cNvPr id="1404" name="Google Shape;1404;p15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05" name="Google Shape;1405;p15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406" name="Google Shape;1406;p15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407" name="Google Shape;1407;p151"/>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408" name="Google Shape;1408;p151"/>
          <p:cNvSpPr/>
          <p:nvPr/>
        </p:nvSpPr>
        <p:spPr>
          <a:xfrm flipH="1">
            <a:off x="779632" y="978596"/>
            <a:ext cx="2812844" cy="28418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09" name="Google Shape;1409;p151"/>
          <p:cNvPicPr preferRelativeResize="0"/>
          <p:nvPr/>
        </p:nvPicPr>
        <p:blipFill>
          <a:blip r:embed="rId3">
            <a:alphaModFix/>
          </a:blip>
          <a:stretch>
            <a:fillRect/>
          </a:stretch>
        </p:blipFill>
        <p:spPr>
          <a:xfrm>
            <a:off x="4136003" y="2040000"/>
            <a:ext cx="2522675" cy="2232050"/>
          </a:xfrm>
          <a:prstGeom prst="rect">
            <a:avLst/>
          </a:prstGeom>
          <a:noFill/>
          <a:ln>
            <a:noFill/>
          </a:ln>
        </p:spPr>
      </p:pic>
      <p:sp>
        <p:nvSpPr>
          <p:cNvPr id="1410" name="Google Shape;1410;p151"/>
          <p:cNvSpPr txBox="1"/>
          <p:nvPr/>
        </p:nvSpPr>
        <p:spPr>
          <a:xfrm>
            <a:off x="1200850" y="1408200"/>
            <a:ext cx="1970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dk1"/>
                </a:solidFill>
              </a:rPr>
              <a:t>During the gallery walk today, did you compare the images or the numbers on the charts? Why?</a:t>
            </a:r>
            <a:endParaRPr sz="1300">
              <a:latin typeface="Livvic"/>
              <a:ea typeface="Livvic"/>
              <a:cs typeface="Livvic"/>
              <a:sym typeface="Livvic"/>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414" name="Shape 1414"/>
        <p:cNvGrpSpPr/>
        <p:nvPr/>
      </p:nvGrpSpPr>
      <p:grpSpPr>
        <a:xfrm>
          <a:off x="0" y="0"/>
          <a:ext cx="0" cy="0"/>
          <a:chOff x="0" y="0"/>
          <a:chExt cx="0" cy="0"/>
        </a:xfrm>
      </p:grpSpPr>
      <p:sp>
        <p:nvSpPr>
          <p:cNvPr id="1415" name="Google Shape;1415;p152"/>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Compare Numbers</a:t>
            </a:r>
            <a:endParaRPr sz="4400">
              <a:solidFill>
                <a:srgbClr val="434343"/>
              </a:solidFill>
              <a:latin typeface="Hepta Slab"/>
              <a:ea typeface="Hepta Slab"/>
              <a:cs typeface="Hepta Slab"/>
              <a:sym typeface="Hepta Slab"/>
            </a:endParaRPr>
          </a:p>
        </p:txBody>
      </p:sp>
      <p:sp>
        <p:nvSpPr>
          <p:cNvPr id="1416" name="Google Shape;1416;p152"/>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numbers.</a:t>
            </a:r>
            <a:endParaRPr>
              <a:latin typeface="Quicksand"/>
              <a:ea typeface="Quicksand"/>
              <a:cs typeface="Quicksand"/>
              <a:sym typeface="Quicksand"/>
            </a:endParaRPr>
          </a:p>
        </p:txBody>
      </p:sp>
      <p:sp>
        <p:nvSpPr>
          <p:cNvPr id="1417" name="Google Shape;1417;p152"/>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52"/>
          <p:cNvSpPr txBox="1"/>
          <p:nvPr/>
        </p:nvSpPr>
        <p:spPr>
          <a:xfrm>
            <a:off x="0" y="4834325"/>
            <a:ext cx="3558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K.CC.C.6, K.CC.C.7</a:t>
            </a:r>
            <a:endParaRPr sz="1100">
              <a:latin typeface="Quicksand"/>
              <a:ea typeface="Quicksand"/>
              <a:cs typeface="Quicksand"/>
              <a:sym typeface="Quicksand"/>
            </a:endParaRPr>
          </a:p>
        </p:txBody>
      </p:sp>
      <p:sp>
        <p:nvSpPr>
          <p:cNvPr id="1419" name="Google Shape;1419;p152"/>
          <p:cNvSpPr txBox="1"/>
          <p:nvPr/>
        </p:nvSpPr>
        <p:spPr>
          <a:xfrm>
            <a:off x="7498500" y="0"/>
            <a:ext cx="16455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3" name="Shape 1423"/>
        <p:cNvGrpSpPr/>
        <p:nvPr/>
      </p:nvGrpSpPr>
      <p:grpSpPr>
        <a:xfrm>
          <a:off x="0" y="0"/>
          <a:ext cx="0" cy="0"/>
          <a:chOff x="0" y="0"/>
          <a:chExt cx="0" cy="0"/>
        </a:xfrm>
      </p:grpSpPr>
      <p:sp>
        <p:nvSpPr>
          <p:cNvPr id="1424" name="Google Shape;1424;p153"/>
          <p:cNvSpPr txBox="1"/>
          <p:nvPr>
            <p:ph type="ctrTitle"/>
          </p:nvPr>
        </p:nvSpPr>
        <p:spPr>
          <a:xfrm>
            <a:off x="485725" y="7153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Act It Out: Colorful Butterflies</a:t>
            </a:r>
            <a:endParaRPr b="0" sz="2600">
              <a:solidFill>
                <a:schemeClr val="accent5"/>
              </a:solidFill>
              <a:latin typeface="Hepta Slab"/>
              <a:ea typeface="Hepta Slab"/>
              <a:cs typeface="Hepta Slab"/>
              <a:sym typeface="Hepta Slab"/>
            </a:endParaRPr>
          </a:p>
        </p:txBody>
      </p:sp>
      <p:sp>
        <p:nvSpPr>
          <p:cNvPr id="1425" name="Google Shape;1425;p153"/>
          <p:cNvSpPr txBox="1"/>
          <p:nvPr>
            <p:ph idx="4294967295" type="title"/>
          </p:nvPr>
        </p:nvSpPr>
        <p:spPr>
          <a:xfrm>
            <a:off x="4741425" y="1412075"/>
            <a:ext cx="3193200" cy="54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There are 9 yellow butterflies and 5 orange butterflies in the air.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Are there fewer yellow or orange butterflies?</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 How can you act out this story?</a:t>
            </a:r>
            <a:endParaRPr sz="1900">
              <a:latin typeface="Quicksand"/>
              <a:ea typeface="Quicksand"/>
              <a:cs typeface="Quicksand"/>
              <a:sym typeface="Quicksand"/>
            </a:endParaRPr>
          </a:p>
        </p:txBody>
      </p:sp>
      <p:sp>
        <p:nvSpPr>
          <p:cNvPr id="1426" name="Google Shape;1426;p1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27" name="Google Shape;1427;p153"/>
          <p:cNvPicPr preferRelativeResize="0"/>
          <p:nvPr/>
        </p:nvPicPr>
        <p:blipFill>
          <a:blip r:embed="rId3">
            <a:alphaModFix/>
          </a:blip>
          <a:stretch>
            <a:fillRect/>
          </a:stretch>
        </p:blipFill>
        <p:spPr>
          <a:xfrm>
            <a:off x="1002475" y="1840700"/>
            <a:ext cx="3285850" cy="1736275"/>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1" name="Shape 1431"/>
        <p:cNvGrpSpPr/>
        <p:nvPr/>
      </p:nvGrpSpPr>
      <p:grpSpPr>
        <a:xfrm>
          <a:off x="0" y="0"/>
          <a:ext cx="0" cy="0"/>
          <a:chOff x="0" y="0"/>
          <a:chExt cx="0" cy="0"/>
        </a:xfrm>
      </p:grpSpPr>
      <p:sp>
        <p:nvSpPr>
          <p:cNvPr id="1432" name="Google Shape;1432;p154"/>
          <p:cNvSpPr txBox="1"/>
          <p:nvPr>
            <p:ph type="ctrTitle"/>
          </p:nvPr>
        </p:nvSpPr>
        <p:spPr>
          <a:xfrm>
            <a:off x="829500" y="49975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is More?</a:t>
            </a:r>
            <a:endParaRPr b="0" sz="3000">
              <a:solidFill>
                <a:schemeClr val="accent5"/>
              </a:solidFill>
              <a:latin typeface="Hepta Slab"/>
              <a:ea typeface="Hepta Slab"/>
              <a:cs typeface="Hepta Slab"/>
              <a:sym typeface="Hepta Slab"/>
            </a:endParaRPr>
          </a:p>
        </p:txBody>
      </p:sp>
      <p:sp>
        <p:nvSpPr>
          <p:cNvPr id="1433" name="Google Shape;1433;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34" name="Google Shape;1434;p154"/>
          <p:cNvSpPr txBox="1"/>
          <p:nvPr/>
        </p:nvSpPr>
        <p:spPr>
          <a:xfrm>
            <a:off x="665325" y="1747850"/>
            <a:ext cx="4207500" cy="2007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Work with your partner to figure out which number is more.</a:t>
            </a:r>
            <a:endParaRPr sz="1700"/>
          </a:p>
          <a:p>
            <a:pPr indent="-336550" lvl="0" marL="457200" rtl="0" algn="l">
              <a:spcBef>
                <a:spcPts val="1000"/>
              </a:spcBef>
              <a:spcAft>
                <a:spcPts val="1000"/>
              </a:spcAft>
              <a:buSzPts val="1700"/>
              <a:buChar char="●"/>
            </a:pPr>
            <a:r>
              <a:rPr lang="en" sz="1700"/>
              <a:t> Circle the number that is more.</a:t>
            </a:r>
            <a:endParaRPr sz="1700"/>
          </a:p>
        </p:txBody>
      </p:sp>
      <p:pic>
        <p:nvPicPr>
          <p:cNvPr id="1435" name="Google Shape;1435;p154"/>
          <p:cNvPicPr preferRelativeResize="0"/>
          <p:nvPr/>
        </p:nvPicPr>
        <p:blipFill>
          <a:blip r:embed="rId3">
            <a:alphaModFix/>
          </a:blip>
          <a:stretch>
            <a:fillRect/>
          </a:stretch>
        </p:blipFill>
        <p:spPr>
          <a:xfrm>
            <a:off x="4775175" y="1346875"/>
            <a:ext cx="3966375" cy="27064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9" name="Shape 1439"/>
        <p:cNvGrpSpPr/>
        <p:nvPr/>
      </p:nvGrpSpPr>
      <p:grpSpPr>
        <a:xfrm>
          <a:off x="0" y="0"/>
          <a:ext cx="0" cy="0"/>
          <a:chOff x="0" y="0"/>
          <a:chExt cx="0" cy="0"/>
        </a:xfrm>
      </p:grpSpPr>
      <p:sp>
        <p:nvSpPr>
          <p:cNvPr id="1440" name="Google Shape;1440;p155"/>
          <p:cNvSpPr txBox="1"/>
          <p:nvPr>
            <p:ph type="ctrTitle"/>
          </p:nvPr>
        </p:nvSpPr>
        <p:spPr>
          <a:xfrm>
            <a:off x="635850" y="742175"/>
            <a:ext cx="7301100" cy="63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Introducing Roll and Record: </a:t>
            </a:r>
            <a:endParaRPr sz="27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Which Is Less, Stage 1</a:t>
            </a:r>
            <a:endParaRPr b="0" sz="2700">
              <a:solidFill>
                <a:schemeClr val="accent5"/>
              </a:solidFill>
              <a:latin typeface="Hepta Slab"/>
              <a:ea typeface="Hepta Slab"/>
              <a:cs typeface="Hepta Slab"/>
              <a:sym typeface="Hepta Slab"/>
            </a:endParaRPr>
          </a:p>
        </p:txBody>
      </p:sp>
      <p:sp>
        <p:nvSpPr>
          <p:cNvPr id="1441" name="Google Shape;1441;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42" name="Google Shape;1442;p155"/>
          <p:cNvSpPr txBox="1"/>
          <p:nvPr/>
        </p:nvSpPr>
        <p:spPr>
          <a:xfrm>
            <a:off x="4308750" y="1660663"/>
            <a:ext cx="3628200" cy="893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We’re going to play a game called ‘Roll and Record’.”</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First we each roll a cube onto the number mat.</a:t>
            </a:r>
            <a:endParaRPr sz="1800">
              <a:latin typeface="Livvic"/>
              <a:ea typeface="Livvic"/>
              <a:cs typeface="Livvic"/>
              <a:sym typeface="Livvic"/>
            </a:endParaRPr>
          </a:p>
          <a:p>
            <a:pPr indent="-342900" lvl="0" marL="457200" rtl="0" algn="l">
              <a:spcBef>
                <a:spcPts val="1000"/>
              </a:spcBef>
              <a:spcAft>
                <a:spcPts val="1000"/>
              </a:spcAft>
              <a:buSzPts val="1800"/>
              <a:buFont typeface="Livvic"/>
              <a:buChar char="●"/>
            </a:pPr>
            <a:r>
              <a:rPr lang="en" sz="1800">
                <a:latin typeface="Livvic"/>
                <a:ea typeface="Livvic"/>
                <a:cs typeface="Livvic"/>
                <a:sym typeface="Livvic"/>
              </a:rPr>
              <a:t>Next we write the numbers we landed on in the boxes.</a:t>
            </a:r>
            <a:endParaRPr sz="1800">
              <a:latin typeface="Livvic"/>
              <a:ea typeface="Livvic"/>
              <a:cs typeface="Livvic"/>
              <a:sym typeface="Livvic"/>
            </a:endParaRPr>
          </a:p>
        </p:txBody>
      </p:sp>
      <p:pic>
        <p:nvPicPr>
          <p:cNvPr id="1443" name="Google Shape;1443;p155"/>
          <p:cNvPicPr preferRelativeResize="0"/>
          <p:nvPr/>
        </p:nvPicPr>
        <p:blipFill>
          <a:blip r:embed="rId3">
            <a:alphaModFix/>
          </a:blip>
          <a:stretch>
            <a:fillRect/>
          </a:stretch>
        </p:blipFill>
        <p:spPr>
          <a:xfrm>
            <a:off x="1373975" y="1767813"/>
            <a:ext cx="2181225" cy="20955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47" name="Shape 1447"/>
        <p:cNvGrpSpPr/>
        <p:nvPr/>
      </p:nvGrpSpPr>
      <p:grpSpPr>
        <a:xfrm>
          <a:off x="0" y="0"/>
          <a:ext cx="0" cy="0"/>
          <a:chOff x="0" y="0"/>
          <a:chExt cx="0" cy="0"/>
        </a:xfrm>
      </p:grpSpPr>
      <p:sp>
        <p:nvSpPr>
          <p:cNvPr id="1448" name="Google Shape;1448;p156"/>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449" name="Google Shape;1449;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450" name="Google Shape;1450;p156"/>
          <p:cNvSpPr txBox="1"/>
          <p:nvPr/>
        </p:nvSpPr>
        <p:spPr>
          <a:xfrm>
            <a:off x="712825"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Less, Same, More 		 	 Number Race 			      </a:t>
            </a:r>
            <a:r>
              <a:rPr lang="en"/>
              <a:t>Roll and Record </a:t>
            </a:r>
            <a:endParaRPr/>
          </a:p>
        </p:txBody>
      </p:sp>
      <p:pic>
        <p:nvPicPr>
          <p:cNvPr id="1451" name="Google Shape;1451;p156"/>
          <p:cNvPicPr preferRelativeResize="0"/>
          <p:nvPr/>
        </p:nvPicPr>
        <p:blipFill>
          <a:blip r:embed="rId3">
            <a:alphaModFix/>
          </a:blip>
          <a:stretch>
            <a:fillRect/>
          </a:stretch>
        </p:blipFill>
        <p:spPr>
          <a:xfrm>
            <a:off x="995375" y="1595895"/>
            <a:ext cx="1852625" cy="1365917"/>
          </a:xfrm>
          <a:prstGeom prst="rect">
            <a:avLst/>
          </a:prstGeom>
          <a:noFill/>
          <a:ln cap="flat" cmpd="sng" w="19050">
            <a:solidFill>
              <a:schemeClr val="dk2"/>
            </a:solidFill>
            <a:prstDash val="solid"/>
            <a:round/>
            <a:headEnd len="sm" w="sm" type="none"/>
            <a:tailEnd len="sm" w="sm" type="none"/>
          </a:ln>
        </p:spPr>
      </p:pic>
      <p:pic>
        <p:nvPicPr>
          <p:cNvPr id="1452" name="Google Shape;1452;p156"/>
          <p:cNvPicPr preferRelativeResize="0"/>
          <p:nvPr/>
        </p:nvPicPr>
        <p:blipFill>
          <a:blip r:embed="rId4">
            <a:alphaModFix/>
          </a:blip>
          <a:stretch>
            <a:fillRect/>
          </a:stretch>
        </p:blipFill>
        <p:spPr>
          <a:xfrm>
            <a:off x="3680675" y="1548100"/>
            <a:ext cx="1725175" cy="1309225"/>
          </a:xfrm>
          <a:prstGeom prst="rect">
            <a:avLst/>
          </a:prstGeom>
          <a:noFill/>
          <a:ln cap="flat" cmpd="sng" w="19050">
            <a:solidFill>
              <a:schemeClr val="dk2"/>
            </a:solidFill>
            <a:prstDash val="solid"/>
            <a:round/>
            <a:headEnd len="sm" w="sm" type="none"/>
            <a:tailEnd len="sm" w="sm" type="none"/>
          </a:ln>
        </p:spPr>
      </p:pic>
      <p:pic>
        <p:nvPicPr>
          <p:cNvPr id="1453" name="Google Shape;1453;p156"/>
          <p:cNvPicPr preferRelativeResize="0"/>
          <p:nvPr/>
        </p:nvPicPr>
        <p:blipFill>
          <a:blip r:embed="rId5">
            <a:alphaModFix/>
          </a:blip>
          <a:stretch>
            <a:fillRect/>
          </a:stretch>
        </p:blipFill>
        <p:spPr>
          <a:xfrm>
            <a:off x="5881695" y="1797975"/>
            <a:ext cx="2525400" cy="745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7" name="Shape 1457"/>
        <p:cNvGrpSpPr/>
        <p:nvPr/>
      </p:nvGrpSpPr>
      <p:grpSpPr>
        <a:xfrm>
          <a:off x="0" y="0"/>
          <a:ext cx="0" cy="0"/>
          <a:chOff x="0" y="0"/>
          <a:chExt cx="0" cy="0"/>
        </a:xfrm>
      </p:grpSpPr>
      <p:sp>
        <p:nvSpPr>
          <p:cNvPr id="1458" name="Google Shape;1458;p1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59" name="Google Shape;1459;p15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460" name="Google Shape;1460;p15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461" name="Google Shape;1461;p157"/>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462" name="Google Shape;1462;p157"/>
          <p:cNvSpPr/>
          <p:nvPr/>
        </p:nvSpPr>
        <p:spPr>
          <a:xfrm flipH="1">
            <a:off x="779632" y="978596"/>
            <a:ext cx="2812844" cy="28418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3" name="Google Shape;1463;p157"/>
          <p:cNvPicPr preferRelativeResize="0"/>
          <p:nvPr/>
        </p:nvPicPr>
        <p:blipFill>
          <a:blip r:embed="rId3">
            <a:alphaModFix/>
          </a:blip>
          <a:stretch>
            <a:fillRect/>
          </a:stretch>
        </p:blipFill>
        <p:spPr>
          <a:xfrm>
            <a:off x="4136003" y="2040000"/>
            <a:ext cx="2522675" cy="2232050"/>
          </a:xfrm>
          <a:prstGeom prst="rect">
            <a:avLst/>
          </a:prstGeom>
          <a:noFill/>
          <a:ln>
            <a:noFill/>
          </a:ln>
        </p:spPr>
      </p:pic>
      <p:sp>
        <p:nvSpPr>
          <p:cNvPr id="1464" name="Google Shape;1464;p157"/>
          <p:cNvSpPr txBox="1"/>
          <p:nvPr/>
        </p:nvSpPr>
        <p:spPr>
          <a:xfrm>
            <a:off x="1200850" y="1165325"/>
            <a:ext cx="1970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dk1"/>
                </a:solidFill>
              </a:rPr>
              <a:t>Diego doesn’t know if 7 is more or less than 4. How could you help Diego understand that 7 is more than 4?</a:t>
            </a:r>
            <a:endParaRPr sz="1300">
              <a:latin typeface="Livvic"/>
              <a:ea typeface="Livvic"/>
              <a:cs typeface="Livvic"/>
              <a:sym typeface="Livvic"/>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68" name="Shape 1468"/>
        <p:cNvGrpSpPr/>
        <p:nvPr/>
      </p:nvGrpSpPr>
      <p:grpSpPr>
        <a:xfrm>
          <a:off x="0" y="0"/>
          <a:ext cx="0" cy="0"/>
          <a:chOff x="0" y="0"/>
          <a:chExt cx="0" cy="0"/>
        </a:xfrm>
      </p:grpSpPr>
      <p:sp>
        <p:nvSpPr>
          <p:cNvPr id="1469" name="Google Shape;1469;p158"/>
          <p:cNvSpPr txBox="1"/>
          <p:nvPr>
            <p:ph idx="1" type="body"/>
          </p:nvPr>
        </p:nvSpPr>
        <p:spPr>
          <a:xfrm>
            <a:off x="744650" y="18100"/>
            <a:ext cx="7549200" cy="3109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700">
                <a:solidFill>
                  <a:srgbClr val="434343"/>
                </a:solidFill>
                <a:latin typeface="Hepta Slab"/>
                <a:ea typeface="Hepta Slab"/>
                <a:cs typeface="Hepta Slab"/>
                <a:sym typeface="Hepta Slab"/>
              </a:rPr>
              <a:t>In this section we compared numbers. We used objects and images to help us compare numbers.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470" name="Google Shape;1470;p158"/>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58"/>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5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58"/>
          <p:cNvSpPr txBox="1"/>
          <p:nvPr/>
        </p:nvSpPr>
        <p:spPr>
          <a:xfrm>
            <a:off x="653700" y="3863100"/>
            <a:ext cx="7836600" cy="24081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700">
                <a:solidFill>
                  <a:srgbClr val="434343"/>
                </a:solidFill>
                <a:latin typeface="Hepta Slab"/>
                <a:ea typeface="Hepta Slab"/>
                <a:cs typeface="Hepta Slab"/>
                <a:sym typeface="Hepta Slab"/>
              </a:rPr>
              <a:t>We also learned that we can use the count sequence to compare numbers. 1, 2, 3, 4, 5, 6, 7, 8, 9, 10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p:txBody>
      </p:sp>
      <p:pic>
        <p:nvPicPr>
          <p:cNvPr id="1474" name="Google Shape;1474;p158"/>
          <p:cNvPicPr preferRelativeResize="0"/>
          <p:nvPr/>
        </p:nvPicPr>
        <p:blipFill>
          <a:blip r:embed="rId3">
            <a:alphaModFix/>
          </a:blip>
          <a:stretch>
            <a:fillRect/>
          </a:stretch>
        </p:blipFill>
        <p:spPr>
          <a:xfrm>
            <a:off x="2412200" y="1628125"/>
            <a:ext cx="3989551" cy="2041400"/>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478" name="Shape 1478"/>
        <p:cNvGrpSpPr/>
        <p:nvPr/>
      </p:nvGrpSpPr>
      <p:grpSpPr>
        <a:xfrm>
          <a:off x="0" y="0"/>
          <a:ext cx="0" cy="0"/>
          <a:chOff x="0" y="0"/>
          <a:chExt cx="0" cy="0"/>
        </a:xfrm>
      </p:grpSpPr>
      <p:sp>
        <p:nvSpPr>
          <p:cNvPr id="1479" name="Google Shape;1479;p159"/>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The Pizzeria</a:t>
            </a:r>
            <a:endParaRPr sz="4400">
              <a:solidFill>
                <a:srgbClr val="434343"/>
              </a:solidFill>
              <a:latin typeface="Hepta Slab"/>
              <a:ea typeface="Hepta Slab"/>
              <a:cs typeface="Hepta Slab"/>
              <a:sym typeface="Hepta Slab"/>
            </a:endParaRPr>
          </a:p>
        </p:txBody>
      </p:sp>
      <p:sp>
        <p:nvSpPr>
          <p:cNvPr id="1480" name="Google Shape;1480;p159"/>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pizza toppings.</a:t>
            </a:r>
            <a:endParaRPr>
              <a:latin typeface="Quicksand"/>
              <a:ea typeface="Quicksand"/>
              <a:cs typeface="Quicksand"/>
              <a:sym typeface="Quicksand"/>
            </a:endParaRPr>
          </a:p>
        </p:txBody>
      </p:sp>
      <p:sp>
        <p:nvSpPr>
          <p:cNvPr id="1481" name="Google Shape;1481;p159"/>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59"/>
          <p:cNvSpPr txBox="1"/>
          <p:nvPr/>
        </p:nvSpPr>
        <p:spPr>
          <a:xfrm>
            <a:off x="0" y="4834325"/>
            <a:ext cx="3558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K.CC.C.6, K.CC.C.7</a:t>
            </a:r>
            <a:endParaRPr sz="1100">
              <a:latin typeface="Quicksand"/>
              <a:ea typeface="Quicksand"/>
              <a:cs typeface="Quicksand"/>
              <a:sym typeface="Quicksand"/>
            </a:endParaRPr>
          </a:p>
        </p:txBody>
      </p:sp>
      <p:sp>
        <p:nvSpPr>
          <p:cNvPr id="1483" name="Google Shape;1483;p159"/>
          <p:cNvSpPr txBox="1"/>
          <p:nvPr/>
        </p:nvSpPr>
        <p:spPr>
          <a:xfrm>
            <a:off x="7498500" y="0"/>
            <a:ext cx="16455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7" name="Shape 1487"/>
        <p:cNvGrpSpPr/>
        <p:nvPr/>
      </p:nvGrpSpPr>
      <p:grpSpPr>
        <a:xfrm>
          <a:off x="0" y="0"/>
          <a:ext cx="0" cy="0"/>
          <a:chOff x="0" y="0"/>
          <a:chExt cx="0" cy="0"/>
        </a:xfrm>
      </p:grpSpPr>
      <p:sp>
        <p:nvSpPr>
          <p:cNvPr id="1488" name="Google Shape;1488;p160"/>
          <p:cNvSpPr txBox="1"/>
          <p:nvPr>
            <p:ph type="ctrTitle"/>
          </p:nvPr>
        </p:nvSpPr>
        <p:spPr>
          <a:xfrm>
            <a:off x="485725" y="7153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Notice and Wonder: Pizza Toppings </a:t>
            </a:r>
            <a:endParaRPr b="0" sz="2600">
              <a:solidFill>
                <a:schemeClr val="accent5"/>
              </a:solidFill>
              <a:latin typeface="Hepta Slab"/>
              <a:ea typeface="Hepta Slab"/>
              <a:cs typeface="Hepta Slab"/>
              <a:sym typeface="Hepta Slab"/>
            </a:endParaRPr>
          </a:p>
        </p:txBody>
      </p:sp>
      <p:sp>
        <p:nvSpPr>
          <p:cNvPr id="1489" name="Google Shape;1489;p1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90" name="Google Shape;1490;p160"/>
          <p:cNvGrpSpPr/>
          <p:nvPr/>
        </p:nvGrpSpPr>
        <p:grpSpPr>
          <a:xfrm rot="-801400">
            <a:off x="522336" y="1769281"/>
            <a:ext cx="2343045" cy="950026"/>
            <a:chOff x="522450" y="1769275"/>
            <a:chExt cx="2343168" cy="950076"/>
          </a:xfrm>
        </p:grpSpPr>
        <p:sp>
          <p:nvSpPr>
            <p:cNvPr id="1491" name="Google Shape;1491;p160"/>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6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 you notice?</a:t>
              </a:r>
              <a:endParaRPr/>
            </a:p>
          </p:txBody>
        </p:sp>
      </p:grpSp>
      <p:grpSp>
        <p:nvGrpSpPr>
          <p:cNvPr id="1493" name="Google Shape;1493;p160"/>
          <p:cNvGrpSpPr/>
          <p:nvPr/>
        </p:nvGrpSpPr>
        <p:grpSpPr>
          <a:xfrm rot="862269">
            <a:off x="6278570" y="1986089"/>
            <a:ext cx="2343148" cy="950068"/>
            <a:chOff x="522450" y="1769275"/>
            <a:chExt cx="2343168" cy="950076"/>
          </a:xfrm>
        </p:grpSpPr>
        <p:sp>
          <p:nvSpPr>
            <p:cNvPr id="1494" name="Google Shape;1494;p160"/>
            <p:cNvSpPr/>
            <p:nvPr/>
          </p:nvSpPr>
          <p:spPr>
            <a:xfrm>
              <a:off x="522450" y="1769275"/>
              <a:ext cx="2343168" cy="95007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6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 you wonder?</a:t>
              </a:r>
              <a:endParaRPr/>
            </a:p>
          </p:txBody>
        </p:sp>
      </p:grpSp>
      <p:pic>
        <p:nvPicPr>
          <p:cNvPr id="1496" name="Google Shape;1496;p160"/>
          <p:cNvPicPr preferRelativeResize="0"/>
          <p:nvPr/>
        </p:nvPicPr>
        <p:blipFill>
          <a:blip r:embed="rId3">
            <a:alphaModFix/>
          </a:blip>
          <a:stretch>
            <a:fillRect/>
          </a:stretch>
        </p:blipFill>
        <p:spPr>
          <a:xfrm>
            <a:off x="2943413" y="2007920"/>
            <a:ext cx="3165673" cy="186160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0" name="Shape 1500"/>
        <p:cNvGrpSpPr/>
        <p:nvPr/>
      </p:nvGrpSpPr>
      <p:grpSpPr>
        <a:xfrm>
          <a:off x="0" y="0"/>
          <a:ext cx="0" cy="0"/>
          <a:chOff x="0" y="0"/>
          <a:chExt cx="0" cy="0"/>
        </a:xfrm>
      </p:grpSpPr>
      <p:sp>
        <p:nvSpPr>
          <p:cNvPr id="1501" name="Google Shape;1501;p161"/>
          <p:cNvSpPr txBox="1"/>
          <p:nvPr>
            <p:ph type="ctrTitle"/>
          </p:nvPr>
        </p:nvSpPr>
        <p:spPr>
          <a:xfrm>
            <a:off x="829500" y="49975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Class Pizza Order</a:t>
            </a:r>
            <a:endParaRPr b="0" sz="3000">
              <a:solidFill>
                <a:schemeClr val="accent5"/>
              </a:solidFill>
              <a:latin typeface="Hepta Slab"/>
              <a:ea typeface="Hepta Slab"/>
              <a:cs typeface="Hepta Slab"/>
              <a:sym typeface="Hepta Slab"/>
            </a:endParaRPr>
          </a:p>
        </p:txBody>
      </p:sp>
      <p:sp>
        <p:nvSpPr>
          <p:cNvPr id="1502" name="Google Shape;1502;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03" name="Google Shape;1503;p161"/>
          <p:cNvSpPr txBox="1"/>
          <p:nvPr/>
        </p:nvSpPr>
        <p:spPr>
          <a:xfrm>
            <a:off x="409750" y="1108750"/>
            <a:ext cx="4207500" cy="2007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When you call a pizza shop to order pizzas, they usually have lots of toppings on their menu to choose from. The person who answers the phone has to tell the chef exactly what kind of toppings to put on the pizza and how many of each.</a:t>
            </a:r>
            <a:endParaRPr sz="1700"/>
          </a:p>
          <a:p>
            <a:pPr indent="-336550" lvl="0" marL="457200" rtl="0" algn="l">
              <a:spcBef>
                <a:spcPts val="1000"/>
              </a:spcBef>
              <a:spcAft>
                <a:spcPts val="1000"/>
              </a:spcAft>
              <a:buSzPts val="1700"/>
              <a:buChar char="●"/>
            </a:pPr>
            <a:r>
              <a:rPr lang="en" sz="1700"/>
              <a:t> We will create a class order for just one pizza. Our topping choices are pepperoni, sausage, olive, bell pepper, and pineapple. We can have up to 10 of any topping.</a:t>
            </a:r>
            <a:endParaRPr sz="1700"/>
          </a:p>
        </p:txBody>
      </p:sp>
      <p:pic>
        <p:nvPicPr>
          <p:cNvPr id="1504" name="Google Shape;1504;p161"/>
          <p:cNvPicPr preferRelativeResize="0"/>
          <p:nvPr/>
        </p:nvPicPr>
        <p:blipFill>
          <a:blip r:embed="rId3">
            <a:alphaModFix/>
          </a:blip>
          <a:stretch>
            <a:fillRect/>
          </a:stretch>
        </p:blipFill>
        <p:spPr>
          <a:xfrm>
            <a:off x="4617250" y="1199548"/>
            <a:ext cx="4034625" cy="1157896"/>
          </a:xfrm>
          <a:prstGeom prst="rect">
            <a:avLst/>
          </a:prstGeom>
          <a:noFill/>
          <a:ln cap="flat" cmpd="sng" w="19050">
            <a:solidFill>
              <a:schemeClr val="dk2"/>
            </a:solidFill>
            <a:prstDash val="solid"/>
            <a:round/>
            <a:headEnd len="sm" w="sm" type="none"/>
            <a:tailEnd len="sm" w="sm" type="none"/>
          </a:ln>
        </p:spPr>
      </p:pic>
      <p:pic>
        <p:nvPicPr>
          <p:cNvPr id="1505" name="Google Shape;1505;p161"/>
          <p:cNvPicPr preferRelativeResize="0"/>
          <p:nvPr/>
        </p:nvPicPr>
        <p:blipFill>
          <a:blip r:embed="rId4">
            <a:alphaModFix/>
          </a:blip>
          <a:stretch>
            <a:fillRect/>
          </a:stretch>
        </p:blipFill>
        <p:spPr>
          <a:xfrm>
            <a:off x="5312575" y="2448244"/>
            <a:ext cx="2569873" cy="248125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9" name="Shape 1509"/>
        <p:cNvGrpSpPr/>
        <p:nvPr/>
      </p:nvGrpSpPr>
      <p:grpSpPr>
        <a:xfrm>
          <a:off x="0" y="0"/>
          <a:ext cx="0" cy="0"/>
          <a:chOff x="0" y="0"/>
          <a:chExt cx="0" cy="0"/>
        </a:xfrm>
      </p:grpSpPr>
      <p:sp>
        <p:nvSpPr>
          <p:cNvPr id="1510" name="Google Shape;1510;p162"/>
          <p:cNvSpPr txBox="1"/>
          <p:nvPr>
            <p:ph type="ctrTitle"/>
          </p:nvPr>
        </p:nvSpPr>
        <p:spPr>
          <a:xfrm>
            <a:off x="829500" y="499750"/>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More Pizza Orders</a:t>
            </a:r>
            <a:endParaRPr b="0" sz="3000">
              <a:solidFill>
                <a:schemeClr val="accent5"/>
              </a:solidFill>
              <a:latin typeface="Hepta Slab"/>
              <a:ea typeface="Hepta Slab"/>
              <a:cs typeface="Hepta Slab"/>
              <a:sym typeface="Hepta Slab"/>
            </a:endParaRPr>
          </a:p>
        </p:txBody>
      </p:sp>
      <p:sp>
        <p:nvSpPr>
          <p:cNvPr id="1511" name="Google Shape;1511;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12" name="Google Shape;1512;p162"/>
          <p:cNvSpPr txBox="1"/>
          <p:nvPr/>
        </p:nvSpPr>
        <p:spPr>
          <a:xfrm>
            <a:off x="4070675" y="1568100"/>
            <a:ext cx="4207500" cy="2007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Take orders from your group. You can order a pizza with up to 3 kinds of toppings. You can have up to 10 of those toppings.</a:t>
            </a:r>
            <a:endParaRPr sz="1700"/>
          </a:p>
          <a:p>
            <a:pPr indent="-336550" lvl="0" marL="457200" rtl="0" algn="l">
              <a:spcBef>
                <a:spcPts val="1000"/>
              </a:spcBef>
              <a:spcAft>
                <a:spcPts val="1000"/>
              </a:spcAft>
              <a:buSzPts val="1700"/>
              <a:buChar char="●"/>
            </a:pPr>
            <a:r>
              <a:rPr lang="en" sz="1700"/>
              <a:t>Each person will take turns as an order giver and taker. Everyone will listen to the order, write down the number, and then make the pizza. </a:t>
            </a:r>
            <a:endParaRPr sz="1700"/>
          </a:p>
        </p:txBody>
      </p:sp>
      <p:pic>
        <p:nvPicPr>
          <p:cNvPr id="1513" name="Google Shape;1513;p162"/>
          <p:cNvPicPr preferRelativeResize="0"/>
          <p:nvPr/>
        </p:nvPicPr>
        <p:blipFill>
          <a:blip r:embed="rId3">
            <a:alphaModFix/>
          </a:blip>
          <a:stretch>
            <a:fillRect/>
          </a:stretch>
        </p:blipFill>
        <p:spPr>
          <a:xfrm>
            <a:off x="976300" y="1376694"/>
            <a:ext cx="2569873" cy="248125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17" name="Shape 1517"/>
        <p:cNvGrpSpPr/>
        <p:nvPr/>
      </p:nvGrpSpPr>
      <p:grpSpPr>
        <a:xfrm>
          <a:off x="0" y="0"/>
          <a:ext cx="0" cy="0"/>
          <a:chOff x="0" y="0"/>
          <a:chExt cx="0" cy="0"/>
        </a:xfrm>
      </p:grpSpPr>
      <p:sp>
        <p:nvSpPr>
          <p:cNvPr id="1518" name="Google Shape;1518;p16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19" name="Google Shape;1519;p16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520" name="Google Shape;1520;p16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521" name="Google Shape;1521;p163"/>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522" name="Google Shape;1522;p163"/>
          <p:cNvPicPr preferRelativeResize="0"/>
          <p:nvPr/>
        </p:nvPicPr>
        <p:blipFill>
          <a:blip r:embed="rId3">
            <a:alphaModFix/>
          </a:blip>
          <a:stretch>
            <a:fillRect/>
          </a:stretch>
        </p:blipFill>
        <p:spPr>
          <a:xfrm>
            <a:off x="3310665" y="2340050"/>
            <a:ext cx="2522675" cy="2232050"/>
          </a:xfrm>
          <a:prstGeom prst="rect">
            <a:avLst/>
          </a:prstGeom>
          <a:noFill/>
          <a:ln>
            <a:noFill/>
          </a:ln>
        </p:spPr>
      </p:pic>
      <p:sp>
        <p:nvSpPr>
          <p:cNvPr id="1523" name="Google Shape;1523;p163"/>
          <p:cNvSpPr txBox="1"/>
          <p:nvPr/>
        </p:nvSpPr>
        <p:spPr>
          <a:xfrm>
            <a:off x="1458275" y="912000"/>
            <a:ext cx="55650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Today we said, wrote, read, and compared numbers while we made pizzas by counting out and drawing different toppings for our pizzas.</a:t>
            </a:r>
            <a:endParaRPr sz="1900">
              <a:latin typeface="Livvic"/>
              <a:ea typeface="Livvic"/>
              <a:cs typeface="Livvic"/>
              <a:sym typeface="Livvic"/>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