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Lst>
  <p:sldSz cy="5143500" cx="9144000"/>
  <p:notesSz cx="6858000" cy="9144000"/>
  <p:embeddedFontLst>
    <p:embeddedFont>
      <p:font typeface="Raleway"/>
      <p:regular r:id="rId122"/>
      <p:bold r:id="rId123"/>
      <p:italic r:id="rId124"/>
      <p:boldItalic r:id="rId125"/>
    </p:embeddedFont>
    <p:embeddedFont>
      <p:font typeface="Raleway ExtraBold"/>
      <p:bold r:id="rId126"/>
      <p:boldItalic r:id="rId127"/>
    </p:embeddedFont>
    <p:embeddedFont>
      <p:font typeface="Amatic SC"/>
      <p:regular r:id="rId128"/>
      <p:bold r:id="rId129"/>
    </p:embeddedFont>
    <p:embeddedFont>
      <p:font typeface="Nixie One"/>
      <p:regular r:id="rId130"/>
    </p:embeddedFont>
    <p:embeddedFont>
      <p:font typeface="Hepta Slab"/>
      <p:regular r:id="rId131"/>
      <p:bold r:id="rId132"/>
    </p:embeddedFont>
    <p:embeddedFont>
      <p:font typeface="Livvic"/>
      <p:regular r:id="rId133"/>
      <p:bold r:id="rId134"/>
      <p:italic r:id="rId135"/>
      <p:boldItalic r:id="rId136"/>
    </p:embeddedFont>
    <p:embeddedFont>
      <p:font typeface="Quicksand"/>
      <p:regular r:id="rId137"/>
      <p:bold r:id="rId1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BE7549E-12B3-4572-B654-0F6853AF7A81}">
  <a:tblStyle styleId="{BBE7549E-12B3-4572-B654-0F6853AF7A8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AmaticSC-bold.fntdata"/><Relationship Id="rId128" Type="http://schemas.openxmlformats.org/officeDocument/2006/relationships/font" Target="fonts/AmaticSC-regular.fntdata"/><Relationship Id="rId127" Type="http://schemas.openxmlformats.org/officeDocument/2006/relationships/font" Target="fonts/RalewayExtraBold-boldItalic.fntdata"/><Relationship Id="rId126" Type="http://schemas.openxmlformats.org/officeDocument/2006/relationships/font" Target="fonts/RalewayExtraBold-bold.fntdata"/><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Raleway-boldItalic.fntdata"/><Relationship Id="rId29" Type="http://schemas.openxmlformats.org/officeDocument/2006/relationships/slide" Target="slides/slide24.xml"/><Relationship Id="rId124" Type="http://schemas.openxmlformats.org/officeDocument/2006/relationships/font" Target="fonts/Raleway-italic.fntdata"/><Relationship Id="rId123" Type="http://schemas.openxmlformats.org/officeDocument/2006/relationships/font" Target="fonts/Raleway-bold.fntdata"/><Relationship Id="rId122" Type="http://schemas.openxmlformats.org/officeDocument/2006/relationships/font" Target="fonts/Raleway-regular.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8" Type="http://schemas.openxmlformats.org/officeDocument/2006/relationships/font" Target="fonts/Quicksand-bold.fntdata"/><Relationship Id="rId137" Type="http://schemas.openxmlformats.org/officeDocument/2006/relationships/font" Target="fonts/Quicksand-regular.fntdata"/><Relationship Id="rId132" Type="http://schemas.openxmlformats.org/officeDocument/2006/relationships/font" Target="fonts/HeptaSlab-bold.fntdata"/><Relationship Id="rId131" Type="http://schemas.openxmlformats.org/officeDocument/2006/relationships/font" Target="fonts/HeptaSlab-regular.fntdata"/><Relationship Id="rId130" Type="http://schemas.openxmlformats.org/officeDocument/2006/relationships/font" Target="fonts/NixieOne-regular.fntdata"/><Relationship Id="rId136" Type="http://schemas.openxmlformats.org/officeDocument/2006/relationships/font" Target="fonts/Livvic-boldItalic.fntdata"/><Relationship Id="rId135" Type="http://schemas.openxmlformats.org/officeDocument/2006/relationships/font" Target="fonts/Livvic-italic.fntdata"/><Relationship Id="rId134" Type="http://schemas.openxmlformats.org/officeDocument/2006/relationships/font" Target="fonts/Livvic-bold.fntdata"/><Relationship Id="rId133" Type="http://schemas.openxmlformats.org/officeDocument/2006/relationships/font" Target="fonts/Livvic-regular.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dbbc70ebc5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dbbc70ebc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dbbc70ebc5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dbbc70ebc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dbbc70ebc5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dbbc70ebc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dbbc70ebc5_0_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dbbc70ebc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dbbc70ebc5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dbbc70ebc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dbbc70ebc5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dbbc70ebc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dbbc70ebc5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dbbc70ebc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8a1c706384_0_1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8a1c70638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8e3100820c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8e31008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8ff048375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ff048375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8e3100820c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8e3100820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8e3100820c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8e3100820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8e3100820c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8e3100820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8e3100820c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8e310082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8e3100820c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8e3100820c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8e3100820c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8e3100820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8e3100820c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8e3100820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8e3100820c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8e3100820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dec3fce91e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dec3fce91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8e3100820c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8e3100820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8e3100820c_0_1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8e3100820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dec3fce91e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dec3fce91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dec3fce91e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dec3fce91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8e3100820c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8e3100820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8e3100820c_0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8e3100820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dec3fce91e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dec3fce91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dec3fce91e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dec3fce91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dec3fce91e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dec3fce91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dec3fce91e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dec3fce91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dec3fce91e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dec3fce91e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dec3fce91e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dec3fce91e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dec3fce91e_0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dec3fce91e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dec3fce91e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dec3fce91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dec3fce91e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dec3fce91e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8e3100820c_0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8e3100820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8e3100820c_0_1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8e3100820c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8e3100820c_0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8e3100820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8e3100820c_0_1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8e3100820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8e3100820c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8e3100820c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dec3fce91e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dec3fce91e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8e3100820c_0_2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8e3100820c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8e3100820c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8e3100820c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dec3fce91e_0_2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dec3fce91e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8ff048375d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8ff048375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8ff048375d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8ff048375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8ff048375d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8ff048375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8ff048375d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8ff048375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8ff048375d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8ff048375d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8ff048375d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8ff048375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8e3100820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8e3100820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8ff048375d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8ff048375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8ff048375d_0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8ff048375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8ff048375d_0_1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8ff048375d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8ff048375d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8ff048375d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8ff048375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8ff04837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ff048375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ff04837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8ff048375d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8ff048375d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8ff048375d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8ff04837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8ff048375d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8ff048375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8ff048375d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8ff048375d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8ff048375d_0_2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8ff048375d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8ff048375d_0_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8ff048375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8ff048375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8ff04837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8ff048375d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8ff048375d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8ff048375d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8ff048375d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8ff048375d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8ff048375d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8ff048375d_0_2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8ff048375d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8ff048375d_0_2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8ff048375d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8ff048375d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8ff048375d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8ff048375d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8ff048375d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8ff048375d_0_3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8ff048375d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8ff048375d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8ff048375d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dec3fcede7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dec3fcede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8ff048375d_0_3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8ff048375d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8ff048375d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8ff048375d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8ff048375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8ff04837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dec3fcede7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dec3fcede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dec3fcede7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dec3fcede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dec3fcede7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dec3fcede7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dec3fcede7_0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dec3fcede7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dec3fcede7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dec3fcede7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dec3fcede7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dec3fcede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dec3fcede7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dec3fcede7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dec3fcede7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dec3fcede7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40" Type="http://schemas.openxmlformats.org/officeDocument/2006/relationships/slide" Target="/ppt/slides/slide67.xml"/><Relationship Id="rId20" Type="http://schemas.openxmlformats.org/officeDocument/2006/relationships/slide" Target="/ppt/slides/slide41.xml"/><Relationship Id="rId42" Type="http://schemas.openxmlformats.org/officeDocument/2006/relationships/slide" Target="/ppt/slides/slide67.xml"/><Relationship Id="rId41" Type="http://schemas.openxmlformats.org/officeDocument/2006/relationships/slide" Target="/ppt/slides/slide95.xml"/><Relationship Id="rId22" Type="http://schemas.openxmlformats.org/officeDocument/2006/relationships/slide" Target="/ppt/slides/slide41.xml"/><Relationship Id="rId44" Type="http://schemas.openxmlformats.org/officeDocument/2006/relationships/slide" Target="/ppt/slides/slide67.xml"/><Relationship Id="rId21" Type="http://schemas.openxmlformats.org/officeDocument/2006/relationships/slide" Target="/ppt/slides/slide41.xml"/><Relationship Id="rId43" Type="http://schemas.openxmlformats.org/officeDocument/2006/relationships/slide" Target="/ppt/slides/slide101.xml"/><Relationship Id="rId24" Type="http://schemas.openxmlformats.org/officeDocument/2006/relationships/slide" Target="/ppt/slides/slide51.xml"/><Relationship Id="rId23" Type="http://schemas.openxmlformats.org/officeDocument/2006/relationships/slide" Target="/ppt/slides/slide60.xml"/><Relationship Id="rId45" Type="http://schemas.openxmlformats.org/officeDocument/2006/relationships/slide" Target="/ppt/slides/slide109.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4.xml"/><Relationship Id="rId9" Type="http://schemas.openxmlformats.org/officeDocument/2006/relationships/slide" Target="/ppt/slides/slide16.xml"/><Relationship Id="rId26" Type="http://schemas.openxmlformats.org/officeDocument/2006/relationships/hyperlink" Target="http://im.kendallhunt.com" TargetMode="External"/><Relationship Id="rId25" Type="http://schemas.openxmlformats.org/officeDocument/2006/relationships/slide" Target="/ppt/slides/slide51.xml"/><Relationship Id="rId28" Type="http://schemas.openxmlformats.org/officeDocument/2006/relationships/slide" Target="/ppt/slides/slide67.xml"/><Relationship Id="rId27" Type="http://schemas.openxmlformats.org/officeDocument/2006/relationships/image" Target="../media/image2.png"/><Relationship Id="rId5" Type="http://schemas.openxmlformats.org/officeDocument/2006/relationships/slide" Target="/ppt/slides/slide8.xml"/><Relationship Id="rId6" Type="http://schemas.openxmlformats.org/officeDocument/2006/relationships/slide" Target="/ppt/slides/slide8.xml"/><Relationship Id="rId29" Type="http://schemas.openxmlformats.org/officeDocument/2006/relationships/slide" Target="/ppt/slides/slide60.xml"/><Relationship Id="rId7" Type="http://schemas.openxmlformats.org/officeDocument/2006/relationships/slide" Target="/ppt/slides/slide12.xml"/><Relationship Id="rId8" Type="http://schemas.openxmlformats.org/officeDocument/2006/relationships/slide" Target="/ppt/slides/slide12.xml"/><Relationship Id="rId31" Type="http://schemas.openxmlformats.org/officeDocument/2006/relationships/slide" Target="/ppt/slides/slide67.xml"/><Relationship Id="rId30" Type="http://schemas.openxmlformats.org/officeDocument/2006/relationships/slide" Target="/ppt/slides/slide60.xml"/><Relationship Id="rId11" Type="http://schemas.openxmlformats.org/officeDocument/2006/relationships/slide" Target="/ppt/slides/slide21.xml"/><Relationship Id="rId33" Type="http://schemas.openxmlformats.org/officeDocument/2006/relationships/slide" Target="/ppt/slides/slide67.xml"/><Relationship Id="rId10" Type="http://schemas.openxmlformats.org/officeDocument/2006/relationships/slide" Target="/ppt/slides/slide16.xml"/><Relationship Id="rId32" Type="http://schemas.openxmlformats.org/officeDocument/2006/relationships/slide" Target="/ppt/slides/slide67.xml"/><Relationship Id="rId13" Type="http://schemas.openxmlformats.org/officeDocument/2006/relationships/slide" Target="/ppt/slides/slide21.xml"/><Relationship Id="rId35" Type="http://schemas.openxmlformats.org/officeDocument/2006/relationships/slide" Target="/ppt/slides/slide75.xml"/><Relationship Id="rId12" Type="http://schemas.openxmlformats.org/officeDocument/2006/relationships/slide" Target="/ppt/slides/slide21.xml"/><Relationship Id="rId34" Type="http://schemas.openxmlformats.org/officeDocument/2006/relationships/slide" Target="/ppt/slides/slide67.xml"/><Relationship Id="rId15" Type="http://schemas.openxmlformats.org/officeDocument/2006/relationships/slide" Target="/ppt/slides/slide28.xml"/><Relationship Id="rId37" Type="http://schemas.openxmlformats.org/officeDocument/2006/relationships/slide" Target="/ppt/slides/slide82.xml"/><Relationship Id="rId14" Type="http://schemas.openxmlformats.org/officeDocument/2006/relationships/slide" Target="/ppt/slides/slide28.xml"/><Relationship Id="rId36" Type="http://schemas.openxmlformats.org/officeDocument/2006/relationships/slide" Target="/ppt/slides/slide67.xml"/><Relationship Id="rId17" Type="http://schemas.openxmlformats.org/officeDocument/2006/relationships/slide" Target="/ppt/slides/slide34.xml"/><Relationship Id="rId39" Type="http://schemas.openxmlformats.org/officeDocument/2006/relationships/slide" Target="/ppt/slides/slide88.xml"/><Relationship Id="rId16" Type="http://schemas.openxmlformats.org/officeDocument/2006/relationships/slide" Target="/ppt/slides/slide28.xml"/><Relationship Id="rId38" Type="http://schemas.openxmlformats.org/officeDocument/2006/relationships/slide" Target="/ppt/slides/slide67.xml"/><Relationship Id="rId19" Type="http://schemas.openxmlformats.org/officeDocument/2006/relationships/slide" Target="/ppt/slides/slide34.xml"/><Relationship Id="rId18" Type="http://schemas.openxmlformats.org/officeDocument/2006/relationships/slide" Target="/ppt/slides/slide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47.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5.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3.jpg"/><Relationship Id="rId4" Type="http://schemas.openxmlformats.org/officeDocument/2006/relationships/image" Target="../media/image30.jpg"/><Relationship Id="rId5" Type="http://schemas.openxmlformats.org/officeDocument/2006/relationships/image" Target="../media/image33.jpg"/><Relationship Id="rId6"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5.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5.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52.png"/><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2.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4.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25.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2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5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9.xml"/><Relationship Id="rId3" Type="http://schemas.openxmlformats.org/officeDocument/2006/relationships/image" Target="../media/image51.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4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50.png"/><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45.jpg"/><Relationship Id="rId4" Type="http://schemas.openxmlformats.org/officeDocument/2006/relationships/image" Target="../media/image56.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5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5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50.png"/><Relationship Id="rId4"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5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58.png"/><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4.xml"/><Relationship Id="rId3" Type="http://schemas.openxmlformats.org/officeDocument/2006/relationships/image" Target="../media/image6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6.jpg"/><Relationship Id="rId4" Type="http://schemas.openxmlformats.org/officeDocument/2006/relationships/image" Target="../media/image46.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7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77.png"/><Relationship Id="rId4" Type="http://schemas.openxmlformats.org/officeDocument/2006/relationships/image" Target="../media/image46.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46.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67.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65.png"/><Relationship Id="rId4" Type="http://schemas.openxmlformats.org/officeDocument/2006/relationships/image" Target="../media/image6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46.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64.png"/><Relationship Id="rId4" Type="http://schemas.openxmlformats.org/officeDocument/2006/relationships/image" Target="../media/image7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7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46.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67.jpg"/><Relationship Id="rId4" Type="http://schemas.openxmlformats.org/officeDocument/2006/relationships/image" Target="../media/image46.jpg"/><Relationship Id="rId5" Type="http://schemas.openxmlformats.org/officeDocument/2006/relationships/image" Target="../media/image6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6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8.xml"/><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81.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8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8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80.png"/><Relationship Id="rId4" Type="http://schemas.openxmlformats.org/officeDocument/2006/relationships/image" Target="../media/image8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46.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6066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Math In Our World</a:t>
            </a:r>
            <a:endParaRPr sz="44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Kindergarten </a:t>
            </a:r>
            <a:r>
              <a:rPr lang="en" sz="2000">
                <a:solidFill>
                  <a:srgbClr val="434343"/>
                </a:solidFill>
                <a:latin typeface="Hepta Slab"/>
                <a:ea typeface="Hepta Slab"/>
                <a:cs typeface="Hepta Slab"/>
                <a:sym typeface="Hepta Slab"/>
              </a:rPr>
              <a:t>: Unit 1</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330025" y="4263775"/>
            <a:ext cx="64833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CC.A.1, CC.B, CC.B.4, CC.B.4A, CC.C.6</a:t>
            </a:r>
            <a:endParaRPr>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2622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50">
                <a:latin typeface="Times New Roman"/>
                <a:ea typeface="Times New Roman"/>
                <a:cs typeface="Times New Roman"/>
                <a:sym typeface="Times New Roman"/>
              </a:rPr>
              <a:t> These slides have been created by Plainville Community Schools and are not official IM materials. Images and language are taken from IM Grade K, Unit 1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 name="Shape 78"/>
        <p:cNvGrpSpPr/>
        <p:nvPr/>
      </p:nvGrpSpPr>
      <p:grpSpPr>
        <a:xfrm>
          <a:off x="0" y="0"/>
          <a:ext cx="0" cy="0"/>
          <a:chOff x="0" y="0"/>
          <a:chExt cx="0" cy="0"/>
        </a:xfrm>
      </p:grpSpPr>
      <p:grpSp>
        <p:nvGrpSpPr>
          <p:cNvPr id="79" name="Google Shape;79;p17"/>
          <p:cNvGrpSpPr/>
          <p:nvPr/>
        </p:nvGrpSpPr>
        <p:grpSpPr>
          <a:xfrm>
            <a:off x="4586663" y="938796"/>
            <a:ext cx="2537455" cy="2044690"/>
            <a:chOff x="5632317" y="1189775"/>
            <a:chExt cx="3305700" cy="2367087"/>
          </a:xfrm>
        </p:grpSpPr>
        <p:sp>
          <p:nvSpPr>
            <p:cNvPr id="80" name="Google Shape;80;p17"/>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Answer “are there enough” questions</a:t>
              </a:r>
              <a:endParaRPr sz="12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grpSp>
        <p:nvGrpSpPr>
          <p:cNvPr id="82" name="Google Shape;82;p17"/>
          <p:cNvGrpSpPr/>
          <p:nvPr/>
        </p:nvGrpSpPr>
        <p:grpSpPr>
          <a:xfrm>
            <a:off x="0" y="938804"/>
            <a:ext cx="2642795" cy="2763658"/>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Explore and use math tools</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Share mathematical ideas with a partner</a:t>
              </a:r>
              <a:endParaRPr sz="1200">
                <a:solidFill>
                  <a:schemeClr val="dk1"/>
                </a:solidFill>
                <a:latin typeface="Quicksand"/>
                <a:ea typeface="Quicksand"/>
                <a:cs typeface="Quicksand"/>
                <a:sym typeface="Quicksand"/>
              </a:endParaRPr>
            </a:p>
          </p:txBody>
        </p:sp>
      </p:grpSp>
      <p:grpSp>
        <p:nvGrpSpPr>
          <p:cNvPr id="85" name="Google Shape;85;p17"/>
          <p:cNvGrpSpPr/>
          <p:nvPr/>
        </p:nvGrpSpPr>
        <p:grpSpPr>
          <a:xfrm>
            <a:off x="2331578" y="938752"/>
            <a:ext cx="2588363" cy="2399676"/>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Recognize and name groups of up to 4 objects and images without counting</a:t>
              </a:r>
              <a:endParaRPr sz="1200">
                <a:solidFill>
                  <a:schemeClr val="dk1"/>
                </a:solidFill>
                <a:latin typeface="Quicksand"/>
                <a:ea typeface="Quicksand"/>
                <a:cs typeface="Quicksand"/>
                <a:sym typeface="Quicksand"/>
              </a:endParaRPr>
            </a:p>
            <a:p>
              <a:pPr indent="0" lvl="0" marL="0" rtl="0" algn="l">
                <a:lnSpc>
                  <a:spcPct val="115000"/>
                </a:lnSpc>
                <a:spcBef>
                  <a:spcPts val="0"/>
                </a:spcBef>
                <a:spcAft>
                  <a:spcPts val="0"/>
                </a:spcAft>
                <a:buNone/>
              </a:pPr>
              <a:r>
                <a:t/>
              </a:r>
              <a:endParaRPr sz="1200">
                <a:solidFill>
                  <a:schemeClr val="dk1"/>
                </a:solidFill>
                <a:latin typeface="Quicksand"/>
                <a:ea typeface="Quicksand"/>
                <a:cs typeface="Quicksand"/>
                <a:sym typeface="Quicksand"/>
              </a:endParaRPr>
            </a:p>
          </p:txBody>
        </p:sp>
      </p:grpSp>
      <p:sp>
        <p:nvSpPr>
          <p:cNvPr id="88" name="Google Shape;88;p17"/>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CC, G, G.B</a:t>
            </a:r>
            <a:endParaRPr sz="1000">
              <a:latin typeface="Quicksand"/>
              <a:ea typeface="Quicksand"/>
              <a:cs typeface="Quicksand"/>
              <a:sym typeface="Quicksand"/>
            </a:endParaRPr>
          </a:p>
        </p:txBody>
      </p:sp>
      <p:sp>
        <p:nvSpPr>
          <p:cNvPr id="89" name="Google Shape;89;p17"/>
          <p:cNvSpPr txBox="1"/>
          <p:nvPr/>
        </p:nvSpPr>
        <p:spPr>
          <a:xfrm>
            <a:off x="2187263"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6-9</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CC, CC.B.4</a:t>
            </a:r>
            <a:endParaRPr sz="1000">
              <a:latin typeface="Quicksand"/>
              <a:ea typeface="Quicksand"/>
              <a:cs typeface="Quicksand"/>
              <a:sym typeface="Quicksand"/>
            </a:endParaRPr>
          </a:p>
        </p:txBody>
      </p:sp>
      <p:sp>
        <p:nvSpPr>
          <p:cNvPr id="90" name="Google Shape;90;p17"/>
          <p:cNvSpPr txBox="1"/>
          <p:nvPr/>
        </p:nvSpPr>
        <p:spPr>
          <a:xfrm>
            <a:off x="453405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10 - 11</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CC.</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1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Math In Our World</a:t>
            </a:r>
            <a:endParaRPr sz="1800">
              <a:latin typeface="Hepta Slab"/>
              <a:ea typeface="Hepta Slab"/>
              <a:cs typeface="Hepta Slab"/>
              <a:sym typeface="Hepta Slab"/>
            </a:endParaRPr>
          </a:p>
        </p:txBody>
      </p:sp>
      <p:grpSp>
        <p:nvGrpSpPr>
          <p:cNvPr id="92" name="Google Shape;92;p17"/>
          <p:cNvGrpSpPr/>
          <p:nvPr/>
        </p:nvGrpSpPr>
        <p:grpSpPr>
          <a:xfrm>
            <a:off x="6743461" y="938750"/>
            <a:ext cx="2371840" cy="2399676"/>
            <a:chOff x="2944204" y="1189775"/>
            <a:chExt cx="3305700" cy="2778046"/>
          </a:xfrm>
        </p:grpSpPr>
        <p:sp>
          <p:nvSpPr>
            <p:cNvPr id="93" name="Google Shape;93;p17"/>
            <p:cNvSpPr/>
            <p:nvPr/>
          </p:nvSpPr>
          <p:spPr>
            <a:xfrm>
              <a:off x="2944204" y="1189775"/>
              <a:ext cx="3305700" cy="669000"/>
            </a:xfrm>
            <a:prstGeom prst="chevron">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94" name="Google Shape;94;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Count groups of up to 10 objects</a:t>
              </a:r>
              <a:endParaRPr sz="1200">
                <a:solidFill>
                  <a:schemeClr val="dk1"/>
                </a:solidFill>
                <a:latin typeface="Quicksand"/>
                <a:ea typeface="Quicksand"/>
                <a:cs typeface="Quicksand"/>
                <a:sym typeface="Quicksand"/>
              </a:endParaRPr>
            </a:p>
          </p:txBody>
        </p:sp>
      </p:grpSp>
      <p:sp>
        <p:nvSpPr>
          <p:cNvPr id="95" name="Google Shape;95;p17"/>
          <p:cNvSpPr txBox="1"/>
          <p:nvPr/>
        </p:nvSpPr>
        <p:spPr>
          <a:xfrm>
            <a:off x="64726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12-17</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CC, CC.A.1, CC.B, CC.B.4, G.B</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96" name="Google Shape;96;p17"/>
          <p:cNvPicPr preferRelativeResize="0"/>
          <p:nvPr/>
        </p:nvPicPr>
        <p:blipFill>
          <a:blip r:embed="rId3">
            <a:alphaModFix/>
          </a:blip>
          <a:stretch>
            <a:fillRect/>
          </a:stretch>
        </p:blipFill>
        <p:spPr>
          <a:xfrm>
            <a:off x="303175" y="3338425"/>
            <a:ext cx="1661750" cy="1280175"/>
          </a:xfrm>
          <a:prstGeom prst="rect">
            <a:avLst/>
          </a:prstGeom>
          <a:noFill/>
          <a:ln>
            <a:noFill/>
          </a:ln>
        </p:spPr>
      </p:pic>
      <p:pic>
        <p:nvPicPr>
          <p:cNvPr id="97" name="Google Shape;97;p17"/>
          <p:cNvPicPr preferRelativeResize="0"/>
          <p:nvPr/>
        </p:nvPicPr>
        <p:blipFill>
          <a:blip r:embed="rId4">
            <a:alphaModFix/>
          </a:blip>
          <a:stretch>
            <a:fillRect/>
          </a:stretch>
        </p:blipFill>
        <p:spPr>
          <a:xfrm>
            <a:off x="2868497" y="3296450"/>
            <a:ext cx="1375825" cy="1364125"/>
          </a:xfrm>
          <a:prstGeom prst="rect">
            <a:avLst/>
          </a:prstGeom>
          <a:noFill/>
          <a:ln>
            <a:noFill/>
          </a:ln>
        </p:spPr>
      </p:pic>
      <p:pic>
        <p:nvPicPr>
          <p:cNvPr id="98" name="Google Shape;98;p17"/>
          <p:cNvPicPr preferRelativeResize="0"/>
          <p:nvPr/>
        </p:nvPicPr>
        <p:blipFill>
          <a:blip r:embed="rId5">
            <a:alphaModFix/>
          </a:blip>
          <a:stretch>
            <a:fillRect/>
          </a:stretch>
        </p:blipFill>
        <p:spPr>
          <a:xfrm>
            <a:off x="4722200" y="3575123"/>
            <a:ext cx="2261064" cy="652800"/>
          </a:xfrm>
          <a:prstGeom prst="rect">
            <a:avLst/>
          </a:prstGeom>
          <a:noFill/>
          <a:ln>
            <a:noFill/>
          </a:ln>
        </p:spPr>
      </p:pic>
      <p:pic>
        <p:nvPicPr>
          <p:cNvPr id="99" name="Google Shape;99;p17"/>
          <p:cNvPicPr preferRelativeResize="0"/>
          <p:nvPr/>
        </p:nvPicPr>
        <p:blipFill>
          <a:blip r:embed="rId6">
            <a:alphaModFix/>
          </a:blip>
          <a:stretch>
            <a:fillRect/>
          </a:stretch>
        </p:blipFill>
        <p:spPr>
          <a:xfrm>
            <a:off x="7293125" y="3378062"/>
            <a:ext cx="1272500" cy="1200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3" name="Shape 103"/>
        <p:cNvGrpSpPr/>
        <p:nvPr/>
      </p:nvGrpSpPr>
      <p:grpSpPr>
        <a:xfrm>
          <a:off x="0" y="0"/>
          <a:ext cx="0" cy="0"/>
          <a:chOff x="0" y="0"/>
          <a:chExt cx="0" cy="0"/>
        </a:xfrm>
      </p:grpSpPr>
      <p:sp>
        <p:nvSpPr>
          <p:cNvPr id="104" name="Google Shape;104;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1 Quick Links</a:t>
            </a:r>
            <a:endParaRPr sz="3200">
              <a:solidFill>
                <a:srgbClr val="434343"/>
              </a:solidFill>
              <a:latin typeface="Gayathri"/>
              <a:ea typeface="Gayathri"/>
              <a:cs typeface="Gayathri"/>
              <a:sym typeface="Gayathri"/>
            </a:endParaRPr>
          </a:p>
        </p:txBody>
      </p:sp>
      <p:sp>
        <p:nvSpPr>
          <p:cNvPr id="105" name="Google Shape;105;p18">
            <a:hlinkClick action="ppaction://hlinksldjump" r:id="rId3"/>
          </p:cNvPr>
          <p:cNvSpPr txBox="1"/>
          <p:nvPr/>
        </p:nvSpPr>
        <p:spPr>
          <a:xfrm>
            <a:off x="1360775"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5"/>
          </p:cNvPr>
          <p:cNvSpPr txBox="1"/>
          <p:nvPr/>
        </p:nvSpPr>
        <p:spPr>
          <a:xfrm>
            <a:off x="2493300"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7"/>
          </p:cNvPr>
          <p:cNvSpPr txBox="1"/>
          <p:nvPr/>
        </p:nvSpPr>
        <p:spPr>
          <a:xfrm>
            <a:off x="3625825"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8" name="Google Shape;108;p18">
            <a:hlinkClick action="ppaction://hlinksldjump" r:id="rId9"/>
          </p:cNvPr>
          <p:cNvSpPr txBox="1"/>
          <p:nvPr/>
        </p:nvSpPr>
        <p:spPr>
          <a:xfrm>
            <a:off x="4758350"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9" name="Google Shape;109;p18">
            <a:hlinkClick action="ppaction://hlinksldjump" r:id="rId11"/>
          </p:cNvPr>
          <p:cNvSpPr txBox="1"/>
          <p:nvPr/>
        </p:nvSpPr>
        <p:spPr>
          <a:xfrm>
            <a:off x="5890875"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10" name="Google Shape;110;p18">
            <a:hlinkClick action="ppaction://hlinksldjump" r:id="rId14"/>
          </p:cNvPr>
          <p:cNvSpPr txBox="1"/>
          <p:nvPr/>
        </p:nvSpPr>
        <p:spPr>
          <a:xfrm>
            <a:off x="7023400" y="14651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11" name="Google Shape;111;p18">
            <a:hlinkClick action="ppaction://hlinksldjump" r:id="rId17"/>
          </p:cNvPr>
          <p:cNvSpPr txBox="1"/>
          <p:nvPr/>
        </p:nvSpPr>
        <p:spPr>
          <a:xfrm>
            <a:off x="13607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12" name="Google Shape;112;p18">
            <a:hlinkClick action="ppaction://hlinksldjump" r:id="rId20"/>
          </p:cNvPr>
          <p:cNvSpPr txBox="1"/>
          <p:nvPr/>
        </p:nvSpPr>
        <p:spPr>
          <a:xfrm>
            <a:off x="249330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13" name="Google Shape;113;p18">
            <a:hlinkClick action="ppaction://hlinksldjump" r:id="rId23"/>
          </p:cNvPr>
          <p:cNvSpPr txBox="1"/>
          <p:nvPr/>
        </p:nvSpPr>
        <p:spPr>
          <a:xfrm>
            <a:off x="362582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14" name="Google Shape;114;p18">
            <a:hlinkClick r:id="rId26"/>
          </p:cNvPr>
          <p:cNvPicPr preferRelativeResize="0"/>
          <p:nvPr/>
        </p:nvPicPr>
        <p:blipFill>
          <a:blip r:embed="rId27">
            <a:alphaModFix/>
          </a:blip>
          <a:stretch>
            <a:fillRect/>
          </a:stretch>
        </p:blipFill>
        <p:spPr>
          <a:xfrm>
            <a:off x="7023399" y="3756025"/>
            <a:ext cx="548700" cy="560038"/>
          </a:xfrm>
          <a:prstGeom prst="rect">
            <a:avLst/>
          </a:prstGeom>
          <a:noFill/>
          <a:ln cap="flat" cmpd="sng" w="38100">
            <a:solidFill>
              <a:srgbClr val="595959"/>
            </a:solidFill>
            <a:prstDash val="solid"/>
            <a:round/>
            <a:headEnd len="sm" w="sm" type="none"/>
            <a:tailEnd len="sm" w="sm" type="none"/>
          </a:ln>
        </p:spPr>
      </p:pic>
      <p:sp>
        <p:nvSpPr>
          <p:cNvPr id="115" name="Google Shape;115;p18">
            <a:hlinkClick action="ppaction://hlinksldjump" r:id="rId28"/>
          </p:cNvPr>
          <p:cNvSpPr txBox="1"/>
          <p:nvPr/>
        </p:nvSpPr>
        <p:spPr>
          <a:xfrm>
            <a:off x="475835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0">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6" name="Google Shape;116;p18"/>
          <p:cNvGrpSpPr/>
          <p:nvPr/>
        </p:nvGrpSpPr>
        <p:grpSpPr>
          <a:xfrm>
            <a:off x="8000373" y="283909"/>
            <a:ext cx="780563" cy="669288"/>
            <a:chOff x="570875" y="4322250"/>
            <a:chExt cx="443300" cy="443325"/>
          </a:xfrm>
        </p:grpSpPr>
        <p:sp>
          <p:nvSpPr>
            <p:cNvPr id="117" name="Google Shape;117;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18">
            <a:hlinkClick action="ppaction://hlinksldjump" r:id="rId31"/>
          </p:cNvPr>
          <p:cNvSpPr txBox="1"/>
          <p:nvPr/>
        </p:nvSpPr>
        <p:spPr>
          <a:xfrm>
            <a:off x="58908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3">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sp>
        <p:nvSpPr>
          <p:cNvPr id="122" name="Google Shape;122;p18">
            <a:hlinkClick action="ppaction://hlinksldjump" r:id="rId34"/>
          </p:cNvPr>
          <p:cNvSpPr txBox="1"/>
          <p:nvPr/>
        </p:nvSpPr>
        <p:spPr>
          <a:xfrm>
            <a:off x="702340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L12</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36"/>
          </p:cNvPr>
          <p:cNvSpPr txBox="1"/>
          <p:nvPr/>
        </p:nvSpPr>
        <p:spPr>
          <a:xfrm>
            <a:off x="141047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7">
                  <a:extLst>
                    <a:ext uri="{A12FA001-AC4F-418D-AE19-62706E023703}">
                      <ahyp:hlinkClr val="tx"/>
                    </a:ext>
                  </a:extLst>
                </a:hlinkClick>
              </a:rPr>
              <a:t>L13</a:t>
            </a:r>
            <a:endParaRPr b="1" sz="1800">
              <a:solidFill>
                <a:srgbClr val="674EA7"/>
              </a:solidFill>
              <a:latin typeface="Hepta Slab"/>
              <a:ea typeface="Hepta Slab"/>
              <a:cs typeface="Hepta Slab"/>
              <a:sym typeface="Hepta Slab"/>
            </a:endParaRPr>
          </a:p>
        </p:txBody>
      </p:sp>
      <p:sp>
        <p:nvSpPr>
          <p:cNvPr id="124" name="Google Shape;124;p18">
            <a:hlinkClick action="ppaction://hlinksldjump" r:id="rId38"/>
          </p:cNvPr>
          <p:cNvSpPr txBox="1"/>
          <p:nvPr/>
        </p:nvSpPr>
        <p:spPr>
          <a:xfrm>
            <a:off x="244295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9">
                  <a:extLst>
                    <a:ext uri="{A12FA001-AC4F-418D-AE19-62706E023703}">
                      <ahyp:hlinkClr val="tx"/>
                    </a:ext>
                  </a:extLst>
                </a:hlinkClick>
              </a:rPr>
              <a:t>L14</a:t>
            </a:r>
            <a:endParaRPr b="1" sz="1800">
              <a:solidFill>
                <a:srgbClr val="674EA7"/>
              </a:solidFill>
              <a:latin typeface="Hepta Slab"/>
              <a:ea typeface="Hepta Slab"/>
              <a:cs typeface="Hepta Slab"/>
              <a:sym typeface="Hepta Slab"/>
            </a:endParaRPr>
          </a:p>
        </p:txBody>
      </p:sp>
      <p:sp>
        <p:nvSpPr>
          <p:cNvPr id="125" name="Google Shape;125;p18">
            <a:hlinkClick action="ppaction://hlinksldjump" r:id="rId40"/>
          </p:cNvPr>
          <p:cNvSpPr txBox="1"/>
          <p:nvPr/>
        </p:nvSpPr>
        <p:spPr>
          <a:xfrm>
            <a:off x="3625825"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1">
                  <a:extLst>
                    <a:ext uri="{A12FA001-AC4F-418D-AE19-62706E023703}">
                      <ahyp:hlinkClr val="tx"/>
                    </a:ext>
                  </a:extLst>
                </a:hlinkClick>
              </a:rPr>
              <a:t>L15</a:t>
            </a:r>
            <a:endParaRPr b="1" sz="1800">
              <a:solidFill>
                <a:srgbClr val="674EA7"/>
              </a:solidFill>
              <a:latin typeface="Hepta Slab"/>
              <a:ea typeface="Hepta Slab"/>
              <a:cs typeface="Hepta Slab"/>
              <a:sym typeface="Hepta Slab"/>
            </a:endParaRPr>
          </a:p>
        </p:txBody>
      </p:sp>
      <p:sp>
        <p:nvSpPr>
          <p:cNvPr id="126" name="Google Shape;126;p18">
            <a:hlinkClick action="ppaction://hlinksldjump" r:id="rId42"/>
          </p:cNvPr>
          <p:cNvSpPr txBox="1"/>
          <p:nvPr/>
        </p:nvSpPr>
        <p:spPr>
          <a:xfrm>
            <a:off x="4758350" y="36279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L16</a:t>
            </a:r>
            <a:endParaRPr b="1" sz="1800">
              <a:solidFill>
                <a:srgbClr val="674EA7"/>
              </a:solidFill>
              <a:latin typeface="Hepta Slab"/>
              <a:ea typeface="Hepta Slab"/>
              <a:cs typeface="Hepta Slab"/>
              <a:sym typeface="Hepta Slab"/>
            </a:endParaRPr>
          </a:p>
        </p:txBody>
      </p:sp>
      <p:sp>
        <p:nvSpPr>
          <p:cNvPr id="127" name="Google Shape;127;p18">
            <a:hlinkClick action="ppaction://hlinksldjump" r:id="rId44"/>
          </p:cNvPr>
          <p:cNvSpPr txBox="1"/>
          <p:nvPr/>
        </p:nvSpPr>
        <p:spPr>
          <a:xfrm>
            <a:off x="5890875" y="3578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5">
                  <a:extLst>
                    <a:ext uri="{A12FA001-AC4F-418D-AE19-62706E023703}">
                      <ahyp:hlinkClr val="tx"/>
                    </a:ext>
                  </a:extLst>
                </a:hlinkClick>
              </a:rPr>
              <a:t>L17</a:t>
            </a:r>
            <a:endParaRPr b="1" sz="1800">
              <a:solidFill>
                <a:srgbClr val="674EA7"/>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1" name="Shape 131"/>
        <p:cNvGrpSpPr/>
        <p:nvPr/>
      </p:nvGrpSpPr>
      <p:grpSpPr>
        <a:xfrm>
          <a:off x="0" y="0"/>
          <a:ext cx="0" cy="0"/>
          <a:chOff x="0" y="0"/>
          <a:chExt cx="0" cy="0"/>
        </a:xfrm>
      </p:grpSpPr>
      <p:sp>
        <p:nvSpPr>
          <p:cNvPr id="132" name="Google Shape;132;p19"/>
          <p:cNvSpPr txBox="1"/>
          <p:nvPr>
            <p:ph type="ctrTitle"/>
          </p:nvPr>
        </p:nvSpPr>
        <p:spPr>
          <a:xfrm>
            <a:off x="785975" y="1786750"/>
            <a:ext cx="7744200" cy="10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Connecting Cubes</a:t>
            </a:r>
            <a:endParaRPr sz="4400">
              <a:solidFill>
                <a:srgbClr val="434343"/>
              </a:solidFill>
              <a:latin typeface="Hepta Slab"/>
              <a:ea typeface="Hepta Slab"/>
              <a:cs typeface="Hepta Slab"/>
              <a:sym typeface="Hepta Slab"/>
            </a:endParaRPr>
          </a:p>
        </p:txBody>
      </p:sp>
      <p:sp>
        <p:nvSpPr>
          <p:cNvPr id="133" name="Google Shape;133;p19"/>
          <p:cNvSpPr txBox="1"/>
          <p:nvPr/>
        </p:nvSpPr>
        <p:spPr>
          <a:xfrm>
            <a:off x="2698200" y="26792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connecting cubes</a:t>
            </a:r>
            <a:endParaRPr>
              <a:latin typeface="Quicksand"/>
              <a:ea typeface="Quicksand"/>
              <a:cs typeface="Quicksand"/>
              <a:sym typeface="Quicksand"/>
            </a:endParaRPr>
          </a:p>
        </p:txBody>
      </p:sp>
      <p:sp>
        <p:nvSpPr>
          <p:cNvPr id="134" name="Google Shape;134;p19"/>
          <p:cNvSpPr/>
          <p:nvPr/>
        </p:nvSpPr>
        <p:spPr>
          <a:xfrm>
            <a:off x="21718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MD, MD.B.3, CC.B, G.B</a:t>
            </a:r>
            <a:endParaRPr sz="1100">
              <a:latin typeface="Quicksand"/>
              <a:ea typeface="Quicksand"/>
              <a:cs typeface="Quicksand"/>
              <a:sym typeface="Quicksand"/>
            </a:endParaRPr>
          </a:p>
        </p:txBody>
      </p:sp>
      <p:sp>
        <p:nvSpPr>
          <p:cNvPr id="136" name="Google Shape;136;p19"/>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0" name="Shape 140"/>
        <p:cNvGrpSpPr/>
        <p:nvPr/>
      </p:nvGrpSpPr>
      <p:grpSpPr>
        <a:xfrm>
          <a:off x="0" y="0"/>
          <a:ext cx="0" cy="0"/>
          <a:chOff x="0" y="0"/>
          <a:chExt cx="0" cy="0"/>
        </a:xfrm>
      </p:grpSpPr>
      <p:sp>
        <p:nvSpPr>
          <p:cNvPr id="141" name="Google Shape;141;p2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142" name="Google Shape;142;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43" name="Google Shape;143;p20"/>
          <p:cNvPicPr preferRelativeResize="0"/>
          <p:nvPr/>
        </p:nvPicPr>
        <p:blipFill>
          <a:blip r:embed="rId3">
            <a:alphaModFix/>
          </a:blip>
          <a:stretch>
            <a:fillRect/>
          </a:stretch>
        </p:blipFill>
        <p:spPr>
          <a:xfrm>
            <a:off x="2873525" y="1444950"/>
            <a:ext cx="3142800" cy="3261725"/>
          </a:xfrm>
          <a:prstGeom prst="rect">
            <a:avLst/>
          </a:prstGeom>
          <a:noFill/>
          <a:ln>
            <a:noFill/>
          </a:ln>
        </p:spPr>
      </p:pic>
      <p:sp>
        <p:nvSpPr>
          <p:cNvPr id="144" name="Google Shape;144;p20"/>
          <p:cNvSpPr txBox="1"/>
          <p:nvPr/>
        </p:nvSpPr>
        <p:spPr>
          <a:xfrm>
            <a:off x="1844675" y="1114300"/>
            <a:ext cx="56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145" name="Google Shape;145;p20"/>
          <p:cNvSpPr txBox="1"/>
          <p:nvPr/>
        </p:nvSpPr>
        <p:spPr>
          <a:xfrm>
            <a:off x="6128725" y="1643525"/>
            <a:ext cx="2526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These are called connecting cubes.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What is one thing you could do or make with the connecting cubes?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 name="Shape 149"/>
        <p:cNvGrpSpPr/>
        <p:nvPr/>
      </p:nvGrpSpPr>
      <p:grpSpPr>
        <a:xfrm>
          <a:off x="0" y="0"/>
          <a:ext cx="0" cy="0"/>
          <a:chOff x="0" y="0"/>
          <a:chExt cx="0" cy="0"/>
        </a:xfrm>
      </p:grpSpPr>
      <p:sp>
        <p:nvSpPr>
          <p:cNvPr id="150" name="Google Shape;150;p2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solidFill>
                  <a:schemeClr val="accent5"/>
                </a:solidFill>
                <a:latin typeface="Hepta Slab"/>
                <a:ea typeface="Hepta Slab"/>
                <a:cs typeface="Hepta Slab"/>
                <a:sym typeface="Hepta Slab"/>
              </a:rPr>
              <a:t>Introduce Connecting Cubes; Explore</a:t>
            </a:r>
            <a:endParaRPr b="0" sz="2700">
              <a:solidFill>
                <a:schemeClr val="accent5"/>
              </a:solidFill>
              <a:latin typeface="Hepta Slab"/>
              <a:ea typeface="Hepta Slab"/>
              <a:cs typeface="Hepta Slab"/>
              <a:sym typeface="Hepta Slab"/>
            </a:endParaRPr>
          </a:p>
        </p:txBody>
      </p:sp>
      <p:sp>
        <p:nvSpPr>
          <p:cNvPr id="151" name="Google Shape;151;p21"/>
          <p:cNvSpPr txBox="1"/>
          <p:nvPr/>
        </p:nvSpPr>
        <p:spPr>
          <a:xfrm>
            <a:off x="8009700" y="212250"/>
            <a:ext cx="1011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2" name="Google Shape;152;p21"/>
          <p:cNvSpPr txBox="1"/>
          <p:nvPr/>
        </p:nvSpPr>
        <p:spPr>
          <a:xfrm>
            <a:off x="522300" y="1580150"/>
            <a:ext cx="51732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Hepta Slab"/>
                <a:ea typeface="Hepta Slab"/>
                <a:cs typeface="Hepta Slab"/>
                <a:sym typeface="Hepta Slab"/>
              </a:rPr>
              <a:t>Share with your partner or class one thing you made </a:t>
            </a:r>
            <a:r>
              <a:rPr lang="en" sz="3000">
                <a:latin typeface="Hepta Slab"/>
                <a:ea typeface="Hepta Slab"/>
                <a:cs typeface="Hepta Slab"/>
                <a:sym typeface="Hepta Slab"/>
              </a:rPr>
              <a:t>with your connecting cubes.</a:t>
            </a:r>
            <a:endParaRPr sz="3000">
              <a:latin typeface="Hepta Slab"/>
              <a:ea typeface="Hepta Slab"/>
              <a:cs typeface="Hepta Slab"/>
              <a:sym typeface="Hepta Slab"/>
            </a:endParaRPr>
          </a:p>
        </p:txBody>
      </p:sp>
      <p:sp>
        <p:nvSpPr>
          <p:cNvPr id="153" name="Google Shape;153;p21"/>
          <p:cNvSpPr txBox="1"/>
          <p:nvPr/>
        </p:nvSpPr>
        <p:spPr>
          <a:xfrm>
            <a:off x="6128725" y="1948325"/>
            <a:ext cx="2526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Who heard something you might want to try next time with the connecting cubes?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7" name="Shape 157"/>
        <p:cNvGrpSpPr/>
        <p:nvPr/>
      </p:nvGrpSpPr>
      <p:grpSpPr>
        <a:xfrm>
          <a:off x="0" y="0"/>
          <a:ext cx="0" cy="0"/>
          <a:chOff x="0" y="0"/>
          <a:chExt cx="0" cy="0"/>
        </a:xfrm>
      </p:grpSpPr>
      <p:sp>
        <p:nvSpPr>
          <p:cNvPr id="158" name="Google Shape;158;p22"/>
          <p:cNvSpPr txBox="1"/>
          <p:nvPr>
            <p:ph type="ctrTitle"/>
          </p:nvPr>
        </p:nvSpPr>
        <p:spPr>
          <a:xfrm>
            <a:off x="540000" y="554325"/>
            <a:ext cx="7064100" cy="148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explored connecting cubes and you explained to your partner what you were doing with the cubes.  </a:t>
            </a:r>
            <a:endParaRPr sz="1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b="0" sz="1800">
              <a:solidFill>
                <a:schemeClr val="accent5"/>
              </a:solidFill>
              <a:latin typeface="Hepta Slab"/>
              <a:ea typeface="Hepta Slab"/>
              <a:cs typeface="Hepta Slab"/>
              <a:sym typeface="Hepta Slab"/>
            </a:endParaRPr>
          </a:p>
        </p:txBody>
      </p:sp>
      <p:sp>
        <p:nvSpPr>
          <p:cNvPr id="159" name="Google Shape;159;p22"/>
          <p:cNvSpPr txBox="1"/>
          <p:nvPr/>
        </p:nvSpPr>
        <p:spPr>
          <a:xfrm>
            <a:off x="7801950" y="267250"/>
            <a:ext cx="1219200" cy="1027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t/>
            </a:r>
            <a:endParaRPr sz="400">
              <a:solidFill>
                <a:schemeClr val="dk1"/>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Clr>
                <a:schemeClr val="dk1"/>
              </a:buClr>
              <a:buSzPts val="1100"/>
              <a:buFont typeface="Arial"/>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160" name="Google Shape;160;p22"/>
          <p:cNvPicPr preferRelativeResize="0"/>
          <p:nvPr/>
        </p:nvPicPr>
        <p:blipFill rotWithShape="1">
          <a:blip r:embed="rId3">
            <a:alphaModFix/>
          </a:blip>
          <a:srcRect b="0" l="0" r="2095" t="0"/>
          <a:stretch/>
        </p:blipFill>
        <p:spPr>
          <a:xfrm>
            <a:off x="801800" y="2433500"/>
            <a:ext cx="2023550" cy="1828800"/>
          </a:xfrm>
          <a:prstGeom prst="rect">
            <a:avLst/>
          </a:prstGeom>
          <a:noFill/>
          <a:ln>
            <a:noFill/>
          </a:ln>
        </p:spPr>
      </p:pic>
      <p:sp>
        <p:nvSpPr>
          <p:cNvPr id="161" name="Google Shape;161;p22"/>
          <p:cNvSpPr txBox="1"/>
          <p:nvPr/>
        </p:nvSpPr>
        <p:spPr>
          <a:xfrm>
            <a:off x="3192200" y="1741025"/>
            <a:ext cx="53283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Hepta Slab"/>
                <a:ea typeface="Hepta Slab"/>
                <a:cs typeface="Hepta Slab"/>
                <a:sym typeface="Hepta Slab"/>
              </a:rPr>
              <a:t>Let’s make a chart about what you did and what I did while we were doing math today.</a:t>
            </a:r>
            <a:endParaRPr b="1">
              <a:solidFill>
                <a:schemeClr val="dk1"/>
              </a:solidFill>
              <a:latin typeface="Hepta Slab"/>
              <a:ea typeface="Hepta Slab"/>
              <a:cs typeface="Hepta Slab"/>
              <a:sym typeface="Hepta Slab"/>
            </a:endParaRPr>
          </a:p>
        </p:txBody>
      </p:sp>
      <p:pic>
        <p:nvPicPr>
          <p:cNvPr id="162" name="Google Shape;162;p22"/>
          <p:cNvPicPr preferRelativeResize="0"/>
          <p:nvPr/>
        </p:nvPicPr>
        <p:blipFill>
          <a:blip r:embed="rId4">
            <a:alphaModFix/>
          </a:blip>
          <a:stretch>
            <a:fillRect/>
          </a:stretch>
        </p:blipFill>
        <p:spPr>
          <a:xfrm>
            <a:off x="3804250" y="2691325"/>
            <a:ext cx="4286827" cy="19294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par>
                                <p:cTn fill="hold" nodeType="with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66" name="Shape 166"/>
        <p:cNvGrpSpPr/>
        <p:nvPr/>
      </p:nvGrpSpPr>
      <p:grpSpPr>
        <a:xfrm>
          <a:off x="0" y="0"/>
          <a:ext cx="0" cy="0"/>
          <a:chOff x="0" y="0"/>
          <a:chExt cx="0" cy="0"/>
        </a:xfrm>
      </p:grpSpPr>
      <p:sp>
        <p:nvSpPr>
          <p:cNvPr id="167" name="Google Shape;167;p23"/>
          <p:cNvSpPr txBox="1"/>
          <p:nvPr>
            <p:ph type="ctrTitle"/>
          </p:nvPr>
        </p:nvSpPr>
        <p:spPr>
          <a:xfrm>
            <a:off x="658825" y="1652550"/>
            <a:ext cx="78366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Pattern Blocks</a:t>
            </a:r>
            <a:endParaRPr sz="4400">
              <a:solidFill>
                <a:srgbClr val="434343"/>
              </a:solidFill>
              <a:latin typeface="Hepta Slab"/>
              <a:ea typeface="Hepta Slab"/>
              <a:cs typeface="Hepta Slab"/>
              <a:sym typeface="Hepta Slab"/>
            </a:endParaRPr>
          </a:p>
        </p:txBody>
      </p:sp>
      <p:sp>
        <p:nvSpPr>
          <p:cNvPr id="168" name="Google Shape;168;p23"/>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pattern blocks</a:t>
            </a:r>
            <a:endParaRPr>
              <a:latin typeface="Quicksand"/>
              <a:ea typeface="Quicksand"/>
              <a:cs typeface="Quicksand"/>
              <a:sym typeface="Quicksand"/>
            </a:endParaRPr>
          </a:p>
        </p:txBody>
      </p:sp>
      <p:sp>
        <p:nvSpPr>
          <p:cNvPr id="169" name="Google Shape;169;p23"/>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K.G, K.MD.B.3, K.CC.B</a:t>
            </a:r>
            <a:endParaRPr sz="1100">
              <a:latin typeface="Quicksand"/>
              <a:ea typeface="Quicksand"/>
              <a:cs typeface="Quicksand"/>
              <a:sym typeface="Quicksand"/>
            </a:endParaRPr>
          </a:p>
        </p:txBody>
      </p:sp>
      <p:sp>
        <p:nvSpPr>
          <p:cNvPr id="171" name="Google Shape;171;p23"/>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75" name="Shape 175"/>
        <p:cNvGrpSpPr/>
        <p:nvPr/>
      </p:nvGrpSpPr>
      <p:grpSpPr>
        <a:xfrm>
          <a:off x="0" y="0"/>
          <a:ext cx="0" cy="0"/>
          <a:chOff x="0" y="0"/>
          <a:chExt cx="0" cy="0"/>
        </a:xfrm>
      </p:grpSpPr>
      <p:sp>
        <p:nvSpPr>
          <p:cNvPr id="176" name="Google Shape;176;p24"/>
          <p:cNvSpPr txBox="1"/>
          <p:nvPr>
            <p:ph type="ctrTitle"/>
          </p:nvPr>
        </p:nvSpPr>
        <p:spPr>
          <a:xfrm>
            <a:off x="1473000" y="492075"/>
            <a:ext cx="6198000" cy="72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Notice and Wonder</a:t>
            </a:r>
            <a:endParaRPr b="0" sz="3000">
              <a:solidFill>
                <a:schemeClr val="accent5"/>
              </a:solidFill>
              <a:latin typeface="Hepta Slab"/>
              <a:ea typeface="Hepta Slab"/>
              <a:cs typeface="Hepta Slab"/>
              <a:sym typeface="Hepta Slab"/>
            </a:endParaRPr>
          </a:p>
        </p:txBody>
      </p:sp>
      <p:sp>
        <p:nvSpPr>
          <p:cNvPr id="177" name="Google Shape;177;p2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78" name="Google Shape;178;p24"/>
          <p:cNvPicPr preferRelativeResize="0"/>
          <p:nvPr/>
        </p:nvPicPr>
        <p:blipFill>
          <a:blip r:embed="rId3">
            <a:alphaModFix/>
          </a:blip>
          <a:stretch>
            <a:fillRect/>
          </a:stretch>
        </p:blipFill>
        <p:spPr>
          <a:xfrm>
            <a:off x="2801450" y="1554750"/>
            <a:ext cx="3051850" cy="3125025"/>
          </a:xfrm>
          <a:prstGeom prst="rect">
            <a:avLst/>
          </a:prstGeom>
          <a:noFill/>
          <a:ln>
            <a:noFill/>
          </a:ln>
        </p:spPr>
      </p:pic>
      <p:sp>
        <p:nvSpPr>
          <p:cNvPr id="179" name="Google Shape;179;p24"/>
          <p:cNvSpPr txBox="1"/>
          <p:nvPr/>
        </p:nvSpPr>
        <p:spPr>
          <a:xfrm>
            <a:off x="1844675" y="1114300"/>
            <a:ext cx="56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180" name="Google Shape;180;p24"/>
          <p:cNvSpPr txBox="1"/>
          <p:nvPr/>
        </p:nvSpPr>
        <p:spPr>
          <a:xfrm>
            <a:off x="6053600" y="2222075"/>
            <a:ext cx="2526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These are called pattern blocks.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What is one thing you could do or make with the pattern blocks?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4" name="Shape 184"/>
        <p:cNvGrpSpPr/>
        <p:nvPr/>
      </p:nvGrpSpPr>
      <p:grpSpPr>
        <a:xfrm>
          <a:off x="0" y="0"/>
          <a:ext cx="0" cy="0"/>
          <a:chOff x="0" y="0"/>
          <a:chExt cx="0" cy="0"/>
        </a:xfrm>
      </p:grpSpPr>
      <p:sp>
        <p:nvSpPr>
          <p:cNvPr id="185" name="Google Shape;185;p25"/>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solidFill>
                  <a:schemeClr val="accent5"/>
                </a:solidFill>
                <a:latin typeface="Hepta Slab"/>
                <a:ea typeface="Hepta Slab"/>
                <a:cs typeface="Hepta Slab"/>
                <a:sym typeface="Hepta Slab"/>
              </a:rPr>
              <a:t>Introduce Pattern Blocks; Explore</a:t>
            </a:r>
            <a:endParaRPr b="0" sz="2700">
              <a:solidFill>
                <a:schemeClr val="accent5"/>
              </a:solidFill>
              <a:latin typeface="Hepta Slab"/>
              <a:ea typeface="Hepta Slab"/>
              <a:cs typeface="Hepta Slab"/>
              <a:sym typeface="Hepta Slab"/>
            </a:endParaRPr>
          </a:p>
        </p:txBody>
      </p:sp>
      <p:sp>
        <p:nvSpPr>
          <p:cNvPr id="186" name="Google Shape;186;p25"/>
          <p:cNvSpPr txBox="1"/>
          <p:nvPr/>
        </p:nvSpPr>
        <p:spPr>
          <a:xfrm>
            <a:off x="8009700" y="212250"/>
            <a:ext cx="1011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7" name="Google Shape;187;p25"/>
          <p:cNvSpPr txBox="1"/>
          <p:nvPr/>
        </p:nvSpPr>
        <p:spPr>
          <a:xfrm>
            <a:off x="522300" y="1580150"/>
            <a:ext cx="51732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Hepta Slab"/>
                <a:ea typeface="Hepta Slab"/>
                <a:cs typeface="Hepta Slab"/>
                <a:sym typeface="Hepta Slab"/>
              </a:rPr>
              <a:t>Share with your partner or class one thing you did or made with your pattern blocks.</a:t>
            </a:r>
            <a:endParaRPr sz="3000">
              <a:latin typeface="Hepta Slab"/>
              <a:ea typeface="Hepta Slab"/>
              <a:cs typeface="Hepta Slab"/>
              <a:sym typeface="Hepta Slab"/>
            </a:endParaRPr>
          </a:p>
        </p:txBody>
      </p:sp>
      <p:sp>
        <p:nvSpPr>
          <p:cNvPr id="188" name="Google Shape;188;p25"/>
          <p:cNvSpPr txBox="1"/>
          <p:nvPr/>
        </p:nvSpPr>
        <p:spPr>
          <a:xfrm>
            <a:off x="5976325" y="1338725"/>
            <a:ext cx="2526000" cy="2693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lang="en" sz="1500">
                <a:solidFill>
                  <a:schemeClr val="dk1"/>
                </a:solidFill>
                <a:latin typeface="Hepta Slab"/>
                <a:ea typeface="Hepta Slab"/>
                <a:cs typeface="Hepta Slab"/>
                <a:sym typeface="Hepta Slab"/>
              </a:rPr>
              <a:t>Some of us used the pattern blocks to make designs and pictures. </a:t>
            </a:r>
            <a:endParaRPr sz="15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sz="1500">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sz="1500">
                <a:solidFill>
                  <a:schemeClr val="dk1"/>
                </a:solidFill>
                <a:latin typeface="Hepta Slab"/>
                <a:ea typeface="Hepta Slab"/>
                <a:cs typeface="Hepta Slab"/>
                <a:sym typeface="Hepta Slab"/>
              </a:rPr>
              <a:t>What kinds of tools can you use at home to make designs or pictures?</a:t>
            </a:r>
            <a:endParaRPr b="1" sz="1700">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2" name="Shape 192"/>
        <p:cNvGrpSpPr/>
        <p:nvPr/>
      </p:nvGrpSpPr>
      <p:grpSpPr>
        <a:xfrm>
          <a:off x="0" y="0"/>
          <a:ext cx="0" cy="0"/>
          <a:chOff x="0" y="0"/>
          <a:chExt cx="0" cy="0"/>
        </a:xfrm>
      </p:grpSpPr>
      <p:sp>
        <p:nvSpPr>
          <p:cNvPr id="193" name="Google Shape;193;p26"/>
          <p:cNvSpPr txBox="1"/>
          <p:nvPr>
            <p:ph type="ctrTitle"/>
          </p:nvPr>
        </p:nvSpPr>
        <p:spPr>
          <a:xfrm>
            <a:off x="1033050" y="258175"/>
            <a:ext cx="6773100" cy="162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explored pattern blocks and you explained to your partner what you were doing with the blocks.  </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b="0" sz="1800">
              <a:solidFill>
                <a:schemeClr val="accent5"/>
              </a:solidFill>
              <a:latin typeface="Hepta Slab"/>
              <a:ea typeface="Hepta Slab"/>
              <a:cs typeface="Hepta Slab"/>
              <a:sym typeface="Hepta Slab"/>
            </a:endParaRPr>
          </a:p>
        </p:txBody>
      </p:sp>
      <p:sp>
        <p:nvSpPr>
          <p:cNvPr id="194" name="Google Shape;194;p26"/>
          <p:cNvSpPr txBox="1"/>
          <p:nvPr/>
        </p:nvSpPr>
        <p:spPr>
          <a:xfrm>
            <a:off x="7790375" y="267250"/>
            <a:ext cx="1230900" cy="992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a:t>
            </a:r>
            <a:endParaRPr sz="1600">
              <a:solidFill>
                <a:srgbClr val="B7B7B7"/>
              </a:solidFill>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Synthesis</a:t>
            </a:r>
            <a:endParaRPr sz="1600">
              <a:solidFill>
                <a:srgbClr val="B7B7B7"/>
              </a:solidFill>
              <a:latin typeface="Nixie One"/>
              <a:ea typeface="Nixie One"/>
              <a:cs typeface="Nixie One"/>
              <a:sym typeface="Nixie One"/>
            </a:endParaRPr>
          </a:p>
        </p:txBody>
      </p:sp>
      <p:pic>
        <p:nvPicPr>
          <p:cNvPr id="195" name="Google Shape;195;p26"/>
          <p:cNvPicPr preferRelativeResize="0"/>
          <p:nvPr/>
        </p:nvPicPr>
        <p:blipFill rotWithShape="1">
          <a:blip r:embed="rId3">
            <a:alphaModFix/>
          </a:blip>
          <a:srcRect b="0" l="0" r="2657" t="0"/>
          <a:stretch/>
        </p:blipFill>
        <p:spPr>
          <a:xfrm>
            <a:off x="712775" y="2336475"/>
            <a:ext cx="2012000" cy="1828800"/>
          </a:xfrm>
          <a:prstGeom prst="rect">
            <a:avLst/>
          </a:prstGeom>
          <a:noFill/>
          <a:ln>
            <a:noFill/>
          </a:ln>
        </p:spPr>
      </p:pic>
      <p:sp>
        <p:nvSpPr>
          <p:cNvPr id="196" name="Google Shape;196;p26"/>
          <p:cNvSpPr txBox="1"/>
          <p:nvPr/>
        </p:nvSpPr>
        <p:spPr>
          <a:xfrm>
            <a:off x="3403650" y="1696650"/>
            <a:ext cx="51696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Hepta Slab"/>
                <a:ea typeface="Hepta Slab"/>
                <a:cs typeface="Hepta Slab"/>
                <a:sym typeface="Hepta Slab"/>
              </a:rPr>
              <a:t>Let’s add to our chart from yesterday about what doing math together looks like.</a:t>
            </a:r>
            <a:endParaRPr b="1">
              <a:solidFill>
                <a:schemeClr val="dk1"/>
              </a:solidFill>
            </a:endParaRPr>
          </a:p>
        </p:txBody>
      </p:sp>
      <p:pic>
        <p:nvPicPr>
          <p:cNvPr id="197" name="Google Shape;197;p26"/>
          <p:cNvPicPr preferRelativeResize="0"/>
          <p:nvPr/>
        </p:nvPicPr>
        <p:blipFill>
          <a:blip r:embed="rId4">
            <a:alphaModFix/>
          </a:blip>
          <a:stretch>
            <a:fillRect/>
          </a:stretch>
        </p:blipFill>
        <p:spPr>
          <a:xfrm>
            <a:off x="3804250" y="2691325"/>
            <a:ext cx="4286827" cy="19294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01" name="Shape 201"/>
        <p:cNvGrpSpPr/>
        <p:nvPr/>
      </p:nvGrpSpPr>
      <p:grpSpPr>
        <a:xfrm>
          <a:off x="0" y="0"/>
          <a:ext cx="0" cy="0"/>
          <a:chOff x="0" y="0"/>
          <a:chExt cx="0" cy="0"/>
        </a:xfrm>
      </p:grpSpPr>
      <p:sp>
        <p:nvSpPr>
          <p:cNvPr id="202" name="Google Shape;202;p27"/>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Exploring Two- Color Counters and 5-Frames</a:t>
            </a:r>
            <a:endParaRPr sz="4400">
              <a:solidFill>
                <a:srgbClr val="434343"/>
              </a:solidFill>
              <a:latin typeface="Hepta Slab"/>
              <a:ea typeface="Hepta Slab"/>
              <a:cs typeface="Hepta Slab"/>
              <a:sym typeface="Hepta Slab"/>
            </a:endParaRPr>
          </a:p>
        </p:txBody>
      </p:sp>
      <p:sp>
        <p:nvSpPr>
          <p:cNvPr id="203" name="Google Shape;203;p27"/>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two-color counters and 5-Frames</a:t>
            </a:r>
            <a:endParaRPr>
              <a:latin typeface="Quicksand"/>
              <a:ea typeface="Quicksand"/>
              <a:cs typeface="Quicksand"/>
              <a:sym typeface="Quicksand"/>
            </a:endParaRPr>
          </a:p>
        </p:txBody>
      </p:sp>
      <p:sp>
        <p:nvSpPr>
          <p:cNvPr id="204" name="Google Shape;204;p27"/>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CC.B, MD.B.3</a:t>
            </a:r>
            <a:endParaRPr sz="1100">
              <a:latin typeface="Quicksand"/>
              <a:ea typeface="Quicksand"/>
              <a:cs typeface="Quicksand"/>
              <a:sym typeface="Quicksand"/>
            </a:endParaRPr>
          </a:p>
        </p:txBody>
      </p:sp>
      <p:sp>
        <p:nvSpPr>
          <p:cNvPr id="206" name="Google Shape;206;p27"/>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0" name="Shape 210"/>
        <p:cNvGrpSpPr/>
        <p:nvPr/>
      </p:nvGrpSpPr>
      <p:grpSpPr>
        <a:xfrm>
          <a:off x="0" y="0"/>
          <a:ext cx="0" cy="0"/>
          <a:chOff x="0" y="0"/>
          <a:chExt cx="0" cy="0"/>
        </a:xfrm>
      </p:grpSpPr>
      <p:sp>
        <p:nvSpPr>
          <p:cNvPr id="211" name="Google Shape;211;p28"/>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Notice and Wonder</a:t>
            </a:r>
            <a:endParaRPr b="0" sz="3400">
              <a:solidFill>
                <a:schemeClr val="accent5"/>
              </a:solidFill>
              <a:latin typeface="Hepta Slab"/>
              <a:ea typeface="Hepta Slab"/>
              <a:cs typeface="Hepta Slab"/>
              <a:sym typeface="Hepta Slab"/>
            </a:endParaRPr>
          </a:p>
        </p:txBody>
      </p:sp>
      <p:sp>
        <p:nvSpPr>
          <p:cNvPr id="212" name="Google Shape;212;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13" name="Google Shape;213;p28"/>
          <p:cNvPicPr preferRelativeResize="0"/>
          <p:nvPr/>
        </p:nvPicPr>
        <p:blipFill>
          <a:blip r:embed="rId3">
            <a:alphaModFix/>
          </a:blip>
          <a:stretch>
            <a:fillRect/>
          </a:stretch>
        </p:blipFill>
        <p:spPr>
          <a:xfrm>
            <a:off x="1746700" y="1514500"/>
            <a:ext cx="4107715" cy="3164525"/>
          </a:xfrm>
          <a:prstGeom prst="rect">
            <a:avLst/>
          </a:prstGeom>
          <a:noFill/>
          <a:ln>
            <a:noFill/>
          </a:ln>
        </p:spPr>
      </p:pic>
      <p:sp>
        <p:nvSpPr>
          <p:cNvPr id="214" name="Google Shape;214;p28"/>
          <p:cNvSpPr txBox="1"/>
          <p:nvPr/>
        </p:nvSpPr>
        <p:spPr>
          <a:xfrm>
            <a:off x="1844675" y="1114300"/>
            <a:ext cx="56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215" name="Google Shape;215;p28"/>
          <p:cNvSpPr txBox="1"/>
          <p:nvPr/>
        </p:nvSpPr>
        <p:spPr>
          <a:xfrm>
            <a:off x="6128725" y="1643525"/>
            <a:ext cx="2526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These are called two-color counters.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are these math tools the same? How are they different?</a:t>
            </a:r>
            <a:endParaRPr b="1">
              <a:latin typeface="Hepta Slab"/>
              <a:ea typeface="Hepta Slab"/>
              <a:cs typeface="Hepta Slab"/>
              <a:sym typeface="Hepta Slab"/>
            </a:endParaRPr>
          </a:p>
        </p:txBody>
      </p:sp>
      <p:sp>
        <p:nvSpPr>
          <p:cNvPr id="216" name="Google Shape;216;p28"/>
          <p:cNvSpPr/>
          <p:nvPr/>
        </p:nvSpPr>
        <p:spPr>
          <a:xfrm>
            <a:off x="3989925" y="1604450"/>
            <a:ext cx="1780800" cy="1412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0" name="Shape 220"/>
        <p:cNvGrpSpPr/>
        <p:nvPr/>
      </p:nvGrpSpPr>
      <p:grpSpPr>
        <a:xfrm>
          <a:off x="0" y="0"/>
          <a:ext cx="0" cy="0"/>
          <a:chOff x="0" y="0"/>
          <a:chExt cx="0" cy="0"/>
        </a:xfrm>
      </p:grpSpPr>
      <p:sp>
        <p:nvSpPr>
          <p:cNvPr id="221" name="Google Shape;221;p29"/>
          <p:cNvSpPr txBox="1"/>
          <p:nvPr>
            <p:ph type="ctrTitle"/>
          </p:nvPr>
        </p:nvSpPr>
        <p:spPr>
          <a:xfrm>
            <a:off x="1327600" y="434250"/>
            <a:ext cx="6328200" cy="118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Explore Counters and</a:t>
            </a:r>
            <a:endParaRPr sz="30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5 - Frames</a:t>
            </a:r>
            <a:endParaRPr b="0" sz="3000">
              <a:solidFill>
                <a:schemeClr val="accent5"/>
              </a:solidFill>
              <a:latin typeface="Hepta Slab"/>
              <a:ea typeface="Hepta Slab"/>
              <a:cs typeface="Hepta Slab"/>
              <a:sym typeface="Hepta Slab"/>
            </a:endParaRPr>
          </a:p>
        </p:txBody>
      </p:sp>
      <p:sp>
        <p:nvSpPr>
          <p:cNvPr id="222" name="Google Shape;222;p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223" name="Google Shape;223;p29"/>
          <p:cNvPicPr preferRelativeResize="0"/>
          <p:nvPr/>
        </p:nvPicPr>
        <p:blipFill>
          <a:blip r:embed="rId3">
            <a:alphaModFix/>
          </a:blip>
          <a:stretch>
            <a:fillRect/>
          </a:stretch>
        </p:blipFill>
        <p:spPr>
          <a:xfrm>
            <a:off x="1628775" y="1955375"/>
            <a:ext cx="5886450" cy="1371600"/>
          </a:xfrm>
          <a:prstGeom prst="rect">
            <a:avLst/>
          </a:prstGeom>
          <a:noFill/>
          <a:ln>
            <a:noFill/>
          </a:ln>
        </p:spPr>
      </p:pic>
      <p:sp>
        <p:nvSpPr>
          <p:cNvPr id="224" name="Google Shape;224;p29"/>
          <p:cNvSpPr txBox="1"/>
          <p:nvPr/>
        </p:nvSpPr>
        <p:spPr>
          <a:xfrm>
            <a:off x="1680700" y="3401700"/>
            <a:ext cx="5834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Share one thing you did or made with the two-color counters and 5-frames?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8" name="Shape 228"/>
        <p:cNvGrpSpPr/>
        <p:nvPr/>
      </p:nvGrpSpPr>
      <p:grpSpPr>
        <a:xfrm>
          <a:off x="0" y="0"/>
          <a:ext cx="0" cy="0"/>
          <a:chOff x="0" y="0"/>
          <a:chExt cx="0" cy="0"/>
        </a:xfrm>
      </p:grpSpPr>
      <p:sp>
        <p:nvSpPr>
          <p:cNvPr id="229" name="Google Shape;229;p30"/>
          <p:cNvSpPr txBox="1"/>
          <p:nvPr>
            <p:ph type="ctrTitle"/>
          </p:nvPr>
        </p:nvSpPr>
        <p:spPr>
          <a:xfrm>
            <a:off x="1317650" y="970100"/>
            <a:ext cx="6276300" cy="9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We’ve learned about tools that can help us do math - connecting cubes, pattern blocks, counters, and 5-frames</a:t>
            </a:r>
            <a:r>
              <a:rPr lang="en" sz="1800">
                <a:solidFill>
                  <a:schemeClr val="accent5"/>
                </a:solidFill>
                <a:latin typeface="Hepta Slab"/>
                <a:ea typeface="Hepta Slab"/>
                <a:cs typeface="Hepta Slab"/>
                <a:sym typeface="Hepta Slab"/>
              </a:rPr>
              <a:t>.</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230" name="Google Shape;230;p3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31" name="Google Shape;231;p30"/>
          <p:cNvSpPr/>
          <p:nvPr/>
        </p:nvSpPr>
        <p:spPr>
          <a:xfrm flipH="1">
            <a:off x="1824247" y="2983925"/>
            <a:ext cx="1744753" cy="169587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0"/>
          <p:cNvSpPr txBox="1"/>
          <p:nvPr/>
        </p:nvSpPr>
        <p:spPr>
          <a:xfrm>
            <a:off x="2135750" y="3165650"/>
            <a:ext cx="14331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Quicksand"/>
                <a:ea typeface="Quicksand"/>
                <a:cs typeface="Quicksand"/>
                <a:sym typeface="Quicksand"/>
              </a:rPr>
              <a:t>Which tools can you use to count? Why? </a:t>
            </a:r>
            <a:endParaRPr b="1" sz="1500">
              <a:latin typeface="Quicksand"/>
              <a:ea typeface="Quicksand"/>
              <a:cs typeface="Quicksand"/>
              <a:sym typeface="Quicksand"/>
            </a:endParaRPr>
          </a:p>
        </p:txBody>
      </p:sp>
      <p:sp>
        <p:nvSpPr>
          <p:cNvPr id="233" name="Google Shape;233;p30"/>
          <p:cNvSpPr/>
          <p:nvPr/>
        </p:nvSpPr>
        <p:spPr>
          <a:xfrm>
            <a:off x="6140574" y="2058923"/>
            <a:ext cx="1974152" cy="15748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30"/>
          <p:cNvPicPr preferRelativeResize="0"/>
          <p:nvPr/>
        </p:nvPicPr>
        <p:blipFill rotWithShape="1">
          <a:blip r:embed="rId3">
            <a:alphaModFix/>
          </a:blip>
          <a:srcRect b="0" l="0" r="2912" t="0"/>
          <a:stretch/>
        </p:blipFill>
        <p:spPr>
          <a:xfrm>
            <a:off x="3860350" y="3349125"/>
            <a:ext cx="1513118" cy="1378975"/>
          </a:xfrm>
          <a:prstGeom prst="rect">
            <a:avLst/>
          </a:prstGeom>
          <a:noFill/>
          <a:ln>
            <a:noFill/>
          </a:ln>
        </p:spPr>
      </p:pic>
      <p:sp>
        <p:nvSpPr>
          <p:cNvPr id="235" name="Google Shape;235;p30"/>
          <p:cNvSpPr txBox="1"/>
          <p:nvPr/>
        </p:nvSpPr>
        <p:spPr>
          <a:xfrm>
            <a:off x="6393650" y="2160125"/>
            <a:ext cx="15747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Quicksand"/>
                <a:ea typeface="Quicksand"/>
                <a:cs typeface="Quicksand"/>
                <a:sym typeface="Quicksand"/>
              </a:rPr>
              <a:t>Which tools can you use to make shapes? Why?</a:t>
            </a:r>
            <a:endParaRPr b="1" sz="1500">
              <a:latin typeface="Quicksand"/>
              <a:ea typeface="Quicksand"/>
              <a:cs typeface="Quicksand"/>
              <a:sym typeface="Quicksand"/>
            </a:endParaRPr>
          </a:p>
        </p:txBody>
      </p:sp>
      <p:pic>
        <p:nvPicPr>
          <p:cNvPr id="236" name="Google Shape;236;p30"/>
          <p:cNvPicPr preferRelativeResize="0"/>
          <p:nvPr/>
        </p:nvPicPr>
        <p:blipFill>
          <a:blip r:embed="rId4">
            <a:alphaModFix/>
          </a:blip>
          <a:stretch>
            <a:fillRect/>
          </a:stretch>
        </p:blipFill>
        <p:spPr>
          <a:xfrm>
            <a:off x="3474800" y="1431625"/>
            <a:ext cx="2284225" cy="1759725"/>
          </a:xfrm>
          <a:prstGeom prst="rect">
            <a:avLst/>
          </a:prstGeom>
          <a:noFill/>
          <a:ln>
            <a:noFill/>
          </a:ln>
        </p:spPr>
      </p:pic>
      <p:sp>
        <p:nvSpPr>
          <p:cNvPr id="237" name="Google Shape;237;p30"/>
          <p:cNvSpPr txBox="1"/>
          <p:nvPr/>
        </p:nvSpPr>
        <p:spPr>
          <a:xfrm>
            <a:off x="922975" y="1354650"/>
            <a:ext cx="14562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practice counting to 10.</a:t>
            </a:r>
            <a:endParaRPr b="1" sz="1600">
              <a:latin typeface="Quicksand"/>
              <a:ea typeface="Quicksand"/>
              <a:cs typeface="Quicksand"/>
              <a:sym typeface="Quicksand"/>
            </a:endParaRPr>
          </a:p>
        </p:txBody>
      </p:sp>
      <p:sp>
        <p:nvSpPr>
          <p:cNvPr id="238" name="Google Shape;238;p30"/>
          <p:cNvSpPr/>
          <p:nvPr/>
        </p:nvSpPr>
        <p:spPr>
          <a:xfrm flipH="1">
            <a:off x="506857" y="1201750"/>
            <a:ext cx="2029193" cy="172294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42" name="Shape 242"/>
        <p:cNvGrpSpPr/>
        <p:nvPr/>
      </p:nvGrpSpPr>
      <p:grpSpPr>
        <a:xfrm>
          <a:off x="0" y="0"/>
          <a:ext cx="0" cy="0"/>
          <a:chOff x="0" y="0"/>
          <a:chExt cx="0" cy="0"/>
        </a:xfrm>
      </p:grpSpPr>
      <p:sp>
        <p:nvSpPr>
          <p:cNvPr id="243" name="Google Shape;243;p31"/>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Geoblocks </a:t>
            </a:r>
            <a:endParaRPr sz="4400">
              <a:solidFill>
                <a:srgbClr val="434343"/>
              </a:solidFill>
              <a:latin typeface="Hepta Slab"/>
              <a:ea typeface="Hepta Slab"/>
              <a:cs typeface="Hepta Slab"/>
              <a:sym typeface="Hepta Slab"/>
            </a:endParaRPr>
          </a:p>
        </p:txBody>
      </p:sp>
      <p:sp>
        <p:nvSpPr>
          <p:cNvPr id="244" name="Google Shape;244;p31"/>
          <p:cNvSpPr txBox="1"/>
          <p:nvPr/>
        </p:nvSpPr>
        <p:spPr>
          <a:xfrm>
            <a:off x="3487800" y="2906313"/>
            <a:ext cx="216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Let’s explore blocks </a:t>
            </a:r>
            <a:endParaRPr sz="1600">
              <a:latin typeface="Quicksand"/>
              <a:ea typeface="Quicksand"/>
              <a:cs typeface="Quicksand"/>
              <a:sym typeface="Quicksand"/>
            </a:endParaRPr>
          </a:p>
        </p:txBody>
      </p:sp>
      <p:sp>
        <p:nvSpPr>
          <p:cNvPr id="245" name="Google Shape;245;p31"/>
          <p:cNvSpPr/>
          <p:nvPr/>
        </p:nvSpPr>
        <p:spPr>
          <a:xfrm>
            <a:off x="3100627"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K.MD, MD.B.3, CC.B,, K.G</a:t>
            </a:r>
            <a:endParaRPr sz="1100">
              <a:latin typeface="Quicksand"/>
              <a:ea typeface="Quicksand"/>
              <a:cs typeface="Quicksand"/>
              <a:sym typeface="Quicksand"/>
            </a:endParaRPr>
          </a:p>
        </p:txBody>
      </p:sp>
      <p:sp>
        <p:nvSpPr>
          <p:cNvPr id="247" name="Google Shape;247;p31"/>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1" name="Shape 251"/>
        <p:cNvGrpSpPr/>
        <p:nvPr/>
      </p:nvGrpSpPr>
      <p:grpSpPr>
        <a:xfrm>
          <a:off x="0" y="0"/>
          <a:ext cx="0" cy="0"/>
          <a:chOff x="0" y="0"/>
          <a:chExt cx="0" cy="0"/>
        </a:xfrm>
      </p:grpSpPr>
      <p:sp>
        <p:nvSpPr>
          <p:cNvPr id="252" name="Google Shape;252;p32"/>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Notice and Wonder</a:t>
            </a:r>
            <a:endParaRPr b="0" sz="3400">
              <a:solidFill>
                <a:schemeClr val="accent5"/>
              </a:solidFill>
              <a:latin typeface="Hepta Slab"/>
              <a:ea typeface="Hepta Slab"/>
              <a:cs typeface="Hepta Slab"/>
              <a:sym typeface="Hepta Slab"/>
            </a:endParaRPr>
          </a:p>
        </p:txBody>
      </p:sp>
      <p:sp>
        <p:nvSpPr>
          <p:cNvPr id="253" name="Google Shape;253;p3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54" name="Google Shape;254;p32"/>
          <p:cNvPicPr preferRelativeResize="0"/>
          <p:nvPr/>
        </p:nvPicPr>
        <p:blipFill>
          <a:blip r:embed="rId3">
            <a:alphaModFix/>
          </a:blip>
          <a:stretch>
            <a:fillRect/>
          </a:stretch>
        </p:blipFill>
        <p:spPr>
          <a:xfrm>
            <a:off x="2017538" y="1581425"/>
            <a:ext cx="3974474" cy="2857375"/>
          </a:xfrm>
          <a:prstGeom prst="rect">
            <a:avLst/>
          </a:prstGeom>
          <a:noFill/>
          <a:ln>
            <a:noFill/>
          </a:ln>
        </p:spPr>
      </p:pic>
      <p:sp>
        <p:nvSpPr>
          <p:cNvPr id="255" name="Google Shape;255;p32"/>
          <p:cNvSpPr txBox="1"/>
          <p:nvPr/>
        </p:nvSpPr>
        <p:spPr>
          <a:xfrm>
            <a:off x="1844675" y="1114300"/>
            <a:ext cx="56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256" name="Google Shape;256;p32"/>
          <p:cNvSpPr txBox="1"/>
          <p:nvPr/>
        </p:nvSpPr>
        <p:spPr>
          <a:xfrm>
            <a:off x="6053600" y="2222075"/>
            <a:ext cx="2526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These are called geoblocks.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What is one thing you could do or make with the geoblocks?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0" name="Shape 260"/>
        <p:cNvGrpSpPr/>
        <p:nvPr/>
      </p:nvGrpSpPr>
      <p:grpSpPr>
        <a:xfrm>
          <a:off x="0" y="0"/>
          <a:ext cx="0" cy="0"/>
          <a:chOff x="0" y="0"/>
          <a:chExt cx="0" cy="0"/>
        </a:xfrm>
      </p:grpSpPr>
      <p:sp>
        <p:nvSpPr>
          <p:cNvPr id="261" name="Google Shape;261;p33"/>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Introduce Geoblocks; Explore</a:t>
            </a:r>
            <a:endParaRPr b="0" sz="2700">
              <a:solidFill>
                <a:schemeClr val="accent5"/>
              </a:solidFill>
              <a:latin typeface="Hepta Slab"/>
              <a:ea typeface="Hepta Slab"/>
              <a:cs typeface="Hepta Slab"/>
              <a:sym typeface="Hepta Slab"/>
            </a:endParaRPr>
          </a:p>
        </p:txBody>
      </p:sp>
      <p:sp>
        <p:nvSpPr>
          <p:cNvPr id="262" name="Google Shape;262;p33"/>
          <p:cNvSpPr txBox="1"/>
          <p:nvPr/>
        </p:nvSpPr>
        <p:spPr>
          <a:xfrm>
            <a:off x="8009700" y="212250"/>
            <a:ext cx="1011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63" name="Google Shape;263;p33"/>
          <p:cNvSpPr txBox="1"/>
          <p:nvPr/>
        </p:nvSpPr>
        <p:spPr>
          <a:xfrm>
            <a:off x="522300" y="1580150"/>
            <a:ext cx="51732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Hepta Slab"/>
                <a:ea typeface="Hepta Slab"/>
                <a:cs typeface="Hepta Slab"/>
                <a:sym typeface="Hepta Slab"/>
              </a:rPr>
              <a:t>Share with your partner or class one thing you did or made with geoblocks.</a:t>
            </a:r>
            <a:endParaRPr sz="3000">
              <a:latin typeface="Hepta Slab"/>
              <a:ea typeface="Hepta Slab"/>
              <a:cs typeface="Hepta Slab"/>
              <a:sym typeface="Hepta Slab"/>
            </a:endParaRPr>
          </a:p>
        </p:txBody>
      </p:sp>
      <p:sp>
        <p:nvSpPr>
          <p:cNvPr id="264" name="Google Shape;264;p33"/>
          <p:cNvSpPr txBox="1"/>
          <p:nvPr/>
        </p:nvSpPr>
        <p:spPr>
          <a:xfrm>
            <a:off x="5955900" y="1940800"/>
            <a:ext cx="25260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One thing that we did with the geoblocks was build.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What kinds of tools can you use at home to build things?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8" name="Shape 268"/>
        <p:cNvGrpSpPr/>
        <p:nvPr/>
      </p:nvGrpSpPr>
      <p:grpSpPr>
        <a:xfrm>
          <a:off x="0" y="0"/>
          <a:ext cx="0" cy="0"/>
          <a:chOff x="0" y="0"/>
          <a:chExt cx="0" cy="0"/>
        </a:xfrm>
      </p:grpSpPr>
      <p:sp>
        <p:nvSpPr>
          <p:cNvPr id="269" name="Google Shape;269;p34"/>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Introduce Geoblocks; Build</a:t>
            </a:r>
            <a:endParaRPr b="0" sz="2700">
              <a:solidFill>
                <a:schemeClr val="accent5"/>
              </a:solidFill>
              <a:latin typeface="Hepta Slab"/>
              <a:ea typeface="Hepta Slab"/>
              <a:cs typeface="Hepta Slab"/>
              <a:sym typeface="Hepta Slab"/>
            </a:endParaRPr>
          </a:p>
        </p:txBody>
      </p:sp>
      <p:sp>
        <p:nvSpPr>
          <p:cNvPr id="270" name="Google Shape;270;p34"/>
          <p:cNvSpPr txBox="1"/>
          <p:nvPr/>
        </p:nvSpPr>
        <p:spPr>
          <a:xfrm>
            <a:off x="8009700" y="212250"/>
            <a:ext cx="1011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71" name="Google Shape;271;p34"/>
          <p:cNvSpPr txBox="1"/>
          <p:nvPr/>
        </p:nvSpPr>
        <p:spPr>
          <a:xfrm>
            <a:off x="5612100" y="2252075"/>
            <a:ext cx="2526000" cy="209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new ideas did you hear your partner talk about today when they used the geoblocks? </a:t>
            </a:r>
            <a:endParaRPr b="1" sz="1200">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sz="1200">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did you see your partner do with their geoblocks?</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pic>
        <p:nvPicPr>
          <p:cNvPr id="272" name="Google Shape;272;p34"/>
          <p:cNvPicPr preferRelativeResize="0"/>
          <p:nvPr/>
        </p:nvPicPr>
        <p:blipFill>
          <a:blip r:embed="rId3">
            <a:alphaModFix/>
          </a:blip>
          <a:stretch>
            <a:fillRect/>
          </a:stretch>
        </p:blipFill>
        <p:spPr>
          <a:xfrm>
            <a:off x="790375" y="1423627"/>
            <a:ext cx="4061026" cy="2821848"/>
          </a:xfrm>
          <a:prstGeom prst="rect">
            <a:avLst/>
          </a:prstGeom>
          <a:noFill/>
          <a:ln>
            <a:noFill/>
          </a:ln>
        </p:spPr>
      </p:pic>
      <p:sp>
        <p:nvSpPr>
          <p:cNvPr id="273" name="Google Shape;273;p34"/>
          <p:cNvSpPr txBox="1"/>
          <p:nvPr/>
        </p:nvSpPr>
        <p:spPr>
          <a:xfrm>
            <a:off x="225738" y="1053750"/>
            <a:ext cx="5190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274" name="Google Shape;274;p34"/>
          <p:cNvSpPr txBox="1"/>
          <p:nvPr/>
        </p:nvSpPr>
        <p:spPr>
          <a:xfrm>
            <a:off x="5267250" y="1236275"/>
            <a:ext cx="32157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Hepta Slab"/>
                <a:ea typeface="Hepta Slab"/>
                <a:cs typeface="Hepta Slab"/>
                <a:sym typeface="Hepta Slab"/>
              </a:rPr>
              <a:t>Use blocks to build a house.</a:t>
            </a:r>
            <a:endParaRPr sz="27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8" name="Shape 278"/>
        <p:cNvGrpSpPr/>
        <p:nvPr/>
      </p:nvGrpSpPr>
      <p:grpSpPr>
        <a:xfrm>
          <a:off x="0" y="0"/>
          <a:ext cx="0" cy="0"/>
          <a:chOff x="0" y="0"/>
          <a:chExt cx="0" cy="0"/>
        </a:xfrm>
      </p:grpSpPr>
      <p:sp>
        <p:nvSpPr>
          <p:cNvPr id="279" name="Google Shape;279;p35"/>
          <p:cNvSpPr txBox="1"/>
          <p:nvPr>
            <p:ph type="ctrTitle"/>
          </p:nvPr>
        </p:nvSpPr>
        <p:spPr>
          <a:xfrm>
            <a:off x="1317650" y="665300"/>
            <a:ext cx="6276300" cy="9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5"/>
                </a:solidFill>
                <a:latin typeface="Hepta Slab"/>
                <a:ea typeface="Hepta Slab"/>
                <a:cs typeface="Hepta Slab"/>
                <a:sym typeface="Hepta Slab"/>
              </a:rPr>
              <a:t>Today we explored geoblocks. </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280" name="Google Shape;280;p3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281" name="Google Shape;281;p35"/>
          <p:cNvSpPr/>
          <p:nvPr/>
        </p:nvSpPr>
        <p:spPr>
          <a:xfrm flipH="1">
            <a:off x="454762" y="776775"/>
            <a:ext cx="2063714" cy="213947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5"/>
          <p:cNvSpPr txBox="1"/>
          <p:nvPr/>
        </p:nvSpPr>
        <p:spPr>
          <a:xfrm>
            <a:off x="918675" y="1034700"/>
            <a:ext cx="14331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Quicksand"/>
                <a:ea typeface="Quicksand"/>
                <a:cs typeface="Quicksand"/>
                <a:sym typeface="Quicksand"/>
              </a:rPr>
              <a:t>What was your favorite thing you did or made with geoblocks?</a:t>
            </a:r>
            <a:endParaRPr b="1" sz="1500">
              <a:latin typeface="Quicksand"/>
              <a:ea typeface="Quicksand"/>
              <a:cs typeface="Quicksand"/>
              <a:sym typeface="Quicksand"/>
            </a:endParaRPr>
          </a:p>
        </p:txBody>
      </p:sp>
      <p:pic>
        <p:nvPicPr>
          <p:cNvPr id="283" name="Google Shape;283;p35"/>
          <p:cNvPicPr preferRelativeResize="0"/>
          <p:nvPr/>
        </p:nvPicPr>
        <p:blipFill rotWithShape="1">
          <a:blip r:embed="rId3">
            <a:alphaModFix/>
          </a:blip>
          <a:srcRect b="0" l="0" r="2912" t="0"/>
          <a:stretch/>
        </p:blipFill>
        <p:spPr>
          <a:xfrm>
            <a:off x="2641150" y="3044325"/>
            <a:ext cx="1513118" cy="1378975"/>
          </a:xfrm>
          <a:prstGeom prst="rect">
            <a:avLst/>
          </a:prstGeom>
          <a:noFill/>
          <a:ln>
            <a:noFill/>
          </a:ln>
        </p:spPr>
      </p:pic>
      <p:sp>
        <p:nvSpPr>
          <p:cNvPr id="284" name="Google Shape;284;p35"/>
          <p:cNvSpPr txBox="1"/>
          <p:nvPr/>
        </p:nvSpPr>
        <p:spPr>
          <a:xfrm>
            <a:off x="3403650" y="1468050"/>
            <a:ext cx="5169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Hepta Slab"/>
                <a:ea typeface="Hepta Slab"/>
                <a:cs typeface="Hepta Slab"/>
                <a:sym typeface="Hepta Slab"/>
              </a:rPr>
              <a:t>Which of these did you do today?</a:t>
            </a:r>
            <a:endParaRPr b="1" sz="1800">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sz="1800">
                <a:solidFill>
                  <a:schemeClr val="dk1"/>
                </a:solidFill>
                <a:latin typeface="Hepta Slab"/>
                <a:ea typeface="Hepta Slab"/>
                <a:cs typeface="Hepta Slab"/>
                <a:sym typeface="Hepta Slab"/>
              </a:rPr>
              <a:t>How did they help the class?</a:t>
            </a:r>
            <a:endParaRPr b="1" sz="1800">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sz="1800">
                <a:solidFill>
                  <a:schemeClr val="dk1"/>
                </a:solidFill>
                <a:latin typeface="Hepta Slab"/>
                <a:ea typeface="Hepta Slab"/>
                <a:cs typeface="Hepta Slab"/>
                <a:sym typeface="Hepta Slab"/>
              </a:rPr>
              <a:t>Is there anything we should add to our poster?</a:t>
            </a:r>
            <a:endParaRPr b="1" sz="1800">
              <a:solidFill>
                <a:schemeClr val="dk1"/>
              </a:solidFill>
              <a:latin typeface="Hepta Slab"/>
              <a:ea typeface="Hepta Slab"/>
              <a:cs typeface="Hepta Slab"/>
              <a:sym typeface="Hepta Slab"/>
            </a:endParaRPr>
          </a:p>
        </p:txBody>
      </p:sp>
      <p:pic>
        <p:nvPicPr>
          <p:cNvPr id="285" name="Google Shape;285;p35"/>
          <p:cNvPicPr preferRelativeResize="0"/>
          <p:nvPr/>
        </p:nvPicPr>
        <p:blipFill>
          <a:blip r:embed="rId4">
            <a:alphaModFix/>
          </a:blip>
          <a:stretch>
            <a:fillRect/>
          </a:stretch>
        </p:blipFill>
        <p:spPr>
          <a:xfrm>
            <a:off x="4337650" y="2767525"/>
            <a:ext cx="4286827" cy="1929476"/>
          </a:xfrm>
          <a:prstGeom prst="rect">
            <a:avLst/>
          </a:prstGeom>
          <a:noFill/>
          <a:ln>
            <a:noFill/>
          </a:ln>
        </p:spPr>
      </p:pic>
      <p:sp>
        <p:nvSpPr>
          <p:cNvPr id="286" name="Google Shape;286;p35"/>
          <p:cNvSpPr txBox="1"/>
          <p:nvPr/>
        </p:nvSpPr>
        <p:spPr>
          <a:xfrm>
            <a:off x="846775" y="3031050"/>
            <a:ext cx="14562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practice counting to 10.</a:t>
            </a:r>
            <a:endParaRPr b="1" sz="1600">
              <a:latin typeface="Quicksand"/>
              <a:ea typeface="Quicksand"/>
              <a:cs typeface="Quicksand"/>
              <a:sym typeface="Quicksand"/>
            </a:endParaRPr>
          </a:p>
        </p:txBody>
      </p:sp>
      <p:sp>
        <p:nvSpPr>
          <p:cNvPr id="287" name="Google Shape;287;p35"/>
          <p:cNvSpPr/>
          <p:nvPr/>
        </p:nvSpPr>
        <p:spPr>
          <a:xfrm flipH="1">
            <a:off x="430657" y="2878150"/>
            <a:ext cx="2029193" cy="172294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par>
                                <p:cTn fill="hold" nodeType="with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par>
                                <p:cTn fill="hold" nodeType="with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91" name="Shape 291"/>
        <p:cNvGrpSpPr/>
        <p:nvPr/>
      </p:nvGrpSpPr>
      <p:grpSpPr>
        <a:xfrm>
          <a:off x="0" y="0"/>
          <a:ext cx="0" cy="0"/>
          <a:chOff x="0" y="0"/>
          <a:chExt cx="0" cy="0"/>
        </a:xfrm>
      </p:grpSpPr>
      <p:sp>
        <p:nvSpPr>
          <p:cNvPr id="292" name="Google Shape;292;p36"/>
          <p:cNvSpPr txBox="1"/>
          <p:nvPr>
            <p:ph type="ctrTitle"/>
          </p:nvPr>
        </p:nvSpPr>
        <p:spPr>
          <a:xfrm>
            <a:off x="1282975" y="948450"/>
            <a:ext cx="6420300" cy="172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Explore Math Tools</a:t>
            </a:r>
            <a:endParaRPr sz="4400">
              <a:solidFill>
                <a:srgbClr val="434343"/>
              </a:solidFill>
              <a:latin typeface="Hepta Slab"/>
              <a:ea typeface="Hepta Slab"/>
              <a:cs typeface="Hepta Slab"/>
              <a:sym typeface="Hepta Slab"/>
            </a:endParaRPr>
          </a:p>
        </p:txBody>
      </p:sp>
      <p:sp>
        <p:nvSpPr>
          <p:cNvPr id="293" name="Google Shape;293;p36"/>
          <p:cNvSpPr txBox="1"/>
          <p:nvPr/>
        </p:nvSpPr>
        <p:spPr>
          <a:xfrm flipH="1">
            <a:off x="2608275" y="2686874"/>
            <a:ext cx="42534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our math tools</a:t>
            </a:r>
            <a:endParaRPr>
              <a:latin typeface="Quicksand"/>
              <a:ea typeface="Quicksand"/>
              <a:cs typeface="Quicksand"/>
              <a:sym typeface="Quicksand"/>
            </a:endParaRPr>
          </a:p>
        </p:txBody>
      </p:sp>
      <p:sp>
        <p:nvSpPr>
          <p:cNvPr id="294" name="Google Shape;294;p36"/>
          <p:cNvSpPr/>
          <p:nvPr/>
        </p:nvSpPr>
        <p:spPr>
          <a:xfrm>
            <a:off x="2062677" y="2686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 K.G, K.MD.B.3</a:t>
            </a:r>
            <a:endParaRPr sz="1100">
              <a:latin typeface="Quicksand"/>
              <a:ea typeface="Quicksand"/>
              <a:cs typeface="Quicksand"/>
              <a:sym typeface="Quicksand"/>
            </a:endParaRPr>
          </a:p>
        </p:txBody>
      </p:sp>
      <p:sp>
        <p:nvSpPr>
          <p:cNvPr id="296" name="Google Shape;296;p36"/>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0" name="Shape 300"/>
        <p:cNvGrpSpPr/>
        <p:nvPr/>
      </p:nvGrpSpPr>
      <p:grpSpPr>
        <a:xfrm>
          <a:off x="0" y="0"/>
          <a:ext cx="0" cy="0"/>
          <a:chOff x="0" y="0"/>
          <a:chExt cx="0" cy="0"/>
        </a:xfrm>
      </p:grpSpPr>
      <p:sp>
        <p:nvSpPr>
          <p:cNvPr id="301" name="Google Shape;301;p37"/>
          <p:cNvSpPr txBox="1"/>
          <p:nvPr>
            <p:ph type="ctrTitle"/>
          </p:nvPr>
        </p:nvSpPr>
        <p:spPr>
          <a:xfrm>
            <a:off x="2243100" y="502750"/>
            <a:ext cx="4657800" cy="68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Notice &amp; Wonder</a:t>
            </a:r>
            <a:endParaRPr b="0" sz="3400">
              <a:solidFill>
                <a:schemeClr val="accent5"/>
              </a:solidFill>
              <a:latin typeface="Hepta Slab"/>
              <a:ea typeface="Hepta Slab"/>
              <a:cs typeface="Hepta Slab"/>
              <a:sym typeface="Hepta Slab"/>
            </a:endParaRPr>
          </a:p>
        </p:txBody>
      </p:sp>
      <p:sp>
        <p:nvSpPr>
          <p:cNvPr id="302" name="Google Shape;302;p3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03" name="Google Shape;303;p37"/>
          <p:cNvPicPr preferRelativeResize="0"/>
          <p:nvPr/>
        </p:nvPicPr>
        <p:blipFill>
          <a:blip r:embed="rId3">
            <a:alphaModFix/>
          </a:blip>
          <a:stretch>
            <a:fillRect/>
          </a:stretch>
        </p:blipFill>
        <p:spPr>
          <a:xfrm>
            <a:off x="2916050" y="1495525"/>
            <a:ext cx="3110075" cy="3205676"/>
          </a:xfrm>
          <a:prstGeom prst="rect">
            <a:avLst/>
          </a:prstGeom>
          <a:noFill/>
          <a:ln>
            <a:noFill/>
          </a:ln>
        </p:spPr>
      </p:pic>
      <p:sp>
        <p:nvSpPr>
          <p:cNvPr id="304" name="Google Shape;304;p37"/>
          <p:cNvSpPr txBox="1"/>
          <p:nvPr/>
        </p:nvSpPr>
        <p:spPr>
          <a:xfrm>
            <a:off x="1844675" y="1114300"/>
            <a:ext cx="564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305" name="Google Shape;305;p37"/>
          <p:cNvSpPr txBox="1"/>
          <p:nvPr/>
        </p:nvSpPr>
        <p:spPr>
          <a:xfrm>
            <a:off x="6123000" y="2259600"/>
            <a:ext cx="2526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Can someone tell me what their partner said?</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9" name="Shape 309"/>
        <p:cNvGrpSpPr/>
        <p:nvPr/>
      </p:nvGrpSpPr>
      <p:grpSpPr>
        <a:xfrm>
          <a:off x="0" y="0"/>
          <a:ext cx="0" cy="0"/>
          <a:chOff x="0" y="0"/>
          <a:chExt cx="0" cy="0"/>
        </a:xfrm>
      </p:grpSpPr>
      <p:sp>
        <p:nvSpPr>
          <p:cNvPr id="310" name="Google Shape;310;p38"/>
          <p:cNvSpPr txBox="1"/>
          <p:nvPr>
            <p:ph type="ctrTitle"/>
          </p:nvPr>
        </p:nvSpPr>
        <p:spPr>
          <a:xfrm>
            <a:off x="683975" y="768425"/>
            <a:ext cx="71979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Introduce Connecting Cubes, Build To Match</a:t>
            </a:r>
            <a:endParaRPr b="0" sz="3400">
              <a:solidFill>
                <a:schemeClr val="accent5"/>
              </a:solidFill>
              <a:latin typeface="Hepta Slab"/>
              <a:ea typeface="Hepta Slab"/>
              <a:cs typeface="Hepta Slab"/>
              <a:sym typeface="Hepta Slab"/>
            </a:endParaRPr>
          </a:p>
        </p:txBody>
      </p:sp>
      <p:sp>
        <p:nvSpPr>
          <p:cNvPr id="311" name="Google Shape;311;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12" name="Google Shape;312;p38"/>
          <p:cNvPicPr preferRelativeResize="0"/>
          <p:nvPr/>
        </p:nvPicPr>
        <p:blipFill>
          <a:blip r:embed="rId3">
            <a:alphaModFix/>
          </a:blip>
          <a:stretch>
            <a:fillRect/>
          </a:stretch>
        </p:blipFill>
        <p:spPr>
          <a:xfrm>
            <a:off x="1958575" y="1399700"/>
            <a:ext cx="1915325" cy="3212800"/>
          </a:xfrm>
          <a:prstGeom prst="rect">
            <a:avLst/>
          </a:prstGeom>
          <a:noFill/>
          <a:ln>
            <a:noFill/>
          </a:ln>
        </p:spPr>
      </p:pic>
      <p:sp>
        <p:nvSpPr>
          <p:cNvPr id="313" name="Google Shape;313;p38"/>
          <p:cNvSpPr txBox="1"/>
          <p:nvPr/>
        </p:nvSpPr>
        <p:spPr>
          <a:xfrm>
            <a:off x="4219525" y="1656975"/>
            <a:ext cx="3696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Use your connecting cubes to build this object.</a:t>
            </a:r>
            <a:endParaRPr sz="2400">
              <a:latin typeface="Hepta Slab"/>
              <a:ea typeface="Hepta Slab"/>
              <a:cs typeface="Hepta Slab"/>
              <a:sym typeface="Hepta Slab"/>
            </a:endParaRPr>
          </a:p>
        </p:txBody>
      </p:sp>
      <p:sp>
        <p:nvSpPr>
          <p:cNvPr id="314" name="Google Shape;314;p38"/>
          <p:cNvSpPr txBox="1"/>
          <p:nvPr/>
        </p:nvSpPr>
        <p:spPr>
          <a:xfrm>
            <a:off x="4804825" y="3281450"/>
            <a:ext cx="2526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Show your partner and describe it to them.</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8" name="Shape 318"/>
        <p:cNvGrpSpPr/>
        <p:nvPr/>
      </p:nvGrpSpPr>
      <p:grpSpPr>
        <a:xfrm>
          <a:off x="0" y="0"/>
          <a:ext cx="0" cy="0"/>
          <a:chOff x="0" y="0"/>
          <a:chExt cx="0" cy="0"/>
        </a:xfrm>
      </p:grpSpPr>
      <p:sp>
        <p:nvSpPr>
          <p:cNvPr id="319" name="Google Shape;319;p39"/>
          <p:cNvSpPr txBox="1"/>
          <p:nvPr>
            <p:ph type="ctrTitle"/>
          </p:nvPr>
        </p:nvSpPr>
        <p:spPr>
          <a:xfrm>
            <a:off x="683975" y="768425"/>
            <a:ext cx="71979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Introduce Pattern Blocks, Puzzles </a:t>
            </a:r>
            <a:endParaRPr b="0" sz="3400">
              <a:solidFill>
                <a:schemeClr val="accent5"/>
              </a:solidFill>
              <a:latin typeface="Hepta Slab"/>
              <a:ea typeface="Hepta Slab"/>
              <a:cs typeface="Hepta Slab"/>
              <a:sym typeface="Hepta Slab"/>
            </a:endParaRPr>
          </a:p>
        </p:txBody>
      </p:sp>
      <p:sp>
        <p:nvSpPr>
          <p:cNvPr id="320" name="Google Shape;320;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21" name="Google Shape;321;p39"/>
          <p:cNvSpPr txBox="1"/>
          <p:nvPr/>
        </p:nvSpPr>
        <p:spPr>
          <a:xfrm>
            <a:off x="4219525" y="1656975"/>
            <a:ext cx="3696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Hepta Slab"/>
                <a:ea typeface="Hepta Slab"/>
                <a:cs typeface="Hepta Slab"/>
                <a:sym typeface="Hepta Slab"/>
              </a:rPr>
              <a:t>Use your pattern blocks to fill in the puzzle.</a:t>
            </a:r>
            <a:endParaRPr sz="2400">
              <a:latin typeface="Hepta Slab"/>
              <a:ea typeface="Hepta Slab"/>
              <a:cs typeface="Hepta Slab"/>
              <a:sym typeface="Hepta Slab"/>
            </a:endParaRPr>
          </a:p>
        </p:txBody>
      </p:sp>
      <p:sp>
        <p:nvSpPr>
          <p:cNvPr id="322" name="Google Shape;322;p39"/>
          <p:cNvSpPr txBox="1"/>
          <p:nvPr/>
        </p:nvSpPr>
        <p:spPr>
          <a:xfrm>
            <a:off x="4804825" y="3281450"/>
            <a:ext cx="2526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Which puzzle was your favorite?</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pic>
        <p:nvPicPr>
          <p:cNvPr id="323" name="Google Shape;323;p39"/>
          <p:cNvPicPr preferRelativeResize="0"/>
          <p:nvPr/>
        </p:nvPicPr>
        <p:blipFill>
          <a:blip r:embed="rId3">
            <a:alphaModFix/>
          </a:blip>
          <a:stretch>
            <a:fillRect/>
          </a:stretch>
        </p:blipFill>
        <p:spPr>
          <a:xfrm>
            <a:off x="945250" y="1656975"/>
            <a:ext cx="3062225" cy="27792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7" name="Shape 327"/>
        <p:cNvGrpSpPr/>
        <p:nvPr/>
      </p:nvGrpSpPr>
      <p:grpSpPr>
        <a:xfrm>
          <a:off x="0" y="0"/>
          <a:ext cx="0" cy="0"/>
          <a:chOff x="0" y="0"/>
          <a:chExt cx="0" cy="0"/>
        </a:xfrm>
      </p:grpSpPr>
      <p:sp>
        <p:nvSpPr>
          <p:cNvPr id="328" name="Google Shape;328;p40"/>
          <p:cNvSpPr txBox="1"/>
          <p:nvPr>
            <p:ph type="ctrTitle"/>
          </p:nvPr>
        </p:nvSpPr>
        <p:spPr>
          <a:xfrm>
            <a:off x="1826025" y="412350"/>
            <a:ext cx="52296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Center Choice Time</a:t>
            </a:r>
            <a:endParaRPr b="0" sz="3000">
              <a:solidFill>
                <a:schemeClr val="accent5"/>
              </a:solidFill>
              <a:latin typeface="Hepta Slab"/>
              <a:ea typeface="Hepta Slab"/>
              <a:cs typeface="Hepta Slab"/>
              <a:sym typeface="Hepta Slab"/>
            </a:endParaRPr>
          </a:p>
        </p:txBody>
      </p:sp>
      <p:sp>
        <p:nvSpPr>
          <p:cNvPr id="329" name="Google Shape;329;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330" name="Google Shape;330;p40"/>
          <p:cNvPicPr preferRelativeResize="0"/>
          <p:nvPr/>
        </p:nvPicPr>
        <p:blipFill>
          <a:blip r:embed="rId3">
            <a:alphaModFix/>
          </a:blip>
          <a:stretch>
            <a:fillRect/>
          </a:stretch>
        </p:blipFill>
        <p:spPr>
          <a:xfrm>
            <a:off x="776525" y="1607850"/>
            <a:ext cx="2154650" cy="1927800"/>
          </a:xfrm>
          <a:prstGeom prst="rect">
            <a:avLst/>
          </a:prstGeom>
          <a:noFill/>
          <a:ln>
            <a:noFill/>
          </a:ln>
        </p:spPr>
      </p:pic>
      <p:pic>
        <p:nvPicPr>
          <p:cNvPr id="331" name="Google Shape;331;p40"/>
          <p:cNvPicPr preferRelativeResize="0"/>
          <p:nvPr/>
        </p:nvPicPr>
        <p:blipFill>
          <a:blip r:embed="rId4">
            <a:alphaModFix/>
          </a:blip>
          <a:stretch>
            <a:fillRect/>
          </a:stretch>
        </p:blipFill>
        <p:spPr>
          <a:xfrm>
            <a:off x="3353438" y="1660950"/>
            <a:ext cx="2437125" cy="1821605"/>
          </a:xfrm>
          <a:prstGeom prst="rect">
            <a:avLst/>
          </a:prstGeom>
          <a:noFill/>
          <a:ln>
            <a:noFill/>
          </a:ln>
        </p:spPr>
      </p:pic>
      <p:pic>
        <p:nvPicPr>
          <p:cNvPr id="332" name="Google Shape;332;p40"/>
          <p:cNvPicPr preferRelativeResize="0"/>
          <p:nvPr/>
        </p:nvPicPr>
        <p:blipFill>
          <a:blip r:embed="rId5">
            <a:alphaModFix/>
          </a:blip>
          <a:stretch>
            <a:fillRect/>
          </a:stretch>
        </p:blipFill>
        <p:spPr>
          <a:xfrm>
            <a:off x="6146625" y="1609075"/>
            <a:ext cx="2437125" cy="1706800"/>
          </a:xfrm>
          <a:prstGeom prst="rect">
            <a:avLst/>
          </a:prstGeom>
          <a:noFill/>
          <a:ln>
            <a:noFill/>
          </a:ln>
        </p:spPr>
      </p:pic>
      <p:sp>
        <p:nvSpPr>
          <p:cNvPr id="333" name="Google Shape;333;p40"/>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7" name="Shape 337"/>
        <p:cNvGrpSpPr/>
        <p:nvPr/>
      </p:nvGrpSpPr>
      <p:grpSpPr>
        <a:xfrm>
          <a:off x="0" y="0"/>
          <a:ext cx="0" cy="0"/>
          <a:chOff x="0" y="0"/>
          <a:chExt cx="0" cy="0"/>
        </a:xfrm>
      </p:grpSpPr>
      <p:sp>
        <p:nvSpPr>
          <p:cNvPr id="338" name="Google Shape;338;p41"/>
          <p:cNvSpPr txBox="1"/>
          <p:nvPr>
            <p:ph type="ctrTitle"/>
          </p:nvPr>
        </p:nvSpPr>
        <p:spPr>
          <a:xfrm>
            <a:off x="1317650" y="-160550"/>
            <a:ext cx="6276300" cy="209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got to choose a math tool to work with.  We also listened carefully to other students so we could repeat their math ideas.</a:t>
            </a:r>
            <a:endParaRPr sz="1800">
              <a:solidFill>
                <a:schemeClr val="accent5"/>
              </a:solidFill>
              <a:latin typeface="Hepta Slab"/>
              <a:ea typeface="Hepta Slab"/>
              <a:cs typeface="Hepta Slab"/>
              <a:sym typeface="Hepta Slab"/>
            </a:endParaRPr>
          </a:p>
          <a:p>
            <a:pPr indent="0" lvl="0" marL="0" rtl="0" algn="l">
              <a:spcBef>
                <a:spcPts val="0"/>
              </a:spcBef>
              <a:spcAft>
                <a:spcPts val="0"/>
              </a:spcAft>
              <a:buNone/>
            </a:pPr>
            <a:r>
              <a:t/>
            </a:r>
            <a:endParaRPr sz="3000">
              <a:solidFill>
                <a:schemeClr val="accent4"/>
              </a:solidFill>
              <a:latin typeface="Hepta Slab"/>
              <a:ea typeface="Hepta Slab"/>
              <a:cs typeface="Hepta Slab"/>
              <a:sym typeface="Hepta Slab"/>
            </a:endParaRPr>
          </a:p>
        </p:txBody>
      </p:sp>
      <p:sp>
        <p:nvSpPr>
          <p:cNvPr id="339" name="Google Shape;339;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340" name="Google Shape;340;p41"/>
          <p:cNvSpPr txBox="1"/>
          <p:nvPr/>
        </p:nvSpPr>
        <p:spPr>
          <a:xfrm>
            <a:off x="1756875" y="2253900"/>
            <a:ext cx="12714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341" name="Google Shape;341;p41"/>
          <p:cNvPicPr preferRelativeResize="0"/>
          <p:nvPr/>
        </p:nvPicPr>
        <p:blipFill rotWithShape="1">
          <a:blip r:embed="rId3">
            <a:alphaModFix/>
          </a:blip>
          <a:srcRect b="0" l="0" r="3175" t="0"/>
          <a:stretch/>
        </p:blipFill>
        <p:spPr>
          <a:xfrm>
            <a:off x="2111875" y="3034575"/>
            <a:ext cx="1591875" cy="1454625"/>
          </a:xfrm>
          <a:prstGeom prst="rect">
            <a:avLst/>
          </a:prstGeom>
          <a:noFill/>
          <a:ln>
            <a:noFill/>
          </a:ln>
        </p:spPr>
      </p:pic>
      <p:sp>
        <p:nvSpPr>
          <p:cNvPr id="342" name="Google Shape;342;p4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343" name="Google Shape;343;p41"/>
          <p:cNvSpPr txBox="1"/>
          <p:nvPr/>
        </p:nvSpPr>
        <p:spPr>
          <a:xfrm>
            <a:off x="3268625" y="1420050"/>
            <a:ext cx="5327100" cy="15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chemeClr val="dk1"/>
                </a:solidFill>
                <a:latin typeface="Hepta Slab"/>
                <a:ea typeface="Hepta Slab"/>
                <a:cs typeface="Hepta Slab"/>
                <a:sym typeface="Hepta Slab"/>
              </a:rPr>
              <a:t>N</a:t>
            </a:r>
            <a:r>
              <a:rPr b="1" lang="en" sz="1200">
                <a:solidFill>
                  <a:schemeClr val="dk1"/>
                </a:solidFill>
                <a:latin typeface="Hepta Slab"/>
                <a:ea typeface="Hepta Slab"/>
                <a:cs typeface="Hepta Slab"/>
                <a:sym typeface="Hepta Slab"/>
              </a:rPr>
              <a:t>orms are expectations that help everyone in the room feel safe, comfortable, and productive doing math together. </a:t>
            </a:r>
            <a:endParaRPr b="1" sz="1200">
              <a:solidFill>
                <a:schemeClr val="dk1"/>
              </a:solidFill>
              <a:latin typeface="Hepta Slab"/>
              <a:ea typeface="Hepta Slab"/>
              <a:cs typeface="Hepta Slab"/>
              <a:sym typeface="Hepta Slab"/>
            </a:endParaRPr>
          </a:p>
          <a:p>
            <a:pPr indent="0" lvl="0" marL="0" rtl="0" algn="ctr">
              <a:lnSpc>
                <a:spcPct val="115000"/>
              </a:lnSpc>
              <a:spcBef>
                <a:spcPts val="1200"/>
              </a:spcBef>
              <a:spcAft>
                <a:spcPts val="0"/>
              </a:spcAft>
              <a:buNone/>
            </a:pPr>
            <a:r>
              <a:rPr b="1" lang="en" sz="1200">
                <a:solidFill>
                  <a:schemeClr val="dk1"/>
                </a:solidFill>
                <a:latin typeface="Hepta Slab"/>
                <a:ea typeface="Hepta Slab"/>
                <a:cs typeface="Hepta Slab"/>
                <a:sym typeface="Hepta Slab"/>
              </a:rPr>
              <a:t>Let’s make a list of norms for how we do math together. </a:t>
            </a:r>
            <a:endParaRPr b="1" sz="1200">
              <a:solidFill>
                <a:schemeClr val="dk1"/>
              </a:solidFill>
              <a:latin typeface="Hepta Slab"/>
              <a:ea typeface="Hepta Slab"/>
              <a:cs typeface="Hepta Slab"/>
              <a:sym typeface="Hepta Slab"/>
            </a:endParaRPr>
          </a:p>
          <a:p>
            <a:pPr indent="0" lvl="0" marL="0" rtl="0" algn="ctr">
              <a:lnSpc>
                <a:spcPct val="115000"/>
              </a:lnSpc>
              <a:spcBef>
                <a:spcPts val="1200"/>
              </a:spcBef>
              <a:spcAft>
                <a:spcPts val="1200"/>
              </a:spcAft>
              <a:buNone/>
            </a:pPr>
            <a:r>
              <a:rPr b="1" lang="en" sz="1200">
                <a:solidFill>
                  <a:schemeClr val="dk1"/>
                </a:solidFill>
                <a:latin typeface="Hepta Slab"/>
                <a:ea typeface="Hepta Slab"/>
                <a:cs typeface="Hepta Slab"/>
                <a:sym typeface="Hepta Slab"/>
              </a:rPr>
              <a:t>One example of a norm is  ‘Listen as others share their ideas.’ What other norms should we set for our class?</a:t>
            </a:r>
            <a:endParaRPr b="1" sz="1200">
              <a:solidFill>
                <a:schemeClr val="dk1"/>
              </a:solidFill>
              <a:latin typeface="Hepta Slab"/>
              <a:ea typeface="Hepta Slab"/>
              <a:cs typeface="Hepta Slab"/>
              <a:sym typeface="Hepta Slab"/>
            </a:endParaRPr>
          </a:p>
        </p:txBody>
      </p:sp>
      <p:pic>
        <p:nvPicPr>
          <p:cNvPr id="344" name="Google Shape;344;p41"/>
          <p:cNvPicPr preferRelativeResize="0"/>
          <p:nvPr/>
        </p:nvPicPr>
        <p:blipFill>
          <a:blip r:embed="rId4">
            <a:alphaModFix/>
          </a:blip>
          <a:stretch>
            <a:fillRect/>
          </a:stretch>
        </p:blipFill>
        <p:spPr>
          <a:xfrm>
            <a:off x="3988199" y="2886925"/>
            <a:ext cx="3887963" cy="1749950"/>
          </a:xfrm>
          <a:prstGeom prst="rect">
            <a:avLst/>
          </a:prstGeom>
          <a:noFill/>
          <a:ln>
            <a:noFill/>
          </a:ln>
        </p:spPr>
      </p:pic>
      <p:sp>
        <p:nvSpPr>
          <p:cNvPr id="345" name="Google Shape;345;p41"/>
          <p:cNvSpPr txBox="1"/>
          <p:nvPr/>
        </p:nvSpPr>
        <p:spPr>
          <a:xfrm>
            <a:off x="922975" y="1735650"/>
            <a:ext cx="14562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practice counting to 10.</a:t>
            </a:r>
            <a:endParaRPr b="1" sz="1600">
              <a:latin typeface="Quicksand"/>
              <a:ea typeface="Quicksand"/>
              <a:cs typeface="Quicksand"/>
              <a:sym typeface="Quicksand"/>
            </a:endParaRPr>
          </a:p>
        </p:txBody>
      </p:sp>
      <p:sp>
        <p:nvSpPr>
          <p:cNvPr id="346" name="Google Shape;346;p41"/>
          <p:cNvSpPr/>
          <p:nvPr/>
        </p:nvSpPr>
        <p:spPr>
          <a:xfrm flipH="1">
            <a:off x="498857" y="1542725"/>
            <a:ext cx="2029193" cy="172294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50" name="Shape 350"/>
        <p:cNvGrpSpPr/>
        <p:nvPr/>
      </p:nvGrpSpPr>
      <p:grpSpPr>
        <a:xfrm>
          <a:off x="0" y="0"/>
          <a:ext cx="0" cy="0"/>
          <a:chOff x="0" y="0"/>
          <a:chExt cx="0" cy="0"/>
        </a:xfrm>
      </p:grpSpPr>
      <p:sp>
        <p:nvSpPr>
          <p:cNvPr id="351" name="Google Shape;351;p42"/>
          <p:cNvSpPr txBox="1"/>
          <p:nvPr>
            <p:ph idx="1" type="body"/>
          </p:nvPr>
        </p:nvSpPr>
        <p:spPr>
          <a:xfrm>
            <a:off x="1022500" y="179600"/>
            <a:ext cx="7271400" cy="37785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i="0" lang="en" sz="1400">
                <a:latin typeface="Hepta Slab"/>
                <a:ea typeface="Hepta Slab"/>
                <a:cs typeface="Hepta Slab"/>
                <a:sym typeface="Hepta Slab"/>
              </a:rPr>
              <a:t>We explored many math tools.</a:t>
            </a:r>
            <a:endParaRPr i="0" sz="1400">
              <a:latin typeface="Hepta Slab"/>
              <a:ea typeface="Hepta Slab"/>
              <a:cs typeface="Hepta Slab"/>
              <a:sym typeface="Hepta Slab"/>
            </a:endParaRPr>
          </a:p>
          <a:p>
            <a:pPr indent="0" lvl="0" marL="0" rtl="0" algn="ctr">
              <a:lnSpc>
                <a:spcPct val="90000"/>
              </a:lnSpc>
              <a:spcBef>
                <a:spcPts val="120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352" name="Google Shape;352;p42"/>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2"/>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42"/>
          <p:cNvPicPr preferRelativeResize="0"/>
          <p:nvPr/>
        </p:nvPicPr>
        <p:blipFill>
          <a:blip r:embed="rId3">
            <a:alphaModFix/>
          </a:blip>
          <a:stretch>
            <a:fillRect/>
          </a:stretch>
        </p:blipFill>
        <p:spPr>
          <a:xfrm>
            <a:off x="2605946" y="1445500"/>
            <a:ext cx="4230526" cy="2843974"/>
          </a:xfrm>
          <a:prstGeom prst="rect">
            <a:avLst/>
          </a:prstGeom>
          <a:noFill/>
          <a:ln>
            <a:noFill/>
          </a:ln>
        </p:spPr>
      </p:pic>
      <p:pic>
        <p:nvPicPr>
          <p:cNvPr id="356" name="Google Shape;356;p42"/>
          <p:cNvPicPr preferRelativeResize="0"/>
          <p:nvPr/>
        </p:nvPicPr>
        <p:blipFill>
          <a:blip r:embed="rId4">
            <a:alphaModFix/>
          </a:blip>
          <a:stretch>
            <a:fillRect/>
          </a:stretch>
        </p:blipFill>
        <p:spPr>
          <a:xfrm flipH="1" rot="10800000">
            <a:off x="3708363" y="4209400"/>
            <a:ext cx="1899675" cy="495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60" name="Shape 360"/>
        <p:cNvGrpSpPr/>
        <p:nvPr/>
      </p:nvGrpSpPr>
      <p:grpSpPr>
        <a:xfrm>
          <a:off x="0" y="0"/>
          <a:ext cx="0" cy="0"/>
          <a:chOff x="0" y="0"/>
          <a:chExt cx="0" cy="0"/>
        </a:xfrm>
      </p:grpSpPr>
      <p:sp>
        <p:nvSpPr>
          <p:cNvPr id="361" name="Google Shape;361;p43"/>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Look for Small Groups</a:t>
            </a:r>
            <a:endParaRPr sz="4400">
              <a:solidFill>
                <a:srgbClr val="434343"/>
              </a:solidFill>
              <a:latin typeface="Hepta Slab"/>
              <a:ea typeface="Hepta Slab"/>
              <a:cs typeface="Hepta Slab"/>
              <a:sym typeface="Hepta Slab"/>
            </a:endParaRPr>
          </a:p>
        </p:txBody>
      </p:sp>
      <p:sp>
        <p:nvSpPr>
          <p:cNvPr id="362" name="Google Shape;362;p43"/>
          <p:cNvSpPr txBox="1"/>
          <p:nvPr/>
        </p:nvSpPr>
        <p:spPr>
          <a:xfrm>
            <a:off x="2778450" y="26794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for small groups of objects</a:t>
            </a:r>
            <a:endParaRPr>
              <a:latin typeface="Quicksand"/>
              <a:ea typeface="Quicksand"/>
              <a:cs typeface="Quicksand"/>
              <a:sym typeface="Quicksand"/>
            </a:endParaRPr>
          </a:p>
        </p:txBody>
      </p:sp>
      <p:sp>
        <p:nvSpPr>
          <p:cNvPr id="363" name="Google Shape;363;p43"/>
          <p:cNvSpPr/>
          <p:nvPr/>
        </p:nvSpPr>
        <p:spPr>
          <a:xfrm>
            <a:off x="2311027" y="2757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K.CC.B.4</a:t>
            </a:r>
            <a:endParaRPr sz="1100">
              <a:latin typeface="Quicksand"/>
              <a:ea typeface="Quicksand"/>
              <a:cs typeface="Quicksand"/>
              <a:sym typeface="Quicksand"/>
            </a:endParaRPr>
          </a:p>
        </p:txBody>
      </p:sp>
      <p:sp>
        <p:nvSpPr>
          <p:cNvPr id="365" name="Google Shape;365;p43"/>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9" name="Shape 369"/>
        <p:cNvGrpSpPr/>
        <p:nvPr/>
      </p:nvGrpSpPr>
      <p:grpSpPr>
        <a:xfrm>
          <a:off x="0" y="0"/>
          <a:ext cx="0" cy="0"/>
          <a:chOff x="0" y="0"/>
          <a:chExt cx="0" cy="0"/>
        </a:xfrm>
      </p:grpSpPr>
      <p:sp>
        <p:nvSpPr>
          <p:cNvPr id="370" name="Google Shape;370;p44"/>
          <p:cNvSpPr txBox="1"/>
          <p:nvPr>
            <p:ph type="ctrTitle"/>
          </p:nvPr>
        </p:nvSpPr>
        <p:spPr>
          <a:xfrm>
            <a:off x="2634575" y="479350"/>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371" name="Google Shape;371;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72" name="Google Shape;372;p44"/>
          <p:cNvPicPr preferRelativeResize="0"/>
          <p:nvPr/>
        </p:nvPicPr>
        <p:blipFill>
          <a:blip r:embed="rId3">
            <a:alphaModFix/>
          </a:blip>
          <a:stretch>
            <a:fillRect/>
          </a:stretch>
        </p:blipFill>
        <p:spPr>
          <a:xfrm>
            <a:off x="3065975" y="1148625"/>
            <a:ext cx="3012000" cy="1651525"/>
          </a:xfrm>
          <a:prstGeom prst="rect">
            <a:avLst/>
          </a:prstGeom>
          <a:noFill/>
          <a:ln>
            <a:noFill/>
          </a:ln>
        </p:spPr>
      </p:pic>
      <p:pic>
        <p:nvPicPr>
          <p:cNvPr id="373" name="Google Shape;373;p44"/>
          <p:cNvPicPr preferRelativeResize="0"/>
          <p:nvPr/>
        </p:nvPicPr>
        <p:blipFill>
          <a:blip r:embed="rId4">
            <a:alphaModFix/>
          </a:blip>
          <a:stretch>
            <a:fillRect/>
          </a:stretch>
        </p:blipFill>
        <p:spPr>
          <a:xfrm>
            <a:off x="2609150" y="2902700"/>
            <a:ext cx="3925650" cy="1398800"/>
          </a:xfrm>
          <a:prstGeom prst="rect">
            <a:avLst/>
          </a:prstGeom>
          <a:noFill/>
          <a:ln>
            <a:noFill/>
          </a:ln>
        </p:spPr>
      </p:pic>
      <p:sp>
        <p:nvSpPr>
          <p:cNvPr id="374" name="Google Shape;374;p44"/>
          <p:cNvSpPr txBox="1"/>
          <p:nvPr/>
        </p:nvSpPr>
        <p:spPr>
          <a:xfrm>
            <a:off x="1706050" y="4057475"/>
            <a:ext cx="61182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We will come back to this story tomorrow and think about what happens in the story.</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8" name="Shape 378"/>
        <p:cNvGrpSpPr/>
        <p:nvPr/>
      </p:nvGrpSpPr>
      <p:grpSpPr>
        <a:xfrm>
          <a:off x="0" y="0"/>
          <a:ext cx="0" cy="0"/>
          <a:chOff x="0" y="0"/>
          <a:chExt cx="0" cy="0"/>
        </a:xfrm>
      </p:grpSpPr>
      <p:sp>
        <p:nvSpPr>
          <p:cNvPr id="379" name="Google Shape;379;p45"/>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80" name="Google Shape;380;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381" name="Google Shape;381;p45"/>
          <p:cNvPicPr preferRelativeResize="0"/>
          <p:nvPr/>
        </p:nvPicPr>
        <p:blipFill>
          <a:blip r:embed="rId3">
            <a:alphaModFix/>
          </a:blip>
          <a:stretch>
            <a:fillRect/>
          </a:stretch>
        </p:blipFill>
        <p:spPr>
          <a:xfrm>
            <a:off x="3057750" y="1722000"/>
            <a:ext cx="3028500" cy="2563600"/>
          </a:xfrm>
          <a:prstGeom prst="rect">
            <a:avLst/>
          </a:prstGeom>
          <a:noFill/>
          <a:ln>
            <a:noFill/>
          </a:ln>
        </p:spPr>
      </p:pic>
      <p:sp>
        <p:nvSpPr>
          <p:cNvPr id="382" name="Google Shape;382;p45"/>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383" name="Google Shape;383;p45"/>
          <p:cNvSpPr txBox="1"/>
          <p:nvPr/>
        </p:nvSpPr>
        <p:spPr>
          <a:xfrm>
            <a:off x="1512900" y="4113525"/>
            <a:ext cx="611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There are three dots.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7" name="Shape 387"/>
        <p:cNvGrpSpPr/>
        <p:nvPr/>
      </p:nvGrpSpPr>
      <p:grpSpPr>
        <a:xfrm>
          <a:off x="0" y="0"/>
          <a:ext cx="0" cy="0"/>
          <a:chOff x="0" y="0"/>
          <a:chExt cx="0" cy="0"/>
        </a:xfrm>
      </p:grpSpPr>
      <p:sp>
        <p:nvSpPr>
          <p:cNvPr id="388" name="Google Shape;388;p46"/>
          <p:cNvSpPr txBox="1"/>
          <p:nvPr>
            <p:ph type="ctrTitle"/>
          </p:nvPr>
        </p:nvSpPr>
        <p:spPr>
          <a:xfrm>
            <a:off x="1618800" y="431650"/>
            <a:ext cx="5906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Exploring Picture Books</a:t>
            </a:r>
            <a:endParaRPr b="0" sz="3000">
              <a:solidFill>
                <a:schemeClr val="accent5"/>
              </a:solidFill>
              <a:latin typeface="Hepta Slab"/>
              <a:ea typeface="Hepta Slab"/>
              <a:cs typeface="Hepta Slab"/>
              <a:sym typeface="Hepta Slab"/>
            </a:endParaRPr>
          </a:p>
        </p:txBody>
      </p:sp>
      <p:sp>
        <p:nvSpPr>
          <p:cNvPr id="389" name="Google Shape;389;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90" name="Google Shape;390;p46"/>
          <p:cNvPicPr preferRelativeResize="0"/>
          <p:nvPr/>
        </p:nvPicPr>
        <p:blipFill>
          <a:blip r:embed="rId3">
            <a:alphaModFix/>
          </a:blip>
          <a:stretch>
            <a:fillRect/>
          </a:stretch>
        </p:blipFill>
        <p:spPr>
          <a:xfrm>
            <a:off x="684100" y="1609163"/>
            <a:ext cx="1933575" cy="2371725"/>
          </a:xfrm>
          <a:prstGeom prst="rect">
            <a:avLst/>
          </a:prstGeom>
          <a:noFill/>
          <a:ln>
            <a:noFill/>
          </a:ln>
        </p:spPr>
      </p:pic>
      <p:pic>
        <p:nvPicPr>
          <p:cNvPr id="391" name="Google Shape;391;p46"/>
          <p:cNvPicPr preferRelativeResize="0"/>
          <p:nvPr/>
        </p:nvPicPr>
        <p:blipFill>
          <a:blip r:embed="rId4">
            <a:alphaModFix/>
          </a:blip>
          <a:stretch>
            <a:fillRect/>
          </a:stretch>
        </p:blipFill>
        <p:spPr>
          <a:xfrm>
            <a:off x="2735400" y="1599638"/>
            <a:ext cx="1914525" cy="2390775"/>
          </a:xfrm>
          <a:prstGeom prst="rect">
            <a:avLst/>
          </a:prstGeom>
          <a:noFill/>
          <a:ln>
            <a:noFill/>
          </a:ln>
        </p:spPr>
      </p:pic>
      <p:pic>
        <p:nvPicPr>
          <p:cNvPr id="392" name="Google Shape;392;p46"/>
          <p:cNvPicPr preferRelativeResize="0"/>
          <p:nvPr/>
        </p:nvPicPr>
        <p:blipFill>
          <a:blip r:embed="rId5">
            <a:alphaModFix/>
          </a:blip>
          <a:stretch>
            <a:fillRect/>
          </a:stretch>
        </p:blipFill>
        <p:spPr>
          <a:xfrm>
            <a:off x="4767650" y="1613925"/>
            <a:ext cx="1943100" cy="2362200"/>
          </a:xfrm>
          <a:prstGeom prst="rect">
            <a:avLst/>
          </a:prstGeom>
          <a:noFill/>
          <a:ln>
            <a:noFill/>
          </a:ln>
        </p:spPr>
      </p:pic>
      <p:pic>
        <p:nvPicPr>
          <p:cNvPr id="393" name="Google Shape;393;p46"/>
          <p:cNvPicPr preferRelativeResize="0"/>
          <p:nvPr/>
        </p:nvPicPr>
        <p:blipFill>
          <a:blip r:embed="rId6">
            <a:alphaModFix/>
          </a:blip>
          <a:stretch>
            <a:fillRect/>
          </a:stretch>
        </p:blipFill>
        <p:spPr>
          <a:xfrm>
            <a:off x="6745425" y="1537725"/>
            <a:ext cx="1819275" cy="2514600"/>
          </a:xfrm>
          <a:prstGeom prst="rect">
            <a:avLst/>
          </a:prstGeom>
          <a:noFill/>
          <a:ln>
            <a:noFill/>
          </a:ln>
        </p:spPr>
      </p:pic>
      <p:sp>
        <p:nvSpPr>
          <p:cNvPr id="394" name="Google Shape;394;p46"/>
          <p:cNvSpPr txBox="1"/>
          <p:nvPr/>
        </p:nvSpPr>
        <p:spPr>
          <a:xfrm>
            <a:off x="1512900" y="3961125"/>
            <a:ext cx="6462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groups of things did you find in your book? How many things are in the group?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
        <p:nvSpPr>
          <p:cNvPr id="395" name="Google Shape;395;p46"/>
          <p:cNvSpPr txBox="1"/>
          <p:nvPr/>
        </p:nvSpPr>
        <p:spPr>
          <a:xfrm>
            <a:off x="1113225" y="774600"/>
            <a:ext cx="69678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lang="en" sz="1200">
                <a:solidFill>
                  <a:schemeClr val="dk1"/>
                </a:solidFill>
                <a:latin typeface="Hepta Slab"/>
                <a:ea typeface="Hepta Slab"/>
                <a:cs typeface="Hepta Slab"/>
                <a:sym typeface="Hepta Slab"/>
              </a:rPr>
              <a:t>Look for groups of things in your book. Use your fingers to show your partner and tell your partner how many things there are in the groups you find.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99" name="Shape 399"/>
        <p:cNvGrpSpPr/>
        <p:nvPr/>
      </p:nvGrpSpPr>
      <p:grpSpPr>
        <a:xfrm>
          <a:off x="0" y="0"/>
          <a:ext cx="0" cy="0"/>
          <a:chOff x="0" y="0"/>
          <a:chExt cx="0" cy="0"/>
        </a:xfrm>
      </p:grpSpPr>
      <p:sp>
        <p:nvSpPr>
          <p:cNvPr id="400" name="Google Shape;400;p47"/>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401" name="Google Shape;401;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402" name="Google Shape;402;p47"/>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403" name="Google Shape;403;p47"/>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404" name="Google Shape;404;p47"/>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405" name="Google Shape;405;p47"/>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406" name="Google Shape;406;p47"/>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10" name="Shape 410"/>
        <p:cNvGrpSpPr/>
        <p:nvPr/>
      </p:nvGrpSpPr>
      <p:grpSpPr>
        <a:xfrm>
          <a:off x="0" y="0"/>
          <a:ext cx="0" cy="0"/>
          <a:chOff x="0" y="0"/>
          <a:chExt cx="0" cy="0"/>
        </a:xfrm>
      </p:grpSpPr>
      <p:sp>
        <p:nvSpPr>
          <p:cNvPr id="411" name="Google Shape;411;p48"/>
          <p:cNvSpPr txBox="1"/>
          <p:nvPr>
            <p:ph type="ctrTitle"/>
          </p:nvPr>
        </p:nvSpPr>
        <p:spPr>
          <a:xfrm>
            <a:off x="1317650" y="220450"/>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worked with partners and shared our ideas as we looked for groups of things in books.  What went well?  What can we continue to work on?</a:t>
            </a:r>
            <a:endParaRPr sz="3000">
              <a:solidFill>
                <a:schemeClr val="accent4"/>
              </a:solidFill>
              <a:latin typeface="Hepta Slab"/>
              <a:ea typeface="Hepta Slab"/>
              <a:cs typeface="Hepta Slab"/>
              <a:sym typeface="Hepta Slab"/>
            </a:endParaRPr>
          </a:p>
        </p:txBody>
      </p:sp>
      <p:sp>
        <p:nvSpPr>
          <p:cNvPr id="412" name="Google Shape;412;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13" name="Google Shape;413;p48"/>
          <p:cNvSpPr txBox="1"/>
          <p:nvPr/>
        </p:nvSpPr>
        <p:spPr>
          <a:xfrm>
            <a:off x="1456375" y="2192850"/>
            <a:ext cx="14562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practice counting to 10.</a:t>
            </a:r>
            <a:endParaRPr b="1" sz="1600">
              <a:latin typeface="Quicksand"/>
              <a:ea typeface="Quicksand"/>
              <a:cs typeface="Quicksand"/>
              <a:sym typeface="Quicksand"/>
            </a:endParaRPr>
          </a:p>
        </p:txBody>
      </p:sp>
      <p:pic>
        <p:nvPicPr>
          <p:cNvPr id="414" name="Google Shape;414;p48"/>
          <p:cNvPicPr preferRelativeResize="0"/>
          <p:nvPr/>
        </p:nvPicPr>
        <p:blipFill rotWithShape="1">
          <a:blip r:embed="rId3">
            <a:alphaModFix/>
          </a:blip>
          <a:srcRect b="0" l="0" r="2372" t="0"/>
          <a:stretch/>
        </p:blipFill>
        <p:spPr>
          <a:xfrm>
            <a:off x="3428550" y="2421450"/>
            <a:ext cx="2232650" cy="2023450"/>
          </a:xfrm>
          <a:prstGeom prst="rect">
            <a:avLst/>
          </a:prstGeom>
          <a:noFill/>
          <a:ln>
            <a:noFill/>
          </a:ln>
        </p:spPr>
      </p:pic>
      <p:sp>
        <p:nvSpPr>
          <p:cNvPr id="415" name="Google Shape;415;p4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416" name="Google Shape;416;p48"/>
          <p:cNvSpPr/>
          <p:nvPr/>
        </p:nvSpPr>
        <p:spPr>
          <a:xfrm flipH="1">
            <a:off x="1040257" y="2039950"/>
            <a:ext cx="2029193" cy="172294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20" name="Shape 420"/>
        <p:cNvGrpSpPr/>
        <p:nvPr/>
      </p:nvGrpSpPr>
      <p:grpSpPr>
        <a:xfrm>
          <a:off x="0" y="0"/>
          <a:ext cx="0" cy="0"/>
          <a:chOff x="0" y="0"/>
          <a:chExt cx="0" cy="0"/>
        </a:xfrm>
      </p:grpSpPr>
      <p:sp>
        <p:nvSpPr>
          <p:cNvPr id="421" name="Google Shape;421;p49"/>
          <p:cNvSpPr txBox="1"/>
          <p:nvPr>
            <p:ph type="ctrTitle"/>
          </p:nvPr>
        </p:nvSpPr>
        <p:spPr>
          <a:xfrm>
            <a:off x="1440900" y="1895550"/>
            <a:ext cx="6262200" cy="12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Classroom Scavenger Hunt</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4400">
              <a:solidFill>
                <a:srgbClr val="434343"/>
              </a:solidFill>
              <a:latin typeface="Hepta Slab"/>
              <a:ea typeface="Hepta Slab"/>
              <a:cs typeface="Hepta Slab"/>
              <a:sym typeface="Hepta Slab"/>
            </a:endParaRPr>
          </a:p>
        </p:txBody>
      </p:sp>
      <p:sp>
        <p:nvSpPr>
          <p:cNvPr id="422" name="Google Shape;422;p49"/>
          <p:cNvSpPr txBox="1"/>
          <p:nvPr/>
        </p:nvSpPr>
        <p:spPr>
          <a:xfrm>
            <a:off x="2642325" y="28284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for groups of objects in the classroom.</a:t>
            </a:r>
            <a:endParaRPr>
              <a:latin typeface="Quicksand"/>
              <a:ea typeface="Quicksand"/>
              <a:cs typeface="Quicksand"/>
              <a:sym typeface="Quicksand"/>
            </a:endParaRPr>
          </a:p>
        </p:txBody>
      </p:sp>
      <p:sp>
        <p:nvSpPr>
          <p:cNvPr id="423" name="Google Shape;423;p49"/>
          <p:cNvSpPr/>
          <p:nvPr/>
        </p:nvSpPr>
        <p:spPr>
          <a:xfrm>
            <a:off x="218705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K.CC.B.4</a:t>
            </a:r>
            <a:endParaRPr sz="1100">
              <a:latin typeface="Quicksand"/>
              <a:ea typeface="Quicksand"/>
              <a:cs typeface="Quicksand"/>
              <a:sym typeface="Quicksand"/>
            </a:endParaRPr>
          </a:p>
        </p:txBody>
      </p:sp>
      <p:sp>
        <p:nvSpPr>
          <p:cNvPr id="425" name="Google Shape;425;p49"/>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9" name="Shape 429"/>
        <p:cNvGrpSpPr/>
        <p:nvPr/>
      </p:nvGrpSpPr>
      <p:grpSpPr>
        <a:xfrm>
          <a:off x="0" y="0"/>
          <a:ext cx="0" cy="0"/>
          <a:chOff x="0" y="0"/>
          <a:chExt cx="0" cy="0"/>
        </a:xfrm>
      </p:grpSpPr>
      <p:sp>
        <p:nvSpPr>
          <p:cNvPr id="430" name="Google Shape;430;p50"/>
          <p:cNvSpPr txBox="1"/>
          <p:nvPr>
            <p:ph type="ctrTitle"/>
          </p:nvPr>
        </p:nvSpPr>
        <p:spPr>
          <a:xfrm>
            <a:off x="2634575" y="479350"/>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431" name="Google Shape;431;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32" name="Google Shape;432;p50"/>
          <p:cNvPicPr preferRelativeResize="0"/>
          <p:nvPr/>
        </p:nvPicPr>
        <p:blipFill>
          <a:blip r:embed="rId3">
            <a:alphaModFix/>
          </a:blip>
          <a:stretch>
            <a:fillRect/>
          </a:stretch>
        </p:blipFill>
        <p:spPr>
          <a:xfrm>
            <a:off x="2894365" y="1126175"/>
            <a:ext cx="3243091" cy="1861352"/>
          </a:xfrm>
          <a:prstGeom prst="rect">
            <a:avLst/>
          </a:prstGeom>
          <a:noFill/>
          <a:ln>
            <a:noFill/>
          </a:ln>
        </p:spPr>
      </p:pic>
      <p:pic>
        <p:nvPicPr>
          <p:cNvPr id="433" name="Google Shape;433;p50"/>
          <p:cNvPicPr preferRelativeResize="0"/>
          <p:nvPr/>
        </p:nvPicPr>
        <p:blipFill>
          <a:blip r:embed="rId4">
            <a:alphaModFix/>
          </a:blip>
          <a:stretch>
            <a:fillRect/>
          </a:stretch>
        </p:blipFill>
        <p:spPr>
          <a:xfrm>
            <a:off x="2634575" y="3108766"/>
            <a:ext cx="3762700" cy="1403409"/>
          </a:xfrm>
          <a:prstGeom prst="rect">
            <a:avLst/>
          </a:prstGeom>
          <a:noFill/>
          <a:ln>
            <a:noFill/>
          </a:ln>
        </p:spPr>
      </p:pic>
      <p:sp>
        <p:nvSpPr>
          <p:cNvPr id="434" name="Google Shape;434;p50"/>
          <p:cNvSpPr txBox="1"/>
          <p:nvPr/>
        </p:nvSpPr>
        <p:spPr>
          <a:xfrm>
            <a:off x="1477450" y="4209875"/>
            <a:ext cx="611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Let’s act it out.</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8" name="Shape 438"/>
        <p:cNvGrpSpPr/>
        <p:nvPr/>
      </p:nvGrpSpPr>
      <p:grpSpPr>
        <a:xfrm>
          <a:off x="0" y="0"/>
          <a:ext cx="0" cy="0"/>
          <a:chOff x="0" y="0"/>
          <a:chExt cx="0" cy="0"/>
        </a:xfrm>
      </p:grpSpPr>
      <p:sp>
        <p:nvSpPr>
          <p:cNvPr id="439" name="Google Shape;439;p51"/>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440" name="Google Shape;440;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41" name="Google Shape;441;p51"/>
          <p:cNvPicPr preferRelativeResize="0"/>
          <p:nvPr/>
        </p:nvPicPr>
        <p:blipFill>
          <a:blip r:embed="rId3">
            <a:alphaModFix/>
          </a:blip>
          <a:stretch>
            <a:fillRect/>
          </a:stretch>
        </p:blipFill>
        <p:spPr>
          <a:xfrm>
            <a:off x="2765575" y="1622700"/>
            <a:ext cx="3612850" cy="2598275"/>
          </a:xfrm>
          <a:prstGeom prst="rect">
            <a:avLst/>
          </a:prstGeom>
          <a:noFill/>
          <a:ln>
            <a:noFill/>
          </a:ln>
        </p:spPr>
      </p:pic>
      <p:sp>
        <p:nvSpPr>
          <p:cNvPr id="442" name="Google Shape;442;p51"/>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6" name="Shape 446"/>
        <p:cNvGrpSpPr/>
        <p:nvPr/>
      </p:nvGrpSpPr>
      <p:grpSpPr>
        <a:xfrm>
          <a:off x="0" y="0"/>
          <a:ext cx="0" cy="0"/>
          <a:chOff x="0" y="0"/>
          <a:chExt cx="0" cy="0"/>
        </a:xfrm>
      </p:grpSpPr>
      <p:sp>
        <p:nvSpPr>
          <p:cNvPr id="447" name="Google Shape;447;p52"/>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448" name="Google Shape;448;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49" name="Google Shape;449;p52"/>
          <p:cNvPicPr preferRelativeResize="0"/>
          <p:nvPr/>
        </p:nvPicPr>
        <p:blipFill>
          <a:blip r:embed="rId3">
            <a:alphaModFix/>
          </a:blip>
          <a:stretch>
            <a:fillRect/>
          </a:stretch>
        </p:blipFill>
        <p:spPr>
          <a:xfrm>
            <a:off x="3145950" y="1592750"/>
            <a:ext cx="2852100" cy="2413325"/>
          </a:xfrm>
          <a:prstGeom prst="rect">
            <a:avLst/>
          </a:prstGeom>
          <a:noFill/>
          <a:ln>
            <a:noFill/>
          </a:ln>
        </p:spPr>
      </p:pic>
      <p:sp>
        <p:nvSpPr>
          <p:cNvPr id="450" name="Google Shape;450;p52"/>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451" name="Google Shape;451;p52"/>
          <p:cNvSpPr txBox="1"/>
          <p:nvPr/>
        </p:nvSpPr>
        <p:spPr>
          <a:xfrm>
            <a:off x="1512900" y="3961125"/>
            <a:ext cx="61182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We used our fingers to show how many dots there are. </a:t>
            </a:r>
            <a:endParaRPr b="1" sz="1200">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Use your fingers to show how many teachers are in our classroom.</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1000"/>
                                        <p:tgtEl>
                                          <p:spTgt spid="4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5" name="Shape 455"/>
        <p:cNvGrpSpPr/>
        <p:nvPr/>
      </p:nvGrpSpPr>
      <p:grpSpPr>
        <a:xfrm>
          <a:off x="0" y="0"/>
          <a:ext cx="0" cy="0"/>
          <a:chOff x="0" y="0"/>
          <a:chExt cx="0" cy="0"/>
        </a:xfrm>
      </p:grpSpPr>
      <p:sp>
        <p:nvSpPr>
          <p:cNvPr id="456" name="Google Shape;456;p53"/>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Classroom Scavenger Hunt</a:t>
            </a:r>
            <a:endParaRPr b="0" sz="3000">
              <a:solidFill>
                <a:schemeClr val="accent5"/>
              </a:solidFill>
              <a:latin typeface="Hepta Slab"/>
              <a:ea typeface="Hepta Slab"/>
              <a:cs typeface="Hepta Slab"/>
              <a:sym typeface="Hepta Slab"/>
            </a:endParaRPr>
          </a:p>
        </p:txBody>
      </p:sp>
      <p:sp>
        <p:nvSpPr>
          <p:cNvPr id="457" name="Google Shape;457;p53"/>
          <p:cNvSpPr txBox="1"/>
          <p:nvPr/>
        </p:nvSpPr>
        <p:spPr>
          <a:xfrm>
            <a:off x="783088" y="1871525"/>
            <a:ext cx="1709100" cy="10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58" name="Google Shape;458;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9" name="Google Shape;459;p53"/>
          <p:cNvSpPr txBox="1"/>
          <p:nvPr/>
        </p:nvSpPr>
        <p:spPr>
          <a:xfrm>
            <a:off x="3687150" y="1571950"/>
            <a:ext cx="4353600" cy="208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accent5"/>
                </a:solidFill>
                <a:latin typeface="Hepta Slab"/>
                <a:ea typeface="Hepta Slab"/>
                <a:cs typeface="Hepta Slab"/>
                <a:sym typeface="Hepta Slab"/>
              </a:rPr>
              <a:t>Walk around the room with your partner and find groups of objects.  When you find a group, tell your partner how many objects are in the group and how you know.</a:t>
            </a:r>
            <a:r>
              <a:rPr lang="en" sz="1900">
                <a:solidFill>
                  <a:schemeClr val="accent5"/>
                </a:solidFill>
                <a:latin typeface="Livvic"/>
                <a:ea typeface="Livvic"/>
                <a:cs typeface="Livvic"/>
                <a:sym typeface="Livvic"/>
              </a:rPr>
              <a:t> </a:t>
            </a:r>
            <a:endParaRPr sz="1900">
              <a:solidFill>
                <a:schemeClr val="accent5"/>
              </a:solidFill>
              <a:latin typeface="Livvic"/>
              <a:ea typeface="Livvic"/>
              <a:cs typeface="Livvic"/>
              <a:sym typeface="Livvic"/>
            </a:endParaRPr>
          </a:p>
        </p:txBody>
      </p:sp>
      <p:pic>
        <p:nvPicPr>
          <p:cNvPr id="460" name="Google Shape;460;p53"/>
          <p:cNvPicPr preferRelativeResize="0"/>
          <p:nvPr/>
        </p:nvPicPr>
        <p:blipFill>
          <a:blip r:embed="rId3">
            <a:alphaModFix/>
          </a:blip>
          <a:stretch>
            <a:fillRect/>
          </a:stretch>
        </p:blipFill>
        <p:spPr>
          <a:xfrm>
            <a:off x="1046100" y="1535788"/>
            <a:ext cx="2481350" cy="1784525"/>
          </a:xfrm>
          <a:prstGeom prst="rect">
            <a:avLst/>
          </a:prstGeom>
          <a:noFill/>
          <a:ln>
            <a:noFill/>
          </a:ln>
        </p:spPr>
      </p:pic>
      <p:sp>
        <p:nvSpPr>
          <p:cNvPr id="461" name="Google Shape;461;p53"/>
          <p:cNvSpPr txBox="1"/>
          <p:nvPr/>
        </p:nvSpPr>
        <p:spPr>
          <a:xfrm>
            <a:off x="776925" y="3455275"/>
            <a:ext cx="3098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Where do you see a group of 3 objects in our classroom?</a:t>
            </a:r>
            <a:endParaRPr>
              <a:latin typeface="Hepta Slab"/>
              <a:ea typeface="Hepta Slab"/>
              <a:cs typeface="Hepta Slab"/>
              <a:sym typeface="Hepta Slab"/>
            </a:endParaRPr>
          </a:p>
        </p:txBody>
      </p:sp>
      <p:sp>
        <p:nvSpPr>
          <p:cNvPr id="462" name="Google Shape;462;p53"/>
          <p:cNvSpPr txBox="1"/>
          <p:nvPr/>
        </p:nvSpPr>
        <p:spPr>
          <a:xfrm>
            <a:off x="4515975" y="3555100"/>
            <a:ext cx="37794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groups of objects did you find in our classroom?</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did you know how many objects were in the group?</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6" name="Shape 466"/>
        <p:cNvGrpSpPr/>
        <p:nvPr/>
      </p:nvGrpSpPr>
      <p:grpSpPr>
        <a:xfrm>
          <a:off x="0" y="0"/>
          <a:ext cx="0" cy="0"/>
          <a:chOff x="0" y="0"/>
          <a:chExt cx="0" cy="0"/>
        </a:xfrm>
      </p:grpSpPr>
      <p:sp>
        <p:nvSpPr>
          <p:cNvPr id="467" name="Google Shape;467;p54"/>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468" name="Google Shape;468;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469" name="Google Shape;469;p54"/>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470" name="Google Shape;470;p54"/>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471" name="Google Shape;471;p54"/>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472" name="Google Shape;472;p54"/>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473" name="Google Shape;473;p54"/>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7" name="Shape 477"/>
        <p:cNvGrpSpPr/>
        <p:nvPr/>
      </p:nvGrpSpPr>
      <p:grpSpPr>
        <a:xfrm>
          <a:off x="0" y="0"/>
          <a:ext cx="0" cy="0"/>
          <a:chOff x="0" y="0"/>
          <a:chExt cx="0" cy="0"/>
        </a:xfrm>
      </p:grpSpPr>
      <p:sp>
        <p:nvSpPr>
          <p:cNvPr id="478" name="Google Shape;478;p55"/>
          <p:cNvSpPr txBox="1"/>
          <p:nvPr>
            <p:ph type="ctrTitle"/>
          </p:nvPr>
        </p:nvSpPr>
        <p:spPr>
          <a:xfrm>
            <a:off x="1317650" y="220450"/>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found groups of objects in the classroom.  Tell your partner how you knew how many objects were in each group you found.</a:t>
            </a:r>
            <a:endParaRPr sz="3000">
              <a:solidFill>
                <a:schemeClr val="accent4"/>
              </a:solidFill>
              <a:latin typeface="Hepta Slab"/>
              <a:ea typeface="Hepta Slab"/>
              <a:cs typeface="Hepta Slab"/>
              <a:sym typeface="Hepta Slab"/>
            </a:endParaRPr>
          </a:p>
        </p:txBody>
      </p:sp>
      <p:sp>
        <p:nvSpPr>
          <p:cNvPr id="479" name="Google Shape;479;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80" name="Google Shape;480;p55"/>
          <p:cNvSpPr txBox="1"/>
          <p:nvPr/>
        </p:nvSpPr>
        <p:spPr>
          <a:xfrm>
            <a:off x="1456375" y="2421450"/>
            <a:ext cx="1456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pic>
        <p:nvPicPr>
          <p:cNvPr id="481" name="Google Shape;481;p55"/>
          <p:cNvPicPr preferRelativeResize="0"/>
          <p:nvPr/>
        </p:nvPicPr>
        <p:blipFill rotWithShape="1">
          <a:blip r:embed="rId3">
            <a:alphaModFix/>
          </a:blip>
          <a:srcRect b="0" l="0" r="3418" t="0"/>
          <a:stretch/>
        </p:blipFill>
        <p:spPr>
          <a:xfrm>
            <a:off x="3428550" y="2421450"/>
            <a:ext cx="2208625" cy="2023450"/>
          </a:xfrm>
          <a:prstGeom prst="rect">
            <a:avLst/>
          </a:prstGeom>
          <a:noFill/>
          <a:ln>
            <a:noFill/>
          </a:ln>
        </p:spPr>
      </p:pic>
      <p:sp>
        <p:nvSpPr>
          <p:cNvPr id="482" name="Google Shape;482;p5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86" name="Shape 486"/>
        <p:cNvGrpSpPr/>
        <p:nvPr/>
      </p:nvGrpSpPr>
      <p:grpSpPr>
        <a:xfrm>
          <a:off x="0" y="0"/>
          <a:ext cx="0" cy="0"/>
          <a:chOff x="0" y="0"/>
          <a:chExt cx="0" cy="0"/>
        </a:xfrm>
      </p:grpSpPr>
      <p:sp>
        <p:nvSpPr>
          <p:cNvPr id="487" name="Google Shape;487;p56"/>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Different Group, Same Quantity</a:t>
            </a:r>
            <a:endParaRPr sz="4400">
              <a:solidFill>
                <a:srgbClr val="434343"/>
              </a:solidFill>
              <a:latin typeface="Hepta Slab"/>
              <a:ea typeface="Hepta Slab"/>
              <a:cs typeface="Hepta Slab"/>
              <a:sym typeface="Hepta Slab"/>
            </a:endParaRPr>
          </a:p>
        </p:txBody>
      </p:sp>
      <p:sp>
        <p:nvSpPr>
          <p:cNvPr id="488" name="Google Shape;488;p56"/>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groups that have the same number of things.</a:t>
            </a:r>
            <a:endParaRPr>
              <a:latin typeface="Quicksand"/>
              <a:ea typeface="Quicksand"/>
              <a:cs typeface="Quicksand"/>
              <a:sym typeface="Quicksand"/>
            </a:endParaRPr>
          </a:p>
        </p:txBody>
      </p:sp>
      <p:sp>
        <p:nvSpPr>
          <p:cNvPr id="489" name="Google Shape;489;p56"/>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K.CC.B.4, K.CC, K.CC.C.6</a:t>
            </a:r>
            <a:endParaRPr sz="1100">
              <a:latin typeface="Quicksand"/>
              <a:ea typeface="Quicksand"/>
              <a:cs typeface="Quicksand"/>
              <a:sym typeface="Quicksand"/>
            </a:endParaRPr>
          </a:p>
        </p:txBody>
      </p:sp>
      <p:sp>
        <p:nvSpPr>
          <p:cNvPr id="491" name="Google Shape;491;p5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5" name="Shape 495"/>
        <p:cNvGrpSpPr/>
        <p:nvPr/>
      </p:nvGrpSpPr>
      <p:grpSpPr>
        <a:xfrm>
          <a:off x="0" y="0"/>
          <a:ext cx="0" cy="0"/>
          <a:chOff x="0" y="0"/>
          <a:chExt cx="0" cy="0"/>
        </a:xfrm>
      </p:grpSpPr>
      <p:sp>
        <p:nvSpPr>
          <p:cNvPr id="496" name="Google Shape;496;p57"/>
          <p:cNvSpPr txBox="1"/>
          <p:nvPr>
            <p:ph type="ctrTitle"/>
          </p:nvPr>
        </p:nvSpPr>
        <p:spPr>
          <a:xfrm>
            <a:off x="2634575" y="479350"/>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497" name="Google Shape;497;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498" name="Google Shape;498;p57"/>
          <p:cNvPicPr preferRelativeResize="0"/>
          <p:nvPr/>
        </p:nvPicPr>
        <p:blipFill>
          <a:blip r:embed="rId3">
            <a:alphaModFix/>
          </a:blip>
          <a:stretch>
            <a:fillRect/>
          </a:stretch>
        </p:blipFill>
        <p:spPr>
          <a:xfrm>
            <a:off x="2960877" y="1142200"/>
            <a:ext cx="2967044" cy="1716102"/>
          </a:xfrm>
          <a:prstGeom prst="rect">
            <a:avLst/>
          </a:prstGeom>
          <a:noFill/>
          <a:ln>
            <a:noFill/>
          </a:ln>
        </p:spPr>
      </p:pic>
      <p:pic>
        <p:nvPicPr>
          <p:cNvPr id="499" name="Google Shape;499;p57"/>
          <p:cNvPicPr preferRelativeResize="0"/>
          <p:nvPr/>
        </p:nvPicPr>
        <p:blipFill>
          <a:blip r:embed="rId4">
            <a:alphaModFix/>
          </a:blip>
          <a:stretch>
            <a:fillRect/>
          </a:stretch>
        </p:blipFill>
        <p:spPr>
          <a:xfrm>
            <a:off x="2723200" y="2970081"/>
            <a:ext cx="3442425" cy="1293894"/>
          </a:xfrm>
          <a:prstGeom prst="rect">
            <a:avLst/>
          </a:prstGeom>
          <a:noFill/>
          <a:ln>
            <a:noFill/>
          </a:ln>
        </p:spPr>
      </p:pic>
      <p:sp>
        <p:nvSpPr>
          <p:cNvPr id="500" name="Google Shape;500;p57"/>
          <p:cNvSpPr txBox="1"/>
          <p:nvPr/>
        </p:nvSpPr>
        <p:spPr>
          <a:xfrm>
            <a:off x="1477450" y="4209875"/>
            <a:ext cx="611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Let’s act it out a different way.</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04" name="Shape 504"/>
        <p:cNvGrpSpPr/>
        <p:nvPr/>
      </p:nvGrpSpPr>
      <p:grpSpPr>
        <a:xfrm>
          <a:off x="0" y="0"/>
          <a:ext cx="0" cy="0"/>
          <a:chOff x="0" y="0"/>
          <a:chExt cx="0" cy="0"/>
        </a:xfrm>
      </p:grpSpPr>
      <p:sp>
        <p:nvSpPr>
          <p:cNvPr id="505" name="Google Shape;505;p58"/>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506" name="Google Shape;506;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07" name="Google Shape;507;p58"/>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508" name="Google Shape;508;p58"/>
          <p:cNvPicPr preferRelativeResize="0"/>
          <p:nvPr/>
        </p:nvPicPr>
        <p:blipFill>
          <a:blip r:embed="rId3">
            <a:alphaModFix/>
          </a:blip>
          <a:stretch>
            <a:fillRect/>
          </a:stretch>
        </p:blipFill>
        <p:spPr>
          <a:xfrm>
            <a:off x="3465700" y="1771650"/>
            <a:ext cx="2381250" cy="1600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2" name="Shape 512"/>
        <p:cNvGrpSpPr/>
        <p:nvPr/>
      </p:nvGrpSpPr>
      <p:grpSpPr>
        <a:xfrm>
          <a:off x="0" y="0"/>
          <a:ext cx="0" cy="0"/>
          <a:chOff x="0" y="0"/>
          <a:chExt cx="0" cy="0"/>
        </a:xfrm>
      </p:grpSpPr>
      <p:sp>
        <p:nvSpPr>
          <p:cNvPr id="513" name="Google Shape;513;p59"/>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514" name="Google Shape;514;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15" name="Google Shape;515;p59"/>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516" name="Google Shape;516;p59"/>
          <p:cNvPicPr preferRelativeResize="0"/>
          <p:nvPr/>
        </p:nvPicPr>
        <p:blipFill>
          <a:blip r:embed="rId3">
            <a:alphaModFix/>
          </a:blip>
          <a:stretch>
            <a:fillRect/>
          </a:stretch>
        </p:blipFill>
        <p:spPr>
          <a:xfrm>
            <a:off x="2867025" y="1771650"/>
            <a:ext cx="3409950" cy="16002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0" name="Shape 520"/>
        <p:cNvGrpSpPr/>
        <p:nvPr/>
      </p:nvGrpSpPr>
      <p:grpSpPr>
        <a:xfrm>
          <a:off x="0" y="0"/>
          <a:ext cx="0" cy="0"/>
          <a:chOff x="0" y="0"/>
          <a:chExt cx="0" cy="0"/>
        </a:xfrm>
      </p:grpSpPr>
      <p:sp>
        <p:nvSpPr>
          <p:cNvPr id="521" name="Google Shape;521;p60"/>
          <p:cNvSpPr txBox="1"/>
          <p:nvPr>
            <p:ph type="ctrTitle"/>
          </p:nvPr>
        </p:nvSpPr>
        <p:spPr>
          <a:xfrm>
            <a:off x="1755300" y="2319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522" name="Google Shape;522;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23" name="Google Shape;523;p60"/>
          <p:cNvSpPr txBox="1"/>
          <p:nvPr/>
        </p:nvSpPr>
        <p:spPr>
          <a:xfrm>
            <a:off x="2306275" y="9005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524" name="Google Shape;524;p60"/>
          <p:cNvPicPr preferRelativeResize="0"/>
          <p:nvPr/>
        </p:nvPicPr>
        <p:blipFill>
          <a:blip r:embed="rId3">
            <a:alphaModFix/>
          </a:blip>
          <a:stretch>
            <a:fillRect/>
          </a:stretch>
        </p:blipFill>
        <p:spPr>
          <a:xfrm>
            <a:off x="3192325" y="1361400"/>
            <a:ext cx="2759350" cy="2589775"/>
          </a:xfrm>
          <a:prstGeom prst="rect">
            <a:avLst/>
          </a:prstGeom>
          <a:noFill/>
          <a:ln>
            <a:noFill/>
          </a:ln>
        </p:spPr>
      </p:pic>
      <p:sp>
        <p:nvSpPr>
          <p:cNvPr id="525" name="Google Shape;525;p60"/>
          <p:cNvSpPr txBox="1"/>
          <p:nvPr/>
        </p:nvSpPr>
        <p:spPr>
          <a:xfrm>
            <a:off x="800700" y="4027375"/>
            <a:ext cx="7558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We’re going to play a game called “Is it 3?” When I show you fingers or dots, think about if it is 3. If it is 3, give a thumbs up. If it is not 3, touch your shoes.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9" name="Shape 529"/>
        <p:cNvGrpSpPr/>
        <p:nvPr/>
      </p:nvGrpSpPr>
      <p:grpSpPr>
        <a:xfrm>
          <a:off x="0" y="0"/>
          <a:ext cx="0" cy="0"/>
          <a:chOff x="0" y="0"/>
          <a:chExt cx="0" cy="0"/>
        </a:xfrm>
      </p:grpSpPr>
      <p:sp>
        <p:nvSpPr>
          <p:cNvPr id="530" name="Google Shape;530;p61"/>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Groups, Same Quantity</a:t>
            </a:r>
            <a:endParaRPr b="0" sz="3000">
              <a:solidFill>
                <a:schemeClr val="accent5"/>
              </a:solidFill>
              <a:latin typeface="Hepta Slab"/>
              <a:ea typeface="Hepta Slab"/>
              <a:cs typeface="Hepta Slab"/>
              <a:sym typeface="Hepta Slab"/>
            </a:endParaRPr>
          </a:p>
        </p:txBody>
      </p:sp>
      <p:sp>
        <p:nvSpPr>
          <p:cNvPr id="531" name="Google Shape;531;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32" name="Google Shape;532;p61"/>
          <p:cNvPicPr preferRelativeResize="0"/>
          <p:nvPr/>
        </p:nvPicPr>
        <p:blipFill>
          <a:blip r:embed="rId3">
            <a:alphaModFix/>
          </a:blip>
          <a:stretch>
            <a:fillRect/>
          </a:stretch>
        </p:blipFill>
        <p:spPr>
          <a:xfrm>
            <a:off x="552750" y="1582521"/>
            <a:ext cx="5905500" cy="1905000"/>
          </a:xfrm>
          <a:prstGeom prst="rect">
            <a:avLst/>
          </a:prstGeom>
          <a:noFill/>
          <a:ln>
            <a:noFill/>
          </a:ln>
        </p:spPr>
      </p:pic>
      <p:sp>
        <p:nvSpPr>
          <p:cNvPr id="533" name="Google Shape;533;p61"/>
          <p:cNvSpPr txBox="1"/>
          <p:nvPr/>
        </p:nvSpPr>
        <p:spPr>
          <a:xfrm>
            <a:off x="648575" y="3611150"/>
            <a:ext cx="5605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Which groups have the same number of things? How do you know?</a:t>
            </a:r>
            <a:endParaRPr>
              <a:latin typeface="Hepta Slab"/>
              <a:ea typeface="Hepta Slab"/>
              <a:cs typeface="Hepta Slab"/>
              <a:sym typeface="Hepta Slab"/>
            </a:endParaRPr>
          </a:p>
        </p:txBody>
      </p:sp>
      <p:sp>
        <p:nvSpPr>
          <p:cNvPr id="534" name="Google Shape;534;p61"/>
          <p:cNvSpPr txBox="1"/>
          <p:nvPr/>
        </p:nvSpPr>
        <p:spPr>
          <a:xfrm>
            <a:off x="6710125" y="1582525"/>
            <a:ext cx="1881600" cy="306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Hepta Slab"/>
                <a:ea typeface="Hepta Slab"/>
                <a:cs typeface="Hepta Slab"/>
                <a:sym typeface="Hepta Slab"/>
              </a:rPr>
              <a:t>Work with your partner to match the cards that have the same number of things. Explain to your partner how you know.</a:t>
            </a:r>
            <a:endParaRPr sz="1700">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8" name="Shape 538"/>
        <p:cNvGrpSpPr/>
        <p:nvPr/>
      </p:nvGrpSpPr>
      <p:grpSpPr>
        <a:xfrm>
          <a:off x="0" y="0"/>
          <a:ext cx="0" cy="0"/>
          <a:chOff x="0" y="0"/>
          <a:chExt cx="0" cy="0"/>
        </a:xfrm>
      </p:grpSpPr>
      <p:sp>
        <p:nvSpPr>
          <p:cNvPr id="539" name="Google Shape;539;p62"/>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Groups, Same Quantity</a:t>
            </a:r>
            <a:endParaRPr b="0" sz="3000">
              <a:solidFill>
                <a:schemeClr val="accent5"/>
              </a:solidFill>
              <a:latin typeface="Hepta Slab"/>
              <a:ea typeface="Hepta Slab"/>
              <a:cs typeface="Hepta Slab"/>
              <a:sym typeface="Hepta Slab"/>
            </a:endParaRPr>
          </a:p>
        </p:txBody>
      </p:sp>
      <p:sp>
        <p:nvSpPr>
          <p:cNvPr id="540" name="Google Shape;540;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41" name="Google Shape;541;p62"/>
          <p:cNvSpPr txBox="1"/>
          <p:nvPr/>
        </p:nvSpPr>
        <p:spPr>
          <a:xfrm>
            <a:off x="648575" y="3611150"/>
            <a:ext cx="783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What’s the same about these cards? What is </a:t>
            </a:r>
            <a:r>
              <a:rPr b="1" lang="en">
                <a:solidFill>
                  <a:schemeClr val="dk1"/>
                </a:solidFill>
                <a:latin typeface="Hepta Slab"/>
                <a:ea typeface="Hepta Slab"/>
                <a:cs typeface="Hepta Slab"/>
                <a:sym typeface="Hepta Slab"/>
              </a:rPr>
              <a:t>different</a:t>
            </a:r>
            <a:r>
              <a:rPr b="1" lang="en">
                <a:solidFill>
                  <a:schemeClr val="dk1"/>
                </a:solidFill>
                <a:latin typeface="Hepta Slab"/>
                <a:ea typeface="Hepta Slab"/>
                <a:cs typeface="Hepta Slab"/>
                <a:sym typeface="Hepta Slab"/>
              </a:rPr>
              <a:t>?</a:t>
            </a:r>
            <a:endParaRPr b="1">
              <a:latin typeface="Hepta Slab"/>
              <a:ea typeface="Hepta Slab"/>
              <a:cs typeface="Hepta Slab"/>
              <a:sym typeface="Hepta Slab"/>
            </a:endParaRPr>
          </a:p>
        </p:txBody>
      </p:sp>
      <p:pic>
        <p:nvPicPr>
          <p:cNvPr id="542" name="Google Shape;542;p62"/>
          <p:cNvPicPr preferRelativeResize="0"/>
          <p:nvPr/>
        </p:nvPicPr>
        <p:blipFill>
          <a:blip r:embed="rId3">
            <a:alphaModFix/>
          </a:blip>
          <a:stretch>
            <a:fillRect/>
          </a:stretch>
        </p:blipFill>
        <p:spPr>
          <a:xfrm>
            <a:off x="1691100" y="1286521"/>
            <a:ext cx="2888138" cy="2124179"/>
          </a:xfrm>
          <a:prstGeom prst="rect">
            <a:avLst/>
          </a:prstGeom>
          <a:noFill/>
          <a:ln>
            <a:noFill/>
          </a:ln>
        </p:spPr>
      </p:pic>
      <p:pic>
        <p:nvPicPr>
          <p:cNvPr id="543" name="Google Shape;543;p62"/>
          <p:cNvPicPr preferRelativeResize="0"/>
          <p:nvPr/>
        </p:nvPicPr>
        <p:blipFill>
          <a:blip r:embed="rId4">
            <a:alphaModFix/>
          </a:blip>
          <a:stretch>
            <a:fillRect/>
          </a:stretch>
        </p:blipFill>
        <p:spPr>
          <a:xfrm>
            <a:off x="4731638" y="1334571"/>
            <a:ext cx="2888138" cy="21241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1000"/>
                                        <p:tgtEl>
                                          <p:spTgt spid="5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1000"/>
                                        <p:tgtEl>
                                          <p:spTgt spid="5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47" name="Shape 547"/>
        <p:cNvGrpSpPr/>
        <p:nvPr/>
      </p:nvGrpSpPr>
      <p:grpSpPr>
        <a:xfrm>
          <a:off x="0" y="0"/>
          <a:ext cx="0" cy="0"/>
          <a:chOff x="0" y="0"/>
          <a:chExt cx="0" cy="0"/>
        </a:xfrm>
      </p:grpSpPr>
      <p:sp>
        <p:nvSpPr>
          <p:cNvPr id="548" name="Google Shape;548;p63"/>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Different Groups, Same Quantity</a:t>
            </a:r>
            <a:endParaRPr b="0" sz="3000">
              <a:solidFill>
                <a:schemeClr val="accent5"/>
              </a:solidFill>
              <a:latin typeface="Hepta Slab"/>
              <a:ea typeface="Hepta Slab"/>
              <a:cs typeface="Hepta Slab"/>
              <a:sym typeface="Hepta Slab"/>
            </a:endParaRPr>
          </a:p>
        </p:txBody>
      </p:sp>
      <p:sp>
        <p:nvSpPr>
          <p:cNvPr id="549" name="Google Shape;549;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0" name="Google Shape;550;p63"/>
          <p:cNvSpPr txBox="1"/>
          <p:nvPr/>
        </p:nvSpPr>
        <p:spPr>
          <a:xfrm>
            <a:off x="648575" y="3611150"/>
            <a:ext cx="783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What’s the same about these cards? What is different?</a:t>
            </a:r>
            <a:endParaRPr b="1">
              <a:latin typeface="Hepta Slab"/>
              <a:ea typeface="Hepta Slab"/>
              <a:cs typeface="Hepta Slab"/>
              <a:sym typeface="Hepta Slab"/>
            </a:endParaRPr>
          </a:p>
        </p:txBody>
      </p:sp>
      <p:pic>
        <p:nvPicPr>
          <p:cNvPr id="551" name="Google Shape;551;p63"/>
          <p:cNvPicPr preferRelativeResize="0"/>
          <p:nvPr/>
        </p:nvPicPr>
        <p:blipFill>
          <a:blip r:embed="rId3">
            <a:alphaModFix/>
          </a:blip>
          <a:stretch>
            <a:fillRect/>
          </a:stretch>
        </p:blipFill>
        <p:spPr>
          <a:xfrm>
            <a:off x="1691100" y="1286521"/>
            <a:ext cx="2888138" cy="2124179"/>
          </a:xfrm>
          <a:prstGeom prst="rect">
            <a:avLst/>
          </a:prstGeom>
          <a:noFill/>
          <a:ln>
            <a:noFill/>
          </a:ln>
        </p:spPr>
      </p:pic>
      <p:pic>
        <p:nvPicPr>
          <p:cNvPr id="552" name="Google Shape;552;p63"/>
          <p:cNvPicPr preferRelativeResize="0"/>
          <p:nvPr/>
        </p:nvPicPr>
        <p:blipFill>
          <a:blip r:embed="rId4">
            <a:alphaModFix/>
          </a:blip>
          <a:stretch>
            <a:fillRect/>
          </a:stretch>
        </p:blipFill>
        <p:spPr>
          <a:xfrm>
            <a:off x="4739638" y="1286521"/>
            <a:ext cx="2888138" cy="2124179"/>
          </a:xfrm>
          <a:prstGeom prst="rect">
            <a:avLst/>
          </a:prstGeom>
          <a:noFill/>
          <a:ln>
            <a:noFill/>
          </a:ln>
        </p:spPr>
      </p:pic>
      <p:sp>
        <p:nvSpPr>
          <p:cNvPr id="553" name="Google Shape;553;p63"/>
          <p:cNvSpPr txBox="1"/>
          <p:nvPr/>
        </p:nvSpPr>
        <p:spPr>
          <a:xfrm>
            <a:off x="1691100" y="4075575"/>
            <a:ext cx="5859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These cards both have the same number of things.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They both have 4.</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57" name="Shape 557"/>
        <p:cNvGrpSpPr/>
        <p:nvPr/>
      </p:nvGrpSpPr>
      <p:grpSpPr>
        <a:xfrm>
          <a:off x="0" y="0"/>
          <a:ext cx="0" cy="0"/>
          <a:chOff x="0" y="0"/>
          <a:chExt cx="0" cy="0"/>
        </a:xfrm>
      </p:grpSpPr>
      <p:sp>
        <p:nvSpPr>
          <p:cNvPr id="558" name="Google Shape;558;p64"/>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559" name="Google Shape;559;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560" name="Google Shape;560;p64"/>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561" name="Google Shape;561;p64"/>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562" name="Google Shape;562;p64"/>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563" name="Google Shape;563;p64"/>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564" name="Google Shape;564;p64"/>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68" name="Shape 568"/>
        <p:cNvGrpSpPr/>
        <p:nvPr/>
      </p:nvGrpSpPr>
      <p:grpSpPr>
        <a:xfrm>
          <a:off x="0" y="0"/>
          <a:ext cx="0" cy="0"/>
          <a:chOff x="0" y="0"/>
          <a:chExt cx="0" cy="0"/>
        </a:xfrm>
      </p:grpSpPr>
      <p:sp>
        <p:nvSpPr>
          <p:cNvPr id="569" name="Google Shape;569;p65"/>
          <p:cNvSpPr txBox="1"/>
          <p:nvPr>
            <p:ph type="ctrTitle"/>
          </p:nvPr>
        </p:nvSpPr>
        <p:spPr>
          <a:xfrm>
            <a:off x="1317650" y="525250"/>
            <a:ext cx="6276300" cy="93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matched groups that had the same number of things.</a:t>
            </a:r>
            <a:endParaRPr sz="3000">
              <a:solidFill>
                <a:schemeClr val="accent4"/>
              </a:solidFill>
              <a:latin typeface="Hepta Slab"/>
              <a:ea typeface="Hepta Slab"/>
              <a:cs typeface="Hepta Slab"/>
              <a:sym typeface="Hepta Slab"/>
            </a:endParaRPr>
          </a:p>
        </p:txBody>
      </p:sp>
      <p:sp>
        <p:nvSpPr>
          <p:cNvPr id="570" name="Google Shape;570;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71" name="Google Shape;571;p65"/>
          <p:cNvSpPr txBox="1"/>
          <p:nvPr/>
        </p:nvSpPr>
        <p:spPr>
          <a:xfrm>
            <a:off x="1281150" y="1913325"/>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Show or tell your </a:t>
            </a:r>
            <a:r>
              <a:rPr b="1" lang="en" sz="1600">
                <a:latin typeface="Quicksand"/>
                <a:ea typeface="Quicksand"/>
                <a:cs typeface="Quicksand"/>
                <a:sym typeface="Quicksand"/>
              </a:rPr>
              <a:t>partner</a:t>
            </a:r>
            <a:r>
              <a:rPr b="1" lang="en" sz="1600">
                <a:latin typeface="Quicksand"/>
                <a:ea typeface="Quicksand"/>
                <a:cs typeface="Quicksand"/>
                <a:sym typeface="Quicksand"/>
              </a:rPr>
              <a:t> how many things are on this card.</a:t>
            </a:r>
            <a:endParaRPr b="1" sz="1600">
              <a:latin typeface="Quicksand"/>
              <a:ea typeface="Quicksand"/>
              <a:cs typeface="Quicksand"/>
              <a:sym typeface="Quicksand"/>
            </a:endParaRPr>
          </a:p>
        </p:txBody>
      </p:sp>
      <p:pic>
        <p:nvPicPr>
          <p:cNvPr id="572" name="Google Shape;572;p65"/>
          <p:cNvPicPr preferRelativeResize="0"/>
          <p:nvPr/>
        </p:nvPicPr>
        <p:blipFill rotWithShape="1">
          <a:blip r:embed="rId3">
            <a:alphaModFix/>
          </a:blip>
          <a:srcRect b="0" l="0" r="2723" t="0"/>
          <a:stretch/>
        </p:blipFill>
        <p:spPr>
          <a:xfrm>
            <a:off x="3650688" y="2771050"/>
            <a:ext cx="1840300" cy="1673850"/>
          </a:xfrm>
          <a:prstGeom prst="rect">
            <a:avLst/>
          </a:prstGeom>
          <a:noFill/>
          <a:ln>
            <a:noFill/>
          </a:ln>
        </p:spPr>
      </p:pic>
      <p:sp>
        <p:nvSpPr>
          <p:cNvPr id="573" name="Google Shape;573;p6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574" name="Google Shape;574;p65"/>
          <p:cNvSpPr/>
          <p:nvPr/>
        </p:nvSpPr>
        <p:spPr>
          <a:xfrm flipH="1">
            <a:off x="1025149" y="1693725"/>
            <a:ext cx="2403403" cy="19056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5" name="Google Shape;575;p65"/>
          <p:cNvPicPr preferRelativeResize="0"/>
          <p:nvPr/>
        </p:nvPicPr>
        <p:blipFill>
          <a:blip r:embed="rId4">
            <a:alphaModFix/>
          </a:blip>
          <a:stretch>
            <a:fillRect/>
          </a:stretch>
        </p:blipFill>
        <p:spPr>
          <a:xfrm>
            <a:off x="3726575" y="1357450"/>
            <a:ext cx="1764391" cy="1297675"/>
          </a:xfrm>
          <a:prstGeom prst="rect">
            <a:avLst/>
          </a:prstGeom>
          <a:noFill/>
          <a:ln>
            <a:noFill/>
          </a:ln>
        </p:spPr>
      </p:pic>
      <p:sp>
        <p:nvSpPr>
          <p:cNvPr id="576" name="Google Shape;576;p65"/>
          <p:cNvSpPr txBox="1"/>
          <p:nvPr/>
        </p:nvSpPr>
        <p:spPr>
          <a:xfrm>
            <a:off x="6197725" y="2056725"/>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What are some groups of things in our classroom that have 3 things?</a:t>
            </a:r>
            <a:endParaRPr b="1" sz="1600">
              <a:latin typeface="Quicksand"/>
              <a:ea typeface="Quicksand"/>
              <a:cs typeface="Quicksand"/>
              <a:sym typeface="Quicksand"/>
            </a:endParaRPr>
          </a:p>
        </p:txBody>
      </p:sp>
      <p:sp>
        <p:nvSpPr>
          <p:cNvPr id="577" name="Google Shape;577;p65"/>
          <p:cNvSpPr/>
          <p:nvPr/>
        </p:nvSpPr>
        <p:spPr>
          <a:xfrm>
            <a:off x="5941724" y="1913325"/>
            <a:ext cx="2403403" cy="19056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par>
                                <p:cTn fill="hold" nodeType="with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81" name="Shape 581"/>
        <p:cNvGrpSpPr/>
        <p:nvPr/>
      </p:nvGrpSpPr>
      <p:grpSpPr>
        <a:xfrm>
          <a:off x="0" y="0"/>
          <a:ext cx="0" cy="0"/>
          <a:chOff x="0" y="0"/>
          <a:chExt cx="0" cy="0"/>
        </a:xfrm>
      </p:grpSpPr>
      <p:sp>
        <p:nvSpPr>
          <p:cNvPr id="582" name="Google Shape;582;p66"/>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Picture Book Creation</a:t>
            </a:r>
            <a:endParaRPr sz="4400">
              <a:solidFill>
                <a:srgbClr val="434343"/>
              </a:solidFill>
              <a:latin typeface="Hepta Slab"/>
              <a:ea typeface="Hepta Slab"/>
              <a:cs typeface="Hepta Slab"/>
              <a:sym typeface="Hepta Slab"/>
            </a:endParaRPr>
          </a:p>
        </p:txBody>
      </p:sp>
      <p:sp>
        <p:nvSpPr>
          <p:cNvPr id="583" name="Google Shape;583;p66"/>
          <p:cNvSpPr txBox="1"/>
          <p:nvPr/>
        </p:nvSpPr>
        <p:spPr>
          <a:xfrm>
            <a:off x="2778450" y="27102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make picture books about our classroom.</a:t>
            </a:r>
            <a:endParaRPr>
              <a:latin typeface="Quicksand"/>
              <a:ea typeface="Quicksand"/>
              <a:cs typeface="Quicksand"/>
              <a:sym typeface="Quicksand"/>
            </a:endParaRPr>
          </a:p>
        </p:txBody>
      </p:sp>
      <p:sp>
        <p:nvSpPr>
          <p:cNvPr id="584" name="Google Shape;584;p66"/>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K.CC.B.4</a:t>
            </a:r>
            <a:endParaRPr sz="1100">
              <a:latin typeface="Quicksand"/>
              <a:ea typeface="Quicksand"/>
              <a:cs typeface="Quicksand"/>
              <a:sym typeface="Quicksand"/>
            </a:endParaRPr>
          </a:p>
        </p:txBody>
      </p:sp>
      <p:sp>
        <p:nvSpPr>
          <p:cNvPr id="586" name="Google Shape;586;p6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0" name="Shape 590"/>
        <p:cNvGrpSpPr/>
        <p:nvPr/>
      </p:nvGrpSpPr>
      <p:grpSpPr>
        <a:xfrm>
          <a:off x="0" y="0"/>
          <a:ext cx="0" cy="0"/>
          <a:chOff x="0" y="0"/>
          <a:chExt cx="0" cy="0"/>
        </a:xfrm>
      </p:grpSpPr>
      <p:sp>
        <p:nvSpPr>
          <p:cNvPr id="591" name="Google Shape;591;p67"/>
          <p:cNvSpPr txBox="1"/>
          <p:nvPr>
            <p:ph type="ctrTitle"/>
          </p:nvPr>
        </p:nvSpPr>
        <p:spPr>
          <a:xfrm>
            <a:off x="2634575" y="174550"/>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592" name="Google Shape;592;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593" name="Google Shape;593;p67"/>
          <p:cNvPicPr preferRelativeResize="0"/>
          <p:nvPr/>
        </p:nvPicPr>
        <p:blipFill>
          <a:blip r:embed="rId3">
            <a:alphaModFix/>
          </a:blip>
          <a:stretch>
            <a:fillRect/>
          </a:stretch>
        </p:blipFill>
        <p:spPr>
          <a:xfrm>
            <a:off x="3008902" y="789375"/>
            <a:ext cx="2967044" cy="1716102"/>
          </a:xfrm>
          <a:prstGeom prst="rect">
            <a:avLst/>
          </a:prstGeom>
          <a:noFill/>
          <a:ln>
            <a:noFill/>
          </a:ln>
        </p:spPr>
      </p:pic>
      <p:sp>
        <p:nvSpPr>
          <p:cNvPr id="594" name="Google Shape;594;p67"/>
          <p:cNvSpPr txBox="1"/>
          <p:nvPr/>
        </p:nvSpPr>
        <p:spPr>
          <a:xfrm>
            <a:off x="1477450" y="4209875"/>
            <a:ext cx="611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What will be different about how we act out the story this time?</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pic>
        <p:nvPicPr>
          <p:cNvPr id="595" name="Google Shape;595;p67"/>
          <p:cNvPicPr preferRelativeResize="0"/>
          <p:nvPr/>
        </p:nvPicPr>
        <p:blipFill>
          <a:blip r:embed="rId4">
            <a:alphaModFix/>
          </a:blip>
          <a:stretch>
            <a:fillRect/>
          </a:stretch>
        </p:blipFill>
        <p:spPr>
          <a:xfrm>
            <a:off x="3036784" y="2599350"/>
            <a:ext cx="2911278" cy="18037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1000"/>
                                        <p:tgtEl>
                                          <p:spTgt spid="5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9" name="Shape 599"/>
        <p:cNvGrpSpPr/>
        <p:nvPr/>
      </p:nvGrpSpPr>
      <p:grpSpPr>
        <a:xfrm>
          <a:off x="0" y="0"/>
          <a:ext cx="0" cy="0"/>
          <a:chOff x="0" y="0"/>
          <a:chExt cx="0" cy="0"/>
        </a:xfrm>
      </p:grpSpPr>
      <p:sp>
        <p:nvSpPr>
          <p:cNvPr id="600" name="Google Shape;600;p68"/>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01" name="Google Shape;601;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02" name="Google Shape;602;p68"/>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603" name="Google Shape;603;p68"/>
          <p:cNvPicPr preferRelativeResize="0"/>
          <p:nvPr/>
        </p:nvPicPr>
        <p:blipFill>
          <a:blip r:embed="rId3">
            <a:alphaModFix/>
          </a:blip>
          <a:stretch>
            <a:fillRect/>
          </a:stretch>
        </p:blipFill>
        <p:spPr>
          <a:xfrm rot="5400000">
            <a:off x="3148275" y="2444375"/>
            <a:ext cx="2712225" cy="12727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07" name="Shape 607"/>
        <p:cNvGrpSpPr/>
        <p:nvPr/>
      </p:nvGrpSpPr>
      <p:grpSpPr>
        <a:xfrm>
          <a:off x="0" y="0"/>
          <a:ext cx="0" cy="0"/>
          <a:chOff x="0" y="0"/>
          <a:chExt cx="0" cy="0"/>
        </a:xfrm>
      </p:grpSpPr>
      <p:sp>
        <p:nvSpPr>
          <p:cNvPr id="608" name="Google Shape;608;p69"/>
          <p:cNvSpPr txBox="1"/>
          <p:nvPr>
            <p:ph type="ctrTitle"/>
          </p:nvPr>
        </p:nvSpPr>
        <p:spPr>
          <a:xfrm>
            <a:off x="1755300" y="2319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09" name="Google Shape;609;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10" name="Google Shape;610;p69"/>
          <p:cNvSpPr txBox="1"/>
          <p:nvPr/>
        </p:nvSpPr>
        <p:spPr>
          <a:xfrm>
            <a:off x="2306275" y="9005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611" name="Google Shape;611;p69"/>
          <p:cNvSpPr txBox="1"/>
          <p:nvPr/>
        </p:nvSpPr>
        <p:spPr>
          <a:xfrm>
            <a:off x="800700" y="4027375"/>
            <a:ext cx="755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did you notice about the group of dots?</a:t>
            </a:r>
            <a:endParaRPr b="1">
              <a:latin typeface="Hepta Slab"/>
              <a:ea typeface="Hepta Slab"/>
              <a:cs typeface="Hepta Slab"/>
              <a:sym typeface="Hepta Slab"/>
            </a:endParaRPr>
          </a:p>
        </p:txBody>
      </p:sp>
      <p:pic>
        <p:nvPicPr>
          <p:cNvPr id="612" name="Google Shape;612;p69"/>
          <p:cNvPicPr preferRelativeResize="0"/>
          <p:nvPr/>
        </p:nvPicPr>
        <p:blipFill>
          <a:blip r:embed="rId3">
            <a:alphaModFix/>
          </a:blip>
          <a:stretch>
            <a:fillRect/>
          </a:stretch>
        </p:blipFill>
        <p:spPr>
          <a:xfrm>
            <a:off x="2850775" y="1360813"/>
            <a:ext cx="3908991" cy="2421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
                                        </p:tgtEl>
                                        <p:attrNameLst>
                                          <p:attrName>style.visibility</p:attrName>
                                        </p:attrNameLst>
                                      </p:cBhvr>
                                      <p:to>
                                        <p:strVal val="visible"/>
                                      </p:to>
                                    </p:set>
                                    <p:animEffect filter="fade" transition="in">
                                      <p:cBhvr>
                                        <p:cTn dur="1000"/>
                                        <p:tgtEl>
                                          <p:spTgt spid="6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16" name="Shape 616"/>
        <p:cNvGrpSpPr/>
        <p:nvPr/>
      </p:nvGrpSpPr>
      <p:grpSpPr>
        <a:xfrm>
          <a:off x="0" y="0"/>
          <a:ext cx="0" cy="0"/>
          <a:chOff x="0" y="0"/>
          <a:chExt cx="0" cy="0"/>
        </a:xfrm>
      </p:grpSpPr>
      <p:sp>
        <p:nvSpPr>
          <p:cNvPr id="617" name="Google Shape;617;p70"/>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Introduce Picture Books, Create</a:t>
            </a:r>
            <a:endParaRPr b="0" sz="3000">
              <a:solidFill>
                <a:schemeClr val="accent5"/>
              </a:solidFill>
              <a:latin typeface="Hepta Slab"/>
              <a:ea typeface="Hepta Slab"/>
              <a:cs typeface="Hepta Slab"/>
              <a:sym typeface="Hepta Slab"/>
            </a:endParaRPr>
          </a:p>
        </p:txBody>
      </p:sp>
      <p:sp>
        <p:nvSpPr>
          <p:cNvPr id="618" name="Google Shape;618;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19" name="Google Shape;619;p70"/>
          <p:cNvSpPr txBox="1"/>
          <p:nvPr/>
        </p:nvSpPr>
        <p:spPr>
          <a:xfrm>
            <a:off x="648575" y="3847757"/>
            <a:ext cx="5605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is the same about all of these groups of things?</a:t>
            </a:r>
            <a:endParaRPr b="1">
              <a:latin typeface="Hepta Slab"/>
              <a:ea typeface="Hepta Slab"/>
              <a:cs typeface="Hepta Slab"/>
              <a:sym typeface="Hepta Slab"/>
            </a:endParaRPr>
          </a:p>
        </p:txBody>
      </p:sp>
      <p:sp>
        <p:nvSpPr>
          <p:cNvPr id="620" name="Google Shape;620;p70"/>
          <p:cNvSpPr txBox="1"/>
          <p:nvPr/>
        </p:nvSpPr>
        <p:spPr>
          <a:xfrm>
            <a:off x="6517950" y="1125325"/>
            <a:ext cx="2073900" cy="350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Make a page for a picture book.</a:t>
            </a:r>
            <a:endParaRPr sz="1800">
              <a:solidFill>
                <a:schemeClr val="dk1"/>
              </a:solidFill>
              <a:latin typeface="Hepta Slab"/>
              <a:ea typeface="Hepta Slab"/>
              <a:cs typeface="Hepta Slab"/>
              <a:sym typeface="Hepta Slab"/>
            </a:endParaRPr>
          </a:p>
          <a:p>
            <a:pPr indent="0" lvl="0" marL="0" rtl="0" algn="ctr">
              <a:spcBef>
                <a:spcPts val="0"/>
              </a:spcBef>
              <a:spcAft>
                <a:spcPts val="0"/>
              </a:spcAft>
              <a:buNone/>
            </a:pPr>
            <a:r>
              <a:rPr lang="en" sz="1800">
                <a:solidFill>
                  <a:schemeClr val="dk1"/>
                </a:solidFill>
                <a:latin typeface="Hepta Slab"/>
                <a:ea typeface="Hepta Slab"/>
                <a:cs typeface="Hepta Slab"/>
                <a:sym typeface="Hepta Slab"/>
              </a:rPr>
              <a:t>There are two dots at the top of the page, so on this page you should draw things that there are two of in our classroom.</a:t>
            </a:r>
            <a:endParaRPr sz="1800">
              <a:latin typeface="Hepta Slab"/>
              <a:ea typeface="Hepta Slab"/>
              <a:cs typeface="Hepta Slab"/>
              <a:sym typeface="Hepta Slab"/>
            </a:endParaRPr>
          </a:p>
        </p:txBody>
      </p:sp>
      <p:pic>
        <p:nvPicPr>
          <p:cNvPr id="621" name="Google Shape;621;p70"/>
          <p:cNvPicPr preferRelativeResize="0"/>
          <p:nvPr/>
        </p:nvPicPr>
        <p:blipFill>
          <a:blip r:embed="rId3">
            <a:alphaModFix/>
          </a:blip>
          <a:stretch>
            <a:fillRect/>
          </a:stretch>
        </p:blipFill>
        <p:spPr>
          <a:xfrm>
            <a:off x="2130125" y="1579185"/>
            <a:ext cx="2916783" cy="2124179"/>
          </a:xfrm>
          <a:prstGeom prst="rect">
            <a:avLst/>
          </a:prstGeom>
          <a:noFill/>
          <a:ln>
            <a:noFill/>
          </a:ln>
        </p:spPr>
      </p:pic>
      <p:sp>
        <p:nvSpPr>
          <p:cNvPr id="622" name="Google Shape;622;p70"/>
          <p:cNvSpPr txBox="1"/>
          <p:nvPr/>
        </p:nvSpPr>
        <p:spPr>
          <a:xfrm>
            <a:off x="785913" y="1108757"/>
            <a:ext cx="5605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1000"/>
                                        <p:tgtEl>
                                          <p:spTgt spid="6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1000"/>
                                        <p:tgtEl>
                                          <p:spTgt spid="6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26" name="Shape 626"/>
        <p:cNvGrpSpPr/>
        <p:nvPr/>
      </p:nvGrpSpPr>
      <p:grpSpPr>
        <a:xfrm>
          <a:off x="0" y="0"/>
          <a:ext cx="0" cy="0"/>
          <a:chOff x="0" y="0"/>
          <a:chExt cx="0" cy="0"/>
        </a:xfrm>
      </p:grpSpPr>
      <p:sp>
        <p:nvSpPr>
          <p:cNvPr id="627" name="Google Shape;627;p71"/>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628" name="Google Shape;628;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629" name="Google Shape;629;p71"/>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630" name="Google Shape;630;p71"/>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631" name="Google Shape;631;p71"/>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632" name="Google Shape;632;p71"/>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633" name="Google Shape;633;p71"/>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37" name="Shape 637"/>
        <p:cNvGrpSpPr/>
        <p:nvPr/>
      </p:nvGrpSpPr>
      <p:grpSpPr>
        <a:xfrm>
          <a:off x="0" y="0"/>
          <a:ext cx="0" cy="0"/>
          <a:chOff x="0" y="0"/>
          <a:chExt cx="0" cy="0"/>
        </a:xfrm>
      </p:grpSpPr>
      <p:sp>
        <p:nvSpPr>
          <p:cNvPr id="638" name="Google Shape;638;p72"/>
          <p:cNvSpPr txBox="1"/>
          <p:nvPr>
            <p:ph type="ctrTitle"/>
          </p:nvPr>
        </p:nvSpPr>
        <p:spPr>
          <a:xfrm>
            <a:off x="1317650" y="525250"/>
            <a:ext cx="6276300" cy="93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made a page in our picture books with different groups of things from around our classroom.</a:t>
            </a:r>
            <a:endParaRPr sz="3000">
              <a:solidFill>
                <a:schemeClr val="accent4"/>
              </a:solidFill>
              <a:latin typeface="Hepta Slab"/>
              <a:ea typeface="Hepta Slab"/>
              <a:cs typeface="Hepta Slab"/>
              <a:sym typeface="Hepta Slab"/>
            </a:endParaRPr>
          </a:p>
        </p:txBody>
      </p:sp>
      <p:sp>
        <p:nvSpPr>
          <p:cNvPr id="639" name="Google Shape;639;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40" name="Google Shape;640;p72"/>
          <p:cNvSpPr txBox="1"/>
          <p:nvPr/>
        </p:nvSpPr>
        <p:spPr>
          <a:xfrm>
            <a:off x="1281150" y="2141925"/>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What are some groups of 2 we saw?</a:t>
            </a:r>
            <a:endParaRPr b="1" sz="1600">
              <a:latin typeface="Quicksand"/>
              <a:ea typeface="Quicksand"/>
              <a:cs typeface="Quicksand"/>
              <a:sym typeface="Quicksand"/>
            </a:endParaRPr>
          </a:p>
        </p:txBody>
      </p:sp>
      <p:pic>
        <p:nvPicPr>
          <p:cNvPr id="641" name="Google Shape;641;p72"/>
          <p:cNvPicPr preferRelativeResize="0"/>
          <p:nvPr/>
        </p:nvPicPr>
        <p:blipFill rotWithShape="1">
          <a:blip r:embed="rId3">
            <a:alphaModFix/>
          </a:blip>
          <a:srcRect b="0" l="0" r="2723" t="0"/>
          <a:stretch/>
        </p:blipFill>
        <p:spPr>
          <a:xfrm>
            <a:off x="3650688" y="2771050"/>
            <a:ext cx="1840300" cy="1673850"/>
          </a:xfrm>
          <a:prstGeom prst="rect">
            <a:avLst/>
          </a:prstGeom>
          <a:noFill/>
          <a:ln>
            <a:noFill/>
          </a:ln>
        </p:spPr>
      </p:pic>
      <p:sp>
        <p:nvSpPr>
          <p:cNvPr id="642" name="Google Shape;642;p7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643" name="Google Shape;643;p72"/>
          <p:cNvSpPr/>
          <p:nvPr/>
        </p:nvSpPr>
        <p:spPr>
          <a:xfrm flipH="1">
            <a:off x="1025149" y="1693725"/>
            <a:ext cx="2403403" cy="19056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2"/>
          <p:cNvSpPr txBox="1"/>
          <p:nvPr/>
        </p:nvSpPr>
        <p:spPr>
          <a:xfrm>
            <a:off x="6197725" y="2590125"/>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count to 10.</a:t>
            </a:r>
            <a:endParaRPr b="1" sz="1600">
              <a:latin typeface="Quicksand"/>
              <a:ea typeface="Quicksand"/>
              <a:cs typeface="Quicksand"/>
              <a:sym typeface="Quicksand"/>
            </a:endParaRPr>
          </a:p>
        </p:txBody>
      </p:sp>
      <p:sp>
        <p:nvSpPr>
          <p:cNvPr id="645" name="Google Shape;645;p72"/>
          <p:cNvSpPr/>
          <p:nvPr/>
        </p:nvSpPr>
        <p:spPr>
          <a:xfrm>
            <a:off x="5941724" y="1913325"/>
            <a:ext cx="2403403" cy="190565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4"/>
                                        </p:tgtEl>
                                        <p:attrNameLst>
                                          <p:attrName>style.visibility</p:attrName>
                                        </p:attrNameLst>
                                      </p:cBhvr>
                                      <p:to>
                                        <p:strVal val="visible"/>
                                      </p:to>
                                    </p:set>
                                    <p:animEffect filter="fade" transition="in">
                                      <p:cBhvr>
                                        <p:cTn dur="1000"/>
                                        <p:tgtEl>
                                          <p:spTgt spid="644"/>
                                        </p:tgtEl>
                                      </p:cBhvr>
                                    </p:animEffect>
                                  </p:childTnLst>
                                </p:cTn>
                              </p:par>
                              <p:par>
                                <p:cTn fill="hold" nodeType="with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10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49" name="Shape 649"/>
        <p:cNvGrpSpPr/>
        <p:nvPr/>
      </p:nvGrpSpPr>
      <p:grpSpPr>
        <a:xfrm>
          <a:off x="0" y="0"/>
          <a:ext cx="0" cy="0"/>
          <a:chOff x="0" y="0"/>
          <a:chExt cx="0" cy="0"/>
        </a:xfrm>
      </p:grpSpPr>
      <p:sp>
        <p:nvSpPr>
          <p:cNvPr id="650" name="Google Shape;650;p73"/>
          <p:cNvSpPr txBox="1"/>
          <p:nvPr>
            <p:ph idx="1" type="body"/>
          </p:nvPr>
        </p:nvSpPr>
        <p:spPr>
          <a:xfrm>
            <a:off x="1022500" y="408200"/>
            <a:ext cx="7271400" cy="37785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spcBef>
                <a:spcPts val="0"/>
              </a:spcBef>
              <a:spcAft>
                <a:spcPts val="0"/>
              </a:spcAft>
              <a:buNone/>
            </a:pPr>
            <a:r>
              <a:rPr i="0" lang="en" sz="1400">
                <a:latin typeface="Hepta Slab"/>
                <a:ea typeface="Hepta Slab"/>
                <a:cs typeface="Hepta Slab"/>
                <a:sym typeface="Hepta Slab"/>
              </a:rPr>
              <a:t>In this section, we noticed math in our world. We found groups of things in our classroom and in books. We used our fingers and said numbers to tell how many things there are.</a:t>
            </a:r>
            <a:endParaRPr i="0" sz="1400">
              <a:latin typeface="Hepta Slab"/>
              <a:ea typeface="Hepta Slab"/>
              <a:cs typeface="Hepta Slab"/>
              <a:sym typeface="Hepta Slab"/>
            </a:endParaRPr>
          </a:p>
          <a:p>
            <a:pPr indent="0" lvl="0" marL="0" rtl="0" algn="ctr">
              <a:lnSpc>
                <a:spcPct val="90000"/>
              </a:lnSpc>
              <a:spcBef>
                <a:spcPts val="120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651" name="Google Shape;651;p73"/>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3"/>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3"/>
          <p:cNvSpPr txBox="1"/>
          <p:nvPr/>
        </p:nvSpPr>
        <p:spPr>
          <a:xfrm>
            <a:off x="982475" y="3074675"/>
            <a:ext cx="7489800" cy="14889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We found groups that have the same number of things.</a:t>
            </a:r>
            <a:endParaRPr>
              <a:solidFill>
                <a:schemeClr val="dk1"/>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There are 2 windows and 2 tables.</a:t>
            </a:r>
            <a:endParaRPr>
              <a:solidFill>
                <a:schemeClr val="dk1"/>
              </a:solidFill>
              <a:latin typeface="Hepta Slab"/>
              <a:ea typeface="Hepta Slab"/>
              <a:cs typeface="Hepta Slab"/>
              <a:sym typeface="Hepta Slab"/>
            </a:endParaRPr>
          </a:p>
        </p:txBody>
      </p:sp>
      <p:pic>
        <p:nvPicPr>
          <p:cNvPr id="655" name="Google Shape;655;p73"/>
          <p:cNvPicPr preferRelativeResize="0"/>
          <p:nvPr/>
        </p:nvPicPr>
        <p:blipFill>
          <a:blip r:embed="rId3">
            <a:alphaModFix/>
          </a:blip>
          <a:stretch>
            <a:fillRect/>
          </a:stretch>
        </p:blipFill>
        <p:spPr>
          <a:xfrm>
            <a:off x="1163675" y="1938550"/>
            <a:ext cx="3774800" cy="999875"/>
          </a:xfrm>
          <a:prstGeom prst="rect">
            <a:avLst/>
          </a:prstGeom>
          <a:noFill/>
          <a:ln>
            <a:noFill/>
          </a:ln>
        </p:spPr>
      </p:pic>
      <p:pic>
        <p:nvPicPr>
          <p:cNvPr id="656" name="Google Shape;656;p73"/>
          <p:cNvPicPr preferRelativeResize="0"/>
          <p:nvPr/>
        </p:nvPicPr>
        <p:blipFill>
          <a:blip r:embed="rId4">
            <a:alphaModFix/>
          </a:blip>
          <a:stretch>
            <a:fillRect/>
          </a:stretch>
        </p:blipFill>
        <p:spPr>
          <a:xfrm>
            <a:off x="5270300" y="1706850"/>
            <a:ext cx="1263675" cy="1425000"/>
          </a:xfrm>
          <a:prstGeom prst="rect">
            <a:avLst/>
          </a:prstGeom>
          <a:noFill/>
          <a:ln>
            <a:noFill/>
          </a:ln>
        </p:spPr>
      </p:pic>
      <p:pic>
        <p:nvPicPr>
          <p:cNvPr id="657" name="Google Shape;657;p73"/>
          <p:cNvPicPr preferRelativeResize="0"/>
          <p:nvPr/>
        </p:nvPicPr>
        <p:blipFill>
          <a:blip r:embed="rId5">
            <a:alphaModFix/>
          </a:blip>
          <a:stretch>
            <a:fillRect/>
          </a:stretch>
        </p:blipFill>
        <p:spPr>
          <a:xfrm>
            <a:off x="2030175" y="3639900"/>
            <a:ext cx="5256036" cy="9998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61" name="Shape 661"/>
        <p:cNvGrpSpPr/>
        <p:nvPr/>
      </p:nvGrpSpPr>
      <p:grpSpPr>
        <a:xfrm>
          <a:off x="0" y="0"/>
          <a:ext cx="0" cy="0"/>
          <a:chOff x="0" y="0"/>
          <a:chExt cx="0" cy="0"/>
        </a:xfrm>
      </p:grpSpPr>
      <p:sp>
        <p:nvSpPr>
          <p:cNvPr id="662" name="Google Shape;662;p74"/>
          <p:cNvSpPr txBox="1"/>
          <p:nvPr>
            <p:ph idx="1" type="body"/>
          </p:nvPr>
        </p:nvSpPr>
        <p:spPr>
          <a:xfrm>
            <a:off x="1022500" y="408200"/>
            <a:ext cx="7489800" cy="37785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spcBef>
                <a:spcPts val="0"/>
              </a:spcBef>
              <a:spcAft>
                <a:spcPts val="0"/>
              </a:spcAft>
              <a:buNone/>
            </a:pPr>
            <a:r>
              <a:rPr i="0" lang="en" sz="1400">
                <a:latin typeface="Hepta Slab"/>
                <a:ea typeface="Hepta Slab"/>
                <a:cs typeface="Hepta Slab"/>
                <a:sym typeface="Hepta Slab"/>
              </a:rPr>
              <a:t>There are 3 stars and 3 soccer balls. They look different but they are both 3.</a:t>
            </a:r>
            <a:endParaRPr i="0" sz="1400">
              <a:latin typeface="Hepta Slab"/>
              <a:ea typeface="Hepta Slab"/>
              <a:cs typeface="Hepta Slab"/>
              <a:sym typeface="Hepta Slab"/>
            </a:endParaRPr>
          </a:p>
          <a:p>
            <a:pPr indent="0" lvl="0" marL="0" rtl="0" algn="ctr">
              <a:lnSpc>
                <a:spcPct val="90000"/>
              </a:lnSpc>
              <a:spcBef>
                <a:spcPts val="120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663" name="Google Shape;663;p74"/>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4"/>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4"/>
          <p:cNvSpPr txBox="1"/>
          <p:nvPr/>
        </p:nvSpPr>
        <p:spPr>
          <a:xfrm>
            <a:off x="894400" y="3114700"/>
            <a:ext cx="7489800" cy="14889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We created our own books to show groups that have the same number of things in our classroom.</a:t>
            </a:r>
            <a:endParaRPr>
              <a:solidFill>
                <a:schemeClr val="dk1"/>
              </a:solidFill>
              <a:latin typeface="Hepta Slab"/>
              <a:ea typeface="Hepta Slab"/>
              <a:cs typeface="Hepta Slab"/>
              <a:sym typeface="Hepta Slab"/>
            </a:endParaRPr>
          </a:p>
        </p:txBody>
      </p:sp>
      <p:pic>
        <p:nvPicPr>
          <p:cNvPr id="667" name="Google Shape;667;p74"/>
          <p:cNvPicPr preferRelativeResize="0"/>
          <p:nvPr/>
        </p:nvPicPr>
        <p:blipFill>
          <a:blip r:embed="rId3">
            <a:alphaModFix/>
          </a:blip>
          <a:stretch>
            <a:fillRect/>
          </a:stretch>
        </p:blipFill>
        <p:spPr>
          <a:xfrm>
            <a:off x="1857875" y="1643050"/>
            <a:ext cx="5249299" cy="1431625"/>
          </a:xfrm>
          <a:prstGeom prst="rect">
            <a:avLst/>
          </a:prstGeom>
          <a:noFill/>
          <a:ln>
            <a:noFill/>
          </a:ln>
        </p:spPr>
      </p:pic>
      <p:pic>
        <p:nvPicPr>
          <p:cNvPr id="668" name="Google Shape;668;p74"/>
          <p:cNvPicPr preferRelativeResize="0"/>
          <p:nvPr/>
        </p:nvPicPr>
        <p:blipFill rotWithShape="1">
          <a:blip r:embed="rId4">
            <a:alphaModFix/>
          </a:blip>
          <a:srcRect b="0" l="0" r="0" t="36094"/>
          <a:stretch/>
        </p:blipFill>
        <p:spPr>
          <a:xfrm>
            <a:off x="5966868" y="3485725"/>
            <a:ext cx="2593482" cy="1117875"/>
          </a:xfrm>
          <a:prstGeom prst="rect">
            <a:avLst/>
          </a:prstGeom>
          <a:noFill/>
          <a:ln>
            <a:noFill/>
          </a:ln>
        </p:spPr>
      </p:pic>
      <p:pic>
        <p:nvPicPr>
          <p:cNvPr id="669" name="Google Shape;669;p74"/>
          <p:cNvPicPr preferRelativeResize="0"/>
          <p:nvPr/>
        </p:nvPicPr>
        <p:blipFill rotWithShape="1">
          <a:blip r:embed="rId4">
            <a:alphaModFix/>
          </a:blip>
          <a:srcRect b="64474" l="30546" r="30491" t="0"/>
          <a:stretch/>
        </p:blipFill>
        <p:spPr>
          <a:xfrm>
            <a:off x="1022500" y="3485725"/>
            <a:ext cx="1817600" cy="11178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73" name="Shape 673"/>
        <p:cNvGrpSpPr/>
        <p:nvPr/>
      </p:nvGrpSpPr>
      <p:grpSpPr>
        <a:xfrm>
          <a:off x="0" y="0"/>
          <a:ext cx="0" cy="0"/>
          <a:chOff x="0" y="0"/>
          <a:chExt cx="0" cy="0"/>
        </a:xfrm>
      </p:grpSpPr>
      <p:sp>
        <p:nvSpPr>
          <p:cNvPr id="674" name="Google Shape;674;p75"/>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Are There Enough?</a:t>
            </a:r>
            <a:endParaRPr sz="4400">
              <a:latin typeface="Hepta Slab"/>
              <a:ea typeface="Hepta Slab"/>
              <a:cs typeface="Hepta Slab"/>
              <a:sym typeface="Hepta Slab"/>
            </a:endParaRPr>
          </a:p>
        </p:txBody>
      </p:sp>
      <p:sp>
        <p:nvSpPr>
          <p:cNvPr id="675" name="Google Shape;675;p75"/>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if there are enough supplies for everyone. </a:t>
            </a:r>
            <a:endParaRPr>
              <a:latin typeface="Quicksand"/>
              <a:ea typeface="Quicksand"/>
              <a:cs typeface="Quicksand"/>
              <a:sym typeface="Quicksand"/>
            </a:endParaRPr>
          </a:p>
        </p:txBody>
      </p:sp>
      <p:sp>
        <p:nvSpPr>
          <p:cNvPr id="676" name="Google Shape;676;p75"/>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K.CC.B.4, K.CC.C.6</a:t>
            </a:r>
            <a:endParaRPr sz="1100">
              <a:latin typeface="Quicksand"/>
              <a:ea typeface="Quicksand"/>
              <a:cs typeface="Quicksand"/>
              <a:sym typeface="Quicksand"/>
            </a:endParaRPr>
          </a:p>
        </p:txBody>
      </p:sp>
      <p:sp>
        <p:nvSpPr>
          <p:cNvPr id="678" name="Google Shape;678;p75"/>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82" name="Shape 682"/>
        <p:cNvGrpSpPr/>
        <p:nvPr/>
      </p:nvGrpSpPr>
      <p:grpSpPr>
        <a:xfrm>
          <a:off x="0" y="0"/>
          <a:ext cx="0" cy="0"/>
          <a:chOff x="0" y="0"/>
          <a:chExt cx="0" cy="0"/>
        </a:xfrm>
      </p:grpSpPr>
      <p:sp>
        <p:nvSpPr>
          <p:cNvPr id="683" name="Google Shape;683;p76"/>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84" name="Google Shape;684;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85" name="Google Shape;685;p76"/>
          <p:cNvPicPr preferRelativeResize="0"/>
          <p:nvPr/>
        </p:nvPicPr>
        <p:blipFill>
          <a:blip r:embed="rId3">
            <a:alphaModFix/>
          </a:blip>
          <a:stretch>
            <a:fillRect/>
          </a:stretch>
        </p:blipFill>
        <p:spPr>
          <a:xfrm>
            <a:off x="3330563" y="1573875"/>
            <a:ext cx="2482875" cy="1502800"/>
          </a:xfrm>
          <a:prstGeom prst="rect">
            <a:avLst/>
          </a:prstGeom>
          <a:noFill/>
          <a:ln>
            <a:noFill/>
          </a:ln>
        </p:spPr>
      </p:pic>
      <p:sp>
        <p:nvSpPr>
          <p:cNvPr id="686" name="Google Shape;686;p76"/>
          <p:cNvSpPr txBox="1"/>
          <p:nvPr/>
        </p:nvSpPr>
        <p:spPr>
          <a:xfrm>
            <a:off x="2306275" y="11291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0" name="Shape 690"/>
        <p:cNvGrpSpPr/>
        <p:nvPr/>
      </p:nvGrpSpPr>
      <p:grpSpPr>
        <a:xfrm>
          <a:off x="0" y="0"/>
          <a:ext cx="0" cy="0"/>
          <a:chOff x="0" y="0"/>
          <a:chExt cx="0" cy="0"/>
        </a:xfrm>
      </p:grpSpPr>
      <p:sp>
        <p:nvSpPr>
          <p:cNvPr id="691" name="Google Shape;691;p7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692" name="Google Shape;692;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93" name="Google Shape;693;p77"/>
          <p:cNvPicPr preferRelativeResize="0"/>
          <p:nvPr/>
        </p:nvPicPr>
        <p:blipFill>
          <a:blip r:embed="rId3">
            <a:alphaModFix/>
          </a:blip>
          <a:stretch>
            <a:fillRect/>
          </a:stretch>
        </p:blipFill>
        <p:spPr>
          <a:xfrm>
            <a:off x="3550600" y="1640650"/>
            <a:ext cx="2228625" cy="1846200"/>
          </a:xfrm>
          <a:prstGeom prst="rect">
            <a:avLst/>
          </a:prstGeom>
          <a:noFill/>
          <a:ln>
            <a:noFill/>
          </a:ln>
        </p:spPr>
      </p:pic>
      <p:sp>
        <p:nvSpPr>
          <p:cNvPr id="694" name="Google Shape;694;p77"/>
          <p:cNvSpPr txBox="1"/>
          <p:nvPr/>
        </p:nvSpPr>
        <p:spPr>
          <a:xfrm>
            <a:off x="2306275" y="12053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695" name="Google Shape;695;p77"/>
          <p:cNvSpPr txBox="1"/>
          <p:nvPr/>
        </p:nvSpPr>
        <p:spPr>
          <a:xfrm>
            <a:off x="800700" y="4027375"/>
            <a:ext cx="7558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Did any see the dots the same way but would explain it differently?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5"/>
                                        </p:tgtEl>
                                        <p:attrNameLst>
                                          <p:attrName>style.visibility</p:attrName>
                                        </p:attrNameLst>
                                      </p:cBhvr>
                                      <p:to>
                                        <p:strVal val="visible"/>
                                      </p:to>
                                    </p:set>
                                    <p:animEffect filter="fade" transition="in">
                                      <p:cBhvr>
                                        <p:cTn dur="1000"/>
                                        <p:tgtEl>
                                          <p:spTgt spid="6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9" name="Shape 699"/>
        <p:cNvGrpSpPr/>
        <p:nvPr/>
      </p:nvGrpSpPr>
      <p:grpSpPr>
        <a:xfrm>
          <a:off x="0" y="0"/>
          <a:ext cx="0" cy="0"/>
          <a:chOff x="0" y="0"/>
          <a:chExt cx="0" cy="0"/>
        </a:xfrm>
      </p:grpSpPr>
      <p:sp>
        <p:nvSpPr>
          <p:cNvPr id="700" name="Google Shape;700;p78"/>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701" name="Google Shape;701;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02" name="Google Shape;702;p78"/>
          <p:cNvPicPr preferRelativeResize="0"/>
          <p:nvPr/>
        </p:nvPicPr>
        <p:blipFill>
          <a:blip r:embed="rId3">
            <a:alphaModFix/>
          </a:blip>
          <a:stretch>
            <a:fillRect/>
          </a:stretch>
        </p:blipFill>
        <p:spPr>
          <a:xfrm>
            <a:off x="841000" y="1774449"/>
            <a:ext cx="2994600" cy="2048950"/>
          </a:xfrm>
          <a:prstGeom prst="rect">
            <a:avLst/>
          </a:prstGeom>
          <a:noFill/>
          <a:ln>
            <a:noFill/>
          </a:ln>
        </p:spPr>
      </p:pic>
      <p:pic>
        <p:nvPicPr>
          <p:cNvPr id="703" name="Google Shape;703;p78"/>
          <p:cNvPicPr preferRelativeResize="0"/>
          <p:nvPr/>
        </p:nvPicPr>
        <p:blipFill>
          <a:blip r:embed="rId4">
            <a:alphaModFix/>
          </a:blip>
          <a:stretch>
            <a:fillRect/>
          </a:stretch>
        </p:blipFill>
        <p:spPr>
          <a:xfrm>
            <a:off x="4028025" y="1931926"/>
            <a:ext cx="4371450" cy="1734000"/>
          </a:xfrm>
          <a:prstGeom prst="rect">
            <a:avLst/>
          </a:prstGeom>
          <a:noFill/>
          <a:ln>
            <a:noFill/>
          </a:ln>
        </p:spPr>
      </p:pic>
      <p:sp>
        <p:nvSpPr>
          <p:cNvPr id="704" name="Google Shape;704;p78"/>
          <p:cNvSpPr txBox="1"/>
          <p:nvPr/>
        </p:nvSpPr>
        <p:spPr>
          <a:xfrm>
            <a:off x="1706050" y="3905075"/>
            <a:ext cx="61182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We will come back to this story tomorrow and think about what happens in the story and act it out.</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1000"/>
                                        <p:tgtEl>
                                          <p:spTgt spid="7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8" name="Shape 708"/>
        <p:cNvGrpSpPr/>
        <p:nvPr/>
      </p:nvGrpSpPr>
      <p:grpSpPr>
        <a:xfrm>
          <a:off x="0" y="0"/>
          <a:ext cx="0" cy="0"/>
          <a:chOff x="0" y="0"/>
          <a:chExt cx="0" cy="0"/>
        </a:xfrm>
      </p:grpSpPr>
      <p:sp>
        <p:nvSpPr>
          <p:cNvPr id="709" name="Google Shape;709;p79"/>
          <p:cNvSpPr txBox="1"/>
          <p:nvPr>
            <p:ph type="ctrTitle"/>
          </p:nvPr>
        </p:nvSpPr>
        <p:spPr>
          <a:xfrm>
            <a:off x="685800" y="509925"/>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Are There Enough?</a:t>
            </a:r>
            <a:endParaRPr b="0" sz="2900">
              <a:solidFill>
                <a:schemeClr val="accent5"/>
              </a:solidFill>
              <a:latin typeface="Hepta Slab"/>
              <a:ea typeface="Hepta Slab"/>
              <a:cs typeface="Hepta Slab"/>
              <a:sym typeface="Hepta Slab"/>
            </a:endParaRPr>
          </a:p>
        </p:txBody>
      </p:sp>
      <p:sp>
        <p:nvSpPr>
          <p:cNvPr id="710" name="Google Shape;710;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11" name="Google Shape;711;p79"/>
          <p:cNvPicPr preferRelativeResize="0"/>
          <p:nvPr/>
        </p:nvPicPr>
        <p:blipFill>
          <a:blip r:embed="rId3">
            <a:alphaModFix/>
          </a:blip>
          <a:stretch>
            <a:fillRect/>
          </a:stretch>
        </p:blipFill>
        <p:spPr>
          <a:xfrm>
            <a:off x="984600" y="1775575"/>
            <a:ext cx="3211100" cy="2405225"/>
          </a:xfrm>
          <a:prstGeom prst="rect">
            <a:avLst/>
          </a:prstGeom>
          <a:noFill/>
          <a:ln>
            <a:noFill/>
          </a:ln>
        </p:spPr>
      </p:pic>
      <p:pic>
        <p:nvPicPr>
          <p:cNvPr id="712" name="Google Shape;712;p79"/>
          <p:cNvPicPr preferRelativeResize="0"/>
          <p:nvPr/>
        </p:nvPicPr>
        <p:blipFill>
          <a:blip r:embed="rId4">
            <a:alphaModFix/>
          </a:blip>
          <a:stretch>
            <a:fillRect/>
          </a:stretch>
        </p:blipFill>
        <p:spPr>
          <a:xfrm>
            <a:off x="4875375" y="2021152"/>
            <a:ext cx="3421625" cy="1710800"/>
          </a:xfrm>
          <a:prstGeom prst="rect">
            <a:avLst/>
          </a:prstGeom>
          <a:noFill/>
          <a:ln>
            <a:noFill/>
          </a:ln>
        </p:spPr>
      </p:pic>
      <p:sp>
        <p:nvSpPr>
          <p:cNvPr id="713" name="Google Shape;713;p79"/>
          <p:cNvSpPr txBox="1"/>
          <p:nvPr/>
        </p:nvSpPr>
        <p:spPr>
          <a:xfrm>
            <a:off x="904800" y="1108750"/>
            <a:ext cx="7392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Are there enough pencils at your table for each student to get one?</a:t>
            </a:r>
            <a:endParaRPr>
              <a:latin typeface="Hepta Slab"/>
              <a:ea typeface="Hepta Slab"/>
              <a:cs typeface="Hepta Slab"/>
              <a:sym typeface="Hepta Slab"/>
            </a:endParaRPr>
          </a:p>
        </p:txBody>
      </p:sp>
      <p:sp>
        <p:nvSpPr>
          <p:cNvPr id="714" name="Google Shape;714;p79"/>
          <p:cNvSpPr txBox="1"/>
          <p:nvPr/>
        </p:nvSpPr>
        <p:spPr>
          <a:xfrm>
            <a:off x="984600" y="4409400"/>
            <a:ext cx="7392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did you find out if there were enough erasers?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1000"/>
                                        <p:tgtEl>
                                          <p:spTgt spid="7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18" name="Shape 718"/>
        <p:cNvGrpSpPr/>
        <p:nvPr/>
      </p:nvGrpSpPr>
      <p:grpSpPr>
        <a:xfrm>
          <a:off x="0" y="0"/>
          <a:ext cx="0" cy="0"/>
          <a:chOff x="0" y="0"/>
          <a:chExt cx="0" cy="0"/>
        </a:xfrm>
      </p:grpSpPr>
      <p:sp>
        <p:nvSpPr>
          <p:cNvPr id="719" name="Google Shape;719;p80"/>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720" name="Google Shape;720;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721" name="Google Shape;721;p80"/>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722" name="Google Shape;722;p80"/>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723" name="Google Shape;723;p80"/>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724" name="Google Shape;724;p80"/>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725" name="Google Shape;725;p80"/>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9" name="Shape 729"/>
        <p:cNvGrpSpPr/>
        <p:nvPr/>
      </p:nvGrpSpPr>
      <p:grpSpPr>
        <a:xfrm>
          <a:off x="0" y="0"/>
          <a:ext cx="0" cy="0"/>
          <a:chOff x="0" y="0"/>
          <a:chExt cx="0" cy="0"/>
        </a:xfrm>
      </p:grpSpPr>
      <p:sp>
        <p:nvSpPr>
          <p:cNvPr id="730" name="Google Shape;730;p81"/>
          <p:cNvSpPr txBox="1"/>
          <p:nvPr>
            <p:ph type="ctrTitle"/>
          </p:nvPr>
        </p:nvSpPr>
        <p:spPr>
          <a:xfrm>
            <a:off x="1317650" y="220450"/>
            <a:ext cx="6276300" cy="181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Today, we decided if we had enough pencils and erasers for everyone in our group.  Now we are going to see if there are enough markers for everyone in this group.</a:t>
            </a:r>
            <a:endParaRPr sz="3000">
              <a:solidFill>
                <a:schemeClr val="accent4"/>
              </a:solidFill>
              <a:latin typeface="Hepta Slab"/>
              <a:ea typeface="Hepta Slab"/>
              <a:cs typeface="Hepta Slab"/>
              <a:sym typeface="Hepta Slab"/>
            </a:endParaRPr>
          </a:p>
        </p:txBody>
      </p:sp>
      <p:sp>
        <p:nvSpPr>
          <p:cNvPr id="731" name="Google Shape;731;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32" name="Google Shape;732;p8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733" name="Google Shape;733;p8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734" name="Google Shape;734;p81"/>
          <p:cNvSpPr txBox="1"/>
          <p:nvPr/>
        </p:nvSpPr>
        <p:spPr>
          <a:xfrm>
            <a:off x="1357350" y="2218125"/>
            <a:ext cx="19188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Are there enough markers for everyone in the group? How do you know?</a:t>
            </a:r>
            <a:endParaRPr b="1" sz="1600">
              <a:latin typeface="Quicksand"/>
              <a:ea typeface="Quicksand"/>
              <a:cs typeface="Quicksand"/>
              <a:sym typeface="Quicksand"/>
            </a:endParaRPr>
          </a:p>
        </p:txBody>
      </p:sp>
      <p:pic>
        <p:nvPicPr>
          <p:cNvPr id="735" name="Google Shape;735;p81"/>
          <p:cNvPicPr preferRelativeResize="0"/>
          <p:nvPr/>
        </p:nvPicPr>
        <p:blipFill rotWithShape="1">
          <a:blip r:embed="rId3">
            <a:alphaModFix/>
          </a:blip>
          <a:srcRect b="0" l="0" r="2723" t="0"/>
          <a:stretch/>
        </p:blipFill>
        <p:spPr>
          <a:xfrm>
            <a:off x="3650688" y="2999650"/>
            <a:ext cx="1840300" cy="1673850"/>
          </a:xfrm>
          <a:prstGeom prst="rect">
            <a:avLst/>
          </a:prstGeom>
          <a:noFill/>
          <a:ln>
            <a:noFill/>
          </a:ln>
        </p:spPr>
      </p:pic>
      <p:sp>
        <p:nvSpPr>
          <p:cNvPr id="736" name="Google Shape;736;p81"/>
          <p:cNvSpPr/>
          <p:nvPr/>
        </p:nvSpPr>
        <p:spPr>
          <a:xfrm flipH="1">
            <a:off x="1025166" y="1922325"/>
            <a:ext cx="2466134" cy="212546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4"/>
                                        </p:tgtEl>
                                        <p:attrNameLst>
                                          <p:attrName>style.visibility</p:attrName>
                                        </p:attrNameLst>
                                      </p:cBhvr>
                                      <p:to>
                                        <p:strVal val="visible"/>
                                      </p:to>
                                    </p:set>
                                    <p:animEffect filter="fade" transition="in">
                                      <p:cBhvr>
                                        <p:cTn dur="1000"/>
                                        <p:tgtEl>
                                          <p:spTgt spid="734"/>
                                        </p:tgtEl>
                                      </p:cBhvr>
                                    </p:animEffect>
                                  </p:childTnLst>
                                </p:cTn>
                              </p:par>
                              <p:par>
                                <p:cTn fill="hold" nodeType="with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1000"/>
                                        <p:tgtEl>
                                          <p:spTgt spid="7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40" name="Shape 740"/>
        <p:cNvGrpSpPr/>
        <p:nvPr/>
      </p:nvGrpSpPr>
      <p:grpSpPr>
        <a:xfrm>
          <a:off x="0" y="0"/>
          <a:ext cx="0" cy="0"/>
          <a:chOff x="0" y="0"/>
          <a:chExt cx="0" cy="0"/>
        </a:xfrm>
      </p:grpSpPr>
      <p:sp>
        <p:nvSpPr>
          <p:cNvPr id="741" name="Google Shape;741;p82"/>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Get Enough</a:t>
            </a:r>
            <a:endParaRPr sz="4400">
              <a:solidFill>
                <a:srgbClr val="434343"/>
              </a:solidFill>
              <a:latin typeface="Hepta Slab"/>
              <a:ea typeface="Hepta Slab"/>
              <a:cs typeface="Hepta Slab"/>
              <a:sym typeface="Hepta Slab"/>
            </a:endParaRPr>
          </a:p>
        </p:txBody>
      </p:sp>
      <p:sp>
        <p:nvSpPr>
          <p:cNvPr id="742" name="Google Shape;742;p82"/>
          <p:cNvSpPr txBox="1"/>
          <p:nvPr/>
        </p:nvSpPr>
        <p:spPr>
          <a:xfrm>
            <a:off x="2698200" y="29046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get enough pencils for everyone.</a:t>
            </a:r>
            <a:endParaRPr>
              <a:latin typeface="Quicksand"/>
              <a:ea typeface="Quicksand"/>
              <a:cs typeface="Quicksand"/>
              <a:sym typeface="Quicksand"/>
            </a:endParaRPr>
          </a:p>
        </p:txBody>
      </p:sp>
      <p:sp>
        <p:nvSpPr>
          <p:cNvPr id="743" name="Google Shape;743;p82"/>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K.CC.B.4, K.CC.C.6</a:t>
            </a:r>
            <a:endParaRPr sz="1100">
              <a:latin typeface="Quicksand"/>
              <a:ea typeface="Quicksand"/>
              <a:cs typeface="Quicksand"/>
              <a:sym typeface="Quicksand"/>
            </a:endParaRPr>
          </a:p>
        </p:txBody>
      </p:sp>
      <p:sp>
        <p:nvSpPr>
          <p:cNvPr id="745" name="Google Shape;745;p8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49" name="Shape 749"/>
        <p:cNvGrpSpPr/>
        <p:nvPr/>
      </p:nvGrpSpPr>
      <p:grpSpPr>
        <a:xfrm>
          <a:off x="0" y="0"/>
          <a:ext cx="0" cy="0"/>
          <a:chOff x="0" y="0"/>
          <a:chExt cx="0" cy="0"/>
        </a:xfrm>
      </p:grpSpPr>
      <p:sp>
        <p:nvSpPr>
          <p:cNvPr id="750" name="Google Shape;750;p83"/>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751" name="Google Shape;751;p8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52" name="Google Shape;752;p83"/>
          <p:cNvSpPr txBox="1"/>
          <p:nvPr/>
        </p:nvSpPr>
        <p:spPr>
          <a:xfrm>
            <a:off x="2306275" y="11291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753" name="Google Shape;753;p83"/>
          <p:cNvPicPr preferRelativeResize="0"/>
          <p:nvPr/>
        </p:nvPicPr>
        <p:blipFill>
          <a:blip r:embed="rId3">
            <a:alphaModFix/>
          </a:blip>
          <a:stretch>
            <a:fillRect/>
          </a:stretch>
        </p:blipFill>
        <p:spPr>
          <a:xfrm>
            <a:off x="3358863" y="1789800"/>
            <a:ext cx="2594925" cy="2579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3"/>
                                        </p:tgtEl>
                                        <p:attrNameLst>
                                          <p:attrName>style.visibility</p:attrName>
                                        </p:attrNameLst>
                                      </p:cBhvr>
                                      <p:to>
                                        <p:strVal val="visible"/>
                                      </p:to>
                                    </p:set>
                                    <p:animEffect filter="fade" transition="in">
                                      <p:cBhvr>
                                        <p:cTn dur="1000"/>
                                        <p:tgtEl>
                                          <p:spTgt spid="7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753"/>
                                        </p:tgtEl>
                                      </p:cBhvr>
                                    </p:animEffect>
                                    <p:set>
                                      <p:cBhvr>
                                        <p:cTn dur="1" fill="hold">
                                          <p:stCondLst>
                                            <p:cond delay="1000"/>
                                          </p:stCondLst>
                                        </p:cTn>
                                        <p:tgtEl>
                                          <p:spTgt spid="75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57" name="Shape 757"/>
        <p:cNvGrpSpPr/>
        <p:nvPr/>
      </p:nvGrpSpPr>
      <p:grpSpPr>
        <a:xfrm>
          <a:off x="0" y="0"/>
          <a:ext cx="0" cy="0"/>
          <a:chOff x="0" y="0"/>
          <a:chExt cx="0" cy="0"/>
        </a:xfrm>
      </p:grpSpPr>
      <p:sp>
        <p:nvSpPr>
          <p:cNvPr id="758" name="Google Shape;758;p8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759" name="Google Shape;759;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0" name="Google Shape;760;p84"/>
          <p:cNvSpPr txBox="1"/>
          <p:nvPr/>
        </p:nvSpPr>
        <p:spPr>
          <a:xfrm>
            <a:off x="2306275" y="1129100"/>
            <a:ext cx="4700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761" name="Google Shape;761;p84"/>
          <p:cNvPicPr preferRelativeResize="0"/>
          <p:nvPr/>
        </p:nvPicPr>
        <p:blipFill>
          <a:blip r:embed="rId3">
            <a:alphaModFix/>
          </a:blip>
          <a:stretch>
            <a:fillRect/>
          </a:stretch>
        </p:blipFill>
        <p:spPr>
          <a:xfrm>
            <a:off x="3250837" y="1678675"/>
            <a:ext cx="2642275" cy="2626650"/>
          </a:xfrm>
          <a:prstGeom prst="rect">
            <a:avLst/>
          </a:prstGeom>
          <a:noFill/>
          <a:ln>
            <a:noFill/>
          </a:ln>
        </p:spPr>
      </p:pic>
      <p:sp>
        <p:nvSpPr>
          <p:cNvPr id="762" name="Google Shape;762;p84"/>
          <p:cNvSpPr txBox="1"/>
          <p:nvPr/>
        </p:nvSpPr>
        <p:spPr>
          <a:xfrm>
            <a:off x="487425" y="4229125"/>
            <a:ext cx="8100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could you tell how many dots there were when I flashed the dots so quickly?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761"/>
                                        </p:tgtEl>
                                      </p:cBhvr>
                                    </p:animEffect>
                                    <p:set>
                                      <p:cBhvr>
                                        <p:cTn dur="1" fill="hold">
                                          <p:stCondLst>
                                            <p:cond delay="1000"/>
                                          </p:stCondLst>
                                        </p:cTn>
                                        <p:tgtEl>
                                          <p:spTgt spid="76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1000"/>
                                        <p:tgtEl>
                                          <p:spTgt spid="7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66" name="Shape 766"/>
        <p:cNvGrpSpPr/>
        <p:nvPr/>
      </p:nvGrpSpPr>
      <p:grpSpPr>
        <a:xfrm>
          <a:off x="0" y="0"/>
          <a:ext cx="0" cy="0"/>
          <a:chOff x="0" y="0"/>
          <a:chExt cx="0" cy="0"/>
        </a:xfrm>
      </p:grpSpPr>
      <p:sp>
        <p:nvSpPr>
          <p:cNvPr id="767" name="Google Shape;767;p85"/>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Act It Out</a:t>
            </a:r>
            <a:endParaRPr b="0" sz="3000">
              <a:solidFill>
                <a:schemeClr val="accent5"/>
              </a:solidFill>
              <a:latin typeface="Hepta Slab"/>
              <a:ea typeface="Hepta Slab"/>
              <a:cs typeface="Hepta Slab"/>
              <a:sym typeface="Hepta Slab"/>
            </a:endParaRPr>
          </a:p>
        </p:txBody>
      </p:sp>
      <p:sp>
        <p:nvSpPr>
          <p:cNvPr id="768" name="Google Shape;768;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69" name="Google Shape;769;p85"/>
          <p:cNvPicPr preferRelativeResize="0"/>
          <p:nvPr/>
        </p:nvPicPr>
        <p:blipFill>
          <a:blip r:embed="rId3">
            <a:alphaModFix/>
          </a:blip>
          <a:stretch>
            <a:fillRect/>
          </a:stretch>
        </p:blipFill>
        <p:spPr>
          <a:xfrm>
            <a:off x="841000" y="1774449"/>
            <a:ext cx="2994600" cy="2048950"/>
          </a:xfrm>
          <a:prstGeom prst="rect">
            <a:avLst/>
          </a:prstGeom>
          <a:noFill/>
          <a:ln>
            <a:noFill/>
          </a:ln>
        </p:spPr>
      </p:pic>
      <p:pic>
        <p:nvPicPr>
          <p:cNvPr id="770" name="Google Shape;770;p85"/>
          <p:cNvPicPr preferRelativeResize="0"/>
          <p:nvPr/>
        </p:nvPicPr>
        <p:blipFill>
          <a:blip r:embed="rId4">
            <a:alphaModFix/>
          </a:blip>
          <a:stretch>
            <a:fillRect/>
          </a:stretch>
        </p:blipFill>
        <p:spPr>
          <a:xfrm>
            <a:off x="4028025" y="1931926"/>
            <a:ext cx="4371450" cy="1734000"/>
          </a:xfrm>
          <a:prstGeom prst="rect">
            <a:avLst/>
          </a:prstGeom>
          <a:noFill/>
          <a:ln>
            <a:noFill/>
          </a:ln>
        </p:spPr>
      </p:pic>
      <p:sp>
        <p:nvSpPr>
          <p:cNvPr id="771" name="Google Shape;771;p85"/>
          <p:cNvSpPr txBox="1"/>
          <p:nvPr/>
        </p:nvSpPr>
        <p:spPr>
          <a:xfrm>
            <a:off x="1706050" y="3905075"/>
            <a:ext cx="61182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Act it out.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1000"/>
                                        <p:tgtEl>
                                          <p:spTgt spid="7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75" name="Shape 775"/>
        <p:cNvGrpSpPr/>
        <p:nvPr/>
      </p:nvGrpSpPr>
      <p:grpSpPr>
        <a:xfrm>
          <a:off x="0" y="0"/>
          <a:ext cx="0" cy="0"/>
          <a:chOff x="0" y="0"/>
          <a:chExt cx="0" cy="0"/>
        </a:xfrm>
      </p:grpSpPr>
      <p:sp>
        <p:nvSpPr>
          <p:cNvPr id="776" name="Google Shape;776;p86"/>
          <p:cNvSpPr txBox="1"/>
          <p:nvPr>
            <p:ph type="ctrTitle"/>
          </p:nvPr>
        </p:nvSpPr>
        <p:spPr>
          <a:xfrm>
            <a:off x="658725" y="303097"/>
            <a:ext cx="7772400" cy="7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Get Enough</a:t>
            </a:r>
            <a:endParaRPr b="0" sz="3000">
              <a:solidFill>
                <a:schemeClr val="accent5"/>
              </a:solidFill>
              <a:latin typeface="Hepta Slab"/>
              <a:ea typeface="Hepta Slab"/>
              <a:cs typeface="Hepta Slab"/>
              <a:sym typeface="Hepta Slab"/>
            </a:endParaRPr>
          </a:p>
        </p:txBody>
      </p:sp>
      <p:sp>
        <p:nvSpPr>
          <p:cNvPr id="777" name="Google Shape;777;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78" name="Google Shape;778;p86"/>
          <p:cNvSpPr txBox="1"/>
          <p:nvPr/>
        </p:nvSpPr>
        <p:spPr>
          <a:xfrm>
            <a:off x="1049175" y="1144850"/>
            <a:ext cx="69915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Hepta Slab"/>
                <a:ea typeface="Hepta Slab"/>
                <a:cs typeface="Hepta Slab"/>
                <a:sym typeface="Hepta Slab"/>
              </a:rPr>
              <a:t>Work together with your group to get enough pencils so that everyone in your group has one pencil.</a:t>
            </a:r>
            <a:endParaRPr sz="2200">
              <a:latin typeface="Hepta Slab"/>
              <a:ea typeface="Hepta Slab"/>
              <a:cs typeface="Hepta Slab"/>
              <a:sym typeface="Hepta Slab"/>
            </a:endParaRPr>
          </a:p>
        </p:txBody>
      </p:sp>
      <p:sp>
        <p:nvSpPr>
          <p:cNvPr id="779" name="Google Shape;779;p86"/>
          <p:cNvSpPr txBox="1"/>
          <p:nvPr/>
        </p:nvSpPr>
        <p:spPr>
          <a:xfrm>
            <a:off x="972975" y="2397025"/>
            <a:ext cx="70863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latin typeface="Hepta Slab"/>
                <a:ea typeface="Hepta Slab"/>
                <a:cs typeface="Hepta Slab"/>
                <a:sym typeface="Hepta Slab"/>
              </a:rPr>
              <a:t>Work with your group to get enough pencils so that each student pictured gets one.</a:t>
            </a:r>
            <a:endParaRPr sz="2200">
              <a:latin typeface="Hepta Slab"/>
              <a:ea typeface="Hepta Slab"/>
              <a:cs typeface="Hepta Slab"/>
              <a:sym typeface="Hepta Slab"/>
            </a:endParaRPr>
          </a:p>
        </p:txBody>
      </p:sp>
      <p:pic>
        <p:nvPicPr>
          <p:cNvPr id="780" name="Google Shape;780;p86"/>
          <p:cNvPicPr preferRelativeResize="0"/>
          <p:nvPr/>
        </p:nvPicPr>
        <p:blipFill>
          <a:blip r:embed="rId3">
            <a:alphaModFix/>
          </a:blip>
          <a:stretch>
            <a:fillRect/>
          </a:stretch>
        </p:blipFill>
        <p:spPr>
          <a:xfrm>
            <a:off x="1793800" y="3258925"/>
            <a:ext cx="5044425" cy="1149375"/>
          </a:xfrm>
          <a:prstGeom prst="rect">
            <a:avLst/>
          </a:prstGeom>
          <a:noFill/>
          <a:ln>
            <a:noFill/>
          </a:ln>
        </p:spPr>
      </p:pic>
      <p:sp>
        <p:nvSpPr>
          <p:cNvPr id="781" name="Google Shape;781;p86"/>
          <p:cNvSpPr txBox="1"/>
          <p:nvPr/>
        </p:nvSpPr>
        <p:spPr>
          <a:xfrm>
            <a:off x="524625" y="4347800"/>
            <a:ext cx="804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I need to get enough pencils so that each student has one. What should I do?</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1000"/>
                                        <p:tgtEl>
                                          <p:spTgt spid="779"/>
                                        </p:tgtEl>
                                      </p:cBhvr>
                                    </p:animEffect>
                                  </p:childTnLst>
                                </p:cTn>
                              </p:par>
                              <p:par>
                                <p:cTn fill="hold" nodeType="with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1000"/>
                                        <p:tgtEl>
                                          <p:spTgt spid="7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1000"/>
                                        <p:tgtEl>
                                          <p:spTgt spid="7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5" name="Shape 785"/>
        <p:cNvGrpSpPr/>
        <p:nvPr/>
      </p:nvGrpSpPr>
      <p:grpSpPr>
        <a:xfrm>
          <a:off x="0" y="0"/>
          <a:ext cx="0" cy="0"/>
          <a:chOff x="0" y="0"/>
          <a:chExt cx="0" cy="0"/>
        </a:xfrm>
      </p:grpSpPr>
      <p:sp>
        <p:nvSpPr>
          <p:cNvPr id="786" name="Google Shape;786;p87"/>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787" name="Google Shape;787;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788" name="Google Shape;788;p87"/>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789" name="Google Shape;789;p87"/>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790" name="Google Shape;790;p87"/>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791" name="Google Shape;791;p87"/>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792" name="Google Shape;792;p87"/>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6" name="Shape 796"/>
        <p:cNvGrpSpPr/>
        <p:nvPr/>
      </p:nvGrpSpPr>
      <p:grpSpPr>
        <a:xfrm>
          <a:off x="0" y="0"/>
          <a:ext cx="0" cy="0"/>
          <a:chOff x="0" y="0"/>
          <a:chExt cx="0" cy="0"/>
        </a:xfrm>
      </p:grpSpPr>
      <p:sp>
        <p:nvSpPr>
          <p:cNvPr id="797" name="Google Shape;797;p88"/>
          <p:cNvSpPr txBox="1"/>
          <p:nvPr>
            <p:ph type="ctrTitle"/>
          </p:nvPr>
        </p:nvSpPr>
        <p:spPr>
          <a:xfrm>
            <a:off x="608775" y="-71500"/>
            <a:ext cx="6985200" cy="195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5"/>
                </a:solidFill>
                <a:latin typeface="Hepta Slab"/>
                <a:ea typeface="Hepta Slab"/>
                <a:cs typeface="Hepta Slab"/>
                <a:sym typeface="Hepta Slab"/>
              </a:rPr>
              <a:t>If this group of students is working with geoblocks during center time, how many blocks do we need so that each student can have one? How do you know?</a:t>
            </a:r>
            <a:endParaRPr sz="3000">
              <a:solidFill>
                <a:schemeClr val="accent4"/>
              </a:solidFill>
              <a:latin typeface="Hepta Slab"/>
              <a:ea typeface="Hepta Slab"/>
              <a:cs typeface="Hepta Slab"/>
              <a:sym typeface="Hepta Slab"/>
            </a:endParaRPr>
          </a:p>
        </p:txBody>
      </p:sp>
      <p:sp>
        <p:nvSpPr>
          <p:cNvPr id="798" name="Google Shape;798;p8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99" name="Google Shape;799;p88"/>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800" name="Google Shape;800;p88"/>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pic>
        <p:nvPicPr>
          <p:cNvPr id="801" name="Google Shape;801;p88"/>
          <p:cNvPicPr preferRelativeResize="0"/>
          <p:nvPr/>
        </p:nvPicPr>
        <p:blipFill>
          <a:blip r:embed="rId3">
            <a:alphaModFix/>
          </a:blip>
          <a:stretch>
            <a:fillRect/>
          </a:stretch>
        </p:blipFill>
        <p:spPr>
          <a:xfrm>
            <a:off x="1329162" y="1404100"/>
            <a:ext cx="5044425" cy="1149375"/>
          </a:xfrm>
          <a:prstGeom prst="rect">
            <a:avLst/>
          </a:prstGeom>
          <a:noFill/>
          <a:ln>
            <a:noFill/>
          </a:ln>
        </p:spPr>
      </p:pic>
      <p:pic>
        <p:nvPicPr>
          <p:cNvPr id="802" name="Google Shape;802;p88"/>
          <p:cNvPicPr preferRelativeResize="0"/>
          <p:nvPr/>
        </p:nvPicPr>
        <p:blipFill rotWithShape="1">
          <a:blip r:embed="rId4">
            <a:alphaModFix/>
          </a:blip>
          <a:srcRect b="0" l="0" r="2723" t="0"/>
          <a:stretch/>
        </p:blipFill>
        <p:spPr>
          <a:xfrm>
            <a:off x="4643545" y="3517525"/>
            <a:ext cx="1169240" cy="1063500"/>
          </a:xfrm>
          <a:prstGeom prst="rect">
            <a:avLst/>
          </a:prstGeom>
          <a:noFill/>
          <a:ln>
            <a:noFill/>
          </a:ln>
        </p:spPr>
      </p:pic>
      <p:sp>
        <p:nvSpPr>
          <p:cNvPr id="803" name="Google Shape;803;p88"/>
          <p:cNvSpPr txBox="1"/>
          <p:nvPr/>
        </p:nvSpPr>
        <p:spPr>
          <a:xfrm>
            <a:off x="6154933" y="3066567"/>
            <a:ext cx="1598100" cy="101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Let’s count to 10.</a:t>
            </a:r>
            <a:endParaRPr b="1" sz="1600">
              <a:latin typeface="Quicksand"/>
              <a:ea typeface="Quicksand"/>
              <a:cs typeface="Quicksand"/>
              <a:sym typeface="Quicksand"/>
            </a:endParaRPr>
          </a:p>
        </p:txBody>
      </p:sp>
      <p:sp>
        <p:nvSpPr>
          <p:cNvPr id="804" name="Google Shape;804;p88"/>
          <p:cNvSpPr/>
          <p:nvPr/>
        </p:nvSpPr>
        <p:spPr>
          <a:xfrm>
            <a:off x="5941725" y="2751525"/>
            <a:ext cx="2001652" cy="153071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gtEl>
                                        <p:attrNameLst>
                                          <p:attrName>style.visibility</p:attrName>
                                        </p:attrNameLst>
                                      </p:cBhvr>
                                      <p:to>
                                        <p:strVal val="visible"/>
                                      </p:to>
                                    </p:set>
                                    <p:animEffect filter="fade" transition="in">
                                      <p:cBhvr>
                                        <p:cTn dur="1000"/>
                                        <p:tgtEl>
                                          <p:spTgt spid="803"/>
                                        </p:tgtEl>
                                      </p:cBhvr>
                                    </p:animEffect>
                                  </p:childTnLst>
                                </p:cTn>
                              </p:par>
                              <p:par>
                                <p:cTn fill="hold" nodeType="withEffect" presetClass="entr" presetID="10" presetSubtype="0">
                                  <p:stCondLst>
                                    <p:cond delay="0"/>
                                  </p:stCondLst>
                                  <p:childTnLst>
                                    <p:set>
                                      <p:cBhvr>
                                        <p:cTn dur="1" fill="hold">
                                          <p:stCondLst>
                                            <p:cond delay="0"/>
                                          </p:stCondLst>
                                        </p:cTn>
                                        <p:tgtEl>
                                          <p:spTgt spid="804"/>
                                        </p:tgtEl>
                                        <p:attrNameLst>
                                          <p:attrName>style.visibility</p:attrName>
                                        </p:attrNameLst>
                                      </p:cBhvr>
                                      <p:to>
                                        <p:strVal val="visible"/>
                                      </p:to>
                                    </p:set>
                                    <p:animEffect filter="fade" transition="in">
                                      <p:cBhvr>
                                        <p:cTn dur="1000"/>
                                        <p:tgtEl>
                                          <p:spTgt spid="8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08" name="Shape 808"/>
        <p:cNvGrpSpPr/>
        <p:nvPr/>
      </p:nvGrpSpPr>
      <p:grpSpPr>
        <a:xfrm>
          <a:off x="0" y="0"/>
          <a:ext cx="0" cy="0"/>
          <a:chOff x="0" y="0"/>
          <a:chExt cx="0" cy="0"/>
        </a:xfrm>
      </p:grpSpPr>
      <p:sp>
        <p:nvSpPr>
          <p:cNvPr id="809" name="Google Shape;809;p89"/>
          <p:cNvSpPr txBox="1"/>
          <p:nvPr>
            <p:ph idx="1" type="body"/>
          </p:nvPr>
        </p:nvSpPr>
        <p:spPr>
          <a:xfrm>
            <a:off x="1022500" y="408200"/>
            <a:ext cx="7271400" cy="37785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800">
              <a:solidFill>
                <a:srgbClr val="434343"/>
              </a:solidFill>
              <a:latin typeface="Hepta Slab"/>
              <a:ea typeface="Hepta Slab"/>
              <a:cs typeface="Hepta Slab"/>
              <a:sym typeface="Hepta Slab"/>
            </a:endParaRPr>
          </a:p>
          <a:p>
            <a:pPr indent="0" lvl="0" marL="0" rtl="0" algn="l">
              <a:spcBef>
                <a:spcPts val="0"/>
              </a:spcBef>
              <a:spcAft>
                <a:spcPts val="0"/>
              </a:spcAft>
              <a:buNone/>
            </a:pPr>
            <a:r>
              <a:rPr i="0" lang="en" sz="1400">
                <a:latin typeface="Hepta Slab"/>
                <a:ea typeface="Hepta Slab"/>
                <a:cs typeface="Hepta Slab"/>
                <a:sym typeface="Hepta Slab"/>
              </a:rPr>
              <a:t>In this section, we figured out if there were enough pencils for everyone in our group</a:t>
            </a:r>
            <a:endParaRPr i="0" sz="1400">
              <a:latin typeface="Hepta Slab"/>
              <a:ea typeface="Hepta Slab"/>
              <a:cs typeface="Hepta Slab"/>
              <a:sym typeface="Hepta Slab"/>
            </a:endParaRPr>
          </a:p>
          <a:p>
            <a:pPr indent="0" lvl="0" marL="0" rtl="0" algn="ctr">
              <a:lnSpc>
                <a:spcPct val="90000"/>
              </a:lnSpc>
              <a:spcBef>
                <a:spcPts val="1200"/>
              </a:spcBef>
              <a:spcAft>
                <a:spcPts val="0"/>
              </a:spcAft>
              <a:buNone/>
            </a:pPr>
            <a:r>
              <a:t/>
            </a:r>
            <a:endParaRPr i="0" sz="1700">
              <a:solidFill>
                <a:srgbClr val="434343"/>
              </a:solidFill>
              <a:latin typeface="Hepta Slab"/>
              <a:ea typeface="Hepta Slab"/>
              <a:cs typeface="Hepta Slab"/>
              <a:sym typeface="Hepta Slab"/>
            </a:endParaRPr>
          </a:p>
          <a:p>
            <a:pPr indent="0" lvl="0" marL="0" rtl="0" algn="l">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8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810" name="Google Shape;810;p89"/>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89"/>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8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89"/>
          <p:cNvSpPr txBox="1"/>
          <p:nvPr/>
        </p:nvSpPr>
        <p:spPr>
          <a:xfrm>
            <a:off x="982475" y="3989075"/>
            <a:ext cx="7489800" cy="14889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We matched each pencil with one person. We also got enough pencils so that each person could have one</a:t>
            </a:r>
            <a:endParaRPr>
              <a:solidFill>
                <a:schemeClr val="dk1"/>
              </a:solidFill>
              <a:latin typeface="Hepta Slab"/>
              <a:ea typeface="Hepta Slab"/>
              <a:cs typeface="Hepta Slab"/>
              <a:sym typeface="Hepta Slab"/>
            </a:endParaRPr>
          </a:p>
        </p:txBody>
      </p:sp>
      <p:pic>
        <p:nvPicPr>
          <p:cNvPr id="814" name="Google Shape;814;p89"/>
          <p:cNvPicPr preferRelativeResize="0"/>
          <p:nvPr/>
        </p:nvPicPr>
        <p:blipFill>
          <a:blip r:embed="rId3">
            <a:alphaModFix/>
          </a:blip>
          <a:stretch>
            <a:fillRect/>
          </a:stretch>
        </p:blipFill>
        <p:spPr>
          <a:xfrm>
            <a:off x="1599525" y="1938050"/>
            <a:ext cx="6117351" cy="17904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18" name="Shape 818"/>
        <p:cNvGrpSpPr/>
        <p:nvPr/>
      </p:nvGrpSpPr>
      <p:grpSpPr>
        <a:xfrm>
          <a:off x="0" y="0"/>
          <a:ext cx="0" cy="0"/>
          <a:chOff x="0" y="0"/>
          <a:chExt cx="0" cy="0"/>
        </a:xfrm>
      </p:grpSpPr>
      <p:sp>
        <p:nvSpPr>
          <p:cNvPr id="819" name="Google Shape;819;p90"/>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Many Are There? (Part 1)</a:t>
            </a:r>
            <a:endParaRPr sz="4400">
              <a:solidFill>
                <a:srgbClr val="434343"/>
              </a:solidFill>
              <a:latin typeface="Hepta Slab"/>
              <a:ea typeface="Hepta Slab"/>
              <a:cs typeface="Hepta Slab"/>
              <a:sym typeface="Hepta Slab"/>
            </a:endParaRPr>
          </a:p>
        </p:txBody>
      </p:sp>
      <p:sp>
        <p:nvSpPr>
          <p:cNvPr id="820" name="Google Shape;820;p90"/>
          <p:cNvSpPr txBox="1"/>
          <p:nvPr/>
        </p:nvSpPr>
        <p:spPr>
          <a:xfrm>
            <a:off x="2642025" y="27637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collections of objects.</a:t>
            </a:r>
            <a:endParaRPr>
              <a:latin typeface="Quicksand"/>
              <a:ea typeface="Quicksand"/>
              <a:cs typeface="Quicksand"/>
              <a:sym typeface="Quicksand"/>
            </a:endParaRPr>
          </a:p>
        </p:txBody>
      </p:sp>
      <p:sp>
        <p:nvSpPr>
          <p:cNvPr id="821" name="Google Shape;821;p90"/>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K.CC.B.4, K.CC.A.1, K.G.B, </a:t>
            </a:r>
            <a:r>
              <a:rPr lang="en" sz="1100">
                <a:solidFill>
                  <a:schemeClr val="dk1"/>
                </a:solidFill>
                <a:latin typeface="Quicksand"/>
                <a:ea typeface="Quicksand"/>
                <a:cs typeface="Quicksand"/>
                <a:sym typeface="Quicksand"/>
              </a:rPr>
              <a:t>K.CC.C.6</a:t>
            </a:r>
            <a:endParaRPr sz="1100">
              <a:latin typeface="Quicksand"/>
              <a:ea typeface="Quicksand"/>
              <a:cs typeface="Quicksand"/>
              <a:sym typeface="Quicksand"/>
            </a:endParaRPr>
          </a:p>
        </p:txBody>
      </p:sp>
      <p:sp>
        <p:nvSpPr>
          <p:cNvPr id="823" name="Google Shape;823;p9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27" name="Shape 827"/>
        <p:cNvGrpSpPr/>
        <p:nvPr/>
      </p:nvGrpSpPr>
      <p:grpSpPr>
        <a:xfrm>
          <a:off x="0" y="0"/>
          <a:ext cx="0" cy="0"/>
          <a:chOff x="0" y="0"/>
          <a:chExt cx="0" cy="0"/>
        </a:xfrm>
      </p:grpSpPr>
      <p:sp>
        <p:nvSpPr>
          <p:cNvPr id="828" name="Google Shape;828;p9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Questions About Us</a:t>
            </a:r>
            <a:endParaRPr b="0" sz="3000">
              <a:solidFill>
                <a:schemeClr val="accent5"/>
              </a:solidFill>
              <a:latin typeface="Hepta Slab"/>
              <a:ea typeface="Hepta Slab"/>
              <a:cs typeface="Hepta Slab"/>
              <a:sym typeface="Hepta Slab"/>
            </a:endParaRPr>
          </a:p>
        </p:txBody>
      </p:sp>
      <p:sp>
        <p:nvSpPr>
          <p:cNvPr id="829" name="Google Shape;829;p91"/>
          <p:cNvSpPr txBox="1"/>
          <p:nvPr>
            <p:ph idx="4294967295" type="title"/>
          </p:nvPr>
        </p:nvSpPr>
        <p:spPr>
          <a:xfrm>
            <a:off x="1601550" y="1204325"/>
            <a:ext cx="5940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How can we figure out how many of us are there?</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How many of us are here today?</a:t>
            </a:r>
            <a:endParaRPr>
              <a:latin typeface="Hepta Slab"/>
              <a:ea typeface="Hepta Slab"/>
              <a:cs typeface="Hepta Slab"/>
              <a:sym typeface="Hepta Slab"/>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Hepta Slab"/>
                <a:ea typeface="Hepta Slab"/>
                <a:cs typeface="Hepta Slab"/>
                <a:sym typeface="Hepta Slab"/>
              </a:rPr>
              <a:t>_______</a:t>
            </a:r>
            <a:endParaRPr>
              <a:latin typeface="Hepta Slab"/>
              <a:ea typeface="Hepta Slab"/>
              <a:cs typeface="Hepta Slab"/>
              <a:sym typeface="Hepta Slab"/>
            </a:endParaRPr>
          </a:p>
        </p:txBody>
      </p:sp>
      <p:sp>
        <p:nvSpPr>
          <p:cNvPr id="830" name="Google Shape;830;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1" name="Google Shape;831;p91"/>
          <p:cNvSpPr txBox="1"/>
          <p:nvPr/>
        </p:nvSpPr>
        <p:spPr>
          <a:xfrm>
            <a:off x="496675" y="4360075"/>
            <a:ext cx="819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Did I count the students correctly?</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1"/>
                                        </p:tgtEl>
                                        <p:attrNameLst>
                                          <p:attrName>style.visibility</p:attrName>
                                        </p:attrNameLst>
                                      </p:cBhvr>
                                      <p:to>
                                        <p:strVal val="visible"/>
                                      </p:to>
                                    </p:set>
                                    <p:animEffect filter="fade" transition="in">
                                      <p:cBhvr>
                                        <p:cTn dur="1000"/>
                                        <p:tgtEl>
                                          <p:spTgt spid="8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35" name="Shape 835"/>
        <p:cNvGrpSpPr/>
        <p:nvPr/>
      </p:nvGrpSpPr>
      <p:grpSpPr>
        <a:xfrm>
          <a:off x="0" y="0"/>
          <a:ext cx="0" cy="0"/>
          <a:chOff x="0" y="0"/>
          <a:chExt cx="0" cy="0"/>
        </a:xfrm>
      </p:grpSpPr>
      <p:sp>
        <p:nvSpPr>
          <p:cNvPr id="836" name="Google Shape;836;p92"/>
          <p:cNvSpPr txBox="1"/>
          <p:nvPr>
            <p:ph type="ctrTitle"/>
          </p:nvPr>
        </p:nvSpPr>
        <p:spPr>
          <a:xfrm>
            <a:off x="917625" y="4410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a:t>
            </a:r>
            <a:endParaRPr b="0" sz="3000">
              <a:solidFill>
                <a:schemeClr val="accent5"/>
              </a:solidFill>
              <a:latin typeface="Hepta Slab"/>
              <a:ea typeface="Hepta Slab"/>
              <a:cs typeface="Hepta Slab"/>
              <a:sym typeface="Hepta Slab"/>
            </a:endParaRPr>
          </a:p>
        </p:txBody>
      </p:sp>
      <p:sp>
        <p:nvSpPr>
          <p:cNvPr id="837" name="Google Shape;837;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838" name="Google Shape;838;p92"/>
          <p:cNvPicPr preferRelativeResize="0"/>
          <p:nvPr/>
        </p:nvPicPr>
        <p:blipFill rotWithShape="1">
          <a:blip r:embed="rId3">
            <a:alphaModFix/>
          </a:blip>
          <a:srcRect b="0" l="0" r="2066" t="0"/>
          <a:stretch/>
        </p:blipFill>
        <p:spPr>
          <a:xfrm>
            <a:off x="4876575" y="1723275"/>
            <a:ext cx="2674275" cy="2577100"/>
          </a:xfrm>
          <a:prstGeom prst="rect">
            <a:avLst/>
          </a:prstGeom>
          <a:noFill/>
          <a:ln>
            <a:noFill/>
          </a:ln>
        </p:spPr>
      </p:pic>
      <p:pic>
        <p:nvPicPr>
          <p:cNvPr id="839" name="Google Shape;839;p92"/>
          <p:cNvPicPr preferRelativeResize="0"/>
          <p:nvPr/>
        </p:nvPicPr>
        <p:blipFill>
          <a:blip r:embed="rId4">
            <a:alphaModFix/>
          </a:blip>
          <a:stretch>
            <a:fillRect/>
          </a:stretch>
        </p:blipFill>
        <p:spPr>
          <a:xfrm>
            <a:off x="1816375" y="1805250"/>
            <a:ext cx="2413150" cy="2413150"/>
          </a:xfrm>
          <a:prstGeom prst="rect">
            <a:avLst/>
          </a:prstGeom>
          <a:noFill/>
          <a:ln>
            <a:noFill/>
          </a:ln>
        </p:spPr>
      </p:pic>
      <p:sp>
        <p:nvSpPr>
          <p:cNvPr id="840" name="Google Shape;840;p92"/>
          <p:cNvSpPr txBox="1"/>
          <p:nvPr/>
        </p:nvSpPr>
        <p:spPr>
          <a:xfrm>
            <a:off x="1435375" y="1072925"/>
            <a:ext cx="666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Use the tools if they are helpful.</a:t>
            </a:r>
            <a:endParaRPr sz="1800">
              <a:latin typeface="Hepta Slab"/>
              <a:ea typeface="Hepta Slab"/>
              <a:cs typeface="Hepta Slab"/>
              <a:sym typeface="Hepta Slab"/>
            </a:endParaRPr>
          </a:p>
        </p:txBody>
      </p:sp>
      <p:sp>
        <p:nvSpPr>
          <p:cNvPr id="841" name="Google Shape;841;p92"/>
          <p:cNvSpPr txBox="1"/>
          <p:nvPr/>
        </p:nvSpPr>
        <p:spPr>
          <a:xfrm>
            <a:off x="496675" y="4360075"/>
            <a:ext cx="819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how ______ counted?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1"/>
                                        </p:tgtEl>
                                        <p:attrNameLst>
                                          <p:attrName>style.visibility</p:attrName>
                                        </p:attrNameLst>
                                      </p:cBhvr>
                                      <p:to>
                                        <p:strVal val="visible"/>
                                      </p:to>
                                    </p:set>
                                    <p:animEffect filter="fade" transition="in">
                                      <p:cBhvr>
                                        <p:cTn dur="1000"/>
                                        <p:tgtEl>
                                          <p:spTgt spid="8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45" name="Shape 845"/>
        <p:cNvGrpSpPr/>
        <p:nvPr/>
      </p:nvGrpSpPr>
      <p:grpSpPr>
        <a:xfrm>
          <a:off x="0" y="0"/>
          <a:ext cx="0" cy="0"/>
          <a:chOff x="0" y="0"/>
          <a:chExt cx="0" cy="0"/>
        </a:xfrm>
      </p:grpSpPr>
      <p:sp>
        <p:nvSpPr>
          <p:cNvPr id="846" name="Google Shape;846;p93"/>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to 10</a:t>
            </a:r>
            <a:endParaRPr b="0" sz="3000">
              <a:solidFill>
                <a:schemeClr val="accent5"/>
              </a:solidFill>
              <a:latin typeface="Hepta Slab"/>
              <a:ea typeface="Hepta Slab"/>
              <a:cs typeface="Hepta Slab"/>
              <a:sym typeface="Hepta Slab"/>
            </a:endParaRPr>
          </a:p>
        </p:txBody>
      </p:sp>
      <p:sp>
        <p:nvSpPr>
          <p:cNvPr id="847" name="Google Shape;847;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48" name="Google Shape;848;p93"/>
          <p:cNvPicPr preferRelativeResize="0"/>
          <p:nvPr/>
        </p:nvPicPr>
        <p:blipFill rotWithShape="1">
          <a:blip r:embed="rId3">
            <a:alphaModFix/>
          </a:blip>
          <a:srcRect b="0" l="0" r="3362" t="0"/>
          <a:stretch/>
        </p:blipFill>
        <p:spPr>
          <a:xfrm>
            <a:off x="3327000" y="2242350"/>
            <a:ext cx="2406275" cy="2203150"/>
          </a:xfrm>
          <a:prstGeom prst="rect">
            <a:avLst/>
          </a:prstGeom>
          <a:noFill/>
          <a:ln>
            <a:noFill/>
          </a:ln>
        </p:spPr>
      </p:pic>
      <p:sp>
        <p:nvSpPr>
          <p:cNvPr id="849" name="Google Shape;849;p93"/>
          <p:cNvSpPr/>
          <p:nvPr/>
        </p:nvSpPr>
        <p:spPr>
          <a:xfrm flipH="1">
            <a:off x="1294530" y="12163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93"/>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Let’s practice counting to 10.</a:t>
            </a:r>
            <a:endParaRPr b="1" sz="1700">
              <a:latin typeface="Quicksand"/>
              <a:ea typeface="Quicksand"/>
              <a:cs typeface="Quicksand"/>
              <a:sym typeface="Quicksand"/>
            </a:endParaRPr>
          </a:p>
        </p:txBody>
      </p:sp>
      <p:sp>
        <p:nvSpPr>
          <p:cNvPr id="851" name="Google Shape;851;p93"/>
          <p:cNvSpPr txBox="1"/>
          <p:nvPr/>
        </p:nvSpPr>
        <p:spPr>
          <a:xfrm>
            <a:off x="5909150" y="1345175"/>
            <a:ext cx="2634600" cy="233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Take turns counting to 10 with your partner.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You can clap your hands or touch the table when you say each number.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You can also think of your own movement for each number.</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1"/>
                                        </p:tgtEl>
                                        <p:attrNameLst>
                                          <p:attrName>style.visibility</p:attrName>
                                        </p:attrNameLst>
                                      </p:cBhvr>
                                      <p:to>
                                        <p:strVal val="visible"/>
                                      </p:to>
                                    </p:set>
                                    <p:animEffect filter="fade" transition="in">
                                      <p:cBhvr>
                                        <p:cTn dur="1000"/>
                                        <p:tgtEl>
                                          <p:spTgt spid="8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55" name="Shape 855"/>
        <p:cNvGrpSpPr/>
        <p:nvPr/>
      </p:nvGrpSpPr>
      <p:grpSpPr>
        <a:xfrm>
          <a:off x="0" y="0"/>
          <a:ext cx="0" cy="0"/>
          <a:chOff x="0" y="0"/>
          <a:chExt cx="0" cy="0"/>
        </a:xfrm>
      </p:grpSpPr>
      <p:sp>
        <p:nvSpPr>
          <p:cNvPr id="856" name="Google Shape;856;p94"/>
          <p:cNvSpPr txBox="1"/>
          <p:nvPr>
            <p:ph type="ctrTitle"/>
          </p:nvPr>
        </p:nvSpPr>
        <p:spPr>
          <a:xfrm>
            <a:off x="1491750" y="647775"/>
            <a:ext cx="61605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Introduce Pattern Blocks, Get and Build</a:t>
            </a:r>
            <a:endParaRPr b="0" sz="3000">
              <a:solidFill>
                <a:schemeClr val="accent5"/>
              </a:solidFill>
              <a:latin typeface="Hepta Slab"/>
              <a:ea typeface="Hepta Slab"/>
              <a:cs typeface="Hepta Slab"/>
              <a:sym typeface="Hepta Slab"/>
            </a:endParaRPr>
          </a:p>
        </p:txBody>
      </p:sp>
      <p:sp>
        <p:nvSpPr>
          <p:cNvPr id="857" name="Google Shape;857;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858" name="Google Shape;858;p94"/>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859" name="Google Shape;859;p94"/>
          <p:cNvPicPr preferRelativeResize="0"/>
          <p:nvPr/>
        </p:nvPicPr>
        <p:blipFill>
          <a:blip r:embed="rId3">
            <a:alphaModFix/>
          </a:blip>
          <a:stretch>
            <a:fillRect/>
          </a:stretch>
        </p:blipFill>
        <p:spPr>
          <a:xfrm>
            <a:off x="3180123" y="1642500"/>
            <a:ext cx="3089599" cy="2779600"/>
          </a:xfrm>
          <a:prstGeom prst="rect">
            <a:avLst/>
          </a:prstGeom>
          <a:noFill/>
          <a:ln>
            <a:noFill/>
          </a:ln>
        </p:spPr>
      </p:pic>
      <p:sp>
        <p:nvSpPr>
          <p:cNvPr id="860" name="Google Shape;860;p94"/>
          <p:cNvSpPr txBox="1"/>
          <p:nvPr/>
        </p:nvSpPr>
        <p:spPr>
          <a:xfrm>
            <a:off x="2314275" y="1277375"/>
            <a:ext cx="4539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861" name="Google Shape;861;p94"/>
          <p:cNvSpPr txBox="1"/>
          <p:nvPr/>
        </p:nvSpPr>
        <p:spPr>
          <a:xfrm>
            <a:off x="500050" y="1677575"/>
            <a:ext cx="25704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This shows you which pattern blocks you need. Work with your partner to take out all of the pattern blocks that you need.</a:t>
            </a:r>
            <a:endParaRPr sz="1800">
              <a:latin typeface="Hepta Slab"/>
              <a:ea typeface="Hepta Slab"/>
              <a:cs typeface="Hepta Slab"/>
              <a:sym typeface="Hepta Slab"/>
            </a:endParaRPr>
          </a:p>
        </p:txBody>
      </p:sp>
      <p:sp>
        <p:nvSpPr>
          <p:cNvPr id="862" name="Google Shape;862;p94"/>
          <p:cNvSpPr txBox="1"/>
          <p:nvPr/>
        </p:nvSpPr>
        <p:spPr>
          <a:xfrm>
            <a:off x="6450725" y="1601375"/>
            <a:ext cx="20769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Now you can use your pattern blocks to create whatever you’d like. You can make a robot or a design or something else.</a:t>
            </a:r>
            <a:endParaRPr sz="1800">
              <a:latin typeface="Hepta Slab"/>
              <a:ea typeface="Hepta Slab"/>
              <a:cs typeface="Hepta Slab"/>
              <a:sym typeface="Hepta Slab"/>
            </a:endParaRPr>
          </a:p>
        </p:txBody>
      </p:sp>
      <p:sp>
        <p:nvSpPr>
          <p:cNvPr id="863" name="Google Shape;863;p94"/>
          <p:cNvSpPr txBox="1"/>
          <p:nvPr/>
        </p:nvSpPr>
        <p:spPr>
          <a:xfrm>
            <a:off x="544475" y="4395850"/>
            <a:ext cx="7775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did you figure out how many pattern blocks you needed?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1000"/>
                                        <p:tgtEl>
                                          <p:spTgt spid="8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2"/>
                                        </p:tgtEl>
                                        <p:attrNameLst>
                                          <p:attrName>style.visibility</p:attrName>
                                        </p:attrNameLst>
                                      </p:cBhvr>
                                      <p:to>
                                        <p:strVal val="visible"/>
                                      </p:to>
                                    </p:set>
                                    <p:animEffect filter="fade" transition="in">
                                      <p:cBhvr>
                                        <p:cTn dur="1000"/>
                                        <p:tgtEl>
                                          <p:spTgt spid="8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3"/>
                                        </p:tgtEl>
                                        <p:attrNameLst>
                                          <p:attrName>style.visibility</p:attrName>
                                        </p:attrNameLst>
                                      </p:cBhvr>
                                      <p:to>
                                        <p:strVal val="visible"/>
                                      </p:to>
                                    </p:set>
                                    <p:animEffect filter="fade" transition="in">
                                      <p:cBhvr>
                                        <p:cTn dur="1000"/>
                                        <p:tgtEl>
                                          <p:spTgt spid="8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67" name="Shape 867"/>
        <p:cNvGrpSpPr/>
        <p:nvPr/>
      </p:nvGrpSpPr>
      <p:grpSpPr>
        <a:xfrm>
          <a:off x="0" y="0"/>
          <a:ext cx="0" cy="0"/>
          <a:chOff x="0" y="0"/>
          <a:chExt cx="0" cy="0"/>
        </a:xfrm>
      </p:grpSpPr>
      <p:sp>
        <p:nvSpPr>
          <p:cNvPr id="868" name="Google Shape;868;p95"/>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869" name="Google Shape;869;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870" name="Google Shape;870;p95"/>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871" name="Google Shape;871;p95"/>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872" name="Google Shape;872;p95"/>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873" name="Google Shape;873;p95"/>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874" name="Google Shape;874;p95"/>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78" name="Shape 878"/>
        <p:cNvGrpSpPr/>
        <p:nvPr/>
      </p:nvGrpSpPr>
      <p:grpSpPr>
        <a:xfrm>
          <a:off x="0" y="0"/>
          <a:ext cx="0" cy="0"/>
          <a:chOff x="0" y="0"/>
          <a:chExt cx="0" cy="0"/>
        </a:xfrm>
      </p:grpSpPr>
      <p:sp>
        <p:nvSpPr>
          <p:cNvPr id="879" name="Google Shape;879;p96"/>
          <p:cNvSpPr txBox="1"/>
          <p:nvPr>
            <p:ph type="ctrTitle"/>
          </p:nvPr>
        </p:nvSpPr>
        <p:spPr>
          <a:xfrm>
            <a:off x="1317650" y="809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counted collections of objects.</a:t>
            </a:r>
            <a:r>
              <a:rPr lang="en" sz="1800">
                <a:solidFill>
                  <a:schemeClr val="accent5"/>
                </a:solidFill>
                <a:latin typeface="Hepta Slab"/>
                <a:ea typeface="Hepta Slab"/>
                <a:cs typeface="Hepta Slab"/>
                <a:sym typeface="Hepta Slab"/>
              </a:rPr>
              <a:t>  </a:t>
            </a:r>
            <a:endParaRPr sz="3000">
              <a:solidFill>
                <a:schemeClr val="accent4"/>
              </a:solidFill>
              <a:latin typeface="Hepta Slab"/>
              <a:ea typeface="Hepta Slab"/>
              <a:cs typeface="Hepta Slab"/>
              <a:sym typeface="Hepta Slab"/>
            </a:endParaRPr>
          </a:p>
        </p:txBody>
      </p:sp>
      <p:sp>
        <p:nvSpPr>
          <p:cNvPr id="880" name="Google Shape;880;p9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81" name="Google Shape;881;p96"/>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882" name="Google Shape;882;p96"/>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883" name="Google Shape;883;p96"/>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884" name="Google Shape;884;p96"/>
          <p:cNvSpPr/>
          <p:nvPr/>
        </p:nvSpPr>
        <p:spPr>
          <a:xfrm flipH="1">
            <a:off x="1294530" y="12163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5" name="Google Shape;885;p96"/>
          <p:cNvPicPr preferRelativeResize="0"/>
          <p:nvPr/>
        </p:nvPicPr>
        <p:blipFill rotWithShape="1">
          <a:blip r:embed="rId3">
            <a:alphaModFix/>
          </a:blip>
          <a:srcRect b="0" l="0" r="2657" t="0"/>
          <a:stretch/>
        </p:blipFill>
        <p:spPr>
          <a:xfrm>
            <a:off x="3485925" y="2345075"/>
            <a:ext cx="2455525" cy="2232050"/>
          </a:xfrm>
          <a:prstGeom prst="rect">
            <a:avLst/>
          </a:prstGeom>
          <a:noFill/>
          <a:ln>
            <a:noFill/>
          </a:ln>
        </p:spPr>
      </p:pic>
      <p:sp>
        <p:nvSpPr>
          <p:cNvPr id="886" name="Google Shape;886;p96"/>
          <p:cNvSpPr txBox="1"/>
          <p:nvPr/>
        </p:nvSpPr>
        <p:spPr>
          <a:xfrm>
            <a:off x="1402125" y="1695850"/>
            <a:ext cx="17613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Where do you see people count?</a:t>
            </a:r>
            <a:endParaRPr b="1" sz="1700">
              <a:latin typeface="Quicksand"/>
              <a:ea typeface="Quicksand"/>
              <a:cs typeface="Quicksand"/>
              <a:sym typeface="Quicksan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90" name="Shape 890"/>
        <p:cNvGrpSpPr/>
        <p:nvPr/>
      </p:nvGrpSpPr>
      <p:grpSpPr>
        <a:xfrm>
          <a:off x="0" y="0"/>
          <a:ext cx="0" cy="0"/>
          <a:chOff x="0" y="0"/>
          <a:chExt cx="0" cy="0"/>
        </a:xfrm>
      </p:grpSpPr>
      <p:sp>
        <p:nvSpPr>
          <p:cNvPr id="891" name="Google Shape;891;p97"/>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How Many Are There? (Part 2)</a:t>
            </a:r>
            <a:endParaRPr sz="4400">
              <a:solidFill>
                <a:srgbClr val="434343"/>
              </a:solidFill>
              <a:latin typeface="Hepta Slab"/>
              <a:ea typeface="Hepta Slab"/>
              <a:cs typeface="Hepta Slab"/>
              <a:sym typeface="Hepta Slab"/>
            </a:endParaRPr>
          </a:p>
        </p:txBody>
      </p:sp>
      <p:sp>
        <p:nvSpPr>
          <p:cNvPr id="892" name="Google Shape;892;p97"/>
          <p:cNvSpPr txBox="1"/>
          <p:nvPr/>
        </p:nvSpPr>
        <p:spPr>
          <a:xfrm>
            <a:off x="2642025" y="26875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collections of objects.</a:t>
            </a:r>
            <a:endParaRPr>
              <a:latin typeface="Quicksand"/>
              <a:ea typeface="Quicksand"/>
              <a:cs typeface="Quicksand"/>
              <a:sym typeface="Quicksand"/>
            </a:endParaRPr>
          </a:p>
        </p:txBody>
      </p:sp>
      <p:sp>
        <p:nvSpPr>
          <p:cNvPr id="893" name="Google Shape;893;p97"/>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K.CC..A.1, K.CC.B.4, </a:t>
            </a:r>
            <a:r>
              <a:rPr lang="en" sz="1100">
                <a:latin typeface="Quicksand"/>
                <a:ea typeface="Quicksand"/>
                <a:cs typeface="Quicksand"/>
                <a:sym typeface="Quicksand"/>
              </a:rPr>
              <a:t>K.CC.C.6</a:t>
            </a:r>
            <a:endParaRPr sz="1100">
              <a:latin typeface="Quicksand"/>
              <a:ea typeface="Quicksand"/>
              <a:cs typeface="Quicksand"/>
              <a:sym typeface="Quicksand"/>
            </a:endParaRPr>
          </a:p>
        </p:txBody>
      </p:sp>
      <p:sp>
        <p:nvSpPr>
          <p:cNvPr id="895" name="Google Shape;895;p97"/>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899" name="Shape 899"/>
        <p:cNvGrpSpPr/>
        <p:nvPr/>
      </p:nvGrpSpPr>
      <p:grpSpPr>
        <a:xfrm>
          <a:off x="0" y="0"/>
          <a:ext cx="0" cy="0"/>
          <a:chOff x="0" y="0"/>
          <a:chExt cx="0" cy="0"/>
        </a:xfrm>
      </p:grpSpPr>
      <p:sp>
        <p:nvSpPr>
          <p:cNvPr id="900" name="Google Shape;900;p98"/>
          <p:cNvSpPr txBox="1"/>
          <p:nvPr>
            <p:ph type="ctrTitle"/>
          </p:nvPr>
        </p:nvSpPr>
        <p:spPr>
          <a:xfrm>
            <a:off x="685775" y="3439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Questions About Us</a:t>
            </a:r>
            <a:endParaRPr b="0" sz="3000">
              <a:solidFill>
                <a:schemeClr val="accent5"/>
              </a:solidFill>
              <a:latin typeface="Hepta Slab"/>
              <a:ea typeface="Hepta Slab"/>
              <a:cs typeface="Hepta Slab"/>
              <a:sym typeface="Hepta Slab"/>
            </a:endParaRPr>
          </a:p>
        </p:txBody>
      </p:sp>
      <p:sp>
        <p:nvSpPr>
          <p:cNvPr id="901" name="Google Shape;901;p98"/>
          <p:cNvSpPr txBox="1"/>
          <p:nvPr>
            <p:ph idx="4294967295" type="title"/>
          </p:nvPr>
        </p:nvSpPr>
        <p:spPr>
          <a:xfrm>
            <a:off x="1373550" y="9757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Hepta Slab"/>
                <a:ea typeface="Hepta Slab"/>
                <a:cs typeface="Hepta Slab"/>
                <a:sym typeface="Hepta Slab"/>
              </a:rPr>
              <a:t>We need to figure out how many of us are here.  How can we make sure that we count each person 1 time</a:t>
            </a:r>
            <a:r>
              <a:rPr lang="en">
                <a:latin typeface="Hepta Slab"/>
                <a:ea typeface="Hepta Slab"/>
                <a:cs typeface="Hepta Slab"/>
                <a:sym typeface="Hepta Slab"/>
              </a:rPr>
              <a:t>?</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Hepta Slab"/>
                <a:ea typeface="Hepta Slab"/>
                <a:cs typeface="Hepta Slab"/>
                <a:sym typeface="Hepta Slab"/>
              </a:rPr>
              <a:t>How many of us are here today?</a:t>
            </a:r>
            <a:endParaRPr>
              <a:latin typeface="Hepta Slab"/>
              <a:ea typeface="Hepta Slab"/>
              <a:cs typeface="Hepta Slab"/>
              <a:sym typeface="Hepta Slab"/>
            </a:endParaRPr>
          </a:p>
          <a:p>
            <a:pPr indent="0" lvl="0" marL="0" rtl="0" algn="ctr">
              <a:spcBef>
                <a:spcPts val="0"/>
              </a:spcBef>
              <a:spcAft>
                <a:spcPts val="0"/>
              </a:spcAft>
              <a:buNone/>
            </a:pPr>
            <a:r>
              <a:rPr lang="en">
                <a:latin typeface="Hepta Slab"/>
                <a:ea typeface="Hepta Slab"/>
                <a:cs typeface="Hepta Slab"/>
                <a:sym typeface="Hepta Slab"/>
              </a:rPr>
              <a:t>_______</a:t>
            </a:r>
            <a:endParaRPr>
              <a:latin typeface="Hepta Slab"/>
              <a:ea typeface="Hepta Slab"/>
              <a:cs typeface="Hepta Slab"/>
              <a:sym typeface="Hepta Slab"/>
            </a:endParaRPr>
          </a:p>
        </p:txBody>
      </p:sp>
      <p:sp>
        <p:nvSpPr>
          <p:cNvPr id="902" name="Google Shape;902;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3" name="Google Shape;903;p98"/>
          <p:cNvSpPr txBox="1"/>
          <p:nvPr/>
        </p:nvSpPr>
        <p:spPr>
          <a:xfrm>
            <a:off x="499925" y="4355825"/>
            <a:ext cx="814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Did we count everyone one time? How do you know?</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3"/>
                                        </p:tgtEl>
                                        <p:attrNameLst>
                                          <p:attrName>style.visibility</p:attrName>
                                        </p:attrNameLst>
                                      </p:cBhvr>
                                      <p:to>
                                        <p:strVal val="visible"/>
                                      </p:to>
                                    </p:set>
                                    <p:animEffect filter="fade" transition="in">
                                      <p:cBhvr>
                                        <p:cTn dur="1000"/>
                                        <p:tgtEl>
                                          <p:spTgt spid="9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07" name="Shape 907"/>
        <p:cNvGrpSpPr/>
        <p:nvPr/>
      </p:nvGrpSpPr>
      <p:grpSpPr>
        <a:xfrm>
          <a:off x="0" y="0"/>
          <a:ext cx="0" cy="0"/>
          <a:chOff x="0" y="0"/>
          <a:chExt cx="0" cy="0"/>
        </a:xfrm>
      </p:grpSpPr>
      <p:sp>
        <p:nvSpPr>
          <p:cNvPr id="908" name="Google Shape;908;p99"/>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a:t>
            </a:r>
            <a:endParaRPr b="0" sz="3000">
              <a:solidFill>
                <a:schemeClr val="accent5"/>
              </a:solidFill>
              <a:latin typeface="Hepta Slab"/>
              <a:ea typeface="Hepta Slab"/>
              <a:cs typeface="Hepta Slab"/>
              <a:sym typeface="Hepta Slab"/>
            </a:endParaRPr>
          </a:p>
        </p:txBody>
      </p:sp>
      <p:sp>
        <p:nvSpPr>
          <p:cNvPr id="909" name="Google Shape;909;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10" name="Google Shape;910;p99"/>
          <p:cNvPicPr preferRelativeResize="0"/>
          <p:nvPr/>
        </p:nvPicPr>
        <p:blipFill>
          <a:blip r:embed="rId3">
            <a:alphaModFix/>
          </a:blip>
          <a:stretch>
            <a:fillRect/>
          </a:stretch>
        </p:blipFill>
        <p:spPr>
          <a:xfrm>
            <a:off x="4503400" y="1597624"/>
            <a:ext cx="3265725" cy="2286000"/>
          </a:xfrm>
          <a:prstGeom prst="rect">
            <a:avLst/>
          </a:prstGeom>
          <a:noFill/>
          <a:ln>
            <a:noFill/>
          </a:ln>
        </p:spPr>
      </p:pic>
      <p:pic>
        <p:nvPicPr>
          <p:cNvPr id="911" name="Google Shape;911;p99"/>
          <p:cNvPicPr preferRelativeResize="0"/>
          <p:nvPr/>
        </p:nvPicPr>
        <p:blipFill>
          <a:blip r:embed="rId4">
            <a:alphaModFix/>
          </a:blip>
          <a:stretch>
            <a:fillRect/>
          </a:stretch>
        </p:blipFill>
        <p:spPr>
          <a:xfrm>
            <a:off x="1527850" y="1669059"/>
            <a:ext cx="2143125" cy="2143125"/>
          </a:xfrm>
          <a:prstGeom prst="rect">
            <a:avLst/>
          </a:prstGeom>
          <a:noFill/>
          <a:ln>
            <a:noFill/>
          </a:ln>
        </p:spPr>
      </p:pic>
      <p:sp>
        <p:nvSpPr>
          <p:cNvPr id="912" name="Google Shape;912;p99"/>
          <p:cNvSpPr txBox="1"/>
          <p:nvPr/>
        </p:nvSpPr>
        <p:spPr>
          <a:xfrm>
            <a:off x="728575" y="11580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a:t>
            </a:r>
            <a:endParaRPr sz="1800">
              <a:solidFill>
                <a:schemeClr val="dk1"/>
              </a:solidFill>
              <a:latin typeface="Hepta Slab"/>
              <a:ea typeface="Hepta Slab"/>
              <a:cs typeface="Hepta Slab"/>
              <a:sym typeface="Hepta Slab"/>
            </a:endParaRPr>
          </a:p>
        </p:txBody>
      </p:sp>
      <p:sp>
        <p:nvSpPr>
          <p:cNvPr id="913" name="Google Shape;913;p99"/>
          <p:cNvSpPr txBox="1"/>
          <p:nvPr/>
        </p:nvSpPr>
        <p:spPr>
          <a:xfrm>
            <a:off x="496675" y="4360075"/>
            <a:ext cx="819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how ______ counted?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1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17" name="Shape 917"/>
        <p:cNvGrpSpPr/>
        <p:nvPr/>
      </p:nvGrpSpPr>
      <p:grpSpPr>
        <a:xfrm>
          <a:off x="0" y="0"/>
          <a:ext cx="0" cy="0"/>
          <a:chOff x="0" y="0"/>
          <a:chExt cx="0" cy="0"/>
        </a:xfrm>
      </p:grpSpPr>
      <p:sp>
        <p:nvSpPr>
          <p:cNvPr id="918" name="Google Shape;918;p100"/>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Pairing Objects and Numbers</a:t>
            </a:r>
            <a:endParaRPr b="0" sz="3000">
              <a:solidFill>
                <a:schemeClr val="accent5"/>
              </a:solidFill>
              <a:latin typeface="Hepta Slab"/>
              <a:ea typeface="Hepta Slab"/>
              <a:cs typeface="Hepta Slab"/>
              <a:sym typeface="Hepta Slab"/>
            </a:endParaRPr>
          </a:p>
        </p:txBody>
      </p:sp>
      <p:sp>
        <p:nvSpPr>
          <p:cNvPr id="919" name="Google Shape;919;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20" name="Google Shape;920;p100"/>
          <p:cNvPicPr preferRelativeResize="0"/>
          <p:nvPr/>
        </p:nvPicPr>
        <p:blipFill rotWithShape="1">
          <a:blip r:embed="rId3">
            <a:alphaModFix/>
          </a:blip>
          <a:srcRect b="0" l="0" r="2723" t="0"/>
          <a:stretch/>
        </p:blipFill>
        <p:spPr>
          <a:xfrm>
            <a:off x="3367050" y="2352375"/>
            <a:ext cx="2134025" cy="1940975"/>
          </a:xfrm>
          <a:prstGeom prst="rect">
            <a:avLst/>
          </a:prstGeom>
          <a:noFill/>
          <a:ln>
            <a:noFill/>
          </a:ln>
        </p:spPr>
      </p:pic>
      <p:sp>
        <p:nvSpPr>
          <p:cNvPr id="921" name="Google Shape;921;p100"/>
          <p:cNvSpPr/>
          <p:nvPr/>
        </p:nvSpPr>
        <p:spPr>
          <a:xfrm flipH="1">
            <a:off x="1294530" y="1216375"/>
            <a:ext cx="1976493" cy="19968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00"/>
          <p:cNvSpPr txBox="1"/>
          <p:nvPr/>
        </p:nvSpPr>
        <p:spPr>
          <a:xfrm>
            <a:off x="1548800" y="1722225"/>
            <a:ext cx="1664400" cy="11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Livvic"/>
                <a:ea typeface="Livvic"/>
                <a:cs typeface="Livvic"/>
                <a:sym typeface="Livvic"/>
              </a:rPr>
              <a:t>Let’s practice counting to 10.</a:t>
            </a:r>
            <a:endParaRPr sz="1700">
              <a:latin typeface="Livvic"/>
              <a:ea typeface="Livvic"/>
              <a:cs typeface="Livvic"/>
              <a:sym typeface="Livvic"/>
            </a:endParaRPr>
          </a:p>
        </p:txBody>
      </p:sp>
      <p:sp>
        <p:nvSpPr>
          <p:cNvPr id="923" name="Google Shape;923;p100"/>
          <p:cNvSpPr txBox="1"/>
          <p:nvPr/>
        </p:nvSpPr>
        <p:spPr>
          <a:xfrm>
            <a:off x="5805250" y="1366150"/>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Hepta Slab"/>
                <a:ea typeface="Hepta Slab"/>
                <a:cs typeface="Hepta Slab"/>
                <a:sym typeface="Hepta Slab"/>
              </a:rPr>
              <a:t>Move the objects in your collection into the bucket one at a time. Say a number each time you put an object in the bucket.”</a:t>
            </a:r>
            <a:endParaRPr sz="1800">
              <a:latin typeface="Hepta Slab"/>
              <a:ea typeface="Hepta Slab"/>
              <a:cs typeface="Hepta Slab"/>
              <a:sym typeface="Hepta Slab"/>
            </a:endParaRPr>
          </a:p>
        </p:txBody>
      </p:sp>
      <p:sp>
        <p:nvSpPr>
          <p:cNvPr id="924" name="Google Shape;924;p100"/>
          <p:cNvSpPr txBox="1"/>
          <p:nvPr/>
        </p:nvSpPr>
        <p:spPr>
          <a:xfrm>
            <a:off x="5620900" y="3470650"/>
            <a:ext cx="3000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1"/>
                </a:solidFill>
                <a:latin typeface="Hepta Slab"/>
                <a:ea typeface="Hepta Slab"/>
                <a:cs typeface="Hepta Slab"/>
                <a:sym typeface="Hepta Slab"/>
              </a:rPr>
              <a:t>Why do we say one number as we move each object?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4"/>
                                        </p:tgtEl>
                                        <p:attrNameLst>
                                          <p:attrName>style.visibility</p:attrName>
                                        </p:attrNameLst>
                                      </p:cBhvr>
                                      <p:to>
                                        <p:strVal val="visible"/>
                                      </p:to>
                                    </p:set>
                                    <p:animEffect filter="fade" transition="in">
                                      <p:cBhvr>
                                        <p:cTn dur="1000"/>
                                        <p:tgtEl>
                                          <p:spTgt spid="9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28" name="Shape 928"/>
        <p:cNvGrpSpPr/>
        <p:nvPr/>
      </p:nvGrpSpPr>
      <p:grpSpPr>
        <a:xfrm>
          <a:off x="0" y="0"/>
          <a:ext cx="0" cy="0"/>
          <a:chOff x="0" y="0"/>
          <a:chExt cx="0" cy="0"/>
        </a:xfrm>
      </p:grpSpPr>
      <p:sp>
        <p:nvSpPr>
          <p:cNvPr id="929" name="Google Shape;929;p101"/>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930" name="Google Shape;930;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931" name="Google Shape;931;p101"/>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932" name="Google Shape;932;p101"/>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933" name="Google Shape;933;p101"/>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934" name="Google Shape;934;p101"/>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935" name="Google Shape;935;p101"/>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39" name="Shape 939"/>
        <p:cNvGrpSpPr/>
        <p:nvPr/>
      </p:nvGrpSpPr>
      <p:grpSpPr>
        <a:xfrm>
          <a:off x="0" y="0"/>
          <a:ext cx="0" cy="0"/>
          <a:chOff x="0" y="0"/>
          <a:chExt cx="0" cy="0"/>
        </a:xfrm>
      </p:grpSpPr>
      <p:sp>
        <p:nvSpPr>
          <p:cNvPr id="940" name="Google Shape;940;p102"/>
          <p:cNvSpPr txBox="1"/>
          <p:nvPr>
            <p:ph type="ctrTitle"/>
          </p:nvPr>
        </p:nvSpPr>
        <p:spPr>
          <a:xfrm>
            <a:off x="1317650" y="80900"/>
            <a:ext cx="62763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Hepta Slab"/>
                <a:ea typeface="Hepta Slab"/>
                <a:cs typeface="Hepta Slab"/>
                <a:sym typeface="Hepta Slab"/>
              </a:rPr>
              <a:t>Today we counted collections of objects.</a:t>
            </a:r>
            <a:r>
              <a:rPr lang="en" sz="1800">
                <a:solidFill>
                  <a:schemeClr val="accent5"/>
                </a:solidFill>
                <a:latin typeface="Hepta Slab"/>
                <a:ea typeface="Hepta Slab"/>
                <a:cs typeface="Hepta Slab"/>
                <a:sym typeface="Hepta Slab"/>
              </a:rPr>
              <a:t>  </a:t>
            </a:r>
            <a:endParaRPr sz="3000">
              <a:solidFill>
                <a:schemeClr val="accent4"/>
              </a:solidFill>
              <a:latin typeface="Hepta Slab"/>
              <a:ea typeface="Hepta Slab"/>
              <a:cs typeface="Hepta Slab"/>
              <a:sym typeface="Hepta Slab"/>
            </a:endParaRPr>
          </a:p>
        </p:txBody>
      </p:sp>
      <p:sp>
        <p:nvSpPr>
          <p:cNvPr id="941" name="Google Shape;941;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42" name="Google Shape;942;p10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943" name="Google Shape;943;p10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944" name="Google Shape;944;p102"/>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945" name="Google Shape;945;p102"/>
          <p:cNvSpPr/>
          <p:nvPr/>
        </p:nvSpPr>
        <p:spPr>
          <a:xfrm flipH="1">
            <a:off x="1294525" y="1216375"/>
            <a:ext cx="2412974" cy="20226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6" name="Google Shape;946;p102"/>
          <p:cNvPicPr preferRelativeResize="0"/>
          <p:nvPr/>
        </p:nvPicPr>
        <p:blipFill rotWithShape="1">
          <a:blip r:embed="rId3">
            <a:alphaModFix/>
          </a:blip>
          <a:srcRect b="0" l="0" r="2343" t="0"/>
          <a:stretch/>
        </p:blipFill>
        <p:spPr>
          <a:xfrm>
            <a:off x="3887250" y="2353075"/>
            <a:ext cx="2463525" cy="2232050"/>
          </a:xfrm>
          <a:prstGeom prst="rect">
            <a:avLst/>
          </a:prstGeom>
          <a:noFill/>
          <a:ln>
            <a:noFill/>
          </a:ln>
        </p:spPr>
      </p:pic>
      <p:sp>
        <p:nvSpPr>
          <p:cNvPr id="947" name="Google Shape;947;p102"/>
          <p:cNvSpPr txBox="1"/>
          <p:nvPr/>
        </p:nvSpPr>
        <p:spPr>
          <a:xfrm>
            <a:off x="1722200" y="1479650"/>
            <a:ext cx="17637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What is something you can count at home?</a:t>
            </a:r>
            <a:endParaRPr b="1" sz="1700">
              <a:latin typeface="Quicksand"/>
              <a:ea typeface="Quicksand"/>
              <a:cs typeface="Quicksand"/>
              <a:sym typeface="Quicksa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51" name="Shape 951"/>
        <p:cNvGrpSpPr/>
        <p:nvPr/>
      </p:nvGrpSpPr>
      <p:grpSpPr>
        <a:xfrm>
          <a:off x="0" y="0"/>
          <a:ext cx="0" cy="0"/>
          <a:chOff x="0" y="0"/>
          <a:chExt cx="0" cy="0"/>
        </a:xfrm>
      </p:grpSpPr>
      <p:sp>
        <p:nvSpPr>
          <p:cNvPr id="952" name="Google Shape;952;p103"/>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Answer “How Many” Questions</a:t>
            </a:r>
            <a:endParaRPr sz="4400">
              <a:solidFill>
                <a:srgbClr val="434343"/>
              </a:solidFill>
              <a:latin typeface="Hepta Slab"/>
              <a:ea typeface="Hepta Slab"/>
              <a:cs typeface="Hepta Slab"/>
              <a:sym typeface="Hepta Slab"/>
            </a:endParaRPr>
          </a:p>
        </p:txBody>
      </p:sp>
      <p:sp>
        <p:nvSpPr>
          <p:cNvPr id="953" name="Google Shape;953;p103"/>
          <p:cNvSpPr txBox="1"/>
          <p:nvPr/>
        </p:nvSpPr>
        <p:spPr>
          <a:xfrm>
            <a:off x="2642025" y="261132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to figure out how many objects are in our collections.</a:t>
            </a:r>
            <a:endParaRPr>
              <a:latin typeface="Quicksand"/>
              <a:ea typeface="Quicksand"/>
              <a:cs typeface="Quicksand"/>
              <a:sym typeface="Quicksand"/>
            </a:endParaRPr>
          </a:p>
        </p:txBody>
      </p:sp>
      <p:sp>
        <p:nvSpPr>
          <p:cNvPr id="954" name="Google Shape;954;p103"/>
          <p:cNvSpPr/>
          <p:nvPr/>
        </p:nvSpPr>
        <p:spPr>
          <a:xfrm>
            <a:off x="2198127" y="26891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K.CC.B.4, K.CC.A.1, </a:t>
            </a:r>
            <a:r>
              <a:rPr lang="en" sz="1100">
                <a:solidFill>
                  <a:schemeClr val="dk1"/>
                </a:solidFill>
                <a:latin typeface="Quicksand"/>
                <a:ea typeface="Quicksand"/>
                <a:cs typeface="Quicksand"/>
                <a:sym typeface="Quicksand"/>
              </a:rPr>
              <a:t>K.CC.C.6</a:t>
            </a:r>
            <a:endParaRPr sz="1100">
              <a:latin typeface="Quicksand"/>
              <a:ea typeface="Quicksand"/>
              <a:cs typeface="Quicksand"/>
              <a:sym typeface="Quicksand"/>
            </a:endParaRPr>
          </a:p>
        </p:txBody>
      </p:sp>
      <p:sp>
        <p:nvSpPr>
          <p:cNvPr id="956" name="Google Shape;956;p103"/>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0" name="Shape 960"/>
        <p:cNvGrpSpPr/>
        <p:nvPr/>
      </p:nvGrpSpPr>
      <p:grpSpPr>
        <a:xfrm>
          <a:off x="0" y="0"/>
          <a:ext cx="0" cy="0"/>
          <a:chOff x="0" y="0"/>
          <a:chExt cx="0" cy="0"/>
        </a:xfrm>
      </p:grpSpPr>
      <p:sp>
        <p:nvSpPr>
          <p:cNvPr id="961" name="Google Shape;961;p104"/>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Questions About Us</a:t>
            </a:r>
            <a:endParaRPr b="0" sz="3000">
              <a:solidFill>
                <a:schemeClr val="accent5"/>
              </a:solidFill>
              <a:latin typeface="Hepta Slab"/>
              <a:ea typeface="Hepta Slab"/>
              <a:cs typeface="Hepta Slab"/>
              <a:sym typeface="Hepta Slab"/>
            </a:endParaRPr>
          </a:p>
        </p:txBody>
      </p:sp>
      <p:sp>
        <p:nvSpPr>
          <p:cNvPr id="962" name="Google Shape;962;p104"/>
          <p:cNvSpPr txBox="1"/>
          <p:nvPr>
            <p:ph idx="4294967295" type="title"/>
          </p:nvPr>
        </p:nvSpPr>
        <p:spPr>
          <a:xfrm>
            <a:off x="1373550" y="1204325"/>
            <a:ext cx="63969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How can we show how many of us are here today?</a:t>
            </a:r>
            <a:endParaRPr sz="1800">
              <a:latin typeface="Hepta Slab"/>
              <a:ea typeface="Hepta Slab"/>
              <a:cs typeface="Hepta Slab"/>
              <a:sym typeface="Hepta Slab"/>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rPr lang="en" sz="1700">
                <a:latin typeface="Hepta Slab"/>
                <a:ea typeface="Hepta Slab"/>
                <a:cs typeface="Hepta Slab"/>
                <a:sym typeface="Hepta Slab"/>
              </a:rPr>
              <a:t>How can we figure out how many of us are here?</a:t>
            </a:r>
            <a:endParaRPr sz="1700">
              <a:latin typeface="Hepta Slab"/>
              <a:ea typeface="Hepta Slab"/>
              <a:cs typeface="Hepta Slab"/>
              <a:sym typeface="Hepta Slab"/>
            </a:endParaRPr>
          </a:p>
          <a:p>
            <a:pPr indent="0" lvl="0" marL="0" rtl="0" algn="ctr">
              <a:spcBef>
                <a:spcPts val="0"/>
              </a:spcBef>
              <a:spcAft>
                <a:spcPts val="0"/>
              </a:spcAft>
              <a:buNone/>
            </a:pPr>
            <a:r>
              <a:t/>
            </a:r>
            <a:endParaRPr sz="13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How many of us are here today?</a:t>
            </a:r>
            <a:endParaRPr sz="1700">
              <a:latin typeface="Hepta Slab"/>
              <a:ea typeface="Hepta Slab"/>
              <a:cs typeface="Hepta Slab"/>
              <a:sym typeface="Hepta Slab"/>
            </a:endParaRPr>
          </a:p>
          <a:p>
            <a:pPr indent="0" lvl="0" marL="0" rtl="0" algn="ctr">
              <a:spcBef>
                <a:spcPts val="0"/>
              </a:spcBef>
              <a:spcAft>
                <a:spcPts val="0"/>
              </a:spcAft>
              <a:buNone/>
            </a:pPr>
            <a:r>
              <a:t/>
            </a:r>
            <a:endParaRPr sz="11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_______</a:t>
            </a:r>
            <a:endParaRPr sz="1700">
              <a:latin typeface="Hepta Slab"/>
              <a:ea typeface="Hepta Slab"/>
              <a:cs typeface="Hepta Slab"/>
              <a:sym typeface="Hepta Slab"/>
            </a:endParaRPr>
          </a:p>
        </p:txBody>
      </p:sp>
      <p:sp>
        <p:nvSpPr>
          <p:cNvPr id="963" name="Google Shape;963;p10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64" name="Google Shape;964;p104"/>
          <p:cNvSpPr txBox="1"/>
          <p:nvPr/>
        </p:nvSpPr>
        <p:spPr>
          <a:xfrm>
            <a:off x="572375" y="4315775"/>
            <a:ext cx="799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did we do to show each student in our class?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4"/>
                                        </p:tgtEl>
                                        <p:attrNameLst>
                                          <p:attrName>style.visibility</p:attrName>
                                        </p:attrNameLst>
                                      </p:cBhvr>
                                      <p:to>
                                        <p:strVal val="visible"/>
                                      </p:to>
                                    </p:set>
                                    <p:animEffect filter="fade" transition="in">
                                      <p:cBhvr>
                                        <p:cTn dur="1000"/>
                                        <p:tgtEl>
                                          <p:spTgt spid="9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68" name="Shape 968"/>
        <p:cNvGrpSpPr/>
        <p:nvPr/>
      </p:nvGrpSpPr>
      <p:grpSpPr>
        <a:xfrm>
          <a:off x="0" y="0"/>
          <a:ext cx="0" cy="0"/>
          <a:chOff x="0" y="0"/>
          <a:chExt cx="0" cy="0"/>
        </a:xfrm>
      </p:grpSpPr>
      <p:sp>
        <p:nvSpPr>
          <p:cNvPr id="969" name="Google Shape;969;p105"/>
          <p:cNvSpPr txBox="1"/>
          <p:nvPr>
            <p:ph type="ctrTitle"/>
          </p:nvPr>
        </p:nvSpPr>
        <p:spPr>
          <a:xfrm>
            <a:off x="428950" y="123700"/>
            <a:ext cx="7772400" cy="112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How Many?</a:t>
            </a:r>
            <a:endParaRPr b="0" sz="3000">
              <a:solidFill>
                <a:schemeClr val="accent5"/>
              </a:solidFill>
              <a:latin typeface="Hepta Slab"/>
              <a:ea typeface="Hepta Slab"/>
              <a:cs typeface="Hepta Slab"/>
              <a:sym typeface="Hepta Slab"/>
            </a:endParaRPr>
          </a:p>
        </p:txBody>
      </p:sp>
      <p:sp>
        <p:nvSpPr>
          <p:cNvPr id="970" name="Google Shape;970;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71" name="Google Shape;971;p105"/>
          <p:cNvPicPr preferRelativeResize="0"/>
          <p:nvPr/>
        </p:nvPicPr>
        <p:blipFill>
          <a:blip r:embed="rId3">
            <a:alphaModFix/>
          </a:blip>
          <a:stretch>
            <a:fillRect/>
          </a:stretch>
        </p:blipFill>
        <p:spPr>
          <a:xfrm>
            <a:off x="3349875" y="1706073"/>
            <a:ext cx="2603075" cy="2603075"/>
          </a:xfrm>
          <a:prstGeom prst="rect">
            <a:avLst/>
          </a:prstGeom>
          <a:noFill/>
          <a:ln>
            <a:noFill/>
          </a:ln>
        </p:spPr>
      </p:pic>
      <p:sp>
        <p:nvSpPr>
          <p:cNvPr id="972" name="Google Shape;972;p105"/>
          <p:cNvSpPr txBox="1"/>
          <p:nvPr/>
        </p:nvSpPr>
        <p:spPr>
          <a:xfrm>
            <a:off x="728575" y="11580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a:t>
            </a:r>
            <a:endParaRPr sz="1800">
              <a:solidFill>
                <a:schemeClr val="dk1"/>
              </a:solidFill>
              <a:latin typeface="Hepta Slab"/>
              <a:ea typeface="Hepta Slab"/>
              <a:cs typeface="Hepta Slab"/>
              <a:sym typeface="Hepta Slab"/>
            </a:endParaRPr>
          </a:p>
        </p:txBody>
      </p:sp>
      <p:sp>
        <p:nvSpPr>
          <p:cNvPr id="973" name="Google Shape;973;p105"/>
          <p:cNvSpPr txBox="1"/>
          <p:nvPr/>
        </p:nvSpPr>
        <p:spPr>
          <a:xfrm>
            <a:off x="496675" y="4360075"/>
            <a:ext cx="819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many objects are in ________’s collection? How do you know?</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3"/>
                                        </p:tgtEl>
                                        <p:attrNameLst>
                                          <p:attrName>style.visibility</p:attrName>
                                        </p:attrNameLst>
                                      </p:cBhvr>
                                      <p:to>
                                        <p:strVal val="visible"/>
                                      </p:to>
                                    </p:set>
                                    <p:animEffect filter="fade" transition="in">
                                      <p:cBhvr>
                                        <p:cTn dur="1000"/>
                                        <p:tgtEl>
                                          <p:spTgt spid="9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77" name="Shape 977"/>
        <p:cNvGrpSpPr/>
        <p:nvPr/>
      </p:nvGrpSpPr>
      <p:grpSpPr>
        <a:xfrm>
          <a:off x="0" y="0"/>
          <a:ext cx="0" cy="0"/>
          <a:chOff x="0" y="0"/>
          <a:chExt cx="0" cy="0"/>
        </a:xfrm>
      </p:grpSpPr>
      <p:sp>
        <p:nvSpPr>
          <p:cNvPr id="978" name="Google Shape;978;p106"/>
          <p:cNvSpPr txBox="1"/>
          <p:nvPr>
            <p:ph type="ctrTitle"/>
          </p:nvPr>
        </p:nvSpPr>
        <p:spPr>
          <a:xfrm>
            <a:off x="685800" y="66212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Egg Carton Counting</a:t>
            </a:r>
            <a:endParaRPr b="0" sz="3000">
              <a:solidFill>
                <a:schemeClr val="accent5"/>
              </a:solidFill>
              <a:latin typeface="Hepta Slab"/>
              <a:ea typeface="Hepta Slab"/>
              <a:cs typeface="Hepta Slab"/>
              <a:sym typeface="Hepta Slab"/>
            </a:endParaRPr>
          </a:p>
        </p:txBody>
      </p:sp>
      <p:sp>
        <p:nvSpPr>
          <p:cNvPr id="979" name="Google Shape;979;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80" name="Google Shape;980;p106"/>
          <p:cNvPicPr preferRelativeResize="0"/>
          <p:nvPr/>
        </p:nvPicPr>
        <p:blipFill>
          <a:blip r:embed="rId3">
            <a:alphaModFix/>
          </a:blip>
          <a:stretch>
            <a:fillRect/>
          </a:stretch>
        </p:blipFill>
        <p:spPr>
          <a:xfrm>
            <a:off x="2662225" y="1732346"/>
            <a:ext cx="3819550" cy="2541750"/>
          </a:xfrm>
          <a:prstGeom prst="rect">
            <a:avLst/>
          </a:prstGeom>
          <a:noFill/>
          <a:ln>
            <a:noFill/>
          </a:ln>
        </p:spPr>
      </p:pic>
      <p:sp>
        <p:nvSpPr>
          <p:cNvPr id="981" name="Google Shape;981;p106"/>
          <p:cNvSpPr txBox="1"/>
          <p:nvPr/>
        </p:nvSpPr>
        <p:spPr>
          <a:xfrm>
            <a:off x="568500" y="1271125"/>
            <a:ext cx="8079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Use the egg carton to figure out how many objects are in your collection.</a:t>
            </a:r>
            <a:endParaRPr>
              <a:latin typeface="Hepta Slab"/>
              <a:ea typeface="Hepta Slab"/>
              <a:cs typeface="Hepta Slab"/>
              <a:sym typeface="Hepta Slab"/>
            </a:endParaRPr>
          </a:p>
        </p:txBody>
      </p:sp>
      <p:sp>
        <p:nvSpPr>
          <p:cNvPr id="982" name="Google Shape;982;p106"/>
          <p:cNvSpPr txBox="1"/>
          <p:nvPr/>
        </p:nvSpPr>
        <p:spPr>
          <a:xfrm>
            <a:off x="632550" y="4197900"/>
            <a:ext cx="8079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Take turns counting your collection with your partner. As you place each object in the egg carton, your partner says one number.</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2"/>
                                        </p:tgtEl>
                                        <p:attrNameLst>
                                          <p:attrName>style.visibility</p:attrName>
                                        </p:attrNameLst>
                                      </p:cBhvr>
                                      <p:to>
                                        <p:strVal val="visible"/>
                                      </p:to>
                                    </p:set>
                                    <p:animEffect filter="fade" transition="in">
                                      <p:cBhvr>
                                        <p:cTn dur="1000"/>
                                        <p:tgtEl>
                                          <p:spTgt spid="9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6" name="Shape 986"/>
        <p:cNvGrpSpPr/>
        <p:nvPr/>
      </p:nvGrpSpPr>
      <p:grpSpPr>
        <a:xfrm>
          <a:off x="0" y="0"/>
          <a:ext cx="0" cy="0"/>
          <a:chOff x="0" y="0"/>
          <a:chExt cx="0" cy="0"/>
        </a:xfrm>
      </p:grpSpPr>
      <p:sp>
        <p:nvSpPr>
          <p:cNvPr id="987" name="Google Shape;987;p107"/>
          <p:cNvSpPr txBox="1"/>
          <p:nvPr>
            <p:ph type="ctrTitle"/>
          </p:nvPr>
        </p:nvSpPr>
        <p:spPr>
          <a:xfrm>
            <a:off x="1491750" y="772775"/>
            <a:ext cx="61605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Introduce Connecting Cubes, Get and Build</a:t>
            </a:r>
            <a:endParaRPr b="0" sz="3000">
              <a:solidFill>
                <a:schemeClr val="accent5"/>
              </a:solidFill>
              <a:latin typeface="Hepta Slab"/>
              <a:ea typeface="Hepta Slab"/>
              <a:cs typeface="Hepta Slab"/>
              <a:sym typeface="Hepta Slab"/>
            </a:endParaRPr>
          </a:p>
        </p:txBody>
      </p:sp>
      <p:sp>
        <p:nvSpPr>
          <p:cNvPr id="988" name="Google Shape;98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89" name="Google Shape;989;p107"/>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990" name="Google Shape;990;p107"/>
          <p:cNvGrpSpPr/>
          <p:nvPr/>
        </p:nvGrpSpPr>
        <p:grpSpPr>
          <a:xfrm>
            <a:off x="2938945" y="2043251"/>
            <a:ext cx="3669498" cy="1721049"/>
            <a:chOff x="2704312" y="1876575"/>
            <a:chExt cx="3938075" cy="1812775"/>
          </a:xfrm>
        </p:grpSpPr>
        <p:pic>
          <p:nvPicPr>
            <p:cNvPr id="991" name="Google Shape;991;p107"/>
            <p:cNvPicPr preferRelativeResize="0"/>
            <p:nvPr/>
          </p:nvPicPr>
          <p:blipFill>
            <a:blip r:embed="rId3">
              <a:alphaModFix/>
            </a:blip>
            <a:stretch>
              <a:fillRect/>
            </a:stretch>
          </p:blipFill>
          <p:spPr>
            <a:xfrm>
              <a:off x="2704312" y="2708525"/>
              <a:ext cx="3938075" cy="980825"/>
            </a:xfrm>
            <a:prstGeom prst="rect">
              <a:avLst/>
            </a:prstGeom>
            <a:noFill/>
            <a:ln>
              <a:noFill/>
            </a:ln>
          </p:spPr>
        </p:pic>
        <p:pic>
          <p:nvPicPr>
            <p:cNvPr id="992" name="Google Shape;992;p107"/>
            <p:cNvPicPr preferRelativeResize="0"/>
            <p:nvPr/>
          </p:nvPicPr>
          <p:blipFill>
            <a:blip r:embed="rId4">
              <a:alphaModFix/>
            </a:blip>
            <a:stretch>
              <a:fillRect/>
            </a:stretch>
          </p:blipFill>
          <p:spPr>
            <a:xfrm>
              <a:off x="2974150" y="1876575"/>
              <a:ext cx="3483751" cy="831938"/>
            </a:xfrm>
            <a:prstGeom prst="rect">
              <a:avLst/>
            </a:prstGeom>
            <a:noFill/>
            <a:ln>
              <a:noFill/>
            </a:ln>
          </p:spPr>
        </p:pic>
      </p:grpSp>
      <p:sp>
        <p:nvSpPr>
          <p:cNvPr id="993" name="Google Shape;993;p107"/>
          <p:cNvSpPr txBox="1"/>
          <p:nvPr/>
        </p:nvSpPr>
        <p:spPr>
          <a:xfrm>
            <a:off x="2503750" y="1437525"/>
            <a:ext cx="4539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sp>
        <p:nvSpPr>
          <p:cNvPr id="994" name="Google Shape;994;p107"/>
          <p:cNvSpPr txBox="1"/>
          <p:nvPr/>
        </p:nvSpPr>
        <p:spPr>
          <a:xfrm>
            <a:off x="344550" y="1677575"/>
            <a:ext cx="2594400" cy="227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Hepta Slab"/>
                <a:ea typeface="Hepta Slab"/>
                <a:cs typeface="Hepta Slab"/>
                <a:sym typeface="Hepta Slab"/>
              </a:rPr>
              <a:t>This shows you which connecting cubes you need. Work with your partner to take out all of the connecting cubes that you need.</a:t>
            </a:r>
            <a:endParaRPr sz="1700">
              <a:latin typeface="Hepta Slab"/>
              <a:ea typeface="Hepta Slab"/>
              <a:cs typeface="Hepta Slab"/>
              <a:sym typeface="Hepta Slab"/>
            </a:endParaRPr>
          </a:p>
        </p:txBody>
      </p:sp>
      <p:sp>
        <p:nvSpPr>
          <p:cNvPr id="995" name="Google Shape;995;p107"/>
          <p:cNvSpPr txBox="1"/>
          <p:nvPr/>
        </p:nvSpPr>
        <p:spPr>
          <a:xfrm>
            <a:off x="6702125" y="1601375"/>
            <a:ext cx="2089800" cy="2539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Hepta Slab"/>
                <a:ea typeface="Hepta Slab"/>
                <a:cs typeface="Hepta Slab"/>
                <a:sym typeface="Hepta Slab"/>
              </a:rPr>
              <a:t>Now you can use your connecting cubes to create whatever you’d like. You can make an animal or tower or something else.</a:t>
            </a:r>
            <a:endParaRPr sz="1700">
              <a:latin typeface="Hepta Slab"/>
              <a:ea typeface="Hepta Slab"/>
              <a:cs typeface="Hepta Slab"/>
              <a:sym typeface="Hepta Slab"/>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99" name="Shape 999"/>
        <p:cNvGrpSpPr/>
        <p:nvPr/>
      </p:nvGrpSpPr>
      <p:grpSpPr>
        <a:xfrm>
          <a:off x="0" y="0"/>
          <a:ext cx="0" cy="0"/>
          <a:chOff x="0" y="0"/>
          <a:chExt cx="0" cy="0"/>
        </a:xfrm>
      </p:grpSpPr>
      <p:sp>
        <p:nvSpPr>
          <p:cNvPr id="1000" name="Google Shape;1000;p108"/>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1001" name="Google Shape;1001;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02" name="Google Shape;1002;p108"/>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1003" name="Google Shape;1003;p108"/>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1004" name="Google Shape;1004;p108"/>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1005" name="Google Shape;1005;p108"/>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1006" name="Google Shape;1006;p108"/>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10" name="Shape 1010"/>
        <p:cNvGrpSpPr/>
        <p:nvPr/>
      </p:nvGrpSpPr>
      <p:grpSpPr>
        <a:xfrm>
          <a:off x="0" y="0"/>
          <a:ext cx="0" cy="0"/>
          <a:chOff x="0" y="0"/>
          <a:chExt cx="0" cy="0"/>
        </a:xfrm>
      </p:grpSpPr>
      <p:sp>
        <p:nvSpPr>
          <p:cNvPr id="1011" name="Google Shape;1011;p109"/>
          <p:cNvSpPr txBox="1"/>
          <p:nvPr>
            <p:ph type="ctrTitle"/>
          </p:nvPr>
        </p:nvSpPr>
        <p:spPr>
          <a:xfrm>
            <a:off x="970850" y="538100"/>
            <a:ext cx="6623100" cy="10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Today we counted collections of objects to figure out how many objects there were.. </a:t>
            </a:r>
            <a:endParaRPr sz="3200">
              <a:solidFill>
                <a:schemeClr val="accent4"/>
              </a:solidFill>
              <a:latin typeface="Hepta Slab"/>
              <a:ea typeface="Hepta Slab"/>
              <a:cs typeface="Hepta Slab"/>
              <a:sym typeface="Hepta Slab"/>
            </a:endParaRPr>
          </a:p>
        </p:txBody>
      </p:sp>
      <p:sp>
        <p:nvSpPr>
          <p:cNvPr id="1012" name="Google Shape;1012;p10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13" name="Google Shape;1013;p109"/>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014" name="Google Shape;1014;p109"/>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15" name="Google Shape;1015;p109"/>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016" name="Google Shape;1016;p109"/>
          <p:cNvSpPr/>
          <p:nvPr/>
        </p:nvSpPr>
        <p:spPr>
          <a:xfrm flipH="1">
            <a:off x="1294502" y="1673575"/>
            <a:ext cx="3045545" cy="240625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7" name="Google Shape;1017;p109"/>
          <p:cNvPicPr preferRelativeResize="0"/>
          <p:nvPr/>
        </p:nvPicPr>
        <p:blipFill rotWithShape="1">
          <a:blip r:embed="rId3">
            <a:alphaModFix/>
          </a:blip>
          <a:srcRect b="0" l="0" r="2978" t="0"/>
          <a:stretch/>
        </p:blipFill>
        <p:spPr>
          <a:xfrm>
            <a:off x="4614900" y="2294325"/>
            <a:ext cx="2447525" cy="2232050"/>
          </a:xfrm>
          <a:prstGeom prst="rect">
            <a:avLst/>
          </a:prstGeom>
          <a:noFill/>
          <a:ln>
            <a:noFill/>
          </a:ln>
        </p:spPr>
      </p:pic>
      <p:sp>
        <p:nvSpPr>
          <p:cNvPr id="1018" name="Google Shape;1018;p109"/>
          <p:cNvSpPr txBox="1"/>
          <p:nvPr/>
        </p:nvSpPr>
        <p:spPr>
          <a:xfrm>
            <a:off x="1842300" y="2040000"/>
            <a:ext cx="24474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Ask your partner a question about the classroom that starts with “How many…”</a:t>
            </a:r>
            <a:endParaRPr b="1" sz="1700">
              <a:latin typeface="Quicksand"/>
              <a:ea typeface="Quicksand"/>
              <a:cs typeface="Quicksand"/>
              <a:sym typeface="Quicksan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22" name="Shape 1022"/>
        <p:cNvGrpSpPr/>
        <p:nvPr/>
      </p:nvGrpSpPr>
      <p:grpSpPr>
        <a:xfrm>
          <a:off x="0" y="0"/>
          <a:ext cx="0" cy="0"/>
          <a:chOff x="0" y="0"/>
          <a:chExt cx="0" cy="0"/>
        </a:xfrm>
      </p:grpSpPr>
      <p:sp>
        <p:nvSpPr>
          <p:cNvPr id="1023" name="Google Shape;1023;p110"/>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Explain How You Counted</a:t>
            </a:r>
            <a:endParaRPr sz="4400">
              <a:solidFill>
                <a:srgbClr val="434343"/>
              </a:solidFill>
              <a:latin typeface="Hepta Slab"/>
              <a:ea typeface="Hepta Slab"/>
              <a:cs typeface="Hepta Slab"/>
              <a:sym typeface="Hepta Slab"/>
            </a:endParaRPr>
          </a:p>
        </p:txBody>
      </p:sp>
      <p:sp>
        <p:nvSpPr>
          <p:cNvPr id="1024" name="Google Shape;1024;p110"/>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collections of objects and tell our partners how we counted.</a:t>
            </a:r>
            <a:endParaRPr>
              <a:latin typeface="Quicksand"/>
              <a:ea typeface="Quicksand"/>
              <a:cs typeface="Quicksand"/>
              <a:sym typeface="Quicksand"/>
            </a:endParaRPr>
          </a:p>
        </p:txBody>
      </p:sp>
      <p:sp>
        <p:nvSpPr>
          <p:cNvPr id="1025" name="Google Shape;1025;p110"/>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1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K.CC., K.CC.B,  K.CC.A.1</a:t>
            </a:r>
            <a:endParaRPr sz="1100">
              <a:latin typeface="Quicksand"/>
              <a:ea typeface="Quicksand"/>
              <a:cs typeface="Quicksand"/>
              <a:sym typeface="Quicksand"/>
            </a:endParaRPr>
          </a:p>
        </p:txBody>
      </p:sp>
      <p:sp>
        <p:nvSpPr>
          <p:cNvPr id="1027" name="Google Shape;1027;p110"/>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1" name="Shape 1031"/>
        <p:cNvGrpSpPr/>
        <p:nvPr/>
      </p:nvGrpSpPr>
      <p:grpSpPr>
        <a:xfrm>
          <a:off x="0" y="0"/>
          <a:ext cx="0" cy="0"/>
          <a:chOff x="0" y="0"/>
          <a:chExt cx="0" cy="0"/>
        </a:xfrm>
      </p:grpSpPr>
      <p:sp>
        <p:nvSpPr>
          <p:cNvPr id="1032" name="Google Shape;1032;p111"/>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Questions About Us</a:t>
            </a:r>
            <a:endParaRPr b="0" sz="3000">
              <a:solidFill>
                <a:schemeClr val="accent5"/>
              </a:solidFill>
              <a:latin typeface="Hepta Slab"/>
              <a:ea typeface="Hepta Slab"/>
              <a:cs typeface="Hepta Slab"/>
              <a:sym typeface="Hepta Slab"/>
            </a:endParaRPr>
          </a:p>
        </p:txBody>
      </p:sp>
      <p:sp>
        <p:nvSpPr>
          <p:cNvPr id="1033" name="Google Shape;1033;p111"/>
          <p:cNvSpPr txBox="1"/>
          <p:nvPr>
            <p:ph idx="4294967295" type="title"/>
          </p:nvPr>
        </p:nvSpPr>
        <p:spPr>
          <a:xfrm>
            <a:off x="1373550" y="1204325"/>
            <a:ext cx="6473700" cy="17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Hepta Slab"/>
                <a:ea typeface="Hepta Slab"/>
                <a:cs typeface="Hepta Slab"/>
                <a:sym typeface="Hepta Slab"/>
              </a:rPr>
              <a:t>How can we show how many of us are here today?</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a:latin typeface="Hepta Slab"/>
              <a:ea typeface="Hepta Slab"/>
              <a:cs typeface="Hepta Slab"/>
              <a:sym typeface="Hepta Slab"/>
            </a:endParaRPr>
          </a:p>
          <a:p>
            <a:pPr indent="0" lvl="0" marL="0" rtl="0" algn="ctr">
              <a:spcBef>
                <a:spcPts val="0"/>
              </a:spcBef>
              <a:spcAft>
                <a:spcPts val="0"/>
              </a:spcAft>
              <a:buNone/>
            </a:pPr>
            <a:r>
              <a:t/>
            </a:r>
            <a:endParaRPr sz="19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How can we figure out how many of us are here?</a:t>
            </a:r>
            <a:endParaRPr sz="1700">
              <a:latin typeface="Hepta Slab"/>
              <a:ea typeface="Hepta Slab"/>
              <a:cs typeface="Hepta Slab"/>
              <a:sym typeface="Hepta Slab"/>
            </a:endParaRPr>
          </a:p>
          <a:p>
            <a:pPr indent="0" lvl="0" marL="0" rtl="0" algn="ctr">
              <a:spcBef>
                <a:spcPts val="0"/>
              </a:spcBef>
              <a:spcAft>
                <a:spcPts val="0"/>
              </a:spcAft>
              <a:buNone/>
            </a:pPr>
            <a:r>
              <a:t/>
            </a:r>
            <a:endParaRPr sz="13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How many of us are here today?</a:t>
            </a:r>
            <a:endParaRPr sz="1700">
              <a:latin typeface="Hepta Slab"/>
              <a:ea typeface="Hepta Slab"/>
              <a:cs typeface="Hepta Slab"/>
              <a:sym typeface="Hepta Slab"/>
            </a:endParaRPr>
          </a:p>
          <a:p>
            <a:pPr indent="0" lvl="0" marL="0" rtl="0" algn="ctr">
              <a:spcBef>
                <a:spcPts val="0"/>
              </a:spcBef>
              <a:spcAft>
                <a:spcPts val="0"/>
              </a:spcAft>
              <a:buNone/>
            </a:pPr>
            <a:r>
              <a:t/>
            </a:r>
            <a:endParaRPr sz="1100">
              <a:latin typeface="Hepta Slab"/>
              <a:ea typeface="Hepta Slab"/>
              <a:cs typeface="Hepta Slab"/>
              <a:sym typeface="Hepta Slab"/>
            </a:endParaRPr>
          </a:p>
          <a:p>
            <a:pPr indent="0" lvl="0" marL="0" rtl="0" algn="ctr">
              <a:spcBef>
                <a:spcPts val="0"/>
              </a:spcBef>
              <a:spcAft>
                <a:spcPts val="0"/>
              </a:spcAft>
              <a:buNone/>
            </a:pPr>
            <a:r>
              <a:rPr lang="en" sz="1700">
                <a:latin typeface="Hepta Slab"/>
                <a:ea typeface="Hepta Slab"/>
                <a:cs typeface="Hepta Slab"/>
                <a:sym typeface="Hepta Slab"/>
              </a:rPr>
              <a:t>_______</a:t>
            </a:r>
            <a:endParaRPr sz="1700">
              <a:latin typeface="Hepta Slab"/>
              <a:ea typeface="Hepta Slab"/>
              <a:cs typeface="Hepta Slab"/>
              <a:sym typeface="Hepta Slab"/>
            </a:endParaRPr>
          </a:p>
        </p:txBody>
      </p:sp>
      <p:sp>
        <p:nvSpPr>
          <p:cNvPr id="1034" name="Google Shape;1034;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5" name="Google Shape;1035;p111"/>
          <p:cNvSpPr txBox="1"/>
          <p:nvPr/>
        </p:nvSpPr>
        <p:spPr>
          <a:xfrm>
            <a:off x="572375" y="4315775"/>
            <a:ext cx="799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did we do to show each student in our class?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1000"/>
                                        <p:tgtEl>
                                          <p:spTgt spid="10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39" name="Shape 1039"/>
        <p:cNvGrpSpPr/>
        <p:nvPr/>
      </p:nvGrpSpPr>
      <p:grpSpPr>
        <a:xfrm>
          <a:off x="0" y="0"/>
          <a:ext cx="0" cy="0"/>
          <a:chOff x="0" y="0"/>
          <a:chExt cx="0" cy="0"/>
        </a:xfrm>
      </p:grpSpPr>
      <p:sp>
        <p:nvSpPr>
          <p:cNvPr id="1040" name="Google Shape;1040;p112"/>
          <p:cNvSpPr txBox="1"/>
          <p:nvPr>
            <p:ph type="ctrTitle"/>
          </p:nvPr>
        </p:nvSpPr>
        <p:spPr>
          <a:xfrm>
            <a:off x="765225" y="778175"/>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Share How You Counted</a:t>
            </a:r>
            <a:endParaRPr b="0" sz="3000">
              <a:solidFill>
                <a:schemeClr val="accent5"/>
              </a:solidFill>
              <a:latin typeface="Hepta Slab"/>
              <a:ea typeface="Hepta Slab"/>
              <a:cs typeface="Hepta Slab"/>
              <a:sym typeface="Hepta Slab"/>
            </a:endParaRPr>
          </a:p>
        </p:txBody>
      </p:sp>
      <p:sp>
        <p:nvSpPr>
          <p:cNvPr id="1041" name="Google Shape;1041;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042" name="Google Shape;1042;p112"/>
          <p:cNvPicPr preferRelativeResize="0"/>
          <p:nvPr/>
        </p:nvPicPr>
        <p:blipFill>
          <a:blip r:embed="rId3">
            <a:alphaModFix/>
          </a:blip>
          <a:stretch>
            <a:fillRect/>
          </a:stretch>
        </p:blipFill>
        <p:spPr>
          <a:xfrm>
            <a:off x="3270450" y="1695948"/>
            <a:ext cx="2603075" cy="2603075"/>
          </a:xfrm>
          <a:prstGeom prst="rect">
            <a:avLst/>
          </a:prstGeom>
          <a:noFill/>
          <a:ln>
            <a:noFill/>
          </a:ln>
        </p:spPr>
      </p:pic>
      <p:sp>
        <p:nvSpPr>
          <p:cNvPr id="1043" name="Google Shape;1043;p112"/>
          <p:cNvSpPr txBox="1"/>
          <p:nvPr/>
        </p:nvSpPr>
        <p:spPr>
          <a:xfrm>
            <a:off x="728575" y="12342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a:t>
            </a:r>
            <a:endParaRPr sz="1800">
              <a:solidFill>
                <a:schemeClr val="dk1"/>
              </a:solidFill>
              <a:latin typeface="Hepta Slab"/>
              <a:ea typeface="Hepta Slab"/>
              <a:cs typeface="Hepta Slab"/>
              <a:sym typeface="Hepta Slab"/>
            </a:endParaRPr>
          </a:p>
        </p:txBody>
      </p:sp>
      <p:sp>
        <p:nvSpPr>
          <p:cNvPr id="1044" name="Google Shape;1044;p112"/>
          <p:cNvSpPr txBox="1"/>
          <p:nvPr/>
        </p:nvSpPr>
        <p:spPr>
          <a:xfrm>
            <a:off x="504288" y="4222825"/>
            <a:ext cx="8135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did the 5-frame (or counting mat) help you count your collection of objects?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4"/>
                                        </p:tgtEl>
                                        <p:attrNameLst>
                                          <p:attrName>style.visibility</p:attrName>
                                        </p:attrNameLst>
                                      </p:cBhvr>
                                      <p:to>
                                        <p:strVal val="visible"/>
                                      </p:to>
                                    </p:set>
                                    <p:animEffect filter="fade" transition="in">
                                      <p:cBhvr>
                                        <p:cTn dur="1000"/>
                                        <p:tgtEl>
                                          <p:spTgt spid="10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48" name="Shape 1048"/>
        <p:cNvGrpSpPr/>
        <p:nvPr/>
      </p:nvGrpSpPr>
      <p:grpSpPr>
        <a:xfrm>
          <a:off x="0" y="0"/>
          <a:ext cx="0" cy="0"/>
          <a:chOff x="0" y="0"/>
          <a:chExt cx="0" cy="0"/>
        </a:xfrm>
      </p:grpSpPr>
      <p:sp>
        <p:nvSpPr>
          <p:cNvPr id="1049" name="Google Shape;1049;p113"/>
          <p:cNvSpPr txBox="1"/>
          <p:nvPr>
            <p:ph type="ctrTitle"/>
          </p:nvPr>
        </p:nvSpPr>
        <p:spPr>
          <a:xfrm>
            <a:off x="685800" y="433525"/>
            <a:ext cx="7301100" cy="100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Using a Counting Mat to Keep Track</a:t>
            </a:r>
            <a:endParaRPr b="0" sz="3000">
              <a:solidFill>
                <a:schemeClr val="accent5"/>
              </a:solidFill>
              <a:latin typeface="Hepta Slab"/>
              <a:ea typeface="Hepta Slab"/>
              <a:cs typeface="Hepta Slab"/>
              <a:sym typeface="Hepta Slab"/>
            </a:endParaRPr>
          </a:p>
        </p:txBody>
      </p:sp>
      <p:sp>
        <p:nvSpPr>
          <p:cNvPr id="1050" name="Google Shape;1050;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51" name="Google Shape;1051;p113"/>
          <p:cNvPicPr preferRelativeResize="0"/>
          <p:nvPr/>
        </p:nvPicPr>
        <p:blipFill>
          <a:blip r:embed="rId3">
            <a:alphaModFix/>
          </a:blip>
          <a:stretch>
            <a:fillRect/>
          </a:stretch>
        </p:blipFill>
        <p:spPr>
          <a:xfrm>
            <a:off x="2538662" y="1653175"/>
            <a:ext cx="4066683" cy="2571775"/>
          </a:xfrm>
          <a:prstGeom prst="rect">
            <a:avLst/>
          </a:prstGeom>
          <a:noFill/>
          <a:ln>
            <a:noFill/>
          </a:ln>
        </p:spPr>
      </p:pic>
      <p:sp>
        <p:nvSpPr>
          <p:cNvPr id="1052" name="Google Shape;1052;p113"/>
          <p:cNvSpPr txBox="1"/>
          <p:nvPr/>
        </p:nvSpPr>
        <p:spPr>
          <a:xfrm>
            <a:off x="600525" y="1349050"/>
            <a:ext cx="8239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Use the counting mat to figure out how many objects are in your collection.</a:t>
            </a:r>
            <a:endParaRPr>
              <a:latin typeface="Hepta Slab"/>
              <a:ea typeface="Hepta Slab"/>
              <a:cs typeface="Hepta Slab"/>
              <a:sym typeface="Hepta Slab"/>
            </a:endParaRPr>
          </a:p>
        </p:txBody>
      </p:sp>
      <p:sp>
        <p:nvSpPr>
          <p:cNvPr id="1053" name="Google Shape;1053;p113"/>
          <p:cNvSpPr txBox="1"/>
          <p:nvPr/>
        </p:nvSpPr>
        <p:spPr>
          <a:xfrm>
            <a:off x="416325" y="4183525"/>
            <a:ext cx="8423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Which objects do I still need to count? Which objects did I already count? How do you know?</a:t>
            </a:r>
            <a:endParaRPr b="1">
              <a:latin typeface="Hepta Slab"/>
              <a:ea typeface="Hepta Slab"/>
              <a:cs typeface="Hepta Slab"/>
              <a:sym typeface="Hepta Slab"/>
            </a:endParaRPr>
          </a:p>
        </p:txBody>
      </p:sp>
      <p:pic>
        <p:nvPicPr>
          <p:cNvPr id="1054" name="Google Shape;1054;p113"/>
          <p:cNvPicPr preferRelativeResize="0"/>
          <p:nvPr/>
        </p:nvPicPr>
        <p:blipFill>
          <a:blip r:embed="rId4">
            <a:alphaModFix/>
          </a:blip>
          <a:stretch>
            <a:fillRect/>
          </a:stretch>
        </p:blipFill>
        <p:spPr>
          <a:xfrm>
            <a:off x="2916000" y="1889612"/>
            <a:ext cx="519800" cy="519800"/>
          </a:xfrm>
          <a:prstGeom prst="rect">
            <a:avLst/>
          </a:prstGeom>
          <a:noFill/>
          <a:ln>
            <a:noFill/>
          </a:ln>
        </p:spPr>
      </p:pic>
      <p:pic>
        <p:nvPicPr>
          <p:cNvPr id="1055" name="Google Shape;1055;p113"/>
          <p:cNvPicPr preferRelativeResize="0"/>
          <p:nvPr/>
        </p:nvPicPr>
        <p:blipFill>
          <a:blip r:embed="rId4">
            <a:alphaModFix/>
          </a:blip>
          <a:stretch>
            <a:fillRect/>
          </a:stretch>
        </p:blipFill>
        <p:spPr>
          <a:xfrm>
            <a:off x="2778700" y="2549775"/>
            <a:ext cx="519800" cy="519800"/>
          </a:xfrm>
          <a:prstGeom prst="rect">
            <a:avLst/>
          </a:prstGeom>
          <a:noFill/>
          <a:ln>
            <a:noFill/>
          </a:ln>
        </p:spPr>
      </p:pic>
      <p:pic>
        <p:nvPicPr>
          <p:cNvPr id="1056" name="Google Shape;1056;p113"/>
          <p:cNvPicPr preferRelativeResize="0"/>
          <p:nvPr/>
        </p:nvPicPr>
        <p:blipFill>
          <a:blip r:embed="rId4">
            <a:alphaModFix/>
          </a:blip>
          <a:stretch>
            <a:fillRect/>
          </a:stretch>
        </p:blipFill>
        <p:spPr>
          <a:xfrm>
            <a:off x="2778700" y="3326837"/>
            <a:ext cx="519800" cy="519800"/>
          </a:xfrm>
          <a:prstGeom prst="rect">
            <a:avLst/>
          </a:prstGeom>
          <a:noFill/>
          <a:ln>
            <a:noFill/>
          </a:ln>
        </p:spPr>
      </p:pic>
      <p:pic>
        <p:nvPicPr>
          <p:cNvPr id="1057" name="Google Shape;1057;p113"/>
          <p:cNvPicPr preferRelativeResize="0"/>
          <p:nvPr/>
        </p:nvPicPr>
        <p:blipFill>
          <a:blip r:embed="rId4">
            <a:alphaModFix/>
          </a:blip>
          <a:stretch>
            <a:fillRect/>
          </a:stretch>
        </p:blipFill>
        <p:spPr>
          <a:xfrm>
            <a:off x="3579650" y="2118162"/>
            <a:ext cx="519800" cy="519800"/>
          </a:xfrm>
          <a:prstGeom prst="rect">
            <a:avLst/>
          </a:prstGeom>
          <a:noFill/>
          <a:ln>
            <a:noFill/>
          </a:ln>
        </p:spPr>
      </p:pic>
      <p:pic>
        <p:nvPicPr>
          <p:cNvPr id="1058" name="Google Shape;1058;p113"/>
          <p:cNvPicPr preferRelativeResize="0"/>
          <p:nvPr/>
        </p:nvPicPr>
        <p:blipFill>
          <a:blip r:embed="rId4">
            <a:alphaModFix/>
          </a:blip>
          <a:stretch>
            <a:fillRect/>
          </a:stretch>
        </p:blipFill>
        <p:spPr>
          <a:xfrm>
            <a:off x="3435800" y="2807037"/>
            <a:ext cx="519800" cy="519800"/>
          </a:xfrm>
          <a:prstGeom prst="rect">
            <a:avLst/>
          </a:prstGeom>
          <a:noFill/>
          <a:ln>
            <a:noFill/>
          </a:ln>
        </p:spPr>
      </p:pic>
      <p:pic>
        <p:nvPicPr>
          <p:cNvPr id="1059" name="Google Shape;1059;p113"/>
          <p:cNvPicPr preferRelativeResize="0"/>
          <p:nvPr/>
        </p:nvPicPr>
        <p:blipFill>
          <a:blip r:embed="rId4">
            <a:alphaModFix/>
          </a:blip>
          <a:stretch>
            <a:fillRect/>
          </a:stretch>
        </p:blipFill>
        <p:spPr>
          <a:xfrm>
            <a:off x="3820400" y="3407812"/>
            <a:ext cx="519800" cy="519800"/>
          </a:xfrm>
          <a:prstGeom prst="rect">
            <a:avLst/>
          </a:prstGeom>
          <a:noFill/>
          <a:ln>
            <a:noFill/>
          </a:ln>
        </p:spPr>
      </p:pic>
      <p:pic>
        <p:nvPicPr>
          <p:cNvPr id="1060" name="Google Shape;1060;p113"/>
          <p:cNvPicPr preferRelativeResize="0"/>
          <p:nvPr/>
        </p:nvPicPr>
        <p:blipFill>
          <a:blip r:embed="rId4">
            <a:alphaModFix/>
          </a:blip>
          <a:stretch>
            <a:fillRect/>
          </a:stretch>
        </p:blipFill>
        <p:spPr>
          <a:xfrm>
            <a:off x="4749875" y="1889612"/>
            <a:ext cx="519800" cy="519800"/>
          </a:xfrm>
          <a:prstGeom prst="rect">
            <a:avLst/>
          </a:prstGeom>
          <a:noFill/>
          <a:ln>
            <a:noFill/>
          </a:ln>
        </p:spPr>
      </p:pic>
      <p:pic>
        <p:nvPicPr>
          <p:cNvPr id="1061" name="Google Shape;1061;p113"/>
          <p:cNvPicPr preferRelativeResize="0"/>
          <p:nvPr/>
        </p:nvPicPr>
        <p:blipFill>
          <a:blip r:embed="rId4">
            <a:alphaModFix/>
          </a:blip>
          <a:stretch>
            <a:fillRect/>
          </a:stretch>
        </p:blipFill>
        <p:spPr>
          <a:xfrm>
            <a:off x="5373475" y="2311862"/>
            <a:ext cx="519800" cy="519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000"/>
                                        <p:tgtEl>
                                          <p:spTgt spid="1054"/>
                                        </p:tgtEl>
                                      </p:cBhvr>
                                    </p:animEffect>
                                  </p:childTnLst>
                                </p:cTn>
                              </p:par>
                              <p:par>
                                <p:cTn fill="hold" nodeType="withEffect" presetClass="entr" presetID="10" presetSubtype="0">
                                  <p:stCondLst>
                                    <p:cond delay="0"/>
                                  </p:stCondLst>
                                  <p:childTnLst>
                                    <p:set>
                                      <p:cBhvr>
                                        <p:cTn dur="1" fill="hold">
                                          <p:stCondLst>
                                            <p:cond delay="0"/>
                                          </p:stCondLst>
                                        </p:cTn>
                                        <p:tgtEl>
                                          <p:spTgt spid="1055"/>
                                        </p:tgtEl>
                                        <p:attrNameLst>
                                          <p:attrName>style.visibility</p:attrName>
                                        </p:attrNameLst>
                                      </p:cBhvr>
                                      <p:to>
                                        <p:strVal val="visible"/>
                                      </p:to>
                                    </p:set>
                                    <p:animEffect filter="fade" transition="in">
                                      <p:cBhvr>
                                        <p:cTn dur="1000"/>
                                        <p:tgtEl>
                                          <p:spTgt spid="1055"/>
                                        </p:tgtEl>
                                      </p:cBhvr>
                                    </p:animEffect>
                                  </p:childTnLst>
                                </p:cTn>
                              </p:par>
                              <p:par>
                                <p:cTn fill="hold" nodeType="withEffect" presetClass="entr" presetID="10" presetSubtype="0">
                                  <p:stCondLst>
                                    <p:cond delay="0"/>
                                  </p:stCondLst>
                                  <p:childTnLst>
                                    <p:set>
                                      <p:cBhvr>
                                        <p:cTn dur="1" fill="hold">
                                          <p:stCondLst>
                                            <p:cond delay="0"/>
                                          </p:stCondLst>
                                        </p:cTn>
                                        <p:tgtEl>
                                          <p:spTgt spid="1056"/>
                                        </p:tgtEl>
                                        <p:attrNameLst>
                                          <p:attrName>style.visibility</p:attrName>
                                        </p:attrNameLst>
                                      </p:cBhvr>
                                      <p:to>
                                        <p:strVal val="visible"/>
                                      </p:to>
                                    </p:set>
                                    <p:animEffect filter="fade" transition="in">
                                      <p:cBhvr>
                                        <p:cTn dur="1000"/>
                                        <p:tgtEl>
                                          <p:spTgt spid="1056"/>
                                        </p:tgtEl>
                                      </p:cBhvr>
                                    </p:animEffect>
                                  </p:childTnLst>
                                </p:cTn>
                              </p:par>
                              <p:par>
                                <p:cTn fill="hold" nodeType="withEffect" presetClass="entr" presetID="10" presetSubtype="0">
                                  <p:stCondLst>
                                    <p:cond delay="0"/>
                                  </p:stCondLst>
                                  <p:childTnLst>
                                    <p:set>
                                      <p:cBhvr>
                                        <p:cTn dur="1" fill="hold">
                                          <p:stCondLst>
                                            <p:cond delay="0"/>
                                          </p:stCondLst>
                                        </p:cTn>
                                        <p:tgtEl>
                                          <p:spTgt spid="1057"/>
                                        </p:tgtEl>
                                        <p:attrNameLst>
                                          <p:attrName>style.visibility</p:attrName>
                                        </p:attrNameLst>
                                      </p:cBhvr>
                                      <p:to>
                                        <p:strVal val="visible"/>
                                      </p:to>
                                    </p:set>
                                    <p:animEffect filter="fade" transition="in">
                                      <p:cBhvr>
                                        <p:cTn dur="1000"/>
                                        <p:tgtEl>
                                          <p:spTgt spid="1057"/>
                                        </p:tgtEl>
                                      </p:cBhvr>
                                    </p:animEffect>
                                  </p:childTnLst>
                                </p:cTn>
                              </p:par>
                              <p:par>
                                <p:cTn fill="hold" nodeType="withEffect" presetClass="entr" presetID="10" presetSubtype="0">
                                  <p:stCondLst>
                                    <p:cond delay="0"/>
                                  </p:stCondLst>
                                  <p:childTnLst>
                                    <p:set>
                                      <p:cBhvr>
                                        <p:cTn dur="1" fill="hold">
                                          <p:stCondLst>
                                            <p:cond delay="0"/>
                                          </p:stCondLst>
                                        </p:cTn>
                                        <p:tgtEl>
                                          <p:spTgt spid="1058"/>
                                        </p:tgtEl>
                                        <p:attrNameLst>
                                          <p:attrName>style.visibility</p:attrName>
                                        </p:attrNameLst>
                                      </p:cBhvr>
                                      <p:to>
                                        <p:strVal val="visible"/>
                                      </p:to>
                                    </p:set>
                                    <p:animEffect filter="fade" transition="in">
                                      <p:cBhvr>
                                        <p:cTn dur="1000"/>
                                        <p:tgtEl>
                                          <p:spTgt spid="1058"/>
                                        </p:tgtEl>
                                      </p:cBhvr>
                                    </p:animEffect>
                                  </p:childTnLst>
                                </p:cTn>
                              </p:par>
                              <p:par>
                                <p:cTn fill="hold" nodeType="withEffect" presetClass="entr" presetID="10" presetSubtype="0">
                                  <p:stCondLst>
                                    <p:cond delay="0"/>
                                  </p:stCondLst>
                                  <p:childTnLst>
                                    <p:set>
                                      <p:cBhvr>
                                        <p:cTn dur="1" fill="hold">
                                          <p:stCondLst>
                                            <p:cond delay="0"/>
                                          </p:stCondLst>
                                        </p:cTn>
                                        <p:tgtEl>
                                          <p:spTgt spid="1059"/>
                                        </p:tgtEl>
                                        <p:attrNameLst>
                                          <p:attrName>style.visibility</p:attrName>
                                        </p:attrNameLst>
                                      </p:cBhvr>
                                      <p:to>
                                        <p:strVal val="visible"/>
                                      </p:to>
                                    </p:set>
                                    <p:animEffect filter="fade" transition="in">
                                      <p:cBhvr>
                                        <p:cTn dur="1000"/>
                                        <p:tgtEl>
                                          <p:spTgt spid="10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54"/>
                                        </p:tgtEl>
                                      </p:cBhvr>
                                    </p:animEffect>
                                    <p:set>
                                      <p:cBhvr>
                                        <p:cTn dur="1" fill="hold">
                                          <p:stCondLst>
                                            <p:cond delay="1000"/>
                                          </p:stCondLst>
                                        </p:cTn>
                                        <p:tgtEl>
                                          <p:spTgt spid="105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60"/>
                                        </p:tgtEl>
                                        <p:attrNameLst>
                                          <p:attrName>style.visibility</p:attrName>
                                        </p:attrNameLst>
                                      </p:cBhvr>
                                      <p:to>
                                        <p:strVal val="visible"/>
                                      </p:to>
                                    </p:set>
                                    <p:animEffect filter="fade" transition="in">
                                      <p:cBhvr>
                                        <p:cTn dur="1000"/>
                                        <p:tgtEl>
                                          <p:spTgt spid="10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57"/>
                                        </p:tgtEl>
                                      </p:cBhvr>
                                    </p:animEffect>
                                    <p:set>
                                      <p:cBhvr>
                                        <p:cTn dur="1" fill="hold">
                                          <p:stCondLst>
                                            <p:cond delay="1000"/>
                                          </p:stCondLst>
                                        </p:cTn>
                                        <p:tgtEl>
                                          <p:spTgt spid="105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61"/>
                                        </p:tgtEl>
                                        <p:attrNameLst>
                                          <p:attrName>style.visibility</p:attrName>
                                        </p:attrNameLst>
                                      </p:cBhvr>
                                      <p:to>
                                        <p:strVal val="visible"/>
                                      </p:to>
                                    </p:set>
                                    <p:animEffect filter="fade" transition="in">
                                      <p:cBhvr>
                                        <p:cTn dur="1000"/>
                                        <p:tgtEl>
                                          <p:spTgt spid="10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1000"/>
                                        <p:tgtEl>
                                          <p:spTgt spid="10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65" name="Shape 1065"/>
        <p:cNvGrpSpPr/>
        <p:nvPr/>
      </p:nvGrpSpPr>
      <p:grpSpPr>
        <a:xfrm>
          <a:off x="0" y="0"/>
          <a:ext cx="0" cy="0"/>
          <a:chOff x="0" y="0"/>
          <a:chExt cx="0" cy="0"/>
        </a:xfrm>
      </p:grpSpPr>
      <p:sp>
        <p:nvSpPr>
          <p:cNvPr id="1066" name="Google Shape;1066;p114"/>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1067" name="Google Shape;1067;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068" name="Google Shape;1068;p114"/>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1069" name="Google Shape;1069;p114"/>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1070" name="Google Shape;1070;p114"/>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1071" name="Google Shape;1071;p114"/>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1072" name="Google Shape;1072;p114"/>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76" name="Shape 1076"/>
        <p:cNvGrpSpPr/>
        <p:nvPr/>
      </p:nvGrpSpPr>
      <p:grpSpPr>
        <a:xfrm>
          <a:off x="0" y="0"/>
          <a:ext cx="0" cy="0"/>
          <a:chOff x="0" y="0"/>
          <a:chExt cx="0" cy="0"/>
        </a:xfrm>
      </p:grpSpPr>
      <p:sp>
        <p:nvSpPr>
          <p:cNvPr id="1077" name="Google Shape;1077;p115"/>
          <p:cNvSpPr txBox="1"/>
          <p:nvPr>
            <p:ph type="ctrTitle"/>
          </p:nvPr>
        </p:nvSpPr>
        <p:spPr>
          <a:xfrm>
            <a:off x="970850" y="80900"/>
            <a:ext cx="6623100" cy="139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Today we counted collections of objects.   </a:t>
            </a:r>
            <a:endParaRPr sz="3200">
              <a:solidFill>
                <a:schemeClr val="accent4"/>
              </a:solidFill>
              <a:latin typeface="Hepta Slab"/>
              <a:ea typeface="Hepta Slab"/>
              <a:cs typeface="Hepta Slab"/>
              <a:sym typeface="Hepta Slab"/>
            </a:endParaRPr>
          </a:p>
        </p:txBody>
      </p:sp>
      <p:sp>
        <p:nvSpPr>
          <p:cNvPr id="1078" name="Google Shape;1078;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79" name="Google Shape;1079;p115"/>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080" name="Google Shape;1080;p115"/>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081" name="Google Shape;1081;p115"/>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082" name="Google Shape;1082;p115"/>
          <p:cNvSpPr/>
          <p:nvPr/>
        </p:nvSpPr>
        <p:spPr>
          <a:xfrm flipH="1">
            <a:off x="1260447" y="1573325"/>
            <a:ext cx="2737952" cy="24280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3" name="Google Shape;1083;p115"/>
          <p:cNvPicPr preferRelativeResize="0"/>
          <p:nvPr/>
        </p:nvPicPr>
        <p:blipFill rotWithShape="1">
          <a:blip r:embed="rId3">
            <a:alphaModFix/>
          </a:blip>
          <a:srcRect b="0" l="0" r="4434" t="0"/>
          <a:stretch/>
        </p:blipFill>
        <p:spPr>
          <a:xfrm>
            <a:off x="4487000" y="2345075"/>
            <a:ext cx="2410875" cy="2232050"/>
          </a:xfrm>
          <a:prstGeom prst="rect">
            <a:avLst/>
          </a:prstGeom>
          <a:noFill/>
          <a:ln>
            <a:noFill/>
          </a:ln>
        </p:spPr>
      </p:pic>
      <p:sp>
        <p:nvSpPr>
          <p:cNvPr id="1084" name="Google Shape;1084;p115"/>
          <p:cNvSpPr txBox="1"/>
          <p:nvPr/>
        </p:nvSpPr>
        <p:spPr>
          <a:xfrm>
            <a:off x="1764275" y="1843800"/>
            <a:ext cx="20055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Did you use any math tools to help you count? How did they help you count?</a:t>
            </a:r>
            <a:endParaRPr b="1" sz="1700">
              <a:latin typeface="Quicksand"/>
              <a:ea typeface="Quicksand"/>
              <a:cs typeface="Quicksand"/>
              <a:sym typeface="Quicksan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88" name="Shape 1088"/>
        <p:cNvGrpSpPr/>
        <p:nvPr/>
      </p:nvGrpSpPr>
      <p:grpSpPr>
        <a:xfrm>
          <a:off x="0" y="0"/>
          <a:ext cx="0" cy="0"/>
          <a:chOff x="0" y="0"/>
          <a:chExt cx="0" cy="0"/>
        </a:xfrm>
      </p:grpSpPr>
      <p:sp>
        <p:nvSpPr>
          <p:cNvPr id="1089" name="Google Shape;1089;p116"/>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Our Collections</a:t>
            </a:r>
            <a:endParaRPr sz="4400">
              <a:solidFill>
                <a:srgbClr val="434343"/>
              </a:solidFill>
              <a:latin typeface="Hepta Slab"/>
              <a:ea typeface="Hepta Slab"/>
              <a:cs typeface="Hepta Slab"/>
              <a:sym typeface="Hepta Slab"/>
            </a:endParaRPr>
          </a:p>
        </p:txBody>
      </p:sp>
      <p:sp>
        <p:nvSpPr>
          <p:cNvPr id="1090" name="Google Shape;1090;p116"/>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count collections of objects and show how we counted.</a:t>
            </a:r>
            <a:endParaRPr>
              <a:latin typeface="Quicksand"/>
              <a:ea typeface="Quicksand"/>
              <a:cs typeface="Quicksand"/>
              <a:sym typeface="Quicksand"/>
            </a:endParaRPr>
          </a:p>
        </p:txBody>
      </p:sp>
      <p:sp>
        <p:nvSpPr>
          <p:cNvPr id="1091" name="Google Shape;1091;p116"/>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K.CC.A.1, K.CC.B</a:t>
            </a:r>
            <a:endParaRPr sz="1100">
              <a:latin typeface="Quicksand"/>
              <a:ea typeface="Quicksand"/>
              <a:cs typeface="Quicksand"/>
              <a:sym typeface="Quicksand"/>
            </a:endParaRPr>
          </a:p>
        </p:txBody>
      </p:sp>
      <p:sp>
        <p:nvSpPr>
          <p:cNvPr id="1093" name="Google Shape;1093;p11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7" name="Shape 1097"/>
        <p:cNvGrpSpPr/>
        <p:nvPr/>
      </p:nvGrpSpPr>
      <p:grpSpPr>
        <a:xfrm>
          <a:off x="0" y="0"/>
          <a:ext cx="0" cy="0"/>
          <a:chOff x="0" y="0"/>
          <a:chExt cx="0" cy="0"/>
        </a:xfrm>
      </p:grpSpPr>
      <p:sp>
        <p:nvSpPr>
          <p:cNvPr id="1098" name="Google Shape;1098;p11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Questions About Us</a:t>
            </a:r>
            <a:endParaRPr b="0" sz="3000">
              <a:solidFill>
                <a:schemeClr val="accent5"/>
              </a:solidFill>
              <a:latin typeface="Hepta Slab"/>
              <a:ea typeface="Hepta Slab"/>
              <a:cs typeface="Hepta Slab"/>
              <a:sym typeface="Hepta Slab"/>
            </a:endParaRPr>
          </a:p>
        </p:txBody>
      </p:sp>
      <p:sp>
        <p:nvSpPr>
          <p:cNvPr id="1099" name="Google Shape;1099;p117"/>
          <p:cNvSpPr txBox="1"/>
          <p:nvPr>
            <p:ph idx="4294967295" type="title"/>
          </p:nvPr>
        </p:nvSpPr>
        <p:spPr>
          <a:xfrm>
            <a:off x="4577125" y="1204325"/>
            <a:ext cx="3193200" cy="54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900">
              <a:latin typeface="Quicksand"/>
              <a:ea typeface="Quicksand"/>
              <a:cs typeface="Quicksand"/>
              <a:sym typeface="Quicksand"/>
            </a:endParaRPr>
          </a:p>
          <a:p>
            <a:pPr indent="0" lvl="0" marL="0" rtl="0" algn="ctr">
              <a:spcBef>
                <a:spcPts val="0"/>
              </a:spcBef>
              <a:spcAft>
                <a:spcPts val="0"/>
              </a:spcAft>
              <a:buNone/>
            </a:pPr>
            <a:r>
              <a:rPr lang="en" sz="1900">
                <a:latin typeface="Hepta Slab"/>
                <a:ea typeface="Hepta Slab"/>
                <a:cs typeface="Hepta Slab"/>
                <a:sym typeface="Hepta Slab"/>
              </a:rPr>
              <a:t>How can we figure out how many of us are here?</a:t>
            </a:r>
            <a:endParaRPr sz="1900">
              <a:latin typeface="Hepta Slab"/>
              <a:ea typeface="Hepta Slab"/>
              <a:cs typeface="Hepta Slab"/>
              <a:sym typeface="Hepta Slab"/>
            </a:endParaRPr>
          </a:p>
          <a:p>
            <a:pPr indent="0" lvl="0" marL="0" rtl="0" algn="ctr">
              <a:spcBef>
                <a:spcPts val="0"/>
              </a:spcBef>
              <a:spcAft>
                <a:spcPts val="0"/>
              </a:spcAft>
              <a:buNone/>
            </a:pPr>
            <a:r>
              <a:t/>
            </a:r>
            <a:endParaRPr sz="1500">
              <a:latin typeface="Hepta Slab"/>
              <a:ea typeface="Hepta Slab"/>
              <a:cs typeface="Hepta Slab"/>
              <a:sym typeface="Hepta Slab"/>
            </a:endParaRPr>
          </a:p>
          <a:p>
            <a:pPr indent="0" lvl="0" marL="0" rtl="0" algn="ctr">
              <a:spcBef>
                <a:spcPts val="0"/>
              </a:spcBef>
              <a:spcAft>
                <a:spcPts val="0"/>
              </a:spcAft>
              <a:buNone/>
            </a:pPr>
            <a:r>
              <a:rPr lang="en" sz="1900">
                <a:latin typeface="Hepta Slab"/>
                <a:ea typeface="Hepta Slab"/>
                <a:cs typeface="Hepta Slab"/>
                <a:sym typeface="Hepta Slab"/>
              </a:rPr>
              <a:t>How many of us are here today?</a:t>
            </a:r>
            <a:endParaRPr sz="1900">
              <a:latin typeface="Hepta Slab"/>
              <a:ea typeface="Hepta Slab"/>
              <a:cs typeface="Hepta Slab"/>
              <a:sym typeface="Hepta Slab"/>
            </a:endParaRPr>
          </a:p>
          <a:p>
            <a:pPr indent="0" lvl="0" marL="0" rtl="0" algn="ctr">
              <a:spcBef>
                <a:spcPts val="0"/>
              </a:spcBef>
              <a:spcAft>
                <a:spcPts val="0"/>
              </a:spcAft>
              <a:buNone/>
            </a:pPr>
            <a:r>
              <a:t/>
            </a:r>
            <a:endParaRPr sz="1300">
              <a:latin typeface="Hepta Slab"/>
              <a:ea typeface="Hepta Slab"/>
              <a:cs typeface="Hepta Slab"/>
              <a:sym typeface="Hepta Slab"/>
            </a:endParaRPr>
          </a:p>
          <a:p>
            <a:pPr indent="0" lvl="0" marL="0" rtl="0" algn="ctr">
              <a:spcBef>
                <a:spcPts val="0"/>
              </a:spcBef>
              <a:spcAft>
                <a:spcPts val="0"/>
              </a:spcAft>
              <a:buNone/>
            </a:pPr>
            <a:r>
              <a:rPr lang="en" sz="1900">
                <a:latin typeface="Hepta Slab"/>
                <a:ea typeface="Hepta Slab"/>
                <a:cs typeface="Hepta Slab"/>
                <a:sym typeface="Hepta Slab"/>
              </a:rPr>
              <a:t>_______</a:t>
            </a:r>
            <a:endParaRPr sz="1900">
              <a:latin typeface="Hepta Slab"/>
              <a:ea typeface="Hepta Slab"/>
              <a:cs typeface="Hepta Slab"/>
              <a:sym typeface="Hepta Slab"/>
            </a:endParaRPr>
          </a:p>
        </p:txBody>
      </p:sp>
      <p:sp>
        <p:nvSpPr>
          <p:cNvPr id="1100" name="Google Shape;1100;p11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01" name="Google Shape;1101;p117"/>
          <p:cNvPicPr preferRelativeResize="0"/>
          <p:nvPr/>
        </p:nvPicPr>
        <p:blipFill>
          <a:blip r:embed="rId3">
            <a:alphaModFix/>
          </a:blip>
          <a:stretch>
            <a:fillRect/>
          </a:stretch>
        </p:blipFill>
        <p:spPr>
          <a:xfrm>
            <a:off x="1360475" y="1157775"/>
            <a:ext cx="2961875" cy="3581175"/>
          </a:xfrm>
          <a:prstGeom prst="rect">
            <a:avLst/>
          </a:prstGeom>
          <a:noFill/>
          <a:ln>
            <a:noFill/>
          </a:ln>
        </p:spPr>
      </p:pic>
      <p:sp>
        <p:nvSpPr>
          <p:cNvPr id="1102" name="Google Shape;1102;p117"/>
          <p:cNvSpPr txBox="1"/>
          <p:nvPr/>
        </p:nvSpPr>
        <p:spPr>
          <a:xfrm>
            <a:off x="4609850" y="4315775"/>
            <a:ext cx="396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do you notice?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2"/>
                                        </p:tgtEl>
                                        <p:attrNameLst>
                                          <p:attrName>style.visibility</p:attrName>
                                        </p:attrNameLst>
                                      </p:cBhvr>
                                      <p:to>
                                        <p:strVal val="visible"/>
                                      </p:to>
                                    </p:set>
                                    <p:animEffect filter="fade" transition="in">
                                      <p:cBhvr>
                                        <p:cTn dur="1000"/>
                                        <p:tgtEl>
                                          <p:spTgt spid="1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06" name="Shape 1106"/>
        <p:cNvGrpSpPr/>
        <p:nvPr/>
      </p:nvGrpSpPr>
      <p:grpSpPr>
        <a:xfrm>
          <a:off x="0" y="0"/>
          <a:ext cx="0" cy="0"/>
          <a:chOff x="0" y="0"/>
          <a:chExt cx="0" cy="0"/>
        </a:xfrm>
      </p:grpSpPr>
      <p:sp>
        <p:nvSpPr>
          <p:cNvPr id="1107" name="Google Shape;1107;p118"/>
          <p:cNvSpPr txBox="1"/>
          <p:nvPr>
            <p:ph type="ctrTitle"/>
          </p:nvPr>
        </p:nvSpPr>
        <p:spPr>
          <a:xfrm>
            <a:off x="765225" y="778175"/>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Counting Collections: Show How Many</a:t>
            </a:r>
            <a:endParaRPr b="0" sz="3000">
              <a:solidFill>
                <a:schemeClr val="accent5"/>
              </a:solidFill>
              <a:latin typeface="Hepta Slab"/>
              <a:ea typeface="Hepta Slab"/>
              <a:cs typeface="Hepta Slab"/>
              <a:sym typeface="Hepta Slab"/>
            </a:endParaRPr>
          </a:p>
        </p:txBody>
      </p:sp>
      <p:sp>
        <p:nvSpPr>
          <p:cNvPr id="1108" name="Google Shape;1108;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09" name="Google Shape;1109;p118"/>
          <p:cNvPicPr preferRelativeResize="0"/>
          <p:nvPr/>
        </p:nvPicPr>
        <p:blipFill>
          <a:blip r:embed="rId3">
            <a:alphaModFix/>
          </a:blip>
          <a:stretch>
            <a:fillRect/>
          </a:stretch>
        </p:blipFill>
        <p:spPr>
          <a:xfrm>
            <a:off x="2310638" y="1619748"/>
            <a:ext cx="2603075" cy="2603075"/>
          </a:xfrm>
          <a:prstGeom prst="rect">
            <a:avLst/>
          </a:prstGeom>
          <a:noFill/>
          <a:ln>
            <a:noFill/>
          </a:ln>
        </p:spPr>
      </p:pic>
      <p:sp>
        <p:nvSpPr>
          <p:cNvPr id="1110" name="Google Shape;1110;p118"/>
          <p:cNvSpPr txBox="1"/>
          <p:nvPr/>
        </p:nvSpPr>
        <p:spPr>
          <a:xfrm>
            <a:off x="4819875" y="1814675"/>
            <a:ext cx="3220800" cy="24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Livvic"/>
              <a:ea typeface="Livvic"/>
              <a:cs typeface="Livvic"/>
              <a:sym typeface="Livvic"/>
            </a:endParaRPr>
          </a:p>
        </p:txBody>
      </p:sp>
      <p:sp>
        <p:nvSpPr>
          <p:cNvPr id="1111" name="Google Shape;1111;p118"/>
          <p:cNvSpPr txBox="1"/>
          <p:nvPr/>
        </p:nvSpPr>
        <p:spPr>
          <a:xfrm>
            <a:off x="728575" y="11580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a:t>
            </a:r>
            <a:endParaRPr sz="1800">
              <a:solidFill>
                <a:schemeClr val="dk1"/>
              </a:solidFill>
              <a:latin typeface="Hepta Slab"/>
              <a:ea typeface="Hepta Slab"/>
              <a:cs typeface="Hepta Slab"/>
              <a:sym typeface="Hepta Slab"/>
            </a:endParaRPr>
          </a:p>
        </p:txBody>
      </p:sp>
      <p:sp>
        <p:nvSpPr>
          <p:cNvPr id="1112" name="Google Shape;1112;p118"/>
          <p:cNvSpPr txBox="1"/>
          <p:nvPr/>
        </p:nvSpPr>
        <p:spPr>
          <a:xfrm>
            <a:off x="504288" y="4222825"/>
            <a:ext cx="8135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What is the same about how _______ and _______ showed </a:t>
            </a:r>
            <a:r>
              <a:rPr b="1" lang="en">
                <a:solidFill>
                  <a:schemeClr val="dk1"/>
                </a:solidFill>
                <a:latin typeface="Hepta Slab"/>
                <a:ea typeface="Hepta Slab"/>
                <a:cs typeface="Hepta Slab"/>
                <a:sym typeface="Hepta Slab"/>
              </a:rPr>
              <a:t>their</a:t>
            </a:r>
            <a:r>
              <a:rPr b="1" lang="en">
                <a:solidFill>
                  <a:schemeClr val="dk1"/>
                </a:solidFill>
                <a:latin typeface="Hepta Slab"/>
                <a:ea typeface="Hepta Slab"/>
                <a:cs typeface="Hepta Slab"/>
                <a:sym typeface="Hepta Slab"/>
              </a:rPr>
              <a:t> collections?</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rPr b="1" lang="en">
                <a:solidFill>
                  <a:schemeClr val="dk1"/>
                </a:solidFill>
                <a:latin typeface="Hepta Slab"/>
                <a:ea typeface="Hepta Slab"/>
                <a:cs typeface="Hepta Slab"/>
                <a:sym typeface="Hepta Slab"/>
              </a:rPr>
              <a:t>What’s different about how they showed their collections?</a:t>
            </a:r>
            <a:endParaRPr b="1">
              <a:solidFill>
                <a:schemeClr val="dk1"/>
              </a:solidFill>
              <a:latin typeface="Hepta Slab"/>
              <a:ea typeface="Hepta Slab"/>
              <a:cs typeface="Hepta Slab"/>
              <a:sym typeface="Hepta Slab"/>
            </a:endParaRPr>
          </a:p>
        </p:txBody>
      </p:sp>
      <p:sp>
        <p:nvSpPr>
          <p:cNvPr id="1113" name="Google Shape;1113;p118"/>
          <p:cNvSpPr txBox="1"/>
          <p:nvPr/>
        </p:nvSpPr>
        <p:spPr>
          <a:xfrm>
            <a:off x="5149150" y="2173950"/>
            <a:ext cx="24783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Show how you counted your collection. Show your thinking using objects, drawings, numbers, or words.</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2"/>
                                        </p:tgtEl>
                                        <p:attrNameLst>
                                          <p:attrName>style.visibility</p:attrName>
                                        </p:attrNameLst>
                                      </p:cBhvr>
                                      <p:to>
                                        <p:strVal val="visible"/>
                                      </p:to>
                                    </p:set>
                                    <p:animEffect filter="fade" transition="in">
                                      <p:cBhvr>
                                        <p:cTn dur="1000"/>
                                        <p:tgtEl>
                                          <p:spTgt spid="1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17" name="Shape 1117"/>
        <p:cNvGrpSpPr/>
        <p:nvPr/>
      </p:nvGrpSpPr>
      <p:grpSpPr>
        <a:xfrm>
          <a:off x="0" y="0"/>
          <a:ext cx="0" cy="0"/>
          <a:chOff x="0" y="0"/>
          <a:chExt cx="0" cy="0"/>
        </a:xfrm>
      </p:grpSpPr>
      <p:sp>
        <p:nvSpPr>
          <p:cNvPr id="1118" name="Google Shape;1118;p119"/>
          <p:cNvSpPr txBox="1"/>
          <p:nvPr>
            <p:ph type="ctrTitle"/>
          </p:nvPr>
        </p:nvSpPr>
        <p:spPr>
          <a:xfrm>
            <a:off x="685800" y="52525"/>
            <a:ext cx="7301100" cy="100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Answering How Many Questions</a:t>
            </a:r>
            <a:endParaRPr b="0" sz="3000">
              <a:solidFill>
                <a:schemeClr val="accent5"/>
              </a:solidFill>
              <a:latin typeface="Hepta Slab"/>
              <a:ea typeface="Hepta Slab"/>
              <a:cs typeface="Hepta Slab"/>
              <a:sym typeface="Hepta Slab"/>
            </a:endParaRPr>
          </a:p>
        </p:txBody>
      </p:sp>
      <p:sp>
        <p:nvSpPr>
          <p:cNvPr id="1119" name="Google Shape;1119;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20" name="Google Shape;1120;p119"/>
          <p:cNvPicPr preferRelativeResize="0"/>
          <p:nvPr/>
        </p:nvPicPr>
        <p:blipFill>
          <a:blip r:embed="rId3">
            <a:alphaModFix/>
          </a:blip>
          <a:stretch>
            <a:fillRect/>
          </a:stretch>
        </p:blipFill>
        <p:spPr>
          <a:xfrm>
            <a:off x="5912400" y="3014350"/>
            <a:ext cx="2393750" cy="1592925"/>
          </a:xfrm>
          <a:prstGeom prst="rect">
            <a:avLst/>
          </a:prstGeom>
          <a:noFill/>
          <a:ln>
            <a:noFill/>
          </a:ln>
        </p:spPr>
      </p:pic>
      <p:pic>
        <p:nvPicPr>
          <p:cNvPr id="1121" name="Google Shape;1121;p119"/>
          <p:cNvPicPr preferRelativeResize="0"/>
          <p:nvPr/>
        </p:nvPicPr>
        <p:blipFill>
          <a:blip r:embed="rId4">
            <a:alphaModFix/>
          </a:blip>
          <a:stretch>
            <a:fillRect/>
          </a:stretch>
        </p:blipFill>
        <p:spPr>
          <a:xfrm>
            <a:off x="3698475" y="2980375"/>
            <a:ext cx="1747050" cy="1747050"/>
          </a:xfrm>
          <a:prstGeom prst="rect">
            <a:avLst/>
          </a:prstGeom>
          <a:noFill/>
          <a:ln>
            <a:noFill/>
          </a:ln>
        </p:spPr>
      </p:pic>
      <p:pic>
        <p:nvPicPr>
          <p:cNvPr id="1122" name="Google Shape;1122;p119"/>
          <p:cNvPicPr preferRelativeResize="0"/>
          <p:nvPr/>
        </p:nvPicPr>
        <p:blipFill>
          <a:blip r:embed="rId5">
            <a:alphaModFix/>
          </a:blip>
          <a:stretch>
            <a:fillRect/>
          </a:stretch>
        </p:blipFill>
        <p:spPr>
          <a:xfrm>
            <a:off x="884680" y="3014346"/>
            <a:ext cx="2393749" cy="1513804"/>
          </a:xfrm>
          <a:prstGeom prst="rect">
            <a:avLst/>
          </a:prstGeom>
          <a:noFill/>
          <a:ln>
            <a:noFill/>
          </a:ln>
        </p:spPr>
      </p:pic>
      <p:sp>
        <p:nvSpPr>
          <p:cNvPr id="1123" name="Google Shape;1123;p119"/>
          <p:cNvSpPr txBox="1"/>
          <p:nvPr/>
        </p:nvSpPr>
        <p:spPr>
          <a:xfrm>
            <a:off x="728575" y="10818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objects are in your collection. </a:t>
            </a:r>
            <a:endParaRPr sz="1800">
              <a:solidFill>
                <a:schemeClr val="dk1"/>
              </a:solidFill>
              <a:latin typeface="Hepta Slab"/>
              <a:ea typeface="Hepta Slab"/>
              <a:cs typeface="Hepta Slab"/>
              <a:sym typeface="Hepta Slab"/>
            </a:endParaRPr>
          </a:p>
        </p:txBody>
      </p:sp>
      <p:sp>
        <p:nvSpPr>
          <p:cNvPr id="1124" name="Google Shape;1124;p119"/>
          <p:cNvSpPr txBox="1"/>
          <p:nvPr/>
        </p:nvSpPr>
        <p:spPr>
          <a:xfrm>
            <a:off x="1422600" y="1555900"/>
            <a:ext cx="6427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How many objects are in your collection? Tell your partner how many objects are in your collection without counting the objects again.</a:t>
            </a:r>
            <a:endParaRPr>
              <a:latin typeface="Hepta Slab"/>
              <a:ea typeface="Hepta Slab"/>
              <a:cs typeface="Hepta Slab"/>
              <a:sym typeface="Hepta Slab"/>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28" name="Shape 1128"/>
        <p:cNvGrpSpPr/>
        <p:nvPr/>
      </p:nvGrpSpPr>
      <p:grpSpPr>
        <a:xfrm>
          <a:off x="0" y="0"/>
          <a:ext cx="0" cy="0"/>
          <a:chOff x="0" y="0"/>
          <a:chExt cx="0" cy="0"/>
        </a:xfrm>
      </p:grpSpPr>
      <p:sp>
        <p:nvSpPr>
          <p:cNvPr id="1129" name="Google Shape;1129;p120"/>
          <p:cNvSpPr txBox="1"/>
          <p:nvPr>
            <p:ph type="ctrTitle"/>
          </p:nvPr>
        </p:nvSpPr>
        <p:spPr>
          <a:xfrm>
            <a:off x="685800" y="52525"/>
            <a:ext cx="7301100" cy="100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Answering How Many Questions</a:t>
            </a:r>
            <a:endParaRPr b="0" sz="3000">
              <a:solidFill>
                <a:schemeClr val="accent5"/>
              </a:solidFill>
              <a:latin typeface="Hepta Slab"/>
              <a:ea typeface="Hepta Slab"/>
              <a:cs typeface="Hepta Slab"/>
              <a:sym typeface="Hepta Slab"/>
            </a:endParaRPr>
          </a:p>
        </p:txBody>
      </p:sp>
      <p:sp>
        <p:nvSpPr>
          <p:cNvPr id="1130" name="Google Shape;1130;p12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31" name="Google Shape;1131;p120"/>
          <p:cNvPicPr preferRelativeResize="0"/>
          <p:nvPr/>
        </p:nvPicPr>
        <p:blipFill>
          <a:blip r:embed="rId3">
            <a:alphaModFix/>
          </a:blip>
          <a:stretch>
            <a:fillRect/>
          </a:stretch>
        </p:blipFill>
        <p:spPr>
          <a:xfrm>
            <a:off x="1626425" y="1108750"/>
            <a:ext cx="1267300" cy="1267300"/>
          </a:xfrm>
          <a:prstGeom prst="rect">
            <a:avLst/>
          </a:prstGeom>
          <a:noFill/>
          <a:ln>
            <a:noFill/>
          </a:ln>
        </p:spPr>
      </p:pic>
      <p:pic>
        <p:nvPicPr>
          <p:cNvPr id="1132" name="Google Shape;1132;p120"/>
          <p:cNvPicPr preferRelativeResize="0"/>
          <p:nvPr/>
        </p:nvPicPr>
        <p:blipFill>
          <a:blip r:embed="rId3">
            <a:alphaModFix/>
          </a:blip>
          <a:stretch>
            <a:fillRect/>
          </a:stretch>
        </p:blipFill>
        <p:spPr>
          <a:xfrm>
            <a:off x="2927175" y="1466825"/>
            <a:ext cx="1267300" cy="1267300"/>
          </a:xfrm>
          <a:prstGeom prst="rect">
            <a:avLst/>
          </a:prstGeom>
          <a:noFill/>
          <a:ln>
            <a:noFill/>
          </a:ln>
        </p:spPr>
      </p:pic>
      <p:pic>
        <p:nvPicPr>
          <p:cNvPr id="1133" name="Google Shape;1133;p120"/>
          <p:cNvPicPr preferRelativeResize="0"/>
          <p:nvPr/>
        </p:nvPicPr>
        <p:blipFill>
          <a:blip r:embed="rId3">
            <a:alphaModFix/>
          </a:blip>
          <a:stretch>
            <a:fillRect/>
          </a:stretch>
        </p:blipFill>
        <p:spPr>
          <a:xfrm>
            <a:off x="4416475" y="1108750"/>
            <a:ext cx="1267300" cy="1267300"/>
          </a:xfrm>
          <a:prstGeom prst="rect">
            <a:avLst/>
          </a:prstGeom>
          <a:noFill/>
          <a:ln>
            <a:noFill/>
          </a:ln>
        </p:spPr>
      </p:pic>
      <p:pic>
        <p:nvPicPr>
          <p:cNvPr id="1134" name="Google Shape;1134;p120"/>
          <p:cNvPicPr preferRelativeResize="0"/>
          <p:nvPr/>
        </p:nvPicPr>
        <p:blipFill>
          <a:blip r:embed="rId3">
            <a:alphaModFix/>
          </a:blip>
          <a:stretch>
            <a:fillRect/>
          </a:stretch>
        </p:blipFill>
        <p:spPr>
          <a:xfrm>
            <a:off x="5905775" y="1389675"/>
            <a:ext cx="1267300" cy="1267300"/>
          </a:xfrm>
          <a:prstGeom prst="rect">
            <a:avLst/>
          </a:prstGeom>
          <a:noFill/>
          <a:ln>
            <a:noFill/>
          </a:ln>
        </p:spPr>
      </p:pic>
      <p:graphicFrame>
        <p:nvGraphicFramePr>
          <p:cNvPr id="1135" name="Google Shape;1135;p120"/>
          <p:cNvGraphicFramePr/>
          <p:nvPr/>
        </p:nvGraphicFramePr>
        <p:xfrm>
          <a:off x="952500" y="3109675"/>
          <a:ext cx="3000000" cy="3000000"/>
        </p:xfrm>
        <a:graphic>
          <a:graphicData uri="http://schemas.openxmlformats.org/drawingml/2006/table">
            <a:tbl>
              <a:tblPr>
                <a:noFill/>
                <a:tableStyleId>{BBE7549E-12B3-4572-B654-0F6853AF7A81}</a:tableStyleId>
              </a:tblPr>
              <a:tblGrid>
                <a:gridCol w="1447800"/>
                <a:gridCol w="1447800"/>
                <a:gridCol w="1447800"/>
                <a:gridCol w="1447800"/>
                <a:gridCol w="14478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136" name="Google Shape;1136;p120"/>
          <p:cNvPicPr preferRelativeResize="0"/>
          <p:nvPr/>
        </p:nvPicPr>
        <p:blipFill>
          <a:blip r:embed="rId3">
            <a:alphaModFix/>
          </a:blip>
          <a:stretch>
            <a:fillRect/>
          </a:stretch>
        </p:blipFill>
        <p:spPr>
          <a:xfrm>
            <a:off x="1058950" y="3100850"/>
            <a:ext cx="1267300" cy="1267300"/>
          </a:xfrm>
          <a:prstGeom prst="rect">
            <a:avLst/>
          </a:prstGeom>
          <a:noFill/>
          <a:ln>
            <a:noFill/>
          </a:ln>
        </p:spPr>
      </p:pic>
      <p:pic>
        <p:nvPicPr>
          <p:cNvPr id="1137" name="Google Shape;1137;p120"/>
          <p:cNvPicPr preferRelativeResize="0"/>
          <p:nvPr/>
        </p:nvPicPr>
        <p:blipFill>
          <a:blip r:embed="rId3">
            <a:alphaModFix/>
          </a:blip>
          <a:stretch>
            <a:fillRect/>
          </a:stretch>
        </p:blipFill>
        <p:spPr>
          <a:xfrm>
            <a:off x="2505400" y="3100850"/>
            <a:ext cx="1267300" cy="1267300"/>
          </a:xfrm>
          <a:prstGeom prst="rect">
            <a:avLst/>
          </a:prstGeom>
          <a:noFill/>
          <a:ln>
            <a:noFill/>
          </a:ln>
        </p:spPr>
      </p:pic>
      <p:pic>
        <p:nvPicPr>
          <p:cNvPr id="1138" name="Google Shape;1138;p120"/>
          <p:cNvPicPr preferRelativeResize="0"/>
          <p:nvPr/>
        </p:nvPicPr>
        <p:blipFill>
          <a:blip r:embed="rId3">
            <a:alphaModFix/>
          </a:blip>
          <a:stretch>
            <a:fillRect/>
          </a:stretch>
        </p:blipFill>
        <p:spPr>
          <a:xfrm>
            <a:off x="3951850" y="3100850"/>
            <a:ext cx="1267300" cy="1267300"/>
          </a:xfrm>
          <a:prstGeom prst="rect">
            <a:avLst/>
          </a:prstGeom>
          <a:noFill/>
          <a:ln>
            <a:noFill/>
          </a:ln>
        </p:spPr>
      </p:pic>
      <p:pic>
        <p:nvPicPr>
          <p:cNvPr id="1139" name="Google Shape;1139;p120"/>
          <p:cNvPicPr preferRelativeResize="0"/>
          <p:nvPr/>
        </p:nvPicPr>
        <p:blipFill>
          <a:blip r:embed="rId3">
            <a:alphaModFix/>
          </a:blip>
          <a:stretch>
            <a:fillRect/>
          </a:stretch>
        </p:blipFill>
        <p:spPr>
          <a:xfrm>
            <a:off x="5398300" y="3100850"/>
            <a:ext cx="1267300" cy="1267300"/>
          </a:xfrm>
          <a:prstGeom prst="rect">
            <a:avLst/>
          </a:prstGeom>
          <a:noFill/>
          <a:ln>
            <a:noFill/>
          </a:ln>
        </p:spPr>
      </p:pic>
      <p:sp>
        <p:nvSpPr>
          <p:cNvPr id="1140" name="Google Shape;1140;p120"/>
          <p:cNvSpPr/>
          <p:nvPr/>
        </p:nvSpPr>
        <p:spPr>
          <a:xfrm>
            <a:off x="822975" y="2961075"/>
            <a:ext cx="7524300" cy="15684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chemeClr val="lt1"/>
                </a:solidFill>
                <a:latin typeface="Hepta Slab"/>
                <a:ea typeface="Hepta Slab"/>
                <a:cs typeface="Hepta Slab"/>
                <a:sym typeface="Hepta Slab"/>
              </a:rPr>
              <a:t>How many are in the collection?</a:t>
            </a:r>
            <a:endParaRPr b="1" sz="1900">
              <a:solidFill>
                <a:schemeClr val="lt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31"/>
                                        </p:tgtEl>
                                      </p:cBhvr>
                                    </p:animEffect>
                                    <p:set>
                                      <p:cBhvr>
                                        <p:cTn dur="1" fill="hold">
                                          <p:stCondLst>
                                            <p:cond delay="1000"/>
                                          </p:stCondLst>
                                        </p:cTn>
                                        <p:tgtEl>
                                          <p:spTgt spid="113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36"/>
                                        </p:tgtEl>
                                        <p:attrNameLst>
                                          <p:attrName>style.visibility</p:attrName>
                                        </p:attrNameLst>
                                      </p:cBhvr>
                                      <p:to>
                                        <p:strVal val="visible"/>
                                      </p:to>
                                    </p:set>
                                    <p:animEffect filter="fade" transition="in">
                                      <p:cBhvr>
                                        <p:cTn dur="1000"/>
                                        <p:tgtEl>
                                          <p:spTgt spid="1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32"/>
                                        </p:tgtEl>
                                      </p:cBhvr>
                                    </p:animEffect>
                                    <p:set>
                                      <p:cBhvr>
                                        <p:cTn dur="1" fill="hold">
                                          <p:stCondLst>
                                            <p:cond delay="1000"/>
                                          </p:stCondLst>
                                        </p:cTn>
                                        <p:tgtEl>
                                          <p:spTgt spid="113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37"/>
                                        </p:tgtEl>
                                        <p:attrNameLst>
                                          <p:attrName>style.visibility</p:attrName>
                                        </p:attrNameLst>
                                      </p:cBhvr>
                                      <p:to>
                                        <p:strVal val="visible"/>
                                      </p:to>
                                    </p:set>
                                    <p:animEffect filter="fade" transition="in">
                                      <p:cBhvr>
                                        <p:cTn dur="1000"/>
                                        <p:tgtEl>
                                          <p:spTgt spid="11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33"/>
                                        </p:tgtEl>
                                      </p:cBhvr>
                                    </p:animEffect>
                                    <p:set>
                                      <p:cBhvr>
                                        <p:cTn dur="1" fill="hold">
                                          <p:stCondLst>
                                            <p:cond delay="1000"/>
                                          </p:stCondLst>
                                        </p:cTn>
                                        <p:tgtEl>
                                          <p:spTgt spid="113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38"/>
                                        </p:tgtEl>
                                        <p:attrNameLst>
                                          <p:attrName>style.visibility</p:attrName>
                                        </p:attrNameLst>
                                      </p:cBhvr>
                                      <p:to>
                                        <p:strVal val="visible"/>
                                      </p:to>
                                    </p:set>
                                    <p:animEffect filter="fade" transition="in">
                                      <p:cBhvr>
                                        <p:cTn dur="1000"/>
                                        <p:tgtEl>
                                          <p:spTgt spid="1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134"/>
                                        </p:tgtEl>
                                      </p:cBhvr>
                                    </p:animEffect>
                                    <p:set>
                                      <p:cBhvr>
                                        <p:cTn dur="1" fill="hold">
                                          <p:stCondLst>
                                            <p:cond delay="1000"/>
                                          </p:stCondLst>
                                        </p:cTn>
                                        <p:tgtEl>
                                          <p:spTgt spid="113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139"/>
                                        </p:tgtEl>
                                        <p:attrNameLst>
                                          <p:attrName>style.visibility</p:attrName>
                                        </p:attrNameLst>
                                      </p:cBhvr>
                                      <p:to>
                                        <p:strVal val="visible"/>
                                      </p:to>
                                    </p:set>
                                    <p:animEffect filter="fade" transition="in">
                                      <p:cBhvr>
                                        <p:cTn dur="1000"/>
                                        <p:tgtEl>
                                          <p:spTgt spid="1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0"/>
                                        </p:tgtEl>
                                        <p:attrNameLst>
                                          <p:attrName>style.visibility</p:attrName>
                                        </p:attrNameLst>
                                      </p:cBhvr>
                                      <p:to>
                                        <p:strVal val="visible"/>
                                      </p:to>
                                    </p:set>
                                    <p:animEffect filter="fade" transition="in">
                                      <p:cBhvr>
                                        <p:cTn dur="1000"/>
                                        <p:tgtEl>
                                          <p:spTgt spid="1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44" name="Shape 1144"/>
        <p:cNvGrpSpPr/>
        <p:nvPr/>
      </p:nvGrpSpPr>
      <p:grpSpPr>
        <a:xfrm>
          <a:off x="0" y="0"/>
          <a:ext cx="0" cy="0"/>
          <a:chOff x="0" y="0"/>
          <a:chExt cx="0" cy="0"/>
        </a:xfrm>
      </p:grpSpPr>
      <p:sp>
        <p:nvSpPr>
          <p:cNvPr id="1145" name="Google Shape;1145;p121"/>
          <p:cNvSpPr txBox="1"/>
          <p:nvPr>
            <p:ph type="ctrTitle"/>
          </p:nvPr>
        </p:nvSpPr>
        <p:spPr>
          <a:xfrm>
            <a:off x="2628900" y="412350"/>
            <a:ext cx="38862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Choice Time</a:t>
            </a:r>
            <a:endParaRPr b="0" sz="3000">
              <a:solidFill>
                <a:schemeClr val="accent5"/>
              </a:solidFill>
              <a:latin typeface="Hepta Slab"/>
              <a:ea typeface="Hepta Slab"/>
              <a:cs typeface="Hepta Slab"/>
              <a:sym typeface="Hepta Slab"/>
            </a:endParaRPr>
          </a:p>
        </p:txBody>
      </p:sp>
      <p:sp>
        <p:nvSpPr>
          <p:cNvPr id="1146" name="Google Shape;1146;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1147" name="Google Shape;1147;p121"/>
          <p:cNvPicPr preferRelativeResize="0"/>
          <p:nvPr/>
        </p:nvPicPr>
        <p:blipFill>
          <a:blip r:embed="rId3">
            <a:alphaModFix/>
          </a:blip>
          <a:stretch>
            <a:fillRect/>
          </a:stretch>
        </p:blipFill>
        <p:spPr>
          <a:xfrm>
            <a:off x="776525" y="1607850"/>
            <a:ext cx="1703875" cy="1524475"/>
          </a:xfrm>
          <a:prstGeom prst="rect">
            <a:avLst/>
          </a:prstGeom>
          <a:noFill/>
          <a:ln>
            <a:noFill/>
          </a:ln>
        </p:spPr>
      </p:pic>
      <p:pic>
        <p:nvPicPr>
          <p:cNvPr id="1148" name="Google Shape;1148;p121"/>
          <p:cNvPicPr preferRelativeResize="0"/>
          <p:nvPr/>
        </p:nvPicPr>
        <p:blipFill>
          <a:blip r:embed="rId4">
            <a:alphaModFix/>
          </a:blip>
          <a:stretch>
            <a:fillRect/>
          </a:stretch>
        </p:blipFill>
        <p:spPr>
          <a:xfrm>
            <a:off x="2729300" y="1607850"/>
            <a:ext cx="1651350" cy="1448275"/>
          </a:xfrm>
          <a:prstGeom prst="rect">
            <a:avLst/>
          </a:prstGeom>
          <a:noFill/>
          <a:ln>
            <a:noFill/>
          </a:ln>
        </p:spPr>
      </p:pic>
      <p:pic>
        <p:nvPicPr>
          <p:cNvPr id="1149" name="Google Shape;1149;p121"/>
          <p:cNvPicPr preferRelativeResize="0"/>
          <p:nvPr/>
        </p:nvPicPr>
        <p:blipFill>
          <a:blip r:embed="rId5">
            <a:alphaModFix/>
          </a:blip>
          <a:stretch>
            <a:fillRect/>
          </a:stretch>
        </p:blipFill>
        <p:spPr>
          <a:xfrm>
            <a:off x="4539300" y="1607850"/>
            <a:ext cx="1885932" cy="1320775"/>
          </a:xfrm>
          <a:prstGeom prst="rect">
            <a:avLst/>
          </a:prstGeom>
          <a:noFill/>
          <a:ln>
            <a:noFill/>
          </a:ln>
        </p:spPr>
      </p:pic>
      <p:sp>
        <p:nvSpPr>
          <p:cNvPr id="1150" name="Google Shape;1150;p121"/>
          <p:cNvSpPr txBox="1"/>
          <p:nvPr/>
        </p:nvSpPr>
        <p:spPr>
          <a:xfrm>
            <a:off x="762850" y="3802725"/>
            <a:ext cx="78210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Pattern Blocks           Connecting Cubes		   Geoblocks		Picture Books</a:t>
            </a:r>
            <a:endParaRPr/>
          </a:p>
        </p:txBody>
      </p:sp>
      <p:pic>
        <p:nvPicPr>
          <p:cNvPr id="1151" name="Google Shape;1151;p121"/>
          <p:cNvPicPr preferRelativeResize="0"/>
          <p:nvPr/>
        </p:nvPicPr>
        <p:blipFill>
          <a:blip r:embed="rId6">
            <a:alphaModFix/>
          </a:blip>
          <a:stretch>
            <a:fillRect/>
          </a:stretch>
        </p:blipFill>
        <p:spPr>
          <a:xfrm>
            <a:off x="6515096" y="1800038"/>
            <a:ext cx="2071475" cy="10639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55" name="Shape 1155"/>
        <p:cNvGrpSpPr/>
        <p:nvPr/>
      </p:nvGrpSpPr>
      <p:grpSpPr>
        <a:xfrm>
          <a:off x="0" y="0"/>
          <a:ext cx="0" cy="0"/>
          <a:chOff x="0" y="0"/>
          <a:chExt cx="0" cy="0"/>
        </a:xfrm>
      </p:grpSpPr>
      <p:sp>
        <p:nvSpPr>
          <p:cNvPr id="1156" name="Google Shape;1156;p122"/>
          <p:cNvSpPr txBox="1"/>
          <p:nvPr>
            <p:ph type="ctrTitle"/>
          </p:nvPr>
        </p:nvSpPr>
        <p:spPr>
          <a:xfrm>
            <a:off x="970850" y="80900"/>
            <a:ext cx="6623100" cy="139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Hepta Slab"/>
                <a:ea typeface="Hepta Slab"/>
                <a:cs typeface="Hepta Slab"/>
                <a:sym typeface="Hepta Slab"/>
              </a:rPr>
              <a:t>Today we counted collections to figure out how many objects there are.    </a:t>
            </a:r>
            <a:endParaRPr sz="3200">
              <a:solidFill>
                <a:schemeClr val="accent4"/>
              </a:solidFill>
              <a:latin typeface="Hepta Slab"/>
              <a:ea typeface="Hepta Slab"/>
              <a:cs typeface="Hepta Slab"/>
              <a:sym typeface="Hepta Slab"/>
            </a:endParaRPr>
          </a:p>
        </p:txBody>
      </p:sp>
      <p:sp>
        <p:nvSpPr>
          <p:cNvPr id="1157" name="Google Shape;1157;p12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58" name="Google Shape;1158;p122"/>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159" name="Google Shape;1159;p122"/>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160" name="Google Shape;1160;p122"/>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161" name="Google Shape;1161;p122"/>
          <p:cNvSpPr/>
          <p:nvPr/>
        </p:nvSpPr>
        <p:spPr>
          <a:xfrm flipH="1">
            <a:off x="962231" y="1573325"/>
            <a:ext cx="3211545" cy="2664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2" name="Google Shape;1162;p122"/>
          <p:cNvPicPr preferRelativeResize="0"/>
          <p:nvPr/>
        </p:nvPicPr>
        <p:blipFill rotWithShape="1">
          <a:blip r:embed="rId3">
            <a:alphaModFix/>
          </a:blip>
          <a:srcRect b="0" l="0" r="3428" t="0"/>
          <a:stretch/>
        </p:blipFill>
        <p:spPr>
          <a:xfrm>
            <a:off x="4942800" y="2242200"/>
            <a:ext cx="2436100" cy="2232050"/>
          </a:xfrm>
          <a:prstGeom prst="rect">
            <a:avLst/>
          </a:prstGeom>
          <a:noFill/>
          <a:ln>
            <a:noFill/>
          </a:ln>
        </p:spPr>
      </p:pic>
      <p:sp>
        <p:nvSpPr>
          <p:cNvPr id="1163" name="Google Shape;1163;p122"/>
          <p:cNvSpPr txBox="1"/>
          <p:nvPr/>
        </p:nvSpPr>
        <p:spPr>
          <a:xfrm>
            <a:off x="1740900" y="2033025"/>
            <a:ext cx="20712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Quicksand"/>
                <a:ea typeface="Quicksand"/>
                <a:cs typeface="Quicksand"/>
                <a:sym typeface="Quicksand"/>
              </a:rPr>
              <a:t>Ask your partner a question about our classroom that starts with “how many”.</a:t>
            </a:r>
            <a:endParaRPr b="1" sz="1700">
              <a:latin typeface="Quicksand"/>
              <a:ea typeface="Quicksand"/>
              <a:cs typeface="Quicksand"/>
              <a:sym typeface="Quicksan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67" name="Shape 1167"/>
        <p:cNvGrpSpPr/>
        <p:nvPr/>
      </p:nvGrpSpPr>
      <p:grpSpPr>
        <a:xfrm>
          <a:off x="0" y="0"/>
          <a:ext cx="0" cy="0"/>
          <a:chOff x="0" y="0"/>
          <a:chExt cx="0" cy="0"/>
        </a:xfrm>
      </p:grpSpPr>
      <p:sp>
        <p:nvSpPr>
          <p:cNvPr id="1168" name="Google Shape;1168;p123"/>
          <p:cNvSpPr txBox="1"/>
          <p:nvPr>
            <p:ph idx="1" type="body"/>
          </p:nvPr>
        </p:nvSpPr>
        <p:spPr>
          <a:xfrm>
            <a:off x="744650" y="-92475"/>
            <a:ext cx="7549200" cy="31092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i="0" lang="en" sz="3400">
                <a:solidFill>
                  <a:srgbClr val="434343"/>
                </a:solidFill>
                <a:latin typeface="Hepta Slab"/>
                <a:ea typeface="Hepta Slab"/>
                <a:cs typeface="Hepta Slab"/>
                <a:sym typeface="Hepta Slab"/>
              </a:rPr>
              <a:t>Section Summary</a:t>
            </a:r>
            <a:endParaRPr i="0" sz="34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1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i="0" lang="en" sz="1700">
                <a:solidFill>
                  <a:srgbClr val="434343"/>
                </a:solidFill>
                <a:latin typeface="Hepta Slab"/>
                <a:ea typeface="Hepta Slab"/>
                <a:cs typeface="Hepta Slab"/>
                <a:sym typeface="Hepta Slab"/>
              </a:rPr>
              <a:t>In this section, we counted collections of objects.</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i="0"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Clr>
                <a:schemeClr val="dk1"/>
              </a:buClr>
              <a:buSzPts val="1100"/>
              <a:buFont typeface="Arial"/>
              <a:buNone/>
            </a:pPr>
            <a:r>
              <a:t/>
            </a:r>
            <a:endParaRPr i="0" sz="1700">
              <a:solidFill>
                <a:srgbClr val="434343"/>
              </a:solidFill>
              <a:latin typeface="Hepta Slab"/>
              <a:ea typeface="Hepta Slab"/>
              <a:cs typeface="Hepta Slab"/>
              <a:sym typeface="Hepta Slab"/>
            </a:endParaRPr>
          </a:p>
        </p:txBody>
      </p:sp>
      <p:sp>
        <p:nvSpPr>
          <p:cNvPr id="1169" name="Google Shape;1169;p123"/>
          <p:cNvSpPr txBox="1"/>
          <p:nvPr/>
        </p:nvSpPr>
        <p:spPr>
          <a:xfrm>
            <a:off x="294975" y="442450"/>
            <a:ext cx="669300" cy="601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23"/>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2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23"/>
          <p:cNvSpPr txBox="1"/>
          <p:nvPr/>
        </p:nvSpPr>
        <p:spPr>
          <a:xfrm>
            <a:off x="635725" y="2231950"/>
            <a:ext cx="7836600" cy="2408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700">
                <a:solidFill>
                  <a:srgbClr val="434343"/>
                </a:solidFill>
                <a:latin typeface="Hepta Slab"/>
                <a:ea typeface="Hepta Slab"/>
                <a:cs typeface="Hepta Slab"/>
                <a:sym typeface="Hepta Slab"/>
              </a:rPr>
              <a:t>We counted each object and kept track of which object we’ve counted</a:t>
            </a:r>
            <a:r>
              <a:rPr lang="en" sz="1700">
                <a:solidFill>
                  <a:srgbClr val="434343"/>
                </a:solidFill>
                <a:latin typeface="Hepta Slab"/>
                <a:ea typeface="Hepta Slab"/>
                <a:cs typeface="Hepta Slab"/>
                <a:sym typeface="Hepta Slab"/>
              </a:rPr>
              <a:t>.</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t/>
            </a:r>
            <a:endParaRPr sz="1700">
              <a:solidFill>
                <a:srgbClr val="434343"/>
              </a:solidFill>
              <a:latin typeface="Hepta Slab"/>
              <a:ea typeface="Hepta Slab"/>
              <a:cs typeface="Hepta Slab"/>
              <a:sym typeface="Hepta Slab"/>
            </a:endParaRPr>
          </a:p>
          <a:p>
            <a:pPr indent="0" lvl="0" marL="0" rtl="0" algn="ctr">
              <a:lnSpc>
                <a:spcPct val="90000"/>
              </a:lnSpc>
              <a:spcBef>
                <a:spcPts val="0"/>
              </a:spcBef>
              <a:spcAft>
                <a:spcPts val="0"/>
              </a:spcAft>
              <a:buNone/>
            </a:pPr>
            <a:r>
              <a:rPr lang="en" sz="1700">
                <a:solidFill>
                  <a:srgbClr val="434343"/>
                </a:solidFill>
                <a:latin typeface="Hepta Slab"/>
                <a:ea typeface="Hepta Slab"/>
                <a:cs typeface="Hepta Slab"/>
                <a:sym typeface="Hepta Slab"/>
              </a:rPr>
              <a:t>We said a number to tell how many objects there are.</a:t>
            </a:r>
            <a:endParaRPr sz="1700">
              <a:solidFill>
                <a:srgbClr val="434343"/>
              </a:solidFill>
              <a:latin typeface="Hepta Slab"/>
              <a:ea typeface="Hepta Slab"/>
              <a:cs typeface="Hepta Slab"/>
              <a:sym typeface="Hepta Slab"/>
            </a:endParaRPr>
          </a:p>
        </p:txBody>
      </p:sp>
      <p:pic>
        <p:nvPicPr>
          <p:cNvPr id="1173" name="Google Shape;1173;p123"/>
          <p:cNvPicPr preferRelativeResize="0"/>
          <p:nvPr/>
        </p:nvPicPr>
        <p:blipFill>
          <a:blip r:embed="rId3">
            <a:alphaModFix/>
          </a:blip>
          <a:stretch>
            <a:fillRect/>
          </a:stretch>
        </p:blipFill>
        <p:spPr>
          <a:xfrm>
            <a:off x="3572450" y="1338675"/>
            <a:ext cx="1893600" cy="908550"/>
          </a:xfrm>
          <a:prstGeom prst="rect">
            <a:avLst/>
          </a:prstGeom>
          <a:noFill/>
          <a:ln>
            <a:noFill/>
          </a:ln>
        </p:spPr>
      </p:pic>
      <p:pic>
        <p:nvPicPr>
          <p:cNvPr id="1174" name="Google Shape;1174;p123"/>
          <p:cNvPicPr preferRelativeResize="0"/>
          <p:nvPr/>
        </p:nvPicPr>
        <p:blipFill rotWithShape="1">
          <a:blip r:embed="rId4">
            <a:alphaModFix/>
          </a:blip>
          <a:srcRect b="0" l="40342" r="5" t="0"/>
          <a:stretch/>
        </p:blipFill>
        <p:spPr>
          <a:xfrm>
            <a:off x="4345179" y="2598425"/>
            <a:ext cx="1393425" cy="989075"/>
          </a:xfrm>
          <a:prstGeom prst="rect">
            <a:avLst/>
          </a:prstGeom>
          <a:noFill/>
          <a:ln>
            <a:noFill/>
          </a:ln>
        </p:spPr>
      </p:pic>
      <p:pic>
        <p:nvPicPr>
          <p:cNvPr id="1175" name="Google Shape;1175;p123"/>
          <p:cNvPicPr preferRelativeResize="0"/>
          <p:nvPr/>
        </p:nvPicPr>
        <p:blipFill>
          <a:blip r:embed="rId5">
            <a:alphaModFix/>
          </a:blip>
          <a:stretch>
            <a:fillRect/>
          </a:stretch>
        </p:blipFill>
        <p:spPr>
          <a:xfrm>
            <a:off x="3557050" y="3998695"/>
            <a:ext cx="1993950" cy="712125"/>
          </a:xfrm>
          <a:prstGeom prst="rect">
            <a:avLst/>
          </a:prstGeom>
          <a:noFill/>
          <a:ln>
            <a:noFill/>
          </a:ln>
        </p:spPr>
      </p:pic>
      <p:pic>
        <p:nvPicPr>
          <p:cNvPr id="1176" name="Google Shape;1176;p123"/>
          <p:cNvPicPr preferRelativeResize="0"/>
          <p:nvPr/>
        </p:nvPicPr>
        <p:blipFill>
          <a:blip r:embed="rId6">
            <a:alphaModFix/>
          </a:blip>
          <a:stretch>
            <a:fillRect/>
          </a:stretch>
        </p:blipFill>
        <p:spPr>
          <a:xfrm>
            <a:off x="1889525" y="2765638"/>
            <a:ext cx="2275676" cy="65465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180" name="Shape 1180"/>
        <p:cNvGrpSpPr/>
        <p:nvPr/>
      </p:nvGrpSpPr>
      <p:grpSpPr>
        <a:xfrm>
          <a:off x="0" y="0"/>
          <a:ext cx="0" cy="0"/>
          <a:chOff x="0" y="0"/>
          <a:chExt cx="0" cy="0"/>
        </a:xfrm>
      </p:grpSpPr>
      <p:sp>
        <p:nvSpPr>
          <p:cNvPr id="1181" name="Google Shape;1181;p124"/>
          <p:cNvSpPr txBox="1"/>
          <p:nvPr>
            <p:ph type="ctrTitle"/>
          </p:nvPr>
        </p:nvSpPr>
        <p:spPr>
          <a:xfrm>
            <a:off x="1822050" y="1951200"/>
            <a:ext cx="5499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Connecting Cubes Sculptures</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800">
                <a:solidFill>
                  <a:srgbClr val="434343"/>
                </a:solidFill>
                <a:latin typeface="Hepta Slab"/>
                <a:ea typeface="Hepta Slab"/>
                <a:cs typeface="Hepta Slab"/>
                <a:sym typeface="Hepta Slab"/>
              </a:rPr>
              <a:t>(Optional)</a:t>
            </a:r>
            <a:endParaRPr sz="2800">
              <a:solidFill>
                <a:srgbClr val="434343"/>
              </a:solidFill>
              <a:latin typeface="Hepta Slab"/>
              <a:ea typeface="Hepta Slab"/>
              <a:cs typeface="Hepta Slab"/>
              <a:sym typeface="Hepta Slab"/>
            </a:endParaRPr>
          </a:p>
        </p:txBody>
      </p:sp>
      <p:sp>
        <p:nvSpPr>
          <p:cNvPr id="1182" name="Google Shape;1182;p124"/>
          <p:cNvSpPr txBox="1"/>
          <p:nvPr/>
        </p:nvSpPr>
        <p:spPr>
          <a:xfrm>
            <a:off x="2698200" y="2958075"/>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build with connecting cubes and figure out how many we have.</a:t>
            </a:r>
            <a:endParaRPr>
              <a:latin typeface="Quicksand"/>
              <a:ea typeface="Quicksand"/>
              <a:cs typeface="Quicksand"/>
              <a:sym typeface="Quicksand"/>
            </a:endParaRPr>
          </a:p>
        </p:txBody>
      </p:sp>
      <p:sp>
        <p:nvSpPr>
          <p:cNvPr id="1183" name="Google Shape;1183;p124"/>
          <p:cNvSpPr/>
          <p:nvPr/>
        </p:nvSpPr>
        <p:spPr>
          <a:xfrm>
            <a:off x="2311027" y="30359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 K.CC.B.4</a:t>
            </a:r>
            <a:endParaRPr sz="1100">
              <a:latin typeface="Quicksand"/>
              <a:ea typeface="Quicksand"/>
              <a:cs typeface="Quicksand"/>
              <a:sym typeface="Quicksand"/>
            </a:endParaRPr>
          </a:p>
        </p:txBody>
      </p:sp>
      <p:sp>
        <p:nvSpPr>
          <p:cNvPr id="1185" name="Google Shape;1185;p12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89" name="Shape 1189"/>
        <p:cNvGrpSpPr/>
        <p:nvPr/>
      </p:nvGrpSpPr>
      <p:grpSpPr>
        <a:xfrm>
          <a:off x="0" y="0"/>
          <a:ext cx="0" cy="0"/>
          <a:chOff x="0" y="0"/>
          <a:chExt cx="0" cy="0"/>
        </a:xfrm>
      </p:grpSpPr>
      <p:sp>
        <p:nvSpPr>
          <p:cNvPr id="1190" name="Google Shape;1190;p125"/>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191" name="Google Shape;1191;p1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92" name="Google Shape;1192;p125"/>
          <p:cNvSpPr txBox="1"/>
          <p:nvPr/>
        </p:nvSpPr>
        <p:spPr>
          <a:xfrm>
            <a:off x="1388575" y="1187125"/>
            <a:ext cx="662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1193" name="Google Shape;1193;p125"/>
          <p:cNvPicPr preferRelativeResize="0"/>
          <p:nvPr/>
        </p:nvPicPr>
        <p:blipFill rotWithShape="1">
          <a:blip r:embed="rId3">
            <a:alphaModFix/>
          </a:blip>
          <a:srcRect b="0" l="0" r="7218" t="0"/>
          <a:stretch/>
        </p:blipFill>
        <p:spPr>
          <a:xfrm>
            <a:off x="2120300" y="1876850"/>
            <a:ext cx="5161150" cy="16002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197" name="Shape 1197"/>
        <p:cNvGrpSpPr/>
        <p:nvPr/>
      </p:nvGrpSpPr>
      <p:grpSpPr>
        <a:xfrm>
          <a:off x="0" y="0"/>
          <a:ext cx="0" cy="0"/>
          <a:chOff x="0" y="0"/>
          <a:chExt cx="0" cy="0"/>
        </a:xfrm>
      </p:grpSpPr>
      <p:sp>
        <p:nvSpPr>
          <p:cNvPr id="1198" name="Google Shape;1198;p126"/>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199" name="Google Shape;1199;p12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00" name="Google Shape;1200;p126"/>
          <p:cNvSpPr txBox="1"/>
          <p:nvPr/>
        </p:nvSpPr>
        <p:spPr>
          <a:xfrm>
            <a:off x="1388575" y="1187125"/>
            <a:ext cx="662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1201" name="Google Shape;1201;p126"/>
          <p:cNvPicPr preferRelativeResize="0"/>
          <p:nvPr/>
        </p:nvPicPr>
        <p:blipFill>
          <a:blip r:embed="rId3">
            <a:alphaModFix/>
          </a:blip>
          <a:stretch>
            <a:fillRect/>
          </a:stretch>
        </p:blipFill>
        <p:spPr>
          <a:xfrm>
            <a:off x="1849225" y="1696875"/>
            <a:ext cx="5562600" cy="26670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05" name="Shape 1205"/>
        <p:cNvGrpSpPr/>
        <p:nvPr/>
      </p:nvGrpSpPr>
      <p:grpSpPr>
        <a:xfrm>
          <a:off x="0" y="0"/>
          <a:ext cx="0" cy="0"/>
          <a:chOff x="0" y="0"/>
          <a:chExt cx="0" cy="0"/>
        </a:xfrm>
      </p:grpSpPr>
      <p:sp>
        <p:nvSpPr>
          <p:cNvPr id="1206" name="Google Shape;1206;p127"/>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207" name="Google Shape;1207;p12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08" name="Google Shape;1208;p127"/>
          <p:cNvSpPr txBox="1"/>
          <p:nvPr/>
        </p:nvSpPr>
        <p:spPr>
          <a:xfrm>
            <a:off x="1388575" y="1187125"/>
            <a:ext cx="662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1209" name="Google Shape;1209;p127"/>
          <p:cNvPicPr preferRelativeResize="0"/>
          <p:nvPr/>
        </p:nvPicPr>
        <p:blipFill>
          <a:blip r:embed="rId3">
            <a:alphaModFix/>
          </a:blip>
          <a:stretch>
            <a:fillRect/>
          </a:stretch>
        </p:blipFill>
        <p:spPr>
          <a:xfrm>
            <a:off x="1919575" y="1756850"/>
            <a:ext cx="5562600" cy="26670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3" name="Shape 1213"/>
        <p:cNvGrpSpPr/>
        <p:nvPr/>
      </p:nvGrpSpPr>
      <p:grpSpPr>
        <a:xfrm>
          <a:off x="0" y="0"/>
          <a:ext cx="0" cy="0"/>
          <a:chOff x="0" y="0"/>
          <a:chExt cx="0" cy="0"/>
        </a:xfrm>
      </p:grpSpPr>
      <p:sp>
        <p:nvSpPr>
          <p:cNvPr id="1214" name="Google Shape;1214;p128"/>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1215" name="Google Shape;1215;p12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16" name="Google Shape;1216;p128"/>
          <p:cNvSpPr txBox="1"/>
          <p:nvPr/>
        </p:nvSpPr>
        <p:spPr>
          <a:xfrm>
            <a:off x="1388575" y="1187125"/>
            <a:ext cx="662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pic>
        <p:nvPicPr>
          <p:cNvPr id="1217" name="Google Shape;1217;p128"/>
          <p:cNvPicPr preferRelativeResize="0"/>
          <p:nvPr/>
        </p:nvPicPr>
        <p:blipFill>
          <a:blip r:embed="rId3">
            <a:alphaModFix/>
          </a:blip>
          <a:stretch>
            <a:fillRect/>
          </a:stretch>
        </p:blipFill>
        <p:spPr>
          <a:xfrm>
            <a:off x="4488400" y="1979650"/>
            <a:ext cx="3655625" cy="1752700"/>
          </a:xfrm>
          <a:prstGeom prst="rect">
            <a:avLst/>
          </a:prstGeom>
          <a:noFill/>
          <a:ln>
            <a:noFill/>
          </a:ln>
        </p:spPr>
      </p:pic>
      <p:pic>
        <p:nvPicPr>
          <p:cNvPr id="1218" name="Google Shape;1218;p128"/>
          <p:cNvPicPr preferRelativeResize="0"/>
          <p:nvPr/>
        </p:nvPicPr>
        <p:blipFill>
          <a:blip r:embed="rId4">
            <a:alphaModFix/>
          </a:blip>
          <a:stretch>
            <a:fillRect/>
          </a:stretch>
        </p:blipFill>
        <p:spPr>
          <a:xfrm>
            <a:off x="829425" y="2039900"/>
            <a:ext cx="3530016" cy="1692450"/>
          </a:xfrm>
          <a:prstGeom prst="rect">
            <a:avLst/>
          </a:prstGeom>
          <a:noFill/>
          <a:ln>
            <a:noFill/>
          </a:ln>
        </p:spPr>
      </p:pic>
      <p:sp>
        <p:nvSpPr>
          <p:cNvPr id="1219" name="Google Shape;1219;p128"/>
          <p:cNvSpPr txBox="1"/>
          <p:nvPr/>
        </p:nvSpPr>
        <p:spPr>
          <a:xfrm>
            <a:off x="445625" y="4124675"/>
            <a:ext cx="829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Hepta Slab"/>
                <a:ea typeface="Hepta Slab"/>
                <a:cs typeface="Hepta Slab"/>
                <a:sym typeface="Hepta Slab"/>
              </a:rPr>
              <a:t>What is the same about these groups of connecting cubes? What is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9"/>
                                        </p:tgtEl>
                                        <p:attrNameLst>
                                          <p:attrName>style.visibility</p:attrName>
                                        </p:attrNameLst>
                                      </p:cBhvr>
                                      <p:to>
                                        <p:strVal val="visible"/>
                                      </p:to>
                                    </p:set>
                                    <p:animEffect filter="fade" transition="in">
                                      <p:cBhvr>
                                        <p:cTn dur="1000"/>
                                        <p:tgtEl>
                                          <p:spTgt spid="1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23" name="Shape 1223"/>
        <p:cNvGrpSpPr/>
        <p:nvPr/>
      </p:nvGrpSpPr>
      <p:grpSpPr>
        <a:xfrm>
          <a:off x="0" y="0"/>
          <a:ext cx="0" cy="0"/>
          <a:chOff x="0" y="0"/>
          <a:chExt cx="0" cy="0"/>
        </a:xfrm>
      </p:grpSpPr>
      <p:sp>
        <p:nvSpPr>
          <p:cNvPr id="1224" name="Google Shape;1224;p129"/>
          <p:cNvSpPr txBox="1"/>
          <p:nvPr>
            <p:ph type="ctrTitle"/>
          </p:nvPr>
        </p:nvSpPr>
        <p:spPr>
          <a:xfrm>
            <a:off x="765225" y="320975"/>
            <a:ext cx="72756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Count Cubes</a:t>
            </a:r>
            <a:endParaRPr b="0" sz="3000">
              <a:solidFill>
                <a:schemeClr val="accent5"/>
              </a:solidFill>
              <a:latin typeface="Hepta Slab"/>
              <a:ea typeface="Hepta Slab"/>
              <a:cs typeface="Hepta Slab"/>
              <a:sym typeface="Hepta Slab"/>
            </a:endParaRPr>
          </a:p>
        </p:txBody>
      </p:sp>
      <p:sp>
        <p:nvSpPr>
          <p:cNvPr id="1225" name="Google Shape;1225;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26" name="Google Shape;1226;p129"/>
          <p:cNvPicPr preferRelativeResize="0"/>
          <p:nvPr/>
        </p:nvPicPr>
        <p:blipFill>
          <a:blip r:embed="rId3">
            <a:alphaModFix/>
          </a:blip>
          <a:stretch>
            <a:fillRect/>
          </a:stretch>
        </p:blipFill>
        <p:spPr>
          <a:xfrm>
            <a:off x="2310638" y="1619748"/>
            <a:ext cx="2603075" cy="2603075"/>
          </a:xfrm>
          <a:prstGeom prst="rect">
            <a:avLst/>
          </a:prstGeom>
          <a:noFill/>
          <a:ln>
            <a:noFill/>
          </a:ln>
        </p:spPr>
      </p:pic>
      <p:sp>
        <p:nvSpPr>
          <p:cNvPr id="1227" name="Google Shape;1227;p129"/>
          <p:cNvSpPr txBox="1"/>
          <p:nvPr/>
        </p:nvSpPr>
        <p:spPr>
          <a:xfrm>
            <a:off x="4819875" y="1814675"/>
            <a:ext cx="3220800" cy="24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Livvic"/>
              <a:ea typeface="Livvic"/>
              <a:cs typeface="Livvic"/>
              <a:sym typeface="Livvic"/>
            </a:endParaRPr>
          </a:p>
        </p:txBody>
      </p:sp>
      <p:sp>
        <p:nvSpPr>
          <p:cNvPr id="1228" name="Google Shape;1228;p129"/>
          <p:cNvSpPr txBox="1"/>
          <p:nvPr/>
        </p:nvSpPr>
        <p:spPr>
          <a:xfrm>
            <a:off x="728575" y="10056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Figure out how many cubes are in your collection.</a:t>
            </a:r>
            <a:endParaRPr sz="1800">
              <a:solidFill>
                <a:schemeClr val="dk1"/>
              </a:solidFill>
              <a:latin typeface="Hepta Slab"/>
              <a:ea typeface="Hepta Slab"/>
              <a:cs typeface="Hepta Slab"/>
              <a:sym typeface="Hepta Slab"/>
            </a:endParaRPr>
          </a:p>
        </p:txBody>
      </p:sp>
      <p:sp>
        <p:nvSpPr>
          <p:cNvPr id="1229" name="Google Shape;1229;p129"/>
          <p:cNvSpPr txBox="1"/>
          <p:nvPr/>
        </p:nvSpPr>
        <p:spPr>
          <a:xfrm>
            <a:off x="504288" y="4375225"/>
            <a:ext cx="8135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many cubes are in _________’s collection? How do you know?</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1230" name="Google Shape;1230;p129"/>
          <p:cNvSpPr txBox="1"/>
          <p:nvPr/>
        </p:nvSpPr>
        <p:spPr>
          <a:xfrm>
            <a:off x="5149150" y="2173950"/>
            <a:ext cx="24783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Hepta Slab"/>
                <a:ea typeface="Hepta Slab"/>
                <a:cs typeface="Hepta Slab"/>
                <a:sym typeface="Hepta Slab"/>
              </a:rPr>
              <a:t>Show how you counted your collection. Show your thinking using objects, drawings, numbers, or words.</a:t>
            </a:r>
            <a:endParaRPr>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9"/>
                                        </p:tgtEl>
                                        <p:attrNameLst>
                                          <p:attrName>style.visibility</p:attrName>
                                        </p:attrNameLst>
                                      </p:cBhvr>
                                      <p:to>
                                        <p:strVal val="visible"/>
                                      </p:to>
                                    </p:set>
                                    <p:animEffect filter="fade" transition="in">
                                      <p:cBhvr>
                                        <p:cTn dur="1000"/>
                                        <p:tgtEl>
                                          <p:spTgt spid="1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34" name="Shape 1234"/>
        <p:cNvGrpSpPr/>
        <p:nvPr/>
      </p:nvGrpSpPr>
      <p:grpSpPr>
        <a:xfrm>
          <a:off x="0" y="0"/>
          <a:ext cx="0" cy="0"/>
          <a:chOff x="0" y="0"/>
          <a:chExt cx="0" cy="0"/>
        </a:xfrm>
      </p:grpSpPr>
      <p:sp>
        <p:nvSpPr>
          <p:cNvPr id="1235" name="Google Shape;1235;p130"/>
          <p:cNvSpPr txBox="1"/>
          <p:nvPr>
            <p:ph type="ctrTitle"/>
          </p:nvPr>
        </p:nvSpPr>
        <p:spPr>
          <a:xfrm>
            <a:off x="685800" y="52525"/>
            <a:ext cx="7301100" cy="100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Connecting Cube Creations</a:t>
            </a:r>
            <a:endParaRPr b="0" sz="3000">
              <a:solidFill>
                <a:schemeClr val="accent5"/>
              </a:solidFill>
              <a:latin typeface="Hepta Slab"/>
              <a:ea typeface="Hepta Slab"/>
              <a:cs typeface="Hepta Slab"/>
              <a:sym typeface="Hepta Slab"/>
            </a:endParaRPr>
          </a:p>
        </p:txBody>
      </p:sp>
      <p:sp>
        <p:nvSpPr>
          <p:cNvPr id="1236" name="Google Shape;1236;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37" name="Google Shape;1237;p130"/>
          <p:cNvSpPr txBox="1"/>
          <p:nvPr/>
        </p:nvSpPr>
        <p:spPr>
          <a:xfrm>
            <a:off x="728575" y="1081850"/>
            <a:ext cx="7943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Hepta Slab"/>
                <a:ea typeface="Hepta Slab"/>
                <a:cs typeface="Hepta Slab"/>
                <a:sym typeface="Hepta Slab"/>
              </a:rPr>
              <a:t>Use all your connecting cubes to create whatever you’d like.</a:t>
            </a:r>
            <a:endParaRPr sz="1800">
              <a:solidFill>
                <a:schemeClr val="dk1"/>
              </a:solidFill>
              <a:latin typeface="Hepta Slab"/>
              <a:ea typeface="Hepta Slab"/>
              <a:cs typeface="Hepta Slab"/>
              <a:sym typeface="Hepta Slab"/>
            </a:endParaRPr>
          </a:p>
        </p:txBody>
      </p:sp>
      <p:sp>
        <p:nvSpPr>
          <p:cNvPr id="1238" name="Google Shape;1238;p130"/>
          <p:cNvSpPr txBox="1"/>
          <p:nvPr/>
        </p:nvSpPr>
        <p:spPr>
          <a:xfrm>
            <a:off x="1422600" y="1555900"/>
            <a:ext cx="64275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dk1"/>
                </a:solidFill>
                <a:latin typeface="Hepta Slab"/>
                <a:ea typeface="Hepta Slab"/>
                <a:cs typeface="Hepta Slab"/>
                <a:sym typeface="Hepta Slab"/>
              </a:rPr>
              <a:t>Tell your group what you made and how many cubes you used without counting them again.</a:t>
            </a:r>
            <a:endParaRPr sz="2400">
              <a:latin typeface="Hepta Slab"/>
              <a:ea typeface="Hepta Slab"/>
              <a:cs typeface="Hepta Slab"/>
              <a:sym typeface="Hepta Slab"/>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2" name="Shape 1242"/>
        <p:cNvGrpSpPr/>
        <p:nvPr/>
      </p:nvGrpSpPr>
      <p:grpSpPr>
        <a:xfrm>
          <a:off x="0" y="0"/>
          <a:ext cx="0" cy="0"/>
          <a:chOff x="0" y="0"/>
          <a:chExt cx="0" cy="0"/>
        </a:xfrm>
      </p:grpSpPr>
      <p:sp>
        <p:nvSpPr>
          <p:cNvPr id="1243" name="Google Shape;1243;p13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44" name="Google Shape;1244;p131"/>
          <p:cNvSpPr txBox="1"/>
          <p:nvPr/>
        </p:nvSpPr>
        <p:spPr>
          <a:xfrm>
            <a:off x="1509750" y="2294325"/>
            <a:ext cx="1918800" cy="12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p:txBody>
      </p:sp>
      <p:sp>
        <p:nvSpPr>
          <p:cNvPr id="1245" name="Google Shape;1245;p131"/>
          <p:cNvSpPr txBox="1"/>
          <p:nvPr/>
        </p:nvSpPr>
        <p:spPr>
          <a:xfrm>
            <a:off x="6530525" y="2040000"/>
            <a:ext cx="1271400" cy="10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p:txBody>
      </p:sp>
      <p:sp>
        <p:nvSpPr>
          <p:cNvPr id="1246" name="Google Shape;1246;p131"/>
          <p:cNvSpPr txBox="1"/>
          <p:nvPr/>
        </p:nvSpPr>
        <p:spPr>
          <a:xfrm>
            <a:off x="1260450" y="2739350"/>
            <a:ext cx="6623100" cy="17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247" name="Google Shape;1247;p131"/>
          <p:cNvSpPr/>
          <p:nvPr/>
        </p:nvSpPr>
        <p:spPr>
          <a:xfrm flipH="1">
            <a:off x="962231" y="1573325"/>
            <a:ext cx="3211545" cy="26646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8" name="Google Shape;1248;p131"/>
          <p:cNvPicPr preferRelativeResize="0"/>
          <p:nvPr/>
        </p:nvPicPr>
        <p:blipFill rotWithShape="1">
          <a:blip r:embed="rId3">
            <a:alphaModFix/>
          </a:blip>
          <a:srcRect b="0" l="0" r="3428" t="0"/>
          <a:stretch/>
        </p:blipFill>
        <p:spPr>
          <a:xfrm>
            <a:off x="4942800" y="2242200"/>
            <a:ext cx="2436100" cy="2232050"/>
          </a:xfrm>
          <a:prstGeom prst="rect">
            <a:avLst/>
          </a:prstGeom>
          <a:noFill/>
          <a:ln>
            <a:noFill/>
          </a:ln>
        </p:spPr>
      </p:pic>
      <p:sp>
        <p:nvSpPr>
          <p:cNvPr id="1249" name="Google Shape;1249;p131"/>
          <p:cNvSpPr txBox="1"/>
          <p:nvPr/>
        </p:nvSpPr>
        <p:spPr>
          <a:xfrm>
            <a:off x="1740900" y="2033025"/>
            <a:ext cx="2071200" cy="12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Quicksand"/>
                <a:ea typeface="Quicksand"/>
                <a:cs typeface="Quicksand"/>
                <a:sym typeface="Quicksand"/>
              </a:rPr>
              <a:t>What are some questions we can ask about what your classmates made?</a:t>
            </a:r>
            <a:endParaRPr b="1" sz="17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