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Lst>
  <p:sldSz cy="5143500" cx="9144000"/>
  <p:notesSz cx="6858000" cy="9144000"/>
  <p:embeddedFontLst>
    <p:embeddedFont>
      <p:font typeface="Raleway"/>
      <p:regular r:id="rId91"/>
      <p:bold r:id="rId92"/>
      <p:italic r:id="rId93"/>
      <p:boldItalic r:id="rId94"/>
    </p:embeddedFont>
    <p:embeddedFont>
      <p:font typeface="Raleway ExtraBold"/>
      <p:bold r:id="rId95"/>
      <p:boldItalic r:id="rId96"/>
    </p:embeddedFont>
    <p:embeddedFont>
      <p:font typeface="Amatic SC"/>
      <p:regular r:id="rId97"/>
      <p:bold r:id="rId98"/>
    </p:embeddedFont>
    <p:embeddedFont>
      <p:font typeface="Nixie One"/>
      <p:regular r:id="rId99"/>
    </p:embeddedFont>
    <p:embeddedFont>
      <p:font typeface="Hepta Slab"/>
      <p:regular r:id="rId100"/>
      <p:bold r:id="rId101"/>
    </p:embeddedFont>
    <p:embeddedFont>
      <p:font typeface="Quicksand"/>
      <p:regular r:id="rId102"/>
      <p:bold r:id="rId103"/>
    </p:embeddedFont>
    <p:embeddedFont>
      <p:font typeface="Caveat Brush"/>
      <p:regular r:id="rId10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4" Type="http://schemas.openxmlformats.org/officeDocument/2006/relationships/font" Target="fonts/CaveatBrush-regular.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Quicksand-bold.fntdata"/><Relationship Id="rId102" Type="http://schemas.openxmlformats.org/officeDocument/2006/relationships/font" Target="fonts/Quicksand-regular.fntdata"/><Relationship Id="rId101" Type="http://schemas.openxmlformats.org/officeDocument/2006/relationships/font" Target="fonts/HeptaSlab-bold.fntdata"/><Relationship Id="rId100" Type="http://schemas.openxmlformats.org/officeDocument/2006/relationships/font" Target="fonts/HeptaSlab-regular.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RalewayExtraBold-bold.fntdata"/><Relationship Id="rId94" Type="http://schemas.openxmlformats.org/officeDocument/2006/relationships/font" Target="fonts/Raleway-boldItalic.fntdata"/><Relationship Id="rId97" Type="http://schemas.openxmlformats.org/officeDocument/2006/relationships/font" Target="fonts/AmaticSC-regular.fntdata"/><Relationship Id="rId96" Type="http://schemas.openxmlformats.org/officeDocument/2006/relationships/font" Target="fonts/RalewayExtraBold-boldItalic.fntdata"/><Relationship Id="rId11" Type="http://schemas.openxmlformats.org/officeDocument/2006/relationships/slide" Target="slides/slide6.xml"/><Relationship Id="rId99" Type="http://schemas.openxmlformats.org/officeDocument/2006/relationships/font" Target="fonts/NixieOne-regular.fntdata"/><Relationship Id="rId10" Type="http://schemas.openxmlformats.org/officeDocument/2006/relationships/slide" Target="slides/slide5.xml"/><Relationship Id="rId98" Type="http://schemas.openxmlformats.org/officeDocument/2006/relationships/font" Target="fonts/AmaticSC-bold.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Raleway-regular.fntdata"/><Relationship Id="rId90" Type="http://schemas.openxmlformats.org/officeDocument/2006/relationships/slide" Target="slides/slide85.xml"/><Relationship Id="rId93" Type="http://schemas.openxmlformats.org/officeDocument/2006/relationships/font" Target="fonts/Raleway-italic.fntdata"/><Relationship Id="rId92" Type="http://schemas.openxmlformats.org/officeDocument/2006/relationships/font" Target="fonts/Raleway-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6ab7c6bf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6ab7c6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bb42d662b7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bb42d662b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d631b6da8b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d631b6da8b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d631b6da8b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d631b6da8b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d631b6da8b_0_4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d631b6da8b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d631b6da8b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d631b6da8b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bb42d662b7_0_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bb42d662b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will continue to think about different attributes of two-dimensional figures and how they could help us better understand the figures.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d631b6da8b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d631b6da8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d631b6da8b_0_5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d631b6da8b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d631b6da8b_0_5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d631b6da8b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d631b6da8b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d631b6da8b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d631b6da8b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d631b6da8b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c2a39d4aba_0_5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c2a39d4aba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Tell students that, in the next lesson, they will explore some of the same attributes in four-sided figures.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cf2f085c88_0_1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cf2f085c8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d631b6da8b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d631b6da8b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d631b6da8b_0_3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d631b6da8b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d631b6da8b_0_3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d631b6da8b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d631b6da8b_0_3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d631b6da8b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cf2f085c88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cf2f085c88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ad6ab7c6b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ad6ab7c6b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d631b6da8b_0_5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d631b6da8b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d631b6da8b_0_5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d631b6da8b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d631b6da8b_0_5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d631b6da8b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d631b6da8b_0_6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d631b6da8b_0_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c2c3126cd6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c2c3126cd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d911cf301d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d911cf301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d911cf301d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d911cf301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d911cf301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d911cf301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d911cf301d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d911cf301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d911cf301d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d911cf301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d911cf301d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d911cf301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d911cf301d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d911cf301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d911cf301d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d911cf301d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d911cf301d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d911cf301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d911cf301d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d911cf301d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cf2f085c88_0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cf2f085c88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d911cf301d_0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d911cf301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d911cf301d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d911cf301d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d911cf301d_0_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d911cf301d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d911cf301d_0_2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d911cf301d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d911cf301d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d911cf301d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d911cf301d_0_2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d911cf301d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bb42d662b7_0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bb42d662b7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d911cf301d_0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d911cf301d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d911cf301d_0_2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d911cf301d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bb42d662b7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bb42d662b7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d911cf301d_0_2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d911cf301d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d911cf301d_0_2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d911cf301d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d911cf301d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d911cf301d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d911cf301d_0_3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d911cf301d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d911cf301d_0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d911cf301d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d911cf301d_0_3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d911cf301d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d911cf301d_0_3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0" name="Google Shape;1080;gd911cf301d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d911cf301d_0_3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d911cf301d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bb42d662b7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bb42d662b7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d911cf301d_0_3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d911cf301d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d911cf301d_0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d911cf301d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bb42d662b7_0_6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bb42d662b7_0_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d911cf301d_0_4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d911cf301d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0" Type="http://schemas.openxmlformats.org/officeDocument/2006/relationships/image" Target="../media/image8.png"/><Relationship Id="rId22" Type="http://schemas.openxmlformats.org/officeDocument/2006/relationships/image" Target="../media/image38.png"/><Relationship Id="rId21" Type="http://schemas.openxmlformats.org/officeDocument/2006/relationships/hyperlink" Target="https://www.gregtangmath.com/games" TargetMode="External"/><Relationship Id="rId24" Type="http://schemas.openxmlformats.org/officeDocument/2006/relationships/slide" Target="/ppt/slides/slide75.xml"/><Relationship Id="rId23" Type="http://schemas.openxmlformats.org/officeDocument/2006/relationships/slide" Target="/ppt/slides/slide65.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4.xml"/><Relationship Id="rId9" Type="http://schemas.openxmlformats.org/officeDocument/2006/relationships/slide" Target="/ppt/slides/slide28.xml"/><Relationship Id="rId26" Type="http://schemas.openxmlformats.org/officeDocument/2006/relationships/hyperlink" Target="https://toytheater.com/" TargetMode="External"/><Relationship Id="rId25" Type="http://schemas.openxmlformats.org/officeDocument/2006/relationships/slide" Target="/ppt/slides/slide81.xml"/><Relationship Id="rId27" Type="http://schemas.openxmlformats.org/officeDocument/2006/relationships/image" Target="../media/image6.png"/><Relationship Id="rId5" Type="http://schemas.openxmlformats.org/officeDocument/2006/relationships/slide" Target="/ppt/slides/slide11.xml"/><Relationship Id="rId6" Type="http://schemas.openxmlformats.org/officeDocument/2006/relationships/slide" Target="/ppt/slides/slide11.xml"/><Relationship Id="rId7" Type="http://schemas.openxmlformats.org/officeDocument/2006/relationships/slide" Target="/ppt/slides/slide19.xml"/><Relationship Id="rId8" Type="http://schemas.openxmlformats.org/officeDocument/2006/relationships/slide" Target="/ppt/slides/slide19.xml"/><Relationship Id="rId11" Type="http://schemas.openxmlformats.org/officeDocument/2006/relationships/slide" Target="/ppt/slides/slide36.xml"/><Relationship Id="rId10" Type="http://schemas.openxmlformats.org/officeDocument/2006/relationships/slide" Target="/ppt/slides/slide28.xml"/><Relationship Id="rId13" Type="http://schemas.openxmlformats.org/officeDocument/2006/relationships/slide" Target="/ppt/slides/slide36.xml"/><Relationship Id="rId12" Type="http://schemas.openxmlformats.org/officeDocument/2006/relationships/slide" Target="/ppt/slides/slide36.xml"/><Relationship Id="rId15" Type="http://schemas.openxmlformats.org/officeDocument/2006/relationships/slide" Target="/ppt/slides/slide47.xml"/><Relationship Id="rId14" Type="http://schemas.openxmlformats.org/officeDocument/2006/relationships/slide" Target="/ppt/slides/slide47.xml"/><Relationship Id="rId17" Type="http://schemas.openxmlformats.org/officeDocument/2006/relationships/slide" Target="/ppt/slides/slide56.xml"/><Relationship Id="rId16" Type="http://schemas.openxmlformats.org/officeDocument/2006/relationships/slide" Target="/ppt/slides/slide47.xml"/><Relationship Id="rId19" Type="http://schemas.openxmlformats.org/officeDocument/2006/relationships/hyperlink" Target="https://www.flourishkh.com/" TargetMode="External"/><Relationship Id="rId18" Type="http://schemas.openxmlformats.org/officeDocument/2006/relationships/slide" Target="/ppt/slides/slide5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20" Type="http://schemas.openxmlformats.org/officeDocument/2006/relationships/image" Target="../media/image17.png"/><Relationship Id="rId22" Type="http://schemas.openxmlformats.org/officeDocument/2006/relationships/image" Target="../media/image16.png"/><Relationship Id="rId21" Type="http://schemas.openxmlformats.org/officeDocument/2006/relationships/image" Target="../media/image20.png"/><Relationship Id="rId24" Type="http://schemas.openxmlformats.org/officeDocument/2006/relationships/image" Target="../media/image28.png"/><Relationship Id="rId23"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2.png"/><Relationship Id="rId26" Type="http://schemas.openxmlformats.org/officeDocument/2006/relationships/image" Target="../media/image29.png"/><Relationship Id="rId25" Type="http://schemas.openxmlformats.org/officeDocument/2006/relationships/image" Target="../media/image23.png"/><Relationship Id="rId28" Type="http://schemas.openxmlformats.org/officeDocument/2006/relationships/image" Target="../media/image44.png"/><Relationship Id="rId27" Type="http://schemas.openxmlformats.org/officeDocument/2006/relationships/image" Target="../media/image32.png"/><Relationship Id="rId5" Type="http://schemas.openxmlformats.org/officeDocument/2006/relationships/image" Target="../media/image5.png"/><Relationship Id="rId6" Type="http://schemas.openxmlformats.org/officeDocument/2006/relationships/image" Target="../media/image24.png"/><Relationship Id="rId29"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9.png"/><Relationship Id="rId31" Type="http://schemas.openxmlformats.org/officeDocument/2006/relationships/image" Target="../media/image26.png"/><Relationship Id="rId30" Type="http://schemas.openxmlformats.org/officeDocument/2006/relationships/image" Target="../media/image27.png"/><Relationship Id="rId11" Type="http://schemas.openxmlformats.org/officeDocument/2006/relationships/image" Target="../media/image4.png"/><Relationship Id="rId33" Type="http://schemas.openxmlformats.org/officeDocument/2006/relationships/image" Target="../media/image37.png"/><Relationship Id="rId10" Type="http://schemas.openxmlformats.org/officeDocument/2006/relationships/image" Target="../media/image18.png"/><Relationship Id="rId32" Type="http://schemas.openxmlformats.org/officeDocument/2006/relationships/image" Target="../media/image31.png"/><Relationship Id="rId13" Type="http://schemas.openxmlformats.org/officeDocument/2006/relationships/image" Target="../media/image40.png"/><Relationship Id="rId35" Type="http://schemas.openxmlformats.org/officeDocument/2006/relationships/image" Target="../media/image36.png"/><Relationship Id="rId12" Type="http://schemas.openxmlformats.org/officeDocument/2006/relationships/image" Target="../media/image15.png"/><Relationship Id="rId34" Type="http://schemas.openxmlformats.org/officeDocument/2006/relationships/image" Target="../media/image30.png"/><Relationship Id="rId15" Type="http://schemas.openxmlformats.org/officeDocument/2006/relationships/image" Target="../media/image1.png"/><Relationship Id="rId37" Type="http://schemas.openxmlformats.org/officeDocument/2006/relationships/image" Target="../media/image39.png"/><Relationship Id="rId14" Type="http://schemas.openxmlformats.org/officeDocument/2006/relationships/image" Target="../media/image11.png"/><Relationship Id="rId36" Type="http://schemas.openxmlformats.org/officeDocument/2006/relationships/image" Target="../media/image42.png"/><Relationship Id="rId17" Type="http://schemas.openxmlformats.org/officeDocument/2006/relationships/image" Target="../media/image35.png"/><Relationship Id="rId16" Type="http://schemas.openxmlformats.org/officeDocument/2006/relationships/image" Target="../media/image21.png"/><Relationship Id="rId38" Type="http://schemas.openxmlformats.org/officeDocument/2006/relationships/image" Target="../media/image41.png"/><Relationship Id="rId19" Type="http://schemas.openxmlformats.org/officeDocument/2006/relationships/image" Target="../media/image14.png"/><Relationship Id="rId18" Type="http://schemas.openxmlformats.org/officeDocument/2006/relationships/image" Target="../media/image34.png"/></Relationships>
</file>

<file path=ppt/slides/_rels/slide7.xml.rels><?xml version="1.0" encoding="UTF-8" standalone="yes"?><Relationships xmlns="http://schemas.openxmlformats.org/package/2006/relationships"><Relationship Id="rId20" Type="http://schemas.openxmlformats.org/officeDocument/2006/relationships/image" Target="../media/image17.png"/><Relationship Id="rId22" Type="http://schemas.openxmlformats.org/officeDocument/2006/relationships/image" Target="../media/image16.png"/><Relationship Id="rId21" Type="http://schemas.openxmlformats.org/officeDocument/2006/relationships/image" Target="../media/image20.png"/><Relationship Id="rId24" Type="http://schemas.openxmlformats.org/officeDocument/2006/relationships/image" Target="../media/image28.png"/><Relationship Id="rId23"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2.png"/><Relationship Id="rId26" Type="http://schemas.openxmlformats.org/officeDocument/2006/relationships/image" Target="../media/image29.png"/><Relationship Id="rId25" Type="http://schemas.openxmlformats.org/officeDocument/2006/relationships/image" Target="../media/image23.png"/><Relationship Id="rId28" Type="http://schemas.openxmlformats.org/officeDocument/2006/relationships/image" Target="../media/image44.png"/><Relationship Id="rId27" Type="http://schemas.openxmlformats.org/officeDocument/2006/relationships/image" Target="../media/image32.png"/><Relationship Id="rId5" Type="http://schemas.openxmlformats.org/officeDocument/2006/relationships/image" Target="../media/image5.png"/><Relationship Id="rId6" Type="http://schemas.openxmlformats.org/officeDocument/2006/relationships/image" Target="../media/image24.png"/><Relationship Id="rId29"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9.png"/><Relationship Id="rId31" Type="http://schemas.openxmlformats.org/officeDocument/2006/relationships/image" Target="../media/image26.png"/><Relationship Id="rId30" Type="http://schemas.openxmlformats.org/officeDocument/2006/relationships/image" Target="../media/image27.png"/><Relationship Id="rId11" Type="http://schemas.openxmlformats.org/officeDocument/2006/relationships/image" Target="../media/image4.png"/><Relationship Id="rId33" Type="http://schemas.openxmlformats.org/officeDocument/2006/relationships/image" Target="../media/image37.png"/><Relationship Id="rId10" Type="http://schemas.openxmlformats.org/officeDocument/2006/relationships/image" Target="../media/image18.png"/><Relationship Id="rId32" Type="http://schemas.openxmlformats.org/officeDocument/2006/relationships/image" Target="../media/image31.png"/><Relationship Id="rId13" Type="http://schemas.openxmlformats.org/officeDocument/2006/relationships/image" Target="../media/image40.png"/><Relationship Id="rId35" Type="http://schemas.openxmlformats.org/officeDocument/2006/relationships/image" Target="../media/image36.png"/><Relationship Id="rId12" Type="http://schemas.openxmlformats.org/officeDocument/2006/relationships/image" Target="../media/image15.png"/><Relationship Id="rId34" Type="http://schemas.openxmlformats.org/officeDocument/2006/relationships/image" Target="../media/image30.png"/><Relationship Id="rId15" Type="http://schemas.openxmlformats.org/officeDocument/2006/relationships/image" Target="../media/image1.png"/><Relationship Id="rId37" Type="http://schemas.openxmlformats.org/officeDocument/2006/relationships/image" Target="../media/image39.png"/><Relationship Id="rId14" Type="http://schemas.openxmlformats.org/officeDocument/2006/relationships/image" Target="../media/image11.png"/><Relationship Id="rId36" Type="http://schemas.openxmlformats.org/officeDocument/2006/relationships/image" Target="../media/image42.png"/><Relationship Id="rId17" Type="http://schemas.openxmlformats.org/officeDocument/2006/relationships/image" Target="../media/image35.png"/><Relationship Id="rId16" Type="http://schemas.openxmlformats.org/officeDocument/2006/relationships/image" Target="../media/image21.png"/><Relationship Id="rId38" Type="http://schemas.openxmlformats.org/officeDocument/2006/relationships/image" Target="../media/image41.png"/><Relationship Id="rId19" Type="http://schemas.openxmlformats.org/officeDocument/2006/relationships/image" Target="../media/image14.png"/><Relationship Id="rId18" Type="http://schemas.openxmlformats.org/officeDocument/2006/relationships/image" Target="../media/image34.png"/></Relationships>
</file>

<file path=ppt/slides/_rels/slide8.xml.rels><?xml version="1.0" encoding="UTF-8" standalone="yes"?><Relationships xmlns="http://schemas.openxmlformats.org/package/2006/relationships"><Relationship Id="rId20" Type="http://schemas.openxmlformats.org/officeDocument/2006/relationships/image" Target="../media/image17.png"/><Relationship Id="rId22" Type="http://schemas.openxmlformats.org/officeDocument/2006/relationships/image" Target="../media/image16.png"/><Relationship Id="rId21" Type="http://schemas.openxmlformats.org/officeDocument/2006/relationships/image" Target="../media/image20.png"/><Relationship Id="rId24" Type="http://schemas.openxmlformats.org/officeDocument/2006/relationships/image" Target="../media/image28.png"/><Relationship Id="rId23"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2.png"/><Relationship Id="rId26" Type="http://schemas.openxmlformats.org/officeDocument/2006/relationships/image" Target="../media/image29.png"/><Relationship Id="rId25" Type="http://schemas.openxmlformats.org/officeDocument/2006/relationships/image" Target="../media/image23.png"/><Relationship Id="rId28" Type="http://schemas.openxmlformats.org/officeDocument/2006/relationships/image" Target="../media/image44.png"/><Relationship Id="rId27" Type="http://schemas.openxmlformats.org/officeDocument/2006/relationships/image" Target="../media/image32.png"/><Relationship Id="rId5" Type="http://schemas.openxmlformats.org/officeDocument/2006/relationships/image" Target="../media/image5.png"/><Relationship Id="rId6" Type="http://schemas.openxmlformats.org/officeDocument/2006/relationships/image" Target="../media/image24.png"/><Relationship Id="rId29"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9.png"/><Relationship Id="rId31" Type="http://schemas.openxmlformats.org/officeDocument/2006/relationships/image" Target="../media/image26.png"/><Relationship Id="rId30" Type="http://schemas.openxmlformats.org/officeDocument/2006/relationships/image" Target="../media/image27.png"/><Relationship Id="rId11" Type="http://schemas.openxmlformats.org/officeDocument/2006/relationships/image" Target="../media/image4.png"/><Relationship Id="rId33" Type="http://schemas.openxmlformats.org/officeDocument/2006/relationships/image" Target="../media/image37.png"/><Relationship Id="rId10" Type="http://schemas.openxmlformats.org/officeDocument/2006/relationships/image" Target="../media/image18.png"/><Relationship Id="rId32" Type="http://schemas.openxmlformats.org/officeDocument/2006/relationships/image" Target="../media/image31.png"/><Relationship Id="rId13" Type="http://schemas.openxmlformats.org/officeDocument/2006/relationships/image" Target="../media/image40.png"/><Relationship Id="rId35" Type="http://schemas.openxmlformats.org/officeDocument/2006/relationships/image" Target="../media/image36.png"/><Relationship Id="rId12" Type="http://schemas.openxmlformats.org/officeDocument/2006/relationships/image" Target="../media/image15.png"/><Relationship Id="rId34" Type="http://schemas.openxmlformats.org/officeDocument/2006/relationships/image" Target="../media/image30.png"/><Relationship Id="rId15" Type="http://schemas.openxmlformats.org/officeDocument/2006/relationships/image" Target="../media/image1.png"/><Relationship Id="rId37" Type="http://schemas.openxmlformats.org/officeDocument/2006/relationships/image" Target="../media/image39.png"/><Relationship Id="rId14" Type="http://schemas.openxmlformats.org/officeDocument/2006/relationships/image" Target="../media/image11.png"/><Relationship Id="rId36" Type="http://schemas.openxmlformats.org/officeDocument/2006/relationships/image" Target="../media/image42.png"/><Relationship Id="rId17" Type="http://schemas.openxmlformats.org/officeDocument/2006/relationships/image" Target="../media/image35.png"/><Relationship Id="rId16" Type="http://schemas.openxmlformats.org/officeDocument/2006/relationships/image" Target="../media/image21.png"/><Relationship Id="rId38" Type="http://schemas.openxmlformats.org/officeDocument/2006/relationships/image" Target="../media/image41.png"/><Relationship Id="rId19" Type="http://schemas.openxmlformats.org/officeDocument/2006/relationships/image" Target="../media/image14.png"/><Relationship Id="rId18"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5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5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6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53.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69.png"/></Relationships>
</file>

<file path=ppt/slides/_rels/slide32.xml.rels><?xml version="1.0" encoding="UTF-8" standalone="yes"?><Relationships xmlns="http://schemas.openxmlformats.org/package/2006/relationships"><Relationship Id="rId20" Type="http://schemas.openxmlformats.org/officeDocument/2006/relationships/image" Target="../media/image17.png"/><Relationship Id="rId22" Type="http://schemas.openxmlformats.org/officeDocument/2006/relationships/image" Target="../media/image16.png"/><Relationship Id="rId21" Type="http://schemas.openxmlformats.org/officeDocument/2006/relationships/image" Target="../media/image20.png"/><Relationship Id="rId24" Type="http://schemas.openxmlformats.org/officeDocument/2006/relationships/image" Target="../media/image28.png"/><Relationship Id="rId23"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2.png"/><Relationship Id="rId26" Type="http://schemas.openxmlformats.org/officeDocument/2006/relationships/image" Target="../media/image29.png"/><Relationship Id="rId25" Type="http://schemas.openxmlformats.org/officeDocument/2006/relationships/image" Target="../media/image23.png"/><Relationship Id="rId28" Type="http://schemas.openxmlformats.org/officeDocument/2006/relationships/image" Target="../media/image44.png"/><Relationship Id="rId27" Type="http://schemas.openxmlformats.org/officeDocument/2006/relationships/image" Target="../media/image32.png"/><Relationship Id="rId5" Type="http://schemas.openxmlformats.org/officeDocument/2006/relationships/image" Target="../media/image5.png"/><Relationship Id="rId6" Type="http://schemas.openxmlformats.org/officeDocument/2006/relationships/image" Target="../media/image24.png"/><Relationship Id="rId29"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9.png"/><Relationship Id="rId31" Type="http://schemas.openxmlformats.org/officeDocument/2006/relationships/image" Target="../media/image26.png"/><Relationship Id="rId30" Type="http://schemas.openxmlformats.org/officeDocument/2006/relationships/image" Target="../media/image27.png"/><Relationship Id="rId11" Type="http://schemas.openxmlformats.org/officeDocument/2006/relationships/image" Target="../media/image4.png"/><Relationship Id="rId33" Type="http://schemas.openxmlformats.org/officeDocument/2006/relationships/image" Target="../media/image37.png"/><Relationship Id="rId10" Type="http://schemas.openxmlformats.org/officeDocument/2006/relationships/image" Target="../media/image18.png"/><Relationship Id="rId32" Type="http://schemas.openxmlformats.org/officeDocument/2006/relationships/image" Target="../media/image31.png"/><Relationship Id="rId13" Type="http://schemas.openxmlformats.org/officeDocument/2006/relationships/image" Target="../media/image40.png"/><Relationship Id="rId35" Type="http://schemas.openxmlformats.org/officeDocument/2006/relationships/image" Target="../media/image36.png"/><Relationship Id="rId12" Type="http://schemas.openxmlformats.org/officeDocument/2006/relationships/image" Target="../media/image15.png"/><Relationship Id="rId34" Type="http://schemas.openxmlformats.org/officeDocument/2006/relationships/image" Target="../media/image30.png"/><Relationship Id="rId15" Type="http://schemas.openxmlformats.org/officeDocument/2006/relationships/image" Target="../media/image1.png"/><Relationship Id="rId37" Type="http://schemas.openxmlformats.org/officeDocument/2006/relationships/image" Target="../media/image39.png"/><Relationship Id="rId14" Type="http://schemas.openxmlformats.org/officeDocument/2006/relationships/image" Target="../media/image11.png"/><Relationship Id="rId36" Type="http://schemas.openxmlformats.org/officeDocument/2006/relationships/image" Target="../media/image42.png"/><Relationship Id="rId17" Type="http://schemas.openxmlformats.org/officeDocument/2006/relationships/image" Target="../media/image35.png"/><Relationship Id="rId39" Type="http://schemas.openxmlformats.org/officeDocument/2006/relationships/image" Target="../media/image68.png"/><Relationship Id="rId16" Type="http://schemas.openxmlformats.org/officeDocument/2006/relationships/image" Target="../media/image21.png"/><Relationship Id="rId38" Type="http://schemas.openxmlformats.org/officeDocument/2006/relationships/image" Target="../media/image41.png"/><Relationship Id="rId19" Type="http://schemas.openxmlformats.org/officeDocument/2006/relationships/image" Target="../media/image14.png"/><Relationship Id="rId18" Type="http://schemas.openxmlformats.org/officeDocument/2006/relationships/image" Target="../media/image34.png"/></Relationships>
</file>

<file path=ppt/slides/_rels/slide33.xml.rels><?xml version="1.0" encoding="UTF-8" standalone="yes"?><Relationships xmlns="http://schemas.openxmlformats.org/package/2006/relationships"><Relationship Id="rId20" Type="http://schemas.openxmlformats.org/officeDocument/2006/relationships/image" Target="../media/image17.png"/><Relationship Id="rId22" Type="http://schemas.openxmlformats.org/officeDocument/2006/relationships/image" Target="../media/image16.png"/><Relationship Id="rId21" Type="http://schemas.openxmlformats.org/officeDocument/2006/relationships/image" Target="../media/image20.png"/><Relationship Id="rId24" Type="http://schemas.openxmlformats.org/officeDocument/2006/relationships/image" Target="../media/image28.png"/><Relationship Id="rId23"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2.png"/><Relationship Id="rId26" Type="http://schemas.openxmlformats.org/officeDocument/2006/relationships/image" Target="../media/image29.png"/><Relationship Id="rId25" Type="http://schemas.openxmlformats.org/officeDocument/2006/relationships/image" Target="../media/image23.png"/><Relationship Id="rId28" Type="http://schemas.openxmlformats.org/officeDocument/2006/relationships/image" Target="../media/image44.png"/><Relationship Id="rId27" Type="http://schemas.openxmlformats.org/officeDocument/2006/relationships/image" Target="../media/image32.png"/><Relationship Id="rId5" Type="http://schemas.openxmlformats.org/officeDocument/2006/relationships/image" Target="../media/image5.png"/><Relationship Id="rId6" Type="http://schemas.openxmlformats.org/officeDocument/2006/relationships/image" Target="../media/image24.png"/><Relationship Id="rId29"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9.png"/><Relationship Id="rId31" Type="http://schemas.openxmlformats.org/officeDocument/2006/relationships/image" Target="../media/image26.png"/><Relationship Id="rId30" Type="http://schemas.openxmlformats.org/officeDocument/2006/relationships/image" Target="../media/image27.png"/><Relationship Id="rId11" Type="http://schemas.openxmlformats.org/officeDocument/2006/relationships/image" Target="../media/image4.png"/><Relationship Id="rId33" Type="http://schemas.openxmlformats.org/officeDocument/2006/relationships/image" Target="../media/image37.png"/><Relationship Id="rId10" Type="http://schemas.openxmlformats.org/officeDocument/2006/relationships/image" Target="../media/image18.png"/><Relationship Id="rId32" Type="http://schemas.openxmlformats.org/officeDocument/2006/relationships/image" Target="../media/image31.png"/><Relationship Id="rId13" Type="http://schemas.openxmlformats.org/officeDocument/2006/relationships/image" Target="../media/image40.png"/><Relationship Id="rId35" Type="http://schemas.openxmlformats.org/officeDocument/2006/relationships/image" Target="../media/image36.png"/><Relationship Id="rId12" Type="http://schemas.openxmlformats.org/officeDocument/2006/relationships/image" Target="../media/image15.png"/><Relationship Id="rId34" Type="http://schemas.openxmlformats.org/officeDocument/2006/relationships/image" Target="../media/image30.png"/><Relationship Id="rId15" Type="http://schemas.openxmlformats.org/officeDocument/2006/relationships/image" Target="../media/image1.png"/><Relationship Id="rId37" Type="http://schemas.openxmlformats.org/officeDocument/2006/relationships/image" Target="../media/image39.png"/><Relationship Id="rId14" Type="http://schemas.openxmlformats.org/officeDocument/2006/relationships/image" Target="../media/image11.png"/><Relationship Id="rId36" Type="http://schemas.openxmlformats.org/officeDocument/2006/relationships/image" Target="../media/image42.png"/><Relationship Id="rId17" Type="http://schemas.openxmlformats.org/officeDocument/2006/relationships/image" Target="../media/image35.png"/><Relationship Id="rId16" Type="http://schemas.openxmlformats.org/officeDocument/2006/relationships/image" Target="../media/image21.png"/><Relationship Id="rId38" Type="http://schemas.openxmlformats.org/officeDocument/2006/relationships/image" Target="../media/image41.png"/><Relationship Id="rId19" Type="http://schemas.openxmlformats.org/officeDocument/2006/relationships/image" Target="../media/image14.png"/><Relationship Id="rId18"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3.pn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6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79.png"/><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7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53.png"/><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7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70.png"/><Relationship Id="rId4" Type="http://schemas.openxmlformats.org/officeDocument/2006/relationships/image" Target="../media/image78.png"/><Relationship Id="rId5" Type="http://schemas.openxmlformats.org/officeDocument/2006/relationships/image" Target="../media/image9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8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8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53.pn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9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80.png"/><Relationship Id="rId4" Type="http://schemas.openxmlformats.org/officeDocument/2006/relationships/image" Target="../media/image73.png"/><Relationship Id="rId5" Type="http://schemas.openxmlformats.org/officeDocument/2006/relationships/image" Target="../media/image81.png"/><Relationship Id="rId6" Type="http://schemas.openxmlformats.org/officeDocument/2006/relationships/image" Target="../media/image8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8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9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8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0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1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109.png"/><Relationship Id="rId4" Type="http://schemas.openxmlformats.org/officeDocument/2006/relationships/image" Target="../media/image9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5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8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9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9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0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9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53.png"/><Relationship Id="rId4" Type="http://schemas.openxmlformats.org/officeDocument/2006/relationships/image" Target="../media/image9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0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6.xml"/><Relationship Id="rId3" Type="http://schemas.openxmlformats.org/officeDocument/2006/relationships/image" Target="../media/image10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99.png"/><Relationship Id="rId4" Type="http://schemas.openxmlformats.org/officeDocument/2006/relationships/image" Target="../media/image116.png"/><Relationship Id="rId5" Type="http://schemas.openxmlformats.org/officeDocument/2006/relationships/image" Target="../media/image106.png"/><Relationship Id="rId6" Type="http://schemas.openxmlformats.org/officeDocument/2006/relationships/image" Target="../media/image10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0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10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53.png"/><Relationship Id="rId4" Type="http://schemas.openxmlformats.org/officeDocument/2006/relationships/image" Target="../media/image10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1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1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1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53.png"/><Relationship Id="rId4"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Properties of Two-dimensional Shapes</a:t>
            </a:r>
            <a:endParaRPr b="0" sz="15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06500" y="3974825"/>
            <a:ext cx="8331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100">
                <a:solidFill>
                  <a:schemeClr val="dk1"/>
                </a:solidFill>
                <a:latin typeface="Hepta Slab"/>
                <a:ea typeface="Hepta Slab"/>
                <a:cs typeface="Hepta Slab"/>
                <a:sym typeface="Hepta Slab"/>
              </a:rPr>
              <a:t>4.G.A.1, 4.G.A.2, 4.G.A.3, 4.NBT.B.5, 4.MD.A.2, 4.MD.A.3, 4.MD.C.7, 4.NF.B.3, 4.NF.B.4, </a:t>
            </a:r>
            <a:endParaRPr sz="1300">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4  Unit 8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 name="Shape 138"/>
        <p:cNvGrpSpPr/>
        <p:nvPr/>
      </p:nvGrpSpPr>
      <p:grpSpPr>
        <a:xfrm>
          <a:off x="0" y="0"/>
          <a:ext cx="0" cy="0"/>
          <a:chOff x="0" y="0"/>
          <a:chExt cx="0" cy="0"/>
        </a:xfrm>
      </p:grpSpPr>
      <p:grpSp>
        <p:nvGrpSpPr>
          <p:cNvPr id="139" name="Google Shape;139;p32"/>
          <p:cNvGrpSpPr/>
          <p:nvPr/>
        </p:nvGrpSpPr>
        <p:grpSpPr>
          <a:xfrm>
            <a:off x="195100" y="944279"/>
            <a:ext cx="4597846" cy="2850686"/>
            <a:chOff x="0" y="1189989"/>
            <a:chExt cx="3546900" cy="3199424"/>
          </a:xfrm>
        </p:grpSpPr>
        <p:sp>
          <p:nvSpPr>
            <p:cNvPr id="140" name="Google Shape;140;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1" name="Google Shape;141;p32"/>
            <p:cNvSpPr txBox="1"/>
            <p:nvPr/>
          </p:nvSpPr>
          <p:spPr>
            <a:xfrm>
              <a:off x="283691" y="1975913"/>
              <a:ext cx="30678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Classify triangles (including right triangles), parallelograms, rectangles, rhombuses, and squares based on the properties of their side lengths and angles.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Identify and draw lines of symmetry in two-dimensional figures.</a:t>
              </a:r>
              <a:endParaRPr sz="1200">
                <a:solidFill>
                  <a:schemeClr val="dk1"/>
                </a:solidFill>
                <a:latin typeface="Quicksand"/>
                <a:ea typeface="Quicksand"/>
                <a:cs typeface="Quicksand"/>
                <a:sym typeface="Quicksand"/>
              </a:endParaRPr>
            </a:p>
          </p:txBody>
        </p:sp>
      </p:grpSp>
      <p:grpSp>
        <p:nvGrpSpPr>
          <p:cNvPr id="142" name="Google Shape;142;p32"/>
          <p:cNvGrpSpPr/>
          <p:nvPr/>
        </p:nvGrpSpPr>
        <p:grpSpPr>
          <a:xfrm>
            <a:off x="4336560" y="962579"/>
            <a:ext cx="4263031" cy="2475239"/>
            <a:chOff x="2944204" y="1189775"/>
            <a:chExt cx="3305700" cy="2778046"/>
          </a:xfrm>
        </p:grpSpPr>
        <p:sp>
          <p:nvSpPr>
            <p:cNvPr id="143" name="Google Shape;143;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4" name="Google Shape;144;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Solve problems using the known properties and attributes of two-dimensional shapes including angle measurement, side lengths, symmetry, perimeter and area.</a:t>
              </a:r>
              <a:endParaRPr sz="1100">
                <a:solidFill>
                  <a:schemeClr val="dk1"/>
                </a:solidFill>
                <a:latin typeface="Quicksand"/>
                <a:ea typeface="Quicksand"/>
                <a:cs typeface="Quicksand"/>
                <a:sym typeface="Quicksand"/>
              </a:endParaRPr>
            </a:p>
          </p:txBody>
        </p:sp>
      </p:grpSp>
      <p:sp>
        <p:nvSpPr>
          <p:cNvPr id="145" name="Google Shape;145;p32"/>
          <p:cNvSpPr txBox="1"/>
          <p:nvPr/>
        </p:nvSpPr>
        <p:spPr>
          <a:xfrm>
            <a:off x="861034" y="852425"/>
            <a:ext cx="2897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4.G.A.1, 4.G.A.2, 4.G.A.3, 4.NBT.B.5</a:t>
            </a:r>
            <a:endParaRPr sz="800">
              <a:latin typeface="Quicksand"/>
              <a:ea typeface="Quicksand"/>
              <a:cs typeface="Quicksand"/>
              <a:sym typeface="Quicksand"/>
            </a:endParaRPr>
          </a:p>
        </p:txBody>
      </p:sp>
      <p:sp>
        <p:nvSpPr>
          <p:cNvPr id="146" name="Google Shape;146;p32"/>
          <p:cNvSpPr txBox="1"/>
          <p:nvPr/>
        </p:nvSpPr>
        <p:spPr>
          <a:xfrm>
            <a:off x="4879865" y="852425"/>
            <a:ext cx="31764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7-10</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4.G.A.1, 4.G.A.2, 4.G.A.3, 4.MD.A, 4.MD.A.2, 4.MD.A.3, 4.MD.C.7, 4.NF.B.3.c, 4.NF.B.4, 4.NF.B.4.b</a:t>
            </a:r>
            <a:endParaRPr sz="700">
              <a:latin typeface="Quicksand"/>
              <a:ea typeface="Quicksand"/>
              <a:cs typeface="Quicksand"/>
              <a:sym typeface="Quicksand"/>
            </a:endParaRPr>
          </a:p>
        </p:txBody>
      </p:sp>
      <p:sp>
        <p:nvSpPr>
          <p:cNvPr id="147" name="Google Shape;147;p32"/>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8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Properties of Two-Dimensional Shapes</a:t>
            </a:r>
            <a:endParaRPr sz="1800">
              <a:latin typeface="Hepta Slab"/>
              <a:ea typeface="Hepta Slab"/>
              <a:cs typeface="Hepta Slab"/>
              <a:sym typeface="Hepta Slab"/>
            </a:endParaRPr>
          </a:p>
        </p:txBody>
      </p:sp>
      <p:pic>
        <p:nvPicPr>
          <p:cNvPr id="148" name="Google Shape;148;p32"/>
          <p:cNvPicPr preferRelativeResize="0"/>
          <p:nvPr/>
        </p:nvPicPr>
        <p:blipFill>
          <a:blip r:embed="rId3">
            <a:alphaModFix/>
          </a:blip>
          <a:stretch>
            <a:fillRect/>
          </a:stretch>
        </p:blipFill>
        <p:spPr>
          <a:xfrm>
            <a:off x="726971" y="3141821"/>
            <a:ext cx="3534104" cy="1565575"/>
          </a:xfrm>
          <a:prstGeom prst="rect">
            <a:avLst/>
          </a:prstGeom>
          <a:noFill/>
          <a:ln>
            <a:noFill/>
          </a:ln>
        </p:spPr>
      </p:pic>
      <p:pic>
        <p:nvPicPr>
          <p:cNvPr id="149" name="Google Shape;149;p32"/>
          <p:cNvPicPr preferRelativeResize="0"/>
          <p:nvPr/>
        </p:nvPicPr>
        <p:blipFill>
          <a:blip r:embed="rId4">
            <a:alphaModFix/>
          </a:blip>
          <a:stretch>
            <a:fillRect/>
          </a:stretch>
        </p:blipFill>
        <p:spPr>
          <a:xfrm>
            <a:off x="5193594" y="2706484"/>
            <a:ext cx="2897699" cy="200091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3" name="Shape 153"/>
        <p:cNvGrpSpPr/>
        <p:nvPr/>
      </p:nvGrpSpPr>
      <p:grpSpPr>
        <a:xfrm>
          <a:off x="0" y="0"/>
          <a:ext cx="0" cy="0"/>
          <a:chOff x="0" y="0"/>
          <a:chExt cx="0" cy="0"/>
        </a:xfrm>
      </p:grpSpPr>
      <p:sp>
        <p:nvSpPr>
          <p:cNvPr id="154" name="Google Shape;154;p33">
            <a:hlinkClick action="ppaction://hlinksldjump" r:id="rId3"/>
          </p:cNvPr>
          <p:cNvSpPr txBox="1"/>
          <p:nvPr/>
        </p:nvSpPr>
        <p:spPr>
          <a:xfrm>
            <a:off x="2287613" y="1897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55" name="Google Shape;155;p33">
            <a:hlinkClick action="ppaction://hlinksldjump" r:id="rId5"/>
          </p:cNvPr>
          <p:cNvSpPr txBox="1"/>
          <p:nvPr/>
        </p:nvSpPr>
        <p:spPr>
          <a:xfrm>
            <a:off x="3121950" y="1897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56" name="Google Shape;156;p33">
            <a:hlinkClick action="ppaction://hlinksldjump" r:id="rId7"/>
          </p:cNvPr>
          <p:cNvSpPr txBox="1"/>
          <p:nvPr/>
        </p:nvSpPr>
        <p:spPr>
          <a:xfrm>
            <a:off x="3956275" y="1897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57" name="Google Shape;157;p33">
            <a:hlinkClick action="ppaction://hlinksldjump" r:id="rId9"/>
          </p:cNvPr>
          <p:cNvSpPr txBox="1"/>
          <p:nvPr/>
        </p:nvSpPr>
        <p:spPr>
          <a:xfrm>
            <a:off x="4790588" y="1897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58" name="Google Shape;158;p33">
            <a:hlinkClick action="ppaction://hlinksldjump" r:id="rId11"/>
          </p:cNvPr>
          <p:cNvSpPr txBox="1"/>
          <p:nvPr/>
        </p:nvSpPr>
        <p:spPr>
          <a:xfrm>
            <a:off x="5624913" y="19565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59" name="Google Shape;159;p33">
            <a:hlinkClick action="ppaction://hlinksldjump" r:id="rId14"/>
          </p:cNvPr>
          <p:cNvSpPr txBox="1"/>
          <p:nvPr/>
        </p:nvSpPr>
        <p:spPr>
          <a:xfrm>
            <a:off x="2287613" y="3181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0" name="Google Shape;160;p33">
            <a:hlinkClick/>
          </p:cNvPr>
          <p:cNvSpPr txBox="1"/>
          <p:nvPr/>
        </p:nvSpPr>
        <p:spPr>
          <a:xfrm>
            <a:off x="3121938" y="31811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1" name="Google Shape;161;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62" name="Google Shape;162;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63" name="Google Shape;163;p33">
            <a:hlinkClick/>
          </p:cNvPr>
          <p:cNvSpPr txBox="1"/>
          <p:nvPr/>
        </p:nvSpPr>
        <p:spPr>
          <a:xfrm>
            <a:off x="3956263" y="31811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64" name="Google Shape;164;p33"/>
          <p:cNvGrpSpPr/>
          <p:nvPr/>
        </p:nvGrpSpPr>
        <p:grpSpPr>
          <a:xfrm>
            <a:off x="8000373" y="283909"/>
            <a:ext cx="780563" cy="669288"/>
            <a:chOff x="570875" y="4322250"/>
            <a:chExt cx="443300" cy="443325"/>
          </a:xfrm>
        </p:grpSpPr>
        <p:sp>
          <p:nvSpPr>
            <p:cNvPr id="165" name="Google Shape;165;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 name="Google Shape;169;p33"/>
          <p:cNvSpPr txBox="1"/>
          <p:nvPr/>
        </p:nvSpPr>
        <p:spPr>
          <a:xfrm>
            <a:off x="1743438" y="4957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8 Quick Links</a:t>
            </a:r>
            <a:endParaRPr sz="3200">
              <a:solidFill>
                <a:srgbClr val="434343"/>
              </a:solidFill>
              <a:latin typeface="Gayathri"/>
              <a:ea typeface="Gayathri"/>
              <a:cs typeface="Gayathri"/>
              <a:sym typeface="Gayathri"/>
            </a:endParaRPr>
          </a:p>
        </p:txBody>
      </p:sp>
      <p:sp>
        <p:nvSpPr>
          <p:cNvPr id="170" name="Google Shape;170;p33">
            <a:hlinkClick/>
          </p:cNvPr>
          <p:cNvSpPr txBox="1"/>
          <p:nvPr/>
        </p:nvSpPr>
        <p:spPr>
          <a:xfrm>
            <a:off x="4790588" y="31811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4"/>
              </a:rPr>
              <a:t>L9</a:t>
            </a:r>
            <a:endParaRPr b="1" sz="2200">
              <a:solidFill>
                <a:srgbClr val="45818E"/>
              </a:solidFill>
              <a:latin typeface="Hepta Slab"/>
              <a:ea typeface="Hepta Slab"/>
              <a:cs typeface="Hepta Slab"/>
              <a:sym typeface="Hepta Slab"/>
            </a:endParaRPr>
          </a:p>
        </p:txBody>
      </p:sp>
      <p:sp>
        <p:nvSpPr>
          <p:cNvPr id="171" name="Google Shape;171;p33">
            <a:hlinkClick/>
          </p:cNvPr>
          <p:cNvSpPr txBox="1"/>
          <p:nvPr/>
        </p:nvSpPr>
        <p:spPr>
          <a:xfrm>
            <a:off x="5552250" y="31811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5">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pic>
        <p:nvPicPr>
          <p:cNvPr id="172" name="Google Shape;172;p33">
            <a:hlinkClick r:id="rId26"/>
          </p:cNvPr>
          <p:cNvPicPr preferRelativeResize="0"/>
          <p:nvPr/>
        </p:nvPicPr>
        <p:blipFill>
          <a:blip r:embed="rId27">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76" name="Shape 176"/>
        <p:cNvGrpSpPr/>
        <p:nvPr/>
      </p:nvGrpSpPr>
      <p:grpSpPr>
        <a:xfrm>
          <a:off x="0" y="0"/>
          <a:ext cx="0" cy="0"/>
          <a:chOff x="0" y="0"/>
          <a:chExt cx="0" cy="0"/>
        </a:xfrm>
      </p:grpSpPr>
      <p:sp>
        <p:nvSpPr>
          <p:cNvPr id="177" name="Google Shape;177;p34"/>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Ways of Looking at Figures</a:t>
            </a:r>
            <a:endParaRPr sz="4400">
              <a:solidFill>
                <a:srgbClr val="434343"/>
              </a:solidFill>
              <a:latin typeface="Hepta Slab"/>
              <a:ea typeface="Hepta Slab"/>
              <a:cs typeface="Hepta Slab"/>
              <a:sym typeface="Hepta Slab"/>
            </a:endParaRPr>
          </a:p>
        </p:txBody>
      </p:sp>
      <p:sp>
        <p:nvSpPr>
          <p:cNvPr id="178" name="Google Shape;178;p34"/>
          <p:cNvSpPr txBox="1"/>
          <p:nvPr/>
        </p:nvSpPr>
        <p:spPr>
          <a:xfrm>
            <a:off x="3058300" y="2689600"/>
            <a:ext cx="6759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two-dimensional figures.</a:t>
            </a:r>
            <a:endParaRPr>
              <a:latin typeface="Quicksand"/>
              <a:ea typeface="Quicksand"/>
              <a:cs typeface="Quicksand"/>
              <a:sym typeface="Quicksand"/>
            </a:endParaRPr>
          </a:p>
        </p:txBody>
      </p:sp>
      <p:sp>
        <p:nvSpPr>
          <p:cNvPr id="179" name="Google Shape;179;p34"/>
          <p:cNvSpPr/>
          <p:nvPr/>
        </p:nvSpPr>
        <p:spPr>
          <a:xfrm>
            <a:off x="2583377"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4.G.A.2</a:t>
            </a:r>
            <a:endParaRPr sz="1100">
              <a:latin typeface="Quicksand"/>
              <a:ea typeface="Quicksand"/>
              <a:cs typeface="Quicksand"/>
              <a:sym typeface="Quicksand"/>
            </a:endParaRPr>
          </a:p>
        </p:txBody>
      </p:sp>
      <p:sp>
        <p:nvSpPr>
          <p:cNvPr id="181" name="Google Shape;181;p34"/>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5" name="Shape 185"/>
        <p:cNvGrpSpPr/>
        <p:nvPr/>
      </p:nvGrpSpPr>
      <p:grpSpPr>
        <a:xfrm>
          <a:off x="0" y="0"/>
          <a:ext cx="0" cy="0"/>
          <a:chOff x="0" y="0"/>
          <a:chExt cx="0" cy="0"/>
        </a:xfrm>
      </p:grpSpPr>
      <p:sp>
        <p:nvSpPr>
          <p:cNvPr id="186" name="Google Shape;186;p35"/>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Geometric Figures</a:t>
            </a:r>
            <a:endParaRPr b="0" sz="3000">
              <a:solidFill>
                <a:srgbClr val="595959"/>
              </a:solidFill>
              <a:latin typeface="Hepta Slab"/>
              <a:ea typeface="Hepta Slab"/>
              <a:cs typeface="Hepta Slab"/>
              <a:sym typeface="Hepta Slab"/>
            </a:endParaRPr>
          </a:p>
        </p:txBody>
      </p:sp>
      <p:sp>
        <p:nvSpPr>
          <p:cNvPr id="187" name="Google Shape;187;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8" name="Google Shape;188;p35"/>
          <p:cNvSpPr/>
          <p:nvPr/>
        </p:nvSpPr>
        <p:spPr>
          <a:xfrm rot="-686036">
            <a:off x="663617" y="1477826"/>
            <a:ext cx="1839789" cy="120002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5"/>
          <p:cNvSpPr txBox="1"/>
          <p:nvPr/>
        </p:nvSpPr>
        <p:spPr>
          <a:xfrm rot="-750735">
            <a:off x="907763" y="1654989"/>
            <a:ext cx="1351499"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Which one doesn’t belong?</a:t>
            </a:r>
            <a:endParaRPr b="1" sz="1600">
              <a:latin typeface="Caveat Brush"/>
              <a:ea typeface="Caveat Brush"/>
              <a:cs typeface="Caveat Brush"/>
              <a:sym typeface="Caveat Brush"/>
            </a:endParaRPr>
          </a:p>
        </p:txBody>
      </p:sp>
      <p:pic>
        <p:nvPicPr>
          <p:cNvPr id="190" name="Google Shape;190;p35"/>
          <p:cNvPicPr preferRelativeResize="0"/>
          <p:nvPr/>
        </p:nvPicPr>
        <p:blipFill>
          <a:blip r:embed="rId3">
            <a:alphaModFix/>
          </a:blip>
          <a:stretch>
            <a:fillRect/>
          </a:stretch>
        </p:blipFill>
        <p:spPr>
          <a:xfrm>
            <a:off x="2482722" y="2362347"/>
            <a:ext cx="5229225" cy="126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6"/>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Grouping Figures</a:t>
            </a:r>
            <a:endParaRPr b="0" sz="2300">
              <a:solidFill>
                <a:srgbClr val="595959"/>
              </a:solidFill>
              <a:latin typeface="Hepta Slab"/>
              <a:ea typeface="Hepta Slab"/>
              <a:cs typeface="Hepta Slab"/>
              <a:sym typeface="Hepta Slab"/>
            </a:endParaRPr>
          </a:p>
        </p:txBody>
      </p:sp>
      <p:sp>
        <p:nvSpPr>
          <p:cNvPr id="196" name="Google Shape;196;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7" name="Google Shape;197;p36"/>
          <p:cNvSpPr txBox="1"/>
          <p:nvPr/>
        </p:nvSpPr>
        <p:spPr>
          <a:xfrm>
            <a:off x="245050" y="955450"/>
            <a:ext cx="8275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1. Sort the figures from your teacher into 3–5 categories. For each category, write a title on a sticky note.</a:t>
            </a:r>
            <a:endParaRPr sz="1200">
              <a:latin typeface="Quicksand"/>
              <a:ea typeface="Quicksand"/>
              <a:cs typeface="Quicksand"/>
              <a:sym typeface="Quicksand"/>
            </a:endParaRPr>
          </a:p>
        </p:txBody>
      </p:sp>
      <p:grpSp>
        <p:nvGrpSpPr>
          <p:cNvPr id="198" name="Google Shape;198;p36"/>
          <p:cNvGrpSpPr/>
          <p:nvPr/>
        </p:nvGrpSpPr>
        <p:grpSpPr>
          <a:xfrm>
            <a:off x="981188" y="1564725"/>
            <a:ext cx="7269187" cy="3126920"/>
            <a:chOff x="981188" y="1564725"/>
            <a:chExt cx="7269187" cy="3126920"/>
          </a:xfrm>
        </p:grpSpPr>
        <p:pic>
          <p:nvPicPr>
            <p:cNvPr id="199" name="Google Shape;199;p36"/>
            <p:cNvPicPr preferRelativeResize="0"/>
            <p:nvPr/>
          </p:nvPicPr>
          <p:blipFill>
            <a:blip r:embed="rId3">
              <a:alphaModFix/>
            </a:blip>
            <a:stretch>
              <a:fillRect/>
            </a:stretch>
          </p:blipFill>
          <p:spPr>
            <a:xfrm>
              <a:off x="981188" y="1590301"/>
              <a:ext cx="698926" cy="566798"/>
            </a:xfrm>
            <a:prstGeom prst="rect">
              <a:avLst/>
            </a:prstGeom>
            <a:noFill/>
            <a:ln>
              <a:noFill/>
            </a:ln>
          </p:spPr>
        </p:pic>
        <p:pic>
          <p:nvPicPr>
            <p:cNvPr id="200" name="Google Shape;200;p36"/>
            <p:cNvPicPr preferRelativeResize="0"/>
            <p:nvPr/>
          </p:nvPicPr>
          <p:blipFill>
            <a:blip r:embed="rId4">
              <a:alphaModFix/>
            </a:blip>
            <a:stretch>
              <a:fillRect/>
            </a:stretch>
          </p:blipFill>
          <p:spPr>
            <a:xfrm>
              <a:off x="1749143" y="1590301"/>
              <a:ext cx="720498" cy="626913"/>
            </a:xfrm>
            <a:prstGeom prst="rect">
              <a:avLst/>
            </a:prstGeom>
            <a:noFill/>
            <a:ln>
              <a:noFill/>
            </a:ln>
          </p:spPr>
        </p:pic>
        <p:pic>
          <p:nvPicPr>
            <p:cNvPr id="201" name="Google Shape;201;p36"/>
            <p:cNvPicPr preferRelativeResize="0"/>
            <p:nvPr/>
          </p:nvPicPr>
          <p:blipFill>
            <a:blip r:embed="rId5">
              <a:alphaModFix/>
            </a:blip>
            <a:stretch>
              <a:fillRect/>
            </a:stretch>
          </p:blipFill>
          <p:spPr>
            <a:xfrm>
              <a:off x="2538670" y="1590301"/>
              <a:ext cx="755013" cy="687028"/>
            </a:xfrm>
            <a:prstGeom prst="rect">
              <a:avLst/>
            </a:prstGeom>
            <a:noFill/>
            <a:ln>
              <a:noFill/>
            </a:ln>
          </p:spPr>
        </p:pic>
        <p:pic>
          <p:nvPicPr>
            <p:cNvPr id="202" name="Google Shape;202;p36"/>
            <p:cNvPicPr preferRelativeResize="0"/>
            <p:nvPr/>
          </p:nvPicPr>
          <p:blipFill>
            <a:blip r:embed="rId6">
              <a:alphaModFix/>
            </a:blip>
            <a:stretch>
              <a:fillRect/>
            </a:stretch>
          </p:blipFill>
          <p:spPr>
            <a:xfrm>
              <a:off x="981188" y="2346032"/>
              <a:ext cx="776584" cy="622619"/>
            </a:xfrm>
            <a:prstGeom prst="rect">
              <a:avLst/>
            </a:prstGeom>
            <a:noFill/>
            <a:ln>
              <a:noFill/>
            </a:ln>
          </p:spPr>
        </p:pic>
        <p:pic>
          <p:nvPicPr>
            <p:cNvPr id="203" name="Google Shape;203;p36"/>
            <p:cNvPicPr preferRelativeResize="0"/>
            <p:nvPr/>
          </p:nvPicPr>
          <p:blipFill>
            <a:blip r:embed="rId7">
              <a:alphaModFix/>
            </a:blip>
            <a:stretch>
              <a:fillRect/>
            </a:stretch>
          </p:blipFill>
          <p:spPr>
            <a:xfrm>
              <a:off x="3362711" y="1590301"/>
              <a:ext cx="884443" cy="669852"/>
            </a:xfrm>
            <a:prstGeom prst="rect">
              <a:avLst/>
            </a:prstGeom>
            <a:noFill/>
            <a:ln>
              <a:noFill/>
            </a:ln>
          </p:spPr>
        </p:pic>
        <p:pic>
          <p:nvPicPr>
            <p:cNvPr id="204" name="Google Shape;204;p36"/>
            <p:cNvPicPr preferRelativeResize="0"/>
            <p:nvPr/>
          </p:nvPicPr>
          <p:blipFill>
            <a:blip r:embed="rId8">
              <a:alphaModFix/>
            </a:blip>
            <a:stretch>
              <a:fillRect/>
            </a:stretch>
          </p:blipFill>
          <p:spPr>
            <a:xfrm>
              <a:off x="1826801" y="2346032"/>
              <a:ext cx="806785" cy="609737"/>
            </a:xfrm>
            <a:prstGeom prst="rect">
              <a:avLst/>
            </a:prstGeom>
            <a:noFill/>
            <a:ln>
              <a:noFill/>
            </a:ln>
          </p:spPr>
        </p:pic>
        <p:pic>
          <p:nvPicPr>
            <p:cNvPr id="205" name="Google Shape;205;p36"/>
            <p:cNvPicPr preferRelativeResize="0"/>
            <p:nvPr/>
          </p:nvPicPr>
          <p:blipFill>
            <a:blip r:embed="rId9">
              <a:alphaModFix/>
            </a:blip>
            <a:stretch>
              <a:fillRect/>
            </a:stretch>
          </p:blipFill>
          <p:spPr>
            <a:xfrm>
              <a:off x="2702615" y="2346032"/>
              <a:ext cx="599696" cy="669852"/>
            </a:xfrm>
            <a:prstGeom prst="rect">
              <a:avLst/>
            </a:prstGeom>
            <a:noFill/>
            <a:ln>
              <a:noFill/>
            </a:ln>
          </p:spPr>
        </p:pic>
        <p:pic>
          <p:nvPicPr>
            <p:cNvPr id="206" name="Google Shape;206;p36"/>
            <p:cNvPicPr preferRelativeResize="0"/>
            <p:nvPr/>
          </p:nvPicPr>
          <p:blipFill>
            <a:blip r:embed="rId10">
              <a:alphaModFix/>
            </a:blip>
            <a:stretch>
              <a:fillRect/>
            </a:stretch>
          </p:blipFill>
          <p:spPr>
            <a:xfrm>
              <a:off x="3371340" y="2328856"/>
              <a:ext cx="625582" cy="635501"/>
            </a:xfrm>
            <a:prstGeom prst="rect">
              <a:avLst/>
            </a:prstGeom>
            <a:noFill/>
            <a:ln>
              <a:noFill/>
            </a:ln>
          </p:spPr>
        </p:pic>
        <p:pic>
          <p:nvPicPr>
            <p:cNvPr id="207" name="Google Shape;207;p36"/>
            <p:cNvPicPr preferRelativeResize="0"/>
            <p:nvPr/>
          </p:nvPicPr>
          <p:blipFill>
            <a:blip r:embed="rId11">
              <a:alphaModFix/>
            </a:blip>
            <a:stretch>
              <a:fillRect/>
            </a:stretch>
          </p:blipFill>
          <p:spPr>
            <a:xfrm>
              <a:off x="4316184" y="1590301"/>
              <a:ext cx="668725" cy="597490"/>
            </a:xfrm>
            <a:prstGeom prst="rect">
              <a:avLst/>
            </a:prstGeom>
            <a:noFill/>
            <a:ln>
              <a:noFill/>
            </a:ln>
          </p:spPr>
        </p:pic>
        <p:pic>
          <p:nvPicPr>
            <p:cNvPr id="208" name="Google Shape;208;p36"/>
            <p:cNvPicPr preferRelativeResize="0"/>
            <p:nvPr/>
          </p:nvPicPr>
          <p:blipFill>
            <a:blip r:embed="rId12">
              <a:alphaModFix/>
            </a:blip>
            <a:stretch>
              <a:fillRect/>
            </a:stretch>
          </p:blipFill>
          <p:spPr>
            <a:xfrm>
              <a:off x="5895260" y="1574077"/>
              <a:ext cx="776585" cy="629921"/>
            </a:xfrm>
            <a:prstGeom prst="rect">
              <a:avLst/>
            </a:prstGeom>
            <a:noFill/>
            <a:ln>
              <a:noFill/>
            </a:ln>
          </p:spPr>
        </p:pic>
        <p:pic>
          <p:nvPicPr>
            <p:cNvPr id="209" name="Google Shape;209;p36"/>
            <p:cNvPicPr preferRelativeResize="0"/>
            <p:nvPr/>
          </p:nvPicPr>
          <p:blipFill>
            <a:blip r:embed="rId13">
              <a:alphaModFix/>
            </a:blip>
            <a:stretch>
              <a:fillRect/>
            </a:stretch>
          </p:blipFill>
          <p:spPr>
            <a:xfrm>
              <a:off x="5140237" y="1564725"/>
              <a:ext cx="599696" cy="711024"/>
            </a:xfrm>
            <a:prstGeom prst="rect">
              <a:avLst/>
            </a:prstGeom>
            <a:noFill/>
            <a:ln>
              <a:noFill/>
            </a:ln>
          </p:spPr>
        </p:pic>
        <p:pic>
          <p:nvPicPr>
            <p:cNvPr id="210" name="Google Shape;210;p36"/>
            <p:cNvPicPr preferRelativeResize="0"/>
            <p:nvPr/>
          </p:nvPicPr>
          <p:blipFill>
            <a:blip r:embed="rId14">
              <a:alphaModFix/>
            </a:blip>
            <a:stretch>
              <a:fillRect/>
            </a:stretch>
          </p:blipFill>
          <p:spPr>
            <a:xfrm>
              <a:off x="4065948" y="2381939"/>
              <a:ext cx="884448" cy="569018"/>
            </a:xfrm>
            <a:prstGeom prst="rect">
              <a:avLst/>
            </a:prstGeom>
            <a:noFill/>
            <a:ln>
              <a:noFill/>
            </a:ln>
          </p:spPr>
        </p:pic>
        <p:pic>
          <p:nvPicPr>
            <p:cNvPr id="211" name="Google Shape;211;p36"/>
            <p:cNvPicPr preferRelativeResize="0"/>
            <p:nvPr/>
          </p:nvPicPr>
          <p:blipFill>
            <a:blip r:embed="rId15">
              <a:alphaModFix/>
            </a:blip>
            <a:stretch>
              <a:fillRect/>
            </a:stretch>
          </p:blipFill>
          <p:spPr>
            <a:xfrm>
              <a:off x="5019422" y="2371962"/>
              <a:ext cx="625581" cy="508761"/>
            </a:xfrm>
            <a:prstGeom prst="rect">
              <a:avLst/>
            </a:prstGeom>
            <a:noFill/>
            <a:ln>
              <a:noFill/>
            </a:ln>
          </p:spPr>
        </p:pic>
        <p:pic>
          <p:nvPicPr>
            <p:cNvPr id="212" name="Google Shape;212;p36"/>
            <p:cNvPicPr preferRelativeResize="0"/>
            <p:nvPr/>
          </p:nvPicPr>
          <p:blipFill>
            <a:blip r:embed="rId16">
              <a:alphaModFix/>
            </a:blip>
            <a:stretch>
              <a:fillRect/>
            </a:stretch>
          </p:blipFill>
          <p:spPr>
            <a:xfrm>
              <a:off x="5853276" y="2370238"/>
              <a:ext cx="698930" cy="512200"/>
            </a:xfrm>
            <a:prstGeom prst="rect">
              <a:avLst/>
            </a:prstGeom>
            <a:noFill/>
            <a:ln>
              <a:noFill/>
            </a:ln>
          </p:spPr>
        </p:pic>
        <p:pic>
          <p:nvPicPr>
            <p:cNvPr id="213" name="Google Shape;213;p36"/>
            <p:cNvPicPr preferRelativeResize="0"/>
            <p:nvPr/>
          </p:nvPicPr>
          <p:blipFill>
            <a:blip r:embed="rId17">
              <a:alphaModFix/>
            </a:blip>
            <a:stretch>
              <a:fillRect/>
            </a:stretch>
          </p:blipFill>
          <p:spPr>
            <a:xfrm>
              <a:off x="1069632" y="3015884"/>
              <a:ext cx="599695" cy="685266"/>
            </a:xfrm>
            <a:prstGeom prst="rect">
              <a:avLst/>
            </a:prstGeom>
            <a:noFill/>
            <a:ln>
              <a:noFill/>
            </a:ln>
          </p:spPr>
        </p:pic>
        <p:pic>
          <p:nvPicPr>
            <p:cNvPr id="214" name="Google Shape;214;p36"/>
            <p:cNvPicPr preferRelativeResize="0"/>
            <p:nvPr/>
          </p:nvPicPr>
          <p:blipFill>
            <a:blip r:embed="rId18">
              <a:alphaModFix/>
            </a:blip>
            <a:stretch>
              <a:fillRect/>
            </a:stretch>
          </p:blipFill>
          <p:spPr>
            <a:xfrm>
              <a:off x="1826802" y="3084570"/>
              <a:ext cx="720492" cy="559113"/>
            </a:xfrm>
            <a:prstGeom prst="rect">
              <a:avLst/>
            </a:prstGeom>
            <a:noFill/>
            <a:ln>
              <a:noFill/>
            </a:ln>
          </p:spPr>
        </p:pic>
        <p:pic>
          <p:nvPicPr>
            <p:cNvPr id="215" name="Google Shape;215;p36"/>
            <p:cNvPicPr preferRelativeResize="0"/>
            <p:nvPr/>
          </p:nvPicPr>
          <p:blipFill>
            <a:blip r:embed="rId19">
              <a:alphaModFix/>
            </a:blip>
            <a:stretch>
              <a:fillRect/>
            </a:stretch>
          </p:blipFill>
          <p:spPr>
            <a:xfrm>
              <a:off x="2657561" y="3127689"/>
              <a:ext cx="625580" cy="526583"/>
            </a:xfrm>
            <a:prstGeom prst="rect">
              <a:avLst/>
            </a:prstGeom>
            <a:noFill/>
            <a:ln>
              <a:noFill/>
            </a:ln>
          </p:spPr>
        </p:pic>
        <p:pic>
          <p:nvPicPr>
            <p:cNvPr id="216" name="Google Shape;216;p36"/>
            <p:cNvPicPr preferRelativeResize="0"/>
            <p:nvPr/>
          </p:nvPicPr>
          <p:blipFill>
            <a:blip r:embed="rId20">
              <a:alphaModFix/>
            </a:blip>
            <a:stretch>
              <a:fillRect/>
            </a:stretch>
          </p:blipFill>
          <p:spPr>
            <a:xfrm>
              <a:off x="3362711" y="3072737"/>
              <a:ext cx="1016924" cy="569019"/>
            </a:xfrm>
            <a:prstGeom prst="rect">
              <a:avLst/>
            </a:prstGeom>
            <a:noFill/>
            <a:ln>
              <a:noFill/>
            </a:ln>
          </p:spPr>
        </p:pic>
        <p:pic>
          <p:nvPicPr>
            <p:cNvPr id="217" name="Google Shape;217;p36"/>
            <p:cNvPicPr preferRelativeResize="0"/>
            <p:nvPr/>
          </p:nvPicPr>
          <p:blipFill>
            <a:blip r:embed="rId21">
              <a:alphaModFix/>
            </a:blip>
            <a:stretch>
              <a:fillRect/>
            </a:stretch>
          </p:blipFill>
          <p:spPr>
            <a:xfrm>
              <a:off x="6769510" y="1579123"/>
              <a:ext cx="625591" cy="619828"/>
            </a:xfrm>
            <a:prstGeom prst="rect">
              <a:avLst/>
            </a:prstGeom>
            <a:noFill/>
            <a:ln>
              <a:noFill/>
            </a:ln>
          </p:spPr>
        </p:pic>
        <p:pic>
          <p:nvPicPr>
            <p:cNvPr id="218" name="Google Shape;218;p36"/>
            <p:cNvPicPr preferRelativeResize="0"/>
            <p:nvPr/>
          </p:nvPicPr>
          <p:blipFill>
            <a:blip r:embed="rId22">
              <a:alphaModFix/>
            </a:blip>
            <a:stretch>
              <a:fillRect/>
            </a:stretch>
          </p:blipFill>
          <p:spPr>
            <a:xfrm>
              <a:off x="7582203" y="1575580"/>
              <a:ext cx="525317" cy="626927"/>
            </a:xfrm>
            <a:prstGeom prst="rect">
              <a:avLst/>
            </a:prstGeom>
            <a:noFill/>
            <a:ln>
              <a:noFill/>
            </a:ln>
          </p:spPr>
        </p:pic>
        <p:pic>
          <p:nvPicPr>
            <p:cNvPr id="219" name="Google Shape;219;p36"/>
            <p:cNvPicPr preferRelativeResize="0"/>
            <p:nvPr/>
          </p:nvPicPr>
          <p:blipFill>
            <a:blip r:embed="rId23">
              <a:alphaModFix/>
            </a:blip>
            <a:stretch>
              <a:fillRect/>
            </a:stretch>
          </p:blipFill>
          <p:spPr>
            <a:xfrm>
              <a:off x="6760486" y="2328799"/>
              <a:ext cx="525324" cy="668337"/>
            </a:xfrm>
            <a:prstGeom prst="rect">
              <a:avLst/>
            </a:prstGeom>
            <a:noFill/>
            <a:ln>
              <a:noFill/>
            </a:ln>
          </p:spPr>
        </p:pic>
        <p:pic>
          <p:nvPicPr>
            <p:cNvPr id="220" name="Google Shape;220;p36"/>
            <p:cNvPicPr preferRelativeResize="0"/>
            <p:nvPr/>
          </p:nvPicPr>
          <p:blipFill>
            <a:blip r:embed="rId24">
              <a:alphaModFix/>
            </a:blip>
            <a:stretch>
              <a:fillRect/>
            </a:stretch>
          </p:blipFill>
          <p:spPr>
            <a:xfrm>
              <a:off x="7494089" y="2328794"/>
              <a:ext cx="668723" cy="607349"/>
            </a:xfrm>
            <a:prstGeom prst="rect">
              <a:avLst/>
            </a:prstGeom>
            <a:noFill/>
            <a:ln>
              <a:noFill/>
            </a:ln>
          </p:spPr>
        </p:pic>
        <p:pic>
          <p:nvPicPr>
            <p:cNvPr id="221" name="Google Shape;221;p36"/>
            <p:cNvPicPr preferRelativeResize="0"/>
            <p:nvPr/>
          </p:nvPicPr>
          <p:blipFill>
            <a:blip r:embed="rId25">
              <a:alphaModFix/>
            </a:blip>
            <a:stretch>
              <a:fillRect/>
            </a:stretch>
          </p:blipFill>
          <p:spPr>
            <a:xfrm>
              <a:off x="4518898" y="3131285"/>
              <a:ext cx="525324" cy="492163"/>
            </a:xfrm>
            <a:prstGeom prst="rect">
              <a:avLst/>
            </a:prstGeom>
            <a:noFill/>
            <a:ln>
              <a:noFill/>
            </a:ln>
          </p:spPr>
        </p:pic>
        <p:pic>
          <p:nvPicPr>
            <p:cNvPr id="222" name="Google Shape;222;p36"/>
            <p:cNvPicPr preferRelativeResize="0"/>
            <p:nvPr/>
          </p:nvPicPr>
          <p:blipFill>
            <a:blip r:embed="rId26">
              <a:alphaModFix/>
            </a:blip>
            <a:stretch>
              <a:fillRect/>
            </a:stretch>
          </p:blipFill>
          <p:spPr>
            <a:xfrm>
              <a:off x="5147755" y="3131285"/>
              <a:ext cx="625592" cy="438824"/>
            </a:xfrm>
            <a:prstGeom prst="rect">
              <a:avLst/>
            </a:prstGeom>
            <a:noFill/>
            <a:ln>
              <a:noFill/>
            </a:ln>
          </p:spPr>
        </p:pic>
        <p:pic>
          <p:nvPicPr>
            <p:cNvPr id="223" name="Google Shape;223;p36"/>
            <p:cNvPicPr preferRelativeResize="0"/>
            <p:nvPr/>
          </p:nvPicPr>
          <p:blipFill>
            <a:blip r:embed="rId27">
              <a:alphaModFix/>
            </a:blip>
            <a:stretch>
              <a:fillRect/>
            </a:stretch>
          </p:blipFill>
          <p:spPr>
            <a:xfrm>
              <a:off x="5912610" y="3131285"/>
              <a:ext cx="720490" cy="477651"/>
            </a:xfrm>
            <a:prstGeom prst="rect">
              <a:avLst/>
            </a:prstGeom>
            <a:noFill/>
            <a:ln>
              <a:noFill/>
            </a:ln>
          </p:spPr>
        </p:pic>
        <p:pic>
          <p:nvPicPr>
            <p:cNvPr id="224" name="Google Shape;224;p36"/>
            <p:cNvPicPr preferRelativeResize="0"/>
            <p:nvPr/>
          </p:nvPicPr>
          <p:blipFill>
            <a:blip r:embed="rId28">
              <a:alphaModFix/>
            </a:blip>
            <a:stretch>
              <a:fillRect/>
            </a:stretch>
          </p:blipFill>
          <p:spPr>
            <a:xfrm>
              <a:off x="6772364" y="3131285"/>
              <a:ext cx="698924" cy="459353"/>
            </a:xfrm>
            <a:prstGeom prst="rect">
              <a:avLst/>
            </a:prstGeom>
            <a:noFill/>
            <a:ln>
              <a:noFill/>
            </a:ln>
          </p:spPr>
        </p:pic>
        <p:pic>
          <p:nvPicPr>
            <p:cNvPr id="225" name="Google Shape;225;p36"/>
            <p:cNvPicPr preferRelativeResize="0"/>
            <p:nvPr/>
          </p:nvPicPr>
          <p:blipFill>
            <a:blip r:embed="rId29">
              <a:alphaModFix/>
            </a:blip>
            <a:stretch>
              <a:fillRect/>
            </a:stretch>
          </p:blipFill>
          <p:spPr>
            <a:xfrm>
              <a:off x="7537213" y="3062429"/>
              <a:ext cx="625591" cy="576081"/>
            </a:xfrm>
            <a:prstGeom prst="rect">
              <a:avLst/>
            </a:prstGeom>
            <a:noFill/>
            <a:ln>
              <a:noFill/>
            </a:ln>
          </p:spPr>
        </p:pic>
        <p:pic>
          <p:nvPicPr>
            <p:cNvPr id="226" name="Google Shape;226;p36"/>
            <p:cNvPicPr preferRelativeResize="0"/>
            <p:nvPr/>
          </p:nvPicPr>
          <p:blipFill>
            <a:blip r:embed="rId30">
              <a:alphaModFix/>
            </a:blip>
            <a:stretch>
              <a:fillRect/>
            </a:stretch>
          </p:blipFill>
          <p:spPr>
            <a:xfrm>
              <a:off x="1076225" y="3844653"/>
              <a:ext cx="795969" cy="327266"/>
            </a:xfrm>
            <a:prstGeom prst="rect">
              <a:avLst/>
            </a:prstGeom>
            <a:noFill/>
            <a:ln>
              <a:noFill/>
            </a:ln>
          </p:spPr>
        </p:pic>
        <p:pic>
          <p:nvPicPr>
            <p:cNvPr id="227" name="Google Shape;227;p36"/>
            <p:cNvPicPr preferRelativeResize="0"/>
            <p:nvPr/>
          </p:nvPicPr>
          <p:blipFill>
            <a:blip r:embed="rId31">
              <a:alphaModFix/>
            </a:blip>
            <a:stretch>
              <a:fillRect/>
            </a:stretch>
          </p:blipFill>
          <p:spPr>
            <a:xfrm>
              <a:off x="1967302" y="3775735"/>
              <a:ext cx="563015" cy="465101"/>
            </a:xfrm>
            <a:prstGeom prst="rect">
              <a:avLst/>
            </a:prstGeom>
            <a:noFill/>
            <a:ln>
              <a:noFill/>
            </a:ln>
          </p:spPr>
        </p:pic>
        <p:pic>
          <p:nvPicPr>
            <p:cNvPr id="228" name="Google Shape;228;p36"/>
            <p:cNvPicPr preferRelativeResize="0"/>
            <p:nvPr/>
          </p:nvPicPr>
          <p:blipFill>
            <a:blip r:embed="rId32">
              <a:alphaModFix/>
            </a:blip>
            <a:stretch>
              <a:fillRect/>
            </a:stretch>
          </p:blipFill>
          <p:spPr>
            <a:xfrm>
              <a:off x="2625409" y="3828859"/>
              <a:ext cx="1076526" cy="358845"/>
            </a:xfrm>
            <a:prstGeom prst="rect">
              <a:avLst/>
            </a:prstGeom>
            <a:noFill/>
            <a:ln>
              <a:noFill/>
            </a:ln>
          </p:spPr>
        </p:pic>
        <p:pic>
          <p:nvPicPr>
            <p:cNvPr id="229" name="Google Shape;229;p36"/>
            <p:cNvPicPr preferRelativeResize="0"/>
            <p:nvPr/>
          </p:nvPicPr>
          <p:blipFill>
            <a:blip r:embed="rId33">
              <a:alphaModFix/>
            </a:blip>
            <a:stretch>
              <a:fillRect/>
            </a:stretch>
          </p:blipFill>
          <p:spPr>
            <a:xfrm>
              <a:off x="3797049" y="3781633"/>
              <a:ext cx="795969" cy="432216"/>
            </a:xfrm>
            <a:prstGeom prst="rect">
              <a:avLst/>
            </a:prstGeom>
            <a:noFill/>
            <a:ln>
              <a:noFill/>
            </a:ln>
          </p:spPr>
        </p:pic>
        <p:pic>
          <p:nvPicPr>
            <p:cNvPr id="230" name="Google Shape;230;p36"/>
            <p:cNvPicPr preferRelativeResize="0"/>
            <p:nvPr/>
          </p:nvPicPr>
          <p:blipFill>
            <a:blip r:embed="rId34">
              <a:alphaModFix/>
            </a:blip>
            <a:stretch>
              <a:fillRect/>
            </a:stretch>
          </p:blipFill>
          <p:spPr>
            <a:xfrm>
              <a:off x="4688118" y="3781633"/>
              <a:ext cx="726064" cy="542817"/>
            </a:xfrm>
            <a:prstGeom prst="rect">
              <a:avLst/>
            </a:prstGeom>
            <a:noFill/>
            <a:ln>
              <a:noFill/>
            </a:ln>
          </p:spPr>
        </p:pic>
        <p:pic>
          <p:nvPicPr>
            <p:cNvPr id="231" name="Google Shape;231;p36"/>
            <p:cNvPicPr preferRelativeResize="0"/>
            <p:nvPr/>
          </p:nvPicPr>
          <p:blipFill>
            <a:blip r:embed="rId35">
              <a:alphaModFix/>
            </a:blip>
            <a:stretch>
              <a:fillRect/>
            </a:stretch>
          </p:blipFill>
          <p:spPr>
            <a:xfrm>
              <a:off x="5509285" y="3748375"/>
              <a:ext cx="915191" cy="490246"/>
            </a:xfrm>
            <a:prstGeom prst="rect">
              <a:avLst/>
            </a:prstGeom>
            <a:noFill/>
            <a:ln>
              <a:noFill/>
            </a:ln>
          </p:spPr>
        </p:pic>
        <p:pic>
          <p:nvPicPr>
            <p:cNvPr id="232" name="Google Shape;232;p36"/>
            <p:cNvPicPr preferRelativeResize="0"/>
            <p:nvPr/>
          </p:nvPicPr>
          <p:blipFill>
            <a:blip r:embed="rId36">
              <a:alphaModFix/>
            </a:blip>
            <a:stretch>
              <a:fillRect/>
            </a:stretch>
          </p:blipFill>
          <p:spPr>
            <a:xfrm>
              <a:off x="6519584" y="3820964"/>
              <a:ext cx="915191" cy="345070"/>
            </a:xfrm>
            <a:prstGeom prst="rect">
              <a:avLst/>
            </a:prstGeom>
            <a:noFill/>
            <a:ln>
              <a:noFill/>
            </a:ln>
          </p:spPr>
        </p:pic>
        <p:pic>
          <p:nvPicPr>
            <p:cNvPr id="233" name="Google Shape;233;p36"/>
            <p:cNvPicPr preferRelativeResize="0"/>
            <p:nvPr/>
          </p:nvPicPr>
          <p:blipFill>
            <a:blip r:embed="rId37">
              <a:alphaModFix/>
            </a:blip>
            <a:stretch>
              <a:fillRect/>
            </a:stretch>
          </p:blipFill>
          <p:spPr>
            <a:xfrm>
              <a:off x="7529875" y="3823617"/>
              <a:ext cx="720500" cy="458845"/>
            </a:xfrm>
            <a:prstGeom prst="rect">
              <a:avLst/>
            </a:prstGeom>
            <a:noFill/>
            <a:ln>
              <a:noFill/>
            </a:ln>
          </p:spPr>
        </p:pic>
        <p:pic>
          <p:nvPicPr>
            <p:cNvPr id="234" name="Google Shape;234;p36"/>
            <p:cNvPicPr preferRelativeResize="0"/>
            <p:nvPr/>
          </p:nvPicPr>
          <p:blipFill>
            <a:blip r:embed="rId38">
              <a:alphaModFix/>
            </a:blip>
            <a:stretch>
              <a:fillRect/>
            </a:stretch>
          </p:blipFill>
          <p:spPr>
            <a:xfrm>
              <a:off x="3913525" y="4282448"/>
              <a:ext cx="563025" cy="409197"/>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Grouping Figures</a:t>
            </a:r>
            <a:endParaRPr b="0" sz="2300">
              <a:solidFill>
                <a:srgbClr val="595959"/>
              </a:solidFill>
              <a:latin typeface="Hepta Slab"/>
              <a:ea typeface="Hepta Slab"/>
              <a:cs typeface="Hepta Slab"/>
              <a:sym typeface="Hepta Slab"/>
            </a:endParaRPr>
          </a:p>
        </p:txBody>
      </p:sp>
      <p:sp>
        <p:nvSpPr>
          <p:cNvPr id="240" name="Google Shape;240;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41" name="Google Shape;241;p37"/>
          <p:cNvSpPr txBox="1"/>
          <p:nvPr/>
        </p:nvSpPr>
        <p:spPr>
          <a:xfrm>
            <a:off x="245050" y="995825"/>
            <a:ext cx="8275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2. Share your categories with another group. Take turns listening to each other’s explanations. Do your categories make sense to them? Do their categories make sense to you? Any suggestions or corrections?</a:t>
            </a:r>
            <a:endParaRPr sz="1200">
              <a:latin typeface="Quicksand"/>
              <a:ea typeface="Quicksand"/>
              <a:cs typeface="Quicksand"/>
              <a:sym typeface="Quicksand"/>
            </a:endParaRPr>
          </a:p>
        </p:txBody>
      </p:sp>
      <p:pic>
        <p:nvPicPr>
          <p:cNvPr id="242" name="Google Shape;242;p37"/>
          <p:cNvPicPr preferRelativeResize="0"/>
          <p:nvPr/>
        </p:nvPicPr>
        <p:blipFill>
          <a:blip r:embed="rId3">
            <a:alphaModFix/>
          </a:blip>
          <a:stretch>
            <a:fillRect/>
          </a:stretch>
        </p:blipFill>
        <p:spPr>
          <a:xfrm>
            <a:off x="981188" y="1590301"/>
            <a:ext cx="698926" cy="566798"/>
          </a:xfrm>
          <a:prstGeom prst="rect">
            <a:avLst/>
          </a:prstGeom>
          <a:noFill/>
          <a:ln>
            <a:noFill/>
          </a:ln>
        </p:spPr>
      </p:pic>
      <p:pic>
        <p:nvPicPr>
          <p:cNvPr id="243" name="Google Shape;243;p37"/>
          <p:cNvPicPr preferRelativeResize="0"/>
          <p:nvPr/>
        </p:nvPicPr>
        <p:blipFill>
          <a:blip r:embed="rId4">
            <a:alphaModFix/>
          </a:blip>
          <a:stretch>
            <a:fillRect/>
          </a:stretch>
        </p:blipFill>
        <p:spPr>
          <a:xfrm>
            <a:off x="1749143" y="1590301"/>
            <a:ext cx="720498" cy="626913"/>
          </a:xfrm>
          <a:prstGeom prst="rect">
            <a:avLst/>
          </a:prstGeom>
          <a:noFill/>
          <a:ln>
            <a:noFill/>
          </a:ln>
        </p:spPr>
      </p:pic>
      <p:pic>
        <p:nvPicPr>
          <p:cNvPr id="244" name="Google Shape;244;p37"/>
          <p:cNvPicPr preferRelativeResize="0"/>
          <p:nvPr/>
        </p:nvPicPr>
        <p:blipFill>
          <a:blip r:embed="rId5">
            <a:alphaModFix/>
          </a:blip>
          <a:stretch>
            <a:fillRect/>
          </a:stretch>
        </p:blipFill>
        <p:spPr>
          <a:xfrm>
            <a:off x="2538670" y="1590301"/>
            <a:ext cx="755013" cy="687028"/>
          </a:xfrm>
          <a:prstGeom prst="rect">
            <a:avLst/>
          </a:prstGeom>
          <a:noFill/>
          <a:ln>
            <a:noFill/>
          </a:ln>
        </p:spPr>
      </p:pic>
      <p:pic>
        <p:nvPicPr>
          <p:cNvPr id="245" name="Google Shape;245;p37"/>
          <p:cNvPicPr preferRelativeResize="0"/>
          <p:nvPr/>
        </p:nvPicPr>
        <p:blipFill>
          <a:blip r:embed="rId6">
            <a:alphaModFix/>
          </a:blip>
          <a:stretch>
            <a:fillRect/>
          </a:stretch>
        </p:blipFill>
        <p:spPr>
          <a:xfrm>
            <a:off x="981188" y="2346032"/>
            <a:ext cx="776584" cy="622619"/>
          </a:xfrm>
          <a:prstGeom prst="rect">
            <a:avLst/>
          </a:prstGeom>
          <a:noFill/>
          <a:ln>
            <a:noFill/>
          </a:ln>
        </p:spPr>
      </p:pic>
      <p:pic>
        <p:nvPicPr>
          <p:cNvPr id="246" name="Google Shape;246;p37"/>
          <p:cNvPicPr preferRelativeResize="0"/>
          <p:nvPr/>
        </p:nvPicPr>
        <p:blipFill>
          <a:blip r:embed="rId7">
            <a:alphaModFix/>
          </a:blip>
          <a:stretch>
            <a:fillRect/>
          </a:stretch>
        </p:blipFill>
        <p:spPr>
          <a:xfrm>
            <a:off x="3362711" y="1590301"/>
            <a:ext cx="884443" cy="669852"/>
          </a:xfrm>
          <a:prstGeom prst="rect">
            <a:avLst/>
          </a:prstGeom>
          <a:noFill/>
          <a:ln>
            <a:noFill/>
          </a:ln>
        </p:spPr>
      </p:pic>
      <p:pic>
        <p:nvPicPr>
          <p:cNvPr id="247" name="Google Shape;247;p37"/>
          <p:cNvPicPr preferRelativeResize="0"/>
          <p:nvPr/>
        </p:nvPicPr>
        <p:blipFill>
          <a:blip r:embed="rId8">
            <a:alphaModFix/>
          </a:blip>
          <a:stretch>
            <a:fillRect/>
          </a:stretch>
        </p:blipFill>
        <p:spPr>
          <a:xfrm>
            <a:off x="1826801" y="2346032"/>
            <a:ext cx="806785" cy="609737"/>
          </a:xfrm>
          <a:prstGeom prst="rect">
            <a:avLst/>
          </a:prstGeom>
          <a:noFill/>
          <a:ln>
            <a:noFill/>
          </a:ln>
        </p:spPr>
      </p:pic>
      <p:pic>
        <p:nvPicPr>
          <p:cNvPr id="248" name="Google Shape;248;p37"/>
          <p:cNvPicPr preferRelativeResize="0"/>
          <p:nvPr/>
        </p:nvPicPr>
        <p:blipFill>
          <a:blip r:embed="rId9">
            <a:alphaModFix/>
          </a:blip>
          <a:stretch>
            <a:fillRect/>
          </a:stretch>
        </p:blipFill>
        <p:spPr>
          <a:xfrm>
            <a:off x="2702615" y="2346032"/>
            <a:ext cx="599696" cy="669852"/>
          </a:xfrm>
          <a:prstGeom prst="rect">
            <a:avLst/>
          </a:prstGeom>
          <a:noFill/>
          <a:ln>
            <a:noFill/>
          </a:ln>
        </p:spPr>
      </p:pic>
      <p:pic>
        <p:nvPicPr>
          <p:cNvPr id="249" name="Google Shape;249;p37"/>
          <p:cNvPicPr preferRelativeResize="0"/>
          <p:nvPr/>
        </p:nvPicPr>
        <p:blipFill>
          <a:blip r:embed="rId10">
            <a:alphaModFix/>
          </a:blip>
          <a:stretch>
            <a:fillRect/>
          </a:stretch>
        </p:blipFill>
        <p:spPr>
          <a:xfrm>
            <a:off x="3371340" y="2328856"/>
            <a:ext cx="625582" cy="635501"/>
          </a:xfrm>
          <a:prstGeom prst="rect">
            <a:avLst/>
          </a:prstGeom>
          <a:noFill/>
          <a:ln>
            <a:noFill/>
          </a:ln>
        </p:spPr>
      </p:pic>
      <p:pic>
        <p:nvPicPr>
          <p:cNvPr id="250" name="Google Shape;250;p37"/>
          <p:cNvPicPr preferRelativeResize="0"/>
          <p:nvPr/>
        </p:nvPicPr>
        <p:blipFill>
          <a:blip r:embed="rId11">
            <a:alphaModFix/>
          </a:blip>
          <a:stretch>
            <a:fillRect/>
          </a:stretch>
        </p:blipFill>
        <p:spPr>
          <a:xfrm>
            <a:off x="4316184" y="1590301"/>
            <a:ext cx="668725" cy="597490"/>
          </a:xfrm>
          <a:prstGeom prst="rect">
            <a:avLst/>
          </a:prstGeom>
          <a:noFill/>
          <a:ln>
            <a:noFill/>
          </a:ln>
        </p:spPr>
      </p:pic>
      <p:pic>
        <p:nvPicPr>
          <p:cNvPr id="251" name="Google Shape;251;p37"/>
          <p:cNvPicPr preferRelativeResize="0"/>
          <p:nvPr/>
        </p:nvPicPr>
        <p:blipFill>
          <a:blip r:embed="rId12">
            <a:alphaModFix/>
          </a:blip>
          <a:stretch>
            <a:fillRect/>
          </a:stretch>
        </p:blipFill>
        <p:spPr>
          <a:xfrm>
            <a:off x="5895260" y="1574077"/>
            <a:ext cx="776585" cy="629921"/>
          </a:xfrm>
          <a:prstGeom prst="rect">
            <a:avLst/>
          </a:prstGeom>
          <a:noFill/>
          <a:ln>
            <a:noFill/>
          </a:ln>
        </p:spPr>
      </p:pic>
      <p:pic>
        <p:nvPicPr>
          <p:cNvPr id="252" name="Google Shape;252;p37"/>
          <p:cNvPicPr preferRelativeResize="0"/>
          <p:nvPr/>
        </p:nvPicPr>
        <p:blipFill>
          <a:blip r:embed="rId13">
            <a:alphaModFix/>
          </a:blip>
          <a:stretch>
            <a:fillRect/>
          </a:stretch>
        </p:blipFill>
        <p:spPr>
          <a:xfrm>
            <a:off x="5140237" y="1564725"/>
            <a:ext cx="599696" cy="711024"/>
          </a:xfrm>
          <a:prstGeom prst="rect">
            <a:avLst/>
          </a:prstGeom>
          <a:noFill/>
          <a:ln>
            <a:noFill/>
          </a:ln>
        </p:spPr>
      </p:pic>
      <p:pic>
        <p:nvPicPr>
          <p:cNvPr id="253" name="Google Shape;253;p37"/>
          <p:cNvPicPr preferRelativeResize="0"/>
          <p:nvPr/>
        </p:nvPicPr>
        <p:blipFill>
          <a:blip r:embed="rId14">
            <a:alphaModFix/>
          </a:blip>
          <a:stretch>
            <a:fillRect/>
          </a:stretch>
        </p:blipFill>
        <p:spPr>
          <a:xfrm>
            <a:off x="4065948" y="2381939"/>
            <a:ext cx="884448" cy="569018"/>
          </a:xfrm>
          <a:prstGeom prst="rect">
            <a:avLst/>
          </a:prstGeom>
          <a:noFill/>
          <a:ln>
            <a:noFill/>
          </a:ln>
        </p:spPr>
      </p:pic>
      <p:pic>
        <p:nvPicPr>
          <p:cNvPr id="254" name="Google Shape;254;p37"/>
          <p:cNvPicPr preferRelativeResize="0"/>
          <p:nvPr/>
        </p:nvPicPr>
        <p:blipFill>
          <a:blip r:embed="rId15">
            <a:alphaModFix/>
          </a:blip>
          <a:stretch>
            <a:fillRect/>
          </a:stretch>
        </p:blipFill>
        <p:spPr>
          <a:xfrm>
            <a:off x="5019422" y="2371962"/>
            <a:ext cx="625581" cy="508761"/>
          </a:xfrm>
          <a:prstGeom prst="rect">
            <a:avLst/>
          </a:prstGeom>
          <a:noFill/>
          <a:ln>
            <a:noFill/>
          </a:ln>
        </p:spPr>
      </p:pic>
      <p:pic>
        <p:nvPicPr>
          <p:cNvPr id="255" name="Google Shape;255;p37"/>
          <p:cNvPicPr preferRelativeResize="0"/>
          <p:nvPr/>
        </p:nvPicPr>
        <p:blipFill>
          <a:blip r:embed="rId16">
            <a:alphaModFix/>
          </a:blip>
          <a:stretch>
            <a:fillRect/>
          </a:stretch>
        </p:blipFill>
        <p:spPr>
          <a:xfrm>
            <a:off x="5853276" y="2370238"/>
            <a:ext cx="698930" cy="512200"/>
          </a:xfrm>
          <a:prstGeom prst="rect">
            <a:avLst/>
          </a:prstGeom>
          <a:noFill/>
          <a:ln>
            <a:noFill/>
          </a:ln>
        </p:spPr>
      </p:pic>
      <p:pic>
        <p:nvPicPr>
          <p:cNvPr id="256" name="Google Shape;256;p37"/>
          <p:cNvPicPr preferRelativeResize="0"/>
          <p:nvPr/>
        </p:nvPicPr>
        <p:blipFill>
          <a:blip r:embed="rId17">
            <a:alphaModFix/>
          </a:blip>
          <a:stretch>
            <a:fillRect/>
          </a:stretch>
        </p:blipFill>
        <p:spPr>
          <a:xfrm>
            <a:off x="1069632" y="3015884"/>
            <a:ext cx="599695" cy="685266"/>
          </a:xfrm>
          <a:prstGeom prst="rect">
            <a:avLst/>
          </a:prstGeom>
          <a:noFill/>
          <a:ln>
            <a:noFill/>
          </a:ln>
        </p:spPr>
      </p:pic>
      <p:pic>
        <p:nvPicPr>
          <p:cNvPr id="257" name="Google Shape;257;p37"/>
          <p:cNvPicPr preferRelativeResize="0"/>
          <p:nvPr/>
        </p:nvPicPr>
        <p:blipFill>
          <a:blip r:embed="rId18">
            <a:alphaModFix/>
          </a:blip>
          <a:stretch>
            <a:fillRect/>
          </a:stretch>
        </p:blipFill>
        <p:spPr>
          <a:xfrm>
            <a:off x="1826802" y="3084570"/>
            <a:ext cx="720492" cy="559113"/>
          </a:xfrm>
          <a:prstGeom prst="rect">
            <a:avLst/>
          </a:prstGeom>
          <a:noFill/>
          <a:ln>
            <a:noFill/>
          </a:ln>
        </p:spPr>
      </p:pic>
      <p:pic>
        <p:nvPicPr>
          <p:cNvPr id="258" name="Google Shape;258;p37"/>
          <p:cNvPicPr preferRelativeResize="0"/>
          <p:nvPr/>
        </p:nvPicPr>
        <p:blipFill>
          <a:blip r:embed="rId19">
            <a:alphaModFix/>
          </a:blip>
          <a:stretch>
            <a:fillRect/>
          </a:stretch>
        </p:blipFill>
        <p:spPr>
          <a:xfrm>
            <a:off x="2657561" y="3127689"/>
            <a:ext cx="625580" cy="526583"/>
          </a:xfrm>
          <a:prstGeom prst="rect">
            <a:avLst/>
          </a:prstGeom>
          <a:noFill/>
          <a:ln>
            <a:noFill/>
          </a:ln>
        </p:spPr>
      </p:pic>
      <p:pic>
        <p:nvPicPr>
          <p:cNvPr id="259" name="Google Shape;259;p37"/>
          <p:cNvPicPr preferRelativeResize="0"/>
          <p:nvPr/>
        </p:nvPicPr>
        <p:blipFill>
          <a:blip r:embed="rId20">
            <a:alphaModFix/>
          </a:blip>
          <a:stretch>
            <a:fillRect/>
          </a:stretch>
        </p:blipFill>
        <p:spPr>
          <a:xfrm>
            <a:off x="3362711" y="3072737"/>
            <a:ext cx="1016924" cy="569019"/>
          </a:xfrm>
          <a:prstGeom prst="rect">
            <a:avLst/>
          </a:prstGeom>
          <a:noFill/>
          <a:ln>
            <a:noFill/>
          </a:ln>
        </p:spPr>
      </p:pic>
      <p:pic>
        <p:nvPicPr>
          <p:cNvPr id="260" name="Google Shape;260;p37"/>
          <p:cNvPicPr preferRelativeResize="0"/>
          <p:nvPr/>
        </p:nvPicPr>
        <p:blipFill>
          <a:blip r:embed="rId21">
            <a:alphaModFix/>
          </a:blip>
          <a:stretch>
            <a:fillRect/>
          </a:stretch>
        </p:blipFill>
        <p:spPr>
          <a:xfrm>
            <a:off x="6769510" y="1579123"/>
            <a:ext cx="625591" cy="619828"/>
          </a:xfrm>
          <a:prstGeom prst="rect">
            <a:avLst/>
          </a:prstGeom>
          <a:noFill/>
          <a:ln>
            <a:noFill/>
          </a:ln>
        </p:spPr>
      </p:pic>
      <p:pic>
        <p:nvPicPr>
          <p:cNvPr id="261" name="Google Shape;261;p37"/>
          <p:cNvPicPr preferRelativeResize="0"/>
          <p:nvPr/>
        </p:nvPicPr>
        <p:blipFill>
          <a:blip r:embed="rId22">
            <a:alphaModFix/>
          </a:blip>
          <a:stretch>
            <a:fillRect/>
          </a:stretch>
        </p:blipFill>
        <p:spPr>
          <a:xfrm>
            <a:off x="7582203" y="1575580"/>
            <a:ext cx="525317" cy="626927"/>
          </a:xfrm>
          <a:prstGeom prst="rect">
            <a:avLst/>
          </a:prstGeom>
          <a:noFill/>
          <a:ln>
            <a:noFill/>
          </a:ln>
        </p:spPr>
      </p:pic>
      <p:pic>
        <p:nvPicPr>
          <p:cNvPr id="262" name="Google Shape;262;p37"/>
          <p:cNvPicPr preferRelativeResize="0"/>
          <p:nvPr/>
        </p:nvPicPr>
        <p:blipFill>
          <a:blip r:embed="rId23">
            <a:alphaModFix/>
          </a:blip>
          <a:stretch>
            <a:fillRect/>
          </a:stretch>
        </p:blipFill>
        <p:spPr>
          <a:xfrm>
            <a:off x="6760486" y="2328799"/>
            <a:ext cx="525324" cy="668337"/>
          </a:xfrm>
          <a:prstGeom prst="rect">
            <a:avLst/>
          </a:prstGeom>
          <a:noFill/>
          <a:ln>
            <a:noFill/>
          </a:ln>
        </p:spPr>
      </p:pic>
      <p:pic>
        <p:nvPicPr>
          <p:cNvPr id="263" name="Google Shape;263;p37"/>
          <p:cNvPicPr preferRelativeResize="0"/>
          <p:nvPr/>
        </p:nvPicPr>
        <p:blipFill>
          <a:blip r:embed="rId24">
            <a:alphaModFix/>
          </a:blip>
          <a:stretch>
            <a:fillRect/>
          </a:stretch>
        </p:blipFill>
        <p:spPr>
          <a:xfrm>
            <a:off x="7494089" y="2328794"/>
            <a:ext cx="668723" cy="607349"/>
          </a:xfrm>
          <a:prstGeom prst="rect">
            <a:avLst/>
          </a:prstGeom>
          <a:noFill/>
          <a:ln>
            <a:noFill/>
          </a:ln>
        </p:spPr>
      </p:pic>
      <p:pic>
        <p:nvPicPr>
          <p:cNvPr id="264" name="Google Shape;264;p37"/>
          <p:cNvPicPr preferRelativeResize="0"/>
          <p:nvPr/>
        </p:nvPicPr>
        <p:blipFill>
          <a:blip r:embed="rId25">
            <a:alphaModFix/>
          </a:blip>
          <a:stretch>
            <a:fillRect/>
          </a:stretch>
        </p:blipFill>
        <p:spPr>
          <a:xfrm>
            <a:off x="4518898" y="3131285"/>
            <a:ext cx="525324" cy="492163"/>
          </a:xfrm>
          <a:prstGeom prst="rect">
            <a:avLst/>
          </a:prstGeom>
          <a:noFill/>
          <a:ln>
            <a:noFill/>
          </a:ln>
        </p:spPr>
      </p:pic>
      <p:pic>
        <p:nvPicPr>
          <p:cNvPr id="265" name="Google Shape;265;p37"/>
          <p:cNvPicPr preferRelativeResize="0"/>
          <p:nvPr/>
        </p:nvPicPr>
        <p:blipFill>
          <a:blip r:embed="rId26">
            <a:alphaModFix/>
          </a:blip>
          <a:stretch>
            <a:fillRect/>
          </a:stretch>
        </p:blipFill>
        <p:spPr>
          <a:xfrm>
            <a:off x="5147755" y="3131285"/>
            <a:ext cx="625592" cy="438824"/>
          </a:xfrm>
          <a:prstGeom prst="rect">
            <a:avLst/>
          </a:prstGeom>
          <a:noFill/>
          <a:ln>
            <a:noFill/>
          </a:ln>
        </p:spPr>
      </p:pic>
      <p:pic>
        <p:nvPicPr>
          <p:cNvPr id="266" name="Google Shape;266;p37"/>
          <p:cNvPicPr preferRelativeResize="0"/>
          <p:nvPr/>
        </p:nvPicPr>
        <p:blipFill>
          <a:blip r:embed="rId27">
            <a:alphaModFix/>
          </a:blip>
          <a:stretch>
            <a:fillRect/>
          </a:stretch>
        </p:blipFill>
        <p:spPr>
          <a:xfrm>
            <a:off x="5912610" y="3131285"/>
            <a:ext cx="720490" cy="477651"/>
          </a:xfrm>
          <a:prstGeom prst="rect">
            <a:avLst/>
          </a:prstGeom>
          <a:noFill/>
          <a:ln>
            <a:noFill/>
          </a:ln>
        </p:spPr>
      </p:pic>
      <p:pic>
        <p:nvPicPr>
          <p:cNvPr id="267" name="Google Shape;267;p37"/>
          <p:cNvPicPr preferRelativeResize="0"/>
          <p:nvPr/>
        </p:nvPicPr>
        <p:blipFill>
          <a:blip r:embed="rId28">
            <a:alphaModFix/>
          </a:blip>
          <a:stretch>
            <a:fillRect/>
          </a:stretch>
        </p:blipFill>
        <p:spPr>
          <a:xfrm>
            <a:off x="6772364" y="3131285"/>
            <a:ext cx="698924" cy="459353"/>
          </a:xfrm>
          <a:prstGeom prst="rect">
            <a:avLst/>
          </a:prstGeom>
          <a:noFill/>
          <a:ln>
            <a:noFill/>
          </a:ln>
        </p:spPr>
      </p:pic>
      <p:pic>
        <p:nvPicPr>
          <p:cNvPr id="268" name="Google Shape;268;p37"/>
          <p:cNvPicPr preferRelativeResize="0"/>
          <p:nvPr/>
        </p:nvPicPr>
        <p:blipFill>
          <a:blip r:embed="rId29">
            <a:alphaModFix/>
          </a:blip>
          <a:stretch>
            <a:fillRect/>
          </a:stretch>
        </p:blipFill>
        <p:spPr>
          <a:xfrm>
            <a:off x="7537213" y="3062429"/>
            <a:ext cx="625591" cy="576081"/>
          </a:xfrm>
          <a:prstGeom prst="rect">
            <a:avLst/>
          </a:prstGeom>
          <a:noFill/>
          <a:ln>
            <a:noFill/>
          </a:ln>
        </p:spPr>
      </p:pic>
      <p:pic>
        <p:nvPicPr>
          <p:cNvPr id="269" name="Google Shape;269;p37"/>
          <p:cNvPicPr preferRelativeResize="0"/>
          <p:nvPr/>
        </p:nvPicPr>
        <p:blipFill>
          <a:blip r:embed="rId30">
            <a:alphaModFix/>
          </a:blip>
          <a:stretch>
            <a:fillRect/>
          </a:stretch>
        </p:blipFill>
        <p:spPr>
          <a:xfrm>
            <a:off x="1076225" y="3844653"/>
            <a:ext cx="795969" cy="327266"/>
          </a:xfrm>
          <a:prstGeom prst="rect">
            <a:avLst/>
          </a:prstGeom>
          <a:noFill/>
          <a:ln>
            <a:noFill/>
          </a:ln>
        </p:spPr>
      </p:pic>
      <p:pic>
        <p:nvPicPr>
          <p:cNvPr id="270" name="Google Shape;270;p37"/>
          <p:cNvPicPr preferRelativeResize="0"/>
          <p:nvPr/>
        </p:nvPicPr>
        <p:blipFill>
          <a:blip r:embed="rId31">
            <a:alphaModFix/>
          </a:blip>
          <a:stretch>
            <a:fillRect/>
          </a:stretch>
        </p:blipFill>
        <p:spPr>
          <a:xfrm>
            <a:off x="1967302" y="3775735"/>
            <a:ext cx="563015" cy="465101"/>
          </a:xfrm>
          <a:prstGeom prst="rect">
            <a:avLst/>
          </a:prstGeom>
          <a:noFill/>
          <a:ln>
            <a:noFill/>
          </a:ln>
        </p:spPr>
      </p:pic>
      <p:pic>
        <p:nvPicPr>
          <p:cNvPr id="271" name="Google Shape;271;p37"/>
          <p:cNvPicPr preferRelativeResize="0"/>
          <p:nvPr/>
        </p:nvPicPr>
        <p:blipFill>
          <a:blip r:embed="rId32">
            <a:alphaModFix/>
          </a:blip>
          <a:stretch>
            <a:fillRect/>
          </a:stretch>
        </p:blipFill>
        <p:spPr>
          <a:xfrm>
            <a:off x="2625409" y="3828859"/>
            <a:ext cx="1076526" cy="358845"/>
          </a:xfrm>
          <a:prstGeom prst="rect">
            <a:avLst/>
          </a:prstGeom>
          <a:noFill/>
          <a:ln>
            <a:noFill/>
          </a:ln>
        </p:spPr>
      </p:pic>
      <p:pic>
        <p:nvPicPr>
          <p:cNvPr id="272" name="Google Shape;272;p37"/>
          <p:cNvPicPr preferRelativeResize="0"/>
          <p:nvPr/>
        </p:nvPicPr>
        <p:blipFill>
          <a:blip r:embed="rId33">
            <a:alphaModFix/>
          </a:blip>
          <a:stretch>
            <a:fillRect/>
          </a:stretch>
        </p:blipFill>
        <p:spPr>
          <a:xfrm>
            <a:off x="3797049" y="3781633"/>
            <a:ext cx="795969" cy="432216"/>
          </a:xfrm>
          <a:prstGeom prst="rect">
            <a:avLst/>
          </a:prstGeom>
          <a:noFill/>
          <a:ln>
            <a:noFill/>
          </a:ln>
        </p:spPr>
      </p:pic>
      <p:pic>
        <p:nvPicPr>
          <p:cNvPr id="273" name="Google Shape;273;p37"/>
          <p:cNvPicPr preferRelativeResize="0"/>
          <p:nvPr/>
        </p:nvPicPr>
        <p:blipFill>
          <a:blip r:embed="rId34">
            <a:alphaModFix/>
          </a:blip>
          <a:stretch>
            <a:fillRect/>
          </a:stretch>
        </p:blipFill>
        <p:spPr>
          <a:xfrm>
            <a:off x="4688118" y="3781633"/>
            <a:ext cx="726064" cy="542817"/>
          </a:xfrm>
          <a:prstGeom prst="rect">
            <a:avLst/>
          </a:prstGeom>
          <a:noFill/>
          <a:ln>
            <a:noFill/>
          </a:ln>
        </p:spPr>
      </p:pic>
      <p:pic>
        <p:nvPicPr>
          <p:cNvPr id="274" name="Google Shape;274;p37"/>
          <p:cNvPicPr preferRelativeResize="0"/>
          <p:nvPr/>
        </p:nvPicPr>
        <p:blipFill>
          <a:blip r:embed="rId35">
            <a:alphaModFix/>
          </a:blip>
          <a:stretch>
            <a:fillRect/>
          </a:stretch>
        </p:blipFill>
        <p:spPr>
          <a:xfrm>
            <a:off x="5509285" y="3748375"/>
            <a:ext cx="915191" cy="490246"/>
          </a:xfrm>
          <a:prstGeom prst="rect">
            <a:avLst/>
          </a:prstGeom>
          <a:noFill/>
          <a:ln>
            <a:noFill/>
          </a:ln>
        </p:spPr>
      </p:pic>
      <p:pic>
        <p:nvPicPr>
          <p:cNvPr id="275" name="Google Shape;275;p37"/>
          <p:cNvPicPr preferRelativeResize="0"/>
          <p:nvPr/>
        </p:nvPicPr>
        <p:blipFill>
          <a:blip r:embed="rId36">
            <a:alphaModFix/>
          </a:blip>
          <a:stretch>
            <a:fillRect/>
          </a:stretch>
        </p:blipFill>
        <p:spPr>
          <a:xfrm>
            <a:off x="6519584" y="3820964"/>
            <a:ext cx="915191" cy="345070"/>
          </a:xfrm>
          <a:prstGeom prst="rect">
            <a:avLst/>
          </a:prstGeom>
          <a:noFill/>
          <a:ln>
            <a:noFill/>
          </a:ln>
        </p:spPr>
      </p:pic>
      <p:pic>
        <p:nvPicPr>
          <p:cNvPr id="276" name="Google Shape;276;p37"/>
          <p:cNvPicPr preferRelativeResize="0"/>
          <p:nvPr/>
        </p:nvPicPr>
        <p:blipFill>
          <a:blip r:embed="rId37">
            <a:alphaModFix/>
          </a:blip>
          <a:stretch>
            <a:fillRect/>
          </a:stretch>
        </p:blipFill>
        <p:spPr>
          <a:xfrm>
            <a:off x="7529875" y="3823617"/>
            <a:ext cx="720500" cy="458845"/>
          </a:xfrm>
          <a:prstGeom prst="rect">
            <a:avLst/>
          </a:prstGeom>
          <a:noFill/>
          <a:ln>
            <a:noFill/>
          </a:ln>
        </p:spPr>
      </p:pic>
      <p:pic>
        <p:nvPicPr>
          <p:cNvPr id="277" name="Google Shape;277;p37"/>
          <p:cNvPicPr preferRelativeResize="0"/>
          <p:nvPr/>
        </p:nvPicPr>
        <p:blipFill>
          <a:blip r:embed="rId38">
            <a:alphaModFix/>
          </a:blip>
          <a:stretch>
            <a:fillRect/>
          </a:stretch>
        </p:blipFill>
        <p:spPr>
          <a:xfrm>
            <a:off x="3913525" y="4282448"/>
            <a:ext cx="563025" cy="4091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8"/>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Card Sort: Grouping Figures</a:t>
            </a:r>
            <a:endParaRPr b="0" sz="2300">
              <a:solidFill>
                <a:srgbClr val="595959"/>
              </a:solidFill>
              <a:latin typeface="Hepta Slab"/>
              <a:ea typeface="Hepta Slab"/>
              <a:cs typeface="Hepta Slab"/>
              <a:sym typeface="Hepta Slab"/>
            </a:endParaRPr>
          </a:p>
        </p:txBody>
      </p:sp>
      <p:sp>
        <p:nvSpPr>
          <p:cNvPr id="283" name="Google Shape;283;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84" name="Google Shape;284;p38"/>
          <p:cNvSpPr txBox="1"/>
          <p:nvPr/>
        </p:nvSpPr>
        <p:spPr>
          <a:xfrm>
            <a:off x="245050" y="995825"/>
            <a:ext cx="8275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3. Cover or hide the titles of your categories. Trade places with another group. Study their sorted cards while they study yours. Can you guess their categories and how they sorted the figures?</a:t>
            </a:r>
            <a:endParaRPr sz="1200">
              <a:latin typeface="Quicksand"/>
              <a:ea typeface="Quicksand"/>
              <a:cs typeface="Quicksand"/>
              <a:sym typeface="Quicksand"/>
            </a:endParaRPr>
          </a:p>
        </p:txBody>
      </p:sp>
      <p:pic>
        <p:nvPicPr>
          <p:cNvPr id="285" name="Google Shape;285;p38"/>
          <p:cNvPicPr preferRelativeResize="0"/>
          <p:nvPr/>
        </p:nvPicPr>
        <p:blipFill>
          <a:blip r:embed="rId3">
            <a:alphaModFix/>
          </a:blip>
          <a:stretch>
            <a:fillRect/>
          </a:stretch>
        </p:blipFill>
        <p:spPr>
          <a:xfrm>
            <a:off x="981188" y="1590301"/>
            <a:ext cx="698926" cy="566798"/>
          </a:xfrm>
          <a:prstGeom prst="rect">
            <a:avLst/>
          </a:prstGeom>
          <a:noFill/>
          <a:ln>
            <a:noFill/>
          </a:ln>
        </p:spPr>
      </p:pic>
      <p:pic>
        <p:nvPicPr>
          <p:cNvPr id="286" name="Google Shape;286;p38"/>
          <p:cNvPicPr preferRelativeResize="0"/>
          <p:nvPr/>
        </p:nvPicPr>
        <p:blipFill>
          <a:blip r:embed="rId4">
            <a:alphaModFix/>
          </a:blip>
          <a:stretch>
            <a:fillRect/>
          </a:stretch>
        </p:blipFill>
        <p:spPr>
          <a:xfrm>
            <a:off x="1749143" y="1590301"/>
            <a:ext cx="720498" cy="626913"/>
          </a:xfrm>
          <a:prstGeom prst="rect">
            <a:avLst/>
          </a:prstGeom>
          <a:noFill/>
          <a:ln>
            <a:noFill/>
          </a:ln>
        </p:spPr>
      </p:pic>
      <p:pic>
        <p:nvPicPr>
          <p:cNvPr id="287" name="Google Shape;287;p38"/>
          <p:cNvPicPr preferRelativeResize="0"/>
          <p:nvPr/>
        </p:nvPicPr>
        <p:blipFill>
          <a:blip r:embed="rId5">
            <a:alphaModFix/>
          </a:blip>
          <a:stretch>
            <a:fillRect/>
          </a:stretch>
        </p:blipFill>
        <p:spPr>
          <a:xfrm>
            <a:off x="2538670" y="1590301"/>
            <a:ext cx="755013" cy="687028"/>
          </a:xfrm>
          <a:prstGeom prst="rect">
            <a:avLst/>
          </a:prstGeom>
          <a:noFill/>
          <a:ln>
            <a:noFill/>
          </a:ln>
        </p:spPr>
      </p:pic>
      <p:pic>
        <p:nvPicPr>
          <p:cNvPr id="288" name="Google Shape;288;p38"/>
          <p:cNvPicPr preferRelativeResize="0"/>
          <p:nvPr/>
        </p:nvPicPr>
        <p:blipFill>
          <a:blip r:embed="rId6">
            <a:alphaModFix/>
          </a:blip>
          <a:stretch>
            <a:fillRect/>
          </a:stretch>
        </p:blipFill>
        <p:spPr>
          <a:xfrm>
            <a:off x="981188" y="2346032"/>
            <a:ext cx="776584" cy="622619"/>
          </a:xfrm>
          <a:prstGeom prst="rect">
            <a:avLst/>
          </a:prstGeom>
          <a:noFill/>
          <a:ln>
            <a:noFill/>
          </a:ln>
        </p:spPr>
      </p:pic>
      <p:pic>
        <p:nvPicPr>
          <p:cNvPr id="289" name="Google Shape;289;p38"/>
          <p:cNvPicPr preferRelativeResize="0"/>
          <p:nvPr/>
        </p:nvPicPr>
        <p:blipFill>
          <a:blip r:embed="rId7">
            <a:alphaModFix/>
          </a:blip>
          <a:stretch>
            <a:fillRect/>
          </a:stretch>
        </p:blipFill>
        <p:spPr>
          <a:xfrm>
            <a:off x="3362711" y="1590301"/>
            <a:ext cx="884443" cy="669852"/>
          </a:xfrm>
          <a:prstGeom prst="rect">
            <a:avLst/>
          </a:prstGeom>
          <a:noFill/>
          <a:ln>
            <a:noFill/>
          </a:ln>
        </p:spPr>
      </p:pic>
      <p:pic>
        <p:nvPicPr>
          <p:cNvPr id="290" name="Google Shape;290;p38"/>
          <p:cNvPicPr preferRelativeResize="0"/>
          <p:nvPr/>
        </p:nvPicPr>
        <p:blipFill>
          <a:blip r:embed="rId8">
            <a:alphaModFix/>
          </a:blip>
          <a:stretch>
            <a:fillRect/>
          </a:stretch>
        </p:blipFill>
        <p:spPr>
          <a:xfrm>
            <a:off x="1826801" y="2346032"/>
            <a:ext cx="806785" cy="609737"/>
          </a:xfrm>
          <a:prstGeom prst="rect">
            <a:avLst/>
          </a:prstGeom>
          <a:noFill/>
          <a:ln>
            <a:noFill/>
          </a:ln>
        </p:spPr>
      </p:pic>
      <p:pic>
        <p:nvPicPr>
          <p:cNvPr id="291" name="Google Shape;291;p38"/>
          <p:cNvPicPr preferRelativeResize="0"/>
          <p:nvPr/>
        </p:nvPicPr>
        <p:blipFill>
          <a:blip r:embed="rId9">
            <a:alphaModFix/>
          </a:blip>
          <a:stretch>
            <a:fillRect/>
          </a:stretch>
        </p:blipFill>
        <p:spPr>
          <a:xfrm>
            <a:off x="2702615" y="2346032"/>
            <a:ext cx="599696" cy="669852"/>
          </a:xfrm>
          <a:prstGeom prst="rect">
            <a:avLst/>
          </a:prstGeom>
          <a:noFill/>
          <a:ln>
            <a:noFill/>
          </a:ln>
        </p:spPr>
      </p:pic>
      <p:pic>
        <p:nvPicPr>
          <p:cNvPr id="292" name="Google Shape;292;p38"/>
          <p:cNvPicPr preferRelativeResize="0"/>
          <p:nvPr/>
        </p:nvPicPr>
        <p:blipFill>
          <a:blip r:embed="rId10">
            <a:alphaModFix/>
          </a:blip>
          <a:stretch>
            <a:fillRect/>
          </a:stretch>
        </p:blipFill>
        <p:spPr>
          <a:xfrm>
            <a:off x="3371340" y="2328856"/>
            <a:ext cx="625582" cy="635501"/>
          </a:xfrm>
          <a:prstGeom prst="rect">
            <a:avLst/>
          </a:prstGeom>
          <a:noFill/>
          <a:ln>
            <a:noFill/>
          </a:ln>
        </p:spPr>
      </p:pic>
      <p:pic>
        <p:nvPicPr>
          <p:cNvPr id="293" name="Google Shape;293;p38"/>
          <p:cNvPicPr preferRelativeResize="0"/>
          <p:nvPr/>
        </p:nvPicPr>
        <p:blipFill>
          <a:blip r:embed="rId11">
            <a:alphaModFix/>
          </a:blip>
          <a:stretch>
            <a:fillRect/>
          </a:stretch>
        </p:blipFill>
        <p:spPr>
          <a:xfrm>
            <a:off x="4316184" y="1590301"/>
            <a:ext cx="668725" cy="597490"/>
          </a:xfrm>
          <a:prstGeom prst="rect">
            <a:avLst/>
          </a:prstGeom>
          <a:noFill/>
          <a:ln>
            <a:noFill/>
          </a:ln>
        </p:spPr>
      </p:pic>
      <p:pic>
        <p:nvPicPr>
          <p:cNvPr id="294" name="Google Shape;294;p38"/>
          <p:cNvPicPr preferRelativeResize="0"/>
          <p:nvPr/>
        </p:nvPicPr>
        <p:blipFill>
          <a:blip r:embed="rId12">
            <a:alphaModFix/>
          </a:blip>
          <a:stretch>
            <a:fillRect/>
          </a:stretch>
        </p:blipFill>
        <p:spPr>
          <a:xfrm>
            <a:off x="5895260" y="1574077"/>
            <a:ext cx="776585" cy="629921"/>
          </a:xfrm>
          <a:prstGeom prst="rect">
            <a:avLst/>
          </a:prstGeom>
          <a:noFill/>
          <a:ln>
            <a:noFill/>
          </a:ln>
        </p:spPr>
      </p:pic>
      <p:pic>
        <p:nvPicPr>
          <p:cNvPr id="295" name="Google Shape;295;p38"/>
          <p:cNvPicPr preferRelativeResize="0"/>
          <p:nvPr/>
        </p:nvPicPr>
        <p:blipFill>
          <a:blip r:embed="rId13">
            <a:alphaModFix/>
          </a:blip>
          <a:stretch>
            <a:fillRect/>
          </a:stretch>
        </p:blipFill>
        <p:spPr>
          <a:xfrm>
            <a:off x="5140237" y="1564725"/>
            <a:ext cx="599696" cy="711024"/>
          </a:xfrm>
          <a:prstGeom prst="rect">
            <a:avLst/>
          </a:prstGeom>
          <a:noFill/>
          <a:ln>
            <a:noFill/>
          </a:ln>
        </p:spPr>
      </p:pic>
      <p:pic>
        <p:nvPicPr>
          <p:cNvPr id="296" name="Google Shape;296;p38"/>
          <p:cNvPicPr preferRelativeResize="0"/>
          <p:nvPr/>
        </p:nvPicPr>
        <p:blipFill>
          <a:blip r:embed="rId14">
            <a:alphaModFix/>
          </a:blip>
          <a:stretch>
            <a:fillRect/>
          </a:stretch>
        </p:blipFill>
        <p:spPr>
          <a:xfrm>
            <a:off x="4065948" y="2381939"/>
            <a:ext cx="884448" cy="569018"/>
          </a:xfrm>
          <a:prstGeom prst="rect">
            <a:avLst/>
          </a:prstGeom>
          <a:noFill/>
          <a:ln>
            <a:noFill/>
          </a:ln>
        </p:spPr>
      </p:pic>
      <p:pic>
        <p:nvPicPr>
          <p:cNvPr id="297" name="Google Shape;297;p38"/>
          <p:cNvPicPr preferRelativeResize="0"/>
          <p:nvPr/>
        </p:nvPicPr>
        <p:blipFill>
          <a:blip r:embed="rId15">
            <a:alphaModFix/>
          </a:blip>
          <a:stretch>
            <a:fillRect/>
          </a:stretch>
        </p:blipFill>
        <p:spPr>
          <a:xfrm>
            <a:off x="5019422" y="2371962"/>
            <a:ext cx="625581" cy="508761"/>
          </a:xfrm>
          <a:prstGeom prst="rect">
            <a:avLst/>
          </a:prstGeom>
          <a:noFill/>
          <a:ln>
            <a:noFill/>
          </a:ln>
        </p:spPr>
      </p:pic>
      <p:pic>
        <p:nvPicPr>
          <p:cNvPr id="298" name="Google Shape;298;p38"/>
          <p:cNvPicPr preferRelativeResize="0"/>
          <p:nvPr/>
        </p:nvPicPr>
        <p:blipFill>
          <a:blip r:embed="rId16">
            <a:alphaModFix/>
          </a:blip>
          <a:stretch>
            <a:fillRect/>
          </a:stretch>
        </p:blipFill>
        <p:spPr>
          <a:xfrm>
            <a:off x="5853276" y="2370238"/>
            <a:ext cx="698930" cy="512200"/>
          </a:xfrm>
          <a:prstGeom prst="rect">
            <a:avLst/>
          </a:prstGeom>
          <a:noFill/>
          <a:ln>
            <a:noFill/>
          </a:ln>
        </p:spPr>
      </p:pic>
      <p:pic>
        <p:nvPicPr>
          <p:cNvPr id="299" name="Google Shape;299;p38"/>
          <p:cNvPicPr preferRelativeResize="0"/>
          <p:nvPr/>
        </p:nvPicPr>
        <p:blipFill>
          <a:blip r:embed="rId17">
            <a:alphaModFix/>
          </a:blip>
          <a:stretch>
            <a:fillRect/>
          </a:stretch>
        </p:blipFill>
        <p:spPr>
          <a:xfrm>
            <a:off x="1069632" y="3015884"/>
            <a:ext cx="599695" cy="685266"/>
          </a:xfrm>
          <a:prstGeom prst="rect">
            <a:avLst/>
          </a:prstGeom>
          <a:noFill/>
          <a:ln>
            <a:noFill/>
          </a:ln>
        </p:spPr>
      </p:pic>
      <p:pic>
        <p:nvPicPr>
          <p:cNvPr id="300" name="Google Shape;300;p38"/>
          <p:cNvPicPr preferRelativeResize="0"/>
          <p:nvPr/>
        </p:nvPicPr>
        <p:blipFill>
          <a:blip r:embed="rId18">
            <a:alphaModFix/>
          </a:blip>
          <a:stretch>
            <a:fillRect/>
          </a:stretch>
        </p:blipFill>
        <p:spPr>
          <a:xfrm>
            <a:off x="1826802" y="3084570"/>
            <a:ext cx="720492" cy="559113"/>
          </a:xfrm>
          <a:prstGeom prst="rect">
            <a:avLst/>
          </a:prstGeom>
          <a:noFill/>
          <a:ln>
            <a:noFill/>
          </a:ln>
        </p:spPr>
      </p:pic>
      <p:pic>
        <p:nvPicPr>
          <p:cNvPr id="301" name="Google Shape;301;p38"/>
          <p:cNvPicPr preferRelativeResize="0"/>
          <p:nvPr/>
        </p:nvPicPr>
        <p:blipFill>
          <a:blip r:embed="rId19">
            <a:alphaModFix/>
          </a:blip>
          <a:stretch>
            <a:fillRect/>
          </a:stretch>
        </p:blipFill>
        <p:spPr>
          <a:xfrm>
            <a:off x="2657561" y="3127689"/>
            <a:ext cx="625580" cy="526583"/>
          </a:xfrm>
          <a:prstGeom prst="rect">
            <a:avLst/>
          </a:prstGeom>
          <a:noFill/>
          <a:ln>
            <a:noFill/>
          </a:ln>
        </p:spPr>
      </p:pic>
      <p:pic>
        <p:nvPicPr>
          <p:cNvPr id="302" name="Google Shape;302;p38"/>
          <p:cNvPicPr preferRelativeResize="0"/>
          <p:nvPr/>
        </p:nvPicPr>
        <p:blipFill>
          <a:blip r:embed="rId20">
            <a:alphaModFix/>
          </a:blip>
          <a:stretch>
            <a:fillRect/>
          </a:stretch>
        </p:blipFill>
        <p:spPr>
          <a:xfrm>
            <a:off x="3362711" y="3072737"/>
            <a:ext cx="1016924" cy="569019"/>
          </a:xfrm>
          <a:prstGeom prst="rect">
            <a:avLst/>
          </a:prstGeom>
          <a:noFill/>
          <a:ln>
            <a:noFill/>
          </a:ln>
        </p:spPr>
      </p:pic>
      <p:pic>
        <p:nvPicPr>
          <p:cNvPr id="303" name="Google Shape;303;p38"/>
          <p:cNvPicPr preferRelativeResize="0"/>
          <p:nvPr/>
        </p:nvPicPr>
        <p:blipFill>
          <a:blip r:embed="rId21">
            <a:alphaModFix/>
          </a:blip>
          <a:stretch>
            <a:fillRect/>
          </a:stretch>
        </p:blipFill>
        <p:spPr>
          <a:xfrm>
            <a:off x="6769510" y="1579123"/>
            <a:ext cx="625591" cy="619828"/>
          </a:xfrm>
          <a:prstGeom prst="rect">
            <a:avLst/>
          </a:prstGeom>
          <a:noFill/>
          <a:ln>
            <a:noFill/>
          </a:ln>
        </p:spPr>
      </p:pic>
      <p:pic>
        <p:nvPicPr>
          <p:cNvPr id="304" name="Google Shape;304;p38"/>
          <p:cNvPicPr preferRelativeResize="0"/>
          <p:nvPr/>
        </p:nvPicPr>
        <p:blipFill>
          <a:blip r:embed="rId22">
            <a:alphaModFix/>
          </a:blip>
          <a:stretch>
            <a:fillRect/>
          </a:stretch>
        </p:blipFill>
        <p:spPr>
          <a:xfrm>
            <a:off x="7582203" y="1575580"/>
            <a:ext cx="525317" cy="626927"/>
          </a:xfrm>
          <a:prstGeom prst="rect">
            <a:avLst/>
          </a:prstGeom>
          <a:noFill/>
          <a:ln>
            <a:noFill/>
          </a:ln>
        </p:spPr>
      </p:pic>
      <p:pic>
        <p:nvPicPr>
          <p:cNvPr id="305" name="Google Shape;305;p38"/>
          <p:cNvPicPr preferRelativeResize="0"/>
          <p:nvPr/>
        </p:nvPicPr>
        <p:blipFill>
          <a:blip r:embed="rId23">
            <a:alphaModFix/>
          </a:blip>
          <a:stretch>
            <a:fillRect/>
          </a:stretch>
        </p:blipFill>
        <p:spPr>
          <a:xfrm>
            <a:off x="6760486" y="2328799"/>
            <a:ext cx="525324" cy="668337"/>
          </a:xfrm>
          <a:prstGeom prst="rect">
            <a:avLst/>
          </a:prstGeom>
          <a:noFill/>
          <a:ln>
            <a:noFill/>
          </a:ln>
        </p:spPr>
      </p:pic>
      <p:pic>
        <p:nvPicPr>
          <p:cNvPr id="306" name="Google Shape;306;p38"/>
          <p:cNvPicPr preferRelativeResize="0"/>
          <p:nvPr/>
        </p:nvPicPr>
        <p:blipFill>
          <a:blip r:embed="rId24">
            <a:alphaModFix/>
          </a:blip>
          <a:stretch>
            <a:fillRect/>
          </a:stretch>
        </p:blipFill>
        <p:spPr>
          <a:xfrm>
            <a:off x="7494089" y="2328794"/>
            <a:ext cx="668723" cy="607349"/>
          </a:xfrm>
          <a:prstGeom prst="rect">
            <a:avLst/>
          </a:prstGeom>
          <a:noFill/>
          <a:ln>
            <a:noFill/>
          </a:ln>
        </p:spPr>
      </p:pic>
      <p:pic>
        <p:nvPicPr>
          <p:cNvPr id="307" name="Google Shape;307;p38"/>
          <p:cNvPicPr preferRelativeResize="0"/>
          <p:nvPr/>
        </p:nvPicPr>
        <p:blipFill>
          <a:blip r:embed="rId25">
            <a:alphaModFix/>
          </a:blip>
          <a:stretch>
            <a:fillRect/>
          </a:stretch>
        </p:blipFill>
        <p:spPr>
          <a:xfrm>
            <a:off x="4518898" y="3131285"/>
            <a:ext cx="525324" cy="492163"/>
          </a:xfrm>
          <a:prstGeom prst="rect">
            <a:avLst/>
          </a:prstGeom>
          <a:noFill/>
          <a:ln>
            <a:noFill/>
          </a:ln>
        </p:spPr>
      </p:pic>
      <p:pic>
        <p:nvPicPr>
          <p:cNvPr id="308" name="Google Shape;308;p38"/>
          <p:cNvPicPr preferRelativeResize="0"/>
          <p:nvPr/>
        </p:nvPicPr>
        <p:blipFill>
          <a:blip r:embed="rId26">
            <a:alphaModFix/>
          </a:blip>
          <a:stretch>
            <a:fillRect/>
          </a:stretch>
        </p:blipFill>
        <p:spPr>
          <a:xfrm>
            <a:off x="5147755" y="3131285"/>
            <a:ext cx="625592" cy="438824"/>
          </a:xfrm>
          <a:prstGeom prst="rect">
            <a:avLst/>
          </a:prstGeom>
          <a:noFill/>
          <a:ln>
            <a:noFill/>
          </a:ln>
        </p:spPr>
      </p:pic>
      <p:pic>
        <p:nvPicPr>
          <p:cNvPr id="309" name="Google Shape;309;p38"/>
          <p:cNvPicPr preferRelativeResize="0"/>
          <p:nvPr/>
        </p:nvPicPr>
        <p:blipFill>
          <a:blip r:embed="rId27">
            <a:alphaModFix/>
          </a:blip>
          <a:stretch>
            <a:fillRect/>
          </a:stretch>
        </p:blipFill>
        <p:spPr>
          <a:xfrm>
            <a:off x="5912610" y="3131285"/>
            <a:ext cx="720490" cy="477651"/>
          </a:xfrm>
          <a:prstGeom prst="rect">
            <a:avLst/>
          </a:prstGeom>
          <a:noFill/>
          <a:ln>
            <a:noFill/>
          </a:ln>
        </p:spPr>
      </p:pic>
      <p:pic>
        <p:nvPicPr>
          <p:cNvPr id="310" name="Google Shape;310;p38"/>
          <p:cNvPicPr preferRelativeResize="0"/>
          <p:nvPr/>
        </p:nvPicPr>
        <p:blipFill>
          <a:blip r:embed="rId28">
            <a:alphaModFix/>
          </a:blip>
          <a:stretch>
            <a:fillRect/>
          </a:stretch>
        </p:blipFill>
        <p:spPr>
          <a:xfrm>
            <a:off x="6772364" y="3131285"/>
            <a:ext cx="698924" cy="459353"/>
          </a:xfrm>
          <a:prstGeom prst="rect">
            <a:avLst/>
          </a:prstGeom>
          <a:noFill/>
          <a:ln>
            <a:noFill/>
          </a:ln>
        </p:spPr>
      </p:pic>
      <p:pic>
        <p:nvPicPr>
          <p:cNvPr id="311" name="Google Shape;311;p38"/>
          <p:cNvPicPr preferRelativeResize="0"/>
          <p:nvPr/>
        </p:nvPicPr>
        <p:blipFill>
          <a:blip r:embed="rId29">
            <a:alphaModFix/>
          </a:blip>
          <a:stretch>
            <a:fillRect/>
          </a:stretch>
        </p:blipFill>
        <p:spPr>
          <a:xfrm>
            <a:off x="7537213" y="3062429"/>
            <a:ext cx="625591" cy="576081"/>
          </a:xfrm>
          <a:prstGeom prst="rect">
            <a:avLst/>
          </a:prstGeom>
          <a:noFill/>
          <a:ln>
            <a:noFill/>
          </a:ln>
        </p:spPr>
      </p:pic>
      <p:pic>
        <p:nvPicPr>
          <p:cNvPr id="312" name="Google Shape;312;p38"/>
          <p:cNvPicPr preferRelativeResize="0"/>
          <p:nvPr/>
        </p:nvPicPr>
        <p:blipFill>
          <a:blip r:embed="rId30">
            <a:alphaModFix/>
          </a:blip>
          <a:stretch>
            <a:fillRect/>
          </a:stretch>
        </p:blipFill>
        <p:spPr>
          <a:xfrm>
            <a:off x="1076225" y="3844653"/>
            <a:ext cx="795969" cy="327266"/>
          </a:xfrm>
          <a:prstGeom prst="rect">
            <a:avLst/>
          </a:prstGeom>
          <a:noFill/>
          <a:ln>
            <a:noFill/>
          </a:ln>
        </p:spPr>
      </p:pic>
      <p:pic>
        <p:nvPicPr>
          <p:cNvPr id="313" name="Google Shape;313;p38"/>
          <p:cNvPicPr preferRelativeResize="0"/>
          <p:nvPr/>
        </p:nvPicPr>
        <p:blipFill>
          <a:blip r:embed="rId31">
            <a:alphaModFix/>
          </a:blip>
          <a:stretch>
            <a:fillRect/>
          </a:stretch>
        </p:blipFill>
        <p:spPr>
          <a:xfrm>
            <a:off x="1967302" y="3775735"/>
            <a:ext cx="563015" cy="465101"/>
          </a:xfrm>
          <a:prstGeom prst="rect">
            <a:avLst/>
          </a:prstGeom>
          <a:noFill/>
          <a:ln>
            <a:noFill/>
          </a:ln>
        </p:spPr>
      </p:pic>
      <p:pic>
        <p:nvPicPr>
          <p:cNvPr id="314" name="Google Shape;314;p38"/>
          <p:cNvPicPr preferRelativeResize="0"/>
          <p:nvPr/>
        </p:nvPicPr>
        <p:blipFill>
          <a:blip r:embed="rId32">
            <a:alphaModFix/>
          </a:blip>
          <a:stretch>
            <a:fillRect/>
          </a:stretch>
        </p:blipFill>
        <p:spPr>
          <a:xfrm>
            <a:off x="2625409" y="3828859"/>
            <a:ext cx="1076526" cy="358845"/>
          </a:xfrm>
          <a:prstGeom prst="rect">
            <a:avLst/>
          </a:prstGeom>
          <a:noFill/>
          <a:ln>
            <a:noFill/>
          </a:ln>
        </p:spPr>
      </p:pic>
      <p:pic>
        <p:nvPicPr>
          <p:cNvPr id="315" name="Google Shape;315;p38"/>
          <p:cNvPicPr preferRelativeResize="0"/>
          <p:nvPr/>
        </p:nvPicPr>
        <p:blipFill>
          <a:blip r:embed="rId33">
            <a:alphaModFix/>
          </a:blip>
          <a:stretch>
            <a:fillRect/>
          </a:stretch>
        </p:blipFill>
        <p:spPr>
          <a:xfrm>
            <a:off x="3797049" y="3781633"/>
            <a:ext cx="795969" cy="432216"/>
          </a:xfrm>
          <a:prstGeom prst="rect">
            <a:avLst/>
          </a:prstGeom>
          <a:noFill/>
          <a:ln>
            <a:noFill/>
          </a:ln>
        </p:spPr>
      </p:pic>
      <p:pic>
        <p:nvPicPr>
          <p:cNvPr id="316" name="Google Shape;316;p38"/>
          <p:cNvPicPr preferRelativeResize="0"/>
          <p:nvPr/>
        </p:nvPicPr>
        <p:blipFill>
          <a:blip r:embed="rId34">
            <a:alphaModFix/>
          </a:blip>
          <a:stretch>
            <a:fillRect/>
          </a:stretch>
        </p:blipFill>
        <p:spPr>
          <a:xfrm>
            <a:off x="4688118" y="3781633"/>
            <a:ext cx="726064" cy="542817"/>
          </a:xfrm>
          <a:prstGeom prst="rect">
            <a:avLst/>
          </a:prstGeom>
          <a:noFill/>
          <a:ln>
            <a:noFill/>
          </a:ln>
        </p:spPr>
      </p:pic>
      <p:pic>
        <p:nvPicPr>
          <p:cNvPr id="317" name="Google Shape;317;p38"/>
          <p:cNvPicPr preferRelativeResize="0"/>
          <p:nvPr/>
        </p:nvPicPr>
        <p:blipFill>
          <a:blip r:embed="rId35">
            <a:alphaModFix/>
          </a:blip>
          <a:stretch>
            <a:fillRect/>
          </a:stretch>
        </p:blipFill>
        <p:spPr>
          <a:xfrm>
            <a:off x="5509285" y="3748375"/>
            <a:ext cx="915191" cy="490246"/>
          </a:xfrm>
          <a:prstGeom prst="rect">
            <a:avLst/>
          </a:prstGeom>
          <a:noFill/>
          <a:ln>
            <a:noFill/>
          </a:ln>
        </p:spPr>
      </p:pic>
      <p:pic>
        <p:nvPicPr>
          <p:cNvPr id="318" name="Google Shape;318;p38"/>
          <p:cNvPicPr preferRelativeResize="0"/>
          <p:nvPr/>
        </p:nvPicPr>
        <p:blipFill>
          <a:blip r:embed="rId36">
            <a:alphaModFix/>
          </a:blip>
          <a:stretch>
            <a:fillRect/>
          </a:stretch>
        </p:blipFill>
        <p:spPr>
          <a:xfrm>
            <a:off x="6519584" y="3820964"/>
            <a:ext cx="915191" cy="345070"/>
          </a:xfrm>
          <a:prstGeom prst="rect">
            <a:avLst/>
          </a:prstGeom>
          <a:noFill/>
          <a:ln>
            <a:noFill/>
          </a:ln>
        </p:spPr>
      </p:pic>
      <p:pic>
        <p:nvPicPr>
          <p:cNvPr id="319" name="Google Shape;319;p38"/>
          <p:cNvPicPr preferRelativeResize="0"/>
          <p:nvPr/>
        </p:nvPicPr>
        <p:blipFill>
          <a:blip r:embed="rId37">
            <a:alphaModFix/>
          </a:blip>
          <a:stretch>
            <a:fillRect/>
          </a:stretch>
        </p:blipFill>
        <p:spPr>
          <a:xfrm>
            <a:off x="7529875" y="3823617"/>
            <a:ext cx="720500" cy="458845"/>
          </a:xfrm>
          <a:prstGeom prst="rect">
            <a:avLst/>
          </a:prstGeom>
          <a:noFill/>
          <a:ln>
            <a:noFill/>
          </a:ln>
        </p:spPr>
      </p:pic>
      <p:pic>
        <p:nvPicPr>
          <p:cNvPr id="320" name="Google Shape;320;p38"/>
          <p:cNvPicPr preferRelativeResize="0"/>
          <p:nvPr/>
        </p:nvPicPr>
        <p:blipFill>
          <a:blip r:embed="rId38">
            <a:alphaModFix/>
          </a:blip>
          <a:stretch>
            <a:fillRect/>
          </a:stretch>
        </p:blipFill>
        <p:spPr>
          <a:xfrm>
            <a:off x="3913525" y="4282448"/>
            <a:ext cx="563025" cy="4091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9"/>
          <p:cNvSpPr txBox="1"/>
          <p:nvPr>
            <p:ph type="ctrTitle"/>
          </p:nvPr>
        </p:nvSpPr>
        <p:spPr>
          <a:xfrm>
            <a:off x="435275" y="601009"/>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dk2"/>
                </a:solidFill>
                <a:latin typeface="Hepta Slab"/>
                <a:ea typeface="Hepta Slab"/>
                <a:cs typeface="Hepta Slab"/>
                <a:sym typeface="Hepta Slab"/>
              </a:rPr>
              <a:t>Guess the Category</a:t>
            </a:r>
            <a:endParaRPr sz="2800">
              <a:solidFill>
                <a:srgbClr val="595959"/>
              </a:solidFill>
              <a:latin typeface="Hepta Slab"/>
              <a:ea typeface="Hepta Slab"/>
              <a:cs typeface="Hepta Slab"/>
              <a:sym typeface="Hepta Slab"/>
            </a:endParaRPr>
          </a:p>
        </p:txBody>
      </p:sp>
      <p:sp>
        <p:nvSpPr>
          <p:cNvPr id="326" name="Google Shape;326;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327" name="Google Shape;327;p39"/>
          <p:cNvSpPr txBox="1"/>
          <p:nvPr/>
        </p:nvSpPr>
        <p:spPr>
          <a:xfrm>
            <a:off x="546350" y="1400075"/>
            <a:ext cx="39303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Partner A: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Write down a category from the first activity (or think of a new one). Don’t show it to your partner.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Find 3 figures that fit the category and 3 figures that don’t. Place them in the columns of the table.</a:t>
            </a:r>
            <a:endParaRPr sz="1500">
              <a:latin typeface="Quicksand"/>
              <a:ea typeface="Quicksand"/>
              <a:cs typeface="Quicksand"/>
              <a:sym typeface="Quicksand"/>
            </a:endParaRPr>
          </a:p>
        </p:txBody>
      </p:sp>
      <p:sp>
        <p:nvSpPr>
          <p:cNvPr id="328" name="Google Shape;328;p39"/>
          <p:cNvSpPr txBox="1"/>
          <p:nvPr/>
        </p:nvSpPr>
        <p:spPr>
          <a:xfrm>
            <a:off x="4590400" y="1400075"/>
            <a:ext cx="39303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Partner B: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Study the figures chosen by your partner.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Pick another figure from the set. Ask: “Does this figure fit in your category?”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Find 2 figures that fit the category and 2 figures that don’t.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Guess the category. If your guess is off, ask more questions before guessing again.</a:t>
            </a:r>
            <a:endParaRPr sz="1500">
              <a:latin typeface="Quicksand"/>
              <a:ea typeface="Quicksand"/>
              <a:cs typeface="Quicksand"/>
              <a:sym typeface="Quicksand"/>
            </a:endParaRPr>
          </a:p>
        </p:txBody>
      </p:sp>
      <p:sp>
        <p:nvSpPr>
          <p:cNvPr id="329" name="Google Shape;329;p39"/>
          <p:cNvSpPr txBox="1"/>
          <p:nvPr/>
        </p:nvSpPr>
        <p:spPr>
          <a:xfrm>
            <a:off x="2013850" y="4124375"/>
            <a:ext cx="487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Switch roles after the attribute is guessed correctly.</a:t>
            </a:r>
            <a:endParaRPr sz="1500">
              <a:latin typeface="Quicksand"/>
              <a:ea typeface="Quicksand"/>
              <a:cs typeface="Quicksand"/>
              <a:sym typeface="Quicksand"/>
            </a:endParaRPr>
          </a:p>
        </p:txBody>
      </p:sp>
      <p:pic>
        <p:nvPicPr>
          <p:cNvPr id="330" name="Google Shape;330;p39"/>
          <p:cNvPicPr preferRelativeResize="0"/>
          <p:nvPr/>
        </p:nvPicPr>
        <p:blipFill>
          <a:blip r:embed="rId3">
            <a:alphaModFix/>
          </a:blip>
          <a:stretch>
            <a:fillRect/>
          </a:stretch>
        </p:blipFill>
        <p:spPr>
          <a:xfrm rot="1105110">
            <a:off x="6650598" y="531300"/>
            <a:ext cx="576875" cy="925625"/>
          </a:xfrm>
          <a:prstGeom prst="rect">
            <a:avLst/>
          </a:prstGeom>
          <a:noFill/>
          <a:ln>
            <a:noFill/>
          </a:ln>
        </p:spPr>
      </p:pic>
      <p:pic>
        <p:nvPicPr>
          <p:cNvPr id="331" name="Google Shape;331;p39"/>
          <p:cNvPicPr preferRelativeResize="0"/>
          <p:nvPr/>
        </p:nvPicPr>
        <p:blipFill>
          <a:blip r:embed="rId3">
            <a:alphaModFix/>
          </a:blip>
          <a:stretch>
            <a:fillRect/>
          </a:stretch>
        </p:blipFill>
        <p:spPr>
          <a:xfrm rot="-763440">
            <a:off x="1537261" y="531300"/>
            <a:ext cx="576875" cy="925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5" name="Shape 335"/>
        <p:cNvGrpSpPr/>
        <p:nvPr/>
      </p:nvGrpSpPr>
      <p:grpSpPr>
        <a:xfrm>
          <a:off x="0" y="0"/>
          <a:ext cx="0" cy="0"/>
          <a:chOff x="0" y="0"/>
          <a:chExt cx="0" cy="0"/>
        </a:xfrm>
      </p:grpSpPr>
      <p:sp>
        <p:nvSpPr>
          <p:cNvPr id="336" name="Google Shape;336;p4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37" name="Google Shape;337;p40"/>
          <p:cNvPicPr preferRelativeResize="0"/>
          <p:nvPr/>
        </p:nvPicPr>
        <p:blipFill rotWithShape="1">
          <a:blip r:embed="rId3">
            <a:alphaModFix/>
          </a:blip>
          <a:srcRect b="0" l="20580" r="21018" t="0"/>
          <a:stretch/>
        </p:blipFill>
        <p:spPr>
          <a:xfrm>
            <a:off x="4091275" y="3544175"/>
            <a:ext cx="961450" cy="1035475"/>
          </a:xfrm>
          <a:prstGeom prst="rect">
            <a:avLst/>
          </a:prstGeom>
          <a:noFill/>
          <a:ln>
            <a:noFill/>
          </a:ln>
        </p:spPr>
      </p:pic>
      <p:sp>
        <p:nvSpPr>
          <p:cNvPr id="338" name="Google Shape;338;p40"/>
          <p:cNvSpPr txBox="1"/>
          <p:nvPr/>
        </p:nvSpPr>
        <p:spPr>
          <a:xfrm>
            <a:off x="581675" y="538850"/>
            <a:ext cx="7324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Today we sorted figures based on the different attributes they have. We learned we can classify or group two-dimensional figures a variety of ways.</a:t>
            </a:r>
            <a:endParaRPr>
              <a:latin typeface="Quicksand"/>
              <a:ea typeface="Quicksand"/>
              <a:cs typeface="Quicksand"/>
              <a:sym typeface="Quicksand"/>
            </a:endParaRPr>
          </a:p>
          <a:p>
            <a:pPr indent="0" lvl="0" marL="0" rtl="0" algn="ctr">
              <a:spcBef>
                <a:spcPts val="0"/>
              </a:spcBef>
              <a:spcAft>
                <a:spcPts val="0"/>
              </a:spcAft>
              <a:buNone/>
            </a:pPr>
            <a:r>
              <a:rPr lang="en" sz="1200">
                <a:solidFill>
                  <a:schemeClr val="dk1"/>
                </a:solidFill>
                <a:latin typeface="Quicksand"/>
                <a:ea typeface="Quicksand"/>
                <a:cs typeface="Quicksand"/>
                <a:sym typeface="Quicksand"/>
              </a:rPr>
              <a:t>Let’s look at an image from the first activity.</a:t>
            </a:r>
            <a:endParaRPr sz="12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grpSp>
        <p:nvGrpSpPr>
          <p:cNvPr id="339" name="Google Shape;339;p40"/>
          <p:cNvGrpSpPr/>
          <p:nvPr/>
        </p:nvGrpSpPr>
        <p:grpSpPr>
          <a:xfrm>
            <a:off x="472830" y="3287855"/>
            <a:ext cx="3008266" cy="1035457"/>
            <a:chOff x="-1577091" y="2194255"/>
            <a:chExt cx="2456730" cy="2288809"/>
          </a:xfrm>
        </p:grpSpPr>
        <p:sp>
          <p:nvSpPr>
            <p:cNvPr id="340" name="Google Shape;340;p40"/>
            <p:cNvSpPr/>
            <p:nvPr/>
          </p:nvSpPr>
          <p:spPr>
            <a:xfrm flipH="1">
              <a:off x="-1577091" y="2194255"/>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txBox="1"/>
            <p:nvPr/>
          </p:nvSpPr>
          <p:spPr>
            <a:xfrm>
              <a:off x="-1275279" y="2438228"/>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What are some ways to group using the sides of the figures?</a:t>
              </a:r>
              <a:endParaRPr sz="1300">
                <a:solidFill>
                  <a:schemeClr val="dk1"/>
                </a:solidFill>
                <a:latin typeface="Quicksand"/>
                <a:ea typeface="Quicksand"/>
                <a:cs typeface="Quicksand"/>
                <a:sym typeface="Quicksand"/>
              </a:endParaRPr>
            </a:p>
          </p:txBody>
        </p:sp>
      </p:grpSp>
      <p:grpSp>
        <p:nvGrpSpPr>
          <p:cNvPr id="342" name="Google Shape;342;p40"/>
          <p:cNvGrpSpPr/>
          <p:nvPr/>
        </p:nvGrpSpPr>
        <p:grpSpPr>
          <a:xfrm flipH="1">
            <a:off x="5265958" y="2980127"/>
            <a:ext cx="3619501" cy="1959449"/>
            <a:chOff x="-1617414" y="1769410"/>
            <a:chExt cx="2456730" cy="2288809"/>
          </a:xfrm>
        </p:grpSpPr>
        <p:sp>
          <p:nvSpPr>
            <p:cNvPr id="343" name="Google Shape;343;p40"/>
            <p:cNvSpPr/>
            <p:nvPr/>
          </p:nvSpPr>
          <p:spPr>
            <a:xfrm flipH="1">
              <a:off x="-1617414" y="176941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
            <p:cNvSpPr txBox="1"/>
            <p:nvPr/>
          </p:nvSpPr>
          <p:spPr>
            <a:xfrm>
              <a:off x="-1373348" y="2091786"/>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1"/>
                  </a:solidFill>
                  <a:latin typeface="Quicksand"/>
                  <a:ea typeface="Quicksand"/>
                  <a:cs typeface="Quicksand"/>
                  <a:sym typeface="Quicksand"/>
                </a:rPr>
                <a:t>Let’s continue to add new vocabulary to our word walls from the last unit. Take 1–2 minutes to add any new words from today’s lesson to your word walls.</a:t>
              </a:r>
              <a:endParaRPr sz="1200">
                <a:solidFill>
                  <a:schemeClr val="dk1"/>
                </a:solidFill>
                <a:latin typeface="Quicksand"/>
                <a:ea typeface="Quicksand"/>
                <a:cs typeface="Quicksand"/>
                <a:sym typeface="Quicksand"/>
              </a:endParaRPr>
            </a:p>
          </p:txBody>
        </p:sp>
      </p:grpSp>
      <p:grpSp>
        <p:nvGrpSpPr>
          <p:cNvPr id="345" name="Google Shape;345;p40"/>
          <p:cNvGrpSpPr/>
          <p:nvPr/>
        </p:nvGrpSpPr>
        <p:grpSpPr>
          <a:xfrm>
            <a:off x="1169530" y="1703430"/>
            <a:ext cx="3008266" cy="1035457"/>
            <a:chOff x="-1577091" y="2194255"/>
            <a:chExt cx="2456730" cy="2288809"/>
          </a:xfrm>
        </p:grpSpPr>
        <p:sp>
          <p:nvSpPr>
            <p:cNvPr id="346" name="Google Shape;346;p40"/>
            <p:cNvSpPr/>
            <p:nvPr/>
          </p:nvSpPr>
          <p:spPr>
            <a:xfrm flipH="1">
              <a:off x="-1577091" y="2194255"/>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txBox="1"/>
            <p:nvPr/>
          </p:nvSpPr>
          <p:spPr>
            <a:xfrm>
              <a:off x="-1275279" y="2438228"/>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What are some ways to group using the angles in the figures</a:t>
              </a:r>
              <a:endParaRPr sz="1300">
                <a:solidFill>
                  <a:schemeClr val="dk1"/>
                </a:solidFill>
                <a:latin typeface="Quicksand"/>
                <a:ea typeface="Quicksand"/>
                <a:cs typeface="Quicksand"/>
                <a:sym typeface="Quicksand"/>
              </a:endParaRPr>
            </a:p>
          </p:txBody>
        </p:sp>
      </p:grpSp>
      <p:grpSp>
        <p:nvGrpSpPr>
          <p:cNvPr id="348" name="Google Shape;348;p40"/>
          <p:cNvGrpSpPr/>
          <p:nvPr/>
        </p:nvGrpSpPr>
        <p:grpSpPr>
          <a:xfrm flipH="1">
            <a:off x="4860618" y="1363254"/>
            <a:ext cx="3183922" cy="1435770"/>
            <a:chOff x="-1617414" y="1769410"/>
            <a:chExt cx="2456730" cy="2288809"/>
          </a:xfrm>
        </p:grpSpPr>
        <p:sp>
          <p:nvSpPr>
            <p:cNvPr id="349" name="Google Shape;349;p40"/>
            <p:cNvSpPr/>
            <p:nvPr/>
          </p:nvSpPr>
          <p:spPr>
            <a:xfrm flipH="1">
              <a:off x="-1617414" y="1769410"/>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0"/>
            <p:cNvSpPr txBox="1"/>
            <p:nvPr/>
          </p:nvSpPr>
          <p:spPr>
            <a:xfrm>
              <a:off x="-1373348" y="2091786"/>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Besides sides and angles, what other attributes were used to classify the figures?</a:t>
              </a:r>
              <a:endParaRPr sz="1300">
                <a:solidFill>
                  <a:schemeClr val="dk1"/>
                </a:solidFill>
                <a:latin typeface="Quicksand"/>
                <a:ea typeface="Quicksand"/>
                <a:cs typeface="Quicksand"/>
                <a:sym typeface="Quicksand"/>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54" name="Shape 354"/>
        <p:cNvGrpSpPr/>
        <p:nvPr/>
      </p:nvGrpSpPr>
      <p:grpSpPr>
        <a:xfrm>
          <a:off x="0" y="0"/>
          <a:ext cx="0" cy="0"/>
          <a:chOff x="0" y="0"/>
          <a:chExt cx="0" cy="0"/>
        </a:xfrm>
      </p:grpSpPr>
      <p:sp>
        <p:nvSpPr>
          <p:cNvPr id="355" name="Google Shape;355;p41"/>
          <p:cNvSpPr txBox="1"/>
          <p:nvPr>
            <p:ph type="ctrTitle"/>
          </p:nvPr>
        </p:nvSpPr>
        <p:spPr>
          <a:xfrm>
            <a:off x="344325" y="1602625"/>
            <a:ext cx="8590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Ways of Looking at Triangles</a:t>
            </a:r>
            <a:endParaRPr sz="3000">
              <a:solidFill>
                <a:srgbClr val="434343"/>
              </a:solidFill>
              <a:latin typeface="Hepta Slab"/>
              <a:ea typeface="Hepta Slab"/>
              <a:cs typeface="Hepta Slab"/>
              <a:sym typeface="Hepta Slab"/>
            </a:endParaRPr>
          </a:p>
        </p:txBody>
      </p:sp>
      <p:sp>
        <p:nvSpPr>
          <p:cNvPr id="356" name="Google Shape;356;p41"/>
          <p:cNvSpPr txBox="1"/>
          <p:nvPr/>
        </p:nvSpPr>
        <p:spPr>
          <a:xfrm>
            <a:off x="2325300" y="2340625"/>
            <a:ext cx="51222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sort and analyze triangles.</a:t>
            </a:r>
            <a:endParaRPr b="1">
              <a:latin typeface="Quicksand"/>
              <a:ea typeface="Quicksand"/>
              <a:cs typeface="Quicksand"/>
              <a:sym typeface="Quicksand"/>
            </a:endParaRPr>
          </a:p>
        </p:txBody>
      </p:sp>
      <p:sp>
        <p:nvSpPr>
          <p:cNvPr id="357" name="Google Shape;357;p41"/>
          <p:cNvSpPr/>
          <p:nvPr/>
        </p:nvSpPr>
        <p:spPr>
          <a:xfrm>
            <a:off x="2796952" y="2340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4.G.A.2</a:t>
            </a:r>
            <a:endParaRPr sz="1100">
              <a:latin typeface="Quicksand"/>
              <a:ea typeface="Quicksand"/>
              <a:cs typeface="Quicksand"/>
              <a:sym typeface="Quicksand"/>
            </a:endParaRPr>
          </a:p>
        </p:txBody>
      </p:sp>
      <p:sp>
        <p:nvSpPr>
          <p:cNvPr id="359" name="Google Shape;359;p41"/>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2"/>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Sums and Products</a:t>
            </a:r>
            <a:endParaRPr b="0" sz="3000">
              <a:solidFill>
                <a:srgbClr val="595959"/>
              </a:solidFill>
              <a:latin typeface="Hepta Slab"/>
              <a:ea typeface="Hepta Slab"/>
              <a:cs typeface="Hepta Slab"/>
              <a:sym typeface="Hepta Slab"/>
            </a:endParaRPr>
          </a:p>
        </p:txBody>
      </p:sp>
      <p:sp>
        <p:nvSpPr>
          <p:cNvPr id="365" name="Google Shape;365;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66" name="Google Shape;366;p42"/>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2"/>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sp>
        <p:nvSpPr>
          <p:cNvPr id="368" name="Google Shape;368;p42"/>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2"/>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370" name="Google Shape;370;p42"/>
          <p:cNvPicPr preferRelativeResize="0"/>
          <p:nvPr/>
        </p:nvPicPr>
        <p:blipFill>
          <a:blip r:embed="rId3">
            <a:alphaModFix/>
          </a:blip>
          <a:stretch>
            <a:fillRect/>
          </a:stretch>
        </p:blipFill>
        <p:spPr>
          <a:xfrm>
            <a:off x="3049325" y="1956154"/>
            <a:ext cx="2993400" cy="940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3"/>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Sums and Products</a:t>
            </a:r>
            <a:endParaRPr b="0" sz="3000">
              <a:solidFill>
                <a:srgbClr val="595959"/>
              </a:solidFill>
              <a:latin typeface="Hepta Slab"/>
              <a:ea typeface="Hepta Slab"/>
              <a:cs typeface="Hepta Slab"/>
              <a:sym typeface="Hepta Slab"/>
            </a:endParaRPr>
          </a:p>
        </p:txBody>
      </p:sp>
      <p:sp>
        <p:nvSpPr>
          <p:cNvPr id="376" name="Google Shape;376;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77" name="Google Shape;377;p43"/>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3"/>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sp>
        <p:nvSpPr>
          <p:cNvPr id="379" name="Google Shape;379;p43"/>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3"/>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381" name="Google Shape;381;p43"/>
          <p:cNvPicPr preferRelativeResize="0"/>
          <p:nvPr/>
        </p:nvPicPr>
        <p:blipFill>
          <a:blip r:embed="rId3">
            <a:alphaModFix/>
          </a:blip>
          <a:stretch>
            <a:fillRect/>
          </a:stretch>
        </p:blipFill>
        <p:spPr>
          <a:xfrm>
            <a:off x="3013850" y="1937103"/>
            <a:ext cx="3177600" cy="93539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4"/>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Sums and Products</a:t>
            </a:r>
            <a:endParaRPr b="0" sz="3000">
              <a:solidFill>
                <a:srgbClr val="595959"/>
              </a:solidFill>
              <a:latin typeface="Hepta Slab"/>
              <a:ea typeface="Hepta Slab"/>
              <a:cs typeface="Hepta Slab"/>
              <a:sym typeface="Hepta Slab"/>
            </a:endParaRPr>
          </a:p>
        </p:txBody>
      </p:sp>
      <p:sp>
        <p:nvSpPr>
          <p:cNvPr id="387" name="Google Shape;387;p4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88" name="Google Shape;388;p44"/>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4"/>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sp>
        <p:nvSpPr>
          <p:cNvPr id="390" name="Google Shape;390;p44"/>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4"/>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392" name="Google Shape;392;p44"/>
          <p:cNvPicPr preferRelativeResize="0"/>
          <p:nvPr/>
        </p:nvPicPr>
        <p:blipFill>
          <a:blip r:embed="rId3">
            <a:alphaModFix/>
          </a:blip>
          <a:stretch>
            <a:fillRect/>
          </a:stretch>
        </p:blipFill>
        <p:spPr>
          <a:xfrm>
            <a:off x="2694600" y="2063227"/>
            <a:ext cx="3496850" cy="92528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5"/>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Sums and Products</a:t>
            </a:r>
            <a:endParaRPr b="0" sz="3000">
              <a:solidFill>
                <a:srgbClr val="595959"/>
              </a:solidFill>
              <a:latin typeface="Hepta Slab"/>
              <a:ea typeface="Hepta Slab"/>
              <a:cs typeface="Hepta Slab"/>
              <a:sym typeface="Hepta Slab"/>
            </a:endParaRPr>
          </a:p>
        </p:txBody>
      </p:sp>
      <p:sp>
        <p:nvSpPr>
          <p:cNvPr id="398" name="Google Shape;398;p4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399" name="Google Shape;399;p45"/>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5"/>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sp>
        <p:nvSpPr>
          <p:cNvPr id="401" name="Google Shape;401;p45"/>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5"/>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403" name="Google Shape;403;p45"/>
          <p:cNvPicPr preferRelativeResize="0"/>
          <p:nvPr/>
        </p:nvPicPr>
        <p:blipFill>
          <a:blip r:embed="rId3">
            <a:alphaModFix/>
          </a:blip>
          <a:stretch>
            <a:fillRect/>
          </a:stretch>
        </p:blipFill>
        <p:spPr>
          <a:xfrm>
            <a:off x="3084775" y="1983307"/>
            <a:ext cx="2129650" cy="1176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6"/>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Triangle Hunt</a:t>
            </a:r>
            <a:endParaRPr b="0" sz="2300">
              <a:solidFill>
                <a:srgbClr val="595959"/>
              </a:solidFill>
              <a:latin typeface="Hepta Slab"/>
              <a:ea typeface="Hepta Slab"/>
              <a:cs typeface="Hepta Slab"/>
              <a:sym typeface="Hepta Slab"/>
            </a:endParaRPr>
          </a:p>
        </p:txBody>
      </p:sp>
      <p:sp>
        <p:nvSpPr>
          <p:cNvPr id="409" name="Google Shape;409;p4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10" name="Google Shape;410;p46"/>
          <p:cNvSpPr txBox="1"/>
          <p:nvPr/>
        </p:nvSpPr>
        <p:spPr>
          <a:xfrm>
            <a:off x="676718" y="1031650"/>
            <a:ext cx="3785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1. From the set of triangle cards, find all the triangles that have each attribute. </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Record their letter names here.</a:t>
            </a:r>
            <a:endParaRPr sz="1200">
              <a:latin typeface="Quicksand"/>
              <a:ea typeface="Quicksand"/>
              <a:cs typeface="Quicksand"/>
              <a:sym typeface="Quicksand"/>
            </a:endParaRPr>
          </a:p>
        </p:txBody>
      </p:sp>
      <p:pic>
        <p:nvPicPr>
          <p:cNvPr id="411" name="Google Shape;411;p46"/>
          <p:cNvPicPr preferRelativeResize="0"/>
          <p:nvPr/>
        </p:nvPicPr>
        <p:blipFill>
          <a:blip r:embed="rId3">
            <a:alphaModFix/>
          </a:blip>
          <a:stretch>
            <a:fillRect/>
          </a:stretch>
        </p:blipFill>
        <p:spPr>
          <a:xfrm>
            <a:off x="438150" y="1846750"/>
            <a:ext cx="4262851" cy="2575475"/>
          </a:xfrm>
          <a:prstGeom prst="rect">
            <a:avLst/>
          </a:prstGeom>
          <a:noFill/>
          <a:ln>
            <a:noFill/>
          </a:ln>
        </p:spPr>
      </p:pic>
      <p:sp>
        <p:nvSpPr>
          <p:cNvPr id="412" name="Google Shape;412;p46"/>
          <p:cNvSpPr txBox="1"/>
          <p:nvPr/>
        </p:nvSpPr>
        <p:spPr>
          <a:xfrm>
            <a:off x="5072575" y="2064950"/>
            <a:ext cx="3665400" cy="154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2. Choose one sentence to complete based on your work. </a:t>
            </a:r>
            <a:endParaRPr sz="1200">
              <a:latin typeface="Quicksand"/>
              <a:ea typeface="Quicksand"/>
              <a:cs typeface="Quicksand"/>
              <a:sym typeface="Quicksand"/>
            </a:endParaRPr>
          </a:p>
          <a:p>
            <a:pPr indent="0" lvl="0" marL="0" rtl="0" algn="ctr">
              <a:spcBef>
                <a:spcPts val="0"/>
              </a:spcBef>
              <a:spcAft>
                <a:spcPts val="0"/>
              </a:spcAft>
              <a:buNone/>
            </a:pPr>
            <a:r>
              <a:t/>
            </a:r>
            <a:endParaRPr sz="1200">
              <a:latin typeface="Quicksand"/>
              <a:ea typeface="Quicksand"/>
              <a:cs typeface="Quicksand"/>
              <a:sym typeface="Quicksand"/>
            </a:endParaRPr>
          </a:p>
          <a:p>
            <a:pPr indent="0" lvl="0" marL="457200" rtl="0" algn="l">
              <a:spcBef>
                <a:spcPts val="0"/>
              </a:spcBef>
              <a:spcAft>
                <a:spcPts val="0"/>
              </a:spcAft>
              <a:buNone/>
            </a:pPr>
            <a:r>
              <a:rPr lang="en" sz="1200">
                <a:latin typeface="Quicksand"/>
                <a:ea typeface="Quicksand"/>
                <a:cs typeface="Quicksand"/>
                <a:sym typeface="Quicksand"/>
              </a:rPr>
              <a:t>a. I noticed that some triangles . . .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b. I noticed that all triangles . . . </a:t>
            </a:r>
            <a:endParaRPr sz="1200">
              <a:latin typeface="Quicksand"/>
              <a:ea typeface="Quicksand"/>
              <a:cs typeface="Quicksand"/>
              <a:sym typeface="Quicksand"/>
            </a:endParaRPr>
          </a:p>
          <a:p>
            <a:pPr indent="0" lvl="0" marL="457200" rtl="0" algn="l">
              <a:spcBef>
                <a:spcPts val="1000"/>
              </a:spcBef>
              <a:spcAft>
                <a:spcPts val="1000"/>
              </a:spcAft>
              <a:buNone/>
            </a:pPr>
            <a:r>
              <a:rPr lang="en" sz="1200">
                <a:latin typeface="Quicksand"/>
                <a:ea typeface="Quicksand"/>
                <a:cs typeface="Quicksand"/>
                <a:sym typeface="Quicksand"/>
              </a:rPr>
              <a:t>c. I noticed that no triangles . . .</a:t>
            </a:r>
            <a:endParaRPr sz="1200">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7"/>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chemeClr val="dk2"/>
                </a:solidFill>
                <a:latin typeface="Hepta Slab"/>
                <a:ea typeface="Hepta Slab"/>
                <a:cs typeface="Hepta Slab"/>
                <a:sym typeface="Hepta Slab"/>
              </a:rPr>
              <a:t>The Right Kind of Triangle</a:t>
            </a:r>
            <a:endParaRPr sz="2300">
              <a:solidFill>
                <a:srgbClr val="595959"/>
              </a:solidFill>
              <a:latin typeface="Hepta Slab"/>
              <a:ea typeface="Hepta Slab"/>
              <a:cs typeface="Hepta Slab"/>
              <a:sym typeface="Hepta Slab"/>
            </a:endParaRPr>
          </a:p>
        </p:txBody>
      </p:sp>
      <p:sp>
        <p:nvSpPr>
          <p:cNvPr id="418" name="Google Shape;418;p4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19" name="Google Shape;419;p47"/>
          <p:cNvSpPr txBox="1"/>
          <p:nvPr/>
        </p:nvSpPr>
        <p:spPr>
          <a:xfrm>
            <a:off x="558825" y="1108750"/>
            <a:ext cx="5270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500">
                <a:latin typeface="Quicksand"/>
                <a:ea typeface="Quicksand"/>
                <a:cs typeface="Quicksand"/>
                <a:sym typeface="Quicksand"/>
              </a:rPr>
              <a:t>1. Identify all shapes that are right triangles. For each right triangle, mark the right angle with a small square.</a:t>
            </a:r>
            <a:endParaRPr sz="1500">
              <a:latin typeface="Quicksand"/>
              <a:ea typeface="Quicksand"/>
              <a:cs typeface="Quicksand"/>
              <a:sym typeface="Quicksand"/>
            </a:endParaRPr>
          </a:p>
        </p:txBody>
      </p:sp>
      <p:pic>
        <p:nvPicPr>
          <p:cNvPr id="420" name="Google Shape;420;p47"/>
          <p:cNvPicPr preferRelativeResize="0"/>
          <p:nvPr/>
        </p:nvPicPr>
        <p:blipFill>
          <a:blip r:embed="rId3">
            <a:alphaModFix/>
          </a:blip>
          <a:stretch>
            <a:fillRect/>
          </a:stretch>
        </p:blipFill>
        <p:spPr>
          <a:xfrm>
            <a:off x="920975" y="1813975"/>
            <a:ext cx="4306574" cy="2513675"/>
          </a:xfrm>
          <a:prstGeom prst="rect">
            <a:avLst/>
          </a:prstGeom>
          <a:noFill/>
          <a:ln>
            <a:noFill/>
          </a:ln>
        </p:spPr>
      </p:pic>
      <p:sp>
        <p:nvSpPr>
          <p:cNvPr id="421" name="Google Shape;421;p47"/>
          <p:cNvSpPr txBox="1"/>
          <p:nvPr/>
        </p:nvSpPr>
        <p:spPr>
          <a:xfrm>
            <a:off x="5569175" y="2353000"/>
            <a:ext cx="3038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2. Explain why the other shapes are not right triangles.</a:t>
            </a:r>
            <a:endParaRPr sz="1500">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8"/>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27" name="Google Shape;427;p4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28" name="Google Shape;428;p48"/>
          <p:cNvSpPr txBox="1"/>
          <p:nvPr/>
        </p:nvSpPr>
        <p:spPr>
          <a:xfrm>
            <a:off x="424575" y="413350"/>
            <a:ext cx="74301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analyzed and identified triangles with different attributes.</a:t>
            </a:r>
            <a:endParaRPr b="1" sz="1800">
              <a:latin typeface="Quicksand"/>
              <a:ea typeface="Quicksand"/>
              <a:cs typeface="Quicksand"/>
              <a:sym typeface="Quicksand"/>
            </a:endParaRPr>
          </a:p>
        </p:txBody>
      </p:sp>
      <p:pic>
        <p:nvPicPr>
          <p:cNvPr id="429" name="Google Shape;429;p48"/>
          <p:cNvPicPr preferRelativeResize="0"/>
          <p:nvPr/>
        </p:nvPicPr>
        <p:blipFill rotWithShape="1">
          <a:blip r:embed="rId3">
            <a:alphaModFix/>
          </a:blip>
          <a:srcRect b="0" l="21370" r="22481" t="0"/>
          <a:stretch/>
        </p:blipFill>
        <p:spPr>
          <a:xfrm>
            <a:off x="4054700" y="3250951"/>
            <a:ext cx="1203350" cy="1347925"/>
          </a:xfrm>
          <a:prstGeom prst="rect">
            <a:avLst/>
          </a:prstGeom>
          <a:noFill/>
          <a:ln>
            <a:noFill/>
          </a:ln>
        </p:spPr>
      </p:pic>
      <p:grpSp>
        <p:nvGrpSpPr>
          <p:cNvPr id="430" name="Google Shape;430;p48"/>
          <p:cNvGrpSpPr/>
          <p:nvPr/>
        </p:nvGrpSpPr>
        <p:grpSpPr>
          <a:xfrm flipH="1" rot="569738">
            <a:off x="-35208" y="3115503"/>
            <a:ext cx="3652633" cy="1387286"/>
            <a:chOff x="3657708" y="3446285"/>
            <a:chExt cx="3491216" cy="2722898"/>
          </a:xfrm>
        </p:grpSpPr>
        <p:sp>
          <p:nvSpPr>
            <p:cNvPr id="431" name="Google Shape;431;p48"/>
            <p:cNvSpPr/>
            <p:nvPr/>
          </p:nvSpPr>
          <p:spPr>
            <a:xfrm rot="751196">
              <a:off x="3690488" y="3814865"/>
              <a:ext cx="3425654" cy="19857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8"/>
            <p:cNvSpPr txBox="1"/>
            <p:nvPr/>
          </p:nvSpPr>
          <p:spPr>
            <a:xfrm flipH="1" rot="751161">
              <a:off x="3924234" y="4098091"/>
              <a:ext cx="2759616" cy="102611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classify or group triangles based on side length, what types might we see?</a:t>
              </a:r>
              <a:endParaRPr b="1" sz="1100">
                <a:latin typeface="Quicksand"/>
                <a:ea typeface="Quicksand"/>
                <a:cs typeface="Quicksand"/>
                <a:sym typeface="Quicksand"/>
              </a:endParaRPr>
            </a:p>
          </p:txBody>
        </p:sp>
      </p:grpSp>
      <p:grpSp>
        <p:nvGrpSpPr>
          <p:cNvPr id="433" name="Google Shape;433;p48"/>
          <p:cNvGrpSpPr/>
          <p:nvPr/>
        </p:nvGrpSpPr>
        <p:grpSpPr>
          <a:xfrm flipH="1">
            <a:off x="5511058" y="2236826"/>
            <a:ext cx="3355402" cy="2425680"/>
            <a:chOff x="-1617414" y="503329"/>
            <a:chExt cx="2456730" cy="2288809"/>
          </a:xfrm>
        </p:grpSpPr>
        <p:sp>
          <p:nvSpPr>
            <p:cNvPr id="434" name="Google Shape;434;p48"/>
            <p:cNvSpPr/>
            <p:nvPr/>
          </p:nvSpPr>
          <p:spPr>
            <a:xfrm flipH="1">
              <a:off x="-1617414" y="503329"/>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8"/>
            <p:cNvSpPr txBox="1"/>
            <p:nvPr/>
          </p:nvSpPr>
          <p:spPr>
            <a:xfrm>
              <a:off x="-1373348" y="825622"/>
              <a:ext cx="19686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Earlier we identified some </a:t>
              </a:r>
              <a:r>
                <a:rPr b="1" lang="en" sz="1300">
                  <a:solidFill>
                    <a:schemeClr val="dk1"/>
                  </a:solidFill>
                  <a:latin typeface="Quicksand"/>
                  <a:ea typeface="Quicksand"/>
                  <a:cs typeface="Quicksand"/>
                  <a:sym typeface="Quicksand"/>
                </a:rPr>
                <a:t>right triangles.</a:t>
              </a:r>
              <a:r>
                <a:rPr lang="en" sz="1300">
                  <a:solidFill>
                    <a:schemeClr val="dk1"/>
                  </a:solidFill>
                  <a:latin typeface="Quicksand"/>
                  <a:ea typeface="Quicksand"/>
                  <a:cs typeface="Quicksand"/>
                  <a:sym typeface="Quicksand"/>
                </a:rPr>
                <a:t> Which of these statements do you think defines a right triangle: ‘a triangle with one right angle’ or ‘a triangle with one pair of perpendicular sides’?</a:t>
              </a:r>
              <a:endParaRPr sz="1300">
                <a:solidFill>
                  <a:schemeClr val="dk1"/>
                </a:solidFill>
                <a:latin typeface="Quicksand"/>
                <a:ea typeface="Quicksand"/>
                <a:cs typeface="Quicksand"/>
                <a:sym typeface="Quicksand"/>
              </a:endParaRPr>
            </a:p>
          </p:txBody>
        </p:sp>
      </p:grpSp>
      <p:grpSp>
        <p:nvGrpSpPr>
          <p:cNvPr id="436" name="Google Shape;436;p48"/>
          <p:cNvGrpSpPr/>
          <p:nvPr/>
        </p:nvGrpSpPr>
        <p:grpSpPr>
          <a:xfrm flipH="1" rot="569738">
            <a:off x="407092" y="1550628"/>
            <a:ext cx="3652633" cy="1387286"/>
            <a:chOff x="3657708" y="3446285"/>
            <a:chExt cx="3491216" cy="2722898"/>
          </a:xfrm>
        </p:grpSpPr>
        <p:sp>
          <p:nvSpPr>
            <p:cNvPr id="437" name="Google Shape;437;p48"/>
            <p:cNvSpPr/>
            <p:nvPr/>
          </p:nvSpPr>
          <p:spPr>
            <a:xfrm rot="751196">
              <a:off x="3690488" y="3814865"/>
              <a:ext cx="3425654" cy="19857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8"/>
            <p:cNvSpPr txBox="1"/>
            <p:nvPr/>
          </p:nvSpPr>
          <p:spPr>
            <a:xfrm flipH="1" rot="751161">
              <a:off x="3924234" y="4098091"/>
              <a:ext cx="2759616" cy="102611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can we tell if sides were the same length?</a:t>
              </a:r>
              <a:endParaRPr b="1" sz="1100">
                <a:latin typeface="Quicksand"/>
                <a:ea typeface="Quicksand"/>
                <a:cs typeface="Quicksand"/>
                <a:sym typeface="Quicksand"/>
              </a:endParaRPr>
            </a:p>
          </p:txBody>
        </p:sp>
      </p:grpSp>
      <p:grpSp>
        <p:nvGrpSpPr>
          <p:cNvPr id="439" name="Google Shape;439;p48"/>
          <p:cNvGrpSpPr/>
          <p:nvPr/>
        </p:nvGrpSpPr>
        <p:grpSpPr>
          <a:xfrm rot="-569738">
            <a:off x="4238667" y="1049428"/>
            <a:ext cx="3652633" cy="1387286"/>
            <a:chOff x="3657708" y="3446285"/>
            <a:chExt cx="3491216" cy="2722898"/>
          </a:xfrm>
        </p:grpSpPr>
        <p:sp>
          <p:nvSpPr>
            <p:cNvPr id="440" name="Google Shape;440;p48"/>
            <p:cNvSpPr/>
            <p:nvPr/>
          </p:nvSpPr>
          <p:spPr>
            <a:xfrm rot="751196">
              <a:off x="3690488" y="3814865"/>
              <a:ext cx="3425654" cy="19857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8"/>
            <p:cNvSpPr txBox="1"/>
            <p:nvPr/>
          </p:nvSpPr>
          <p:spPr>
            <a:xfrm flipH="1" rot="751161">
              <a:off x="3924234" y="4098091"/>
              <a:ext cx="2759616" cy="102611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we classify or group triangles based on angle, what types might we see?</a:t>
              </a:r>
              <a:endParaRPr b="1" sz="1100">
                <a:latin typeface="Quicksand"/>
                <a:ea typeface="Quicksand"/>
                <a:cs typeface="Quicksand"/>
                <a:sym typeface="Quicksand"/>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45" name="Shape 445"/>
        <p:cNvGrpSpPr/>
        <p:nvPr/>
      </p:nvGrpSpPr>
      <p:grpSpPr>
        <a:xfrm>
          <a:off x="0" y="0"/>
          <a:ext cx="0" cy="0"/>
          <a:chOff x="0" y="0"/>
          <a:chExt cx="0" cy="0"/>
        </a:xfrm>
      </p:grpSpPr>
      <p:sp>
        <p:nvSpPr>
          <p:cNvPr id="446" name="Google Shape;446;p49"/>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Ways of Looking at Quadrilaterals</a:t>
            </a:r>
            <a:endParaRPr sz="3700">
              <a:solidFill>
                <a:srgbClr val="434343"/>
              </a:solidFill>
              <a:latin typeface="Hepta Slab"/>
              <a:ea typeface="Hepta Slab"/>
              <a:cs typeface="Hepta Slab"/>
              <a:sym typeface="Hepta Slab"/>
            </a:endParaRPr>
          </a:p>
        </p:txBody>
      </p:sp>
      <p:sp>
        <p:nvSpPr>
          <p:cNvPr id="447" name="Google Shape;447;p49"/>
          <p:cNvSpPr txBox="1"/>
          <p:nvPr/>
        </p:nvSpPr>
        <p:spPr>
          <a:xfrm>
            <a:off x="3327125" y="2692175"/>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sort and identify quadrilaterals.</a:t>
            </a:r>
            <a:endParaRPr>
              <a:latin typeface="Quicksand"/>
              <a:ea typeface="Quicksand"/>
              <a:cs typeface="Quicksand"/>
              <a:sym typeface="Quicksand"/>
            </a:endParaRPr>
          </a:p>
        </p:txBody>
      </p:sp>
      <p:sp>
        <p:nvSpPr>
          <p:cNvPr id="448" name="Google Shape;448;p49"/>
          <p:cNvSpPr/>
          <p:nvPr/>
        </p:nvSpPr>
        <p:spPr>
          <a:xfrm>
            <a:off x="2855327" y="2692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4.G.A.2</a:t>
            </a:r>
            <a:endParaRPr sz="1100">
              <a:latin typeface="Quicksand"/>
              <a:ea typeface="Quicksand"/>
              <a:cs typeface="Quicksand"/>
              <a:sym typeface="Quicksand"/>
            </a:endParaRPr>
          </a:p>
        </p:txBody>
      </p:sp>
      <p:sp>
        <p:nvSpPr>
          <p:cNvPr id="450" name="Google Shape;450;p49"/>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54" name="Shape 454"/>
        <p:cNvGrpSpPr/>
        <p:nvPr/>
      </p:nvGrpSpPr>
      <p:grpSpPr>
        <a:xfrm>
          <a:off x="0" y="0"/>
          <a:ext cx="0" cy="0"/>
          <a:chOff x="0" y="0"/>
          <a:chExt cx="0" cy="0"/>
        </a:xfrm>
      </p:grpSpPr>
      <p:sp>
        <p:nvSpPr>
          <p:cNvPr id="455" name="Google Shape;455;p50"/>
          <p:cNvSpPr txBox="1"/>
          <p:nvPr>
            <p:ph type="ctrTitle"/>
          </p:nvPr>
        </p:nvSpPr>
        <p:spPr>
          <a:xfrm>
            <a:off x="567775" y="781630"/>
            <a:ext cx="7772400" cy="7320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How Many Do You See:</a:t>
            </a:r>
            <a:endParaRPr sz="34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400">
                <a:solidFill>
                  <a:srgbClr val="595959"/>
                </a:solidFill>
                <a:latin typeface="Hepta Slab"/>
                <a:ea typeface="Hepta Slab"/>
                <a:cs typeface="Hepta Slab"/>
                <a:sym typeface="Hepta Slab"/>
              </a:rPr>
              <a:t>Brick Pattern</a:t>
            </a:r>
            <a:endParaRPr b="0" sz="3400">
              <a:solidFill>
                <a:srgbClr val="595959"/>
              </a:solidFill>
              <a:latin typeface="Hepta Slab"/>
              <a:ea typeface="Hepta Slab"/>
              <a:cs typeface="Hepta Slab"/>
              <a:sym typeface="Hepta Slab"/>
            </a:endParaRPr>
          </a:p>
        </p:txBody>
      </p:sp>
      <p:sp>
        <p:nvSpPr>
          <p:cNvPr id="456" name="Google Shape;456;p5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457" name="Google Shape;457;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58" name="Google Shape;458;p50"/>
          <p:cNvGrpSpPr/>
          <p:nvPr/>
        </p:nvGrpSpPr>
        <p:grpSpPr>
          <a:xfrm rot="-804076">
            <a:off x="577246" y="1661274"/>
            <a:ext cx="2625545" cy="1202854"/>
            <a:chOff x="522450" y="1769275"/>
            <a:chExt cx="2343168" cy="950076"/>
          </a:xfrm>
        </p:grpSpPr>
        <p:sp>
          <p:nvSpPr>
            <p:cNvPr id="459" name="Google Shape;459;p50"/>
            <p:cNvSpPr/>
            <p:nvPr/>
          </p:nvSpPr>
          <p:spPr>
            <a:xfrm>
              <a:off x="522450" y="1769275"/>
              <a:ext cx="2343168" cy="950076"/>
            </a:xfrm>
            <a:prstGeom prst="cloud">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0"/>
            <p:cNvSpPr txBox="1"/>
            <p:nvPr/>
          </p:nvSpPr>
          <p:spPr>
            <a:xfrm>
              <a:off x="645350" y="1993100"/>
              <a:ext cx="2084400" cy="63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How many bricks have 2 pairs of parallel sides?</a:t>
              </a:r>
              <a:endParaRPr/>
            </a:p>
          </p:txBody>
        </p:sp>
      </p:grpSp>
      <p:pic>
        <p:nvPicPr>
          <p:cNvPr id="461" name="Google Shape;461;p50"/>
          <p:cNvPicPr preferRelativeResize="0"/>
          <p:nvPr/>
        </p:nvPicPr>
        <p:blipFill>
          <a:blip r:embed="rId3">
            <a:alphaModFix/>
          </a:blip>
          <a:stretch>
            <a:fillRect/>
          </a:stretch>
        </p:blipFill>
        <p:spPr>
          <a:xfrm>
            <a:off x="3772950" y="1597999"/>
            <a:ext cx="2146150" cy="2991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1"/>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Quadrilateral Hunt</a:t>
            </a:r>
            <a:endParaRPr b="0" sz="2800">
              <a:solidFill>
                <a:srgbClr val="595959"/>
              </a:solidFill>
              <a:latin typeface="Hepta Slab"/>
              <a:ea typeface="Hepta Slab"/>
              <a:cs typeface="Hepta Slab"/>
              <a:sym typeface="Hepta Slab"/>
            </a:endParaRPr>
          </a:p>
        </p:txBody>
      </p:sp>
      <p:sp>
        <p:nvSpPr>
          <p:cNvPr id="467" name="Google Shape;467;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68" name="Google Shape;468;p51"/>
          <p:cNvSpPr txBox="1"/>
          <p:nvPr/>
        </p:nvSpPr>
        <p:spPr>
          <a:xfrm>
            <a:off x="410275" y="1209575"/>
            <a:ext cx="4272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sz="1300">
                <a:latin typeface="Quicksand"/>
                <a:ea typeface="Quicksand"/>
                <a:cs typeface="Quicksand"/>
                <a:sym typeface="Quicksand"/>
              </a:rPr>
              <a:t>1. Find the quadrilaterals that have each of the following attributes. Record their letter names here.</a:t>
            </a:r>
            <a:endParaRPr sz="1300">
              <a:latin typeface="Quicksand"/>
              <a:ea typeface="Quicksand"/>
              <a:cs typeface="Quicksand"/>
              <a:sym typeface="Quicksand"/>
            </a:endParaRPr>
          </a:p>
        </p:txBody>
      </p:sp>
      <p:sp>
        <p:nvSpPr>
          <p:cNvPr id="469" name="Google Shape;469;p51"/>
          <p:cNvSpPr txBox="1"/>
          <p:nvPr/>
        </p:nvSpPr>
        <p:spPr>
          <a:xfrm>
            <a:off x="4683000" y="1209575"/>
            <a:ext cx="4107300" cy="342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Choose one sentence to complete based on your work.</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I noticed some quadrilaterals . .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I noticed that all quadrilaterals . . .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c. I noticed that no quadrilaterals . .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Do you think it is possible for a quadrilateral to have: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1. More than 2 acute angles?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2. More than 2 obtuse angles? </a:t>
            </a:r>
            <a:endParaRPr sz="1300">
              <a:latin typeface="Quicksand"/>
              <a:ea typeface="Quicksand"/>
              <a:cs typeface="Quicksand"/>
              <a:sym typeface="Quicksand"/>
            </a:endParaRPr>
          </a:p>
          <a:p>
            <a:pPr indent="0" lvl="0" marL="457200" rtl="0" algn="l">
              <a:spcBef>
                <a:spcPts val="1000"/>
              </a:spcBef>
              <a:spcAft>
                <a:spcPts val="1000"/>
              </a:spcAft>
              <a:buNone/>
            </a:pPr>
            <a:r>
              <a:rPr lang="en" sz="1300">
                <a:latin typeface="Quicksand"/>
                <a:ea typeface="Quicksand"/>
                <a:cs typeface="Quicksand"/>
                <a:sym typeface="Quicksand"/>
              </a:rPr>
              <a:t>3. Exactly 3 right angles?</a:t>
            </a:r>
            <a:endParaRPr sz="1300">
              <a:latin typeface="Quicksand"/>
              <a:ea typeface="Quicksand"/>
              <a:cs typeface="Quicksand"/>
              <a:sym typeface="Quicksand"/>
            </a:endParaRPr>
          </a:p>
        </p:txBody>
      </p:sp>
      <p:pic>
        <p:nvPicPr>
          <p:cNvPr id="470" name="Google Shape;470;p51"/>
          <p:cNvPicPr preferRelativeResize="0"/>
          <p:nvPr/>
        </p:nvPicPr>
        <p:blipFill>
          <a:blip r:embed="rId3">
            <a:alphaModFix/>
          </a:blip>
          <a:stretch>
            <a:fillRect/>
          </a:stretch>
        </p:blipFill>
        <p:spPr>
          <a:xfrm>
            <a:off x="1077700" y="1794575"/>
            <a:ext cx="2277425" cy="2831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2"/>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What’s True about These Quadrilaterals?</a:t>
            </a:r>
            <a:endParaRPr b="0" sz="2600">
              <a:solidFill>
                <a:srgbClr val="595959"/>
              </a:solidFill>
              <a:latin typeface="Hepta Slab"/>
              <a:ea typeface="Hepta Slab"/>
              <a:cs typeface="Hepta Slab"/>
              <a:sym typeface="Hepta Slab"/>
            </a:endParaRPr>
          </a:p>
        </p:txBody>
      </p:sp>
      <p:sp>
        <p:nvSpPr>
          <p:cNvPr id="476" name="Google Shape;476;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77" name="Google Shape;477;p52"/>
          <p:cNvSpPr txBox="1"/>
          <p:nvPr/>
        </p:nvSpPr>
        <p:spPr>
          <a:xfrm>
            <a:off x="723250" y="1108750"/>
            <a:ext cx="7672500" cy="95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four sets of quadrilaterals. Write 4–5 statements about the sides and angles of the quadrilaterals in each set.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Each statement must be true for all the shapes in the set.</a:t>
            </a:r>
            <a:endParaRPr>
              <a:latin typeface="Quicksand"/>
              <a:ea typeface="Quicksand"/>
              <a:cs typeface="Quicksand"/>
              <a:sym typeface="Quicksand"/>
            </a:endParaRPr>
          </a:p>
        </p:txBody>
      </p:sp>
      <p:sp>
        <p:nvSpPr>
          <p:cNvPr id="478" name="Google Shape;478;p52"/>
          <p:cNvSpPr txBox="1"/>
          <p:nvPr/>
        </p:nvSpPr>
        <p:spPr>
          <a:xfrm>
            <a:off x="1360700" y="2748650"/>
            <a:ext cx="2299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Quadrilaterals D and AA are </a:t>
            </a:r>
            <a:r>
              <a:rPr b="1" lang="en">
                <a:latin typeface="Quicksand"/>
                <a:ea typeface="Quicksand"/>
                <a:cs typeface="Quicksand"/>
                <a:sym typeface="Quicksand"/>
              </a:rPr>
              <a:t>squares.</a:t>
            </a:r>
            <a:endParaRPr b="1">
              <a:latin typeface="Quicksand"/>
              <a:ea typeface="Quicksand"/>
              <a:cs typeface="Quicksand"/>
              <a:sym typeface="Quicksand"/>
            </a:endParaRPr>
          </a:p>
        </p:txBody>
      </p:sp>
      <p:pic>
        <p:nvPicPr>
          <p:cNvPr id="479" name="Google Shape;479;p52"/>
          <p:cNvPicPr preferRelativeResize="0"/>
          <p:nvPr/>
        </p:nvPicPr>
        <p:blipFill>
          <a:blip r:embed="rId3">
            <a:alphaModFix/>
          </a:blip>
          <a:stretch>
            <a:fillRect/>
          </a:stretch>
        </p:blipFill>
        <p:spPr>
          <a:xfrm>
            <a:off x="4411325" y="2560725"/>
            <a:ext cx="3263500" cy="14397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3"/>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What’s True about These Quadrilaterals?</a:t>
            </a:r>
            <a:endParaRPr b="0" sz="2600">
              <a:solidFill>
                <a:srgbClr val="595959"/>
              </a:solidFill>
              <a:latin typeface="Hepta Slab"/>
              <a:ea typeface="Hepta Slab"/>
              <a:cs typeface="Hepta Slab"/>
              <a:sym typeface="Hepta Slab"/>
            </a:endParaRPr>
          </a:p>
        </p:txBody>
      </p:sp>
      <p:sp>
        <p:nvSpPr>
          <p:cNvPr id="485" name="Google Shape;485;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86" name="Google Shape;486;p53"/>
          <p:cNvSpPr txBox="1"/>
          <p:nvPr/>
        </p:nvSpPr>
        <p:spPr>
          <a:xfrm>
            <a:off x="723250" y="1108750"/>
            <a:ext cx="7672500" cy="95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four sets of quadrilaterals. Write 4–5 statements about the sides and angles of the quadrilaterals in each set.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Each statement must be true for all the shapes in the set.</a:t>
            </a:r>
            <a:endParaRPr>
              <a:latin typeface="Quicksand"/>
              <a:ea typeface="Quicksand"/>
              <a:cs typeface="Quicksand"/>
              <a:sym typeface="Quicksand"/>
            </a:endParaRPr>
          </a:p>
        </p:txBody>
      </p:sp>
      <p:sp>
        <p:nvSpPr>
          <p:cNvPr id="487" name="Google Shape;487;p53"/>
          <p:cNvSpPr txBox="1"/>
          <p:nvPr/>
        </p:nvSpPr>
        <p:spPr>
          <a:xfrm>
            <a:off x="1360700" y="2748650"/>
            <a:ext cx="2299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Quadrilaterals K, Z, and AA are </a:t>
            </a:r>
            <a:r>
              <a:rPr b="1" lang="en">
                <a:latin typeface="Quicksand"/>
                <a:ea typeface="Quicksand"/>
                <a:cs typeface="Quicksand"/>
                <a:sym typeface="Quicksand"/>
              </a:rPr>
              <a:t>rectangles</a:t>
            </a:r>
            <a:r>
              <a:rPr lang="en">
                <a:latin typeface="Quicksand"/>
                <a:ea typeface="Quicksand"/>
                <a:cs typeface="Quicksand"/>
                <a:sym typeface="Quicksand"/>
              </a:rPr>
              <a:t>.</a:t>
            </a:r>
            <a:endParaRPr b="1">
              <a:latin typeface="Quicksand"/>
              <a:ea typeface="Quicksand"/>
              <a:cs typeface="Quicksand"/>
              <a:sym typeface="Quicksand"/>
            </a:endParaRPr>
          </a:p>
        </p:txBody>
      </p:sp>
      <p:pic>
        <p:nvPicPr>
          <p:cNvPr id="488" name="Google Shape;488;p53"/>
          <p:cNvPicPr preferRelativeResize="0"/>
          <p:nvPr/>
        </p:nvPicPr>
        <p:blipFill>
          <a:blip r:embed="rId3">
            <a:alphaModFix/>
          </a:blip>
          <a:stretch>
            <a:fillRect/>
          </a:stretch>
        </p:blipFill>
        <p:spPr>
          <a:xfrm>
            <a:off x="3935050" y="2519900"/>
            <a:ext cx="4313425" cy="14327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4"/>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What’s True about These Quadrilaterals?</a:t>
            </a:r>
            <a:endParaRPr b="0" sz="2600">
              <a:solidFill>
                <a:srgbClr val="595959"/>
              </a:solidFill>
              <a:latin typeface="Hepta Slab"/>
              <a:ea typeface="Hepta Slab"/>
              <a:cs typeface="Hepta Slab"/>
              <a:sym typeface="Hepta Slab"/>
            </a:endParaRPr>
          </a:p>
        </p:txBody>
      </p:sp>
      <p:sp>
        <p:nvSpPr>
          <p:cNvPr id="494" name="Google Shape;494;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95" name="Google Shape;495;p54"/>
          <p:cNvSpPr txBox="1"/>
          <p:nvPr/>
        </p:nvSpPr>
        <p:spPr>
          <a:xfrm>
            <a:off x="723250" y="1108750"/>
            <a:ext cx="7672500" cy="95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four sets of quadrilaterals. Write 4–5 statements about the sides and angles of the quadrilaterals in each set.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Each statement must be true for all the shapes in the set.</a:t>
            </a:r>
            <a:endParaRPr>
              <a:latin typeface="Quicksand"/>
              <a:ea typeface="Quicksand"/>
              <a:cs typeface="Quicksand"/>
              <a:sym typeface="Quicksand"/>
            </a:endParaRPr>
          </a:p>
        </p:txBody>
      </p:sp>
      <p:sp>
        <p:nvSpPr>
          <p:cNvPr id="496" name="Google Shape;496;p54"/>
          <p:cNvSpPr txBox="1"/>
          <p:nvPr/>
        </p:nvSpPr>
        <p:spPr>
          <a:xfrm>
            <a:off x="1360700" y="2748650"/>
            <a:ext cx="2299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Quadrilaterals N, U, and Z are </a:t>
            </a:r>
            <a:r>
              <a:rPr b="1" lang="en">
                <a:latin typeface="Quicksand"/>
                <a:ea typeface="Quicksand"/>
                <a:cs typeface="Quicksand"/>
                <a:sym typeface="Quicksand"/>
              </a:rPr>
              <a:t>parallelograms</a:t>
            </a:r>
            <a:r>
              <a:rPr lang="en">
                <a:latin typeface="Quicksand"/>
                <a:ea typeface="Quicksand"/>
                <a:cs typeface="Quicksand"/>
                <a:sym typeface="Quicksand"/>
              </a:rPr>
              <a:t>.</a:t>
            </a:r>
            <a:endParaRPr b="1">
              <a:latin typeface="Quicksand"/>
              <a:ea typeface="Quicksand"/>
              <a:cs typeface="Quicksand"/>
              <a:sym typeface="Quicksand"/>
            </a:endParaRPr>
          </a:p>
        </p:txBody>
      </p:sp>
      <p:pic>
        <p:nvPicPr>
          <p:cNvPr id="497" name="Google Shape;497;p54"/>
          <p:cNvPicPr preferRelativeResize="0"/>
          <p:nvPr/>
        </p:nvPicPr>
        <p:blipFill>
          <a:blip r:embed="rId3">
            <a:alphaModFix/>
          </a:blip>
          <a:stretch>
            <a:fillRect/>
          </a:stretch>
        </p:blipFill>
        <p:spPr>
          <a:xfrm>
            <a:off x="3880625" y="2547125"/>
            <a:ext cx="4313425" cy="1292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5"/>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What’s True about These Quadrilaterals?</a:t>
            </a:r>
            <a:endParaRPr b="0" sz="2600">
              <a:solidFill>
                <a:srgbClr val="595959"/>
              </a:solidFill>
              <a:latin typeface="Hepta Slab"/>
              <a:ea typeface="Hepta Slab"/>
              <a:cs typeface="Hepta Slab"/>
              <a:sym typeface="Hepta Slab"/>
            </a:endParaRPr>
          </a:p>
        </p:txBody>
      </p:sp>
      <p:sp>
        <p:nvSpPr>
          <p:cNvPr id="503" name="Google Shape;503;p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04" name="Google Shape;504;p55"/>
          <p:cNvSpPr txBox="1"/>
          <p:nvPr/>
        </p:nvSpPr>
        <p:spPr>
          <a:xfrm>
            <a:off x="723250" y="1108750"/>
            <a:ext cx="7672500" cy="95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four sets of quadrilaterals. Write 4–5 statements about the sides and angles of the quadrilaterals in each set. </a:t>
            </a:r>
            <a:endParaRPr>
              <a:latin typeface="Quicksand"/>
              <a:ea typeface="Quicksand"/>
              <a:cs typeface="Quicksand"/>
              <a:sym typeface="Quicksand"/>
            </a:endParaRPr>
          </a:p>
          <a:p>
            <a:pPr indent="0" lvl="0" marL="0" rtl="0" algn="ctr">
              <a:spcBef>
                <a:spcPts val="1000"/>
              </a:spcBef>
              <a:spcAft>
                <a:spcPts val="1000"/>
              </a:spcAft>
              <a:buNone/>
            </a:pPr>
            <a:r>
              <a:rPr lang="en">
                <a:latin typeface="Quicksand"/>
                <a:ea typeface="Quicksand"/>
                <a:cs typeface="Quicksand"/>
                <a:sym typeface="Quicksand"/>
              </a:rPr>
              <a:t>Each statement must be true for all the shapes in the set.</a:t>
            </a:r>
            <a:endParaRPr>
              <a:latin typeface="Quicksand"/>
              <a:ea typeface="Quicksand"/>
              <a:cs typeface="Quicksand"/>
              <a:sym typeface="Quicksand"/>
            </a:endParaRPr>
          </a:p>
        </p:txBody>
      </p:sp>
      <p:sp>
        <p:nvSpPr>
          <p:cNvPr id="505" name="Google Shape;505;p55"/>
          <p:cNvSpPr txBox="1"/>
          <p:nvPr/>
        </p:nvSpPr>
        <p:spPr>
          <a:xfrm>
            <a:off x="1360700" y="2748650"/>
            <a:ext cx="2299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Quadrilaterals N, U, and Z are </a:t>
            </a:r>
            <a:r>
              <a:rPr b="1" lang="en">
                <a:latin typeface="Quicksand"/>
                <a:ea typeface="Quicksand"/>
                <a:cs typeface="Quicksand"/>
                <a:sym typeface="Quicksand"/>
              </a:rPr>
              <a:t>rhombuses.</a:t>
            </a:r>
            <a:endParaRPr b="1">
              <a:latin typeface="Quicksand"/>
              <a:ea typeface="Quicksand"/>
              <a:cs typeface="Quicksand"/>
              <a:sym typeface="Quicksand"/>
            </a:endParaRPr>
          </a:p>
        </p:txBody>
      </p:sp>
      <p:pic>
        <p:nvPicPr>
          <p:cNvPr id="506" name="Google Shape;506;p55"/>
          <p:cNvPicPr preferRelativeResize="0"/>
          <p:nvPr/>
        </p:nvPicPr>
        <p:blipFill>
          <a:blip r:embed="rId3">
            <a:alphaModFix/>
          </a:blip>
          <a:stretch>
            <a:fillRect/>
          </a:stretch>
        </p:blipFill>
        <p:spPr>
          <a:xfrm>
            <a:off x="3717350" y="2411400"/>
            <a:ext cx="4735425" cy="1290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6"/>
          <p:cNvSpPr txBox="1"/>
          <p:nvPr>
            <p:ph type="ctrTitle"/>
          </p:nvPr>
        </p:nvSpPr>
        <p:spPr>
          <a:xfrm>
            <a:off x="435275" y="601009"/>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Guess Again</a:t>
            </a:r>
            <a:endParaRPr b="0" sz="2800">
              <a:solidFill>
                <a:srgbClr val="595959"/>
              </a:solidFill>
              <a:latin typeface="Hepta Slab"/>
              <a:ea typeface="Hepta Slab"/>
              <a:cs typeface="Hepta Slab"/>
              <a:sym typeface="Hepta Slab"/>
            </a:endParaRPr>
          </a:p>
        </p:txBody>
      </p:sp>
      <p:sp>
        <p:nvSpPr>
          <p:cNvPr id="512" name="Google Shape;512;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513" name="Google Shape;513;p56"/>
          <p:cNvSpPr txBox="1"/>
          <p:nvPr/>
        </p:nvSpPr>
        <p:spPr>
          <a:xfrm>
            <a:off x="546350" y="1400075"/>
            <a:ext cx="39303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Partner A: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Write down an attribute that a quadrilateral could have. Don’t show it to your partner.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Find 3 quadrilaterals that have that attribute and 3 that don’t. Place them in the columns of the table.</a:t>
            </a:r>
            <a:endParaRPr sz="1500">
              <a:latin typeface="Quicksand"/>
              <a:ea typeface="Quicksand"/>
              <a:cs typeface="Quicksand"/>
              <a:sym typeface="Quicksand"/>
            </a:endParaRPr>
          </a:p>
        </p:txBody>
      </p:sp>
      <p:sp>
        <p:nvSpPr>
          <p:cNvPr id="514" name="Google Shape;514;p56"/>
          <p:cNvSpPr txBox="1"/>
          <p:nvPr/>
        </p:nvSpPr>
        <p:spPr>
          <a:xfrm>
            <a:off x="4590400" y="1400075"/>
            <a:ext cx="39303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Partner B: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Study the quadrilaterals chosen by your partner.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Pick another quadrilateral from the set. Ask: “Does this quadrilateral have the attribute?”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Find at least 1 quadrilateral that has the attribute and 1 that doesn’t. </a:t>
            </a:r>
            <a:endParaRPr sz="15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Guess the attribute. If your guess is off, ask more questions before guessing again.</a:t>
            </a:r>
            <a:endParaRPr sz="1500">
              <a:latin typeface="Quicksand"/>
              <a:ea typeface="Quicksand"/>
              <a:cs typeface="Quicksand"/>
              <a:sym typeface="Quicksand"/>
            </a:endParaRPr>
          </a:p>
        </p:txBody>
      </p:sp>
      <p:sp>
        <p:nvSpPr>
          <p:cNvPr id="515" name="Google Shape;515;p56"/>
          <p:cNvSpPr txBox="1"/>
          <p:nvPr/>
        </p:nvSpPr>
        <p:spPr>
          <a:xfrm>
            <a:off x="2013850" y="4124375"/>
            <a:ext cx="487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Switch roles after the attribute is guessed correctly.</a:t>
            </a:r>
            <a:endParaRPr sz="1500">
              <a:latin typeface="Quicksand"/>
              <a:ea typeface="Quicksand"/>
              <a:cs typeface="Quicksand"/>
              <a:sym typeface="Quicksand"/>
            </a:endParaRPr>
          </a:p>
        </p:txBody>
      </p:sp>
      <p:pic>
        <p:nvPicPr>
          <p:cNvPr id="516" name="Google Shape;516;p56"/>
          <p:cNvPicPr preferRelativeResize="0"/>
          <p:nvPr/>
        </p:nvPicPr>
        <p:blipFill>
          <a:blip r:embed="rId3">
            <a:alphaModFix/>
          </a:blip>
          <a:stretch>
            <a:fillRect/>
          </a:stretch>
        </p:blipFill>
        <p:spPr>
          <a:xfrm rot="1105110">
            <a:off x="6106698" y="436700"/>
            <a:ext cx="576875" cy="925625"/>
          </a:xfrm>
          <a:prstGeom prst="rect">
            <a:avLst/>
          </a:prstGeom>
          <a:noFill/>
          <a:ln>
            <a:noFill/>
          </a:ln>
        </p:spPr>
      </p:pic>
      <p:pic>
        <p:nvPicPr>
          <p:cNvPr id="517" name="Google Shape;517;p56"/>
          <p:cNvPicPr preferRelativeResize="0"/>
          <p:nvPr/>
        </p:nvPicPr>
        <p:blipFill>
          <a:blip r:embed="rId3">
            <a:alphaModFix/>
          </a:blip>
          <a:stretch>
            <a:fillRect/>
          </a:stretch>
        </p:blipFill>
        <p:spPr>
          <a:xfrm rot="-763440">
            <a:off x="2223061" y="436700"/>
            <a:ext cx="576875" cy="925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23" name="Google Shape;523;p57"/>
          <p:cNvSpPr txBox="1"/>
          <p:nvPr/>
        </p:nvSpPr>
        <p:spPr>
          <a:xfrm>
            <a:off x="498600" y="418925"/>
            <a:ext cx="7444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latin typeface="Quicksand"/>
                <a:ea typeface="Quicksand"/>
                <a:cs typeface="Quicksand"/>
                <a:sym typeface="Quicksand"/>
              </a:rPr>
              <a:t>Today we looked closely at quadrilaterals and their attributes.</a:t>
            </a:r>
            <a:endParaRPr sz="2300">
              <a:latin typeface="Quicksand"/>
              <a:ea typeface="Quicksand"/>
              <a:cs typeface="Quicksand"/>
              <a:sym typeface="Quicksand"/>
            </a:endParaRPr>
          </a:p>
        </p:txBody>
      </p:sp>
      <p:pic>
        <p:nvPicPr>
          <p:cNvPr id="524" name="Google Shape;524;p57"/>
          <p:cNvPicPr preferRelativeResize="0"/>
          <p:nvPr/>
        </p:nvPicPr>
        <p:blipFill rotWithShape="1">
          <a:blip r:embed="rId3">
            <a:alphaModFix/>
          </a:blip>
          <a:srcRect b="0" l="21370" r="22481" t="0"/>
          <a:stretch/>
        </p:blipFill>
        <p:spPr>
          <a:xfrm rot="-1015901">
            <a:off x="1413848" y="3038636"/>
            <a:ext cx="1243229" cy="1392609"/>
          </a:xfrm>
          <a:prstGeom prst="rect">
            <a:avLst/>
          </a:prstGeom>
          <a:noFill/>
          <a:ln>
            <a:noFill/>
          </a:ln>
        </p:spPr>
      </p:pic>
      <p:pic>
        <p:nvPicPr>
          <p:cNvPr id="525" name="Google Shape;525;p57"/>
          <p:cNvPicPr preferRelativeResize="0"/>
          <p:nvPr/>
        </p:nvPicPr>
        <p:blipFill>
          <a:blip r:embed="rId4">
            <a:alphaModFix/>
          </a:blip>
          <a:stretch>
            <a:fillRect/>
          </a:stretch>
        </p:blipFill>
        <p:spPr>
          <a:xfrm>
            <a:off x="2677950" y="1439038"/>
            <a:ext cx="3086100" cy="1228725"/>
          </a:xfrm>
          <a:prstGeom prst="rect">
            <a:avLst/>
          </a:prstGeom>
          <a:noFill/>
          <a:ln>
            <a:noFill/>
          </a:ln>
        </p:spPr>
      </p:pic>
      <p:sp>
        <p:nvSpPr>
          <p:cNvPr id="526" name="Google Shape;526;p57"/>
          <p:cNvSpPr txBox="1"/>
          <p:nvPr/>
        </p:nvSpPr>
        <p:spPr>
          <a:xfrm>
            <a:off x="3252125" y="3197700"/>
            <a:ext cx="5238900" cy="10878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What attributes do these quadrilaterals share?</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What attributes are different?</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What can we say about parallel sides in quadrilaterals?</a:t>
            </a:r>
            <a:endParaRPr>
              <a:latin typeface="Quicksand"/>
              <a:ea typeface="Quicksand"/>
              <a:cs typeface="Quicksand"/>
              <a:sym typeface="Quicksa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30" name="Shape 530"/>
        <p:cNvGrpSpPr/>
        <p:nvPr/>
      </p:nvGrpSpPr>
      <p:grpSpPr>
        <a:xfrm>
          <a:off x="0" y="0"/>
          <a:ext cx="0" cy="0"/>
          <a:chOff x="0" y="0"/>
          <a:chExt cx="0" cy="0"/>
        </a:xfrm>
      </p:grpSpPr>
      <p:sp>
        <p:nvSpPr>
          <p:cNvPr id="531" name="Google Shape;531;p58"/>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Symmetry in Figures </a:t>
            </a:r>
            <a:endParaRPr sz="35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3500">
                <a:solidFill>
                  <a:srgbClr val="434343"/>
                </a:solidFill>
                <a:latin typeface="Hepta Slab"/>
                <a:ea typeface="Hepta Slab"/>
                <a:cs typeface="Hepta Slab"/>
                <a:sym typeface="Hepta Slab"/>
              </a:rPr>
              <a:t>(Part 1)</a:t>
            </a:r>
            <a:endParaRPr sz="1100">
              <a:solidFill>
                <a:srgbClr val="434343"/>
              </a:solidFill>
              <a:latin typeface="Hepta Slab"/>
              <a:ea typeface="Hepta Slab"/>
              <a:cs typeface="Hepta Slab"/>
              <a:sym typeface="Hepta Slab"/>
            </a:endParaRPr>
          </a:p>
        </p:txBody>
      </p:sp>
      <p:sp>
        <p:nvSpPr>
          <p:cNvPr id="532" name="Google Shape;532;p58"/>
          <p:cNvSpPr txBox="1"/>
          <p:nvPr/>
        </p:nvSpPr>
        <p:spPr>
          <a:xfrm>
            <a:off x="2945800" y="2514175"/>
            <a:ext cx="699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symmetry to identify two-dimensional figures.</a:t>
            </a:r>
            <a:endParaRPr>
              <a:latin typeface="Quicksand"/>
              <a:ea typeface="Quicksand"/>
              <a:cs typeface="Quicksand"/>
              <a:sym typeface="Quicksand"/>
            </a:endParaRPr>
          </a:p>
        </p:txBody>
      </p:sp>
      <p:sp>
        <p:nvSpPr>
          <p:cNvPr id="533" name="Google Shape;533;p58"/>
          <p:cNvSpPr/>
          <p:nvPr/>
        </p:nvSpPr>
        <p:spPr>
          <a:xfrm>
            <a:off x="2453102"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8"/>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4.G.A.2, 4.G.A.3</a:t>
            </a:r>
            <a:endParaRPr sz="1100">
              <a:latin typeface="Quicksand"/>
              <a:ea typeface="Quicksand"/>
              <a:cs typeface="Quicksand"/>
              <a:sym typeface="Quicksand"/>
            </a:endParaRPr>
          </a:p>
        </p:txBody>
      </p:sp>
      <p:sp>
        <p:nvSpPr>
          <p:cNvPr id="535" name="Google Shape;535;p58"/>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Seeing Double</a:t>
            </a:r>
            <a:endParaRPr b="0" sz="3000">
              <a:solidFill>
                <a:srgbClr val="595959"/>
              </a:solidFill>
              <a:latin typeface="Hepta Slab"/>
              <a:ea typeface="Hepta Slab"/>
              <a:cs typeface="Hepta Slab"/>
              <a:sym typeface="Hepta Slab"/>
            </a:endParaRPr>
          </a:p>
        </p:txBody>
      </p:sp>
      <p:sp>
        <p:nvSpPr>
          <p:cNvPr id="541" name="Google Shape;541;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42" name="Google Shape;542;p59"/>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9"/>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544" name="Google Shape;544;p59"/>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9"/>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546" name="Google Shape;546;p59"/>
          <p:cNvPicPr preferRelativeResize="0"/>
          <p:nvPr/>
        </p:nvPicPr>
        <p:blipFill>
          <a:blip r:embed="rId3">
            <a:alphaModFix/>
          </a:blip>
          <a:stretch>
            <a:fillRect/>
          </a:stretch>
        </p:blipFill>
        <p:spPr>
          <a:xfrm>
            <a:off x="2739650" y="2050643"/>
            <a:ext cx="3833490" cy="225390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60"/>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Perfect Matches</a:t>
            </a:r>
            <a:endParaRPr b="0" sz="2700">
              <a:solidFill>
                <a:srgbClr val="595959"/>
              </a:solidFill>
              <a:latin typeface="Hepta Slab"/>
              <a:ea typeface="Hepta Slab"/>
              <a:cs typeface="Hepta Slab"/>
              <a:sym typeface="Hepta Slab"/>
            </a:endParaRPr>
          </a:p>
        </p:txBody>
      </p:sp>
      <p:sp>
        <p:nvSpPr>
          <p:cNvPr id="552" name="Google Shape;552;p6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53" name="Google Shape;553;p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54" name="Google Shape;554;p60"/>
          <p:cNvSpPr txBox="1"/>
          <p:nvPr/>
        </p:nvSpPr>
        <p:spPr>
          <a:xfrm>
            <a:off x="508450" y="1108750"/>
            <a:ext cx="37836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1. Lin has pieces of paper in different figures. She folds each figure once, creating two smaller figures. She then sorts the figures into two categories based on the folding lines.</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p:txBody>
      </p:sp>
      <p:sp>
        <p:nvSpPr>
          <p:cNvPr id="555" name="Google Shape;555;p60"/>
          <p:cNvSpPr txBox="1"/>
          <p:nvPr/>
        </p:nvSpPr>
        <p:spPr>
          <a:xfrm>
            <a:off x="4604100" y="1927125"/>
            <a:ext cx="4216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Study the figures in each category.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What do you think a </a:t>
            </a:r>
            <a:r>
              <a:rPr b="1" lang="en">
                <a:latin typeface="Quicksand"/>
                <a:ea typeface="Quicksand"/>
                <a:cs typeface="Quicksand"/>
                <a:sym typeface="Quicksand"/>
              </a:rPr>
              <a:t>line of symmetry </a:t>
            </a:r>
            <a:r>
              <a:rPr lang="en">
                <a:latin typeface="Quicksand"/>
                <a:ea typeface="Quicksand"/>
                <a:cs typeface="Quicksand"/>
                <a:sym typeface="Quicksand"/>
              </a:rPr>
              <a:t>means?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Complete this sentence: A line of symmetry is . . .</a:t>
            </a:r>
            <a:endParaRPr>
              <a:latin typeface="Quicksand"/>
              <a:ea typeface="Quicksand"/>
              <a:cs typeface="Quicksand"/>
              <a:sym typeface="Quicksand"/>
            </a:endParaRPr>
          </a:p>
        </p:txBody>
      </p:sp>
      <p:pic>
        <p:nvPicPr>
          <p:cNvPr id="556" name="Google Shape;556;p60"/>
          <p:cNvPicPr preferRelativeResize="0"/>
          <p:nvPr/>
        </p:nvPicPr>
        <p:blipFill>
          <a:blip r:embed="rId3">
            <a:alphaModFix/>
          </a:blip>
          <a:stretch>
            <a:fillRect/>
          </a:stretch>
        </p:blipFill>
        <p:spPr>
          <a:xfrm>
            <a:off x="508450" y="2209925"/>
            <a:ext cx="3783601" cy="205645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1"/>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Perfect Matches</a:t>
            </a:r>
            <a:endParaRPr b="0" sz="2700">
              <a:solidFill>
                <a:srgbClr val="595959"/>
              </a:solidFill>
              <a:latin typeface="Hepta Slab"/>
              <a:ea typeface="Hepta Slab"/>
              <a:cs typeface="Hepta Slab"/>
              <a:sym typeface="Hepta Slab"/>
            </a:endParaRPr>
          </a:p>
        </p:txBody>
      </p:sp>
      <p:sp>
        <p:nvSpPr>
          <p:cNvPr id="562" name="Google Shape;562;p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63" name="Google Shape;563;p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64" name="Google Shape;564;p61"/>
          <p:cNvSpPr txBox="1"/>
          <p:nvPr/>
        </p:nvSpPr>
        <p:spPr>
          <a:xfrm>
            <a:off x="508450" y="1108750"/>
            <a:ext cx="37836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2. Do the following figures have a line of symmetry? If so, draw the line. </a:t>
            </a:r>
            <a:endParaRPr sz="1300">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If not, explain how you know.</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p:txBody>
      </p:sp>
      <p:sp>
        <p:nvSpPr>
          <p:cNvPr id="565" name="Google Shape;565;p61"/>
          <p:cNvSpPr txBox="1"/>
          <p:nvPr/>
        </p:nvSpPr>
        <p:spPr>
          <a:xfrm>
            <a:off x="4079325" y="2156100"/>
            <a:ext cx="4741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3. Are there any figures with more than one line of symmetry?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If you think so, draw all the lines of symmetry.</a:t>
            </a:r>
            <a:endParaRPr>
              <a:latin typeface="Quicksand"/>
              <a:ea typeface="Quicksand"/>
              <a:cs typeface="Quicksand"/>
              <a:sym typeface="Quicksand"/>
            </a:endParaRPr>
          </a:p>
        </p:txBody>
      </p:sp>
      <p:pic>
        <p:nvPicPr>
          <p:cNvPr id="566" name="Google Shape;566;p61"/>
          <p:cNvPicPr preferRelativeResize="0"/>
          <p:nvPr/>
        </p:nvPicPr>
        <p:blipFill>
          <a:blip r:embed="rId3">
            <a:alphaModFix/>
          </a:blip>
          <a:stretch>
            <a:fillRect/>
          </a:stretch>
        </p:blipFill>
        <p:spPr>
          <a:xfrm>
            <a:off x="637200" y="2021675"/>
            <a:ext cx="3228400" cy="1844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In Search of Symmetry</a:t>
            </a:r>
            <a:endParaRPr b="0" sz="2700">
              <a:solidFill>
                <a:srgbClr val="595959"/>
              </a:solidFill>
              <a:latin typeface="Hepta Slab"/>
              <a:ea typeface="Hepta Slab"/>
              <a:cs typeface="Hepta Slab"/>
              <a:sym typeface="Hepta Slab"/>
            </a:endParaRPr>
          </a:p>
        </p:txBody>
      </p:sp>
      <p:sp>
        <p:nvSpPr>
          <p:cNvPr id="572" name="Google Shape;572;p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73" name="Google Shape;573;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74" name="Google Shape;574;p62"/>
          <p:cNvSpPr txBox="1"/>
          <p:nvPr/>
        </p:nvSpPr>
        <p:spPr>
          <a:xfrm>
            <a:off x="0" y="938975"/>
            <a:ext cx="52026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Your teacher will give your group a set of cards.</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p:txBody>
      </p:sp>
      <p:sp>
        <p:nvSpPr>
          <p:cNvPr id="575" name="Google Shape;575;p62"/>
          <p:cNvSpPr txBox="1"/>
          <p:nvPr/>
        </p:nvSpPr>
        <p:spPr>
          <a:xfrm>
            <a:off x="5431825" y="1659475"/>
            <a:ext cx="3242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1. Sort the figures on the cards by the number of lines of symmetry they have.</a:t>
            </a:r>
            <a:endParaRPr sz="1300">
              <a:latin typeface="Quicksand"/>
              <a:ea typeface="Quicksand"/>
              <a:cs typeface="Quicksand"/>
              <a:sym typeface="Quicksand"/>
            </a:endParaRPr>
          </a:p>
        </p:txBody>
      </p:sp>
      <p:grpSp>
        <p:nvGrpSpPr>
          <p:cNvPr id="576" name="Google Shape;576;p62"/>
          <p:cNvGrpSpPr/>
          <p:nvPr/>
        </p:nvGrpSpPr>
        <p:grpSpPr>
          <a:xfrm>
            <a:off x="543662" y="1387347"/>
            <a:ext cx="4623203" cy="3126920"/>
            <a:chOff x="981188" y="1564725"/>
            <a:chExt cx="7269187" cy="3126920"/>
          </a:xfrm>
        </p:grpSpPr>
        <p:pic>
          <p:nvPicPr>
            <p:cNvPr id="577" name="Google Shape;577;p62"/>
            <p:cNvPicPr preferRelativeResize="0"/>
            <p:nvPr/>
          </p:nvPicPr>
          <p:blipFill>
            <a:blip r:embed="rId3">
              <a:alphaModFix/>
            </a:blip>
            <a:stretch>
              <a:fillRect/>
            </a:stretch>
          </p:blipFill>
          <p:spPr>
            <a:xfrm>
              <a:off x="981188" y="1590301"/>
              <a:ext cx="698926" cy="566798"/>
            </a:xfrm>
            <a:prstGeom prst="rect">
              <a:avLst/>
            </a:prstGeom>
            <a:noFill/>
            <a:ln>
              <a:noFill/>
            </a:ln>
          </p:spPr>
        </p:pic>
        <p:pic>
          <p:nvPicPr>
            <p:cNvPr id="578" name="Google Shape;578;p62"/>
            <p:cNvPicPr preferRelativeResize="0"/>
            <p:nvPr/>
          </p:nvPicPr>
          <p:blipFill>
            <a:blip r:embed="rId4">
              <a:alphaModFix/>
            </a:blip>
            <a:stretch>
              <a:fillRect/>
            </a:stretch>
          </p:blipFill>
          <p:spPr>
            <a:xfrm>
              <a:off x="1749143" y="1590301"/>
              <a:ext cx="720498" cy="626913"/>
            </a:xfrm>
            <a:prstGeom prst="rect">
              <a:avLst/>
            </a:prstGeom>
            <a:noFill/>
            <a:ln>
              <a:noFill/>
            </a:ln>
          </p:spPr>
        </p:pic>
        <p:pic>
          <p:nvPicPr>
            <p:cNvPr id="579" name="Google Shape;579;p62"/>
            <p:cNvPicPr preferRelativeResize="0"/>
            <p:nvPr/>
          </p:nvPicPr>
          <p:blipFill>
            <a:blip r:embed="rId5">
              <a:alphaModFix/>
            </a:blip>
            <a:stretch>
              <a:fillRect/>
            </a:stretch>
          </p:blipFill>
          <p:spPr>
            <a:xfrm>
              <a:off x="2538670" y="1590301"/>
              <a:ext cx="755013" cy="687028"/>
            </a:xfrm>
            <a:prstGeom prst="rect">
              <a:avLst/>
            </a:prstGeom>
            <a:noFill/>
            <a:ln>
              <a:noFill/>
            </a:ln>
          </p:spPr>
        </p:pic>
        <p:pic>
          <p:nvPicPr>
            <p:cNvPr id="580" name="Google Shape;580;p62"/>
            <p:cNvPicPr preferRelativeResize="0"/>
            <p:nvPr/>
          </p:nvPicPr>
          <p:blipFill>
            <a:blip r:embed="rId6">
              <a:alphaModFix/>
            </a:blip>
            <a:stretch>
              <a:fillRect/>
            </a:stretch>
          </p:blipFill>
          <p:spPr>
            <a:xfrm>
              <a:off x="981188" y="2346032"/>
              <a:ext cx="776584" cy="622619"/>
            </a:xfrm>
            <a:prstGeom prst="rect">
              <a:avLst/>
            </a:prstGeom>
            <a:noFill/>
            <a:ln>
              <a:noFill/>
            </a:ln>
          </p:spPr>
        </p:pic>
        <p:pic>
          <p:nvPicPr>
            <p:cNvPr id="581" name="Google Shape;581;p62"/>
            <p:cNvPicPr preferRelativeResize="0"/>
            <p:nvPr/>
          </p:nvPicPr>
          <p:blipFill>
            <a:blip r:embed="rId7">
              <a:alphaModFix/>
            </a:blip>
            <a:stretch>
              <a:fillRect/>
            </a:stretch>
          </p:blipFill>
          <p:spPr>
            <a:xfrm>
              <a:off x="3362711" y="1590301"/>
              <a:ext cx="884443" cy="669852"/>
            </a:xfrm>
            <a:prstGeom prst="rect">
              <a:avLst/>
            </a:prstGeom>
            <a:noFill/>
            <a:ln>
              <a:noFill/>
            </a:ln>
          </p:spPr>
        </p:pic>
        <p:pic>
          <p:nvPicPr>
            <p:cNvPr id="582" name="Google Shape;582;p62"/>
            <p:cNvPicPr preferRelativeResize="0"/>
            <p:nvPr/>
          </p:nvPicPr>
          <p:blipFill>
            <a:blip r:embed="rId8">
              <a:alphaModFix/>
            </a:blip>
            <a:stretch>
              <a:fillRect/>
            </a:stretch>
          </p:blipFill>
          <p:spPr>
            <a:xfrm>
              <a:off x="1826801" y="2346032"/>
              <a:ext cx="806785" cy="609737"/>
            </a:xfrm>
            <a:prstGeom prst="rect">
              <a:avLst/>
            </a:prstGeom>
            <a:noFill/>
            <a:ln>
              <a:noFill/>
            </a:ln>
          </p:spPr>
        </p:pic>
        <p:pic>
          <p:nvPicPr>
            <p:cNvPr id="583" name="Google Shape;583;p62"/>
            <p:cNvPicPr preferRelativeResize="0"/>
            <p:nvPr/>
          </p:nvPicPr>
          <p:blipFill>
            <a:blip r:embed="rId9">
              <a:alphaModFix/>
            </a:blip>
            <a:stretch>
              <a:fillRect/>
            </a:stretch>
          </p:blipFill>
          <p:spPr>
            <a:xfrm>
              <a:off x="2702615" y="2346032"/>
              <a:ext cx="599696" cy="669852"/>
            </a:xfrm>
            <a:prstGeom prst="rect">
              <a:avLst/>
            </a:prstGeom>
            <a:noFill/>
            <a:ln>
              <a:noFill/>
            </a:ln>
          </p:spPr>
        </p:pic>
        <p:pic>
          <p:nvPicPr>
            <p:cNvPr id="584" name="Google Shape;584;p62"/>
            <p:cNvPicPr preferRelativeResize="0"/>
            <p:nvPr/>
          </p:nvPicPr>
          <p:blipFill>
            <a:blip r:embed="rId10">
              <a:alphaModFix/>
            </a:blip>
            <a:stretch>
              <a:fillRect/>
            </a:stretch>
          </p:blipFill>
          <p:spPr>
            <a:xfrm>
              <a:off x="3371340" y="2328856"/>
              <a:ext cx="625582" cy="635501"/>
            </a:xfrm>
            <a:prstGeom prst="rect">
              <a:avLst/>
            </a:prstGeom>
            <a:noFill/>
            <a:ln>
              <a:noFill/>
            </a:ln>
          </p:spPr>
        </p:pic>
        <p:pic>
          <p:nvPicPr>
            <p:cNvPr id="585" name="Google Shape;585;p62"/>
            <p:cNvPicPr preferRelativeResize="0"/>
            <p:nvPr/>
          </p:nvPicPr>
          <p:blipFill>
            <a:blip r:embed="rId11">
              <a:alphaModFix/>
            </a:blip>
            <a:stretch>
              <a:fillRect/>
            </a:stretch>
          </p:blipFill>
          <p:spPr>
            <a:xfrm>
              <a:off x="4316184" y="1590301"/>
              <a:ext cx="668725" cy="597490"/>
            </a:xfrm>
            <a:prstGeom prst="rect">
              <a:avLst/>
            </a:prstGeom>
            <a:noFill/>
            <a:ln>
              <a:noFill/>
            </a:ln>
          </p:spPr>
        </p:pic>
        <p:pic>
          <p:nvPicPr>
            <p:cNvPr id="586" name="Google Shape;586;p62"/>
            <p:cNvPicPr preferRelativeResize="0"/>
            <p:nvPr/>
          </p:nvPicPr>
          <p:blipFill>
            <a:blip r:embed="rId12">
              <a:alphaModFix/>
            </a:blip>
            <a:stretch>
              <a:fillRect/>
            </a:stretch>
          </p:blipFill>
          <p:spPr>
            <a:xfrm>
              <a:off x="5895260" y="1574077"/>
              <a:ext cx="776585" cy="629921"/>
            </a:xfrm>
            <a:prstGeom prst="rect">
              <a:avLst/>
            </a:prstGeom>
            <a:noFill/>
            <a:ln>
              <a:noFill/>
            </a:ln>
          </p:spPr>
        </p:pic>
        <p:pic>
          <p:nvPicPr>
            <p:cNvPr id="587" name="Google Shape;587;p62"/>
            <p:cNvPicPr preferRelativeResize="0"/>
            <p:nvPr/>
          </p:nvPicPr>
          <p:blipFill>
            <a:blip r:embed="rId13">
              <a:alphaModFix/>
            </a:blip>
            <a:stretch>
              <a:fillRect/>
            </a:stretch>
          </p:blipFill>
          <p:spPr>
            <a:xfrm>
              <a:off x="5140237" y="1564725"/>
              <a:ext cx="599696" cy="711024"/>
            </a:xfrm>
            <a:prstGeom prst="rect">
              <a:avLst/>
            </a:prstGeom>
            <a:noFill/>
            <a:ln>
              <a:noFill/>
            </a:ln>
          </p:spPr>
        </p:pic>
        <p:pic>
          <p:nvPicPr>
            <p:cNvPr id="588" name="Google Shape;588;p62"/>
            <p:cNvPicPr preferRelativeResize="0"/>
            <p:nvPr/>
          </p:nvPicPr>
          <p:blipFill>
            <a:blip r:embed="rId14">
              <a:alphaModFix/>
            </a:blip>
            <a:stretch>
              <a:fillRect/>
            </a:stretch>
          </p:blipFill>
          <p:spPr>
            <a:xfrm>
              <a:off x="4065948" y="2381939"/>
              <a:ext cx="884448" cy="569018"/>
            </a:xfrm>
            <a:prstGeom prst="rect">
              <a:avLst/>
            </a:prstGeom>
            <a:noFill/>
            <a:ln>
              <a:noFill/>
            </a:ln>
          </p:spPr>
        </p:pic>
        <p:pic>
          <p:nvPicPr>
            <p:cNvPr id="589" name="Google Shape;589;p62"/>
            <p:cNvPicPr preferRelativeResize="0"/>
            <p:nvPr/>
          </p:nvPicPr>
          <p:blipFill>
            <a:blip r:embed="rId15">
              <a:alphaModFix/>
            </a:blip>
            <a:stretch>
              <a:fillRect/>
            </a:stretch>
          </p:blipFill>
          <p:spPr>
            <a:xfrm>
              <a:off x="5019422" y="2371962"/>
              <a:ext cx="625581" cy="508761"/>
            </a:xfrm>
            <a:prstGeom prst="rect">
              <a:avLst/>
            </a:prstGeom>
            <a:noFill/>
            <a:ln>
              <a:noFill/>
            </a:ln>
          </p:spPr>
        </p:pic>
        <p:pic>
          <p:nvPicPr>
            <p:cNvPr id="590" name="Google Shape;590;p62"/>
            <p:cNvPicPr preferRelativeResize="0"/>
            <p:nvPr/>
          </p:nvPicPr>
          <p:blipFill>
            <a:blip r:embed="rId16">
              <a:alphaModFix/>
            </a:blip>
            <a:stretch>
              <a:fillRect/>
            </a:stretch>
          </p:blipFill>
          <p:spPr>
            <a:xfrm>
              <a:off x="5853276" y="2370238"/>
              <a:ext cx="698930" cy="512200"/>
            </a:xfrm>
            <a:prstGeom prst="rect">
              <a:avLst/>
            </a:prstGeom>
            <a:noFill/>
            <a:ln>
              <a:noFill/>
            </a:ln>
          </p:spPr>
        </p:pic>
        <p:pic>
          <p:nvPicPr>
            <p:cNvPr id="591" name="Google Shape;591;p62"/>
            <p:cNvPicPr preferRelativeResize="0"/>
            <p:nvPr/>
          </p:nvPicPr>
          <p:blipFill>
            <a:blip r:embed="rId17">
              <a:alphaModFix/>
            </a:blip>
            <a:stretch>
              <a:fillRect/>
            </a:stretch>
          </p:blipFill>
          <p:spPr>
            <a:xfrm>
              <a:off x="1069632" y="3015884"/>
              <a:ext cx="599695" cy="685266"/>
            </a:xfrm>
            <a:prstGeom prst="rect">
              <a:avLst/>
            </a:prstGeom>
            <a:noFill/>
            <a:ln>
              <a:noFill/>
            </a:ln>
          </p:spPr>
        </p:pic>
        <p:pic>
          <p:nvPicPr>
            <p:cNvPr id="592" name="Google Shape;592;p62"/>
            <p:cNvPicPr preferRelativeResize="0"/>
            <p:nvPr/>
          </p:nvPicPr>
          <p:blipFill>
            <a:blip r:embed="rId18">
              <a:alphaModFix/>
            </a:blip>
            <a:stretch>
              <a:fillRect/>
            </a:stretch>
          </p:blipFill>
          <p:spPr>
            <a:xfrm>
              <a:off x="1826802" y="3084570"/>
              <a:ext cx="720492" cy="559113"/>
            </a:xfrm>
            <a:prstGeom prst="rect">
              <a:avLst/>
            </a:prstGeom>
            <a:noFill/>
            <a:ln>
              <a:noFill/>
            </a:ln>
          </p:spPr>
        </p:pic>
        <p:pic>
          <p:nvPicPr>
            <p:cNvPr id="593" name="Google Shape;593;p62"/>
            <p:cNvPicPr preferRelativeResize="0"/>
            <p:nvPr/>
          </p:nvPicPr>
          <p:blipFill>
            <a:blip r:embed="rId19">
              <a:alphaModFix/>
            </a:blip>
            <a:stretch>
              <a:fillRect/>
            </a:stretch>
          </p:blipFill>
          <p:spPr>
            <a:xfrm>
              <a:off x="2657561" y="3127689"/>
              <a:ext cx="625580" cy="526583"/>
            </a:xfrm>
            <a:prstGeom prst="rect">
              <a:avLst/>
            </a:prstGeom>
            <a:noFill/>
            <a:ln>
              <a:noFill/>
            </a:ln>
          </p:spPr>
        </p:pic>
        <p:pic>
          <p:nvPicPr>
            <p:cNvPr id="594" name="Google Shape;594;p62"/>
            <p:cNvPicPr preferRelativeResize="0"/>
            <p:nvPr/>
          </p:nvPicPr>
          <p:blipFill>
            <a:blip r:embed="rId20">
              <a:alphaModFix/>
            </a:blip>
            <a:stretch>
              <a:fillRect/>
            </a:stretch>
          </p:blipFill>
          <p:spPr>
            <a:xfrm>
              <a:off x="3362711" y="3072737"/>
              <a:ext cx="1016924" cy="569019"/>
            </a:xfrm>
            <a:prstGeom prst="rect">
              <a:avLst/>
            </a:prstGeom>
            <a:noFill/>
            <a:ln>
              <a:noFill/>
            </a:ln>
          </p:spPr>
        </p:pic>
        <p:pic>
          <p:nvPicPr>
            <p:cNvPr id="595" name="Google Shape;595;p62"/>
            <p:cNvPicPr preferRelativeResize="0"/>
            <p:nvPr/>
          </p:nvPicPr>
          <p:blipFill>
            <a:blip r:embed="rId21">
              <a:alphaModFix/>
            </a:blip>
            <a:stretch>
              <a:fillRect/>
            </a:stretch>
          </p:blipFill>
          <p:spPr>
            <a:xfrm>
              <a:off x="6769510" y="1579123"/>
              <a:ext cx="625591" cy="619828"/>
            </a:xfrm>
            <a:prstGeom prst="rect">
              <a:avLst/>
            </a:prstGeom>
            <a:noFill/>
            <a:ln>
              <a:noFill/>
            </a:ln>
          </p:spPr>
        </p:pic>
        <p:pic>
          <p:nvPicPr>
            <p:cNvPr id="596" name="Google Shape;596;p62"/>
            <p:cNvPicPr preferRelativeResize="0"/>
            <p:nvPr/>
          </p:nvPicPr>
          <p:blipFill>
            <a:blip r:embed="rId22">
              <a:alphaModFix/>
            </a:blip>
            <a:stretch>
              <a:fillRect/>
            </a:stretch>
          </p:blipFill>
          <p:spPr>
            <a:xfrm>
              <a:off x="7582203" y="1575580"/>
              <a:ext cx="525317" cy="626927"/>
            </a:xfrm>
            <a:prstGeom prst="rect">
              <a:avLst/>
            </a:prstGeom>
            <a:noFill/>
            <a:ln>
              <a:noFill/>
            </a:ln>
          </p:spPr>
        </p:pic>
        <p:pic>
          <p:nvPicPr>
            <p:cNvPr id="597" name="Google Shape;597;p62"/>
            <p:cNvPicPr preferRelativeResize="0"/>
            <p:nvPr/>
          </p:nvPicPr>
          <p:blipFill>
            <a:blip r:embed="rId23">
              <a:alphaModFix/>
            </a:blip>
            <a:stretch>
              <a:fillRect/>
            </a:stretch>
          </p:blipFill>
          <p:spPr>
            <a:xfrm>
              <a:off x="6760486" y="2328799"/>
              <a:ext cx="525324" cy="668337"/>
            </a:xfrm>
            <a:prstGeom prst="rect">
              <a:avLst/>
            </a:prstGeom>
            <a:noFill/>
            <a:ln>
              <a:noFill/>
            </a:ln>
          </p:spPr>
        </p:pic>
        <p:pic>
          <p:nvPicPr>
            <p:cNvPr id="598" name="Google Shape;598;p62"/>
            <p:cNvPicPr preferRelativeResize="0"/>
            <p:nvPr/>
          </p:nvPicPr>
          <p:blipFill>
            <a:blip r:embed="rId24">
              <a:alphaModFix/>
            </a:blip>
            <a:stretch>
              <a:fillRect/>
            </a:stretch>
          </p:blipFill>
          <p:spPr>
            <a:xfrm>
              <a:off x="7494089" y="2328794"/>
              <a:ext cx="668723" cy="607349"/>
            </a:xfrm>
            <a:prstGeom prst="rect">
              <a:avLst/>
            </a:prstGeom>
            <a:noFill/>
            <a:ln>
              <a:noFill/>
            </a:ln>
          </p:spPr>
        </p:pic>
        <p:pic>
          <p:nvPicPr>
            <p:cNvPr id="599" name="Google Shape;599;p62"/>
            <p:cNvPicPr preferRelativeResize="0"/>
            <p:nvPr/>
          </p:nvPicPr>
          <p:blipFill>
            <a:blip r:embed="rId25">
              <a:alphaModFix/>
            </a:blip>
            <a:stretch>
              <a:fillRect/>
            </a:stretch>
          </p:blipFill>
          <p:spPr>
            <a:xfrm>
              <a:off x="4518898" y="3131285"/>
              <a:ext cx="525324" cy="492163"/>
            </a:xfrm>
            <a:prstGeom prst="rect">
              <a:avLst/>
            </a:prstGeom>
            <a:noFill/>
            <a:ln>
              <a:noFill/>
            </a:ln>
          </p:spPr>
        </p:pic>
        <p:pic>
          <p:nvPicPr>
            <p:cNvPr id="600" name="Google Shape;600;p62"/>
            <p:cNvPicPr preferRelativeResize="0"/>
            <p:nvPr/>
          </p:nvPicPr>
          <p:blipFill>
            <a:blip r:embed="rId26">
              <a:alphaModFix/>
            </a:blip>
            <a:stretch>
              <a:fillRect/>
            </a:stretch>
          </p:blipFill>
          <p:spPr>
            <a:xfrm>
              <a:off x="5147755" y="3131285"/>
              <a:ext cx="625592" cy="438824"/>
            </a:xfrm>
            <a:prstGeom prst="rect">
              <a:avLst/>
            </a:prstGeom>
            <a:noFill/>
            <a:ln>
              <a:noFill/>
            </a:ln>
          </p:spPr>
        </p:pic>
        <p:pic>
          <p:nvPicPr>
            <p:cNvPr id="601" name="Google Shape;601;p62"/>
            <p:cNvPicPr preferRelativeResize="0"/>
            <p:nvPr/>
          </p:nvPicPr>
          <p:blipFill>
            <a:blip r:embed="rId27">
              <a:alphaModFix/>
            </a:blip>
            <a:stretch>
              <a:fillRect/>
            </a:stretch>
          </p:blipFill>
          <p:spPr>
            <a:xfrm>
              <a:off x="5912610" y="3131285"/>
              <a:ext cx="720490" cy="477651"/>
            </a:xfrm>
            <a:prstGeom prst="rect">
              <a:avLst/>
            </a:prstGeom>
            <a:noFill/>
            <a:ln>
              <a:noFill/>
            </a:ln>
          </p:spPr>
        </p:pic>
        <p:pic>
          <p:nvPicPr>
            <p:cNvPr id="602" name="Google Shape;602;p62"/>
            <p:cNvPicPr preferRelativeResize="0"/>
            <p:nvPr/>
          </p:nvPicPr>
          <p:blipFill>
            <a:blip r:embed="rId28">
              <a:alphaModFix/>
            </a:blip>
            <a:stretch>
              <a:fillRect/>
            </a:stretch>
          </p:blipFill>
          <p:spPr>
            <a:xfrm>
              <a:off x="6772364" y="3131285"/>
              <a:ext cx="698924" cy="459353"/>
            </a:xfrm>
            <a:prstGeom prst="rect">
              <a:avLst/>
            </a:prstGeom>
            <a:noFill/>
            <a:ln>
              <a:noFill/>
            </a:ln>
          </p:spPr>
        </p:pic>
        <p:pic>
          <p:nvPicPr>
            <p:cNvPr id="603" name="Google Shape;603;p62"/>
            <p:cNvPicPr preferRelativeResize="0"/>
            <p:nvPr/>
          </p:nvPicPr>
          <p:blipFill>
            <a:blip r:embed="rId29">
              <a:alphaModFix/>
            </a:blip>
            <a:stretch>
              <a:fillRect/>
            </a:stretch>
          </p:blipFill>
          <p:spPr>
            <a:xfrm>
              <a:off x="7537213" y="3062429"/>
              <a:ext cx="625591" cy="576081"/>
            </a:xfrm>
            <a:prstGeom prst="rect">
              <a:avLst/>
            </a:prstGeom>
            <a:noFill/>
            <a:ln>
              <a:noFill/>
            </a:ln>
          </p:spPr>
        </p:pic>
        <p:pic>
          <p:nvPicPr>
            <p:cNvPr id="604" name="Google Shape;604;p62"/>
            <p:cNvPicPr preferRelativeResize="0"/>
            <p:nvPr/>
          </p:nvPicPr>
          <p:blipFill>
            <a:blip r:embed="rId30">
              <a:alphaModFix/>
            </a:blip>
            <a:stretch>
              <a:fillRect/>
            </a:stretch>
          </p:blipFill>
          <p:spPr>
            <a:xfrm>
              <a:off x="1076225" y="3844653"/>
              <a:ext cx="795969" cy="327266"/>
            </a:xfrm>
            <a:prstGeom prst="rect">
              <a:avLst/>
            </a:prstGeom>
            <a:noFill/>
            <a:ln>
              <a:noFill/>
            </a:ln>
          </p:spPr>
        </p:pic>
        <p:pic>
          <p:nvPicPr>
            <p:cNvPr id="605" name="Google Shape;605;p62"/>
            <p:cNvPicPr preferRelativeResize="0"/>
            <p:nvPr/>
          </p:nvPicPr>
          <p:blipFill>
            <a:blip r:embed="rId31">
              <a:alphaModFix/>
            </a:blip>
            <a:stretch>
              <a:fillRect/>
            </a:stretch>
          </p:blipFill>
          <p:spPr>
            <a:xfrm>
              <a:off x="1967302" y="3775735"/>
              <a:ext cx="563015" cy="465101"/>
            </a:xfrm>
            <a:prstGeom prst="rect">
              <a:avLst/>
            </a:prstGeom>
            <a:noFill/>
            <a:ln>
              <a:noFill/>
            </a:ln>
          </p:spPr>
        </p:pic>
        <p:pic>
          <p:nvPicPr>
            <p:cNvPr id="606" name="Google Shape;606;p62"/>
            <p:cNvPicPr preferRelativeResize="0"/>
            <p:nvPr/>
          </p:nvPicPr>
          <p:blipFill>
            <a:blip r:embed="rId32">
              <a:alphaModFix/>
            </a:blip>
            <a:stretch>
              <a:fillRect/>
            </a:stretch>
          </p:blipFill>
          <p:spPr>
            <a:xfrm>
              <a:off x="2625409" y="3828859"/>
              <a:ext cx="1076526" cy="358845"/>
            </a:xfrm>
            <a:prstGeom prst="rect">
              <a:avLst/>
            </a:prstGeom>
            <a:noFill/>
            <a:ln>
              <a:noFill/>
            </a:ln>
          </p:spPr>
        </p:pic>
        <p:pic>
          <p:nvPicPr>
            <p:cNvPr id="607" name="Google Shape;607;p62"/>
            <p:cNvPicPr preferRelativeResize="0"/>
            <p:nvPr/>
          </p:nvPicPr>
          <p:blipFill>
            <a:blip r:embed="rId33">
              <a:alphaModFix/>
            </a:blip>
            <a:stretch>
              <a:fillRect/>
            </a:stretch>
          </p:blipFill>
          <p:spPr>
            <a:xfrm>
              <a:off x="3797049" y="3781633"/>
              <a:ext cx="795969" cy="432216"/>
            </a:xfrm>
            <a:prstGeom prst="rect">
              <a:avLst/>
            </a:prstGeom>
            <a:noFill/>
            <a:ln>
              <a:noFill/>
            </a:ln>
          </p:spPr>
        </p:pic>
        <p:pic>
          <p:nvPicPr>
            <p:cNvPr id="608" name="Google Shape;608;p62"/>
            <p:cNvPicPr preferRelativeResize="0"/>
            <p:nvPr/>
          </p:nvPicPr>
          <p:blipFill>
            <a:blip r:embed="rId34">
              <a:alphaModFix/>
            </a:blip>
            <a:stretch>
              <a:fillRect/>
            </a:stretch>
          </p:blipFill>
          <p:spPr>
            <a:xfrm>
              <a:off x="4688118" y="3781633"/>
              <a:ext cx="726064" cy="542817"/>
            </a:xfrm>
            <a:prstGeom prst="rect">
              <a:avLst/>
            </a:prstGeom>
            <a:noFill/>
            <a:ln>
              <a:noFill/>
            </a:ln>
          </p:spPr>
        </p:pic>
        <p:pic>
          <p:nvPicPr>
            <p:cNvPr id="609" name="Google Shape;609;p62"/>
            <p:cNvPicPr preferRelativeResize="0"/>
            <p:nvPr/>
          </p:nvPicPr>
          <p:blipFill>
            <a:blip r:embed="rId35">
              <a:alphaModFix/>
            </a:blip>
            <a:stretch>
              <a:fillRect/>
            </a:stretch>
          </p:blipFill>
          <p:spPr>
            <a:xfrm>
              <a:off x="5509285" y="3748375"/>
              <a:ext cx="915191" cy="490246"/>
            </a:xfrm>
            <a:prstGeom prst="rect">
              <a:avLst/>
            </a:prstGeom>
            <a:noFill/>
            <a:ln>
              <a:noFill/>
            </a:ln>
          </p:spPr>
        </p:pic>
        <p:pic>
          <p:nvPicPr>
            <p:cNvPr id="610" name="Google Shape;610;p62"/>
            <p:cNvPicPr preferRelativeResize="0"/>
            <p:nvPr/>
          </p:nvPicPr>
          <p:blipFill>
            <a:blip r:embed="rId36">
              <a:alphaModFix/>
            </a:blip>
            <a:stretch>
              <a:fillRect/>
            </a:stretch>
          </p:blipFill>
          <p:spPr>
            <a:xfrm>
              <a:off x="6519584" y="3820964"/>
              <a:ext cx="915191" cy="345070"/>
            </a:xfrm>
            <a:prstGeom prst="rect">
              <a:avLst/>
            </a:prstGeom>
            <a:noFill/>
            <a:ln>
              <a:noFill/>
            </a:ln>
          </p:spPr>
        </p:pic>
        <p:pic>
          <p:nvPicPr>
            <p:cNvPr id="611" name="Google Shape;611;p62"/>
            <p:cNvPicPr preferRelativeResize="0"/>
            <p:nvPr/>
          </p:nvPicPr>
          <p:blipFill>
            <a:blip r:embed="rId37">
              <a:alphaModFix/>
            </a:blip>
            <a:stretch>
              <a:fillRect/>
            </a:stretch>
          </p:blipFill>
          <p:spPr>
            <a:xfrm>
              <a:off x="7529875" y="3823617"/>
              <a:ext cx="720500" cy="458845"/>
            </a:xfrm>
            <a:prstGeom prst="rect">
              <a:avLst/>
            </a:prstGeom>
            <a:noFill/>
            <a:ln>
              <a:noFill/>
            </a:ln>
          </p:spPr>
        </p:pic>
        <p:pic>
          <p:nvPicPr>
            <p:cNvPr id="612" name="Google Shape;612;p62"/>
            <p:cNvPicPr preferRelativeResize="0"/>
            <p:nvPr/>
          </p:nvPicPr>
          <p:blipFill>
            <a:blip r:embed="rId38">
              <a:alphaModFix/>
            </a:blip>
            <a:stretch>
              <a:fillRect/>
            </a:stretch>
          </p:blipFill>
          <p:spPr>
            <a:xfrm>
              <a:off x="3913525" y="4282448"/>
              <a:ext cx="563025" cy="409197"/>
            </a:xfrm>
            <a:prstGeom prst="rect">
              <a:avLst/>
            </a:prstGeom>
            <a:noFill/>
            <a:ln>
              <a:noFill/>
            </a:ln>
          </p:spPr>
        </p:pic>
      </p:grpSp>
      <p:pic>
        <p:nvPicPr>
          <p:cNvPr id="613" name="Google Shape;613;p62"/>
          <p:cNvPicPr preferRelativeResize="0"/>
          <p:nvPr/>
        </p:nvPicPr>
        <p:blipFill>
          <a:blip r:embed="rId39">
            <a:alphaModFix/>
          </a:blip>
          <a:stretch>
            <a:fillRect/>
          </a:stretch>
        </p:blipFill>
        <p:spPr>
          <a:xfrm>
            <a:off x="5507295" y="2328657"/>
            <a:ext cx="3091750" cy="12443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3"/>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In Search of Symmetry</a:t>
            </a:r>
            <a:endParaRPr b="0" sz="2700">
              <a:solidFill>
                <a:srgbClr val="595959"/>
              </a:solidFill>
              <a:latin typeface="Hepta Slab"/>
              <a:ea typeface="Hepta Slab"/>
              <a:cs typeface="Hepta Slab"/>
              <a:sym typeface="Hepta Slab"/>
            </a:endParaRPr>
          </a:p>
        </p:txBody>
      </p:sp>
      <p:sp>
        <p:nvSpPr>
          <p:cNvPr id="619" name="Google Shape;619;p6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20" name="Google Shape;620;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21" name="Google Shape;621;p63"/>
          <p:cNvSpPr txBox="1"/>
          <p:nvPr/>
        </p:nvSpPr>
        <p:spPr>
          <a:xfrm>
            <a:off x="0" y="938975"/>
            <a:ext cx="52026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Your teacher will give your group a set of cards.</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p:txBody>
      </p:sp>
      <p:sp>
        <p:nvSpPr>
          <p:cNvPr id="622" name="Google Shape;622;p63"/>
          <p:cNvSpPr txBox="1"/>
          <p:nvPr/>
        </p:nvSpPr>
        <p:spPr>
          <a:xfrm>
            <a:off x="5431825" y="1789550"/>
            <a:ext cx="3242700" cy="178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2. Find another group that has the same set of cards. </a:t>
            </a:r>
            <a:endParaRPr sz="13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Compare your sorting decisions to theirs. </a:t>
            </a:r>
            <a:endParaRPr sz="1300">
              <a:latin typeface="Quicksand"/>
              <a:ea typeface="Quicksand"/>
              <a:cs typeface="Quicksand"/>
              <a:sym typeface="Quicksand"/>
            </a:endParaRPr>
          </a:p>
          <a:p>
            <a:pPr indent="-311150" lvl="0" marL="457200" rtl="0" algn="l">
              <a:spcBef>
                <a:spcPts val="0"/>
              </a:spcBef>
              <a:spcAft>
                <a:spcPts val="0"/>
              </a:spcAft>
              <a:buSzPts val="1300"/>
              <a:buFont typeface="Quicksand"/>
              <a:buChar char="●"/>
            </a:pPr>
            <a:r>
              <a:rPr lang="en" sz="1300">
                <a:latin typeface="Quicksand"/>
                <a:ea typeface="Quicksand"/>
                <a:cs typeface="Quicksand"/>
                <a:sym typeface="Quicksand"/>
              </a:rPr>
              <a:t>Did you agree with how their figures are sorted? If not, discuss any disagreement.</a:t>
            </a:r>
            <a:endParaRPr sz="1300">
              <a:latin typeface="Quicksand"/>
              <a:ea typeface="Quicksand"/>
              <a:cs typeface="Quicksand"/>
              <a:sym typeface="Quicksand"/>
            </a:endParaRPr>
          </a:p>
        </p:txBody>
      </p:sp>
      <p:grpSp>
        <p:nvGrpSpPr>
          <p:cNvPr id="623" name="Google Shape;623;p63"/>
          <p:cNvGrpSpPr/>
          <p:nvPr/>
        </p:nvGrpSpPr>
        <p:grpSpPr>
          <a:xfrm>
            <a:off x="543662" y="1387347"/>
            <a:ext cx="4623203" cy="3126920"/>
            <a:chOff x="981188" y="1564725"/>
            <a:chExt cx="7269187" cy="3126920"/>
          </a:xfrm>
        </p:grpSpPr>
        <p:pic>
          <p:nvPicPr>
            <p:cNvPr id="624" name="Google Shape;624;p63"/>
            <p:cNvPicPr preferRelativeResize="0"/>
            <p:nvPr/>
          </p:nvPicPr>
          <p:blipFill>
            <a:blip r:embed="rId3">
              <a:alphaModFix/>
            </a:blip>
            <a:stretch>
              <a:fillRect/>
            </a:stretch>
          </p:blipFill>
          <p:spPr>
            <a:xfrm>
              <a:off x="981188" y="1590301"/>
              <a:ext cx="698926" cy="566798"/>
            </a:xfrm>
            <a:prstGeom prst="rect">
              <a:avLst/>
            </a:prstGeom>
            <a:noFill/>
            <a:ln>
              <a:noFill/>
            </a:ln>
          </p:spPr>
        </p:pic>
        <p:pic>
          <p:nvPicPr>
            <p:cNvPr id="625" name="Google Shape;625;p63"/>
            <p:cNvPicPr preferRelativeResize="0"/>
            <p:nvPr/>
          </p:nvPicPr>
          <p:blipFill>
            <a:blip r:embed="rId4">
              <a:alphaModFix/>
            </a:blip>
            <a:stretch>
              <a:fillRect/>
            </a:stretch>
          </p:blipFill>
          <p:spPr>
            <a:xfrm>
              <a:off x="1749143" y="1590301"/>
              <a:ext cx="720498" cy="626913"/>
            </a:xfrm>
            <a:prstGeom prst="rect">
              <a:avLst/>
            </a:prstGeom>
            <a:noFill/>
            <a:ln>
              <a:noFill/>
            </a:ln>
          </p:spPr>
        </p:pic>
        <p:pic>
          <p:nvPicPr>
            <p:cNvPr id="626" name="Google Shape;626;p63"/>
            <p:cNvPicPr preferRelativeResize="0"/>
            <p:nvPr/>
          </p:nvPicPr>
          <p:blipFill>
            <a:blip r:embed="rId5">
              <a:alphaModFix/>
            </a:blip>
            <a:stretch>
              <a:fillRect/>
            </a:stretch>
          </p:blipFill>
          <p:spPr>
            <a:xfrm>
              <a:off x="2538670" y="1590301"/>
              <a:ext cx="755013" cy="687028"/>
            </a:xfrm>
            <a:prstGeom prst="rect">
              <a:avLst/>
            </a:prstGeom>
            <a:noFill/>
            <a:ln>
              <a:noFill/>
            </a:ln>
          </p:spPr>
        </p:pic>
        <p:pic>
          <p:nvPicPr>
            <p:cNvPr id="627" name="Google Shape;627;p63"/>
            <p:cNvPicPr preferRelativeResize="0"/>
            <p:nvPr/>
          </p:nvPicPr>
          <p:blipFill>
            <a:blip r:embed="rId6">
              <a:alphaModFix/>
            </a:blip>
            <a:stretch>
              <a:fillRect/>
            </a:stretch>
          </p:blipFill>
          <p:spPr>
            <a:xfrm>
              <a:off x="981188" y="2346032"/>
              <a:ext cx="776584" cy="622619"/>
            </a:xfrm>
            <a:prstGeom prst="rect">
              <a:avLst/>
            </a:prstGeom>
            <a:noFill/>
            <a:ln>
              <a:noFill/>
            </a:ln>
          </p:spPr>
        </p:pic>
        <p:pic>
          <p:nvPicPr>
            <p:cNvPr id="628" name="Google Shape;628;p63"/>
            <p:cNvPicPr preferRelativeResize="0"/>
            <p:nvPr/>
          </p:nvPicPr>
          <p:blipFill>
            <a:blip r:embed="rId7">
              <a:alphaModFix/>
            </a:blip>
            <a:stretch>
              <a:fillRect/>
            </a:stretch>
          </p:blipFill>
          <p:spPr>
            <a:xfrm>
              <a:off x="3362711" y="1590301"/>
              <a:ext cx="884443" cy="669852"/>
            </a:xfrm>
            <a:prstGeom prst="rect">
              <a:avLst/>
            </a:prstGeom>
            <a:noFill/>
            <a:ln>
              <a:noFill/>
            </a:ln>
          </p:spPr>
        </p:pic>
        <p:pic>
          <p:nvPicPr>
            <p:cNvPr id="629" name="Google Shape;629;p63"/>
            <p:cNvPicPr preferRelativeResize="0"/>
            <p:nvPr/>
          </p:nvPicPr>
          <p:blipFill>
            <a:blip r:embed="rId8">
              <a:alphaModFix/>
            </a:blip>
            <a:stretch>
              <a:fillRect/>
            </a:stretch>
          </p:blipFill>
          <p:spPr>
            <a:xfrm>
              <a:off x="1826801" y="2346032"/>
              <a:ext cx="806785" cy="609737"/>
            </a:xfrm>
            <a:prstGeom prst="rect">
              <a:avLst/>
            </a:prstGeom>
            <a:noFill/>
            <a:ln>
              <a:noFill/>
            </a:ln>
          </p:spPr>
        </p:pic>
        <p:pic>
          <p:nvPicPr>
            <p:cNvPr id="630" name="Google Shape;630;p63"/>
            <p:cNvPicPr preferRelativeResize="0"/>
            <p:nvPr/>
          </p:nvPicPr>
          <p:blipFill>
            <a:blip r:embed="rId9">
              <a:alphaModFix/>
            </a:blip>
            <a:stretch>
              <a:fillRect/>
            </a:stretch>
          </p:blipFill>
          <p:spPr>
            <a:xfrm>
              <a:off x="2702615" y="2346032"/>
              <a:ext cx="599696" cy="669852"/>
            </a:xfrm>
            <a:prstGeom prst="rect">
              <a:avLst/>
            </a:prstGeom>
            <a:noFill/>
            <a:ln>
              <a:noFill/>
            </a:ln>
          </p:spPr>
        </p:pic>
        <p:pic>
          <p:nvPicPr>
            <p:cNvPr id="631" name="Google Shape;631;p63"/>
            <p:cNvPicPr preferRelativeResize="0"/>
            <p:nvPr/>
          </p:nvPicPr>
          <p:blipFill>
            <a:blip r:embed="rId10">
              <a:alphaModFix/>
            </a:blip>
            <a:stretch>
              <a:fillRect/>
            </a:stretch>
          </p:blipFill>
          <p:spPr>
            <a:xfrm>
              <a:off x="3371340" y="2328856"/>
              <a:ext cx="625582" cy="635501"/>
            </a:xfrm>
            <a:prstGeom prst="rect">
              <a:avLst/>
            </a:prstGeom>
            <a:noFill/>
            <a:ln>
              <a:noFill/>
            </a:ln>
          </p:spPr>
        </p:pic>
        <p:pic>
          <p:nvPicPr>
            <p:cNvPr id="632" name="Google Shape;632;p63"/>
            <p:cNvPicPr preferRelativeResize="0"/>
            <p:nvPr/>
          </p:nvPicPr>
          <p:blipFill>
            <a:blip r:embed="rId11">
              <a:alphaModFix/>
            </a:blip>
            <a:stretch>
              <a:fillRect/>
            </a:stretch>
          </p:blipFill>
          <p:spPr>
            <a:xfrm>
              <a:off x="4316184" y="1590301"/>
              <a:ext cx="668725" cy="597490"/>
            </a:xfrm>
            <a:prstGeom prst="rect">
              <a:avLst/>
            </a:prstGeom>
            <a:noFill/>
            <a:ln>
              <a:noFill/>
            </a:ln>
          </p:spPr>
        </p:pic>
        <p:pic>
          <p:nvPicPr>
            <p:cNvPr id="633" name="Google Shape;633;p63"/>
            <p:cNvPicPr preferRelativeResize="0"/>
            <p:nvPr/>
          </p:nvPicPr>
          <p:blipFill>
            <a:blip r:embed="rId12">
              <a:alphaModFix/>
            </a:blip>
            <a:stretch>
              <a:fillRect/>
            </a:stretch>
          </p:blipFill>
          <p:spPr>
            <a:xfrm>
              <a:off x="5895260" y="1574077"/>
              <a:ext cx="776585" cy="629921"/>
            </a:xfrm>
            <a:prstGeom prst="rect">
              <a:avLst/>
            </a:prstGeom>
            <a:noFill/>
            <a:ln>
              <a:noFill/>
            </a:ln>
          </p:spPr>
        </p:pic>
        <p:pic>
          <p:nvPicPr>
            <p:cNvPr id="634" name="Google Shape;634;p63"/>
            <p:cNvPicPr preferRelativeResize="0"/>
            <p:nvPr/>
          </p:nvPicPr>
          <p:blipFill>
            <a:blip r:embed="rId13">
              <a:alphaModFix/>
            </a:blip>
            <a:stretch>
              <a:fillRect/>
            </a:stretch>
          </p:blipFill>
          <p:spPr>
            <a:xfrm>
              <a:off x="5140237" y="1564725"/>
              <a:ext cx="599696" cy="711024"/>
            </a:xfrm>
            <a:prstGeom prst="rect">
              <a:avLst/>
            </a:prstGeom>
            <a:noFill/>
            <a:ln>
              <a:noFill/>
            </a:ln>
          </p:spPr>
        </p:pic>
        <p:pic>
          <p:nvPicPr>
            <p:cNvPr id="635" name="Google Shape;635;p63"/>
            <p:cNvPicPr preferRelativeResize="0"/>
            <p:nvPr/>
          </p:nvPicPr>
          <p:blipFill>
            <a:blip r:embed="rId14">
              <a:alphaModFix/>
            </a:blip>
            <a:stretch>
              <a:fillRect/>
            </a:stretch>
          </p:blipFill>
          <p:spPr>
            <a:xfrm>
              <a:off x="4065948" y="2381939"/>
              <a:ext cx="884448" cy="569018"/>
            </a:xfrm>
            <a:prstGeom prst="rect">
              <a:avLst/>
            </a:prstGeom>
            <a:noFill/>
            <a:ln>
              <a:noFill/>
            </a:ln>
          </p:spPr>
        </p:pic>
        <p:pic>
          <p:nvPicPr>
            <p:cNvPr id="636" name="Google Shape;636;p63"/>
            <p:cNvPicPr preferRelativeResize="0"/>
            <p:nvPr/>
          </p:nvPicPr>
          <p:blipFill>
            <a:blip r:embed="rId15">
              <a:alphaModFix/>
            </a:blip>
            <a:stretch>
              <a:fillRect/>
            </a:stretch>
          </p:blipFill>
          <p:spPr>
            <a:xfrm>
              <a:off x="5019422" y="2371962"/>
              <a:ext cx="625581" cy="508761"/>
            </a:xfrm>
            <a:prstGeom prst="rect">
              <a:avLst/>
            </a:prstGeom>
            <a:noFill/>
            <a:ln>
              <a:noFill/>
            </a:ln>
          </p:spPr>
        </p:pic>
        <p:pic>
          <p:nvPicPr>
            <p:cNvPr id="637" name="Google Shape;637;p63"/>
            <p:cNvPicPr preferRelativeResize="0"/>
            <p:nvPr/>
          </p:nvPicPr>
          <p:blipFill>
            <a:blip r:embed="rId16">
              <a:alphaModFix/>
            </a:blip>
            <a:stretch>
              <a:fillRect/>
            </a:stretch>
          </p:blipFill>
          <p:spPr>
            <a:xfrm>
              <a:off x="5853276" y="2370238"/>
              <a:ext cx="698930" cy="512200"/>
            </a:xfrm>
            <a:prstGeom prst="rect">
              <a:avLst/>
            </a:prstGeom>
            <a:noFill/>
            <a:ln>
              <a:noFill/>
            </a:ln>
          </p:spPr>
        </p:pic>
        <p:pic>
          <p:nvPicPr>
            <p:cNvPr id="638" name="Google Shape;638;p63"/>
            <p:cNvPicPr preferRelativeResize="0"/>
            <p:nvPr/>
          </p:nvPicPr>
          <p:blipFill>
            <a:blip r:embed="rId17">
              <a:alphaModFix/>
            </a:blip>
            <a:stretch>
              <a:fillRect/>
            </a:stretch>
          </p:blipFill>
          <p:spPr>
            <a:xfrm>
              <a:off x="1069632" y="3015884"/>
              <a:ext cx="599695" cy="685266"/>
            </a:xfrm>
            <a:prstGeom prst="rect">
              <a:avLst/>
            </a:prstGeom>
            <a:noFill/>
            <a:ln>
              <a:noFill/>
            </a:ln>
          </p:spPr>
        </p:pic>
        <p:pic>
          <p:nvPicPr>
            <p:cNvPr id="639" name="Google Shape;639;p63"/>
            <p:cNvPicPr preferRelativeResize="0"/>
            <p:nvPr/>
          </p:nvPicPr>
          <p:blipFill>
            <a:blip r:embed="rId18">
              <a:alphaModFix/>
            </a:blip>
            <a:stretch>
              <a:fillRect/>
            </a:stretch>
          </p:blipFill>
          <p:spPr>
            <a:xfrm>
              <a:off x="1826802" y="3084570"/>
              <a:ext cx="720492" cy="559113"/>
            </a:xfrm>
            <a:prstGeom prst="rect">
              <a:avLst/>
            </a:prstGeom>
            <a:noFill/>
            <a:ln>
              <a:noFill/>
            </a:ln>
          </p:spPr>
        </p:pic>
        <p:pic>
          <p:nvPicPr>
            <p:cNvPr id="640" name="Google Shape;640;p63"/>
            <p:cNvPicPr preferRelativeResize="0"/>
            <p:nvPr/>
          </p:nvPicPr>
          <p:blipFill>
            <a:blip r:embed="rId19">
              <a:alphaModFix/>
            </a:blip>
            <a:stretch>
              <a:fillRect/>
            </a:stretch>
          </p:blipFill>
          <p:spPr>
            <a:xfrm>
              <a:off x="2657561" y="3127689"/>
              <a:ext cx="625580" cy="526583"/>
            </a:xfrm>
            <a:prstGeom prst="rect">
              <a:avLst/>
            </a:prstGeom>
            <a:noFill/>
            <a:ln>
              <a:noFill/>
            </a:ln>
          </p:spPr>
        </p:pic>
        <p:pic>
          <p:nvPicPr>
            <p:cNvPr id="641" name="Google Shape;641;p63"/>
            <p:cNvPicPr preferRelativeResize="0"/>
            <p:nvPr/>
          </p:nvPicPr>
          <p:blipFill>
            <a:blip r:embed="rId20">
              <a:alphaModFix/>
            </a:blip>
            <a:stretch>
              <a:fillRect/>
            </a:stretch>
          </p:blipFill>
          <p:spPr>
            <a:xfrm>
              <a:off x="3362711" y="3072737"/>
              <a:ext cx="1016924" cy="569019"/>
            </a:xfrm>
            <a:prstGeom prst="rect">
              <a:avLst/>
            </a:prstGeom>
            <a:noFill/>
            <a:ln>
              <a:noFill/>
            </a:ln>
          </p:spPr>
        </p:pic>
        <p:pic>
          <p:nvPicPr>
            <p:cNvPr id="642" name="Google Shape;642;p63"/>
            <p:cNvPicPr preferRelativeResize="0"/>
            <p:nvPr/>
          </p:nvPicPr>
          <p:blipFill>
            <a:blip r:embed="rId21">
              <a:alphaModFix/>
            </a:blip>
            <a:stretch>
              <a:fillRect/>
            </a:stretch>
          </p:blipFill>
          <p:spPr>
            <a:xfrm>
              <a:off x="6769510" y="1579123"/>
              <a:ext cx="625591" cy="619828"/>
            </a:xfrm>
            <a:prstGeom prst="rect">
              <a:avLst/>
            </a:prstGeom>
            <a:noFill/>
            <a:ln>
              <a:noFill/>
            </a:ln>
          </p:spPr>
        </p:pic>
        <p:pic>
          <p:nvPicPr>
            <p:cNvPr id="643" name="Google Shape;643;p63"/>
            <p:cNvPicPr preferRelativeResize="0"/>
            <p:nvPr/>
          </p:nvPicPr>
          <p:blipFill>
            <a:blip r:embed="rId22">
              <a:alphaModFix/>
            </a:blip>
            <a:stretch>
              <a:fillRect/>
            </a:stretch>
          </p:blipFill>
          <p:spPr>
            <a:xfrm>
              <a:off x="7582203" y="1575580"/>
              <a:ext cx="525317" cy="626927"/>
            </a:xfrm>
            <a:prstGeom prst="rect">
              <a:avLst/>
            </a:prstGeom>
            <a:noFill/>
            <a:ln>
              <a:noFill/>
            </a:ln>
          </p:spPr>
        </p:pic>
        <p:pic>
          <p:nvPicPr>
            <p:cNvPr id="644" name="Google Shape;644;p63"/>
            <p:cNvPicPr preferRelativeResize="0"/>
            <p:nvPr/>
          </p:nvPicPr>
          <p:blipFill>
            <a:blip r:embed="rId23">
              <a:alphaModFix/>
            </a:blip>
            <a:stretch>
              <a:fillRect/>
            </a:stretch>
          </p:blipFill>
          <p:spPr>
            <a:xfrm>
              <a:off x="6760486" y="2328799"/>
              <a:ext cx="525324" cy="668337"/>
            </a:xfrm>
            <a:prstGeom prst="rect">
              <a:avLst/>
            </a:prstGeom>
            <a:noFill/>
            <a:ln>
              <a:noFill/>
            </a:ln>
          </p:spPr>
        </p:pic>
        <p:pic>
          <p:nvPicPr>
            <p:cNvPr id="645" name="Google Shape;645;p63"/>
            <p:cNvPicPr preferRelativeResize="0"/>
            <p:nvPr/>
          </p:nvPicPr>
          <p:blipFill>
            <a:blip r:embed="rId24">
              <a:alphaModFix/>
            </a:blip>
            <a:stretch>
              <a:fillRect/>
            </a:stretch>
          </p:blipFill>
          <p:spPr>
            <a:xfrm>
              <a:off x="7494089" y="2328794"/>
              <a:ext cx="668723" cy="607349"/>
            </a:xfrm>
            <a:prstGeom prst="rect">
              <a:avLst/>
            </a:prstGeom>
            <a:noFill/>
            <a:ln>
              <a:noFill/>
            </a:ln>
          </p:spPr>
        </p:pic>
        <p:pic>
          <p:nvPicPr>
            <p:cNvPr id="646" name="Google Shape;646;p63"/>
            <p:cNvPicPr preferRelativeResize="0"/>
            <p:nvPr/>
          </p:nvPicPr>
          <p:blipFill>
            <a:blip r:embed="rId25">
              <a:alphaModFix/>
            </a:blip>
            <a:stretch>
              <a:fillRect/>
            </a:stretch>
          </p:blipFill>
          <p:spPr>
            <a:xfrm>
              <a:off x="4518898" y="3131285"/>
              <a:ext cx="525324" cy="492163"/>
            </a:xfrm>
            <a:prstGeom prst="rect">
              <a:avLst/>
            </a:prstGeom>
            <a:noFill/>
            <a:ln>
              <a:noFill/>
            </a:ln>
          </p:spPr>
        </p:pic>
        <p:pic>
          <p:nvPicPr>
            <p:cNvPr id="647" name="Google Shape;647;p63"/>
            <p:cNvPicPr preferRelativeResize="0"/>
            <p:nvPr/>
          </p:nvPicPr>
          <p:blipFill>
            <a:blip r:embed="rId26">
              <a:alphaModFix/>
            </a:blip>
            <a:stretch>
              <a:fillRect/>
            </a:stretch>
          </p:blipFill>
          <p:spPr>
            <a:xfrm>
              <a:off x="5147755" y="3131285"/>
              <a:ext cx="625592" cy="438824"/>
            </a:xfrm>
            <a:prstGeom prst="rect">
              <a:avLst/>
            </a:prstGeom>
            <a:noFill/>
            <a:ln>
              <a:noFill/>
            </a:ln>
          </p:spPr>
        </p:pic>
        <p:pic>
          <p:nvPicPr>
            <p:cNvPr id="648" name="Google Shape;648;p63"/>
            <p:cNvPicPr preferRelativeResize="0"/>
            <p:nvPr/>
          </p:nvPicPr>
          <p:blipFill>
            <a:blip r:embed="rId27">
              <a:alphaModFix/>
            </a:blip>
            <a:stretch>
              <a:fillRect/>
            </a:stretch>
          </p:blipFill>
          <p:spPr>
            <a:xfrm>
              <a:off x="5912610" y="3131285"/>
              <a:ext cx="720490" cy="477651"/>
            </a:xfrm>
            <a:prstGeom prst="rect">
              <a:avLst/>
            </a:prstGeom>
            <a:noFill/>
            <a:ln>
              <a:noFill/>
            </a:ln>
          </p:spPr>
        </p:pic>
        <p:pic>
          <p:nvPicPr>
            <p:cNvPr id="649" name="Google Shape;649;p63"/>
            <p:cNvPicPr preferRelativeResize="0"/>
            <p:nvPr/>
          </p:nvPicPr>
          <p:blipFill>
            <a:blip r:embed="rId28">
              <a:alphaModFix/>
            </a:blip>
            <a:stretch>
              <a:fillRect/>
            </a:stretch>
          </p:blipFill>
          <p:spPr>
            <a:xfrm>
              <a:off x="6772364" y="3131285"/>
              <a:ext cx="698924" cy="459353"/>
            </a:xfrm>
            <a:prstGeom prst="rect">
              <a:avLst/>
            </a:prstGeom>
            <a:noFill/>
            <a:ln>
              <a:noFill/>
            </a:ln>
          </p:spPr>
        </p:pic>
        <p:pic>
          <p:nvPicPr>
            <p:cNvPr id="650" name="Google Shape;650;p63"/>
            <p:cNvPicPr preferRelativeResize="0"/>
            <p:nvPr/>
          </p:nvPicPr>
          <p:blipFill>
            <a:blip r:embed="rId29">
              <a:alphaModFix/>
            </a:blip>
            <a:stretch>
              <a:fillRect/>
            </a:stretch>
          </p:blipFill>
          <p:spPr>
            <a:xfrm>
              <a:off x="7537213" y="3062429"/>
              <a:ext cx="625591" cy="576081"/>
            </a:xfrm>
            <a:prstGeom prst="rect">
              <a:avLst/>
            </a:prstGeom>
            <a:noFill/>
            <a:ln>
              <a:noFill/>
            </a:ln>
          </p:spPr>
        </p:pic>
        <p:pic>
          <p:nvPicPr>
            <p:cNvPr id="651" name="Google Shape;651;p63"/>
            <p:cNvPicPr preferRelativeResize="0"/>
            <p:nvPr/>
          </p:nvPicPr>
          <p:blipFill>
            <a:blip r:embed="rId30">
              <a:alphaModFix/>
            </a:blip>
            <a:stretch>
              <a:fillRect/>
            </a:stretch>
          </p:blipFill>
          <p:spPr>
            <a:xfrm>
              <a:off x="1076225" y="3844653"/>
              <a:ext cx="795969" cy="327266"/>
            </a:xfrm>
            <a:prstGeom prst="rect">
              <a:avLst/>
            </a:prstGeom>
            <a:noFill/>
            <a:ln>
              <a:noFill/>
            </a:ln>
          </p:spPr>
        </p:pic>
        <p:pic>
          <p:nvPicPr>
            <p:cNvPr id="652" name="Google Shape;652;p63"/>
            <p:cNvPicPr preferRelativeResize="0"/>
            <p:nvPr/>
          </p:nvPicPr>
          <p:blipFill>
            <a:blip r:embed="rId31">
              <a:alphaModFix/>
            </a:blip>
            <a:stretch>
              <a:fillRect/>
            </a:stretch>
          </p:blipFill>
          <p:spPr>
            <a:xfrm>
              <a:off x="1967302" y="3775735"/>
              <a:ext cx="563015" cy="465101"/>
            </a:xfrm>
            <a:prstGeom prst="rect">
              <a:avLst/>
            </a:prstGeom>
            <a:noFill/>
            <a:ln>
              <a:noFill/>
            </a:ln>
          </p:spPr>
        </p:pic>
        <p:pic>
          <p:nvPicPr>
            <p:cNvPr id="653" name="Google Shape;653;p63"/>
            <p:cNvPicPr preferRelativeResize="0"/>
            <p:nvPr/>
          </p:nvPicPr>
          <p:blipFill>
            <a:blip r:embed="rId32">
              <a:alphaModFix/>
            </a:blip>
            <a:stretch>
              <a:fillRect/>
            </a:stretch>
          </p:blipFill>
          <p:spPr>
            <a:xfrm>
              <a:off x="2625409" y="3828859"/>
              <a:ext cx="1076526" cy="358845"/>
            </a:xfrm>
            <a:prstGeom prst="rect">
              <a:avLst/>
            </a:prstGeom>
            <a:noFill/>
            <a:ln>
              <a:noFill/>
            </a:ln>
          </p:spPr>
        </p:pic>
        <p:pic>
          <p:nvPicPr>
            <p:cNvPr id="654" name="Google Shape;654;p63"/>
            <p:cNvPicPr preferRelativeResize="0"/>
            <p:nvPr/>
          </p:nvPicPr>
          <p:blipFill>
            <a:blip r:embed="rId33">
              <a:alphaModFix/>
            </a:blip>
            <a:stretch>
              <a:fillRect/>
            </a:stretch>
          </p:blipFill>
          <p:spPr>
            <a:xfrm>
              <a:off x="3797049" y="3781633"/>
              <a:ext cx="795969" cy="432216"/>
            </a:xfrm>
            <a:prstGeom prst="rect">
              <a:avLst/>
            </a:prstGeom>
            <a:noFill/>
            <a:ln>
              <a:noFill/>
            </a:ln>
          </p:spPr>
        </p:pic>
        <p:pic>
          <p:nvPicPr>
            <p:cNvPr id="655" name="Google Shape;655;p63"/>
            <p:cNvPicPr preferRelativeResize="0"/>
            <p:nvPr/>
          </p:nvPicPr>
          <p:blipFill>
            <a:blip r:embed="rId34">
              <a:alphaModFix/>
            </a:blip>
            <a:stretch>
              <a:fillRect/>
            </a:stretch>
          </p:blipFill>
          <p:spPr>
            <a:xfrm>
              <a:off x="4688118" y="3781633"/>
              <a:ext cx="726064" cy="542817"/>
            </a:xfrm>
            <a:prstGeom prst="rect">
              <a:avLst/>
            </a:prstGeom>
            <a:noFill/>
            <a:ln>
              <a:noFill/>
            </a:ln>
          </p:spPr>
        </p:pic>
        <p:pic>
          <p:nvPicPr>
            <p:cNvPr id="656" name="Google Shape;656;p63"/>
            <p:cNvPicPr preferRelativeResize="0"/>
            <p:nvPr/>
          </p:nvPicPr>
          <p:blipFill>
            <a:blip r:embed="rId35">
              <a:alphaModFix/>
            </a:blip>
            <a:stretch>
              <a:fillRect/>
            </a:stretch>
          </p:blipFill>
          <p:spPr>
            <a:xfrm>
              <a:off x="5509285" y="3748375"/>
              <a:ext cx="915191" cy="490246"/>
            </a:xfrm>
            <a:prstGeom prst="rect">
              <a:avLst/>
            </a:prstGeom>
            <a:noFill/>
            <a:ln>
              <a:noFill/>
            </a:ln>
          </p:spPr>
        </p:pic>
        <p:pic>
          <p:nvPicPr>
            <p:cNvPr id="657" name="Google Shape;657;p63"/>
            <p:cNvPicPr preferRelativeResize="0"/>
            <p:nvPr/>
          </p:nvPicPr>
          <p:blipFill>
            <a:blip r:embed="rId36">
              <a:alphaModFix/>
            </a:blip>
            <a:stretch>
              <a:fillRect/>
            </a:stretch>
          </p:blipFill>
          <p:spPr>
            <a:xfrm>
              <a:off x="6519584" y="3820964"/>
              <a:ext cx="915191" cy="345070"/>
            </a:xfrm>
            <a:prstGeom prst="rect">
              <a:avLst/>
            </a:prstGeom>
            <a:noFill/>
            <a:ln>
              <a:noFill/>
            </a:ln>
          </p:spPr>
        </p:pic>
        <p:pic>
          <p:nvPicPr>
            <p:cNvPr id="658" name="Google Shape;658;p63"/>
            <p:cNvPicPr preferRelativeResize="0"/>
            <p:nvPr/>
          </p:nvPicPr>
          <p:blipFill>
            <a:blip r:embed="rId37">
              <a:alphaModFix/>
            </a:blip>
            <a:stretch>
              <a:fillRect/>
            </a:stretch>
          </p:blipFill>
          <p:spPr>
            <a:xfrm>
              <a:off x="7529875" y="3823617"/>
              <a:ext cx="720500" cy="458845"/>
            </a:xfrm>
            <a:prstGeom prst="rect">
              <a:avLst/>
            </a:prstGeom>
            <a:noFill/>
            <a:ln>
              <a:noFill/>
            </a:ln>
          </p:spPr>
        </p:pic>
        <p:pic>
          <p:nvPicPr>
            <p:cNvPr id="659" name="Google Shape;659;p63"/>
            <p:cNvPicPr preferRelativeResize="0"/>
            <p:nvPr/>
          </p:nvPicPr>
          <p:blipFill>
            <a:blip r:embed="rId38">
              <a:alphaModFix/>
            </a:blip>
            <a:stretch>
              <a:fillRect/>
            </a:stretch>
          </p:blipFill>
          <p:spPr>
            <a:xfrm>
              <a:off x="3913525" y="4282448"/>
              <a:ext cx="563025" cy="409197"/>
            </a:xfrm>
            <a:prstGeom prst="rect">
              <a:avLst/>
            </a:prstGeom>
            <a:noFill/>
            <a:ln>
              <a:noFill/>
            </a:ln>
          </p:spPr>
        </p:pic>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64"/>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Just Keep Folding</a:t>
            </a:r>
            <a:endParaRPr b="0" sz="2700">
              <a:solidFill>
                <a:srgbClr val="595959"/>
              </a:solidFill>
              <a:latin typeface="Hepta Slab"/>
              <a:ea typeface="Hepta Slab"/>
              <a:cs typeface="Hepta Slab"/>
              <a:sym typeface="Hepta Slab"/>
            </a:endParaRPr>
          </a:p>
        </p:txBody>
      </p:sp>
      <p:sp>
        <p:nvSpPr>
          <p:cNvPr id="665" name="Google Shape;665;p6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6" name="Google Shape;666;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667" name="Google Shape;667;p64"/>
          <p:cNvSpPr txBox="1"/>
          <p:nvPr/>
        </p:nvSpPr>
        <p:spPr>
          <a:xfrm>
            <a:off x="518950" y="1267900"/>
            <a:ext cx="35592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300">
                <a:latin typeface="Quicksand"/>
                <a:ea typeface="Quicksand"/>
                <a:cs typeface="Quicksand"/>
                <a:sym typeface="Quicksand"/>
              </a:rPr>
              <a:t>Priya is folding paper of different shapes along their lines of symmetry. She keeps folding each one until the folded shape has no more lines of symmetry.</a:t>
            </a:r>
            <a:endParaRPr sz="1300">
              <a:latin typeface="Quicksand"/>
              <a:ea typeface="Quicksand"/>
              <a:cs typeface="Quicksand"/>
              <a:sym typeface="Quicksand"/>
            </a:endParaRPr>
          </a:p>
        </p:txBody>
      </p:sp>
      <p:pic>
        <p:nvPicPr>
          <p:cNvPr id="668" name="Google Shape;668;p64"/>
          <p:cNvPicPr preferRelativeResize="0"/>
          <p:nvPr/>
        </p:nvPicPr>
        <p:blipFill>
          <a:blip r:embed="rId3">
            <a:alphaModFix/>
          </a:blip>
          <a:stretch>
            <a:fillRect/>
          </a:stretch>
        </p:blipFill>
        <p:spPr>
          <a:xfrm>
            <a:off x="518950" y="2405500"/>
            <a:ext cx="3559200" cy="1087739"/>
          </a:xfrm>
          <a:prstGeom prst="rect">
            <a:avLst/>
          </a:prstGeom>
          <a:noFill/>
          <a:ln>
            <a:noFill/>
          </a:ln>
        </p:spPr>
      </p:pic>
      <p:sp>
        <p:nvSpPr>
          <p:cNvPr id="669" name="Google Shape;669;p64"/>
          <p:cNvSpPr txBox="1"/>
          <p:nvPr/>
        </p:nvSpPr>
        <p:spPr>
          <a:xfrm>
            <a:off x="4351275" y="1643550"/>
            <a:ext cx="4280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How many times can she fold each shape before she can no longer continue?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What do you notice about each folded shape when it can no longer be folded?</a:t>
            </a:r>
            <a:endParaRPr>
              <a:latin typeface="Quicksand"/>
              <a:ea typeface="Quicksand"/>
              <a:cs typeface="Quicksand"/>
              <a:sym typeface="Quicksa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65"/>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675" name="Google Shape;675;p65"/>
          <p:cNvPicPr preferRelativeResize="0"/>
          <p:nvPr/>
        </p:nvPicPr>
        <p:blipFill rotWithShape="1">
          <a:blip r:embed="rId3">
            <a:alphaModFix/>
          </a:blip>
          <a:srcRect b="0" l="21370" r="22481" t="0"/>
          <a:stretch/>
        </p:blipFill>
        <p:spPr>
          <a:xfrm>
            <a:off x="3645862" y="3238026"/>
            <a:ext cx="1289551" cy="1444500"/>
          </a:xfrm>
          <a:prstGeom prst="rect">
            <a:avLst/>
          </a:prstGeom>
          <a:noFill/>
          <a:ln>
            <a:noFill/>
          </a:ln>
        </p:spPr>
      </p:pic>
      <p:sp>
        <p:nvSpPr>
          <p:cNvPr id="676" name="Google Shape;676;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677" name="Google Shape;677;p65"/>
          <p:cNvGrpSpPr/>
          <p:nvPr/>
        </p:nvGrpSpPr>
        <p:grpSpPr>
          <a:xfrm>
            <a:off x="482034" y="2645925"/>
            <a:ext cx="2852566" cy="1669871"/>
            <a:chOff x="1095373" y="1712309"/>
            <a:chExt cx="2612240" cy="2238133"/>
          </a:xfrm>
        </p:grpSpPr>
        <p:sp>
          <p:nvSpPr>
            <p:cNvPr id="678" name="Google Shape;678;p65"/>
            <p:cNvSpPr/>
            <p:nvPr/>
          </p:nvSpPr>
          <p:spPr>
            <a:xfrm flipH="1">
              <a:off x="1095373" y="1712309"/>
              <a:ext cx="2612240" cy="22381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65"/>
            <p:cNvSpPr txBox="1"/>
            <p:nvPr/>
          </p:nvSpPr>
          <p:spPr>
            <a:xfrm>
              <a:off x="1323292" y="1950609"/>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a:t>
              </a:r>
              <a:r>
                <a:rPr b="1" lang="en" sz="1200">
                  <a:latin typeface="Quicksand"/>
                  <a:ea typeface="Quicksand"/>
                  <a:cs typeface="Quicksand"/>
                  <a:sym typeface="Quicksand"/>
                </a:rPr>
                <a:t>n both figures, there’s a line t</a:t>
              </a:r>
              <a:r>
                <a:rPr b="1" lang="en" sz="1200">
                  <a:latin typeface="Quicksand"/>
                  <a:ea typeface="Quicksand"/>
                  <a:cs typeface="Quicksand"/>
                  <a:sym typeface="Quicksand"/>
                </a:rPr>
                <a:t>h</a:t>
              </a:r>
              <a:r>
                <a:rPr b="1" lang="en" sz="1200">
                  <a:latin typeface="Quicksand"/>
                  <a:ea typeface="Quicksand"/>
                  <a:cs typeface="Quicksand"/>
                  <a:sym typeface="Quicksand"/>
                </a:rPr>
                <a:t>at creates two identical triangles. Why does the first figure have line symmetry but the other doesn’t?</a:t>
              </a:r>
              <a:endParaRPr b="1" sz="1200">
                <a:latin typeface="Quicksand"/>
                <a:ea typeface="Quicksand"/>
                <a:cs typeface="Quicksand"/>
                <a:sym typeface="Quicksand"/>
              </a:endParaRPr>
            </a:p>
          </p:txBody>
        </p:sp>
      </p:grpSp>
      <p:sp>
        <p:nvSpPr>
          <p:cNvPr id="680" name="Google Shape;680;p65"/>
          <p:cNvSpPr txBox="1"/>
          <p:nvPr/>
        </p:nvSpPr>
        <p:spPr>
          <a:xfrm>
            <a:off x="482025" y="502050"/>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found lines of symmetry in two-dimensional figures.” Display the two parallelograms from the first activity.</a:t>
            </a:r>
            <a:endParaRPr sz="2000">
              <a:latin typeface="Quicksand"/>
              <a:ea typeface="Quicksand"/>
              <a:cs typeface="Quicksand"/>
              <a:sym typeface="Quicksand"/>
            </a:endParaRPr>
          </a:p>
        </p:txBody>
      </p:sp>
      <p:grpSp>
        <p:nvGrpSpPr>
          <p:cNvPr id="681" name="Google Shape;681;p65"/>
          <p:cNvGrpSpPr/>
          <p:nvPr/>
        </p:nvGrpSpPr>
        <p:grpSpPr>
          <a:xfrm>
            <a:off x="5246679" y="2507141"/>
            <a:ext cx="3360624" cy="1444493"/>
            <a:chOff x="6369848" y="1730863"/>
            <a:chExt cx="2201378" cy="1444493"/>
          </a:xfrm>
        </p:grpSpPr>
        <p:sp>
          <p:nvSpPr>
            <p:cNvPr id="682" name="Google Shape;682;p65"/>
            <p:cNvSpPr/>
            <p:nvPr/>
          </p:nvSpPr>
          <p:spPr>
            <a:xfrm>
              <a:off x="6369848" y="1730863"/>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65"/>
            <p:cNvSpPr txBox="1"/>
            <p:nvPr/>
          </p:nvSpPr>
          <p:spPr>
            <a:xfrm>
              <a:off x="6732829" y="1878988"/>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Not all lines that divide a figure into two identical halves are lines of symmetry</a:t>
              </a:r>
              <a:endParaRPr b="1" sz="1300">
                <a:latin typeface="Quicksand"/>
                <a:ea typeface="Quicksand"/>
                <a:cs typeface="Quicksand"/>
                <a:sym typeface="Quicksand"/>
              </a:endParaRPr>
            </a:p>
          </p:txBody>
        </p:sp>
      </p:grpSp>
      <p:pic>
        <p:nvPicPr>
          <p:cNvPr id="684" name="Google Shape;684;p65"/>
          <p:cNvPicPr preferRelativeResize="0"/>
          <p:nvPr/>
        </p:nvPicPr>
        <p:blipFill>
          <a:blip r:embed="rId4">
            <a:alphaModFix/>
          </a:blip>
          <a:stretch>
            <a:fillRect/>
          </a:stretch>
        </p:blipFill>
        <p:spPr>
          <a:xfrm>
            <a:off x="2673250" y="1352097"/>
            <a:ext cx="2518275" cy="12438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88" name="Shape 688"/>
        <p:cNvGrpSpPr/>
        <p:nvPr/>
      </p:nvGrpSpPr>
      <p:grpSpPr>
        <a:xfrm>
          <a:off x="0" y="0"/>
          <a:ext cx="0" cy="0"/>
          <a:chOff x="0" y="0"/>
          <a:chExt cx="0" cy="0"/>
        </a:xfrm>
      </p:grpSpPr>
      <p:sp>
        <p:nvSpPr>
          <p:cNvPr id="689" name="Google Shape;689;p66"/>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Symmetry in Figures </a:t>
            </a:r>
            <a:endParaRPr sz="4000">
              <a:latin typeface="Hepta Slab"/>
              <a:ea typeface="Hepta Slab"/>
              <a:cs typeface="Hepta Slab"/>
              <a:sym typeface="Hepta Slab"/>
            </a:endParaRPr>
          </a:p>
          <a:p>
            <a:pPr indent="0" lvl="0" marL="0" rtl="0" algn="ctr">
              <a:spcBef>
                <a:spcPts val="0"/>
              </a:spcBef>
              <a:spcAft>
                <a:spcPts val="0"/>
              </a:spcAft>
              <a:buNone/>
            </a:pPr>
            <a:r>
              <a:rPr lang="en" sz="4000">
                <a:latin typeface="Hepta Slab"/>
                <a:ea typeface="Hepta Slab"/>
                <a:cs typeface="Hepta Slab"/>
                <a:sym typeface="Hepta Slab"/>
              </a:rPr>
              <a:t>(Part 2)</a:t>
            </a:r>
            <a:endParaRPr sz="4000">
              <a:latin typeface="Hepta Slab"/>
              <a:ea typeface="Hepta Slab"/>
              <a:cs typeface="Hepta Slab"/>
              <a:sym typeface="Hepta Slab"/>
            </a:endParaRPr>
          </a:p>
        </p:txBody>
      </p:sp>
      <p:sp>
        <p:nvSpPr>
          <p:cNvPr id="690" name="Google Shape;690;p66"/>
          <p:cNvSpPr txBox="1"/>
          <p:nvPr/>
        </p:nvSpPr>
        <p:spPr>
          <a:xfrm>
            <a:off x="2698200" y="2826625"/>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draw some figures that have lines of symmetry.</a:t>
            </a:r>
            <a:endParaRPr>
              <a:latin typeface="Quicksand"/>
              <a:ea typeface="Quicksand"/>
              <a:cs typeface="Quicksand"/>
              <a:sym typeface="Quicksand"/>
            </a:endParaRPr>
          </a:p>
        </p:txBody>
      </p:sp>
      <p:sp>
        <p:nvSpPr>
          <p:cNvPr id="691" name="Google Shape;691;p66"/>
          <p:cNvSpPr/>
          <p:nvPr/>
        </p:nvSpPr>
        <p:spPr>
          <a:xfrm>
            <a:off x="2185452" y="2826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6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4.G.A.2, 4.G.A.3, 4.NBT.B.5</a:t>
            </a:r>
            <a:endParaRPr sz="1100">
              <a:latin typeface="Quicksand"/>
              <a:ea typeface="Quicksand"/>
              <a:cs typeface="Quicksand"/>
              <a:sym typeface="Quicksand"/>
            </a:endParaRPr>
          </a:p>
        </p:txBody>
      </p:sp>
      <p:sp>
        <p:nvSpPr>
          <p:cNvPr id="693" name="Google Shape;693;p66"/>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67"/>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Keeping Track</a:t>
            </a:r>
            <a:endParaRPr b="0" sz="3000">
              <a:solidFill>
                <a:srgbClr val="595959"/>
              </a:solidFill>
              <a:latin typeface="Hepta Slab"/>
              <a:ea typeface="Hepta Slab"/>
              <a:cs typeface="Hepta Slab"/>
              <a:sym typeface="Hepta Slab"/>
            </a:endParaRPr>
          </a:p>
        </p:txBody>
      </p:sp>
      <p:sp>
        <p:nvSpPr>
          <p:cNvPr id="699" name="Google Shape;699;p6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00" name="Google Shape;700;p67"/>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67"/>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sp>
        <p:nvSpPr>
          <p:cNvPr id="702" name="Google Shape;702;p67"/>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67"/>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704" name="Google Shape;704;p67"/>
          <p:cNvPicPr preferRelativeResize="0"/>
          <p:nvPr/>
        </p:nvPicPr>
        <p:blipFill>
          <a:blip r:embed="rId3">
            <a:alphaModFix/>
          </a:blip>
          <a:stretch>
            <a:fillRect/>
          </a:stretch>
        </p:blipFill>
        <p:spPr>
          <a:xfrm>
            <a:off x="2805800" y="2068082"/>
            <a:ext cx="3667125" cy="6191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6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Keeping Track</a:t>
            </a:r>
            <a:endParaRPr b="0" sz="3000">
              <a:solidFill>
                <a:srgbClr val="595959"/>
              </a:solidFill>
              <a:latin typeface="Hepta Slab"/>
              <a:ea typeface="Hepta Slab"/>
              <a:cs typeface="Hepta Slab"/>
              <a:sym typeface="Hepta Slab"/>
            </a:endParaRPr>
          </a:p>
        </p:txBody>
      </p:sp>
      <p:sp>
        <p:nvSpPr>
          <p:cNvPr id="710" name="Google Shape;710;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1" name="Google Shape;711;p68"/>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68"/>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sp>
        <p:nvSpPr>
          <p:cNvPr id="713" name="Google Shape;713;p68"/>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68"/>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715" name="Google Shape;715;p68"/>
          <p:cNvPicPr preferRelativeResize="0"/>
          <p:nvPr/>
        </p:nvPicPr>
        <p:blipFill>
          <a:blip r:embed="rId3">
            <a:alphaModFix/>
          </a:blip>
          <a:stretch>
            <a:fillRect/>
          </a:stretch>
        </p:blipFill>
        <p:spPr>
          <a:xfrm>
            <a:off x="3143250" y="2054482"/>
            <a:ext cx="2857500" cy="657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6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Keeping Track</a:t>
            </a:r>
            <a:endParaRPr b="0" sz="3000">
              <a:solidFill>
                <a:srgbClr val="595959"/>
              </a:solidFill>
              <a:latin typeface="Hepta Slab"/>
              <a:ea typeface="Hepta Slab"/>
              <a:cs typeface="Hepta Slab"/>
              <a:sym typeface="Hepta Slab"/>
            </a:endParaRPr>
          </a:p>
        </p:txBody>
      </p:sp>
      <p:sp>
        <p:nvSpPr>
          <p:cNvPr id="721" name="Google Shape;721;p6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22" name="Google Shape;722;p69"/>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69"/>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sp>
        <p:nvSpPr>
          <p:cNvPr id="724" name="Google Shape;724;p69"/>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69"/>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726" name="Google Shape;726;p69"/>
          <p:cNvPicPr preferRelativeResize="0"/>
          <p:nvPr/>
        </p:nvPicPr>
        <p:blipFill>
          <a:blip r:embed="rId3">
            <a:alphaModFix/>
          </a:blip>
          <a:stretch>
            <a:fillRect/>
          </a:stretch>
        </p:blipFill>
        <p:spPr>
          <a:xfrm>
            <a:off x="2343150" y="2200282"/>
            <a:ext cx="5162550" cy="7429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70"/>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Keeping Track</a:t>
            </a:r>
            <a:endParaRPr b="0" sz="3000">
              <a:solidFill>
                <a:srgbClr val="595959"/>
              </a:solidFill>
              <a:latin typeface="Hepta Slab"/>
              <a:ea typeface="Hepta Slab"/>
              <a:cs typeface="Hepta Slab"/>
              <a:sym typeface="Hepta Slab"/>
            </a:endParaRPr>
          </a:p>
        </p:txBody>
      </p:sp>
      <p:sp>
        <p:nvSpPr>
          <p:cNvPr id="732" name="Google Shape;732;p7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33" name="Google Shape;733;p70"/>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0"/>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mentally.</a:t>
            </a:r>
            <a:endParaRPr b="1" sz="1600">
              <a:solidFill>
                <a:srgbClr val="434343"/>
              </a:solidFill>
              <a:latin typeface="Caveat Brush"/>
              <a:ea typeface="Caveat Brush"/>
              <a:cs typeface="Caveat Brush"/>
              <a:sym typeface="Caveat Brush"/>
            </a:endParaRPr>
          </a:p>
        </p:txBody>
      </p:sp>
      <p:sp>
        <p:nvSpPr>
          <p:cNvPr id="735" name="Google Shape;735;p70"/>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0"/>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737" name="Google Shape;737;p70"/>
          <p:cNvPicPr preferRelativeResize="0"/>
          <p:nvPr/>
        </p:nvPicPr>
        <p:blipFill>
          <a:blip r:embed="rId3">
            <a:alphaModFix/>
          </a:blip>
          <a:stretch>
            <a:fillRect/>
          </a:stretch>
        </p:blipFill>
        <p:spPr>
          <a:xfrm>
            <a:off x="1995488" y="2353832"/>
            <a:ext cx="5153025" cy="638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71"/>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Half-Drawn Figures</a:t>
            </a:r>
            <a:endParaRPr b="0" sz="3400">
              <a:solidFill>
                <a:srgbClr val="595959"/>
              </a:solidFill>
              <a:latin typeface="Hepta Slab"/>
              <a:ea typeface="Hepta Slab"/>
              <a:cs typeface="Hepta Slab"/>
              <a:sym typeface="Hepta Slab"/>
            </a:endParaRPr>
          </a:p>
        </p:txBody>
      </p:sp>
      <p:sp>
        <p:nvSpPr>
          <p:cNvPr id="743" name="Google Shape;743;p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4" name="Google Shape;744;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45" name="Google Shape;745;p71"/>
          <p:cNvSpPr txBox="1"/>
          <p:nvPr/>
        </p:nvSpPr>
        <p:spPr>
          <a:xfrm>
            <a:off x="537975" y="1108750"/>
            <a:ext cx="4146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Each shaded triangle is half of a whole figure that has a line of symmetry shown by the dashed line.</a:t>
            </a:r>
            <a:endParaRPr sz="13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0" lvl="0" marL="457200" rtl="0" algn="l">
              <a:spcBef>
                <a:spcPts val="0"/>
              </a:spcBef>
              <a:spcAft>
                <a:spcPts val="0"/>
              </a:spcAft>
              <a:buNone/>
            </a:pPr>
            <a:r>
              <a:t/>
            </a:r>
            <a:endParaRPr sz="1300">
              <a:latin typeface="Quicksand"/>
              <a:ea typeface="Quicksand"/>
              <a:cs typeface="Quicksand"/>
              <a:sym typeface="Quicksand"/>
            </a:endParaRPr>
          </a:p>
        </p:txBody>
      </p:sp>
      <p:sp>
        <p:nvSpPr>
          <p:cNvPr id="746" name="Google Shape;746;p71"/>
          <p:cNvSpPr txBox="1"/>
          <p:nvPr/>
        </p:nvSpPr>
        <p:spPr>
          <a:xfrm>
            <a:off x="4853850" y="1186500"/>
            <a:ext cx="3765900" cy="320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Clare drew in some segments to show the missing half of each figure.</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Explain why each of Clare’s drawings doesn’t show the correct whole figure. Then, complete each missing half correctly.</a:t>
            </a:r>
            <a:endParaRPr>
              <a:latin typeface="Quicksand"/>
              <a:ea typeface="Quicksand"/>
              <a:cs typeface="Quicksand"/>
              <a:sym typeface="Quicksand"/>
            </a:endParaRPr>
          </a:p>
        </p:txBody>
      </p:sp>
      <p:pic>
        <p:nvPicPr>
          <p:cNvPr id="747" name="Google Shape;747;p71"/>
          <p:cNvPicPr preferRelativeResize="0"/>
          <p:nvPr/>
        </p:nvPicPr>
        <p:blipFill>
          <a:blip r:embed="rId3">
            <a:alphaModFix/>
          </a:blip>
          <a:stretch>
            <a:fillRect/>
          </a:stretch>
        </p:blipFill>
        <p:spPr>
          <a:xfrm>
            <a:off x="805550" y="1824525"/>
            <a:ext cx="3317075" cy="1686125"/>
          </a:xfrm>
          <a:prstGeom prst="rect">
            <a:avLst/>
          </a:prstGeom>
          <a:noFill/>
          <a:ln>
            <a:noFill/>
          </a:ln>
        </p:spPr>
      </p:pic>
      <p:pic>
        <p:nvPicPr>
          <p:cNvPr id="748" name="Google Shape;748;p71"/>
          <p:cNvPicPr preferRelativeResize="0"/>
          <p:nvPr/>
        </p:nvPicPr>
        <p:blipFill>
          <a:blip r:embed="rId4">
            <a:alphaModFix/>
          </a:blip>
          <a:stretch>
            <a:fillRect/>
          </a:stretch>
        </p:blipFill>
        <p:spPr>
          <a:xfrm>
            <a:off x="5296720" y="1820982"/>
            <a:ext cx="2880151" cy="15015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72"/>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Whole Picture?</a:t>
            </a:r>
            <a:endParaRPr b="0" sz="3400">
              <a:solidFill>
                <a:srgbClr val="595959"/>
              </a:solidFill>
              <a:latin typeface="Hepta Slab"/>
              <a:ea typeface="Hepta Slab"/>
              <a:cs typeface="Hepta Slab"/>
              <a:sym typeface="Hepta Slab"/>
            </a:endParaRPr>
          </a:p>
        </p:txBody>
      </p:sp>
      <p:sp>
        <p:nvSpPr>
          <p:cNvPr id="754" name="Google Shape;754;p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55" name="Google Shape;755;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56" name="Google Shape;756;p72"/>
          <p:cNvSpPr txBox="1"/>
          <p:nvPr/>
        </p:nvSpPr>
        <p:spPr>
          <a:xfrm>
            <a:off x="537975" y="1108750"/>
            <a:ext cx="7869000" cy="384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1. Here are three figures.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Each figure is half of a whole figure.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The dashed line is a line symmetry of that figure.</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Use patty paper to help you draw the whole figure.</a:t>
            </a:r>
            <a:endParaRPr sz="1700">
              <a:latin typeface="Quicksand"/>
              <a:ea typeface="Quicksand"/>
              <a:cs typeface="Quicksand"/>
              <a:sym typeface="Quicksand"/>
            </a:endParaRPr>
          </a:p>
          <a:p>
            <a:pPr indent="0" lvl="0" marL="457200" rtl="0" algn="l">
              <a:spcBef>
                <a:spcPts val="0"/>
              </a:spcBef>
              <a:spcAft>
                <a:spcPts val="0"/>
              </a:spcAft>
              <a:buNone/>
            </a:pPr>
            <a:r>
              <a:t/>
            </a:r>
            <a:endParaRPr sz="1700">
              <a:latin typeface="Quicksand"/>
              <a:ea typeface="Quicksand"/>
              <a:cs typeface="Quicksand"/>
              <a:sym typeface="Quicksand"/>
            </a:endParaRPr>
          </a:p>
        </p:txBody>
      </p:sp>
      <p:pic>
        <p:nvPicPr>
          <p:cNvPr id="757" name="Google Shape;757;p72"/>
          <p:cNvPicPr preferRelativeResize="0"/>
          <p:nvPr/>
        </p:nvPicPr>
        <p:blipFill>
          <a:blip r:embed="rId3">
            <a:alphaModFix/>
          </a:blip>
          <a:stretch>
            <a:fillRect/>
          </a:stretch>
        </p:blipFill>
        <p:spPr>
          <a:xfrm>
            <a:off x="2293073" y="2178950"/>
            <a:ext cx="4683700" cy="1707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73"/>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Whole Picture?</a:t>
            </a:r>
            <a:endParaRPr b="0" sz="3400">
              <a:solidFill>
                <a:srgbClr val="595959"/>
              </a:solidFill>
              <a:latin typeface="Hepta Slab"/>
              <a:ea typeface="Hepta Slab"/>
              <a:cs typeface="Hepta Slab"/>
              <a:sym typeface="Hepta Slab"/>
            </a:endParaRPr>
          </a:p>
        </p:txBody>
      </p:sp>
      <p:sp>
        <p:nvSpPr>
          <p:cNvPr id="763" name="Google Shape;763;p7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4" name="Google Shape;764;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65" name="Google Shape;765;p73"/>
          <p:cNvSpPr txBox="1"/>
          <p:nvPr/>
        </p:nvSpPr>
        <p:spPr>
          <a:xfrm>
            <a:off x="537975" y="1108750"/>
            <a:ext cx="7869000" cy="3324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2. Each figure on the grid is half of a whole figure that has a line of symmetry. The dashed line shows the line of symmetry </a:t>
            </a:r>
            <a:endParaRPr sz="1700">
              <a:latin typeface="Quicksand"/>
              <a:ea typeface="Quicksand"/>
              <a:cs typeface="Quicksand"/>
              <a:sym typeface="Quicksand"/>
            </a:endParaRPr>
          </a:p>
          <a:p>
            <a:pPr indent="0" lvl="0" marL="0" rtl="0" algn="ctr">
              <a:spcBef>
                <a:spcPts val="0"/>
              </a:spcBef>
              <a:spcAft>
                <a:spcPts val="0"/>
              </a:spcAft>
              <a:buNone/>
            </a:pPr>
            <a:r>
              <a:rPr lang="en" sz="1700">
                <a:latin typeface="Quicksand"/>
                <a:ea typeface="Quicksand"/>
                <a:cs typeface="Quicksand"/>
                <a:sym typeface="Quicksand"/>
              </a:rPr>
              <a:t>Use the grid to help you draw the whole figure. Be as precise as possible.</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457200" rtl="0" algn="l">
              <a:spcBef>
                <a:spcPts val="0"/>
              </a:spcBef>
              <a:spcAft>
                <a:spcPts val="0"/>
              </a:spcAft>
              <a:buNone/>
            </a:pPr>
            <a:r>
              <a:t/>
            </a:r>
            <a:endParaRPr sz="1700">
              <a:latin typeface="Quicksand"/>
              <a:ea typeface="Quicksand"/>
              <a:cs typeface="Quicksand"/>
              <a:sym typeface="Quicksand"/>
            </a:endParaRPr>
          </a:p>
        </p:txBody>
      </p:sp>
      <p:pic>
        <p:nvPicPr>
          <p:cNvPr id="766" name="Google Shape;766;p73"/>
          <p:cNvPicPr preferRelativeResize="0"/>
          <p:nvPr/>
        </p:nvPicPr>
        <p:blipFill>
          <a:blip r:embed="rId3">
            <a:alphaModFix/>
          </a:blip>
          <a:stretch>
            <a:fillRect/>
          </a:stretch>
        </p:blipFill>
        <p:spPr>
          <a:xfrm>
            <a:off x="1677150" y="2110750"/>
            <a:ext cx="5439375" cy="23226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74"/>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What’s the Whole Picture?</a:t>
            </a:r>
            <a:endParaRPr b="0" sz="3400">
              <a:solidFill>
                <a:srgbClr val="595959"/>
              </a:solidFill>
              <a:latin typeface="Hepta Slab"/>
              <a:ea typeface="Hepta Slab"/>
              <a:cs typeface="Hepta Slab"/>
              <a:sym typeface="Hepta Slab"/>
            </a:endParaRPr>
          </a:p>
        </p:txBody>
      </p:sp>
      <p:sp>
        <p:nvSpPr>
          <p:cNvPr id="772" name="Google Shape;772;p7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3" name="Google Shape;773;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74" name="Google Shape;774;p74"/>
          <p:cNvSpPr txBox="1"/>
          <p:nvPr/>
        </p:nvSpPr>
        <p:spPr>
          <a:xfrm>
            <a:off x="537975" y="1108750"/>
            <a:ext cx="7869000" cy="306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3. Here is another figure that is half of a whole figure with a vertical line of symmetry. Draw the whole figure. Be as precise as possible.</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457200" rtl="0" algn="l">
              <a:spcBef>
                <a:spcPts val="0"/>
              </a:spcBef>
              <a:spcAft>
                <a:spcPts val="0"/>
              </a:spcAft>
              <a:buNone/>
            </a:pPr>
            <a:r>
              <a:t/>
            </a:r>
            <a:endParaRPr sz="1700">
              <a:latin typeface="Quicksand"/>
              <a:ea typeface="Quicksand"/>
              <a:cs typeface="Quicksand"/>
              <a:sym typeface="Quicksand"/>
            </a:endParaRPr>
          </a:p>
        </p:txBody>
      </p:sp>
      <p:pic>
        <p:nvPicPr>
          <p:cNvPr id="775" name="Google Shape;775;p74"/>
          <p:cNvPicPr preferRelativeResize="0"/>
          <p:nvPr/>
        </p:nvPicPr>
        <p:blipFill>
          <a:blip r:embed="rId3">
            <a:alphaModFix/>
          </a:blip>
          <a:stretch>
            <a:fillRect/>
          </a:stretch>
        </p:blipFill>
        <p:spPr>
          <a:xfrm>
            <a:off x="3427625" y="1852631"/>
            <a:ext cx="1783900" cy="27041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75"/>
          <p:cNvSpPr txBox="1"/>
          <p:nvPr>
            <p:ph type="ctrTitle"/>
          </p:nvPr>
        </p:nvSpPr>
        <p:spPr>
          <a:xfrm>
            <a:off x="366050" y="2955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What Could the Whole Figure Be?</a:t>
            </a:r>
            <a:endParaRPr b="0" sz="3100">
              <a:solidFill>
                <a:srgbClr val="595959"/>
              </a:solidFill>
              <a:latin typeface="Hepta Slab"/>
              <a:ea typeface="Hepta Slab"/>
              <a:cs typeface="Hepta Slab"/>
              <a:sym typeface="Hepta Slab"/>
            </a:endParaRPr>
          </a:p>
        </p:txBody>
      </p:sp>
      <p:sp>
        <p:nvSpPr>
          <p:cNvPr id="781" name="Google Shape;781;p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82" name="Google Shape;782;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783" name="Google Shape;783;p75"/>
          <p:cNvSpPr txBox="1"/>
          <p:nvPr/>
        </p:nvSpPr>
        <p:spPr>
          <a:xfrm>
            <a:off x="484200" y="1448350"/>
            <a:ext cx="7985100" cy="238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Quicksand"/>
                <a:ea typeface="Quicksand"/>
                <a:cs typeface="Quicksand"/>
                <a:sym typeface="Quicksand"/>
              </a:rPr>
              <a:t>Trace a triangle cutout from your teacher. </a:t>
            </a:r>
            <a:endParaRPr sz="2100">
              <a:latin typeface="Quicksand"/>
              <a:ea typeface="Quicksand"/>
              <a:cs typeface="Quicksand"/>
              <a:sym typeface="Quicksand"/>
            </a:endParaRPr>
          </a:p>
          <a:p>
            <a:pPr indent="0" lvl="0" marL="0" rtl="0" algn="l">
              <a:spcBef>
                <a:spcPts val="0"/>
              </a:spcBef>
              <a:spcAft>
                <a:spcPts val="0"/>
              </a:spcAft>
              <a:buNone/>
            </a:pPr>
            <a:r>
              <a:t/>
            </a:r>
            <a:endParaRPr sz="2100">
              <a:latin typeface="Quicksand"/>
              <a:ea typeface="Quicksand"/>
              <a:cs typeface="Quicksand"/>
              <a:sym typeface="Quicksand"/>
            </a:endParaRPr>
          </a:p>
          <a:p>
            <a:pPr indent="-361950" lvl="0" marL="914400" rtl="0" algn="l">
              <a:spcBef>
                <a:spcPts val="0"/>
              </a:spcBef>
              <a:spcAft>
                <a:spcPts val="0"/>
              </a:spcAft>
              <a:buSzPts val="2100"/>
              <a:buFont typeface="Quicksand"/>
              <a:buChar char="●"/>
            </a:pPr>
            <a:r>
              <a:rPr lang="en" sz="2100">
                <a:latin typeface="Quicksand"/>
                <a:ea typeface="Quicksand"/>
                <a:cs typeface="Quicksand"/>
                <a:sym typeface="Quicksand"/>
              </a:rPr>
              <a:t>If the triangle is half of a whole figure that has line symmetry, what could the whole figure look like? </a:t>
            </a:r>
            <a:endParaRPr sz="2100">
              <a:latin typeface="Quicksand"/>
              <a:ea typeface="Quicksand"/>
              <a:cs typeface="Quicksand"/>
              <a:sym typeface="Quicksand"/>
            </a:endParaRPr>
          </a:p>
          <a:p>
            <a:pPr indent="-361950" lvl="0" marL="914400" rtl="0" algn="l">
              <a:spcBef>
                <a:spcPts val="1000"/>
              </a:spcBef>
              <a:spcAft>
                <a:spcPts val="0"/>
              </a:spcAft>
              <a:buSzPts val="2100"/>
              <a:buFont typeface="Quicksand"/>
              <a:buChar char="●"/>
            </a:pPr>
            <a:r>
              <a:rPr lang="en" sz="2100">
                <a:latin typeface="Quicksand"/>
                <a:ea typeface="Quicksand"/>
                <a:cs typeface="Quicksand"/>
                <a:sym typeface="Quicksand"/>
              </a:rPr>
              <a:t>Can you show two possibilities? </a:t>
            </a:r>
            <a:endParaRPr sz="2100">
              <a:latin typeface="Quicksand"/>
              <a:ea typeface="Quicksand"/>
              <a:cs typeface="Quicksand"/>
              <a:sym typeface="Quicksand"/>
            </a:endParaRPr>
          </a:p>
          <a:p>
            <a:pPr indent="-361950" lvl="0" marL="914400" rtl="0" algn="l">
              <a:spcBef>
                <a:spcPts val="1000"/>
              </a:spcBef>
              <a:spcAft>
                <a:spcPts val="1000"/>
              </a:spcAft>
              <a:buSzPts val="2100"/>
              <a:buFont typeface="Quicksand"/>
              <a:buChar char="●"/>
            </a:pPr>
            <a:r>
              <a:rPr lang="en" sz="2100">
                <a:latin typeface="Quicksand"/>
                <a:ea typeface="Quicksand"/>
                <a:cs typeface="Quicksand"/>
                <a:sym typeface="Quicksand"/>
              </a:rPr>
              <a:t>Three possibilities?</a:t>
            </a:r>
            <a:endParaRPr sz="2100">
              <a:latin typeface="Quicksand"/>
              <a:ea typeface="Quicksand"/>
              <a:cs typeface="Quicksand"/>
              <a:sym typeface="Quicksa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pic>
        <p:nvPicPr>
          <p:cNvPr id="788" name="Google Shape;788;p76"/>
          <p:cNvPicPr preferRelativeResize="0"/>
          <p:nvPr/>
        </p:nvPicPr>
        <p:blipFill rotWithShape="1">
          <a:blip r:embed="rId3">
            <a:alphaModFix/>
          </a:blip>
          <a:srcRect b="0" l="21370" r="22481" t="0"/>
          <a:stretch/>
        </p:blipFill>
        <p:spPr>
          <a:xfrm>
            <a:off x="3719975" y="3178300"/>
            <a:ext cx="1255250" cy="1406075"/>
          </a:xfrm>
          <a:prstGeom prst="rect">
            <a:avLst/>
          </a:prstGeom>
          <a:noFill/>
          <a:ln>
            <a:noFill/>
          </a:ln>
        </p:spPr>
      </p:pic>
      <p:sp>
        <p:nvSpPr>
          <p:cNvPr id="789" name="Google Shape;789;p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90" name="Google Shape;790;p76"/>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Quicksand"/>
                <a:ea typeface="Quicksand"/>
                <a:cs typeface="Quicksand"/>
                <a:sym typeface="Quicksand"/>
              </a:rPr>
              <a:t>Today we saw that, if given half of a figure and a line of symmetry, we can draw a full figure. If we wanted to, we can do that quite precisely.</a:t>
            </a:r>
            <a:endParaRPr sz="1800">
              <a:latin typeface="Quicksand"/>
              <a:ea typeface="Quicksand"/>
              <a:cs typeface="Quicksand"/>
              <a:sym typeface="Quicksand"/>
            </a:endParaRPr>
          </a:p>
        </p:txBody>
      </p:sp>
      <p:grpSp>
        <p:nvGrpSpPr>
          <p:cNvPr id="791" name="Google Shape;791;p76"/>
          <p:cNvGrpSpPr/>
          <p:nvPr/>
        </p:nvGrpSpPr>
        <p:grpSpPr>
          <a:xfrm>
            <a:off x="48499" y="2471603"/>
            <a:ext cx="3360647" cy="2021625"/>
            <a:chOff x="1095361" y="1845150"/>
            <a:chExt cx="2612240" cy="1667182"/>
          </a:xfrm>
        </p:grpSpPr>
        <p:sp>
          <p:nvSpPr>
            <p:cNvPr id="792" name="Google Shape;792;p76"/>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76"/>
            <p:cNvSpPr txBox="1"/>
            <p:nvPr/>
          </p:nvSpPr>
          <p:spPr>
            <a:xfrm>
              <a:off x="1523493" y="2021602"/>
              <a:ext cx="18633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Here’s half of a figure you saw earlier. What are some ways to find the other half so that the whole figure has line symmetry?</a:t>
              </a:r>
              <a:endParaRPr b="1">
                <a:latin typeface="Quicksand"/>
                <a:ea typeface="Quicksand"/>
                <a:cs typeface="Quicksand"/>
                <a:sym typeface="Quicksand"/>
              </a:endParaRPr>
            </a:p>
          </p:txBody>
        </p:sp>
      </p:grpSp>
      <p:pic>
        <p:nvPicPr>
          <p:cNvPr id="794" name="Google Shape;794;p76"/>
          <p:cNvPicPr preferRelativeResize="0"/>
          <p:nvPr/>
        </p:nvPicPr>
        <p:blipFill>
          <a:blip r:embed="rId4">
            <a:alphaModFix/>
          </a:blip>
          <a:stretch>
            <a:fillRect/>
          </a:stretch>
        </p:blipFill>
        <p:spPr>
          <a:xfrm>
            <a:off x="3527400" y="1262100"/>
            <a:ext cx="1202250" cy="1803375"/>
          </a:xfrm>
          <a:prstGeom prst="rect">
            <a:avLst/>
          </a:prstGeom>
          <a:noFill/>
          <a:ln>
            <a:noFill/>
          </a:ln>
        </p:spPr>
      </p:pic>
      <p:grpSp>
        <p:nvGrpSpPr>
          <p:cNvPr id="795" name="Google Shape;795;p76"/>
          <p:cNvGrpSpPr/>
          <p:nvPr/>
        </p:nvGrpSpPr>
        <p:grpSpPr>
          <a:xfrm flipH="1">
            <a:off x="5333350" y="2127401"/>
            <a:ext cx="3360647" cy="1467132"/>
            <a:chOff x="1095360" y="1845148"/>
            <a:chExt cx="2612240" cy="1209906"/>
          </a:xfrm>
        </p:grpSpPr>
        <p:sp>
          <p:nvSpPr>
            <p:cNvPr id="796" name="Google Shape;796;p76"/>
            <p:cNvSpPr/>
            <p:nvPr/>
          </p:nvSpPr>
          <p:spPr>
            <a:xfrm flipH="1">
              <a:off x="1095360" y="1845148"/>
              <a:ext cx="2612240" cy="120990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76"/>
            <p:cNvSpPr txBox="1"/>
            <p:nvPr/>
          </p:nvSpPr>
          <p:spPr>
            <a:xfrm>
              <a:off x="1523493" y="2021602"/>
              <a:ext cx="18633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would you know if your drawing is correctly drawn?</a:t>
              </a:r>
              <a:endParaRPr b="1">
                <a:latin typeface="Quicksand"/>
                <a:ea typeface="Quicksand"/>
                <a:cs typeface="Quicksand"/>
                <a:sym typeface="Quicksand"/>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01" name="Shape 801"/>
        <p:cNvGrpSpPr/>
        <p:nvPr/>
      </p:nvGrpSpPr>
      <p:grpSpPr>
        <a:xfrm>
          <a:off x="0" y="0"/>
          <a:ext cx="0" cy="0"/>
          <a:chOff x="0" y="0"/>
          <a:chExt cx="0" cy="0"/>
        </a:xfrm>
      </p:grpSpPr>
      <p:sp>
        <p:nvSpPr>
          <p:cNvPr id="802" name="Google Shape;802;p77"/>
          <p:cNvSpPr txBox="1"/>
          <p:nvPr>
            <p:ph type="ctrTitle"/>
          </p:nvPr>
        </p:nvSpPr>
        <p:spPr>
          <a:xfrm>
            <a:off x="145575" y="2027250"/>
            <a:ext cx="87705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latin typeface="Hepta Slab"/>
                <a:ea typeface="Hepta Slab"/>
                <a:cs typeface="Hepta Slab"/>
                <a:sym typeface="Hepta Slab"/>
              </a:rPr>
              <a:t>All Kinds of Attributes</a:t>
            </a:r>
            <a:endParaRPr sz="4100">
              <a:latin typeface="Hepta Slab"/>
              <a:ea typeface="Hepta Slab"/>
              <a:cs typeface="Hepta Slab"/>
              <a:sym typeface="Hepta Slab"/>
            </a:endParaRPr>
          </a:p>
        </p:txBody>
      </p:sp>
      <p:sp>
        <p:nvSpPr>
          <p:cNvPr id="803" name="Google Shape;803;p77"/>
          <p:cNvSpPr txBox="1"/>
          <p:nvPr/>
        </p:nvSpPr>
        <p:spPr>
          <a:xfrm>
            <a:off x="1542675" y="2906325"/>
            <a:ext cx="65052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what we know about attributes of figures to create drawings.</a:t>
            </a:r>
            <a:endParaRPr>
              <a:latin typeface="Quicksand"/>
              <a:ea typeface="Quicksand"/>
              <a:cs typeface="Quicksand"/>
              <a:sym typeface="Quicksand"/>
            </a:endParaRPr>
          </a:p>
        </p:txBody>
      </p:sp>
      <p:sp>
        <p:nvSpPr>
          <p:cNvPr id="804" name="Google Shape;804;p77"/>
          <p:cNvSpPr/>
          <p:nvPr/>
        </p:nvSpPr>
        <p:spPr>
          <a:xfrm>
            <a:off x="1155515"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4.G.A.2, 4.G.A.3</a:t>
            </a:r>
            <a:endParaRPr sz="1100">
              <a:latin typeface="Quicksand"/>
              <a:ea typeface="Quicksand"/>
              <a:cs typeface="Quicksand"/>
              <a:sym typeface="Quicksand"/>
            </a:endParaRPr>
          </a:p>
        </p:txBody>
      </p:sp>
      <p:sp>
        <p:nvSpPr>
          <p:cNvPr id="806" name="Google Shape;806;p7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7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 Dot after Dot</a:t>
            </a:r>
            <a:endParaRPr b="0" sz="2900">
              <a:solidFill>
                <a:srgbClr val="595959"/>
              </a:solidFill>
              <a:latin typeface="Hepta Slab"/>
              <a:ea typeface="Hepta Slab"/>
              <a:cs typeface="Hepta Slab"/>
              <a:sym typeface="Hepta Slab"/>
            </a:endParaRPr>
          </a:p>
        </p:txBody>
      </p:sp>
      <p:sp>
        <p:nvSpPr>
          <p:cNvPr id="812" name="Google Shape;812;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13" name="Google Shape;813;p78"/>
          <p:cNvSpPr/>
          <p:nvPr/>
        </p:nvSpPr>
        <p:spPr>
          <a:xfrm rot="-685862">
            <a:off x="630208" y="1250981"/>
            <a:ext cx="2525235" cy="79918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8"/>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do you see?</a:t>
            </a:r>
            <a:endParaRPr b="1" sz="1600">
              <a:solidFill>
                <a:srgbClr val="434343"/>
              </a:solidFill>
              <a:latin typeface="Caveat Brush"/>
              <a:ea typeface="Caveat Brush"/>
              <a:cs typeface="Caveat Brush"/>
              <a:sym typeface="Caveat Brush"/>
            </a:endParaRPr>
          </a:p>
        </p:txBody>
      </p:sp>
      <p:sp>
        <p:nvSpPr>
          <p:cNvPr id="815" name="Google Shape;815;p78"/>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78"/>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 How do you see them?</a:t>
            </a:r>
            <a:endParaRPr b="1" sz="1600">
              <a:solidFill>
                <a:srgbClr val="434343"/>
              </a:solidFill>
              <a:latin typeface="Caveat Brush"/>
              <a:ea typeface="Caveat Brush"/>
              <a:cs typeface="Caveat Brush"/>
              <a:sym typeface="Caveat Brush"/>
            </a:endParaRPr>
          </a:p>
        </p:txBody>
      </p:sp>
      <p:pic>
        <p:nvPicPr>
          <p:cNvPr id="817" name="Google Shape;817;p78"/>
          <p:cNvPicPr preferRelativeResize="0"/>
          <p:nvPr/>
        </p:nvPicPr>
        <p:blipFill>
          <a:blip r:embed="rId3">
            <a:alphaModFix/>
          </a:blip>
          <a:stretch>
            <a:fillRect/>
          </a:stretch>
        </p:blipFill>
        <p:spPr>
          <a:xfrm>
            <a:off x="3090325" y="1704157"/>
            <a:ext cx="3482836" cy="254201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79"/>
          <p:cNvSpPr txBox="1"/>
          <p:nvPr>
            <p:ph type="ctrTitle"/>
          </p:nvPr>
        </p:nvSpPr>
        <p:spPr>
          <a:xfrm>
            <a:off x="396163" y="6438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You’re Gonna Draw It: It’s Symmetric!</a:t>
            </a:r>
            <a:endParaRPr b="0" sz="2800">
              <a:solidFill>
                <a:srgbClr val="595959"/>
              </a:solidFill>
              <a:latin typeface="Hepta Slab"/>
              <a:ea typeface="Hepta Slab"/>
              <a:cs typeface="Hepta Slab"/>
              <a:sym typeface="Hepta Slab"/>
            </a:endParaRPr>
          </a:p>
        </p:txBody>
      </p:sp>
      <p:sp>
        <p:nvSpPr>
          <p:cNvPr id="823" name="Google Shape;823;p79"/>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24" name="Google Shape;824;p79"/>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25" name="Google Shape;825;p79"/>
          <p:cNvSpPr txBox="1"/>
          <p:nvPr/>
        </p:nvSpPr>
        <p:spPr>
          <a:xfrm>
            <a:off x="511175" y="1169425"/>
            <a:ext cx="3544500" cy="341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1. Here is a pair of parallel segments that have the same length.</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1000"/>
              </a:spcAft>
              <a:buNone/>
            </a:pPr>
            <a:r>
              <a:rPr lang="en" sz="1300">
                <a:latin typeface="Quicksand"/>
                <a:ea typeface="Quicksand"/>
                <a:cs typeface="Quicksand"/>
                <a:sym typeface="Quicksand"/>
              </a:rPr>
              <a:t>Add one or more segments to create a figure with only 1 line of symmetry.</a:t>
            </a:r>
            <a:endParaRPr sz="1300">
              <a:latin typeface="Quicksand"/>
              <a:ea typeface="Quicksand"/>
              <a:cs typeface="Quicksand"/>
              <a:sym typeface="Quicksand"/>
            </a:endParaRPr>
          </a:p>
        </p:txBody>
      </p:sp>
      <p:pic>
        <p:nvPicPr>
          <p:cNvPr id="826" name="Google Shape;826;p79"/>
          <p:cNvPicPr preferRelativeResize="0"/>
          <p:nvPr/>
        </p:nvPicPr>
        <p:blipFill>
          <a:blip r:embed="rId3">
            <a:alphaModFix/>
          </a:blip>
          <a:stretch>
            <a:fillRect/>
          </a:stretch>
        </p:blipFill>
        <p:spPr>
          <a:xfrm>
            <a:off x="613525" y="1754425"/>
            <a:ext cx="3228975" cy="2171700"/>
          </a:xfrm>
          <a:prstGeom prst="rect">
            <a:avLst/>
          </a:prstGeom>
          <a:noFill/>
          <a:ln>
            <a:noFill/>
          </a:ln>
        </p:spPr>
      </p:pic>
      <p:sp>
        <p:nvSpPr>
          <p:cNvPr id="827" name="Google Shape;827;p79"/>
          <p:cNvSpPr txBox="1"/>
          <p:nvPr/>
        </p:nvSpPr>
        <p:spPr>
          <a:xfrm>
            <a:off x="4411825" y="1084150"/>
            <a:ext cx="35445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2. Here are two more pairs of parallel segments. Add more segments to make:</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a. a figure with 2 lines of symmetry</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457200" rtl="0" algn="l">
              <a:spcBef>
                <a:spcPts val="1000"/>
              </a:spcBef>
              <a:spcAft>
                <a:spcPts val="1000"/>
              </a:spcAft>
              <a:buNone/>
            </a:pPr>
            <a:r>
              <a:rPr lang="en" sz="1300">
                <a:latin typeface="Quicksand"/>
                <a:ea typeface="Quicksand"/>
                <a:cs typeface="Quicksand"/>
                <a:sym typeface="Quicksand"/>
              </a:rPr>
              <a:t>b. a figure with no lines of symmetry</a:t>
            </a:r>
            <a:endParaRPr sz="1300">
              <a:latin typeface="Quicksand"/>
              <a:ea typeface="Quicksand"/>
              <a:cs typeface="Quicksand"/>
              <a:sym typeface="Quicksand"/>
            </a:endParaRPr>
          </a:p>
        </p:txBody>
      </p:sp>
      <p:pic>
        <p:nvPicPr>
          <p:cNvPr id="828" name="Google Shape;828;p79"/>
          <p:cNvPicPr preferRelativeResize="0"/>
          <p:nvPr/>
        </p:nvPicPr>
        <p:blipFill>
          <a:blip r:embed="rId4">
            <a:alphaModFix/>
          </a:blip>
          <a:stretch>
            <a:fillRect/>
          </a:stretch>
        </p:blipFill>
        <p:spPr>
          <a:xfrm>
            <a:off x="5527969" y="1996075"/>
            <a:ext cx="1684750" cy="1151350"/>
          </a:xfrm>
          <a:prstGeom prst="rect">
            <a:avLst/>
          </a:prstGeom>
          <a:noFill/>
          <a:ln>
            <a:noFill/>
          </a:ln>
        </p:spPr>
      </p:pic>
      <p:pic>
        <p:nvPicPr>
          <p:cNvPr id="829" name="Google Shape;829;p79"/>
          <p:cNvPicPr preferRelativeResize="0"/>
          <p:nvPr/>
        </p:nvPicPr>
        <p:blipFill>
          <a:blip r:embed="rId5">
            <a:alphaModFix/>
          </a:blip>
          <a:stretch>
            <a:fillRect/>
          </a:stretch>
        </p:blipFill>
        <p:spPr>
          <a:xfrm>
            <a:off x="5527975" y="3639251"/>
            <a:ext cx="1684750" cy="112845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80"/>
          <p:cNvSpPr txBox="1"/>
          <p:nvPr>
            <p:ph type="ctrTitle"/>
          </p:nvPr>
        </p:nvSpPr>
        <p:spPr>
          <a:xfrm>
            <a:off x="396163" y="6438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You’re Gonna Draw It: It’s Symmetric!</a:t>
            </a:r>
            <a:endParaRPr b="0" sz="2800">
              <a:solidFill>
                <a:srgbClr val="595959"/>
              </a:solidFill>
              <a:latin typeface="Hepta Slab"/>
              <a:ea typeface="Hepta Slab"/>
              <a:cs typeface="Hepta Slab"/>
              <a:sym typeface="Hepta Slab"/>
            </a:endParaRPr>
          </a:p>
        </p:txBody>
      </p:sp>
      <p:sp>
        <p:nvSpPr>
          <p:cNvPr id="835" name="Google Shape;835;p80"/>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6" name="Google Shape;836;p80"/>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37" name="Google Shape;837;p80"/>
          <p:cNvSpPr txBox="1"/>
          <p:nvPr/>
        </p:nvSpPr>
        <p:spPr>
          <a:xfrm>
            <a:off x="558475" y="1784275"/>
            <a:ext cx="3544500" cy="144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If You Have Time Here are some other pairs of parallel lines. </a:t>
            </a:r>
            <a:endParaRPr sz="1300">
              <a:latin typeface="Quicksand"/>
              <a:ea typeface="Quicksand"/>
              <a:cs typeface="Quicksand"/>
              <a:sym typeface="Quicksand"/>
            </a:endParaRPr>
          </a:p>
          <a:p>
            <a:pPr indent="0" lvl="0" marL="0" rtl="0" algn="ctr">
              <a:spcBef>
                <a:spcPts val="1000"/>
              </a:spcBef>
              <a:spcAft>
                <a:spcPts val="0"/>
              </a:spcAft>
              <a:buNone/>
            </a:pPr>
            <a:r>
              <a:t/>
            </a:r>
            <a:endParaRPr sz="1300">
              <a:latin typeface="Quicksand"/>
              <a:ea typeface="Quicksand"/>
              <a:cs typeface="Quicksand"/>
              <a:sym typeface="Quicksand"/>
            </a:endParaRPr>
          </a:p>
          <a:p>
            <a:pPr indent="0" lvl="0" marL="0" rtl="0" algn="ctr">
              <a:spcBef>
                <a:spcPts val="1000"/>
              </a:spcBef>
              <a:spcAft>
                <a:spcPts val="1000"/>
              </a:spcAft>
              <a:buNone/>
            </a:pPr>
            <a:r>
              <a:rPr lang="en" sz="1300">
                <a:latin typeface="Quicksand"/>
                <a:ea typeface="Quicksand"/>
                <a:cs typeface="Quicksand"/>
                <a:sym typeface="Quicksand"/>
              </a:rPr>
              <a:t>Add more segments to create a figure with 1 line of symmetry.</a:t>
            </a:r>
            <a:endParaRPr sz="1300">
              <a:latin typeface="Quicksand"/>
              <a:ea typeface="Quicksand"/>
              <a:cs typeface="Quicksand"/>
              <a:sym typeface="Quicksand"/>
            </a:endParaRPr>
          </a:p>
        </p:txBody>
      </p:sp>
      <p:pic>
        <p:nvPicPr>
          <p:cNvPr id="838" name="Google Shape;838;p80"/>
          <p:cNvPicPr preferRelativeResize="0"/>
          <p:nvPr/>
        </p:nvPicPr>
        <p:blipFill>
          <a:blip r:embed="rId3">
            <a:alphaModFix/>
          </a:blip>
          <a:stretch>
            <a:fillRect/>
          </a:stretch>
        </p:blipFill>
        <p:spPr>
          <a:xfrm>
            <a:off x="4728325" y="1333650"/>
            <a:ext cx="3258724" cy="31358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81"/>
          <p:cNvSpPr txBox="1"/>
          <p:nvPr>
            <p:ph type="ctrTitle"/>
          </p:nvPr>
        </p:nvSpPr>
        <p:spPr>
          <a:xfrm>
            <a:off x="396163" y="6438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Hidden Shapes</a:t>
            </a:r>
            <a:endParaRPr b="0" sz="2800">
              <a:solidFill>
                <a:srgbClr val="595959"/>
              </a:solidFill>
              <a:latin typeface="Hepta Slab"/>
              <a:ea typeface="Hepta Slab"/>
              <a:cs typeface="Hepta Slab"/>
              <a:sym typeface="Hepta Slab"/>
            </a:endParaRPr>
          </a:p>
        </p:txBody>
      </p:sp>
      <p:sp>
        <p:nvSpPr>
          <p:cNvPr id="844" name="Google Shape;844;p81"/>
          <p:cNvSpPr txBox="1"/>
          <p:nvPr/>
        </p:nvSpPr>
        <p:spPr>
          <a:xfrm>
            <a:off x="111013" y="236950"/>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45" name="Google Shape;845;p81"/>
          <p:cNvSpPr txBox="1"/>
          <p:nvPr/>
        </p:nvSpPr>
        <p:spPr>
          <a:xfrm>
            <a:off x="8052588" y="327925"/>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46" name="Google Shape;846;p81"/>
          <p:cNvSpPr txBox="1"/>
          <p:nvPr/>
        </p:nvSpPr>
        <p:spPr>
          <a:xfrm>
            <a:off x="582125" y="1595100"/>
            <a:ext cx="3544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600">
                <a:latin typeface="Quicksand"/>
                <a:ea typeface="Quicksand"/>
                <a:cs typeface="Quicksand"/>
                <a:sym typeface="Quicksand"/>
              </a:rPr>
              <a:t>Here is a field of dots.</a:t>
            </a:r>
            <a:endParaRPr sz="1600">
              <a:latin typeface="Quicksand"/>
              <a:ea typeface="Quicksand"/>
              <a:cs typeface="Quicksand"/>
              <a:sym typeface="Quicksand"/>
            </a:endParaRPr>
          </a:p>
        </p:txBody>
      </p:sp>
      <p:pic>
        <p:nvPicPr>
          <p:cNvPr id="847" name="Google Shape;847;p81"/>
          <p:cNvPicPr preferRelativeResize="0"/>
          <p:nvPr/>
        </p:nvPicPr>
        <p:blipFill>
          <a:blip r:embed="rId3">
            <a:alphaModFix/>
          </a:blip>
          <a:stretch>
            <a:fillRect/>
          </a:stretch>
        </p:blipFill>
        <p:spPr>
          <a:xfrm>
            <a:off x="582125" y="2132400"/>
            <a:ext cx="3544500" cy="1518348"/>
          </a:xfrm>
          <a:prstGeom prst="rect">
            <a:avLst/>
          </a:prstGeom>
          <a:noFill/>
          <a:ln>
            <a:noFill/>
          </a:ln>
        </p:spPr>
      </p:pic>
      <p:sp>
        <p:nvSpPr>
          <p:cNvPr id="848" name="Google Shape;848;p81"/>
          <p:cNvSpPr txBox="1"/>
          <p:nvPr/>
        </p:nvSpPr>
        <p:spPr>
          <a:xfrm>
            <a:off x="4197575" y="1235650"/>
            <a:ext cx="4505100" cy="319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Can you connect the dots to create each of the following shapes? If so, draw the shapes. If not, be prepared to explain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A triangle with only one line of symmetry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2. A quadrilateral with only one line of symmetry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3. A quadrilateral with two pairs of parallel sides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4. A quadrilateral with one pair of perpendicular sides </a:t>
            </a:r>
            <a:endParaRPr>
              <a:latin typeface="Quicksand"/>
              <a:ea typeface="Quicksand"/>
              <a:cs typeface="Quicksand"/>
              <a:sym typeface="Quicksand"/>
            </a:endParaRPr>
          </a:p>
          <a:p>
            <a:pPr indent="0" lvl="0" marL="0" rtl="0" algn="l">
              <a:spcBef>
                <a:spcPts val="1000"/>
              </a:spcBef>
              <a:spcAft>
                <a:spcPts val="0"/>
              </a:spcAft>
              <a:buNone/>
            </a:pPr>
            <a:r>
              <a:rPr lang="en">
                <a:latin typeface="Quicksand"/>
                <a:ea typeface="Quicksand"/>
                <a:cs typeface="Quicksand"/>
                <a:sym typeface="Quicksand"/>
              </a:rPr>
              <a:t>5. A rectangle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6. A six-sided figure with only one line of symmetry</a:t>
            </a:r>
            <a:endParaRPr>
              <a:latin typeface="Quicksand"/>
              <a:ea typeface="Quicksand"/>
              <a:cs typeface="Quicksand"/>
              <a:sym typeface="Quicksan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82"/>
          <p:cNvPicPr preferRelativeResize="0"/>
          <p:nvPr/>
        </p:nvPicPr>
        <p:blipFill rotWithShape="1">
          <a:blip r:embed="rId3">
            <a:alphaModFix/>
          </a:blip>
          <a:srcRect b="0" l="21370" r="22481" t="0"/>
          <a:stretch/>
        </p:blipFill>
        <p:spPr>
          <a:xfrm>
            <a:off x="3869300" y="3333646"/>
            <a:ext cx="1068600" cy="1197004"/>
          </a:xfrm>
          <a:prstGeom prst="rect">
            <a:avLst/>
          </a:prstGeom>
          <a:noFill/>
          <a:ln>
            <a:noFill/>
          </a:ln>
        </p:spPr>
      </p:pic>
      <p:sp>
        <p:nvSpPr>
          <p:cNvPr id="854" name="Google Shape;854;p8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55" name="Google Shape;855;p82"/>
          <p:cNvSpPr txBox="1"/>
          <p:nvPr/>
        </p:nvSpPr>
        <p:spPr>
          <a:xfrm>
            <a:off x="446125" y="460275"/>
            <a:ext cx="754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Today we used our understanding of the attributes of figures to draw figures with varying lines of symmetry and varying numbers of parallel or perpendicular sides.</a:t>
            </a:r>
            <a:endParaRPr sz="1100">
              <a:latin typeface="Quicksand"/>
              <a:ea typeface="Quicksand"/>
              <a:cs typeface="Quicksand"/>
              <a:sym typeface="Quicksand"/>
            </a:endParaRPr>
          </a:p>
        </p:txBody>
      </p:sp>
      <p:sp>
        <p:nvSpPr>
          <p:cNvPr id="856" name="Google Shape;856;p82"/>
          <p:cNvSpPr/>
          <p:nvPr/>
        </p:nvSpPr>
        <p:spPr>
          <a:xfrm flipH="1">
            <a:off x="446118" y="2383775"/>
            <a:ext cx="3423182" cy="23104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82"/>
          <p:cNvSpPr txBox="1"/>
          <p:nvPr/>
        </p:nvSpPr>
        <p:spPr>
          <a:xfrm>
            <a:off x="833812" y="2777825"/>
            <a:ext cx="2647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When figures are shown on a line grid or dotted grid, we can often learn a lot about their attributes. Here are two figures, one on a square grid and the other on a dotted triangular grid.</a:t>
            </a:r>
            <a:endParaRPr b="1" sz="1200">
              <a:latin typeface="Quicksand"/>
              <a:ea typeface="Quicksand"/>
              <a:cs typeface="Quicksand"/>
              <a:sym typeface="Quicksand"/>
            </a:endParaRPr>
          </a:p>
        </p:txBody>
      </p:sp>
      <p:pic>
        <p:nvPicPr>
          <p:cNvPr id="858" name="Google Shape;858;p82"/>
          <p:cNvPicPr preferRelativeResize="0"/>
          <p:nvPr/>
        </p:nvPicPr>
        <p:blipFill>
          <a:blip r:embed="rId4">
            <a:alphaModFix/>
          </a:blip>
          <a:stretch>
            <a:fillRect/>
          </a:stretch>
        </p:blipFill>
        <p:spPr>
          <a:xfrm>
            <a:off x="2230597" y="1061947"/>
            <a:ext cx="2358586" cy="1197000"/>
          </a:xfrm>
          <a:prstGeom prst="rect">
            <a:avLst/>
          </a:prstGeom>
          <a:noFill/>
          <a:ln>
            <a:noFill/>
          </a:ln>
        </p:spPr>
      </p:pic>
      <p:sp>
        <p:nvSpPr>
          <p:cNvPr id="859" name="Google Shape;859;p82"/>
          <p:cNvSpPr txBox="1"/>
          <p:nvPr/>
        </p:nvSpPr>
        <p:spPr>
          <a:xfrm>
            <a:off x="4918850" y="1608075"/>
            <a:ext cx="39255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Quicksand"/>
                <a:ea typeface="Quicksand"/>
                <a:cs typeface="Quicksand"/>
                <a:sym typeface="Quicksand"/>
              </a:rPr>
              <a:t>How might we use grids to see if:</a:t>
            </a:r>
            <a:endParaRPr b="1">
              <a:latin typeface="Quicksand"/>
              <a:ea typeface="Quicksand"/>
              <a:cs typeface="Quicksand"/>
              <a:sym typeface="Quicksand"/>
            </a:endParaRPr>
          </a:p>
          <a:p>
            <a:pPr indent="0" lvl="0" marL="0" rtl="0" algn="l">
              <a:spcBef>
                <a:spcPts val="0"/>
              </a:spcBef>
              <a:spcAft>
                <a:spcPts val="0"/>
              </a:spcAft>
              <a:buNone/>
            </a:pPr>
            <a:r>
              <a:t/>
            </a:r>
            <a:endParaRPr b="1">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two segments have the same length?</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two segments are parallel?</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two segments are perpendicular?</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a figure has line symmetry?</a:t>
            </a:r>
            <a:endParaRPr>
              <a:latin typeface="Quicksand"/>
              <a:ea typeface="Quicksand"/>
              <a:cs typeface="Quicksand"/>
              <a:sym typeface="Quicksan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83"/>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865" name="Google Shape;865;p8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83"/>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In this section, we looked at different attributes of shapes, such as the number and length of sides, the measurements of sides and angles, and whether the shapes had parallel and perpendicular sides.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We then used these attributes to classify quadrilaterals and triangles.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Triangles with a right angle are </a:t>
            </a:r>
            <a:r>
              <a:rPr b="1" lang="en" sz="1600">
                <a:latin typeface="Quicksand"/>
                <a:ea typeface="Quicksand"/>
                <a:cs typeface="Quicksand"/>
                <a:sym typeface="Quicksand"/>
              </a:rPr>
              <a:t>right triangles</a:t>
            </a:r>
            <a:r>
              <a:rPr lang="en" sz="1600">
                <a:latin typeface="Quicksand"/>
                <a:ea typeface="Quicksand"/>
                <a:cs typeface="Quicksand"/>
                <a:sym typeface="Quicksand"/>
              </a:rPr>
              <a:t>.</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867" name="Google Shape;867;p83"/>
          <p:cNvPicPr preferRelativeResize="0"/>
          <p:nvPr/>
        </p:nvPicPr>
        <p:blipFill>
          <a:blip r:embed="rId3">
            <a:alphaModFix/>
          </a:blip>
          <a:stretch>
            <a:fillRect/>
          </a:stretch>
        </p:blipFill>
        <p:spPr>
          <a:xfrm>
            <a:off x="2931075" y="2959338"/>
            <a:ext cx="3162300" cy="14573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84"/>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873" name="Google Shape;873;p8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84"/>
          <p:cNvSpPr txBox="1"/>
          <p:nvPr/>
        </p:nvSpPr>
        <p:spPr>
          <a:xfrm>
            <a:off x="496050" y="947175"/>
            <a:ext cx="37014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Quadrilaterals with two pairs of parallel sides are </a:t>
            </a:r>
            <a:r>
              <a:rPr b="1" lang="en">
                <a:latin typeface="Quicksand"/>
                <a:ea typeface="Quicksand"/>
                <a:cs typeface="Quicksand"/>
                <a:sym typeface="Quicksand"/>
              </a:rPr>
              <a:t>parallelograms.</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l">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Quadrilaterals with four equal sides are</a:t>
            </a:r>
            <a:r>
              <a:rPr b="1" lang="en">
                <a:latin typeface="Quicksand"/>
                <a:ea typeface="Quicksand"/>
                <a:cs typeface="Quicksand"/>
                <a:sym typeface="Quicksand"/>
              </a:rPr>
              <a:t> rhombuses.</a:t>
            </a:r>
            <a:endParaRPr b="1">
              <a:latin typeface="Quicksand"/>
              <a:ea typeface="Quicksand"/>
              <a:cs typeface="Quicksand"/>
              <a:sym typeface="Quicksand"/>
            </a:endParaRPr>
          </a:p>
        </p:txBody>
      </p:sp>
      <p:pic>
        <p:nvPicPr>
          <p:cNvPr id="875" name="Google Shape;875;p84"/>
          <p:cNvPicPr preferRelativeResize="0"/>
          <p:nvPr/>
        </p:nvPicPr>
        <p:blipFill>
          <a:blip r:embed="rId3">
            <a:alphaModFix/>
          </a:blip>
          <a:stretch>
            <a:fillRect/>
          </a:stretch>
        </p:blipFill>
        <p:spPr>
          <a:xfrm>
            <a:off x="1242963" y="1529975"/>
            <a:ext cx="2207575" cy="988575"/>
          </a:xfrm>
          <a:prstGeom prst="rect">
            <a:avLst/>
          </a:prstGeom>
          <a:noFill/>
          <a:ln>
            <a:noFill/>
          </a:ln>
        </p:spPr>
      </p:pic>
      <p:pic>
        <p:nvPicPr>
          <p:cNvPr id="876" name="Google Shape;876;p84"/>
          <p:cNvPicPr preferRelativeResize="0"/>
          <p:nvPr/>
        </p:nvPicPr>
        <p:blipFill>
          <a:blip r:embed="rId4">
            <a:alphaModFix/>
          </a:blip>
          <a:stretch>
            <a:fillRect/>
          </a:stretch>
        </p:blipFill>
        <p:spPr>
          <a:xfrm>
            <a:off x="1290863" y="3172350"/>
            <a:ext cx="2111775" cy="871525"/>
          </a:xfrm>
          <a:prstGeom prst="rect">
            <a:avLst/>
          </a:prstGeom>
          <a:noFill/>
          <a:ln>
            <a:noFill/>
          </a:ln>
        </p:spPr>
      </p:pic>
      <p:sp>
        <p:nvSpPr>
          <p:cNvPr id="877" name="Google Shape;877;p84"/>
          <p:cNvSpPr txBox="1"/>
          <p:nvPr/>
        </p:nvSpPr>
        <p:spPr>
          <a:xfrm>
            <a:off x="4389800" y="947175"/>
            <a:ext cx="37014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Quadrilaterals with two pairs of parallel sides and four right angles are </a:t>
            </a:r>
            <a:r>
              <a:rPr b="1" lang="en">
                <a:latin typeface="Quicksand"/>
                <a:ea typeface="Quicksand"/>
                <a:cs typeface="Quicksand"/>
                <a:sym typeface="Quicksand"/>
              </a:rPr>
              <a:t>rectangles.</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a:p>
            <a:pPr indent="0" lvl="0" marL="0" rtl="0" algn="l">
              <a:spcBef>
                <a:spcPts val="0"/>
              </a:spcBef>
              <a:spcAft>
                <a:spcPts val="0"/>
              </a:spcAft>
              <a:buNone/>
            </a:pPr>
            <a:r>
              <a:t/>
            </a:r>
            <a:endParaRPr b="1">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Quadrilaterals with four equal sides and four right angles are </a:t>
            </a:r>
            <a:r>
              <a:rPr b="1" lang="en">
                <a:latin typeface="Quicksand"/>
                <a:ea typeface="Quicksand"/>
                <a:cs typeface="Quicksand"/>
                <a:sym typeface="Quicksand"/>
              </a:rPr>
              <a:t>squares.</a:t>
            </a:r>
            <a:endParaRPr b="1">
              <a:latin typeface="Quicksand"/>
              <a:ea typeface="Quicksand"/>
              <a:cs typeface="Quicksand"/>
              <a:sym typeface="Quicksand"/>
            </a:endParaRPr>
          </a:p>
        </p:txBody>
      </p:sp>
      <p:pic>
        <p:nvPicPr>
          <p:cNvPr id="878" name="Google Shape;878;p84"/>
          <p:cNvPicPr preferRelativeResize="0"/>
          <p:nvPr/>
        </p:nvPicPr>
        <p:blipFill>
          <a:blip r:embed="rId5">
            <a:alphaModFix/>
          </a:blip>
          <a:stretch>
            <a:fillRect/>
          </a:stretch>
        </p:blipFill>
        <p:spPr>
          <a:xfrm>
            <a:off x="5128247" y="1589400"/>
            <a:ext cx="2391900" cy="1082575"/>
          </a:xfrm>
          <a:prstGeom prst="rect">
            <a:avLst/>
          </a:prstGeom>
          <a:noFill/>
          <a:ln>
            <a:noFill/>
          </a:ln>
        </p:spPr>
      </p:pic>
      <p:pic>
        <p:nvPicPr>
          <p:cNvPr id="879" name="Google Shape;879;p84"/>
          <p:cNvPicPr preferRelativeResize="0"/>
          <p:nvPr/>
        </p:nvPicPr>
        <p:blipFill>
          <a:blip r:embed="rId6">
            <a:alphaModFix/>
          </a:blip>
          <a:stretch>
            <a:fillRect/>
          </a:stretch>
        </p:blipFill>
        <p:spPr>
          <a:xfrm>
            <a:off x="5220415" y="3248850"/>
            <a:ext cx="2207575" cy="112571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85"/>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885" name="Google Shape;885;p8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85"/>
          <p:cNvSpPr txBox="1"/>
          <p:nvPr/>
        </p:nvSpPr>
        <p:spPr>
          <a:xfrm>
            <a:off x="496050" y="947163"/>
            <a:ext cx="81519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We also learned about </a:t>
            </a:r>
            <a:r>
              <a:rPr b="1" lang="en" sz="1600">
                <a:latin typeface="Quicksand"/>
                <a:ea typeface="Quicksand"/>
                <a:cs typeface="Quicksand"/>
                <a:sym typeface="Quicksand"/>
              </a:rPr>
              <a:t>lines of symmetry.</a:t>
            </a:r>
            <a:r>
              <a:rPr lang="en" sz="1600">
                <a:latin typeface="Quicksand"/>
                <a:ea typeface="Quicksand"/>
                <a:cs typeface="Quicksand"/>
                <a:sym typeface="Quicksand"/>
              </a:rPr>
              <a:t>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ctr">
              <a:spcBef>
                <a:spcPts val="0"/>
              </a:spcBef>
              <a:spcAft>
                <a:spcPts val="0"/>
              </a:spcAft>
              <a:buNone/>
            </a:pPr>
            <a:r>
              <a:rPr lang="en" sz="1600">
                <a:latin typeface="Quicksand"/>
                <a:ea typeface="Quicksand"/>
                <a:cs typeface="Quicksand"/>
                <a:sym typeface="Quicksand"/>
              </a:rPr>
              <a:t>A figure that has a line of symmetry can be folded along that line to create two halves that match up exactly.</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887" name="Google Shape;887;p85"/>
          <p:cNvPicPr preferRelativeResize="0"/>
          <p:nvPr/>
        </p:nvPicPr>
        <p:blipFill>
          <a:blip r:embed="rId3">
            <a:alphaModFix/>
          </a:blip>
          <a:stretch>
            <a:fillRect/>
          </a:stretch>
        </p:blipFill>
        <p:spPr>
          <a:xfrm>
            <a:off x="2124075" y="2415438"/>
            <a:ext cx="4895850" cy="14287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91" name="Shape 891"/>
        <p:cNvGrpSpPr/>
        <p:nvPr/>
      </p:nvGrpSpPr>
      <p:grpSpPr>
        <a:xfrm>
          <a:off x="0" y="0"/>
          <a:ext cx="0" cy="0"/>
          <a:chOff x="0" y="0"/>
          <a:chExt cx="0" cy="0"/>
        </a:xfrm>
      </p:grpSpPr>
      <p:sp>
        <p:nvSpPr>
          <p:cNvPr id="892" name="Google Shape;892;p8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Ways of Finding Length (Part 1)</a:t>
            </a:r>
            <a:endParaRPr sz="4400">
              <a:latin typeface="Hepta Slab"/>
              <a:ea typeface="Hepta Slab"/>
              <a:cs typeface="Hepta Slab"/>
              <a:sym typeface="Hepta Slab"/>
            </a:endParaRPr>
          </a:p>
        </p:txBody>
      </p:sp>
      <p:sp>
        <p:nvSpPr>
          <p:cNvPr id="893" name="Google Shape;893;p86"/>
          <p:cNvSpPr txBox="1"/>
          <p:nvPr/>
        </p:nvSpPr>
        <p:spPr>
          <a:xfrm>
            <a:off x="2939850" y="2765238"/>
            <a:ext cx="658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perimeter of different figures.</a:t>
            </a:r>
            <a:endParaRPr>
              <a:latin typeface="Quicksand"/>
              <a:ea typeface="Quicksand"/>
              <a:cs typeface="Quicksand"/>
              <a:sym typeface="Quicksand"/>
            </a:endParaRPr>
          </a:p>
        </p:txBody>
      </p:sp>
      <p:sp>
        <p:nvSpPr>
          <p:cNvPr id="894" name="Google Shape;894;p86"/>
          <p:cNvSpPr/>
          <p:nvPr/>
        </p:nvSpPr>
        <p:spPr>
          <a:xfrm>
            <a:off x="2458077" y="2750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86"/>
          <p:cNvSpPr txBox="1"/>
          <p:nvPr/>
        </p:nvSpPr>
        <p:spPr>
          <a:xfrm>
            <a:off x="0" y="4834325"/>
            <a:ext cx="4552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4.G.A.3, 4.MD.A.2, 4.MD.A.3, 4.NF.B.3.c, 4.NF.B.4, 4.NF.B.4.b</a:t>
            </a:r>
            <a:endParaRPr sz="1100">
              <a:latin typeface="Quicksand"/>
              <a:ea typeface="Quicksand"/>
              <a:cs typeface="Quicksand"/>
              <a:sym typeface="Quicksand"/>
            </a:endParaRPr>
          </a:p>
        </p:txBody>
      </p:sp>
      <p:sp>
        <p:nvSpPr>
          <p:cNvPr id="896" name="Google Shape;896;p8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87"/>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a:t>
            </a:r>
            <a:r>
              <a:rPr lang="en" sz="2900">
                <a:solidFill>
                  <a:srgbClr val="595959"/>
                </a:solidFill>
                <a:latin typeface="Hepta Slab"/>
                <a:ea typeface="Hepta Slab"/>
                <a:cs typeface="Hepta Slab"/>
                <a:sym typeface="Hepta Slab"/>
              </a:rPr>
              <a:t>Multiplying by Thirds</a:t>
            </a:r>
            <a:endParaRPr b="0" sz="2900">
              <a:solidFill>
                <a:srgbClr val="595959"/>
              </a:solidFill>
              <a:latin typeface="Hepta Slab"/>
              <a:ea typeface="Hepta Slab"/>
              <a:cs typeface="Hepta Slab"/>
              <a:sym typeface="Hepta Slab"/>
            </a:endParaRPr>
          </a:p>
        </p:txBody>
      </p:sp>
      <p:sp>
        <p:nvSpPr>
          <p:cNvPr id="902" name="Google Shape;902;p8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03" name="Google Shape;903;p87"/>
          <p:cNvSpPr/>
          <p:nvPr/>
        </p:nvSpPr>
        <p:spPr>
          <a:xfrm rot="-685862">
            <a:off x="641925" y="1250165"/>
            <a:ext cx="2525235" cy="97110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7"/>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a:t>
            </a:r>
            <a:endParaRPr b="1" sz="1600">
              <a:solidFill>
                <a:srgbClr val="434343"/>
              </a:solidFill>
              <a:latin typeface="Caveat Brush"/>
              <a:ea typeface="Caveat Brush"/>
              <a:cs typeface="Caveat Brush"/>
              <a:sym typeface="Caveat Brush"/>
            </a:endParaRPr>
          </a:p>
        </p:txBody>
      </p:sp>
      <p:sp>
        <p:nvSpPr>
          <p:cNvPr id="905" name="Google Shape;905;p87"/>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7"/>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907" name="Google Shape;907;p87"/>
          <p:cNvPicPr preferRelativeResize="0"/>
          <p:nvPr/>
        </p:nvPicPr>
        <p:blipFill>
          <a:blip r:embed="rId3">
            <a:alphaModFix/>
          </a:blip>
          <a:stretch>
            <a:fillRect/>
          </a:stretch>
        </p:blipFill>
        <p:spPr>
          <a:xfrm>
            <a:off x="3554838" y="1838967"/>
            <a:ext cx="2034324" cy="18604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8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Multiplying by Thirds</a:t>
            </a:r>
            <a:endParaRPr b="0" sz="2900">
              <a:solidFill>
                <a:srgbClr val="595959"/>
              </a:solidFill>
              <a:latin typeface="Hepta Slab"/>
              <a:ea typeface="Hepta Slab"/>
              <a:cs typeface="Hepta Slab"/>
              <a:sym typeface="Hepta Slab"/>
            </a:endParaRPr>
          </a:p>
        </p:txBody>
      </p:sp>
      <p:sp>
        <p:nvSpPr>
          <p:cNvPr id="913" name="Google Shape;913;p8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14" name="Google Shape;914;p88"/>
          <p:cNvSpPr/>
          <p:nvPr/>
        </p:nvSpPr>
        <p:spPr>
          <a:xfrm rot="-685862">
            <a:off x="641925" y="1250165"/>
            <a:ext cx="2525235" cy="97110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88"/>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a:t>
            </a:r>
            <a:endParaRPr b="1" sz="1600">
              <a:solidFill>
                <a:srgbClr val="434343"/>
              </a:solidFill>
              <a:latin typeface="Caveat Brush"/>
              <a:ea typeface="Caveat Brush"/>
              <a:cs typeface="Caveat Brush"/>
              <a:sym typeface="Caveat Brush"/>
            </a:endParaRPr>
          </a:p>
        </p:txBody>
      </p:sp>
      <p:sp>
        <p:nvSpPr>
          <p:cNvPr id="916" name="Google Shape;916;p88"/>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88"/>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918" name="Google Shape;918;p88"/>
          <p:cNvPicPr preferRelativeResize="0"/>
          <p:nvPr/>
        </p:nvPicPr>
        <p:blipFill>
          <a:blip r:embed="rId3">
            <a:alphaModFix/>
          </a:blip>
          <a:stretch>
            <a:fillRect/>
          </a:stretch>
        </p:blipFill>
        <p:spPr>
          <a:xfrm>
            <a:off x="3333100" y="1898091"/>
            <a:ext cx="2661750" cy="19697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8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Multiplying by Thirds</a:t>
            </a:r>
            <a:endParaRPr b="0" sz="2900">
              <a:solidFill>
                <a:srgbClr val="595959"/>
              </a:solidFill>
              <a:latin typeface="Hepta Slab"/>
              <a:ea typeface="Hepta Slab"/>
              <a:cs typeface="Hepta Slab"/>
              <a:sym typeface="Hepta Slab"/>
            </a:endParaRPr>
          </a:p>
        </p:txBody>
      </p:sp>
      <p:sp>
        <p:nvSpPr>
          <p:cNvPr id="924" name="Google Shape;924;p8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5" name="Google Shape;925;p89"/>
          <p:cNvSpPr/>
          <p:nvPr/>
        </p:nvSpPr>
        <p:spPr>
          <a:xfrm rot="-685862">
            <a:off x="641925" y="1250165"/>
            <a:ext cx="2525235" cy="97110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89"/>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a:t>
            </a:r>
            <a:endParaRPr b="1" sz="1600">
              <a:solidFill>
                <a:srgbClr val="434343"/>
              </a:solidFill>
              <a:latin typeface="Caveat Brush"/>
              <a:ea typeface="Caveat Brush"/>
              <a:cs typeface="Caveat Brush"/>
              <a:sym typeface="Caveat Brush"/>
            </a:endParaRPr>
          </a:p>
        </p:txBody>
      </p:sp>
      <p:sp>
        <p:nvSpPr>
          <p:cNvPr id="927" name="Google Shape;927;p89"/>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89"/>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929" name="Google Shape;929;p89"/>
          <p:cNvPicPr preferRelativeResize="0"/>
          <p:nvPr/>
        </p:nvPicPr>
        <p:blipFill>
          <a:blip r:embed="rId3">
            <a:alphaModFix/>
          </a:blip>
          <a:stretch>
            <a:fillRect/>
          </a:stretch>
        </p:blipFill>
        <p:spPr>
          <a:xfrm>
            <a:off x="3321250" y="1803494"/>
            <a:ext cx="2295200" cy="21103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90"/>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Number Talk: Multiplying by Thirds</a:t>
            </a:r>
            <a:endParaRPr b="0" sz="2900">
              <a:solidFill>
                <a:srgbClr val="595959"/>
              </a:solidFill>
              <a:latin typeface="Hepta Slab"/>
              <a:ea typeface="Hepta Slab"/>
              <a:cs typeface="Hepta Slab"/>
              <a:sym typeface="Hepta Slab"/>
            </a:endParaRPr>
          </a:p>
        </p:txBody>
      </p:sp>
      <p:sp>
        <p:nvSpPr>
          <p:cNvPr id="935" name="Google Shape;935;p9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6" name="Google Shape;936;p90"/>
          <p:cNvSpPr/>
          <p:nvPr/>
        </p:nvSpPr>
        <p:spPr>
          <a:xfrm rot="-685862">
            <a:off x="641925" y="1250165"/>
            <a:ext cx="2525235" cy="97110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90"/>
          <p:cNvSpPr txBox="1"/>
          <p:nvPr/>
        </p:nvSpPr>
        <p:spPr>
          <a:xfrm rot="-751316">
            <a:off x="855324" y="1399227"/>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a:t>
            </a:r>
            <a:endParaRPr b="1" sz="1600">
              <a:solidFill>
                <a:srgbClr val="434343"/>
              </a:solidFill>
              <a:latin typeface="Caveat Brush"/>
              <a:ea typeface="Caveat Brush"/>
              <a:cs typeface="Caveat Brush"/>
              <a:sym typeface="Caveat Brush"/>
            </a:endParaRPr>
          </a:p>
        </p:txBody>
      </p:sp>
      <p:sp>
        <p:nvSpPr>
          <p:cNvPr id="938" name="Google Shape;938;p90"/>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90"/>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Be prepared to to explain your reasoning. </a:t>
            </a:r>
            <a:endParaRPr b="1" sz="1600">
              <a:solidFill>
                <a:srgbClr val="434343"/>
              </a:solidFill>
              <a:latin typeface="Caveat Brush"/>
              <a:ea typeface="Caveat Brush"/>
              <a:cs typeface="Caveat Brush"/>
              <a:sym typeface="Caveat Brush"/>
            </a:endParaRPr>
          </a:p>
        </p:txBody>
      </p:sp>
      <p:pic>
        <p:nvPicPr>
          <p:cNvPr id="940" name="Google Shape;940;p90"/>
          <p:cNvPicPr preferRelativeResize="0"/>
          <p:nvPr/>
        </p:nvPicPr>
        <p:blipFill>
          <a:blip r:embed="rId3">
            <a:alphaModFix/>
          </a:blip>
          <a:stretch>
            <a:fillRect/>
          </a:stretch>
        </p:blipFill>
        <p:spPr>
          <a:xfrm>
            <a:off x="3208200" y="1886266"/>
            <a:ext cx="2709050" cy="20727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91"/>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All the Way Around</a:t>
            </a:r>
            <a:endParaRPr b="0" sz="3000">
              <a:solidFill>
                <a:srgbClr val="595959"/>
              </a:solidFill>
              <a:latin typeface="Hepta Slab"/>
              <a:ea typeface="Hepta Slab"/>
              <a:cs typeface="Hepta Slab"/>
              <a:sym typeface="Hepta Slab"/>
            </a:endParaRPr>
          </a:p>
        </p:txBody>
      </p:sp>
      <p:sp>
        <p:nvSpPr>
          <p:cNvPr id="946" name="Google Shape;946;p9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47" name="Google Shape;947;p9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48" name="Google Shape;948;p91"/>
          <p:cNvSpPr txBox="1"/>
          <p:nvPr/>
        </p:nvSpPr>
        <p:spPr>
          <a:xfrm>
            <a:off x="855150" y="1002825"/>
            <a:ext cx="3129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1. Find the perimeter of each shape. </a:t>
            </a:r>
            <a:endParaRPr sz="1200">
              <a:latin typeface="Quicksand"/>
              <a:ea typeface="Quicksand"/>
              <a:cs typeface="Quicksand"/>
              <a:sym typeface="Quicksand"/>
            </a:endParaRPr>
          </a:p>
          <a:p>
            <a:pPr indent="0" lvl="0" marL="0" rtl="0" algn="ctr">
              <a:spcBef>
                <a:spcPts val="0"/>
              </a:spcBef>
              <a:spcAft>
                <a:spcPts val="0"/>
              </a:spcAft>
              <a:buNone/>
            </a:pPr>
            <a:r>
              <a:rPr lang="en" sz="1200">
                <a:latin typeface="Quicksand"/>
                <a:ea typeface="Quicksand"/>
                <a:cs typeface="Quicksand"/>
                <a:sym typeface="Quicksand"/>
              </a:rPr>
              <a:t>Write an expression that shows how you find the perimeter.</a:t>
            </a:r>
            <a:endParaRPr sz="1200">
              <a:latin typeface="Quicksand"/>
              <a:ea typeface="Quicksand"/>
              <a:cs typeface="Quicksand"/>
              <a:sym typeface="Quicksand"/>
            </a:endParaRPr>
          </a:p>
        </p:txBody>
      </p:sp>
      <p:pic>
        <p:nvPicPr>
          <p:cNvPr id="949" name="Google Shape;949;p91"/>
          <p:cNvPicPr preferRelativeResize="0"/>
          <p:nvPr/>
        </p:nvPicPr>
        <p:blipFill>
          <a:blip r:embed="rId3">
            <a:alphaModFix/>
          </a:blip>
          <a:stretch>
            <a:fillRect/>
          </a:stretch>
        </p:blipFill>
        <p:spPr>
          <a:xfrm>
            <a:off x="524850" y="1810050"/>
            <a:ext cx="3933974" cy="2635825"/>
          </a:xfrm>
          <a:prstGeom prst="rect">
            <a:avLst/>
          </a:prstGeom>
          <a:noFill/>
          <a:ln>
            <a:noFill/>
          </a:ln>
        </p:spPr>
      </p:pic>
      <p:sp>
        <p:nvSpPr>
          <p:cNvPr id="950" name="Google Shape;950;p91"/>
          <p:cNvSpPr txBox="1"/>
          <p:nvPr/>
        </p:nvSpPr>
        <p:spPr>
          <a:xfrm>
            <a:off x="4670525" y="1168350"/>
            <a:ext cx="4114800" cy="315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Compare strategies for solving with your partners’ expressions. Make 1–2 observations.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Diego is finding the perimeter of a quadrilateral with two side lengths that are are 43 and 71 units. He saw that he could write (2 x 43) + (2 x 71) to represent the perimeter. Which quadrilateral could it be?</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 </a:t>
            </a:r>
            <a:endParaRPr sz="1200">
              <a:latin typeface="Quicksand"/>
              <a:ea typeface="Quicksand"/>
              <a:cs typeface="Quicksand"/>
              <a:sym typeface="Quicksand"/>
            </a:endParaRPr>
          </a:p>
          <a:p>
            <a:pPr indent="0" lvl="0" marL="457200" rtl="0" algn="l">
              <a:spcBef>
                <a:spcPts val="0"/>
              </a:spcBef>
              <a:spcAft>
                <a:spcPts val="0"/>
              </a:spcAft>
              <a:buNone/>
            </a:pPr>
            <a:r>
              <a:rPr lang="en" sz="1200">
                <a:latin typeface="Quicksand"/>
                <a:ea typeface="Quicksand"/>
                <a:cs typeface="Quicksand"/>
                <a:sym typeface="Quicksand"/>
              </a:rPr>
              <a:t>A. a square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B. a rectangle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C. a quadrilateral with no lines of symmetry </a:t>
            </a:r>
            <a:endParaRPr sz="1200">
              <a:latin typeface="Quicksand"/>
              <a:ea typeface="Quicksand"/>
              <a:cs typeface="Quicksand"/>
              <a:sym typeface="Quicksand"/>
            </a:endParaRPr>
          </a:p>
          <a:p>
            <a:pPr indent="0" lvl="0" marL="457200" rtl="0" algn="l">
              <a:spcBef>
                <a:spcPts val="1000"/>
              </a:spcBef>
              <a:spcAft>
                <a:spcPts val="1000"/>
              </a:spcAft>
              <a:buNone/>
            </a:pPr>
            <a:r>
              <a:rPr lang="en" sz="1200">
                <a:latin typeface="Quicksand"/>
                <a:ea typeface="Quicksand"/>
                <a:cs typeface="Quicksand"/>
                <a:sym typeface="Quicksand"/>
              </a:rPr>
              <a:t>D. a quadrilateral with 1 or more lines of symmetry E. a quadrilateral with only 1 line of symmetry</a:t>
            </a:r>
            <a:endParaRPr sz="1200">
              <a:latin typeface="Quicksand"/>
              <a:ea typeface="Quicksand"/>
              <a:cs typeface="Quicksand"/>
              <a:sym typeface="Quicksan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92"/>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Pondering Perimeter</a:t>
            </a:r>
            <a:endParaRPr b="0" sz="3000">
              <a:solidFill>
                <a:srgbClr val="595959"/>
              </a:solidFill>
              <a:latin typeface="Hepta Slab"/>
              <a:ea typeface="Hepta Slab"/>
              <a:cs typeface="Hepta Slab"/>
              <a:sym typeface="Hepta Slab"/>
            </a:endParaRPr>
          </a:p>
        </p:txBody>
      </p:sp>
      <p:sp>
        <p:nvSpPr>
          <p:cNvPr id="956" name="Google Shape;956;p9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7" name="Google Shape;957;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58" name="Google Shape;958;p92"/>
          <p:cNvSpPr txBox="1"/>
          <p:nvPr/>
        </p:nvSpPr>
        <p:spPr>
          <a:xfrm>
            <a:off x="413500" y="1002825"/>
            <a:ext cx="4044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Here are four shapes and what we know about them: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A, B, and C have no lines of symmetry.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A has no parallel sides.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B has 1 pair of parallel sides.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C has 2 pairs of parallel sides.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D has 1 pair of parallel sides and 1 line of symmetry.</a:t>
            </a:r>
            <a:endParaRPr sz="1200">
              <a:latin typeface="Quicksand"/>
              <a:ea typeface="Quicksand"/>
              <a:cs typeface="Quicksand"/>
              <a:sym typeface="Quicksand"/>
            </a:endParaRPr>
          </a:p>
        </p:txBody>
      </p:sp>
      <p:sp>
        <p:nvSpPr>
          <p:cNvPr id="959" name="Google Shape;959;p92"/>
          <p:cNvSpPr txBox="1"/>
          <p:nvPr/>
        </p:nvSpPr>
        <p:spPr>
          <a:xfrm>
            <a:off x="4492625" y="1168350"/>
            <a:ext cx="4044300" cy="1236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Quicksand"/>
                <a:ea typeface="Quicksand"/>
                <a:cs typeface="Quicksand"/>
                <a:sym typeface="Quicksand"/>
              </a:rPr>
              <a:t>Mai says, “We can’t find the perimeter of any quadrilateral because each one is missing one or more side lengths.” </a:t>
            </a:r>
            <a:endParaRPr b="1" sz="1200">
              <a:latin typeface="Quicksand"/>
              <a:ea typeface="Quicksand"/>
              <a:cs typeface="Quicksand"/>
              <a:sym typeface="Quicksand"/>
            </a:endParaRPr>
          </a:p>
          <a:p>
            <a:pPr indent="0" lvl="0" marL="0" rtl="0" algn="ctr">
              <a:spcBef>
                <a:spcPts val="1000"/>
              </a:spcBef>
              <a:spcAft>
                <a:spcPts val="1000"/>
              </a:spcAft>
              <a:buNone/>
            </a:pPr>
            <a:r>
              <a:rPr b="1" lang="en" sz="1200">
                <a:latin typeface="Quicksand"/>
                <a:ea typeface="Quicksand"/>
                <a:cs typeface="Quicksand"/>
                <a:sym typeface="Quicksand"/>
              </a:rPr>
              <a:t>Andre disagrees. He says, “We can find the perimeters for C and D but not for A and B.”</a:t>
            </a:r>
            <a:endParaRPr b="1" sz="1200">
              <a:latin typeface="Quicksand"/>
              <a:ea typeface="Quicksand"/>
              <a:cs typeface="Quicksand"/>
              <a:sym typeface="Quicksand"/>
            </a:endParaRPr>
          </a:p>
        </p:txBody>
      </p:sp>
      <p:pic>
        <p:nvPicPr>
          <p:cNvPr id="960" name="Google Shape;960;p92"/>
          <p:cNvPicPr preferRelativeResize="0"/>
          <p:nvPr/>
        </p:nvPicPr>
        <p:blipFill>
          <a:blip r:embed="rId3">
            <a:alphaModFix/>
          </a:blip>
          <a:stretch>
            <a:fillRect/>
          </a:stretch>
        </p:blipFill>
        <p:spPr>
          <a:xfrm>
            <a:off x="914250" y="2480325"/>
            <a:ext cx="2472626" cy="2178375"/>
          </a:xfrm>
          <a:prstGeom prst="rect">
            <a:avLst/>
          </a:prstGeom>
          <a:noFill/>
          <a:ln>
            <a:noFill/>
          </a:ln>
        </p:spPr>
      </p:pic>
      <p:sp>
        <p:nvSpPr>
          <p:cNvPr id="961" name="Google Shape;961;p92"/>
          <p:cNvSpPr txBox="1"/>
          <p:nvPr/>
        </p:nvSpPr>
        <p:spPr>
          <a:xfrm>
            <a:off x="4753300" y="2790500"/>
            <a:ext cx="4044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Do you agree with either one of them?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   Explain or show your reasoning.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Find the perimeters that could be found, if any.</a:t>
            </a:r>
            <a:endParaRPr sz="1200">
              <a:latin typeface="Quicksand"/>
              <a:ea typeface="Quicksand"/>
              <a:cs typeface="Quicksand"/>
              <a:sym typeface="Quicksan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93"/>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Perimeter Expressions</a:t>
            </a:r>
            <a:endParaRPr b="0" sz="3000">
              <a:solidFill>
                <a:srgbClr val="595959"/>
              </a:solidFill>
              <a:latin typeface="Hepta Slab"/>
              <a:ea typeface="Hepta Slab"/>
              <a:cs typeface="Hepta Slab"/>
              <a:sym typeface="Hepta Slab"/>
            </a:endParaRPr>
          </a:p>
        </p:txBody>
      </p:sp>
      <p:sp>
        <p:nvSpPr>
          <p:cNvPr id="967" name="Google Shape;967;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68" name="Google Shape;968;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969" name="Google Shape;969;p93"/>
          <p:cNvSpPr txBox="1"/>
          <p:nvPr/>
        </p:nvSpPr>
        <p:spPr>
          <a:xfrm>
            <a:off x="413500" y="1002825"/>
            <a:ext cx="4044300" cy="32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Here are five shapes and what we know about them.</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Not all the sides are labeled.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The lines of symmetry are shown. </a:t>
            </a:r>
            <a:endParaRPr sz="1200">
              <a:latin typeface="Quicksand"/>
              <a:ea typeface="Quicksand"/>
              <a:cs typeface="Quicksand"/>
              <a:sym typeface="Quicksand"/>
            </a:endParaRPr>
          </a:p>
          <a:p>
            <a:pPr indent="-304800" lvl="0" marL="457200" rtl="0" algn="l">
              <a:spcBef>
                <a:spcPts val="1000"/>
              </a:spcBef>
              <a:spcAft>
                <a:spcPts val="1000"/>
              </a:spcAft>
              <a:buSzPts val="1200"/>
              <a:buFont typeface="Quicksand"/>
              <a:buChar char="●"/>
            </a:pPr>
            <a:r>
              <a:rPr lang="en" sz="1200">
                <a:latin typeface="Quicksand"/>
                <a:ea typeface="Quicksand"/>
                <a:cs typeface="Quicksand"/>
                <a:sym typeface="Quicksand"/>
              </a:rPr>
              <a:t>Only the triangle has no parallel sides.</a:t>
            </a:r>
            <a:endParaRPr sz="1200">
              <a:latin typeface="Quicksand"/>
              <a:ea typeface="Quicksand"/>
              <a:cs typeface="Quicksand"/>
              <a:sym typeface="Quicksand"/>
            </a:endParaRPr>
          </a:p>
        </p:txBody>
      </p:sp>
      <p:sp>
        <p:nvSpPr>
          <p:cNvPr id="970" name="Google Shape;970;p93"/>
          <p:cNvSpPr txBox="1"/>
          <p:nvPr/>
        </p:nvSpPr>
        <p:spPr>
          <a:xfrm>
            <a:off x="4363125" y="1381325"/>
            <a:ext cx="40443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For which shapes is it possible to find the perimeter? For which shapes is it not possible? Be prepared to explain how you know.</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Here are four expressions. Each one represents the perimeter of one shape. The 6 ½  and 3 ¼  in each represent side lengths. Can you tell which expression represents which shape?</a:t>
            </a:r>
            <a:endParaRPr sz="1200">
              <a:latin typeface="Quicksand"/>
              <a:ea typeface="Quicksand"/>
              <a:cs typeface="Quicksand"/>
              <a:sym typeface="Quicksand"/>
            </a:endParaRPr>
          </a:p>
        </p:txBody>
      </p:sp>
      <p:pic>
        <p:nvPicPr>
          <p:cNvPr id="971" name="Google Shape;971;p93"/>
          <p:cNvPicPr preferRelativeResize="0"/>
          <p:nvPr/>
        </p:nvPicPr>
        <p:blipFill>
          <a:blip r:embed="rId3">
            <a:alphaModFix/>
          </a:blip>
          <a:stretch>
            <a:fillRect/>
          </a:stretch>
        </p:blipFill>
        <p:spPr>
          <a:xfrm>
            <a:off x="838200" y="1440450"/>
            <a:ext cx="2754600" cy="1669300"/>
          </a:xfrm>
          <a:prstGeom prst="rect">
            <a:avLst/>
          </a:prstGeom>
          <a:noFill/>
          <a:ln>
            <a:noFill/>
          </a:ln>
        </p:spPr>
      </p:pic>
      <p:pic>
        <p:nvPicPr>
          <p:cNvPr id="972" name="Google Shape;972;p93"/>
          <p:cNvPicPr preferRelativeResize="0"/>
          <p:nvPr/>
        </p:nvPicPr>
        <p:blipFill>
          <a:blip r:embed="rId4">
            <a:alphaModFix/>
          </a:blip>
          <a:stretch>
            <a:fillRect/>
          </a:stretch>
        </p:blipFill>
        <p:spPr>
          <a:xfrm>
            <a:off x="5520675" y="3109750"/>
            <a:ext cx="1678350" cy="15016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78" name="Google Shape;978;p94"/>
          <p:cNvSpPr txBox="1"/>
          <p:nvPr/>
        </p:nvSpPr>
        <p:spPr>
          <a:xfrm>
            <a:off x="321475" y="462000"/>
            <a:ext cx="76725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Today we found the perimeter of various two-dimensional figures. Sometimes the sides were labeled with their lengths. Other times they were not.</a:t>
            </a:r>
            <a:endParaRPr sz="2000">
              <a:latin typeface="Quicksand"/>
              <a:ea typeface="Quicksand"/>
              <a:cs typeface="Quicksand"/>
              <a:sym typeface="Quicksand"/>
            </a:endParaRPr>
          </a:p>
        </p:txBody>
      </p:sp>
      <p:sp>
        <p:nvSpPr>
          <p:cNvPr id="979" name="Google Shape;979;p94"/>
          <p:cNvSpPr/>
          <p:nvPr/>
        </p:nvSpPr>
        <p:spPr>
          <a:xfrm flipH="1">
            <a:off x="404239" y="1814475"/>
            <a:ext cx="3247486" cy="151453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94"/>
          <p:cNvSpPr txBox="1"/>
          <p:nvPr/>
        </p:nvSpPr>
        <p:spPr>
          <a:xfrm>
            <a:off x="817549" y="2027425"/>
            <a:ext cx="2414400" cy="41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Do you agree with the following statements? Find an image from today’s lesson that supports your answer.</a:t>
            </a:r>
            <a:endParaRPr b="1" sz="1100">
              <a:latin typeface="Quicksand"/>
              <a:ea typeface="Quicksand"/>
              <a:cs typeface="Quicksand"/>
              <a:sym typeface="Quicksand"/>
            </a:endParaRPr>
          </a:p>
        </p:txBody>
      </p:sp>
      <p:pic>
        <p:nvPicPr>
          <p:cNvPr id="981" name="Google Shape;981;p94"/>
          <p:cNvPicPr preferRelativeResize="0"/>
          <p:nvPr/>
        </p:nvPicPr>
        <p:blipFill rotWithShape="1">
          <a:blip r:embed="rId3">
            <a:alphaModFix/>
          </a:blip>
          <a:srcRect b="0" l="21370" r="22481" t="0"/>
          <a:stretch/>
        </p:blipFill>
        <p:spPr>
          <a:xfrm>
            <a:off x="3942045" y="2847075"/>
            <a:ext cx="1068600" cy="1196974"/>
          </a:xfrm>
          <a:prstGeom prst="rect">
            <a:avLst/>
          </a:prstGeom>
          <a:noFill/>
          <a:ln>
            <a:noFill/>
          </a:ln>
        </p:spPr>
      </p:pic>
      <p:sp>
        <p:nvSpPr>
          <p:cNvPr id="982" name="Google Shape;982;p94"/>
          <p:cNvSpPr txBox="1"/>
          <p:nvPr/>
        </p:nvSpPr>
        <p:spPr>
          <a:xfrm>
            <a:off x="5300950" y="2138750"/>
            <a:ext cx="3385200" cy="16059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If a figure has line symmetry, we can sometimes tell the lengths of the segments even when not all segments are labeled.</a:t>
            </a:r>
            <a:endParaRPr sz="1200">
              <a:latin typeface="Quicksand"/>
              <a:ea typeface="Quicksand"/>
              <a:cs typeface="Quicksand"/>
              <a:sym typeface="Quicksand"/>
            </a:endParaRPr>
          </a:p>
          <a:p>
            <a:pPr indent="-304800" lvl="0" marL="457200" rtl="0" algn="l">
              <a:spcBef>
                <a:spcPts val="1000"/>
              </a:spcBef>
              <a:spcAft>
                <a:spcPts val="1000"/>
              </a:spcAft>
              <a:buSzPts val="1200"/>
              <a:buFont typeface="Quicksand"/>
              <a:buChar char="●"/>
            </a:pPr>
            <a:r>
              <a:rPr lang="en" sz="1200">
                <a:latin typeface="Quicksand"/>
                <a:ea typeface="Quicksand"/>
                <a:cs typeface="Quicksand"/>
                <a:sym typeface="Quicksand"/>
              </a:rPr>
              <a:t>If a figure shows no line symmetry, we can’t tell the lengths of unlabeled segments.</a:t>
            </a:r>
            <a:endParaRPr sz="1200">
              <a:latin typeface="Quicksand"/>
              <a:ea typeface="Quicksand"/>
              <a:cs typeface="Quicksand"/>
              <a:sym typeface="Quicksan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86" name="Shape 986"/>
        <p:cNvGrpSpPr/>
        <p:nvPr/>
      </p:nvGrpSpPr>
      <p:grpSpPr>
        <a:xfrm>
          <a:off x="0" y="0"/>
          <a:ext cx="0" cy="0"/>
          <a:chOff x="0" y="0"/>
          <a:chExt cx="0" cy="0"/>
        </a:xfrm>
      </p:grpSpPr>
      <p:sp>
        <p:nvSpPr>
          <p:cNvPr id="987" name="Google Shape;987;p9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Ways of Finding Length (Part 2)</a:t>
            </a:r>
            <a:endParaRPr sz="4400">
              <a:latin typeface="Hepta Slab"/>
              <a:ea typeface="Hepta Slab"/>
              <a:cs typeface="Hepta Slab"/>
              <a:sym typeface="Hepta Slab"/>
            </a:endParaRPr>
          </a:p>
        </p:txBody>
      </p:sp>
      <p:sp>
        <p:nvSpPr>
          <p:cNvPr id="988" name="Google Shape;988;p95"/>
          <p:cNvSpPr txBox="1"/>
          <p:nvPr/>
        </p:nvSpPr>
        <p:spPr>
          <a:xfrm>
            <a:off x="2915075" y="2828463"/>
            <a:ext cx="5716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use some tools to measure angles.</a:t>
            </a:r>
            <a:endParaRPr>
              <a:latin typeface="Quicksand"/>
              <a:ea typeface="Quicksand"/>
              <a:cs typeface="Quicksand"/>
              <a:sym typeface="Quicksand"/>
            </a:endParaRPr>
          </a:p>
        </p:txBody>
      </p:sp>
      <p:sp>
        <p:nvSpPr>
          <p:cNvPr id="989" name="Google Shape;989;p95"/>
          <p:cNvSpPr/>
          <p:nvPr/>
        </p:nvSpPr>
        <p:spPr>
          <a:xfrm>
            <a:off x="2364852" y="28284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95"/>
          <p:cNvSpPr txBox="1"/>
          <p:nvPr/>
        </p:nvSpPr>
        <p:spPr>
          <a:xfrm>
            <a:off x="0" y="4834325"/>
            <a:ext cx="5287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4.MD.C.5.a, 4.MD.C.5.b, 4.MD.C.6, 4.MD.C.7, 4.NBT.B.5</a:t>
            </a:r>
            <a:endParaRPr sz="1100">
              <a:latin typeface="Quicksand"/>
              <a:ea typeface="Quicksand"/>
              <a:cs typeface="Quicksand"/>
              <a:sym typeface="Quicksand"/>
            </a:endParaRPr>
          </a:p>
        </p:txBody>
      </p:sp>
      <p:sp>
        <p:nvSpPr>
          <p:cNvPr id="991" name="Google Shape;991;p9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96"/>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True or False: Equations with Fractions</a:t>
            </a:r>
            <a:endParaRPr b="0" sz="2700">
              <a:solidFill>
                <a:srgbClr val="595959"/>
              </a:solidFill>
              <a:latin typeface="Hepta Slab"/>
              <a:ea typeface="Hepta Slab"/>
              <a:cs typeface="Hepta Slab"/>
              <a:sym typeface="Hepta Slab"/>
            </a:endParaRPr>
          </a:p>
        </p:txBody>
      </p:sp>
      <p:sp>
        <p:nvSpPr>
          <p:cNvPr id="997" name="Google Shape;997;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98" name="Google Shape;998;p96"/>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96"/>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1000" name="Google Shape;1000;p96"/>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96"/>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1002" name="Google Shape;1002;p96"/>
          <p:cNvPicPr preferRelativeResize="0"/>
          <p:nvPr/>
        </p:nvPicPr>
        <p:blipFill>
          <a:blip r:embed="rId3">
            <a:alphaModFix/>
          </a:blip>
          <a:stretch>
            <a:fillRect/>
          </a:stretch>
        </p:blipFill>
        <p:spPr>
          <a:xfrm>
            <a:off x="2685400" y="2093899"/>
            <a:ext cx="3773201" cy="7437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97"/>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True or False: Equations with Fractions</a:t>
            </a:r>
            <a:endParaRPr b="0" sz="2700">
              <a:solidFill>
                <a:srgbClr val="595959"/>
              </a:solidFill>
              <a:latin typeface="Hepta Slab"/>
              <a:ea typeface="Hepta Slab"/>
              <a:cs typeface="Hepta Slab"/>
              <a:sym typeface="Hepta Slab"/>
            </a:endParaRPr>
          </a:p>
        </p:txBody>
      </p:sp>
      <p:sp>
        <p:nvSpPr>
          <p:cNvPr id="1008" name="Google Shape;1008;p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09" name="Google Shape;1009;p97"/>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97"/>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1011" name="Google Shape;1011;p97"/>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97"/>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1013" name="Google Shape;1013;p97"/>
          <p:cNvPicPr preferRelativeResize="0"/>
          <p:nvPr/>
        </p:nvPicPr>
        <p:blipFill>
          <a:blip r:embed="rId3">
            <a:alphaModFix/>
          </a:blip>
          <a:stretch>
            <a:fillRect/>
          </a:stretch>
        </p:blipFill>
        <p:spPr>
          <a:xfrm>
            <a:off x="2540875" y="2109780"/>
            <a:ext cx="4276725" cy="9239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98"/>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True or False: Equations with Fractions</a:t>
            </a:r>
            <a:endParaRPr b="0" sz="2700">
              <a:solidFill>
                <a:srgbClr val="595959"/>
              </a:solidFill>
              <a:latin typeface="Hepta Slab"/>
              <a:ea typeface="Hepta Slab"/>
              <a:cs typeface="Hepta Slab"/>
              <a:sym typeface="Hepta Slab"/>
            </a:endParaRPr>
          </a:p>
        </p:txBody>
      </p:sp>
      <p:sp>
        <p:nvSpPr>
          <p:cNvPr id="1019" name="Google Shape;1019;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20" name="Google Shape;1020;p98"/>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98"/>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1022" name="Google Shape;1022;p98"/>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98"/>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1024" name="Google Shape;1024;p98"/>
          <p:cNvPicPr preferRelativeResize="0"/>
          <p:nvPr/>
        </p:nvPicPr>
        <p:blipFill>
          <a:blip r:embed="rId3">
            <a:alphaModFix/>
          </a:blip>
          <a:stretch>
            <a:fillRect/>
          </a:stretch>
        </p:blipFill>
        <p:spPr>
          <a:xfrm>
            <a:off x="2360050" y="2090898"/>
            <a:ext cx="4359948" cy="841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99"/>
          <p:cNvSpPr txBox="1"/>
          <p:nvPr>
            <p:ph type="ctrTitle"/>
          </p:nvPr>
        </p:nvSpPr>
        <p:spPr>
          <a:xfrm>
            <a:off x="492925" y="4774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True or False: Equations with Fractions</a:t>
            </a:r>
            <a:endParaRPr b="0" sz="2700">
              <a:solidFill>
                <a:srgbClr val="595959"/>
              </a:solidFill>
              <a:latin typeface="Hepta Slab"/>
              <a:ea typeface="Hepta Slab"/>
              <a:cs typeface="Hepta Slab"/>
              <a:sym typeface="Hepta Slab"/>
            </a:endParaRPr>
          </a:p>
        </p:txBody>
      </p:sp>
      <p:sp>
        <p:nvSpPr>
          <p:cNvPr id="1030" name="Google Shape;1030;p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31" name="Google Shape;1031;p99"/>
          <p:cNvSpPr/>
          <p:nvPr/>
        </p:nvSpPr>
        <p:spPr>
          <a:xfrm rot="-685883">
            <a:off x="367119" y="12413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99"/>
          <p:cNvSpPr txBox="1"/>
          <p:nvPr/>
        </p:nvSpPr>
        <p:spPr>
          <a:xfrm rot="-751316">
            <a:off x="747074" y="13778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sp>
        <p:nvSpPr>
          <p:cNvPr id="1033" name="Google Shape;1033;p99"/>
          <p:cNvSpPr/>
          <p:nvPr/>
        </p:nvSpPr>
        <p:spPr>
          <a:xfrm flipH="1" rot="685883">
            <a:off x="5597394" y="32701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99"/>
          <p:cNvSpPr txBox="1"/>
          <p:nvPr/>
        </p:nvSpPr>
        <p:spPr>
          <a:xfrm flipH="1" rot="751316">
            <a:off x="6215450" y="34066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Is each statement true or false?</a:t>
            </a:r>
            <a:endParaRPr b="1" sz="1600">
              <a:solidFill>
                <a:srgbClr val="434343"/>
              </a:solidFill>
              <a:latin typeface="Caveat Brush"/>
              <a:ea typeface="Caveat Brush"/>
              <a:cs typeface="Caveat Brush"/>
              <a:sym typeface="Caveat Brush"/>
            </a:endParaRPr>
          </a:p>
        </p:txBody>
      </p:sp>
      <p:pic>
        <p:nvPicPr>
          <p:cNvPr id="1035" name="Google Shape;1035;p99"/>
          <p:cNvPicPr preferRelativeResize="0"/>
          <p:nvPr/>
        </p:nvPicPr>
        <p:blipFill>
          <a:blip r:embed="rId3">
            <a:alphaModFix/>
          </a:blip>
          <a:stretch>
            <a:fillRect/>
          </a:stretch>
        </p:blipFill>
        <p:spPr>
          <a:xfrm>
            <a:off x="2940675" y="1965118"/>
            <a:ext cx="3486150" cy="10477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100"/>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Missing Lengths</a:t>
            </a:r>
            <a:endParaRPr b="0" sz="3000">
              <a:solidFill>
                <a:srgbClr val="595959"/>
              </a:solidFill>
              <a:latin typeface="Hepta Slab"/>
              <a:ea typeface="Hepta Slab"/>
              <a:cs typeface="Hepta Slab"/>
              <a:sym typeface="Hepta Slab"/>
            </a:endParaRPr>
          </a:p>
        </p:txBody>
      </p:sp>
      <p:sp>
        <p:nvSpPr>
          <p:cNvPr id="1041" name="Google Shape;1041;p10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42" name="Google Shape;1042;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43" name="Google Shape;1043;p100"/>
          <p:cNvSpPr txBox="1"/>
          <p:nvPr/>
        </p:nvSpPr>
        <p:spPr>
          <a:xfrm>
            <a:off x="413500" y="1002825"/>
            <a:ext cx="4044300" cy="1698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Here are four shapes.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Each shape has a perimeter of 64 inches.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P, Q, and R each have 1 line of symmetry. </a:t>
            </a:r>
            <a:endParaRPr sz="1300">
              <a:latin typeface="Quicksand"/>
              <a:ea typeface="Quicksand"/>
              <a:cs typeface="Quicksand"/>
              <a:sym typeface="Quicksand"/>
            </a:endParaRPr>
          </a:p>
          <a:p>
            <a:pPr indent="-311150" lvl="0" marL="457200" rtl="0" algn="l">
              <a:spcBef>
                <a:spcPts val="1000"/>
              </a:spcBef>
              <a:spcAft>
                <a:spcPts val="1000"/>
              </a:spcAft>
              <a:buSzPts val="1300"/>
              <a:buFont typeface="Quicksand"/>
              <a:buChar char="●"/>
            </a:pPr>
            <a:r>
              <a:rPr lang="en" sz="1300">
                <a:latin typeface="Quicksand"/>
                <a:ea typeface="Quicksand"/>
                <a:cs typeface="Quicksand"/>
                <a:sym typeface="Quicksand"/>
              </a:rPr>
              <a:t>Q has 4 lines of symmetry.</a:t>
            </a:r>
            <a:endParaRPr sz="1300">
              <a:latin typeface="Quicksand"/>
              <a:ea typeface="Quicksand"/>
              <a:cs typeface="Quicksand"/>
              <a:sym typeface="Quicksand"/>
            </a:endParaRPr>
          </a:p>
        </p:txBody>
      </p:sp>
      <p:sp>
        <p:nvSpPr>
          <p:cNvPr id="1044" name="Google Shape;1044;p100"/>
          <p:cNvSpPr txBox="1"/>
          <p:nvPr/>
        </p:nvSpPr>
        <p:spPr>
          <a:xfrm>
            <a:off x="4457800" y="2079150"/>
            <a:ext cx="40443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Draw the lines of symmetry of each shape.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Find the unknown side length in each shape. Show your reasoning.</a:t>
            </a:r>
            <a:endParaRPr sz="1300">
              <a:latin typeface="Quicksand"/>
              <a:ea typeface="Quicksand"/>
              <a:cs typeface="Quicksand"/>
              <a:sym typeface="Quicksand"/>
            </a:endParaRPr>
          </a:p>
        </p:txBody>
      </p:sp>
      <p:pic>
        <p:nvPicPr>
          <p:cNvPr id="1045" name="Google Shape;1045;p100"/>
          <p:cNvPicPr preferRelativeResize="0"/>
          <p:nvPr/>
        </p:nvPicPr>
        <p:blipFill>
          <a:blip r:embed="rId3">
            <a:alphaModFix/>
          </a:blip>
          <a:stretch>
            <a:fillRect/>
          </a:stretch>
        </p:blipFill>
        <p:spPr>
          <a:xfrm>
            <a:off x="1086525" y="2769450"/>
            <a:ext cx="2558058" cy="1841976"/>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101"/>
          <p:cNvSpPr txBox="1"/>
          <p:nvPr>
            <p:ph type="ctrTitle"/>
          </p:nvPr>
        </p:nvSpPr>
        <p:spPr>
          <a:xfrm>
            <a:off x="413500" y="5"/>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Lin’s Design</a:t>
            </a:r>
            <a:endParaRPr b="0" sz="3000">
              <a:solidFill>
                <a:srgbClr val="595959"/>
              </a:solidFill>
              <a:latin typeface="Hepta Slab"/>
              <a:ea typeface="Hepta Slab"/>
              <a:cs typeface="Hepta Slab"/>
              <a:sym typeface="Hepta Slab"/>
            </a:endParaRPr>
          </a:p>
        </p:txBody>
      </p:sp>
      <p:sp>
        <p:nvSpPr>
          <p:cNvPr id="1051" name="Google Shape;1051;p10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52" name="Google Shape;1052;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53" name="Google Shape;1053;p101"/>
          <p:cNvSpPr txBox="1"/>
          <p:nvPr/>
        </p:nvSpPr>
        <p:spPr>
          <a:xfrm>
            <a:off x="413500" y="1002825"/>
            <a:ext cx="4044300" cy="111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Lin is using 145 inches of fancy tape for the outline of a design with line symmetry.</a:t>
            </a:r>
            <a:endParaRPr sz="1300">
              <a:latin typeface="Quicksand"/>
              <a:ea typeface="Quicksand"/>
              <a:cs typeface="Quicksand"/>
              <a:sym typeface="Quicksand"/>
            </a:endParaRPr>
          </a:p>
          <a:p>
            <a:pPr indent="0" lvl="0" marL="0" rtl="0" algn="ctr">
              <a:spcBef>
                <a:spcPts val="1000"/>
              </a:spcBef>
              <a:spcAft>
                <a:spcPts val="1000"/>
              </a:spcAft>
              <a:buNone/>
            </a:pPr>
            <a:r>
              <a:rPr lang="en" sz="1300">
                <a:latin typeface="Quicksand"/>
                <a:ea typeface="Quicksand"/>
                <a:cs typeface="Quicksand"/>
                <a:sym typeface="Quicksand"/>
              </a:rPr>
              <a:t>Here is half of the design. The dashed line is the line of symmetry.</a:t>
            </a:r>
            <a:endParaRPr sz="1300">
              <a:latin typeface="Quicksand"/>
              <a:ea typeface="Quicksand"/>
              <a:cs typeface="Quicksand"/>
              <a:sym typeface="Quicksand"/>
            </a:endParaRPr>
          </a:p>
        </p:txBody>
      </p:sp>
      <p:sp>
        <p:nvSpPr>
          <p:cNvPr id="1054" name="Google Shape;1054;p101"/>
          <p:cNvSpPr txBox="1"/>
          <p:nvPr/>
        </p:nvSpPr>
        <p:spPr>
          <a:xfrm>
            <a:off x="4457800" y="1216000"/>
            <a:ext cx="4044300" cy="318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Quicksand"/>
                <a:ea typeface="Quicksand"/>
                <a:cs typeface="Quicksand"/>
                <a:sym typeface="Quicksand"/>
              </a:rPr>
              <a:t>1. Sketch Lin’s entire design. </a:t>
            </a:r>
            <a:endParaRPr sz="1300">
              <a:latin typeface="Quicksand"/>
              <a:ea typeface="Quicksand"/>
              <a:cs typeface="Quicksand"/>
              <a:sym typeface="Quicksand"/>
            </a:endParaRPr>
          </a:p>
          <a:p>
            <a:pPr indent="0" lvl="0" marL="0" rtl="0" algn="ctr">
              <a:spcBef>
                <a:spcPts val="0"/>
              </a:spcBef>
              <a:spcAft>
                <a:spcPts val="0"/>
              </a:spcAft>
              <a:buNone/>
            </a:pPr>
            <a:r>
              <a:t/>
            </a:r>
            <a:endParaRPr sz="1300">
              <a:latin typeface="Quicksand"/>
              <a:ea typeface="Quicksand"/>
              <a:cs typeface="Quicksand"/>
              <a:sym typeface="Quicksand"/>
            </a:endParaRPr>
          </a:p>
          <a:p>
            <a:pPr indent="0" lvl="0" marL="0" rtl="0" algn="ctr">
              <a:spcBef>
                <a:spcPts val="0"/>
              </a:spcBef>
              <a:spcAft>
                <a:spcPts val="0"/>
              </a:spcAft>
              <a:buNone/>
            </a:pPr>
            <a:r>
              <a:rPr lang="en" sz="1300">
                <a:latin typeface="Quicksand"/>
                <a:ea typeface="Quicksand"/>
                <a:cs typeface="Quicksand"/>
                <a:sym typeface="Quicksand"/>
              </a:rPr>
              <a:t>2. Does she have enough tape for the entire outline? Show your reasoning</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i="1" sz="1300" u="sng">
              <a:latin typeface="Quicksand"/>
              <a:ea typeface="Quicksand"/>
              <a:cs typeface="Quicksand"/>
              <a:sym typeface="Quicksand"/>
            </a:endParaRPr>
          </a:p>
          <a:p>
            <a:pPr indent="0" lvl="0" marL="0" rtl="0" algn="l">
              <a:spcBef>
                <a:spcPts val="0"/>
              </a:spcBef>
              <a:spcAft>
                <a:spcPts val="0"/>
              </a:spcAft>
              <a:buNone/>
            </a:pPr>
            <a:r>
              <a:rPr i="1" lang="en" sz="1300" u="sng">
                <a:latin typeface="Quicksand"/>
                <a:ea typeface="Quicksand"/>
                <a:cs typeface="Quicksand"/>
                <a:sym typeface="Quicksand"/>
              </a:rPr>
              <a:t>If You Have Time:</a:t>
            </a:r>
            <a:endParaRPr i="1" sz="1300" u="sng">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 Lin has a sheet of fancy paper that she can cut up to cover the inside of the design. The paper is a rectangle that is 30 inches by 18 inches.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If the angles in the design are right angles, does Lin have enough paper cover the inside of the design? Show your reasoning.</a:t>
            </a:r>
            <a:endParaRPr sz="1300">
              <a:latin typeface="Quicksand"/>
              <a:ea typeface="Quicksand"/>
              <a:cs typeface="Quicksand"/>
              <a:sym typeface="Quicksand"/>
            </a:endParaRPr>
          </a:p>
        </p:txBody>
      </p:sp>
      <p:pic>
        <p:nvPicPr>
          <p:cNvPr id="1055" name="Google Shape;1055;p101"/>
          <p:cNvPicPr preferRelativeResize="0"/>
          <p:nvPr/>
        </p:nvPicPr>
        <p:blipFill>
          <a:blip r:embed="rId3">
            <a:alphaModFix/>
          </a:blip>
          <a:stretch>
            <a:fillRect/>
          </a:stretch>
        </p:blipFill>
        <p:spPr>
          <a:xfrm>
            <a:off x="991900" y="2116125"/>
            <a:ext cx="2724150" cy="24098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sp>
        <p:nvSpPr>
          <p:cNvPr id="1060" name="Google Shape;1060;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61" name="Google Shape;1061;p102"/>
          <p:cNvSpPr txBox="1"/>
          <p:nvPr/>
        </p:nvSpPr>
        <p:spPr>
          <a:xfrm>
            <a:off x="331075" y="462000"/>
            <a:ext cx="7685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Today we used attributes of figures to reason about their side lengths and perimeter.</a:t>
            </a:r>
            <a:endParaRPr b="1">
              <a:latin typeface="Quicksand"/>
              <a:ea typeface="Quicksand"/>
              <a:cs typeface="Quicksand"/>
              <a:sym typeface="Quicksand"/>
            </a:endParaRPr>
          </a:p>
        </p:txBody>
      </p:sp>
      <p:sp>
        <p:nvSpPr>
          <p:cNvPr id="1062" name="Google Shape;1062;p102"/>
          <p:cNvSpPr/>
          <p:nvPr/>
        </p:nvSpPr>
        <p:spPr>
          <a:xfrm>
            <a:off x="5143500" y="2280226"/>
            <a:ext cx="3493310" cy="105256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02"/>
          <p:cNvSpPr txBox="1"/>
          <p:nvPr/>
        </p:nvSpPr>
        <p:spPr>
          <a:xfrm flipH="1">
            <a:off x="5415348" y="2480210"/>
            <a:ext cx="29496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Shape B has no line of symmetry. Can we figure out the missing lengths?</a:t>
            </a:r>
            <a:endParaRPr b="1" sz="1200">
              <a:latin typeface="Quicksand"/>
              <a:ea typeface="Quicksand"/>
              <a:cs typeface="Quicksand"/>
              <a:sym typeface="Quicksand"/>
            </a:endParaRPr>
          </a:p>
        </p:txBody>
      </p:sp>
      <p:pic>
        <p:nvPicPr>
          <p:cNvPr id="1064" name="Google Shape;1064;p102"/>
          <p:cNvPicPr preferRelativeResize="0"/>
          <p:nvPr/>
        </p:nvPicPr>
        <p:blipFill rotWithShape="1">
          <a:blip r:embed="rId3">
            <a:alphaModFix/>
          </a:blip>
          <a:srcRect b="0" l="21370" r="22481" t="0"/>
          <a:stretch/>
        </p:blipFill>
        <p:spPr>
          <a:xfrm>
            <a:off x="3677312" y="3085501"/>
            <a:ext cx="1466178" cy="1642350"/>
          </a:xfrm>
          <a:prstGeom prst="rect">
            <a:avLst/>
          </a:prstGeom>
          <a:noFill/>
          <a:ln>
            <a:noFill/>
          </a:ln>
        </p:spPr>
      </p:pic>
      <p:sp>
        <p:nvSpPr>
          <p:cNvPr id="1065" name="Google Shape;1065;p102"/>
          <p:cNvSpPr/>
          <p:nvPr/>
        </p:nvSpPr>
        <p:spPr>
          <a:xfrm flipH="1">
            <a:off x="184000" y="2568902"/>
            <a:ext cx="3493310" cy="164234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02"/>
          <p:cNvSpPr txBox="1"/>
          <p:nvPr/>
        </p:nvSpPr>
        <p:spPr>
          <a:xfrm>
            <a:off x="455852" y="2880946"/>
            <a:ext cx="2949600" cy="89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can knowing the line of symmetry in A help us find the missing side lengths?</a:t>
            </a:r>
            <a:endParaRPr b="1" sz="1200">
              <a:latin typeface="Quicksand"/>
              <a:ea typeface="Quicksand"/>
              <a:cs typeface="Quicksand"/>
              <a:sym typeface="Quicksand"/>
            </a:endParaRPr>
          </a:p>
        </p:txBody>
      </p:sp>
      <p:sp>
        <p:nvSpPr>
          <p:cNvPr id="1067" name="Google Shape;1067;p102"/>
          <p:cNvSpPr/>
          <p:nvPr/>
        </p:nvSpPr>
        <p:spPr>
          <a:xfrm>
            <a:off x="5269650" y="3456075"/>
            <a:ext cx="3633941" cy="133270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02"/>
          <p:cNvSpPr txBox="1"/>
          <p:nvPr/>
        </p:nvSpPr>
        <p:spPr>
          <a:xfrm flipH="1">
            <a:off x="5541498" y="3656060"/>
            <a:ext cx="29496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Suppose we know that B is a parallelogram. Would that help us find those lengths? Why or why not?</a:t>
            </a:r>
            <a:endParaRPr b="1" sz="1200">
              <a:latin typeface="Quicksand"/>
              <a:ea typeface="Quicksand"/>
              <a:cs typeface="Quicksand"/>
              <a:sym typeface="Quicksand"/>
            </a:endParaRPr>
          </a:p>
        </p:txBody>
      </p:sp>
      <p:pic>
        <p:nvPicPr>
          <p:cNvPr id="1069" name="Google Shape;1069;p102"/>
          <p:cNvPicPr preferRelativeResize="0"/>
          <p:nvPr/>
        </p:nvPicPr>
        <p:blipFill>
          <a:blip r:embed="rId4">
            <a:alphaModFix/>
          </a:blip>
          <a:stretch>
            <a:fillRect/>
          </a:stretch>
        </p:blipFill>
        <p:spPr>
          <a:xfrm>
            <a:off x="4694071" y="874425"/>
            <a:ext cx="2100900" cy="1206200"/>
          </a:xfrm>
          <a:prstGeom prst="rect">
            <a:avLst/>
          </a:prstGeom>
          <a:noFill/>
          <a:ln>
            <a:noFill/>
          </a:ln>
        </p:spPr>
      </p:pic>
      <p:sp>
        <p:nvSpPr>
          <p:cNvPr id="1070" name="Google Shape;1070;p102"/>
          <p:cNvSpPr txBox="1"/>
          <p:nvPr/>
        </p:nvSpPr>
        <p:spPr>
          <a:xfrm>
            <a:off x="1146950" y="934100"/>
            <a:ext cx="32871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are two shapes. Suppose we know the perimeter of each shape is 48 units. Shape A has a line of symmetry and B has none.”</a:t>
            </a:r>
            <a:endParaRPr>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03"/>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76" name="Google Shape;1076;p103"/>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03"/>
          <p:cNvSpPr txBox="1"/>
          <p:nvPr/>
        </p:nvSpPr>
        <p:spPr>
          <a:xfrm>
            <a:off x="496050" y="1301888"/>
            <a:ext cx="8151900" cy="7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Quicksand"/>
                <a:ea typeface="Quicksand"/>
                <a:cs typeface="Quicksand"/>
                <a:sym typeface="Quicksand"/>
              </a:rPr>
              <a:t>In this section, we used the attributes such as side lengths, angles, lines of symmetry, and parallel sides to solve problems about perimeter of shapes.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ctr">
              <a:spcBef>
                <a:spcPts val="0"/>
              </a:spcBef>
              <a:spcAft>
                <a:spcPts val="0"/>
              </a:spcAft>
              <a:buNone/>
            </a:pPr>
            <a:r>
              <a:rPr lang="en" sz="2000">
                <a:latin typeface="Quicksand"/>
                <a:ea typeface="Quicksand"/>
                <a:cs typeface="Quicksand"/>
                <a:sym typeface="Quicksand"/>
              </a:rPr>
              <a:t>We learned that, if a shape has certain attributes, we can use them to find its perimeter, even if we don't have all of its side lengths. Or, if we know the perimeter of a shape, we can find its side lengths if there is enough information about their attributes. </a:t>
            </a:r>
            <a:endParaRPr sz="2000">
              <a:latin typeface="Quicksand"/>
              <a:ea typeface="Quicksand"/>
              <a:cs typeface="Quicksand"/>
              <a:sym typeface="Quicksand"/>
            </a:endParaRPr>
          </a:p>
          <a:p>
            <a:pPr indent="0" lvl="0" marL="0" rtl="0" algn="ctr">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a:p>
            <a:pPr indent="0" lvl="0" marL="0" rtl="0" algn="l">
              <a:spcBef>
                <a:spcPts val="0"/>
              </a:spcBef>
              <a:spcAft>
                <a:spcPts val="0"/>
              </a:spcAft>
              <a:buNone/>
            </a:pPr>
            <a:r>
              <a:t/>
            </a:r>
            <a:endParaRPr sz="2000">
              <a:latin typeface="Quicksand"/>
              <a:ea typeface="Quicksand"/>
              <a:cs typeface="Quicksand"/>
              <a:sym typeface="Quicksan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104"/>
          <p:cNvSpPr txBox="1"/>
          <p:nvPr/>
        </p:nvSpPr>
        <p:spPr>
          <a:xfrm>
            <a:off x="1368600" y="33515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83" name="Google Shape;1083;p10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04"/>
          <p:cNvSpPr txBox="1"/>
          <p:nvPr/>
        </p:nvSpPr>
        <p:spPr>
          <a:xfrm>
            <a:off x="567000" y="23069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If we know the perimeter of each shape is 48 units and the dashed line through shape A is a line of symmetry, we can find the missing side lengths.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Shape B doesn't have a line of symmetry, but if we were told that its opposite sides have equal lengths, then we can also reason about the three missing side lengths.</a:t>
            </a:r>
            <a:endParaRPr sz="1600">
              <a:latin typeface="Quicksand"/>
              <a:ea typeface="Quicksand"/>
              <a:cs typeface="Quicksand"/>
              <a:sym typeface="Quicksand"/>
            </a:endParaRPr>
          </a:p>
        </p:txBody>
      </p:sp>
      <p:pic>
        <p:nvPicPr>
          <p:cNvPr id="1085" name="Google Shape;1085;p104"/>
          <p:cNvPicPr preferRelativeResize="0"/>
          <p:nvPr/>
        </p:nvPicPr>
        <p:blipFill>
          <a:blip r:embed="rId3">
            <a:alphaModFix/>
          </a:blip>
          <a:stretch>
            <a:fillRect/>
          </a:stretch>
        </p:blipFill>
        <p:spPr>
          <a:xfrm>
            <a:off x="3542650" y="1246070"/>
            <a:ext cx="2200600" cy="1240650"/>
          </a:xfrm>
          <a:prstGeom prst="rect">
            <a:avLst/>
          </a:prstGeom>
          <a:noFill/>
          <a:ln>
            <a:noFill/>
          </a:ln>
        </p:spPr>
      </p:pic>
      <p:sp>
        <p:nvSpPr>
          <p:cNvPr id="1086" name="Google Shape;1086;p104"/>
          <p:cNvSpPr txBox="1"/>
          <p:nvPr/>
        </p:nvSpPr>
        <p:spPr>
          <a:xfrm>
            <a:off x="1052350" y="1288825"/>
            <a:ext cx="21519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600">
                <a:solidFill>
                  <a:schemeClr val="dk1"/>
                </a:solidFill>
                <a:latin typeface="Quicksand"/>
                <a:ea typeface="Quicksand"/>
                <a:cs typeface="Quicksand"/>
                <a:sym typeface="Quicksand"/>
              </a:rPr>
              <a:t>For example, here are two shapes:</a:t>
            </a:r>
            <a:endParaRPr sz="16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90" name="Shape 1090"/>
        <p:cNvGrpSpPr/>
        <p:nvPr/>
      </p:nvGrpSpPr>
      <p:grpSpPr>
        <a:xfrm>
          <a:off x="0" y="0"/>
          <a:ext cx="0" cy="0"/>
          <a:chOff x="0" y="0"/>
          <a:chExt cx="0" cy="0"/>
        </a:xfrm>
      </p:grpSpPr>
      <p:sp>
        <p:nvSpPr>
          <p:cNvPr id="1091" name="Google Shape;1091;p105"/>
          <p:cNvSpPr txBox="1"/>
          <p:nvPr>
            <p:ph type="ctrTitle"/>
          </p:nvPr>
        </p:nvSpPr>
        <p:spPr>
          <a:xfrm>
            <a:off x="717950" y="2027250"/>
            <a:ext cx="7908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Symmetry in Action</a:t>
            </a:r>
            <a:endParaRPr sz="4000">
              <a:latin typeface="Hepta Slab"/>
              <a:ea typeface="Hepta Slab"/>
              <a:cs typeface="Hepta Slab"/>
              <a:sym typeface="Hepta Slab"/>
            </a:endParaRPr>
          </a:p>
        </p:txBody>
      </p:sp>
      <p:sp>
        <p:nvSpPr>
          <p:cNvPr id="1092" name="Google Shape;1092;p105"/>
          <p:cNvSpPr txBox="1"/>
          <p:nvPr/>
        </p:nvSpPr>
        <p:spPr>
          <a:xfrm>
            <a:off x="2768100"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investigate symmetry in folded figures.</a:t>
            </a:r>
            <a:endParaRPr>
              <a:latin typeface="Quicksand"/>
              <a:ea typeface="Quicksand"/>
              <a:cs typeface="Quicksand"/>
              <a:sym typeface="Quicksand"/>
            </a:endParaRPr>
          </a:p>
        </p:txBody>
      </p:sp>
      <p:sp>
        <p:nvSpPr>
          <p:cNvPr id="1093" name="Google Shape;1093;p105"/>
          <p:cNvSpPr/>
          <p:nvPr/>
        </p:nvSpPr>
        <p:spPr>
          <a:xfrm>
            <a:off x="231102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05"/>
          <p:cNvSpPr txBox="1"/>
          <p:nvPr/>
        </p:nvSpPr>
        <p:spPr>
          <a:xfrm>
            <a:off x="0" y="4834325"/>
            <a:ext cx="49899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4.G.A.1, 4.G.A.2, 4.G.A.3, 4.MD.C.7, 4.NF.B.3.c, 4.NF.B.4</a:t>
            </a:r>
            <a:endParaRPr sz="1100">
              <a:latin typeface="Quicksand"/>
              <a:ea typeface="Quicksand"/>
              <a:cs typeface="Quicksand"/>
              <a:sym typeface="Quicksand"/>
            </a:endParaRPr>
          </a:p>
        </p:txBody>
      </p:sp>
      <p:sp>
        <p:nvSpPr>
          <p:cNvPr id="1095" name="Google Shape;1095;p10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099" name="Shape 1099"/>
        <p:cNvGrpSpPr/>
        <p:nvPr/>
      </p:nvGrpSpPr>
      <p:grpSpPr>
        <a:xfrm>
          <a:off x="0" y="0"/>
          <a:ext cx="0" cy="0"/>
          <a:chOff x="0" y="0"/>
          <a:chExt cx="0" cy="0"/>
        </a:xfrm>
      </p:grpSpPr>
      <p:sp>
        <p:nvSpPr>
          <p:cNvPr id="1100" name="Google Shape;1100;p106"/>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Which One Doesn’t Belong: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Figures</a:t>
            </a:r>
            <a:endParaRPr b="0" sz="3000">
              <a:solidFill>
                <a:srgbClr val="595959"/>
              </a:solidFill>
              <a:latin typeface="Hepta Slab"/>
              <a:ea typeface="Hepta Slab"/>
              <a:cs typeface="Hepta Slab"/>
              <a:sym typeface="Hepta Slab"/>
            </a:endParaRPr>
          </a:p>
        </p:txBody>
      </p:sp>
      <p:sp>
        <p:nvSpPr>
          <p:cNvPr id="1101" name="Google Shape;1101;p10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2" name="Google Shape;1102;p106"/>
          <p:cNvSpPr/>
          <p:nvPr/>
        </p:nvSpPr>
        <p:spPr>
          <a:xfrm rot="-686036">
            <a:off x="663617" y="1477826"/>
            <a:ext cx="1839789" cy="1200026"/>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06"/>
          <p:cNvSpPr txBox="1"/>
          <p:nvPr/>
        </p:nvSpPr>
        <p:spPr>
          <a:xfrm rot="-750735">
            <a:off x="907763" y="1654989"/>
            <a:ext cx="1351499"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Which one doesn’t belong?</a:t>
            </a:r>
            <a:endParaRPr b="1" sz="1600">
              <a:latin typeface="Caveat Brush"/>
              <a:ea typeface="Caveat Brush"/>
              <a:cs typeface="Caveat Brush"/>
              <a:sym typeface="Caveat Brush"/>
            </a:endParaRPr>
          </a:p>
        </p:txBody>
      </p:sp>
      <p:pic>
        <p:nvPicPr>
          <p:cNvPr id="1104" name="Google Shape;1104;p106"/>
          <p:cNvPicPr preferRelativeResize="0"/>
          <p:nvPr/>
        </p:nvPicPr>
        <p:blipFill>
          <a:blip r:embed="rId3">
            <a:alphaModFix/>
          </a:blip>
          <a:stretch>
            <a:fillRect/>
          </a:stretch>
        </p:blipFill>
        <p:spPr>
          <a:xfrm>
            <a:off x="2566800" y="2185000"/>
            <a:ext cx="5661299" cy="197201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107"/>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Before and After</a:t>
            </a:r>
            <a:endParaRPr sz="3200">
              <a:solidFill>
                <a:srgbClr val="595959"/>
              </a:solidFill>
              <a:latin typeface="Hepta Slab"/>
              <a:ea typeface="Hepta Slab"/>
              <a:cs typeface="Hepta Slab"/>
              <a:sym typeface="Hepta Slab"/>
            </a:endParaRPr>
          </a:p>
        </p:txBody>
      </p:sp>
      <p:sp>
        <p:nvSpPr>
          <p:cNvPr id="1110" name="Google Shape;1110;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11" name="Google Shape;1111;p107"/>
          <p:cNvSpPr txBox="1"/>
          <p:nvPr/>
        </p:nvSpPr>
        <p:spPr>
          <a:xfrm>
            <a:off x="531375" y="1253725"/>
            <a:ext cx="3667500" cy="2986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Mai has a piece of paper. She can get two different shapes by folding the paper along a line of symmetry. What is the shape of the paper before it was folded?</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112" name="Google Shape;1112;p107"/>
          <p:cNvSpPr txBox="1"/>
          <p:nvPr/>
        </p:nvSpPr>
        <p:spPr>
          <a:xfrm>
            <a:off x="4339450" y="1253725"/>
            <a:ext cx="41739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Diego folded a piece of paper once along a line of symmetry and got this right triangle.</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Which shapes could the paper have before it was folded? Explain or show how you know.</a:t>
            </a:r>
            <a:endParaRPr>
              <a:latin typeface="Quicksand"/>
              <a:ea typeface="Quicksand"/>
              <a:cs typeface="Quicksand"/>
              <a:sym typeface="Quicksand"/>
            </a:endParaRPr>
          </a:p>
        </p:txBody>
      </p:sp>
      <p:pic>
        <p:nvPicPr>
          <p:cNvPr id="1113" name="Google Shape;1113;p107"/>
          <p:cNvPicPr preferRelativeResize="0"/>
          <p:nvPr/>
        </p:nvPicPr>
        <p:blipFill>
          <a:blip r:embed="rId3">
            <a:alphaModFix/>
          </a:blip>
          <a:stretch>
            <a:fillRect/>
          </a:stretch>
        </p:blipFill>
        <p:spPr>
          <a:xfrm>
            <a:off x="1036375" y="2454013"/>
            <a:ext cx="2657475" cy="1571625"/>
          </a:xfrm>
          <a:prstGeom prst="rect">
            <a:avLst/>
          </a:prstGeom>
          <a:noFill/>
          <a:ln>
            <a:noFill/>
          </a:ln>
        </p:spPr>
      </p:pic>
      <p:pic>
        <p:nvPicPr>
          <p:cNvPr id="1114" name="Google Shape;1114;p107"/>
          <p:cNvPicPr preferRelativeResize="0"/>
          <p:nvPr/>
        </p:nvPicPr>
        <p:blipFill>
          <a:blip r:embed="rId4">
            <a:alphaModFix/>
          </a:blip>
          <a:stretch>
            <a:fillRect/>
          </a:stretch>
        </p:blipFill>
        <p:spPr>
          <a:xfrm>
            <a:off x="5900225" y="1820925"/>
            <a:ext cx="1108025" cy="532075"/>
          </a:xfrm>
          <a:prstGeom prst="rect">
            <a:avLst/>
          </a:prstGeom>
          <a:noFill/>
          <a:ln>
            <a:noFill/>
          </a:ln>
        </p:spPr>
      </p:pic>
      <p:pic>
        <p:nvPicPr>
          <p:cNvPr id="1115" name="Google Shape;1115;p107"/>
          <p:cNvPicPr preferRelativeResize="0"/>
          <p:nvPr/>
        </p:nvPicPr>
        <p:blipFill>
          <a:blip r:embed="rId5">
            <a:alphaModFix/>
          </a:blip>
          <a:stretch>
            <a:fillRect/>
          </a:stretch>
        </p:blipFill>
        <p:spPr>
          <a:xfrm>
            <a:off x="4493175" y="3274625"/>
            <a:ext cx="1852806" cy="841500"/>
          </a:xfrm>
          <a:prstGeom prst="rect">
            <a:avLst/>
          </a:prstGeom>
          <a:noFill/>
          <a:ln>
            <a:noFill/>
          </a:ln>
        </p:spPr>
      </p:pic>
      <p:pic>
        <p:nvPicPr>
          <p:cNvPr id="1116" name="Google Shape;1116;p107"/>
          <p:cNvPicPr preferRelativeResize="0"/>
          <p:nvPr/>
        </p:nvPicPr>
        <p:blipFill>
          <a:blip r:embed="rId6">
            <a:alphaModFix/>
          </a:blip>
          <a:stretch>
            <a:fillRect/>
          </a:stretch>
        </p:blipFill>
        <p:spPr>
          <a:xfrm>
            <a:off x="6590650" y="3162327"/>
            <a:ext cx="1852800" cy="118834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08"/>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000">
                <a:solidFill>
                  <a:srgbClr val="595959"/>
                </a:solidFill>
                <a:latin typeface="Hepta Slab"/>
                <a:ea typeface="Hepta Slab"/>
                <a:cs typeface="Hepta Slab"/>
                <a:sym typeface="Hepta Slab"/>
              </a:rPr>
              <a:t>Before and After, Perimeter Edition</a:t>
            </a:r>
            <a:endParaRPr sz="3000">
              <a:solidFill>
                <a:srgbClr val="595959"/>
              </a:solidFill>
              <a:latin typeface="Hepta Slab"/>
              <a:ea typeface="Hepta Slab"/>
              <a:cs typeface="Hepta Slab"/>
              <a:sym typeface="Hepta Slab"/>
            </a:endParaRPr>
          </a:p>
        </p:txBody>
      </p:sp>
      <p:sp>
        <p:nvSpPr>
          <p:cNvPr id="1122" name="Google Shape;1122;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3" name="Google Shape;1123;p108"/>
          <p:cNvSpPr txBox="1"/>
          <p:nvPr/>
        </p:nvSpPr>
        <p:spPr>
          <a:xfrm>
            <a:off x="585300" y="1059750"/>
            <a:ext cx="80796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Quicksand"/>
                <a:ea typeface="Quicksand"/>
                <a:cs typeface="Quicksand"/>
                <a:sym typeface="Quicksand"/>
              </a:rPr>
              <a:t>1. Jada folded a piece of paper along a line of symmetry and got this rectangle.</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 What could the paper look like before being folded? Draw one or more sketches.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b. Write an expression for the perimeter of the unfolded paper.</a:t>
            </a:r>
            <a:endParaRPr sz="1600">
              <a:latin typeface="Quicksand"/>
              <a:ea typeface="Quicksand"/>
              <a:cs typeface="Quicksand"/>
              <a:sym typeface="Quicksand"/>
            </a:endParaRPr>
          </a:p>
        </p:txBody>
      </p:sp>
      <p:pic>
        <p:nvPicPr>
          <p:cNvPr id="1124" name="Google Shape;1124;p108"/>
          <p:cNvPicPr preferRelativeResize="0"/>
          <p:nvPr/>
        </p:nvPicPr>
        <p:blipFill>
          <a:blip r:embed="rId3">
            <a:alphaModFix/>
          </a:blip>
          <a:stretch>
            <a:fillRect/>
          </a:stretch>
        </p:blipFill>
        <p:spPr>
          <a:xfrm>
            <a:off x="3309425" y="1578200"/>
            <a:ext cx="2238375" cy="12382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109"/>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000">
                <a:solidFill>
                  <a:srgbClr val="595959"/>
                </a:solidFill>
                <a:latin typeface="Hepta Slab"/>
                <a:ea typeface="Hepta Slab"/>
                <a:cs typeface="Hepta Slab"/>
                <a:sym typeface="Hepta Slab"/>
              </a:rPr>
              <a:t>Before and After, Perimeter Edition</a:t>
            </a:r>
            <a:endParaRPr sz="3000">
              <a:solidFill>
                <a:srgbClr val="595959"/>
              </a:solidFill>
              <a:latin typeface="Hepta Slab"/>
              <a:ea typeface="Hepta Slab"/>
              <a:cs typeface="Hepta Slab"/>
              <a:sym typeface="Hepta Slab"/>
            </a:endParaRPr>
          </a:p>
        </p:txBody>
      </p:sp>
      <p:sp>
        <p:nvSpPr>
          <p:cNvPr id="1130" name="Google Shape;1130;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31" name="Google Shape;1131;p109"/>
          <p:cNvSpPr txBox="1"/>
          <p:nvPr/>
        </p:nvSpPr>
        <p:spPr>
          <a:xfrm>
            <a:off x="315300" y="1284400"/>
            <a:ext cx="85134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2. Kiran folded a piece of paper twice—each time along a line of symmetry—and got the same rectangle as Jada did. </a:t>
            </a:r>
            <a:endParaRPr sz="1700">
              <a:latin typeface="Quicksand"/>
              <a:ea typeface="Quicksand"/>
              <a:cs typeface="Quicksand"/>
              <a:sym typeface="Quicksand"/>
            </a:endParaRPr>
          </a:p>
          <a:p>
            <a:pPr indent="0" lvl="0" marL="0" rtl="0" algn="ctr">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Show that each expression could represent the perimeter of the paper Kiran folded.</a:t>
            </a:r>
            <a:endParaRPr sz="1700">
              <a:latin typeface="Quicksand"/>
              <a:ea typeface="Quicksand"/>
              <a:cs typeface="Quicksand"/>
              <a:sym typeface="Quicksand"/>
            </a:endParaRPr>
          </a:p>
        </p:txBody>
      </p:sp>
      <p:pic>
        <p:nvPicPr>
          <p:cNvPr id="1132" name="Google Shape;1132;p109"/>
          <p:cNvPicPr preferRelativeResize="0"/>
          <p:nvPr/>
        </p:nvPicPr>
        <p:blipFill rotWithShape="1">
          <a:blip r:embed="rId3">
            <a:alphaModFix/>
          </a:blip>
          <a:srcRect b="85244" l="0" r="0" t="0"/>
          <a:stretch/>
        </p:blipFill>
        <p:spPr>
          <a:xfrm>
            <a:off x="549363" y="2902075"/>
            <a:ext cx="2669050" cy="562375"/>
          </a:xfrm>
          <a:prstGeom prst="rect">
            <a:avLst/>
          </a:prstGeom>
          <a:noFill/>
          <a:ln>
            <a:noFill/>
          </a:ln>
        </p:spPr>
      </p:pic>
      <p:pic>
        <p:nvPicPr>
          <p:cNvPr id="1133" name="Google Shape;1133;p109"/>
          <p:cNvPicPr preferRelativeResize="0"/>
          <p:nvPr/>
        </p:nvPicPr>
        <p:blipFill rotWithShape="1">
          <a:blip r:embed="rId3">
            <a:alphaModFix/>
          </a:blip>
          <a:srcRect b="42649" l="0" r="0" t="40129"/>
          <a:stretch/>
        </p:blipFill>
        <p:spPr>
          <a:xfrm>
            <a:off x="3456738" y="2867212"/>
            <a:ext cx="2570498" cy="632100"/>
          </a:xfrm>
          <a:prstGeom prst="rect">
            <a:avLst/>
          </a:prstGeom>
          <a:noFill/>
          <a:ln>
            <a:noFill/>
          </a:ln>
        </p:spPr>
      </p:pic>
      <p:pic>
        <p:nvPicPr>
          <p:cNvPr id="1134" name="Google Shape;1134;p109"/>
          <p:cNvPicPr preferRelativeResize="0"/>
          <p:nvPr/>
        </p:nvPicPr>
        <p:blipFill rotWithShape="1">
          <a:blip r:embed="rId3">
            <a:alphaModFix/>
          </a:blip>
          <a:srcRect b="0" l="0" r="0" t="81823"/>
          <a:stretch/>
        </p:blipFill>
        <p:spPr>
          <a:xfrm>
            <a:off x="6265562" y="2902075"/>
            <a:ext cx="2435272" cy="6321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1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40" name="Google Shape;1140;p110"/>
          <p:cNvSpPr txBox="1"/>
          <p:nvPr/>
        </p:nvSpPr>
        <p:spPr>
          <a:xfrm>
            <a:off x="321475" y="336325"/>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Quicksand"/>
                <a:ea typeface="Quicksand"/>
                <a:cs typeface="Quicksand"/>
                <a:sym typeface="Quicksand"/>
              </a:rPr>
              <a:t>Today we practiced visualizing shapes that have been folded along a line of symmetry and reasoning about the perimeter of the original shapes.</a:t>
            </a:r>
            <a:endParaRPr sz="1900">
              <a:latin typeface="Quicksand"/>
              <a:ea typeface="Quicksand"/>
              <a:cs typeface="Quicksand"/>
              <a:sym typeface="Quicksand"/>
            </a:endParaRPr>
          </a:p>
        </p:txBody>
      </p:sp>
      <p:pic>
        <p:nvPicPr>
          <p:cNvPr id="1141" name="Google Shape;1141;p110"/>
          <p:cNvPicPr preferRelativeResize="0"/>
          <p:nvPr/>
        </p:nvPicPr>
        <p:blipFill rotWithShape="1">
          <a:blip r:embed="rId3">
            <a:alphaModFix/>
          </a:blip>
          <a:srcRect b="0" l="21370" r="22481" t="0"/>
          <a:stretch/>
        </p:blipFill>
        <p:spPr>
          <a:xfrm>
            <a:off x="3380702" y="3391188"/>
            <a:ext cx="1191000" cy="1334100"/>
          </a:xfrm>
          <a:prstGeom prst="rect">
            <a:avLst/>
          </a:prstGeom>
          <a:noFill/>
          <a:ln>
            <a:noFill/>
          </a:ln>
        </p:spPr>
      </p:pic>
      <p:sp>
        <p:nvSpPr>
          <p:cNvPr id="1142" name="Google Shape;1142;p110"/>
          <p:cNvSpPr/>
          <p:nvPr/>
        </p:nvSpPr>
        <p:spPr>
          <a:xfrm>
            <a:off x="4728350" y="1478188"/>
            <a:ext cx="2883557" cy="163175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10"/>
          <p:cNvSpPr txBox="1"/>
          <p:nvPr/>
        </p:nvSpPr>
        <p:spPr>
          <a:xfrm flipH="1">
            <a:off x="5251064" y="1647900"/>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To find the perimeter of the original shape, could we just double the perimeter of the folded shape? Why or why not?</a:t>
            </a:r>
            <a:endParaRPr b="1" sz="1100">
              <a:latin typeface="Quicksand"/>
              <a:ea typeface="Quicksand"/>
              <a:cs typeface="Quicksand"/>
              <a:sym typeface="Quicksand"/>
            </a:endParaRPr>
          </a:p>
        </p:txBody>
      </p:sp>
      <p:sp>
        <p:nvSpPr>
          <p:cNvPr id="1144" name="Google Shape;1144;p110"/>
          <p:cNvSpPr/>
          <p:nvPr/>
        </p:nvSpPr>
        <p:spPr>
          <a:xfrm flipH="1">
            <a:off x="155468" y="2564500"/>
            <a:ext cx="2883557" cy="175128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10"/>
          <p:cNvSpPr txBox="1"/>
          <p:nvPr/>
        </p:nvSpPr>
        <p:spPr>
          <a:xfrm>
            <a:off x="678193" y="2723750"/>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Suppose this right triangle is a result of folding once along a line of symmetry. What strategies could we use to determine the possible shapes before they were folded?</a:t>
            </a:r>
            <a:endParaRPr b="1" sz="1000">
              <a:latin typeface="Quicksand"/>
              <a:ea typeface="Quicksand"/>
              <a:cs typeface="Quicksand"/>
              <a:sym typeface="Quicksand"/>
            </a:endParaRPr>
          </a:p>
        </p:txBody>
      </p:sp>
      <p:sp>
        <p:nvSpPr>
          <p:cNvPr id="1146" name="Google Shape;1146;p110"/>
          <p:cNvSpPr/>
          <p:nvPr/>
        </p:nvSpPr>
        <p:spPr>
          <a:xfrm>
            <a:off x="5351925" y="3451725"/>
            <a:ext cx="2883557" cy="12130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10"/>
          <p:cNvSpPr txBox="1"/>
          <p:nvPr/>
        </p:nvSpPr>
        <p:spPr>
          <a:xfrm flipH="1">
            <a:off x="5758939" y="3540025"/>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could be the perimeters of the original shapes that fold into this triangle?</a:t>
            </a:r>
            <a:endParaRPr b="1" sz="1100">
              <a:latin typeface="Quicksand"/>
              <a:ea typeface="Quicksand"/>
              <a:cs typeface="Quicksand"/>
              <a:sym typeface="Quicksand"/>
            </a:endParaRPr>
          </a:p>
        </p:txBody>
      </p:sp>
      <p:pic>
        <p:nvPicPr>
          <p:cNvPr id="1148" name="Google Shape;1148;p110"/>
          <p:cNvPicPr preferRelativeResize="0"/>
          <p:nvPr/>
        </p:nvPicPr>
        <p:blipFill>
          <a:blip r:embed="rId4">
            <a:alphaModFix/>
          </a:blip>
          <a:stretch>
            <a:fillRect/>
          </a:stretch>
        </p:blipFill>
        <p:spPr>
          <a:xfrm>
            <a:off x="2860613" y="1441225"/>
            <a:ext cx="1477565" cy="1010562"/>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52" name="Shape 1152"/>
        <p:cNvGrpSpPr/>
        <p:nvPr/>
      </p:nvGrpSpPr>
      <p:grpSpPr>
        <a:xfrm>
          <a:off x="0" y="0"/>
          <a:ext cx="0" cy="0"/>
          <a:chOff x="0" y="0"/>
          <a:chExt cx="0" cy="0"/>
        </a:xfrm>
      </p:grpSpPr>
      <p:sp>
        <p:nvSpPr>
          <p:cNvPr id="1153" name="Google Shape;1153;p111"/>
          <p:cNvSpPr txBox="1"/>
          <p:nvPr>
            <p:ph type="ctrTitle"/>
          </p:nvPr>
        </p:nvSpPr>
        <p:spPr>
          <a:xfrm>
            <a:off x="1092900" y="22027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Ways of Finding Angles</a:t>
            </a:r>
            <a:endParaRPr sz="3500">
              <a:latin typeface="Hepta Slab"/>
              <a:ea typeface="Hepta Slab"/>
              <a:cs typeface="Hepta Slab"/>
              <a:sym typeface="Hepta Slab"/>
            </a:endParaRPr>
          </a:p>
        </p:txBody>
      </p:sp>
      <p:sp>
        <p:nvSpPr>
          <p:cNvPr id="1154" name="Google Shape;1154;p111"/>
          <p:cNvSpPr txBox="1"/>
          <p:nvPr/>
        </p:nvSpPr>
        <p:spPr>
          <a:xfrm>
            <a:off x="2364050" y="3000000"/>
            <a:ext cx="726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find angle measurements in figures with line symmetry.</a:t>
            </a:r>
            <a:endParaRPr>
              <a:latin typeface="Quicksand"/>
              <a:ea typeface="Quicksand"/>
              <a:cs typeface="Quicksand"/>
              <a:sym typeface="Quicksand"/>
            </a:endParaRPr>
          </a:p>
        </p:txBody>
      </p:sp>
      <p:sp>
        <p:nvSpPr>
          <p:cNvPr id="1155" name="Google Shape;1155;p111"/>
          <p:cNvSpPr/>
          <p:nvPr/>
        </p:nvSpPr>
        <p:spPr>
          <a:xfrm>
            <a:off x="1865802" y="29999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1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4.G.A.3, 4.MD.C.7</a:t>
            </a:r>
            <a:endParaRPr sz="1100">
              <a:latin typeface="Quicksand"/>
              <a:ea typeface="Quicksand"/>
              <a:cs typeface="Quicksand"/>
              <a:sym typeface="Quicksand"/>
            </a:endParaRPr>
          </a:p>
        </p:txBody>
      </p:sp>
      <p:sp>
        <p:nvSpPr>
          <p:cNvPr id="1157" name="Google Shape;1157;p11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12"/>
          <p:cNvSpPr txBox="1"/>
          <p:nvPr>
            <p:ph type="ctrTitle"/>
          </p:nvPr>
        </p:nvSpPr>
        <p:spPr>
          <a:xfrm>
            <a:off x="540225" y="8085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How Many Do You See: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Symmetry in a Star</a:t>
            </a:r>
            <a:endParaRPr b="0" sz="2900">
              <a:solidFill>
                <a:srgbClr val="595959"/>
              </a:solidFill>
              <a:latin typeface="Hepta Slab"/>
              <a:ea typeface="Hepta Slab"/>
              <a:cs typeface="Hepta Slab"/>
              <a:sym typeface="Hepta Slab"/>
            </a:endParaRPr>
          </a:p>
        </p:txBody>
      </p:sp>
      <p:sp>
        <p:nvSpPr>
          <p:cNvPr id="1163" name="Google Shape;1163;p11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64" name="Google Shape;1164;p112"/>
          <p:cNvSpPr/>
          <p:nvPr/>
        </p:nvSpPr>
        <p:spPr>
          <a:xfrm rot="-685862">
            <a:off x="584407" y="1557378"/>
            <a:ext cx="2525235" cy="1017643"/>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12"/>
          <p:cNvSpPr txBox="1"/>
          <p:nvPr/>
        </p:nvSpPr>
        <p:spPr>
          <a:xfrm rot="-751316">
            <a:off x="794674" y="1706652"/>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How many lines of symmetry do you see?</a:t>
            </a:r>
            <a:endParaRPr b="1" sz="1600">
              <a:solidFill>
                <a:srgbClr val="434343"/>
              </a:solidFill>
              <a:latin typeface="Caveat Brush"/>
              <a:ea typeface="Caveat Brush"/>
              <a:cs typeface="Caveat Brush"/>
              <a:sym typeface="Caveat Brush"/>
            </a:endParaRPr>
          </a:p>
        </p:txBody>
      </p:sp>
      <p:sp>
        <p:nvSpPr>
          <p:cNvPr id="1166" name="Google Shape;1166;p112"/>
          <p:cNvSpPr/>
          <p:nvPr/>
        </p:nvSpPr>
        <p:spPr>
          <a:xfrm flipH="1" rot="685835">
            <a:off x="6606500" y="3422320"/>
            <a:ext cx="2333508" cy="83014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12"/>
          <p:cNvSpPr txBox="1"/>
          <p:nvPr/>
        </p:nvSpPr>
        <p:spPr>
          <a:xfrm flipH="1" rot="751316">
            <a:off x="6747525" y="35485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 How do you see them?</a:t>
            </a:r>
            <a:endParaRPr b="1" sz="1600">
              <a:solidFill>
                <a:srgbClr val="434343"/>
              </a:solidFill>
              <a:latin typeface="Caveat Brush"/>
              <a:ea typeface="Caveat Brush"/>
              <a:cs typeface="Caveat Brush"/>
              <a:sym typeface="Caveat Brush"/>
            </a:endParaRPr>
          </a:p>
        </p:txBody>
      </p:sp>
      <p:pic>
        <p:nvPicPr>
          <p:cNvPr id="1168" name="Google Shape;1168;p112"/>
          <p:cNvPicPr preferRelativeResize="0"/>
          <p:nvPr/>
        </p:nvPicPr>
        <p:blipFill>
          <a:blip r:embed="rId3">
            <a:alphaModFix/>
          </a:blip>
          <a:stretch>
            <a:fillRect/>
          </a:stretch>
        </p:blipFill>
        <p:spPr>
          <a:xfrm>
            <a:off x="3247187" y="1537221"/>
            <a:ext cx="3067050" cy="28384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13"/>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Before and After, Angle Edition</a:t>
            </a:r>
            <a:endParaRPr sz="3200">
              <a:solidFill>
                <a:srgbClr val="595959"/>
              </a:solidFill>
              <a:latin typeface="Hepta Slab"/>
              <a:ea typeface="Hepta Slab"/>
              <a:cs typeface="Hepta Slab"/>
              <a:sym typeface="Hepta Slab"/>
            </a:endParaRPr>
          </a:p>
        </p:txBody>
      </p:sp>
      <p:sp>
        <p:nvSpPr>
          <p:cNvPr id="1174" name="Google Shape;1174;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75" name="Google Shape;1175;p113"/>
          <p:cNvSpPr txBox="1"/>
          <p:nvPr/>
        </p:nvSpPr>
        <p:spPr>
          <a:xfrm>
            <a:off x="487450" y="996350"/>
            <a:ext cx="40101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Noah, Clare, Andre, and Elena each have a sheet of paper with one line of symmetry. When they folded their paper along the line of symmetry, they all produced the same shape. The dashed line represents the folding line.</a:t>
            </a:r>
            <a:endParaRPr i="1">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p:txBody>
      </p:sp>
      <p:pic>
        <p:nvPicPr>
          <p:cNvPr id="1176" name="Google Shape;1176;p113"/>
          <p:cNvPicPr preferRelativeResize="0"/>
          <p:nvPr/>
        </p:nvPicPr>
        <p:blipFill>
          <a:blip r:embed="rId3">
            <a:alphaModFix/>
          </a:blip>
          <a:stretch>
            <a:fillRect/>
          </a:stretch>
        </p:blipFill>
        <p:spPr>
          <a:xfrm>
            <a:off x="721063" y="2251652"/>
            <a:ext cx="3542875" cy="2296550"/>
          </a:xfrm>
          <a:prstGeom prst="rect">
            <a:avLst/>
          </a:prstGeom>
          <a:noFill/>
          <a:ln>
            <a:noFill/>
          </a:ln>
        </p:spPr>
      </p:pic>
      <p:sp>
        <p:nvSpPr>
          <p:cNvPr id="1177" name="Google Shape;1177;p113"/>
          <p:cNvSpPr txBox="1"/>
          <p:nvPr/>
        </p:nvSpPr>
        <p:spPr>
          <a:xfrm>
            <a:off x="4682350" y="1655375"/>
            <a:ext cx="3819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Draw the shape of the unfolded paper that each student received. Be as precise as possible.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Without measuring, find the measurement of all angles within the shape (of the unfolded paper) that you drew.</a:t>
            </a:r>
            <a:endParaRPr>
              <a:latin typeface="Quicksand"/>
              <a:ea typeface="Quicksand"/>
              <a:cs typeface="Quicksand"/>
              <a:sym typeface="Quicksand"/>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14"/>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Angular Fish</a:t>
            </a:r>
            <a:endParaRPr sz="3200">
              <a:solidFill>
                <a:srgbClr val="595959"/>
              </a:solidFill>
              <a:latin typeface="Hepta Slab"/>
              <a:ea typeface="Hepta Slab"/>
              <a:cs typeface="Hepta Slab"/>
              <a:sym typeface="Hepta Slab"/>
            </a:endParaRPr>
          </a:p>
        </p:txBody>
      </p:sp>
      <p:sp>
        <p:nvSpPr>
          <p:cNvPr id="1183" name="Google Shape;1183;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84" name="Google Shape;1184;p114"/>
          <p:cNvSpPr txBox="1"/>
          <p:nvPr/>
        </p:nvSpPr>
        <p:spPr>
          <a:xfrm>
            <a:off x="487450" y="996350"/>
            <a:ext cx="40101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Here is a diagram of an origami fish, which has one line of symmetry.</a:t>
            </a:r>
            <a:endParaRPr i="1">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a:p>
            <a:pPr indent="0" lvl="0" marL="0" rtl="0" algn="l">
              <a:spcBef>
                <a:spcPts val="0"/>
              </a:spcBef>
              <a:spcAft>
                <a:spcPts val="0"/>
              </a:spcAft>
              <a:buNone/>
            </a:pPr>
            <a:r>
              <a:t/>
            </a:r>
            <a:endParaRPr i="1" sz="1500">
              <a:latin typeface="Quicksand"/>
              <a:ea typeface="Quicksand"/>
              <a:cs typeface="Quicksand"/>
              <a:sym typeface="Quicksand"/>
            </a:endParaRPr>
          </a:p>
        </p:txBody>
      </p:sp>
      <p:sp>
        <p:nvSpPr>
          <p:cNvPr id="1185" name="Google Shape;1185;p114"/>
          <p:cNvSpPr txBox="1"/>
          <p:nvPr/>
        </p:nvSpPr>
        <p:spPr>
          <a:xfrm>
            <a:off x="3972900" y="1833000"/>
            <a:ext cx="4717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Draw the line of symmetry.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Without measuring, find the measurement of angles labeled a – f . Be prepared to explain your reasoning.</a:t>
            </a:r>
            <a:endParaRPr>
              <a:latin typeface="Quicksand"/>
              <a:ea typeface="Quicksand"/>
              <a:cs typeface="Quicksand"/>
              <a:sym typeface="Quicksand"/>
            </a:endParaRPr>
          </a:p>
        </p:txBody>
      </p:sp>
      <p:pic>
        <p:nvPicPr>
          <p:cNvPr id="1186" name="Google Shape;1186;p114"/>
          <p:cNvPicPr preferRelativeResize="0"/>
          <p:nvPr/>
        </p:nvPicPr>
        <p:blipFill>
          <a:blip r:embed="rId3">
            <a:alphaModFix/>
          </a:blip>
          <a:stretch>
            <a:fillRect/>
          </a:stretch>
        </p:blipFill>
        <p:spPr>
          <a:xfrm>
            <a:off x="991925" y="1655375"/>
            <a:ext cx="2660489" cy="2765049"/>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92" name="Google Shape;1192;p11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Quicksand"/>
                <a:ea typeface="Quicksand"/>
                <a:cs typeface="Quicksand"/>
                <a:sym typeface="Quicksand"/>
              </a:rPr>
              <a:t>Today we saw that lines of symmetry can be handy for finding unknown angle measurements.</a:t>
            </a:r>
            <a:endParaRPr sz="2100">
              <a:latin typeface="Quicksand"/>
              <a:ea typeface="Quicksand"/>
              <a:cs typeface="Quicksand"/>
              <a:sym typeface="Quicksand"/>
            </a:endParaRPr>
          </a:p>
        </p:txBody>
      </p:sp>
      <p:sp>
        <p:nvSpPr>
          <p:cNvPr id="1193" name="Google Shape;1193;p115"/>
          <p:cNvSpPr txBox="1"/>
          <p:nvPr/>
        </p:nvSpPr>
        <p:spPr>
          <a:xfrm>
            <a:off x="677669" y="3005661"/>
            <a:ext cx="25230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Quicksand"/>
                <a:ea typeface="Quicksand"/>
                <a:cs typeface="Quicksand"/>
                <a:sym typeface="Quicksand"/>
              </a:rPr>
              <a:t>Here are two V-shaped figures—one has line symmetry and the other does not. In each diagram, one angle measurement is known.</a:t>
            </a:r>
            <a:endParaRPr>
              <a:latin typeface="Quicksand"/>
              <a:ea typeface="Quicksand"/>
              <a:cs typeface="Quicksand"/>
              <a:sym typeface="Quicksand"/>
            </a:endParaRPr>
          </a:p>
        </p:txBody>
      </p:sp>
      <p:pic>
        <p:nvPicPr>
          <p:cNvPr id="1194" name="Google Shape;1194;p115"/>
          <p:cNvPicPr preferRelativeResize="0"/>
          <p:nvPr/>
        </p:nvPicPr>
        <p:blipFill rotWithShape="1">
          <a:blip r:embed="rId3">
            <a:alphaModFix/>
          </a:blip>
          <a:srcRect b="0" l="21370" r="22481" t="0"/>
          <a:stretch/>
        </p:blipFill>
        <p:spPr>
          <a:xfrm>
            <a:off x="3517348" y="3374424"/>
            <a:ext cx="1068600" cy="1197001"/>
          </a:xfrm>
          <a:prstGeom prst="rect">
            <a:avLst/>
          </a:prstGeom>
          <a:noFill/>
          <a:ln>
            <a:noFill/>
          </a:ln>
        </p:spPr>
      </p:pic>
      <p:sp>
        <p:nvSpPr>
          <p:cNvPr id="1195" name="Google Shape;1195;p115"/>
          <p:cNvSpPr/>
          <p:nvPr/>
        </p:nvSpPr>
        <p:spPr>
          <a:xfrm>
            <a:off x="3675475" y="1410262"/>
            <a:ext cx="3746489" cy="10282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15"/>
          <p:cNvSpPr txBox="1"/>
          <p:nvPr/>
        </p:nvSpPr>
        <p:spPr>
          <a:xfrm flipH="1">
            <a:off x="4083824" y="1532938"/>
            <a:ext cx="27951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Can you find the size of each angle marked with a question mark? Why or why not?</a:t>
            </a:r>
            <a:endParaRPr b="1" sz="1200">
              <a:latin typeface="Quicksand"/>
              <a:ea typeface="Quicksand"/>
              <a:cs typeface="Quicksand"/>
              <a:sym typeface="Quicksand"/>
            </a:endParaRPr>
          </a:p>
        </p:txBody>
      </p:sp>
      <p:sp>
        <p:nvSpPr>
          <p:cNvPr id="1197" name="Google Shape;1197;p115"/>
          <p:cNvSpPr/>
          <p:nvPr/>
        </p:nvSpPr>
        <p:spPr>
          <a:xfrm>
            <a:off x="4585950" y="2381601"/>
            <a:ext cx="3917044" cy="119700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15"/>
          <p:cNvSpPr txBox="1"/>
          <p:nvPr/>
        </p:nvSpPr>
        <p:spPr>
          <a:xfrm flipH="1">
            <a:off x="5039375" y="2549900"/>
            <a:ext cx="30102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How would you find the angle measurements in the first figure?</a:t>
            </a:r>
            <a:endParaRPr b="1" sz="1200">
              <a:latin typeface="Quicksand"/>
              <a:ea typeface="Quicksand"/>
              <a:cs typeface="Quicksand"/>
              <a:sym typeface="Quicksand"/>
            </a:endParaRPr>
          </a:p>
        </p:txBody>
      </p:sp>
      <p:pic>
        <p:nvPicPr>
          <p:cNvPr id="1199" name="Google Shape;1199;p115"/>
          <p:cNvPicPr preferRelativeResize="0"/>
          <p:nvPr/>
        </p:nvPicPr>
        <p:blipFill>
          <a:blip r:embed="rId4">
            <a:alphaModFix/>
          </a:blip>
          <a:stretch>
            <a:fillRect/>
          </a:stretch>
        </p:blipFill>
        <p:spPr>
          <a:xfrm>
            <a:off x="614013" y="1262088"/>
            <a:ext cx="2981325" cy="1666875"/>
          </a:xfrm>
          <a:prstGeom prst="rect">
            <a:avLst/>
          </a:prstGeom>
          <a:noFill/>
          <a:ln>
            <a:noFill/>
          </a:ln>
        </p:spPr>
      </p:pic>
      <p:sp>
        <p:nvSpPr>
          <p:cNvPr id="1200" name="Google Shape;1200;p115"/>
          <p:cNvSpPr/>
          <p:nvPr/>
        </p:nvSpPr>
        <p:spPr>
          <a:xfrm>
            <a:off x="4773825" y="3566851"/>
            <a:ext cx="3917044" cy="119700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15"/>
          <p:cNvSpPr txBox="1"/>
          <p:nvPr/>
        </p:nvSpPr>
        <p:spPr>
          <a:xfrm flipH="1">
            <a:off x="5227250" y="3735150"/>
            <a:ext cx="3010200" cy="57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Quicksand"/>
                <a:ea typeface="Quicksand"/>
                <a:cs typeface="Quicksand"/>
                <a:sym typeface="Quicksand"/>
              </a:rPr>
              <a:t>What do we know about the two angles in the second figure?</a:t>
            </a:r>
            <a:endParaRPr b="1" sz="1200">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