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6" r:id="rId4"/>
    <p:sldMasterId id="214748367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Lst>
  <p:sldSz cy="5143500" cx="9144000"/>
  <p:notesSz cx="6858000" cy="9144000"/>
  <p:embeddedFontLst>
    <p:embeddedFont>
      <p:font typeface="Raleway"/>
      <p:regular r:id="rId126"/>
      <p:bold r:id="rId127"/>
      <p:italic r:id="rId128"/>
      <p:boldItalic r:id="rId129"/>
    </p:embeddedFont>
    <p:embeddedFont>
      <p:font typeface="Raleway ExtraBold"/>
      <p:bold r:id="rId130"/>
      <p:boldItalic r:id="rId131"/>
    </p:embeddedFont>
    <p:embeddedFont>
      <p:font typeface="Amatic SC"/>
      <p:regular r:id="rId132"/>
      <p:bold r:id="rId133"/>
    </p:embeddedFont>
    <p:embeddedFont>
      <p:font typeface="Nixie One"/>
      <p:regular r:id="rId134"/>
    </p:embeddedFont>
    <p:embeddedFont>
      <p:font typeface="Hepta Slab"/>
      <p:regular r:id="rId135"/>
      <p:bold r:id="rId136"/>
    </p:embeddedFont>
    <p:embeddedFont>
      <p:font typeface="Covered By Your Grace"/>
      <p:regular r:id="rId137"/>
    </p:embeddedFont>
    <p:embeddedFont>
      <p:font typeface="Quicksand"/>
      <p:regular r:id="rId138"/>
      <p:bold r:id="rId139"/>
    </p:embeddedFont>
    <p:embeddedFont>
      <p:font typeface="Caveat Brush"/>
      <p:regular r:id="rId1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FC954F9-B118-495A-BEBC-9843DEAE1736}">
  <a:tblStyle styleId="{4FC954F9-B118-495A-BEBC-9843DEAE173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29" Type="http://schemas.openxmlformats.org/officeDocument/2006/relationships/font" Target="fonts/Raleway-boldItalic.fntdata"/><Relationship Id="rId128" Type="http://schemas.openxmlformats.org/officeDocument/2006/relationships/font" Target="fonts/Raleway-italic.fntdata"/><Relationship Id="rId127" Type="http://schemas.openxmlformats.org/officeDocument/2006/relationships/font" Target="fonts/Raleway-bold.fntdata"/><Relationship Id="rId126" Type="http://schemas.openxmlformats.org/officeDocument/2006/relationships/font" Target="fonts/Raleway-regular.fntdata"/><Relationship Id="rId26" Type="http://schemas.openxmlformats.org/officeDocument/2006/relationships/slide" Target="slides/slide20.xml"/><Relationship Id="rId121" Type="http://schemas.openxmlformats.org/officeDocument/2006/relationships/slide" Target="slides/slide115.xml"/><Relationship Id="rId25" Type="http://schemas.openxmlformats.org/officeDocument/2006/relationships/slide" Target="slides/slide19.xml"/><Relationship Id="rId120" Type="http://schemas.openxmlformats.org/officeDocument/2006/relationships/slide" Target="slides/slide114.xml"/><Relationship Id="rId28" Type="http://schemas.openxmlformats.org/officeDocument/2006/relationships/slide" Target="slides/slide22.xml"/><Relationship Id="rId27" Type="http://schemas.openxmlformats.org/officeDocument/2006/relationships/slide" Target="slides/slide21.xml"/><Relationship Id="rId125" Type="http://schemas.openxmlformats.org/officeDocument/2006/relationships/slide" Target="slides/slide119.xml"/><Relationship Id="rId29" Type="http://schemas.openxmlformats.org/officeDocument/2006/relationships/slide" Target="slides/slide23.xml"/><Relationship Id="rId124" Type="http://schemas.openxmlformats.org/officeDocument/2006/relationships/slide" Target="slides/slide118.xml"/><Relationship Id="rId123" Type="http://schemas.openxmlformats.org/officeDocument/2006/relationships/slide" Target="slides/slide117.xml"/><Relationship Id="rId122" Type="http://schemas.openxmlformats.org/officeDocument/2006/relationships/slide" Target="slides/slide116.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slide" Target="slides/slide113.xml"/><Relationship Id="rId15" Type="http://schemas.openxmlformats.org/officeDocument/2006/relationships/slide" Target="slides/slide9.xml"/><Relationship Id="rId110" Type="http://schemas.openxmlformats.org/officeDocument/2006/relationships/slide" Target="slides/slide104.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slide" Target="slides/slide108.xml"/><Relationship Id="rId18" Type="http://schemas.openxmlformats.org/officeDocument/2006/relationships/slide" Target="slides/slide12.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0" Type="http://schemas.openxmlformats.org/officeDocument/2006/relationships/font" Target="fonts/CaveatBrush-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9" Type="http://schemas.openxmlformats.org/officeDocument/2006/relationships/font" Target="fonts/Quicksand-bold.fntdata"/><Relationship Id="rId138" Type="http://schemas.openxmlformats.org/officeDocument/2006/relationships/font" Target="fonts/Quicksand-regular.fntdata"/><Relationship Id="rId137" Type="http://schemas.openxmlformats.org/officeDocument/2006/relationships/font" Target="fonts/CoveredByYourGrace-regular.fntdata"/><Relationship Id="rId132" Type="http://schemas.openxmlformats.org/officeDocument/2006/relationships/font" Target="fonts/AmaticSC-regular.fntdata"/><Relationship Id="rId131" Type="http://schemas.openxmlformats.org/officeDocument/2006/relationships/font" Target="fonts/RalewayExtraBold-boldItalic.fntdata"/><Relationship Id="rId130" Type="http://schemas.openxmlformats.org/officeDocument/2006/relationships/font" Target="fonts/RalewayExtraBold-bold.fntdata"/><Relationship Id="rId136" Type="http://schemas.openxmlformats.org/officeDocument/2006/relationships/font" Target="fonts/HeptaSlab-bold.fntdata"/><Relationship Id="rId135" Type="http://schemas.openxmlformats.org/officeDocument/2006/relationships/font" Target="fonts/HeptaSlab-regular.fntdata"/><Relationship Id="rId134" Type="http://schemas.openxmlformats.org/officeDocument/2006/relationships/font" Target="fonts/NixieOne-regular.fntdata"/><Relationship Id="rId133" Type="http://schemas.openxmlformats.org/officeDocument/2006/relationships/font" Target="fonts/AmaticSC-bold.fntdata"/><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ad6ab7c6bf_0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ad6ab7c6bf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bb42d662b7_0_1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bb42d662b7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bb42d662b7_0_1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bb42d662b7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c2a39d4aba_0_4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c2a39d4aba_0_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bb42d662b7_0_1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bb42d662b7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cf2f085c88_0_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cf2f085c88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cf2f085c88_0_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cf2f085c88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cf2f085c88_0_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cf2f085c88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cf2f085c88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cf2f085c88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cf2f085c88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cf2f085c88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c2a39d4aba_0_5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c2a39d4aba_0_5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cf2f085c88_0_1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cf2f085c88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9d4a5294be_0_2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9d4a5294be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cf2f085c88_0_1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cf2f085c88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cf2f085c88_0_1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cf2f085c88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cf2f085c88_0_1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cf2f085c88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cf2f085c88_0_2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cf2f085c88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8c4dba3f64_0_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8c4dba3f64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ad6ab7c6bf_0_6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ad6ab7c6bf_0_6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cf2f085c88_0_2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cf2f085c88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cf2f085c88_0_2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cf2f085c88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bb42d662b7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bb42d662b7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cf2f085c88_0_2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cf2f085c88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c2c3126cd6_0_1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c2c3126cd6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cf2f085c88_0_2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cf2f085c88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9d4a5294be_0_3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9d4a5294be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cf2f085c88_0_2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cf2f085c88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cf2f085c88_0_3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2" name="Google Shape;552;gcf2f085c88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9d4a5294be_0_3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9d4a5294be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cf2f085c88_0_3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cf2f085c88_0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9d4a5294be_0_3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9d4a5294be_0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cf2f085c88_0_3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cf2f085c88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cf2f085c88_0_3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cf2f085c88_0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cf2f085c88_0_3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6" name="Google Shape;626;gcf2f085c88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bb42d662b7_0_4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bb42d662b7_0_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2" name="Google Shape;652;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bb42d662b7_0_4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bb42d662b7_0_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cf2f085c88_0_4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cf2f085c88_0_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9d4a5294be_0_5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9d4a5294be_0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cf2f085c88_0_4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cf2f085c88_0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922780eb3d_0_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5" name="Google Shape;705;g922780eb3d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cf2f085c88_0_4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4" name="Google Shape;714;gcf2f085c88_0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gbb42d662b7_0_4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6" name="Google Shape;726;gbb42d662b7_0_4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bb42d662b7_0_5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8" name="Google Shape;738;gbb42d662b7_0_5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9d4a5294be_0_6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9d4a5294be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922780eb3d_0_1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9" name="Google Shape;759;g922780eb3d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bb42d662b7_0_5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bb42d662b7_0_5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cf2f085c88_0_4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9" name="Google Shape;779;gcf2f085c88_0_4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gcf2f085c88_0_5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0" name="Google Shape;790;gcf2f085c88_0_5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cf2f085c88_0_5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cf2f085c88_0_5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8c4dba3f64_0_2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2" name="Google Shape;812;g8c4dba3f64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cf2f085c88_0_5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2" name="Google Shape;822;gcf2f085c88_0_5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bb42d662b7_0_5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bb42d662b7_0_5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cf2f085c88_0_5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cf2f085c88_0_5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gcf2f085c88_0_5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3" name="Google Shape;853;gcf2f085c88_0_5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cf2f085c88_0_5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1" name="Google Shape;861;gcf2f085c88_0_5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gcf2f085c88_0_5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9" name="Google Shape;869;gcf2f085c88_0_5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cf2f085c88_0_5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7" name="Google Shape;877;gcf2f085c88_0_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gcf2f085c88_0_5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5" name="Google Shape;885;gcf2f085c88_0_5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g9d4a5294be_0_7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3" name="Google Shape;893;g9d4a5294be_0_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cf2f085c88_0_6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cf2f085c88_0_6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g993e5b0cd7_0_2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7" name="Google Shape;917;g993e5b0cd7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gcf2f085c88_0_6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6" name="Google Shape;926;gcf2f085c88_0_6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gcf2f085c88_0_6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5" name="Google Shape;935;gcf2f085c88_0_6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2" name="Shape 942"/>
        <p:cNvGrpSpPr/>
        <p:nvPr/>
      </p:nvGrpSpPr>
      <p:grpSpPr>
        <a:xfrm>
          <a:off x="0" y="0"/>
          <a:ext cx="0" cy="0"/>
          <a:chOff x="0" y="0"/>
          <a:chExt cx="0" cy="0"/>
        </a:xfrm>
      </p:grpSpPr>
      <p:sp>
        <p:nvSpPr>
          <p:cNvPr id="943" name="Google Shape;943;gcf2f085c88_0_6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4" name="Google Shape;944;gcf2f085c88_0_6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gcf2f085c88_0_6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3" name="Google Shape;953;gcf2f085c88_0_6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0" name="Shape 960"/>
        <p:cNvGrpSpPr/>
        <p:nvPr/>
      </p:nvGrpSpPr>
      <p:grpSpPr>
        <a:xfrm>
          <a:off x="0" y="0"/>
          <a:ext cx="0" cy="0"/>
          <a:chOff x="0" y="0"/>
          <a:chExt cx="0" cy="0"/>
        </a:xfrm>
      </p:grpSpPr>
      <p:sp>
        <p:nvSpPr>
          <p:cNvPr id="961" name="Google Shape;961;g993e5b0cd7_0_2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2" name="Google Shape;962;g993e5b0cd7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gbb42d662b7_0_6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2" name="Google Shape;972;gbb42d662b7_0_6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8" name="Shape 978"/>
        <p:cNvGrpSpPr/>
        <p:nvPr/>
      </p:nvGrpSpPr>
      <p:grpSpPr>
        <a:xfrm>
          <a:off x="0" y="0"/>
          <a:ext cx="0" cy="0"/>
          <a:chOff x="0" y="0"/>
          <a:chExt cx="0" cy="0"/>
        </a:xfrm>
      </p:grpSpPr>
      <p:sp>
        <p:nvSpPr>
          <p:cNvPr id="979" name="Google Shape;979;gcf2f085c88_0_6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0" name="Google Shape;980;gcf2f085c88_0_6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g9d4a5294be_0_8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0" name="Google Shape;990;g9d4a5294be_0_8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g993e5b0cd7_0_3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4" name="Google Shape;1004;g993e5b0cd7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1" name="Shape 1011"/>
        <p:cNvGrpSpPr/>
        <p:nvPr/>
      </p:nvGrpSpPr>
      <p:grpSpPr>
        <a:xfrm>
          <a:off x="0" y="0"/>
          <a:ext cx="0" cy="0"/>
          <a:chOff x="0" y="0"/>
          <a:chExt cx="0" cy="0"/>
        </a:xfrm>
      </p:grpSpPr>
      <p:sp>
        <p:nvSpPr>
          <p:cNvPr id="1012" name="Google Shape;1012;gcf2f085c88_0_6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3" name="Google Shape;1013;gcf2f085c88_0_6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4" name="Shape 1024"/>
        <p:cNvGrpSpPr/>
        <p:nvPr/>
      </p:nvGrpSpPr>
      <p:grpSpPr>
        <a:xfrm>
          <a:off x="0" y="0"/>
          <a:ext cx="0" cy="0"/>
          <a:chOff x="0" y="0"/>
          <a:chExt cx="0" cy="0"/>
        </a:xfrm>
      </p:grpSpPr>
      <p:sp>
        <p:nvSpPr>
          <p:cNvPr id="1025" name="Google Shape;1025;gbb42d662b7_0_6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6" name="Google Shape;1026;gbb42d662b7_0_6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gcf2f085c88_0_7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5" name="Google Shape;1035;gcf2f085c88_0_7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g993e5b0cd7_0_3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3" name="Google Shape;1043;g993e5b0cd7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1" name="Shape 1051"/>
        <p:cNvGrpSpPr/>
        <p:nvPr/>
      </p:nvGrpSpPr>
      <p:grpSpPr>
        <a:xfrm>
          <a:off x="0" y="0"/>
          <a:ext cx="0" cy="0"/>
          <a:chOff x="0" y="0"/>
          <a:chExt cx="0" cy="0"/>
        </a:xfrm>
      </p:grpSpPr>
      <p:sp>
        <p:nvSpPr>
          <p:cNvPr id="1052" name="Google Shape;1052;ga4543fd23c_0_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3" name="Google Shape;1053;ga4543fd23c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4" name="Shape 1064"/>
        <p:cNvGrpSpPr/>
        <p:nvPr/>
      </p:nvGrpSpPr>
      <p:grpSpPr>
        <a:xfrm>
          <a:off x="0" y="0"/>
          <a:ext cx="0" cy="0"/>
          <a:chOff x="0" y="0"/>
          <a:chExt cx="0" cy="0"/>
        </a:xfrm>
      </p:grpSpPr>
      <p:sp>
        <p:nvSpPr>
          <p:cNvPr id="1065" name="Google Shape;1065;gcf2f085c88_0_7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6" name="Google Shape;1066;gcf2f085c88_0_7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3" name="Shape 1073"/>
        <p:cNvGrpSpPr/>
        <p:nvPr/>
      </p:nvGrpSpPr>
      <p:grpSpPr>
        <a:xfrm>
          <a:off x="0" y="0"/>
          <a:ext cx="0" cy="0"/>
          <a:chOff x="0" y="0"/>
          <a:chExt cx="0" cy="0"/>
        </a:xfrm>
      </p:grpSpPr>
      <p:sp>
        <p:nvSpPr>
          <p:cNvPr id="1074" name="Google Shape;1074;gcf2f085c88_0_7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5" name="Google Shape;1075;gcf2f085c88_0_7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g993e5b0cd7_0_4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3" name="Google Shape;1083;g993e5b0cd7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gcf2f085c88_0_7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2" name="Google Shape;1092;gcf2f085c88_0_7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9" name="Shape 1099"/>
        <p:cNvGrpSpPr/>
        <p:nvPr/>
      </p:nvGrpSpPr>
      <p:grpSpPr>
        <a:xfrm>
          <a:off x="0" y="0"/>
          <a:ext cx="0" cy="0"/>
          <a:chOff x="0" y="0"/>
          <a:chExt cx="0" cy="0"/>
        </a:xfrm>
      </p:grpSpPr>
      <p:sp>
        <p:nvSpPr>
          <p:cNvPr id="1100" name="Google Shape;1100;gcf2f085c88_0_7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1" name="Google Shape;1101;gcf2f085c88_0_7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8" name="Shape 1108"/>
        <p:cNvGrpSpPr/>
        <p:nvPr/>
      </p:nvGrpSpPr>
      <p:grpSpPr>
        <a:xfrm>
          <a:off x="0" y="0"/>
          <a:ext cx="0" cy="0"/>
          <a:chOff x="0" y="0"/>
          <a:chExt cx="0" cy="0"/>
        </a:xfrm>
      </p:grpSpPr>
      <p:sp>
        <p:nvSpPr>
          <p:cNvPr id="1109" name="Google Shape;1109;gcf2f085c88_0_7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0" name="Google Shape;1110;gcf2f085c88_0_7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gcf2f085c88_0_8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9" name="Google Shape;1119;gcf2f085c88_0_8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g993e5b0cd7_0_4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8" name="Google Shape;1128;g993e5b0cd7_0_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gbb42d662b7_0_7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6" name="Google Shape;1136;gbb42d662b7_0_7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4" name="Shape 1144"/>
        <p:cNvGrpSpPr/>
        <p:nvPr/>
      </p:nvGrpSpPr>
      <p:grpSpPr>
        <a:xfrm>
          <a:off x="0" y="0"/>
          <a:ext cx="0" cy="0"/>
          <a:chOff x="0" y="0"/>
          <a:chExt cx="0" cy="0"/>
        </a:xfrm>
      </p:grpSpPr>
      <p:sp>
        <p:nvSpPr>
          <p:cNvPr id="1145" name="Google Shape;1145;gcf2f085c88_0_8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6" name="Google Shape;1146;gcf2f085c88_0_8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gcf2f085c88_0_8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7" name="Google Shape;1157;gcf2f085c88_0_8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gcf2f085c88_0_8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5" name="Google Shape;1165;gcf2f085c88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1" name="Shape 1171"/>
        <p:cNvGrpSpPr/>
        <p:nvPr/>
      </p:nvGrpSpPr>
      <p:grpSpPr>
        <a:xfrm>
          <a:off x="0" y="0"/>
          <a:ext cx="0" cy="0"/>
          <a:chOff x="0" y="0"/>
          <a:chExt cx="0" cy="0"/>
        </a:xfrm>
      </p:grpSpPr>
      <p:sp>
        <p:nvSpPr>
          <p:cNvPr id="1172" name="Google Shape;1172;gad9dffbc40_0_2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3" name="Google Shape;1173;gad9dffbc40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g993e5b0cd7_0_5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0" name="Google Shape;1180;g993e5b0cd7_0_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gcf2f085c88_0_8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9" name="Google Shape;1189;gcf2f085c88_0_8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6" name="Shape 1196"/>
        <p:cNvGrpSpPr/>
        <p:nvPr/>
      </p:nvGrpSpPr>
      <p:grpSpPr>
        <a:xfrm>
          <a:off x="0" y="0"/>
          <a:ext cx="0" cy="0"/>
          <a:chOff x="0" y="0"/>
          <a:chExt cx="0" cy="0"/>
        </a:xfrm>
      </p:grpSpPr>
      <p:sp>
        <p:nvSpPr>
          <p:cNvPr id="1197" name="Google Shape;1197;g993e5b0cd7_0_5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8" name="Google Shape;1198;g993e5b0cd7_0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5" name="Shape 1205"/>
        <p:cNvGrpSpPr/>
        <p:nvPr/>
      </p:nvGrpSpPr>
      <p:grpSpPr>
        <a:xfrm>
          <a:off x="0" y="0"/>
          <a:ext cx="0" cy="0"/>
          <a:chOff x="0" y="0"/>
          <a:chExt cx="0" cy="0"/>
        </a:xfrm>
      </p:grpSpPr>
      <p:sp>
        <p:nvSpPr>
          <p:cNvPr id="1206" name="Google Shape;1206;gcf2f085c88_0_8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7" name="Google Shape;1207;gcf2f085c88_0_8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4" name="Shape 1214"/>
        <p:cNvGrpSpPr/>
        <p:nvPr/>
      </p:nvGrpSpPr>
      <p:grpSpPr>
        <a:xfrm>
          <a:off x="0" y="0"/>
          <a:ext cx="0" cy="0"/>
          <a:chOff x="0" y="0"/>
          <a:chExt cx="0" cy="0"/>
        </a:xfrm>
      </p:grpSpPr>
      <p:sp>
        <p:nvSpPr>
          <p:cNvPr id="1215" name="Google Shape;1215;gad9dffbc40_0_3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6" name="Google Shape;1216;gad9dffbc40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3" name="Shape 1223"/>
        <p:cNvGrpSpPr/>
        <p:nvPr/>
      </p:nvGrpSpPr>
      <p:grpSpPr>
        <a:xfrm>
          <a:off x="0" y="0"/>
          <a:ext cx="0" cy="0"/>
          <a:chOff x="0" y="0"/>
          <a:chExt cx="0" cy="0"/>
        </a:xfrm>
      </p:grpSpPr>
      <p:sp>
        <p:nvSpPr>
          <p:cNvPr id="1224" name="Google Shape;1224;gcf2f085c88_0_8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5" name="Google Shape;1225;gcf2f085c88_0_8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2" name="Shape 1232"/>
        <p:cNvGrpSpPr/>
        <p:nvPr/>
      </p:nvGrpSpPr>
      <p:grpSpPr>
        <a:xfrm>
          <a:off x="0" y="0"/>
          <a:ext cx="0" cy="0"/>
          <a:chOff x="0" y="0"/>
          <a:chExt cx="0" cy="0"/>
        </a:xfrm>
      </p:grpSpPr>
      <p:sp>
        <p:nvSpPr>
          <p:cNvPr id="1233" name="Google Shape;1233;g993e5b0cd7_0_6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4" name="Google Shape;1234;g993e5b0cd7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gcf2f085c88_0_9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3" name="Google Shape;1243;gcf2f085c88_0_9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0" name="Shape 1250"/>
        <p:cNvGrpSpPr/>
        <p:nvPr/>
      </p:nvGrpSpPr>
      <p:grpSpPr>
        <a:xfrm>
          <a:off x="0" y="0"/>
          <a:ext cx="0" cy="0"/>
          <a:chOff x="0" y="0"/>
          <a:chExt cx="0" cy="0"/>
        </a:xfrm>
      </p:grpSpPr>
      <p:sp>
        <p:nvSpPr>
          <p:cNvPr id="1251" name="Google Shape;1251;g993e5b0cd7_0_6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2" name="Google Shape;1252;g993e5b0cd7_0_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8" name="Shape 1258"/>
        <p:cNvGrpSpPr/>
        <p:nvPr/>
      </p:nvGrpSpPr>
      <p:grpSpPr>
        <a:xfrm>
          <a:off x="0" y="0"/>
          <a:ext cx="0" cy="0"/>
          <a:chOff x="0" y="0"/>
          <a:chExt cx="0" cy="0"/>
        </a:xfrm>
      </p:grpSpPr>
      <p:sp>
        <p:nvSpPr>
          <p:cNvPr id="1259" name="Google Shape;1259;gc2c3126cd6_0_6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0" name="Google Shape;1260;gc2c3126cd6_0_6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6" name="Shape 1266"/>
        <p:cNvGrpSpPr/>
        <p:nvPr/>
      </p:nvGrpSpPr>
      <p:grpSpPr>
        <a:xfrm>
          <a:off x="0" y="0"/>
          <a:ext cx="0" cy="0"/>
          <a:chOff x="0" y="0"/>
          <a:chExt cx="0" cy="0"/>
        </a:xfrm>
      </p:grpSpPr>
      <p:sp>
        <p:nvSpPr>
          <p:cNvPr id="1267" name="Google Shape;1267;ga4543fd23c_0_3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8" name="Google Shape;1268;ga4543fd23c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8" name="Shape 1278"/>
        <p:cNvGrpSpPr/>
        <p:nvPr/>
      </p:nvGrpSpPr>
      <p:grpSpPr>
        <a:xfrm>
          <a:off x="0" y="0"/>
          <a:ext cx="0" cy="0"/>
          <a:chOff x="0" y="0"/>
          <a:chExt cx="0" cy="0"/>
        </a:xfrm>
      </p:grpSpPr>
      <p:sp>
        <p:nvSpPr>
          <p:cNvPr id="1279" name="Google Shape;1279;gc2c3126cd6_0_6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0" name="Google Shape;1280;gc2c3126cd6_0_6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6" name="Shape 1286"/>
        <p:cNvGrpSpPr/>
        <p:nvPr/>
      </p:nvGrpSpPr>
      <p:grpSpPr>
        <a:xfrm>
          <a:off x="0" y="0"/>
          <a:ext cx="0" cy="0"/>
          <a:chOff x="0" y="0"/>
          <a:chExt cx="0" cy="0"/>
        </a:xfrm>
      </p:grpSpPr>
      <p:sp>
        <p:nvSpPr>
          <p:cNvPr id="1287" name="Google Shape;1287;gcf2f085c88_0_9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8" name="Google Shape;1288;gcf2f085c88_0_9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6" name="Shape 1296"/>
        <p:cNvGrpSpPr/>
        <p:nvPr/>
      </p:nvGrpSpPr>
      <p:grpSpPr>
        <a:xfrm>
          <a:off x="0" y="0"/>
          <a:ext cx="0" cy="0"/>
          <a:chOff x="0" y="0"/>
          <a:chExt cx="0" cy="0"/>
        </a:xfrm>
      </p:grpSpPr>
      <p:sp>
        <p:nvSpPr>
          <p:cNvPr id="1297" name="Google Shape;1297;g993e5b0cd7_0_7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8" name="Google Shape;1298;g993e5b0cd7_0_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5" name="Shape 1305"/>
        <p:cNvGrpSpPr/>
        <p:nvPr/>
      </p:nvGrpSpPr>
      <p:grpSpPr>
        <a:xfrm>
          <a:off x="0" y="0"/>
          <a:ext cx="0" cy="0"/>
          <a:chOff x="0" y="0"/>
          <a:chExt cx="0" cy="0"/>
        </a:xfrm>
      </p:grpSpPr>
      <p:sp>
        <p:nvSpPr>
          <p:cNvPr id="1306" name="Google Shape;1306;gcf2f085c88_0_9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7" name="Google Shape;1307;gcf2f085c88_0_9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7" name="Shape 1317"/>
        <p:cNvGrpSpPr/>
        <p:nvPr/>
      </p:nvGrpSpPr>
      <p:grpSpPr>
        <a:xfrm>
          <a:off x="0" y="0"/>
          <a:ext cx="0" cy="0"/>
          <a:chOff x="0" y="0"/>
          <a:chExt cx="0" cy="0"/>
        </a:xfrm>
      </p:grpSpPr>
      <p:sp>
        <p:nvSpPr>
          <p:cNvPr id="1318" name="Google Shape;1318;g993e5b0cd7_0_7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9" name="Google Shape;1319;g993e5b0cd7_0_7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8" name="Shape 1328"/>
        <p:cNvGrpSpPr/>
        <p:nvPr/>
      </p:nvGrpSpPr>
      <p:grpSpPr>
        <a:xfrm>
          <a:off x="0" y="0"/>
          <a:ext cx="0" cy="0"/>
          <a:chOff x="0" y="0"/>
          <a:chExt cx="0" cy="0"/>
        </a:xfrm>
      </p:grpSpPr>
      <p:sp>
        <p:nvSpPr>
          <p:cNvPr id="1329" name="Google Shape;1329;gcf2f085c88_0_9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0" name="Google Shape;1330;gcf2f085c88_0_9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7" name="Shape 1337"/>
        <p:cNvGrpSpPr/>
        <p:nvPr/>
      </p:nvGrpSpPr>
      <p:grpSpPr>
        <a:xfrm>
          <a:off x="0" y="0"/>
          <a:ext cx="0" cy="0"/>
          <a:chOff x="0" y="0"/>
          <a:chExt cx="0" cy="0"/>
        </a:xfrm>
      </p:grpSpPr>
      <p:sp>
        <p:nvSpPr>
          <p:cNvPr id="1338" name="Google Shape;1338;ga4543fd23c_0_3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9" name="Google Shape;1339;ga4543fd23c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 name="Shape 70"/>
        <p:cNvGrpSpPr/>
        <p:nvPr/>
      </p:nvGrpSpPr>
      <p:grpSpPr>
        <a:xfrm>
          <a:off x="0" y="0"/>
          <a:ext cx="0" cy="0"/>
          <a:chOff x="0" y="0"/>
          <a:chExt cx="0" cy="0"/>
        </a:xfrm>
      </p:grpSpPr>
      <p:sp>
        <p:nvSpPr>
          <p:cNvPr id="71" name="Google Shape;71;p1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 name="Google Shape;72;p1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 name="Shape 77"/>
        <p:cNvGrpSpPr/>
        <p:nvPr/>
      </p:nvGrpSpPr>
      <p:grpSpPr>
        <a:xfrm>
          <a:off x="0" y="0"/>
          <a:ext cx="0" cy="0"/>
          <a:chOff x="0" y="0"/>
          <a:chExt cx="0" cy="0"/>
        </a:xfrm>
      </p:grpSpPr>
      <p:sp>
        <p:nvSpPr>
          <p:cNvPr id="78" name="Google Shape;78;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 name="Google Shape;79;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0" name="Google Shape;80;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4" name="Google Shape;84;p2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 name="Google Shape;8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2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2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5" name="Google Shape;9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9" name="Google Shape;99;p2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0" name="Google Shape;100;p2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7" name="Google Shape;107;p2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11" name="Shape 111"/>
        <p:cNvGrpSpPr/>
        <p:nvPr/>
      </p:nvGrpSpPr>
      <p:grpSpPr>
        <a:xfrm>
          <a:off x="0" y="0"/>
          <a:ext cx="0" cy="0"/>
          <a:chOff x="0" y="0"/>
          <a:chExt cx="0" cy="0"/>
        </a:xfrm>
      </p:grpSpPr>
      <p:sp>
        <p:nvSpPr>
          <p:cNvPr id="112" name="Google Shape;112;p28"/>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8"/>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14" name="Google Shape;114;p28"/>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15" name="Shape 115"/>
        <p:cNvGrpSpPr/>
        <p:nvPr/>
      </p:nvGrpSpPr>
      <p:grpSpPr>
        <a:xfrm>
          <a:off x="0" y="0"/>
          <a:ext cx="0" cy="0"/>
          <a:chOff x="0" y="0"/>
          <a:chExt cx="0" cy="0"/>
        </a:xfrm>
      </p:grpSpPr>
      <p:sp>
        <p:nvSpPr>
          <p:cNvPr id="116" name="Google Shape;116;p29"/>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9"/>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8" name="Google Shape;118;p29"/>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19" name="Google Shape;119;p29"/>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20" name="Google Shape;120;p29"/>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21" name="Google Shape;121;p2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122" name="Shape 122"/>
        <p:cNvGrpSpPr/>
        <p:nvPr/>
      </p:nvGrpSpPr>
      <p:grpSpPr>
        <a:xfrm>
          <a:off x="0" y="0"/>
          <a:ext cx="0" cy="0"/>
          <a:chOff x="0" y="0"/>
          <a:chExt cx="0" cy="0"/>
        </a:xfrm>
      </p:grpSpPr>
      <p:sp>
        <p:nvSpPr>
          <p:cNvPr id="123" name="Google Shape;123;p30"/>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30"/>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125" name="Google Shape;125;p30"/>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126" name="Google Shape;126;p30"/>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3.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theme" Target="../theme/theme2.xml"/><Relationship Id="rId14" Type="http://schemas.openxmlformats.org/officeDocument/2006/relationships/slideLayout" Target="../slideLayouts/slideLayout2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8" name="Google Shape;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4.png"/><Relationship Id="rId5" Type="http://schemas.openxmlformats.org/officeDocument/2006/relationships/image" Target="../media/image16.png"/></Relationships>
</file>

<file path=ppt/slides/_rels/slide3.xml.rels><?xml version="1.0" encoding="UTF-8" standalone="yes"?><Relationships xmlns="http://schemas.openxmlformats.org/package/2006/relationships"><Relationship Id="rId20" Type="http://schemas.openxmlformats.org/officeDocument/2006/relationships/image" Target="../media/image1.png"/><Relationship Id="rId22" Type="http://schemas.openxmlformats.org/officeDocument/2006/relationships/image" Target="../media/image2.png"/><Relationship Id="rId21" Type="http://schemas.openxmlformats.org/officeDocument/2006/relationships/hyperlink" Target="https://www.gregtangmath.com/games" TargetMode="External"/><Relationship Id="rId24" Type="http://schemas.openxmlformats.org/officeDocument/2006/relationships/slide" Target="/ppt/slides/slide74.xml"/><Relationship Id="rId23" Type="http://schemas.openxmlformats.org/officeDocument/2006/relationships/slide" Target="/ppt/slides/slide58.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4.xml"/><Relationship Id="rId4" Type="http://schemas.openxmlformats.org/officeDocument/2006/relationships/slide" Target="/ppt/slides/slide4.xml"/><Relationship Id="rId9" Type="http://schemas.openxmlformats.org/officeDocument/2006/relationships/slide" Target="/ppt/slides/slide29.xml"/><Relationship Id="rId26" Type="http://schemas.openxmlformats.org/officeDocument/2006/relationships/slide" Target="/ppt/slides/slide91.xml"/><Relationship Id="rId25" Type="http://schemas.openxmlformats.org/officeDocument/2006/relationships/slide" Target="/ppt/slides/slide83.xml"/><Relationship Id="rId28" Type="http://schemas.openxmlformats.org/officeDocument/2006/relationships/slide" Target="/ppt/slides/slide108.xml"/><Relationship Id="rId27" Type="http://schemas.openxmlformats.org/officeDocument/2006/relationships/slide" Target="/ppt/slides/slide102.xml"/><Relationship Id="rId5" Type="http://schemas.openxmlformats.org/officeDocument/2006/relationships/slide" Target="/ppt/slides/slide10.xml"/><Relationship Id="rId6" Type="http://schemas.openxmlformats.org/officeDocument/2006/relationships/slide" Target="/ppt/slides/slide10.xml"/><Relationship Id="rId29" Type="http://schemas.openxmlformats.org/officeDocument/2006/relationships/hyperlink" Target="https://toytheater.com/" TargetMode="External"/><Relationship Id="rId7" Type="http://schemas.openxmlformats.org/officeDocument/2006/relationships/slide" Target="/ppt/slides/slide20.xml"/><Relationship Id="rId8" Type="http://schemas.openxmlformats.org/officeDocument/2006/relationships/slide" Target="/ppt/slides/slide20.xml"/><Relationship Id="rId31" Type="http://schemas.openxmlformats.org/officeDocument/2006/relationships/slide" Target="/ppt/slides/slide108.xml"/><Relationship Id="rId30" Type="http://schemas.openxmlformats.org/officeDocument/2006/relationships/image" Target="../media/image3.png"/><Relationship Id="rId11" Type="http://schemas.openxmlformats.org/officeDocument/2006/relationships/slide" Target="/ppt/slides/slide37.xml"/><Relationship Id="rId10" Type="http://schemas.openxmlformats.org/officeDocument/2006/relationships/slide" Target="/ppt/slides/slide29.xml"/><Relationship Id="rId13" Type="http://schemas.openxmlformats.org/officeDocument/2006/relationships/slide" Target="/ppt/slides/slide37.xml"/><Relationship Id="rId12" Type="http://schemas.openxmlformats.org/officeDocument/2006/relationships/slide" Target="/ppt/slides/slide37.xml"/><Relationship Id="rId15" Type="http://schemas.openxmlformats.org/officeDocument/2006/relationships/slide" Target="/ppt/slides/slide46.xml"/><Relationship Id="rId14" Type="http://schemas.openxmlformats.org/officeDocument/2006/relationships/slide" Target="/ppt/slides/slide46.xml"/><Relationship Id="rId17" Type="http://schemas.openxmlformats.org/officeDocument/2006/relationships/slide" Target="/ppt/slides/slide53.xml"/><Relationship Id="rId16" Type="http://schemas.openxmlformats.org/officeDocument/2006/relationships/slide" Target="/ppt/slides/slide46.xml"/><Relationship Id="rId19" Type="http://schemas.openxmlformats.org/officeDocument/2006/relationships/hyperlink" Target="https://www.flourishkh.com/" TargetMode="External"/><Relationship Id="rId18" Type="http://schemas.openxmlformats.org/officeDocument/2006/relationships/slide" Target="/ppt/slides/slide5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 Id="rId3" Type="http://schemas.openxmlformats.org/officeDocument/2006/relationships/image" Target="../media/image3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45.png"/><Relationship Id="rId5"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45.png"/><Relationship Id="rId5"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12.png"/><Relationship Id="rId9" Type="http://schemas.openxmlformats.org/officeDocument/2006/relationships/image" Target="../media/image26.png"/><Relationship Id="rId5" Type="http://schemas.openxmlformats.org/officeDocument/2006/relationships/image" Target="../media/image24.png"/><Relationship Id="rId6" Type="http://schemas.openxmlformats.org/officeDocument/2006/relationships/image" Target="../media/image19.png"/><Relationship Id="rId7" Type="http://schemas.openxmlformats.org/officeDocument/2006/relationships/image" Target="../media/image11.png"/><Relationship Id="rId8" Type="http://schemas.openxmlformats.org/officeDocument/2006/relationships/image" Target="../media/image15.png"/><Relationship Id="rId11" Type="http://schemas.openxmlformats.org/officeDocument/2006/relationships/image" Target="../media/image21.png"/><Relationship Id="rId10" Type="http://schemas.openxmlformats.org/officeDocument/2006/relationships/image" Target="../media/image25.png"/><Relationship Id="rId13" Type="http://schemas.openxmlformats.org/officeDocument/2006/relationships/image" Target="../media/image23.png"/><Relationship Id="rId12" Type="http://schemas.openxmlformats.org/officeDocument/2006/relationships/image" Target="../media/image29.png"/><Relationship Id="rId15" Type="http://schemas.openxmlformats.org/officeDocument/2006/relationships/image" Target="../media/image22.png"/><Relationship Id="rId14" Type="http://schemas.openxmlformats.org/officeDocument/2006/relationships/image" Target="../media/image18.png"/><Relationship Id="rId17" Type="http://schemas.openxmlformats.org/officeDocument/2006/relationships/image" Target="../media/image27.png"/><Relationship Id="rId16" Type="http://schemas.openxmlformats.org/officeDocument/2006/relationships/image" Target="../media/image38.png"/><Relationship Id="rId19" Type="http://schemas.openxmlformats.org/officeDocument/2006/relationships/image" Target="../media/image36.png"/><Relationship Id="rId18"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0.png"/><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1.xml"/><Relationship Id="rId3" Type="http://schemas.openxmlformats.org/officeDocument/2006/relationships/image" Target="../media/image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5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39.png"/><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10.png"/><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10.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10.pn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0.xml"/><Relationship Id="rId3" Type="http://schemas.openxmlformats.org/officeDocument/2006/relationships/image" Target="../media/image5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5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4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4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10.png"/><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10.png"/><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8.xml"/><Relationship Id="rId3" Type="http://schemas.openxmlformats.org/officeDocument/2006/relationships/image" Target="../media/image6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49.png"/><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43.png"/><Relationship Id="rId4" Type="http://schemas.openxmlformats.org/officeDocument/2006/relationships/image" Target="../media/image4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1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1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46.png"/><Relationship Id="rId4" Type="http://schemas.openxmlformats.org/officeDocument/2006/relationships/image" Target="../media/image5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55.png"/><Relationship Id="rId4" Type="http://schemas.openxmlformats.org/officeDocument/2006/relationships/image" Target="../media/image6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6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6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5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7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10.png"/><Relationship Id="rId4" Type="http://schemas.openxmlformats.org/officeDocument/2006/relationships/image" Target="../media/image5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10.png"/><Relationship Id="rId4" Type="http://schemas.openxmlformats.org/officeDocument/2006/relationships/image" Target="../media/image6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4.xml"/><Relationship Id="rId3" Type="http://schemas.openxmlformats.org/officeDocument/2006/relationships/image" Target="../media/image7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72.png"/><Relationship Id="rId4" Type="http://schemas.openxmlformats.org/officeDocument/2006/relationships/image" Target="../media/image6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64.png"/><Relationship Id="rId4" Type="http://schemas.openxmlformats.org/officeDocument/2006/relationships/image" Target="../media/image7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10.png"/><Relationship Id="rId4" Type="http://schemas.openxmlformats.org/officeDocument/2006/relationships/image" Target="../media/image7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6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7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6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7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77.png"/><Relationship Id="rId4" Type="http://schemas.openxmlformats.org/officeDocument/2006/relationships/image" Target="../media/image6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77.png"/><Relationship Id="rId4" Type="http://schemas.openxmlformats.org/officeDocument/2006/relationships/image" Target="../media/image7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89.png"/><Relationship Id="rId4" Type="http://schemas.openxmlformats.org/officeDocument/2006/relationships/image" Target="../media/image8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83.png"/><Relationship Id="rId4" Type="http://schemas.openxmlformats.org/officeDocument/2006/relationships/image" Target="../media/image8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8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8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9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79.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107.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1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10.png"/><Relationship Id="rId4" Type="http://schemas.openxmlformats.org/officeDocument/2006/relationships/image" Target="../media/image8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95.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87.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90.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85.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94.png"/><Relationship Id="rId4" Type="http://schemas.openxmlformats.org/officeDocument/2006/relationships/image" Target="../media/image11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96.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96.png"/><Relationship Id="rId4" Type="http://schemas.openxmlformats.org/officeDocument/2006/relationships/image" Target="../media/image88.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10.png"/><Relationship Id="rId4" Type="http://schemas.openxmlformats.org/officeDocument/2006/relationships/image" Target="../media/image106.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101.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92.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91.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99.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10.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97.png"/><Relationship Id="rId4" Type="http://schemas.openxmlformats.org/officeDocument/2006/relationships/image" Target="../media/image108.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103.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110.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93.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100.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104.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09.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102.png"/><Relationship Id="rId4" Type="http://schemas.openxmlformats.org/officeDocument/2006/relationships/image" Target="../media/image114.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120.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131.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105.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116.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11.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122.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113.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image" Target="../media/image10.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10.png"/><Relationship Id="rId4" Type="http://schemas.openxmlformats.org/officeDocument/2006/relationships/image" Target="../media/image115.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126.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 Id="rId3" Type="http://schemas.openxmlformats.org/officeDocument/2006/relationships/image" Target="../media/image119.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124.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image" Target="../media/image10.png"/><Relationship Id="rId4" Type="http://schemas.openxmlformats.org/officeDocument/2006/relationships/image" Target="../media/image117.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 Id="rId3" Type="http://schemas.openxmlformats.org/officeDocument/2006/relationships/image" Target="../media/image130.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118.png"/><Relationship Id="rId4" Type="http://schemas.openxmlformats.org/officeDocument/2006/relationships/image" Target="../media/image121.png"/><Relationship Id="rId5" Type="http://schemas.openxmlformats.org/officeDocument/2006/relationships/image" Target="../media/image123.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125.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129.png"/><Relationship Id="rId4" Type="http://schemas.openxmlformats.org/officeDocument/2006/relationships/image" Target="../media/image128.png"/><Relationship Id="rId5" Type="http://schemas.openxmlformats.org/officeDocument/2006/relationships/image" Target="../media/image127.png"/><Relationship Id="rId6" Type="http://schemas.openxmlformats.org/officeDocument/2006/relationships/image" Target="../media/image133.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 Id="rId3" Type="http://schemas.openxmlformats.org/officeDocument/2006/relationships/image" Target="../media/image132.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C5E8"/>
        </a:solidFill>
      </p:bgPr>
    </p:bg>
    <p:spTree>
      <p:nvGrpSpPr>
        <p:cNvPr id="130" name="Shape 130"/>
        <p:cNvGrpSpPr/>
        <p:nvPr/>
      </p:nvGrpSpPr>
      <p:grpSpPr>
        <a:xfrm>
          <a:off x="0" y="0"/>
          <a:ext cx="0" cy="0"/>
          <a:chOff x="0" y="0"/>
          <a:chExt cx="0" cy="0"/>
        </a:xfrm>
      </p:grpSpPr>
      <p:sp>
        <p:nvSpPr>
          <p:cNvPr id="131" name="Google Shape;131;p31"/>
          <p:cNvSpPr txBox="1"/>
          <p:nvPr>
            <p:ph type="ctrTitle"/>
          </p:nvPr>
        </p:nvSpPr>
        <p:spPr>
          <a:xfrm>
            <a:off x="758025" y="1579027"/>
            <a:ext cx="7772400" cy="1522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Angles and </a:t>
            </a:r>
            <a:endParaRPr sz="3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900">
                <a:solidFill>
                  <a:srgbClr val="434343"/>
                </a:solidFill>
                <a:latin typeface="Hepta Slab"/>
                <a:ea typeface="Hepta Slab"/>
                <a:cs typeface="Hepta Slab"/>
                <a:sym typeface="Hepta Slab"/>
              </a:rPr>
              <a:t>Angle Measurement</a:t>
            </a:r>
            <a:endParaRPr b="0" sz="1500">
              <a:solidFill>
                <a:srgbClr val="434343"/>
              </a:solidFill>
              <a:latin typeface="Hepta Slab"/>
              <a:ea typeface="Hepta Slab"/>
              <a:cs typeface="Hepta Slab"/>
              <a:sym typeface="Hepta Slab"/>
            </a:endParaRPr>
          </a:p>
        </p:txBody>
      </p:sp>
      <p:pic>
        <p:nvPicPr>
          <p:cNvPr id="132" name="Google Shape;132;p31"/>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133" name="Google Shape;133;p31"/>
          <p:cNvSpPr txBox="1"/>
          <p:nvPr/>
        </p:nvSpPr>
        <p:spPr>
          <a:xfrm>
            <a:off x="406500" y="3974825"/>
            <a:ext cx="8331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666666"/>
                </a:solidFill>
                <a:latin typeface="Hepta Slab"/>
                <a:ea typeface="Hepta Slab"/>
                <a:cs typeface="Hepta Slab"/>
                <a:sym typeface="Hepta Slab"/>
              </a:rPr>
              <a:t>Standards addressed: </a:t>
            </a:r>
            <a:r>
              <a:rPr lang="en" sz="1200">
                <a:solidFill>
                  <a:schemeClr val="dk1"/>
                </a:solidFill>
                <a:latin typeface="Hepta Slab"/>
                <a:ea typeface="Hepta Slab"/>
                <a:cs typeface="Hepta Slab"/>
                <a:sym typeface="Hepta Slab"/>
              </a:rPr>
              <a:t>4.G.A.1, 4.MD.C.5, 4.NBT.B.4, 4.NBT.B.5, 4.MD.C.6, 4.MD.C.7, 4.NBT.B.6, 4.G.A.2</a:t>
            </a:r>
            <a:endParaRPr sz="8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a:solidFill>
                <a:srgbClr val="666666"/>
              </a:solidFill>
              <a:latin typeface="Hepta Slab"/>
              <a:ea typeface="Hepta Slab"/>
              <a:cs typeface="Hepta Slab"/>
              <a:sym typeface="Hepta Slab"/>
            </a:endParaRPr>
          </a:p>
        </p:txBody>
      </p:sp>
      <p:sp>
        <p:nvSpPr>
          <p:cNvPr id="134" name="Google Shape;134;p31"/>
          <p:cNvSpPr txBox="1"/>
          <p:nvPr/>
        </p:nvSpPr>
        <p:spPr>
          <a:xfrm>
            <a:off x="0" y="4773850"/>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4  Unit 7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8" name="Shape 138"/>
        <p:cNvGrpSpPr/>
        <p:nvPr/>
      </p:nvGrpSpPr>
      <p:grpSpPr>
        <a:xfrm>
          <a:off x="0" y="0"/>
          <a:ext cx="0" cy="0"/>
          <a:chOff x="0" y="0"/>
          <a:chExt cx="0" cy="0"/>
        </a:xfrm>
      </p:grpSpPr>
      <p:grpSp>
        <p:nvGrpSpPr>
          <p:cNvPr id="139" name="Google Shape;139;p32"/>
          <p:cNvGrpSpPr/>
          <p:nvPr/>
        </p:nvGrpSpPr>
        <p:grpSpPr>
          <a:xfrm>
            <a:off x="5728251" y="944370"/>
            <a:ext cx="3001576" cy="2238314"/>
            <a:chOff x="5632317" y="1189775"/>
            <a:chExt cx="3305700" cy="2367083"/>
          </a:xfrm>
        </p:grpSpPr>
        <p:sp>
          <p:nvSpPr>
            <p:cNvPr id="140" name="Google Shape;140;p32"/>
            <p:cNvSpPr/>
            <p:nvPr/>
          </p:nvSpPr>
          <p:spPr>
            <a:xfrm>
              <a:off x="5632317" y="1189775"/>
              <a:ext cx="3305700" cy="669000"/>
            </a:xfrm>
            <a:prstGeom prst="chevron">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1" name="Google Shape;141;p32"/>
            <p:cNvSpPr txBox="1"/>
            <p:nvPr/>
          </p:nvSpPr>
          <p:spPr>
            <a:xfrm>
              <a:off x="6064547" y="1968958"/>
              <a:ext cx="25173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Draw and identify acute, obtuse, right, and straight angles in two-dimensional figures.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Write equations to represent angle relationships and reason about and find unknown measurements.</a:t>
              </a:r>
              <a:endParaRPr sz="1200">
                <a:solidFill>
                  <a:schemeClr val="dk1"/>
                </a:solidFill>
                <a:latin typeface="Quicksand"/>
                <a:ea typeface="Quicksand"/>
                <a:cs typeface="Quicksand"/>
                <a:sym typeface="Quicksand"/>
              </a:endParaRPr>
            </a:p>
          </p:txBody>
        </p:sp>
      </p:grpSp>
      <p:grpSp>
        <p:nvGrpSpPr>
          <p:cNvPr id="142" name="Google Shape;142;p32"/>
          <p:cNvGrpSpPr/>
          <p:nvPr/>
        </p:nvGrpSpPr>
        <p:grpSpPr>
          <a:xfrm>
            <a:off x="195100" y="944267"/>
            <a:ext cx="3237256" cy="2850686"/>
            <a:chOff x="0" y="1189989"/>
            <a:chExt cx="3546900" cy="3199424"/>
          </a:xfrm>
        </p:grpSpPr>
        <p:sp>
          <p:nvSpPr>
            <p:cNvPr id="143" name="Google Shape;143;p32"/>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4" name="Google Shape;144;p32"/>
            <p:cNvSpPr txBox="1"/>
            <p:nvPr/>
          </p:nvSpPr>
          <p:spPr>
            <a:xfrm>
              <a:off x="283691" y="1975913"/>
              <a:ext cx="30678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Draw and identify points, lines, rays, segments, and parallel and intersecting lines in geometric figures.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Recognize that angles are formed wherever two rays share a common endpoint and identify angles in two-dimensional figures.</a:t>
              </a:r>
              <a:endParaRPr sz="1200">
                <a:solidFill>
                  <a:schemeClr val="dk1"/>
                </a:solidFill>
                <a:latin typeface="Quicksand"/>
                <a:ea typeface="Quicksand"/>
                <a:cs typeface="Quicksand"/>
                <a:sym typeface="Quicksand"/>
              </a:endParaRPr>
            </a:p>
          </p:txBody>
        </p:sp>
      </p:grpSp>
      <p:grpSp>
        <p:nvGrpSpPr>
          <p:cNvPr id="145" name="Google Shape;145;p32"/>
          <p:cNvGrpSpPr/>
          <p:nvPr/>
        </p:nvGrpSpPr>
        <p:grpSpPr>
          <a:xfrm>
            <a:off x="3111074" y="962567"/>
            <a:ext cx="3001576" cy="2475239"/>
            <a:chOff x="2944204" y="1189775"/>
            <a:chExt cx="3305700" cy="2778046"/>
          </a:xfrm>
        </p:grpSpPr>
        <p:sp>
          <p:nvSpPr>
            <p:cNvPr id="146" name="Google Shape;146;p32"/>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7" name="Google Shape;147;p32"/>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298450" lvl="0" marL="457200" rtl="0" algn="l">
                <a:lnSpc>
                  <a:spcPct val="115000"/>
                </a:lnSpc>
                <a:spcBef>
                  <a:spcPts val="0"/>
                </a:spcBef>
                <a:spcAft>
                  <a:spcPts val="0"/>
                </a:spcAft>
                <a:buClr>
                  <a:schemeClr val="dk1"/>
                </a:buClr>
                <a:buSzPts val="1100"/>
                <a:buFont typeface="Quicksand"/>
                <a:buChar char="➔"/>
              </a:pPr>
              <a:r>
                <a:rPr lang="en" sz="1100">
                  <a:solidFill>
                    <a:schemeClr val="dk1"/>
                  </a:solidFill>
                  <a:latin typeface="Quicksand"/>
                  <a:ea typeface="Quicksand"/>
                  <a:cs typeface="Quicksand"/>
                  <a:sym typeface="Quicksand"/>
                </a:rPr>
                <a:t>Recognize that angles can be measured in degrees, and can be found using addition and subtraction. </a:t>
              </a:r>
              <a:endParaRPr sz="1100">
                <a:solidFill>
                  <a:schemeClr val="dk1"/>
                </a:solidFill>
                <a:latin typeface="Quicksand"/>
                <a:ea typeface="Quicksand"/>
                <a:cs typeface="Quicksand"/>
                <a:sym typeface="Quicksand"/>
              </a:endParaRPr>
            </a:p>
            <a:p>
              <a:pPr indent="-298450" lvl="0" marL="457200" rtl="0" algn="l">
                <a:lnSpc>
                  <a:spcPct val="115000"/>
                </a:lnSpc>
                <a:spcBef>
                  <a:spcPts val="0"/>
                </a:spcBef>
                <a:spcAft>
                  <a:spcPts val="0"/>
                </a:spcAft>
                <a:buClr>
                  <a:schemeClr val="dk1"/>
                </a:buClr>
                <a:buSzPts val="1100"/>
                <a:buFont typeface="Quicksand"/>
                <a:buChar char="➔"/>
              </a:pPr>
              <a:r>
                <a:rPr lang="en" sz="1100">
                  <a:solidFill>
                    <a:schemeClr val="dk1"/>
                  </a:solidFill>
                  <a:latin typeface="Quicksand"/>
                  <a:ea typeface="Quicksand"/>
                  <a:cs typeface="Quicksand"/>
                  <a:sym typeface="Quicksand"/>
                </a:rPr>
                <a:t>Use a protractor to measure and draw angles, and recognize that perpendicular lines meet or cross at a right angle.</a:t>
              </a:r>
              <a:endParaRPr sz="1100">
                <a:solidFill>
                  <a:schemeClr val="dk1"/>
                </a:solidFill>
                <a:latin typeface="Quicksand"/>
                <a:ea typeface="Quicksand"/>
                <a:cs typeface="Quicksand"/>
                <a:sym typeface="Quicksand"/>
              </a:endParaRPr>
            </a:p>
          </p:txBody>
        </p:sp>
      </p:grpSp>
      <p:sp>
        <p:nvSpPr>
          <p:cNvPr id="148" name="Google Shape;148;p32"/>
          <p:cNvSpPr txBox="1"/>
          <p:nvPr/>
        </p:nvSpPr>
        <p:spPr>
          <a:xfrm>
            <a:off x="195109" y="852425"/>
            <a:ext cx="28977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1-5</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4.G.A.1, 4.MD.C.5, 4.NBT.B.4, 4.NBT.B.5</a:t>
            </a:r>
            <a:endParaRPr sz="800">
              <a:latin typeface="Quicksand"/>
              <a:ea typeface="Quicksand"/>
              <a:cs typeface="Quicksand"/>
              <a:sym typeface="Quicksand"/>
            </a:endParaRPr>
          </a:p>
        </p:txBody>
      </p:sp>
      <p:sp>
        <p:nvSpPr>
          <p:cNvPr id="149" name="Google Shape;149;p32"/>
          <p:cNvSpPr txBox="1"/>
          <p:nvPr/>
        </p:nvSpPr>
        <p:spPr>
          <a:xfrm>
            <a:off x="2983790" y="852425"/>
            <a:ext cx="31764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6-10</a:t>
            </a:r>
            <a:endParaRPr>
              <a:latin typeface="Quicksand"/>
              <a:ea typeface="Quicksand"/>
              <a:cs typeface="Quicksand"/>
              <a:sym typeface="Quicksand"/>
            </a:endParaRPr>
          </a:p>
          <a:p>
            <a:pPr indent="0" lvl="0" marL="0" rtl="0" algn="ctr">
              <a:spcBef>
                <a:spcPts val="0"/>
              </a:spcBef>
              <a:spcAft>
                <a:spcPts val="0"/>
              </a:spcAft>
              <a:buNone/>
            </a:pPr>
            <a:r>
              <a:rPr lang="en" sz="700">
                <a:latin typeface="Quicksand"/>
                <a:ea typeface="Quicksand"/>
                <a:cs typeface="Quicksand"/>
                <a:sym typeface="Quicksand"/>
              </a:rPr>
              <a:t>4.G.A.1, 4.MD.C.5, 4.MD.C.5., 4.MD.C.6, 4.MD.C.7, </a:t>
            </a:r>
            <a:endParaRPr sz="700">
              <a:latin typeface="Quicksand"/>
              <a:ea typeface="Quicksand"/>
              <a:cs typeface="Quicksand"/>
              <a:sym typeface="Quicksand"/>
            </a:endParaRPr>
          </a:p>
          <a:p>
            <a:pPr indent="0" lvl="0" marL="0" rtl="0" algn="ctr">
              <a:spcBef>
                <a:spcPts val="0"/>
              </a:spcBef>
              <a:spcAft>
                <a:spcPts val="0"/>
              </a:spcAft>
              <a:buNone/>
            </a:pPr>
            <a:r>
              <a:rPr lang="en" sz="700">
                <a:latin typeface="Quicksand"/>
                <a:ea typeface="Quicksand"/>
                <a:cs typeface="Quicksand"/>
                <a:sym typeface="Quicksand"/>
              </a:rPr>
              <a:t>4.NBT.B.5, 4.NBT.B.6</a:t>
            </a:r>
            <a:endParaRPr sz="700">
              <a:latin typeface="Quicksand"/>
              <a:ea typeface="Quicksand"/>
              <a:cs typeface="Quicksand"/>
              <a:sym typeface="Quicksand"/>
            </a:endParaRPr>
          </a:p>
        </p:txBody>
      </p:sp>
      <p:sp>
        <p:nvSpPr>
          <p:cNvPr id="150" name="Google Shape;150;p32"/>
          <p:cNvSpPr txBox="1"/>
          <p:nvPr/>
        </p:nvSpPr>
        <p:spPr>
          <a:xfrm>
            <a:off x="5880394" y="852425"/>
            <a:ext cx="26973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C</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11-14</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4.G.A.1, 4.G.A.2, 4.MD.C.6, 4.MD.C.7</a:t>
            </a:r>
            <a:endParaRPr sz="8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51" name="Google Shape;151;p32"/>
          <p:cNvSpPr txBox="1"/>
          <p:nvPr/>
        </p:nvSpPr>
        <p:spPr>
          <a:xfrm>
            <a:off x="1052700" y="134150"/>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7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Angles and Angle Measurement</a:t>
            </a:r>
            <a:endParaRPr sz="1800">
              <a:latin typeface="Hepta Slab"/>
              <a:ea typeface="Hepta Slab"/>
              <a:cs typeface="Hepta Slab"/>
              <a:sym typeface="Hepta Slab"/>
            </a:endParaRPr>
          </a:p>
        </p:txBody>
      </p:sp>
      <p:pic>
        <p:nvPicPr>
          <p:cNvPr id="152" name="Google Shape;152;p32"/>
          <p:cNvPicPr preferRelativeResize="0"/>
          <p:nvPr/>
        </p:nvPicPr>
        <p:blipFill>
          <a:blip r:embed="rId3">
            <a:alphaModFix/>
          </a:blip>
          <a:stretch>
            <a:fillRect/>
          </a:stretch>
        </p:blipFill>
        <p:spPr>
          <a:xfrm>
            <a:off x="942675" y="3650625"/>
            <a:ext cx="1742100" cy="1264025"/>
          </a:xfrm>
          <a:prstGeom prst="rect">
            <a:avLst/>
          </a:prstGeom>
          <a:noFill/>
          <a:ln>
            <a:noFill/>
          </a:ln>
        </p:spPr>
      </p:pic>
      <p:pic>
        <p:nvPicPr>
          <p:cNvPr id="153" name="Google Shape;153;p32"/>
          <p:cNvPicPr preferRelativeResize="0"/>
          <p:nvPr/>
        </p:nvPicPr>
        <p:blipFill>
          <a:blip r:embed="rId4">
            <a:alphaModFix/>
          </a:blip>
          <a:stretch>
            <a:fillRect/>
          </a:stretch>
        </p:blipFill>
        <p:spPr>
          <a:xfrm>
            <a:off x="3432350" y="3519419"/>
            <a:ext cx="2612574" cy="1039925"/>
          </a:xfrm>
          <a:prstGeom prst="rect">
            <a:avLst/>
          </a:prstGeom>
          <a:noFill/>
          <a:ln>
            <a:noFill/>
          </a:ln>
        </p:spPr>
      </p:pic>
      <p:pic>
        <p:nvPicPr>
          <p:cNvPr id="154" name="Google Shape;154;p32"/>
          <p:cNvPicPr preferRelativeResize="0"/>
          <p:nvPr/>
        </p:nvPicPr>
        <p:blipFill>
          <a:blip r:embed="rId5">
            <a:alphaModFix/>
          </a:blip>
          <a:stretch>
            <a:fillRect/>
          </a:stretch>
        </p:blipFill>
        <p:spPr>
          <a:xfrm>
            <a:off x="6610150" y="3713793"/>
            <a:ext cx="2062950" cy="9756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58" name="Shape 158"/>
        <p:cNvGrpSpPr/>
        <p:nvPr/>
      </p:nvGrpSpPr>
      <p:grpSpPr>
        <a:xfrm>
          <a:off x="0" y="0"/>
          <a:ext cx="0" cy="0"/>
          <a:chOff x="0" y="0"/>
          <a:chExt cx="0" cy="0"/>
        </a:xfrm>
      </p:grpSpPr>
      <p:sp>
        <p:nvSpPr>
          <p:cNvPr id="159" name="Google Shape;159;p33">
            <a:hlinkClick action="ppaction://hlinksldjump" r:id="rId3"/>
          </p:cNvPr>
          <p:cNvSpPr txBox="1"/>
          <p:nvPr/>
        </p:nvSpPr>
        <p:spPr>
          <a:xfrm>
            <a:off x="2827838" y="11900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45818E"/>
              </a:solidFill>
              <a:latin typeface="Hepta Slab"/>
              <a:ea typeface="Hepta Slab"/>
              <a:cs typeface="Hepta Slab"/>
              <a:sym typeface="Hepta Slab"/>
            </a:endParaRPr>
          </a:p>
        </p:txBody>
      </p:sp>
      <p:sp>
        <p:nvSpPr>
          <p:cNvPr id="160" name="Google Shape;160;p33">
            <a:hlinkClick action="ppaction://hlinksldjump" r:id="rId5"/>
          </p:cNvPr>
          <p:cNvSpPr txBox="1"/>
          <p:nvPr/>
        </p:nvSpPr>
        <p:spPr>
          <a:xfrm>
            <a:off x="3710500" y="11900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45818E"/>
              </a:solidFill>
              <a:latin typeface="Hepta Slab"/>
              <a:ea typeface="Hepta Slab"/>
              <a:cs typeface="Hepta Slab"/>
              <a:sym typeface="Hepta Slab"/>
            </a:endParaRPr>
          </a:p>
        </p:txBody>
      </p:sp>
      <p:sp>
        <p:nvSpPr>
          <p:cNvPr id="161" name="Google Shape;161;p33">
            <a:hlinkClick action="ppaction://hlinksldjump" r:id="rId7"/>
          </p:cNvPr>
          <p:cNvSpPr txBox="1"/>
          <p:nvPr/>
        </p:nvSpPr>
        <p:spPr>
          <a:xfrm>
            <a:off x="4593150" y="11900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45818E"/>
              </a:solidFill>
              <a:latin typeface="Hepta Slab"/>
              <a:ea typeface="Hepta Slab"/>
              <a:cs typeface="Hepta Slab"/>
              <a:sym typeface="Hepta Slab"/>
            </a:endParaRPr>
          </a:p>
        </p:txBody>
      </p:sp>
      <p:sp>
        <p:nvSpPr>
          <p:cNvPr id="162" name="Google Shape;162;p33">
            <a:hlinkClick action="ppaction://hlinksldjump" r:id="rId9"/>
          </p:cNvPr>
          <p:cNvSpPr txBox="1"/>
          <p:nvPr/>
        </p:nvSpPr>
        <p:spPr>
          <a:xfrm>
            <a:off x="5475788" y="11900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45818E"/>
              </a:solidFill>
              <a:latin typeface="Hepta Slab"/>
              <a:ea typeface="Hepta Slab"/>
              <a:cs typeface="Hepta Slab"/>
              <a:sym typeface="Hepta Slab"/>
            </a:endParaRPr>
          </a:p>
        </p:txBody>
      </p:sp>
      <p:sp>
        <p:nvSpPr>
          <p:cNvPr id="163" name="Google Shape;163;p33">
            <a:hlinkClick action="ppaction://hlinksldjump" r:id="rId11"/>
          </p:cNvPr>
          <p:cNvSpPr txBox="1"/>
          <p:nvPr/>
        </p:nvSpPr>
        <p:spPr>
          <a:xfrm>
            <a:off x="2369263" y="247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45818E"/>
              </a:solidFill>
              <a:latin typeface="Hepta Slab"/>
              <a:ea typeface="Hepta Slab"/>
              <a:cs typeface="Hepta Slab"/>
              <a:sym typeface="Hepta Slab"/>
            </a:endParaRPr>
          </a:p>
        </p:txBody>
      </p:sp>
      <p:sp>
        <p:nvSpPr>
          <p:cNvPr id="164" name="Google Shape;164;p33">
            <a:hlinkClick action="ppaction://hlinksldjump" r:id="rId14"/>
          </p:cNvPr>
          <p:cNvSpPr txBox="1"/>
          <p:nvPr/>
        </p:nvSpPr>
        <p:spPr>
          <a:xfrm>
            <a:off x="3203588" y="247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45818E"/>
              </a:solidFill>
              <a:latin typeface="Hepta Slab"/>
              <a:ea typeface="Hepta Slab"/>
              <a:cs typeface="Hepta Slab"/>
              <a:sym typeface="Hepta Slab"/>
            </a:endParaRPr>
          </a:p>
        </p:txBody>
      </p:sp>
      <p:sp>
        <p:nvSpPr>
          <p:cNvPr id="165" name="Google Shape;165;p33">
            <a:hlinkClick/>
          </p:cNvPr>
          <p:cNvSpPr txBox="1"/>
          <p:nvPr/>
        </p:nvSpPr>
        <p:spPr>
          <a:xfrm>
            <a:off x="3973063" y="247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7">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8">
                  <a:extLst>
                    <a:ext uri="{A12FA001-AC4F-418D-AE19-62706E023703}">
                      <ahyp:hlinkClr val="tx"/>
                    </a:ext>
                  </a:extLst>
                </a:hlinkClick>
              </a:rPr>
              <a:t>7</a:t>
            </a:r>
            <a:endParaRPr b="1" sz="2200">
              <a:solidFill>
                <a:srgbClr val="45818E"/>
              </a:solidFill>
              <a:latin typeface="Hepta Slab"/>
              <a:ea typeface="Hepta Slab"/>
              <a:cs typeface="Hepta Slab"/>
              <a:sym typeface="Hepta Slab"/>
            </a:endParaRPr>
          </a:p>
        </p:txBody>
      </p:sp>
      <p:pic>
        <p:nvPicPr>
          <p:cNvPr id="166" name="Google Shape;166;p33">
            <a:hlinkClick r:id="rId19"/>
          </p:cNvPr>
          <p:cNvPicPr preferRelativeResize="0"/>
          <p:nvPr/>
        </p:nvPicPr>
        <p:blipFill>
          <a:blip r:embed="rId20">
            <a:alphaModFix/>
          </a:blip>
          <a:stretch>
            <a:fillRect/>
          </a:stretch>
        </p:blipFill>
        <p:spPr>
          <a:xfrm>
            <a:off x="8064186" y="1665250"/>
            <a:ext cx="548700" cy="560038"/>
          </a:xfrm>
          <a:prstGeom prst="rect">
            <a:avLst/>
          </a:prstGeom>
          <a:noFill/>
          <a:ln cap="flat" cmpd="sng" w="38100">
            <a:solidFill>
              <a:srgbClr val="595959"/>
            </a:solidFill>
            <a:prstDash val="solid"/>
            <a:round/>
            <a:headEnd len="sm" w="sm" type="none"/>
            <a:tailEnd len="sm" w="sm" type="none"/>
          </a:ln>
        </p:spPr>
      </p:pic>
      <p:pic>
        <p:nvPicPr>
          <p:cNvPr id="167" name="Google Shape;167;p33">
            <a:hlinkClick r:id="rId21"/>
          </p:cNvPr>
          <p:cNvPicPr preferRelativeResize="0"/>
          <p:nvPr/>
        </p:nvPicPr>
        <p:blipFill>
          <a:blip r:embed="rId22">
            <a:alphaModFix/>
          </a:blip>
          <a:stretch>
            <a:fillRect/>
          </a:stretch>
        </p:blipFill>
        <p:spPr>
          <a:xfrm>
            <a:off x="8064199" y="2473611"/>
            <a:ext cx="580025" cy="506289"/>
          </a:xfrm>
          <a:prstGeom prst="rect">
            <a:avLst/>
          </a:prstGeom>
          <a:noFill/>
          <a:ln cap="flat" cmpd="sng" w="38100">
            <a:solidFill>
              <a:srgbClr val="595959"/>
            </a:solidFill>
            <a:prstDash val="solid"/>
            <a:round/>
            <a:headEnd len="sm" w="sm" type="none"/>
            <a:tailEnd len="sm" w="sm" type="none"/>
          </a:ln>
        </p:spPr>
      </p:pic>
      <p:sp>
        <p:nvSpPr>
          <p:cNvPr id="168" name="Google Shape;168;p33">
            <a:hlinkClick/>
          </p:cNvPr>
          <p:cNvSpPr txBox="1"/>
          <p:nvPr/>
        </p:nvSpPr>
        <p:spPr>
          <a:xfrm>
            <a:off x="4872238" y="24735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23">
                  <a:extLst>
                    <a:ext uri="{A12FA001-AC4F-418D-AE19-62706E023703}">
                      <ahyp:hlinkClr val="tx"/>
                    </a:ext>
                  </a:extLst>
                </a:hlinkClick>
              </a:rPr>
              <a:t>L8</a:t>
            </a:r>
            <a:endParaRPr b="1" sz="2200">
              <a:solidFill>
                <a:srgbClr val="45818E"/>
              </a:solidFill>
              <a:latin typeface="Hepta Slab"/>
              <a:ea typeface="Hepta Slab"/>
              <a:cs typeface="Hepta Slab"/>
              <a:sym typeface="Hepta Slab"/>
            </a:endParaRPr>
          </a:p>
        </p:txBody>
      </p:sp>
      <p:grpSp>
        <p:nvGrpSpPr>
          <p:cNvPr id="169" name="Google Shape;169;p33"/>
          <p:cNvGrpSpPr/>
          <p:nvPr/>
        </p:nvGrpSpPr>
        <p:grpSpPr>
          <a:xfrm>
            <a:off x="8000373" y="283909"/>
            <a:ext cx="780563" cy="669288"/>
            <a:chOff x="570875" y="4322250"/>
            <a:chExt cx="443300" cy="443325"/>
          </a:xfrm>
        </p:grpSpPr>
        <p:sp>
          <p:nvSpPr>
            <p:cNvPr id="170" name="Google Shape;170;p33"/>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33"/>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33"/>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3"/>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4" name="Google Shape;174;p33"/>
          <p:cNvSpPr txBox="1"/>
          <p:nvPr/>
        </p:nvSpPr>
        <p:spPr>
          <a:xfrm>
            <a:off x="1321063" y="373300"/>
            <a:ext cx="5276100" cy="579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7 Quick Links</a:t>
            </a:r>
            <a:endParaRPr sz="3200">
              <a:solidFill>
                <a:srgbClr val="434343"/>
              </a:solidFill>
              <a:latin typeface="Gayathri"/>
              <a:ea typeface="Gayathri"/>
              <a:cs typeface="Gayathri"/>
              <a:sym typeface="Gayathri"/>
            </a:endParaRPr>
          </a:p>
        </p:txBody>
      </p:sp>
      <p:sp>
        <p:nvSpPr>
          <p:cNvPr id="175" name="Google Shape;175;p33">
            <a:hlinkClick/>
          </p:cNvPr>
          <p:cNvSpPr txBox="1"/>
          <p:nvPr/>
        </p:nvSpPr>
        <p:spPr>
          <a:xfrm>
            <a:off x="5771413" y="24735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hlink"/>
                </a:solidFill>
                <a:latin typeface="Hepta Slab"/>
                <a:ea typeface="Hepta Slab"/>
                <a:cs typeface="Hepta Slab"/>
                <a:sym typeface="Hepta Slab"/>
                <a:hlinkClick action="ppaction://hlinksldjump" r:id="rId24"/>
              </a:rPr>
              <a:t>L9</a:t>
            </a:r>
            <a:endParaRPr b="1" sz="2200">
              <a:solidFill>
                <a:srgbClr val="45818E"/>
              </a:solidFill>
              <a:latin typeface="Hepta Slab"/>
              <a:ea typeface="Hepta Slab"/>
              <a:cs typeface="Hepta Slab"/>
              <a:sym typeface="Hepta Slab"/>
            </a:endParaRPr>
          </a:p>
        </p:txBody>
      </p:sp>
      <p:sp>
        <p:nvSpPr>
          <p:cNvPr id="176" name="Google Shape;176;p33">
            <a:hlinkClick/>
          </p:cNvPr>
          <p:cNvSpPr txBox="1"/>
          <p:nvPr/>
        </p:nvSpPr>
        <p:spPr>
          <a:xfrm>
            <a:off x="2369275" y="35022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25">
                  <a:extLst>
                    <a:ext uri="{A12FA001-AC4F-418D-AE19-62706E023703}">
                      <ahyp:hlinkClr val="tx"/>
                    </a:ext>
                  </a:extLst>
                </a:hlinkClick>
              </a:rPr>
              <a:t>L</a:t>
            </a:r>
            <a:r>
              <a:rPr b="1" lang="en" sz="1800">
                <a:solidFill>
                  <a:srgbClr val="45818E"/>
                </a:solidFill>
                <a:latin typeface="Hepta Slab"/>
                <a:ea typeface="Hepta Slab"/>
                <a:cs typeface="Hepta Slab"/>
                <a:sym typeface="Hepta Slab"/>
              </a:rPr>
              <a:t>10</a:t>
            </a:r>
            <a:endParaRPr b="1" sz="1800">
              <a:solidFill>
                <a:srgbClr val="45818E"/>
              </a:solidFill>
              <a:latin typeface="Hepta Slab"/>
              <a:ea typeface="Hepta Slab"/>
              <a:cs typeface="Hepta Slab"/>
              <a:sym typeface="Hepta Slab"/>
            </a:endParaRPr>
          </a:p>
        </p:txBody>
      </p:sp>
      <p:sp>
        <p:nvSpPr>
          <p:cNvPr id="177" name="Google Shape;177;p33">
            <a:hlinkClick/>
          </p:cNvPr>
          <p:cNvSpPr txBox="1"/>
          <p:nvPr/>
        </p:nvSpPr>
        <p:spPr>
          <a:xfrm>
            <a:off x="3203600" y="35022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26">
                  <a:extLst>
                    <a:ext uri="{A12FA001-AC4F-418D-AE19-62706E023703}">
                      <ahyp:hlinkClr val="tx"/>
                    </a:ext>
                  </a:extLst>
                </a:hlinkClick>
              </a:rPr>
              <a:t>L</a:t>
            </a:r>
            <a:r>
              <a:rPr b="1" lang="en" sz="1800">
                <a:solidFill>
                  <a:srgbClr val="45818E"/>
                </a:solidFill>
                <a:latin typeface="Hepta Slab"/>
                <a:ea typeface="Hepta Slab"/>
                <a:cs typeface="Hepta Slab"/>
                <a:sym typeface="Hepta Slab"/>
              </a:rPr>
              <a:t>11</a:t>
            </a:r>
            <a:endParaRPr b="1" sz="1800">
              <a:solidFill>
                <a:srgbClr val="45818E"/>
              </a:solidFill>
              <a:latin typeface="Hepta Slab"/>
              <a:ea typeface="Hepta Slab"/>
              <a:cs typeface="Hepta Slab"/>
              <a:sym typeface="Hepta Slab"/>
            </a:endParaRPr>
          </a:p>
        </p:txBody>
      </p:sp>
      <p:sp>
        <p:nvSpPr>
          <p:cNvPr id="178" name="Google Shape;178;p33">
            <a:hlinkClick/>
          </p:cNvPr>
          <p:cNvSpPr txBox="1"/>
          <p:nvPr/>
        </p:nvSpPr>
        <p:spPr>
          <a:xfrm>
            <a:off x="4037925" y="35022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27">
                  <a:extLst>
                    <a:ext uri="{A12FA001-AC4F-418D-AE19-62706E023703}">
                      <ahyp:hlinkClr val="tx"/>
                    </a:ext>
                  </a:extLst>
                </a:hlinkClick>
              </a:rPr>
              <a:t>L</a:t>
            </a:r>
            <a:r>
              <a:rPr b="1" lang="en" sz="1800">
                <a:solidFill>
                  <a:srgbClr val="45818E"/>
                </a:solidFill>
                <a:latin typeface="Hepta Slab"/>
                <a:ea typeface="Hepta Slab"/>
                <a:cs typeface="Hepta Slab"/>
                <a:sym typeface="Hepta Slab"/>
              </a:rPr>
              <a:t>12</a:t>
            </a:r>
            <a:endParaRPr b="1" sz="1800">
              <a:solidFill>
                <a:srgbClr val="45818E"/>
              </a:solidFill>
              <a:latin typeface="Hepta Slab"/>
              <a:ea typeface="Hepta Slab"/>
              <a:cs typeface="Hepta Slab"/>
              <a:sym typeface="Hepta Slab"/>
            </a:endParaRPr>
          </a:p>
        </p:txBody>
      </p:sp>
      <p:sp>
        <p:nvSpPr>
          <p:cNvPr id="179" name="Google Shape;179;p33">
            <a:hlinkClick/>
          </p:cNvPr>
          <p:cNvSpPr txBox="1"/>
          <p:nvPr/>
        </p:nvSpPr>
        <p:spPr>
          <a:xfrm>
            <a:off x="4872250" y="35022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28">
                  <a:extLst>
                    <a:ext uri="{A12FA001-AC4F-418D-AE19-62706E023703}">
                      <ahyp:hlinkClr val="tx"/>
                    </a:ext>
                  </a:extLst>
                </a:hlinkClick>
              </a:rPr>
              <a:t>L</a:t>
            </a:r>
            <a:r>
              <a:rPr b="1" lang="en" sz="1800">
                <a:solidFill>
                  <a:srgbClr val="45818E"/>
                </a:solidFill>
                <a:latin typeface="Hepta Slab"/>
                <a:ea typeface="Hepta Slab"/>
                <a:cs typeface="Hepta Slab"/>
                <a:sym typeface="Hepta Slab"/>
              </a:rPr>
              <a:t>13</a:t>
            </a:r>
            <a:endParaRPr b="1" sz="1800">
              <a:solidFill>
                <a:srgbClr val="45818E"/>
              </a:solidFill>
              <a:latin typeface="Hepta Slab"/>
              <a:ea typeface="Hepta Slab"/>
              <a:cs typeface="Hepta Slab"/>
              <a:sym typeface="Hepta Slab"/>
            </a:endParaRPr>
          </a:p>
        </p:txBody>
      </p:sp>
      <p:pic>
        <p:nvPicPr>
          <p:cNvPr id="180" name="Google Shape;180;p33">
            <a:hlinkClick r:id="rId29"/>
          </p:cNvPr>
          <p:cNvPicPr preferRelativeResize="0"/>
          <p:nvPr/>
        </p:nvPicPr>
        <p:blipFill>
          <a:blip r:embed="rId30">
            <a:alphaModFix/>
          </a:blip>
          <a:stretch>
            <a:fillRect/>
          </a:stretch>
        </p:blipFill>
        <p:spPr>
          <a:xfrm>
            <a:off x="8100512" y="3306538"/>
            <a:ext cx="580025" cy="564587"/>
          </a:xfrm>
          <a:prstGeom prst="rect">
            <a:avLst/>
          </a:prstGeom>
          <a:noFill/>
          <a:ln cap="flat" cmpd="sng" w="28575">
            <a:solidFill>
              <a:srgbClr val="595959"/>
            </a:solidFill>
            <a:prstDash val="solid"/>
            <a:round/>
            <a:headEnd len="sm" w="sm" type="none"/>
            <a:tailEnd len="sm" w="sm" type="none"/>
          </a:ln>
        </p:spPr>
      </p:pic>
      <p:sp>
        <p:nvSpPr>
          <p:cNvPr id="181" name="Google Shape;181;p33">
            <a:hlinkClick/>
          </p:cNvPr>
          <p:cNvSpPr txBox="1"/>
          <p:nvPr/>
        </p:nvSpPr>
        <p:spPr>
          <a:xfrm>
            <a:off x="5771425" y="35022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1">
                  <a:extLst>
                    <a:ext uri="{A12FA001-AC4F-418D-AE19-62706E023703}">
                      <ahyp:hlinkClr val="tx"/>
                    </a:ext>
                  </a:extLst>
                </a:hlinkClick>
              </a:rPr>
              <a:t>L</a:t>
            </a:r>
            <a:r>
              <a:rPr b="1" lang="en" sz="1800">
                <a:solidFill>
                  <a:srgbClr val="45818E"/>
                </a:solidFill>
                <a:latin typeface="Hepta Slab"/>
                <a:ea typeface="Hepta Slab"/>
                <a:cs typeface="Hepta Slab"/>
                <a:sym typeface="Hepta Slab"/>
              </a:rPr>
              <a:t>14</a:t>
            </a:r>
            <a:endParaRPr b="1" sz="1800">
              <a:solidFill>
                <a:srgbClr val="45818E"/>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85" name="Shape 185"/>
        <p:cNvGrpSpPr/>
        <p:nvPr/>
      </p:nvGrpSpPr>
      <p:grpSpPr>
        <a:xfrm>
          <a:off x="0" y="0"/>
          <a:ext cx="0" cy="0"/>
          <a:chOff x="0" y="0"/>
          <a:chExt cx="0" cy="0"/>
        </a:xfrm>
      </p:grpSpPr>
      <p:sp>
        <p:nvSpPr>
          <p:cNvPr id="186" name="Google Shape;186;p34"/>
          <p:cNvSpPr txBox="1"/>
          <p:nvPr>
            <p:ph type="ctrTitle"/>
          </p:nvPr>
        </p:nvSpPr>
        <p:spPr>
          <a:xfrm>
            <a:off x="545900" y="1951600"/>
            <a:ext cx="8067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How Would You Describe These Figures?</a:t>
            </a:r>
            <a:endParaRPr sz="4400">
              <a:solidFill>
                <a:srgbClr val="434343"/>
              </a:solidFill>
              <a:latin typeface="Hepta Slab"/>
              <a:ea typeface="Hepta Slab"/>
              <a:cs typeface="Hepta Slab"/>
              <a:sym typeface="Hepta Slab"/>
            </a:endParaRPr>
          </a:p>
        </p:txBody>
      </p:sp>
      <p:sp>
        <p:nvSpPr>
          <p:cNvPr id="187" name="Google Shape;187;p34"/>
          <p:cNvSpPr txBox="1"/>
          <p:nvPr/>
        </p:nvSpPr>
        <p:spPr>
          <a:xfrm>
            <a:off x="3058300" y="2689600"/>
            <a:ext cx="6759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draw and describe geometric figures.</a:t>
            </a:r>
            <a:endParaRPr>
              <a:latin typeface="Quicksand"/>
              <a:ea typeface="Quicksand"/>
              <a:cs typeface="Quicksand"/>
              <a:sym typeface="Quicksand"/>
            </a:endParaRPr>
          </a:p>
        </p:txBody>
      </p:sp>
      <p:sp>
        <p:nvSpPr>
          <p:cNvPr id="188" name="Google Shape;188;p34"/>
          <p:cNvSpPr/>
          <p:nvPr/>
        </p:nvSpPr>
        <p:spPr>
          <a:xfrm>
            <a:off x="2583377" y="26896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4.G.A.1</a:t>
            </a:r>
            <a:endParaRPr sz="1100">
              <a:latin typeface="Quicksand"/>
              <a:ea typeface="Quicksand"/>
              <a:cs typeface="Quicksand"/>
              <a:sym typeface="Quicksand"/>
            </a:endParaRPr>
          </a:p>
        </p:txBody>
      </p:sp>
      <p:sp>
        <p:nvSpPr>
          <p:cNvPr id="190" name="Google Shape;190;p34"/>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1</a:t>
            </a:r>
            <a:endParaRPr sz="8000">
              <a:solidFill>
                <a:srgbClr val="595959"/>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4" name="Shape 194"/>
        <p:cNvGrpSpPr/>
        <p:nvPr/>
      </p:nvGrpSpPr>
      <p:grpSpPr>
        <a:xfrm>
          <a:off x="0" y="0"/>
          <a:ext cx="0" cy="0"/>
          <a:chOff x="0" y="0"/>
          <a:chExt cx="0" cy="0"/>
        </a:xfrm>
      </p:grpSpPr>
      <p:sp>
        <p:nvSpPr>
          <p:cNvPr id="195" name="Google Shape;195;p35"/>
          <p:cNvSpPr txBox="1"/>
          <p:nvPr>
            <p:ph type="ctrTitle"/>
          </p:nvPr>
        </p:nvSpPr>
        <p:spPr>
          <a:xfrm>
            <a:off x="496925" y="8592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String Art</a:t>
            </a:r>
            <a:endParaRPr b="0" sz="3000">
              <a:solidFill>
                <a:srgbClr val="595959"/>
              </a:solidFill>
              <a:latin typeface="Hepta Slab"/>
              <a:ea typeface="Hepta Slab"/>
              <a:cs typeface="Hepta Slab"/>
              <a:sym typeface="Hepta Slab"/>
            </a:endParaRPr>
          </a:p>
        </p:txBody>
      </p:sp>
      <p:sp>
        <p:nvSpPr>
          <p:cNvPr id="196" name="Google Shape;196;p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97" name="Google Shape;197;p35"/>
          <p:cNvGrpSpPr/>
          <p:nvPr/>
        </p:nvGrpSpPr>
        <p:grpSpPr>
          <a:xfrm>
            <a:off x="600225" y="1350717"/>
            <a:ext cx="7997012" cy="3404127"/>
            <a:chOff x="600225" y="1350717"/>
            <a:chExt cx="7997012" cy="3404127"/>
          </a:xfrm>
        </p:grpSpPr>
        <p:sp>
          <p:nvSpPr>
            <p:cNvPr id="198" name="Google Shape;198;p35"/>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5"/>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notice?</a:t>
              </a:r>
              <a:endParaRPr b="1" sz="1600">
                <a:latin typeface="Caveat Brush"/>
                <a:ea typeface="Caveat Brush"/>
                <a:cs typeface="Caveat Brush"/>
                <a:sym typeface="Caveat Brush"/>
              </a:endParaRPr>
            </a:p>
          </p:txBody>
        </p:sp>
        <p:sp>
          <p:nvSpPr>
            <p:cNvPr id="200" name="Google Shape;200;p35"/>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5"/>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wonder?</a:t>
              </a:r>
              <a:endParaRPr b="1" sz="1600">
                <a:latin typeface="Caveat Brush"/>
                <a:ea typeface="Caveat Brush"/>
                <a:cs typeface="Caveat Brush"/>
                <a:sym typeface="Caveat Brush"/>
              </a:endParaRPr>
            </a:p>
          </p:txBody>
        </p:sp>
      </p:grpSp>
      <p:pic>
        <p:nvPicPr>
          <p:cNvPr id="202" name="Google Shape;202;p35"/>
          <p:cNvPicPr preferRelativeResize="0"/>
          <p:nvPr/>
        </p:nvPicPr>
        <p:blipFill>
          <a:blip r:embed="rId3">
            <a:alphaModFix/>
          </a:blip>
          <a:stretch>
            <a:fillRect/>
          </a:stretch>
        </p:blipFill>
        <p:spPr>
          <a:xfrm>
            <a:off x="2925800" y="1524013"/>
            <a:ext cx="2914650" cy="30575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6" name="Shape 206"/>
        <p:cNvGrpSpPr/>
        <p:nvPr/>
      </p:nvGrpSpPr>
      <p:grpSpPr>
        <a:xfrm>
          <a:off x="0" y="0"/>
          <a:ext cx="0" cy="0"/>
          <a:chOff x="0" y="0"/>
          <a:chExt cx="0" cy="0"/>
        </a:xfrm>
      </p:grpSpPr>
      <p:sp>
        <p:nvSpPr>
          <p:cNvPr id="207" name="Google Shape;207;p36"/>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Do You See What I See?</a:t>
            </a:r>
            <a:endParaRPr b="0" sz="2600">
              <a:solidFill>
                <a:srgbClr val="595959"/>
              </a:solidFill>
              <a:latin typeface="Hepta Slab"/>
              <a:ea typeface="Hepta Slab"/>
              <a:cs typeface="Hepta Slab"/>
              <a:sym typeface="Hepta Slab"/>
            </a:endParaRPr>
          </a:p>
        </p:txBody>
      </p:sp>
      <p:sp>
        <p:nvSpPr>
          <p:cNvPr id="208" name="Google Shape;208;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09" name="Google Shape;209;p36"/>
          <p:cNvSpPr txBox="1"/>
          <p:nvPr/>
        </p:nvSpPr>
        <p:spPr>
          <a:xfrm>
            <a:off x="400950" y="1365475"/>
            <a:ext cx="3789000" cy="40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Quicksand"/>
                <a:ea typeface="Quicksand"/>
                <a:cs typeface="Quicksand"/>
                <a:sym typeface="Quicksand"/>
              </a:rPr>
              <a:t>Work with a partner in this activity. Sit back to back or use a divider to block each other’s view.</a:t>
            </a:r>
            <a:endParaRPr sz="1200">
              <a:latin typeface="Quicksand"/>
              <a:ea typeface="Quicksand"/>
              <a:cs typeface="Quicksand"/>
              <a:sym typeface="Quicksand"/>
            </a:endParaRPr>
          </a:p>
          <a:p>
            <a:pPr indent="0" lvl="0" marL="0" rtl="0" algn="ctr">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Partner A: </a:t>
            </a:r>
            <a:endParaRPr sz="1200">
              <a:latin typeface="Quicksand"/>
              <a:ea typeface="Quicksand"/>
              <a:cs typeface="Quicksand"/>
              <a:sym typeface="Quicksand"/>
            </a:endParaRPr>
          </a:p>
          <a:p>
            <a:pPr indent="-304800" lvl="0" marL="457200" rtl="0" algn="l">
              <a:spcBef>
                <a:spcPts val="0"/>
              </a:spcBef>
              <a:spcAft>
                <a:spcPts val="0"/>
              </a:spcAft>
              <a:buSzPts val="1200"/>
              <a:buFont typeface="Quicksand"/>
              <a:buChar char="●"/>
            </a:pPr>
            <a:r>
              <a:rPr lang="en" sz="1200">
                <a:latin typeface="Quicksand"/>
                <a:ea typeface="Quicksand"/>
                <a:cs typeface="Quicksand"/>
                <a:sym typeface="Quicksand"/>
              </a:rPr>
              <a:t>Your teacher will give you a card. Don’t show it to your partner. </a:t>
            </a:r>
            <a:endParaRPr sz="1200">
              <a:latin typeface="Quicksand"/>
              <a:ea typeface="Quicksand"/>
              <a:cs typeface="Quicksand"/>
              <a:sym typeface="Quicksand"/>
            </a:endParaRPr>
          </a:p>
          <a:p>
            <a:pPr indent="-304800" lvl="0" marL="457200" rtl="0" algn="l">
              <a:spcBef>
                <a:spcPts val="0"/>
              </a:spcBef>
              <a:spcAft>
                <a:spcPts val="0"/>
              </a:spcAft>
              <a:buSzPts val="1200"/>
              <a:buFont typeface="Quicksand"/>
              <a:buChar char="●"/>
            </a:pPr>
            <a:r>
              <a:rPr lang="en" sz="1200">
                <a:latin typeface="Quicksand"/>
                <a:ea typeface="Quicksand"/>
                <a:cs typeface="Quicksand"/>
                <a:sym typeface="Quicksand"/>
              </a:rPr>
              <a:t>Describe the image on the card—as clearly and precisely as possible—so that your partner can draw it on a blank card.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Partner B: </a:t>
            </a:r>
            <a:endParaRPr sz="1200">
              <a:latin typeface="Quicksand"/>
              <a:ea typeface="Quicksand"/>
              <a:cs typeface="Quicksand"/>
              <a:sym typeface="Quicksand"/>
            </a:endParaRPr>
          </a:p>
          <a:p>
            <a:pPr indent="-304800" lvl="0" marL="457200" rtl="0" algn="l">
              <a:spcBef>
                <a:spcPts val="0"/>
              </a:spcBef>
              <a:spcAft>
                <a:spcPts val="0"/>
              </a:spcAft>
              <a:buSzPts val="1200"/>
              <a:buFont typeface="Quicksand"/>
              <a:buChar char="●"/>
            </a:pPr>
            <a:r>
              <a:rPr lang="en" sz="1200">
                <a:latin typeface="Quicksand"/>
                <a:ea typeface="Quicksand"/>
                <a:cs typeface="Quicksand"/>
                <a:sym typeface="Quicksand"/>
              </a:rPr>
              <a:t>Your teacher will give you a blank card. </a:t>
            </a:r>
            <a:endParaRPr sz="1200">
              <a:latin typeface="Quicksand"/>
              <a:ea typeface="Quicksand"/>
              <a:cs typeface="Quicksand"/>
              <a:sym typeface="Quicksand"/>
            </a:endParaRPr>
          </a:p>
          <a:p>
            <a:pPr indent="-304800" lvl="0" marL="457200" rtl="0" algn="l">
              <a:spcBef>
                <a:spcPts val="0"/>
              </a:spcBef>
              <a:spcAft>
                <a:spcPts val="0"/>
              </a:spcAft>
              <a:buSzPts val="1200"/>
              <a:buFont typeface="Quicksand"/>
              <a:buChar char="●"/>
            </a:pPr>
            <a:r>
              <a:rPr lang="en" sz="1200">
                <a:latin typeface="Quicksand"/>
                <a:ea typeface="Quicksand"/>
                <a:cs typeface="Quicksand"/>
                <a:sym typeface="Quicksand"/>
              </a:rPr>
              <a:t>Your partner will describe an image. Listen carefully to the descriptions. On your card, create a drawing as described.</a:t>
            </a:r>
            <a:endParaRPr sz="1200">
              <a:latin typeface="Quicksand"/>
              <a:ea typeface="Quicksand"/>
              <a:cs typeface="Quicksand"/>
              <a:sym typeface="Quicksand"/>
            </a:endParaRPr>
          </a:p>
        </p:txBody>
      </p:sp>
      <p:sp>
        <p:nvSpPr>
          <p:cNvPr id="210" name="Google Shape;210;p36"/>
          <p:cNvSpPr txBox="1"/>
          <p:nvPr/>
        </p:nvSpPr>
        <p:spPr>
          <a:xfrm>
            <a:off x="4189950" y="1365475"/>
            <a:ext cx="4489800" cy="264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1. When done, compare the given image and the drawn image. Discuss: </a:t>
            </a:r>
            <a:endParaRPr sz="1300">
              <a:latin typeface="Quicksand"/>
              <a:ea typeface="Quicksand"/>
              <a:cs typeface="Quicksand"/>
              <a:sym typeface="Quicksand"/>
            </a:endParaRPr>
          </a:p>
          <a:p>
            <a:pPr indent="-311150" lvl="0" marL="457200" rtl="0" algn="l">
              <a:spcBef>
                <a:spcPts val="1000"/>
              </a:spcBef>
              <a:spcAft>
                <a:spcPts val="0"/>
              </a:spcAft>
              <a:buSzPts val="1300"/>
              <a:buFont typeface="Quicksand"/>
              <a:buChar char="●"/>
            </a:pPr>
            <a:r>
              <a:rPr lang="en" sz="1300">
                <a:latin typeface="Quicksand"/>
                <a:ea typeface="Quicksand"/>
                <a:cs typeface="Quicksand"/>
                <a:sym typeface="Quicksand"/>
              </a:rPr>
              <a:t>Which parts were accurate? Which were off?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How could the descriptions be improved so the drawing could be more accurate?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Which words or descriptions are useful? </a:t>
            </a:r>
            <a:endParaRPr sz="1300">
              <a:latin typeface="Quicksand"/>
              <a:ea typeface="Quicksand"/>
              <a:cs typeface="Quicksand"/>
              <a:sym typeface="Quicksand"/>
            </a:endParaRPr>
          </a:p>
          <a:p>
            <a:pPr indent="0" lvl="0" marL="45720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2. Try again with a second card from your teacher. When done, compare and discuss the images again. </a:t>
            </a:r>
            <a:endParaRPr sz="1300">
              <a:latin typeface="Quicksand"/>
              <a:ea typeface="Quicksand"/>
              <a:cs typeface="Quicksand"/>
              <a:sym typeface="Quicksand"/>
            </a:endParaRPr>
          </a:p>
          <a:p>
            <a:pPr indent="0" lvl="0" marL="0" rtl="0" algn="l">
              <a:spcBef>
                <a:spcPts val="1000"/>
              </a:spcBef>
              <a:spcAft>
                <a:spcPts val="1000"/>
              </a:spcAft>
              <a:buNone/>
            </a:pPr>
            <a:r>
              <a:rPr lang="en" sz="1300">
                <a:latin typeface="Quicksand"/>
                <a:ea typeface="Quicksand"/>
                <a:cs typeface="Quicksand"/>
                <a:sym typeface="Quicksand"/>
              </a:rPr>
              <a:t>3. Switch roles and repeat the exercise. Your teacher will give you 2 new cards (1 for each round).</a:t>
            </a:r>
            <a:endParaRPr sz="1300">
              <a:latin typeface="Quicksand"/>
              <a:ea typeface="Quicksand"/>
              <a:cs typeface="Quicksand"/>
              <a:sym typeface="Quicksa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4" name="Shape 214"/>
        <p:cNvGrpSpPr/>
        <p:nvPr/>
      </p:nvGrpSpPr>
      <p:grpSpPr>
        <a:xfrm>
          <a:off x="0" y="0"/>
          <a:ext cx="0" cy="0"/>
          <a:chOff x="0" y="0"/>
          <a:chExt cx="0" cy="0"/>
        </a:xfrm>
      </p:grpSpPr>
      <p:sp>
        <p:nvSpPr>
          <p:cNvPr id="215" name="Google Shape;215;p37"/>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A Field of Dots</a:t>
            </a:r>
            <a:endParaRPr b="0" sz="2600">
              <a:solidFill>
                <a:srgbClr val="595959"/>
              </a:solidFill>
              <a:latin typeface="Hepta Slab"/>
              <a:ea typeface="Hepta Slab"/>
              <a:cs typeface="Hepta Slab"/>
              <a:sym typeface="Hepta Slab"/>
            </a:endParaRPr>
          </a:p>
        </p:txBody>
      </p:sp>
      <p:sp>
        <p:nvSpPr>
          <p:cNvPr id="216" name="Google Shape;216;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17" name="Google Shape;217;p37"/>
          <p:cNvSpPr txBox="1"/>
          <p:nvPr/>
        </p:nvSpPr>
        <p:spPr>
          <a:xfrm>
            <a:off x="364350" y="1311900"/>
            <a:ext cx="3493200" cy="40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Here is a field of dots.</a:t>
            </a:r>
            <a:endParaRPr>
              <a:latin typeface="Quicksand"/>
              <a:ea typeface="Quicksand"/>
              <a:cs typeface="Quicksand"/>
              <a:sym typeface="Quicksand"/>
            </a:endParaRPr>
          </a:p>
        </p:txBody>
      </p:sp>
      <p:sp>
        <p:nvSpPr>
          <p:cNvPr id="218" name="Google Shape;218;p37"/>
          <p:cNvSpPr txBox="1"/>
          <p:nvPr/>
        </p:nvSpPr>
        <p:spPr>
          <a:xfrm>
            <a:off x="3791750" y="1365475"/>
            <a:ext cx="48879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1. Draw 5 lines, each one connecting at least 2 dots and extending as far as possible.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2. Did your lines make some familiar shapes—perhaps a triangle, quadrilateral, a letter, or a number?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Identify at least one familiar shape in your drawing. Trace the shape with a heavier mark or use a color pencil to make it obvious.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3. Share your drawing with your group members. Discuss: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How are the drawings alike? What do all the shapes have in common?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How are the drawings different?</a:t>
            </a:r>
            <a:endParaRPr sz="1300">
              <a:latin typeface="Quicksand"/>
              <a:ea typeface="Quicksand"/>
              <a:cs typeface="Quicksand"/>
              <a:sym typeface="Quicksand"/>
            </a:endParaRPr>
          </a:p>
        </p:txBody>
      </p:sp>
      <p:pic>
        <p:nvPicPr>
          <p:cNvPr id="219" name="Google Shape;219;p37"/>
          <p:cNvPicPr preferRelativeResize="0"/>
          <p:nvPr/>
        </p:nvPicPr>
        <p:blipFill>
          <a:blip r:embed="rId3">
            <a:alphaModFix/>
          </a:blip>
          <a:stretch>
            <a:fillRect/>
          </a:stretch>
        </p:blipFill>
        <p:spPr>
          <a:xfrm>
            <a:off x="612225" y="1917650"/>
            <a:ext cx="2801500" cy="12606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3" name="Shape 223"/>
        <p:cNvGrpSpPr/>
        <p:nvPr/>
      </p:nvGrpSpPr>
      <p:grpSpPr>
        <a:xfrm>
          <a:off x="0" y="0"/>
          <a:ext cx="0" cy="0"/>
          <a:chOff x="0" y="0"/>
          <a:chExt cx="0" cy="0"/>
        </a:xfrm>
      </p:grpSpPr>
      <p:sp>
        <p:nvSpPr>
          <p:cNvPr id="224" name="Google Shape;224;p3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25" name="Google Shape;225;p38"/>
          <p:cNvPicPr preferRelativeResize="0"/>
          <p:nvPr/>
        </p:nvPicPr>
        <p:blipFill rotWithShape="1">
          <a:blip r:embed="rId3">
            <a:alphaModFix/>
          </a:blip>
          <a:srcRect b="0" l="20580" r="21018" t="0"/>
          <a:stretch/>
        </p:blipFill>
        <p:spPr>
          <a:xfrm>
            <a:off x="4091275" y="3544175"/>
            <a:ext cx="961450" cy="1035475"/>
          </a:xfrm>
          <a:prstGeom prst="rect">
            <a:avLst/>
          </a:prstGeom>
          <a:noFill/>
          <a:ln>
            <a:noFill/>
          </a:ln>
        </p:spPr>
      </p:pic>
      <p:sp>
        <p:nvSpPr>
          <p:cNvPr id="226" name="Google Shape;226;p38"/>
          <p:cNvSpPr txBox="1"/>
          <p:nvPr/>
        </p:nvSpPr>
        <p:spPr>
          <a:xfrm>
            <a:off x="581675" y="538850"/>
            <a:ext cx="7324800" cy="9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Today we described some drawings and created some drawings based on descriptions. We noticed how </a:t>
            </a:r>
            <a:r>
              <a:rPr b="1" lang="en">
                <a:latin typeface="Quicksand"/>
                <a:ea typeface="Quicksand"/>
                <a:cs typeface="Quicksand"/>
                <a:sym typeface="Quicksand"/>
              </a:rPr>
              <a:t>points, lines,</a:t>
            </a:r>
            <a:r>
              <a:rPr lang="en">
                <a:latin typeface="Quicksand"/>
                <a:ea typeface="Quicksand"/>
                <a:cs typeface="Quicksand"/>
                <a:sym typeface="Quicksand"/>
              </a:rPr>
              <a:t> and segments are present in the drawings, and that those terms were handy for describing what we were seeing.   </a:t>
            </a:r>
            <a:endParaRPr>
              <a:latin typeface="Quicksand"/>
              <a:ea typeface="Quicksand"/>
              <a:cs typeface="Quicksand"/>
              <a:sym typeface="Quicksand"/>
            </a:endParaRPr>
          </a:p>
          <a:p>
            <a:pPr indent="0" lvl="0" marL="0" rtl="0" algn="ctr">
              <a:spcBef>
                <a:spcPts val="0"/>
              </a:spcBef>
              <a:spcAft>
                <a:spcPts val="0"/>
              </a:spcAft>
              <a:buNone/>
            </a:pPr>
            <a:r>
              <a:rPr lang="en" sz="1200">
                <a:solidFill>
                  <a:schemeClr val="dk1"/>
                </a:solidFill>
                <a:latin typeface="Quicksand"/>
                <a:ea typeface="Quicksand"/>
                <a:cs typeface="Quicksand"/>
                <a:sym typeface="Quicksand"/>
              </a:rPr>
              <a:t>Let’s look at an image from the first activity.</a:t>
            </a:r>
            <a:endParaRPr sz="12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grpSp>
        <p:nvGrpSpPr>
          <p:cNvPr id="227" name="Google Shape;227;p38"/>
          <p:cNvGrpSpPr/>
          <p:nvPr/>
        </p:nvGrpSpPr>
        <p:grpSpPr>
          <a:xfrm>
            <a:off x="581680" y="1763858"/>
            <a:ext cx="3008266" cy="1425928"/>
            <a:chOff x="-1477091" y="-332270"/>
            <a:chExt cx="2456730" cy="2288809"/>
          </a:xfrm>
        </p:grpSpPr>
        <p:sp>
          <p:nvSpPr>
            <p:cNvPr id="228" name="Google Shape;228;p38"/>
            <p:cNvSpPr/>
            <p:nvPr/>
          </p:nvSpPr>
          <p:spPr>
            <a:xfrm flipH="1">
              <a:off x="-1477091" y="-332270"/>
              <a:ext cx="2456730" cy="22888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8"/>
            <p:cNvSpPr txBox="1"/>
            <p:nvPr/>
          </p:nvSpPr>
          <p:spPr>
            <a:xfrm>
              <a:off x="-1175279" y="-88297"/>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Let’s assume that the lines that reach the edge of the card actually go on if the card was larger.</a:t>
              </a:r>
              <a:endParaRPr sz="1300">
                <a:solidFill>
                  <a:schemeClr val="dk1"/>
                </a:solidFill>
                <a:latin typeface="Quicksand"/>
                <a:ea typeface="Quicksand"/>
                <a:cs typeface="Quicksand"/>
                <a:sym typeface="Quicksand"/>
              </a:endParaRPr>
            </a:p>
          </p:txBody>
        </p:sp>
      </p:grpSp>
      <p:pic>
        <p:nvPicPr>
          <p:cNvPr id="230" name="Google Shape;230;p38"/>
          <p:cNvPicPr preferRelativeResize="0"/>
          <p:nvPr/>
        </p:nvPicPr>
        <p:blipFill>
          <a:blip r:embed="rId4">
            <a:alphaModFix/>
          </a:blip>
          <a:stretch>
            <a:fillRect/>
          </a:stretch>
        </p:blipFill>
        <p:spPr>
          <a:xfrm>
            <a:off x="3748225" y="1592025"/>
            <a:ext cx="1891349" cy="1165900"/>
          </a:xfrm>
          <a:prstGeom prst="rect">
            <a:avLst/>
          </a:prstGeom>
          <a:noFill/>
          <a:ln>
            <a:noFill/>
          </a:ln>
        </p:spPr>
      </p:pic>
      <p:pic>
        <p:nvPicPr>
          <p:cNvPr id="231" name="Google Shape;231;p38"/>
          <p:cNvPicPr preferRelativeResize="0"/>
          <p:nvPr/>
        </p:nvPicPr>
        <p:blipFill>
          <a:blip r:embed="rId5">
            <a:alphaModFix/>
          </a:blip>
          <a:stretch>
            <a:fillRect/>
          </a:stretch>
        </p:blipFill>
        <p:spPr>
          <a:xfrm>
            <a:off x="1228588" y="3189775"/>
            <a:ext cx="1714456" cy="1260925"/>
          </a:xfrm>
          <a:prstGeom prst="rect">
            <a:avLst/>
          </a:prstGeom>
          <a:noFill/>
          <a:ln>
            <a:noFill/>
          </a:ln>
        </p:spPr>
      </p:pic>
      <p:grpSp>
        <p:nvGrpSpPr>
          <p:cNvPr id="232" name="Google Shape;232;p38"/>
          <p:cNvGrpSpPr/>
          <p:nvPr/>
        </p:nvGrpSpPr>
        <p:grpSpPr>
          <a:xfrm flipH="1">
            <a:off x="5511003" y="2809601"/>
            <a:ext cx="3008266" cy="1035457"/>
            <a:chOff x="-1617414" y="1769410"/>
            <a:chExt cx="2456730" cy="2288809"/>
          </a:xfrm>
        </p:grpSpPr>
        <p:sp>
          <p:nvSpPr>
            <p:cNvPr id="233" name="Google Shape;233;p38"/>
            <p:cNvSpPr/>
            <p:nvPr/>
          </p:nvSpPr>
          <p:spPr>
            <a:xfrm flipH="1">
              <a:off x="-1617414" y="1769410"/>
              <a:ext cx="2456730" cy="22888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38"/>
            <p:cNvSpPr txBox="1"/>
            <p:nvPr/>
          </p:nvSpPr>
          <p:spPr>
            <a:xfrm>
              <a:off x="-1373348" y="2091786"/>
              <a:ext cx="19686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How many lines do you see?</a:t>
              </a:r>
              <a:endParaRPr sz="1300">
                <a:solidFill>
                  <a:schemeClr val="dk1"/>
                </a:solidFill>
                <a:latin typeface="Quicksand"/>
                <a:ea typeface="Quicksand"/>
                <a:cs typeface="Quicksand"/>
                <a:sym typeface="Quicksand"/>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8" name="Shape 238"/>
        <p:cNvGrpSpPr/>
        <p:nvPr/>
      </p:nvGrpSpPr>
      <p:grpSpPr>
        <a:xfrm>
          <a:off x="0" y="0"/>
          <a:ext cx="0" cy="0"/>
          <a:chOff x="0" y="0"/>
          <a:chExt cx="0" cy="0"/>
        </a:xfrm>
      </p:grpSpPr>
      <p:sp>
        <p:nvSpPr>
          <p:cNvPr id="239" name="Google Shape;239;p3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40" name="Google Shape;240;p39"/>
          <p:cNvPicPr preferRelativeResize="0"/>
          <p:nvPr/>
        </p:nvPicPr>
        <p:blipFill rotWithShape="1">
          <a:blip r:embed="rId3">
            <a:alphaModFix/>
          </a:blip>
          <a:srcRect b="0" l="20580" r="21018" t="0"/>
          <a:stretch/>
        </p:blipFill>
        <p:spPr>
          <a:xfrm>
            <a:off x="4091275" y="3544175"/>
            <a:ext cx="961450" cy="1035475"/>
          </a:xfrm>
          <a:prstGeom prst="rect">
            <a:avLst/>
          </a:prstGeom>
          <a:noFill/>
          <a:ln>
            <a:noFill/>
          </a:ln>
        </p:spPr>
      </p:pic>
      <p:sp>
        <p:nvSpPr>
          <p:cNvPr id="241" name="Google Shape;241;p39"/>
          <p:cNvSpPr txBox="1"/>
          <p:nvPr/>
        </p:nvSpPr>
        <p:spPr>
          <a:xfrm>
            <a:off x="581675" y="538850"/>
            <a:ext cx="7324800" cy="9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Today we described some drawings and created some drawings based on descriptions. We noticed how </a:t>
            </a:r>
            <a:r>
              <a:rPr b="1" lang="en">
                <a:latin typeface="Quicksand"/>
                <a:ea typeface="Quicksand"/>
                <a:cs typeface="Quicksand"/>
                <a:sym typeface="Quicksand"/>
              </a:rPr>
              <a:t>points, lines,</a:t>
            </a:r>
            <a:r>
              <a:rPr lang="en">
                <a:latin typeface="Quicksand"/>
                <a:ea typeface="Quicksand"/>
                <a:cs typeface="Quicksand"/>
                <a:sym typeface="Quicksand"/>
              </a:rPr>
              <a:t> and segments are present in the drawings, and that those terms were handy for describing what we were seeing.   </a:t>
            </a:r>
            <a:endParaRPr>
              <a:latin typeface="Quicksand"/>
              <a:ea typeface="Quicksand"/>
              <a:cs typeface="Quicksand"/>
              <a:sym typeface="Quicksand"/>
            </a:endParaRPr>
          </a:p>
          <a:p>
            <a:pPr indent="0" lvl="0" marL="0" rtl="0" algn="ctr">
              <a:spcBef>
                <a:spcPts val="0"/>
              </a:spcBef>
              <a:spcAft>
                <a:spcPts val="0"/>
              </a:spcAft>
              <a:buNone/>
            </a:pPr>
            <a:r>
              <a:rPr lang="en" sz="1200">
                <a:solidFill>
                  <a:schemeClr val="dk1"/>
                </a:solidFill>
                <a:latin typeface="Quicksand"/>
                <a:ea typeface="Quicksand"/>
                <a:cs typeface="Quicksand"/>
                <a:sym typeface="Quicksand"/>
              </a:rPr>
              <a:t>Let’s look at an image from the first activity.</a:t>
            </a:r>
            <a:endParaRPr sz="12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grpSp>
        <p:nvGrpSpPr>
          <p:cNvPr id="242" name="Google Shape;242;p39"/>
          <p:cNvGrpSpPr/>
          <p:nvPr/>
        </p:nvGrpSpPr>
        <p:grpSpPr>
          <a:xfrm>
            <a:off x="458156" y="1763865"/>
            <a:ext cx="3131840" cy="1672661"/>
            <a:chOff x="-1477091" y="-332270"/>
            <a:chExt cx="2456730" cy="2288809"/>
          </a:xfrm>
        </p:grpSpPr>
        <p:sp>
          <p:nvSpPr>
            <p:cNvPr id="243" name="Google Shape;243;p39"/>
            <p:cNvSpPr/>
            <p:nvPr/>
          </p:nvSpPr>
          <p:spPr>
            <a:xfrm flipH="1">
              <a:off x="-1477091" y="-332270"/>
              <a:ext cx="2456730" cy="22888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9"/>
            <p:cNvSpPr txBox="1"/>
            <p:nvPr/>
          </p:nvSpPr>
          <p:spPr>
            <a:xfrm>
              <a:off x="-1175279" y="-88297"/>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We can use points to talk about locations. This drawing contains many points. Which points might be significant?</a:t>
              </a:r>
              <a:endParaRPr sz="1300">
                <a:solidFill>
                  <a:schemeClr val="dk1"/>
                </a:solidFill>
                <a:latin typeface="Quicksand"/>
                <a:ea typeface="Quicksand"/>
                <a:cs typeface="Quicksand"/>
                <a:sym typeface="Quicksand"/>
              </a:endParaRPr>
            </a:p>
          </p:txBody>
        </p:sp>
      </p:grpSp>
      <p:pic>
        <p:nvPicPr>
          <p:cNvPr id="245" name="Google Shape;245;p39"/>
          <p:cNvPicPr preferRelativeResize="0"/>
          <p:nvPr/>
        </p:nvPicPr>
        <p:blipFill>
          <a:blip r:embed="rId4">
            <a:alphaModFix/>
          </a:blip>
          <a:stretch>
            <a:fillRect/>
          </a:stretch>
        </p:blipFill>
        <p:spPr>
          <a:xfrm>
            <a:off x="3748225" y="1592025"/>
            <a:ext cx="1891349" cy="1165900"/>
          </a:xfrm>
          <a:prstGeom prst="rect">
            <a:avLst/>
          </a:prstGeom>
          <a:noFill/>
          <a:ln>
            <a:noFill/>
          </a:ln>
        </p:spPr>
      </p:pic>
      <p:pic>
        <p:nvPicPr>
          <p:cNvPr id="246" name="Google Shape;246;p39"/>
          <p:cNvPicPr preferRelativeResize="0"/>
          <p:nvPr/>
        </p:nvPicPr>
        <p:blipFill>
          <a:blip r:embed="rId5">
            <a:alphaModFix/>
          </a:blip>
          <a:stretch>
            <a:fillRect/>
          </a:stretch>
        </p:blipFill>
        <p:spPr>
          <a:xfrm>
            <a:off x="1166838" y="3431450"/>
            <a:ext cx="1714456" cy="1260925"/>
          </a:xfrm>
          <a:prstGeom prst="rect">
            <a:avLst/>
          </a:prstGeom>
          <a:noFill/>
          <a:ln>
            <a:noFill/>
          </a:ln>
        </p:spPr>
      </p:pic>
      <p:grpSp>
        <p:nvGrpSpPr>
          <p:cNvPr id="247" name="Google Shape;247;p39"/>
          <p:cNvGrpSpPr/>
          <p:nvPr/>
        </p:nvGrpSpPr>
        <p:grpSpPr>
          <a:xfrm flipH="1">
            <a:off x="5511003" y="2236826"/>
            <a:ext cx="3008266" cy="1035457"/>
            <a:chOff x="-1617414" y="503329"/>
            <a:chExt cx="2456730" cy="2288809"/>
          </a:xfrm>
        </p:grpSpPr>
        <p:sp>
          <p:nvSpPr>
            <p:cNvPr id="248" name="Google Shape;248;p39"/>
            <p:cNvSpPr/>
            <p:nvPr/>
          </p:nvSpPr>
          <p:spPr>
            <a:xfrm flipH="1">
              <a:off x="-1617414" y="503329"/>
              <a:ext cx="2456730" cy="22888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39"/>
            <p:cNvSpPr txBox="1"/>
            <p:nvPr/>
          </p:nvSpPr>
          <p:spPr>
            <a:xfrm>
              <a:off x="-1373358" y="1078966"/>
              <a:ext cx="19686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Where are the line segments in this image?</a:t>
              </a:r>
              <a:endParaRPr sz="1300">
                <a:solidFill>
                  <a:schemeClr val="dk1"/>
                </a:solidFill>
                <a:latin typeface="Quicksand"/>
                <a:ea typeface="Quicksand"/>
                <a:cs typeface="Quicksand"/>
                <a:sym typeface="Quicksand"/>
              </a:endParaRPr>
            </a:p>
          </p:txBody>
        </p:sp>
      </p:grpSp>
      <p:grpSp>
        <p:nvGrpSpPr>
          <p:cNvPr id="250" name="Google Shape;250;p39"/>
          <p:cNvGrpSpPr/>
          <p:nvPr/>
        </p:nvGrpSpPr>
        <p:grpSpPr>
          <a:xfrm flipH="1">
            <a:off x="5511003" y="3362951"/>
            <a:ext cx="3008266" cy="1035457"/>
            <a:chOff x="-1617414" y="503329"/>
            <a:chExt cx="2456730" cy="2288809"/>
          </a:xfrm>
        </p:grpSpPr>
        <p:sp>
          <p:nvSpPr>
            <p:cNvPr id="251" name="Google Shape;251;p39"/>
            <p:cNvSpPr/>
            <p:nvPr/>
          </p:nvSpPr>
          <p:spPr>
            <a:xfrm flipH="1">
              <a:off x="-1617414" y="503329"/>
              <a:ext cx="2456730" cy="22888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9"/>
            <p:cNvSpPr txBox="1"/>
            <p:nvPr/>
          </p:nvSpPr>
          <p:spPr>
            <a:xfrm>
              <a:off x="-1373348" y="903899"/>
              <a:ext cx="19686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How many segments do you see on this card?</a:t>
              </a:r>
              <a:endParaRPr sz="1300">
                <a:solidFill>
                  <a:schemeClr val="dk1"/>
                </a:solidFill>
                <a:latin typeface="Quicksand"/>
                <a:ea typeface="Quicksand"/>
                <a:cs typeface="Quicksand"/>
                <a:sym typeface="Quicksand"/>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256" name="Shape 256"/>
        <p:cNvGrpSpPr/>
        <p:nvPr/>
      </p:nvGrpSpPr>
      <p:grpSpPr>
        <a:xfrm>
          <a:off x="0" y="0"/>
          <a:ext cx="0" cy="0"/>
          <a:chOff x="0" y="0"/>
          <a:chExt cx="0" cy="0"/>
        </a:xfrm>
      </p:grpSpPr>
      <p:sp>
        <p:nvSpPr>
          <p:cNvPr id="257" name="Google Shape;257;p40"/>
          <p:cNvSpPr txBox="1"/>
          <p:nvPr>
            <p:ph type="ctrTitle"/>
          </p:nvPr>
        </p:nvSpPr>
        <p:spPr>
          <a:xfrm>
            <a:off x="344325" y="1602625"/>
            <a:ext cx="85908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Points, Lines, Rays, and Segments</a:t>
            </a:r>
            <a:endParaRPr sz="3000">
              <a:solidFill>
                <a:srgbClr val="434343"/>
              </a:solidFill>
              <a:latin typeface="Hepta Slab"/>
              <a:ea typeface="Hepta Slab"/>
              <a:cs typeface="Hepta Slab"/>
              <a:sym typeface="Hepta Slab"/>
            </a:endParaRPr>
          </a:p>
        </p:txBody>
      </p:sp>
      <p:sp>
        <p:nvSpPr>
          <p:cNvPr id="258" name="Google Shape;258;p40"/>
          <p:cNvSpPr txBox="1"/>
          <p:nvPr/>
        </p:nvSpPr>
        <p:spPr>
          <a:xfrm>
            <a:off x="2325300" y="2340625"/>
            <a:ext cx="51222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draw lines, segments, and rays.</a:t>
            </a:r>
            <a:endParaRPr b="1">
              <a:latin typeface="Quicksand"/>
              <a:ea typeface="Quicksand"/>
              <a:cs typeface="Quicksand"/>
              <a:sym typeface="Quicksand"/>
            </a:endParaRPr>
          </a:p>
        </p:txBody>
      </p:sp>
      <p:sp>
        <p:nvSpPr>
          <p:cNvPr id="259" name="Google Shape;259;p40"/>
          <p:cNvSpPr/>
          <p:nvPr/>
        </p:nvSpPr>
        <p:spPr>
          <a:xfrm>
            <a:off x="2796952" y="23406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4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4.G.A.1, 4.NBT.B.4, 4.NBT.B.5</a:t>
            </a:r>
            <a:endParaRPr sz="1100">
              <a:latin typeface="Quicksand"/>
              <a:ea typeface="Quicksand"/>
              <a:cs typeface="Quicksand"/>
              <a:sym typeface="Quicksand"/>
            </a:endParaRPr>
          </a:p>
        </p:txBody>
      </p:sp>
      <p:sp>
        <p:nvSpPr>
          <p:cNvPr id="261" name="Google Shape;261;p40"/>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2</a:t>
            </a:r>
            <a:endParaRPr sz="8000">
              <a:solidFill>
                <a:srgbClr val="595959"/>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1"/>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Talks: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Finding Differences</a:t>
            </a:r>
            <a:endParaRPr b="0" sz="3000">
              <a:solidFill>
                <a:srgbClr val="595959"/>
              </a:solidFill>
              <a:latin typeface="Hepta Slab"/>
              <a:ea typeface="Hepta Slab"/>
              <a:cs typeface="Hepta Slab"/>
              <a:sym typeface="Hepta Slab"/>
            </a:endParaRPr>
          </a:p>
        </p:txBody>
      </p:sp>
      <p:sp>
        <p:nvSpPr>
          <p:cNvPr id="267" name="Google Shape;267;p4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68" name="Google Shape;268;p41"/>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41"/>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a:t>
            </a:r>
            <a:endParaRPr b="1" sz="1600">
              <a:solidFill>
                <a:srgbClr val="434343"/>
              </a:solidFill>
              <a:latin typeface="Caveat Brush"/>
              <a:ea typeface="Caveat Brush"/>
              <a:cs typeface="Caveat Brush"/>
              <a:sym typeface="Caveat Brush"/>
            </a:endParaRPr>
          </a:p>
        </p:txBody>
      </p:sp>
      <p:pic>
        <p:nvPicPr>
          <p:cNvPr id="270" name="Google Shape;270;p41"/>
          <p:cNvPicPr preferRelativeResize="0"/>
          <p:nvPr/>
        </p:nvPicPr>
        <p:blipFill>
          <a:blip r:embed="rId3">
            <a:alphaModFix/>
          </a:blip>
          <a:stretch>
            <a:fillRect/>
          </a:stretch>
        </p:blipFill>
        <p:spPr>
          <a:xfrm>
            <a:off x="3242450" y="2477680"/>
            <a:ext cx="3804325" cy="1428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2"/>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Talks: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Finding Differences</a:t>
            </a:r>
            <a:endParaRPr b="0" sz="3000">
              <a:solidFill>
                <a:srgbClr val="595959"/>
              </a:solidFill>
              <a:latin typeface="Hepta Slab"/>
              <a:ea typeface="Hepta Slab"/>
              <a:cs typeface="Hepta Slab"/>
              <a:sym typeface="Hepta Slab"/>
            </a:endParaRPr>
          </a:p>
        </p:txBody>
      </p:sp>
      <p:sp>
        <p:nvSpPr>
          <p:cNvPr id="276" name="Google Shape;276;p4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77" name="Google Shape;277;p42"/>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42"/>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a:t>
            </a:r>
            <a:endParaRPr b="1" sz="1600">
              <a:solidFill>
                <a:srgbClr val="434343"/>
              </a:solidFill>
              <a:latin typeface="Caveat Brush"/>
              <a:ea typeface="Caveat Brush"/>
              <a:cs typeface="Caveat Brush"/>
              <a:sym typeface="Caveat Brush"/>
            </a:endParaRPr>
          </a:p>
        </p:txBody>
      </p:sp>
      <p:pic>
        <p:nvPicPr>
          <p:cNvPr id="279" name="Google Shape;279;p42"/>
          <p:cNvPicPr preferRelativeResize="0"/>
          <p:nvPr/>
        </p:nvPicPr>
        <p:blipFill>
          <a:blip r:embed="rId3">
            <a:alphaModFix/>
          </a:blip>
          <a:stretch>
            <a:fillRect/>
          </a:stretch>
        </p:blipFill>
        <p:spPr>
          <a:xfrm>
            <a:off x="2787150" y="2626631"/>
            <a:ext cx="5005175" cy="14400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3"/>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Talks: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Finding Differences</a:t>
            </a:r>
            <a:endParaRPr b="0" sz="3000">
              <a:solidFill>
                <a:srgbClr val="595959"/>
              </a:solidFill>
              <a:latin typeface="Hepta Slab"/>
              <a:ea typeface="Hepta Slab"/>
              <a:cs typeface="Hepta Slab"/>
              <a:sym typeface="Hepta Slab"/>
            </a:endParaRPr>
          </a:p>
        </p:txBody>
      </p:sp>
      <p:sp>
        <p:nvSpPr>
          <p:cNvPr id="285" name="Google Shape;285;p4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86" name="Google Shape;286;p43"/>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43"/>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a:t>
            </a:r>
            <a:endParaRPr b="1" sz="1600">
              <a:solidFill>
                <a:srgbClr val="434343"/>
              </a:solidFill>
              <a:latin typeface="Caveat Brush"/>
              <a:ea typeface="Caveat Brush"/>
              <a:cs typeface="Caveat Brush"/>
              <a:sym typeface="Caveat Brush"/>
            </a:endParaRPr>
          </a:p>
        </p:txBody>
      </p:sp>
      <p:pic>
        <p:nvPicPr>
          <p:cNvPr id="288" name="Google Shape;288;p43"/>
          <p:cNvPicPr preferRelativeResize="0"/>
          <p:nvPr/>
        </p:nvPicPr>
        <p:blipFill>
          <a:blip r:embed="rId3">
            <a:alphaModFix/>
          </a:blip>
          <a:stretch>
            <a:fillRect/>
          </a:stretch>
        </p:blipFill>
        <p:spPr>
          <a:xfrm>
            <a:off x="2787150" y="2638056"/>
            <a:ext cx="5059825" cy="13642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44"/>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Talks: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Finding Differences</a:t>
            </a:r>
            <a:endParaRPr b="0" sz="3000">
              <a:solidFill>
                <a:srgbClr val="595959"/>
              </a:solidFill>
              <a:latin typeface="Hepta Slab"/>
              <a:ea typeface="Hepta Slab"/>
              <a:cs typeface="Hepta Slab"/>
              <a:sym typeface="Hepta Slab"/>
            </a:endParaRPr>
          </a:p>
        </p:txBody>
      </p:sp>
      <p:sp>
        <p:nvSpPr>
          <p:cNvPr id="294" name="Google Shape;294;p4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95" name="Google Shape;295;p44"/>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44"/>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a:t>
            </a:r>
            <a:endParaRPr b="1" sz="1600">
              <a:solidFill>
                <a:srgbClr val="434343"/>
              </a:solidFill>
              <a:latin typeface="Caveat Brush"/>
              <a:ea typeface="Caveat Brush"/>
              <a:cs typeface="Caveat Brush"/>
              <a:sym typeface="Caveat Brush"/>
            </a:endParaRPr>
          </a:p>
        </p:txBody>
      </p:sp>
      <p:pic>
        <p:nvPicPr>
          <p:cNvPr id="297" name="Google Shape;297;p44"/>
          <p:cNvPicPr preferRelativeResize="0"/>
          <p:nvPr/>
        </p:nvPicPr>
        <p:blipFill>
          <a:blip r:embed="rId3">
            <a:alphaModFix/>
          </a:blip>
          <a:stretch>
            <a:fillRect/>
          </a:stretch>
        </p:blipFill>
        <p:spPr>
          <a:xfrm>
            <a:off x="2661125" y="2672432"/>
            <a:ext cx="5199375" cy="13369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5"/>
          <p:cNvSpPr txBox="1"/>
          <p:nvPr>
            <p:ph type="ctrTitle"/>
          </p:nvPr>
        </p:nvSpPr>
        <p:spPr>
          <a:xfrm>
            <a:off x="369300" y="420546"/>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Card Sort: Who Am I?</a:t>
            </a:r>
            <a:endParaRPr b="0" sz="2300">
              <a:solidFill>
                <a:srgbClr val="595959"/>
              </a:solidFill>
              <a:latin typeface="Hepta Slab"/>
              <a:ea typeface="Hepta Slab"/>
              <a:cs typeface="Hepta Slab"/>
              <a:sym typeface="Hepta Slab"/>
            </a:endParaRPr>
          </a:p>
        </p:txBody>
      </p:sp>
      <p:sp>
        <p:nvSpPr>
          <p:cNvPr id="303" name="Google Shape;303;p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04" name="Google Shape;304;p45"/>
          <p:cNvSpPr txBox="1"/>
          <p:nvPr/>
        </p:nvSpPr>
        <p:spPr>
          <a:xfrm>
            <a:off x="434250" y="825825"/>
            <a:ext cx="8275500" cy="738900"/>
          </a:xfrm>
          <a:prstGeom prst="rect">
            <a:avLst/>
          </a:prstGeom>
          <a:noFill/>
          <a:ln>
            <a:noFill/>
          </a:ln>
        </p:spPr>
        <p:txBody>
          <a:bodyPr anchorCtr="0" anchor="t" bIns="91425" lIns="91425" spcFirstLastPara="1" rIns="91425" wrap="square" tIns="91425">
            <a:spAutoFit/>
          </a:bodyPr>
          <a:lstStyle/>
          <a:p>
            <a:pPr indent="457200" lvl="0" marL="0" rtl="0" algn="l">
              <a:spcBef>
                <a:spcPts val="0"/>
              </a:spcBef>
              <a:spcAft>
                <a:spcPts val="0"/>
              </a:spcAft>
              <a:buNone/>
            </a:pPr>
            <a:r>
              <a:rPr lang="en" sz="1200">
                <a:latin typeface="Quicksand"/>
                <a:ea typeface="Quicksand"/>
                <a:cs typeface="Quicksand"/>
                <a:sym typeface="Quicksand"/>
              </a:rPr>
              <a:t>Your teacher will give you a set of cards that describe or illustrate points, lines, rays, and segments.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Sort the cards into 4 groups. Each group should represent the characteristics of one of the geometric figures.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Pause for directions from your teacher before completing the graphic organizer.</a:t>
            </a:r>
            <a:endParaRPr sz="1200">
              <a:latin typeface="Quicksand"/>
              <a:ea typeface="Quicksand"/>
              <a:cs typeface="Quicksand"/>
              <a:sym typeface="Quicksand"/>
            </a:endParaRPr>
          </a:p>
        </p:txBody>
      </p:sp>
      <p:pic>
        <p:nvPicPr>
          <p:cNvPr id="305" name="Google Shape;305;p45"/>
          <p:cNvPicPr preferRelativeResize="0"/>
          <p:nvPr/>
        </p:nvPicPr>
        <p:blipFill>
          <a:blip r:embed="rId3">
            <a:alphaModFix/>
          </a:blip>
          <a:stretch>
            <a:fillRect/>
          </a:stretch>
        </p:blipFill>
        <p:spPr>
          <a:xfrm>
            <a:off x="809650" y="1667648"/>
            <a:ext cx="1457325" cy="539523"/>
          </a:xfrm>
          <a:prstGeom prst="rect">
            <a:avLst/>
          </a:prstGeom>
          <a:noFill/>
          <a:ln>
            <a:noFill/>
          </a:ln>
        </p:spPr>
      </p:pic>
      <p:pic>
        <p:nvPicPr>
          <p:cNvPr id="306" name="Google Shape;306;p45"/>
          <p:cNvPicPr preferRelativeResize="0"/>
          <p:nvPr/>
        </p:nvPicPr>
        <p:blipFill>
          <a:blip r:embed="rId4">
            <a:alphaModFix/>
          </a:blip>
          <a:stretch>
            <a:fillRect/>
          </a:stretch>
        </p:blipFill>
        <p:spPr>
          <a:xfrm>
            <a:off x="604314" y="2853600"/>
            <a:ext cx="1708116" cy="425725"/>
          </a:xfrm>
          <a:prstGeom prst="rect">
            <a:avLst/>
          </a:prstGeom>
          <a:noFill/>
          <a:ln>
            <a:noFill/>
          </a:ln>
        </p:spPr>
      </p:pic>
      <p:pic>
        <p:nvPicPr>
          <p:cNvPr id="307" name="Google Shape;307;p45"/>
          <p:cNvPicPr preferRelativeResize="0"/>
          <p:nvPr/>
        </p:nvPicPr>
        <p:blipFill>
          <a:blip r:embed="rId5">
            <a:alphaModFix/>
          </a:blip>
          <a:stretch>
            <a:fillRect/>
          </a:stretch>
        </p:blipFill>
        <p:spPr>
          <a:xfrm>
            <a:off x="522200" y="2310099"/>
            <a:ext cx="1872338" cy="440575"/>
          </a:xfrm>
          <a:prstGeom prst="rect">
            <a:avLst/>
          </a:prstGeom>
          <a:noFill/>
          <a:ln>
            <a:noFill/>
          </a:ln>
        </p:spPr>
      </p:pic>
      <p:pic>
        <p:nvPicPr>
          <p:cNvPr id="308" name="Google Shape;308;p45"/>
          <p:cNvPicPr preferRelativeResize="0"/>
          <p:nvPr/>
        </p:nvPicPr>
        <p:blipFill>
          <a:blip r:embed="rId6">
            <a:alphaModFix/>
          </a:blip>
          <a:stretch>
            <a:fillRect/>
          </a:stretch>
        </p:blipFill>
        <p:spPr>
          <a:xfrm>
            <a:off x="2473923" y="2072549"/>
            <a:ext cx="2023618" cy="315425"/>
          </a:xfrm>
          <a:prstGeom prst="rect">
            <a:avLst/>
          </a:prstGeom>
          <a:noFill/>
          <a:ln>
            <a:noFill/>
          </a:ln>
        </p:spPr>
      </p:pic>
      <p:pic>
        <p:nvPicPr>
          <p:cNvPr id="309" name="Google Shape;309;p45"/>
          <p:cNvPicPr preferRelativeResize="0"/>
          <p:nvPr/>
        </p:nvPicPr>
        <p:blipFill>
          <a:blip r:embed="rId7">
            <a:alphaModFix/>
          </a:blip>
          <a:stretch>
            <a:fillRect/>
          </a:stretch>
        </p:blipFill>
        <p:spPr>
          <a:xfrm>
            <a:off x="547325" y="3399500"/>
            <a:ext cx="1981979" cy="364375"/>
          </a:xfrm>
          <a:prstGeom prst="rect">
            <a:avLst/>
          </a:prstGeom>
          <a:noFill/>
          <a:ln>
            <a:noFill/>
          </a:ln>
        </p:spPr>
      </p:pic>
      <p:pic>
        <p:nvPicPr>
          <p:cNvPr id="310" name="Google Shape;310;p45"/>
          <p:cNvPicPr preferRelativeResize="0"/>
          <p:nvPr/>
        </p:nvPicPr>
        <p:blipFill>
          <a:blip r:embed="rId8">
            <a:alphaModFix/>
          </a:blip>
          <a:stretch>
            <a:fillRect/>
          </a:stretch>
        </p:blipFill>
        <p:spPr>
          <a:xfrm>
            <a:off x="2394550" y="2895800"/>
            <a:ext cx="1872350" cy="364379"/>
          </a:xfrm>
          <a:prstGeom prst="rect">
            <a:avLst/>
          </a:prstGeom>
          <a:noFill/>
          <a:ln>
            <a:noFill/>
          </a:ln>
        </p:spPr>
      </p:pic>
      <p:pic>
        <p:nvPicPr>
          <p:cNvPr id="311" name="Google Shape;311;p45"/>
          <p:cNvPicPr preferRelativeResize="0"/>
          <p:nvPr/>
        </p:nvPicPr>
        <p:blipFill>
          <a:blip r:embed="rId9">
            <a:alphaModFix/>
          </a:blip>
          <a:stretch>
            <a:fillRect/>
          </a:stretch>
        </p:blipFill>
        <p:spPr>
          <a:xfrm>
            <a:off x="553500" y="3925750"/>
            <a:ext cx="1809750" cy="377643"/>
          </a:xfrm>
          <a:prstGeom prst="rect">
            <a:avLst/>
          </a:prstGeom>
          <a:noFill/>
          <a:ln>
            <a:noFill/>
          </a:ln>
        </p:spPr>
      </p:pic>
      <p:pic>
        <p:nvPicPr>
          <p:cNvPr id="312" name="Google Shape;312;p45"/>
          <p:cNvPicPr preferRelativeResize="0"/>
          <p:nvPr/>
        </p:nvPicPr>
        <p:blipFill>
          <a:blip r:embed="rId10">
            <a:alphaModFix/>
          </a:blip>
          <a:stretch>
            <a:fillRect/>
          </a:stretch>
        </p:blipFill>
        <p:spPr>
          <a:xfrm>
            <a:off x="2723438" y="3399500"/>
            <a:ext cx="1214584" cy="364375"/>
          </a:xfrm>
          <a:prstGeom prst="rect">
            <a:avLst/>
          </a:prstGeom>
          <a:noFill/>
          <a:ln>
            <a:noFill/>
          </a:ln>
        </p:spPr>
      </p:pic>
      <p:pic>
        <p:nvPicPr>
          <p:cNvPr id="313" name="Google Shape;313;p45"/>
          <p:cNvPicPr preferRelativeResize="0"/>
          <p:nvPr/>
        </p:nvPicPr>
        <p:blipFill>
          <a:blip r:embed="rId11">
            <a:alphaModFix/>
          </a:blip>
          <a:stretch>
            <a:fillRect/>
          </a:stretch>
        </p:blipFill>
        <p:spPr>
          <a:xfrm>
            <a:off x="3724275" y="1660925"/>
            <a:ext cx="395715" cy="315425"/>
          </a:xfrm>
          <a:prstGeom prst="rect">
            <a:avLst/>
          </a:prstGeom>
          <a:noFill/>
          <a:ln>
            <a:noFill/>
          </a:ln>
        </p:spPr>
      </p:pic>
      <p:pic>
        <p:nvPicPr>
          <p:cNvPr id="314" name="Google Shape;314;p45"/>
          <p:cNvPicPr preferRelativeResize="0"/>
          <p:nvPr/>
        </p:nvPicPr>
        <p:blipFill>
          <a:blip r:embed="rId12">
            <a:alphaModFix/>
          </a:blip>
          <a:stretch>
            <a:fillRect/>
          </a:stretch>
        </p:blipFill>
        <p:spPr>
          <a:xfrm>
            <a:off x="2533245" y="2484175"/>
            <a:ext cx="1236961" cy="315425"/>
          </a:xfrm>
          <a:prstGeom prst="rect">
            <a:avLst/>
          </a:prstGeom>
          <a:noFill/>
          <a:ln>
            <a:noFill/>
          </a:ln>
        </p:spPr>
      </p:pic>
      <p:pic>
        <p:nvPicPr>
          <p:cNvPr id="315" name="Google Shape;315;p45"/>
          <p:cNvPicPr preferRelativeResize="0"/>
          <p:nvPr/>
        </p:nvPicPr>
        <p:blipFill>
          <a:blip r:embed="rId13">
            <a:alphaModFix/>
          </a:blip>
          <a:stretch>
            <a:fillRect/>
          </a:stretch>
        </p:blipFill>
        <p:spPr>
          <a:xfrm>
            <a:off x="3986650" y="2519675"/>
            <a:ext cx="2023625" cy="254335"/>
          </a:xfrm>
          <a:prstGeom prst="rect">
            <a:avLst/>
          </a:prstGeom>
          <a:noFill/>
          <a:ln>
            <a:noFill/>
          </a:ln>
        </p:spPr>
      </p:pic>
      <p:pic>
        <p:nvPicPr>
          <p:cNvPr id="316" name="Google Shape;316;p45"/>
          <p:cNvPicPr preferRelativeResize="0"/>
          <p:nvPr/>
        </p:nvPicPr>
        <p:blipFill>
          <a:blip r:embed="rId14">
            <a:alphaModFix/>
          </a:blip>
          <a:stretch>
            <a:fillRect/>
          </a:stretch>
        </p:blipFill>
        <p:spPr>
          <a:xfrm>
            <a:off x="2840525" y="3903200"/>
            <a:ext cx="980400" cy="304436"/>
          </a:xfrm>
          <a:prstGeom prst="rect">
            <a:avLst/>
          </a:prstGeom>
          <a:noFill/>
          <a:ln>
            <a:noFill/>
          </a:ln>
        </p:spPr>
      </p:pic>
      <p:pic>
        <p:nvPicPr>
          <p:cNvPr id="317" name="Google Shape;317;p45"/>
          <p:cNvPicPr preferRelativeResize="0"/>
          <p:nvPr/>
        </p:nvPicPr>
        <p:blipFill>
          <a:blip r:embed="rId15">
            <a:alphaModFix/>
          </a:blip>
          <a:stretch>
            <a:fillRect/>
          </a:stretch>
        </p:blipFill>
        <p:spPr>
          <a:xfrm>
            <a:off x="4132169" y="3943144"/>
            <a:ext cx="1872350" cy="360263"/>
          </a:xfrm>
          <a:prstGeom prst="rect">
            <a:avLst/>
          </a:prstGeom>
          <a:noFill/>
          <a:ln>
            <a:noFill/>
          </a:ln>
        </p:spPr>
      </p:pic>
      <p:pic>
        <p:nvPicPr>
          <p:cNvPr id="318" name="Google Shape;318;p45"/>
          <p:cNvPicPr preferRelativeResize="0"/>
          <p:nvPr/>
        </p:nvPicPr>
        <p:blipFill>
          <a:blip r:embed="rId16">
            <a:alphaModFix/>
          </a:blip>
          <a:stretch>
            <a:fillRect/>
          </a:stretch>
        </p:blipFill>
        <p:spPr>
          <a:xfrm>
            <a:off x="2473925" y="1660925"/>
            <a:ext cx="1043398" cy="315437"/>
          </a:xfrm>
          <a:prstGeom prst="rect">
            <a:avLst/>
          </a:prstGeom>
          <a:noFill/>
          <a:ln>
            <a:noFill/>
          </a:ln>
        </p:spPr>
      </p:pic>
      <p:pic>
        <p:nvPicPr>
          <p:cNvPr id="319" name="Google Shape;319;p45"/>
          <p:cNvPicPr preferRelativeResize="0"/>
          <p:nvPr/>
        </p:nvPicPr>
        <p:blipFill>
          <a:blip r:embed="rId17">
            <a:alphaModFix/>
          </a:blip>
          <a:stretch>
            <a:fillRect/>
          </a:stretch>
        </p:blipFill>
        <p:spPr>
          <a:xfrm>
            <a:off x="4349028" y="2905700"/>
            <a:ext cx="1214575" cy="483416"/>
          </a:xfrm>
          <a:prstGeom prst="rect">
            <a:avLst/>
          </a:prstGeom>
          <a:noFill/>
          <a:ln>
            <a:noFill/>
          </a:ln>
        </p:spPr>
      </p:pic>
      <p:pic>
        <p:nvPicPr>
          <p:cNvPr id="320" name="Google Shape;320;p45"/>
          <p:cNvPicPr preferRelativeResize="0"/>
          <p:nvPr/>
        </p:nvPicPr>
        <p:blipFill>
          <a:blip r:embed="rId18">
            <a:alphaModFix/>
          </a:blip>
          <a:stretch>
            <a:fillRect/>
          </a:stretch>
        </p:blipFill>
        <p:spPr>
          <a:xfrm>
            <a:off x="4132169" y="3520825"/>
            <a:ext cx="1708100" cy="376277"/>
          </a:xfrm>
          <a:prstGeom prst="rect">
            <a:avLst/>
          </a:prstGeom>
          <a:noFill/>
          <a:ln>
            <a:noFill/>
          </a:ln>
        </p:spPr>
      </p:pic>
      <p:pic>
        <p:nvPicPr>
          <p:cNvPr id="321" name="Google Shape;321;p45"/>
          <p:cNvPicPr preferRelativeResize="0"/>
          <p:nvPr/>
        </p:nvPicPr>
        <p:blipFill>
          <a:blip r:embed="rId19">
            <a:alphaModFix/>
          </a:blip>
          <a:stretch>
            <a:fillRect/>
          </a:stretch>
        </p:blipFill>
        <p:spPr>
          <a:xfrm>
            <a:off x="6323050" y="1805650"/>
            <a:ext cx="2165145" cy="16823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6"/>
          <p:cNvSpPr txBox="1"/>
          <p:nvPr>
            <p:ph type="ctrTitle"/>
          </p:nvPr>
        </p:nvSpPr>
        <p:spPr>
          <a:xfrm>
            <a:off x="369300" y="420546"/>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Make Some Shapes</a:t>
            </a:r>
            <a:endParaRPr b="0" sz="2300">
              <a:solidFill>
                <a:srgbClr val="595959"/>
              </a:solidFill>
              <a:latin typeface="Hepta Slab"/>
              <a:ea typeface="Hepta Slab"/>
              <a:cs typeface="Hepta Slab"/>
              <a:sym typeface="Hepta Slab"/>
            </a:endParaRPr>
          </a:p>
        </p:txBody>
      </p:sp>
      <p:sp>
        <p:nvSpPr>
          <p:cNvPr id="327" name="Google Shape;327;p4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28" name="Google Shape;328;p46"/>
          <p:cNvSpPr txBox="1"/>
          <p:nvPr/>
        </p:nvSpPr>
        <p:spPr>
          <a:xfrm>
            <a:off x="519125" y="1053375"/>
            <a:ext cx="5105400" cy="313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1. Here is a field of dots. Each dot represents a point.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Draw some segments to create: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457200" rtl="0" algn="l">
              <a:spcBef>
                <a:spcPts val="0"/>
              </a:spcBef>
              <a:spcAft>
                <a:spcPts val="0"/>
              </a:spcAft>
              <a:buNone/>
            </a:pPr>
            <a:r>
              <a:rPr lang="en" sz="1500">
                <a:latin typeface="Quicksand"/>
                <a:ea typeface="Quicksand"/>
                <a:cs typeface="Quicksand"/>
                <a:sym typeface="Quicksand"/>
              </a:rPr>
              <a:t>a. a triangle </a:t>
            </a:r>
            <a:endParaRPr sz="1500">
              <a:latin typeface="Quicksand"/>
              <a:ea typeface="Quicksand"/>
              <a:cs typeface="Quicksand"/>
              <a:sym typeface="Quicksand"/>
            </a:endParaRPr>
          </a:p>
          <a:p>
            <a:pPr indent="0" lvl="0" marL="457200" rtl="0" algn="l">
              <a:spcBef>
                <a:spcPts val="1000"/>
              </a:spcBef>
              <a:spcAft>
                <a:spcPts val="0"/>
              </a:spcAft>
              <a:buNone/>
            </a:pPr>
            <a:r>
              <a:rPr lang="en" sz="1500">
                <a:latin typeface="Quicksand"/>
                <a:ea typeface="Quicksand"/>
                <a:cs typeface="Quicksand"/>
                <a:sym typeface="Quicksand"/>
              </a:rPr>
              <a:t>b. a rhombus </a:t>
            </a:r>
            <a:endParaRPr sz="1500">
              <a:latin typeface="Quicksand"/>
              <a:ea typeface="Quicksand"/>
              <a:cs typeface="Quicksand"/>
              <a:sym typeface="Quicksand"/>
            </a:endParaRPr>
          </a:p>
          <a:p>
            <a:pPr indent="0" lvl="0" marL="457200" rtl="0" algn="l">
              <a:spcBef>
                <a:spcPts val="1000"/>
              </a:spcBef>
              <a:spcAft>
                <a:spcPts val="0"/>
              </a:spcAft>
              <a:buNone/>
            </a:pPr>
            <a:r>
              <a:rPr lang="en" sz="1500">
                <a:latin typeface="Quicksand"/>
                <a:ea typeface="Quicksand"/>
                <a:cs typeface="Quicksand"/>
                <a:sym typeface="Quicksand"/>
              </a:rPr>
              <a:t>c. a trapezoid </a:t>
            </a:r>
            <a:endParaRPr sz="1500">
              <a:latin typeface="Quicksand"/>
              <a:ea typeface="Quicksand"/>
              <a:cs typeface="Quicksand"/>
              <a:sym typeface="Quicksand"/>
            </a:endParaRPr>
          </a:p>
          <a:p>
            <a:pPr indent="0" lvl="0" marL="457200" rtl="0" algn="l">
              <a:spcBef>
                <a:spcPts val="1000"/>
              </a:spcBef>
              <a:spcAft>
                <a:spcPts val="0"/>
              </a:spcAft>
              <a:buNone/>
            </a:pPr>
            <a:r>
              <a:rPr lang="en" sz="1500">
                <a:latin typeface="Quicksand"/>
                <a:ea typeface="Quicksand"/>
                <a:cs typeface="Quicksand"/>
                <a:sym typeface="Quicksand"/>
              </a:rPr>
              <a:t>d. a hexagon </a:t>
            </a:r>
            <a:endParaRPr sz="1500">
              <a:latin typeface="Quicksand"/>
              <a:ea typeface="Quicksand"/>
              <a:cs typeface="Quicksand"/>
              <a:sym typeface="Quicksand"/>
            </a:endParaRPr>
          </a:p>
          <a:p>
            <a:pPr indent="0" lvl="0" marL="457200" rtl="0" algn="l">
              <a:spcBef>
                <a:spcPts val="1000"/>
              </a:spcBef>
              <a:spcAft>
                <a:spcPts val="0"/>
              </a:spcAft>
              <a:buNone/>
            </a:pPr>
            <a:r>
              <a:rPr lang="en" sz="1500">
                <a:latin typeface="Quicksand"/>
                <a:ea typeface="Quicksand"/>
                <a:cs typeface="Quicksand"/>
                <a:sym typeface="Quicksand"/>
              </a:rPr>
              <a:t>e. a pentagon </a:t>
            </a:r>
            <a:endParaRPr sz="1500">
              <a:latin typeface="Quicksand"/>
              <a:ea typeface="Quicksand"/>
              <a:cs typeface="Quicksand"/>
              <a:sym typeface="Quicksand"/>
            </a:endParaRPr>
          </a:p>
          <a:p>
            <a:pPr indent="0" lvl="0" marL="457200" rtl="0" algn="l">
              <a:spcBef>
                <a:spcPts val="1000"/>
              </a:spcBef>
              <a:spcAft>
                <a:spcPts val="1000"/>
              </a:spcAft>
              <a:buNone/>
            </a:pPr>
            <a:r>
              <a:rPr lang="en" sz="1500">
                <a:latin typeface="Quicksand"/>
                <a:ea typeface="Quicksand"/>
                <a:cs typeface="Quicksand"/>
                <a:sym typeface="Quicksand"/>
              </a:rPr>
              <a:t>f. a rectangle</a:t>
            </a:r>
            <a:endParaRPr sz="1500">
              <a:latin typeface="Quicksand"/>
              <a:ea typeface="Quicksand"/>
              <a:cs typeface="Quicksand"/>
              <a:sym typeface="Quicksand"/>
            </a:endParaRPr>
          </a:p>
        </p:txBody>
      </p:sp>
      <p:pic>
        <p:nvPicPr>
          <p:cNvPr id="329" name="Google Shape;329;p46"/>
          <p:cNvPicPr preferRelativeResize="0"/>
          <p:nvPr/>
        </p:nvPicPr>
        <p:blipFill>
          <a:blip r:embed="rId3">
            <a:alphaModFix/>
          </a:blip>
          <a:stretch>
            <a:fillRect/>
          </a:stretch>
        </p:blipFill>
        <p:spPr>
          <a:xfrm>
            <a:off x="3795175" y="1729463"/>
            <a:ext cx="4781550" cy="23145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7"/>
          <p:cNvSpPr txBox="1"/>
          <p:nvPr>
            <p:ph type="ctrTitle"/>
          </p:nvPr>
        </p:nvSpPr>
        <p:spPr>
          <a:xfrm>
            <a:off x="369300" y="420546"/>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Make Some Shapes</a:t>
            </a:r>
            <a:endParaRPr b="0" sz="2300">
              <a:solidFill>
                <a:srgbClr val="595959"/>
              </a:solidFill>
              <a:latin typeface="Hepta Slab"/>
              <a:ea typeface="Hepta Slab"/>
              <a:cs typeface="Hepta Slab"/>
              <a:sym typeface="Hepta Slab"/>
            </a:endParaRPr>
          </a:p>
        </p:txBody>
      </p:sp>
      <p:sp>
        <p:nvSpPr>
          <p:cNvPr id="335" name="Google Shape;335;p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36" name="Google Shape;336;p47"/>
          <p:cNvSpPr txBox="1"/>
          <p:nvPr/>
        </p:nvSpPr>
        <p:spPr>
          <a:xfrm>
            <a:off x="519125" y="1053375"/>
            <a:ext cx="5105400" cy="221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2. Here is another field of dots. </a:t>
            </a:r>
            <a:endParaRPr sz="1500">
              <a:latin typeface="Quicksand"/>
              <a:ea typeface="Quicksand"/>
              <a:cs typeface="Quicksand"/>
              <a:sym typeface="Quicksand"/>
            </a:endParaRPr>
          </a:p>
          <a:p>
            <a:pPr indent="0" lvl="0" marL="0" rtl="0" algn="l">
              <a:spcBef>
                <a:spcPts val="1000"/>
              </a:spcBef>
              <a:spcAft>
                <a:spcPts val="0"/>
              </a:spcAft>
              <a:buNone/>
            </a:pPr>
            <a:r>
              <a:rPr lang="en" sz="1500">
                <a:latin typeface="Quicksand"/>
                <a:ea typeface="Quicksand"/>
                <a:cs typeface="Quicksand"/>
                <a:sym typeface="Quicksand"/>
              </a:rPr>
              <a:t>Draw a combination of rays and segments to create: </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0"/>
              </a:spcAft>
              <a:buNone/>
            </a:pPr>
            <a:r>
              <a:rPr lang="en" sz="1500">
                <a:latin typeface="Quicksand"/>
                <a:ea typeface="Quicksand"/>
                <a:cs typeface="Quicksand"/>
                <a:sym typeface="Quicksand"/>
              </a:rPr>
              <a:t>a. an uppercase letter </a:t>
            </a:r>
            <a:endParaRPr sz="1500">
              <a:latin typeface="Quicksand"/>
              <a:ea typeface="Quicksand"/>
              <a:cs typeface="Quicksand"/>
              <a:sym typeface="Quicksand"/>
            </a:endParaRPr>
          </a:p>
          <a:p>
            <a:pPr indent="0" lvl="0" marL="0" rtl="0" algn="l">
              <a:spcBef>
                <a:spcPts val="1000"/>
              </a:spcBef>
              <a:spcAft>
                <a:spcPts val="0"/>
              </a:spcAft>
              <a:buNone/>
            </a:pPr>
            <a:r>
              <a:rPr lang="en" sz="1500">
                <a:latin typeface="Quicksand"/>
                <a:ea typeface="Quicksand"/>
                <a:cs typeface="Quicksand"/>
                <a:sym typeface="Quicksand"/>
              </a:rPr>
              <a:t>b. a numeral </a:t>
            </a:r>
            <a:endParaRPr sz="1500">
              <a:latin typeface="Quicksand"/>
              <a:ea typeface="Quicksand"/>
              <a:cs typeface="Quicksand"/>
              <a:sym typeface="Quicksand"/>
            </a:endParaRPr>
          </a:p>
          <a:p>
            <a:pPr indent="0" lvl="0" marL="0" rtl="0" algn="l">
              <a:spcBef>
                <a:spcPts val="1000"/>
              </a:spcBef>
              <a:spcAft>
                <a:spcPts val="1000"/>
              </a:spcAft>
              <a:buNone/>
            </a:pPr>
            <a:r>
              <a:rPr lang="en" sz="1500">
                <a:latin typeface="Quicksand"/>
                <a:ea typeface="Quicksand"/>
                <a:cs typeface="Quicksand"/>
                <a:sym typeface="Quicksand"/>
              </a:rPr>
              <a:t>c. a lowercase letter</a:t>
            </a:r>
            <a:endParaRPr sz="1500">
              <a:latin typeface="Quicksand"/>
              <a:ea typeface="Quicksand"/>
              <a:cs typeface="Quicksand"/>
              <a:sym typeface="Quicksand"/>
            </a:endParaRPr>
          </a:p>
        </p:txBody>
      </p:sp>
      <p:pic>
        <p:nvPicPr>
          <p:cNvPr id="337" name="Google Shape;337;p47"/>
          <p:cNvPicPr preferRelativeResize="0"/>
          <p:nvPr/>
        </p:nvPicPr>
        <p:blipFill>
          <a:blip r:embed="rId3">
            <a:alphaModFix/>
          </a:blip>
          <a:stretch>
            <a:fillRect/>
          </a:stretch>
        </p:blipFill>
        <p:spPr>
          <a:xfrm>
            <a:off x="3783725" y="1935663"/>
            <a:ext cx="4781550" cy="23145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8"/>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343" name="Google Shape;343;p4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344" name="Google Shape;344;p48"/>
          <p:cNvSpPr txBox="1"/>
          <p:nvPr/>
        </p:nvSpPr>
        <p:spPr>
          <a:xfrm>
            <a:off x="424575" y="413350"/>
            <a:ext cx="74301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Today we learned the meanings of </a:t>
            </a:r>
            <a:r>
              <a:rPr b="1" lang="en" sz="1800">
                <a:latin typeface="Quicksand"/>
                <a:ea typeface="Quicksand"/>
                <a:cs typeface="Quicksand"/>
                <a:sym typeface="Quicksand"/>
              </a:rPr>
              <a:t>points, lines</a:t>
            </a:r>
            <a:r>
              <a:rPr lang="en" sz="1800">
                <a:latin typeface="Quicksand"/>
                <a:ea typeface="Quicksand"/>
                <a:cs typeface="Quicksand"/>
                <a:sym typeface="Quicksand"/>
              </a:rPr>
              <a:t>, </a:t>
            </a:r>
            <a:r>
              <a:rPr b="1" lang="en" sz="1800">
                <a:latin typeface="Quicksand"/>
                <a:ea typeface="Quicksand"/>
                <a:cs typeface="Quicksand"/>
                <a:sym typeface="Quicksand"/>
              </a:rPr>
              <a:t>segments</a:t>
            </a:r>
            <a:r>
              <a:rPr lang="en" sz="1800">
                <a:latin typeface="Quicksand"/>
                <a:ea typeface="Quicksand"/>
                <a:cs typeface="Quicksand"/>
                <a:sym typeface="Quicksand"/>
              </a:rPr>
              <a:t>, and </a:t>
            </a:r>
            <a:r>
              <a:rPr b="1" lang="en" sz="1800">
                <a:latin typeface="Quicksand"/>
                <a:ea typeface="Quicksand"/>
                <a:cs typeface="Quicksand"/>
                <a:sym typeface="Quicksand"/>
              </a:rPr>
              <a:t>rays</a:t>
            </a:r>
            <a:r>
              <a:rPr lang="en" sz="1800">
                <a:latin typeface="Quicksand"/>
                <a:ea typeface="Quicksand"/>
                <a:cs typeface="Quicksand"/>
                <a:sym typeface="Quicksand"/>
              </a:rPr>
              <a:t>, and we used those geometric parts to create drawings.</a:t>
            </a:r>
            <a:endParaRPr b="1" sz="1800">
              <a:latin typeface="Quicksand"/>
              <a:ea typeface="Quicksand"/>
              <a:cs typeface="Quicksand"/>
              <a:sym typeface="Quicksand"/>
            </a:endParaRPr>
          </a:p>
        </p:txBody>
      </p:sp>
      <p:pic>
        <p:nvPicPr>
          <p:cNvPr id="345" name="Google Shape;345;p48"/>
          <p:cNvPicPr preferRelativeResize="0"/>
          <p:nvPr/>
        </p:nvPicPr>
        <p:blipFill rotWithShape="1">
          <a:blip r:embed="rId3">
            <a:alphaModFix/>
          </a:blip>
          <a:srcRect b="0" l="21370" r="22481" t="0"/>
          <a:stretch/>
        </p:blipFill>
        <p:spPr>
          <a:xfrm>
            <a:off x="4054700" y="3250951"/>
            <a:ext cx="1203350" cy="1347925"/>
          </a:xfrm>
          <a:prstGeom prst="rect">
            <a:avLst/>
          </a:prstGeom>
          <a:noFill/>
          <a:ln>
            <a:noFill/>
          </a:ln>
        </p:spPr>
      </p:pic>
      <p:grpSp>
        <p:nvGrpSpPr>
          <p:cNvPr id="346" name="Google Shape;346;p48"/>
          <p:cNvGrpSpPr/>
          <p:nvPr/>
        </p:nvGrpSpPr>
        <p:grpSpPr>
          <a:xfrm flipH="1" rot="569738">
            <a:off x="36840" y="2346844"/>
            <a:ext cx="3700455" cy="1701036"/>
            <a:chOff x="3632538" y="3158361"/>
            <a:chExt cx="3536924" cy="3338710"/>
          </a:xfrm>
        </p:grpSpPr>
        <p:sp>
          <p:nvSpPr>
            <p:cNvPr id="347" name="Google Shape;347;p48"/>
            <p:cNvSpPr/>
            <p:nvPr/>
          </p:nvSpPr>
          <p:spPr>
            <a:xfrm rot="751196">
              <a:off x="3688173" y="3526094"/>
              <a:ext cx="3425654" cy="26032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48"/>
            <p:cNvSpPr txBox="1"/>
            <p:nvPr/>
          </p:nvSpPr>
          <p:spPr>
            <a:xfrm flipH="1" rot="751161">
              <a:off x="3924234" y="4098091"/>
              <a:ext cx="2759616" cy="102611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might we explain to a new student how lines, rays, and line segments are different?</a:t>
              </a:r>
              <a:endParaRPr b="1" sz="1100">
                <a:latin typeface="Quicksand"/>
                <a:ea typeface="Quicksand"/>
                <a:cs typeface="Quicksand"/>
                <a:sym typeface="Quicksand"/>
              </a:endParaRPr>
            </a:p>
          </p:txBody>
        </p:sp>
      </p:grpSp>
      <p:pic>
        <p:nvPicPr>
          <p:cNvPr id="349" name="Google Shape;349;p48"/>
          <p:cNvPicPr preferRelativeResize="0"/>
          <p:nvPr/>
        </p:nvPicPr>
        <p:blipFill>
          <a:blip r:embed="rId4">
            <a:alphaModFix/>
          </a:blip>
          <a:stretch>
            <a:fillRect/>
          </a:stretch>
        </p:blipFill>
        <p:spPr>
          <a:xfrm>
            <a:off x="2682200" y="1305100"/>
            <a:ext cx="3665050" cy="1112825"/>
          </a:xfrm>
          <a:prstGeom prst="rect">
            <a:avLst/>
          </a:prstGeom>
          <a:noFill/>
          <a:ln>
            <a:noFill/>
          </a:ln>
        </p:spPr>
      </p:pic>
      <p:grpSp>
        <p:nvGrpSpPr>
          <p:cNvPr id="350" name="Google Shape;350;p48"/>
          <p:cNvGrpSpPr/>
          <p:nvPr/>
        </p:nvGrpSpPr>
        <p:grpSpPr>
          <a:xfrm flipH="1">
            <a:off x="5511058" y="2236826"/>
            <a:ext cx="3355402" cy="2425680"/>
            <a:chOff x="-1617414" y="503329"/>
            <a:chExt cx="2456730" cy="2288809"/>
          </a:xfrm>
        </p:grpSpPr>
        <p:sp>
          <p:nvSpPr>
            <p:cNvPr id="351" name="Google Shape;351;p48"/>
            <p:cNvSpPr/>
            <p:nvPr/>
          </p:nvSpPr>
          <p:spPr>
            <a:xfrm flipH="1">
              <a:off x="-1617414" y="503329"/>
              <a:ext cx="2456730" cy="22888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48"/>
            <p:cNvSpPr txBox="1"/>
            <p:nvPr/>
          </p:nvSpPr>
          <p:spPr>
            <a:xfrm>
              <a:off x="-1373348" y="825622"/>
              <a:ext cx="19686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Are the dots on the paper the only points that could be in the drawing? The tip of the letter A and the ends of the horizontal segment don’t stop at any dots. Can we call them points?</a:t>
              </a:r>
              <a:endParaRPr sz="1300">
                <a:solidFill>
                  <a:schemeClr val="dk1"/>
                </a:solidFill>
                <a:latin typeface="Quicksand"/>
                <a:ea typeface="Quicksand"/>
                <a:cs typeface="Quicksand"/>
                <a:sym typeface="Quicksand"/>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49"/>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358" name="Google Shape;358;p4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359" name="Google Shape;359;p49"/>
          <p:cNvSpPr txBox="1"/>
          <p:nvPr/>
        </p:nvSpPr>
        <p:spPr>
          <a:xfrm>
            <a:off x="424575" y="413350"/>
            <a:ext cx="74301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Today we learned the meanings of </a:t>
            </a:r>
            <a:r>
              <a:rPr b="1" lang="en" sz="1800">
                <a:latin typeface="Quicksand"/>
                <a:ea typeface="Quicksand"/>
                <a:cs typeface="Quicksand"/>
                <a:sym typeface="Quicksand"/>
              </a:rPr>
              <a:t>points, lines</a:t>
            </a:r>
            <a:r>
              <a:rPr lang="en" sz="1800">
                <a:latin typeface="Quicksand"/>
                <a:ea typeface="Quicksand"/>
                <a:cs typeface="Quicksand"/>
                <a:sym typeface="Quicksand"/>
              </a:rPr>
              <a:t>, </a:t>
            </a:r>
            <a:r>
              <a:rPr b="1" lang="en" sz="1800">
                <a:latin typeface="Quicksand"/>
                <a:ea typeface="Quicksand"/>
                <a:cs typeface="Quicksand"/>
                <a:sym typeface="Quicksand"/>
              </a:rPr>
              <a:t>segments</a:t>
            </a:r>
            <a:r>
              <a:rPr lang="en" sz="1800">
                <a:latin typeface="Quicksand"/>
                <a:ea typeface="Quicksand"/>
                <a:cs typeface="Quicksand"/>
                <a:sym typeface="Quicksand"/>
              </a:rPr>
              <a:t>, and </a:t>
            </a:r>
            <a:r>
              <a:rPr b="1" lang="en" sz="1800">
                <a:latin typeface="Quicksand"/>
                <a:ea typeface="Quicksand"/>
                <a:cs typeface="Quicksand"/>
                <a:sym typeface="Quicksand"/>
              </a:rPr>
              <a:t>rays</a:t>
            </a:r>
            <a:r>
              <a:rPr lang="en" sz="1800">
                <a:latin typeface="Quicksand"/>
                <a:ea typeface="Quicksand"/>
                <a:cs typeface="Quicksand"/>
                <a:sym typeface="Quicksand"/>
              </a:rPr>
              <a:t>, and we used those geometric parts to create drawings.</a:t>
            </a:r>
            <a:endParaRPr b="1" sz="1800">
              <a:latin typeface="Quicksand"/>
              <a:ea typeface="Quicksand"/>
              <a:cs typeface="Quicksand"/>
              <a:sym typeface="Quicksand"/>
            </a:endParaRPr>
          </a:p>
        </p:txBody>
      </p:sp>
      <p:pic>
        <p:nvPicPr>
          <p:cNvPr id="360" name="Google Shape;360;p49"/>
          <p:cNvPicPr preferRelativeResize="0"/>
          <p:nvPr/>
        </p:nvPicPr>
        <p:blipFill rotWithShape="1">
          <a:blip r:embed="rId3">
            <a:alphaModFix/>
          </a:blip>
          <a:srcRect b="0" l="21370" r="22481" t="0"/>
          <a:stretch/>
        </p:blipFill>
        <p:spPr>
          <a:xfrm>
            <a:off x="4054700" y="3250951"/>
            <a:ext cx="1203350" cy="1347925"/>
          </a:xfrm>
          <a:prstGeom prst="rect">
            <a:avLst/>
          </a:prstGeom>
          <a:noFill/>
          <a:ln>
            <a:noFill/>
          </a:ln>
        </p:spPr>
      </p:pic>
      <p:grpSp>
        <p:nvGrpSpPr>
          <p:cNvPr id="361" name="Google Shape;361;p49"/>
          <p:cNvGrpSpPr/>
          <p:nvPr/>
        </p:nvGrpSpPr>
        <p:grpSpPr>
          <a:xfrm flipH="1" rot="569738">
            <a:off x="36840" y="2346844"/>
            <a:ext cx="3700455" cy="1701036"/>
            <a:chOff x="3632538" y="3158361"/>
            <a:chExt cx="3536924" cy="3338710"/>
          </a:xfrm>
        </p:grpSpPr>
        <p:sp>
          <p:nvSpPr>
            <p:cNvPr id="362" name="Google Shape;362;p49"/>
            <p:cNvSpPr/>
            <p:nvPr/>
          </p:nvSpPr>
          <p:spPr>
            <a:xfrm rot="751196">
              <a:off x="3688173" y="3526094"/>
              <a:ext cx="3425654" cy="26032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49"/>
            <p:cNvSpPr txBox="1"/>
            <p:nvPr/>
          </p:nvSpPr>
          <p:spPr>
            <a:xfrm flipH="1" rot="751161">
              <a:off x="3924234" y="4098091"/>
              <a:ext cx="2759616" cy="102611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Is the bottom left corner of the letter L also a point? Why or why not?</a:t>
              </a:r>
              <a:endParaRPr b="1" sz="1100">
                <a:latin typeface="Quicksand"/>
                <a:ea typeface="Quicksand"/>
                <a:cs typeface="Quicksand"/>
                <a:sym typeface="Quicksand"/>
              </a:endParaRPr>
            </a:p>
          </p:txBody>
        </p:sp>
      </p:grpSp>
      <p:pic>
        <p:nvPicPr>
          <p:cNvPr id="364" name="Google Shape;364;p49"/>
          <p:cNvPicPr preferRelativeResize="0"/>
          <p:nvPr/>
        </p:nvPicPr>
        <p:blipFill>
          <a:blip r:embed="rId4">
            <a:alphaModFix/>
          </a:blip>
          <a:stretch>
            <a:fillRect/>
          </a:stretch>
        </p:blipFill>
        <p:spPr>
          <a:xfrm>
            <a:off x="2682200" y="1305100"/>
            <a:ext cx="3665050" cy="1112825"/>
          </a:xfrm>
          <a:prstGeom prst="rect">
            <a:avLst/>
          </a:prstGeom>
          <a:noFill/>
          <a:ln>
            <a:noFill/>
          </a:ln>
        </p:spPr>
      </p:pic>
      <p:grpSp>
        <p:nvGrpSpPr>
          <p:cNvPr id="365" name="Google Shape;365;p49"/>
          <p:cNvGrpSpPr/>
          <p:nvPr/>
        </p:nvGrpSpPr>
        <p:grpSpPr>
          <a:xfrm flipH="1">
            <a:off x="5511058" y="2236826"/>
            <a:ext cx="3355402" cy="2425680"/>
            <a:chOff x="-1617414" y="503329"/>
            <a:chExt cx="2456730" cy="2288809"/>
          </a:xfrm>
        </p:grpSpPr>
        <p:sp>
          <p:nvSpPr>
            <p:cNvPr id="366" name="Google Shape;366;p49"/>
            <p:cNvSpPr/>
            <p:nvPr/>
          </p:nvSpPr>
          <p:spPr>
            <a:xfrm flipH="1">
              <a:off x="-1617414" y="503329"/>
              <a:ext cx="2456730" cy="22888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49"/>
            <p:cNvSpPr txBox="1"/>
            <p:nvPr/>
          </p:nvSpPr>
          <p:spPr>
            <a:xfrm>
              <a:off x="-1373348" y="825622"/>
              <a:ext cx="19686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Take 1–2 minutes to add any new words from today's lesson to your word walls. Share your new entries with a neighbor and add any new ideas you learn from conversation.</a:t>
              </a:r>
              <a:endParaRPr sz="1300">
                <a:solidFill>
                  <a:schemeClr val="dk1"/>
                </a:solidFill>
                <a:latin typeface="Quicksand"/>
                <a:ea typeface="Quicksand"/>
                <a:cs typeface="Quicksand"/>
                <a:sym typeface="Quicksand"/>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371" name="Shape 371"/>
        <p:cNvGrpSpPr/>
        <p:nvPr/>
      </p:nvGrpSpPr>
      <p:grpSpPr>
        <a:xfrm>
          <a:off x="0" y="0"/>
          <a:ext cx="0" cy="0"/>
          <a:chOff x="0" y="0"/>
          <a:chExt cx="0" cy="0"/>
        </a:xfrm>
      </p:grpSpPr>
      <p:sp>
        <p:nvSpPr>
          <p:cNvPr id="372" name="Google Shape;372;p50"/>
          <p:cNvSpPr txBox="1"/>
          <p:nvPr>
            <p:ph type="ctrTitle"/>
          </p:nvPr>
        </p:nvSpPr>
        <p:spPr>
          <a:xfrm>
            <a:off x="841050" y="1954175"/>
            <a:ext cx="7461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rgbClr val="434343"/>
                </a:solidFill>
                <a:latin typeface="Hepta Slab"/>
                <a:ea typeface="Hepta Slab"/>
                <a:cs typeface="Hepta Slab"/>
                <a:sym typeface="Hepta Slab"/>
              </a:rPr>
              <a:t>Two or More Lines</a:t>
            </a:r>
            <a:endParaRPr sz="3700">
              <a:solidFill>
                <a:srgbClr val="434343"/>
              </a:solidFill>
              <a:latin typeface="Hepta Slab"/>
              <a:ea typeface="Hepta Slab"/>
              <a:cs typeface="Hepta Slab"/>
              <a:sym typeface="Hepta Slab"/>
            </a:endParaRPr>
          </a:p>
        </p:txBody>
      </p:sp>
      <p:sp>
        <p:nvSpPr>
          <p:cNvPr id="373" name="Google Shape;373;p50"/>
          <p:cNvSpPr txBox="1"/>
          <p:nvPr/>
        </p:nvSpPr>
        <p:spPr>
          <a:xfrm>
            <a:off x="2769225" y="2692175"/>
            <a:ext cx="6568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look at lines that cross and lines that don’t.</a:t>
            </a:r>
            <a:endParaRPr>
              <a:latin typeface="Quicksand"/>
              <a:ea typeface="Quicksand"/>
              <a:cs typeface="Quicksand"/>
              <a:sym typeface="Quicksand"/>
            </a:endParaRPr>
          </a:p>
        </p:txBody>
      </p:sp>
      <p:sp>
        <p:nvSpPr>
          <p:cNvPr id="374" name="Google Shape;374;p50"/>
          <p:cNvSpPr/>
          <p:nvPr/>
        </p:nvSpPr>
        <p:spPr>
          <a:xfrm>
            <a:off x="2311027" y="26921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5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4.G.A.1</a:t>
            </a:r>
            <a:endParaRPr sz="1100">
              <a:latin typeface="Quicksand"/>
              <a:ea typeface="Quicksand"/>
              <a:cs typeface="Quicksand"/>
              <a:sym typeface="Quicksand"/>
            </a:endParaRPr>
          </a:p>
        </p:txBody>
      </p:sp>
      <p:sp>
        <p:nvSpPr>
          <p:cNvPr id="376" name="Google Shape;376;p50"/>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3</a:t>
            </a:r>
            <a:endParaRPr sz="8000">
              <a:solidFill>
                <a:srgbClr val="595959"/>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80" name="Shape 380"/>
        <p:cNvGrpSpPr/>
        <p:nvPr/>
      </p:nvGrpSpPr>
      <p:grpSpPr>
        <a:xfrm>
          <a:off x="0" y="0"/>
          <a:ext cx="0" cy="0"/>
          <a:chOff x="0" y="0"/>
          <a:chExt cx="0" cy="0"/>
        </a:xfrm>
      </p:grpSpPr>
      <p:sp>
        <p:nvSpPr>
          <p:cNvPr id="381" name="Google Shape;381;p51"/>
          <p:cNvSpPr txBox="1"/>
          <p:nvPr>
            <p:ph type="ctrTitle"/>
          </p:nvPr>
        </p:nvSpPr>
        <p:spPr>
          <a:xfrm>
            <a:off x="567775" y="781630"/>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How Many Do You See? </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A Curious Figure</a:t>
            </a:r>
            <a:r>
              <a:rPr lang="en" sz="3400">
                <a:solidFill>
                  <a:srgbClr val="595959"/>
                </a:solidFill>
                <a:latin typeface="Hepta Slab"/>
                <a:ea typeface="Hepta Slab"/>
                <a:cs typeface="Hepta Slab"/>
                <a:sym typeface="Hepta Slab"/>
              </a:rPr>
              <a:t> </a:t>
            </a:r>
            <a:endParaRPr b="0" sz="3400">
              <a:solidFill>
                <a:srgbClr val="595959"/>
              </a:solidFill>
              <a:latin typeface="Hepta Slab"/>
              <a:ea typeface="Hepta Slab"/>
              <a:cs typeface="Hepta Slab"/>
              <a:sym typeface="Hepta Slab"/>
            </a:endParaRPr>
          </a:p>
        </p:txBody>
      </p:sp>
      <p:sp>
        <p:nvSpPr>
          <p:cNvPr id="382" name="Google Shape;382;p5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83" name="Google Shape;383;p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84" name="Google Shape;384;p51"/>
          <p:cNvGrpSpPr/>
          <p:nvPr/>
        </p:nvGrpSpPr>
        <p:grpSpPr>
          <a:xfrm rot="-821505">
            <a:off x="572999" y="1689265"/>
            <a:ext cx="2466929" cy="1186923"/>
            <a:chOff x="522450" y="1769275"/>
            <a:chExt cx="2343168" cy="950076"/>
          </a:xfrm>
        </p:grpSpPr>
        <p:sp>
          <p:nvSpPr>
            <p:cNvPr id="385" name="Google Shape;385;p51"/>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51"/>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line segments do you see?</a:t>
              </a:r>
              <a:endParaRPr/>
            </a:p>
          </p:txBody>
        </p:sp>
      </p:grpSp>
      <p:grpSp>
        <p:nvGrpSpPr>
          <p:cNvPr id="387" name="Google Shape;387;p51"/>
          <p:cNvGrpSpPr/>
          <p:nvPr/>
        </p:nvGrpSpPr>
        <p:grpSpPr>
          <a:xfrm rot="1351242">
            <a:off x="6224594" y="1787651"/>
            <a:ext cx="2343063" cy="950034"/>
            <a:chOff x="262905" y="751608"/>
            <a:chExt cx="2343168" cy="950076"/>
          </a:xfrm>
        </p:grpSpPr>
        <p:sp>
          <p:nvSpPr>
            <p:cNvPr id="388" name="Google Shape;388;p51"/>
            <p:cNvSpPr/>
            <p:nvPr/>
          </p:nvSpPr>
          <p:spPr>
            <a:xfrm>
              <a:off x="262905" y="751608"/>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51"/>
            <p:cNvSpPr txBox="1"/>
            <p:nvPr/>
          </p:nvSpPr>
          <p:spPr>
            <a:xfrm>
              <a:off x="385805" y="975433"/>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390" name="Google Shape;390;p51"/>
          <p:cNvPicPr preferRelativeResize="0"/>
          <p:nvPr/>
        </p:nvPicPr>
        <p:blipFill>
          <a:blip r:embed="rId3">
            <a:alphaModFix/>
          </a:blip>
          <a:stretch>
            <a:fillRect/>
          </a:stretch>
        </p:blipFill>
        <p:spPr>
          <a:xfrm>
            <a:off x="3226413" y="2342789"/>
            <a:ext cx="2691174" cy="168603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52"/>
          <p:cNvSpPr txBox="1"/>
          <p:nvPr>
            <p:ph type="ctrTitle"/>
          </p:nvPr>
        </p:nvSpPr>
        <p:spPr>
          <a:xfrm>
            <a:off x="353625" y="389496"/>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Four Lines</a:t>
            </a:r>
            <a:endParaRPr b="0" sz="2800">
              <a:solidFill>
                <a:srgbClr val="595959"/>
              </a:solidFill>
              <a:latin typeface="Hepta Slab"/>
              <a:ea typeface="Hepta Slab"/>
              <a:cs typeface="Hepta Slab"/>
              <a:sym typeface="Hepta Slab"/>
            </a:endParaRPr>
          </a:p>
        </p:txBody>
      </p:sp>
      <p:sp>
        <p:nvSpPr>
          <p:cNvPr id="396" name="Google Shape;396;p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97" name="Google Shape;397;p52"/>
          <p:cNvSpPr txBox="1"/>
          <p:nvPr/>
        </p:nvSpPr>
        <p:spPr>
          <a:xfrm>
            <a:off x="559950" y="1209575"/>
            <a:ext cx="4125300" cy="310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latin typeface="Quicksand"/>
                <a:ea typeface="Quicksand"/>
                <a:cs typeface="Quicksand"/>
                <a:sym typeface="Quicksand"/>
              </a:rPr>
              <a:t>1. Three lines on a field of dots intersect (cross), forming a triangle.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rPr lang="en" sz="1900">
                <a:latin typeface="Quicksand"/>
                <a:ea typeface="Quicksand"/>
                <a:cs typeface="Quicksand"/>
                <a:sym typeface="Quicksand"/>
              </a:rPr>
              <a:t>Can you add a fourth line so that the four lines form a quadrilateral?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rPr lang="en" sz="1900">
                <a:latin typeface="Quicksand"/>
                <a:ea typeface="Quicksand"/>
                <a:cs typeface="Quicksand"/>
                <a:sym typeface="Quicksand"/>
              </a:rPr>
              <a:t>Use the drawing to show your reasoning, or explain why it cannot be done.</a:t>
            </a:r>
            <a:endParaRPr sz="1900">
              <a:latin typeface="Quicksand"/>
              <a:ea typeface="Quicksand"/>
              <a:cs typeface="Quicksand"/>
              <a:sym typeface="Quicksand"/>
            </a:endParaRPr>
          </a:p>
        </p:txBody>
      </p:sp>
      <p:pic>
        <p:nvPicPr>
          <p:cNvPr id="398" name="Google Shape;398;p52"/>
          <p:cNvPicPr preferRelativeResize="0"/>
          <p:nvPr/>
        </p:nvPicPr>
        <p:blipFill>
          <a:blip r:embed="rId3">
            <a:alphaModFix/>
          </a:blip>
          <a:stretch>
            <a:fillRect/>
          </a:stretch>
        </p:blipFill>
        <p:spPr>
          <a:xfrm>
            <a:off x="4685250" y="1764138"/>
            <a:ext cx="3774024" cy="16152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53"/>
          <p:cNvSpPr txBox="1"/>
          <p:nvPr>
            <p:ph type="ctrTitle"/>
          </p:nvPr>
        </p:nvSpPr>
        <p:spPr>
          <a:xfrm>
            <a:off x="353625" y="389496"/>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Four Lines</a:t>
            </a:r>
            <a:endParaRPr b="0" sz="2800">
              <a:solidFill>
                <a:srgbClr val="595959"/>
              </a:solidFill>
              <a:latin typeface="Hepta Slab"/>
              <a:ea typeface="Hepta Slab"/>
              <a:cs typeface="Hepta Slab"/>
              <a:sym typeface="Hepta Slab"/>
            </a:endParaRPr>
          </a:p>
        </p:txBody>
      </p:sp>
      <p:sp>
        <p:nvSpPr>
          <p:cNvPr id="404" name="Google Shape;404;p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05" name="Google Shape;405;p53"/>
          <p:cNvSpPr txBox="1"/>
          <p:nvPr/>
        </p:nvSpPr>
        <p:spPr>
          <a:xfrm>
            <a:off x="559950" y="1209575"/>
            <a:ext cx="52023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latin typeface="Quicksand"/>
                <a:ea typeface="Quicksand"/>
                <a:cs typeface="Quicksand"/>
                <a:sym typeface="Quicksand"/>
              </a:rPr>
              <a:t>2. Here is a copy of the same drawing.</a:t>
            </a:r>
            <a:endParaRPr sz="1900">
              <a:latin typeface="Quicksand"/>
              <a:ea typeface="Quicksand"/>
              <a:cs typeface="Quicksand"/>
              <a:sym typeface="Quicksand"/>
            </a:endParaRPr>
          </a:p>
        </p:txBody>
      </p:sp>
      <p:pic>
        <p:nvPicPr>
          <p:cNvPr id="406" name="Google Shape;406;p53"/>
          <p:cNvPicPr preferRelativeResize="0"/>
          <p:nvPr/>
        </p:nvPicPr>
        <p:blipFill>
          <a:blip r:embed="rId3">
            <a:alphaModFix/>
          </a:blip>
          <a:stretch>
            <a:fillRect/>
          </a:stretch>
        </p:blipFill>
        <p:spPr>
          <a:xfrm>
            <a:off x="445400" y="1824125"/>
            <a:ext cx="4638675" cy="1981200"/>
          </a:xfrm>
          <a:prstGeom prst="rect">
            <a:avLst/>
          </a:prstGeom>
          <a:noFill/>
          <a:ln>
            <a:noFill/>
          </a:ln>
        </p:spPr>
      </p:pic>
      <p:sp>
        <p:nvSpPr>
          <p:cNvPr id="407" name="Google Shape;407;p53"/>
          <p:cNvSpPr txBox="1"/>
          <p:nvPr/>
        </p:nvSpPr>
        <p:spPr>
          <a:xfrm>
            <a:off x="5225825" y="1774400"/>
            <a:ext cx="3446100" cy="193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latin typeface="Quicksand"/>
                <a:ea typeface="Quicksand"/>
                <a:cs typeface="Quicksand"/>
                <a:sym typeface="Quicksand"/>
              </a:rPr>
              <a:t>Can you add a fourth line to form a rectangle? </a:t>
            </a:r>
            <a:endParaRPr sz="1900">
              <a:latin typeface="Quicksand"/>
              <a:ea typeface="Quicksand"/>
              <a:cs typeface="Quicksand"/>
              <a:sym typeface="Quicksand"/>
            </a:endParaRPr>
          </a:p>
          <a:p>
            <a:pPr indent="0" lvl="0" marL="0" rtl="0" algn="ctr">
              <a:spcBef>
                <a:spcPts val="0"/>
              </a:spcBef>
              <a:spcAft>
                <a:spcPts val="0"/>
              </a:spcAft>
              <a:buNone/>
            </a:pPr>
            <a:r>
              <a:t/>
            </a:r>
            <a:endParaRPr sz="1900">
              <a:latin typeface="Quicksand"/>
              <a:ea typeface="Quicksand"/>
              <a:cs typeface="Quicksand"/>
              <a:sym typeface="Quicksand"/>
            </a:endParaRPr>
          </a:p>
          <a:p>
            <a:pPr indent="0" lvl="0" marL="0" rtl="0" algn="ctr">
              <a:spcBef>
                <a:spcPts val="0"/>
              </a:spcBef>
              <a:spcAft>
                <a:spcPts val="0"/>
              </a:spcAft>
              <a:buNone/>
            </a:pPr>
            <a:r>
              <a:rPr lang="en" sz="1900">
                <a:latin typeface="Quicksand"/>
                <a:ea typeface="Quicksand"/>
                <a:cs typeface="Quicksand"/>
                <a:sym typeface="Quicksand"/>
              </a:rPr>
              <a:t>Use the drawing to show your reasoning, or explain why it cannot be done.</a:t>
            </a:r>
            <a:endParaRPr sz="1900">
              <a:latin typeface="Quicksand"/>
              <a:ea typeface="Quicksand"/>
              <a:cs typeface="Quicksand"/>
              <a:sym typeface="Quicksan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54"/>
          <p:cNvSpPr txBox="1"/>
          <p:nvPr>
            <p:ph type="ctrTitle"/>
          </p:nvPr>
        </p:nvSpPr>
        <p:spPr>
          <a:xfrm>
            <a:off x="353625" y="389496"/>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Four Lines</a:t>
            </a:r>
            <a:endParaRPr b="0" sz="2800">
              <a:solidFill>
                <a:srgbClr val="595959"/>
              </a:solidFill>
              <a:latin typeface="Hepta Slab"/>
              <a:ea typeface="Hepta Slab"/>
              <a:cs typeface="Hepta Slab"/>
              <a:sym typeface="Hepta Slab"/>
            </a:endParaRPr>
          </a:p>
        </p:txBody>
      </p:sp>
      <p:sp>
        <p:nvSpPr>
          <p:cNvPr id="413" name="Google Shape;413;p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14" name="Google Shape;414;p54"/>
          <p:cNvSpPr txBox="1"/>
          <p:nvPr/>
        </p:nvSpPr>
        <p:spPr>
          <a:xfrm>
            <a:off x="481150" y="1556750"/>
            <a:ext cx="7950300" cy="1062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latin typeface="Quicksand"/>
                <a:ea typeface="Quicksand"/>
                <a:cs typeface="Quicksand"/>
                <a:sym typeface="Quicksand"/>
              </a:rPr>
              <a:t>3. Discuss your drawings with your group. </a:t>
            </a:r>
            <a:endParaRPr sz="1900">
              <a:latin typeface="Quicksand"/>
              <a:ea typeface="Quicksand"/>
              <a:cs typeface="Quicksand"/>
              <a:sym typeface="Quicksand"/>
            </a:endParaRPr>
          </a:p>
          <a:p>
            <a:pPr indent="0" lvl="0" marL="0" rtl="0" algn="ctr">
              <a:spcBef>
                <a:spcPts val="0"/>
              </a:spcBef>
              <a:spcAft>
                <a:spcPts val="0"/>
              </a:spcAft>
              <a:buNone/>
            </a:pPr>
            <a:r>
              <a:t/>
            </a:r>
            <a:endParaRPr sz="1900">
              <a:latin typeface="Quicksand"/>
              <a:ea typeface="Quicksand"/>
              <a:cs typeface="Quicksand"/>
              <a:sym typeface="Quicksand"/>
            </a:endParaRPr>
          </a:p>
          <a:p>
            <a:pPr indent="0" lvl="0" marL="0" rtl="0" algn="ctr">
              <a:spcBef>
                <a:spcPts val="0"/>
              </a:spcBef>
              <a:spcAft>
                <a:spcPts val="0"/>
              </a:spcAft>
              <a:buNone/>
            </a:pPr>
            <a:r>
              <a:rPr lang="en" sz="1900">
                <a:latin typeface="Quicksand"/>
                <a:ea typeface="Quicksand"/>
                <a:cs typeface="Quicksand"/>
                <a:sym typeface="Quicksand"/>
              </a:rPr>
              <a:t>Check if they agree with your conclusions on both questions.</a:t>
            </a:r>
            <a:endParaRPr sz="1900">
              <a:latin typeface="Quicksand"/>
              <a:ea typeface="Quicksand"/>
              <a:cs typeface="Quicksand"/>
              <a:sym typeface="Quicksand"/>
            </a:endParaRPr>
          </a:p>
        </p:txBody>
      </p:sp>
      <p:pic>
        <p:nvPicPr>
          <p:cNvPr id="415" name="Google Shape;415;p54"/>
          <p:cNvPicPr preferRelativeResize="0"/>
          <p:nvPr/>
        </p:nvPicPr>
        <p:blipFill>
          <a:blip r:embed="rId3">
            <a:alphaModFix/>
          </a:blip>
          <a:stretch>
            <a:fillRect/>
          </a:stretch>
        </p:blipFill>
        <p:spPr>
          <a:xfrm>
            <a:off x="3248025" y="2797400"/>
            <a:ext cx="2647950" cy="17240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55"/>
          <p:cNvSpPr txBox="1"/>
          <p:nvPr/>
        </p:nvSpPr>
        <p:spPr>
          <a:xfrm>
            <a:off x="508300" y="338500"/>
            <a:ext cx="7768800" cy="58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To Cross or Not to Cross</a:t>
            </a:r>
            <a:endParaRPr sz="2800">
              <a:solidFill>
                <a:srgbClr val="595959"/>
              </a:solidFill>
              <a:latin typeface="Quicksand"/>
              <a:ea typeface="Quicksand"/>
              <a:cs typeface="Quicksand"/>
              <a:sym typeface="Quicksand"/>
            </a:endParaRPr>
          </a:p>
        </p:txBody>
      </p:sp>
      <p:sp>
        <p:nvSpPr>
          <p:cNvPr id="421" name="Google Shape;421;p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22" name="Google Shape;422;p55"/>
          <p:cNvSpPr txBox="1"/>
          <p:nvPr/>
        </p:nvSpPr>
        <p:spPr>
          <a:xfrm>
            <a:off x="4146300" y="1108750"/>
            <a:ext cx="45597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434343"/>
                </a:solidFill>
                <a:latin typeface="Quicksand"/>
                <a:ea typeface="Quicksand"/>
                <a:cs typeface="Quicksand"/>
                <a:sym typeface="Quicksand"/>
              </a:rPr>
              <a:t>1. Draw a line through at least 2 points. Label it line </a:t>
            </a:r>
            <a:r>
              <a:rPr i="1" lang="en" sz="1200">
                <a:solidFill>
                  <a:srgbClr val="434343"/>
                </a:solidFill>
                <a:latin typeface="Quicksand"/>
                <a:ea typeface="Quicksand"/>
                <a:cs typeface="Quicksand"/>
                <a:sym typeface="Quicksand"/>
              </a:rPr>
              <a:t>h</a:t>
            </a:r>
            <a:r>
              <a:rPr lang="en" sz="1200">
                <a:solidFill>
                  <a:srgbClr val="434343"/>
                </a:solidFill>
                <a:latin typeface="Quicksand"/>
                <a:ea typeface="Quicksand"/>
                <a:cs typeface="Quicksand"/>
                <a:sym typeface="Quicksand"/>
              </a:rPr>
              <a:t> . </a:t>
            </a:r>
            <a:endParaRPr sz="1200">
              <a:solidFill>
                <a:srgbClr val="434343"/>
              </a:solidFill>
              <a:latin typeface="Quicksand"/>
              <a:ea typeface="Quicksand"/>
              <a:cs typeface="Quicksand"/>
              <a:sym typeface="Quicksand"/>
            </a:endParaRPr>
          </a:p>
          <a:p>
            <a:pPr indent="0" lvl="0" marL="0" rtl="0" algn="l">
              <a:spcBef>
                <a:spcPts val="1000"/>
              </a:spcBef>
              <a:spcAft>
                <a:spcPts val="0"/>
              </a:spcAft>
              <a:buNone/>
            </a:pPr>
            <a:r>
              <a:rPr lang="en" sz="1200">
                <a:solidFill>
                  <a:srgbClr val="434343"/>
                </a:solidFill>
                <a:latin typeface="Quicksand"/>
                <a:ea typeface="Quicksand"/>
                <a:cs typeface="Quicksand"/>
                <a:sym typeface="Quicksand"/>
              </a:rPr>
              <a:t>2. Draw another line that goes through 2 points and intersects your first line. Label it line </a:t>
            </a:r>
            <a:r>
              <a:rPr i="1" lang="en" sz="1200">
                <a:solidFill>
                  <a:srgbClr val="434343"/>
                </a:solidFill>
                <a:latin typeface="Quicksand"/>
                <a:ea typeface="Quicksand"/>
                <a:cs typeface="Quicksand"/>
                <a:sym typeface="Quicksand"/>
              </a:rPr>
              <a:t>g.</a:t>
            </a:r>
            <a:r>
              <a:rPr lang="en" sz="1200">
                <a:solidFill>
                  <a:srgbClr val="434343"/>
                </a:solidFill>
                <a:latin typeface="Quicksand"/>
                <a:ea typeface="Quicksand"/>
                <a:cs typeface="Quicksand"/>
                <a:sym typeface="Quicksand"/>
              </a:rPr>
              <a:t>.</a:t>
            </a:r>
            <a:endParaRPr sz="1200">
              <a:solidFill>
                <a:srgbClr val="434343"/>
              </a:solidFill>
              <a:latin typeface="Quicksand"/>
              <a:ea typeface="Quicksand"/>
              <a:cs typeface="Quicksand"/>
              <a:sym typeface="Quicksand"/>
            </a:endParaRPr>
          </a:p>
          <a:p>
            <a:pPr indent="0" lvl="0" marL="0" rtl="0" algn="l">
              <a:spcBef>
                <a:spcPts val="1000"/>
              </a:spcBef>
              <a:spcAft>
                <a:spcPts val="0"/>
              </a:spcAft>
              <a:buNone/>
            </a:pPr>
            <a:r>
              <a:rPr lang="en" sz="1200">
                <a:solidFill>
                  <a:srgbClr val="434343"/>
                </a:solidFill>
                <a:latin typeface="Quicksand"/>
                <a:ea typeface="Quicksand"/>
                <a:cs typeface="Quicksand"/>
                <a:sym typeface="Quicksand"/>
              </a:rPr>
              <a:t>3. Can you draw a new line that you think would never intersect: </a:t>
            </a:r>
            <a:endParaRPr sz="1200">
              <a:solidFill>
                <a:srgbClr val="434343"/>
              </a:solidFill>
              <a:latin typeface="Quicksand"/>
              <a:ea typeface="Quicksand"/>
              <a:cs typeface="Quicksand"/>
              <a:sym typeface="Quicksand"/>
            </a:endParaRPr>
          </a:p>
          <a:p>
            <a:pPr indent="0" lvl="0" marL="457200" rtl="0" algn="l">
              <a:spcBef>
                <a:spcPts val="1000"/>
              </a:spcBef>
              <a:spcAft>
                <a:spcPts val="0"/>
              </a:spcAft>
              <a:buNone/>
            </a:pPr>
            <a:r>
              <a:rPr lang="en" sz="1200">
                <a:solidFill>
                  <a:srgbClr val="434343"/>
                </a:solidFill>
                <a:latin typeface="Quicksand"/>
                <a:ea typeface="Quicksand"/>
                <a:cs typeface="Quicksand"/>
                <a:sym typeface="Quicksand"/>
              </a:rPr>
              <a:t>a. Line </a:t>
            </a:r>
            <a:r>
              <a:rPr i="1" lang="en" sz="1200">
                <a:solidFill>
                  <a:srgbClr val="434343"/>
                </a:solidFill>
                <a:latin typeface="Quicksand"/>
                <a:ea typeface="Quicksand"/>
                <a:cs typeface="Quicksand"/>
                <a:sym typeface="Quicksand"/>
              </a:rPr>
              <a:t>h</a:t>
            </a:r>
            <a:r>
              <a:rPr lang="en" sz="1200">
                <a:solidFill>
                  <a:srgbClr val="434343"/>
                </a:solidFill>
                <a:latin typeface="Quicksand"/>
                <a:ea typeface="Quicksand"/>
                <a:cs typeface="Quicksand"/>
                <a:sym typeface="Quicksand"/>
              </a:rPr>
              <a:t>? </a:t>
            </a:r>
            <a:endParaRPr sz="1200">
              <a:solidFill>
                <a:srgbClr val="434343"/>
              </a:solidFill>
              <a:latin typeface="Quicksand"/>
              <a:ea typeface="Quicksand"/>
              <a:cs typeface="Quicksand"/>
              <a:sym typeface="Quicksand"/>
            </a:endParaRPr>
          </a:p>
          <a:p>
            <a:pPr indent="0" lvl="0" marL="457200" rtl="0" algn="l">
              <a:spcBef>
                <a:spcPts val="1000"/>
              </a:spcBef>
              <a:spcAft>
                <a:spcPts val="0"/>
              </a:spcAft>
              <a:buNone/>
            </a:pPr>
            <a:r>
              <a:rPr lang="en" sz="1200">
                <a:solidFill>
                  <a:srgbClr val="434343"/>
                </a:solidFill>
                <a:latin typeface="Quicksand"/>
                <a:ea typeface="Quicksand"/>
                <a:cs typeface="Quicksand"/>
                <a:sym typeface="Quicksand"/>
              </a:rPr>
              <a:t>b. Line</a:t>
            </a:r>
            <a:r>
              <a:rPr i="1" lang="en" sz="1200">
                <a:solidFill>
                  <a:srgbClr val="434343"/>
                </a:solidFill>
                <a:latin typeface="Quicksand"/>
                <a:ea typeface="Quicksand"/>
                <a:cs typeface="Quicksand"/>
                <a:sym typeface="Quicksand"/>
              </a:rPr>
              <a:t>g</a:t>
            </a:r>
            <a:r>
              <a:rPr lang="en" sz="1200">
                <a:solidFill>
                  <a:srgbClr val="434343"/>
                </a:solidFill>
                <a:latin typeface="Quicksand"/>
                <a:ea typeface="Quicksand"/>
                <a:cs typeface="Quicksand"/>
                <a:sym typeface="Quicksand"/>
              </a:rPr>
              <a:t> ? </a:t>
            </a:r>
            <a:endParaRPr sz="1200">
              <a:solidFill>
                <a:srgbClr val="434343"/>
              </a:solidFill>
              <a:latin typeface="Quicksand"/>
              <a:ea typeface="Quicksand"/>
              <a:cs typeface="Quicksand"/>
              <a:sym typeface="Quicksand"/>
            </a:endParaRPr>
          </a:p>
          <a:p>
            <a:pPr indent="0" lvl="0" marL="0" rtl="0" algn="l">
              <a:spcBef>
                <a:spcPts val="1000"/>
              </a:spcBef>
              <a:spcAft>
                <a:spcPts val="0"/>
              </a:spcAft>
              <a:buNone/>
            </a:pPr>
            <a:r>
              <a:rPr lang="en" sz="1200">
                <a:solidFill>
                  <a:srgbClr val="434343"/>
                </a:solidFill>
                <a:latin typeface="Quicksand"/>
                <a:ea typeface="Quicksand"/>
                <a:cs typeface="Quicksand"/>
                <a:sym typeface="Quicksand"/>
              </a:rPr>
              <a:t>If so, draw the line. Be prepared to explain or show how you know the lines would never cross. If not, explain why it can’t be done.</a:t>
            </a:r>
            <a:endParaRPr sz="1200">
              <a:solidFill>
                <a:srgbClr val="434343"/>
              </a:solidFill>
              <a:latin typeface="Quicksand"/>
              <a:ea typeface="Quicksand"/>
              <a:cs typeface="Quicksand"/>
              <a:sym typeface="Quicksand"/>
            </a:endParaRPr>
          </a:p>
          <a:p>
            <a:pPr indent="0" lvl="0" marL="0" rtl="0" algn="l">
              <a:spcBef>
                <a:spcPts val="1000"/>
              </a:spcBef>
              <a:spcAft>
                <a:spcPts val="1000"/>
              </a:spcAft>
              <a:buNone/>
            </a:pPr>
            <a:r>
              <a:rPr lang="en" sz="1200">
                <a:solidFill>
                  <a:srgbClr val="434343"/>
                </a:solidFill>
                <a:latin typeface="Quicksand"/>
                <a:ea typeface="Quicksand"/>
                <a:cs typeface="Quicksand"/>
                <a:sym typeface="Quicksand"/>
              </a:rPr>
              <a:t>4. Here is a trapezoid. Do you think its top and bottom sides are parallel? What about its left and right sides? Explain or show how you know.</a:t>
            </a:r>
            <a:endParaRPr sz="1200">
              <a:solidFill>
                <a:srgbClr val="434343"/>
              </a:solidFill>
              <a:latin typeface="Quicksand"/>
              <a:ea typeface="Quicksand"/>
              <a:cs typeface="Quicksand"/>
              <a:sym typeface="Quicksand"/>
            </a:endParaRPr>
          </a:p>
        </p:txBody>
      </p:sp>
      <p:sp>
        <p:nvSpPr>
          <p:cNvPr id="423" name="Google Shape;423;p55"/>
          <p:cNvSpPr txBox="1"/>
          <p:nvPr/>
        </p:nvSpPr>
        <p:spPr>
          <a:xfrm>
            <a:off x="537975" y="1351475"/>
            <a:ext cx="3516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Here is another field of dots. Each dot represents a point.</a:t>
            </a:r>
            <a:endParaRPr>
              <a:latin typeface="Quicksand"/>
              <a:ea typeface="Quicksand"/>
              <a:cs typeface="Quicksand"/>
              <a:sym typeface="Quicksand"/>
            </a:endParaRPr>
          </a:p>
        </p:txBody>
      </p:sp>
      <p:pic>
        <p:nvPicPr>
          <p:cNvPr id="424" name="Google Shape;424;p55"/>
          <p:cNvPicPr preferRelativeResize="0"/>
          <p:nvPr/>
        </p:nvPicPr>
        <p:blipFill>
          <a:blip r:embed="rId3">
            <a:alphaModFix/>
          </a:blip>
          <a:stretch>
            <a:fillRect/>
          </a:stretch>
        </p:blipFill>
        <p:spPr>
          <a:xfrm>
            <a:off x="596025" y="2059963"/>
            <a:ext cx="3400500" cy="1443475"/>
          </a:xfrm>
          <a:prstGeom prst="rect">
            <a:avLst/>
          </a:prstGeom>
          <a:noFill/>
          <a:ln>
            <a:noFill/>
          </a:ln>
        </p:spPr>
      </p:pic>
      <p:pic>
        <p:nvPicPr>
          <p:cNvPr id="425" name="Google Shape;425;p55"/>
          <p:cNvPicPr preferRelativeResize="0"/>
          <p:nvPr/>
        </p:nvPicPr>
        <p:blipFill>
          <a:blip r:embed="rId4">
            <a:alphaModFix/>
          </a:blip>
          <a:stretch>
            <a:fillRect/>
          </a:stretch>
        </p:blipFill>
        <p:spPr>
          <a:xfrm>
            <a:off x="6004575" y="4251125"/>
            <a:ext cx="529775" cy="3647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56"/>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431" name="Google Shape;431;p5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32" name="Google Shape;432;p56"/>
          <p:cNvSpPr txBox="1"/>
          <p:nvPr/>
        </p:nvSpPr>
        <p:spPr>
          <a:xfrm>
            <a:off x="498600" y="418925"/>
            <a:ext cx="7444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latin typeface="Quicksand"/>
                <a:ea typeface="Quicksand"/>
                <a:cs typeface="Quicksand"/>
                <a:sym typeface="Quicksand"/>
              </a:rPr>
              <a:t>Today we learned about lines that cross—</a:t>
            </a:r>
            <a:r>
              <a:rPr b="1" lang="en" sz="2300">
                <a:latin typeface="Quicksand"/>
                <a:ea typeface="Quicksand"/>
                <a:cs typeface="Quicksand"/>
                <a:sym typeface="Quicksand"/>
              </a:rPr>
              <a:t>intersecting lines</a:t>
            </a:r>
            <a:r>
              <a:rPr lang="en" sz="2300">
                <a:latin typeface="Quicksand"/>
                <a:ea typeface="Quicksand"/>
                <a:cs typeface="Quicksand"/>
                <a:sym typeface="Quicksand"/>
              </a:rPr>
              <a:t>—and lines that never do—</a:t>
            </a:r>
            <a:r>
              <a:rPr b="1" lang="en" sz="2300">
                <a:latin typeface="Quicksand"/>
                <a:ea typeface="Quicksand"/>
                <a:cs typeface="Quicksand"/>
                <a:sym typeface="Quicksand"/>
              </a:rPr>
              <a:t>parallel lines</a:t>
            </a:r>
            <a:r>
              <a:rPr lang="en" sz="2300">
                <a:latin typeface="Quicksand"/>
                <a:ea typeface="Quicksand"/>
                <a:cs typeface="Quicksand"/>
                <a:sym typeface="Quicksand"/>
              </a:rPr>
              <a:t>.</a:t>
            </a:r>
            <a:endParaRPr sz="2300">
              <a:latin typeface="Quicksand"/>
              <a:ea typeface="Quicksand"/>
              <a:cs typeface="Quicksand"/>
              <a:sym typeface="Quicksand"/>
            </a:endParaRPr>
          </a:p>
        </p:txBody>
      </p:sp>
      <p:pic>
        <p:nvPicPr>
          <p:cNvPr id="433" name="Google Shape;433;p56"/>
          <p:cNvPicPr preferRelativeResize="0"/>
          <p:nvPr/>
        </p:nvPicPr>
        <p:blipFill rotWithShape="1">
          <a:blip r:embed="rId3">
            <a:alphaModFix/>
          </a:blip>
          <a:srcRect b="0" l="21370" r="22481" t="0"/>
          <a:stretch/>
        </p:blipFill>
        <p:spPr>
          <a:xfrm rot="405780">
            <a:off x="6496685" y="2115172"/>
            <a:ext cx="1796807" cy="2012708"/>
          </a:xfrm>
          <a:prstGeom prst="rect">
            <a:avLst/>
          </a:prstGeom>
          <a:noFill/>
          <a:ln>
            <a:noFill/>
          </a:ln>
        </p:spPr>
      </p:pic>
      <p:pic>
        <p:nvPicPr>
          <p:cNvPr id="434" name="Google Shape;434;p56"/>
          <p:cNvPicPr preferRelativeResize="0"/>
          <p:nvPr/>
        </p:nvPicPr>
        <p:blipFill>
          <a:blip r:embed="rId4">
            <a:alphaModFix/>
          </a:blip>
          <a:stretch>
            <a:fillRect/>
          </a:stretch>
        </p:blipFill>
        <p:spPr>
          <a:xfrm>
            <a:off x="874075" y="1681163"/>
            <a:ext cx="1076325" cy="1781175"/>
          </a:xfrm>
          <a:prstGeom prst="rect">
            <a:avLst/>
          </a:prstGeom>
          <a:noFill/>
          <a:ln>
            <a:noFill/>
          </a:ln>
        </p:spPr>
      </p:pic>
      <p:sp>
        <p:nvSpPr>
          <p:cNvPr id="435" name="Google Shape;435;p56"/>
          <p:cNvSpPr txBox="1"/>
          <p:nvPr/>
        </p:nvSpPr>
        <p:spPr>
          <a:xfrm>
            <a:off x="2256850" y="2016375"/>
            <a:ext cx="4290600" cy="9234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Are these two line segments parallel?</a:t>
            </a:r>
            <a:endParaRPr sz="1600">
              <a:latin typeface="Quicksand"/>
              <a:ea typeface="Quicksand"/>
              <a:cs typeface="Quicksand"/>
              <a:sym typeface="Quicksand"/>
            </a:endParaRPr>
          </a:p>
          <a:p>
            <a:pPr indent="0" lvl="0" marL="457200" rtl="0" algn="l">
              <a:spcBef>
                <a:spcPts val="0"/>
              </a:spcBef>
              <a:spcAft>
                <a:spcPts val="0"/>
              </a:spcAft>
              <a:buNone/>
            </a:pPr>
            <a:r>
              <a:t/>
            </a:r>
            <a:endParaRPr sz="1600">
              <a:latin typeface="Quicksand"/>
              <a:ea typeface="Quicksand"/>
              <a:cs typeface="Quicksand"/>
              <a:sym typeface="Quicksand"/>
            </a:endParaRPr>
          </a:p>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How do we know for sure?</a:t>
            </a:r>
            <a:endParaRPr sz="1600">
              <a:latin typeface="Quicksand"/>
              <a:ea typeface="Quicksand"/>
              <a:cs typeface="Quicksand"/>
              <a:sym typeface="Quicksan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57"/>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441" name="Google Shape;441;p5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42" name="Google Shape;442;p57"/>
          <p:cNvSpPr txBox="1"/>
          <p:nvPr/>
        </p:nvSpPr>
        <p:spPr>
          <a:xfrm>
            <a:off x="498600" y="418925"/>
            <a:ext cx="7444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latin typeface="Quicksand"/>
                <a:ea typeface="Quicksand"/>
                <a:cs typeface="Quicksand"/>
                <a:sym typeface="Quicksand"/>
              </a:rPr>
              <a:t>Today we learned about lines that cross—</a:t>
            </a:r>
            <a:r>
              <a:rPr b="1" lang="en" sz="2300">
                <a:latin typeface="Quicksand"/>
                <a:ea typeface="Quicksand"/>
                <a:cs typeface="Quicksand"/>
                <a:sym typeface="Quicksand"/>
              </a:rPr>
              <a:t>intersecting lines</a:t>
            </a:r>
            <a:r>
              <a:rPr lang="en" sz="2300">
                <a:latin typeface="Quicksand"/>
                <a:ea typeface="Quicksand"/>
                <a:cs typeface="Quicksand"/>
                <a:sym typeface="Quicksand"/>
              </a:rPr>
              <a:t>—and lines that never do—</a:t>
            </a:r>
            <a:r>
              <a:rPr b="1" lang="en" sz="2300">
                <a:latin typeface="Quicksand"/>
                <a:ea typeface="Quicksand"/>
                <a:cs typeface="Quicksand"/>
                <a:sym typeface="Quicksand"/>
              </a:rPr>
              <a:t>parallel lines</a:t>
            </a:r>
            <a:r>
              <a:rPr lang="en" sz="2300">
                <a:latin typeface="Quicksand"/>
                <a:ea typeface="Quicksand"/>
                <a:cs typeface="Quicksand"/>
                <a:sym typeface="Quicksand"/>
              </a:rPr>
              <a:t>.</a:t>
            </a:r>
            <a:endParaRPr sz="2300">
              <a:latin typeface="Quicksand"/>
              <a:ea typeface="Quicksand"/>
              <a:cs typeface="Quicksand"/>
              <a:sym typeface="Quicksand"/>
            </a:endParaRPr>
          </a:p>
        </p:txBody>
      </p:sp>
      <p:pic>
        <p:nvPicPr>
          <p:cNvPr id="443" name="Google Shape;443;p57"/>
          <p:cNvPicPr preferRelativeResize="0"/>
          <p:nvPr/>
        </p:nvPicPr>
        <p:blipFill rotWithShape="1">
          <a:blip r:embed="rId3">
            <a:alphaModFix/>
          </a:blip>
          <a:srcRect b="0" l="21370" r="22481" t="0"/>
          <a:stretch/>
        </p:blipFill>
        <p:spPr>
          <a:xfrm rot="405780">
            <a:off x="6496685" y="2115172"/>
            <a:ext cx="1796807" cy="2012708"/>
          </a:xfrm>
          <a:prstGeom prst="rect">
            <a:avLst/>
          </a:prstGeom>
          <a:noFill/>
          <a:ln>
            <a:noFill/>
          </a:ln>
        </p:spPr>
      </p:pic>
      <p:sp>
        <p:nvSpPr>
          <p:cNvPr id="444" name="Google Shape;444;p57"/>
          <p:cNvSpPr txBox="1"/>
          <p:nvPr/>
        </p:nvSpPr>
        <p:spPr>
          <a:xfrm>
            <a:off x="2256850" y="2016375"/>
            <a:ext cx="4290600" cy="11697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Are these lines parallel?</a:t>
            </a:r>
            <a:endParaRPr sz="1600">
              <a:latin typeface="Quicksand"/>
              <a:ea typeface="Quicksand"/>
              <a:cs typeface="Quicksand"/>
              <a:sym typeface="Quicksand"/>
            </a:endParaRPr>
          </a:p>
          <a:p>
            <a:pPr indent="0" lvl="0" marL="457200" rtl="0" algn="l">
              <a:spcBef>
                <a:spcPts val="0"/>
              </a:spcBef>
              <a:spcAft>
                <a:spcPts val="0"/>
              </a:spcAft>
              <a:buNone/>
            </a:pPr>
            <a:r>
              <a:t/>
            </a:r>
            <a:endParaRPr sz="1600">
              <a:latin typeface="Quicksand"/>
              <a:ea typeface="Quicksand"/>
              <a:cs typeface="Quicksand"/>
              <a:sym typeface="Quicksand"/>
            </a:endParaRPr>
          </a:p>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How might we check to see if the lines are parallel or intersecting?</a:t>
            </a:r>
            <a:endParaRPr sz="1600">
              <a:latin typeface="Quicksand"/>
              <a:ea typeface="Quicksand"/>
              <a:cs typeface="Quicksand"/>
              <a:sym typeface="Quicksand"/>
            </a:endParaRPr>
          </a:p>
        </p:txBody>
      </p:sp>
      <p:pic>
        <p:nvPicPr>
          <p:cNvPr id="445" name="Google Shape;445;p57"/>
          <p:cNvPicPr preferRelativeResize="0"/>
          <p:nvPr/>
        </p:nvPicPr>
        <p:blipFill>
          <a:blip r:embed="rId4">
            <a:alphaModFix/>
          </a:blip>
          <a:stretch>
            <a:fillRect/>
          </a:stretch>
        </p:blipFill>
        <p:spPr>
          <a:xfrm>
            <a:off x="834675" y="1929225"/>
            <a:ext cx="1507975" cy="12850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58"/>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451" name="Google Shape;451;p5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52" name="Google Shape;452;p58"/>
          <p:cNvSpPr txBox="1"/>
          <p:nvPr/>
        </p:nvSpPr>
        <p:spPr>
          <a:xfrm>
            <a:off x="498600" y="418925"/>
            <a:ext cx="7444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latin typeface="Quicksand"/>
                <a:ea typeface="Quicksand"/>
                <a:cs typeface="Quicksand"/>
                <a:sym typeface="Quicksand"/>
              </a:rPr>
              <a:t>Today we learned about lines that cross—</a:t>
            </a:r>
            <a:r>
              <a:rPr b="1" lang="en" sz="2300">
                <a:latin typeface="Quicksand"/>
                <a:ea typeface="Quicksand"/>
                <a:cs typeface="Quicksand"/>
                <a:sym typeface="Quicksand"/>
              </a:rPr>
              <a:t>intersecting lines</a:t>
            </a:r>
            <a:r>
              <a:rPr lang="en" sz="2300">
                <a:latin typeface="Quicksand"/>
                <a:ea typeface="Quicksand"/>
                <a:cs typeface="Quicksand"/>
                <a:sym typeface="Quicksand"/>
              </a:rPr>
              <a:t>—and lines that never do—</a:t>
            </a:r>
            <a:r>
              <a:rPr b="1" lang="en" sz="2300">
                <a:latin typeface="Quicksand"/>
                <a:ea typeface="Quicksand"/>
                <a:cs typeface="Quicksand"/>
                <a:sym typeface="Quicksand"/>
              </a:rPr>
              <a:t>parallel lines</a:t>
            </a:r>
            <a:r>
              <a:rPr lang="en" sz="2300">
                <a:latin typeface="Quicksand"/>
                <a:ea typeface="Quicksand"/>
                <a:cs typeface="Quicksand"/>
                <a:sym typeface="Quicksand"/>
              </a:rPr>
              <a:t>.</a:t>
            </a:r>
            <a:endParaRPr sz="2300">
              <a:latin typeface="Quicksand"/>
              <a:ea typeface="Quicksand"/>
              <a:cs typeface="Quicksand"/>
              <a:sym typeface="Quicksand"/>
            </a:endParaRPr>
          </a:p>
        </p:txBody>
      </p:sp>
      <p:pic>
        <p:nvPicPr>
          <p:cNvPr id="453" name="Google Shape;453;p58"/>
          <p:cNvPicPr preferRelativeResize="0"/>
          <p:nvPr/>
        </p:nvPicPr>
        <p:blipFill rotWithShape="1">
          <a:blip r:embed="rId3">
            <a:alphaModFix/>
          </a:blip>
          <a:srcRect b="0" l="21370" r="22481" t="0"/>
          <a:stretch/>
        </p:blipFill>
        <p:spPr>
          <a:xfrm rot="405780">
            <a:off x="6496685" y="2115172"/>
            <a:ext cx="1796807" cy="2012708"/>
          </a:xfrm>
          <a:prstGeom prst="rect">
            <a:avLst/>
          </a:prstGeom>
          <a:noFill/>
          <a:ln>
            <a:noFill/>
          </a:ln>
        </p:spPr>
      </p:pic>
      <p:sp>
        <p:nvSpPr>
          <p:cNvPr id="454" name="Google Shape;454;p58"/>
          <p:cNvSpPr txBox="1"/>
          <p:nvPr/>
        </p:nvSpPr>
        <p:spPr>
          <a:xfrm>
            <a:off x="590450" y="2823725"/>
            <a:ext cx="5793900" cy="19086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You are learning many new mathematical terms in this unit. To help you visualize and remember these words, let’s create a personal illustrated word wall.</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Add the new vocabulary words from the past two lessons to your word wall—one box for each word. Write the definition of each term in your own words, and add a sketch to illustrate its meaning..</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Take a few minutes to do so now.</a:t>
            </a:r>
            <a:endParaRPr>
              <a:latin typeface="Quicksand"/>
              <a:ea typeface="Quicksand"/>
              <a:cs typeface="Quicksand"/>
              <a:sym typeface="Quicksand"/>
            </a:endParaRPr>
          </a:p>
        </p:txBody>
      </p:sp>
      <p:pic>
        <p:nvPicPr>
          <p:cNvPr id="455" name="Google Shape;455;p58"/>
          <p:cNvPicPr preferRelativeResize="0"/>
          <p:nvPr/>
        </p:nvPicPr>
        <p:blipFill>
          <a:blip r:embed="rId4">
            <a:alphaModFix/>
          </a:blip>
          <a:stretch>
            <a:fillRect/>
          </a:stretch>
        </p:blipFill>
        <p:spPr>
          <a:xfrm>
            <a:off x="1713825" y="1422775"/>
            <a:ext cx="3129030" cy="11589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459" name="Shape 459"/>
        <p:cNvGrpSpPr/>
        <p:nvPr/>
      </p:nvGrpSpPr>
      <p:grpSpPr>
        <a:xfrm>
          <a:off x="0" y="0"/>
          <a:ext cx="0" cy="0"/>
          <a:chOff x="0" y="0"/>
          <a:chExt cx="0" cy="0"/>
        </a:xfrm>
      </p:grpSpPr>
      <p:sp>
        <p:nvSpPr>
          <p:cNvPr id="460" name="Google Shape;460;p59"/>
          <p:cNvSpPr txBox="1"/>
          <p:nvPr>
            <p:ph type="ctrTitle"/>
          </p:nvPr>
        </p:nvSpPr>
        <p:spPr>
          <a:xfrm>
            <a:off x="1299650" y="1421600"/>
            <a:ext cx="6889500" cy="12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solidFill>
                  <a:srgbClr val="434343"/>
                </a:solidFill>
                <a:latin typeface="Hepta Slab"/>
                <a:ea typeface="Hepta Slab"/>
                <a:cs typeface="Hepta Slab"/>
                <a:sym typeface="Hepta Slab"/>
              </a:rPr>
              <a:t>Points and Lines </a:t>
            </a:r>
            <a:endParaRPr sz="35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500">
                <a:solidFill>
                  <a:srgbClr val="434343"/>
                </a:solidFill>
                <a:latin typeface="Hepta Slab"/>
                <a:ea typeface="Hepta Slab"/>
                <a:cs typeface="Hepta Slab"/>
                <a:sym typeface="Hepta Slab"/>
              </a:rPr>
              <a:t>All Around</a:t>
            </a:r>
            <a:endParaRPr sz="1100">
              <a:solidFill>
                <a:srgbClr val="434343"/>
              </a:solidFill>
              <a:latin typeface="Hepta Slab"/>
              <a:ea typeface="Hepta Slab"/>
              <a:cs typeface="Hepta Slab"/>
              <a:sym typeface="Hepta Slab"/>
            </a:endParaRPr>
          </a:p>
        </p:txBody>
      </p:sp>
      <p:sp>
        <p:nvSpPr>
          <p:cNvPr id="461" name="Google Shape;461;p59"/>
          <p:cNvSpPr txBox="1"/>
          <p:nvPr/>
        </p:nvSpPr>
        <p:spPr>
          <a:xfrm>
            <a:off x="2945800" y="2514175"/>
            <a:ext cx="6993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parallel and intersecting lines all around us.</a:t>
            </a:r>
            <a:endParaRPr>
              <a:latin typeface="Quicksand"/>
              <a:ea typeface="Quicksand"/>
              <a:cs typeface="Quicksand"/>
              <a:sym typeface="Quicksand"/>
            </a:endParaRPr>
          </a:p>
        </p:txBody>
      </p:sp>
      <p:sp>
        <p:nvSpPr>
          <p:cNvPr id="462" name="Google Shape;462;p59"/>
          <p:cNvSpPr/>
          <p:nvPr/>
        </p:nvSpPr>
        <p:spPr>
          <a:xfrm>
            <a:off x="2453102" y="25141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59"/>
          <p:cNvSpPr txBox="1"/>
          <p:nvPr/>
        </p:nvSpPr>
        <p:spPr>
          <a:xfrm>
            <a:off x="0" y="4834325"/>
            <a:ext cx="34410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4.G.A.1</a:t>
            </a:r>
            <a:endParaRPr sz="1100">
              <a:latin typeface="Quicksand"/>
              <a:ea typeface="Quicksand"/>
              <a:cs typeface="Quicksand"/>
              <a:sym typeface="Quicksand"/>
            </a:endParaRPr>
          </a:p>
        </p:txBody>
      </p:sp>
      <p:sp>
        <p:nvSpPr>
          <p:cNvPr id="464" name="Google Shape;464;p59"/>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4</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68" name="Shape 468"/>
        <p:cNvGrpSpPr/>
        <p:nvPr/>
      </p:nvGrpSpPr>
      <p:grpSpPr>
        <a:xfrm>
          <a:off x="0" y="0"/>
          <a:ext cx="0" cy="0"/>
          <a:chOff x="0" y="0"/>
          <a:chExt cx="0" cy="0"/>
        </a:xfrm>
      </p:grpSpPr>
      <p:sp>
        <p:nvSpPr>
          <p:cNvPr id="469" name="Google Shape;469;p60"/>
          <p:cNvSpPr txBox="1"/>
          <p:nvPr>
            <p:ph type="ctrTitle"/>
          </p:nvPr>
        </p:nvSpPr>
        <p:spPr>
          <a:xfrm>
            <a:off x="655075" y="306450"/>
            <a:ext cx="8224800" cy="653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300">
                <a:solidFill>
                  <a:srgbClr val="595959"/>
                </a:solidFill>
                <a:latin typeface="Hepta Slab"/>
                <a:ea typeface="Hepta Slab"/>
                <a:cs typeface="Hepta Slab"/>
                <a:sym typeface="Hepta Slab"/>
              </a:rPr>
              <a:t>Which One Doesn’t Belong: Four-Sided Shapes</a:t>
            </a:r>
            <a:endParaRPr b="0" sz="2300">
              <a:solidFill>
                <a:srgbClr val="595959"/>
              </a:solidFill>
              <a:latin typeface="Hepta Slab"/>
              <a:ea typeface="Hepta Slab"/>
              <a:cs typeface="Hepta Slab"/>
              <a:sym typeface="Hepta Slab"/>
            </a:endParaRPr>
          </a:p>
        </p:txBody>
      </p:sp>
      <p:sp>
        <p:nvSpPr>
          <p:cNvPr id="470" name="Google Shape;470;p6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471" name="Google Shape;471;p60"/>
          <p:cNvPicPr preferRelativeResize="0"/>
          <p:nvPr/>
        </p:nvPicPr>
        <p:blipFill>
          <a:blip r:embed="rId3">
            <a:alphaModFix/>
          </a:blip>
          <a:stretch>
            <a:fillRect/>
          </a:stretch>
        </p:blipFill>
        <p:spPr>
          <a:xfrm>
            <a:off x="559175" y="1626025"/>
            <a:ext cx="7847825" cy="23234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61"/>
          <p:cNvSpPr txBox="1"/>
          <p:nvPr>
            <p:ph type="ctrTitle"/>
          </p:nvPr>
        </p:nvSpPr>
        <p:spPr>
          <a:xfrm>
            <a:off x="268325" y="8103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Spotting Lines and Segments</a:t>
            </a:r>
            <a:endParaRPr b="0" sz="2700">
              <a:solidFill>
                <a:srgbClr val="595959"/>
              </a:solidFill>
              <a:latin typeface="Hepta Slab"/>
              <a:ea typeface="Hepta Slab"/>
              <a:cs typeface="Hepta Slab"/>
              <a:sym typeface="Hepta Slab"/>
            </a:endParaRPr>
          </a:p>
        </p:txBody>
      </p:sp>
      <p:sp>
        <p:nvSpPr>
          <p:cNvPr id="477" name="Google Shape;477;p6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78" name="Google Shape;478;p6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79" name="Google Shape;479;p61"/>
          <p:cNvSpPr txBox="1"/>
          <p:nvPr/>
        </p:nvSpPr>
        <p:spPr>
          <a:xfrm>
            <a:off x="570400" y="1108750"/>
            <a:ext cx="31428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1. Here is a map of a neighborhood in Staten Island, New York.</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pic>
        <p:nvPicPr>
          <p:cNvPr id="480" name="Google Shape;480;p61"/>
          <p:cNvPicPr preferRelativeResize="0"/>
          <p:nvPr/>
        </p:nvPicPr>
        <p:blipFill>
          <a:blip r:embed="rId3">
            <a:alphaModFix/>
          </a:blip>
          <a:stretch>
            <a:fillRect/>
          </a:stretch>
        </p:blipFill>
        <p:spPr>
          <a:xfrm>
            <a:off x="1010863" y="1808900"/>
            <a:ext cx="2261875" cy="2740875"/>
          </a:xfrm>
          <a:prstGeom prst="rect">
            <a:avLst/>
          </a:prstGeom>
          <a:noFill/>
          <a:ln>
            <a:noFill/>
          </a:ln>
        </p:spPr>
      </p:pic>
      <p:sp>
        <p:nvSpPr>
          <p:cNvPr id="481" name="Google Shape;481;p61"/>
          <p:cNvSpPr txBox="1"/>
          <p:nvPr/>
        </p:nvSpPr>
        <p:spPr>
          <a:xfrm>
            <a:off x="3949475" y="1808900"/>
            <a:ext cx="45399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On the map, find and label the following items: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4 line segments of different lengths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3 pairs of parallel lines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2 pairs of lines that are not parallel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(Consider using different colors for the different types of lines.)</a:t>
            </a:r>
            <a:endParaRPr>
              <a:latin typeface="Quicksand"/>
              <a:ea typeface="Quicksand"/>
              <a:cs typeface="Quicksand"/>
              <a:sym typeface="Quicksan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62"/>
          <p:cNvSpPr txBox="1"/>
          <p:nvPr>
            <p:ph type="ctrTitle"/>
          </p:nvPr>
        </p:nvSpPr>
        <p:spPr>
          <a:xfrm>
            <a:off x="268325" y="8103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Spotting Lines and Segments</a:t>
            </a:r>
            <a:endParaRPr b="0" sz="2700">
              <a:solidFill>
                <a:srgbClr val="595959"/>
              </a:solidFill>
              <a:latin typeface="Hepta Slab"/>
              <a:ea typeface="Hepta Slab"/>
              <a:cs typeface="Hepta Slab"/>
              <a:sym typeface="Hepta Slab"/>
            </a:endParaRPr>
          </a:p>
        </p:txBody>
      </p:sp>
      <p:sp>
        <p:nvSpPr>
          <p:cNvPr id="487" name="Google Shape;487;p6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88" name="Google Shape;488;p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89" name="Google Shape;489;p62"/>
          <p:cNvSpPr txBox="1"/>
          <p:nvPr/>
        </p:nvSpPr>
        <p:spPr>
          <a:xfrm>
            <a:off x="1884578" y="2228775"/>
            <a:ext cx="58044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In the words WHALE and JOY, which letter has: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457200" rtl="0" algn="l">
              <a:spcBef>
                <a:spcPts val="0"/>
              </a:spcBef>
              <a:spcAft>
                <a:spcPts val="0"/>
              </a:spcAft>
              <a:buNone/>
            </a:pPr>
            <a:r>
              <a:rPr lang="en" sz="1600">
                <a:latin typeface="Quicksand"/>
                <a:ea typeface="Quicksand"/>
                <a:cs typeface="Quicksand"/>
                <a:sym typeface="Quicksand"/>
              </a:rPr>
              <a:t>a. No parallel segments? __________________ </a:t>
            </a:r>
            <a:endParaRPr sz="1600">
              <a:latin typeface="Quicksand"/>
              <a:ea typeface="Quicksand"/>
              <a:cs typeface="Quicksand"/>
              <a:sym typeface="Quicksand"/>
            </a:endParaRPr>
          </a:p>
          <a:p>
            <a:pPr indent="0" lvl="0" marL="457200" rtl="0" algn="l">
              <a:spcBef>
                <a:spcPts val="0"/>
              </a:spcBef>
              <a:spcAft>
                <a:spcPts val="0"/>
              </a:spcAft>
              <a:buNone/>
            </a:pPr>
            <a:r>
              <a:t/>
            </a:r>
            <a:endParaRPr sz="1600">
              <a:latin typeface="Quicksand"/>
              <a:ea typeface="Quicksand"/>
              <a:cs typeface="Quicksand"/>
              <a:sym typeface="Quicksand"/>
            </a:endParaRPr>
          </a:p>
          <a:p>
            <a:pPr indent="0" lvl="0" marL="457200" rtl="0" algn="l">
              <a:spcBef>
                <a:spcPts val="0"/>
              </a:spcBef>
              <a:spcAft>
                <a:spcPts val="0"/>
              </a:spcAft>
              <a:buNone/>
            </a:pPr>
            <a:r>
              <a:rPr lang="en" sz="1600">
                <a:latin typeface="Quicksand"/>
                <a:ea typeface="Quicksand"/>
                <a:cs typeface="Quicksand"/>
                <a:sym typeface="Quicksand"/>
              </a:rPr>
              <a:t>b. Exactly one pair of parallel segments? ________ </a:t>
            </a:r>
            <a:endParaRPr sz="1600">
              <a:latin typeface="Quicksand"/>
              <a:ea typeface="Quicksand"/>
              <a:cs typeface="Quicksand"/>
              <a:sym typeface="Quicksand"/>
            </a:endParaRPr>
          </a:p>
          <a:p>
            <a:pPr indent="0" lvl="0" marL="457200" rtl="0" algn="l">
              <a:spcBef>
                <a:spcPts val="0"/>
              </a:spcBef>
              <a:spcAft>
                <a:spcPts val="0"/>
              </a:spcAft>
              <a:buNone/>
            </a:pPr>
            <a:r>
              <a:t/>
            </a:r>
            <a:endParaRPr sz="1600">
              <a:latin typeface="Quicksand"/>
              <a:ea typeface="Quicksand"/>
              <a:cs typeface="Quicksand"/>
              <a:sym typeface="Quicksand"/>
            </a:endParaRPr>
          </a:p>
          <a:p>
            <a:pPr indent="0" lvl="0" marL="457200" rtl="0" algn="l">
              <a:spcBef>
                <a:spcPts val="0"/>
              </a:spcBef>
              <a:spcAft>
                <a:spcPts val="0"/>
              </a:spcAft>
              <a:buNone/>
            </a:pPr>
            <a:r>
              <a:rPr lang="en" sz="1600">
                <a:latin typeface="Quicksand"/>
                <a:ea typeface="Quicksand"/>
                <a:cs typeface="Quicksand"/>
                <a:sym typeface="Quicksand"/>
              </a:rPr>
              <a:t>c. More than one pair of parallel segments? ______ </a:t>
            </a:r>
            <a:endParaRPr sz="1600">
              <a:latin typeface="Quicksand"/>
              <a:ea typeface="Quicksand"/>
              <a:cs typeface="Quicksand"/>
              <a:sym typeface="Quicksand"/>
            </a:endParaRPr>
          </a:p>
          <a:p>
            <a:pPr indent="0" lvl="0" marL="457200" rtl="0" algn="l">
              <a:spcBef>
                <a:spcPts val="0"/>
              </a:spcBef>
              <a:spcAft>
                <a:spcPts val="0"/>
              </a:spcAft>
              <a:buNone/>
            </a:pPr>
            <a:r>
              <a:t/>
            </a:r>
            <a:endParaRPr sz="1600">
              <a:latin typeface="Quicksand"/>
              <a:ea typeface="Quicksand"/>
              <a:cs typeface="Quicksand"/>
              <a:sym typeface="Quicksand"/>
            </a:endParaRPr>
          </a:p>
          <a:p>
            <a:pPr indent="0" lvl="0" marL="457200" rtl="0" algn="l">
              <a:spcBef>
                <a:spcPts val="0"/>
              </a:spcBef>
              <a:spcAft>
                <a:spcPts val="0"/>
              </a:spcAft>
              <a:buNone/>
            </a:pPr>
            <a:r>
              <a:rPr lang="en" sz="1600">
                <a:latin typeface="Quicksand"/>
                <a:ea typeface="Quicksand"/>
                <a:cs typeface="Quicksand"/>
                <a:sym typeface="Quicksand"/>
              </a:rPr>
              <a:t>d. Only one segment? ____________________</a:t>
            </a:r>
            <a:endParaRPr sz="1600">
              <a:latin typeface="Quicksand"/>
              <a:ea typeface="Quicksand"/>
              <a:cs typeface="Quicksand"/>
              <a:sym typeface="Quicksand"/>
            </a:endParaRPr>
          </a:p>
        </p:txBody>
      </p:sp>
      <p:pic>
        <p:nvPicPr>
          <p:cNvPr id="490" name="Google Shape;490;p62"/>
          <p:cNvPicPr preferRelativeResize="0"/>
          <p:nvPr/>
        </p:nvPicPr>
        <p:blipFill>
          <a:blip r:embed="rId3">
            <a:alphaModFix/>
          </a:blip>
          <a:stretch>
            <a:fillRect/>
          </a:stretch>
        </p:blipFill>
        <p:spPr>
          <a:xfrm>
            <a:off x="2632275" y="1380981"/>
            <a:ext cx="3644675" cy="66266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63"/>
          <p:cNvSpPr txBox="1"/>
          <p:nvPr>
            <p:ph type="ctrTitle"/>
          </p:nvPr>
        </p:nvSpPr>
        <p:spPr>
          <a:xfrm>
            <a:off x="268325" y="8103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Drawing and Designing with Lines</a:t>
            </a:r>
            <a:endParaRPr b="0" sz="2700">
              <a:solidFill>
                <a:srgbClr val="595959"/>
              </a:solidFill>
              <a:latin typeface="Hepta Slab"/>
              <a:ea typeface="Hepta Slab"/>
              <a:cs typeface="Hepta Slab"/>
              <a:sym typeface="Hepta Slab"/>
            </a:endParaRPr>
          </a:p>
        </p:txBody>
      </p:sp>
      <p:sp>
        <p:nvSpPr>
          <p:cNvPr id="496" name="Google Shape;496;p6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97" name="Google Shape;497;p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98" name="Google Shape;498;p63"/>
          <p:cNvSpPr txBox="1"/>
          <p:nvPr/>
        </p:nvSpPr>
        <p:spPr>
          <a:xfrm>
            <a:off x="567425" y="1315200"/>
            <a:ext cx="7869600" cy="242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1. Draw a sketch of a part of our classroom and be sure to include: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457200" rtl="0" algn="l">
              <a:spcBef>
                <a:spcPts val="0"/>
              </a:spcBef>
              <a:spcAft>
                <a:spcPts val="0"/>
              </a:spcAft>
              <a:buNone/>
            </a:pPr>
            <a:r>
              <a:rPr lang="en" sz="1600">
                <a:latin typeface="Quicksand"/>
                <a:ea typeface="Quicksand"/>
                <a:cs typeface="Quicksand"/>
                <a:sym typeface="Quicksand"/>
              </a:rPr>
              <a:t>a. at least 3 pairs of parallel lines </a:t>
            </a:r>
            <a:endParaRPr sz="1600">
              <a:latin typeface="Quicksand"/>
              <a:ea typeface="Quicksand"/>
              <a:cs typeface="Quicksand"/>
              <a:sym typeface="Quicksand"/>
            </a:endParaRPr>
          </a:p>
          <a:p>
            <a:pPr indent="0" lvl="0" marL="457200" rtl="0" algn="l">
              <a:spcBef>
                <a:spcPts val="1000"/>
              </a:spcBef>
              <a:spcAft>
                <a:spcPts val="0"/>
              </a:spcAft>
              <a:buNone/>
            </a:pPr>
            <a:r>
              <a:rPr lang="en" sz="1600">
                <a:latin typeface="Quicksand"/>
                <a:ea typeface="Quicksand"/>
                <a:cs typeface="Quicksand"/>
                <a:sym typeface="Quicksand"/>
              </a:rPr>
              <a:t>b. intersecting lines that make square corners </a:t>
            </a:r>
            <a:endParaRPr sz="1600">
              <a:latin typeface="Quicksand"/>
              <a:ea typeface="Quicksand"/>
              <a:cs typeface="Quicksand"/>
              <a:sym typeface="Quicksand"/>
            </a:endParaRPr>
          </a:p>
          <a:p>
            <a:pPr indent="0" lvl="0" marL="457200" rtl="0" algn="l">
              <a:spcBef>
                <a:spcPts val="1000"/>
              </a:spcBef>
              <a:spcAft>
                <a:spcPts val="0"/>
              </a:spcAft>
              <a:buNone/>
            </a:pPr>
            <a:r>
              <a:rPr lang="en" sz="1600">
                <a:latin typeface="Quicksand"/>
                <a:ea typeface="Quicksand"/>
                <a:cs typeface="Quicksand"/>
                <a:sym typeface="Quicksand"/>
              </a:rPr>
              <a:t>c. intersecting lines that don’t make square corners</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1000"/>
              </a:spcAft>
              <a:buNone/>
            </a:pPr>
            <a:r>
              <a:rPr lang="en" sz="1600">
                <a:latin typeface="Quicksand"/>
                <a:ea typeface="Quicksand"/>
                <a:cs typeface="Quicksand"/>
                <a:sym typeface="Quicksand"/>
              </a:rPr>
              <a:t>Trade sketches with a partner and find the specified lines in each other’s sketches.</a:t>
            </a:r>
            <a:endParaRPr sz="1600">
              <a:latin typeface="Quicksand"/>
              <a:ea typeface="Quicksand"/>
              <a:cs typeface="Quicksand"/>
              <a:sym typeface="Quicksan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64"/>
          <p:cNvSpPr txBox="1"/>
          <p:nvPr>
            <p:ph type="ctrTitle"/>
          </p:nvPr>
        </p:nvSpPr>
        <p:spPr>
          <a:xfrm>
            <a:off x="268325" y="8103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Drawing and Designing with Lines</a:t>
            </a:r>
            <a:endParaRPr b="0" sz="2700">
              <a:solidFill>
                <a:srgbClr val="595959"/>
              </a:solidFill>
              <a:latin typeface="Hepta Slab"/>
              <a:ea typeface="Hepta Slab"/>
              <a:cs typeface="Hepta Slab"/>
              <a:sym typeface="Hepta Slab"/>
            </a:endParaRPr>
          </a:p>
        </p:txBody>
      </p:sp>
      <p:sp>
        <p:nvSpPr>
          <p:cNvPr id="504" name="Google Shape;504;p6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05" name="Google Shape;505;p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06" name="Google Shape;506;p64"/>
          <p:cNvSpPr txBox="1"/>
          <p:nvPr/>
        </p:nvSpPr>
        <p:spPr>
          <a:xfrm>
            <a:off x="567425" y="1315200"/>
            <a:ext cx="7869600" cy="3299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2. Here are some symbols and logos that you may recognize. All of them have intersecting and parallel segments.</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Design a logo with at least 8 parallel segments and 8 intersecting segments. </a:t>
            </a:r>
            <a:endParaRPr sz="1600">
              <a:latin typeface="Quicksand"/>
              <a:ea typeface="Quicksand"/>
              <a:cs typeface="Quicksand"/>
              <a:sym typeface="Quicksand"/>
            </a:endParaRPr>
          </a:p>
          <a:p>
            <a:pPr indent="0" lvl="0" marL="0" rtl="0" algn="l">
              <a:spcBef>
                <a:spcPts val="1000"/>
              </a:spcBef>
              <a:spcAft>
                <a:spcPts val="1000"/>
              </a:spcAft>
              <a:buNone/>
            </a:pPr>
            <a:r>
              <a:rPr lang="en" sz="1600">
                <a:latin typeface="Quicksand"/>
                <a:ea typeface="Quicksand"/>
                <a:cs typeface="Quicksand"/>
                <a:sym typeface="Quicksand"/>
              </a:rPr>
              <a:t>Use a ruler for any straight parts of your logo.</a:t>
            </a:r>
            <a:endParaRPr sz="1600">
              <a:latin typeface="Quicksand"/>
              <a:ea typeface="Quicksand"/>
              <a:cs typeface="Quicksand"/>
              <a:sym typeface="Quicksand"/>
            </a:endParaRPr>
          </a:p>
        </p:txBody>
      </p:sp>
      <p:pic>
        <p:nvPicPr>
          <p:cNvPr id="507" name="Google Shape;507;p64"/>
          <p:cNvPicPr preferRelativeResize="0"/>
          <p:nvPr/>
        </p:nvPicPr>
        <p:blipFill>
          <a:blip r:embed="rId3">
            <a:alphaModFix/>
          </a:blip>
          <a:stretch>
            <a:fillRect/>
          </a:stretch>
        </p:blipFill>
        <p:spPr>
          <a:xfrm>
            <a:off x="1396100" y="2089950"/>
            <a:ext cx="5657850" cy="14097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65"/>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513" name="Google Shape;513;p65"/>
          <p:cNvPicPr preferRelativeResize="0"/>
          <p:nvPr/>
        </p:nvPicPr>
        <p:blipFill rotWithShape="1">
          <a:blip r:embed="rId3">
            <a:alphaModFix/>
          </a:blip>
          <a:srcRect b="0" l="21370" r="22481" t="0"/>
          <a:stretch/>
        </p:blipFill>
        <p:spPr>
          <a:xfrm>
            <a:off x="3645862" y="3238026"/>
            <a:ext cx="1289551" cy="1444500"/>
          </a:xfrm>
          <a:prstGeom prst="rect">
            <a:avLst/>
          </a:prstGeom>
          <a:noFill/>
          <a:ln>
            <a:noFill/>
          </a:ln>
        </p:spPr>
      </p:pic>
      <p:sp>
        <p:nvSpPr>
          <p:cNvPr id="514" name="Google Shape;514;p6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grpSp>
        <p:nvGrpSpPr>
          <p:cNvPr id="515" name="Google Shape;515;p65"/>
          <p:cNvGrpSpPr/>
          <p:nvPr/>
        </p:nvGrpSpPr>
        <p:grpSpPr>
          <a:xfrm>
            <a:off x="482021" y="2745038"/>
            <a:ext cx="2852566" cy="1243885"/>
            <a:chOff x="1095361" y="1845150"/>
            <a:chExt cx="2612240" cy="1667182"/>
          </a:xfrm>
        </p:grpSpPr>
        <p:sp>
          <p:nvSpPr>
            <p:cNvPr id="516" name="Google Shape;516;p65"/>
            <p:cNvSpPr/>
            <p:nvPr/>
          </p:nvSpPr>
          <p:spPr>
            <a:xfrm flipH="1">
              <a:off x="1095361" y="1845150"/>
              <a:ext cx="2612240" cy="16671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65"/>
            <p:cNvSpPr txBox="1"/>
            <p:nvPr/>
          </p:nvSpPr>
          <p:spPr>
            <a:xfrm>
              <a:off x="1363196" y="2038399"/>
              <a:ext cx="21564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Where do you see parallel lines in the images?</a:t>
              </a:r>
              <a:endParaRPr b="1" sz="1300">
                <a:latin typeface="Quicksand"/>
                <a:ea typeface="Quicksand"/>
                <a:cs typeface="Quicksand"/>
                <a:sym typeface="Quicksand"/>
              </a:endParaRPr>
            </a:p>
          </p:txBody>
        </p:sp>
      </p:grpSp>
      <p:sp>
        <p:nvSpPr>
          <p:cNvPr id="518" name="Google Shape;518;p65"/>
          <p:cNvSpPr txBox="1"/>
          <p:nvPr/>
        </p:nvSpPr>
        <p:spPr>
          <a:xfrm>
            <a:off x="482025" y="502050"/>
            <a:ext cx="75963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latin typeface="Quicksand"/>
                <a:ea typeface="Quicksand"/>
                <a:cs typeface="Quicksand"/>
                <a:sym typeface="Quicksand"/>
              </a:rPr>
              <a:t>Today we saw various examples of parallel lines and intersecting lines and segments in life.</a:t>
            </a:r>
            <a:endParaRPr sz="2200">
              <a:latin typeface="Quicksand"/>
              <a:ea typeface="Quicksand"/>
              <a:cs typeface="Quicksand"/>
              <a:sym typeface="Quicksand"/>
            </a:endParaRPr>
          </a:p>
        </p:txBody>
      </p:sp>
      <p:grpSp>
        <p:nvGrpSpPr>
          <p:cNvPr id="519" name="Google Shape;519;p65"/>
          <p:cNvGrpSpPr/>
          <p:nvPr/>
        </p:nvGrpSpPr>
        <p:grpSpPr>
          <a:xfrm>
            <a:off x="5106654" y="2140591"/>
            <a:ext cx="3360624" cy="1444493"/>
            <a:chOff x="6369848" y="1730863"/>
            <a:chExt cx="2201378" cy="1444493"/>
          </a:xfrm>
        </p:grpSpPr>
        <p:sp>
          <p:nvSpPr>
            <p:cNvPr id="520" name="Google Shape;520;p65"/>
            <p:cNvSpPr/>
            <p:nvPr/>
          </p:nvSpPr>
          <p:spPr>
            <a:xfrm>
              <a:off x="6369848" y="1730863"/>
              <a:ext cx="2201378" cy="14444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65"/>
            <p:cNvSpPr txBox="1"/>
            <p:nvPr/>
          </p:nvSpPr>
          <p:spPr>
            <a:xfrm>
              <a:off x="6732829" y="1878988"/>
              <a:ext cx="1475400" cy="10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Does it matter if the left and right sides of a ladder are not parallel?</a:t>
              </a:r>
              <a:endParaRPr b="1" sz="1300">
                <a:latin typeface="Quicksand"/>
                <a:ea typeface="Quicksand"/>
                <a:cs typeface="Quicksand"/>
                <a:sym typeface="Quicksand"/>
              </a:endParaRPr>
            </a:p>
          </p:txBody>
        </p:sp>
      </p:grpSp>
      <p:pic>
        <p:nvPicPr>
          <p:cNvPr id="522" name="Google Shape;522;p65"/>
          <p:cNvPicPr preferRelativeResize="0"/>
          <p:nvPr/>
        </p:nvPicPr>
        <p:blipFill>
          <a:blip r:embed="rId4">
            <a:alphaModFix/>
          </a:blip>
          <a:stretch>
            <a:fillRect/>
          </a:stretch>
        </p:blipFill>
        <p:spPr>
          <a:xfrm>
            <a:off x="1569813" y="1353109"/>
            <a:ext cx="4161119" cy="841500"/>
          </a:xfrm>
          <a:prstGeom prst="rect">
            <a:avLst/>
          </a:prstGeom>
          <a:noFill/>
          <a:ln>
            <a:noFill/>
          </a:ln>
        </p:spPr>
      </p:pic>
      <p:grpSp>
        <p:nvGrpSpPr>
          <p:cNvPr id="523" name="Google Shape;523;p65"/>
          <p:cNvGrpSpPr/>
          <p:nvPr/>
        </p:nvGrpSpPr>
        <p:grpSpPr>
          <a:xfrm flipH="1">
            <a:off x="5614696" y="3690052"/>
            <a:ext cx="2852566" cy="992474"/>
            <a:chOff x="1095361" y="1845150"/>
            <a:chExt cx="2612240" cy="1667182"/>
          </a:xfrm>
        </p:grpSpPr>
        <p:sp>
          <p:nvSpPr>
            <p:cNvPr id="524" name="Google Shape;524;p65"/>
            <p:cNvSpPr/>
            <p:nvPr/>
          </p:nvSpPr>
          <p:spPr>
            <a:xfrm flipH="1">
              <a:off x="1095361" y="1845150"/>
              <a:ext cx="2612240" cy="16671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65"/>
            <p:cNvSpPr txBox="1"/>
            <p:nvPr/>
          </p:nvSpPr>
          <p:spPr>
            <a:xfrm>
              <a:off x="1363196" y="2038399"/>
              <a:ext cx="21564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Does it matter that the two sides of a track are always parallel? Why or why not?</a:t>
              </a:r>
              <a:endParaRPr b="1" sz="1100">
                <a:latin typeface="Quicksand"/>
                <a:ea typeface="Quicksand"/>
                <a:cs typeface="Quicksand"/>
                <a:sym typeface="Quicksand"/>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66"/>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531" name="Google Shape;531;p66"/>
          <p:cNvPicPr preferRelativeResize="0"/>
          <p:nvPr/>
        </p:nvPicPr>
        <p:blipFill rotWithShape="1">
          <a:blip r:embed="rId3">
            <a:alphaModFix/>
          </a:blip>
          <a:srcRect b="0" l="21370" r="22481" t="0"/>
          <a:stretch/>
        </p:blipFill>
        <p:spPr>
          <a:xfrm>
            <a:off x="4354412" y="3159301"/>
            <a:ext cx="1289551" cy="1444500"/>
          </a:xfrm>
          <a:prstGeom prst="rect">
            <a:avLst/>
          </a:prstGeom>
          <a:noFill/>
          <a:ln>
            <a:noFill/>
          </a:ln>
        </p:spPr>
      </p:pic>
      <p:sp>
        <p:nvSpPr>
          <p:cNvPr id="532" name="Google Shape;532;p6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33" name="Google Shape;533;p66"/>
          <p:cNvSpPr txBox="1"/>
          <p:nvPr/>
        </p:nvSpPr>
        <p:spPr>
          <a:xfrm>
            <a:off x="482025" y="502050"/>
            <a:ext cx="75963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latin typeface="Quicksand"/>
                <a:ea typeface="Quicksand"/>
                <a:cs typeface="Quicksand"/>
                <a:sym typeface="Quicksand"/>
              </a:rPr>
              <a:t>Today we saw various examples of parallel lines and intersecting lines and segments in life.</a:t>
            </a:r>
            <a:endParaRPr sz="2200">
              <a:latin typeface="Quicksand"/>
              <a:ea typeface="Quicksand"/>
              <a:cs typeface="Quicksand"/>
              <a:sym typeface="Quicksand"/>
            </a:endParaRPr>
          </a:p>
        </p:txBody>
      </p:sp>
      <p:grpSp>
        <p:nvGrpSpPr>
          <p:cNvPr id="534" name="Google Shape;534;p66"/>
          <p:cNvGrpSpPr/>
          <p:nvPr/>
        </p:nvGrpSpPr>
        <p:grpSpPr>
          <a:xfrm flipH="1">
            <a:off x="317629" y="2245660"/>
            <a:ext cx="3360624" cy="2163129"/>
            <a:chOff x="6369848" y="1730863"/>
            <a:chExt cx="2201378" cy="1444493"/>
          </a:xfrm>
        </p:grpSpPr>
        <p:sp>
          <p:nvSpPr>
            <p:cNvPr id="535" name="Google Shape;535;p66"/>
            <p:cNvSpPr/>
            <p:nvPr/>
          </p:nvSpPr>
          <p:spPr>
            <a:xfrm>
              <a:off x="6369848" y="1730863"/>
              <a:ext cx="2201378" cy="14444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66"/>
            <p:cNvSpPr txBox="1"/>
            <p:nvPr/>
          </p:nvSpPr>
          <p:spPr>
            <a:xfrm>
              <a:off x="6732829" y="1878988"/>
              <a:ext cx="1475400" cy="10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When you were creating your sketch or logo today, how did you make sure that the segments that need to be parallel are actually parallel?</a:t>
              </a:r>
              <a:endParaRPr b="1" sz="1300">
                <a:latin typeface="Quicksand"/>
                <a:ea typeface="Quicksand"/>
                <a:cs typeface="Quicksand"/>
                <a:sym typeface="Quicksand"/>
              </a:endParaRPr>
            </a:p>
          </p:txBody>
        </p:sp>
      </p:grpSp>
      <p:pic>
        <p:nvPicPr>
          <p:cNvPr id="537" name="Google Shape;537;p66"/>
          <p:cNvPicPr preferRelativeResize="0"/>
          <p:nvPr/>
        </p:nvPicPr>
        <p:blipFill>
          <a:blip r:embed="rId4">
            <a:alphaModFix/>
          </a:blip>
          <a:stretch>
            <a:fillRect/>
          </a:stretch>
        </p:blipFill>
        <p:spPr>
          <a:xfrm>
            <a:off x="1569813" y="1353109"/>
            <a:ext cx="4161119" cy="841500"/>
          </a:xfrm>
          <a:prstGeom prst="rect">
            <a:avLst/>
          </a:prstGeom>
          <a:noFill/>
          <a:ln>
            <a:noFill/>
          </a:ln>
        </p:spPr>
      </p:pic>
      <p:grpSp>
        <p:nvGrpSpPr>
          <p:cNvPr id="538" name="Google Shape;538;p66"/>
          <p:cNvGrpSpPr/>
          <p:nvPr/>
        </p:nvGrpSpPr>
        <p:grpSpPr>
          <a:xfrm flipH="1">
            <a:off x="5916512" y="2115511"/>
            <a:ext cx="2852566" cy="2004620"/>
            <a:chOff x="1095361" y="1350336"/>
            <a:chExt cx="2612240" cy="1667182"/>
          </a:xfrm>
        </p:grpSpPr>
        <p:sp>
          <p:nvSpPr>
            <p:cNvPr id="539" name="Google Shape;539;p66"/>
            <p:cNvSpPr/>
            <p:nvPr/>
          </p:nvSpPr>
          <p:spPr>
            <a:xfrm flipH="1">
              <a:off x="1095361" y="1350335"/>
              <a:ext cx="2612240" cy="16671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66"/>
            <p:cNvSpPr txBox="1"/>
            <p:nvPr/>
          </p:nvSpPr>
          <p:spPr>
            <a:xfrm>
              <a:off x="1323292" y="1580705"/>
              <a:ext cx="21564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Take 1–2 minutes to add any new words from today's lesson to your word wall. Share your new entries with a neighbor and add any new ideas you learn from your conversation.</a:t>
              </a:r>
              <a:endParaRPr b="1" sz="1100">
                <a:latin typeface="Quicksand"/>
                <a:ea typeface="Quicksand"/>
                <a:cs typeface="Quicksand"/>
                <a:sym typeface="Quicksand"/>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544" name="Shape 544"/>
        <p:cNvGrpSpPr/>
        <p:nvPr/>
      </p:nvGrpSpPr>
      <p:grpSpPr>
        <a:xfrm>
          <a:off x="0" y="0"/>
          <a:ext cx="0" cy="0"/>
          <a:chOff x="0" y="0"/>
          <a:chExt cx="0" cy="0"/>
        </a:xfrm>
      </p:grpSpPr>
      <p:sp>
        <p:nvSpPr>
          <p:cNvPr id="545" name="Google Shape;545;p67"/>
          <p:cNvSpPr txBox="1"/>
          <p:nvPr>
            <p:ph type="ctrTitle"/>
          </p:nvPr>
        </p:nvSpPr>
        <p:spPr>
          <a:xfrm>
            <a:off x="685800" y="1768453"/>
            <a:ext cx="7772400" cy="105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latin typeface="Hepta Slab"/>
                <a:ea typeface="Hepta Slab"/>
                <a:cs typeface="Hepta Slab"/>
                <a:sym typeface="Hepta Slab"/>
              </a:rPr>
              <a:t>What is an Angle?</a:t>
            </a:r>
            <a:endParaRPr sz="4000">
              <a:latin typeface="Hepta Slab"/>
              <a:ea typeface="Hepta Slab"/>
              <a:cs typeface="Hepta Slab"/>
              <a:sym typeface="Hepta Slab"/>
            </a:endParaRPr>
          </a:p>
        </p:txBody>
      </p:sp>
      <p:sp>
        <p:nvSpPr>
          <p:cNvPr id="546" name="Google Shape;546;p67"/>
          <p:cNvSpPr txBox="1"/>
          <p:nvPr/>
        </p:nvSpPr>
        <p:spPr>
          <a:xfrm>
            <a:off x="2698200" y="2826625"/>
            <a:ext cx="481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look for angles and find out what they are about.</a:t>
            </a:r>
            <a:endParaRPr>
              <a:latin typeface="Quicksand"/>
              <a:ea typeface="Quicksand"/>
              <a:cs typeface="Quicksand"/>
              <a:sym typeface="Quicksand"/>
            </a:endParaRPr>
          </a:p>
        </p:txBody>
      </p:sp>
      <p:sp>
        <p:nvSpPr>
          <p:cNvPr id="547" name="Google Shape;547;p67"/>
          <p:cNvSpPr/>
          <p:nvPr/>
        </p:nvSpPr>
        <p:spPr>
          <a:xfrm>
            <a:off x="2185452" y="28265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6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4.G.A.1, 4.MD.C.5</a:t>
            </a:r>
            <a:endParaRPr sz="1100">
              <a:latin typeface="Quicksand"/>
              <a:ea typeface="Quicksand"/>
              <a:cs typeface="Quicksand"/>
              <a:sym typeface="Quicksand"/>
            </a:endParaRPr>
          </a:p>
        </p:txBody>
      </p:sp>
      <p:sp>
        <p:nvSpPr>
          <p:cNvPr id="549" name="Google Shape;549;p67"/>
          <p:cNvSpPr txBox="1"/>
          <p:nvPr/>
        </p:nvSpPr>
        <p:spPr>
          <a:xfrm>
            <a:off x="6854125" y="-173375"/>
            <a:ext cx="30000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53" name="Shape 553"/>
        <p:cNvGrpSpPr/>
        <p:nvPr/>
      </p:nvGrpSpPr>
      <p:grpSpPr>
        <a:xfrm>
          <a:off x="0" y="0"/>
          <a:ext cx="0" cy="0"/>
          <a:chOff x="0" y="0"/>
          <a:chExt cx="0" cy="0"/>
        </a:xfrm>
      </p:grpSpPr>
      <p:sp>
        <p:nvSpPr>
          <p:cNvPr id="554" name="Google Shape;554;p68"/>
          <p:cNvSpPr txBox="1"/>
          <p:nvPr>
            <p:ph type="ctrTitle"/>
          </p:nvPr>
        </p:nvSpPr>
        <p:spPr>
          <a:xfrm>
            <a:off x="496925" y="8592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A Wall of Clocks</a:t>
            </a:r>
            <a:endParaRPr b="0" sz="3000">
              <a:solidFill>
                <a:srgbClr val="595959"/>
              </a:solidFill>
              <a:latin typeface="Hepta Slab"/>
              <a:ea typeface="Hepta Slab"/>
              <a:cs typeface="Hepta Slab"/>
              <a:sym typeface="Hepta Slab"/>
            </a:endParaRPr>
          </a:p>
        </p:txBody>
      </p:sp>
      <p:sp>
        <p:nvSpPr>
          <p:cNvPr id="555" name="Google Shape;555;p6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56" name="Google Shape;556;p68"/>
          <p:cNvGrpSpPr/>
          <p:nvPr/>
        </p:nvGrpSpPr>
        <p:grpSpPr>
          <a:xfrm>
            <a:off x="600225" y="1350717"/>
            <a:ext cx="7997012" cy="3404127"/>
            <a:chOff x="600225" y="1350717"/>
            <a:chExt cx="7997012" cy="3404127"/>
          </a:xfrm>
        </p:grpSpPr>
        <p:sp>
          <p:nvSpPr>
            <p:cNvPr id="557" name="Google Shape;557;p68"/>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68"/>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notice?</a:t>
              </a:r>
              <a:endParaRPr b="1" sz="1600">
                <a:latin typeface="Caveat Brush"/>
                <a:ea typeface="Caveat Brush"/>
                <a:cs typeface="Caveat Brush"/>
                <a:sym typeface="Caveat Brush"/>
              </a:endParaRPr>
            </a:p>
          </p:txBody>
        </p:sp>
        <p:sp>
          <p:nvSpPr>
            <p:cNvPr id="559" name="Google Shape;559;p68"/>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68"/>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wonder?</a:t>
              </a:r>
              <a:endParaRPr b="1" sz="1600">
                <a:latin typeface="Caveat Brush"/>
                <a:ea typeface="Caveat Brush"/>
                <a:cs typeface="Caveat Brush"/>
                <a:sym typeface="Caveat Brush"/>
              </a:endParaRPr>
            </a:p>
          </p:txBody>
        </p:sp>
      </p:grpSp>
      <p:pic>
        <p:nvPicPr>
          <p:cNvPr id="561" name="Google Shape;561;p68"/>
          <p:cNvPicPr preferRelativeResize="0"/>
          <p:nvPr/>
        </p:nvPicPr>
        <p:blipFill>
          <a:blip r:embed="rId3">
            <a:alphaModFix/>
          </a:blip>
          <a:stretch>
            <a:fillRect/>
          </a:stretch>
        </p:blipFill>
        <p:spPr>
          <a:xfrm>
            <a:off x="2509825" y="1524013"/>
            <a:ext cx="4124325" cy="30575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69"/>
          <p:cNvSpPr txBox="1"/>
          <p:nvPr>
            <p:ph type="ctrTitle"/>
          </p:nvPr>
        </p:nvSpPr>
        <p:spPr>
          <a:xfrm>
            <a:off x="634650" y="117768"/>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Tricky Figures</a:t>
            </a:r>
            <a:endParaRPr b="0" sz="3400">
              <a:solidFill>
                <a:srgbClr val="595959"/>
              </a:solidFill>
              <a:latin typeface="Hepta Slab"/>
              <a:ea typeface="Hepta Slab"/>
              <a:cs typeface="Hepta Slab"/>
              <a:sym typeface="Hepta Slab"/>
            </a:endParaRPr>
          </a:p>
        </p:txBody>
      </p:sp>
      <p:sp>
        <p:nvSpPr>
          <p:cNvPr id="567" name="Google Shape;567;p6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68" name="Google Shape;568;p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69" name="Google Shape;569;p69"/>
          <p:cNvSpPr txBox="1"/>
          <p:nvPr/>
        </p:nvSpPr>
        <p:spPr>
          <a:xfrm>
            <a:off x="537975" y="1108750"/>
            <a:ext cx="4146300" cy="3186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latin typeface="Quicksand"/>
                <a:ea typeface="Quicksand"/>
                <a:cs typeface="Quicksand"/>
                <a:sym typeface="Quicksand"/>
              </a:rPr>
              <a:t>Work with a partner in this activity. Choose a role: A or B. Sit back to back, or use a divider to keep one person from seeing the other person’s work. </a:t>
            </a:r>
            <a:endParaRPr sz="1300">
              <a:latin typeface="Quicksand"/>
              <a:ea typeface="Quicksand"/>
              <a:cs typeface="Quicksand"/>
              <a:sym typeface="Quicksand"/>
            </a:endParaRPr>
          </a:p>
          <a:p>
            <a:pPr indent="0" lvl="0" marL="0" rtl="0" algn="ctr">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Partner A: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Your teacher will give you a card. Don’t show it to your partner.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Describe both images on the card—as clearly and precisely as possible—so that your partner can draw the same images.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Partner B: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Your partner will describe two images. Listen carefully to the descriptions.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Create the drawings as described. Follow the instructions as closely as possible.</a:t>
            </a:r>
            <a:endParaRPr sz="1300">
              <a:latin typeface="Quicksand"/>
              <a:ea typeface="Quicksand"/>
              <a:cs typeface="Quicksand"/>
              <a:sym typeface="Quicksand"/>
            </a:endParaRPr>
          </a:p>
        </p:txBody>
      </p:sp>
      <p:sp>
        <p:nvSpPr>
          <p:cNvPr id="570" name="Google Shape;570;p69"/>
          <p:cNvSpPr txBox="1"/>
          <p:nvPr/>
        </p:nvSpPr>
        <p:spPr>
          <a:xfrm>
            <a:off x="4881075" y="1522050"/>
            <a:ext cx="37659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When done, compare the drawings to the original images. Discuss: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Which parts were accurate?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Which were off?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How could the descriptions be improved so the drawing could be more accurate? </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Switch roles and repeat the exercise. Compare the drawings to the original images afterwards.</a:t>
            </a:r>
            <a:endParaRPr>
              <a:latin typeface="Quicksand"/>
              <a:ea typeface="Quicksand"/>
              <a:cs typeface="Quicksand"/>
              <a:sym typeface="Quicksan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70"/>
          <p:cNvSpPr txBox="1"/>
          <p:nvPr>
            <p:ph type="ctrTitle"/>
          </p:nvPr>
        </p:nvSpPr>
        <p:spPr>
          <a:xfrm>
            <a:off x="352425" y="17626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595959"/>
                </a:solidFill>
                <a:latin typeface="Hepta Slab"/>
                <a:ea typeface="Hepta Slab"/>
                <a:cs typeface="Hepta Slab"/>
                <a:sym typeface="Hepta Slab"/>
              </a:rPr>
              <a:t>Angles or Not Angles?</a:t>
            </a:r>
            <a:endParaRPr b="0" sz="3100">
              <a:solidFill>
                <a:srgbClr val="595959"/>
              </a:solidFill>
              <a:latin typeface="Hepta Slab"/>
              <a:ea typeface="Hepta Slab"/>
              <a:cs typeface="Hepta Slab"/>
              <a:sym typeface="Hepta Slab"/>
            </a:endParaRPr>
          </a:p>
        </p:txBody>
      </p:sp>
      <p:sp>
        <p:nvSpPr>
          <p:cNvPr id="576" name="Google Shape;576;p7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77" name="Google Shape;577;p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78" name="Google Shape;578;p70"/>
          <p:cNvSpPr txBox="1"/>
          <p:nvPr/>
        </p:nvSpPr>
        <p:spPr>
          <a:xfrm>
            <a:off x="505650" y="1149000"/>
            <a:ext cx="3758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Decide if each figure shows at least one angle and write your reasoning for each.</a:t>
            </a:r>
            <a:endParaRPr>
              <a:latin typeface="Quicksand"/>
              <a:ea typeface="Quicksand"/>
              <a:cs typeface="Quicksand"/>
              <a:sym typeface="Quicksand"/>
            </a:endParaRPr>
          </a:p>
        </p:txBody>
      </p:sp>
      <p:pic>
        <p:nvPicPr>
          <p:cNvPr id="579" name="Google Shape;579;p70"/>
          <p:cNvPicPr preferRelativeResize="0"/>
          <p:nvPr/>
        </p:nvPicPr>
        <p:blipFill>
          <a:blip r:embed="rId3">
            <a:alphaModFix/>
          </a:blip>
          <a:stretch>
            <a:fillRect/>
          </a:stretch>
        </p:blipFill>
        <p:spPr>
          <a:xfrm>
            <a:off x="623725" y="1952525"/>
            <a:ext cx="3137800" cy="2200825"/>
          </a:xfrm>
          <a:prstGeom prst="rect">
            <a:avLst/>
          </a:prstGeom>
          <a:noFill/>
          <a:ln>
            <a:noFill/>
          </a:ln>
        </p:spPr>
      </p:pic>
      <p:sp>
        <p:nvSpPr>
          <p:cNvPr id="580" name="Google Shape;580;p70"/>
          <p:cNvSpPr txBox="1"/>
          <p:nvPr/>
        </p:nvSpPr>
        <p:spPr>
          <a:xfrm>
            <a:off x="4555025" y="1149000"/>
            <a:ext cx="4039500" cy="320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Clare and Kiran are looking at this diagram. Clare sees one angle, but Kiran sees two angles.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Do you agree with either of them? How many angles do you see?</a:t>
            </a:r>
            <a:endParaRPr>
              <a:latin typeface="Quicksand"/>
              <a:ea typeface="Quicksand"/>
              <a:cs typeface="Quicksand"/>
              <a:sym typeface="Quicksand"/>
            </a:endParaRPr>
          </a:p>
        </p:txBody>
      </p:sp>
      <p:pic>
        <p:nvPicPr>
          <p:cNvPr id="581" name="Google Shape;581;p70"/>
          <p:cNvPicPr preferRelativeResize="0"/>
          <p:nvPr/>
        </p:nvPicPr>
        <p:blipFill>
          <a:blip r:embed="rId4">
            <a:alphaModFix/>
          </a:blip>
          <a:stretch>
            <a:fillRect/>
          </a:stretch>
        </p:blipFill>
        <p:spPr>
          <a:xfrm>
            <a:off x="5598462" y="1883400"/>
            <a:ext cx="1952625" cy="17907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71"/>
          <p:cNvSpPr txBox="1"/>
          <p:nvPr>
            <p:ph type="ctrTitle"/>
          </p:nvPr>
        </p:nvSpPr>
        <p:spPr>
          <a:xfrm>
            <a:off x="352425" y="17626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595959"/>
                </a:solidFill>
                <a:latin typeface="Hepta Slab"/>
                <a:ea typeface="Hepta Slab"/>
                <a:cs typeface="Hepta Slab"/>
                <a:sym typeface="Hepta Slab"/>
              </a:rPr>
              <a:t>Discovering Angles</a:t>
            </a:r>
            <a:endParaRPr b="0" sz="3100">
              <a:solidFill>
                <a:srgbClr val="595959"/>
              </a:solidFill>
              <a:latin typeface="Hepta Slab"/>
              <a:ea typeface="Hepta Slab"/>
              <a:cs typeface="Hepta Slab"/>
              <a:sym typeface="Hepta Slab"/>
            </a:endParaRPr>
          </a:p>
        </p:txBody>
      </p:sp>
      <p:sp>
        <p:nvSpPr>
          <p:cNvPr id="587" name="Google Shape;587;p7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88" name="Google Shape;588;p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589" name="Google Shape;589;p71"/>
          <p:cNvSpPr txBox="1"/>
          <p:nvPr/>
        </p:nvSpPr>
        <p:spPr>
          <a:xfrm>
            <a:off x="505650" y="1149000"/>
            <a:ext cx="2630400" cy="400200"/>
          </a:xfrm>
          <a:prstGeom prst="rect">
            <a:avLst/>
          </a:prstGeom>
          <a:noFill/>
          <a:ln>
            <a:noFill/>
          </a:ln>
        </p:spPr>
        <p:txBody>
          <a:bodyPr anchorCtr="0" anchor="t" bIns="91425" lIns="91425" spcFirstLastPara="1" rIns="91425" wrap="square" tIns="91425">
            <a:spAutoFit/>
          </a:bodyPr>
          <a:lstStyle/>
          <a:p>
            <a:pPr indent="457200" lvl="0" marL="0" rtl="0" algn="l">
              <a:spcBef>
                <a:spcPts val="0"/>
              </a:spcBef>
              <a:spcAft>
                <a:spcPts val="0"/>
              </a:spcAft>
              <a:buNone/>
            </a:pPr>
            <a:r>
              <a:rPr lang="en">
                <a:latin typeface="Quicksand"/>
                <a:ea typeface="Quicksand"/>
                <a:cs typeface="Quicksand"/>
                <a:sym typeface="Quicksand"/>
              </a:rPr>
              <a:t>Here are two figures.</a:t>
            </a:r>
            <a:endParaRPr>
              <a:latin typeface="Quicksand"/>
              <a:ea typeface="Quicksand"/>
              <a:cs typeface="Quicksand"/>
              <a:sym typeface="Quicksand"/>
            </a:endParaRPr>
          </a:p>
        </p:txBody>
      </p:sp>
      <p:sp>
        <p:nvSpPr>
          <p:cNvPr id="590" name="Google Shape;590;p71"/>
          <p:cNvSpPr txBox="1"/>
          <p:nvPr/>
        </p:nvSpPr>
        <p:spPr>
          <a:xfrm>
            <a:off x="3923250" y="1910025"/>
            <a:ext cx="45663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Find 2–3 angles in each figure. Draw pairs of rays to show the angles.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Sketch a part of your classroom that has 2–3 angles. Draw pairs of rays to show the angles.</a:t>
            </a:r>
            <a:endParaRPr>
              <a:latin typeface="Quicksand"/>
              <a:ea typeface="Quicksand"/>
              <a:cs typeface="Quicksand"/>
              <a:sym typeface="Quicksand"/>
            </a:endParaRPr>
          </a:p>
        </p:txBody>
      </p:sp>
      <p:pic>
        <p:nvPicPr>
          <p:cNvPr id="591" name="Google Shape;591;p71"/>
          <p:cNvPicPr preferRelativeResize="0"/>
          <p:nvPr/>
        </p:nvPicPr>
        <p:blipFill>
          <a:blip r:embed="rId3">
            <a:alphaModFix/>
          </a:blip>
          <a:stretch>
            <a:fillRect/>
          </a:stretch>
        </p:blipFill>
        <p:spPr>
          <a:xfrm>
            <a:off x="588600" y="1649100"/>
            <a:ext cx="980400" cy="1320272"/>
          </a:xfrm>
          <a:prstGeom prst="rect">
            <a:avLst/>
          </a:prstGeom>
          <a:noFill/>
          <a:ln>
            <a:noFill/>
          </a:ln>
        </p:spPr>
      </p:pic>
      <p:pic>
        <p:nvPicPr>
          <p:cNvPr id="592" name="Google Shape;592;p71"/>
          <p:cNvPicPr preferRelativeResize="0"/>
          <p:nvPr/>
        </p:nvPicPr>
        <p:blipFill>
          <a:blip r:embed="rId4">
            <a:alphaModFix/>
          </a:blip>
          <a:stretch>
            <a:fillRect/>
          </a:stretch>
        </p:blipFill>
        <p:spPr>
          <a:xfrm>
            <a:off x="1712350" y="2620100"/>
            <a:ext cx="1345304" cy="13202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pic>
        <p:nvPicPr>
          <p:cNvPr id="597" name="Google Shape;597;p72"/>
          <p:cNvPicPr preferRelativeResize="0"/>
          <p:nvPr/>
        </p:nvPicPr>
        <p:blipFill rotWithShape="1">
          <a:blip r:embed="rId3">
            <a:alphaModFix/>
          </a:blip>
          <a:srcRect b="0" l="21370" r="22481" t="0"/>
          <a:stretch/>
        </p:blipFill>
        <p:spPr>
          <a:xfrm>
            <a:off x="3719975" y="3178300"/>
            <a:ext cx="1255250" cy="1406075"/>
          </a:xfrm>
          <a:prstGeom prst="rect">
            <a:avLst/>
          </a:prstGeom>
          <a:noFill/>
          <a:ln>
            <a:noFill/>
          </a:ln>
        </p:spPr>
      </p:pic>
      <p:sp>
        <p:nvSpPr>
          <p:cNvPr id="598" name="Google Shape;598;p7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99" name="Google Shape;599;p72"/>
          <p:cNvSpPr txBox="1"/>
          <p:nvPr/>
        </p:nvSpPr>
        <p:spPr>
          <a:xfrm>
            <a:off x="464325" y="462000"/>
            <a:ext cx="76080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latin typeface="Quicksand"/>
                <a:ea typeface="Quicksand"/>
                <a:cs typeface="Quicksand"/>
                <a:sym typeface="Quicksand"/>
              </a:rPr>
              <a:t>Today we learned that an </a:t>
            </a:r>
            <a:r>
              <a:rPr b="1" lang="en" sz="2300">
                <a:latin typeface="Quicksand"/>
                <a:ea typeface="Quicksand"/>
                <a:cs typeface="Quicksand"/>
                <a:sym typeface="Quicksand"/>
              </a:rPr>
              <a:t>angle</a:t>
            </a:r>
            <a:r>
              <a:rPr lang="en" sz="2300">
                <a:latin typeface="Quicksand"/>
                <a:ea typeface="Quicksand"/>
                <a:cs typeface="Quicksand"/>
                <a:sym typeface="Quicksand"/>
              </a:rPr>
              <a:t> is the space between two rays sharing the same endpoint, and that the shared point is the </a:t>
            </a:r>
            <a:r>
              <a:rPr b="1" lang="en" sz="2300">
                <a:latin typeface="Quicksand"/>
                <a:ea typeface="Quicksand"/>
                <a:cs typeface="Quicksand"/>
                <a:sym typeface="Quicksand"/>
              </a:rPr>
              <a:t>vertex</a:t>
            </a:r>
            <a:r>
              <a:rPr lang="en" sz="2300">
                <a:latin typeface="Quicksand"/>
                <a:ea typeface="Quicksand"/>
                <a:cs typeface="Quicksand"/>
                <a:sym typeface="Quicksand"/>
              </a:rPr>
              <a:t> of the angle.</a:t>
            </a:r>
            <a:endParaRPr sz="2300">
              <a:latin typeface="Quicksand"/>
              <a:ea typeface="Quicksand"/>
              <a:cs typeface="Quicksand"/>
              <a:sym typeface="Quicksand"/>
            </a:endParaRPr>
          </a:p>
        </p:txBody>
      </p:sp>
      <p:grpSp>
        <p:nvGrpSpPr>
          <p:cNvPr id="600" name="Google Shape;600;p72"/>
          <p:cNvGrpSpPr/>
          <p:nvPr/>
        </p:nvGrpSpPr>
        <p:grpSpPr>
          <a:xfrm>
            <a:off x="48508" y="2471571"/>
            <a:ext cx="3360647" cy="1859242"/>
            <a:chOff x="1095361" y="1845150"/>
            <a:chExt cx="2612240" cy="1667182"/>
          </a:xfrm>
        </p:grpSpPr>
        <p:sp>
          <p:nvSpPr>
            <p:cNvPr id="601" name="Google Shape;601;p72"/>
            <p:cNvSpPr/>
            <p:nvPr/>
          </p:nvSpPr>
          <p:spPr>
            <a:xfrm flipH="1">
              <a:off x="1095361" y="1845150"/>
              <a:ext cx="2612240" cy="16671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72"/>
            <p:cNvSpPr txBox="1"/>
            <p:nvPr/>
          </p:nvSpPr>
          <p:spPr>
            <a:xfrm>
              <a:off x="1523493" y="2021602"/>
              <a:ext cx="18633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Use the words ‘sometimes’, ‘always’, or ‘never’ to respond to each statement about angles and lines:</a:t>
              </a:r>
              <a:endParaRPr b="1">
                <a:latin typeface="Quicksand"/>
                <a:ea typeface="Quicksand"/>
                <a:cs typeface="Quicksand"/>
                <a:sym typeface="Quicksand"/>
              </a:endParaRPr>
            </a:p>
          </p:txBody>
        </p:sp>
      </p:grpSp>
      <p:sp>
        <p:nvSpPr>
          <p:cNvPr id="603" name="Google Shape;603;p72"/>
          <p:cNvSpPr txBox="1"/>
          <p:nvPr/>
        </p:nvSpPr>
        <p:spPr>
          <a:xfrm>
            <a:off x="4975225" y="2230600"/>
            <a:ext cx="3807000" cy="11802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Intersecting lines form angles.</a:t>
            </a:r>
            <a:endParaRPr sz="1600">
              <a:latin typeface="Quicksand"/>
              <a:ea typeface="Quicksand"/>
              <a:cs typeface="Quicksand"/>
              <a:sym typeface="Quicksand"/>
            </a:endParaRPr>
          </a:p>
          <a:p>
            <a:pPr indent="-330200" lvl="0" marL="457200" rtl="0" algn="l">
              <a:spcBef>
                <a:spcPts val="1000"/>
              </a:spcBef>
              <a:spcAft>
                <a:spcPts val="0"/>
              </a:spcAft>
              <a:buSzPts val="1600"/>
              <a:buFont typeface="Quicksand"/>
              <a:buChar char="●"/>
            </a:pPr>
            <a:r>
              <a:rPr lang="en" sz="1600">
                <a:latin typeface="Quicksand"/>
                <a:ea typeface="Quicksand"/>
                <a:cs typeface="Quicksand"/>
                <a:sym typeface="Quicksand"/>
              </a:rPr>
              <a:t>Parallel lines can form angles.</a:t>
            </a:r>
            <a:endParaRPr sz="1600">
              <a:latin typeface="Quicksand"/>
              <a:ea typeface="Quicksand"/>
              <a:cs typeface="Quicksand"/>
              <a:sym typeface="Quicksand"/>
            </a:endParaRPr>
          </a:p>
          <a:p>
            <a:pPr indent="-330200" lvl="0" marL="457200" rtl="0" algn="l">
              <a:spcBef>
                <a:spcPts val="1000"/>
              </a:spcBef>
              <a:spcAft>
                <a:spcPts val="1000"/>
              </a:spcAft>
              <a:buSzPts val="1600"/>
              <a:buFont typeface="Quicksand"/>
              <a:buChar char="●"/>
            </a:pPr>
            <a:r>
              <a:rPr lang="en" sz="1600">
                <a:latin typeface="Quicksand"/>
                <a:ea typeface="Quicksand"/>
                <a:cs typeface="Quicksand"/>
                <a:sym typeface="Quicksand"/>
              </a:rPr>
              <a:t>Angles can be formed by curves.</a:t>
            </a:r>
            <a:endParaRPr sz="1600">
              <a:latin typeface="Quicksand"/>
              <a:ea typeface="Quicksand"/>
              <a:cs typeface="Quicksand"/>
              <a:sym typeface="Quicksan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pic>
        <p:nvPicPr>
          <p:cNvPr id="608" name="Google Shape;608;p73"/>
          <p:cNvPicPr preferRelativeResize="0"/>
          <p:nvPr/>
        </p:nvPicPr>
        <p:blipFill rotWithShape="1">
          <a:blip r:embed="rId3">
            <a:alphaModFix/>
          </a:blip>
          <a:srcRect b="0" l="21370" r="22481" t="0"/>
          <a:stretch/>
        </p:blipFill>
        <p:spPr>
          <a:xfrm>
            <a:off x="3719975" y="3178300"/>
            <a:ext cx="1255250" cy="1406075"/>
          </a:xfrm>
          <a:prstGeom prst="rect">
            <a:avLst/>
          </a:prstGeom>
          <a:noFill/>
          <a:ln>
            <a:noFill/>
          </a:ln>
        </p:spPr>
      </p:pic>
      <p:sp>
        <p:nvSpPr>
          <p:cNvPr id="609" name="Google Shape;609;p7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10" name="Google Shape;610;p73"/>
          <p:cNvSpPr txBox="1"/>
          <p:nvPr/>
        </p:nvSpPr>
        <p:spPr>
          <a:xfrm>
            <a:off x="464325" y="462000"/>
            <a:ext cx="76080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latin typeface="Quicksand"/>
                <a:ea typeface="Quicksand"/>
                <a:cs typeface="Quicksand"/>
                <a:sym typeface="Quicksand"/>
              </a:rPr>
              <a:t>Today we learned that an </a:t>
            </a:r>
            <a:r>
              <a:rPr b="1" lang="en" sz="2300">
                <a:latin typeface="Quicksand"/>
                <a:ea typeface="Quicksand"/>
                <a:cs typeface="Quicksand"/>
                <a:sym typeface="Quicksand"/>
              </a:rPr>
              <a:t>angle</a:t>
            </a:r>
            <a:r>
              <a:rPr lang="en" sz="2300">
                <a:latin typeface="Quicksand"/>
                <a:ea typeface="Quicksand"/>
                <a:cs typeface="Quicksand"/>
                <a:sym typeface="Quicksand"/>
              </a:rPr>
              <a:t> is the space between two rays sharing the same endpoint, and that the shared point is the </a:t>
            </a:r>
            <a:r>
              <a:rPr b="1" lang="en" sz="2300">
                <a:latin typeface="Quicksand"/>
                <a:ea typeface="Quicksand"/>
                <a:cs typeface="Quicksand"/>
                <a:sym typeface="Quicksand"/>
              </a:rPr>
              <a:t>vertex</a:t>
            </a:r>
            <a:r>
              <a:rPr lang="en" sz="2300">
                <a:latin typeface="Quicksand"/>
                <a:ea typeface="Quicksand"/>
                <a:cs typeface="Quicksand"/>
                <a:sym typeface="Quicksand"/>
              </a:rPr>
              <a:t> of the angle.</a:t>
            </a:r>
            <a:endParaRPr sz="2300">
              <a:latin typeface="Quicksand"/>
              <a:ea typeface="Quicksand"/>
              <a:cs typeface="Quicksand"/>
              <a:sym typeface="Quicksand"/>
            </a:endParaRPr>
          </a:p>
        </p:txBody>
      </p:sp>
      <p:grpSp>
        <p:nvGrpSpPr>
          <p:cNvPr id="611" name="Google Shape;611;p73"/>
          <p:cNvGrpSpPr/>
          <p:nvPr/>
        </p:nvGrpSpPr>
        <p:grpSpPr>
          <a:xfrm>
            <a:off x="48508" y="2471571"/>
            <a:ext cx="3360647" cy="1859242"/>
            <a:chOff x="1095361" y="1845150"/>
            <a:chExt cx="2612240" cy="1667182"/>
          </a:xfrm>
        </p:grpSpPr>
        <p:sp>
          <p:nvSpPr>
            <p:cNvPr id="612" name="Google Shape;612;p73"/>
            <p:cNvSpPr/>
            <p:nvPr/>
          </p:nvSpPr>
          <p:spPr>
            <a:xfrm flipH="1">
              <a:off x="1095361" y="1845150"/>
              <a:ext cx="2612240" cy="16671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73"/>
            <p:cNvSpPr txBox="1"/>
            <p:nvPr/>
          </p:nvSpPr>
          <p:spPr>
            <a:xfrm>
              <a:off x="1523493" y="2021602"/>
              <a:ext cx="18633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In the next section of our unit we are going to learn a little more about that space between rays and how we might measure it.</a:t>
              </a:r>
              <a:endParaRPr b="1" sz="1300">
                <a:latin typeface="Quicksand"/>
                <a:ea typeface="Quicksand"/>
                <a:cs typeface="Quicksand"/>
                <a:sym typeface="Quicksand"/>
              </a:endParaRPr>
            </a:p>
          </p:txBody>
        </p:sp>
      </p:grpSp>
      <p:sp>
        <p:nvSpPr>
          <p:cNvPr id="614" name="Google Shape;614;p73"/>
          <p:cNvSpPr txBox="1"/>
          <p:nvPr/>
        </p:nvSpPr>
        <p:spPr>
          <a:xfrm>
            <a:off x="4975225" y="2230600"/>
            <a:ext cx="3807000" cy="19086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Take 1–2 minutes to add the new words from today's lesson to your word wall. </a:t>
            </a:r>
            <a:endParaRPr sz="1600">
              <a:latin typeface="Quicksand"/>
              <a:ea typeface="Quicksand"/>
              <a:cs typeface="Quicksand"/>
              <a:sym typeface="Quicksand"/>
            </a:endParaRPr>
          </a:p>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Share your new entries with a neighbor and add any new ideas you learn from your conversation.</a:t>
            </a:r>
            <a:endParaRPr sz="1600">
              <a:latin typeface="Quicksand"/>
              <a:ea typeface="Quicksand"/>
              <a:cs typeface="Quicksand"/>
              <a:sym typeface="Quicksan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74"/>
          <p:cNvSpPr txBox="1"/>
          <p:nvPr/>
        </p:nvSpPr>
        <p:spPr>
          <a:xfrm>
            <a:off x="1368600" y="33515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620" name="Google Shape;620;p74"/>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74"/>
          <p:cNvSpPr txBox="1"/>
          <p:nvPr/>
        </p:nvSpPr>
        <p:spPr>
          <a:xfrm>
            <a:off x="496050" y="947163"/>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In this section, we learned the meanings of </a:t>
            </a:r>
            <a:r>
              <a:rPr b="1" lang="en" sz="1600">
                <a:latin typeface="Quicksand"/>
                <a:ea typeface="Quicksand"/>
                <a:cs typeface="Quicksand"/>
                <a:sym typeface="Quicksand"/>
              </a:rPr>
              <a:t>points, lines, segments, </a:t>
            </a:r>
            <a:r>
              <a:rPr lang="en" sz="1600">
                <a:latin typeface="Quicksand"/>
                <a:ea typeface="Quicksand"/>
                <a:cs typeface="Quicksand"/>
                <a:sym typeface="Quicksand"/>
              </a:rPr>
              <a:t>and </a:t>
            </a:r>
            <a:r>
              <a:rPr b="1" lang="en" sz="1600">
                <a:latin typeface="Quicksand"/>
                <a:ea typeface="Quicksand"/>
                <a:cs typeface="Quicksand"/>
                <a:sym typeface="Quicksand"/>
              </a:rPr>
              <a:t>rays</a:t>
            </a:r>
            <a:r>
              <a:rPr lang="en" sz="1600">
                <a:latin typeface="Quicksand"/>
                <a:ea typeface="Quicksand"/>
                <a:cs typeface="Quicksand"/>
                <a:sym typeface="Quicksand"/>
              </a:rPr>
              <a:t>. We used these terms to describe figures and used these geometric parts to create drawings.</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We learned about lines that cross—</a:t>
            </a:r>
            <a:r>
              <a:rPr b="1" lang="en" sz="1600">
                <a:latin typeface="Quicksand"/>
                <a:ea typeface="Quicksand"/>
                <a:cs typeface="Quicksand"/>
                <a:sym typeface="Quicksand"/>
              </a:rPr>
              <a:t>intersecting lines</a:t>
            </a:r>
            <a:r>
              <a:rPr lang="en" sz="1600">
                <a:latin typeface="Quicksand"/>
                <a:ea typeface="Quicksand"/>
                <a:cs typeface="Quicksand"/>
                <a:sym typeface="Quicksand"/>
              </a:rPr>
              <a:t>—and lines that never do—</a:t>
            </a:r>
            <a:r>
              <a:rPr b="1" lang="en" sz="1600">
                <a:latin typeface="Quicksand"/>
                <a:ea typeface="Quicksand"/>
                <a:cs typeface="Quicksand"/>
                <a:sym typeface="Quicksand"/>
              </a:rPr>
              <a:t>parallel lines</a:t>
            </a:r>
            <a:r>
              <a:rPr lang="en" sz="1600">
                <a:latin typeface="Quicksand"/>
                <a:ea typeface="Quicksand"/>
                <a:cs typeface="Quicksand"/>
                <a:sym typeface="Quicksand"/>
              </a:rPr>
              <a:t>, and we looked for examples of parallel lines and intersecting lines and segments in life.</a:t>
            </a:r>
            <a:endParaRPr sz="1600">
              <a:latin typeface="Quicksand"/>
              <a:ea typeface="Quicksand"/>
              <a:cs typeface="Quicksand"/>
              <a:sym typeface="Quicksand"/>
            </a:endParaRPr>
          </a:p>
        </p:txBody>
      </p:sp>
      <p:pic>
        <p:nvPicPr>
          <p:cNvPr id="622" name="Google Shape;622;p74"/>
          <p:cNvPicPr preferRelativeResize="0"/>
          <p:nvPr/>
        </p:nvPicPr>
        <p:blipFill>
          <a:blip r:embed="rId3">
            <a:alphaModFix/>
          </a:blip>
          <a:stretch>
            <a:fillRect/>
          </a:stretch>
        </p:blipFill>
        <p:spPr>
          <a:xfrm>
            <a:off x="2750400" y="1683675"/>
            <a:ext cx="2852350" cy="1351450"/>
          </a:xfrm>
          <a:prstGeom prst="rect">
            <a:avLst/>
          </a:prstGeom>
          <a:noFill/>
          <a:ln>
            <a:noFill/>
          </a:ln>
        </p:spPr>
      </p:pic>
      <p:pic>
        <p:nvPicPr>
          <p:cNvPr id="623" name="Google Shape;623;p74"/>
          <p:cNvPicPr preferRelativeResize="0"/>
          <p:nvPr/>
        </p:nvPicPr>
        <p:blipFill>
          <a:blip r:embed="rId4">
            <a:alphaModFix/>
          </a:blip>
          <a:stretch>
            <a:fillRect/>
          </a:stretch>
        </p:blipFill>
        <p:spPr>
          <a:xfrm>
            <a:off x="3052175" y="3909200"/>
            <a:ext cx="3205940" cy="7365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75"/>
          <p:cNvSpPr txBox="1"/>
          <p:nvPr/>
        </p:nvSpPr>
        <p:spPr>
          <a:xfrm>
            <a:off x="1368600" y="33515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629" name="Google Shape;629;p75"/>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75"/>
          <p:cNvSpPr txBox="1"/>
          <p:nvPr/>
        </p:nvSpPr>
        <p:spPr>
          <a:xfrm>
            <a:off x="496050" y="947163"/>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Rays that form sides of a shape can be extended to determine if the sides are parallel or intersecting.</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Finally we learned that an </a:t>
            </a:r>
            <a:r>
              <a:rPr b="1" lang="en" sz="1600">
                <a:latin typeface="Quicksand"/>
                <a:ea typeface="Quicksand"/>
                <a:cs typeface="Quicksand"/>
                <a:sym typeface="Quicksand"/>
              </a:rPr>
              <a:t>angle</a:t>
            </a:r>
            <a:r>
              <a:rPr lang="en" sz="1600">
                <a:latin typeface="Quicksand"/>
                <a:ea typeface="Quicksand"/>
                <a:cs typeface="Quicksand"/>
                <a:sym typeface="Quicksand"/>
              </a:rPr>
              <a:t> is the space between two rays sharing the same endpoint, and that the shared point is the </a:t>
            </a:r>
            <a:r>
              <a:rPr b="1" lang="en" sz="1600">
                <a:latin typeface="Quicksand"/>
                <a:ea typeface="Quicksand"/>
                <a:cs typeface="Quicksand"/>
                <a:sym typeface="Quicksand"/>
              </a:rPr>
              <a:t>vertex</a:t>
            </a:r>
            <a:r>
              <a:rPr lang="en" sz="1600">
                <a:latin typeface="Quicksand"/>
                <a:ea typeface="Quicksand"/>
                <a:cs typeface="Quicksand"/>
                <a:sym typeface="Quicksand"/>
              </a:rPr>
              <a:t> of the angle.</a:t>
            </a:r>
            <a:endParaRPr sz="1600">
              <a:latin typeface="Quicksand"/>
              <a:ea typeface="Quicksand"/>
              <a:cs typeface="Quicksand"/>
              <a:sym typeface="Quicksand"/>
            </a:endParaRPr>
          </a:p>
        </p:txBody>
      </p:sp>
      <p:pic>
        <p:nvPicPr>
          <p:cNvPr id="631" name="Google Shape;631;p75"/>
          <p:cNvPicPr preferRelativeResize="0"/>
          <p:nvPr/>
        </p:nvPicPr>
        <p:blipFill>
          <a:blip r:embed="rId3">
            <a:alphaModFix/>
          </a:blip>
          <a:stretch>
            <a:fillRect/>
          </a:stretch>
        </p:blipFill>
        <p:spPr>
          <a:xfrm>
            <a:off x="3052175" y="1481788"/>
            <a:ext cx="2762250" cy="1133475"/>
          </a:xfrm>
          <a:prstGeom prst="rect">
            <a:avLst/>
          </a:prstGeom>
          <a:noFill/>
          <a:ln>
            <a:noFill/>
          </a:ln>
        </p:spPr>
      </p:pic>
      <p:pic>
        <p:nvPicPr>
          <p:cNvPr id="632" name="Google Shape;632;p75"/>
          <p:cNvPicPr preferRelativeResize="0"/>
          <p:nvPr/>
        </p:nvPicPr>
        <p:blipFill>
          <a:blip r:embed="rId4">
            <a:alphaModFix/>
          </a:blip>
          <a:stretch>
            <a:fillRect/>
          </a:stretch>
        </p:blipFill>
        <p:spPr>
          <a:xfrm>
            <a:off x="3524550" y="3673038"/>
            <a:ext cx="1600200" cy="96202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636" name="Shape 636"/>
        <p:cNvGrpSpPr/>
        <p:nvPr/>
      </p:nvGrpSpPr>
      <p:grpSpPr>
        <a:xfrm>
          <a:off x="0" y="0"/>
          <a:ext cx="0" cy="0"/>
          <a:chOff x="0" y="0"/>
          <a:chExt cx="0" cy="0"/>
        </a:xfrm>
      </p:grpSpPr>
      <p:sp>
        <p:nvSpPr>
          <p:cNvPr id="637" name="Google Shape;637;p76"/>
          <p:cNvSpPr txBox="1"/>
          <p:nvPr>
            <p:ph type="ctrTitle"/>
          </p:nvPr>
        </p:nvSpPr>
        <p:spPr>
          <a:xfrm>
            <a:off x="145575" y="2027250"/>
            <a:ext cx="87705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100">
                <a:latin typeface="Hepta Slab"/>
                <a:ea typeface="Hepta Slab"/>
                <a:cs typeface="Hepta Slab"/>
                <a:sym typeface="Hepta Slab"/>
              </a:rPr>
              <a:t>How Can We </a:t>
            </a:r>
            <a:endParaRPr sz="4100">
              <a:latin typeface="Hepta Slab"/>
              <a:ea typeface="Hepta Slab"/>
              <a:cs typeface="Hepta Slab"/>
              <a:sym typeface="Hepta Slab"/>
            </a:endParaRPr>
          </a:p>
          <a:p>
            <a:pPr indent="0" lvl="0" marL="0" rtl="0" algn="ctr">
              <a:spcBef>
                <a:spcPts val="0"/>
              </a:spcBef>
              <a:spcAft>
                <a:spcPts val="0"/>
              </a:spcAft>
              <a:buNone/>
            </a:pPr>
            <a:r>
              <a:rPr lang="en" sz="4100">
                <a:latin typeface="Hepta Slab"/>
                <a:ea typeface="Hepta Slab"/>
                <a:cs typeface="Hepta Slab"/>
                <a:sym typeface="Hepta Slab"/>
              </a:rPr>
              <a:t>Measure Angles?</a:t>
            </a:r>
            <a:endParaRPr sz="4100">
              <a:latin typeface="Hepta Slab"/>
              <a:ea typeface="Hepta Slab"/>
              <a:cs typeface="Hepta Slab"/>
              <a:sym typeface="Hepta Slab"/>
            </a:endParaRPr>
          </a:p>
        </p:txBody>
      </p:sp>
      <p:sp>
        <p:nvSpPr>
          <p:cNvPr id="638" name="Google Shape;638;p76"/>
          <p:cNvSpPr txBox="1"/>
          <p:nvPr/>
        </p:nvSpPr>
        <p:spPr>
          <a:xfrm>
            <a:off x="3078725" y="2906325"/>
            <a:ext cx="496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think about the size of angles.</a:t>
            </a:r>
            <a:endParaRPr>
              <a:latin typeface="Quicksand"/>
              <a:ea typeface="Quicksand"/>
              <a:cs typeface="Quicksand"/>
              <a:sym typeface="Quicksand"/>
            </a:endParaRPr>
          </a:p>
        </p:txBody>
      </p:sp>
      <p:sp>
        <p:nvSpPr>
          <p:cNvPr id="639" name="Google Shape;639;p76"/>
          <p:cNvSpPr/>
          <p:nvPr/>
        </p:nvSpPr>
        <p:spPr>
          <a:xfrm>
            <a:off x="2698202" y="29063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7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4.MD.C.5, 4.MD.C.5.a, 4.MD.C.7</a:t>
            </a:r>
            <a:endParaRPr sz="1100">
              <a:latin typeface="Quicksand"/>
              <a:ea typeface="Quicksand"/>
              <a:cs typeface="Quicksand"/>
              <a:sym typeface="Quicksand"/>
            </a:endParaRPr>
          </a:p>
        </p:txBody>
      </p:sp>
      <p:sp>
        <p:nvSpPr>
          <p:cNvPr id="641" name="Google Shape;641;p76"/>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77"/>
          <p:cNvSpPr txBox="1"/>
          <p:nvPr>
            <p:ph type="ctrTitle"/>
          </p:nvPr>
        </p:nvSpPr>
        <p:spPr>
          <a:xfrm>
            <a:off x="422975" y="377705"/>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dk2"/>
                </a:solidFill>
                <a:latin typeface="Hepta Slab"/>
                <a:ea typeface="Hepta Slab"/>
                <a:cs typeface="Hepta Slab"/>
                <a:sym typeface="Hepta Slab"/>
              </a:rPr>
              <a:t>What Do You Know about…..</a:t>
            </a:r>
            <a:endParaRPr sz="3400">
              <a:solidFill>
                <a:srgbClr val="595959"/>
              </a:solidFill>
              <a:latin typeface="Hepta Slab"/>
              <a:ea typeface="Hepta Slab"/>
              <a:cs typeface="Hepta Slab"/>
              <a:sym typeface="Hepta Slab"/>
            </a:endParaRPr>
          </a:p>
        </p:txBody>
      </p:sp>
      <p:sp>
        <p:nvSpPr>
          <p:cNvPr id="647" name="Google Shape;647;p7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48" name="Google Shape;648;p7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649" name="Google Shape;649;p77"/>
          <p:cNvPicPr preferRelativeResize="0"/>
          <p:nvPr/>
        </p:nvPicPr>
        <p:blipFill>
          <a:blip r:embed="rId3">
            <a:alphaModFix/>
          </a:blip>
          <a:stretch>
            <a:fillRect/>
          </a:stretch>
        </p:blipFill>
        <p:spPr>
          <a:xfrm>
            <a:off x="2271025" y="1561500"/>
            <a:ext cx="4256125" cy="242732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78"/>
          <p:cNvSpPr txBox="1"/>
          <p:nvPr>
            <p:ph type="ctrTitle"/>
          </p:nvPr>
        </p:nvSpPr>
        <p:spPr>
          <a:xfrm>
            <a:off x="478938" y="123505"/>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Right Angles All the Way Around</a:t>
            </a:r>
            <a:endParaRPr b="0" sz="3000">
              <a:solidFill>
                <a:srgbClr val="595959"/>
              </a:solidFill>
              <a:latin typeface="Hepta Slab"/>
              <a:ea typeface="Hepta Slab"/>
              <a:cs typeface="Hepta Slab"/>
              <a:sym typeface="Hepta Slab"/>
            </a:endParaRPr>
          </a:p>
        </p:txBody>
      </p:sp>
      <p:sp>
        <p:nvSpPr>
          <p:cNvPr id="655" name="Google Shape;655;p78"/>
          <p:cNvSpPr txBox="1"/>
          <p:nvPr/>
        </p:nvSpPr>
        <p:spPr>
          <a:xfrm>
            <a:off x="111013" y="236950"/>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56" name="Google Shape;656;p78"/>
          <p:cNvSpPr txBox="1"/>
          <p:nvPr/>
        </p:nvSpPr>
        <p:spPr>
          <a:xfrm>
            <a:off x="8052588" y="327925"/>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57" name="Google Shape;657;p78"/>
          <p:cNvSpPr txBox="1"/>
          <p:nvPr/>
        </p:nvSpPr>
        <p:spPr>
          <a:xfrm>
            <a:off x="4342200" y="1169425"/>
            <a:ext cx="4554000" cy="341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Your teacher will give you a rectangular sheet of paper. </a:t>
            </a:r>
            <a:endParaRPr sz="1200">
              <a:latin typeface="Quicksand"/>
              <a:ea typeface="Quicksand"/>
              <a:cs typeface="Quicksand"/>
              <a:sym typeface="Quicksand"/>
            </a:endParaRPr>
          </a:p>
          <a:p>
            <a:pPr indent="0" lvl="0" marL="0" rtl="0" algn="l">
              <a:spcBef>
                <a:spcPts val="1000"/>
              </a:spcBef>
              <a:spcAft>
                <a:spcPts val="0"/>
              </a:spcAft>
              <a:buNone/>
            </a:pPr>
            <a:r>
              <a:rPr lang="en" sz="1200">
                <a:latin typeface="Quicksand"/>
                <a:ea typeface="Quicksand"/>
                <a:cs typeface="Quicksand"/>
                <a:sym typeface="Quicksand"/>
              </a:rPr>
              <a:t>1. Tear off all of the square corners. Fit one square corner in the angle. What do you notice? </a:t>
            </a:r>
            <a:endParaRPr sz="1200">
              <a:latin typeface="Quicksand"/>
              <a:ea typeface="Quicksand"/>
              <a:cs typeface="Quicksand"/>
              <a:sym typeface="Quicksand"/>
            </a:endParaRPr>
          </a:p>
          <a:p>
            <a:pPr indent="0" lvl="0" marL="0" rtl="0" algn="l">
              <a:spcBef>
                <a:spcPts val="1000"/>
              </a:spcBef>
              <a:spcAft>
                <a:spcPts val="0"/>
              </a:spcAft>
              <a:buNone/>
            </a:pPr>
            <a:r>
              <a:rPr lang="en" sz="1200">
                <a:latin typeface="Quicksand"/>
                <a:ea typeface="Quicksand"/>
                <a:cs typeface="Quicksand"/>
                <a:sym typeface="Quicksand"/>
              </a:rPr>
              <a:t>2. Place a second square corner next to the first to make a larger angle with the same vertex. Leave no gaps or overlaps between the square corners. Sketch the angle. How many degrees is this angle? </a:t>
            </a:r>
            <a:endParaRPr sz="1200">
              <a:latin typeface="Quicksand"/>
              <a:ea typeface="Quicksand"/>
              <a:cs typeface="Quicksand"/>
              <a:sym typeface="Quicksand"/>
            </a:endParaRPr>
          </a:p>
          <a:p>
            <a:pPr indent="0" lvl="0" marL="0" rtl="0" algn="l">
              <a:spcBef>
                <a:spcPts val="1000"/>
              </a:spcBef>
              <a:spcAft>
                <a:spcPts val="0"/>
              </a:spcAft>
              <a:buNone/>
            </a:pPr>
            <a:r>
              <a:rPr lang="en" sz="1200">
                <a:latin typeface="Quicksand"/>
                <a:ea typeface="Quicksand"/>
                <a:cs typeface="Quicksand"/>
                <a:sym typeface="Quicksand"/>
              </a:rPr>
              <a:t>3. Place a third square corner to make an even larger angle with the same vertex. Sketch the angle. How many degrees is it? </a:t>
            </a:r>
            <a:endParaRPr sz="1200">
              <a:latin typeface="Quicksand"/>
              <a:ea typeface="Quicksand"/>
              <a:cs typeface="Quicksand"/>
              <a:sym typeface="Quicksand"/>
            </a:endParaRPr>
          </a:p>
          <a:p>
            <a:pPr indent="0" lvl="0" marL="0" rtl="0" algn="l">
              <a:spcBef>
                <a:spcPts val="1000"/>
              </a:spcBef>
              <a:spcAft>
                <a:spcPts val="0"/>
              </a:spcAft>
              <a:buNone/>
            </a:pPr>
            <a:r>
              <a:rPr lang="en" sz="1200">
                <a:latin typeface="Quicksand"/>
                <a:ea typeface="Quicksand"/>
                <a:cs typeface="Quicksand"/>
                <a:sym typeface="Quicksand"/>
              </a:rPr>
              <a:t>4. Repeat with the fourth square corner. Sketch the angle. How many degrees is it? </a:t>
            </a:r>
            <a:endParaRPr sz="1200">
              <a:latin typeface="Quicksand"/>
              <a:ea typeface="Quicksand"/>
              <a:cs typeface="Quicksand"/>
              <a:sym typeface="Quicksand"/>
            </a:endParaRPr>
          </a:p>
          <a:p>
            <a:pPr indent="0" lvl="0" marL="0" rtl="0" algn="l">
              <a:spcBef>
                <a:spcPts val="1000"/>
              </a:spcBef>
              <a:spcAft>
                <a:spcPts val="1000"/>
              </a:spcAft>
              <a:buNone/>
            </a:pPr>
            <a:r>
              <a:rPr lang="en" sz="1200">
                <a:latin typeface="Quicksand"/>
                <a:ea typeface="Quicksand"/>
                <a:cs typeface="Quicksand"/>
                <a:sym typeface="Quicksand"/>
              </a:rPr>
              <a:t>5. Can we make larger angles than the last one by adding more square corners? Explain your reasoning.</a:t>
            </a:r>
            <a:endParaRPr sz="1200">
              <a:latin typeface="Quicksand"/>
              <a:ea typeface="Quicksand"/>
              <a:cs typeface="Quicksand"/>
              <a:sym typeface="Quicksand"/>
            </a:endParaRPr>
          </a:p>
        </p:txBody>
      </p:sp>
      <p:pic>
        <p:nvPicPr>
          <p:cNvPr id="658" name="Google Shape;658;p78"/>
          <p:cNvPicPr preferRelativeResize="0"/>
          <p:nvPr/>
        </p:nvPicPr>
        <p:blipFill>
          <a:blip r:embed="rId3">
            <a:alphaModFix/>
          </a:blip>
          <a:stretch>
            <a:fillRect/>
          </a:stretch>
        </p:blipFill>
        <p:spPr>
          <a:xfrm>
            <a:off x="478950" y="1727063"/>
            <a:ext cx="3863250" cy="168937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79"/>
          <p:cNvSpPr txBox="1"/>
          <p:nvPr>
            <p:ph type="ctrTitle"/>
          </p:nvPr>
        </p:nvSpPr>
        <p:spPr>
          <a:xfrm>
            <a:off x="467075" y="62830"/>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How Many Angles? How Many Degrees?</a:t>
            </a:r>
            <a:endParaRPr b="0" sz="2600">
              <a:solidFill>
                <a:srgbClr val="595959"/>
              </a:solidFill>
              <a:latin typeface="Hepta Slab"/>
              <a:ea typeface="Hepta Slab"/>
              <a:cs typeface="Hepta Slab"/>
              <a:sym typeface="Hepta Slab"/>
            </a:endParaRPr>
          </a:p>
        </p:txBody>
      </p:sp>
      <p:sp>
        <p:nvSpPr>
          <p:cNvPr id="664" name="Google Shape;664;p7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65" name="Google Shape;665;p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66" name="Google Shape;666;p79"/>
          <p:cNvSpPr txBox="1"/>
          <p:nvPr/>
        </p:nvSpPr>
        <p:spPr>
          <a:xfrm>
            <a:off x="697100" y="2416125"/>
            <a:ext cx="7933500" cy="1929300"/>
          </a:xfrm>
          <a:prstGeom prst="rect">
            <a:avLst/>
          </a:prstGeom>
          <a:noFill/>
          <a:ln>
            <a:noFill/>
          </a:ln>
        </p:spPr>
        <p:txBody>
          <a:bodyPr anchorCtr="0" anchor="t" bIns="91425" lIns="91425" spcFirstLastPara="1" rIns="91425" wrap="square" tIns="91425">
            <a:spAutoFit/>
          </a:bodyPr>
          <a:lstStyle/>
          <a:p>
            <a:pPr indent="0" lvl="0" marL="914400" rtl="0" algn="l">
              <a:spcBef>
                <a:spcPts val="0"/>
              </a:spcBef>
              <a:spcAft>
                <a:spcPts val="0"/>
              </a:spcAft>
              <a:buNone/>
            </a:pPr>
            <a:r>
              <a:rPr lang="en" sz="1600">
                <a:latin typeface="Quicksand"/>
                <a:ea typeface="Quicksand"/>
                <a:cs typeface="Quicksand"/>
                <a:sym typeface="Quicksand"/>
              </a:rPr>
              <a:t>1. How many angles do you see inside each shape? </a:t>
            </a:r>
            <a:endParaRPr sz="1600">
              <a:latin typeface="Quicksand"/>
              <a:ea typeface="Quicksand"/>
              <a:cs typeface="Quicksand"/>
              <a:sym typeface="Quicksand"/>
            </a:endParaRPr>
          </a:p>
          <a:p>
            <a:pPr indent="0" lvl="0" marL="2286000" rtl="0" algn="l">
              <a:spcBef>
                <a:spcPts val="1000"/>
              </a:spcBef>
              <a:spcAft>
                <a:spcPts val="0"/>
              </a:spcAft>
              <a:buNone/>
            </a:pPr>
            <a:r>
              <a:rPr lang="en" sz="1600">
                <a:latin typeface="Quicksand"/>
                <a:ea typeface="Quicksand"/>
                <a:cs typeface="Quicksand"/>
                <a:sym typeface="Quicksand"/>
              </a:rPr>
              <a:t>a. A triangle </a:t>
            </a:r>
            <a:endParaRPr sz="1600">
              <a:latin typeface="Quicksand"/>
              <a:ea typeface="Quicksand"/>
              <a:cs typeface="Quicksand"/>
              <a:sym typeface="Quicksand"/>
            </a:endParaRPr>
          </a:p>
          <a:p>
            <a:pPr indent="0" lvl="0" marL="2286000" rtl="0" algn="l">
              <a:spcBef>
                <a:spcPts val="1000"/>
              </a:spcBef>
              <a:spcAft>
                <a:spcPts val="0"/>
              </a:spcAft>
              <a:buNone/>
            </a:pPr>
            <a:r>
              <a:rPr lang="en" sz="1600">
                <a:latin typeface="Quicksand"/>
                <a:ea typeface="Quicksand"/>
                <a:cs typeface="Quicksand"/>
                <a:sym typeface="Quicksand"/>
              </a:rPr>
              <a:t>b. A trapezoid </a:t>
            </a:r>
            <a:endParaRPr sz="1600">
              <a:latin typeface="Quicksand"/>
              <a:ea typeface="Quicksand"/>
              <a:cs typeface="Quicksand"/>
              <a:sym typeface="Quicksand"/>
            </a:endParaRPr>
          </a:p>
          <a:p>
            <a:pPr indent="0" lvl="0" marL="2286000" rtl="0" algn="l">
              <a:spcBef>
                <a:spcPts val="1000"/>
              </a:spcBef>
              <a:spcAft>
                <a:spcPts val="0"/>
              </a:spcAft>
              <a:buNone/>
            </a:pPr>
            <a:r>
              <a:rPr lang="en" sz="1600">
                <a:latin typeface="Quicksand"/>
                <a:ea typeface="Quicksand"/>
                <a:cs typeface="Quicksand"/>
                <a:sym typeface="Quicksand"/>
              </a:rPr>
              <a:t>c. A rhombus </a:t>
            </a:r>
            <a:endParaRPr sz="1600">
              <a:latin typeface="Quicksand"/>
              <a:ea typeface="Quicksand"/>
              <a:cs typeface="Quicksand"/>
              <a:sym typeface="Quicksand"/>
            </a:endParaRPr>
          </a:p>
          <a:p>
            <a:pPr indent="0" lvl="0" marL="2286000" rtl="0" algn="l">
              <a:spcBef>
                <a:spcPts val="1000"/>
              </a:spcBef>
              <a:spcAft>
                <a:spcPts val="1000"/>
              </a:spcAft>
              <a:buNone/>
            </a:pPr>
            <a:r>
              <a:rPr lang="en" sz="1600">
                <a:latin typeface="Quicksand"/>
                <a:ea typeface="Quicksand"/>
                <a:cs typeface="Quicksand"/>
                <a:sym typeface="Quicksand"/>
              </a:rPr>
              <a:t>d. A hexagon</a:t>
            </a:r>
            <a:endParaRPr sz="1600">
              <a:latin typeface="Quicksand"/>
              <a:ea typeface="Quicksand"/>
              <a:cs typeface="Quicksand"/>
              <a:sym typeface="Quicksand"/>
            </a:endParaRPr>
          </a:p>
        </p:txBody>
      </p:sp>
      <p:pic>
        <p:nvPicPr>
          <p:cNvPr id="667" name="Google Shape;667;p79"/>
          <p:cNvPicPr preferRelativeResize="0"/>
          <p:nvPr/>
        </p:nvPicPr>
        <p:blipFill>
          <a:blip r:embed="rId3">
            <a:alphaModFix/>
          </a:blip>
          <a:stretch>
            <a:fillRect/>
          </a:stretch>
        </p:blipFill>
        <p:spPr>
          <a:xfrm>
            <a:off x="2085188" y="997325"/>
            <a:ext cx="4536174" cy="11704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80"/>
          <p:cNvSpPr txBox="1"/>
          <p:nvPr>
            <p:ph type="ctrTitle"/>
          </p:nvPr>
        </p:nvSpPr>
        <p:spPr>
          <a:xfrm>
            <a:off x="467075" y="62830"/>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How Many Angles? How Many Degrees?</a:t>
            </a:r>
            <a:endParaRPr b="0" sz="2600">
              <a:solidFill>
                <a:srgbClr val="595959"/>
              </a:solidFill>
              <a:latin typeface="Hepta Slab"/>
              <a:ea typeface="Hepta Slab"/>
              <a:cs typeface="Hepta Slab"/>
              <a:sym typeface="Hepta Slab"/>
            </a:endParaRPr>
          </a:p>
        </p:txBody>
      </p:sp>
      <p:sp>
        <p:nvSpPr>
          <p:cNvPr id="673" name="Google Shape;673;p8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74" name="Google Shape;674;p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75" name="Google Shape;675;p80"/>
          <p:cNvSpPr txBox="1"/>
          <p:nvPr/>
        </p:nvSpPr>
        <p:spPr>
          <a:xfrm>
            <a:off x="605250" y="1222100"/>
            <a:ext cx="7933500" cy="342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2. Here are diagrams of each type of blocks arranged around a shared point.</a:t>
            </a:r>
            <a:endParaRPr sz="1600">
              <a:latin typeface="Quicksand"/>
              <a:ea typeface="Quicksand"/>
              <a:cs typeface="Quicksand"/>
              <a:sym typeface="Quicksand"/>
            </a:endParaRPr>
          </a:p>
          <a:p>
            <a:pPr indent="0" lvl="0" marL="2286000" rtl="0" algn="l">
              <a:spcBef>
                <a:spcPts val="1000"/>
              </a:spcBef>
              <a:spcAft>
                <a:spcPts val="0"/>
              </a:spcAft>
              <a:buNone/>
            </a:pPr>
            <a:r>
              <a:t/>
            </a:r>
            <a:endParaRPr sz="1600">
              <a:latin typeface="Quicksand"/>
              <a:ea typeface="Quicksand"/>
              <a:cs typeface="Quicksand"/>
              <a:sym typeface="Quicksand"/>
            </a:endParaRPr>
          </a:p>
          <a:p>
            <a:pPr indent="0" lvl="0" marL="228600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Use what you know about angle measurement to find the sizes of angles a–f. </a:t>
            </a:r>
            <a:endParaRPr sz="1600">
              <a:latin typeface="Quicksand"/>
              <a:ea typeface="Quicksand"/>
              <a:cs typeface="Quicksand"/>
              <a:sym typeface="Quicksand"/>
            </a:endParaRPr>
          </a:p>
          <a:p>
            <a:pPr indent="0" lvl="0" marL="0" rtl="0" algn="l">
              <a:spcBef>
                <a:spcPts val="1000"/>
              </a:spcBef>
              <a:spcAft>
                <a:spcPts val="1000"/>
              </a:spcAft>
              <a:buNone/>
            </a:pPr>
            <a:r>
              <a:rPr lang="en" sz="1600">
                <a:latin typeface="Quicksand"/>
                <a:ea typeface="Quicksand"/>
                <a:cs typeface="Quicksand"/>
                <a:sym typeface="Quicksand"/>
              </a:rPr>
              <a:t>Show your reasoning.</a:t>
            </a:r>
            <a:endParaRPr sz="1600">
              <a:latin typeface="Quicksand"/>
              <a:ea typeface="Quicksand"/>
              <a:cs typeface="Quicksand"/>
              <a:sym typeface="Quicksand"/>
            </a:endParaRPr>
          </a:p>
        </p:txBody>
      </p:sp>
      <p:pic>
        <p:nvPicPr>
          <p:cNvPr id="676" name="Google Shape;676;p80"/>
          <p:cNvPicPr preferRelativeResize="0"/>
          <p:nvPr/>
        </p:nvPicPr>
        <p:blipFill>
          <a:blip r:embed="rId3">
            <a:alphaModFix/>
          </a:blip>
          <a:stretch>
            <a:fillRect/>
          </a:stretch>
        </p:blipFill>
        <p:spPr>
          <a:xfrm>
            <a:off x="2829470" y="1699445"/>
            <a:ext cx="3047601" cy="202617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pic>
        <p:nvPicPr>
          <p:cNvPr id="681" name="Google Shape;681;p81"/>
          <p:cNvPicPr preferRelativeResize="0"/>
          <p:nvPr/>
        </p:nvPicPr>
        <p:blipFill rotWithShape="1">
          <a:blip r:embed="rId3">
            <a:alphaModFix/>
          </a:blip>
          <a:srcRect b="0" l="21370" r="22481" t="0"/>
          <a:stretch/>
        </p:blipFill>
        <p:spPr>
          <a:xfrm>
            <a:off x="4431025" y="3321846"/>
            <a:ext cx="1068600" cy="1197004"/>
          </a:xfrm>
          <a:prstGeom prst="rect">
            <a:avLst/>
          </a:prstGeom>
          <a:noFill/>
          <a:ln>
            <a:noFill/>
          </a:ln>
        </p:spPr>
      </p:pic>
      <p:sp>
        <p:nvSpPr>
          <p:cNvPr id="682" name="Google Shape;682;p8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83" name="Google Shape;683;p81"/>
          <p:cNvSpPr txBox="1"/>
          <p:nvPr/>
        </p:nvSpPr>
        <p:spPr>
          <a:xfrm>
            <a:off x="446125" y="460275"/>
            <a:ext cx="754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Today we learned that angles can be measured in degrees. We also looked at different ways to reason about the measurement.</a:t>
            </a:r>
            <a:endParaRPr sz="1500">
              <a:latin typeface="Quicksand"/>
              <a:ea typeface="Quicksand"/>
              <a:cs typeface="Quicksand"/>
              <a:sym typeface="Quicksand"/>
            </a:endParaRPr>
          </a:p>
        </p:txBody>
      </p:sp>
      <p:sp>
        <p:nvSpPr>
          <p:cNvPr id="684" name="Google Shape;684;p81"/>
          <p:cNvSpPr/>
          <p:nvPr/>
        </p:nvSpPr>
        <p:spPr>
          <a:xfrm flipH="1">
            <a:off x="946558" y="2549300"/>
            <a:ext cx="3052942" cy="167861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81"/>
          <p:cNvSpPr txBox="1"/>
          <p:nvPr/>
        </p:nvSpPr>
        <p:spPr>
          <a:xfrm>
            <a:off x="1149125" y="2754175"/>
            <a:ext cx="26478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Here is an angle. What are some ways to describe how big this angle is?</a:t>
            </a:r>
            <a:endParaRPr b="1" sz="1300">
              <a:latin typeface="Quicksand"/>
              <a:ea typeface="Quicksand"/>
              <a:cs typeface="Quicksand"/>
              <a:sym typeface="Quicksand"/>
            </a:endParaRPr>
          </a:p>
        </p:txBody>
      </p:sp>
      <p:sp>
        <p:nvSpPr>
          <p:cNvPr id="686" name="Google Shape;686;p81"/>
          <p:cNvSpPr/>
          <p:nvPr/>
        </p:nvSpPr>
        <p:spPr>
          <a:xfrm>
            <a:off x="5499624" y="2193827"/>
            <a:ext cx="3423182" cy="196850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81"/>
          <p:cNvSpPr txBox="1"/>
          <p:nvPr/>
        </p:nvSpPr>
        <p:spPr>
          <a:xfrm>
            <a:off x="5878275" y="2549300"/>
            <a:ext cx="24669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The measurements and came up often in the lesson. </a:t>
            </a:r>
            <a:endParaRPr b="1" sz="1300">
              <a:latin typeface="Quicksand"/>
              <a:ea typeface="Quicksand"/>
              <a:cs typeface="Quicksand"/>
              <a:sym typeface="Quicksand"/>
            </a:endParaRPr>
          </a:p>
          <a:p>
            <a:pPr indent="0" lvl="0" marL="0" rtl="0" algn="ctr">
              <a:spcBef>
                <a:spcPts val="0"/>
              </a:spcBef>
              <a:spcAft>
                <a:spcPts val="0"/>
              </a:spcAft>
              <a:buNone/>
            </a:pPr>
            <a:r>
              <a:t/>
            </a:r>
            <a:endParaRPr b="1" sz="1300">
              <a:latin typeface="Quicksand"/>
              <a:ea typeface="Quicksand"/>
              <a:cs typeface="Quicksand"/>
              <a:sym typeface="Quicksand"/>
            </a:endParaRPr>
          </a:p>
          <a:p>
            <a:pPr indent="0" lvl="0" marL="0" rtl="0" algn="ctr">
              <a:spcBef>
                <a:spcPts val="0"/>
              </a:spcBef>
              <a:spcAft>
                <a:spcPts val="0"/>
              </a:spcAft>
              <a:buNone/>
            </a:pPr>
            <a:r>
              <a:rPr b="1" lang="en" sz="1300">
                <a:latin typeface="Quicksand"/>
                <a:ea typeface="Quicksand"/>
                <a:cs typeface="Quicksand"/>
                <a:sym typeface="Quicksand"/>
              </a:rPr>
              <a:t>What’s special about those angles?</a:t>
            </a:r>
            <a:endParaRPr b="1" sz="1300">
              <a:latin typeface="Quicksand"/>
              <a:ea typeface="Quicksand"/>
              <a:cs typeface="Quicksand"/>
              <a:sym typeface="Quicksand"/>
            </a:endParaRPr>
          </a:p>
        </p:txBody>
      </p:sp>
      <p:pic>
        <p:nvPicPr>
          <p:cNvPr id="688" name="Google Shape;688;p81"/>
          <p:cNvPicPr preferRelativeResize="0"/>
          <p:nvPr/>
        </p:nvPicPr>
        <p:blipFill>
          <a:blip r:embed="rId4">
            <a:alphaModFix/>
          </a:blip>
          <a:stretch>
            <a:fillRect/>
          </a:stretch>
        </p:blipFill>
        <p:spPr>
          <a:xfrm>
            <a:off x="3796925" y="1320950"/>
            <a:ext cx="966703" cy="112137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pic>
        <p:nvPicPr>
          <p:cNvPr id="693" name="Google Shape;693;p82"/>
          <p:cNvPicPr preferRelativeResize="0"/>
          <p:nvPr/>
        </p:nvPicPr>
        <p:blipFill rotWithShape="1">
          <a:blip r:embed="rId3">
            <a:alphaModFix/>
          </a:blip>
          <a:srcRect b="0" l="21370" r="22481" t="0"/>
          <a:stretch/>
        </p:blipFill>
        <p:spPr>
          <a:xfrm>
            <a:off x="3735625" y="3426821"/>
            <a:ext cx="1068600" cy="1197004"/>
          </a:xfrm>
          <a:prstGeom prst="rect">
            <a:avLst/>
          </a:prstGeom>
          <a:noFill/>
          <a:ln>
            <a:noFill/>
          </a:ln>
        </p:spPr>
      </p:pic>
      <p:sp>
        <p:nvSpPr>
          <p:cNvPr id="694" name="Google Shape;694;p8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95" name="Google Shape;695;p82"/>
          <p:cNvSpPr txBox="1"/>
          <p:nvPr/>
        </p:nvSpPr>
        <p:spPr>
          <a:xfrm>
            <a:off x="446125" y="460275"/>
            <a:ext cx="754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Today we learned that angles can be measured in degrees. We also looked at different ways to reason about the measurement.</a:t>
            </a:r>
            <a:endParaRPr sz="1500">
              <a:latin typeface="Quicksand"/>
              <a:ea typeface="Quicksand"/>
              <a:cs typeface="Quicksand"/>
              <a:sym typeface="Quicksand"/>
            </a:endParaRPr>
          </a:p>
        </p:txBody>
      </p:sp>
      <p:sp>
        <p:nvSpPr>
          <p:cNvPr id="696" name="Google Shape;696;p82"/>
          <p:cNvSpPr/>
          <p:nvPr/>
        </p:nvSpPr>
        <p:spPr>
          <a:xfrm flipH="1">
            <a:off x="513558" y="1945725"/>
            <a:ext cx="3052942" cy="167861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82"/>
          <p:cNvSpPr txBox="1"/>
          <p:nvPr/>
        </p:nvSpPr>
        <p:spPr>
          <a:xfrm>
            <a:off x="716125" y="2308075"/>
            <a:ext cx="26478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many blocks do you see? How many angles are in each?</a:t>
            </a:r>
            <a:endParaRPr b="1" sz="1300">
              <a:latin typeface="Quicksand"/>
              <a:ea typeface="Quicksand"/>
              <a:cs typeface="Quicksand"/>
              <a:sym typeface="Quicksand"/>
            </a:endParaRPr>
          </a:p>
        </p:txBody>
      </p:sp>
      <p:sp>
        <p:nvSpPr>
          <p:cNvPr id="698" name="Google Shape;698;p82"/>
          <p:cNvSpPr/>
          <p:nvPr/>
        </p:nvSpPr>
        <p:spPr>
          <a:xfrm>
            <a:off x="5079750" y="1994487"/>
            <a:ext cx="3423182" cy="13162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82"/>
          <p:cNvSpPr txBox="1"/>
          <p:nvPr/>
        </p:nvSpPr>
        <p:spPr>
          <a:xfrm>
            <a:off x="5458400" y="2235713"/>
            <a:ext cx="24669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can we find the size of angle labeled k?</a:t>
            </a:r>
            <a:endParaRPr b="1" sz="1300">
              <a:latin typeface="Quicksand"/>
              <a:ea typeface="Quicksand"/>
              <a:cs typeface="Quicksand"/>
              <a:sym typeface="Quicksand"/>
            </a:endParaRPr>
          </a:p>
        </p:txBody>
      </p:sp>
      <p:pic>
        <p:nvPicPr>
          <p:cNvPr id="700" name="Google Shape;700;p82"/>
          <p:cNvPicPr preferRelativeResize="0"/>
          <p:nvPr/>
        </p:nvPicPr>
        <p:blipFill>
          <a:blip r:embed="rId4">
            <a:alphaModFix/>
          </a:blip>
          <a:stretch>
            <a:fillRect/>
          </a:stretch>
        </p:blipFill>
        <p:spPr>
          <a:xfrm>
            <a:off x="3796925" y="1260375"/>
            <a:ext cx="1195324" cy="1218916"/>
          </a:xfrm>
          <a:prstGeom prst="rect">
            <a:avLst/>
          </a:prstGeom>
          <a:noFill/>
          <a:ln>
            <a:noFill/>
          </a:ln>
        </p:spPr>
      </p:pic>
      <p:sp>
        <p:nvSpPr>
          <p:cNvPr id="701" name="Google Shape;701;p82"/>
          <p:cNvSpPr/>
          <p:nvPr/>
        </p:nvSpPr>
        <p:spPr>
          <a:xfrm>
            <a:off x="5284625" y="3367199"/>
            <a:ext cx="3423182" cy="13162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82"/>
          <p:cNvSpPr txBox="1"/>
          <p:nvPr/>
        </p:nvSpPr>
        <p:spPr>
          <a:xfrm>
            <a:off x="5663275" y="3608425"/>
            <a:ext cx="24669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Take 1-2 minutes to add any new words from today’s lesson to your word walls.</a:t>
            </a:r>
            <a:endParaRPr b="1" sz="1300">
              <a:latin typeface="Quicksand"/>
              <a:ea typeface="Quicksand"/>
              <a:cs typeface="Quicksand"/>
              <a:sym typeface="Quicksan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706" name="Shape 706"/>
        <p:cNvGrpSpPr/>
        <p:nvPr/>
      </p:nvGrpSpPr>
      <p:grpSpPr>
        <a:xfrm>
          <a:off x="0" y="0"/>
          <a:ext cx="0" cy="0"/>
          <a:chOff x="0" y="0"/>
          <a:chExt cx="0" cy="0"/>
        </a:xfrm>
      </p:grpSpPr>
      <p:sp>
        <p:nvSpPr>
          <p:cNvPr id="707" name="Google Shape;707;p83"/>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Find Angle Measurements</a:t>
            </a:r>
            <a:endParaRPr sz="4400">
              <a:latin typeface="Hepta Slab"/>
              <a:ea typeface="Hepta Slab"/>
              <a:cs typeface="Hepta Slab"/>
              <a:sym typeface="Hepta Slab"/>
            </a:endParaRPr>
          </a:p>
        </p:txBody>
      </p:sp>
      <p:sp>
        <p:nvSpPr>
          <p:cNvPr id="708" name="Google Shape;708;p83"/>
          <p:cNvSpPr txBox="1"/>
          <p:nvPr/>
        </p:nvSpPr>
        <p:spPr>
          <a:xfrm>
            <a:off x="2053025" y="2750588"/>
            <a:ext cx="6588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compose and decompose angles to find their measurements.</a:t>
            </a:r>
            <a:endParaRPr>
              <a:latin typeface="Quicksand"/>
              <a:ea typeface="Quicksand"/>
              <a:cs typeface="Quicksand"/>
              <a:sym typeface="Quicksand"/>
            </a:endParaRPr>
          </a:p>
        </p:txBody>
      </p:sp>
      <p:sp>
        <p:nvSpPr>
          <p:cNvPr id="709" name="Google Shape;709;p83"/>
          <p:cNvSpPr/>
          <p:nvPr/>
        </p:nvSpPr>
        <p:spPr>
          <a:xfrm>
            <a:off x="1665852" y="27506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8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4.MD.C.5, 4.MD.C.5.a, 4.MD.C.7</a:t>
            </a:r>
            <a:endParaRPr sz="1100">
              <a:latin typeface="Quicksand"/>
              <a:ea typeface="Quicksand"/>
              <a:cs typeface="Quicksand"/>
              <a:sym typeface="Quicksand"/>
            </a:endParaRPr>
          </a:p>
        </p:txBody>
      </p:sp>
      <p:sp>
        <p:nvSpPr>
          <p:cNvPr id="711" name="Google Shape;711;p83"/>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15" name="Shape 715"/>
        <p:cNvGrpSpPr/>
        <p:nvPr/>
      </p:nvGrpSpPr>
      <p:grpSpPr>
        <a:xfrm>
          <a:off x="0" y="0"/>
          <a:ext cx="0" cy="0"/>
          <a:chOff x="0" y="0"/>
          <a:chExt cx="0" cy="0"/>
        </a:xfrm>
      </p:grpSpPr>
      <p:sp>
        <p:nvSpPr>
          <p:cNvPr id="716" name="Google Shape;716;p84"/>
          <p:cNvSpPr txBox="1"/>
          <p:nvPr>
            <p:ph type="ctrTitle"/>
          </p:nvPr>
        </p:nvSpPr>
        <p:spPr>
          <a:xfrm>
            <a:off x="496925" y="8592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Two Sets of Angles</a:t>
            </a:r>
            <a:endParaRPr b="0" sz="3000">
              <a:solidFill>
                <a:srgbClr val="595959"/>
              </a:solidFill>
              <a:latin typeface="Hepta Slab"/>
              <a:ea typeface="Hepta Slab"/>
              <a:cs typeface="Hepta Slab"/>
              <a:sym typeface="Hepta Slab"/>
            </a:endParaRPr>
          </a:p>
        </p:txBody>
      </p:sp>
      <p:sp>
        <p:nvSpPr>
          <p:cNvPr id="717" name="Google Shape;717;p8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18" name="Google Shape;718;p84"/>
          <p:cNvGrpSpPr/>
          <p:nvPr/>
        </p:nvGrpSpPr>
        <p:grpSpPr>
          <a:xfrm>
            <a:off x="600225" y="1350717"/>
            <a:ext cx="7997012" cy="3404127"/>
            <a:chOff x="600225" y="1350717"/>
            <a:chExt cx="7997012" cy="3404127"/>
          </a:xfrm>
        </p:grpSpPr>
        <p:sp>
          <p:nvSpPr>
            <p:cNvPr id="719" name="Google Shape;719;p84"/>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84"/>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notice?</a:t>
              </a:r>
              <a:endParaRPr b="1" sz="1600">
                <a:latin typeface="Caveat Brush"/>
                <a:ea typeface="Caveat Brush"/>
                <a:cs typeface="Caveat Brush"/>
                <a:sym typeface="Caveat Brush"/>
              </a:endParaRPr>
            </a:p>
          </p:txBody>
        </p:sp>
        <p:sp>
          <p:nvSpPr>
            <p:cNvPr id="721" name="Google Shape;721;p84"/>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84"/>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wonder?</a:t>
              </a:r>
              <a:endParaRPr b="1" sz="1600">
                <a:latin typeface="Caveat Brush"/>
                <a:ea typeface="Caveat Brush"/>
                <a:cs typeface="Caveat Brush"/>
                <a:sym typeface="Caveat Brush"/>
              </a:endParaRPr>
            </a:p>
          </p:txBody>
        </p:sp>
      </p:grpSp>
      <p:pic>
        <p:nvPicPr>
          <p:cNvPr id="723" name="Google Shape;723;p84"/>
          <p:cNvPicPr preferRelativeResize="0"/>
          <p:nvPr/>
        </p:nvPicPr>
        <p:blipFill>
          <a:blip r:embed="rId3">
            <a:alphaModFix/>
          </a:blip>
          <a:stretch>
            <a:fillRect/>
          </a:stretch>
        </p:blipFill>
        <p:spPr>
          <a:xfrm>
            <a:off x="2537759" y="1738622"/>
            <a:ext cx="3690725" cy="240212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85"/>
          <p:cNvSpPr txBox="1"/>
          <p:nvPr>
            <p:ph type="ctrTitle"/>
          </p:nvPr>
        </p:nvSpPr>
        <p:spPr>
          <a:xfrm>
            <a:off x="413500" y="5"/>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Big Are These Angles?</a:t>
            </a:r>
            <a:endParaRPr b="0" sz="3000">
              <a:solidFill>
                <a:srgbClr val="595959"/>
              </a:solidFill>
              <a:latin typeface="Hepta Slab"/>
              <a:ea typeface="Hepta Slab"/>
              <a:cs typeface="Hepta Slab"/>
              <a:sym typeface="Hepta Slab"/>
            </a:endParaRPr>
          </a:p>
        </p:txBody>
      </p:sp>
      <p:sp>
        <p:nvSpPr>
          <p:cNvPr id="729" name="Google Shape;729;p8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30" name="Google Shape;730;p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31" name="Google Shape;731;p85"/>
          <p:cNvSpPr txBox="1"/>
          <p:nvPr/>
        </p:nvSpPr>
        <p:spPr>
          <a:xfrm>
            <a:off x="524850" y="1456450"/>
            <a:ext cx="37974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Use the materials and what you know about right angle to find the size of angles , </a:t>
            </a:r>
            <a:r>
              <a:rPr i="1" lang="en">
                <a:latin typeface="Quicksand"/>
                <a:ea typeface="Quicksand"/>
                <a:cs typeface="Quicksand"/>
                <a:sym typeface="Quicksand"/>
              </a:rPr>
              <a:t>p, q, r </a:t>
            </a:r>
            <a:r>
              <a:rPr lang="en">
                <a:latin typeface="Quicksand"/>
                <a:ea typeface="Quicksand"/>
                <a:cs typeface="Quicksand"/>
                <a:sym typeface="Quicksand"/>
              </a:rPr>
              <a:t> and </a:t>
            </a:r>
            <a:r>
              <a:rPr i="1" lang="en">
                <a:latin typeface="Quicksand"/>
                <a:ea typeface="Quicksand"/>
                <a:cs typeface="Quicksand"/>
                <a:sym typeface="Quicksand"/>
              </a:rPr>
              <a:t>s</a:t>
            </a:r>
            <a:r>
              <a:rPr lang="en">
                <a:latin typeface="Quicksand"/>
                <a:ea typeface="Quicksand"/>
                <a:cs typeface="Quicksand"/>
                <a:sym typeface="Quicksand"/>
              </a:rPr>
              <a:t> . Be prepared to explain or show your reasoning.</a:t>
            </a:r>
            <a:endParaRPr>
              <a:latin typeface="Quicksand"/>
              <a:ea typeface="Quicksand"/>
              <a:cs typeface="Quicksand"/>
              <a:sym typeface="Quicksand"/>
            </a:endParaRPr>
          </a:p>
        </p:txBody>
      </p:sp>
      <p:sp>
        <p:nvSpPr>
          <p:cNvPr id="732" name="Google Shape;732;p85"/>
          <p:cNvSpPr txBox="1"/>
          <p:nvPr/>
        </p:nvSpPr>
        <p:spPr>
          <a:xfrm>
            <a:off x="4322250" y="1489200"/>
            <a:ext cx="4443300" cy="95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2. Next, use the measurements of angles </a:t>
            </a:r>
            <a:r>
              <a:rPr i="1" lang="en">
                <a:latin typeface="Quicksand"/>
                <a:ea typeface="Quicksand"/>
                <a:cs typeface="Quicksand"/>
                <a:sym typeface="Quicksand"/>
              </a:rPr>
              <a:t>p, q, r </a:t>
            </a:r>
            <a:r>
              <a:rPr lang="en">
                <a:latin typeface="Quicksand"/>
                <a:ea typeface="Quicksand"/>
                <a:cs typeface="Quicksand"/>
                <a:sym typeface="Quicksand"/>
              </a:rPr>
              <a:t>and </a:t>
            </a:r>
            <a:r>
              <a:rPr i="1" lang="en">
                <a:latin typeface="Quicksand"/>
                <a:ea typeface="Quicksand"/>
                <a:cs typeface="Quicksand"/>
                <a:sym typeface="Quicksand"/>
              </a:rPr>
              <a:t>s</a:t>
            </a:r>
            <a:r>
              <a:rPr lang="en">
                <a:latin typeface="Quicksand"/>
                <a:ea typeface="Quicksand"/>
                <a:cs typeface="Quicksand"/>
                <a:sym typeface="Quicksand"/>
              </a:rPr>
              <a:t> to find the measurements of the following angles.</a:t>
            </a:r>
            <a:endParaRPr>
              <a:solidFill>
                <a:schemeClr val="dk1"/>
              </a:solidFill>
              <a:latin typeface="Quicksand"/>
              <a:ea typeface="Quicksand"/>
              <a:cs typeface="Quicksand"/>
              <a:sym typeface="Quicksand"/>
            </a:endParaRPr>
          </a:p>
          <a:p>
            <a:pPr indent="0" lvl="0" marL="0" rtl="0" algn="l">
              <a:spcBef>
                <a:spcPts val="1000"/>
              </a:spcBef>
              <a:spcAft>
                <a:spcPts val="1000"/>
              </a:spcAft>
              <a:buNone/>
            </a:pPr>
            <a:r>
              <a:t/>
            </a:r>
            <a:endParaRPr>
              <a:latin typeface="Quicksand"/>
              <a:ea typeface="Quicksand"/>
              <a:cs typeface="Quicksand"/>
              <a:sym typeface="Quicksand"/>
            </a:endParaRPr>
          </a:p>
        </p:txBody>
      </p:sp>
      <p:sp>
        <p:nvSpPr>
          <p:cNvPr id="733" name="Google Shape;733;p85"/>
          <p:cNvSpPr txBox="1"/>
          <p:nvPr/>
        </p:nvSpPr>
        <p:spPr>
          <a:xfrm>
            <a:off x="524850" y="852875"/>
            <a:ext cx="7387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Your teacher will give you materials that can help you find angle measurements.</a:t>
            </a:r>
            <a:endParaRPr>
              <a:latin typeface="Quicksand"/>
              <a:ea typeface="Quicksand"/>
              <a:cs typeface="Quicksand"/>
              <a:sym typeface="Quicksand"/>
            </a:endParaRPr>
          </a:p>
        </p:txBody>
      </p:sp>
      <p:pic>
        <p:nvPicPr>
          <p:cNvPr id="734" name="Google Shape;734;p85"/>
          <p:cNvPicPr preferRelativeResize="0"/>
          <p:nvPr/>
        </p:nvPicPr>
        <p:blipFill>
          <a:blip r:embed="rId3">
            <a:alphaModFix/>
          </a:blip>
          <a:stretch>
            <a:fillRect/>
          </a:stretch>
        </p:blipFill>
        <p:spPr>
          <a:xfrm>
            <a:off x="755975" y="2503150"/>
            <a:ext cx="2668650" cy="2030500"/>
          </a:xfrm>
          <a:prstGeom prst="rect">
            <a:avLst/>
          </a:prstGeom>
          <a:noFill/>
          <a:ln>
            <a:noFill/>
          </a:ln>
        </p:spPr>
      </p:pic>
      <p:pic>
        <p:nvPicPr>
          <p:cNvPr id="735" name="Google Shape;735;p85"/>
          <p:cNvPicPr preferRelativeResize="0"/>
          <p:nvPr/>
        </p:nvPicPr>
        <p:blipFill>
          <a:blip r:embed="rId4">
            <a:alphaModFix/>
          </a:blip>
          <a:stretch>
            <a:fillRect/>
          </a:stretch>
        </p:blipFill>
        <p:spPr>
          <a:xfrm>
            <a:off x="4894588" y="2143550"/>
            <a:ext cx="3298618" cy="23901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86"/>
          <p:cNvSpPr txBox="1"/>
          <p:nvPr>
            <p:ph type="ctrTitle"/>
          </p:nvPr>
        </p:nvSpPr>
        <p:spPr>
          <a:xfrm>
            <a:off x="522675" y="78730"/>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Angles in a Kite</a:t>
            </a:r>
            <a:endParaRPr b="0" sz="3000">
              <a:solidFill>
                <a:srgbClr val="595959"/>
              </a:solidFill>
              <a:latin typeface="Hepta Slab"/>
              <a:ea typeface="Hepta Slab"/>
              <a:cs typeface="Hepta Slab"/>
              <a:sym typeface="Hepta Slab"/>
            </a:endParaRPr>
          </a:p>
        </p:txBody>
      </p:sp>
      <p:sp>
        <p:nvSpPr>
          <p:cNvPr id="741" name="Google Shape;741;p8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42" name="Google Shape;742;p8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43" name="Google Shape;743;p86"/>
          <p:cNvSpPr txBox="1"/>
          <p:nvPr/>
        </p:nvSpPr>
        <p:spPr>
          <a:xfrm>
            <a:off x="536100" y="1108750"/>
            <a:ext cx="8071800" cy="267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Your teacher will give you a square sheet of paper. Follow the steps to fold the paper into a kite. Fold as precisely as possible.</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1000"/>
              </a:spcAft>
              <a:buNone/>
            </a:pPr>
            <a:r>
              <a:rPr lang="en" sz="1500">
                <a:latin typeface="Quicksand"/>
                <a:ea typeface="Quicksand"/>
                <a:cs typeface="Quicksand"/>
                <a:sym typeface="Quicksand"/>
              </a:rPr>
              <a:t>Can you find the measurement of each labeled angle on the kite? If so, show your reasoning. If not, explain why not.</a:t>
            </a:r>
            <a:endParaRPr sz="1500">
              <a:latin typeface="Quicksand"/>
              <a:ea typeface="Quicksand"/>
              <a:cs typeface="Quicksand"/>
              <a:sym typeface="Quicksand"/>
            </a:endParaRPr>
          </a:p>
        </p:txBody>
      </p:sp>
      <p:pic>
        <p:nvPicPr>
          <p:cNvPr id="744" name="Google Shape;744;p86"/>
          <p:cNvPicPr preferRelativeResize="0"/>
          <p:nvPr/>
        </p:nvPicPr>
        <p:blipFill>
          <a:blip r:embed="rId3">
            <a:alphaModFix/>
          </a:blip>
          <a:stretch>
            <a:fillRect/>
          </a:stretch>
        </p:blipFill>
        <p:spPr>
          <a:xfrm>
            <a:off x="2550775" y="1792763"/>
            <a:ext cx="3474275" cy="1304975"/>
          </a:xfrm>
          <a:prstGeom prst="rect">
            <a:avLst/>
          </a:prstGeom>
          <a:noFill/>
          <a:ln>
            <a:noFill/>
          </a:ln>
        </p:spPr>
      </p:pic>
      <p:pic>
        <p:nvPicPr>
          <p:cNvPr id="745" name="Google Shape;745;p86"/>
          <p:cNvPicPr preferRelativeResize="0"/>
          <p:nvPr/>
        </p:nvPicPr>
        <p:blipFill>
          <a:blip r:embed="rId4">
            <a:alphaModFix/>
          </a:blip>
          <a:stretch>
            <a:fillRect/>
          </a:stretch>
        </p:blipFill>
        <p:spPr>
          <a:xfrm>
            <a:off x="4001325" y="3494500"/>
            <a:ext cx="815100" cy="114757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8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51" name="Google Shape;751;p87"/>
          <p:cNvSpPr txBox="1"/>
          <p:nvPr/>
        </p:nvSpPr>
        <p:spPr>
          <a:xfrm>
            <a:off x="321475" y="462000"/>
            <a:ext cx="76725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latin typeface="Quicksand"/>
                <a:ea typeface="Quicksand"/>
                <a:cs typeface="Quicksand"/>
                <a:sym typeface="Quicksand"/>
              </a:rPr>
              <a:t>Today we used different operations to find the measurement of different angles.</a:t>
            </a:r>
            <a:endParaRPr sz="2200">
              <a:latin typeface="Quicksand"/>
              <a:ea typeface="Quicksand"/>
              <a:cs typeface="Quicksand"/>
              <a:sym typeface="Quicksand"/>
            </a:endParaRPr>
          </a:p>
        </p:txBody>
      </p:sp>
      <p:sp>
        <p:nvSpPr>
          <p:cNvPr id="752" name="Google Shape;752;p87"/>
          <p:cNvSpPr/>
          <p:nvPr/>
        </p:nvSpPr>
        <p:spPr>
          <a:xfrm flipH="1">
            <a:off x="321464" y="2671400"/>
            <a:ext cx="3247486" cy="214405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87"/>
          <p:cNvSpPr txBox="1"/>
          <p:nvPr/>
        </p:nvSpPr>
        <p:spPr>
          <a:xfrm>
            <a:off x="734774" y="2884350"/>
            <a:ext cx="2414400" cy="41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Here are some angles whose measurements we tried to find: angle p, angle s, and some angles composed of smaller angles. We used different operations to find the unknown measurements.</a:t>
            </a:r>
            <a:endParaRPr b="1" sz="1100">
              <a:latin typeface="Quicksand"/>
              <a:ea typeface="Quicksand"/>
              <a:cs typeface="Quicksand"/>
              <a:sym typeface="Quicksand"/>
            </a:endParaRPr>
          </a:p>
        </p:txBody>
      </p:sp>
      <p:pic>
        <p:nvPicPr>
          <p:cNvPr id="754" name="Google Shape;754;p87"/>
          <p:cNvPicPr preferRelativeResize="0"/>
          <p:nvPr/>
        </p:nvPicPr>
        <p:blipFill rotWithShape="1">
          <a:blip r:embed="rId3">
            <a:alphaModFix/>
          </a:blip>
          <a:srcRect b="0" l="21370" r="22481" t="0"/>
          <a:stretch/>
        </p:blipFill>
        <p:spPr>
          <a:xfrm>
            <a:off x="3749907" y="3301950"/>
            <a:ext cx="1068600" cy="1196974"/>
          </a:xfrm>
          <a:prstGeom prst="rect">
            <a:avLst/>
          </a:prstGeom>
          <a:noFill/>
          <a:ln>
            <a:noFill/>
          </a:ln>
        </p:spPr>
      </p:pic>
      <p:pic>
        <p:nvPicPr>
          <p:cNvPr id="755" name="Google Shape;755;p87"/>
          <p:cNvPicPr preferRelativeResize="0"/>
          <p:nvPr/>
        </p:nvPicPr>
        <p:blipFill>
          <a:blip r:embed="rId4">
            <a:alphaModFix/>
          </a:blip>
          <a:stretch>
            <a:fillRect/>
          </a:stretch>
        </p:blipFill>
        <p:spPr>
          <a:xfrm>
            <a:off x="3023850" y="1368573"/>
            <a:ext cx="2152213" cy="1409300"/>
          </a:xfrm>
          <a:prstGeom prst="rect">
            <a:avLst/>
          </a:prstGeom>
          <a:noFill/>
          <a:ln>
            <a:noFill/>
          </a:ln>
        </p:spPr>
      </p:pic>
      <p:sp>
        <p:nvSpPr>
          <p:cNvPr id="756" name="Google Shape;756;p87"/>
          <p:cNvSpPr txBox="1"/>
          <p:nvPr/>
        </p:nvSpPr>
        <p:spPr>
          <a:xfrm>
            <a:off x="5300950" y="2138750"/>
            <a:ext cx="3385200" cy="20472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SzPts val="1200"/>
              <a:buFont typeface="Quicksand"/>
              <a:buChar char="●"/>
            </a:pPr>
            <a:r>
              <a:rPr lang="en" sz="1200">
                <a:latin typeface="Quicksand"/>
                <a:ea typeface="Quicksand"/>
                <a:cs typeface="Quicksand"/>
                <a:sym typeface="Quicksand"/>
              </a:rPr>
              <a:t>Which of these angles can we find by using division?</a:t>
            </a:r>
            <a:endParaRPr sz="1200">
              <a:latin typeface="Quicksand"/>
              <a:ea typeface="Quicksand"/>
              <a:cs typeface="Quicksand"/>
              <a:sym typeface="Quicksand"/>
            </a:endParaRPr>
          </a:p>
          <a:p>
            <a:pPr indent="-304800" lvl="0" marL="457200" rtl="0" algn="l">
              <a:spcBef>
                <a:spcPts val="1000"/>
              </a:spcBef>
              <a:spcAft>
                <a:spcPts val="0"/>
              </a:spcAft>
              <a:buSzPts val="1200"/>
              <a:buFont typeface="Quicksand"/>
              <a:buChar char="●"/>
            </a:pPr>
            <a:r>
              <a:rPr lang="en" sz="1200">
                <a:latin typeface="Quicksand"/>
                <a:ea typeface="Quicksand"/>
                <a:cs typeface="Quicksand"/>
                <a:sym typeface="Quicksand"/>
              </a:rPr>
              <a:t>Which unknown angle can we find by multiplication?</a:t>
            </a:r>
            <a:endParaRPr sz="1200">
              <a:latin typeface="Quicksand"/>
              <a:ea typeface="Quicksand"/>
              <a:cs typeface="Quicksand"/>
              <a:sym typeface="Quicksand"/>
            </a:endParaRPr>
          </a:p>
          <a:p>
            <a:pPr indent="-304800" lvl="0" marL="457200" rtl="0" algn="l">
              <a:spcBef>
                <a:spcPts val="1000"/>
              </a:spcBef>
              <a:spcAft>
                <a:spcPts val="0"/>
              </a:spcAft>
              <a:buSzPts val="1200"/>
              <a:buFont typeface="Quicksand"/>
              <a:buChar char="●"/>
            </a:pPr>
            <a:r>
              <a:rPr lang="en" sz="1200">
                <a:latin typeface="Quicksand"/>
                <a:ea typeface="Quicksand"/>
                <a:cs typeface="Quicksand"/>
                <a:sym typeface="Quicksand"/>
              </a:rPr>
              <a:t>Which unknown angle can we find by subtracting one angle from another?</a:t>
            </a:r>
            <a:endParaRPr sz="1200">
              <a:latin typeface="Quicksand"/>
              <a:ea typeface="Quicksand"/>
              <a:cs typeface="Quicksand"/>
              <a:sym typeface="Quicksand"/>
            </a:endParaRPr>
          </a:p>
          <a:p>
            <a:pPr indent="-304800" lvl="0" marL="457200" rtl="0" algn="l">
              <a:spcBef>
                <a:spcPts val="1000"/>
              </a:spcBef>
              <a:spcAft>
                <a:spcPts val="1000"/>
              </a:spcAft>
              <a:buSzPts val="1200"/>
              <a:buFont typeface="Quicksand"/>
              <a:buChar char="●"/>
            </a:pPr>
            <a:r>
              <a:rPr lang="en" sz="1200">
                <a:latin typeface="Quicksand"/>
                <a:ea typeface="Quicksand"/>
                <a:cs typeface="Quicksand"/>
                <a:sym typeface="Quicksand"/>
              </a:rPr>
              <a:t>Which unknown angle can we find by adding known angles?</a:t>
            </a:r>
            <a:endParaRPr sz="1200">
              <a:latin typeface="Quicksand"/>
              <a:ea typeface="Quicksand"/>
              <a:cs typeface="Quicksand"/>
              <a:sym typeface="Quicksand"/>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760" name="Shape 760"/>
        <p:cNvGrpSpPr/>
        <p:nvPr/>
      </p:nvGrpSpPr>
      <p:grpSpPr>
        <a:xfrm>
          <a:off x="0" y="0"/>
          <a:ext cx="0" cy="0"/>
          <a:chOff x="0" y="0"/>
          <a:chExt cx="0" cy="0"/>
        </a:xfrm>
      </p:grpSpPr>
      <p:sp>
        <p:nvSpPr>
          <p:cNvPr id="761" name="Google Shape;761;p88"/>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Use a Protractor to Measure Angles</a:t>
            </a:r>
            <a:endParaRPr sz="4400">
              <a:latin typeface="Hepta Slab"/>
              <a:ea typeface="Hepta Slab"/>
              <a:cs typeface="Hepta Slab"/>
              <a:sym typeface="Hepta Slab"/>
            </a:endParaRPr>
          </a:p>
        </p:txBody>
      </p:sp>
      <p:sp>
        <p:nvSpPr>
          <p:cNvPr id="762" name="Google Shape;762;p88"/>
          <p:cNvSpPr txBox="1"/>
          <p:nvPr/>
        </p:nvSpPr>
        <p:spPr>
          <a:xfrm>
            <a:off x="2915075" y="2828463"/>
            <a:ext cx="5716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use some tools to measure angles.</a:t>
            </a:r>
            <a:endParaRPr>
              <a:latin typeface="Quicksand"/>
              <a:ea typeface="Quicksand"/>
              <a:cs typeface="Quicksand"/>
              <a:sym typeface="Quicksand"/>
            </a:endParaRPr>
          </a:p>
        </p:txBody>
      </p:sp>
      <p:sp>
        <p:nvSpPr>
          <p:cNvPr id="763" name="Google Shape;763;p88"/>
          <p:cNvSpPr/>
          <p:nvPr/>
        </p:nvSpPr>
        <p:spPr>
          <a:xfrm>
            <a:off x="2364852" y="28284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88"/>
          <p:cNvSpPr txBox="1"/>
          <p:nvPr/>
        </p:nvSpPr>
        <p:spPr>
          <a:xfrm>
            <a:off x="0" y="4834325"/>
            <a:ext cx="52878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4.MD.C.5.a, 4.MD.C.5.b, 4.MD.C.6, 4.MD.C.7, 4.NBT.B.5</a:t>
            </a:r>
            <a:endParaRPr sz="1100">
              <a:latin typeface="Quicksand"/>
              <a:ea typeface="Quicksand"/>
              <a:cs typeface="Quicksand"/>
              <a:sym typeface="Quicksand"/>
            </a:endParaRPr>
          </a:p>
        </p:txBody>
      </p:sp>
      <p:sp>
        <p:nvSpPr>
          <p:cNvPr id="765" name="Google Shape;765;p88"/>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89"/>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Something about 45</a:t>
            </a:r>
            <a:endParaRPr b="0" sz="3000">
              <a:solidFill>
                <a:srgbClr val="595959"/>
              </a:solidFill>
              <a:latin typeface="Hepta Slab"/>
              <a:ea typeface="Hepta Slab"/>
              <a:cs typeface="Hepta Slab"/>
              <a:sym typeface="Hepta Slab"/>
            </a:endParaRPr>
          </a:p>
        </p:txBody>
      </p:sp>
      <p:sp>
        <p:nvSpPr>
          <p:cNvPr id="771" name="Google Shape;771;p8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72" name="Google Shape;772;p89"/>
          <p:cNvSpPr/>
          <p:nvPr/>
        </p:nvSpPr>
        <p:spPr>
          <a:xfrm rot="-685883">
            <a:off x="367119" y="12413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89"/>
          <p:cNvSpPr txBox="1"/>
          <p:nvPr/>
        </p:nvSpPr>
        <p:spPr>
          <a:xfrm rot="-751316">
            <a:off x="747074" y="13778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Is each statement true or false?</a:t>
            </a:r>
            <a:endParaRPr b="1" sz="1600">
              <a:solidFill>
                <a:srgbClr val="434343"/>
              </a:solidFill>
              <a:latin typeface="Caveat Brush"/>
              <a:ea typeface="Caveat Brush"/>
              <a:cs typeface="Caveat Brush"/>
              <a:sym typeface="Caveat Brush"/>
            </a:endParaRPr>
          </a:p>
        </p:txBody>
      </p:sp>
      <p:sp>
        <p:nvSpPr>
          <p:cNvPr id="774" name="Google Shape;774;p89"/>
          <p:cNvSpPr/>
          <p:nvPr/>
        </p:nvSpPr>
        <p:spPr>
          <a:xfrm flipH="1" rot="685883">
            <a:off x="5597394" y="327012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89"/>
          <p:cNvSpPr txBox="1"/>
          <p:nvPr/>
        </p:nvSpPr>
        <p:spPr>
          <a:xfrm flipH="1" rot="751316">
            <a:off x="6215450" y="34066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Is each statement true or false?</a:t>
            </a:r>
            <a:endParaRPr b="1" sz="1600">
              <a:solidFill>
                <a:srgbClr val="434343"/>
              </a:solidFill>
              <a:latin typeface="Caveat Brush"/>
              <a:ea typeface="Caveat Brush"/>
              <a:cs typeface="Caveat Brush"/>
              <a:sym typeface="Caveat Brush"/>
            </a:endParaRPr>
          </a:p>
        </p:txBody>
      </p:sp>
      <p:pic>
        <p:nvPicPr>
          <p:cNvPr id="776" name="Google Shape;776;p89"/>
          <p:cNvPicPr preferRelativeResize="0"/>
          <p:nvPr/>
        </p:nvPicPr>
        <p:blipFill>
          <a:blip r:embed="rId3">
            <a:alphaModFix/>
          </a:blip>
          <a:stretch>
            <a:fillRect/>
          </a:stretch>
        </p:blipFill>
        <p:spPr>
          <a:xfrm>
            <a:off x="2548925" y="2083706"/>
            <a:ext cx="3660400" cy="9761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p90"/>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Something about 45</a:t>
            </a:r>
            <a:endParaRPr b="0" sz="3000">
              <a:solidFill>
                <a:srgbClr val="595959"/>
              </a:solidFill>
              <a:latin typeface="Hepta Slab"/>
              <a:ea typeface="Hepta Slab"/>
              <a:cs typeface="Hepta Slab"/>
              <a:sym typeface="Hepta Slab"/>
            </a:endParaRPr>
          </a:p>
        </p:txBody>
      </p:sp>
      <p:sp>
        <p:nvSpPr>
          <p:cNvPr id="782" name="Google Shape;782;p9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83" name="Google Shape;783;p90"/>
          <p:cNvSpPr/>
          <p:nvPr/>
        </p:nvSpPr>
        <p:spPr>
          <a:xfrm rot="-685883">
            <a:off x="367119" y="12413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90"/>
          <p:cNvSpPr txBox="1"/>
          <p:nvPr/>
        </p:nvSpPr>
        <p:spPr>
          <a:xfrm rot="-751316">
            <a:off x="747074" y="13778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Is each statement true or false?</a:t>
            </a:r>
            <a:endParaRPr b="1" sz="1600">
              <a:solidFill>
                <a:srgbClr val="434343"/>
              </a:solidFill>
              <a:latin typeface="Caveat Brush"/>
              <a:ea typeface="Caveat Brush"/>
              <a:cs typeface="Caveat Brush"/>
              <a:sym typeface="Caveat Brush"/>
            </a:endParaRPr>
          </a:p>
        </p:txBody>
      </p:sp>
      <p:sp>
        <p:nvSpPr>
          <p:cNvPr id="785" name="Google Shape;785;p90"/>
          <p:cNvSpPr/>
          <p:nvPr/>
        </p:nvSpPr>
        <p:spPr>
          <a:xfrm flipH="1" rot="685883">
            <a:off x="5597394" y="327012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90"/>
          <p:cNvSpPr txBox="1"/>
          <p:nvPr/>
        </p:nvSpPr>
        <p:spPr>
          <a:xfrm flipH="1" rot="751316">
            <a:off x="6215450" y="34066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Is each statement true or false?</a:t>
            </a:r>
            <a:endParaRPr b="1" sz="1600">
              <a:solidFill>
                <a:srgbClr val="434343"/>
              </a:solidFill>
              <a:latin typeface="Caveat Brush"/>
              <a:ea typeface="Caveat Brush"/>
              <a:cs typeface="Caveat Brush"/>
              <a:sym typeface="Caveat Brush"/>
            </a:endParaRPr>
          </a:p>
        </p:txBody>
      </p:sp>
      <p:pic>
        <p:nvPicPr>
          <p:cNvPr id="787" name="Google Shape;787;p90"/>
          <p:cNvPicPr preferRelativeResize="0"/>
          <p:nvPr/>
        </p:nvPicPr>
        <p:blipFill>
          <a:blip r:embed="rId3">
            <a:alphaModFix/>
          </a:blip>
          <a:stretch>
            <a:fillRect/>
          </a:stretch>
        </p:blipFill>
        <p:spPr>
          <a:xfrm>
            <a:off x="2896788" y="2054905"/>
            <a:ext cx="3350416" cy="8415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91"/>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Something about 45</a:t>
            </a:r>
            <a:endParaRPr b="0" sz="3000">
              <a:solidFill>
                <a:srgbClr val="595959"/>
              </a:solidFill>
              <a:latin typeface="Hepta Slab"/>
              <a:ea typeface="Hepta Slab"/>
              <a:cs typeface="Hepta Slab"/>
              <a:sym typeface="Hepta Slab"/>
            </a:endParaRPr>
          </a:p>
        </p:txBody>
      </p:sp>
      <p:sp>
        <p:nvSpPr>
          <p:cNvPr id="793" name="Google Shape;793;p9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94" name="Google Shape;794;p91"/>
          <p:cNvSpPr/>
          <p:nvPr/>
        </p:nvSpPr>
        <p:spPr>
          <a:xfrm rot="-685883">
            <a:off x="367119" y="12413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91"/>
          <p:cNvSpPr txBox="1"/>
          <p:nvPr/>
        </p:nvSpPr>
        <p:spPr>
          <a:xfrm rot="-751316">
            <a:off x="747074" y="13778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Is each statement true or false?</a:t>
            </a:r>
            <a:endParaRPr b="1" sz="1600">
              <a:solidFill>
                <a:srgbClr val="434343"/>
              </a:solidFill>
              <a:latin typeface="Caveat Brush"/>
              <a:ea typeface="Caveat Brush"/>
              <a:cs typeface="Caveat Brush"/>
              <a:sym typeface="Caveat Brush"/>
            </a:endParaRPr>
          </a:p>
        </p:txBody>
      </p:sp>
      <p:sp>
        <p:nvSpPr>
          <p:cNvPr id="796" name="Google Shape;796;p91"/>
          <p:cNvSpPr/>
          <p:nvPr/>
        </p:nvSpPr>
        <p:spPr>
          <a:xfrm flipH="1" rot="685883">
            <a:off x="5597394" y="327012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91"/>
          <p:cNvSpPr txBox="1"/>
          <p:nvPr/>
        </p:nvSpPr>
        <p:spPr>
          <a:xfrm flipH="1" rot="751316">
            <a:off x="6215450" y="34066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Is each statement true or false?</a:t>
            </a:r>
            <a:endParaRPr b="1" sz="1600">
              <a:solidFill>
                <a:srgbClr val="434343"/>
              </a:solidFill>
              <a:latin typeface="Caveat Brush"/>
              <a:ea typeface="Caveat Brush"/>
              <a:cs typeface="Caveat Brush"/>
              <a:sym typeface="Caveat Brush"/>
            </a:endParaRPr>
          </a:p>
        </p:txBody>
      </p:sp>
      <p:pic>
        <p:nvPicPr>
          <p:cNvPr id="798" name="Google Shape;798;p91"/>
          <p:cNvPicPr preferRelativeResize="0"/>
          <p:nvPr/>
        </p:nvPicPr>
        <p:blipFill>
          <a:blip r:embed="rId3">
            <a:alphaModFix/>
          </a:blip>
          <a:stretch>
            <a:fillRect/>
          </a:stretch>
        </p:blipFill>
        <p:spPr>
          <a:xfrm>
            <a:off x="2684775" y="2133631"/>
            <a:ext cx="3980700" cy="76615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92"/>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Something about 45</a:t>
            </a:r>
            <a:endParaRPr b="0" sz="3000">
              <a:solidFill>
                <a:srgbClr val="595959"/>
              </a:solidFill>
              <a:latin typeface="Hepta Slab"/>
              <a:ea typeface="Hepta Slab"/>
              <a:cs typeface="Hepta Slab"/>
              <a:sym typeface="Hepta Slab"/>
            </a:endParaRPr>
          </a:p>
        </p:txBody>
      </p:sp>
      <p:sp>
        <p:nvSpPr>
          <p:cNvPr id="804" name="Google Shape;804;p9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05" name="Google Shape;805;p92"/>
          <p:cNvSpPr/>
          <p:nvPr/>
        </p:nvSpPr>
        <p:spPr>
          <a:xfrm rot="-685883">
            <a:off x="367119" y="12413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92"/>
          <p:cNvSpPr txBox="1"/>
          <p:nvPr/>
        </p:nvSpPr>
        <p:spPr>
          <a:xfrm rot="-751316">
            <a:off x="747074" y="13778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Is each statement true or false?</a:t>
            </a:r>
            <a:endParaRPr b="1" sz="1600">
              <a:solidFill>
                <a:srgbClr val="434343"/>
              </a:solidFill>
              <a:latin typeface="Caveat Brush"/>
              <a:ea typeface="Caveat Brush"/>
              <a:cs typeface="Caveat Brush"/>
              <a:sym typeface="Caveat Brush"/>
            </a:endParaRPr>
          </a:p>
        </p:txBody>
      </p:sp>
      <p:sp>
        <p:nvSpPr>
          <p:cNvPr id="807" name="Google Shape;807;p92"/>
          <p:cNvSpPr/>
          <p:nvPr/>
        </p:nvSpPr>
        <p:spPr>
          <a:xfrm flipH="1" rot="685883">
            <a:off x="5597394" y="327012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92"/>
          <p:cNvSpPr txBox="1"/>
          <p:nvPr/>
        </p:nvSpPr>
        <p:spPr>
          <a:xfrm flipH="1" rot="751316">
            <a:off x="6215450" y="34066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Is each statement true or false?</a:t>
            </a:r>
            <a:endParaRPr b="1" sz="1600">
              <a:solidFill>
                <a:srgbClr val="434343"/>
              </a:solidFill>
              <a:latin typeface="Caveat Brush"/>
              <a:ea typeface="Caveat Brush"/>
              <a:cs typeface="Caveat Brush"/>
              <a:sym typeface="Caveat Brush"/>
            </a:endParaRPr>
          </a:p>
        </p:txBody>
      </p:sp>
      <p:pic>
        <p:nvPicPr>
          <p:cNvPr id="809" name="Google Shape;809;p92"/>
          <p:cNvPicPr preferRelativeResize="0"/>
          <p:nvPr/>
        </p:nvPicPr>
        <p:blipFill>
          <a:blip r:embed="rId3">
            <a:alphaModFix/>
          </a:blip>
          <a:stretch>
            <a:fillRect/>
          </a:stretch>
        </p:blipFill>
        <p:spPr>
          <a:xfrm>
            <a:off x="2107450" y="2275308"/>
            <a:ext cx="5504375" cy="70055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sp>
        <p:nvSpPr>
          <p:cNvPr id="814" name="Google Shape;814;p93"/>
          <p:cNvSpPr txBox="1"/>
          <p:nvPr/>
        </p:nvSpPr>
        <p:spPr>
          <a:xfrm>
            <a:off x="288950" y="385250"/>
            <a:ext cx="7998300" cy="5688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Making a Measuring Tool</a:t>
            </a:r>
            <a:endParaRPr sz="2900">
              <a:solidFill>
                <a:srgbClr val="595959"/>
              </a:solidFill>
              <a:latin typeface="Hepta Slab"/>
              <a:ea typeface="Hepta Slab"/>
              <a:cs typeface="Hepta Slab"/>
              <a:sym typeface="Hepta Slab"/>
            </a:endParaRPr>
          </a:p>
        </p:txBody>
      </p:sp>
      <p:sp>
        <p:nvSpPr>
          <p:cNvPr id="815" name="Google Shape;815;p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16" name="Google Shape;816;p93"/>
          <p:cNvSpPr txBox="1"/>
          <p:nvPr/>
        </p:nvSpPr>
        <p:spPr>
          <a:xfrm>
            <a:off x="495025" y="1394200"/>
            <a:ext cx="40563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rgbClr val="434343"/>
                </a:solidFill>
                <a:latin typeface="Quicksand"/>
                <a:ea typeface="Quicksand"/>
                <a:cs typeface="Quicksand"/>
                <a:sym typeface="Quicksand"/>
              </a:rPr>
              <a:t>Your teacher will give you a sheet of paper in the shape of half a circle. It shows a 120 degree angle and a 180 degree angle from the ray on the bottom right.</a:t>
            </a:r>
            <a:endParaRPr sz="1200">
              <a:solidFill>
                <a:srgbClr val="434343"/>
              </a:solidFill>
              <a:latin typeface="Quicksand"/>
              <a:ea typeface="Quicksand"/>
              <a:cs typeface="Quicksand"/>
              <a:sym typeface="Quicksand"/>
            </a:endParaRPr>
          </a:p>
        </p:txBody>
      </p:sp>
      <p:sp>
        <p:nvSpPr>
          <p:cNvPr id="817" name="Google Shape;817;p93"/>
          <p:cNvSpPr txBox="1"/>
          <p:nvPr/>
        </p:nvSpPr>
        <p:spPr>
          <a:xfrm>
            <a:off x="4484625" y="1512675"/>
            <a:ext cx="42540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434343"/>
                </a:solidFill>
                <a:latin typeface="Quicksand"/>
                <a:ea typeface="Quicksand"/>
                <a:cs typeface="Quicksand"/>
                <a:sym typeface="Quicksand"/>
              </a:rPr>
              <a:t>On the half-a-circle paper: </a:t>
            </a:r>
            <a:endParaRPr sz="1200">
              <a:solidFill>
                <a:srgbClr val="434343"/>
              </a:solidFill>
              <a:latin typeface="Quicksand"/>
              <a:ea typeface="Quicksand"/>
              <a:cs typeface="Quicksand"/>
              <a:sym typeface="Quicksand"/>
            </a:endParaRPr>
          </a:p>
          <a:p>
            <a:pPr indent="0" lvl="0" marL="0" rtl="0" algn="l">
              <a:spcBef>
                <a:spcPts val="1000"/>
              </a:spcBef>
              <a:spcAft>
                <a:spcPts val="0"/>
              </a:spcAft>
              <a:buNone/>
            </a:pPr>
            <a:r>
              <a:rPr lang="en" sz="1200">
                <a:solidFill>
                  <a:srgbClr val="434343"/>
                </a:solidFill>
                <a:latin typeface="Quicksand"/>
                <a:ea typeface="Quicksand"/>
                <a:cs typeface="Quicksand"/>
                <a:sym typeface="Quicksand"/>
              </a:rPr>
              <a:t>1. Draw a line to show a 90 degree angle from the same ray. Label it with the measurement. Be as precise as possible. </a:t>
            </a:r>
            <a:endParaRPr sz="1200">
              <a:solidFill>
                <a:srgbClr val="434343"/>
              </a:solidFill>
              <a:latin typeface="Quicksand"/>
              <a:ea typeface="Quicksand"/>
              <a:cs typeface="Quicksand"/>
              <a:sym typeface="Quicksand"/>
            </a:endParaRPr>
          </a:p>
          <a:p>
            <a:pPr indent="0" lvl="0" marL="0" rtl="0" algn="l">
              <a:spcBef>
                <a:spcPts val="1000"/>
              </a:spcBef>
              <a:spcAft>
                <a:spcPts val="0"/>
              </a:spcAft>
              <a:buNone/>
            </a:pPr>
            <a:r>
              <a:rPr lang="en" sz="1200">
                <a:solidFill>
                  <a:srgbClr val="434343"/>
                </a:solidFill>
                <a:latin typeface="Quicksand"/>
                <a:ea typeface="Quicksand"/>
                <a:cs typeface="Quicksand"/>
                <a:sym typeface="Quicksand"/>
              </a:rPr>
              <a:t>2. Draw lines to show the following angles (measured from the same ray). Label each line with the measurement. </a:t>
            </a:r>
            <a:endParaRPr sz="1200">
              <a:solidFill>
                <a:srgbClr val="434343"/>
              </a:solidFill>
              <a:latin typeface="Quicksand"/>
              <a:ea typeface="Quicksand"/>
              <a:cs typeface="Quicksand"/>
              <a:sym typeface="Quicksand"/>
            </a:endParaRPr>
          </a:p>
          <a:p>
            <a:pPr indent="0" lvl="0" marL="0" rtl="0" algn="l">
              <a:spcBef>
                <a:spcPts val="100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100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1000"/>
              </a:spcBef>
              <a:spcAft>
                <a:spcPts val="1000"/>
              </a:spcAft>
              <a:buNone/>
            </a:pPr>
            <a:r>
              <a:rPr lang="en" sz="1200">
                <a:solidFill>
                  <a:srgbClr val="434343"/>
                </a:solidFill>
                <a:latin typeface="Quicksand"/>
                <a:ea typeface="Quicksand"/>
                <a:cs typeface="Quicksand"/>
                <a:sym typeface="Quicksand"/>
              </a:rPr>
              <a:t>3. Can you find a 1 degree angle from that same ray? Explain or show how you might do it.</a:t>
            </a:r>
            <a:endParaRPr sz="1200">
              <a:solidFill>
                <a:srgbClr val="434343"/>
              </a:solidFill>
              <a:latin typeface="Quicksand"/>
              <a:ea typeface="Quicksand"/>
              <a:cs typeface="Quicksand"/>
              <a:sym typeface="Quicksand"/>
            </a:endParaRPr>
          </a:p>
        </p:txBody>
      </p:sp>
      <p:pic>
        <p:nvPicPr>
          <p:cNvPr id="818" name="Google Shape;818;p93"/>
          <p:cNvPicPr preferRelativeResize="0"/>
          <p:nvPr/>
        </p:nvPicPr>
        <p:blipFill>
          <a:blip r:embed="rId3">
            <a:alphaModFix/>
          </a:blip>
          <a:stretch>
            <a:fillRect/>
          </a:stretch>
        </p:blipFill>
        <p:spPr>
          <a:xfrm>
            <a:off x="939675" y="2232675"/>
            <a:ext cx="2875725" cy="1493700"/>
          </a:xfrm>
          <a:prstGeom prst="rect">
            <a:avLst/>
          </a:prstGeom>
          <a:noFill/>
          <a:ln>
            <a:noFill/>
          </a:ln>
        </p:spPr>
      </p:pic>
      <p:pic>
        <p:nvPicPr>
          <p:cNvPr id="819" name="Google Shape;819;p93"/>
          <p:cNvPicPr preferRelativeResize="0"/>
          <p:nvPr/>
        </p:nvPicPr>
        <p:blipFill>
          <a:blip r:embed="rId4">
            <a:alphaModFix/>
          </a:blip>
          <a:stretch>
            <a:fillRect/>
          </a:stretch>
        </p:blipFill>
        <p:spPr>
          <a:xfrm>
            <a:off x="4873175" y="3297750"/>
            <a:ext cx="3076575" cy="42862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94"/>
          <p:cNvSpPr txBox="1"/>
          <p:nvPr/>
        </p:nvSpPr>
        <p:spPr>
          <a:xfrm>
            <a:off x="288950" y="385250"/>
            <a:ext cx="7998300" cy="5688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Making a Measuring Tool</a:t>
            </a:r>
            <a:endParaRPr sz="2900">
              <a:solidFill>
                <a:srgbClr val="595959"/>
              </a:solidFill>
              <a:latin typeface="Hepta Slab"/>
              <a:ea typeface="Hepta Slab"/>
              <a:cs typeface="Hepta Slab"/>
              <a:sym typeface="Hepta Slab"/>
            </a:endParaRPr>
          </a:p>
        </p:txBody>
      </p:sp>
      <p:sp>
        <p:nvSpPr>
          <p:cNvPr id="825" name="Google Shape;825;p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26" name="Google Shape;826;p94"/>
          <p:cNvSpPr txBox="1"/>
          <p:nvPr/>
        </p:nvSpPr>
        <p:spPr>
          <a:xfrm>
            <a:off x="495025" y="1394200"/>
            <a:ext cx="40563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rgbClr val="434343"/>
                </a:solidFill>
                <a:latin typeface="Quicksand"/>
                <a:ea typeface="Quicksand"/>
                <a:cs typeface="Quicksand"/>
                <a:sym typeface="Quicksand"/>
              </a:rPr>
              <a:t>Your teacher will give you a sheet of paper in the shape of half a circle. It shows a 120 degree angle and a 180 degree angle from the ray on the bottom right.</a:t>
            </a:r>
            <a:endParaRPr sz="1200">
              <a:solidFill>
                <a:srgbClr val="434343"/>
              </a:solidFill>
              <a:latin typeface="Quicksand"/>
              <a:ea typeface="Quicksand"/>
              <a:cs typeface="Quicksand"/>
              <a:sym typeface="Quicksand"/>
            </a:endParaRPr>
          </a:p>
        </p:txBody>
      </p:sp>
      <p:sp>
        <p:nvSpPr>
          <p:cNvPr id="827" name="Google Shape;827;p94"/>
          <p:cNvSpPr txBox="1"/>
          <p:nvPr/>
        </p:nvSpPr>
        <p:spPr>
          <a:xfrm>
            <a:off x="4471475" y="1394200"/>
            <a:ext cx="42540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434343"/>
                </a:solidFill>
                <a:latin typeface="Quicksand"/>
                <a:ea typeface="Quicksand"/>
                <a:cs typeface="Quicksand"/>
                <a:sym typeface="Quicksand"/>
              </a:rPr>
              <a:t>4. You just made a measuring tool! </a:t>
            </a:r>
            <a:endParaRPr sz="1200">
              <a:solidFill>
                <a:srgbClr val="434343"/>
              </a:solidFill>
              <a:latin typeface="Quicksand"/>
              <a:ea typeface="Quicksand"/>
              <a:cs typeface="Quicksand"/>
              <a:sym typeface="Quicksand"/>
            </a:endParaRPr>
          </a:p>
          <a:p>
            <a:pPr indent="0" lvl="0" marL="0" rtl="0" algn="l">
              <a:spcBef>
                <a:spcPts val="1000"/>
              </a:spcBef>
              <a:spcAft>
                <a:spcPts val="1000"/>
              </a:spcAft>
              <a:buNone/>
            </a:pPr>
            <a:r>
              <a:rPr lang="en" sz="1200">
                <a:solidFill>
                  <a:srgbClr val="434343"/>
                </a:solidFill>
                <a:latin typeface="Quicksand"/>
                <a:ea typeface="Quicksand"/>
                <a:cs typeface="Quicksand"/>
                <a:sym typeface="Quicksand"/>
              </a:rPr>
              <a:t>How can it be used to estimate the size of an angle? Discuss your ideas with your group. Then, use your tool to estimate the sizes of at least two angles.</a:t>
            </a:r>
            <a:endParaRPr sz="1200">
              <a:solidFill>
                <a:srgbClr val="434343"/>
              </a:solidFill>
              <a:latin typeface="Quicksand"/>
              <a:ea typeface="Quicksand"/>
              <a:cs typeface="Quicksand"/>
              <a:sym typeface="Quicksand"/>
            </a:endParaRPr>
          </a:p>
        </p:txBody>
      </p:sp>
      <p:pic>
        <p:nvPicPr>
          <p:cNvPr id="828" name="Google Shape;828;p94"/>
          <p:cNvPicPr preferRelativeResize="0"/>
          <p:nvPr/>
        </p:nvPicPr>
        <p:blipFill>
          <a:blip r:embed="rId3">
            <a:alphaModFix/>
          </a:blip>
          <a:stretch>
            <a:fillRect/>
          </a:stretch>
        </p:blipFill>
        <p:spPr>
          <a:xfrm>
            <a:off x="939675" y="2232675"/>
            <a:ext cx="2875725" cy="1493700"/>
          </a:xfrm>
          <a:prstGeom prst="rect">
            <a:avLst/>
          </a:prstGeom>
          <a:noFill/>
          <a:ln>
            <a:noFill/>
          </a:ln>
        </p:spPr>
      </p:pic>
      <p:pic>
        <p:nvPicPr>
          <p:cNvPr id="829" name="Google Shape;829;p94"/>
          <p:cNvPicPr preferRelativeResize="0"/>
          <p:nvPr/>
        </p:nvPicPr>
        <p:blipFill>
          <a:blip r:embed="rId4">
            <a:alphaModFix/>
          </a:blip>
          <a:stretch>
            <a:fillRect/>
          </a:stretch>
        </p:blipFill>
        <p:spPr>
          <a:xfrm>
            <a:off x="4912525" y="2554350"/>
            <a:ext cx="3013351" cy="18806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95"/>
          <p:cNvSpPr txBox="1"/>
          <p:nvPr/>
        </p:nvSpPr>
        <p:spPr>
          <a:xfrm>
            <a:off x="360775" y="403600"/>
            <a:ext cx="7998300" cy="5688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How Large is a 1 degree Angle?</a:t>
            </a:r>
            <a:endParaRPr sz="2900">
              <a:solidFill>
                <a:srgbClr val="595959"/>
              </a:solidFill>
              <a:latin typeface="Hepta Slab"/>
              <a:ea typeface="Hepta Slab"/>
              <a:cs typeface="Hepta Slab"/>
              <a:sym typeface="Hepta Slab"/>
            </a:endParaRPr>
          </a:p>
        </p:txBody>
      </p:sp>
      <p:sp>
        <p:nvSpPr>
          <p:cNvPr id="835" name="Google Shape;835;p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36" name="Google Shape;836;p95"/>
          <p:cNvSpPr txBox="1"/>
          <p:nvPr/>
        </p:nvSpPr>
        <p:spPr>
          <a:xfrm>
            <a:off x="481900" y="1013675"/>
            <a:ext cx="43188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Quicksand"/>
                <a:ea typeface="Quicksand"/>
                <a:cs typeface="Quicksand"/>
                <a:sym typeface="Quicksand"/>
              </a:rPr>
              <a:t>1. A ray that turns all the way around its endpoint and back to its starting place has made a full turn or has turned 360 degrees. </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a:p>
            <a:pPr indent="0" lvl="0" marL="0" rtl="0" algn="l">
              <a:spcBef>
                <a:spcPts val="0"/>
              </a:spcBef>
              <a:spcAft>
                <a:spcPts val="0"/>
              </a:spcAft>
              <a:buNone/>
            </a:pPr>
            <a:r>
              <a:rPr lang="en">
                <a:solidFill>
                  <a:srgbClr val="434343"/>
                </a:solidFill>
                <a:latin typeface="Quicksand"/>
                <a:ea typeface="Quicksand"/>
                <a:cs typeface="Quicksand"/>
                <a:sym typeface="Quicksand"/>
              </a:rPr>
              <a:t>What fraction of a full turn is each of the following angle measurements?</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p:txBody>
      </p:sp>
      <p:sp>
        <p:nvSpPr>
          <p:cNvPr id="837" name="Google Shape;837;p95"/>
          <p:cNvSpPr txBox="1"/>
          <p:nvPr/>
        </p:nvSpPr>
        <p:spPr>
          <a:xfrm>
            <a:off x="4800700" y="1540825"/>
            <a:ext cx="39243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Quicksand"/>
                <a:ea typeface="Quicksand"/>
                <a:cs typeface="Quicksand"/>
                <a:sym typeface="Quicksand"/>
              </a:rPr>
              <a:t>2. Your teacher will give you a </a:t>
            </a:r>
            <a:r>
              <a:rPr b="1" lang="en">
                <a:solidFill>
                  <a:srgbClr val="434343"/>
                </a:solidFill>
                <a:latin typeface="Quicksand"/>
                <a:ea typeface="Quicksand"/>
                <a:cs typeface="Quicksand"/>
                <a:sym typeface="Quicksand"/>
              </a:rPr>
              <a:t>protractor,</a:t>
            </a:r>
            <a:r>
              <a:rPr lang="en">
                <a:solidFill>
                  <a:srgbClr val="434343"/>
                </a:solidFill>
                <a:latin typeface="Quicksand"/>
                <a:ea typeface="Quicksand"/>
                <a:cs typeface="Quicksand"/>
                <a:sym typeface="Quicksand"/>
              </a:rPr>
              <a:t> a tool for measuring the number of degrees in an angle. </a:t>
            </a:r>
            <a:endParaRPr>
              <a:solidFill>
                <a:srgbClr val="434343"/>
              </a:solidFill>
              <a:latin typeface="Quicksand"/>
              <a:ea typeface="Quicksand"/>
              <a:cs typeface="Quicksand"/>
              <a:sym typeface="Quicksand"/>
            </a:endParaRPr>
          </a:p>
          <a:p>
            <a:pPr indent="0" lvl="0" marL="0" rtl="0" algn="l">
              <a:spcBef>
                <a:spcPts val="1000"/>
              </a:spcBef>
              <a:spcAft>
                <a:spcPts val="0"/>
              </a:spcAft>
              <a:buNone/>
            </a:pPr>
            <a:r>
              <a:t/>
            </a:r>
            <a:endParaRPr>
              <a:solidFill>
                <a:srgbClr val="434343"/>
              </a:solidFill>
              <a:latin typeface="Quicksand"/>
              <a:ea typeface="Quicksand"/>
              <a:cs typeface="Quicksand"/>
              <a:sym typeface="Quicksand"/>
            </a:endParaRPr>
          </a:p>
          <a:p>
            <a:pPr indent="0" lvl="0" marL="0" rtl="0" algn="l">
              <a:spcBef>
                <a:spcPts val="1000"/>
              </a:spcBef>
              <a:spcAft>
                <a:spcPts val="0"/>
              </a:spcAft>
              <a:buNone/>
            </a:pPr>
            <a:r>
              <a:rPr lang="en">
                <a:solidFill>
                  <a:srgbClr val="434343"/>
                </a:solidFill>
                <a:latin typeface="Quicksand"/>
                <a:ea typeface="Quicksand"/>
                <a:cs typeface="Quicksand"/>
                <a:sym typeface="Quicksand"/>
              </a:rPr>
              <a:t>a. How is 1 degree shown on the protractor? </a:t>
            </a:r>
            <a:endParaRPr>
              <a:solidFill>
                <a:srgbClr val="434343"/>
              </a:solidFill>
              <a:latin typeface="Quicksand"/>
              <a:ea typeface="Quicksand"/>
              <a:cs typeface="Quicksand"/>
              <a:sym typeface="Quicksand"/>
            </a:endParaRPr>
          </a:p>
          <a:p>
            <a:pPr indent="0" lvl="0" marL="0" rtl="0" algn="l">
              <a:spcBef>
                <a:spcPts val="1000"/>
              </a:spcBef>
              <a:spcAft>
                <a:spcPts val="1000"/>
              </a:spcAft>
              <a:buNone/>
            </a:pPr>
            <a:r>
              <a:rPr lang="en">
                <a:solidFill>
                  <a:srgbClr val="434343"/>
                </a:solidFill>
                <a:latin typeface="Quicksand"/>
                <a:ea typeface="Quicksand"/>
                <a:cs typeface="Quicksand"/>
                <a:sym typeface="Quicksand"/>
              </a:rPr>
              <a:t>b. How many 1 degree measurements do you see?</a:t>
            </a:r>
            <a:endParaRPr>
              <a:solidFill>
                <a:srgbClr val="434343"/>
              </a:solidFill>
              <a:latin typeface="Quicksand"/>
              <a:ea typeface="Quicksand"/>
              <a:cs typeface="Quicksand"/>
              <a:sym typeface="Quicksand"/>
            </a:endParaRPr>
          </a:p>
        </p:txBody>
      </p:sp>
      <p:pic>
        <p:nvPicPr>
          <p:cNvPr id="838" name="Google Shape;838;p95"/>
          <p:cNvPicPr preferRelativeResize="0"/>
          <p:nvPr/>
        </p:nvPicPr>
        <p:blipFill>
          <a:blip r:embed="rId3">
            <a:alphaModFix/>
          </a:blip>
          <a:stretch>
            <a:fillRect/>
          </a:stretch>
        </p:blipFill>
        <p:spPr>
          <a:xfrm>
            <a:off x="1595725" y="1862125"/>
            <a:ext cx="1762125" cy="923925"/>
          </a:xfrm>
          <a:prstGeom prst="rect">
            <a:avLst/>
          </a:prstGeom>
          <a:noFill/>
          <a:ln>
            <a:noFill/>
          </a:ln>
        </p:spPr>
      </p:pic>
      <p:pic>
        <p:nvPicPr>
          <p:cNvPr id="839" name="Google Shape;839;p95"/>
          <p:cNvPicPr preferRelativeResize="0"/>
          <p:nvPr/>
        </p:nvPicPr>
        <p:blipFill rotWithShape="1">
          <a:blip r:embed="rId4">
            <a:alphaModFix/>
          </a:blip>
          <a:srcRect b="48828" l="0" r="0" t="0"/>
          <a:stretch/>
        </p:blipFill>
        <p:spPr>
          <a:xfrm>
            <a:off x="1660275" y="3568275"/>
            <a:ext cx="748950" cy="1050375"/>
          </a:xfrm>
          <a:prstGeom prst="rect">
            <a:avLst/>
          </a:prstGeom>
          <a:noFill/>
          <a:ln>
            <a:noFill/>
          </a:ln>
        </p:spPr>
      </p:pic>
      <p:pic>
        <p:nvPicPr>
          <p:cNvPr id="840" name="Google Shape;840;p95"/>
          <p:cNvPicPr preferRelativeResize="0"/>
          <p:nvPr/>
        </p:nvPicPr>
        <p:blipFill rotWithShape="1">
          <a:blip r:embed="rId4">
            <a:alphaModFix/>
          </a:blip>
          <a:srcRect b="0" l="0" r="0" t="48828"/>
          <a:stretch/>
        </p:blipFill>
        <p:spPr>
          <a:xfrm>
            <a:off x="2608900" y="3568275"/>
            <a:ext cx="748950" cy="105037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96"/>
          <p:cNvSpPr txBox="1"/>
          <p:nvPr/>
        </p:nvSpPr>
        <p:spPr>
          <a:xfrm>
            <a:off x="360775" y="403600"/>
            <a:ext cx="7998300" cy="5688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How Large is a 1 degree Angle?</a:t>
            </a:r>
            <a:endParaRPr sz="2900">
              <a:solidFill>
                <a:srgbClr val="595959"/>
              </a:solidFill>
              <a:latin typeface="Hepta Slab"/>
              <a:ea typeface="Hepta Slab"/>
              <a:cs typeface="Hepta Slab"/>
              <a:sym typeface="Hepta Slab"/>
            </a:endParaRPr>
          </a:p>
        </p:txBody>
      </p:sp>
      <p:sp>
        <p:nvSpPr>
          <p:cNvPr id="846" name="Google Shape;846;p9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47" name="Google Shape;847;p96"/>
          <p:cNvSpPr txBox="1"/>
          <p:nvPr/>
        </p:nvSpPr>
        <p:spPr>
          <a:xfrm>
            <a:off x="481900" y="1302350"/>
            <a:ext cx="43188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Quicksand"/>
                <a:ea typeface="Quicksand"/>
                <a:cs typeface="Quicksand"/>
                <a:sym typeface="Quicksand"/>
              </a:rPr>
              <a:t>3. A protractor with no numbers has been placed over an angle. </a:t>
            </a:r>
            <a:endParaRPr>
              <a:solidFill>
                <a:srgbClr val="434343"/>
              </a:solidFill>
              <a:latin typeface="Quicksand"/>
              <a:ea typeface="Quicksand"/>
              <a:cs typeface="Quicksand"/>
              <a:sym typeface="Quicksand"/>
            </a:endParaRPr>
          </a:p>
          <a:p>
            <a:pPr indent="-317500" lvl="0" marL="457200" rtl="0" algn="l">
              <a:spcBef>
                <a:spcPts val="0"/>
              </a:spcBef>
              <a:spcAft>
                <a:spcPts val="0"/>
              </a:spcAft>
              <a:buClr>
                <a:srgbClr val="434343"/>
              </a:buClr>
              <a:buSzPts val="1400"/>
              <a:buFont typeface="Quicksand"/>
              <a:buChar char="●"/>
            </a:pPr>
            <a:r>
              <a:rPr lang="en">
                <a:solidFill>
                  <a:srgbClr val="434343"/>
                </a:solidFill>
                <a:latin typeface="Quicksand"/>
                <a:ea typeface="Quicksand"/>
                <a:cs typeface="Quicksand"/>
                <a:sym typeface="Quicksand"/>
              </a:rPr>
              <a:t>The center of the protractor is lined up with the vertex of the angle. </a:t>
            </a:r>
            <a:endParaRPr>
              <a:solidFill>
                <a:srgbClr val="434343"/>
              </a:solidFill>
              <a:latin typeface="Quicksand"/>
              <a:ea typeface="Quicksand"/>
              <a:cs typeface="Quicksand"/>
              <a:sym typeface="Quicksand"/>
            </a:endParaRPr>
          </a:p>
          <a:p>
            <a:pPr indent="-317500" lvl="0" marL="457200" rtl="0" algn="l">
              <a:spcBef>
                <a:spcPts val="0"/>
              </a:spcBef>
              <a:spcAft>
                <a:spcPts val="0"/>
              </a:spcAft>
              <a:buClr>
                <a:srgbClr val="434343"/>
              </a:buClr>
              <a:buSzPts val="1400"/>
              <a:buFont typeface="Quicksand"/>
              <a:buChar char="●"/>
            </a:pPr>
            <a:r>
              <a:rPr lang="en">
                <a:solidFill>
                  <a:srgbClr val="434343"/>
                </a:solidFill>
                <a:latin typeface="Quicksand"/>
                <a:ea typeface="Quicksand"/>
                <a:cs typeface="Quicksand"/>
                <a:sym typeface="Quicksand"/>
              </a:rPr>
              <a:t>The straight edge of the protractor is lined up with a ray of the angle. </a:t>
            </a:r>
            <a:endParaRPr>
              <a:solidFill>
                <a:srgbClr val="434343"/>
              </a:solidFill>
              <a:latin typeface="Quicksand"/>
              <a:ea typeface="Quicksand"/>
              <a:cs typeface="Quicksand"/>
              <a:sym typeface="Quicksand"/>
            </a:endParaRPr>
          </a:p>
          <a:p>
            <a:pPr indent="0" lvl="0" marL="0" rtl="0" algn="l">
              <a:spcBef>
                <a:spcPts val="0"/>
              </a:spcBef>
              <a:spcAft>
                <a:spcPts val="0"/>
              </a:spcAft>
              <a:buNone/>
            </a:pPr>
            <a:r>
              <a:rPr lang="en">
                <a:solidFill>
                  <a:srgbClr val="434343"/>
                </a:solidFill>
                <a:latin typeface="Quicksand"/>
                <a:ea typeface="Quicksand"/>
                <a:cs typeface="Quicksand"/>
                <a:sym typeface="Quicksand"/>
              </a:rPr>
              <a:t>How many degrees is this angle? Explain how you know.</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p:txBody>
      </p:sp>
      <p:sp>
        <p:nvSpPr>
          <p:cNvPr id="848" name="Google Shape;848;p96"/>
          <p:cNvSpPr txBox="1"/>
          <p:nvPr/>
        </p:nvSpPr>
        <p:spPr>
          <a:xfrm>
            <a:off x="4800700" y="1540825"/>
            <a:ext cx="39243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None/>
            </a:pPr>
            <a:r>
              <a:rPr lang="en">
                <a:solidFill>
                  <a:srgbClr val="434343"/>
                </a:solidFill>
                <a:latin typeface="Quicksand"/>
                <a:ea typeface="Quicksand"/>
                <a:cs typeface="Quicksand"/>
                <a:sym typeface="Quicksand"/>
              </a:rPr>
              <a:t>4. An angle contains thirty 1 degree angles, as shown. How many degrees is this angle?</a:t>
            </a:r>
            <a:endParaRPr>
              <a:solidFill>
                <a:srgbClr val="434343"/>
              </a:solidFill>
              <a:latin typeface="Quicksand"/>
              <a:ea typeface="Quicksand"/>
              <a:cs typeface="Quicksand"/>
              <a:sym typeface="Quicksand"/>
            </a:endParaRPr>
          </a:p>
        </p:txBody>
      </p:sp>
      <p:pic>
        <p:nvPicPr>
          <p:cNvPr id="849" name="Google Shape;849;p96"/>
          <p:cNvPicPr preferRelativeResize="0"/>
          <p:nvPr/>
        </p:nvPicPr>
        <p:blipFill>
          <a:blip r:embed="rId3">
            <a:alphaModFix/>
          </a:blip>
          <a:stretch>
            <a:fillRect/>
          </a:stretch>
        </p:blipFill>
        <p:spPr>
          <a:xfrm>
            <a:off x="1123375" y="3161125"/>
            <a:ext cx="2766875" cy="1313200"/>
          </a:xfrm>
          <a:prstGeom prst="rect">
            <a:avLst/>
          </a:prstGeom>
          <a:noFill/>
          <a:ln>
            <a:noFill/>
          </a:ln>
        </p:spPr>
      </p:pic>
      <p:pic>
        <p:nvPicPr>
          <p:cNvPr id="850" name="Google Shape;850;p96"/>
          <p:cNvPicPr preferRelativeResize="0"/>
          <p:nvPr/>
        </p:nvPicPr>
        <p:blipFill>
          <a:blip r:embed="rId4">
            <a:alphaModFix/>
          </a:blip>
          <a:stretch>
            <a:fillRect/>
          </a:stretch>
        </p:blipFill>
        <p:spPr>
          <a:xfrm>
            <a:off x="5262925" y="2260825"/>
            <a:ext cx="2843801" cy="154937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p97"/>
          <p:cNvSpPr txBox="1"/>
          <p:nvPr/>
        </p:nvSpPr>
        <p:spPr>
          <a:xfrm>
            <a:off x="360775" y="403600"/>
            <a:ext cx="7998300" cy="5688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Using a Protractor</a:t>
            </a:r>
            <a:endParaRPr sz="2900">
              <a:solidFill>
                <a:srgbClr val="595959"/>
              </a:solidFill>
              <a:latin typeface="Hepta Slab"/>
              <a:ea typeface="Hepta Slab"/>
              <a:cs typeface="Hepta Slab"/>
              <a:sym typeface="Hepta Slab"/>
            </a:endParaRPr>
          </a:p>
        </p:txBody>
      </p:sp>
      <p:sp>
        <p:nvSpPr>
          <p:cNvPr id="856" name="Google Shape;856;p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57" name="Google Shape;857;p97"/>
          <p:cNvSpPr txBox="1"/>
          <p:nvPr/>
        </p:nvSpPr>
        <p:spPr>
          <a:xfrm>
            <a:off x="502650" y="1108750"/>
            <a:ext cx="8138700" cy="72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Quicksand"/>
                <a:ea typeface="Quicksand"/>
                <a:cs typeface="Quicksand"/>
                <a:sym typeface="Quicksand"/>
              </a:rPr>
              <a:t>1. Here are four angles whose sizes you may have estimated earlier. </a:t>
            </a:r>
            <a:endParaRPr>
              <a:solidFill>
                <a:srgbClr val="434343"/>
              </a:solidFill>
              <a:latin typeface="Quicksand"/>
              <a:ea typeface="Quicksand"/>
              <a:cs typeface="Quicksand"/>
              <a:sym typeface="Quicksand"/>
            </a:endParaRPr>
          </a:p>
          <a:p>
            <a:pPr indent="0" lvl="0" marL="0" rtl="0" algn="ctr">
              <a:spcBef>
                <a:spcPts val="0"/>
              </a:spcBef>
              <a:spcAft>
                <a:spcPts val="0"/>
              </a:spcAft>
              <a:buNone/>
            </a:pPr>
            <a:r>
              <a:rPr lang="en">
                <a:solidFill>
                  <a:srgbClr val="434343"/>
                </a:solidFill>
                <a:latin typeface="Quicksand"/>
                <a:ea typeface="Quicksand"/>
                <a:cs typeface="Quicksand"/>
                <a:sym typeface="Quicksand"/>
              </a:rPr>
              <a:t>A protractor has been placed over each angle. What are their measurements?</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p:txBody>
      </p:sp>
      <p:pic>
        <p:nvPicPr>
          <p:cNvPr id="858" name="Google Shape;858;p97"/>
          <p:cNvPicPr preferRelativeResize="0"/>
          <p:nvPr/>
        </p:nvPicPr>
        <p:blipFill>
          <a:blip r:embed="rId3">
            <a:alphaModFix/>
          </a:blip>
          <a:stretch>
            <a:fillRect/>
          </a:stretch>
        </p:blipFill>
        <p:spPr>
          <a:xfrm>
            <a:off x="2171700" y="1828750"/>
            <a:ext cx="4800600" cy="243840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98"/>
          <p:cNvSpPr txBox="1"/>
          <p:nvPr/>
        </p:nvSpPr>
        <p:spPr>
          <a:xfrm>
            <a:off x="360775" y="403600"/>
            <a:ext cx="7998300" cy="5688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Using a Protractor</a:t>
            </a:r>
            <a:endParaRPr sz="2900">
              <a:solidFill>
                <a:srgbClr val="595959"/>
              </a:solidFill>
              <a:latin typeface="Hepta Slab"/>
              <a:ea typeface="Hepta Slab"/>
              <a:cs typeface="Hepta Slab"/>
              <a:sym typeface="Hepta Slab"/>
            </a:endParaRPr>
          </a:p>
        </p:txBody>
      </p:sp>
      <p:sp>
        <p:nvSpPr>
          <p:cNvPr id="864" name="Google Shape;864;p9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65" name="Google Shape;865;p98"/>
          <p:cNvSpPr txBox="1"/>
          <p:nvPr/>
        </p:nvSpPr>
        <p:spPr>
          <a:xfrm>
            <a:off x="502650" y="1108750"/>
            <a:ext cx="8138700" cy="72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Quicksand"/>
                <a:ea typeface="Quicksand"/>
                <a:cs typeface="Quicksand"/>
                <a:sym typeface="Quicksand"/>
              </a:rPr>
              <a:t>1. Here are four angles whose sizes you may have estimated earlier. </a:t>
            </a:r>
            <a:endParaRPr>
              <a:solidFill>
                <a:srgbClr val="434343"/>
              </a:solidFill>
              <a:latin typeface="Quicksand"/>
              <a:ea typeface="Quicksand"/>
              <a:cs typeface="Quicksand"/>
              <a:sym typeface="Quicksand"/>
            </a:endParaRPr>
          </a:p>
          <a:p>
            <a:pPr indent="0" lvl="0" marL="0" rtl="0" algn="ctr">
              <a:spcBef>
                <a:spcPts val="0"/>
              </a:spcBef>
              <a:spcAft>
                <a:spcPts val="0"/>
              </a:spcAft>
              <a:buNone/>
            </a:pPr>
            <a:r>
              <a:rPr lang="en">
                <a:solidFill>
                  <a:srgbClr val="434343"/>
                </a:solidFill>
                <a:latin typeface="Quicksand"/>
                <a:ea typeface="Quicksand"/>
                <a:cs typeface="Quicksand"/>
                <a:sym typeface="Quicksand"/>
              </a:rPr>
              <a:t>A protractor has been placed over each angle. What are their measurements?</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p:txBody>
      </p:sp>
      <p:pic>
        <p:nvPicPr>
          <p:cNvPr id="866" name="Google Shape;866;p98"/>
          <p:cNvPicPr preferRelativeResize="0"/>
          <p:nvPr/>
        </p:nvPicPr>
        <p:blipFill>
          <a:blip r:embed="rId3">
            <a:alphaModFix/>
          </a:blip>
          <a:stretch>
            <a:fillRect/>
          </a:stretch>
        </p:blipFill>
        <p:spPr>
          <a:xfrm>
            <a:off x="2146800" y="1828750"/>
            <a:ext cx="4533900" cy="238125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0" name="Shape 870"/>
        <p:cNvGrpSpPr/>
        <p:nvPr/>
      </p:nvGrpSpPr>
      <p:grpSpPr>
        <a:xfrm>
          <a:off x="0" y="0"/>
          <a:ext cx="0" cy="0"/>
          <a:chOff x="0" y="0"/>
          <a:chExt cx="0" cy="0"/>
        </a:xfrm>
      </p:grpSpPr>
      <p:sp>
        <p:nvSpPr>
          <p:cNvPr id="871" name="Google Shape;871;p99"/>
          <p:cNvSpPr txBox="1"/>
          <p:nvPr/>
        </p:nvSpPr>
        <p:spPr>
          <a:xfrm>
            <a:off x="360775" y="403600"/>
            <a:ext cx="7998300" cy="5688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Using a Protractor</a:t>
            </a:r>
            <a:endParaRPr sz="2900">
              <a:solidFill>
                <a:srgbClr val="595959"/>
              </a:solidFill>
              <a:latin typeface="Hepta Slab"/>
              <a:ea typeface="Hepta Slab"/>
              <a:cs typeface="Hepta Slab"/>
              <a:sym typeface="Hepta Slab"/>
            </a:endParaRPr>
          </a:p>
        </p:txBody>
      </p:sp>
      <p:sp>
        <p:nvSpPr>
          <p:cNvPr id="872" name="Google Shape;872;p9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73" name="Google Shape;873;p99"/>
          <p:cNvSpPr txBox="1"/>
          <p:nvPr/>
        </p:nvSpPr>
        <p:spPr>
          <a:xfrm>
            <a:off x="502650" y="1108750"/>
            <a:ext cx="8138700" cy="72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Quicksand"/>
                <a:ea typeface="Quicksand"/>
                <a:cs typeface="Quicksand"/>
                <a:sym typeface="Quicksand"/>
              </a:rPr>
              <a:t>1. Here are four angles whose sizes you may have estimated earlier. </a:t>
            </a:r>
            <a:endParaRPr>
              <a:solidFill>
                <a:srgbClr val="434343"/>
              </a:solidFill>
              <a:latin typeface="Quicksand"/>
              <a:ea typeface="Quicksand"/>
              <a:cs typeface="Quicksand"/>
              <a:sym typeface="Quicksand"/>
            </a:endParaRPr>
          </a:p>
          <a:p>
            <a:pPr indent="0" lvl="0" marL="0" rtl="0" algn="ctr">
              <a:spcBef>
                <a:spcPts val="0"/>
              </a:spcBef>
              <a:spcAft>
                <a:spcPts val="0"/>
              </a:spcAft>
              <a:buNone/>
            </a:pPr>
            <a:r>
              <a:rPr lang="en">
                <a:solidFill>
                  <a:srgbClr val="434343"/>
                </a:solidFill>
                <a:latin typeface="Quicksand"/>
                <a:ea typeface="Quicksand"/>
                <a:cs typeface="Quicksand"/>
                <a:sym typeface="Quicksand"/>
              </a:rPr>
              <a:t>A protractor has been placed over each angle. What are their measurements?</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p:txBody>
      </p:sp>
      <p:pic>
        <p:nvPicPr>
          <p:cNvPr id="874" name="Google Shape;874;p99"/>
          <p:cNvPicPr preferRelativeResize="0"/>
          <p:nvPr/>
        </p:nvPicPr>
        <p:blipFill>
          <a:blip r:embed="rId3">
            <a:alphaModFix/>
          </a:blip>
          <a:stretch>
            <a:fillRect/>
          </a:stretch>
        </p:blipFill>
        <p:spPr>
          <a:xfrm>
            <a:off x="2068100" y="1965100"/>
            <a:ext cx="4867275" cy="2428875"/>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sp>
        <p:nvSpPr>
          <p:cNvPr id="879" name="Google Shape;879;p100"/>
          <p:cNvSpPr txBox="1"/>
          <p:nvPr/>
        </p:nvSpPr>
        <p:spPr>
          <a:xfrm>
            <a:off x="360775" y="403600"/>
            <a:ext cx="7998300" cy="5688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Using a Protractor</a:t>
            </a:r>
            <a:endParaRPr sz="2900">
              <a:solidFill>
                <a:srgbClr val="595959"/>
              </a:solidFill>
              <a:latin typeface="Hepta Slab"/>
              <a:ea typeface="Hepta Slab"/>
              <a:cs typeface="Hepta Slab"/>
              <a:sym typeface="Hepta Slab"/>
            </a:endParaRPr>
          </a:p>
        </p:txBody>
      </p:sp>
      <p:sp>
        <p:nvSpPr>
          <p:cNvPr id="880" name="Google Shape;880;p10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81" name="Google Shape;881;p100"/>
          <p:cNvSpPr txBox="1"/>
          <p:nvPr/>
        </p:nvSpPr>
        <p:spPr>
          <a:xfrm>
            <a:off x="502650" y="1108750"/>
            <a:ext cx="8138700" cy="72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Quicksand"/>
                <a:ea typeface="Quicksand"/>
                <a:cs typeface="Quicksand"/>
                <a:sym typeface="Quicksand"/>
              </a:rPr>
              <a:t>1. Here are four angles whose sizes you may have estimated earlier. </a:t>
            </a:r>
            <a:endParaRPr>
              <a:solidFill>
                <a:srgbClr val="434343"/>
              </a:solidFill>
              <a:latin typeface="Quicksand"/>
              <a:ea typeface="Quicksand"/>
              <a:cs typeface="Quicksand"/>
              <a:sym typeface="Quicksand"/>
            </a:endParaRPr>
          </a:p>
          <a:p>
            <a:pPr indent="0" lvl="0" marL="0" rtl="0" algn="ctr">
              <a:spcBef>
                <a:spcPts val="0"/>
              </a:spcBef>
              <a:spcAft>
                <a:spcPts val="0"/>
              </a:spcAft>
              <a:buNone/>
            </a:pPr>
            <a:r>
              <a:rPr lang="en">
                <a:solidFill>
                  <a:srgbClr val="434343"/>
                </a:solidFill>
                <a:latin typeface="Quicksand"/>
                <a:ea typeface="Quicksand"/>
                <a:cs typeface="Quicksand"/>
                <a:sym typeface="Quicksand"/>
              </a:rPr>
              <a:t>A protractor has been placed over each angle. What are their measurements?</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p:txBody>
      </p:sp>
      <p:pic>
        <p:nvPicPr>
          <p:cNvPr id="882" name="Google Shape;882;p100"/>
          <p:cNvPicPr preferRelativeResize="0"/>
          <p:nvPr/>
        </p:nvPicPr>
        <p:blipFill>
          <a:blip r:embed="rId3">
            <a:alphaModFix/>
          </a:blip>
          <a:stretch>
            <a:fillRect/>
          </a:stretch>
        </p:blipFill>
        <p:spPr>
          <a:xfrm>
            <a:off x="2120575" y="1965100"/>
            <a:ext cx="5057775" cy="247650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101"/>
          <p:cNvSpPr txBox="1"/>
          <p:nvPr/>
        </p:nvSpPr>
        <p:spPr>
          <a:xfrm>
            <a:off x="360775" y="403600"/>
            <a:ext cx="7998300" cy="5688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Using a Protractor</a:t>
            </a:r>
            <a:endParaRPr sz="2900">
              <a:solidFill>
                <a:srgbClr val="595959"/>
              </a:solidFill>
              <a:latin typeface="Hepta Slab"/>
              <a:ea typeface="Hepta Slab"/>
              <a:cs typeface="Hepta Slab"/>
              <a:sym typeface="Hepta Slab"/>
            </a:endParaRPr>
          </a:p>
        </p:txBody>
      </p:sp>
      <p:sp>
        <p:nvSpPr>
          <p:cNvPr id="888" name="Google Shape;888;p10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89" name="Google Shape;889;p101"/>
          <p:cNvSpPr txBox="1"/>
          <p:nvPr/>
        </p:nvSpPr>
        <p:spPr>
          <a:xfrm>
            <a:off x="502650" y="1108750"/>
            <a:ext cx="8138700" cy="72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Quicksand"/>
                <a:ea typeface="Quicksand"/>
                <a:cs typeface="Quicksand"/>
                <a:sym typeface="Quicksand"/>
              </a:rPr>
              <a:t>2. Elena and Kiran are measuring an angle with a protractor. Elena says the angle is 80 degrees . Kiran says it shows 100 degrees. </a:t>
            </a:r>
            <a:endParaRPr>
              <a:solidFill>
                <a:srgbClr val="434343"/>
              </a:solidFill>
              <a:latin typeface="Quicksand"/>
              <a:ea typeface="Quicksand"/>
              <a:cs typeface="Quicksand"/>
              <a:sym typeface="Quicksand"/>
            </a:endParaRPr>
          </a:p>
          <a:p>
            <a:pPr indent="0" lvl="0" marL="0" rtl="0" algn="ctr">
              <a:spcBef>
                <a:spcPts val="0"/>
              </a:spcBef>
              <a:spcAft>
                <a:spcPts val="0"/>
              </a:spcAft>
              <a:buNone/>
            </a:pPr>
            <a:r>
              <a:rPr lang="en">
                <a:solidFill>
                  <a:srgbClr val="434343"/>
                </a:solidFill>
                <a:latin typeface="Quicksand"/>
                <a:ea typeface="Quicksand"/>
                <a:cs typeface="Quicksand"/>
                <a:sym typeface="Quicksand"/>
              </a:rPr>
              <a:t> Why might they end up with different measurements? Which one is correct? </a:t>
            </a:r>
            <a:endParaRPr>
              <a:solidFill>
                <a:srgbClr val="434343"/>
              </a:solidFill>
              <a:latin typeface="Quicksand"/>
              <a:ea typeface="Quicksand"/>
              <a:cs typeface="Quicksand"/>
              <a:sym typeface="Quicksand"/>
            </a:endParaRPr>
          </a:p>
          <a:p>
            <a:pPr indent="0" lvl="0" marL="0" rtl="0" algn="ctr">
              <a:spcBef>
                <a:spcPts val="0"/>
              </a:spcBef>
              <a:spcAft>
                <a:spcPts val="0"/>
              </a:spcAft>
              <a:buNone/>
            </a:pPr>
            <a:r>
              <a:rPr lang="en">
                <a:solidFill>
                  <a:srgbClr val="434343"/>
                </a:solidFill>
                <a:latin typeface="Quicksand"/>
                <a:ea typeface="Quicksand"/>
                <a:cs typeface="Quicksand"/>
                <a:sym typeface="Quicksand"/>
              </a:rPr>
              <a:t>Explain your reasoning.</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a:p>
            <a:pPr indent="0" lvl="0" marL="0" rtl="0" algn="l">
              <a:spcBef>
                <a:spcPts val="0"/>
              </a:spcBef>
              <a:spcAft>
                <a:spcPts val="0"/>
              </a:spcAft>
              <a:buNone/>
            </a:pPr>
            <a:r>
              <a:t/>
            </a:r>
            <a:endParaRPr>
              <a:solidFill>
                <a:srgbClr val="434343"/>
              </a:solidFill>
              <a:latin typeface="Quicksand"/>
              <a:ea typeface="Quicksand"/>
              <a:cs typeface="Quicksand"/>
              <a:sym typeface="Quicksand"/>
            </a:endParaRPr>
          </a:p>
        </p:txBody>
      </p:sp>
      <p:pic>
        <p:nvPicPr>
          <p:cNvPr id="890" name="Google Shape;890;p101"/>
          <p:cNvPicPr preferRelativeResize="0"/>
          <p:nvPr/>
        </p:nvPicPr>
        <p:blipFill>
          <a:blip r:embed="rId3">
            <a:alphaModFix/>
          </a:blip>
          <a:stretch>
            <a:fillRect/>
          </a:stretch>
        </p:blipFill>
        <p:spPr>
          <a:xfrm>
            <a:off x="2250138" y="2164850"/>
            <a:ext cx="4219575" cy="235267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sp>
        <p:nvSpPr>
          <p:cNvPr id="895" name="Google Shape;895;p10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96" name="Google Shape;896;p102"/>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Today we learned that angles can be measured in degrees. We also looked at different ways to reason about the measurement.</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In earlier lessons, we used pattern blocks and paper cutouts to help us find angle measurements. We also used familiar angles like 60, 90, and 180 degrees as references to find the size of other angles. Today, we used 1 degree angles, a much smaller reference.</a:t>
            </a:r>
            <a:endParaRPr sz="1600">
              <a:latin typeface="Quicksand"/>
              <a:ea typeface="Quicksand"/>
              <a:cs typeface="Quicksand"/>
              <a:sym typeface="Quicksand"/>
            </a:endParaRPr>
          </a:p>
        </p:txBody>
      </p:sp>
      <p:sp>
        <p:nvSpPr>
          <p:cNvPr id="897" name="Google Shape;897;p102"/>
          <p:cNvSpPr/>
          <p:nvPr/>
        </p:nvSpPr>
        <p:spPr>
          <a:xfrm>
            <a:off x="5143500" y="2280226"/>
            <a:ext cx="3493310" cy="105256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102"/>
          <p:cNvSpPr txBox="1"/>
          <p:nvPr/>
        </p:nvSpPr>
        <p:spPr>
          <a:xfrm flipH="1">
            <a:off x="5415348" y="2480210"/>
            <a:ext cx="2949600" cy="5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can 1 degree angles tell us the size of other angles?</a:t>
            </a:r>
            <a:endParaRPr b="1" sz="1200">
              <a:latin typeface="Quicksand"/>
              <a:ea typeface="Quicksand"/>
              <a:cs typeface="Quicksand"/>
              <a:sym typeface="Quicksand"/>
            </a:endParaRPr>
          </a:p>
        </p:txBody>
      </p:sp>
      <p:pic>
        <p:nvPicPr>
          <p:cNvPr id="899" name="Google Shape;899;p102"/>
          <p:cNvPicPr preferRelativeResize="0"/>
          <p:nvPr/>
        </p:nvPicPr>
        <p:blipFill rotWithShape="1">
          <a:blip r:embed="rId3">
            <a:alphaModFix/>
          </a:blip>
          <a:srcRect b="0" l="21370" r="22481" t="0"/>
          <a:stretch/>
        </p:blipFill>
        <p:spPr>
          <a:xfrm>
            <a:off x="3677312" y="3085501"/>
            <a:ext cx="1466178" cy="1642350"/>
          </a:xfrm>
          <a:prstGeom prst="rect">
            <a:avLst/>
          </a:prstGeom>
          <a:noFill/>
          <a:ln>
            <a:noFill/>
          </a:ln>
        </p:spPr>
      </p:pic>
      <p:sp>
        <p:nvSpPr>
          <p:cNvPr id="900" name="Google Shape;900;p102"/>
          <p:cNvSpPr/>
          <p:nvPr/>
        </p:nvSpPr>
        <p:spPr>
          <a:xfrm flipH="1">
            <a:off x="184000" y="2568902"/>
            <a:ext cx="3493310"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102"/>
          <p:cNvSpPr txBox="1"/>
          <p:nvPr/>
        </p:nvSpPr>
        <p:spPr>
          <a:xfrm>
            <a:off x="455852" y="2880946"/>
            <a:ext cx="2949600" cy="89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do you know about a 1 degree angle?</a:t>
            </a:r>
            <a:endParaRPr b="1" sz="1200">
              <a:latin typeface="Quicksand"/>
              <a:ea typeface="Quicksand"/>
              <a:cs typeface="Quicksand"/>
              <a:sym typeface="Quicksand"/>
            </a:endParaRPr>
          </a:p>
        </p:txBody>
      </p:sp>
      <p:sp>
        <p:nvSpPr>
          <p:cNvPr id="902" name="Google Shape;902;p102"/>
          <p:cNvSpPr/>
          <p:nvPr/>
        </p:nvSpPr>
        <p:spPr>
          <a:xfrm>
            <a:off x="5269650" y="3456076"/>
            <a:ext cx="3493310" cy="105256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102"/>
          <p:cNvSpPr txBox="1"/>
          <p:nvPr/>
        </p:nvSpPr>
        <p:spPr>
          <a:xfrm flipH="1">
            <a:off x="5541498" y="3656060"/>
            <a:ext cx="2949600" cy="5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would we know how many 1 degree angles are in another angle?</a:t>
            </a:r>
            <a:endParaRPr b="1" sz="1200">
              <a:latin typeface="Quicksand"/>
              <a:ea typeface="Quicksand"/>
              <a:cs typeface="Quicksand"/>
              <a:sym typeface="Quicksand"/>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10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09" name="Google Shape;909;p103"/>
          <p:cNvSpPr/>
          <p:nvPr/>
        </p:nvSpPr>
        <p:spPr>
          <a:xfrm>
            <a:off x="5143500" y="2568900"/>
            <a:ext cx="3634568" cy="215896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103"/>
          <p:cNvSpPr txBox="1"/>
          <p:nvPr/>
        </p:nvSpPr>
        <p:spPr>
          <a:xfrm flipH="1">
            <a:off x="5415357" y="2880946"/>
            <a:ext cx="2949600" cy="89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Take 1-2 minutes to add any new words from today's lesson to your word wall. Share your new entries with a neighbor and add any new ideas you learn from your conversation.</a:t>
            </a:r>
            <a:endParaRPr b="1" sz="1200">
              <a:latin typeface="Quicksand"/>
              <a:ea typeface="Quicksand"/>
              <a:cs typeface="Quicksand"/>
              <a:sym typeface="Quicksand"/>
            </a:endParaRPr>
          </a:p>
        </p:txBody>
      </p:sp>
      <p:pic>
        <p:nvPicPr>
          <p:cNvPr id="911" name="Google Shape;911;p103"/>
          <p:cNvPicPr preferRelativeResize="0"/>
          <p:nvPr/>
        </p:nvPicPr>
        <p:blipFill rotWithShape="1">
          <a:blip r:embed="rId3">
            <a:alphaModFix/>
          </a:blip>
          <a:srcRect b="0" l="21370" r="22481" t="0"/>
          <a:stretch/>
        </p:blipFill>
        <p:spPr>
          <a:xfrm>
            <a:off x="3677312" y="3085501"/>
            <a:ext cx="1466178" cy="1642350"/>
          </a:xfrm>
          <a:prstGeom prst="rect">
            <a:avLst/>
          </a:prstGeom>
          <a:noFill/>
          <a:ln>
            <a:noFill/>
          </a:ln>
        </p:spPr>
      </p:pic>
      <p:sp>
        <p:nvSpPr>
          <p:cNvPr id="912" name="Google Shape;912;p103"/>
          <p:cNvSpPr/>
          <p:nvPr/>
        </p:nvSpPr>
        <p:spPr>
          <a:xfrm flipH="1">
            <a:off x="184000" y="2568902"/>
            <a:ext cx="3493310"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103"/>
          <p:cNvSpPr txBox="1"/>
          <p:nvPr/>
        </p:nvSpPr>
        <p:spPr>
          <a:xfrm>
            <a:off x="455852" y="2880946"/>
            <a:ext cx="2949600" cy="89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We saw that a </a:t>
            </a:r>
            <a:r>
              <a:rPr b="1" lang="en" sz="1200" u="sng">
                <a:latin typeface="Quicksand"/>
                <a:ea typeface="Quicksand"/>
                <a:cs typeface="Quicksand"/>
                <a:sym typeface="Quicksand"/>
              </a:rPr>
              <a:t>protractor</a:t>
            </a:r>
            <a:r>
              <a:rPr b="1" lang="en" sz="1200">
                <a:latin typeface="Quicksand"/>
                <a:ea typeface="Quicksand"/>
                <a:cs typeface="Quicksand"/>
                <a:sym typeface="Quicksand"/>
              </a:rPr>
              <a:t> has two sets of numbers. How do you know which set of numbers to use when measuring an angle?</a:t>
            </a:r>
            <a:endParaRPr b="1" sz="1200">
              <a:latin typeface="Quicksand"/>
              <a:ea typeface="Quicksand"/>
              <a:cs typeface="Quicksand"/>
              <a:sym typeface="Quicksand"/>
            </a:endParaRPr>
          </a:p>
        </p:txBody>
      </p:sp>
      <p:pic>
        <p:nvPicPr>
          <p:cNvPr id="914" name="Google Shape;914;p103"/>
          <p:cNvPicPr preferRelativeResize="0"/>
          <p:nvPr/>
        </p:nvPicPr>
        <p:blipFill>
          <a:blip r:embed="rId4">
            <a:alphaModFix/>
          </a:blip>
          <a:stretch>
            <a:fillRect/>
          </a:stretch>
        </p:blipFill>
        <p:spPr>
          <a:xfrm>
            <a:off x="2942637" y="472325"/>
            <a:ext cx="3258725" cy="171235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918" name="Shape 918"/>
        <p:cNvGrpSpPr/>
        <p:nvPr/>
      </p:nvGrpSpPr>
      <p:grpSpPr>
        <a:xfrm>
          <a:off x="0" y="0"/>
          <a:ext cx="0" cy="0"/>
          <a:chOff x="0" y="0"/>
          <a:chExt cx="0" cy="0"/>
        </a:xfrm>
      </p:grpSpPr>
      <p:sp>
        <p:nvSpPr>
          <p:cNvPr id="919" name="Google Shape;919;p104"/>
          <p:cNvSpPr txBox="1"/>
          <p:nvPr>
            <p:ph type="ctrTitle"/>
          </p:nvPr>
        </p:nvSpPr>
        <p:spPr>
          <a:xfrm>
            <a:off x="717950" y="2027250"/>
            <a:ext cx="7908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latin typeface="Hepta Slab"/>
                <a:ea typeface="Hepta Slab"/>
                <a:cs typeface="Hepta Slab"/>
                <a:sym typeface="Hepta Slab"/>
              </a:rPr>
              <a:t>Angle Measurement and Perpendicular Lines</a:t>
            </a:r>
            <a:endParaRPr sz="4000">
              <a:latin typeface="Hepta Slab"/>
              <a:ea typeface="Hepta Slab"/>
              <a:cs typeface="Hepta Slab"/>
              <a:sym typeface="Hepta Slab"/>
            </a:endParaRPr>
          </a:p>
        </p:txBody>
      </p:sp>
      <p:sp>
        <p:nvSpPr>
          <p:cNvPr id="920" name="Google Shape;920;p104"/>
          <p:cNvSpPr txBox="1"/>
          <p:nvPr/>
        </p:nvSpPr>
        <p:spPr>
          <a:xfrm>
            <a:off x="3465500" y="2906325"/>
            <a:ext cx="63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measure all kinds of angles.</a:t>
            </a:r>
            <a:endParaRPr>
              <a:latin typeface="Quicksand"/>
              <a:ea typeface="Quicksand"/>
              <a:cs typeface="Quicksand"/>
              <a:sym typeface="Quicksand"/>
            </a:endParaRPr>
          </a:p>
        </p:txBody>
      </p:sp>
      <p:sp>
        <p:nvSpPr>
          <p:cNvPr id="921" name="Google Shape;921;p104"/>
          <p:cNvSpPr/>
          <p:nvPr/>
        </p:nvSpPr>
        <p:spPr>
          <a:xfrm>
            <a:off x="307832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10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4.G.A.1, 4.MD.C.5.b, 4.MD.C.6, 4.NBT.B.6</a:t>
            </a:r>
            <a:endParaRPr sz="1100">
              <a:latin typeface="Quicksand"/>
              <a:ea typeface="Quicksand"/>
              <a:cs typeface="Quicksand"/>
              <a:sym typeface="Quicksand"/>
            </a:endParaRPr>
          </a:p>
        </p:txBody>
      </p:sp>
      <p:sp>
        <p:nvSpPr>
          <p:cNvPr id="923" name="Google Shape;923;p104"/>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7" name="Shape 927"/>
        <p:cNvGrpSpPr/>
        <p:nvPr/>
      </p:nvGrpSpPr>
      <p:grpSpPr>
        <a:xfrm>
          <a:off x="0" y="0"/>
          <a:ext cx="0" cy="0"/>
          <a:chOff x="0" y="0"/>
          <a:chExt cx="0" cy="0"/>
        </a:xfrm>
      </p:grpSpPr>
      <p:sp>
        <p:nvSpPr>
          <p:cNvPr id="928" name="Google Shape;928;p105"/>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Talks: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Quotients</a:t>
            </a:r>
            <a:endParaRPr b="0" sz="3000">
              <a:solidFill>
                <a:srgbClr val="595959"/>
              </a:solidFill>
              <a:latin typeface="Hepta Slab"/>
              <a:ea typeface="Hepta Slab"/>
              <a:cs typeface="Hepta Slab"/>
              <a:sym typeface="Hepta Slab"/>
            </a:endParaRPr>
          </a:p>
        </p:txBody>
      </p:sp>
      <p:sp>
        <p:nvSpPr>
          <p:cNvPr id="929" name="Google Shape;929;p10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30" name="Google Shape;930;p105"/>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105"/>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a:t>
            </a:r>
            <a:endParaRPr b="1" sz="1600">
              <a:solidFill>
                <a:srgbClr val="434343"/>
              </a:solidFill>
              <a:latin typeface="Caveat Brush"/>
              <a:ea typeface="Caveat Brush"/>
              <a:cs typeface="Caveat Brush"/>
              <a:sym typeface="Caveat Brush"/>
            </a:endParaRPr>
          </a:p>
        </p:txBody>
      </p:sp>
      <p:pic>
        <p:nvPicPr>
          <p:cNvPr id="932" name="Google Shape;932;p105"/>
          <p:cNvPicPr preferRelativeResize="0"/>
          <p:nvPr/>
        </p:nvPicPr>
        <p:blipFill>
          <a:blip r:embed="rId3">
            <a:alphaModFix/>
          </a:blip>
          <a:stretch>
            <a:fillRect/>
          </a:stretch>
        </p:blipFill>
        <p:spPr>
          <a:xfrm>
            <a:off x="3242450" y="2277980"/>
            <a:ext cx="3090050" cy="1453159"/>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sp>
        <p:nvSpPr>
          <p:cNvPr id="937" name="Google Shape;937;p106"/>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Talks: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Quotients</a:t>
            </a:r>
            <a:endParaRPr b="0" sz="3000">
              <a:solidFill>
                <a:srgbClr val="595959"/>
              </a:solidFill>
              <a:latin typeface="Hepta Slab"/>
              <a:ea typeface="Hepta Slab"/>
              <a:cs typeface="Hepta Slab"/>
              <a:sym typeface="Hepta Slab"/>
            </a:endParaRPr>
          </a:p>
        </p:txBody>
      </p:sp>
      <p:sp>
        <p:nvSpPr>
          <p:cNvPr id="938" name="Google Shape;938;p10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39" name="Google Shape;939;p106"/>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106"/>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a:t>
            </a:r>
            <a:endParaRPr b="1" sz="1600">
              <a:solidFill>
                <a:srgbClr val="434343"/>
              </a:solidFill>
              <a:latin typeface="Caveat Brush"/>
              <a:ea typeface="Caveat Brush"/>
              <a:cs typeface="Caveat Brush"/>
              <a:sym typeface="Caveat Brush"/>
            </a:endParaRPr>
          </a:p>
        </p:txBody>
      </p:sp>
      <p:pic>
        <p:nvPicPr>
          <p:cNvPr id="941" name="Google Shape;941;p106"/>
          <p:cNvPicPr preferRelativeResize="0"/>
          <p:nvPr/>
        </p:nvPicPr>
        <p:blipFill>
          <a:blip r:embed="rId3">
            <a:alphaModFix/>
          </a:blip>
          <a:stretch>
            <a:fillRect/>
          </a:stretch>
        </p:blipFill>
        <p:spPr>
          <a:xfrm>
            <a:off x="3353975" y="2435432"/>
            <a:ext cx="3433580" cy="1652525"/>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5" name="Shape 945"/>
        <p:cNvGrpSpPr/>
        <p:nvPr/>
      </p:nvGrpSpPr>
      <p:grpSpPr>
        <a:xfrm>
          <a:off x="0" y="0"/>
          <a:ext cx="0" cy="0"/>
          <a:chOff x="0" y="0"/>
          <a:chExt cx="0" cy="0"/>
        </a:xfrm>
      </p:grpSpPr>
      <p:sp>
        <p:nvSpPr>
          <p:cNvPr id="946" name="Google Shape;946;p107"/>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Talks: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Quotients</a:t>
            </a:r>
            <a:endParaRPr b="0" sz="3000">
              <a:solidFill>
                <a:srgbClr val="595959"/>
              </a:solidFill>
              <a:latin typeface="Hepta Slab"/>
              <a:ea typeface="Hepta Slab"/>
              <a:cs typeface="Hepta Slab"/>
              <a:sym typeface="Hepta Slab"/>
            </a:endParaRPr>
          </a:p>
        </p:txBody>
      </p:sp>
      <p:sp>
        <p:nvSpPr>
          <p:cNvPr id="947" name="Google Shape;947;p10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48" name="Google Shape;948;p107"/>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107"/>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a:t>
            </a:r>
            <a:endParaRPr b="1" sz="1600">
              <a:solidFill>
                <a:srgbClr val="434343"/>
              </a:solidFill>
              <a:latin typeface="Caveat Brush"/>
              <a:ea typeface="Caveat Brush"/>
              <a:cs typeface="Caveat Brush"/>
              <a:sym typeface="Caveat Brush"/>
            </a:endParaRPr>
          </a:p>
        </p:txBody>
      </p:sp>
      <p:pic>
        <p:nvPicPr>
          <p:cNvPr id="950" name="Google Shape;950;p107"/>
          <p:cNvPicPr preferRelativeResize="0"/>
          <p:nvPr/>
        </p:nvPicPr>
        <p:blipFill>
          <a:blip r:embed="rId3">
            <a:alphaModFix/>
          </a:blip>
          <a:stretch>
            <a:fillRect/>
          </a:stretch>
        </p:blipFill>
        <p:spPr>
          <a:xfrm>
            <a:off x="3550775" y="2317332"/>
            <a:ext cx="3090050" cy="1473989"/>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sp>
        <p:nvSpPr>
          <p:cNvPr id="955" name="Google Shape;955;p108"/>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Talks: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Quotients</a:t>
            </a:r>
            <a:endParaRPr b="0" sz="3000">
              <a:solidFill>
                <a:srgbClr val="595959"/>
              </a:solidFill>
              <a:latin typeface="Hepta Slab"/>
              <a:ea typeface="Hepta Slab"/>
              <a:cs typeface="Hepta Slab"/>
              <a:sym typeface="Hepta Slab"/>
            </a:endParaRPr>
          </a:p>
        </p:txBody>
      </p:sp>
      <p:sp>
        <p:nvSpPr>
          <p:cNvPr id="956" name="Google Shape;956;p10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57" name="Google Shape;957;p108"/>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108"/>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a:t>
            </a:r>
            <a:endParaRPr b="1" sz="1600">
              <a:solidFill>
                <a:srgbClr val="434343"/>
              </a:solidFill>
              <a:latin typeface="Caveat Brush"/>
              <a:ea typeface="Caveat Brush"/>
              <a:cs typeface="Caveat Brush"/>
              <a:sym typeface="Caveat Brush"/>
            </a:endParaRPr>
          </a:p>
        </p:txBody>
      </p:sp>
      <p:pic>
        <p:nvPicPr>
          <p:cNvPr id="959" name="Google Shape;959;p108"/>
          <p:cNvPicPr preferRelativeResize="0"/>
          <p:nvPr/>
        </p:nvPicPr>
        <p:blipFill>
          <a:blip r:embed="rId3">
            <a:alphaModFix/>
          </a:blip>
          <a:stretch>
            <a:fillRect/>
          </a:stretch>
        </p:blipFill>
        <p:spPr>
          <a:xfrm>
            <a:off x="3353975" y="2330455"/>
            <a:ext cx="3245500" cy="1598768"/>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3" name="Shape 963"/>
        <p:cNvGrpSpPr/>
        <p:nvPr/>
      </p:nvGrpSpPr>
      <p:grpSpPr>
        <a:xfrm>
          <a:off x="0" y="0"/>
          <a:ext cx="0" cy="0"/>
          <a:chOff x="0" y="0"/>
          <a:chExt cx="0" cy="0"/>
        </a:xfrm>
      </p:grpSpPr>
      <p:sp>
        <p:nvSpPr>
          <p:cNvPr id="964" name="Google Shape;964;p109"/>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Angles Here, There, Everywhere</a:t>
            </a:r>
            <a:endParaRPr sz="3200">
              <a:solidFill>
                <a:srgbClr val="595959"/>
              </a:solidFill>
              <a:latin typeface="Hepta Slab"/>
              <a:ea typeface="Hepta Slab"/>
              <a:cs typeface="Hepta Slab"/>
              <a:sym typeface="Hepta Slab"/>
            </a:endParaRPr>
          </a:p>
        </p:txBody>
      </p:sp>
      <p:sp>
        <p:nvSpPr>
          <p:cNvPr id="965" name="Google Shape;965;p10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66" name="Google Shape;966;p109"/>
          <p:cNvSpPr txBox="1"/>
          <p:nvPr/>
        </p:nvSpPr>
        <p:spPr>
          <a:xfrm>
            <a:off x="531375" y="1253725"/>
            <a:ext cx="3667500" cy="255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1. Use a protractor to measure each marked angle.</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967" name="Google Shape;967;p109"/>
          <p:cNvPicPr preferRelativeResize="0"/>
          <p:nvPr/>
        </p:nvPicPr>
        <p:blipFill>
          <a:blip r:embed="rId3">
            <a:alphaModFix/>
          </a:blip>
          <a:stretch>
            <a:fillRect/>
          </a:stretch>
        </p:blipFill>
        <p:spPr>
          <a:xfrm>
            <a:off x="662600" y="1995900"/>
            <a:ext cx="3246150" cy="2294700"/>
          </a:xfrm>
          <a:prstGeom prst="rect">
            <a:avLst/>
          </a:prstGeom>
          <a:noFill/>
          <a:ln>
            <a:noFill/>
          </a:ln>
        </p:spPr>
      </p:pic>
      <p:sp>
        <p:nvSpPr>
          <p:cNvPr id="968" name="Google Shape;968;p109"/>
          <p:cNvSpPr txBox="1"/>
          <p:nvPr/>
        </p:nvSpPr>
        <p:spPr>
          <a:xfrm>
            <a:off x="4728600" y="1253725"/>
            <a:ext cx="3558600" cy="255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2. Use a protractor to measure the labeled angles in each figure.</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969" name="Google Shape;969;p109"/>
          <p:cNvPicPr preferRelativeResize="0"/>
          <p:nvPr/>
        </p:nvPicPr>
        <p:blipFill>
          <a:blip r:embed="rId4">
            <a:alphaModFix/>
          </a:blip>
          <a:stretch>
            <a:fillRect/>
          </a:stretch>
        </p:blipFill>
        <p:spPr>
          <a:xfrm>
            <a:off x="4778860" y="2169948"/>
            <a:ext cx="3458075" cy="1946599"/>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3" name="Shape 973"/>
        <p:cNvGrpSpPr/>
        <p:nvPr/>
      </p:nvGrpSpPr>
      <p:grpSpPr>
        <a:xfrm>
          <a:off x="0" y="0"/>
          <a:ext cx="0" cy="0"/>
          <a:chOff x="0" y="0"/>
          <a:chExt cx="0" cy="0"/>
        </a:xfrm>
      </p:grpSpPr>
      <p:sp>
        <p:nvSpPr>
          <p:cNvPr id="974" name="Google Shape;974;p110"/>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 Folding Challenge</a:t>
            </a:r>
            <a:endParaRPr sz="3200">
              <a:solidFill>
                <a:srgbClr val="595959"/>
              </a:solidFill>
              <a:latin typeface="Hepta Slab"/>
              <a:ea typeface="Hepta Slab"/>
              <a:cs typeface="Hepta Slab"/>
              <a:sym typeface="Hepta Slab"/>
            </a:endParaRPr>
          </a:p>
        </p:txBody>
      </p:sp>
      <p:sp>
        <p:nvSpPr>
          <p:cNvPr id="975" name="Google Shape;975;p11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76" name="Google Shape;976;p110"/>
          <p:cNvSpPr txBox="1"/>
          <p:nvPr/>
        </p:nvSpPr>
        <p:spPr>
          <a:xfrm>
            <a:off x="514350" y="2840875"/>
            <a:ext cx="80796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Your teacher will give you a sheet of paper. Draw a point on it. Then, show how Lin met the challenge.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When Lin folded the paper, the creases formed a pair of perpendicular lines. What do you think </a:t>
            </a:r>
            <a:r>
              <a:rPr b="1" lang="en">
                <a:latin typeface="Quicksand"/>
                <a:ea typeface="Quicksand"/>
                <a:cs typeface="Quicksand"/>
                <a:sym typeface="Quicksand"/>
              </a:rPr>
              <a:t>“perpendicular lines”</a:t>
            </a:r>
            <a:r>
              <a:rPr lang="en">
                <a:latin typeface="Quicksand"/>
                <a:ea typeface="Quicksand"/>
                <a:cs typeface="Quicksand"/>
                <a:sym typeface="Quicksand"/>
              </a:rPr>
              <a:t> mean?</a:t>
            </a:r>
            <a:endParaRPr>
              <a:latin typeface="Quicksand"/>
              <a:ea typeface="Quicksand"/>
              <a:cs typeface="Quicksand"/>
              <a:sym typeface="Quicksand"/>
            </a:endParaRPr>
          </a:p>
        </p:txBody>
      </p:sp>
      <p:pic>
        <p:nvPicPr>
          <p:cNvPr id="977" name="Google Shape;977;p110"/>
          <p:cNvPicPr preferRelativeResize="0"/>
          <p:nvPr/>
        </p:nvPicPr>
        <p:blipFill>
          <a:blip r:embed="rId3">
            <a:alphaModFix/>
          </a:blip>
          <a:stretch>
            <a:fillRect/>
          </a:stretch>
        </p:blipFill>
        <p:spPr>
          <a:xfrm>
            <a:off x="1779425" y="1059750"/>
            <a:ext cx="5728080" cy="1427325"/>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1" name="Shape 981"/>
        <p:cNvGrpSpPr/>
        <p:nvPr/>
      </p:nvGrpSpPr>
      <p:grpSpPr>
        <a:xfrm>
          <a:off x="0" y="0"/>
          <a:ext cx="0" cy="0"/>
          <a:chOff x="0" y="0"/>
          <a:chExt cx="0" cy="0"/>
        </a:xfrm>
      </p:grpSpPr>
      <p:sp>
        <p:nvSpPr>
          <p:cNvPr id="982" name="Google Shape;982;p111"/>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 Folding Challenge</a:t>
            </a:r>
            <a:endParaRPr sz="3200">
              <a:solidFill>
                <a:srgbClr val="595959"/>
              </a:solidFill>
              <a:latin typeface="Hepta Slab"/>
              <a:ea typeface="Hepta Slab"/>
              <a:cs typeface="Hepta Slab"/>
              <a:sym typeface="Hepta Slab"/>
            </a:endParaRPr>
          </a:p>
        </p:txBody>
      </p:sp>
      <p:sp>
        <p:nvSpPr>
          <p:cNvPr id="983" name="Google Shape;983;p11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84" name="Google Shape;984;p111"/>
          <p:cNvSpPr txBox="1"/>
          <p:nvPr/>
        </p:nvSpPr>
        <p:spPr>
          <a:xfrm>
            <a:off x="532200" y="2487075"/>
            <a:ext cx="80796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3. Use Lin’s method to create a new pair of perpendicular lines through the same point and label them.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4. Which shapes have sides that are perpendicular to one another?</a:t>
            </a:r>
            <a:endParaRPr>
              <a:latin typeface="Quicksand"/>
              <a:ea typeface="Quicksand"/>
              <a:cs typeface="Quicksand"/>
              <a:sym typeface="Quicksand"/>
            </a:endParaRPr>
          </a:p>
        </p:txBody>
      </p:sp>
      <p:pic>
        <p:nvPicPr>
          <p:cNvPr id="985" name="Google Shape;985;p111"/>
          <p:cNvPicPr preferRelativeResize="0"/>
          <p:nvPr/>
        </p:nvPicPr>
        <p:blipFill>
          <a:blip r:embed="rId3">
            <a:alphaModFix/>
          </a:blip>
          <a:stretch>
            <a:fillRect/>
          </a:stretch>
        </p:blipFill>
        <p:spPr>
          <a:xfrm>
            <a:off x="1779425" y="1059750"/>
            <a:ext cx="5728080" cy="1427325"/>
          </a:xfrm>
          <a:prstGeom prst="rect">
            <a:avLst/>
          </a:prstGeom>
          <a:noFill/>
          <a:ln>
            <a:noFill/>
          </a:ln>
        </p:spPr>
      </p:pic>
      <p:pic>
        <p:nvPicPr>
          <p:cNvPr id="986" name="Google Shape;986;p111"/>
          <p:cNvPicPr preferRelativeResize="0"/>
          <p:nvPr/>
        </p:nvPicPr>
        <p:blipFill>
          <a:blip r:embed="rId4">
            <a:alphaModFix/>
          </a:blip>
          <a:stretch>
            <a:fillRect/>
          </a:stretch>
        </p:blipFill>
        <p:spPr>
          <a:xfrm>
            <a:off x="1690125" y="3533775"/>
            <a:ext cx="1682025" cy="1197750"/>
          </a:xfrm>
          <a:prstGeom prst="rect">
            <a:avLst/>
          </a:prstGeom>
          <a:noFill/>
          <a:ln>
            <a:noFill/>
          </a:ln>
        </p:spPr>
      </p:pic>
      <p:sp>
        <p:nvSpPr>
          <p:cNvPr id="987" name="Google Shape;987;p111"/>
          <p:cNvSpPr txBox="1"/>
          <p:nvPr/>
        </p:nvSpPr>
        <p:spPr>
          <a:xfrm>
            <a:off x="4159400" y="3844500"/>
            <a:ext cx="4128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Mark the perpendicular sides. Be prepared to explain how you know the sides are perpendicular.</a:t>
            </a:r>
            <a:endParaRPr>
              <a:latin typeface="Quicksand"/>
              <a:ea typeface="Quicksand"/>
              <a:cs typeface="Quicksand"/>
              <a:sym typeface="Quicksand"/>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1" name="Shape 991"/>
        <p:cNvGrpSpPr/>
        <p:nvPr/>
      </p:nvGrpSpPr>
      <p:grpSpPr>
        <a:xfrm>
          <a:off x="0" y="0"/>
          <a:ext cx="0" cy="0"/>
          <a:chOff x="0" y="0"/>
          <a:chExt cx="0" cy="0"/>
        </a:xfrm>
      </p:grpSpPr>
      <p:sp>
        <p:nvSpPr>
          <p:cNvPr id="992" name="Google Shape;992;p11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93" name="Google Shape;993;p112"/>
          <p:cNvSpPr txBox="1"/>
          <p:nvPr/>
        </p:nvSpPr>
        <p:spPr>
          <a:xfrm>
            <a:off x="321475" y="336325"/>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Today you used a protractor to measure different angles. Suppose you are to show a classmate who is absent today how to measure the angles labeled </a:t>
            </a:r>
            <a:r>
              <a:rPr i="1" lang="en" sz="1900">
                <a:latin typeface="Quicksand"/>
                <a:ea typeface="Quicksand"/>
                <a:cs typeface="Quicksand"/>
                <a:sym typeface="Quicksand"/>
              </a:rPr>
              <a:t> f  </a:t>
            </a:r>
            <a:r>
              <a:rPr lang="en" sz="1900">
                <a:latin typeface="Quicksand"/>
                <a:ea typeface="Quicksand"/>
                <a:cs typeface="Quicksand"/>
                <a:sym typeface="Quicksand"/>
              </a:rPr>
              <a:t>and </a:t>
            </a:r>
            <a:r>
              <a:rPr i="1" lang="en" sz="1900">
                <a:latin typeface="Quicksand"/>
                <a:ea typeface="Quicksand"/>
                <a:cs typeface="Quicksand"/>
                <a:sym typeface="Quicksand"/>
              </a:rPr>
              <a:t>g</a:t>
            </a:r>
            <a:r>
              <a:rPr lang="en" sz="1900">
                <a:latin typeface="Quicksand"/>
                <a:ea typeface="Quicksand"/>
                <a:cs typeface="Quicksand"/>
                <a:sym typeface="Quicksand"/>
              </a:rPr>
              <a:t>.</a:t>
            </a:r>
            <a:endParaRPr sz="1900">
              <a:latin typeface="Quicksand"/>
              <a:ea typeface="Quicksand"/>
              <a:cs typeface="Quicksand"/>
              <a:sym typeface="Quicksand"/>
            </a:endParaRPr>
          </a:p>
        </p:txBody>
      </p:sp>
      <p:pic>
        <p:nvPicPr>
          <p:cNvPr id="994" name="Google Shape;994;p112"/>
          <p:cNvPicPr preferRelativeResize="0"/>
          <p:nvPr/>
        </p:nvPicPr>
        <p:blipFill rotWithShape="1">
          <a:blip r:embed="rId3">
            <a:alphaModFix/>
          </a:blip>
          <a:srcRect b="0" l="21370" r="22481" t="0"/>
          <a:stretch/>
        </p:blipFill>
        <p:spPr>
          <a:xfrm>
            <a:off x="3380702" y="3391188"/>
            <a:ext cx="1191000" cy="1334100"/>
          </a:xfrm>
          <a:prstGeom prst="rect">
            <a:avLst/>
          </a:prstGeom>
          <a:noFill/>
          <a:ln>
            <a:noFill/>
          </a:ln>
        </p:spPr>
      </p:pic>
      <p:sp>
        <p:nvSpPr>
          <p:cNvPr id="995" name="Google Shape;995;p112"/>
          <p:cNvSpPr/>
          <p:nvPr/>
        </p:nvSpPr>
        <p:spPr>
          <a:xfrm>
            <a:off x="4338175" y="2451787"/>
            <a:ext cx="2883557" cy="12130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112"/>
          <p:cNvSpPr txBox="1"/>
          <p:nvPr/>
        </p:nvSpPr>
        <p:spPr>
          <a:xfrm flipH="1">
            <a:off x="4745189" y="2540088"/>
            <a:ext cx="1838100" cy="46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Would your description for measuring angle </a:t>
            </a:r>
            <a:r>
              <a:rPr b="1" i="1" lang="en" sz="1100">
                <a:latin typeface="Quicksand"/>
                <a:ea typeface="Quicksand"/>
                <a:cs typeface="Quicksand"/>
                <a:sym typeface="Quicksand"/>
              </a:rPr>
              <a:t> g </a:t>
            </a:r>
            <a:r>
              <a:rPr b="1" lang="en" sz="1100">
                <a:latin typeface="Quicksand"/>
                <a:ea typeface="Quicksand"/>
                <a:cs typeface="Quicksand"/>
                <a:sym typeface="Quicksand"/>
              </a:rPr>
              <a:t>be different from that for angle </a:t>
            </a:r>
            <a:r>
              <a:rPr b="1" i="1" lang="en" sz="1100">
                <a:latin typeface="Quicksand"/>
                <a:ea typeface="Quicksand"/>
                <a:cs typeface="Quicksand"/>
                <a:sym typeface="Quicksand"/>
              </a:rPr>
              <a:t>f</a:t>
            </a:r>
            <a:r>
              <a:rPr b="1" lang="en" sz="1100">
                <a:latin typeface="Quicksand"/>
                <a:ea typeface="Quicksand"/>
                <a:cs typeface="Quicksand"/>
                <a:sym typeface="Quicksand"/>
              </a:rPr>
              <a:t> ?</a:t>
            </a:r>
            <a:endParaRPr b="1" sz="1100">
              <a:latin typeface="Quicksand"/>
              <a:ea typeface="Quicksand"/>
              <a:cs typeface="Quicksand"/>
              <a:sym typeface="Quicksand"/>
            </a:endParaRPr>
          </a:p>
        </p:txBody>
      </p:sp>
      <p:pic>
        <p:nvPicPr>
          <p:cNvPr id="997" name="Google Shape;997;p112"/>
          <p:cNvPicPr preferRelativeResize="0"/>
          <p:nvPr/>
        </p:nvPicPr>
        <p:blipFill>
          <a:blip r:embed="rId4">
            <a:alphaModFix/>
          </a:blip>
          <a:stretch>
            <a:fillRect/>
          </a:stretch>
        </p:blipFill>
        <p:spPr>
          <a:xfrm>
            <a:off x="2927612" y="1347338"/>
            <a:ext cx="2538524" cy="1006259"/>
          </a:xfrm>
          <a:prstGeom prst="rect">
            <a:avLst/>
          </a:prstGeom>
          <a:noFill/>
          <a:ln>
            <a:noFill/>
          </a:ln>
        </p:spPr>
      </p:pic>
      <p:sp>
        <p:nvSpPr>
          <p:cNvPr id="998" name="Google Shape;998;p112"/>
          <p:cNvSpPr/>
          <p:nvPr/>
        </p:nvSpPr>
        <p:spPr>
          <a:xfrm flipH="1">
            <a:off x="155475" y="2564500"/>
            <a:ext cx="2883557" cy="12130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112"/>
          <p:cNvSpPr txBox="1"/>
          <p:nvPr/>
        </p:nvSpPr>
        <p:spPr>
          <a:xfrm>
            <a:off x="793918" y="2652800"/>
            <a:ext cx="1838100" cy="46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would you describe the process of measuring the angles so that it is clear to them?</a:t>
            </a:r>
            <a:endParaRPr b="1" sz="1100">
              <a:latin typeface="Quicksand"/>
              <a:ea typeface="Quicksand"/>
              <a:cs typeface="Quicksand"/>
              <a:sym typeface="Quicksand"/>
            </a:endParaRPr>
          </a:p>
        </p:txBody>
      </p:sp>
      <p:sp>
        <p:nvSpPr>
          <p:cNvPr id="1000" name="Google Shape;1000;p112"/>
          <p:cNvSpPr/>
          <p:nvPr/>
        </p:nvSpPr>
        <p:spPr>
          <a:xfrm>
            <a:off x="5907650" y="3451700"/>
            <a:ext cx="2883557" cy="12130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112"/>
          <p:cNvSpPr txBox="1"/>
          <p:nvPr/>
        </p:nvSpPr>
        <p:spPr>
          <a:xfrm flipH="1">
            <a:off x="6314664" y="3540000"/>
            <a:ext cx="1838100" cy="46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Are there any perpendicular lines in either of the diagrams? How can we tell?</a:t>
            </a:r>
            <a:endParaRPr b="1" sz="1100">
              <a:latin typeface="Quicksand"/>
              <a:ea typeface="Quicksand"/>
              <a:cs typeface="Quicksand"/>
              <a:sym typeface="Quicksand"/>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005" name="Shape 1005"/>
        <p:cNvGrpSpPr/>
        <p:nvPr/>
      </p:nvGrpSpPr>
      <p:grpSpPr>
        <a:xfrm>
          <a:off x="0" y="0"/>
          <a:ext cx="0" cy="0"/>
          <a:chOff x="0" y="0"/>
          <a:chExt cx="0" cy="0"/>
        </a:xfrm>
      </p:grpSpPr>
      <p:sp>
        <p:nvSpPr>
          <p:cNvPr id="1006" name="Google Shape;1006;p113"/>
          <p:cNvSpPr txBox="1"/>
          <p:nvPr>
            <p:ph type="ctrTitle"/>
          </p:nvPr>
        </p:nvSpPr>
        <p:spPr>
          <a:xfrm>
            <a:off x="1092900" y="22027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Use a Protractor to </a:t>
            </a:r>
            <a:endParaRPr sz="3500">
              <a:latin typeface="Hepta Slab"/>
              <a:ea typeface="Hepta Slab"/>
              <a:cs typeface="Hepta Slab"/>
              <a:sym typeface="Hepta Slab"/>
            </a:endParaRPr>
          </a:p>
          <a:p>
            <a:pPr indent="0" lvl="0" marL="0" rtl="0" algn="ctr">
              <a:spcBef>
                <a:spcPts val="0"/>
              </a:spcBef>
              <a:spcAft>
                <a:spcPts val="0"/>
              </a:spcAft>
              <a:buNone/>
            </a:pPr>
            <a:r>
              <a:rPr lang="en" sz="3500">
                <a:latin typeface="Hepta Slab"/>
                <a:ea typeface="Hepta Slab"/>
                <a:cs typeface="Hepta Slab"/>
                <a:sym typeface="Hepta Slab"/>
              </a:rPr>
              <a:t>Draw Angles</a:t>
            </a:r>
            <a:endParaRPr sz="3500">
              <a:latin typeface="Hepta Slab"/>
              <a:ea typeface="Hepta Slab"/>
              <a:cs typeface="Hepta Slab"/>
              <a:sym typeface="Hepta Slab"/>
            </a:endParaRPr>
          </a:p>
        </p:txBody>
      </p:sp>
      <p:sp>
        <p:nvSpPr>
          <p:cNvPr id="1007" name="Google Shape;1007;p113"/>
          <p:cNvSpPr txBox="1"/>
          <p:nvPr/>
        </p:nvSpPr>
        <p:spPr>
          <a:xfrm>
            <a:off x="3853900" y="3000000"/>
            <a:ext cx="7266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draw some angles.</a:t>
            </a:r>
            <a:endParaRPr>
              <a:latin typeface="Quicksand"/>
              <a:ea typeface="Quicksand"/>
              <a:cs typeface="Quicksand"/>
              <a:sym typeface="Quicksand"/>
            </a:endParaRPr>
          </a:p>
        </p:txBody>
      </p:sp>
      <p:sp>
        <p:nvSpPr>
          <p:cNvPr id="1008" name="Google Shape;1008;p113"/>
          <p:cNvSpPr/>
          <p:nvPr/>
        </p:nvSpPr>
        <p:spPr>
          <a:xfrm>
            <a:off x="3332002" y="29999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11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4.G.A.1, 4.MD.C.5.a, 4.MD.C.6, 4.MD.C.7</a:t>
            </a:r>
            <a:endParaRPr sz="1100">
              <a:latin typeface="Quicksand"/>
              <a:ea typeface="Quicksand"/>
              <a:cs typeface="Quicksand"/>
              <a:sym typeface="Quicksand"/>
            </a:endParaRPr>
          </a:p>
        </p:txBody>
      </p:sp>
      <p:sp>
        <p:nvSpPr>
          <p:cNvPr id="1010" name="Google Shape;1010;p113"/>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10</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4" name="Shape 1014"/>
        <p:cNvGrpSpPr/>
        <p:nvPr/>
      </p:nvGrpSpPr>
      <p:grpSpPr>
        <a:xfrm>
          <a:off x="0" y="0"/>
          <a:ext cx="0" cy="0"/>
          <a:chOff x="0" y="0"/>
          <a:chExt cx="0" cy="0"/>
        </a:xfrm>
      </p:grpSpPr>
      <p:sp>
        <p:nvSpPr>
          <p:cNvPr id="1015" name="Google Shape;1015;p114"/>
          <p:cNvSpPr/>
          <p:nvPr/>
        </p:nvSpPr>
        <p:spPr>
          <a:xfrm>
            <a:off x="516600" y="1485400"/>
            <a:ext cx="2916432" cy="149526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114"/>
          <p:cNvSpPr txBox="1"/>
          <p:nvPr>
            <p:ph type="ctrTitle"/>
          </p:nvPr>
        </p:nvSpPr>
        <p:spPr>
          <a:xfrm>
            <a:off x="411450" y="47064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Estimation Exploration: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Long Hand and Short Hand</a:t>
            </a:r>
            <a:endParaRPr b="0" sz="2800">
              <a:solidFill>
                <a:srgbClr val="595959"/>
              </a:solidFill>
              <a:latin typeface="Hepta Slab"/>
              <a:ea typeface="Hepta Slab"/>
              <a:cs typeface="Hepta Slab"/>
              <a:sym typeface="Hepta Slab"/>
            </a:endParaRPr>
          </a:p>
        </p:txBody>
      </p:sp>
      <p:sp>
        <p:nvSpPr>
          <p:cNvPr id="1017" name="Google Shape;1017;p11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18" name="Google Shape;1018;p11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19" name="Google Shape;1019;p114"/>
          <p:cNvSpPr txBox="1"/>
          <p:nvPr/>
        </p:nvSpPr>
        <p:spPr>
          <a:xfrm>
            <a:off x="776950" y="1678600"/>
            <a:ext cx="2405700" cy="1169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Covered By Your Grace"/>
                <a:ea typeface="Covered By Your Grace"/>
                <a:cs typeface="Covered By Your Grace"/>
                <a:sym typeface="Covered By Your Grace"/>
              </a:rPr>
              <a:t>How many degrees is the angle formed by the long hand and the short hand of the clock?</a:t>
            </a:r>
            <a:endParaRPr sz="1600">
              <a:latin typeface="Covered By Your Grace"/>
              <a:ea typeface="Covered By Your Grace"/>
              <a:cs typeface="Covered By Your Grace"/>
              <a:sym typeface="Covered By Your Grace"/>
            </a:endParaRPr>
          </a:p>
        </p:txBody>
      </p:sp>
      <p:sp>
        <p:nvSpPr>
          <p:cNvPr id="1020" name="Google Shape;1020;p114"/>
          <p:cNvSpPr/>
          <p:nvPr/>
        </p:nvSpPr>
        <p:spPr>
          <a:xfrm>
            <a:off x="5247025" y="1552925"/>
            <a:ext cx="2405700" cy="11130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114"/>
          <p:cNvSpPr txBox="1"/>
          <p:nvPr/>
        </p:nvSpPr>
        <p:spPr>
          <a:xfrm>
            <a:off x="5354725" y="1678600"/>
            <a:ext cx="21543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Covered By Your Grace"/>
                <a:ea typeface="Covered By Your Grace"/>
                <a:cs typeface="Covered By Your Grace"/>
                <a:sym typeface="Covered By Your Grace"/>
              </a:rPr>
              <a:t>Record an estimate that is: </a:t>
            </a:r>
            <a:endParaRPr sz="2000">
              <a:latin typeface="Covered By Your Grace"/>
              <a:ea typeface="Covered By Your Grace"/>
              <a:cs typeface="Covered By Your Grace"/>
              <a:sym typeface="Covered By Your Grace"/>
            </a:endParaRPr>
          </a:p>
        </p:txBody>
      </p:sp>
      <p:graphicFrame>
        <p:nvGraphicFramePr>
          <p:cNvPr id="1022" name="Google Shape;1022;p114"/>
          <p:cNvGraphicFramePr/>
          <p:nvPr/>
        </p:nvGraphicFramePr>
        <p:xfrm>
          <a:off x="4875700" y="2980675"/>
          <a:ext cx="3000000" cy="3000000"/>
        </p:xfrm>
        <a:graphic>
          <a:graphicData uri="http://schemas.openxmlformats.org/drawingml/2006/table">
            <a:tbl>
              <a:tblPr>
                <a:noFill/>
                <a:tableStyleId>{4FC954F9-B118-495A-BEBC-9843DEAE1736}</a:tableStyleId>
              </a:tblPr>
              <a:tblGrid>
                <a:gridCol w="1129200"/>
                <a:gridCol w="1281800"/>
                <a:gridCol w="976600"/>
              </a:tblGrid>
              <a:tr h="381000">
                <a:tc>
                  <a:txBody>
                    <a:bodyPr/>
                    <a:lstStyle/>
                    <a:p>
                      <a:pPr indent="0" lvl="0" marL="0" rtl="0" algn="ctr">
                        <a:spcBef>
                          <a:spcPts val="0"/>
                        </a:spcBef>
                        <a:spcAft>
                          <a:spcPts val="0"/>
                        </a:spcAft>
                        <a:buNone/>
                      </a:pPr>
                      <a:r>
                        <a:rPr b="1" lang="en">
                          <a:latin typeface="Quicksand"/>
                          <a:ea typeface="Quicksand"/>
                          <a:cs typeface="Quicksand"/>
                          <a:sym typeface="Quicksand"/>
                        </a:rPr>
                        <a:t>Too low</a:t>
                      </a:r>
                      <a:endParaRPr b="1">
                        <a:latin typeface="Quicksand"/>
                        <a:ea typeface="Quicksand"/>
                        <a:cs typeface="Quicksand"/>
                        <a:sym typeface="Quicksand"/>
                      </a:endParaRPr>
                    </a:p>
                  </a:txBody>
                  <a:tcPr marT="91425" marB="91425" marR="91425" marL="91425"/>
                </a:tc>
                <a:tc>
                  <a:txBody>
                    <a:bodyPr/>
                    <a:lstStyle/>
                    <a:p>
                      <a:pPr indent="0" lvl="0" marL="0" rtl="0" algn="ctr">
                        <a:spcBef>
                          <a:spcPts val="0"/>
                        </a:spcBef>
                        <a:spcAft>
                          <a:spcPts val="0"/>
                        </a:spcAft>
                        <a:buNone/>
                      </a:pPr>
                      <a:r>
                        <a:rPr b="1" lang="en">
                          <a:latin typeface="Quicksand"/>
                          <a:ea typeface="Quicksand"/>
                          <a:cs typeface="Quicksand"/>
                          <a:sym typeface="Quicksand"/>
                        </a:rPr>
                        <a:t>About right</a:t>
                      </a:r>
                      <a:endParaRPr b="1">
                        <a:latin typeface="Quicksand"/>
                        <a:ea typeface="Quicksand"/>
                        <a:cs typeface="Quicksand"/>
                        <a:sym typeface="Quicksand"/>
                      </a:endParaRPr>
                    </a:p>
                  </a:txBody>
                  <a:tcPr marT="91425" marB="91425" marR="91425" marL="91425"/>
                </a:tc>
                <a:tc>
                  <a:txBody>
                    <a:bodyPr/>
                    <a:lstStyle/>
                    <a:p>
                      <a:pPr indent="0" lvl="0" marL="0" rtl="0" algn="ctr">
                        <a:spcBef>
                          <a:spcPts val="0"/>
                        </a:spcBef>
                        <a:spcAft>
                          <a:spcPts val="0"/>
                        </a:spcAft>
                        <a:buNone/>
                      </a:pPr>
                      <a:r>
                        <a:rPr b="1" lang="en">
                          <a:latin typeface="Quicksand"/>
                          <a:ea typeface="Quicksand"/>
                          <a:cs typeface="Quicksand"/>
                          <a:sym typeface="Quicksand"/>
                        </a:rPr>
                        <a:t>Too high</a:t>
                      </a:r>
                      <a:endParaRPr b="1">
                        <a:latin typeface="Quicksand"/>
                        <a:ea typeface="Quicksand"/>
                        <a:cs typeface="Quicksand"/>
                        <a:sym typeface="Quicksand"/>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1023" name="Google Shape;1023;p114"/>
          <p:cNvPicPr preferRelativeResize="0"/>
          <p:nvPr/>
        </p:nvPicPr>
        <p:blipFill>
          <a:blip r:embed="rId3">
            <a:alphaModFix/>
          </a:blip>
          <a:stretch>
            <a:fillRect/>
          </a:stretch>
        </p:blipFill>
        <p:spPr>
          <a:xfrm>
            <a:off x="1711775" y="3128103"/>
            <a:ext cx="1470875" cy="1393750"/>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7" name="Shape 1027"/>
        <p:cNvGrpSpPr/>
        <p:nvPr/>
      </p:nvGrpSpPr>
      <p:grpSpPr>
        <a:xfrm>
          <a:off x="0" y="0"/>
          <a:ext cx="0" cy="0"/>
          <a:chOff x="0" y="0"/>
          <a:chExt cx="0" cy="0"/>
        </a:xfrm>
      </p:grpSpPr>
      <p:sp>
        <p:nvSpPr>
          <p:cNvPr id="1028" name="Google Shape;1028;p115"/>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Draw These Angles!</a:t>
            </a:r>
            <a:endParaRPr sz="3200">
              <a:solidFill>
                <a:srgbClr val="595959"/>
              </a:solidFill>
              <a:latin typeface="Hepta Slab"/>
              <a:ea typeface="Hepta Slab"/>
              <a:cs typeface="Hepta Slab"/>
              <a:sym typeface="Hepta Slab"/>
            </a:endParaRPr>
          </a:p>
        </p:txBody>
      </p:sp>
      <p:sp>
        <p:nvSpPr>
          <p:cNvPr id="1029" name="Google Shape;1029;p11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30" name="Google Shape;1030;p115"/>
          <p:cNvSpPr txBox="1"/>
          <p:nvPr/>
        </p:nvSpPr>
        <p:spPr>
          <a:xfrm>
            <a:off x="435750" y="1268300"/>
            <a:ext cx="82725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1. Draw a line that is neither vertical nor horizontal. Put a point somewhere on that line. Use your protractor to draw a perpendicular line through that point. Be as precise as possible. (No folding this time!)</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2. Here is a ray that starts at point </a:t>
            </a:r>
            <a:r>
              <a:rPr i="1" lang="en" sz="1500">
                <a:latin typeface="Quicksand"/>
                <a:ea typeface="Quicksand"/>
                <a:cs typeface="Quicksand"/>
                <a:sym typeface="Quicksand"/>
              </a:rPr>
              <a:t>M. </a:t>
            </a:r>
            <a:endParaRPr i="1" sz="1500">
              <a:latin typeface="Quicksand"/>
              <a:ea typeface="Quicksand"/>
              <a:cs typeface="Quicksand"/>
              <a:sym typeface="Quicksand"/>
            </a:endParaRPr>
          </a:p>
          <a:p>
            <a:pPr indent="0" lvl="0" marL="0" rtl="0" algn="l">
              <a:spcBef>
                <a:spcPts val="0"/>
              </a:spcBef>
              <a:spcAft>
                <a:spcPts val="0"/>
              </a:spcAft>
              <a:buNone/>
            </a:pPr>
            <a:r>
              <a:t/>
            </a:r>
            <a:endParaRPr i="1" sz="1500">
              <a:latin typeface="Quicksand"/>
              <a:ea typeface="Quicksand"/>
              <a:cs typeface="Quicksand"/>
              <a:sym typeface="Quicksand"/>
            </a:endParaRPr>
          </a:p>
          <a:p>
            <a:pPr indent="0" lvl="0" marL="0" rtl="0" algn="l">
              <a:spcBef>
                <a:spcPts val="0"/>
              </a:spcBef>
              <a:spcAft>
                <a:spcPts val="0"/>
              </a:spcAft>
              <a:buNone/>
            </a:pPr>
            <a:r>
              <a:t/>
            </a:r>
            <a:endParaRPr i="1" sz="1500">
              <a:latin typeface="Quicksand"/>
              <a:ea typeface="Quicksand"/>
              <a:cs typeface="Quicksand"/>
              <a:sym typeface="Quicksand"/>
            </a:endParaRPr>
          </a:p>
        </p:txBody>
      </p:sp>
      <p:pic>
        <p:nvPicPr>
          <p:cNvPr id="1031" name="Google Shape;1031;p115"/>
          <p:cNvPicPr preferRelativeResize="0"/>
          <p:nvPr/>
        </p:nvPicPr>
        <p:blipFill>
          <a:blip r:embed="rId3">
            <a:alphaModFix/>
          </a:blip>
          <a:stretch>
            <a:fillRect/>
          </a:stretch>
        </p:blipFill>
        <p:spPr>
          <a:xfrm>
            <a:off x="821550" y="3191225"/>
            <a:ext cx="2524125" cy="742950"/>
          </a:xfrm>
          <a:prstGeom prst="rect">
            <a:avLst/>
          </a:prstGeom>
          <a:noFill/>
          <a:ln>
            <a:noFill/>
          </a:ln>
        </p:spPr>
      </p:pic>
      <p:sp>
        <p:nvSpPr>
          <p:cNvPr id="1032" name="Google Shape;1032;p115"/>
          <p:cNvSpPr txBox="1"/>
          <p:nvPr/>
        </p:nvSpPr>
        <p:spPr>
          <a:xfrm>
            <a:off x="3752650" y="2821050"/>
            <a:ext cx="49557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a. A ray starting at point </a:t>
            </a:r>
            <a:r>
              <a:rPr i="1" lang="en">
                <a:latin typeface="Quicksand"/>
                <a:ea typeface="Quicksand"/>
                <a:cs typeface="Quicksand"/>
                <a:sym typeface="Quicksand"/>
              </a:rPr>
              <a:t>M </a:t>
            </a:r>
            <a:r>
              <a:rPr lang="en">
                <a:latin typeface="Quicksand"/>
                <a:ea typeface="Quicksand"/>
                <a:cs typeface="Quicksand"/>
                <a:sym typeface="Quicksand"/>
              </a:rPr>
              <a:t>to create a 40 degree angle.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Another ray starting at point </a:t>
            </a:r>
            <a:r>
              <a:rPr i="1" lang="en">
                <a:solidFill>
                  <a:schemeClr val="dk1"/>
                </a:solidFill>
                <a:latin typeface="Quicksand"/>
                <a:ea typeface="Quicksand"/>
                <a:cs typeface="Quicksand"/>
                <a:sym typeface="Quicksand"/>
              </a:rPr>
              <a:t>M </a:t>
            </a:r>
            <a:r>
              <a:rPr lang="en">
                <a:latin typeface="Quicksand"/>
                <a:ea typeface="Quicksand"/>
                <a:cs typeface="Quicksand"/>
                <a:sym typeface="Quicksand"/>
              </a:rPr>
              <a:t> to create a 20 degree angle.</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c. One more ray starting at point </a:t>
            </a:r>
            <a:r>
              <a:rPr i="1" lang="en">
                <a:solidFill>
                  <a:schemeClr val="dk1"/>
                </a:solidFill>
                <a:latin typeface="Quicksand"/>
                <a:ea typeface="Quicksand"/>
                <a:cs typeface="Quicksand"/>
                <a:sym typeface="Quicksand"/>
              </a:rPr>
              <a:t>M </a:t>
            </a:r>
            <a:r>
              <a:rPr lang="en">
                <a:latin typeface="Quicksand"/>
                <a:ea typeface="Quicksand"/>
                <a:cs typeface="Quicksand"/>
                <a:sym typeface="Quicksand"/>
              </a:rPr>
              <a:t>to create a 95 degree angle. Label each angle with its measurement.</a:t>
            </a:r>
            <a:endParaRPr>
              <a:latin typeface="Quicksand"/>
              <a:ea typeface="Quicksand"/>
              <a:cs typeface="Quicksand"/>
              <a:sym typeface="Quicksand"/>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sp>
        <p:nvSpPr>
          <p:cNvPr id="1037" name="Google Shape;1037;p116"/>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Draw These Angles!</a:t>
            </a:r>
            <a:endParaRPr sz="3200">
              <a:solidFill>
                <a:srgbClr val="595959"/>
              </a:solidFill>
              <a:latin typeface="Hepta Slab"/>
              <a:ea typeface="Hepta Slab"/>
              <a:cs typeface="Hepta Slab"/>
              <a:sym typeface="Hepta Slab"/>
            </a:endParaRPr>
          </a:p>
        </p:txBody>
      </p:sp>
      <p:sp>
        <p:nvSpPr>
          <p:cNvPr id="1038" name="Google Shape;1038;p11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39" name="Google Shape;1039;p116"/>
          <p:cNvSpPr txBox="1"/>
          <p:nvPr/>
        </p:nvSpPr>
        <p:spPr>
          <a:xfrm>
            <a:off x="643650" y="1517575"/>
            <a:ext cx="7856700" cy="180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3. In your drawing, there should be one angle that is not labeled with a measurement.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How many degrees is this angle?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Be prepared to explain how you know</a:t>
            </a:r>
            <a:endParaRPr i="1" sz="1500">
              <a:latin typeface="Quicksand"/>
              <a:ea typeface="Quicksand"/>
              <a:cs typeface="Quicksand"/>
              <a:sym typeface="Quicksand"/>
            </a:endParaRPr>
          </a:p>
          <a:p>
            <a:pPr indent="0" lvl="0" marL="0" rtl="0" algn="l">
              <a:spcBef>
                <a:spcPts val="0"/>
              </a:spcBef>
              <a:spcAft>
                <a:spcPts val="0"/>
              </a:spcAft>
              <a:buNone/>
            </a:pPr>
            <a:r>
              <a:t/>
            </a:r>
            <a:endParaRPr i="1" sz="1500">
              <a:latin typeface="Quicksand"/>
              <a:ea typeface="Quicksand"/>
              <a:cs typeface="Quicksand"/>
              <a:sym typeface="Quicksand"/>
            </a:endParaRPr>
          </a:p>
          <a:p>
            <a:pPr indent="0" lvl="0" marL="0" rtl="0" algn="l">
              <a:spcBef>
                <a:spcPts val="0"/>
              </a:spcBef>
              <a:spcAft>
                <a:spcPts val="0"/>
              </a:spcAft>
              <a:buNone/>
            </a:pPr>
            <a:r>
              <a:t/>
            </a:r>
            <a:endParaRPr i="1" sz="1500">
              <a:latin typeface="Quicksand"/>
              <a:ea typeface="Quicksand"/>
              <a:cs typeface="Quicksand"/>
              <a:sym typeface="Quicksand"/>
            </a:endParaRPr>
          </a:p>
        </p:txBody>
      </p:sp>
      <p:pic>
        <p:nvPicPr>
          <p:cNvPr id="1040" name="Google Shape;1040;p116"/>
          <p:cNvPicPr preferRelativeResize="0"/>
          <p:nvPr/>
        </p:nvPicPr>
        <p:blipFill>
          <a:blip r:embed="rId3">
            <a:alphaModFix/>
          </a:blip>
          <a:stretch>
            <a:fillRect/>
          </a:stretch>
        </p:blipFill>
        <p:spPr>
          <a:xfrm rot="955428">
            <a:off x="5440225" y="2513025"/>
            <a:ext cx="2191804" cy="1800900"/>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4" name="Shape 1044"/>
        <p:cNvGrpSpPr/>
        <p:nvPr/>
      </p:nvGrpSpPr>
      <p:grpSpPr>
        <a:xfrm>
          <a:off x="0" y="0"/>
          <a:ext cx="0" cy="0"/>
          <a:chOff x="0" y="0"/>
          <a:chExt cx="0" cy="0"/>
        </a:xfrm>
      </p:grpSpPr>
      <p:sp>
        <p:nvSpPr>
          <p:cNvPr id="1045" name="Google Shape;1045;p117"/>
          <p:cNvSpPr txBox="1"/>
          <p:nvPr>
            <p:ph type="ctrTitle"/>
          </p:nvPr>
        </p:nvSpPr>
        <p:spPr>
          <a:xfrm>
            <a:off x="564725" y="267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Angles Made to Order</a:t>
            </a:r>
            <a:endParaRPr>
              <a:solidFill>
                <a:srgbClr val="595959"/>
              </a:solidFill>
            </a:endParaRPr>
          </a:p>
        </p:txBody>
      </p:sp>
      <p:sp>
        <p:nvSpPr>
          <p:cNvPr id="1046" name="Google Shape;1046;p11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47" name="Google Shape;1047;p117"/>
          <p:cNvSpPr txBox="1"/>
          <p:nvPr/>
        </p:nvSpPr>
        <p:spPr>
          <a:xfrm>
            <a:off x="562650" y="1023825"/>
            <a:ext cx="8018700" cy="393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None/>
            </a:pPr>
            <a:r>
              <a:rPr lang="en">
                <a:latin typeface="Quicksand"/>
                <a:ea typeface="Quicksand"/>
                <a:cs typeface="Quicksand"/>
                <a:sym typeface="Quicksand"/>
              </a:rPr>
              <a:t>Your teacher will give you some blank cards. Label them a–d.</a:t>
            </a:r>
            <a:endParaRPr>
              <a:latin typeface="Quicksand"/>
              <a:ea typeface="Quicksand"/>
              <a:cs typeface="Quicksand"/>
              <a:sym typeface="Quicksand"/>
            </a:endParaRPr>
          </a:p>
        </p:txBody>
      </p:sp>
      <p:sp>
        <p:nvSpPr>
          <p:cNvPr id="1048" name="Google Shape;1048;p117"/>
          <p:cNvSpPr txBox="1"/>
          <p:nvPr/>
        </p:nvSpPr>
        <p:spPr>
          <a:xfrm>
            <a:off x="472350" y="1666400"/>
            <a:ext cx="4002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On each card, draw an angle that meets one requirement. Use a ruler and a protractor</a:t>
            </a:r>
            <a:endParaRPr>
              <a:latin typeface="Quicksand"/>
              <a:ea typeface="Quicksand"/>
              <a:cs typeface="Quicksand"/>
              <a:sym typeface="Quicksand"/>
            </a:endParaRPr>
          </a:p>
        </p:txBody>
      </p:sp>
      <p:pic>
        <p:nvPicPr>
          <p:cNvPr id="1049" name="Google Shape;1049;p117"/>
          <p:cNvPicPr preferRelativeResize="0"/>
          <p:nvPr/>
        </p:nvPicPr>
        <p:blipFill>
          <a:blip r:embed="rId3">
            <a:alphaModFix/>
          </a:blip>
          <a:stretch>
            <a:fillRect/>
          </a:stretch>
        </p:blipFill>
        <p:spPr>
          <a:xfrm>
            <a:off x="564725" y="2531275"/>
            <a:ext cx="3494675" cy="1182025"/>
          </a:xfrm>
          <a:prstGeom prst="rect">
            <a:avLst/>
          </a:prstGeom>
          <a:noFill/>
          <a:ln>
            <a:noFill/>
          </a:ln>
        </p:spPr>
      </p:pic>
      <p:sp>
        <p:nvSpPr>
          <p:cNvPr id="1050" name="Google Shape;1050;p117"/>
          <p:cNvSpPr txBox="1"/>
          <p:nvPr/>
        </p:nvSpPr>
        <p:spPr>
          <a:xfrm>
            <a:off x="4579350" y="1666400"/>
            <a:ext cx="40020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Trade cards with your partner.</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Measure and record each angle your partner drew. Check to make sure each angle meets the requirement.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If a requirement is not met, return it to your partner so it can be corrected. Save the cards for the next lesson.</a:t>
            </a:r>
            <a:endParaRPr>
              <a:latin typeface="Quicksand"/>
              <a:ea typeface="Quicksand"/>
              <a:cs typeface="Quicksand"/>
              <a:sym typeface="Quicksand"/>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4" name="Shape 1054"/>
        <p:cNvGrpSpPr/>
        <p:nvPr/>
      </p:nvGrpSpPr>
      <p:grpSpPr>
        <a:xfrm>
          <a:off x="0" y="0"/>
          <a:ext cx="0" cy="0"/>
          <a:chOff x="0" y="0"/>
          <a:chExt cx="0" cy="0"/>
        </a:xfrm>
      </p:grpSpPr>
      <p:sp>
        <p:nvSpPr>
          <p:cNvPr id="1055" name="Google Shape;1055;p11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056" name="Google Shape;1056;p118"/>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Quicksand"/>
                <a:ea typeface="Quicksand"/>
                <a:cs typeface="Quicksand"/>
                <a:sym typeface="Quicksand"/>
              </a:rPr>
              <a:t>Today we used protractors to draw angles of different sizes and to check one another’s drawings.</a:t>
            </a:r>
            <a:endParaRPr sz="2100">
              <a:latin typeface="Quicksand"/>
              <a:ea typeface="Quicksand"/>
              <a:cs typeface="Quicksand"/>
              <a:sym typeface="Quicksand"/>
            </a:endParaRPr>
          </a:p>
        </p:txBody>
      </p:sp>
      <p:sp>
        <p:nvSpPr>
          <p:cNvPr id="1057" name="Google Shape;1057;p118"/>
          <p:cNvSpPr/>
          <p:nvPr/>
        </p:nvSpPr>
        <p:spPr>
          <a:xfrm flipH="1">
            <a:off x="249093" y="2273826"/>
            <a:ext cx="3268257" cy="134760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118"/>
          <p:cNvSpPr txBox="1"/>
          <p:nvPr/>
        </p:nvSpPr>
        <p:spPr>
          <a:xfrm>
            <a:off x="677707" y="2427861"/>
            <a:ext cx="2523000" cy="57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1"/>
                </a:solidFill>
                <a:latin typeface="Quicksand"/>
                <a:ea typeface="Quicksand"/>
                <a:cs typeface="Quicksand"/>
                <a:sym typeface="Quicksand"/>
              </a:rPr>
              <a:t>What were some challenges in drawing angles precisely?</a:t>
            </a:r>
            <a:endParaRPr b="1">
              <a:latin typeface="Quicksand"/>
              <a:ea typeface="Quicksand"/>
              <a:cs typeface="Quicksand"/>
              <a:sym typeface="Quicksand"/>
            </a:endParaRPr>
          </a:p>
        </p:txBody>
      </p:sp>
      <p:pic>
        <p:nvPicPr>
          <p:cNvPr id="1059" name="Google Shape;1059;p118"/>
          <p:cNvPicPr preferRelativeResize="0"/>
          <p:nvPr/>
        </p:nvPicPr>
        <p:blipFill rotWithShape="1">
          <a:blip r:embed="rId3">
            <a:alphaModFix/>
          </a:blip>
          <a:srcRect b="0" l="21370" r="22481" t="0"/>
          <a:stretch/>
        </p:blipFill>
        <p:spPr>
          <a:xfrm>
            <a:off x="3517348" y="3374424"/>
            <a:ext cx="1068600" cy="1197001"/>
          </a:xfrm>
          <a:prstGeom prst="rect">
            <a:avLst/>
          </a:prstGeom>
          <a:noFill/>
          <a:ln>
            <a:noFill/>
          </a:ln>
        </p:spPr>
      </p:pic>
      <p:sp>
        <p:nvSpPr>
          <p:cNvPr id="1060" name="Google Shape;1060;p118"/>
          <p:cNvSpPr/>
          <p:nvPr/>
        </p:nvSpPr>
        <p:spPr>
          <a:xfrm>
            <a:off x="4065676" y="1389650"/>
            <a:ext cx="3746489" cy="170696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118"/>
          <p:cNvSpPr txBox="1"/>
          <p:nvPr/>
        </p:nvSpPr>
        <p:spPr>
          <a:xfrm flipH="1">
            <a:off x="4474024" y="1512325"/>
            <a:ext cx="2795100" cy="57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Quicksand"/>
                <a:ea typeface="Quicksand"/>
                <a:cs typeface="Quicksand"/>
                <a:sym typeface="Quicksand"/>
              </a:rPr>
              <a:t>In the last activity, you drew a bunch of angles, some smaller, some larger. Did you find some sizes of angles easier to draw than others? Why or why not?</a:t>
            </a:r>
            <a:endParaRPr b="1" sz="1200">
              <a:latin typeface="Quicksand"/>
              <a:ea typeface="Quicksand"/>
              <a:cs typeface="Quicksand"/>
              <a:sym typeface="Quicksand"/>
            </a:endParaRPr>
          </a:p>
        </p:txBody>
      </p:sp>
      <p:sp>
        <p:nvSpPr>
          <p:cNvPr id="1062" name="Google Shape;1062;p118"/>
          <p:cNvSpPr/>
          <p:nvPr/>
        </p:nvSpPr>
        <p:spPr>
          <a:xfrm>
            <a:off x="4808525" y="3005650"/>
            <a:ext cx="3917044" cy="19410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118"/>
          <p:cNvSpPr txBox="1"/>
          <p:nvPr/>
        </p:nvSpPr>
        <p:spPr>
          <a:xfrm flipH="1">
            <a:off x="5261950" y="3298900"/>
            <a:ext cx="3010200" cy="57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Quicksand"/>
                <a:ea typeface="Quicksand"/>
                <a:cs typeface="Quicksand"/>
                <a:sym typeface="Quicksand"/>
              </a:rPr>
              <a:t>How would you describe the process of drawing an angle to a classmate who is absent today? If you were to give step-by-step instructions for creating a 70 degree angle, what would the steps be?</a:t>
            </a:r>
            <a:endParaRPr b="1" sz="1200">
              <a:latin typeface="Quicksand"/>
              <a:ea typeface="Quicksand"/>
              <a:cs typeface="Quicksand"/>
              <a:sym typeface="Quicksand"/>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7" name="Shape 1067"/>
        <p:cNvGrpSpPr/>
        <p:nvPr/>
      </p:nvGrpSpPr>
      <p:grpSpPr>
        <a:xfrm>
          <a:off x="0" y="0"/>
          <a:ext cx="0" cy="0"/>
          <a:chOff x="0" y="0"/>
          <a:chExt cx="0" cy="0"/>
        </a:xfrm>
      </p:grpSpPr>
      <p:sp>
        <p:nvSpPr>
          <p:cNvPr id="1068" name="Google Shape;1068;p119"/>
          <p:cNvSpPr txBox="1"/>
          <p:nvPr/>
        </p:nvSpPr>
        <p:spPr>
          <a:xfrm>
            <a:off x="1368600" y="33515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069" name="Google Shape;1069;p119"/>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119"/>
          <p:cNvSpPr txBox="1"/>
          <p:nvPr/>
        </p:nvSpPr>
        <p:spPr>
          <a:xfrm>
            <a:off x="496050" y="947163"/>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In this unit, we learned that angles can be measured and that we can use different operations to find the unknown measurements of angles.</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We used pattern blocks and paper cutouts to help us find angle measurements. We also used familiar angles like 60, 90 , and 180 degrees to find the size of other angles.</a:t>
            </a:r>
            <a:endParaRPr sz="1600">
              <a:latin typeface="Quicksand"/>
              <a:ea typeface="Quicksand"/>
              <a:cs typeface="Quicksand"/>
              <a:sym typeface="Quicksand"/>
            </a:endParaRPr>
          </a:p>
        </p:txBody>
      </p:sp>
      <p:pic>
        <p:nvPicPr>
          <p:cNvPr id="1071" name="Google Shape;1071;p119"/>
          <p:cNvPicPr preferRelativeResize="0"/>
          <p:nvPr/>
        </p:nvPicPr>
        <p:blipFill>
          <a:blip r:embed="rId3">
            <a:alphaModFix/>
          </a:blip>
          <a:stretch>
            <a:fillRect/>
          </a:stretch>
        </p:blipFill>
        <p:spPr>
          <a:xfrm>
            <a:off x="2339550" y="1683672"/>
            <a:ext cx="4312875" cy="1232250"/>
          </a:xfrm>
          <a:prstGeom prst="rect">
            <a:avLst/>
          </a:prstGeom>
          <a:noFill/>
          <a:ln>
            <a:noFill/>
          </a:ln>
        </p:spPr>
      </p:pic>
      <p:pic>
        <p:nvPicPr>
          <p:cNvPr id="1072" name="Google Shape;1072;p119"/>
          <p:cNvPicPr preferRelativeResize="0"/>
          <p:nvPr/>
        </p:nvPicPr>
        <p:blipFill>
          <a:blip r:embed="rId4">
            <a:alphaModFix/>
          </a:blip>
          <a:stretch>
            <a:fillRect/>
          </a:stretch>
        </p:blipFill>
        <p:spPr>
          <a:xfrm>
            <a:off x="2155175" y="3645675"/>
            <a:ext cx="4833650" cy="1014575"/>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6" name="Shape 1076"/>
        <p:cNvGrpSpPr/>
        <p:nvPr/>
      </p:nvGrpSpPr>
      <p:grpSpPr>
        <a:xfrm>
          <a:off x="0" y="0"/>
          <a:ext cx="0" cy="0"/>
          <a:chOff x="0" y="0"/>
          <a:chExt cx="0" cy="0"/>
        </a:xfrm>
      </p:grpSpPr>
      <p:sp>
        <p:nvSpPr>
          <p:cNvPr id="1077" name="Google Shape;1077;p120"/>
          <p:cNvSpPr txBox="1"/>
          <p:nvPr/>
        </p:nvSpPr>
        <p:spPr>
          <a:xfrm>
            <a:off x="1368600" y="33515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078" name="Google Shape;1078;p120"/>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120"/>
          <p:cNvSpPr txBox="1"/>
          <p:nvPr/>
        </p:nvSpPr>
        <p:spPr>
          <a:xfrm>
            <a:off x="496050" y="947163"/>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Finally, we learned that a </a:t>
            </a:r>
            <a:r>
              <a:rPr b="1" lang="en" sz="1600">
                <a:latin typeface="Quicksand"/>
                <a:ea typeface="Quicksand"/>
                <a:cs typeface="Quicksand"/>
                <a:sym typeface="Quicksand"/>
              </a:rPr>
              <a:t>protractor</a:t>
            </a:r>
            <a:r>
              <a:rPr lang="en" sz="1600">
                <a:latin typeface="Quicksand"/>
                <a:ea typeface="Quicksand"/>
                <a:cs typeface="Quicksand"/>
                <a:sym typeface="Quicksand"/>
              </a:rPr>
              <a:t> is a tool used to measure angles and can also be used to create angles of a certain measure.</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A protractor has two sets of numbers and that either set of numbers could be used, but it is efficient to use the set that counts up from 0 rather than count down from 180. We used a protractor to measure and draw different angles.</a:t>
            </a:r>
            <a:endParaRPr sz="1600">
              <a:latin typeface="Quicksand"/>
              <a:ea typeface="Quicksand"/>
              <a:cs typeface="Quicksand"/>
              <a:sym typeface="Quicksand"/>
            </a:endParaRPr>
          </a:p>
        </p:txBody>
      </p:sp>
      <p:pic>
        <p:nvPicPr>
          <p:cNvPr id="1080" name="Google Shape;1080;p120"/>
          <p:cNvPicPr preferRelativeResize="0"/>
          <p:nvPr/>
        </p:nvPicPr>
        <p:blipFill>
          <a:blip r:embed="rId3">
            <a:alphaModFix/>
          </a:blip>
          <a:stretch>
            <a:fillRect/>
          </a:stretch>
        </p:blipFill>
        <p:spPr>
          <a:xfrm>
            <a:off x="2724175" y="1683672"/>
            <a:ext cx="3049150" cy="1615975"/>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084" name="Shape 1084"/>
        <p:cNvGrpSpPr/>
        <p:nvPr/>
      </p:nvGrpSpPr>
      <p:grpSpPr>
        <a:xfrm>
          <a:off x="0" y="0"/>
          <a:ext cx="0" cy="0"/>
          <a:chOff x="0" y="0"/>
          <a:chExt cx="0" cy="0"/>
        </a:xfrm>
      </p:grpSpPr>
      <p:sp>
        <p:nvSpPr>
          <p:cNvPr id="1085" name="Google Shape;1085;p121"/>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Types of Angles</a:t>
            </a:r>
            <a:endParaRPr sz="3500">
              <a:latin typeface="Hepta Slab"/>
              <a:ea typeface="Hepta Slab"/>
              <a:cs typeface="Hepta Slab"/>
              <a:sym typeface="Hepta Slab"/>
            </a:endParaRPr>
          </a:p>
        </p:txBody>
      </p:sp>
      <p:sp>
        <p:nvSpPr>
          <p:cNvPr id="1086" name="Google Shape;1086;p121"/>
          <p:cNvSpPr txBox="1"/>
          <p:nvPr/>
        </p:nvSpPr>
        <p:spPr>
          <a:xfrm>
            <a:off x="3052800" y="2828450"/>
            <a:ext cx="66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look at different types of angles.</a:t>
            </a:r>
            <a:endParaRPr>
              <a:latin typeface="Quicksand"/>
              <a:ea typeface="Quicksand"/>
              <a:cs typeface="Quicksand"/>
              <a:sym typeface="Quicksand"/>
            </a:endParaRPr>
          </a:p>
        </p:txBody>
      </p:sp>
      <p:sp>
        <p:nvSpPr>
          <p:cNvPr id="1087" name="Google Shape;1087;p121"/>
          <p:cNvSpPr/>
          <p:nvPr/>
        </p:nvSpPr>
        <p:spPr>
          <a:xfrm>
            <a:off x="2552027" y="2828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12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4.G.A.1</a:t>
            </a:r>
            <a:endParaRPr sz="1100">
              <a:latin typeface="Quicksand"/>
              <a:ea typeface="Quicksand"/>
              <a:cs typeface="Quicksand"/>
              <a:sym typeface="Quicksand"/>
            </a:endParaRPr>
          </a:p>
        </p:txBody>
      </p:sp>
      <p:sp>
        <p:nvSpPr>
          <p:cNvPr id="1089" name="Google Shape;1089;p121"/>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3" name="Shape 1093"/>
        <p:cNvGrpSpPr/>
        <p:nvPr/>
      </p:nvGrpSpPr>
      <p:grpSpPr>
        <a:xfrm>
          <a:off x="0" y="0"/>
          <a:ext cx="0" cy="0"/>
          <a:chOff x="0" y="0"/>
          <a:chExt cx="0" cy="0"/>
        </a:xfrm>
      </p:grpSpPr>
      <p:sp>
        <p:nvSpPr>
          <p:cNvPr id="1094" name="Google Shape;1094;p122"/>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Talks: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 Fractions of 360</a:t>
            </a:r>
            <a:endParaRPr b="0" sz="3000">
              <a:solidFill>
                <a:srgbClr val="595959"/>
              </a:solidFill>
              <a:latin typeface="Hepta Slab"/>
              <a:ea typeface="Hepta Slab"/>
              <a:cs typeface="Hepta Slab"/>
              <a:sym typeface="Hepta Slab"/>
            </a:endParaRPr>
          </a:p>
        </p:txBody>
      </p:sp>
      <p:sp>
        <p:nvSpPr>
          <p:cNvPr id="1095" name="Google Shape;1095;p12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96" name="Google Shape;1096;p122"/>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122"/>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a:t>
            </a:r>
            <a:endParaRPr b="1" sz="1600">
              <a:solidFill>
                <a:srgbClr val="434343"/>
              </a:solidFill>
              <a:latin typeface="Caveat Brush"/>
              <a:ea typeface="Caveat Brush"/>
              <a:cs typeface="Caveat Brush"/>
              <a:sym typeface="Caveat Brush"/>
            </a:endParaRPr>
          </a:p>
        </p:txBody>
      </p:sp>
      <p:pic>
        <p:nvPicPr>
          <p:cNvPr id="1098" name="Google Shape;1098;p122"/>
          <p:cNvPicPr preferRelativeResize="0"/>
          <p:nvPr/>
        </p:nvPicPr>
        <p:blipFill>
          <a:blip r:embed="rId3">
            <a:alphaModFix/>
          </a:blip>
          <a:stretch>
            <a:fillRect/>
          </a:stretch>
        </p:blipFill>
        <p:spPr>
          <a:xfrm>
            <a:off x="3393325" y="2264854"/>
            <a:ext cx="3090050" cy="1931281"/>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2" name="Shape 1102"/>
        <p:cNvGrpSpPr/>
        <p:nvPr/>
      </p:nvGrpSpPr>
      <p:grpSpPr>
        <a:xfrm>
          <a:off x="0" y="0"/>
          <a:ext cx="0" cy="0"/>
          <a:chOff x="0" y="0"/>
          <a:chExt cx="0" cy="0"/>
        </a:xfrm>
      </p:grpSpPr>
      <p:sp>
        <p:nvSpPr>
          <p:cNvPr id="1103" name="Google Shape;1103;p123"/>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Talks: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 Fractions of 360</a:t>
            </a:r>
            <a:endParaRPr b="0" sz="3000">
              <a:solidFill>
                <a:srgbClr val="595959"/>
              </a:solidFill>
              <a:latin typeface="Hepta Slab"/>
              <a:ea typeface="Hepta Slab"/>
              <a:cs typeface="Hepta Slab"/>
              <a:sym typeface="Hepta Slab"/>
            </a:endParaRPr>
          </a:p>
        </p:txBody>
      </p:sp>
      <p:sp>
        <p:nvSpPr>
          <p:cNvPr id="1104" name="Google Shape;1104;p12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05" name="Google Shape;1105;p123"/>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123"/>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a:t>
            </a:r>
            <a:endParaRPr b="1" sz="1600">
              <a:solidFill>
                <a:srgbClr val="434343"/>
              </a:solidFill>
              <a:latin typeface="Caveat Brush"/>
              <a:ea typeface="Caveat Brush"/>
              <a:cs typeface="Caveat Brush"/>
              <a:sym typeface="Caveat Brush"/>
            </a:endParaRPr>
          </a:p>
        </p:txBody>
      </p:sp>
      <p:pic>
        <p:nvPicPr>
          <p:cNvPr id="1107" name="Google Shape;1107;p123"/>
          <p:cNvPicPr preferRelativeResize="0"/>
          <p:nvPr/>
        </p:nvPicPr>
        <p:blipFill>
          <a:blip r:embed="rId3">
            <a:alphaModFix/>
          </a:blip>
          <a:stretch>
            <a:fillRect/>
          </a:stretch>
        </p:blipFill>
        <p:spPr>
          <a:xfrm>
            <a:off x="3367100" y="2330478"/>
            <a:ext cx="3014400" cy="1737100"/>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1" name="Shape 1111"/>
        <p:cNvGrpSpPr/>
        <p:nvPr/>
      </p:nvGrpSpPr>
      <p:grpSpPr>
        <a:xfrm>
          <a:off x="0" y="0"/>
          <a:ext cx="0" cy="0"/>
          <a:chOff x="0" y="0"/>
          <a:chExt cx="0" cy="0"/>
        </a:xfrm>
      </p:grpSpPr>
      <p:sp>
        <p:nvSpPr>
          <p:cNvPr id="1112" name="Google Shape;1112;p124"/>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Talks: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 Fractions of 360</a:t>
            </a:r>
            <a:endParaRPr b="0" sz="3000">
              <a:solidFill>
                <a:srgbClr val="595959"/>
              </a:solidFill>
              <a:latin typeface="Hepta Slab"/>
              <a:ea typeface="Hepta Slab"/>
              <a:cs typeface="Hepta Slab"/>
              <a:sym typeface="Hepta Slab"/>
            </a:endParaRPr>
          </a:p>
        </p:txBody>
      </p:sp>
      <p:sp>
        <p:nvSpPr>
          <p:cNvPr id="1113" name="Google Shape;1113;p12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14" name="Google Shape;1114;p124"/>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124"/>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a:t>
            </a:r>
            <a:endParaRPr b="1" sz="1600">
              <a:solidFill>
                <a:srgbClr val="434343"/>
              </a:solidFill>
              <a:latin typeface="Caveat Brush"/>
              <a:ea typeface="Caveat Brush"/>
              <a:cs typeface="Caveat Brush"/>
              <a:sym typeface="Caveat Brush"/>
            </a:endParaRPr>
          </a:p>
        </p:txBody>
      </p:sp>
      <p:pic>
        <p:nvPicPr>
          <p:cNvPr id="1116" name="Google Shape;1116;p124"/>
          <p:cNvPicPr preferRelativeResize="0"/>
          <p:nvPr/>
        </p:nvPicPr>
        <p:blipFill>
          <a:blip r:embed="rId3">
            <a:alphaModFix/>
          </a:blip>
          <a:stretch>
            <a:fillRect/>
          </a:stretch>
        </p:blipFill>
        <p:spPr>
          <a:xfrm>
            <a:off x="3242450" y="2409178"/>
            <a:ext cx="3090050" cy="1832154"/>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0" name="Shape 1120"/>
        <p:cNvGrpSpPr/>
        <p:nvPr/>
      </p:nvGrpSpPr>
      <p:grpSpPr>
        <a:xfrm>
          <a:off x="0" y="0"/>
          <a:ext cx="0" cy="0"/>
          <a:chOff x="0" y="0"/>
          <a:chExt cx="0" cy="0"/>
        </a:xfrm>
      </p:grpSpPr>
      <p:sp>
        <p:nvSpPr>
          <p:cNvPr id="1121" name="Google Shape;1121;p125"/>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Talks: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 Fractions of 360</a:t>
            </a:r>
            <a:endParaRPr b="0" sz="3000">
              <a:solidFill>
                <a:srgbClr val="595959"/>
              </a:solidFill>
              <a:latin typeface="Hepta Slab"/>
              <a:ea typeface="Hepta Slab"/>
              <a:cs typeface="Hepta Slab"/>
              <a:sym typeface="Hepta Slab"/>
            </a:endParaRPr>
          </a:p>
        </p:txBody>
      </p:sp>
      <p:sp>
        <p:nvSpPr>
          <p:cNvPr id="1122" name="Google Shape;1122;p12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23" name="Google Shape;1123;p125"/>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125"/>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a:t>
            </a:r>
            <a:endParaRPr b="1" sz="1600">
              <a:solidFill>
                <a:srgbClr val="434343"/>
              </a:solidFill>
              <a:latin typeface="Caveat Brush"/>
              <a:ea typeface="Caveat Brush"/>
              <a:cs typeface="Caveat Brush"/>
              <a:sym typeface="Caveat Brush"/>
            </a:endParaRPr>
          </a:p>
        </p:txBody>
      </p:sp>
      <p:pic>
        <p:nvPicPr>
          <p:cNvPr id="1125" name="Google Shape;1125;p125"/>
          <p:cNvPicPr preferRelativeResize="0"/>
          <p:nvPr/>
        </p:nvPicPr>
        <p:blipFill>
          <a:blip r:embed="rId3">
            <a:alphaModFix/>
          </a:blip>
          <a:stretch>
            <a:fillRect/>
          </a:stretch>
        </p:blipFill>
        <p:spPr>
          <a:xfrm>
            <a:off x="3170275" y="2396079"/>
            <a:ext cx="3245500" cy="1854571"/>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9" name="Shape 1129"/>
        <p:cNvGrpSpPr/>
        <p:nvPr/>
      </p:nvGrpSpPr>
      <p:grpSpPr>
        <a:xfrm>
          <a:off x="0" y="0"/>
          <a:ext cx="0" cy="0"/>
          <a:chOff x="0" y="0"/>
          <a:chExt cx="0" cy="0"/>
        </a:xfrm>
      </p:grpSpPr>
      <p:sp>
        <p:nvSpPr>
          <p:cNvPr id="1130" name="Google Shape;1130;p126"/>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Sorting Angles</a:t>
            </a:r>
            <a:endParaRPr sz="3200">
              <a:solidFill>
                <a:srgbClr val="595959"/>
              </a:solidFill>
              <a:latin typeface="Hepta Slab"/>
              <a:ea typeface="Hepta Slab"/>
              <a:cs typeface="Hepta Slab"/>
              <a:sym typeface="Hepta Slab"/>
            </a:endParaRPr>
          </a:p>
        </p:txBody>
      </p:sp>
      <p:sp>
        <p:nvSpPr>
          <p:cNvPr id="1131" name="Google Shape;1131;p12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32" name="Google Shape;1132;p126"/>
          <p:cNvSpPr txBox="1"/>
          <p:nvPr/>
        </p:nvSpPr>
        <p:spPr>
          <a:xfrm>
            <a:off x="743575" y="1333275"/>
            <a:ext cx="7877100" cy="123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latin typeface="Quicksand"/>
                <a:ea typeface="Quicksand"/>
                <a:cs typeface="Quicksand"/>
                <a:sym typeface="Quicksand"/>
              </a:rPr>
              <a:t>In an earlier lesson, you and your partner drew some angles on cards.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Put the cards together and sort the angles into two groups. Be prepared to explain why you sort them the way you do.</a:t>
            </a:r>
            <a:endParaRPr sz="1700">
              <a:latin typeface="Quicksand"/>
              <a:ea typeface="Quicksand"/>
              <a:cs typeface="Quicksand"/>
              <a:sym typeface="Quicksand"/>
            </a:endParaRPr>
          </a:p>
        </p:txBody>
      </p:sp>
      <p:pic>
        <p:nvPicPr>
          <p:cNvPr id="1133" name="Google Shape;1133;p126"/>
          <p:cNvPicPr preferRelativeResize="0"/>
          <p:nvPr/>
        </p:nvPicPr>
        <p:blipFill>
          <a:blip r:embed="rId3">
            <a:alphaModFix/>
          </a:blip>
          <a:stretch>
            <a:fillRect/>
          </a:stretch>
        </p:blipFill>
        <p:spPr>
          <a:xfrm>
            <a:off x="3231100" y="2892800"/>
            <a:ext cx="2292900" cy="1496550"/>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7" name="Shape 1137"/>
        <p:cNvGrpSpPr/>
        <p:nvPr/>
      </p:nvGrpSpPr>
      <p:grpSpPr>
        <a:xfrm>
          <a:off x="0" y="0"/>
          <a:ext cx="0" cy="0"/>
          <a:chOff x="0" y="0"/>
          <a:chExt cx="0" cy="0"/>
        </a:xfrm>
      </p:grpSpPr>
      <p:sp>
        <p:nvSpPr>
          <p:cNvPr id="1138" name="Google Shape;1138;p127"/>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What is It, Really?</a:t>
            </a:r>
            <a:endParaRPr sz="3200">
              <a:solidFill>
                <a:srgbClr val="595959"/>
              </a:solidFill>
              <a:latin typeface="Hepta Slab"/>
              <a:ea typeface="Hepta Slab"/>
              <a:cs typeface="Hepta Slab"/>
              <a:sym typeface="Hepta Slab"/>
            </a:endParaRPr>
          </a:p>
        </p:txBody>
      </p:sp>
      <p:sp>
        <p:nvSpPr>
          <p:cNvPr id="1139" name="Google Shape;1139;p12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40" name="Google Shape;1140;p127"/>
          <p:cNvSpPr txBox="1"/>
          <p:nvPr/>
        </p:nvSpPr>
        <p:spPr>
          <a:xfrm>
            <a:off x="613225" y="1476050"/>
            <a:ext cx="3698400" cy="255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1. Mai and Jada are looking at this drawing. Jada says it is just a line. Mai says it is an angle.</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1000"/>
              </a:spcAft>
              <a:buClr>
                <a:schemeClr val="dk1"/>
              </a:buClr>
              <a:buSzPts val="1100"/>
              <a:buFont typeface="Arial"/>
              <a:buNone/>
            </a:pPr>
            <a:r>
              <a:rPr lang="en">
                <a:latin typeface="Quicksand"/>
                <a:ea typeface="Quicksand"/>
                <a:cs typeface="Quicksand"/>
                <a:sym typeface="Quicksand"/>
              </a:rPr>
              <a:t>Who do you agree with? Explain your reasoning.</a:t>
            </a:r>
            <a:endParaRPr>
              <a:latin typeface="Quicksand"/>
              <a:ea typeface="Quicksand"/>
              <a:cs typeface="Quicksand"/>
              <a:sym typeface="Quicksand"/>
            </a:endParaRPr>
          </a:p>
        </p:txBody>
      </p:sp>
      <p:sp>
        <p:nvSpPr>
          <p:cNvPr id="1141" name="Google Shape;1141;p127"/>
          <p:cNvSpPr txBox="1"/>
          <p:nvPr/>
        </p:nvSpPr>
        <p:spPr>
          <a:xfrm>
            <a:off x="4949150" y="1476050"/>
            <a:ext cx="3338100" cy="3201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2. Tyler and Andre were measuring an angle in a letter Y.</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Andre said the angle he measured is obtuse. Tyler said the angle is acute.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Explain why they could both be right.</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pic>
        <p:nvPicPr>
          <p:cNvPr id="1142" name="Google Shape;1142;p127"/>
          <p:cNvPicPr preferRelativeResize="0"/>
          <p:nvPr/>
        </p:nvPicPr>
        <p:blipFill>
          <a:blip r:embed="rId3">
            <a:alphaModFix/>
          </a:blip>
          <a:stretch>
            <a:fillRect/>
          </a:stretch>
        </p:blipFill>
        <p:spPr>
          <a:xfrm>
            <a:off x="1038438" y="2548813"/>
            <a:ext cx="2847975" cy="409575"/>
          </a:xfrm>
          <a:prstGeom prst="rect">
            <a:avLst/>
          </a:prstGeom>
          <a:noFill/>
          <a:ln>
            <a:noFill/>
          </a:ln>
        </p:spPr>
      </p:pic>
      <p:pic>
        <p:nvPicPr>
          <p:cNvPr id="1143" name="Google Shape;1143;p127"/>
          <p:cNvPicPr preferRelativeResize="0"/>
          <p:nvPr/>
        </p:nvPicPr>
        <p:blipFill>
          <a:blip r:embed="rId4">
            <a:alphaModFix/>
          </a:blip>
          <a:stretch>
            <a:fillRect/>
          </a:stretch>
        </p:blipFill>
        <p:spPr>
          <a:xfrm>
            <a:off x="6067188" y="2122075"/>
            <a:ext cx="1102025" cy="899350"/>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7" name="Shape 1147"/>
        <p:cNvGrpSpPr/>
        <p:nvPr/>
      </p:nvGrpSpPr>
      <p:grpSpPr>
        <a:xfrm>
          <a:off x="0" y="0"/>
          <a:ext cx="0" cy="0"/>
          <a:chOff x="0" y="0"/>
          <a:chExt cx="0" cy="0"/>
        </a:xfrm>
      </p:grpSpPr>
      <p:sp>
        <p:nvSpPr>
          <p:cNvPr id="1148" name="Google Shape;1148;p128"/>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Small Angles, Large Angles</a:t>
            </a:r>
            <a:endParaRPr sz="3200">
              <a:solidFill>
                <a:srgbClr val="595959"/>
              </a:solidFill>
              <a:latin typeface="Hepta Slab"/>
              <a:ea typeface="Hepta Slab"/>
              <a:cs typeface="Hepta Slab"/>
              <a:sym typeface="Hepta Slab"/>
            </a:endParaRPr>
          </a:p>
        </p:txBody>
      </p:sp>
      <p:sp>
        <p:nvSpPr>
          <p:cNvPr id="1149" name="Google Shape;1149;p1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150" name="Google Shape;1150;p128"/>
          <p:cNvSpPr txBox="1"/>
          <p:nvPr/>
        </p:nvSpPr>
        <p:spPr>
          <a:xfrm>
            <a:off x="482025" y="1016825"/>
            <a:ext cx="79419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Clr>
                <a:schemeClr val="dk1"/>
              </a:buClr>
              <a:buSzPts val="1100"/>
              <a:buFont typeface="Arial"/>
              <a:buNone/>
            </a:pPr>
            <a:r>
              <a:rPr lang="en" sz="1600">
                <a:latin typeface="Quicksand"/>
                <a:ea typeface="Quicksand"/>
                <a:cs typeface="Quicksand"/>
                <a:sym typeface="Quicksand"/>
              </a:rPr>
              <a:t>1. Identify each angle as acute, right, obtuse, or straight.</a:t>
            </a:r>
            <a:endParaRPr sz="1600">
              <a:latin typeface="Quicksand"/>
              <a:ea typeface="Quicksand"/>
              <a:cs typeface="Quicksand"/>
              <a:sym typeface="Quicksand"/>
            </a:endParaRPr>
          </a:p>
        </p:txBody>
      </p:sp>
      <p:pic>
        <p:nvPicPr>
          <p:cNvPr id="1151" name="Google Shape;1151;p128"/>
          <p:cNvPicPr preferRelativeResize="0"/>
          <p:nvPr/>
        </p:nvPicPr>
        <p:blipFill rotWithShape="1">
          <a:blip r:embed="rId3">
            <a:alphaModFix/>
          </a:blip>
          <a:srcRect b="50231" l="0" r="50929" t="0"/>
          <a:stretch/>
        </p:blipFill>
        <p:spPr>
          <a:xfrm>
            <a:off x="2848900" y="1501350"/>
            <a:ext cx="1253000" cy="1583075"/>
          </a:xfrm>
          <a:prstGeom prst="rect">
            <a:avLst/>
          </a:prstGeom>
          <a:noFill/>
          <a:ln>
            <a:noFill/>
          </a:ln>
        </p:spPr>
      </p:pic>
      <p:pic>
        <p:nvPicPr>
          <p:cNvPr id="1152" name="Google Shape;1152;p128"/>
          <p:cNvPicPr preferRelativeResize="0"/>
          <p:nvPr/>
        </p:nvPicPr>
        <p:blipFill rotWithShape="1">
          <a:blip r:embed="rId3">
            <a:alphaModFix/>
          </a:blip>
          <a:srcRect b="48551" l="46700" r="0" t="0"/>
          <a:stretch/>
        </p:blipFill>
        <p:spPr>
          <a:xfrm>
            <a:off x="5114000" y="1516050"/>
            <a:ext cx="1361000" cy="1636500"/>
          </a:xfrm>
          <a:prstGeom prst="rect">
            <a:avLst/>
          </a:prstGeom>
          <a:noFill/>
          <a:ln>
            <a:noFill/>
          </a:ln>
        </p:spPr>
      </p:pic>
      <p:pic>
        <p:nvPicPr>
          <p:cNvPr id="1153" name="Google Shape;1153;p128"/>
          <p:cNvPicPr preferRelativeResize="0"/>
          <p:nvPr/>
        </p:nvPicPr>
        <p:blipFill rotWithShape="1">
          <a:blip r:embed="rId3">
            <a:alphaModFix/>
          </a:blip>
          <a:srcRect b="0" l="0" r="50929" t="54877"/>
          <a:stretch/>
        </p:blipFill>
        <p:spPr>
          <a:xfrm>
            <a:off x="2848900" y="3220675"/>
            <a:ext cx="1253000" cy="1435275"/>
          </a:xfrm>
          <a:prstGeom prst="rect">
            <a:avLst/>
          </a:prstGeom>
          <a:noFill/>
          <a:ln>
            <a:noFill/>
          </a:ln>
        </p:spPr>
      </p:pic>
      <p:pic>
        <p:nvPicPr>
          <p:cNvPr id="1154" name="Google Shape;1154;p128"/>
          <p:cNvPicPr preferRelativeResize="0"/>
          <p:nvPr/>
        </p:nvPicPr>
        <p:blipFill rotWithShape="1">
          <a:blip r:embed="rId3">
            <a:alphaModFix/>
          </a:blip>
          <a:srcRect b="0" l="46700" r="0" t="54877"/>
          <a:stretch/>
        </p:blipFill>
        <p:spPr>
          <a:xfrm>
            <a:off x="5114000" y="3220675"/>
            <a:ext cx="1361000" cy="1435275"/>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8" name="Shape 1158"/>
        <p:cNvGrpSpPr/>
        <p:nvPr/>
      </p:nvGrpSpPr>
      <p:grpSpPr>
        <a:xfrm>
          <a:off x="0" y="0"/>
          <a:ext cx="0" cy="0"/>
          <a:chOff x="0" y="0"/>
          <a:chExt cx="0" cy="0"/>
        </a:xfrm>
      </p:grpSpPr>
      <p:sp>
        <p:nvSpPr>
          <p:cNvPr id="1159" name="Google Shape;1159;p129"/>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Small Angles, Large Angles</a:t>
            </a:r>
            <a:endParaRPr sz="3200">
              <a:solidFill>
                <a:srgbClr val="595959"/>
              </a:solidFill>
              <a:latin typeface="Hepta Slab"/>
              <a:ea typeface="Hepta Slab"/>
              <a:cs typeface="Hepta Slab"/>
              <a:sym typeface="Hepta Slab"/>
            </a:endParaRPr>
          </a:p>
        </p:txBody>
      </p:sp>
      <p:sp>
        <p:nvSpPr>
          <p:cNvPr id="1160" name="Google Shape;1160;p1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161" name="Google Shape;1161;p129"/>
          <p:cNvSpPr txBox="1"/>
          <p:nvPr/>
        </p:nvSpPr>
        <p:spPr>
          <a:xfrm>
            <a:off x="482025" y="1016825"/>
            <a:ext cx="7941900" cy="3299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600">
                <a:latin typeface="Quicksand"/>
                <a:ea typeface="Quicksand"/>
                <a:cs typeface="Quicksand"/>
                <a:sym typeface="Quicksand"/>
              </a:rPr>
              <a:t>2. Here is a drawing of the structure of a roof.</a:t>
            </a:r>
            <a:endParaRPr sz="1600">
              <a:latin typeface="Quicksand"/>
              <a:ea typeface="Quicksand"/>
              <a:cs typeface="Quicksand"/>
              <a:sym typeface="Quicksand"/>
            </a:endParaRPr>
          </a:p>
          <a:p>
            <a:pPr indent="0" lvl="0" marL="0" rtl="0" algn="ctr">
              <a:spcBef>
                <a:spcPts val="1000"/>
              </a:spcBef>
              <a:spcAft>
                <a:spcPts val="0"/>
              </a:spcAft>
              <a:buClr>
                <a:schemeClr val="dk1"/>
              </a:buClr>
              <a:buSzPts val="1100"/>
              <a:buFont typeface="Arial"/>
              <a:buNone/>
            </a:pPr>
            <a:r>
              <a:t/>
            </a:r>
            <a:endParaRPr sz="1600">
              <a:latin typeface="Quicksand"/>
              <a:ea typeface="Quicksand"/>
              <a:cs typeface="Quicksand"/>
              <a:sym typeface="Quicksand"/>
            </a:endParaRPr>
          </a:p>
          <a:p>
            <a:pPr indent="0" lvl="0" marL="0" rtl="0" algn="ctr">
              <a:spcBef>
                <a:spcPts val="1000"/>
              </a:spcBef>
              <a:spcAft>
                <a:spcPts val="0"/>
              </a:spcAft>
              <a:buClr>
                <a:schemeClr val="dk1"/>
              </a:buClr>
              <a:buSzPts val="1100"/>
              <a:buFont typeface="Arial"/>
              <a:buNone/>
            </a:pPr>
            <a:r>
              <a:t/>
            </a:r>
            <a:endParaRPr sz="1600">
              <a:latin typeface="Quicksand"/>
              <a:ea typeface="Quicksand"/>
              <a:cs typeface="Quicksand"/>
              <a:sym typeface="Quicksand"/>
            </a:endParaRPr>
          </a:p>
          <a:p>
            <a:pPr indent="0" lvl="0" marL="0" rtl="0" algn="ctr">
              <a:spcBef>
                <a:spcPts val="1000"/>
              </a:spcBef>
              <a:spcAft>
                <a:spcPts val="0"/>
              </a:spcAft>
              <a:buClr>
                <a:schemeClr val="dk1"/>
              </a:buClr>
              <a:buSzPts val="1100"/>
              <a:buFont typeface="Arial"/>
              <a:buNone/>
            </a:pPr>
            <a:r>
              <a:t/>
            </a:r>
            <a:endParaRPr sz="1600">
              <a:latin typeface="Quicksand"/>
              <a:ea typeface="Quicksand"/>
              <a:cs typeface="Quicksand"/>
              <a:sym typeface="Quicksand"/>
            </a:endParaRPr>
          </a:p>
          <a:p>
            <a:pPr indent="0" lvl="0" marL="0" rtl="0" algn="ctr">
              <a:spcBef>
                <a:spcPts val="1000"/>
              </a:spcBef>
              <a:spcAft>
                <a:spcPts val="0"/>
              </a:spcAft>
              <a:buClr>
                <a:schemeClr val="dk1"/>
              </a:buClr>
              <a:buSzPts val="1100"/>
              <a:buFont typeface="Arial"/>
              <a:buNone/>
            </a:pPr>
            <a:r>
              <a:t/>
            </a:r>
            <a:endParaRPr sz="1600">
              <a:latin typeface="Quicksand"/>
              <a:ea typeface="Quicksand"/>
              <a:cs typeface="Quicksand"/>
              <a:sym typeface="Quicksand"/>
            </a:endParaRPr>
          </a:p>
          <a:p>
            <a:pPr indent="0" lvl="0" marL="0" rtl="0" algn="ctr">
              <a:spcBef>
                <a:spcPts val="1000"/>
              </a:spcBef>
              <a:spcAft>
                <a:spcPts val="0"/>
              </a:spcAft>
              <a:buClr>
                <a:schemeClr val="dk1"/>
              </a:buClr>
              <a:buSzPts val="1100"/>
              <a:buFont typeface="Arial"/>
              <a:buNone/>
            </a:pPr>
            <a:r>
              <a:t/>
            </a:r>
            <a:endParaRPr sz="1600">
              <a:latin typeface="Quicksand"/>
              <a:ea typeface="Quicksand"/>
              <a:cs typeface="Quicksand"/>
              <a:sym typeface="Quicksand"/>
            </a:endParaRPr>
          </a:p>
          <a:p>
            <a:pPr indent="0" lvl="0" marL="0" rtl="0" algn="ctr">
              <a:spcBef>
                <a:spcPts val="1000"/>
              </a:spcBef>
              <a:spcAft>
                <a:spcPts val="0"/>
              </a:spcAft>
              <a:buClr>
                <a:schemeClr val="dk1"/>
              </a:buClr>
              <a:buSzPts val="1100"/>
              <a:buFont typeface="Arial"/>
              <a:buNone/>
            </a:pPr>
            <a:r>
              <a:t/>
            </a:r>
            <a:endParaRPr sz="1600">
              <a:latin typeface="Quicksand"/>
              <a:ea typeface="Quicksand"/>
              <a:cs typeface="Quicksand"/>
              <a:sym typeface="Quicksand"/>
            </a:endParaRPr>
          </a:p>
          <a:p>
            <a:pPr indent="0" lvl="0" marL="0" rtl="0" algn="ctr">
              <a:spcBef>
                <a:spcPts val="1000"/>
              </a:spcBef>
              <a:spcAft>
                <a:spcPts val="1000"/>
              </a:spcAft>
              <a:buClr>
                <a:schemeClr val="dk1"/>
              </a:buClr>
              <a:buSzPts val="1100"/>
              <a:buFont typeface="Arial"/>
              <a:buNone/>
            </a:pPr>
            <a:r>
              <a:rPr lang="en" sz="1600">
                <a:latin typeface="Quicksand"/>
                <a:ea typeface="Quicksand"/>
                <a:cs typeface="Quicksand"/>
                <a:sym typeface="Quicksand"/>
              </a:rPr>
              <a:t>Find as many acute and obtuse angles as you can in the drawing. Use an “A” to label acute angles, a square (◻) for right angles, and an “O” for obtuse angles.</a:t>
            </a:r>
            <a:endParaRPr sz="1600">
              <a:latin typeface="Quicksand"/>
              <a:ea typeface="Quicksand"/>
              <a:cs typeface="Quicksand"/>
              <a:sym typeface="Quicksand"/>
            </a:endParaRPr>
          </a:p>
        </p:txBody>
      </p:sp>
      <p:pic>
        <p:nvPicPr>
          <p:cNvPr id="1162" name="Google Shape;1162;p129"/>
          <p:cNvPicPr preferRelativeResize="0"/>
          <p:nvPr/>
        </p:nvPicPr>
        <p:blipFill>
          <a:blip r:embed="rId3">
            <a:alphaModFix/>
          </a:blip>
          <a:stretch>
            <a:fillRect/>
          </a:stretch>
        </p:blipFill>
        <p:spPr>
          <a:xfrm>
            <a:off x="2426950" y="1485974"/>
            <a:ext cx="4159625" cy="1987850"/>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6" name="Shape 1166"/>
        <p:cNvGrpSpPr/>
        <p:nvPr/>
      </p:nvGrpSpPr>
      <p:grpSpPr>
        <a:xfrm>
          <a:off x="0" y="0"/>
          <a:ext cx="0" cy="0"/>
          <a:chOff x="0" y="0"/>
          <a:chExt cx="0" cy="0"/>
        </a:xfrm>
      </p:grpSpPr>
      <p:sp>
        <p:nvSpPr>
          <p:cNvPr id="1167" name="Google Shape;1167;p130"/>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Small Angles, Large Angles</a:t>
            </a:r>
            <a:endParaRPr sz="3200">
              <a:solidFill>
                <a:srgbClr val="595959"/>
              </a:solidFill>
              <a:latin typeface="Hepta Slab"/>
              <a:ea typeface="Hepta Slab"/>
              <a:cs typeface="Hepta Slab"/>
              <a:sym typeface="Hepta Slab"/>
            </a:endParaRPr>
          </a:p>
        </p:txBody>
      </p:sp>
      <p:sp>
        <p:nvSpPr>
          <p:cNvPr id="1168" name="Google Shape;1168;p1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169" name="Google Shape;1169;p130"/>
          <p:cNvSpPr txBox="1"/>
          <p:nvPr/>
        </p:nvSpPr>
        <p:spPr>
          <a:xfrm>
            <a:off x="482025" y="1016825"/>
            <a:ext cx="7941900" cy="341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t/>
            </a:r>
            <a:endParaRPr sz="1600">
              <a:latin typeface="Quicksand"/>
              <a:ea typeface="Quicksand"/>
              <a:cs typeface="Quicksand"/>
              <a:sym typeface="Quicksand"/>
            </a:endParaRPr>
          </a:p>
          <a:p>
            <a:pPr indent="0" lvl="0" marL="0" rtl="0" algn="ctr">
              <a:spcBef>
                <a:spcPts val="1000"/>
              </a:spcBef>
              <a:spcAft>
                <a:spcPts val="0"/>
              </a:spcAft>
              <a:buClr>
                <a:schemeClr val="dk1"/>
              </a:buClr>
              <a:buSzPts val="1100"/>
              <a:buFont typeface="Arial"/>
              <a:buNone/>
            </a:pPr>
            <a:r>
              <a:t/>
            </a:r>
            <a:endParaRPr sz="1600">
              <a:latin typeface="Quicksand"/>
              <a:ea typeface="Quicksand"/>
              <a:cs typeface="Quicksand"/>
              <a:sym typeface="Quicksand"/>
            </a:endParaRPr>
          </a:p>
          <a:p>
            <a:pPr indent="0" lvl="0" marL="0" rtl="0" algn="ctr">
              <a:spcBef>
                <a:spcPts val="1000"/>
              </a:spcBef>
              <a:spcAft>
                <a:spcPts val="0"/>
              </a:spcAft>
              <a:buClr>
                <a:schemeClr val="dk1"/>
              </a:buClr>
              <a:buSzPts val="1100"/>
              <a:buFont typeface="Arial"/>
              <a:buNone/>
            </a:pPr>
            <a:r>
              <a:t/>
            </a:r>
            <a:endParaRPr sz="1600">
              <a:latin typeface="Quicksand"/>
              <a:ea typeface="Quicksand"/>
              <a:cs typeface="Quicksand"/>
              <a:sym typeface="Quicksand"/>
            </a:endParaRPr>
          </a:p>
          <a:p>
            <a:pPr indent="0" lvl="0" marL="0" rtl="0" algn="ctr">
              <a:spcBef>
                <a:spcPts val="1000"/>
              </a:spcBef>
              <a:spcAft>
                <a:spcPts val="0"/>
              </a:spcAft>
              <a:buClr>
                <a:schemeClr val="dk1"/>
              </a:buClr>
              <a:buSzPts val="1100"/>
              <a:buFont typeface="Arial"/>
              <a:buNone/>
            </a:pPr>
            <a:r>
              <a:t/>
            </a:r>
            <a:endParaRPr sz="1600">
              <a:latin typeface="Quicksand"/>
              <a:ea typeface="Quicksand"/>
              <a:cs typeface="Quicksand"/>
              <a:sym typeface="Quicksand"/>
            </a:endParaRPr>
          </a:p>
          <a:p>
            <a:pPr indent="0" lvl="0" marL="0" rtl="0" algn="ctr">
              <a:spcBef>
                <a:spcPts val="1000"/>
              </a:spcBef>
              <a:spcAft>
                <a:spcPts val="0"/>
              </a:spcAft>
              <a:buClr>
                <a:schemeClr val="dk1"/>
              </a:buClr>
              <a:buSzPts val="1100"/>
              <a:buFont typeface="Arial"/>
              <a:buNone/>
            </a:pPr>
            <a:r>
              <a:t/>
            </a:r>
            <a:endParaRPr sz="1600">
              <a:latin typeface="Quicksand"/>
              <a:ea typeface="Quicksand"/>
              <a:cs typeface="Quicksand"/>
              <a:sym typeface="Quicksand"/>
            </a:endParaRPr>
          </a:p>
          <a:p>
            <a:pPr indent="0" lvl="0" marL="0" rtl="0" algn="ctr">
              <a:spcBef>
                <a:spcPts val="1000"/>
              </a:spcBef>
              <a:spcAft>
                <a:spcPts val="0"/>
              </a:spcAft>
              <a:buClr>
                <a:schemeClr val="dk1"/>
              </a:buClr>
              <a:buSzPts val="1100"/>
              <a:buFont typeface="Arial"/>
              <a:buNone/>
            </a:pPr>
            <a:r>
              <a:rPr lang="en" sz="1600">
                <a:latin typeface="Quicksand"/>
                <a:ea typeface="Quicksand"/>
                <a:cs typeface="Quicksand"/>
                <a:sym typeface="Quicksand"/>
              </a:rPr>
              <a:t>a. Diego is holding a pattern block that has 2 acute angles and 2 obtuse angles. Which pattern block could it be? </a:t>
            </a:r>
            <a:endParaRPr sz="1600">
              <a:latin typeface="Quicksand"/>
              <a:ea typeface="Quicksand"/>
              <a:cs typeface="Quicksand"/>
              <a:sym typeface="Quicksand"/>
            </a:endParaRPr>
          </a:p>
          <a:p>
            <a:pPr indent="0" lvl="0" marL="0" rtl="0" algn="ctr">
              <a:spcBef>
                <a:spcPts val="1000"/>
              </a:spcBef>
              <a:spcAft>
                <a:spcPts val="0"/>
              </a:spcAft>
              <a:buClr>
                <a:schemeClr val="dk1"/>
              </a:buClr>
              <a:buSzPts val="1100"/>
              <a:buFont typeface="Arial"/>
              <a:buNone/>
            </a:pPr>
            <a:r>
              <a:rPr lang="en" sz="1600">
                <a:latin typeface="Quicksand"/>
                <a:ea typeface="Quicksand"/>
                <a:cs typeface="Quicksand"/>
                <a:sym typeface="Quicksand"/>
              </a:rPr>
              <a:t>b. He then picks up a pattern block with no obtuse angles. </a:t>
            </a:r>
            <a:endParaRPr sz="1600">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lang="en" sz="1600">
                <a:latin typeface="Quicksand"/>
                <a:ea typeface="Quicksand"/>
                <a:cs typeface="Quicksand"/>
                <a:sym typeface="Quicksand"/>
              </a:rPr>
              <a:t>Which pattern block could he be picking up? </a:t>
            </a:r>
            <a:endParaRPr sz="1600">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lang="en" sz="1600">
                <a:latin typeface="Quicksand"/>
                <a:ea typeface="Quicksand"/>
                <a:cs typeface="Quicksand"/>
                <a:sym typeface="Quicksand"/>
              </a:rPr>
              <a:t>Explain your reasoning</a:t>
            </a:r>
            <a:endParaRPr sz="1600">
              <a:latin typeface="Quicksand"/>
              <a:ea typeface="Quicksand"/>
              <a:cs typeface="Quicksand"/>
              <a:sym typeface="Quicksand"/>
            </a:endParaRPr>
          </a:p>
        </p:txBody>
      </p:sp>
      <p:pic>
        <p:nvPicPr>
          <p:cNvPr id="1170" name="Google Shape;1170;p130"/>
          <p:cNvPicPr preferRelativeResize="0"/>
          <p:nvPr/>
        </p:nvPicPr>
        <p:blipFill>
          <a:blip r:embed="rId3">
            <a:alphaModFix/>
          </a:blip>
          <a:stretch>
            <a:fillRect/>
          </a:stretch>
        </p:blipFill>
        <p:spPr>
          <a:xfrm>
            <a:off x="2149250" y="1240275"/>
            <a:ext cx="4982025" cy="1397075"/>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4" name="Shape 1174"/>
        <p:cNvGrpSpPr/>
        <p:nvPr/>
      </p:nvGrpSpPr>
      <p:grpSpPr>
        <a:xfrm>
          <a:off x="0" y="0"/>
          <a:ext cx="0" cy="0"/>
          <a:chOff x="0" y="0"/>
          <a:chExt cx="0" cy="0"/>
        </a:xfrm>
      </p:grpSpPr>
      <p:sp>
        <p:nvSpPr>
          <p:cNvPr id="1175" name="Google Shape;1175;p13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176" name="Google Shape;1176;p131"/>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Earlier in this unit, we categorized lines by their features or characteristics. Today, we categorized angles by their size. Let’s recall the types of lines and the types of angles we’ve come across so far.</a:t>
            </a:r>
            <a:endParaRPr sz="1800">
              <a:latin typeface="Quicksand"/>
              <a:ea typeface="Quicksand"/>
              <a:cs typeface="Quicksand"/>
              <a:sym typeface="Quicksand"/>
            </a:endParaRPr>
          </a:p>
        </p:txBody>
      </p:sp>
      <p:pic>
        <p:nvPicPr>
          <p:cNvPr id="1177" name="Google Shape;1177;p131"/>
          <p:cNvPicPr preferRelativeResize="0"/>
          <p:nvPr/>
        </p:nvPicPr>
        <p:blipFill>
          <a:blip r:embed="rId3">
            <a:alphaModFix/>
          </a:blip>
          <a:stretch>
            <a:fillRect/>
          </a:stretch>
        </p:blipFill>
        <p:spPr>
          <a:xfrm>
            <a:off x="2680450" y="1466975"/>
            <a:ext cx="3504700" cy="3164800"/>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181" name="Shape 1181"/>
        <p:cNvGrpSpPr/>
        <p:nvPr/>
      </p:nvGrpSpPr>
      <p:grpSpPr>
        <a:xfrm>
          <a:off x="0" y="0"/>
          <a:ext cx="0" cy="0"/>
          <a:chOff x="0" y="0"/>
          <a:chExt cx="0" cy="0"/>
        </a:xfrm>
      </p:grpSpPr>
      <p:sp>
        <p:nvSpPr>
          <p:cNvPr id="1182" name="Google Shape;1182;p132"/>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Reasoning about Angles (Part 1)</a:t>
            </a:r>
            <a:endParaRPr sz="3500">
              <a:latin typeface="Hepta Slab"/>
              <a:ea typeface="Hepta Slab"/>
              <a:cs typeface="Hepta Slab"/>
              <a:sym typeface="Hepta Slab"/>
            </a:endParaRPr>
          </a:p>
        </p:txBody>
      </p:sp>
      <p:sp>
        <p:nvSpPr>
          <p:cNvPr id="1183" name="Google Shape;1183;p132"/>
          <p:cNvSpPr txBox="1"/>
          <p:nvPr/>
        </p:nvSpPr>
        <p:spPr>
          <a:xfrm>
            <a:off x="2949275" y="2765250"/>
            <a:ext cx="7131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find the size of angles on the clock.</a:t>
            </a:r>
            <a:endParaRPr>
              <a:latin typeface="Quicksand"/>
              <a:ea typeface="Quicksand"/>
              <a:cs typeface="Quicksand"/>
              <a:sym typeface="Quicksand"/>
            </a:endParaRPr>
          </a:p>
        </p:txBody>
      </p:sp>
      <p:sp>
        <p:nvSpPr>
          <p:cNvPr id="1184" name="Google Shape;1184;p132"/>
          <p:cNvSpPr/>
          <p:nvPr/>
        </p:nvSpPr>
        <p:spPr>
          <a:xfrm>
            <a:off x="2451352" y="27652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13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4.MD.C.6, 4.MD.C.7</a:t>
            </a:r>
            <a:endParaRPr sz="1100">
              <a:latin typeface="Quicksand"/>
              <a:ea typeface="Quicksand"/>
              <a:cs typeface="Quicksand"/>
              <a:sym typeface="Quicksand"/>
            </a:endParaRPr>
          </a:p>
        </p:txBody>
      </p:sp>
      <p:sp>
        <p:nvSpPr>
          <p:cNvPr id="1186" name="Google Shape;1186;p132"/>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0" name="Shape 1190"/>
        <p:cNvGrpSpPr/>
        <p:nvPr/>
      </p:nvGrpSpPr>
      <p:grpSpPr>
        <a:xfrm>
          <a:off x="0" y="0"/>
          <a:ext cx="0" cy="0"/>
          <a:chOff x="0" y="0"/>
          <a:chExt cx="0" cy="0"/>
        </a:xfrm>
      </p:grpSpPr>
      <p:sp>
        <p:nvSpPr>
          <p:cNvPr id="1191" name="Google Shape;1191;p133"/>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Which One Doesn’t Belong: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Time After Time</a:t>
            </a:r>
            <a:endParaRPr b="0" sz="3000">
              <a:solidFill>
                <a:srgbClr val="595959"/>
              </a:solidFill>
              <a:latin typeface="Hepta Slab"/>
              <a:ea typeface="Hepta Slab"/>
              <a:cs typeface="Hepta Slab"/>
              <a:sym typeface="Hepta Slab"/>
            </a:endParaRPr>
          </a:p>
        </p:txBody>
      </p:sp>
      <p:sp>
        <p:nvSpPr>
          <p:cNvPr id="1192" name="Google Shape;1192;p13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93" name="Google Shape;1193;p133"/>
          <p:cNvSpPr/>
          <p:nvPr/>
        </p:nvSpPr>
        <p:spPr>
          <a:xfrm rot="-685857">
            <a:off x="654592" y="1567051"/>
            <a:ext cx="2938320" cy="790889"/>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133"/>
          <p:cNvSpPr txBox="1"/>
          <p:nvPr/>
        </p:nvSpPr>
        <p:spPr>
          <a:xfrm rot="-751316">
            <a:off x="1034596" y="1680732"/>
            <a:ext cx="2169608" cy="47455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Which one doesn’t belong?</a:t>
            </a:r>
            <a:endParaRPr b="1" sz="1600">
              <a:solidFill>
                <a:srgbClr val="434343"/>
              </a:solidFill>
              <a:latin typeface="Caveat Brush"/>
              <a:ea typeface="Caveat Brush"/>
              <a:cs typeface="Caveat Brush"/>
              <a:sym typeface="Caveat Brush"/>
            </a:endParaRPr>
          </a:p>
        </p:txBody>
      </p:sp>
      <p:pic>
        <p:nvPicPr>
          <p:cNvPr id="1195" name="Google Shape;1195;p133"/>
          <p:cNvPicPr preferRelativeResize="0"/>
          <p:nvPr/>
        </p:nvPicPr>
        <p:blipFill>
          <a:blip r:embed="rId3">
            <a:alphaModFix/>
          </a:blip>
          <a:stretch>
            <a:fillRect/>
          </a:stretch>
        </p:blipFill>
        <p:spPr>
          <a:xfrm>
            <a:off x="2004700" y="2469798"/>
            <a:ext cx="6073575" cy="2004525"/>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9" name="Shape 1199"/>
        <p:cNvGrpSpPr/>
        <p:nvPr/>
      </p:nvGrpSpPr>
      <p:grpSpPr>
        <a:xfrm>
          <a:off x="0" y="0"/>
          <a:ext cx="0" cy="0"/>
          <a:chOff x="0" y="0"/>
          <a:chExt cx="0" cy="0"/>
        </a:xfrm>
      </p:grpSpPr>
      <p:sp>
        <p:nvSpPr>
          <p:cNvPr id="1200" name="Google Shape;1200;p134"/>
          <p:cNvSpPr txBox="1"/>
          <p:nvPr/>
        </p:nvSpPr>
        <p:spPr>
          <a:xfrm>
            <a:off x="918325" y="512625"/>
            <a:ext cx="6736200" cy="647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Draw a Clock</a:t>
            </a:r>
            <a:endParaRPr sz="2800">
              <a:solidFill>
                <a:srgbClr val="595959"/>
              </a:solidFill>
              <a:latin typeface="Hepta Slab"/>
              <a:ea typeface="Hepta Slab"/>
              <a:cs typeface="Hepta Slab"/>
              <a:sym typeface="Hepta Slab"/>
            </a:endParaRPr>
          </a:p>
        </p:txBody>
      </p:sp>
      <p:sp>
        <p:nvSpPr>
          <p:cNvPr id="1201" name="Google Shape;1201;p13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02" name="Google Shape;1202;p134"/>
          <p:cNvSpPr txBox="1"/>
          <p:nvPr/>
        </p:nvSpPr>
        <p:spPr>
          <a:xfrm>
            <a:off x="471725" y="1159725"/>
            <a:ext cx="2782200" cy="47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Quicksand"/>
                <a:ea typeface="Quicksand"/>
                <a:cs typeface="Quicksand"/>
                <a:sym typeface="Quicksand"/>
              </a:rPr>
              <a:t>Kiran is drawing a clock. He draws a pair of perpendicular lines to find the placement of the numbers 3, 6, 9, and 12 around the circle.</a:t>
            </a:r>
            <a:endParaRPr>
              <a:solidFill>
                <a:srgbClr val="0097A7"/>
              </a:solidFill>
              <a:latin typeface="Quicksand"/>
              <a:ea typeface="Quicksand"/>
              <a:cs typeface="Quicksand"/>
              <a:sym typeface="Quicksand"/>
            </a:endParaRPr>
          </a:p>
        </p:txBody>
      </p:sp>
      <p:pic>
        <p:nvPicPr>
          <p:cNvPr id="1203" name="Google Shape;1203;p134"/>
          <p:cNvPicPr preferRelativeResize="0"/>
          <p:nvPr/>
        </p:nvPicPr>
        <p:blipFill>
          <a:blip r:embed="rId3">
            <a:alphaModFix/>
          </a:blip>
          <a:stretch>
            <a:fillRect/>
          </a:stretch>
        </p:blipFill>
        <p:spPr>
          <a:xfrm>
            <a:off x="918325" y="2552550"/>
            <a:ext cx="1704975" cy="1590675"/>
          </a:xfrm>
          <a:prstGeom prst="rect">
            <a:avLst/>
          </a:prstGeom>
          <a:noFill/>
          <a:ln>
            <a:noFill/>
          </a:ln>
        </p:spPr>
      </p:pic>
      <p:sp>
        <p:nvSpPr>
          <p:cNvPr id="1204" name="Google Shape;1204;p134"/>
          <p:cNvSpPr txBox="1"/>
          <p:nvPr/>
        </p:nvSpPr>
        <p:spPr>
          <a:xfrm>
            <a:off x="3477100" y="1233400"/>
            <a:ext cx="5117400" cy="357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1. How many degrees is each angle he has drawn so far? Explain how you know.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2. Help Kiran find the exact placement of the numbers “1” and “2” on the clock.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457200" rtl="0" algn="l">
              <a:spcBef>
                <a:spcPts val="0"/>
              </a:spcBef>
              <a:spcAft>
                <a:spcPts val="0"/>
              </a:spcAft>
              <a:buNone/>
            </a:pPr>
            <a:r>
              <a:rPr lang="en" sz="1300">
                <a:latin typeface="Quicksand"/>
                <a:ea typeface="Quicksand"/>
                <a:cs typeface="Quicksand"/>
                <a:sym typeface="Quicksand"/>
              </a:rPr>
              <a:t>a. How many new lines does he need to draw? </a:t>
            </a:r>
            <a:endParaRPr sz="1300">
              <a:latin typeface="Quicksand"/>
              <a:ea typeface="Quicksand"/>
              <a:cs typeface="Quicksand"/>
              <a:sym typeface="Quicksand"/>
            </a:endParaRPr>
          </a:p>
          <a:p>
            <a:pPr indent="0" lvl="0" marL="457200" rtl="0" algn="l">
              <a:spcBef>
                <a:spcPts val="1000"/>
              </a:spcBef>
              <a:spcAft>
                <a:spcPts val="0"/>
              </a:spcAft>
              <a:buNone/>
            </a:pPr>
            <a:r>
              <a:rPr lang="en" sz="1300">
                <a:latin typeface="Quicksand"/>
                <a:ea typeface="Quicksand"/>
                <a:cs typeface="Quicksand"/>
                <a:sym typeface="Quicksand"/>
              </a:rPr>
              <a:t>b. What angles should be formed between the two lines he has already drawn and the new ones? </a:t>
            </a:r>
            <a:endParaRPr sz="1300">
              <a:latin typeface="Quicksand"/>
              <a:ea typeface="Quicksand"/>
              <a:cs typeface="Quicksand"/>
              <a:sym typeface="Quicksand"/>
            </a:endParaRPr>
          </a:p>
          <a:p>
            <a:pPr indent="0" lvl="0" marL="457200" rtl="0" algn="l">
              <a:spcBef>
                <a:spcPts val="1000"/>
              </a:spcBef>
              <a:spcAft>
                <a:spcPts val="0"/>
              </a:spcAft>
              <a:buNone/>
            </a:pPr>
            <a:r>
              <a:rPr lang="en" sz="1300">
                <a:latin typeface="Quicksand"/>
                <a:ea typeface="Quicksand"/>
                <a:cs typeface="Quicksand"/>
                <a:sym typeface="Quicksand"/>
              </a:rPr>
              <a:t>c. Draw the lines precisely and place the numbers “1” and “2” on the drawing.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3. Measure and draw as many lines as needed to complete the clock drawing so that all the numbers are precisely placed where they should be.</a:t>
            </a:r>
            <a:endParaRPr sz="1300">
              <a:latin typeface="Quicksand"/>
              <a:ea typeface="Quicksand"/>
              <a:cs typeface="Quicksand"/>
              <a:sym typeface="Quicksand"/>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8" name="Shape 1208"/>
        <p:cNvGrpSpPr/>
        <p:nvPr/>
      </p:nvGrpSpPr>
      <p:grpSpPr>
        <a:xfrm>
          <a:off x="0" y="0"/>
          <a:ext cx="0" cy="0"/>
          <a:chOff x="0" y="0"/>
          <a:chExt cx="0" cy="0"/>
        </a:xfrm>
      </p:grpSpPr>
      <p:sp>
        <p:nvSpPr>
          <p:cNvPr id="1209" name="Google Shape;1209;p135"/>
          <p:cNvSpPr txBox="1"/>
          <p:nvPr/>
        </p:nvSpPr>
        <p:spPr>
          <a:xfrm>
            <a:off x="918325" y="512625"/>
            <a:ext cx="6736200" cy="647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Tick Tock</a:t>
            </a:r>
            <a:endParaRPr sz="2800">
              <a:solidFill>
                <a:srgbClr val="595959"/>
              </a:solidFill>
              <a:latin typeface="Hepta Slab"/>
              <a:ea typeface="Hepta Slab"/>
              <a:cs typeface="Hepta Slab"/>
              <a:sym typeface="Hepta Slab"/>
            </a:endParaRPr>
          </a:p>
        </p:txBody>
      </p:sp>
      <p:sp>
        <p:nvSpPr>
          <p:cNvPr id="1210" name="Google Shape;1210;p1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11" name="Google Shape;1211;p135"/>
          <p:cNvSpPr txBox="1"/>
          <p:nvPr/>
        </p:nvSpPr>
        <p:spPr>
          <a:xfrm>
            <a:off x="642925" y="1233400"/>
            <a:ext cx="3477000" cy="278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1. What angles are formed by the hour and minute hands of the clock at these times?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457200" rtl="0" algn="l">
              <a:spcBef>
                <a:spcPts val="0"/>
              </a:spcBef>
              <a:spcAft>
                <a:spcPts val="0"/>
              </a:spcAft>
              <a:buNone/>
            </a:pPr>
            <a:r>
              <a:rPr lang="en" sz="1300">
                <a:latin typeface="Quicksand"/>
                <a:ea typeface="Quicksand"/>
                <a:cs typeface="Quicksand"/>
                <a:sym typeface="Quicksand"/>
              </a:rPr>
              <a:t>a. 6 o’clock </a:t>
            </a:r>
            <a:endParaRPr sz="1300">
              <a:latin typeface="Quicksand"/>
              <a:ea typeface="Quicksand"/>
              <a:cs typeface="Quicksand"/>
              <a:sym typeface="Quicksand"/>
            </a:endParaRPr>
          </a:p>
          <a:p>
            <a:pPr indent="0" lvl="0" marL="457200" rtl="0" algn="l">
              <a:spcBef>
                <a:spcPts val="0"/>
              </a:spcBef>
              <a:spcAft>
                <a:spcPts val="0"/>
              </a:spcAft>
              <a:buNone/>
            </a:pPr>
            <a:r>
              <a:rPr lang="en" sz="1300">
                <a:latin typeface="Quicksand"/>
                <a:ea typeface="Quicksand"/>
                <a:cs typeface="Quicksand"/>
                <a:sym typeface="Quicksand"/>
              </a:rPr>
              <a:t>b. 8 o’clock </a:t>
            </a:r>
            <a:endParaRPr sz="1300">
              <a:latin typeface="Quicksand"/>
              <a:ea typeface="Quicksand"/>
              <a:cs typeface="Quicksand"/>
              <a:sym typeface="Quicksand"/>
            </a:endParaRPr>
          </a:p>
          <a:p>
            <a:pPr indent="0" lvl="0" marL="457200" rtl="0" algn="l">
              <a:spcBef>
                <a:spcPts val="0"/>
              </a:spcBef>
              <a:spcAft>
                <a:spcPts val="0"/>
              </a:spcAft>
              <a:buNone/>
            </a:pPr>
            <a:r>
              <a:rPr lang="en" sz="1300">
                <a:latin typeface="Quicksand"/>
                <a:ea typeface="Quicksand"/>
                <a:cs typeface="Quicksand"/>
                <a:sym typeface="Quicksand"/>
              </a:rPr>
              <a:t>c. 9 o’clock </a:t>
            </a:r>
            <a:endParaRPr sz="1300">
              <a:latin typeface="Quicksand"/>
              <a:ea typeface="Quicksand"/>
              <a:cs typeface="Quicksand"/>
              <a:sym typeface="Quicksand"/>
            </a:endParaRPr>
          </a:p>
          <a:p>
            <a:pPr indent="0" lvl="0" marL="457200" rtl="0" algn="l">
              <a:spcBef>
                <a:spcPts val="0"/>
              </a:spcBef>
              <a:spcAft>
                <a:spcPts val="0"/>
              </a:spcAft>
              <a:buNone/>
            </a:pPr>
            <a:r>
              <a:rPr lang="en" sz="1300">
                <a:latin typeface="Quicksand"/>
                <a:ea typeface="Quicksand"/>
                <a:cs typeface="Quicksand"/>
                <a:sym typeface="Quicksand"/>
              </a:rPr>
              <a:t>d. 11 o’clock </a:t>
            </a:r>
            <a:endParaRPr sz="1300">
              <a:latin typeface="Quicksand"/>
              <a:ea typeface="Quicksand"/>
              <a:cs typeface="Quicksand"/>
              <a:sym typeface="Quicksand"/>
            </a:endParaRPr>
          </a:p>
          <a:p>
            <a:pPr indent="0" lvl="0" marL="457200" rtl="0" algn="l">
              <a:spcBef>
                <a:spcPts val="0"/>
              </a:spcBef>
              <a:spcAft>
                <a:spcPts val="0"/>
              </a:spcAft>
              <a:buNone/>
            </a:pPr>
            <a:r>
              <a:rPr lang="en" sz="1300">
                <a:latin typeface="Quicksand"/>
                <a:ea typeface="Quicksand"/>
                <a:cs typeface="Quicksand"/>
                <a:sym typeface="Quicksand"/>
              </a:rPr>
              <a:t>e. 12 o’clock</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2. How many degrees has the minute hand turned when it moves from 2:00 to 2:05? What about from 2:05 to 2:30? Explain how you know.</a:t>
            </a:r>
            <a:endParaRPr sz="1300">
              <a:latin typeface="Quicksand"/>
              <a:ea typeface="Quicksand"/>
              <a:cs typeface="Quicksand"/>
              <a:sym typeface="Quicksand"/>
            </a:endParaRPr>
          </a:p>
        </p:txBody>
      </p:sp>
      <p:sp>
        <p:nvSpPr>
          <p:cNvPr id="1212" name="Google Shape;1212;p135"/>
          <p:cNvSpPr txBox="1"/>
          <p:nvPr/>
        </p:nvSpPr>
        <p:spPr>
          <a:xfrm>
            <a:off x="4482375" y="1233400"/>
            <a:ext cx="3477000" cy="284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3. The minute hand of the clock is vertical at 7 p.m. Sometime later, it makes an angle that is 120 degree from where it was at 7 p.m. What time could it be?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4. How many degrees does the minute hand turn in: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457200" rtl="0" algn="l">
              <a:spcBef>
                <a:spcPts val="0"/>
              </a:spcBef>
              <a:spcAft>
                <a:spcPts val="0"/>
              </a:spcAft>
              <a:buNone/>
            </a:pPr>
            <a:r>
              <a:rPr lang="en" sz="1300">
                <a:latin typeface="Quicksand"/>
                <a:ea typeface="Quicksand"/>
                <a:cs typeface="Quicksand"/>
                <a:sym typeface="Quicksand"/>
              </a:rPr>
              <a:t>a. 10 minutes? </a:t>
            </a:r>
            <a:endParaRPr sz="1300">
              <a:latin typeface="Quicksand"/>
              <a:ea typeface="Quicksand"/>
              <a:cs typeface="Quicksand"/>
              <a:sym typeface="Quicksand"/>
            </a:endParaRPr>
          </a:p>
          <a:p>
            <a:pPr indent="0" lvl="0" marL="457200" rtl="0" algn="l">
              <a:spcBef>
                <a:spcPts val="1000"/>
              </a:spcBef>
              <a:spcAft>
                <a:spcPts val="0"/>
              </a:spcAft>
              <a:buNone/>
            </a:pPr>
            <a:r>
              <a:rPr lang="en" sz="1300">
                <a:latin typeface="Quicksand"/>
                <a:ea typeface="Quicksand"/>
                <a:cs typeface="Quicksand"/>
                <a:sym typeface="Quicksand"/>
              </a:rPr>
              <a:t>b. 1 minute? </a:t>
            </a:r>
            <a:endParaRPr sz="1300">
              <a:latin typeface="Quicksand"/>
              <a:ea typeface="Quicksand"/>
              <a:cs typeface="Quicksand"/>
              <a:sym typeface="Quicksand"/>
            </a:endParaRPr>
          </a:p>
          <a:p>
            <a:pPr indent="0" lvl="0" marL="457200" rtl="0" algn="l">
              <a:spcBef>
                <a:spcPts val="1000"/>
              </a:spcBef>
              <a:spcAft>
                <a:spcPts val="1000"/>
              </a:spcAft>
              <a:buNone/>
            </a:pPr>
            <a:r>
              <a:rPr lang="en" sz="1300">
                <a:latin typeface="Quicksand"/>
                <a:ea typeface="Quicksand"/>
                <a:cs typeface="Quicksand"/>
                <a:sym typeface="Quicksand"/>
              </a:rPr>
              <a:t>c. 4 minutes?</a:t>
            </a:r>
            <a:endParaRPr sz="1300">
              <a:latin typeface="Quicksand"/>
              <a:ea typeface="Quicksand"/>
              <a:cs typeface="Quicksand"/>
              <a:sym typeface="Quicksand"/>
            </a:endParaRPr>
          </a:p>
        </p:txBody>
      </p:sp>
      <p:pic>
        <p:nvPicPr>
          <p:cNvPr id="1213" name="Google Shape;1213;p135"/>
          <p:cNvPicPr preferRelativeResize="0"/>
          <p:nvPr/>
        </p:nvPicPr>
        <p:blipFill>
          <a:blip r:embed="rId3">
            <a:alphaModFix/>
          </a:blip>
          <a:stretch>
            <a:fillRect/>
          </a:stretch>
        </p:blipFill>
        <p:spPr>
          <a:xfrm rot="853424">
            <a:off x="6978325" y="3078351"/>
            <a:ext cx="1301125" cy="1330425"/>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7" name="Shape 1217"/>
        <p:cNvGrpSpPr/>
        <p:nvPr/>
      </p:nvGrpSpPr>
      <p:grpSpPr>
        <a:xfrm>
          <a:off x="0" y="0"/>
          <a:ext cx="0" cy="0"/>
          <a:chOff x="0" y="0"/>
          <a:chExt cx="0" cy="0"/>
        </a:xfrm>
      </p:grpSpPr>
      <p:sp>
        <p:nvSpPr>
          <p:cNvPr id="1218" name="Google Shape;1218;p13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219" name="Google Shape;1219;p136"/>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Quicksand"/>
                <a:ea typeface="Quicksand"/>
                <a:cs typeface="Quicksand"/>
                <a:sym typeface="Quicksand"/>
              </a:rPr>
              <a:t>Today we learned about angle measurements on a clock. We looked at the angles formed by the two hands, and we also thought about the number of degrees that a minute hand turns over time.</a:t>
            </a:r>
            <a:endParaRPr sz="2100">
              <a:latin typeface="Quicksand"/>
              <a:ea typeface="Quicksand"/>
              <a:cs typeface="Quicksand"/>
              <a:sym typeface="Quicksand"/>
            </a:endParaRPr>
          </a:p>
        </p:txBody>
      </p:sp>
      <p:sp>
        <p:nvSpPr>
          <p:cNvPr id="1220" name="Google Shape;1220;p136"/>
          <p:cNvSpPr/>
          <p:nvPr/>
        </p:nvSpPr>
        <p:spPr>
          <a:xfrm flipH="1">
            <a:off x="767583" y="2217474"/>
            <a:ext cx="3332367" cy="208625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136"/>
          <p:cNvSpPr txBox="1"/>
          <p:nvPr/>
        </p:nvSpPr>
        <p:spPr>
          <a:xfrm>
            <a:off x="1194461" y="2603927"/>
            <a:ext cx="2478600" cy="40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latin typeface="Quicksand"/>
                <a:ea typeface="Quicksand"/>
                <a:cs typeface="Quicksand"/>
                <a:sym typeface="Quicksand"/>
              </a:rPr>
              <a:t>Which is more useful for finding the size of angles on a clock: thinking in terms of number of minutes, the number of 5 minutes, or the numbers 1–12?</a:t>
            </a:r>
            <a:endParaRPr sz="1100">
              <a:latin typeface="Quicksand"/>
              <a:ea typeface="Quicksand"/>
              <a:cs typeface="Quicksand"/>
              <a:sym typeface="Quicksand"/>
            </a:endParaRPr>
          </a:p>
        </p:txBody>
      </p:sp>
      <p:pic>
        <p:nvPicPr>
          <p:cNvPr id="1222" name="Google Shape;1222;p136"/>
          <p:cNvPicPr preferRelativeResize="0"/>
          <p:nvPr/>
        </p:nvPicPr>
        <p:blipFill rotWithShape="1">
          <a:blip r:embed="rId3">
            <a:alphaModFix/>
          </a:blip>
          <a:srcRect b="0" l="21370" r="22481" t="0"/>
          <a:stretch/>
        </p:blipFill>
        <p:spPr>
          <a:xfrm>
            <a:off x="4575176" y="3268925"/>
            <a:ext cx="1369047" cy="1533525"/>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6" name="Shape 1226"/>
        <p:cNvGrpSpPr/>
        <p:nvPr/>
      </p:nvGrpSpPr>
      <p:grpSpPr>
        <a:xfrm>
          <a:off x="0" y="0"/>
          <a:ext cx="0" cy="0"/>
          <a:chOff x="0" y="0"/>
          <a:chExt cx="0" cy="0"/>
        </a:xfrm>
      </p:grpSpPr>
      <p:sp>
        <p:nvSpPr>
          <p:cNvPr id="1227" name="Google Shape;1227;p13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228" name="Google Shape;1228;p137"/>
          <p:cNvSpPr/>
          <p:nvPr/>
        </p:nvSpPr>
        <p:spPr>
          <a:xfrm flipH="1">
            <a:off x="564179" y="2217475"/>
            <a:ext cx="3535771" cy="20993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137"/>
          <p:cNvSpPr txBox="1"/>
          <p:nvPr/>
        </p:nvSpPr>
        <p:spPr>
          <a:xfrm>
            <a:off x="1194461" y="2603927"/>
            <a:ext cx="2478600" cy="40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latin typeface="Quicksand"/>
                <a:ea typeface="Quicksand"/>
                <a:cs typeface="Quicksand"/>
                <a:sym typeface="Quicksand"/>
              </a:rPr>
              <a:t>Does the minute hand on a square clock or an oval clock turn the same number of degrees every minute as it does on a round clock? Explain or show you how you know</a:t>
            </a:r>
            <a:endParaRPr sz="1100">
              <a:latin typeface="Quicksand"/>
              <a:ea typeface="Quicksand"/>
              <a:cs typeface="Quicksand"/>
              <a:sym typeface="Quicksand"/>
            </a:endParaRPr>
          </a:p>
        </p:txBody>
      </p:sp>
      <p:pic>
        <p:nvPicPr>
          <p:cNvPr id="1230" name="Google Shape;1230;p137"/>
          <p:cNvPicPr preferRelativeResize="0"/>
          <p:nvPr/>
        </p:nvPicPr>
        <p:blipFill rotWithShape="1">
          <a:blip r:embed="rId3">
            <a:alphaModFix/>
          </a:blip>
          <a:srcRect b="0" l="21370" r="22481" t="0"/>
          <a:stretch/>
        </p:blipFill>
        <p:spPr>
          <a:xfrm>
            <a:off x="4575176" y="3268925"/>
            <a:ext cx="1369047" cy="1533525"/>
          </a:xfrm>
          <a:prstGeom prst="rect">
            <a:avLst/>
          </a:prstGeom>
          <a:noFill/>
          <a:ln>
            <a:noFill/>
          </a:ln>
        </p:spPr>
      </p:pic>
      <p:pic>
        <p:nvPicPr>
          <p:cNvPr id="1231" name="Google Shape;1231;p137"/>
          <p:cNvPicPr preferRelativeResize="0"/>
          <p:nvPr/>
        </p:nvPicPr>
        <p:blipFill>
          <a:blip r:embed="rId4">
            <a:alphaModFix/>
          </a:blip>
          <a:stretch>
            <a:fillRect/>
          </a:stretch>
        </p:blipFill>
        <p:spPr>
          <a:xfrm>
            <a:off x="2606050" y="579375"/>
            <a:ext cx="4064260" cy="1533525"/>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235" name="Shape 1235"/>
        <p:cNvGrpSpPr/>
        <p:nvPr/>
      </p:nvGrpSpPr>
      <p:grpSpPr>
        <a:xfrm>
          <a:off x="0" y="0"/>
          <a:ext cx="0" cy="0"/>
          <a:chOff x="0" y="0"/>
          <a:chExt cx="0" cy="0"/>
        </a:xfrm>
      </p:grpSpPr>
      <p:sp>
        <p:nvSpPr>
          <p:cNvPr id="1236" name="Google Shape;1236;p138"/>
          <p:cNvSpPr txBox="1"/>
          <p:nvPr>
            <p:ph type="ctrTitle"/>
          </p:nvPr>
        </p:nvSpPr>
        <p:spPr>
          <a:xfrm>
            <a:off x="1274875" y="1893825"/>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Reasoning About Angles (Part 2)</a:t>
            </a:r>
            <a:endParaRPr sz="3500">
              <a:latin typeface="Hepta Slab"/>
              <a:ea typeface="Hepta Slab"/>
              <a:cs typeface="Hepta Slab"/>
              <a:sym typeface="Hepta Slab"/>
            </a:endParaRPr>
          </a:p>
        </p:txBody>
      </p:sp>
      <p:sp>
        <p:nvSpPr>
          <p:cNvPr id="1237" name="Google Shape;1237;p138"/>
          <p:cNvSpPr txBox="1"/>
          <p:nvPr/>
        </p:nvSpPr>
        <p:spPr>
          <a:xfrm>
            <a:off x="2277075" y="2750575"/>
            <a:ext cx="66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figure out a bunch of missing angle measurements.</a:t>
            </a:r>
            <a:endParaRPr>
              <a:latin typeface="Quicksand"/>
              <a:ea typeface="Quicksand"/>
              <a:cs typeface="Quicksand"/>
              <a:sym typeface="Quicksand"/>
            </a:endParaRPr>
          </a:p>
        </p:txBody>
      </p:sp>
      <p:sp>
        <p:nvSpPr>
          <p:cNvPr id="1238" name="Google Shape;1238;p138"/>
          <p:cNvSpPr/>
          <p:nvPr/>
        </p:nvSpPr>
        <p:spPr>
          <a:xfrm>
            <a:off x="1815127" y="2750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13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4.G.A.1, 4.MD.C.7</a:t>
            </a:r>
            <a:endParaRPr sz="1100">
              <a:latin typeface="Quicksand"/>
              <a:ea typeface="Quicksand"/>
              <a:cs typeface="Quicksand"/>
              <a:sym typeface="Quicksand"/>
            </a:endParaRPr>
          </a:p>
        </p:txBody>
      </p:sp>
      <p:sp>
        <p:nvSpPr>
          <p:cNvPr id="1240" name="Google Shape;1240;p138"/>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4" name="Shape 1244"/>
        <p:cNvGrpSpPr/>
        <p:nvPr/>
      </p:nvGrpSpPr>
      <p:grpSpPr>
        <a:xfrm>
          <a:off x="0" y="0"/>
          <a:ext cx="0" cy="0"/>
          <a:chOff x="0" y="0"/>
          <a:chExt cx="0" cy="0"/>
        </a:xfrm>
      </p:grpSpPr>
      <p:sp>
        <p:nvSpPr>
          <p:cNvPr id="1245" name="Google Shape;1245;p139"/>
          <p:cNvSpPr txBox="1"/>
          <p:nvPr>
            <p:ph type="ctrTitle"/>
          </p:nvPr>
        </p:nvSpPr>
        <p:spPr>
          <a:xfrm>
            <a:off x="685800" y="87109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Do You See: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Obtuse Angles</a:t>
            </a:r>
            <a:endParaRPr b="0" sz="3000">
              <a:solidFill>
                <a:srgbClr val="595959"/>
              </a:solidFill>
              <a:latin typeface="Hepta Slab"/>
              <a:ea typeface="Hepta Slab"/>
              <a:cs typeface="Hepta Slab"/>
              <a:sym typeface="Hepta Slab"/>
            </a:endParaRPr>
          </a:p>
        </p:txBody>
      </p:sp>
      <p:sp>
        <p:nvSpPr>
          <p:cNvPr id="1246" name="Google Shape;1246;p13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47" name="Google Shape;1247;p139"/>
          <p:cNvSpPr/>
          <p:nvPr/>
        </p:nvSpPr>
        <p:spPr>
          <a:xfrm rot="-685883">
            <a:off x="340869" y="16777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139"/>
          <p:cNvSpPr txBox="1"/>
          <p:nvPr/>
        </p:nvSpPr>
        <p:spPr>
          <a:xfrm rot="-751316">
            <a:off x="720824" y="18142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How many obtuse angles do you see in the folded paper heart?</a:t>
            </a:r>
            <a:endParaRPr b="1" sz="1600">
              <a:solidFill>
                <a:srgbClr val="434343"/>
              </a:solidFill>
              <a:latin typeface="Caveat Brush"/>
              <a:ea typeface="Caveat Brush"/>
              <a:cs typeface="Caveat Brush"/>
              <a:sym typeface="Caveat Brush"/>
            </a:endParaRPr>
          </a:p>
        </p:txBody>
      </p:sp>
      <p:pic>
        <p:nvPicPr>
          <p:cNvPr id="1249" name="Google Shape;1249;p139"/>
          <p:cNvPicPr preferRelativeResize="0"/>
          <p:nvPr/>
        </p:nvPicPr>
        <p:blipFill>
          <a:blip r:embed="rId3">
            <a:alphaModFix/>
          </a:blip>
          <a:stretch>
            <a:fillRect/>
          </a:stretch>
        </p:blipFill>
        <p:spPr>
          <a:xfrm>
            <a:off x="3699847" y="1796627"/>
            <a:ext cx="3477450" cy="2563750"/>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3" name="Shape 1253"/>
        <p:cNvGrpSpPr/>
        <p:nvPr/>
      </p:nvGrpSpPr>
      <p:grpSpPr>
        <a:xfrm>
          <a:off x="0" y="0"/>
          <a:ext cx="0" cy="0"/>
          <a:chOff x="0" y="0"/>
          <a:chExt cx="0" cy="0"/>
        </a:xfrm>
      </p:grpSpPr>
      <p:sp>
        <p:nvSpPr>
          <p:cNvPr id="1254" name="Google Shape;1254;p140"/>
          <p:cNvSpPr txBox="1"/>
          <p:nvPr/>
        </p:nvSpPr>
        <p:spPr>
          <a:xfrm>
            <a:off x="288950" y="427650"/>
            <a:ext cx="7998300" cy="6036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Shaded and Unshaded Angles</a:t>
            </a:r>
            <a:endParaRPr sz="2900">
              <a:solidFill>
                <a:srgbClr val="595959"/>
              </a:solidFill>
              <a:latin typeface="Hepta Slab"/>
              <a:ea typeface="Hepta Slab"/>
              <a:cs typeface="Hepta Slab"/>
              <a:sym typeface="Hepta Slab"/>
            </a:endParaRPr>
          </a:p>
        </p:txBody>
      </p:sp>
      <p:sp>
        <p:nvSpPr>
          <p:cNvPr id="1255" name="Google Shape;1255;p1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56" name="Google Shape;1256;p140"/>
          <p:cNvSpPr txBox="1"/>
          <p:nvPr/>
        </p:nvSpPr>
        <p:spPr>
          <a:xfrm>
            <a:off x="448850" y="1108750"/>
            <a:ext cx="80538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Find the measurement of each shaded angle. Show how you know.</a:t>
            </a:r>
            <a:endParaRPr sz="1600">
              <a:latin typeface="Quicksand"/>
              <a:ea typeface="Quicksand"/>
              <a:cs typeface="Quicksand"/>
              <a:sym typeface="Quicksand"/>
            </a:endParaRPr>
          </a:p>
        </p:txBody>
      </p:sp>
      <p:pic>
        <p:nvPicPr>
          <p:cNvPr id="1257" name="Google Shape;1257;p140"/>
          <p:cNvPicPr preferRelativeResize="0"/>
          <p:nvPr/>
        </p:nvPicPr>
        <p:blipFill>
          <a:blip r:embed="rId3">
            <a:alphaModFix/>
          </a:blip>
          <a:stretch>
            <a:fillRect/>
          </a:stretch>
        </p:blipFill>
        <p:spPr>
          <a:xfrm>
            <a:off x="1700725" y="1617350"/>
            <a:ext cx="5305900" cy="2830725"/>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1" name="Shape 1261"/>
        <p:cNvGrpSpPr/>
        <p:nvPr/>
      </p:nvGrpSpPr>
      <p:grpSpPr>
        <a:xfrm>
          <a:off x="0" y="0"/>
          <a:ext cx="0" cy="0"/>
          <a:chOff x="0" y="0"/>
          <a:chExt cx="0" cy="0"/>
        </a:xfrm>
      </p:grpSpPr>
      <p:sp>
        <p:nvSpPr>
          <p:cNvPr id="1262" name="Google Shape;1262;p141"/>
          <p:cNvSpPr txBox="1"/>
          <p:nvPr/>
        </p:nvSpPr>
        <p:spPr>
          <a:xfrm>
            <a:off x="288950" y="427650"/>
            <a:ext cx="7998300" cy="6036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A Whole Bunch of Angles</a:t>
            </a:r>
            <a:endParaRPr sz="2900">
              <a:solidFill>
                <a:srgbClr val="595959"/>
              </a:solidFill>
              <a:latin typeface="Hepta Slab"/>
              <a:ea typeface="Hepta Slab"/>
              <a:cs typeface="Hepta Slab"/>
              <a:sym typeface="Hepta Slab"/>
            </a:endParaRPr>
          </a:p>
        </p:txBody>
      </p:sp>
      <p:sp>
        <p:nvSpPr>
          <p:cNvPr id="1263" name="Google Shape;1263;p1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64" name="Google Shape;1264;p141"/>
          <p:cNvSpPr txBox="1"/>
          <p:nvPr/>
        </p:nvSpPr>
        <p:spPr>
          <a:xfrm>
            <a:off x="448850" y="1213100"/>
            <a:ext cx="3687900" cy="3186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Quicksand"/>
                <a:ea typeface="Quicksand"/>
                <a:cs typeface="Quicksand"/>
                <a:sym typeface="Quicksand"/>
              </a:rPr>
              <a:t>Your teacher will give you either a problem card or a data card. Do not show or read your card to your partner.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rPr lang="en" sz="1500">
                <a:latin typeface="Quicksand"/>
                <a:ea typeface="Quicksand"/>
                <a:cs typeface="Quicksand"/>
                <a:sym typeface="Quicksand"/>
              </a:rPr>
              <a:t>Pause here so your teacher can review your work. Ask your teacher for a new set of cards and repeat the activity, trading roles with your partner.</a:t>
            </a:r>
            <a:endParaRPr sz="1500">
              <a:latin typeface="Quicksand"/>
              <a:ea typeface="Quicksand"/>
              <a:cs typeface="Quicksand"/>
              <a:sym typeface="Quicksand"/>
            </a:endParaRPr>
          </a:p>
        </p:txBody>
      </p:sp>
      <p:pic>
        <p:nvPicPr>
          <p:cNvPr id="1265" name="Google Shape;1265;p141"/>
          <p:cNvPicPr preferRelativeResize="0"/>
          <p:nvPr/>
        </p:nvPicPr>
        <p:blipFill>
          <a:blip r:embed="rId3">
            <a:alphaModFix/>
          </a:blip>
          <a:stretch>
            <a:fillRect/>
          </a:stretch>
        </p:blipFill>
        <p:spPr>
          <a:xfrm>
            <a:off x="4262900" y="1213100"/>
            <a:ext cx="4198150" cy="3261225"/>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9" name="Shape 1269"/>
        <p:cNvGrpSpPr/>
        <p:nvPr/>
      </p:nvGrpSpPr>
      <p:grpSpPr>
        <a:xfrm>
          <a:off x="0" y="0"/>
          <a:ext cx="0" cy="0"/>
          <a:chOff x="0" y="0"/>
          <a:chExt cx="0" cy="0"/>
        </a:xfrm>
      </p:grpSpPr>
      <p:sp>
        <p:nvSpPr>
          <p:cNvPr id="1270" name="Google Shape;1270;p14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271" name="Google Shape;1271;p142"/>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Today we solved some angle problems that required multiple steps, all without measuring the angles with a protractor.</a:t>
            </a:r>
            <a:endParaRPr sz="1900">
              <a:latin typeface="Quicksand"/>
              <a:ea typeface="Quicksand"/>
              <a:cs typeface="Quicksand"/>
              <a:sym typeface="Quicksand"/>
            </a:endParaRPr>
          </a:p>
        </p:txBody>
      </p:sp>
      <p:sp>
        <p:nvSpPr>
          <p:cNvPr id="1272" name="Google Shape;1272;p142"/>
          <p:cNvSpPr/>
          <p:nvPr/>
        </p:nvSpPr>
        <p:spPr>
          <a:xfrm flipH="1">
            <a:off x="103144" y="2862375"/>
            <a:ext cx="3360619" cy="135970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142"/>
          <p:cNvSpPr txBox="1"/>
          <p:nvPr/>
        </p:nvSpPr>
        <p:spPr>
          <a:xfrm>
            <a:off x="586150" y="3144250"/>
            <a:ext cx="2497200" cy="57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equations can we write to help us find the value of p ? What about d?</a:t>
            </a:r>
            <a:endParaRPr b="1" sz="1200">
              <a:latin typeface="Quicksand"/>
              <a:ea typeface="Quicksand"/>
              <a:cs typeface="Quicksand"/>
              <a:sym typeface="Quicksand"/>
            </a:endParaRPr>
          </a:p>
        </p:txBody>
      </p:sp>
      <p:pic>
        <p:nvPicPr>
          <p:cNvPr id="1274" name="Google Shape;1274;p142"/>
          <p:cNvPicPr preferRelativeResize="0"/>
          <p:nvPr/>
        </p:nvPicPr>
        <p:blipFill rotWithShape="1">
          <a:blip r:embed="rId3">
            <a:alphaModFix/>
          </a:blip>
          <a:srcRect b="0" l="21370" r="22481" t="0"/>
          <a:stretch/>
        </p:blipFill>
        <p:spPr>
          <a:xfrm>
            <a:off x="3521912" y="3144251"/>
            <a:ext cx="1466178" cy="1642350"/>
          </a:xfrm>
          <a:prstGeom prst="rect">
            <a:avLst/>
          </a:prstGeom>
          <a:noFill/>
          <a:ln>
            <a:noFill/>
          </a:ln>
        </p:spPr>
      </p:pic>
      <p:sp>
        <p:nvSpPr>
          <p:cNvPr id="1275" name="Google Shape;1275;p142"/>
          <p:cNvSpPr/>
          <p:nvPr/>
        </p:nvSpPr>
        <p:spPr>
          <a:xfrm>
            <a:off x="4871550" y="2138750"/>
            <a:ext cx="3893389" cy="23880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142"/>
          <p:cNvSpPr txBox="1"/>
          <p:nvPr/>
        </p:nvSpPr>
        <p:spPr>
          <a:xfrm flipH="1">
            <a:off x="5357788" y="2495685"/>
            <a:ext cx="2652300" cy="79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Earlier in the unit, we relied on the number of degrees in a full turn, , to find other angle measurements. Did you still rely on when solving these problems? Why or why not?</a:t>
            </a:r>
            <a:endParaRPr b="1" sz="1300">
              <a:latin typeface="Quicksand"/>
              <a:ea typeface="Quicksand"/>
              <a:cs typeface="Quicksand"/>
              <a:sym typeface="Quicksand"/>
            </a:endParaRPr>
          </a:p>
        </p:txBody>
      </p:sp>
      <p:pic>
        <p:nvPicPr>
          <p:cNvPr id="1277" name="Google Shape;1277;p142"/>
          <p:cNvPicPr preferRelativeResize="0"/>
          <p:nvPr/>
        </p:nvPicPr>
        <p:blipFill>
          <a:blip r:embed="rId4">
            <a:alphaModFix/>
          </a:blip>
          <a:stretch>
            <a:fillRect/>
          </a:stretch>
        </p:blipFill>
        <p:spPr>
          <a:xfrm>
            <a:off x="1464425" y="1462250"/>
            <a:ext cx="3893369" cy="1033425"/>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1" name="Shape 1281"/>
        <p:cNvGrpSpPr/>
        <p:nvPr/>
      </p:nvGrpSpPr>
      <p:grpSpPr>
        <a:xfrm>
          <a:off x="0" y="0"/>
          <a:ext cx="0" cy="0"/>
          <a:chOff x="0" y="0"/>
          <a:chExt cx="0" cy="0"/>
        </a:xfrm>
      </p:grpSpPr>
      <p:sp>
        <p:nvSpPr>
          <p:cNvPr id="1282" name="Google Shape;1282;p143"/>
          <p:cNvSpPr txBox="1"/>
          <p:nvPr/>
        </p:nvSpPr>
        <p:spPr>
          <a:xfrm>
            <a:off x="1368600" y="3145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283" name="Google Shape;1283;p143"/>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143"/>
          <p:cNvSpPr txBox="1"/>
          <p:nvPr/>
        </p:nvSpPr>
        <p:spPr>
          <a:xfrm>
            <a:off x="556700" y="1050988"/>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Earlier in the unit, we learned that a right angle measures exactly 90 degrees . In this section, we learned other ways to name angles based on their measurements.</a:t>
            </a:r>
            <a:endParaRPr sz="1600">
              <a:latin typeface="Quicksand"/>
              <a:ea typeface="Quicksand"/>
              <a:cs typeface="Quicksand"/>
              <a:sym typeface="Quicksand"/>
            </a:endParaRPr>
          </a:p>
        </p:txBody>
      </p:sp>
      <p:pic>
        <p:nvPicPr>
          <p:cNvPr id="1285" name="Google Shape;1285;p143"/>
          <p:cNvPicPr preferRelativeResize="0"/>
          <p:nvPr/>
        </p:nvPicPr>
        <p:blipFill>
          <a:blip r:embed="rId3">
            <a:alphaModFix/>
          </a:blip>
          <a:stretch>
            <a:fillRect/>
          </a:stretch>
        </p:blipFill>
        <p:spPr>
          <a:xfrm>
            <a:off x="1779425" y="1874302"/>
            <a:ext cx="5290900" cy="2600025"/>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9" name="Shape 1289"/>
        <p:cNvGrpSpPr/>
        <p:nvPr/>
      </p:nvGrpSpPr>
      <p:grpSpPr>
        <a:xfrm>
          <a:off x="0" y="0"/>
          <a:ext cx="0" cy="0"/>
          <a:chOff x="0" y="0"/>
          <a:chExt cx="0" cy="0"/>
        </a:xfrm>
      </p:grpSpPr>
      <p:sp>
        <p:nvSpPr>
          <p:cNvPr id="1290" name="Google Shape;1290;p144"/>
          <p:cNvSpPr txBox="1"/>
          <p:nvPr/>
        </p:nvSpPr>
        <p:spPr>
          <a:xfrm>
            <a:off x="1368600" y="3145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291" name="Google Shape;1291;p144"/>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144"/>
          <p:cNvSpPr txBox="1"/>
          <p:nvPr/>
        </p:nvSpPr>
        <p:spPr>
          <a:xfrm>
            <a:off x="556700" y="1050988"/>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We also solved problems about angles. For example, if two angles make a right angle or a straight angle, we can use the size of one angle to find the other.</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Another example: Knowing that a full turn measures 360 degrees , we reasoned that the long hand of a clock makes:</a:t>
            </a:r>
            <a:endParaRPr sz="1600">
              <a:latin typeface="Quicksand"/>
              <a:ea typeface="Quicksand"/>
              <a:cs typeface="Quicksand"/>
              <a:sym typeface="Quicksand"/>
            </a:endParaRPr>
          </a:p>
        </p:txBody>
      </p:sp>
      <p:pic>
        <p:nvPicPr>
          <p:cNvPr id="1293" name="Google Shape;1293;p144"/>
          <p:cNvPicPr preferRelativeResize="0"/>
          <p:nvPr/>
        </p:nvPicPr>
        <p:blipFill>
          <a:blip r:embed="rId3">
            <a:alphaModFix/>
          </a:blip>
          <a:stretch>
            <a:fillRect/>
          </a:stretch>
        </p:blipFill>
        <p:spPr>
          <a:xfrm>
            <a:off x="2199325" y="1787488"/>
            <a:ext cx="4248150" cy="1038225"/>
          </a:xfrm>
          <a:prstGeom prst="rect">
            <a:avLst/>
          </a:prstGeom>
          <a:noFill/>
          <a:ln>
            <a:noFill/>
          </a:ln>
        </p:spPr>
      </p:pic>
      <p:pic>
        <p:nvPicPr>
          <p:cNvPr id="1294" name="Google Shape;1294;p144"/>
          <p:cNvPicPr preferRelativeResize="0"/>
          <p:nvPr/>
        </p:nvPicPr>
        <p:blipFill>
          <a:blip r:embed="rId4">
            <a:alphaModFix/>
          </a:blip>
          <a:stretch>
            <a:fillRect/>
          </a:stretch>
        </p:blipFill>
        <p:spPr>
          <a:xfrm>
            <a:off x="3795325" y="3562222"/>
            <a:ext cx="1553350" cy="906100"/>
          </a:xfrm>
          <a:prstGeom prst="rect">
            <a:avLst/>
          </a:prstGeom>
          <a:noFill/>
          <a:ln>
            <a:noFill/>
          </a:ln>
        </p:spPr>
      </p:pic>
      <p:pic>
        <p:nvPicPr>
          <p:cNvPr id="1295" name="Google Shape;1295;p144"/>
          <p:cNvPicPr preferRelativeResize="0"/>
          <p:nvPr/>
        </p:nvPicPr>
        <p:blipFill>
          <a:blip r:embed="rId5">
            <a:alphaModFix/>
          </a:blip>
          <a:stretch>
            <a:fillRect/>
          </a:stretch>
        </p:blipFill>
        <p:spPr>
          <a:xfrm>
            <a:off x="5891325" y="3496160"/>
            <a:ext cx="1015323" cy="1038225"/>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299" name="Shape 1299"/>
        <p:cNvGrpSpPr/>
        <p:nvPr/>
      </p:nvGrpSpPr>
      <p:grpSpPr>
        <a:xfrm>
          <a:off x="0" y="0"/>
          <a:ext cx="0" cy="0"/>
          <a:chOff x="0" y="0"/>
          <a:chExt cx="0" cy="0"/>
        </a:xfrm>
      </p:grpSpPr>
      <p:sp>
        <p:nvSpPr>
          <p:cNvPr id="1300" name="Google Shape;1300;p145"/>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Guess the Figure </a:t>
            </a:r>
            <a:endParaRPr sz="3500">
              <a:latin typeface="Hepta Slab"/>
              <a:ea typeface="Hepta Slab"/>
              <a:cs typeface="Hepta Slab"/>
              <a:sym typeface="Hepta Slab"/>
            </a:endParaRPr>
          </a:p>
        </p:txBody>
      </p:sp>
      <p:sp>
        <p:nvSpPr>
          <p:cNvPr id="1301" name="Google Shape;1301;p145"/>
          <p:cNvSpPr txBox="1"/>
          <p:nvPr/>
        </p:nvSpPr>
        <p:spPr>
          <a:xfrm>
            <a:off x="2304600" y="2750575"/>
            <a:ext cx="841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draw and identify all kinds of two-dimensional figures.</a:t>
            </a:r>
            <a:endParaRPr>
              <a:latin typeface="Quicksand"/>
              <a:ea typeface="Quicksand"/>
              <a:cs typeface="Quicksand"/>
              <a:sym typeface="Quicksand"/>
            </a:endParaRPr>
          </a:p>
        </p:txBody>
      </p:sp>
      <p:sp>
        <p:nvSpPr>
          <p:cNvPr id="1302" name="Google Shape;1302;p145"/>
          <p:cNvSpPr/>
          <p:nvPr/>
        </p:nvSpPr>
        <p:spPr>
          <a:xfrm>
            <a:off x="1807277" y="2750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14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4.G.A.1, 4.G.A.2</a:t>
            </a:r>
            <a:endParaRPr sz="1100">
              <a:latin typeface="Quicksand"/>
              <a:ea typeface="Quicksand"/>
              <a:cs typeface="Quicksand"/>
              <a:sym typeface="Quicksand"/>
            </a:endParaRPr>
          </a:p>
        </p:txBody>
      </p:sp>
      <p:sp>
        <p:nvSpPr>
          <p:cNvPr id="1304" name="Google Shape;1304;p145"/>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8" name="Shape 1308"/>
        <p:cNvGrpSpPr/>
        <p:nvPr/>
      </p:nvGrpSpPr>
      <p:grpSpPr>
        <a:xfrm>
          <a:off x="0" y="0"/>
          <a:ext cx="0" cy="0"/>
          <a:chOff x="0" y="0"/>
          <a:chExt cx="0" cy="0"/>
        </a:xfrm>
      </p:grpSpPr>
      <p:sp>
        <p:nvSpPr>
          <p:cNvPr id="1309" name="Google Shape;1309;p146"/>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Two Figures</a:t>
            </a:r>
            <a:endParaRPr b="0" sz="3000">
              <a:solidFill>
                <a:srgbClr val="595959"/>
              </a:solidFill>
              <a:latin typeface="Hepta Slab"/>
              <a:ea typeface="Hepta Slab"/>
              <a:cs typeface="Hepta Slab"/>
              <a:sym typeface="Hepta Slab"/>
            </a:endParaRPr>
          </a:p>
        </p:txBody>
      </p:sp>
      <p:sp>
        <p:nvSpPr>
          <p:cNvPr id="1310" name="Google Shape;1310;p14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11" name="Google Shape;1311;p146"/>
          <p:cNvSpPr/>
          <p:nvPr/>
        </p:nvSpPr>
        <p:spPr>
          <a:xfrm rot="-685960">
            <a:off x="540196" y="1256860"/>
            <a:ext cx="2639843" cy="721241"/>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146"/>
          <p:cNvSpPr txBox="1"/>
          <p:nvPr/>
        </p:nvSpPr>
        <p:spPr>
          <a:xfrm rot="-751316">
            <a:off x="747074" y="13778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notice?</a:t>
            </a:r>
            <a:endParaRPr b="1" sz="1600">
              <a:solidFill>
                <a:srgbClr val="434343"/>
              </a:solidFill>
              <a:latin typeface="Caveat Brush"/>
              <a:ea typeface="Caveat Brush"/>
              <a:cs typeface="Caveat Brush"/>
              <a:sym typeface="Caveat Brush"/>
            </a:endParaRPr>
          </a:p>
        </p:txBody>
      </p:sp>
      <p:sp>
        <p:nvSpPr>
          <p:cNvPr id="1313" name="Google Shape;1313;p146"/>
          <p:cNvSpPr/>
          <p:nvPr/>
        </p:nvSpPr>
        <p:spPr>
          <a:xfrm flipH="1" rot="685971">
            <a:off x="6107321" y="2645304"/>
            <a:ext cx="2556985" cy="81117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146"/>
          <p:cNvSpPr txBox="1"/>
          <p:nvPr/>
        </p:nvSpPr>
        <p:spPr>
          <a:xfrm flipH="1" rot="751316">
            <a:off x="6320425" y="2763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wonder?</a:t>
            </a:r>
            <a:endParaRPr b="1" sz="1600">
              <a:solidFill>
                <a:srgbClr val="434343"/>
              </a:solidFill>
              <a:latin typeface="Caveat Brush"/>
              <a:ea typeface="Caveat Brush"/>
              <a:cs typeface="Caveat Brush"/>
              <a:sym typeface="Caveat Brush"/>
            </a:endParaRPr>
          </a:p>
        </p:txBody>
      </p:sp>
      <p:pic>
        <p:nvPicPr>
          <p:cNvPr id="1315" name="Google Shape;1315;p146"/>
          <p:cNvPicPr preferRelativeResize="0"/>
          <p:nvPr/>
        </p:nvPicPr>
        <p:blipFill rotWithShape="1">
          <a:blip r:embed="rId3">
            <a:alphaModFix/>
          </a:blip>
          <a:srcRect b="0" l="0" r="51804" t="0"/>
          <a:stretch/>
        </p:blipFill>
        <p:spPr>
          <a:xfrm>
            <a:off x="3668850" y="1335875"/>
            <a:ext cx="2143825" cy="1343025"/>
          </a:xfrm>
          <a:prstGeom prst="rect">
            <a:avLst/>
          </a:prstGeom>
          <a:noFill/>
          <a:ln>
            <a:noFill/>
          </a:ln>
        </p:spPr>
      </p:pic>
      <p:pic>
        <p:nvPicPr>
          <p:cNvPr id="1316" name="Google Shape;1316;p146"/>
          <p:cNvPicPr preferRelativeResize="0"/>
          <p:nvPr/>
        </p:nvPicPr>
        <p:blipFill rotWithShape="1">
          <a:blip r:embed="rId3">
            <a:alphaModFix/>
          </a:blip>
          <a:srcRect b="0" l="48898" r="0" t="0"/>
          <a:stretch/>
        </p:blipFill>
        <p:spPr>
          <a:xfrm>
            <a:off x="3604238" y="2889600"/>
            <a:ext cx="2273050" cy="1343025"/>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0" name="Shape 1320"/>
        <p:cNvGrpSpPr/>
        <p:nvPr/>
      </p:nvGrpSpPr>
      <p:grpSpPr>
        <a:xfrm>
          <a:off x="0" y="0"/>
          <a:ext cx="0" cy="0"/>
          <a:chOff x="0" y="0"/>
          <a:chExt cx="0" cy="0"/>
        </a:xfrm>
      </p:grpSpPr>
      <p:sp>
        <p:nvSpPr>
          <p:cNvPr id="1321" name="Google Shape;1321;p147"/>
          <p:cNvSpPr txBox="1"/>
          <p:nvPr/>
        </p:nvSpPr>
        <p:spPr>
          <a:xfrm>
            <a:off x="132200" y="34750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Make a Change</a:t>
            </a:r>
            <a:endParaRPr sz="3200">
              <a:solidFill>
                <a:srgbClr val="595959"/>
              </a:solidFill>
              <a:latin typeface="Hepta Slab"/>
              <a:ea typeface="Hepta Slab"/>
              <a:cs typeface="Hepta Slab"/>
              <a:sym typeface="Hepta Slab"/>
            </a:endParaRPr>
          </a:p>
        </p:txBody>
      </p:sp>
      <p:sp>
        <p:nvSpPr>
          <p:cNvPr id="1322" name="Google Shape;1322;p1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a:t>
            </a: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323" name="Google Shape;1323;p147"/>
          <p:cNvSpPr txBox="1"/>
          <p:nvPr/>
        </p:nvSpPr>
        <p:spPr>
          <a:xfrm>
            <a:off x="511825" y="1231550"/>
            <a:ext cx="7998300" cy="1431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Quicksand"/>
                <a:ea typeface="Quicksand"/>
                <a:cs typeface="Quicksand"/>
                <a:sym typeface="Quicksand"/>
              </a:rPr>
              <a:t>Your teacher will give you a set of cards. Each partner picks one of the cards.</a:t>
            </a:r>
            <a:endParaRPr b="1">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ctr">
              <a:spcBef>
                <a:spcPts val="1000"/>
              </a:spcBef>
              <a:spcAft>
                <a:spcPts val="0"/>
              </a:spcAft>
              <a:buNone/>
            </a:pPr>
            <a:r>
              <a:rPr lang="en">
                <a:latin typeface="Quicksand"/>
                <a:ea typeface="Quicksand"/>
                <a:cs typeface="Quicksand"/>
                <a:sym typeface="Quicksand"/>
              </a:rPr>
              <a:t>1. Draw the figure you selected, but make at least one change. </a:t>
            </a:r>
            <a:endParaRPr>
              <a:latin typeface="Quicksand"/>
              <a:ea typeface="Quicksand"/>
              <a:cs typeface="Quicksand"/>
              <a:sym typeface="Quicksand"/>
            </a:endParaRPr>
          </a:p>
          <a:p>
            <a:pPr indent="0" lvl="0" marL="0" rtl="0" algn="ctr">
              <a:spcBef>
                <a:spcPts val="1000"/>
              </a:spcBef>
              <a:spcAft>
                <a:spcPts val="1000"/>
              </a:spcAft>
              <a:buNone/>
            </a:pPr>
            <a:r>
              <a:rPr lang="en">
                <a:latin typeface="Quicksand"/>
                <a:ea typeface="Quicksand"/>
                <a:cs typeface="Quicksand"/>
                <a:sym typeface="Quicksand"/>
              </a:rPr>
              <a:t>2. Look at your partner’s card and drawing. What change did your partner make?</a:t>
            </a:r>
            <a:endParaRPr>
              <a:latin typeface="Quicksand"/>
              <a:ea typeface="Quicksand"/>
              <a:cs typeface="Quicksand"/>
              <a:sym typeface="Quicksand"/>
            </a:endParaRPr>
          </a:p>
        </p:txBody>
      </p:sp>
      <p:pic>
        <p:nvPicPr>
          <p:cNvPr id="1324" name="Google Shape;1324;p147"/>
          <p:cNvPicPr preferRelativeResize="0"/>
          <p:nvPr/>
        </p:nvPicPr>
        <p:blipFill>
          <a:blip r:embed="rId3">
            <a:alphaModFix/>
          </a:blip>
          <a:stretch>
            <a:fillRect/>
          </a:stretch>
        </p:blipFill>
        <p:spPr>
          <a:xfrm>
            <a:off x="849625" y="3077975"/>
            <a:ext cx="1907421" cy="1091929"/>
          </a:xfrm>
          <a:prstGeom prst="rect">
            <a:avLst/>
          </a:prstGeom>
          <a:noFill/>
          <a:ln>
            <a:noFill/>
          </a:ln>
        </p:spPr>
      </p:pic>
      <p:pic>
        <p:nvPicPr>
          <p:cNvPr id="1325" name="Google Shape;1325;p147"/>
          <p:cNvPicPr preferRelativeResize="0"/>
          <p:nvPr/>
        </p:nvPicPr>
        <p:blipFill>
          <a:blip r:embed="rId4">
            <a:alphaModFix/>
          </a:blip>
          <a:stretch>
            <a:fillRect/>
          </a:stretch>
        </p:blipFill>
        <p:spPr>
          <a:xfrm>
            <a:off x="2851531" y="3077975"/>
            <a:ext cx="1322793" cy="1160175"/>
          </a:xfrm>
          <a:prstGeom prst="rect">
            <a:avLst/>
          </a:prstGeom>
          <a:noFill/>
          <a:ln>
            <a:noFill/>
          </a:ln>
        </p:spPr>
      </p:pic>
      <p:pic>
        <p:nvPicPr>
          <p:cNvPr id="1326" name="Google Shape;1326;p147"/>
          <p:cNvPicPr preferRelativeResize="0"/>
          <p:nvPr/>
        </p:nvPicPr>
        <p:blipFill>
          <a:blip r:embed="rId5">
            <a:alphaModFix/>
          </a:blip>
          <a:stretch>
            <a:fillRect/>
          </a:stretch>
        </p:blipFill>
        <p:spPr>
          <a:xfrm>
            <a:off x="4326725" y="3063256"/>
            <a:ext cx="1894705" cy="1077043"/>
          </a:xfrm>
          <a:prstGeom prst="rect">
            <a:avLst/>
          </a:prstGeom>
          <a:noFill/>
          <a:ln>
            <a:noFill/>
          </a:ln>
        </p:spPr>
      </p:pic>
      <p:pic>
        <p:nvPicPr>
          <p:cNvPr id="1327" name="Google Shape;1327;p147"/>
          <p:cNvPicPr preferRelativeResize="0"/>
          <p:nvPr/>
        </p:nvPicPr>
        <p:blipFill>
          <a:blip r:embed="rId6">
            <a:alphaModFix/>
          </a:blip>
          <a:stretch>
            <a:fillRect/>
          </a:stretch>
        </p:blipFill>
        <p:spPr>
          <a:xfrm>
            <a:off x="6424666" y="3048374"/>
            <a:ext cx="1869709" cy="1077043"/>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1" name="Shape 1331"/>
        <p:cNvGrpSpPr/>
        <p:nvPr/>
      </p:nvGrpSpPr>
      <p:grpSpPr>
        <a:xfrm>
          <a:off x="0" y="0"/>
          <a:ext cx="0" cy="0"/>
          <a:chOff x="0" y="0"/>
          <a:chExt cx="0" cy="0"/>
        </a:xfrm>
      </p:grpSpPr>
      <p:sp>
        <p:nvSpPr>
          <p:cNvPr id="1332" name="Google Shape;1332;p148"/>
          <p:cNvSpPr txBox="1"/>
          <p:nvPr/>
        </p:nvSpPr>
        <p:spPr>
          <a:xfrm>
            <a:off x="132200" y="34750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Guess my Figur</a:t>
            </a:r>
            <a:r>
              <a:rPr lang="en" sz="3200">
                <a:solidFill>
                  <a:srgbClr val="595959"/>
                </a:solidFill>
                <a:latin typeface="Hepta Slab"/>
                <a:ea typeface="Hepta Slab"/>
                <a:cs typeface="Hepta Slab"/>
                <a:sym typeface="Hepta Slab"/>
              </a:rPr>
              <a:t>e</a:t>
            </a:r>
            <a:endParaRPr sz="3200">
              <a:solidFill>
                <a:srgbClr val="595959"/>
              </a:solidFill>
              <a:latin typeface="Hepta Slab"/>
              <a:ea typeface="Hepta Slab"/>
              <a:cs typeface="Hepta Slab"/>
              <a:sym typeface="Hepta Slab"/>
            </a:endParaRPr>
          </a:p>
        </p:txBody>
      </p:sp>
      <p:sp>
        <p:nvSpPr>
          <p:cNvPr id="1333" name="Google Shape;1333;p1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34" name="Google Shape;1334;p148"/>
          <p:cNvSpPr txBox="1"/>
          <p:nvPr/>
        </p:nvSpPr>
        <p:spPr>
          <a:xfrm>
            <a:off x="839850" y="1284050"/>
            <a:ext cx="3345900" cy="302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Create a two-dimensional shape that has at least 3 of the following:</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a. ray </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b. line segment </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c. right angle </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d. acute angle </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e. obtuse angle </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f. perpendicular lines </a:t>
            </a:r>
            <a:endParaRPr>
              <a:latin typeface="Quicksand"/>
              <a:ea typeface="Quicksand"/>
              <a:cs typeface="Quicksand"/>
              <a:sym typeface="Quicksand"/>
            </a:endParaRPr>
          </a:p>
          <a:p>
            <a:pPr indent="0" lvl="0" marL="457200" rtl="0" algn="l">
              <a:spcBef>
                <a:spcPts val="1000"/>
              </a:spcBef>
              <a:spcAft>
                <a:spcPts val="1000"/>
              </a:spcAft>
              <a:buNone/>
            </a:pPr>
            <a:r>
              <a:rPr lang="en">
                <a:latin typeface="Quicksand"/>
                <a:ea typeface="Quicksand"/>
                <a:cs typeface="Quicksand"/>
                <a:sym typeface="Quicksand"/>
              </a:rPr>
              <a:t>g. parallel lines</a:t>
            </a:r>
            <a:endParaRPr>
              <a:latin typeface="Quicksand"/>
              <a:ea typeface="Quicksand"/>
              <a:cs typeface="Quicksand"/>
              <a:sym typeface="Quicksand"/>
            </a:endParaRPr>
          </a:p>
        </p:txBody>
      </p:sp>
      <p:sp>
        <p:nvSpPr>
          <p:cNvPr id="1335" name="Google Shape;1335;p148"/>
          <p:cNvSpPr txBox="1"/>
          <p:nvPr/>
        </p:nvSpPr>
        <p:spPr>
          <a:xfrm>
            <a:off x="4600575" y="1284050"/>
            <a:ext cx="3345900" cy="216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Without showing your partner, describe the figure so that your partner is able to draw it as best as possible.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3. Switch roles, and draw your partner’s shape based on their description.</a:t>
            </a:r>
            <a:endParaRPr>
              <a:latin typeface="Quicksand"/>
              <a:ea typeface="Quicksand"/>
              <a:cs typeface="Quicksand"/>
              <a:sym typeface="Quicksand"/>
            </a:endParaRPr>
          </a:p>
        </p:txBody>
      </p:sp>
      <p:pic>
        <p:nvPicPr>
          <p:cNvPr id="1336" name="Google Shape;1336;p148"/>
          <p:cNvPicPr preferRelativeResize="0"/>
          <p:nvPr/>
        </p:nvPicPr>
        <p:blipFill>
          <a:blip r:embed="rId3">
            <a:alphaModFix/>
          </a:blip>
          <a:stretch>
            <a:fillRect/>
          </a:stretch>
        </p:blipFill>
        <p:spPr>
          <a:xfrm>
            <a:off x="6223819" y="3449144"/>
            <a:ext cx="1189650" cy="1189675"/>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0" name="Shape 1340"/>
        <p:cNvGrpSpPr/>
        <p:nvPr/>
      </p:nvGrpSpPr>
      <p:grpSpPr>
        <a:xfrm>
          <a:off x="0" y="0"/>
          <a:ext cx="0" cy="0"/>
          <a:chOff x="0" y="0"/>
          <a:chExt cx="0" cy="0"/>
        </a:xfrm>
      </p:grpSpPr>
      <p:sp>
        <p:nvSpPr>
          <p:cNvPr id="1341" name="Google Shape;1341;p14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342" name="Google Shape;1342;p149"/>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a:latin typeface="Quicksand"/>
                <a:ea typeface="Quicksand"/>
                <a:cs typeface="Quicksand"/>
                <a:sym typeface="Quicksand"/>
              </a:rPr>
              <a:t>Today, we described and drew two-dimensional figures.</a:t>
            </a:r>
            <a:endParaRPr sz="2900">
              <a:latin typeface="Quicksand"/>
              <a:ea typeface="Quicksand"/>
              <a:cs typeface="Quicksand"/>
              <a:sym typeface="Quicksand"/>
            </a:endParaRPr>
          </a:p>
        </p:txBody>
      </p:sp>
      <p:pic>
        <p:nvPicPr>
          <p:cNvPr id="1343" name="Google Shape;1343;p149"/>
          <p:cNvPicPr preferRelativeResize="0"/>
          <p:nvPr/>
        </p:nvPicPr>
        <p:blipFill rotWithShape="1">
          <a:blip r:embed="rId3">
            <a:alphaModFix/>
          </a:blip>
          <a:srcRect b="0" l="21370" r="22481" t="0"/>
          <a:stretch/>
        </p:blipFill>
        <p:spPr>
          <a:xfrm>
            <a:off x="2934175" y="3064325"/>
            <a:ext cx="1474525" cy="1651650"/>
          </a:xfrm>
          <a:prstGeom prst="rect">
            <a:avLst/>
          </a:prstGeom>
          <a:noFill/>
          <a:ln>
            <a:noFill/>
          </a:ln>
        </p:spPr>
      </p:pic>
      <p:sp>
        <p:nvSpPr>
          <p:cNvPr id="1344" name="Google Shape;1344;p149"/>
          <p:cNvSpPr/>
          <p:nvPr/>
        </p:nvSpPr>
        <p:spPr>
          <a:xfrm>
            <a:off x="4618675" y="1708226"/>
            <a:ext cx="3870738" cy="243806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149"/>
          <p:cNvSpPr txBox="1"/>
          <p:nvPr/>
        </p:nvSpPr>
        <p:spPr>
          <a:xfrm flipH="1">
            <a:off x="5012450" y="2064400"/>
            <a:ext cx="28209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In this unit, we learned about different geometric features and measurement of two-dimensional figures. What are the most important things to remember about what we learned?</a:t>
            </a:r>
            <a:endParaRPr sz="1300">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