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206.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13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03.xml"/>
  <Override ContentType="application/vnd.openxmlformats-officedocument.presentationml.notesSlide+xml" PartName="/ppt/notesSlides/notesSlide13.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183.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90.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128.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207.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204.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69.xml"/>
  <Override ContentType="application/vnd.openxmlformats-officedocument.presentationml.notesSlide+xml" PartName="/ppt/notesSlides/notesSlide205.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70.xml"/>
  <Override ContentType="application/vnd.openxmlformats-officedocument.presentationml.notesSlide+xml" PartName="/ppt/notesSlides/notesSlide111.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206.xml"/>
  <Override ContentType="application/vnd.openxmlformats-officedocument.presentationml.slide+xml" PartName="/ppt/slides/slide55.xml"/>
  <Override ContentType="application/vnd.openxmlformats-officedocument.presentationml.slide+xml" PartName="/ppt/slides/slide195.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52.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205.xml"/>
  <Override ContentType="application/vnd.openxmlformats-officedocument.presentationml.slide+xml" PartName="/ppt/slides/slide160.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200.xml"/>
  <Override ContentType="application/vnd.openxmlformats-officedocument.presentationml.slide+xml" PartName="/ppt/slides/slide88.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33.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20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203.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207.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58.xml"/>
  <Override ContentType="application/vnd.openxmlformats-officedocument.presentationml.slide+xml" PartName="/ppt/slides/slide15.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 id="422" r:id="rId173"/>
    <p:sldId id="423" r:id="rId174"/>
    <p:sldId id="424" r:id="rId175"/>
    <p:sldId id="425" r:id="rId176"/>
    <p:sldId id="426" r:id="rId177"/>
    <p:sldId id="427" r:id="rId178"/>
    <p:sldId id="428" r:id="rId179"/>
    <p:sldId id="429" r:id="rId180"/>
    <p:sldId id="430" r:id="rId181"/>
    <p:sldId id="431" r:id="rId182"/>
    <p:sldId id="432" r:id="rId183"/>
    <p:sldId id="433" r:id="rId184"/>
    <p:sldId id="434" r:id="rId185"/>
    <p:sldId id="435" r:id="rId186"/>
    <p:sldId id="436" r:id="rId187"/>
    <p:sldId id="437" r:id="rId188"/>
    <p:sldId id="438" r:id="rId189"/>
    <p:sldId id="439" r:id="rId190"/>
    <p:sldId id="440" r:id="rId191"/>
    <p:sldId id="441" r:id="rId192"/>
    <p:sldId id="442" r:id="rId193"/>
    <p:sldId id="443" r:id="rId194"/>
    <p:sldId id="444" r:id="rId195"/>
    <p:sldId id="445" r:id="rId196"/>
    <p:sldId id="446" r:id="rId197"/>
    <p:sldId id="447" r:id="rId198"/>
    <p:sldId id="448" r:id="rId199"/>
    <p:sldId id="449" r:id="rId200"/>
    <p:sldId id="450" r:id="rId201"/>
    <p:sldId id="451" r:id="rId202"/>
    <p:sldId id="452" r:id="rId203"/>
    <p:sldId id="453" r:id="rId204"/>
    <p:sldId id="454" r:id="rId205"/>
    <p:sldId id="455" r:id="rId206"/>
    <p:sldId id="456" r:id="rId207"/>
    <p:sldId id="457" r:id="rId208"/>
    <p:sldId id="458" r:id="rId209"/>
    <p:sldId id="459" r:id="rId210"/>
    <p:sldId id="460" r:id="rId211"/>
    <p:sldId id="461" r:id="rId212"/>
    <p:sldId id="462" r:id="rId213"/>
  </p:sldIdLst>
  <p:sldSz cy="5143500" cx="9144000"/>
  <p:notesSz cx="6858000" cy="9144000"/>
  <p:embeddedFontLst>
    <p:embeddedFont>
      <p:font typeface="Raleway"/>
      <p:regular r:id="rId214"/>
      <p:bold r:id="rId215"/>
      <p:italic r:id="rId216"/>
      <p:boldItalic r:id="rId217"/>
    </p:embeddedFont>
    <p:embeddedFont>
      <p:font typeface="Raleway ExtraBold"/>
      <p:bold r:id="rId218"/>
      <p:boldItalic r:id="rId219"/>
    </p:embeddedFont>
    <p:embeddedFont>
      <p:font typeface="Amatic SC"/>
      <p:regular r:id="rId220"/>
      <p:bold r:id="rId221"/>
    </p:embeddedFont>
    <p:embeddedFont>
      <p:font typeface="Nixie One"/>
      <p:regular r:id="rId222"/>
    </p:embeddedFont>
    <p:embeddedFont>
      <p:font typeface="Hepta Slab"/>
      <p:regular r:id="rId223"/>
      <p:bold r:id="rId224"/>
    </p:embeddedFont>
    <p:embeddedFont>
      <p:font typeface="Covered By Your Grace"/>
      <p:regular r:id="rId225"/>
    </p:embeddedFont>
    <p:embeddedFont>
      <p:font typeface="Livvic"/>
      <p:regular r:id="rId226"/>
      <p:bold r:id="rId227"/>
      <p:italic r:id="rId228"/>
      <p:boldItalic r:id="rId229"/>
    </p:embeddedFont>
    <p:embeddedFont>
      <p:font typeface="Quicksand"/>
      <p:regular r:id="rId230"/>
      <p:bold r:id="rId231"/>
    </p:embeddedFont>
    <p:embeddedFont>
      <p:font typeface="Caveat Brush"/>
      <p:regular r:id="rId232"/>
    </p:embeddedFont>
    <p:embeddedFont>
      <p:font typeface="Love Ya Like A Sister"/>
      <p:regular r:id="rId2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28D9642-4552-4902-A841-FF0E073434C7}">
  <a:tblStyle styleId="{928D9642-4552-4902-A841-FF0E073434C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190" Type="http://schemas.openxmlformats.org/officeDocument/2006/relationships/slide" Target="slides/slide18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194" Type="http://schemas.openxmlformats.org/officeDocument/2006/relationships/slide" Target="slides/slide188.xml"/><Relationship Id="rId43" Type="http://schemas.openxmlformats.org/officeDocument/2006/relationships/slide" Target="slides/slide37.xml"/><Relationship Id="rId193" Type="http://schemas.openxmlformats.org/officeDocument/2006/relationships/slide" Target="slides/slide187.xml"/><Relationship Id="rId46" Type="http://schemas.openxmlformats.org/officeDocument/2006/relationships/slide" Target="slides/slide40.xml"/><Relationship Id="rId192" Type="http://schemas.openxmlformats.org/officeDocument/2006/relationships/slide" Target="slides/slide186.xml"/><Relationship Id="rId45" Type="http://schemas.openxmlformats.org/officeDocument/2006/relationships/slide" Target="slides/slide39.xml"/><Relationship Id="rId191" Type="http://schemas.openxmlformats.org/officeDocument/2006/relationships/slide" Target="slides/slide185.xml"/><Relationship Id="rId48" Type="http://schemas.openxmlformats.org/officeDocument/2006/relationships/slide" Target="slides/slide42.xml"/><Relationship Id="rId187" Type="http://schemas.openxmlformats.org/officeDocument/2006/relationships/slide" Target="slides/slide181.xml"/><Relationship Id="rId47" Type="http://schemas.openxmlformats.org/officeDocument/2006/relationships/slide" Target="slides/slide41.xml"/><Relationship Id="rId186" Type="http://schemas.openxmlformats.org/officeDocument/2006/relationships/slide" Target="slides/slide180.xml"/><Relationship Id="rId185" Type="http://schemas.openxmlformats.org/officeDocument/2006/relationships/slide" Target="slides/slide179.xml"/><Relationship Id="rId49" Type="http://schemas.openxmlformats.org/officeDocument/2006/relationships/slide" Target="slides/slide43.xml"/><Relationship Id="rId184" Type="http://schemas.openxmlformats.org/officeDocument/2006/relationships/slide" Target="slides/slide178.xml"/><Relationship Id="rId189" Type="http://schemas.openxmlformats.org/officeDocument/2006/relationships/slide" Target="slides/slide183.xml"/><Relationship Id="rId188" Type="http://schemas.openxmlformats.org/officeDocument/2006/relationships/slide" Target="slides/slide18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183" Type="http://schemas.openxmlformats.org/officeDocument/2006/relationships/slide" Target="slides/slide177.xml"/><Relationship Id="rId32" Type="http://schemas.openxmlformats.org/officeDocument/2006/relationships/slide" Target="slides/slide26.xml"/><Relationship Id="rId182" Type="http://schemas.openxmlformats.org/officeDocument/2006/relationships/slide" Target="slides/slide176.xml"/><Relationship Id="rId35" Type="http://schemas.openxmlformats.org/officeDocument/2006/relationships/slide" Target="slides/slide29.xml"/><Relationship Id="rId181" Type="http://schemas.openxmlformats.org/officeDocument/2006/relationships/slide" Target="slides/slide175.xml"/><Relationship Id="rId34" Type="http://schemas.openxmlformats.org/officeDocument/2006/relationships/slide" Target="slides/slide28.xml"/><Relationship Id="rId180" Type="http://schemas.openxmlformats.org/officeDocument/2006/relationships/slide" Target="slides/slide174.xml"/><Relationship Id="rId37" Type="http://schemas.openxmlformats.org/officeDocument/2006/relationships/slide" Target="slides/slide31.xml"/><Relationship Id="rId176" Type="http://schemas.openxmlformats.org/officeDocument/2006/relationships/slide" Target="slides/slide170.xml"/><Relationship Id="rId36" Type="http://schemas.openxmlformats.org/officeDocument/2006/relationships/slide" Target="slides/slide30.xml"/><Relationship Id="rId175" Type="http://schemas.openxmlformats.org/officeDocument/2006/relationships/slide" Target="slides/slide169.xml"/><Relationship Id="rId39" Type="http://schemas.openxmlformats.org/officeDocument/2006/relationships/slide" Target="slides/slide33.xml"/><Relationship Id="rId174" Type="http://schemas.openxmlformats.org/officeDocument/2006/relationships/slide" Target="slides/slide168.xml"/><Relationship Id="rId38" Type="http://schemas.openxmlformats.org/officeDocument/2006/relationships/slide" Target="slides/slide32.xml"/><Relationship Id="rId173" Type="http://schemas.openxmlformats.org/officeDocument/2006/relationships/slide" Target="slides/slide167.xml"/><Relationship Id="rId179" Type="http://schemas.openxmlformats.org/officeDocument/2006/relationships/slide" Target="slides/slide173.xml"/><Relationship Id="rId178" Type="http://schemas.openxmlformats.org/officeDocument/2006/relationships/slide" Target="slides/slide172.xml"/><Relationship Id="rId177" Type="http://schemas.openxmlformats.org/officeDocument/2006/relationships/slide" Target="slides/slide171.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98" Type="http://schemas.openxmlformats.org/officeDocument/2006/relationships/slide" Target="slides/slide192.xml"/><Relationship Id="rId14" Type="http://schemas.openxmlformats.org/officeDocument/2006/relationships/slide" Target="slides/slide8.xml"/><Relationship Id="rId197" Type="http://schemas.openxmlformats.org/officeDocument/2006/relationships/slide" Target="slides/slide191.xml"/><Relationship Id="rId17" Type="http://schemas.openxmlformats.org/officeDocument/2006/relationships/slide" Target="slides/slide11.xml"/><Relationship Id="rId196" Type="http://schemas.openxmlformats.org/officeDocument/2006/relationships/slide" Target="slides/slide190.xml"/><Relationship Id="rId16" Type="http://schemas.openxmlformats.org/officeDocument/2006/relationships/slide" Target="slides/slide10.xml"/><Relationship Id="rId195" Type="http://schemas.openxmlformats.org/officeDocument/2006/relationships/slide" Target="slides/slide189.xml"/><Relationship Id="rId19" Type="http://schemas.openxmlformats.org/officeDocument/2006/relationships/slide" Target="slides/slide13.xml"/><Relationship Id="rId18" Type="http://schemas.openxmlformats.org/officeDocument/2006/relationships/slide" Target="slides/slide12.xml"/><Relationship Id="rId199" Type="http://schemas.openxmlformats.org/officeDocument/2006/relationships/slide" Target="slides/slide193.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3.xml"/><Relationship Id="rId4" Type="http://schemas.openxmlformats.org/officeDocument/2006/relationships/slideMaster" Target="slideMasters/slideMaster1.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2.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172" Type="http://schemas.openxmlformats.org/officeDocument/2006/relationships/slide" Target="slides/slide166.xml"/><Relationship Id="rId65" Type="http://schemas.openxmlformats.org/officeDocument/2006/relationships/slide" Target="slides/slide59.xml"/><Relationship Id="rId171" Type="http://schemas.openxmlformats.org/officeDocument/2006/relationships/slide" Target="slides/slide165.xml"/><Relationship Id="rId68" Type="http://schemas.openxmlformats.org/officeDocument/2006/relationships/slide" Target="slides/slide62.xml"/><Relationship Id="rId170" Type="http://schemas.openxmlformats.org/officeDocument/2006/relationships/slide" Target="slides/slide164.xml"/><Relationship Id="rId67" Type="http://schemas.openxmlformats.org/officeDocument/2006/relationships/slide" Target="slides/slide61.xml"/><Relationship Id="rId60" Type="http://schemas.openxmlformats.org/officeDocument/2006/relationships/slide" Target="slides/slide54.xml"/><Relationship Id="rId165" Type="http://schemas.openxmlformats.org/officeDocument/2006/relationships/slide" Target="slides/slide159.xml"/><Relationship Id="rId69" Type="http://schemas.openxmlformats.org/officeDocument/2006/relationships/slide" Target="slides/slide63.xml"/><Relationship Id="rId164" Type="http://schemas.openxmlformats.org/officeDocument/2006/relationships/slide" Target="slides/slide158.xml"/><Relationship Id="rId163" Type="http://schemas.openxmlformats.org/officeDocument/2006/relationships/slide" Target="slides/slide157.xml"/><Relationship Id="rId162" Type="http://schemas.openxmlformats.org/officeDocument/2006/relationships/slide" Target="slides/slide156.xml"/><Relationship Id="rId169" Type="http://schemas.openxmlformats.org/officeDocument/2006/relationships/slide" Target="slides/slide163.xml"/><Relationship Id="rId168" Type="http://schemas.openxmlformats.org/officeDocument/2006/relationships/slide" Target="slides/slide162.xml"/><Relationship Id="rId167" Type="http://schemas.openxmlformats.org/officeDocument/2006/relationships/slide" Target="slides/slide161.xml"/><Relationship Id="rId166" Type="http://schemas.openxmlformats.org/officeDocument/2006/relationships/slide" Target="slides/slide160.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161" Type="http://schemas.openxmlformats.org/officeDocument/2006/relationships/slide" Target="slides/slide155.xml"/><Relationship Id="rId54" Type="http://schemas.openxmlformats.org/officeDocument/2006/relationships/slide" Target="slides/slide48.xml"/><Relationship Id="rId160" Type="http://schemas.openxmlformats.org/officeDocument/2006/relationships/slide" Target="slides/slide154.xml"/><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slide" Target="slides/slide153.xml"/><Relationship Id="rId59" Type="http://schemas.openxmlformats.org/officeDocument/2006/relationships/slide" Target="slides/slide53.xml"/><Relationship Id="rId154" Type="http://schemas.openxmlformats.org/officeDocument/2006/relationships/slide" Target="slides/slide148.xml"/><Relationship Id="rId58" Type="http://schemas.openxmlformats.org/officeDocument/2006/relationships/slide" Target="slides/slide52.xml"/><Relationship Id="rId153" Type="http://schemas.openxmlformats.org/officeDocument/2006/relationships/slide" Target="slides/slide147.xml"/><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slide" Target="slides/slide152.xml"/><Relationship Id="rId157" Type="http://schemas.openxmlformats.org/officeDocument/2006/relationships/slide" Target="slides/slide151.xml"/><Relationship Id="rId156" Type="http://schemas.openxmlformats.org/officeDocument/2006/relationships/slide" Target="slides/slide150.xml"/><Relationship Id="rId155" Type="http://schemas.openxmlformats.org/officeDocument/2006/relationships/slide" Target="slides/slide149.xml"/><Relationship Id="rId107" Type="http://schemas.openxmlformats.org/officeDocument/2006/relationships/slide" Target="slides/slide101.xml"/><Relationship Id="rId228" Type="http://schemas.openxmlformats.org/officeDocument/2006/relationships/font" Target="fonts/Livvic-italic.fntdata"/><Relationship Id="rId106" Type="http://schemas.openxmlformats.org/officeDocument/2006/relationships/slide" Target="slides/slide100.xml"/><Relationship Id="rId227" Type="http://schemas.openxmlformats.org/officeDocument/2006/relationships/font" Target="fonts/Livvic-bold.fntdata"/><Relationship Id="rId105" Type="http://schemas.openxmlformats.org/officeDocument/2006/relationships/slide" Target="slides/slide99.xml"/><Relationship Id="rId226" Type="http://schemas.openxmlformats.org/officeDocument/2006/relationships/font" Target="fonts/Livvic-regular.fntdata"/><Relationship Id="rId104" Type="http://schemas.openxmlformats.org/officeDocument/2006/relationships/slide" Target="slides/slide98.xml"/><Relationship Id="rId225" Type="http://schemas.openxmlformats.org/officeDocument/2006/relationships/font" Target="fonts/CoveredByYourGrace-regular.fntdata"/><Relationship Id="rId109" Type="http://schemas.openxmlformats.org/officeDocument/2006/relationships/slide" Target="slides/slide103.xml"/><Relationship Id="rId108" Type="http://schemas.openxmlformats.org/officeDocument/2006/relationships/slide" Target="slides/slide102.xml"/><Relationship Id="rId229" Type="http://schemas.openxmlformats.org/officeDocument/2006/relationships/font" Target="fonts/Livvic-boldItalic.fntdata"/><Relationship Id="rId220" Type="http://schemas.openxmlformats.org/officeDocument/2006/relationships/font" Target="fonts/AmaticSC-regular.fntdata"/><Relationship Id="rId103" Type="http://schemas.openxmlformats.org/officeDocument/2006/relationships/slide" Target="slides/slide97.xml"/><Relationship Id="rId224" Type="http://schemas.openxmlformats.org/officeDocument/2006/relationships/font" Target="fonts/HeptaSlab-bold.fntdata"/><Relationship Id="rId102" Type="http://schemas.openxmlformats.org/officeDocument/2006/relationships/slide" Target="slides/slide96.xml"/><Relationship Id="rId223" Type="http://schemas.openxmlformats.org/officeDocument/2006/relationships/font" Target="fonts/HeptaSlab-regular.fntdata"/><Relationship Id="rId101" Type="http://schemas.openxmlformats.org/officeDocument/2006/relationships/slide" Target="slides/slide95.xml"/><Relationship Id="rId222" Type="http://schemas.openxmlformats.org/officeDocument/2006/relationships/font" Target="fonts/NixieOne-regular.fntdata"/><Relationship Id="rId100" Type="http://schemas.openxmlformats.org/officeDocument/2006/relationships/slide" Target="slides/slide94.xml"/><Relationship Id="rId221" Type="http://schemas.openxmlformats.org/officeDocument/2006/relationships/font" Target="fonts/AmaticSC-bold.fntdata"/><Relationship Id="rId217" Type="http://schemas.openxmlformats.org/officeDocument/2006/relationships/font" Target="fonts/Raleway-boldItalic.fntdata"/><Relationship Id="rId216" Type="http://schemas.openxmlformats.org/officeDocument/2006/relationships/font" Target="fonts/Raleway-italic.fntdata"/><Relationship Id="rId215" Type="http://schemas.openxmlformats.org/officeDocument/2006/relationships/font" Target="fonts/Raleway-bold.fntdata"/><Relationship Id="rId214" Type="http://schemas.openxmlformats.org/officeDocument/2006/relationships/font" Target="fonts/Raleway-regular.fntdata"/><Relationship Id="rId219" Type="http://schemas.openxmlformats.org/officeDocument/2006/relationships/font" Target="fonts/RalewayExtraBold-boldItalic.fntdata"/><Relationship Id="rId218" Type="http://schemas.openxmlformats.org/officeDocument/2006/relationships/font" Target="fonts/RalewayExtraBold-bold.fntdata"/><Relationship Id="rId213" Type="http://schemas.openxmlformats.org/officeDocument/2006/relationships/slide" Target="slides/slide207.xml"/><Relationship Id="rId212" Type="http://schemas.openxmlformats.org/officeDocument/2006/relationships/slide" Target="slides/slide206.xml"/><Relationship Id="rId211" Type="http://schemas.openxmlformats.org/officeDocument/2006/relationships/slide" Target="slides/slide205.xml"/><Relationship Id="rId210" Type="http://schemas.openxmlformats.org/officeDocument/2006/relationships/slide" Target="slides/slide204.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121" Type="http://schemas.openxmlformats.org/officeDocument/2006/relationships/slide" Target="slides/slide115.xml"/><Relationship Id="rId120" Type="http://schemas.openxmlformats.org/officeDocument/2006/relationships/slide" Target="slides/slide114.xml"/><Relationship Id="rId125" Type="http://schemas.openxmlformats.org/officeDocument/2006/relationships/slide" Target="slides/slide119.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99" Type="http://schemas.openxmlformats.org/officeDocument/2006/relationships/slide" Target="slides/slide93.xml"/><Relationship Id="rId98" Type="http://schemas.openxmlformats.org/officeDocument/2006/relationships/slide" Target="slides/slide92.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10" Type="http://schemas.openxmlformats.org/officeDocument/2006/relationships/slide" Target="slides/slide104.xml"/><Relationship Id="rId231" Type="http://schemas.openxmlformats.org/officeDocument/2006/relationships/font" Target="fonts/Quicksand-bold.fntdata"/><Relationship Id="rId230" Type="http://schemas.openxmlformats.org/officeDocument/2006/relationships/font" Target="fonts/Quicksand-regular.fntdata"/><Relationship Id="rId114" Type="http://schemas.openxmlformats.org/officeDocument/2006/relationships/slide" Target="slides/slide108.xml"/><Relationship Id="rId113" Type="http://schemas.openxmlformats.org/officeDocument/2006/relationships/slide" Target="slides/slide107.xml"/><Relationship Id="rId112" Type="http://schemas.openxmlformats.org/officeDocument/2006/relationships/slide" Target="slides/slide106.xml"/><Relationship Id="rId233" Type="http://schemas.openxmlformats.org/officeDocument/2006/relationships/font" Target="fonts/LoveYaLikeASister-regular.fntdata"/><Relationship Id="rId111" Type="http://schemas.openxmlformats.org/officeDocument/2006/relationships/slide" Target="slides/slide105.xml"/><Relationship Id="rId232" Type="http://schemas.openxmlformats.org/officeDocument/2006/relationships/font" Target="fonts/CaveatBrush-regular.fntdata"/><Relationship Id="rId206" Type="http://schemas.openxmlformats.org/officeDocument/2006/relationships/slide" Target="slides/slide200.xml"/><Relationship Id="rId205" Type="http://schemas.openxmlformats.org/officeDocument/2006/relationships/slide" Target="slides/slide199.xml"/><Relationship Id="rId204" Type="http://schemas.openxmlformats.org/officeDocument/2006/relationships/slide" Target="slides/slide198.xml"/><Relationship Id="rId203" Type="http://schemas.openxmlformats.org/officeDocument/2006/relationships/slide" Target="slides/slide197.xml"/><Relationship Id="rId209" Type="http://schemas.openxmlformats.org/officeDocument/2006/relationships/slide" Target="slides/slide203.xml"/><Relationship Id="rId208" Type="http://schemas.openxmlformats.org/officeDocument/2006/relationships/slide" Target="slides/slide202.xml"/><Relationship Id="rId207" Type="http://schemas.openxmlformats.org/officeDocument/2006/relationships/slide" Target="slides/slide201.xml"/><Relationship Id="rId202" Type="http://schemas.openxmlformats.org/officeDocument/2006/relationships/slide" Target="slides/slide196.xml"/><Relationship Id="rId201" Type="http://schemas.openxmlformats.org/officeDocument/2006/relationships/slide" Target="slides/slide195.xml"/><Relationship Id="rId200" Type="http://schemas.openxmlformats.org/officeDocument/2006/relationships/slide" Target="slides/slide19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ad6ab7c6bf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ad6ab7c6b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bb42d662b7_0_1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bb42d662b7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bb42d662b7_0_1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bb42d662b7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c2a39d4aba_0_4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c2a39d4aba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c2a39d4aba_0_5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c2a39d4aba_0_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bb42d662b7_0_1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bb42d662b7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c2a39d4aba_0_5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c2a39d4aba_0_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c2a39d4aba_0_5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c2a39d4aba_0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9d4a5294be_0_2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9d4a5294be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c2c3126cd6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c2c3126cd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c2c3126cd6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c2c3126cd6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c2c3126cd6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c2c3126cd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8c4dba3f64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8c4dba3f6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c2c3126cd6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c2c3126cd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c2c3126cd6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c2c3126cd6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ad6ab7c6bf_0_6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ad6ab7c6bf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bb42d662b7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bb42d662b7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c2c3126cd6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c2c3126cd6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c2c3126cd6_0_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c2c3126cd6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c2c3126cd6_0_1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c2c3126cd6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bb42d662b7_0_3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bb42d662b7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9d4a5294be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9d4a5294be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916dfe3cd7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916dfe3cd7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c2a39d4aba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c2a39d4ab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c2a39d4aba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c2a39d4aba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c2a39d4aba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c2a39d4ab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c2a39d4aba_0_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c2a39d4ab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ad6ab7c6bf_0_1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ad6ab7c6bf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c2a39d4aba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c2a39d4aba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c2a39d4aba_0_1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c2a39d4aba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c2a39d4aba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c2a39d4aba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c2a39d4aba_0_1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c2a39d4aba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c2a39d4aba_0_1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c2a39d4aba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ad6ab7c6bf_0_8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ad6ab7c6bf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c2c3126cd6_0_1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c2c3126cd6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c2c3126cd6_0_1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c2c3126cd6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c2c3126cd6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c2c3126cd6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c2c3126cd6_0_1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c2c3126cd6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9d4a5294be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9d4a5294be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9d4a5294be_0_3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9d4a5294be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bb42d662b7_0_4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bb42d662b7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c2c3126cd6_0_1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c2c3126cd6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bb42d662b7_0_4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bb42d662b7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c2c3126cd6_0_2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c2c3126cd6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c2c3126cd6_0_2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c2c3126cd6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9d4a5294be_0_5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9d4a5294be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922780eb3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922780eb3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c2c3126cd6_0_2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c2c3126cd6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bb42d662b7_0_4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bb42d662b7_0_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bb42d662b7_0_5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bb42d662b7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9d4a5294be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9d4a5294be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922780eb3d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922780eb3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bb42d662b7_0_5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bb42d662b7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c2c3126cd6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c2c3126cd6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c2c3126cd6_0_2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c2c3126cd6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c2c3126cd6_0_3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c2c3126cd6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8c4dba3f64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8c4dba3f64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bb42d662b7_0_5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bb42d662b7_0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9d4a5294be_0_7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9d4a5294be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993e5b0cd7_0_2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993e5b0cd7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c2c3126cd6_0_4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c2c3126cd6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993e5b0cd7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993e5b0cd7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c2c3126cd6_0_3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c2c3126cd6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c2c3126cd6_0_3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c2c3126cd6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bb42d662b7_0_6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bb42d662b7_0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c2c3126cd6_0_3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c2c3126cd6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9d4a5294be_0_8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9d4a5294be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c2c3126cd6_0_3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c2c3126cd6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993e5b0cd7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993e5b0cd7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c2c3126cd6_0_4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c2c3126cd6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c2c3126cd6_0_4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c2c3126cd6_0_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c2c3126cd6_0_4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c2c3126cd6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c2c3126cd6_0_4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0" name="Google Shape;1000;gc2c3126cd6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bb42d662b7_0_6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bb42d662b7_0_6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993e5b0cd7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993e5b0cd7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a4543fd23c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a4543fd23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993e5b0cd7_0_4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993e5b0cd7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c2c3126cd6_0_5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c2c3126cd6_0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c2c3126cd6_0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c2c3126cd6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c2c3126cd6_0_5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c2c3126cd6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c2c3126cd6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c2c3126cd6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993e5b0cd7_0_4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2" name="Google Shape;1092;g993e5b0cd7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c2c3126cd6_0_5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2" name="Google Shape;1102;gc2c3126cd6_0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bb42d662b7_0_7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bb42d662b7_0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ad9dffbc40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ad9dffbc40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993e5b0cd7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993e5b0cd7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993e5b0cd7_0_5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993e5b0cd7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g993e5b0cd7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6" name="Google Shape;1156;g993e5b0cd7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c2c3126cd6_0_6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4" name="Google Shape;1164;gc2c3126cd6_0_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gad9dffbc40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3" name="Google Shape;1173;gad9dffbc40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ad6ab7c6bf_0_8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4" name="Google Shape;1184;gad6ab7c6bf_0_8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c2c3126cd6_0_6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c2c3126cd6_0_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gad6ab7c6bf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0" name="Google Shape;1200;gad6ab7c6bf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7" name="Shape 1207"/>
        <p:cNvGrpSpPr/>
        <p:nvPr/>
      </p:nvGrpSpPr>
      <p:grpSpPr>
        <a:xfrm>
          <a:off x="0" y="0"/>
          <a:ext cx="0" cy="0"/>
          <a:chOff x="0" y="0"/>
          <a:chExt cx="0" cy="0"/>
        </a:xfrm>
      </p:grpSpPr>
      <p:sp>
        <p:nvSpPr>
          <p:cNvPr id="1208" name="Google Shape;1208;gc2a39d4aba_0_2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9" name="Google Shape;1209;gc2a39d4aba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c2a39d4aba_0_2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6" name="Google Shape;1216;gc2a39d4aba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c2a39d4aba_0_2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c2a39d4aba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gc2a39d4aba_0_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3" name="Google Shape;1233;gc2a39d4aba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ad6ab7c6bf_0_3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ad6ab7c6bf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gc2a39d4aba_0_3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1" name="Google Shape;1251;gc2a39d4aba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c2a39d4aba_0_3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c2a39d4aba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c2a39d4aba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3" name="Google Shape;1273;gc2a39d4aba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2" name="Shape 1282"/>
        <p:cNvGrpSpPr/>
        <p:nvPr/>
      </p:nvGrpSpPr>
      <p:grpSpPr>
        <a:xfrm>
          <a:off x="0" y="0"/>
          <a:ext cx="0" cy="0"/>
          <a:chOff x="0" y="0"/>
          <a:chExt cx="0" cy="0"/>
        </a:xfrm>
      </p:grpSpPr>
      <p:sp>
        <p:nvSpPr>
          <p:cNvPr id="1283" name="Google Shape;1283;gc2a39d4aba_0_3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4" name="Google Shape;1284;gc2a39d4aba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c2a39d4aba_0_4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c2a39d4aba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c2a39d4aba_0_4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c2a39d4aba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c2a39d4aba_0_4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1" name="Google Shape;1311;gc2a39d4aba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993e5b0cd7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1" name="Google Shape;1321;g993e5b0cd7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c2c3126cd6_0_6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c2c3126cd6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993e5b0cd7_0_6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993e5b0cd7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0" name="Shape 1350"/>
        <p:cNvGrpSpPr/>
        <p:nvPr/>
      </p:nvGrpSpPr>
      <p:grpSpPr>
        <a:xfrm>
          <a:off x="0" y="0"/>
          <a:ext cx="0" cy="0"/>
          <a:chOff x="0" y="0"/>
          <a:chExt cx="0" cy="0"/>
        </a:xfrm>
      </p:grpSpPr>
      <p:sp>
        <p:nvSpPr>
          <p:cNvPr id="1351" name="Google Shape;1351;gc2c3126cd6_0_6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2" name="Google Shape;1352;gc2c3126cd6_0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c2c3126cd6_0_6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c2c3126cd6_0_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ga4543fd23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1" name="Google Shape;1371;ga4543fd23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993e5b0cd7_0_7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993e5b0cd7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c2c3126cd6_0_7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c2c3126cd6_0_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c2c3126cd6_0_7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c2c3126cd6_0_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0" name="Shape 1410"/>
        <p:cNvGrpSpPr/>
        <p:nvPr/>
      </p:nvGrpSpPr>
      <p:grpSpPr>
        <a:xfrm>
          <a:off x="0" y="0"/>
          <a:ext cx="0" cy="0"/>
          <a:chOff x="0" y="0"/>
          <a:chExt cx="0" cy="0"/>
        </a:xfrm>
      </p:grpSpPr>
      <p:sp>
        <p:nvSpPr>
          <p:cNvPr id="1411" name="Google Shape;1411;gc2c3126cd6_0_7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2" name="Google Shape;1412;gc2c3126cd6_0_7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9" name="Shape 1419"/>
        <p:cNvGrpSpPr/>
        <p:nvPr/>
      </p:nvGrpSpPr>
      <p:grpSpPr>
        <a:xfrm>
          <a:off x="0" y="0"/>
          <a:ext cx="0" cy="0"/>
          <a:chOff x="0" y="0"/>
          <a:chExt cx="0" cy="0"/>
        </a:xfrm>
      </p:grpSpPr>
      <p:sp>
        <p:nvSpPr>
          <p:cNvPr id="1420" name="Google Shape;1420;gc2c3126cd6_0_7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1" name="Google Shape;1421;gc2c3126cd6_0_7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993e5b0cd7_0_7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993e5b0cd7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gc2c3126cd6_0_7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9" name="Google Shape;1439;gc2c3126cd6_0_7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ga4543fd23c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8" name="Google Shape;1448;ga4543fd23c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993e5b0cd7_0_7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993e5b0cd7_0_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8" name="Shape 1468"/>
        <p:cNvGrpSpPr/>
        <p:nvPr/>
      </p:nvGrpSpPr>
      <p:grpSpPr>
        <a:xfrm>
          <a:off x="0" y="0"/>
          <a:ext cx="0" cy="0"/>
          <a:chOff x="0" y="0"/>
          <a:chExt cx="0" cy="0"/>
        </a:xfrm>
      </p:grpSpPr>
      <p:sp>
        <p:nvSpPr>
          <p:cNvPr id="1469" name="Google Shape;1469;gc2c3126cd6_0_7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0" name="Google Shape;1470;gc2c3126cd6_0_7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g993e5b0cd7_0_8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3" name="Google Shape;1483;g993e5b0cd7_0_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0" name="Shape 1490"/>
        <p:cNvGrpSpPr/>
        <p:nvPr/>
      </p:nvGrpSpPr>
      <p:grpSpPr>
        <a:xfrm>
          <a:off x="0" y="0"/>
          <a:ext cx="0" cy="0"/>
          <a:chOff x="0" y="0"/>
          <a:chExt cx="0" cy="0"/>
        </a:xfrm>
      </p:grpSpPr>
      <p:sp>
        <p:nvSpPr>
          <p:cNvPr id="1491" name="Google Shape;1491;gbb42d662b7_0_9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2" name="Google Shape;1492;gbb42d662b7_0_9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ga4543fd23c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9" name="Google Shape;1499;ga4543fd23c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993e5b0cd7_0_8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0" name="Google Shape;1510;g993e5b0cd7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gc2c3126cd6_0_7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9" name="Google Shape;1519;gc2c3126cd6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993e5b0cd7_0_8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993e5b0cd7_0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5" name="Shape 1535"/>
        <p:cNvGrpSpPr/>
        <p:nvPr/>
      </p:nvGrpSpPr>
      <p:grpSpPr>
        <a:xfrm>
          <a:off x="0" y="0"/>
          <a:ext cx="0" cy="0"/>
          <a:chOff x="0" y="0"/>
          <a:chExt cx="0" cy="0"/>
        </a:xfrm>
      </p:grpSpPr>
      <p:sp>
        <p:nvSpPr>
          <p:cNvPr id="1536" name="Google Shape;1536;gbb42d662b7_0_9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7" name="Google Shape;1537;gbb42d662b7_0_9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4" name="Shape 1544"/>
        <p:cNvGrpSpPr/>
        <p:nvPr/>
      </p:nvGrpSpPr>
      <p:grpSpPr>
        <a:xfrm>
          <a:off x="0" y="0"/>
          <a:ext cx="0" cy="0"/>
          <a:chOff x="0" y="0"/>
          <a:chExt cx="0" cy="0"/>
        </a:xfrm>
      </p:grpSpPr>
      <p:sp>
        <p:nvSpPr>
          <p:cNvPr id="1545" name="Google Shape;1545;ga4543fd23c_0_4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6" name="Google Shape;1546;ga4543fd23c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0" name="Shape 1560"/>
        <p:cNvGrpSpPr/>
        <p:nvPr/>
      </p:nvGrpSpPr>
      <p:grpSpPr>
        <a:xfrm>
          <a:off x="0" y="0"/>
          <a:ext cx="0" cy="0"/>
          <a:chOff x="0" y="0"/>
          <a:chExt cx="0" cy="0"/>
        </a:xfrm>
      </p:grpSpPr>
      <p:sp>
        <p:nvSpPr>
          <p:cNvPr id="1561" name="Google Shape;1561;g993e5b0cd7_0_9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2" name="Google Shape;1562;g993e5b0cd7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9" name="Shape 1569"/>
        <p:cNvGrpSpPr/>
        <p:nvPr/>
      </p:nvGrpSpPr>
      <p:grpSpPr>
        <a:xfrm>
          <a:off x="0" y="0"/>
          <a:ext cx="0" cy="0"/>
          <a:chOff x="0" y="0"/>
          <a:chExt cx="0" cy="0"/>
        </a:xfrm>
      </p:grpSpPr>
      <p:sp>
        <p:nvSpPr>
          <p:cNvPr id="1570" name="Google Shape;1570;gc2c3126cd6_0_8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1" name="Google Shape;1571;gc2c3126cd6_0_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6" name="Shape 1576"/>
        <p:cNvGrpSpPr/>
        <p:nvPr/>
      </p:nvGrpSpPr>
      <p:grpSpPr>
        <a:xfrm>
          <a:off x="0" y="0"/>
          <a:ext cx="0" cy="0"/>
          <a:chOff x="0" y="0"/>
          <a:chExt cx="0" cy="0"/>
        </a:xfrm>
      </p:grpSpPr>
      <p:sp>
        <p:nvSpPr>
          <p:cNvPr id="1577" name="Google Shape;1577;g993e5b0cd7_0_9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8" name="Google Shape;1578;g993e5b0cd7_0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g993e5b0cd7_0_9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8" name="Google Shape;1588;g993e5b0cd7_0_9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4" name="Shape 1594"/>
        <p:cNvGrpSpPr/>
        <p:nvPr/>
      </p:nvGrpSpPr>
      <p:grpSpPr>
        <a:xfrm>
          <a:off x="0" y="0"/>
          <a:ext cx="0" cy="0"/>
          <a:chOff x="0" y="0"/>
          <a:chExt cx="0" cy="0"/>
        </a:xfrm>
      </p:grpSpPr>
      <p:sp>
        <p:nvSpPr>
          <p:cNvPr id="1595" name="Google Shape;1595;ga4543fd23c_0_5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6" name="Google Shape;1596;ga4543fd23c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7" name="Shape 1607"/>
        <p:cNvGrpSpPr/>
        <p:nvPr/>
      </p:nvGrpSpPr>
      <p:grpSpPr>
        <a:xfrm>
          <a:off x="0" y="0"/>
          <a:ext cx="0" cy="0"/>
          <a:chOff x="0" y="0"/>
          <a:chExt cx="0" cy="0"/>
        </a:xfrm>
      </p:grpSpPr>
      <p:sp>
        <p:nvSpPr>
          <p:cNvPr id="1608" name="Google Shape;1608;ga4543fd23c_0_5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9" name="Google Shape;1609;ga4543fd23c_0_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c2c3126cd6_0_8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8" name="Google Shape;1618;gc2c3126cd6_0_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5" name="Shape 1625"/>
        <p:cNvGrpSpPr/>
        <p:nvPr/>
      </p:nvGrpSpPr>
      <p:grpSpPr>
        <a:xfrm>
          <a:off x="0" y="0"/>
          <a:ext cx="0" cy="0"/>
          <a:chOff x="0" y="0"/>
          <a:chExt cx="0" cy="0"/>
        </a:xfrm>
      </p:grpSpPr>
      <p:sp>
        <p:nvSpPr>
          <p:cNvPr id="1626" name="Google Shape;1626;gc2c3126cd6_0_8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7" name="Google Shape;1627;gc2c3126cd6_0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gc2c3126cd6_0_8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6" name="Google Shape;1636;gc2c3126cd6_0_8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3" name="Shape 1643"/>
        <p:cNvGrpSpPr/>
        <p:nvPr/>
      </p:nvGrpSpPr>
      <p:grpSpPr>
        <a:xfrm>
          <a:off x="0" y="0"/>
          <a:ext cx="0" cy="0"/>
          <a:chOff x="0" y="0"/>
          <a:chExt cx="0" cy="0"/>
        </a:xfrm>
      </p:grpSpPr>
      <p:sp>
        <p:nvSpPr>
          <p:cNvPr id="1644" name="Google Shape;1644;gc2c3126cd6_0_8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5" name="Google Shape;1645;gc2c3126cd6_0_8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2" name="Shape 1652"/>
        <p:cNvGrpSpPr/>
        <p:nvPr/>
      </p:nvGrpSpPr>
      <p:grpSpPr>
        <a:xfrm>
          <a:off x="0" y="0"/>
          <a:ext cx="0" cy="0"/>
          <a:chOff x="0" y="0"/>
          <a:chExt cx="0" cy="0"/>
        </a:xfrm>
      </p:grpSpPr>
      <p:sp>
        <p:nvSpPr>
          <p:cNvPr id="1653" name="Google Shape;1653;ga4543fd23c_0_5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4" name="Google Shape;1654;ga4543fd23c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1" name="Shape 1661"/>
        <p:cNvGrpSpPr/>
        <p:nvPr/>
      </p:nvGrpSpPr>
      <p:grpSpPr>
        <a:xfrm>
          <a:off x="0" y="0"/>
          <a:ext cx="0" cy="0"/>
          <a:chOff x="0" y="0"/>
          <a:chExt cx="0" cy="0"/>
        </a:xfrm>
      </p:grpSpPr>
      <p:sp>
        <p:nvSpPr>
          <p:cNvPr id="1662" name="Google Shape;1662;ga4543fd23c_0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3" name="Google Shape;1663;ga4543fd23c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1" name="Shape 1671"/>
        <p:cNvGrpSpPr/>
        <p:nvPr/>
      </p:nvGrpSpPr>
      <p:grpSpPr>
        <a:xfrm>
          <a:off x="0" y="0"/>
          <a:ext cx="0" cy="0"/>
          <a:chOff x="0" y="0"/>
          <a:chExt cx="0" cy="0"/>
        </a:xfrm>
      </p:grpSpPr>
      <p:sp>
        <p:nvSpPr>
          <p:cNvPr id="1672" name="Google Shape;1672;ga4543fd23c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3" name="Google Shape;1673;ga4543fd23c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2" name="Shape 1682"/>
        <p:cNvGrpSpPr/>
        <p:nvPr/>
      </p:nvGrpSpPr>
      <p:grpSpPr>
        <a:xfrm>
          <a:off x="0" y="0"/>
          <a:ext cx="0" cy="0"/>
          <a:chOff x="0" y="0"/>
          <a:chExt cx="0" cy="0"/>
        </a:xfrm>
      </p:grpSpPr>
      <p:sp>
        <p:nvSpPr>
          <p:cNvPr id="1683" name="Google Shape;1683;gad9dffbc40_13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4" name="Google Shape;1684;gad9dffbc40_13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1" name="Shape 1691"/>
        <p:cNvGrpSpPr/>
        <p:nvPr/>
      </p:nvGrpSpPr>
      <p:grpSpPr>
        <a:xfrm>
          <a:off x="0" y="0"/>
          <a:ext cx="0" cy="0"/>
          <a:chOff x="0" y="0"/>
          <a:chExt cx="0" cy="0"/>
        </a:xfrm>
      </p:grpSpPr>
      <p:sp>
        <p:nvSpPr>
          <p:cNvPr id="1692" name="Google Shape;1692;gbb42d662b7_0_12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3" name="Google Shape;1693;gbb42d662b7_0_1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3" name="Shape 1703"/>
        <p:cNvGrpSpPr/>
        <p:nvPr/>
      </p:nvGrpSpPr>
      <p:grpSpPr>
        <a:xfrm>
          <a:off x="0" y="0"/>
          <a:ext cx="0" cy="0"/>
          <a:chOff x="0" y="0"/>
          <a:chExt cx="0" cy="0"/>
        </a:xfrm>
      </p:grpSpPr>
      <p:sp>
        <p:nvSpPr>
          <p:cNvPr id="1704" name="Google Shape;1704;gad9dffbc40_130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5" name="Google Shape;1705;gad9dffbc40_13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gbb42d662b7_0_11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3" name="Google Shape;1713;gbb42d662b7_0_1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2" name="Shape 1722"/>
        <p:cNvGrpSpPr/>
        <p:nvPr/>
      </p:nvGrpSpPr>
      <p:grpSpPr>
        <a:xfrm>
          <a:off x="0" y="0"/>
          <a:ext cx="0" cy="0"/>
          <a:chOff x="0" y="0"/>
          <a:chExt cx="0" cy="0"/>
        </a:xfrm>
      </p:grpSpPr>
      <p:sp>
        <p:nvSpPr>
          <p:cNvPr id="1723" name="Google Shape;1723;gbb42d662b7_0_11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4" name="Google Shape;1724;gbb42d662b7_0_1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3" name="Shape 1733"/>
        <p:cNvGrpSpPr/>
        <p:nvPr/>
      </p:nvGrpSpPr>
      <p:grpSpPr>
        <a:xfrm>
          <a:off x="0" y="0"/>
          <a:ext cx="0" cy="0"/>
          <a:chOff x="0" y="0"/>
          <a:chExt cx="0" cy="0"/>
        </a:xfrm>
      </p:grpSpPr>
      <p:sp>
        <p:nvSpPr>
          <p:cNvPr id="1734" name="Google Shape;1734;gad9dffbc40_130_1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5" name="Google Shape;1735;gad9dffbc40_13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6" name="Shape 1746"/>
        <p:cNvGrpSpPr/>
        <p:nvPr/>
      </p:nvGrpSpPr>
      <p:grpSpPr>
        <a:xfrm>
          <a:off x="0" y="0"/>
          <a:ext cx="0" cy="0"/>
          <a:chOff x="0" y="0"/>
          <a:chExt cx="0" cy="0"/>
        </a:xfrm>
      </p:grpSpPr>
      <p:sp>
        <p:nvSpPr>
          <p:cNvPr id="1747" name="Google Shape;1747;gad9dffbc40_130_2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8" name="Google Shape;1748;gad9dffbc40_13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5" name="Shape 1755"/>
        <p:cNvGrpSpPr/>
        <p:nvPr/>
      </p:nvGrpSpPr>
      <p:grpSpPr>
        <a:xfrm>
          <a:off x="0" y="0"/>
          <a:ext cx="0" cy="0"/>
          <a:chOff x="0" y="0"/>
          <a:chExt cx="0" cy="0"/>
        </a:xfrm>
      </p:grpSpPr>
      <p:sp>
        <p:nvSpPr>
          <p:cNvPr id="1756" name="Google Shape;1756;gbb42d662b7_0_11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7" name="Google Shape;1757;gbb42d662b7_0_1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5" name="Shape 1765"/>
        <p:cNvGrpSpPr/>
        <p:nvPr/>
      </p:nvGrpSpPr>
      <p:grpSpPr>
        <a:xfrm>
          <a:off x="0" y="0"/>
          <a:ext cx="0" cy="0"/>
          <a:chOff x="0" y="0"/>
          <a:chExt cx="0" cy="0"/>
        </a:xfrm>
      </p:grpSpPr>
      <p:sp>
        <p:nvSpPr>
          <p:cNvPr id="1766" name="Google Shape;1766;gc2ebc7d633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7" name="Google Shape;1767;gc2ebc7d633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5" name="Shape 1775"/>
        <p:cNvGrpSpPr/>
        <p:nvPr/>
      </p:nvGrpSpPr>
      <p:grpSpPr>
        <a:xfrm>
          <a:off x="0" y="0"/>
          <a:ext cx="0" cy="0"/>
          <a:chOff x="0" y="0"/>
          <a:chExt cx="0" cy="0"/>
        </a:xfrm>
      </p:grpSpPr>
      <p:sp>
        <p:nvSpPr>
          <p:cNvPr id="1776" name="Google Shape;1776;gc2ebc7d633_0_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7" name="Google Shape;1777;gc2ebc7d633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5" name="Shape 1785"/>
        <p:cNvGrpSpPr/>
        <p:nvPr/>
      </p:nvGrpSpPr>
      <p:grpSpPr>
        <a:xfrm>
          <a:off x="0" y="0"/>
          <a:ext cx="0" cy="0"/>
          <a:chOff x="0" y="0"/>
          <a:chExt cx="0" cy="0"/>
        </a:xfrm>
      </p:grpSpPr>
      <p:sp>
        <p:nvSpPr>
          <p:cNvPr id="1786" name="Google Shape;1786;gad9dffbc40_130_2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7" name="Google Shape;1787;gad9dffbc40_13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5" name="Shape 1795"/>
        <p:cNvGrpSpPr/>
        <p:nvPr/>
      </p:nvGrpSpPr>
      <p:grpSpPr>
        <a:xfrm>
          <a:off x="0" y="0"/>
          <a:ext cx="0" cy="0"/>
          <a:chOff x="0" y="0"/>
          <a:chExt cx="0" cy="0"/>
        </a:xfrm>
      </p:grpSpPr>
      <p:sp>
        <p:nvSpPr>
          <p:cNvPr id="1796" name="Google Shape;1796;gc2ebc7d633_0_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7" name="Google Shape;1797;gc2ebc7d633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6" name="Shape 1806"/>
        <p:cNvGrpSpPr/>
        <p:nvPr/>
      </p:nvGrpSpPr>
      <p:grpSpPr>
        <a:xfrm>
          <a:off x="0" y="0"/>
          <a:ext cx="0" cy="0"/>
          <a:chOff x="0" y="0"/>
          <a:chExt cx="0" cy="0"/>
        </a:xfrm>
      </p:grpSpPr>
      <p:sp>
        <p:nvSpPr>
          <p:cNvPr id="1807" name="Google Shape;1807;gbb42d662b7_0_12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8" name="Google Shape;1808;gbb42d662b7_0_1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3" name="Shape 1813"/>
        <p:cNvGrpSpPr/>
        <p:nvPr/>
      </p:nvGrpSpPr>
      <p:grpSpPr>
        <a:xfrm>
          <a:off x="0" y="0"/>
          <a:ext cx="0" cy="0"/>
          <a:chOff x="0" y="0"/>
          <a:chExt cx="0" cy="0"/>
        </a:xfrm>
      </p:grpSpPr>
      <p:sp>
        <p:nvSpPr>
          <p:cNvPr id="1814" name="Google Shape;1814;gbb42d662b7_0_10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5" name="Google Shape;1815;gbb42d662b7_0_1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0" name="Shape 1820"/>
        <p:cNvGrpSpPr/>
        <p:nvPr/>
      </p:nvGrpSpPr>
      <p:grpSpPr>
        <a:xfrm>
          <a:off x="0" y="0"/>
          <a:ext cx="0" cy="0"/>
          <a:chOff x="0" y="0"/>
          <a:chExt cx="0" cy="0"/>
        </a:xfrm>
      </p:grpSpPr>
      <p:sp>
        <p:nvSpPr>
          <p:cNvPr id="1821" name="Google Shape;1821;gc2ebc7d633_0_1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2" name="Google Shape;1822;gc2ebc7d633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8" name="Shape 1828"/>
        <p:cNvGrpSpPr/>
        <p:nvPr/>
      </p:nvGrpSpPr>
      <p:grpSpPr>
        <a:xfrm>
          <a:off x="0" y="0"/>
          <a:ext cx="0" cy="0"/>
          <a:chOff x="0" y="0"/>
          <a:chExt cx="0" cy="0"/>
        </a:xfrm>
      </p:grpSpPr>
      <p:sp>
        <p:nvSpPr>
          <p:cNvPr id="1829" name="Google Shape;1829;gc2ebc7d633_0_1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0" name="Google Shape;1830;gc2ebc7d633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5" name="Shape 1835"/>
        <p:cNvGrpSpPr/>
        <p:nvPr/>
      </p:nvGrpSpPr>
      <p:grpSpPr>
        <a:xfrm>
          <a:off x="0" y="0"/>
          <a:ext cx="0" cy="0"/>
          <a:chOff x="0" y="0"/>
          <a:chExt cx="0" cy="0"/>
        </a:xfrm>
      </p:grpSpPr>
      <p:sp>
        <p:nvSpPr>
          <p:cNvPr id="1836" name="Google Shape;1836;gad9dffbc40_130_3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7" name="Google Shape;1837;gad9dffbc40_13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4" name="Shape 1844"/>
        <p:cNvGrpSpPr/>
        <p:nvPr/>
      </p:nvGrpSpPr>
      <p:grpSpPr>
        <a:xfrm>
          <a:off x="0" y="0"/>
          <a:ext cx="0" cy="0"/>
          <a:chOff x="0" y="0"/>
          <a:chExt cx="0" cy="0"/>
        </a:xfrm>
      </p:grpSpPr>
      <p:sp>
        <p:nvSpPr>
          <p:cNvPr id="1845" name="Google Shape;1845;gc2ebc7d633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6" name="Google Shape;1846;gc2ebc7d63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4" name="Shape 1854"/>
        <p:cNvGrpSpPr/>
        <p:nvPr/>
      </p:nvGrpSpPr>
      <p:grpSpPr>
        <a:xfrm>
          <a:off x="0" y="0"/>
          <a:ext cx="0" cy="0"/>
          <a:chOff x="0" y="0"/>
          <a:chExt cx="0" cy="0"/>
        </a:xfrm>
      </p:grpSpPr>
      <p:sp>
        <p:nvSpPr>
          <p:cNvPr id="1855" name="Google Shape;1855;gad9dffbc40_130_3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6" name="Google Shape;1856;gad9dffbc40_13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2" name="Shape 1862"/>
        <p:cNvGrpSpPr/>
        <p:nvPr/>
      </p:nvGrpSpPr>
      <p:grpSpPr>
        <a:xfrm>
          <a:off x="0" y="0"/>
          <a:ext cx="0" cy="0"/>
          <a:chOff x="0" y="0"/>
          <a:chExt cx="0" cy="0"/>
        </a:xfrm>
      </p:grpSpPr>
      <p:sp>
        <p:nvSpPr>
          <p:cNvPr id="1863" name="Google Shape;1863;gc2ebc7d633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4" name="Google Shape;1864;gc2ebc7d633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0" name="Shape 1870"/>
        <p:cNvGrpSpPr/>
        <p:nvPr/>
      </p:nvGrpSpPr>
      <p:grpSpPr>
        <a:xfrm>
          <a:off x="0" y="0"/>
          <a:ext cx="0" cy="0"/>
          <a:chOff x="0" y="0"/>
          <a:chExt cx="0" cy="0"/>
        </a:xfrm>
      </p:grpSpPr>
      <p:sp>
        <p:nvSpPr>
          <p:cNvPr id="1871" name="Google Shape;1871;gbb42d662b7_0_12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2" name="Google Shape;1872;gbb42d662b7_0_1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9" name="Shape 1879"/>
        <p:cNvGrpSpPr/>
        <p:nvPr/>
      </p:nvGrpSpPr>
      <p:grpSpPr>
        <a:xfrm>
          <a:off x="0" y="0"/>
          <a:ext cx="0" cy="0"/>
          <a:chOff x="0" y="0"/>
          <a:chExt cx="0" cy="0"/>
        </a:xfrm>
      </p:grpSpPr>
      <p:sp>
        <p:nvSpPr>
          <p:cNvPr id="1880" name="Google Shape;1880;gbb42d662b7_0_13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1" name="Google Shape;1881;gbb42d662b7_0_1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7" name="Shape 1887"/>
        <p:cNvGrpSpPr/>
        <p:nvPr/>
      </p:nvGrpSpPr>
      <p:grpSpPr>
        <a:xfrm>
          <a:off x="0" y="0"/>
          <a:ext cx="0" cy="0"/>
          <a:chOff x="0" y="0"/>
          <a:chExt cx="0" cy="0"/>
        </a:xfrm>
      </p:grpSpPr>
      <p:sp>
        <p:nvSpPr>
          <p:cNvPr id="1888" name="Google Shape;1888;gc2ebc7d633_0_1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9" name="Google Shape;1889;gc2ebc7d633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6" name="Shape 1896"/>
        <p:cNvGrpSpPr/>
        <p:nvPr/>
      </p:nvGrpSpPr>
      <p:grpSpPr>
        <a:xfrm>
          <a:off x="0" y="0"/>
          <a:ext cx="0" cy="0"/>
          <a:chOff x="0" y="0"/>
          <a:chExt cx="0" cy="0"/>
        </a:xfrm>
      </p:grpSpPr>
      <p:sp>
        <p:nvSpPr>
          <p:cNvPr id="1897" name="Google Shape;1897;gc2ebc7d633_0_2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8" name="Google Shape;1898;gc2ebc7d633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8" name="Shape 1908"/>
        <p:cNvGrpSpPr/>
        <p:nvPr/>
      </p:nvGrpSpPr>
      <p:grpSpPr>
        <a:xfrm>
          <a:off x="0" y="0"/>
          <a:ext cx="0" cy="0"/>
          <a:chOff x="0" y="0"/>
          <a:chExt cx="0" cy="0"/>
        </a:xfrm>
      </p:grpSpPr>
      <p:sp>
        <p:nvSpPr>
          <p:cNvPr id="1909" name="Google Shape;1909;gc2ebc7d633_0_1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0" name="Google Shape;1910;gc2ebc7d633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7" name="Shape 1917"/>
        <p:cNvGrpSpPr/>
        <p:nvPr/>
      </p:nvGrpSpPr>
      <p:grpSpPr>
        <a:xfrm>
          <a:off x="0" y="0"/>
          <a:ext cx="0" cy="0"/>
          <a:chOff x="0" y="0"/>
          <a:chExt cx="0" cy="0"/>
        </a:xfrm>
      </p:grpSpPr>
      <p:sp>
        <p:nvSpPr>
          <p:cNvPr id="1918" name="Google Shape;1918;gc2ebc7d633_0_2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9" name="Google Shape;1919;gc2ebc7d633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6" name="Shape 1926"/>
        <p:cNvGrpSpPr/>
        <p:nvPr/>
      </p:nvGrpSpPr>
      <p:grpSpPr>
        <a:xfrm>
          <a:off x="0" y="0"/>
          <a:ext cx="0" cy="0"/>
          <a:chOff x="0" y="0"/>
          <a:chExt cx="0" cy="0"/>
        </a:xfrm>
      </p:grpSpPr>
      <p:sp>
        <p:nvSpPr>
          <p:cNvPr id="1927" name="Google Shape;1927;gc2ebc7d633_0_1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8" name="Google Shape;1928;gc2ebc7d633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4" name="Shape 1934"/>
        <p:cNvGrpSpPr/>
        <p:nvPr/>
      </p:nvGrpSpPr>
      <p:grpSpPr>
        <a:xfrm>
          <a:off x="0" y="0"/>
          <a:ext cx="0" cy="0"/>
          <a:chOff x="0" y="0"/>
          <a:chExt cx="0" cy="0"/>
        </a:xfrm>
      </p:grpSpPr>
      <p:sp>
        <p:nvSpPr>
          <p:cNvPr id="1935" name="Google Shape;1935;gc2ebc7d633_0_2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6" name="Google Shape;1936;gc2ebc7d633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3" name="Shape 1943"/>
        <p:cNvGrpSpPr/>
        <p:nvPr/>
      </p:nvGrpSpPr>
      <p:grpSpPr>
        <a:xfrm>
          <a:off x="0" y="0"/>
          <a:ext cx="0" cy="0"/>
          <a:chOff x="0" y="0"/>
          <a:chExt cx="0" cy="0"/>
        </a:xfrm>
      </p:grpSpPr>
      <p:sp>
        <p:nvSpPr>
          <p:cNvPr id="1944" name="Google Shape;1944;gc2ebc7d633_0_4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5" name="Google Shape;1945;gc2ebc7d633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5" name="Shape 1955"/>
        <p:cNvGrpSpPr/>
        <p:nvPr/>
      </p:nvGrpSpPr>
      <p:grpSpPr>
        <a:xfrm>
          <a:off x="0" y="0"/>
          <a:ext cx="0" cy="0"/>
          <a:chOff x="0" y="0"/>
          <a:chExt cx="0" cy="0"/>
        </a:xfrm>
      </p:grpSpPr>
      <p:sp>
        <p:nvSpPr>
          <p:cNvPr id="1956" name="Google Shape;1956;gc2ebc7d633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7" name="Google Shape;1957;gc2ebc7d633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3" name="Shape 1963"/>
        <p:cNvGrpSpPr/>
        <p:nvPr/>
      </p:nvGrpSpPr>
      <p:grpSpPr>
        <a:xfrm>
          <a:off x="0" y="0"/>
          <a:ext cx="0" cy="0"/>
          <a:chOff x="0" y="0"/>
          <a:chExt cx="0" cy="0"/>
        </a:xfrm>
      </p:grpSpPr>
      <p:sp>
        <p:nvSpPr>
          <p:cNvPr id="1964" name="Google Shape;1964;gc2ebc7d633_0_3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5" name="Google Shape;1965;gc2ebc7d633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2" name="Shape 1972"/>
        <p:cNvGrpSpPr/>
        <p:nvPr/>
      </p:nvGrpSpPr>
      <p:grpSpPr>
        <a:xfrm>
          <a:off x="0" y="0"/>
          <a:ext cx="0" cy="0"/>
          <a:chOff x="0" y="0"/>
          <a:chExt cx="0" cy="0"/>
        </a:xfrm>
      </p:grpSpPr>
      <p:sp>
        <p:nvSpPr>
          <p:cNvPr id="1973" name="Google Shape;1973;gc2ebc7d633_0_4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4" name="Google Shape;1974;gc2ebc7d633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2" name="Shape 1982"/>
        <p:cNvGrpSpPr/>
        <p:nvPr/>
      </p:nvGrpSpPr>
      <p:grpSpPr>
        <a:xfrm>
          <a:off x="0" y="0"/>
          <a:ext cx="0" cy="0"/>
          <a:chOff x="0" y="0"/>
          <a:chExt cx="0" cy="0"/>
        </a:xfrm>
      </p:grpSpPr>
      <p:sp>
        <p:nvSpPr>
          <p:cNvPr id="1983" name="Google Shape;1983;gc2ebc7d633_0_2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4" name="Google Shape;1984;gc2ebc7d633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0" name="Shape 1990"/>
        <p:cNvGrpSpPr/>
        <p:nvPr/>
      </p:nvGrpSpPr>
      <p:grpSpPr>
        <a:xfrm>
          <a:off x="0" y="0"/>
          <a:ext cx="0" cy="0"/>
          <a:chOff x="0" y="0"/>
          <a:chExt cx="0" cy="0"/>
        </a:xfrm>
      </p:grpSpPr>
      <p:sp>
        <p:nvSpPr>
          <p:cNvPr id="1991" name="Google Shape;1991;gc2ebc7d633_0_3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2" name="Google Shape;1992;gc2ebc7d633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9" name="Shape 1999"/>
        <p:cNvGrpSpPr/>
        <p:nvPr/>
      </p:nvGrpSpPr>
      <p:grpSpPr>
        <a:xfrm>
          <a:off x="0" y="0"/>
          <a:ext cx="0" cy="0"/>
          <a:chOff x="0" y="0"/>
          <a:chExt cx="0" cy="0"/>
        </a:xfrm>
      </p:grpSpPr>
      <p:sp>
        <p:nvSpPr>
          <p:cNvPr id="2000" name="Google Shape;2000;gc2ebc7d633_0_3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1" name="Google Shape;2001;gc2ebc7d633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0" name="Shape 2010"/>
        <p:cNvGrpSpPr/>
        <p:nvPr/>
      </p:nvGrpSpPr>
      <p:grpSpPr>
        <a:xfrm>
          <a:off x="0" y="0"/>
          <a:ext cx="0" cy="0"/>
          <a:chOff x="0" y="0"/>
          <a:chExt cx="0" cy="0"/>
        </a:xfrm>
      </p:grpSpPr>
      <p:sp>
        <p:nvSpPr>
          <p:cNvPr id="2011" name="Google Shape;2011;gc2ebc7d633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2" name="Google Shape;2012;gc2ebc7d633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1" name="Shape 2021"/>
        <p:cNvGrpSpPr/>
        <p:nvPr/>
      </p:nvGrpSpPr>
      <p:grpSpPr>
        <a:xfrm>
          <a:off x="0" y="0"/>
          <a:ext cx="0" cy="0"/>
          <a:chOff x="0" y="0"/>
          <a:chExt cx="0" cy="0"/>
        </a:xfrm>
      </p:grpSpPr>
      <p:sp>
        <p:nvSpPr>
          <p:cNvPr id="2022" name="Google Shape;2022;gc2ebc7d633_0_3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23" name="Google Shape;2023;gc2ebc7d633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2" name="Shape 2032"/>
        <p:cNvGrpSpPr/>
        <p:nvPr/>
      </p:nvGrpSpPr>
      <p:grpSpPr>
        <a:xfrm>
          <a:off x="0" y="0"/>
          <a:ext cx="0" cy="0"/>
          <a:chOff x="0" y="0"/>
          <a:chExt cx="0" cy="0"/>
        </a:xfrm>
      </p:grpSpPr>
      <p:sp>
        <p:nvSpPr>
          <p:cNvPr id="2033" name="Google Shape;2033;gc2ebc7d633_0_4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4" name="Google Shape;2034;gc2ebc7d633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3" name="Shape 2043"/>
        <p:cNvGrpSpPr/>
        <p:nvPr/>
      </p:nvGrpSpPr>
      <p:grpSpPr>
        <a:xfrm>
          <a:off x="0" y="0"/>
          <a:ext cx="0" cy="0"/>
          <a:chOff x="0" y="0"/>
          <a:chExt cx="0" cy="0"/>
        </a:xfrm>
      </p:grpSpPr>
      <p:sp>
        <p:nvSpPr>
          <p:cNvPr id="2044" name="Google Shape;2044;gc2ebc7d633_0_4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5" name="Google Shape;2045;gc2ebc7d633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2" name="Shape 2052"/>
        <p:cNvGrpSpPr/>
        <p:nvPr/>
      </p:nvGrpSpPr>
      <p:grpSpPr>
        <a:xfrm>
          <a:off x="0" y="0"/>
          <a:ext cx="0" cy="0"/>
          <a:chOff x="0" y="0"/>
          <a:chExt cx="0" cy="0"/>
        </a:xfrm>
      </p:grpSpPr>
      <p:sp>
        <p:nvSpPr>
          <p:cNvPr id="2053" name="Google Shape;2053;gc2ebc7d633_0_4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4" name="Google Shape;2054;gc2ebc7d633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2" name="Shape 2062"/>
        <p:cNvGrpSpPr/>
        <p:nvPr/>
      </p:nvGrpSpPr>
      <p:grpSpPr>
        <a:xfrm>
          <a:off x="0" y="0"/>
          <a:ext cx="0" cy="0"/>
          <a:chOff x="0" y="0"/>
          <a:chExt cx="0" cy="0"/>
        </a:xfrm>
      </p:grpSpPr>
      <p:sp>
        <p:nvSpPr>
          <p:cNvPr id="2063" name="Google Shape;2063;gc2ebc7d633_0_4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4" name="Google Shape;2064;gc2ebc7d633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1" name="Shape 2071"/>
        <p:cNvGrpSpPr/>
        <p:nvPr/>
      </p:nvGrpSpPr>
      <p:grpSpPr>
        <a:xfrm>
          <a:off x="0" y="0"/>
          <a:ext cx="0" cy="0"/>
          <a:chOff x="0" y="0"/>
          <a:chExt cx="0" cy="0"/>
        </a:xfrm>
      </p:grpSpPr>
      <p:sp>
        <p:nvSpPr>
          <p:cNvPr id="2072" name="Google Shape;2072;gc2ebc7d633_0_4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3" name="Google Shape;2073;gc2ebc7d633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9" name="Shape 2079"/>
        <p:cNvGrpSpPr/>
        <p:nvPr/>
      </p:nvGrpSpPr>
      <p:grpSpPr>
        <a:xfrm>
          <a:off x="0" y="0"/>
          <a:ext cx="0" cy="0"/>
          <a:chOff x="0" y="0"/>
          <a:chExt cx="0" cy="0"/>
        </a:xfrm>
      </p:grpSpPr>
      <p:sp>
        <p:nvSpPr>
          <p:cNvPr id="2080" name="Google Shape;2080;gc2ebc7d633_0_4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81" name="Google Shape;2081;gc2ebc7d633_0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6" name="Shape 2086"/>
        <p:cNvGrpSpPr/>
        <p:nvPr/>
      </p:nvGrpSpPr>
      <p:grpSpPr>
        <a:xfrm>
          <a:off x="0" y="0"/>
          <a:ext cx="0" cy="0"/>
          <a:chOff x="0" y="0"/>
          <a:chExt cx="0" cy="0"/>
        </a:xfrm>
      </p:grpSpPr>
      <p:sp>
        <p:nvSpPr>
          <p:cNvPr id="2087" name="Google Shape;2087;gc2ebc7d633_0_4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88" name="Google Shape;2088;gc2ebc7d633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5" name="Shape 2095"/>
        <p:cNvGrpSpPr/>
        <p:nvPr/>
      </p:nvGrpSpPr>
      <p:grpSpPr>
        <a:xfrm>
          <a:off x="0" y="0"/>
          <a:ext cx="0" cy="0"/>
          <a:chOff x="0" y="0"/>
          <a:chExt cx="0" cy="0"/>
        </a:xfrm>
      </p:grpSpPr>
      <p:sp>
        <p:nvSpPr>
          <p:cNvPr id="2096" name="Google Shape;2096;gc2ebc7d633_0_5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7" name="Google Shape;2097;gc2ebc7d633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4" name="Shape 2104"/>
        <p:cNvGrpSpPr/>
        <p:nvPr/>
      </p:nvGrpSpPr>
      <p:grpSpPr>
        <a:xfrm>
          <a:off x="0" y="0"/>
          <a:ext cx="0" cy="0"/>
          <a:chOff x="0" y="0"/>
          <a:chExt cx="0" cy="0"/>
        </a:xfrm>
      </p:grpSpPr>
      <p:sp>
        <p:nvSpPr>
          <p:cNvPr id="2105" name="Google Shape;2105;gc2ebc7d633_0_5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6" name="Google Shape;2106;gc2ebc7d633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6" name="Shape 2116"/>
        <p:cNvGrpSpPr/>
        <p:nvPr/>
      </p:nvGrpSpPr>
      <p:grpSpPr>
        <a:xfrm>
          <a:off x="0" y="0"/>
          <a:ext cx="0" cy="0"/>
          <a:chOff x="0" y="0"/>
          <a:chExt cx="0" cy="0"/>
        </a:xfrm>
      </p:grpSpPr>
      <p:sp>
        <p:nvSpPr>
          <p:cNvPr id="2117" name="Google Shape;2117;gc2ebc7d633_0_5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18" name="Google Shape;2118;gc2ebc7d633_0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6" name="Shape 2126"/>
        <p:cNvGrpSpPr/>
        <p:nvPr/>
      </p:nvGrpSpPr>
      <p:grpSpPr>
        <a:xfrm>
          <a:off x="0" y="0"/>
          <a:ext cx="0" cy="0"/>
          <a:chOff x="0" y="0"/>
          <a:chExt cx="0" cy="0"/>
        </a:xfrm>
      </p:grpSpPr>
      <p:sp>
        <p:nvSpPr>
          <p:cNvPr id="2127" name="Google Shape;2127;gc2ebc7d633_0_5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8" name="Google Shape;2128;gc2ebc7d633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4" name="Shape 2134"/>
        <p:cNvGrpSpPr/>
        <p:nvPr/>
      </p:nvGrpSpPr>
      <p:grpSpPr>
        <a:xfrm>
          <a:off x="0" y="0"/>
          <a:ext cx="0" cy="0"/>
          <a:chOff x="0" y="0"/>
          <a:chExt cx="0" cy="0"/>
        </a:xfrm>
      </p:grpSpPr>
      <p:sp>
        <p:nvSpPr>
          <p:cNvPr id="2135" name="Google Shape;2135;gc2ebc7d633_0_5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36" name="Google Shape;2136;gc2ebc7d633_0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2" name="Shape 2142"/>
        <p:cNvGrpSpPr/>
        <p:nvPr/>
      </p:nvGrpSpPr>
      <p:grpSpPr>
        <a:xfrm>
          <a:off x="0" y="0"/>
          <a:ext cx="0" cy="0"/>
          <a:chOff x="0" y="0"/>
          <a:chExt cx="0" cy="0"/>
        </a:xfrm>
      </p:grpSpPr>
      <p:sp>
        <p:nvSpPr>
          <p:cNvPr id="2143" name="Google Shape;2143;gc2ebc7d633_0_5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4" name="Google Shape;2144;gc2ebc7d633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5" name="Shape 115"/>
        <p:cNvGrpSpPr/>
        <p:nvPr/>
      </p:nvGrpSpPr>
      <p:grpSpPr>
        <a:xfrm>
          <a:off x="0" y="0"/>
          <a:ext cx="0" cy="0"/>
          <a:chOff x="0" y="0"/>
          <a:chExt cx="0" cy="0"/>
        </a:xfrm>
      </p:grpSpPr>
      <p:sp>
        <p:nvSpPr>
          <p:cNvPr id="116" name="Google Shape;116;p29"/>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29"/>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9" name="Google Shape;119;p29"/>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0" name="Google Shape;120;p29"/>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1" name="Google Shape;121;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22" name="Shape 122"/>
        <p:cNvGrpSpPr/>
        <p:nvPr/>
      </p:nvGrpSpPr>
      <p:grpSpPr>
        <a:xfrm>
          <a:off x="0" y="0"/>
          <a:ext cx="0" cy="0"/>
          <a:chOff x="0" y="0"/>
          <a:chExt cx="0" cy="0"/>
        </a:xfrm>
      </p:grpSpPr>
      <p:sp>
        <p:nvSpPr>
          <p:cNvPr id="123" name="Google Shape;123;p30"/>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0"/>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25" name="Google Shape;125;p30"/>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26" name="Google Shape;126;p30"/>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1.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10.png"/><Relationship Id="rId6" Type="http://schemas.openxmlformats.org/officeDocument/2006/relationships/image" Target="../media/image13.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4.xml"/><Relationship Id="rId42" Type="http://schemas.openxmlformats.org/officeDocument/2006/relationships/slide" Target="/ppt/slides/slide4.xml"/><Relationship Id="rId41" Type="http://schemas.openxmlformats.org/officeDocument/2006/relationships/slide" Target="/ppt/slides/slide108.xml"/><Relationship Id="rId44" Type="http://schemas.openxmlformats.org/officeDocument/2006/relationships/slide" Target="/ppt/slides/slide158.xml"/><Relationship Id="rId43" Type="http://schemas.openxmlformats.org/officeDocument/2006/relationships/slide" Target="/ppt/slides/slide113.xml"/><Relationship Id="rId46" Type="http://schemas.openxmlformats.org/officeDocument/2006/relationships/slide" Target="/ppt/slides/slide174.xml"/><Relationship Id="rId45" Type="http://schemas.openxmlformats.org/officeDocument/2006/relationships/slide" Target="/ppt/slides/slide164.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4.xml"/><Relationship Id="rId9" Type="http://schemas.openxmlformats.org/officeDocument/2006/relationships/slide" Target="/ppt/slides/slide26.xml"/><Relationship Id="rId48" Type="http://schemas.openxmlformats.org/officeDocument/2006/relationships/slide" Target="/ppt/slides/slide185.xml"/><Relationship Id="rId47" Type="http://schemas.openxmlformats.org/officeDocument/2006/relationships/slide" Target="/ppt/slides/slide180.xml"/><Relationship Id="rId49" Type="http://schemas.openxmlformats.org/officeDocument/2006/relationships/slide" Target="/ppt/slides/slide191.xml"/><Relationship Id="rId5" Type="http://schemas.openxmlformats.org/officeDocument/2006/relationships/slide" Target="/ppt/slides/slide10.xml"/><Relationship Id="rId6" Type="http://schemas.openxmlformats.org/officeDocument/2006/relationships/slide" Target="/ppt/slides/slide10.xml"/><Relationship Id="rId7" Type="http://schemas.openxmlformats.org/officeDocument/2006/relationships/slide" Target="/ppt/slides/slide16.xml"/><Relationship Id="rId8" Type="http://schemas.openxmlformats.org/officeDocument/2006/relationships/slide" Target="/ppt/slides/slide16.xml"/><Relationship Id="rId31" Type="http://schemas.openxmlformats.org/officeDocument/2006/relationships/slide" Target="/ppt/slides/slide127.xml"/><Relationship Id="rId30" Type="http://schemas.openxmlformats.org/officeDocument/2006/relationships/slide" Target="/ppt/slides/slide121.xml"/><Relationship Id="rId33" Type="http://schemas.openxmlformats.org/officeDocument/2006/relationships/slide" Target="/ppt/slides/slide140.xml"/><Relationship Id="rId32" Type="http://schemas.openxmlformats.org/officeDocument/2006/relationships/slide" Target="/ppt/slides/slide135.xml"/><Relationship Id="rId35" Type="http://schemas.openxmlformats.org/officeDocument/2006/relationships/hyperlink" Target="https://toytheater.com/" TargetMode="External"/><Relationship Id="rId34" Type="http://schemas.openxmlformats.org/officeDocument/2006/relationships/slide" Target="/ppt/slides/slide145.xml"/><Relationship Id="rId37" Type="http://schemas.openxmlformats.org/officeDocument/2006/relationships/slide" Target="/ppt/slides/slide150.xml"/><Relationship Id="rId36" Type="http://schemas.openxmlformats.org/officeDocument/2006/relationships/image" Target="../media/image3.png"/><Relationship Id="rId39" Type="http://schemas.openxmlformats.org/officeDocument/2006/relationships/slide" Target="/ppt/slides/slide39.xml"/><Relationship Id="rId38" Type="http://schemas.openxmlformats.org/officeDocument/2006/relationships/slide" Target="/ppt/slides/slide4.xml"/><Relationship Id="rId20" Type="http://schemas.openxmlformats.org/officeDocument/2006/relationships/image" Target="../media/image2.png"/><Relationship Id="rId22" Type="http://schemas.openxmlformats.org/officeDocument/2006/relationships/image" Target="../media/image4.png"/><Relationship Id="rId21" Type="http://schemas.openxmlformats.org/officeDocument/2006/relationships/hyperlink" Target="https://www.gregtangmath.com/games" TargetMode="External"/><Relationship Id="rId24" Type="http://schemas.openxmlformats.org/officeDocument/2006/relationships/slide" Target="/ppt/slides/slide4.xml"/><Relationship Id="rId23" Type="http://schemas.openxmlformats.org/officeDocument/2006/relationships/slide" Target="/ppt/slides/slide67.xml"/><Relationship Id="rId26" Type="http://schemas.openxmlformats.org/officeDocument/2006/relationships/slide" Target="/ppt/slides/slide75.xml"/><Relationship Id="rId25" Type="http://schemas.openxmlformats.org/officeDocument/2006/relationships/slide" Target="/ppt/slides/slide34.xml"/><Relationship Id="rId28" Type="http://schemas.openxmlformats.org/officeDocument/2006/relationships/slide" Target="/ppt/slides/slide92.xml"/><Relationship Id="rId27" Type="http://schemas.openxmlformats.org/officeDocument/2006/relationships/slide" Target="/ppt/slides/slide84.xml"/><Relationship Id="rId29" Type="http://schemas.openxmlformats.org/officeDocument/2006/relationships/slide" Target="/ppt/slides/slide101.xml"/><Relationship Id="rId50" Type="http://schemas.openxmlformats.org/officeDocument/2006/relationships/slide" Target="/ppt/slides/slide202.xml"/><Relationship Id="rId11" Type="http://schemas.openxmlformats.org/officeDocument/2006/relationships/slide" Target="/ppt/slides/slide46.xml"/><Relationship Id="rId10" Type="http://schemas.openxmlformats.org/officeDocument/2006/relationships/slide" Target="/ppt/slides/slide26.xml"/><Relationship Id="rId13" Type="http://schemas.openxmlformats.org/officeDocument/2006/relationships/slide" Target="/ppt/slides/slide46.xml"/><Relationship Id="rId12" Type="http://schemas.openxmlformats.org/officeDocument/2006/relationships/slide" Target="/ppt/slides/slide46.xml"/><Relationship Id="rId15" Type="http://schemas.openxmlformats.org/officeDocument/2006/relationships/slide" Target="/ppt/slides/slide54.xml"/><Relationship Id="rId14" Type="http://schemas.openxmlformats.org/officeDocument/2006/relationships/slide" Target="/ppt/slides/slide54.xml"/><Relationship Id="rId17" Type="http://schemas.openxmlformats.org/officeDocument/2006/relationships/slide" Target="/ppt/slides/slide62.xml"/><Relationship Id="rId16" Type="http://schemas.openxmlformats.org/officeDocument/2006/relationships/slide" Target="/ppt/slides/slide54.xml"/><Relationship Id="rId19" Type="http://schemas.openxmlformats.org/officeDocument/2006/relationships/hyperlink" Target="https://www.flourishkh.com/" TargetMode="External"/><Relationship Id="rId18" Type="http://schemas.openxmlformats.org/officeDocument/2006/relationships/slide" Target="/ppt/slides/slide6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3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7.xml"/><Relationship Id="rId3"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5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5.xml"/><Relationship Id="rId3"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6.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24.png"/><Relationship Id="rId6" Type="http://schemas.openxmlformats.org/officeDocument/2006/relationships/image" Target="../media/image3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7.xml"/><Relationship Id="rId3" Type="http://schemas.openxmlformats.org/officeDocument/2006/relationships/image" Target="../media/image4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8.xml"/><Relationship Id="rId3" Type="http://schemas.openxmlformats.org/officeDocument/2006/relationships/image" Target="../media/image6.png"/><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0.xml"/><Relationship Id="rId3"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1.xml"/><Relationship Id="rId3"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2.xml"/><Relationship Id="rId3"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3.xml"/><Relationship Id="rId3" Type="http://schemas.openxmlformats.org/officeDocument/2006/relationships/image" Target="../media/image4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4.xml"/><Relationship Id="rId3" Type="http://schemas.openxmlformats.org/officeDocument/2006/relationships/image" Target="../media/image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4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4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4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4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5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4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6.png"/><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3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5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3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4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4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5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6.png"/><Relationship Id="rId4" Type="http://schemas.openxmlformats.org/officeDocument/2006/relationships/image" Target="../media/image6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6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53.png"/><Relationship Id="rId4" Type="http://schemas.openxmlformats.org/officeDocument/2006/relationships/image" Target="../media/image5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65.png"/><Relationship Id="rId4" Type="http://schemas.openxmlformats.org/officeDocument/2006/relationships/image" Target="../media/image6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6.png"/><Relationship Id="rId4" Type="http://schemas.openxmlformats.org/officeDocument/2006/relationships/image" Target="../media/image77.png"/><Relationship Id="rId5" Type="http://schemas.openxmlformats.org/officeDocument/2006/relationships/image" Target="../media/image5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6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8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5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6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7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63.png"/><Relationship Id="rId4" Type="http://schemas.openxmlformats.org/officeDocument/2006/relationships/image" Target="../media/image7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6.png"/><Relationship Id="rId4" Type="http://schemas.openxmlformats.org/officeDocument/2006/relationships/image" Target="../media/image10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6.xml"/><Relationship Id="rId3" Type="http://schemas.openxmlformats.org/officeDocument/2006/relationships/image" Target="../media/image6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10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7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80.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6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6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6.png"/><Relationship Id="rId4" Type="http://schemas.openxmlformats.org/officeDocument/2006/relationships/image" Target="../media/image74.png"/><Relationship Id="rId5" Type="http://schemas.openxmlformats.org/officeDocument/2006/relationships/image" Target="../media/image7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6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09.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75.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73.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9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97.png"/><Relationship Id="rId4" Type="http://schemas.openxmlformats.org/officeDocument/2006/relationships/image" Target="../media/image78.png"/><Relationship Id="rId5" Type="http://schemas.openxmlformats.org/officeDocument/2006/relationships/image" Target="../media/image86.png"/><Relationship Id="rId6" Type="http://schemas.openxmlformats.org/officeDocument/2006/relationships/image" Target="../media/image8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6.png"/><Relationship Id="rId4" Type="http://schemas.openxmlformats.org/officeDocument/2006/relationships/image" Target="../media/image8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3.xml"/><Relationship Id="rId3" Type="http://schemas.openxmlformats.org/officeDocument/2006/relationships/image" Target="../media/image79.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4.xml"/><Relationship Id="rId3" Type="http://schemas.openxmlformats.org/officeDocument/2006/relationships/image" Target="../media/image81.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5.xml"/><Relationship Id="rId3" Type="http://schemas.openxmlformats.org/officeDocument/2006/relationships/image" Target="../media/image115.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6.xml"/><Relationship Id="rId3" Type="http://schemas.openxmlformats.org/officeDocument/2006/relationships/image" Target="../media/image8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8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07.png"/><Relationship Id="rId4" Type="http://schemas.openxmlformats.org/officeDocument/2006/relationships/image" Target="../media/image9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99.png"/><Relationship Id="rId4" Type="http://schemas.openxmlformats.org/officeDocument/2006/relationships/image" Target="../media/image93.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6.png"/><Relationship Id="rId4" Type="http://schemas.openxmlformats.org/officeDocument/2006/relationships/image" Target="../media/image91.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94.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9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08.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6.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20.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88.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9.xml"/><Relationship Id="rId3" Type="http://schemas.openxmlformats.org/officeDocument/2006/relationships/image" Target="../media/image9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0.xml"/><Relationship Id="rId3" Type="http://schemas.openxmlformats.org/officeDocument/2006/relationships/image" Target="../media/image95.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1.xml"/><Relationship Id="rId3" Type="http://schemas.openxmlformats.org/officeDocument/2006/relationships/image" Target="../media/image103.png"/><Relationship Id="rId4" Type="http://schemas.openxmlformats.org/officeDocument/2006/relationships/image" Target="../media/image106.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2.xml"/><Relationship Id="rId3" Type="http://schemas.openxmlformats.org/officeDocument/2006/relationships/image" Target="../media/image6.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4.xml"/><Relationship Id="rId3" Type="http://schemas.openxmlformats.org/officeDocument/2006/relationships/image" Target="../media/image100.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5.xml"/><Relationship Id="rId3" Type="http://schemas.openxmlformats.org/officeDocument/2006/relationships/image" Target="../media/image101.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6.xml"/><Relationship Id="rId3" Type="http://schemas.openxmlformats.org/officeDocument/2006/relationships/image" Target="../media/image118.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7.xml"/><Relationship Id="rId3" Type="http://schemas.openxmlformats.org/officeDocument/2006/relationships/image" Target="../media/image113.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8.xml"/><Relationship Id="rId3" Type="http://schemas.openxmlformats.org/officeDocument/2006/relationships/image" Target="../media/image127.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0.xml"/><Relationship Id="rId3" Type="http://schemas.openxmlformats.org/officeDocument/2006/relationships/image" Target="../media/image6.png"/><Relationship Id="rId4" Type="http://schemas.openxmlformats.org/officeDocument/2006/relationships/image" Target="../media/image112.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04.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11.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4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22.png"/><Relationship Id="rId4" Type="http://schemas.openxmlformats.org/officeDocument/2006/relationships/image" Target="../media/image116.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6.png"/><Relationship Id="rId4" Type="http://schemas.openxmlformats.org/officeDocument/2006/relationships/image" Target="../media/image110.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35.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33.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14.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119.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26.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26.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6.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24.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21.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6.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1.xml"/><Relationship Id="rId3" Type="http://schemas.openxmlformats.org/officeDocument/2006/relationships/image" Target="../media/image131.png"/><Relationship Id="rId4" Type="http://schemas.openxmlformats.org/officeDocument/2006/relationships/image" Target="../media/image132.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17.png"/><Relationship Id="rId4" Type="http://schemas.openxmlformats.org/officeDocument/2006/relationships/image" Target="../media/image123.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25.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6.png"/><Relationship Id="rId4" Type="http://schemas.openxmlformats.org/officeDocument/2006/relationships/image" Target="../media/image138.png"/><Relationship Id="rId5" Type="http://schemas.openxmlformats.org/officeDocument/2006/relationships/image" Target="../media/image134.png"/><Relationship Id="rId6" Type="http://schemas.openxmlformats.org/officeDocument/2006/relationships/image" Target="../media/image129.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6.xml"/><Relationship Id="rId3" Type="http://schemas.openxmlformats.org/officeDocument/2006/relationships/image" Target="../media/image136.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128.png"/><Relationship Id="rId4" Type="http://schemas.openxmlformats.org/officeDocument/2006/relationships/image" Target="../media/image139.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30.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6.png"/><Relationship Id="rId4" Type="http://schemas.openxmlformats.org/officeDocument/2006/relationships/image" Target="../media/image145.png"/><Relationship Id="rId5" Type="http://schemas.openxmlformats.org/officeDocument/2006/relationships/image" Target="../media/image141.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169.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149.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160.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137.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140.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146.png"/><Relationship Id="rId4" Type="http://schemas.openxmlformats.org/officeDocument/2006/relationships/image" Target="../media/image153.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6.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 Id="rId3" Type="http://schemas.openxmlformats.org/officeDocument/2006/relationships/image" Target="../media/image150.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 Id="rId3" Type="http://schemas.openxmlformats.org/officeDocument/2006/relationships/image" Target="../media/image151.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147.png"/><Relationship Id="rId4" Type="http://schemas.openxmlformats.org/officeDocument/2006/relationships/image" Target="../media/image148.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 Id="rId3" Type="http://schemas.openxmlformats.org/officeDocument/2006/relationships/image" Target="../media/image143.png"/><Relationship Id="rId4" Type="http://schemas.openxmlformats.org/officeDocument/2006/relationships/image" Target="../media/image172.png"/><Relationship Id="rId5" Type="http://schemas.openxmlformats.org/officeDocument/2006/relationships/image" Target="../media/image162.png"/><Relationship Id="rId6" Type="http://schemas.openxmlformats.org/officeDocument/2006/relationships/image" Target="../media/image144.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 Id="rId3" Type="http://schemas.openxmlformats.org/officeDocument/2006/relationships/image" Target="../media/image6.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 Id="rId3" Type="http://schemas.openxmlformats.org/officeDocument/2006/relationships/image" Target="../media/image156.png"/><Relationship Id="rId4" Type="http://schemas.openxmlformats.org/officeDocument/2006/relationships/image" Target="../media/image159.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 Id="rId3" Type="http://schemas.openxmlformats.org/officeDocument/2006/relationships/image" Target="../media/image154.png"/><Relationship Id="rId4" Type="http://schemas.openxmlformats.org/officeDocument/2006/relationships/image" Target="../media/image167.png"/><Relationship Id="rId5" Type="http://schemas.openxmlformats.org/officeDocument/2006/relationships/image" Target="../media/image174.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 Id="rId3" Type="http://schemas.openxmlformats.org/officeDocument/2006/relationships/image" Target="../media/image6.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 Id="rId3" Type="http://schemas.openxmlformats.org/officeDocument/2006/relationships/image" Target="../media/image155.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5.xml"/><Relationship Id="rId3" Type="http://schemas.openxmlformats.org/officeDocument/2006/relationships/image" Target="../media/image163.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6.xml"/><Relationship Id="rId3" Type="http://schemas.openxmlformats.org/officeDocument/2006/relationships/image" Target="../media/image157.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7.xml"/><Relationship Id="rId3" Type="http://schemas.openxmlformats.org/officeDocument/2006/relationships/image" Target="../media/image170.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8.xml"/><Relationship Id="rId3" Type="http://schemas.openxmlformats.org/officeDocument/2006/relationships/image" Target="../media/image164.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9.xml"/><Relationship Id="rId3" Type="http://schemas.openxmlformats.org/officeDocument/2006/relationships/image" Target="../media/image6.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1.xml"/><Relationship Id="rId3" Type="http://schemas.openxmlformats.org/officeDocument/2006/relationships/image" Target="../media/image152.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2.xml"/><Relationship Id="rId3" Type="http://schemas.openxmlformats.org/officeDocument/2006/relationships/image" Target="../media/image168.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3.xml"/><Relationship Id="rId3" Type="http://schemas.openxmlformats.org/officeDocument/2006/relationships/image" Target="../media/image158.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4.xml"/><Relationship Id="rId3" Type="http://schemas.openxmlformats.org/officeDocument/2006/relationships/image" Target="../media/image6.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6.xml"/><Relationship Id="rId3" Type="http://schemas.openxmlformats.org/officeDocument/2006/relationships/image" Target="../media/image176.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8.xml"/><Relationship Id="rId3" Type="http://schemas.openxmlformats.org/officeDocument/2006/relationships/image" Target="../media/image175.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9.xml"/><Relationship Id="rId3" Type="http://schemas.openxmlformats.org/officeDocument/2006/relationships/image" Target="../media/image175.png"/><Relationship Id="rId4" Type="http://schemas.openxmlformats.org/officeDocument/2006/relationships/image" Target="../media/image171.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0.xml"/><Relationship Id="rId3" Type="http://schemas.openxmlformats.org/officeDocument/2006/relationships/image" Target="../media/image6.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2.xml"/><Relationship Id="rId3" Type="http://schemas.openxmlformats.org/officeDocument/2006/relationships/image" Target="../media/image161.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3.xml"/><Relationship Id="rId3" Type="http://schemas.openxmlformats.org/officeDocument/2006/relationships/image" Target="../media/image165.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4.xml"/><Relationship Id="rId3" Type="http://schemas.openxmlformats.org/officeDocument/2006/relationships/image" Target="../media/image166.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5.xml"/><Relationship Id="rId3" Type="http://schemas.openxmlformats.org/officeDocument/2006/relationships/image" Target="../media/image181.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6.xml"/><Relationship Id="rId3" Type="http://schemas.openxmlformats.org/officeDocument/2006/relationships/image" Target="../media/image179.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7.xml"/><Relationship Id="rId3" Type="http://schemas.openxmlformats.org/officeDocument/2006/relationships/image" Target="../media/image173.png"/><Relationship Id="rId4" Type="http://schemas.openxmlformats.org/officeDocument/2006/relationships/image" Target="../media/image177.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8.xml"/><Relationship Id="rId3" Type="http://schemas.openxmlformats.org/officeDocument/2006/relationships/image" Target="../media/image173.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9.xml"/><Relationship Id="rId3" Type="http://schemas.openxmlformats.org/officeDocument/2006/relationships/image" Target="../media/image6.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1.xml"/><Relationship Id="rId3" Type="http://schemas.openxmlformats.org/officeDocument/2006/relationships/image" Target="../media/image183.png"/><Relationship Id="rId4" Type="http://schemas.openxmlformats.org/officeDocument/2006/relationships/image" Target="../media/image184.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3.xml"/><Relationship Id="rId3" Type="http://schemas.openxmlformats.org/officeDocument/2006/relationships/image" Target="../media/image182.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4.xml"/><Relationship Id="rId3" Type="http://schemas.openxmlformats.org/officeDocument/2006/relationships/image" Target="../media/image178.png"/><Relationship Id="rId4" Type="http://schemas.openxmlformats.org/officeDocument/2006/relationships/image" Target="../media/image180.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6.xml"/><Relationship Id="rId3" Type="http://schemas.openxmlformats.org/officeDocument/2006/relationships/image" Target="../media/image180.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7.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130" name="Shape 130"/>
        <p:cNvGrpSpPr/>
        <p:nvPr/>
      </p:nvGrpSpPr>
      <p:grpSpPr>
        <a:xfrm>
          <a:off x="0" y="0"/>
          <a:ext cx="0" cy="0"/>
          <a:chOff x="0" y="0"/>
          <a:chExt cx="0" cy="0"/>
        </a:xfrm>
      </p:grpSpPr>
      <p:sp>
        <p:nvSpPr>
          <p:cNvPr id="131" name="Google Shape;131;p31"/>
          <p:cNvSpPr txBox="1"/>
          <p:nvPr>
            <p:ph type="ctrTitle"/>
          </p:nvPr>
        </p:nvSpPr>
        <p:spPr>
          <a:xfrm>
            <a:off x="758025" y="1579027"/>
            <a:ext cx="7772400" cy="152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Whole-number Multiplication and Division</a:t>
            </a:r>
            <a:endParaRPr b="0" sz="1500">
              <a:solidFill>
                <a:srgbClr val="434343"/>
              </a:solidFill>
              <a:latin typeface="Hepta Slab"/>
              <a:ea typeface="Hepta Slab"/>
              <a:cs typeface="Hepta Slab"/>
              <a:sym typeface="Hepta Slab"/>
            </a:endParaRPr>
          </a:p>
        </p:txBody>
      </p:sp>
      <p:pic>
        <p:nvPicPr>
          <p:cNvPr id="132" name="Google Shape;132;p31"/>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33" name="Google Shape;133;p31"/>
          <p:cNvSpPr txBox="1"/>
          <p:nvPr/>
        </p:nvSpPr>
        <p:spPr>
          <a:xfrm>
            <a:off x="486525" y="3961700"/>
            <a:ext cx="804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chemeClr val="dk1"/>
                </a:solidFill>
                <a:latin typeface="Hepta Slab"/>
                <a:ea typeface="Hepta Slab"/>
                <a:cs typeface="Hepta Slab"/>
                <a:sym typeface="Hepta Slab"/>
              </a:rPr>
              <a:t>4.NBT.A.1, 4.NBT.B.4, 4.OA.B.4, 4.MD.A.2, 4.NBT.B.5, 4.OA.A.3, 4.MD.A.3, 4.NBT.B.6, 4.OA.A.2, 4.OA.C.5</a:t>
            </a:r>
            <a:endParaRPr sz="8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8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a:solidFill>
                <a:srgbClr val="666666"/>
              </a:solidFill>
              <a:latin typeface="Hepta Slab"/>
              <a:ea typeface="Hepta Slab"/>
              <a:cs typeface="Hepta Slab"/>
              <a:sym typeface="Hepta Slab"/>
            </a:endParaRPr>
          </a:p>
        </p:txBody>
      </p:sp>
      <p:sp>
        <p:nvSpPr>
          <p:cNvPr id="134" name="Google Shape;134;p31"/>
          <p:cNvSpPr txBox="1"/>
          <p:nvPr/>
        </p:nvSpPr>
        <p:spPr>
          <a:xfrm>
            <a:off x="0" y="47738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4  Unit 6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 name="Shape 138"/>
        <p:cNvGrpSpPr/>
        <p:nvPr/>
      </p:nvGrpSpPr>
      <p:grpSpPr>
        <a:xfrm>
          <a:off x="0" y="0"/>
          <a:ext cx="0" cy="0"/>
          <a:chOff x="0" y="0"/>
          <a:chExt cx="0" cy="0"/>
        </a:xfrm>
      </p:grpSpPr>
      <p:sp>
        <p:nvSpPr>
          <p:cNvPr id="139" name="Google Shape;139;p32"/>
          <p:cNvSpPr/>
          <p:nvPr/>
        </p:nvSpPr>
        <p:spPr>
          <a:xfrm>
            <a:off x="6331950" y="950691"/>
            <a:ext cx="2693100" cy="5766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0" name="Google Shape;140;p32"/>
          <p:cNvSpPr txBox="1"/>
          <p:nvPr/>
        </p:nvSpPr>
        <p:spPr>
          <a:xfrm>
            <a:off x="6703238" y="1654269"/>
            <a:ext cx="1872600" cy="20808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Use the four operations to solve problems that involve multi-digit whole numbers and assess the reasonableness of answers. </a:t>
            </a:r>
            <a:endParaRPr sz="1200">
              <a:solidFill>
                <a:schemeClr val="dk1"/>
              </a:solidFill>
              <a:latin typeface="Quicksand"/>
              <a:ea typeface="Quicksand"/>
              <a:cs typeface="Quicksand"/>
              <a:sym typeface="Quicksand"/>
            </a:endParaRPr>
          </a:p>
        </p:txBody>
      </p:sp>
      <p:grpSp>
        <p:nvGrpSpPr>
          <p:cNvPr id="141" name="Google Shape;141;p32"/>
          <p:cNvGrpSpPr/>
          <p:nvPr/>
        </p:nvGrpSpPr>
        <p:grpSpPr>
          <a:xfrm>
            <a:off x="4446889" y="944370"/>
            <a:ext cx="2459110" cy="2080903"/>
            <a:chOff x="5632317" y="1189775"/>
            <a:chExt cx="3305700" cy="2367083"/>
          </a:xfrm>
        </p:grpSpPr>
        <p:sp>
          <p:nvSpPr>
            <p:cNvPr id="142" name="Google Shape;142;p32"/>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3" name="Google Shape;143;p32"/>
            <p:cNvSpPr txBox="1"/>
            <p:nvPr/>
          </p:nvSpPr>
          <p:spPr>
            <a:xfrm>
              <a:off x="6064547" y="1968958"/>
              <a:ext cx="25173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Use a partial quotients algorithm to divide multi-digit numbers of up to four digits by one-digit divisors, resulting in numbers with or without a remainder.</a:t>
              </a:r>
              <a:endParaRPr sz="1200">
                <a:solidFill>
                  <a:schemeClr val="dk1"/>
                </a:solidFill>
                <a:latin typeface="Quicksand"/>
                <a:ea typeface="Quicksand"/>
                <a:cs typeface="Quicksand"/>
                <a:sym typeface="Quicksand"/>
              </a:endParaRPr>
            </a:p>
          </p:txBody>
        </p:sp>
      </p:grpSp>
      <p:grpSp>
        <p:nvGrpSpPr>
          <p:cNvPr id="144" name="Google Shape;144;p32"/>
          <p:cNvGrpSpPr/>
          <p:nvPr/>
        </p:nvGrpSpPr>
        <p:grpSpPr>
          <a:xfrm>
            <a:off x="0" y="944379"/>
            <a:ext cx="2693161" cy="2758219"/>
            <a:chOff x="0" y="1189989"/>
            <a:chExt cx="3546900" cy="3199419"/>
          </a:xfrm>
        </p:grpSpPr>
        <p:sp>
          <p:nvSpPr>
            <p:cNvPr id="145" name="Google Shape;145;p32"/>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6" name="Google Shape;146;p32"/>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Generate a number or shape pattern that follows a given rule.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Identify apparent features of a number pattern that were not explicit in the rule itself.</a:t>
              </a:r>
              <a:endParaRPr sz="1200">
                <a:solidFill>
                  <a:schemeClr val="dk1"/>
                </a:solidFill>
                <a:latin typeface="Quicksand"/>
                <a:ea typeface="Quicksand"/>
                <a:cs typeface="Quicksand"/>
                <a:sym typeface="Quicksand"/>
              </a:endParaRPr>
            </a:p>
          </p:txBody>
        </p:sp>
      </p:grpSp>
      <p:grpSp>
        <p:nvGrpSpPr>
          <p:cNvPr id="147" name="Google Shape;147;p32"/>
          <p:cNvGrpSpPr/>
          <p:nvPr/>
        </p:nvGrpSpPr>
        <p:grpSpPr>
          <a:xfrm>
            <a:off x="2271658" y="944366"/>
            <a:ext cx="2591999" cy="2445514"/>
            <a:chOff x="2944204" y="1189775"/>
            <a:chExt cx="3305700" cy="2778046"/>
          </a:xfrm>
        </p:grpSpPr>
        <p:sp>
          <p:nvSpPr>
            <p:cNvPr id="148" name="Google Shape;148;p32"/>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9" name="Google Shape;149;p32"/>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Multiply a whole number of up to four digits by a one-digit whole number, and 2 two-digit numbers using strategies based on place value and the properties of operations.</a:t>
              </a:r>
              <a:endParaRPr sz="1100">
                <a:solidFill>
                  <a:schemeClr val="dk1"/>
                </a:solidFill>
                <a:latin typeface="Quicksand"/>
                <a:ea typeface="Quicksand"/>
                <a:cs typeface="Quicksand"/>
                <a:sym typeface="Quicksand"/>
              </a:endParaRPr>
            </a:p>
          </p:txBody>
        </p:sp>
      </p:grpSp>
      <p:sp>
        <p:nvSpPr>
          <p:cNvPr id="150" name="Google Shape;150;p32"/>
          <p:cNvSpPr txBox="1"/>
          <p:nvPr/>
        </p:nvSpPr>
        <p:spPr>
          <a:xfrm>
            <a:off x="97200" y="86375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1-4</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4.OA.C.5</a:t>
            </a:r>
            <a:endParaRPr sz="800">
              <a:latin typeface="Quicksand"/>
              <a:ea typeface="Quicksand"/>
              <a:cs typeface="Quicksand"/>
              <a:sym typeface="Quicksand"/>
            </a:endParaRPr>
          </a:p>
        </p:txBody>
      </p:sp>
      <p:sp>
        <p:nvSpPr>
          <p:cNvPr id="151" name="Google Shape;151;p32"/>
          <p:cNvSpPr txBox="1"/>
          <p:nvPr/>
        </p:nvSpPr>
        <p:spPr>
          <a:xfrm>
            <a:off x="21230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5-12</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4.MD.A.2, 4.NBT.B.4, 4.NBT.B.5, 4.OA.A.3</a:t>
            </a:r>
            <a:endParaRPr sz="800">
              <a:latin typeface="Quicksand"/>
              <a:ea typeface="Quicksand"/>
              <a:cs typeface="Quicksand"/>
              <a:sym typeface="Quicksand"/>
            </a:endParaRPr>
          </a:p>
        </p:txBody>
      </p:sp>
      <p:sp>
        <p:nvSpPr>
          <p:cNvPr id="152" name="Google Shape;152;p32"/>
          <p:cNvSpPr txBox="1"/>
          <p:nvPr/>
        </p:nvSpPr>
        <p:spPr>
          <a:xfrm>
            <a:off x="4698675" y="863750"/>
            <a:ext cx="22440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13-20</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4.MD.A.3, 4.NBT.B.6, 4.OA.A.3, 4.OA.B.4</a:t>
            </a:r>
            <a:endParaRPr sz="8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53" name="Google Shape;153;p32"/>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6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Whole-number Multiplication and Division</a:t>
            </a:r>
            <a:endParaRPr sz="1800">
              <a:latin typeface="Hepta Slab"/>
              <a:ea typeface="Hepta Slab"/>
              <a:cs typeface="Hepta Slab"/>
              <a:sym typeface="Hepta Slab"/>
            </a:endParaRPr>
          </a:p>
        </p:txBody>
      </p:sp>
      <p:sp>
        <p:nvSpPr>
          <p:cNvPr id="154" name="Google Shape;154;p32"/>
          <p:cNvSpPr txBox="1"/>
          <p:nvPr/>
        </p:nvSpPr>
        <p:spPr>
          <a:xfrm>
            <a:off x="6556525" y="88120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D</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21-25</a:t>
            </a:r>
            <a:endParaRPr>
              <a:latin typeface="Quicksand"/>
              <a:ea typeface="Quicksand"/>
              <a:cs typeface="Quicksand"/>
              <a:sym typeface="Quicksand"/>
            </a:endParaRPr>
          </a:p>
          <a:p>
            <a:pPr indent="0" lvl="0" marL="0" rtl="0" algn="ctr">
              <a:spcBef>
                <a:spcPts val="0"/>
              </a:spcBef>
              <a:spcAft>
                <a:spcPts val="0"/>
              </a:spcAft>
              <a:buNone/>
            </a:pPr>
            <a:r>
              <a:rPr lang="en" sz="500">
                <a:latin typeface="Quicksand"/>
                <a:ea typeface="Quicksand"/>
                <a:cs typeface="Quicksand"/>
                <a:sym typeface="Quicksand"/>
              </a:rPr>
              <a:t>4.MD.A.2, 4.MD.A.3, 4.NBT.B.4, 4.NBT.B.5, 4.NBT.B.6, </a:t>
            </a:r>
            <a:endParaRPr sz="500">
              <a:latin typeface="Quicksand"/>
              <a:ea typeface="Quicksand"/>
              <a:cs typeface="Quicksand"/>
              <a:sym typeface="Quicksand"/>
            </a:endParaRPr>
          </a:p>
          <a:p>
            <a:pPr indent="0" lvl="0" marL="0" rtl="0" algn="ctr">
              <a:spcBef>
                <a:spcPts val="0"/>
              </a:spcBef>
              <a:spcAft>
                <a:spcPts val="0"/>
              </a:spcAft>
              <a:buNone/>
            </a:pPr>
            <a:r>
              <a:rPr lang="en" sz="500">
                <a:latin typeface="Quicksand"/>
                <a:ea typeface="Quicksand"/>
                <a:cs typeface="Quicksand"/>
                <a:sym typeface="Quicksand"/>
              </a:rPr>
              <a:t>4.OA.A.2, 4.OA.A.3, 4.OA.C.5</a:t>
            </a:r>
            <a:endParaRPr sz="5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55" name="Google Shape;155;p32"/>
          <p:cNvPicPr preferRelativeResize="0"/>
          <p:nvPr/>
        </p:nvPicPr>
        <p:blipFill>
          <a:blip r:embed="rId3">
            <a:alphaModFix/>
          </a:blip>
          <a:stretch>
            <a:fillRect/>
          </a:stretch>
        </p:blipFill>
        <p:spPr>
          <a:xfrm>
            <a:off x="195100" y="3995050"/>
            <a:ext cx="2076550" cy="485868"/>
          </a:xfrm>
          <a:prstGeom prst="rect">
            <a:avLst/>
          </a:prstGeom>
          <a:noFill/>
          <a:ln cap="flat" cmpd="sng" w="19050">
            <a:solidFill>
              <a:schemeClr val="dk2"/>
            </a:solidFill>
            <a:prstDash val="solid"/>
            <a:round/>
            <a:headEnd len="sm" w="sm" type="none"/>
            <a:tailEnd len="sm" w="sm" type="none"/>
          </a:ln>
        </p:spPr>
      </p:pic>
      <p:pic>
        <p:nvPicPr>
          <p:cNvPr id="156" name="Google Shape;156;p32"/>
          <p:cNvPicPr preferRelativeResize="0"/>
          <p:nvPr/>
        </p:nvPicPr>
        <p:blipFill>
          <a:blip r:embed="rId4">
            <a:alphaModFix/>
          </a:blip>
          <a:stretch>
            <a:fillRect/>
          </a:stretch>
        </p:blipFill>
        <p:spPr>
          <a:xfrm>
            <a:off x="2634850" y="3182694"/>
            <a:ext cx="1983575" cy="699200"/>
          </a:xfrm>
          <a:prstGeom prst="rect">
            <a:avLst/>
          </a:prstGeom>
          <a:noFill/>
          <a:ln>
            <a:noFill/>
          </a:ln>
        </p:spPr>
      </p:pic>
      <p:pic>
        <p:nvPicPr>
          <p:cNvPr id="157" name="Google Shape;157;p32"/>
          <p:cNvPicPr preferRelativeResize="0"/>
          <p:nvPr/>
        </p:nvPicPr>
        <p:blipFill>
          <a:blip r:embed="rId5">
            <a:alphaModFix/>
          </a:blip>
          <a:stretch>
            <a:fillRect/>
          </a:stretch>
        </p:blipFill>
        <p:spPr>
          <a:xfrm>
            <a:off x="4830643" y="3881893"/>
            <a:ext cx="1872599" cy="900042"/>
          </a:xfrm>
          <a:prstGeom prst="rect">
            <a:avLst/>
          </a:prstGeom>
          <a:noFill/>
          <a:ln>
            <a:noFill/>
          </a:ln>
        </p:spPr>
      </p:pic>
      <p:pic>
        <p:nvPicPr>
          <p:cNvPr id="158" name="Google Shape;158;p32"/>
          <p:cNvPicPr preferRelativeResize="0"/>
          <p:nvPr/>
        </p:nvPicPr>
        <p:blipFill>
          <a:blip r:embed="rId6">
            <a:alphaModFix/>
          </a:blip>
          <a:stretch>
            <a:fillRect/>
          </a:stretch>
        </p:blipFill>
        <p:spPr>
          <a:xfrm>
            <a:off x="7196150" y="3522648"/>
            <a:ext cx="1572575" cy="95827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62" name="Shape 162"/>
        <p:cNvGrpSpPr/>
        <p:nvPr/>
      </p:nvGrpSpPr>
      <p:grpSpPr>
        <a:xfrm>
          <a:off x="0" y="0"/>
          <a:ext cx="0" cy="0"/>
          <a:chOff x="0" y="0"/>
          <a:chExt cx="0" cy="0"/>
        </a:xfrm>
      </p:grpSpPr>
      <p:sp>
        <p:nvSpPr>
          <p:cNvPr id="163" name="Google Shape;163;p33">
            <a:hlinkClick action="ppaction://hlinksldjump" r:id="rId3"/>
          </p:cNvPr>
          <p:cNvSpPr txBox="1"/>
          <p:nvPr/>
        </p:nvSpPr>
        <p:spPr>
          <a:xfrm>
            <a:off x="518738"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45818E"/>
              </a:solidFill>
              <a:latin typeface="Hepta Slab"/>
              <a:ea typeface="Hepta Slab"/>
              <a:cs typeface="Hepta Slab"/>
              <a:sym typeface="Hepta Slab"/>
            </a:endParaRPr>
          </a:p>
        </p:txBody>
      </p:sp>
      <p:sp>
        <p:nvSpPr>
          <p:cNvPr id="164" name="Google Shape;164;p33">
            <a:hlinkClick action="ppaction://hlinksldjump" r:id="rId5"/>
          </p:cNvPr>
          <p:cNvSpPr txBox="1"/>
          <p:nvPr/>
        </p:nvSpPr>
        <p:spPr>
          <a:xfrm>
            <a:off x="1290775"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45818E"/>
              </a:solidFill>
              <a:latin typeface="Hepta Slab"/>
              <a:ea typeface="Hepta Slab"/>
              <a:cs typeface="Hepta Slab"/>
              <a:sym typeface="Hepta Slab"/>
            </a:endParaRPr>
          </a:p>
        </p:txBody>
      </p:sp>
      <p:sp>
        <p:nvSpPr>
          <p:cNvPr id="165" name="Google Shape;165;p33">
            <a:hlinkClick action="ppaction://hlinksldjump" r:id="rId7"/>
          </p:cNvPr>
          <p:cNvSpPr txBox="1"/>
          <p:nvPr/>
        </p:nvSpPr>
        <p:spPr>
          <a:xfrm>
            <a:off x="2047650"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45818E"/>
              </a:solidFill>
              <a:latin typeface="Hepta Slab"/>
              <a:ea typeface="Hepta Slab"/>
              <a:cs typeface="Hepta Slab"/>
              <a:sym typeface="Hepta Slab"/>
            </a:endParaRPr>
          </a:p>
        </p:txBody>
      </p:sp>
      <p:sp>
        <p:nvSpPr>
          <p:cNvPr id="166" name="Google Shape;166;p33">
            <a:hlinkClick action="ppaction://hlinksldjump" r:id="rId9"/>
          </p:cNvPr>
          <p:cNvSpPr txBox="1"/>
          <p:nvPr/>
        </p:nvSpPr>
        <p:spPr>
          <a:xfrm>
            <a:off x="2796950"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45818E"/>
              </a:solidFill>
              <a:latin typeface="Hepta Slab"/>
              <a:ea typeface="Hepta Slab"/>
              <a:cs typeface="Hepta Slab"/>
              <a:sym typeface="Hepta Slab"/>
            </a:endParaRPr>
          </a:p>
        </p:txBody>
      </p:sp>
      <p:sp>
        <p:nvSpPr>
          <p:cNvPr id="167" name="Google Shape;167;p33">
            <a:hlinkClick action="ppaction://hlinksldjump" r:id="rId11"/>
          </p:cNvPr>
          <p:cNvSpPr txBox="1"/>
          <p:nvPr/>
        </p:nvSpPr>
        <p:spPr>
          <a:xfrm>
            <a:off x="5005388"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45818E"/>
              </a:solidFill>
              <a:latin typeface="Hepta Slab"/>
              <a:ea typeface="Hepta Slab"/>
              <a:cs typeface="Hepta Slab"/>
              <a:sym typeface="Hepta Slab"/>
            </a:endParaRPr>
          </a:p>
        </p:txBody>
      </p:sp>
      <p:sp>
        <p:nvSpPr>
          <p:cNvPr id="168" name="Google Shape;168;p33">
            <a:hlinkClick action="ppaction://hlinksldjump" r:id="rId14"/>
          </p:cNvPr>
          <p:cNvSpPr txBox="1"/>
          <p:nvPr/>
        </p:nvSpPr>
        <p:spPr>
          <a:xfrm>
            <a:off x="5771413"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45818E"/>
              </a:solidFill>
              <a:latin typeface="Hepta Slab"/>
              <a:ea typeface="Hepta Slab"/>
              <a:cs typeface="Hepta Slab"/>
              <a:sym typeface="Hepta Slab"/>
            </a:endParaRPr>
          </a:p>
        </p:txBody>
      </p:sp>
      <p:sp>
        <p:nvSpPr>
          <p:cNvPr id="169" name="Google Shape;169;p33">
            <a:hlinkClick/>
          </p:cNvPr>
          <p:cNvSpPr txBox="1"/>
          <p:nvPr/>
        </p:nvSpPr>
        <p:spPr>
          <a:xfrm>
            <a:off x="6546938"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rgbClr val="45818E"/>
              </a:solidFill>
              <a:latin typeface="Hepta Slab"/>
              <a:ea typeface="Hepta Slab"/>
              <a:cs typeface="Hepta Slab"/>
              <a:sym typeface="Hepta Slab"/>
            </a:endParaRPr>
          </a:p>
        </p:txBody>
      </p:sp>
      <p:pic>
        <p:nvPicPr>
          <p:cNvPr id="170" name="Google Shape;170;p33">
            <a:hlinkClick r:id="rId19"/>
          </p:cNvPr>
          <p:cNvPicPr preferRelativeResize="0"/>
          <p:nvPr/>
        </p:nvPicPr>
        <p:blipFill>
          <a:blip r:embed="rId20">
            <a:alphaModFix/>
          </a:blip>
          <a:stretch>
            <a:fillRect/>
          </a:stretch>
        </p:blipFill>
        <p:spPr>
          <a:xfrm>
            <a:off x="8064186" y="1665250"/>
            <a:ext cx="548700" cy="560038"/>
          </a:xfrm>
          <a:prstGeom prst="rect">
            <a:avLst/>
          </a:prstGeom>
          <a:noFill/>
          <a:ln cap="flat" cmpd="sng" w="38100">
            <a:solidFill>
              <a:srgbClr val="595959"/>
            </a:solidFill>
            <a:prstDash val="solid"/>
            <a:round/>
            <a:headEnd len="sm" w="sm" type="none"/>
            <a:tailEnd len="sm" w="sm" type="none"/>
          </a:ln>
        </p:spPr>
      </p:pic>
      <p:pic>
        <p:nvPicPr>
          <p:cNvPr id="171" name="Google Shape;171;p33">
            <a:hlinkClick r:id="rId21"/>
          </p:cNvPr>
          <p:cNvPicPr preferRelativeResize="0"/>
          <p:nvPr/>
        </p:nvPicPr>
        <p:blipFill>
          <a:blip r:embed="rId22">
            <a:alphaModFix/>
          </a:blip>
          <a:stretch>
            <a:fillRect/>
          </a:stretch>
        </p:blipFill>
        <p:spPr>
          <a:xfrm>
            <a:off x="8064199" y="2473611"/>
            <a:ext cx="580025" cy="506289"/>
          </a:xfrm>
          <a:prstGeom prst="rect">
            <a:avLst/>
          </a:prstGeom>
          <a:noFill/>
          <a:ln cap="flat" cmpd="sng" w="38100">
            <a:solidFill>
              <a:srgbClr val="595959"/>
            </a:solidFill>
            <a:prstDash val="solid"/>
            <a:round/>
            <a:headEnd len="sm" w="sm" type="none"/>
            <a:tailEnd len="sm" w="sm" type="none"/>
          </a:ln>
        </p:spPr>
      </p:pic>
      <p:sp>
        <p:nvSpPr>
          <p:cNvPr id="172" name="Google Shape;172;p33">
            <a:hlinkClick/>
          </p:cNvPr>
          <p:cNvSpPr txBox="1"/>
          <p:nvPr/>
        </p:nvSpPr>
        <p:spPr>
          <a:xfrm>
            <a:off x="7305563" y="10063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23">
                  <a:extLst>
                    <a:ext uri="{A12FA001-AC4F-418D-AE19-62706E023703}">
                      <ahyp:hlinkClr val="tx"/>
                    </a:ext>
                  </a:extLst>
                </a:hlinkClick>
              </a:rPr>
              <a:t>L8</a:t>
            </a:r>
            <a:endParaRPr b="1" sz="2200">
              <a:solidFill>
                <a:srgbClr val="45818E"/>
              </a:solidFill>
              <a:latin typeface="Hepta Slab"/>
              <a:ea typeface="Hepta Slab"/>
              <a:cs typeface="Hepta Slab"/>
              <a:sym typeface="Hepta Slab"/>
            </a:endParaRPr>
          </a:p>
        </p:txBody>
      </p:sp>
      <p:grpSp>
        <p:nvGrpSpPr>
          <p:cNvPr id="173" name="Google Shape;173;p33"/>
          <p:cNvGrpSpPr/>
          <p:nvPr/>
        </p:nvGrpSpPr>
        <p:grpSpPr>
          <a:xfrm>
            <a:off x="8000373" y="283909"/>
            <a:ext cx="780563" cy="669288"/>
            <a:chOff x="570875" y="4322250"/>
            <a:chExt cx="443300" cy="443325"/>
          </a:xfrm>
        </p:grpSpPr>
        <p:sp>
          <p:nvSpPr>
            <p:cNvPr id="174" name="Google Shape;174;p3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 name="Google Shape;178;p33"/>
          <p:cNvSpPr txBox="1"/>
          <p:nvPr/>
        </p:nvSpPr>
        <p:spPr>
          <a:xfrm>
            <a:off x="1321063" y="373300"/>
            <a:ext cx="5276100" cy="579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6 Quick Links</a:t>
            </a:r>
            <a:endParaRPr sz="3200">
              <a:solidFill>
                <a:srgbClr val="434343"/>
              </a:solidFill>
              <a:latin typeface="Gayathri"/>
              <a:ea typeface="Gayathri"/>
              <a:cs typeface="Gayathri"/>
              <a:sym typeface="Gayathri"/>
            </a:endParaRPr>
          </a:p>
        </p:txBody>
      </p:sp>
      <p:sp>
        <p:nvSpPr>
          <p:cNvPr id="179" name="Google Shape;179;p33">
            <a:hlinkClick action="ppaction://hlinksldjump" r:id="rId24"/>
          </p:cNvPr>
          <p:cNvSpPr txBox="1"/>
          <p:nvPr/>
        </p:nvSpPr>
        <p:spPr>
          <a:xfrm>
            <a:off x="3523775"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5">
                  <a:extLst>
                    <a:ext uri="{A12FA001-AC4F-418D-AE19-62706E023703}">
                      <ahyp:hlinkClr val="tx"/>
                    </a:ext>
                  </a:extLst>
                </a:hlinkClick>
              </a:rPr>
              <a:t>Adapt 1</a:t>
            </a:r>
            <a:endParaRPr b="1" sz="1000">
              <a:solidFill>
                <a:srgbClr val="434343"/>
              </a:solidFill>
              <a:latin typeface="Hepta Slab"/>
              <a:ea typeface="Hepta Slab"/>
              <a:cs typeface="Hepta Slab"/>
              <a:sym typeface="Hepta Slab"/>
            </a:endParaRPr>
          </a:p>
        </p:txBody>
      </p:sp>
      <p:sp>
        <p:nvSpPr>
          <p:cNvPr id="180" name="Google Shape;180;p33">
            <a:hlinkClick/>
          </p:cNvPr>
          <p:cNvSpPr txBox="1"/>
          <p:nvPr/>
        </p:nvSpPr>
        <p:spPr>
          <a:xfrm>
            <a:off x="579338" y="2124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hlink"/>
                </a:solidFill>
                <a:latin typeface="Hepta Slab"/>
                <a:ea typeface="Hepta Slab"/>
                <a:cs typeface="Hepta Slab"/>
                <a:sym typeface="Hepta Slab"/>
                <a:hlinkClick action="ppaction://hlinksldjump" r:id="rId26"/>
              </a:rPr>
              <a:t>L9</a:t>
            </a:r>
            <a:endParaRPr b="1" sz="2200">
              <a:solidFill>
                <a:srgbClr val="45818E"/>
              </a:solidFill>
              <a:latin typeface="Hepta Slab"/>
              <a:ea typeface="Hepta Slab"/>
              <a:cs typeface="Hepta Slab"/>
              <a:sym typeface="Hepta Slab"/>
            </a:endParaRPr>
          </a:p>
        </p:txBody>
      </p:sp>
      <p:sp>
        <p:nvSpPr>
          <p:cNvPr id="181" name="Google Shape;181;p33">
            <a:hlinkClick/>
          </p:cNvPr>
          <p:cNvSpPr txBox="1"/>
          <p:nvPr/>
        </p:nvSpPr>
        <p:spPr>
          <a:xfrm>
            <a:off x="1321075" y="2124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7">
                  <a:extLst>
                    <a:ext uri="{A12FA001-AC4F-418D-AE19-62706E023703}">
                      <ahyp:hlinkClr val="tx"/>
                    </a:ext>
                  </a:extLst>
                </a:hlinkClick>
              </a:rPr>
              <a:t>L</a:t>
            </a:r>
            <a:r>
              <a:rPr b="1" lang="en" sz="1800">
                <a:solidFill>
                  <a:srgbClr val="45818E"/>
                </a:solidFill>
                <a:latin typeface="Hepta Slab"/>
                <a:ea typeface="Hepta Slab"/>
                <a:cs typeface="Hepta Slab"/>
                <a:sym typeface="Hepta Slab"/>
              </a:rPr>
              <a:t>10</a:t>
            </a:r>
            <a:endParaRPr b="1" sz="1800">
              <a:solidFill>
                <a:srgbClr val="45818E"/>
              </a:solidFill>
              <a:latin typeface="Hepta Slab"/>
              <a:ea typeface="Hepta Slab"/>
              <a:cs typeface="Hepta Slab"/>
              <a:sym typeface="Hepta Slab"/>
            </a:endParaRPr>
          </a:p>
        </p:txBody>
      </p:sp>
      <p:sp>
        <p:nvSpPr>
          <p:cNvPr id="182" name="Google Shape;182;p33">
            <a:hlinkClick/>
          </p:cNvPr>
          <p:cNvSpPr txBox="1"/>
          <p:nvPr/>
        </p:nvSpPr>
        <p:spPr>
          <a:xfrm>
            <a:off x="2062800" y="2124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8">
                  <a:extLst>
                    <a:ext uri="{A12FA001-AC4F-418D-AE19-62706E023703}">
                      <ahyp:hlinkClr val="tx"/>
                    </a:ext>
                  </a:extLst>
                </a:hlinkClick>
              </a:rPr>
              <a:t>L</a:t>
            </a:r>
            <a:r>
              <a:rPr b="1" lang="en" sz="1800">
                <a:solidFill>
                  <a:srgbClr val="45818E"/>
                </a:solidFill>
                <a:latin typeface="Hepta Slab"/>
                <a:ea typeface="Hepta Slab"/>
                <a:cs typeface="Hepta Slab"/>
                <a:sym typeface="Hepta Slab"/>
              </a:rPr>
              <a:t>11</a:t>
            </a:r>
            <a:endParaRPr b="1" sz="1800">
              <a:solidFill>
                <a:srgbClr val="45818E"/>
              </a:solidFill>
              <a:latin typeface="Hepta Slab"/>
              <a:ea typeface="Hepta Slab"/>
              <a:cs typeface="Hepta Slab"/>
              <a:sym typeface="Hepta Slab"/>
            </a:endParaRPr>
          </a:p>
        </p:txBody>
      </p:sp>
      <p:sp>
        <p:nvSpPr>
          <p:cNvPr id="183" name="Google Shape;183;p33">
            <a:hlinkClick/>
          </p:cNvPr>
          <p:cNvSpPr txBox="1"/>
          <p:nvPr/>
        </p:nvSpPr>
        <p:spPr>
          <a:xfrm>
            <a:off x="2804525" y="2124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9">
                  <a:extLst>
                    <a:ext uri="{A12FA001-AC4F-418D-AE19-62706E023703}">
                      <ahyp:hlinkClr val="tx"/>
                    </a:ext>
                  </a:extLst>
                </a:hlinkClick>
              </a:rPr>
              <a:t>L</a:t>
            </a:r>
            <a:r>
              <a:rPr b="1" lang="en" sz="1800">
                <a:solidFill>
                  <a:srgbClr val="45818E"/>
                </a:solidFill>
                <a:latin typeface="Hepta Slab"/>
                <a:ea typeface="Hepta Slab"/>
                <a:cs typeface="Hepta Slab"/>
                <a:sym typeface="Hepta Slab"/>
              </a:rPr>
              <a:t>12</a:t>
            </a:r>
            <a:endParaRPr b="1" sz="1800">
              <a:solidFill>
                <a:srgbClr val="45818E"/>
              </a:solidFill>
              <a:latin typeface="Hepta Slab"/>
              <a:ea typeface="Hepta Slab"/>
              <a:cs typeface="Hepta Slab"/>
              <a:sym typeface="Hepta Slab"/>
            </a:endParaRPr>
          </a:p>
        </p:txBody>
      </p:sp>
      <p:sp>
        <p:nvSpPr>
          <p:cNvPr id="184" name="Google Shape;184;p33">
            <a:hlinkClick/>
          </p:cNvPr>
          <p:cNvSpPr txBox="1"/>
          <p:nvPr/>
        </p:nvSpPr>
        <p:spPr>
          <a:xfrm>
            <a:off x="5029700" y="2124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0">
                  <a:extLst>
                    <a:ext uri="{A12FA001-AC4F-418D-AE19-62706E023703}">
                      <ahyp:hlinkClr val="tx"/>
                    </a:ext>
                  </a:extLst>
                </a:hlinkClick>
              </a:rPr>
              <a:t>L</a:t>
            </a:r>
            <a:r>
              <a:rPr b="1" lang="en" sz="1800">
                <a:solidFill>
                  <a:srgbClr val="45818E"/>
                </a:solidFill>
                <a:latin typeface="Hepta Slab"/>
                <a:ea typeface="Hepta Slab"/>
                <a:cs typeface="Hepta Slab"/>
                <a:sym typeface="Hepta Slab"/>
              </a:rPr>
              <a:t>13</a:t>
            </a:r>
            <a:endParaRPr b="1" sz="1800">
              <a:solidFill>
                <a:srgbClr val="45818E"/>
              </a:solidFill>
              <a:latin typeface="Hepta Slab"/>
              <a:ea typeface="Hepta Slab"/>
              <a:cs typeface="Hepta Slab"/>
              <a:sym typeface="Hepta Slab"/>
            </a:endParaRPr>
          </a:p>
        </p:txBody>
      </p:sp>
      <p:sp>
        <p:nvSpPr>
          <p:cNvPr id="185" name="Google Shape;185;p33">
            <a:hlinkClick/>
          </p:cNvPr>
          <p:cNvSpPr txBox="1"/>
          <p:nvPr/>
        </p:nvSpPr>
        <p:spPr>
          <a:xfrm>
            <a:off x="5754513" y="2124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a:solidFill>
                  <a:srgbClr val="45818E"/>
                </a:solidFill>
                <a:latin typeface="Hepta Slab"/>
                <a:ea typeface="Hepta Slab"/>
                <a:cs typeface="Hepta Slab"/>
                <a:sym typeface="Hepta Slab"/>
              </a:rPr>
              <a:t>14</a:t>
            </a:r>
            <a:endParaRPr b="1" sz="1800">
              <a:solidFill>
                <a:srgbClr val="45818E"/>
              </a:solidFill>
              <a:latin typeface="Hepta Slab"/>
              <a:ea typeface="Hepta Slab"/>
              <a:cs typeface="Hepta Slab"/>
              <a:sym typeface="Hepta Slab"/>
            </a:endParaRPr>
          </a:p>
        </p:txBody>
      </p:sp>
      <p:sp>
        <p:nvSpPr>
          <p:cNvPr id="186" name="Google Shape;186;p33">
            <a:hlinkClick/>
          </p:cNvPr>
          <p:cNvSpPr txBox="1"/>
          <p:nvPr/>
        </p:nvSpPr>
        <p:spPr>
          <a:xfrm>
            <a:off x="6479338" y="2124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2">
                  <a:extLst>
                    <a:ext uri="{A12FA001-AC4F-418D-AE19-62706E023703}">
                      <ahyp:hlinkClr val="tx"/>
                    </a:ext>
                  </a:extLst>
                </a:hlinkClick>
              </a:rPr>
              <a:t>L</a:t>
            </a:r>
            <a:r>
              <a:rPr b="1" lang="en" sz="1800">
                <a:solidFill>
                  <a:srgbClr val="45818E"/>
                </a:solidFill>
                <a:latin typeface="Hepta Slab"/>
                <a:ea typeface="Hepta Slab"/>
                <a:cs typeface="Hepta Slab"/>
                <a:sym typeface="Hepta Slab"/>
              </a:rPr>
              <a:t>15</a:t>
            </a:r>
            <a:endParaRPr b="1" sz="1800">
              <a:solidFill>
                <a:srgbClr val="45818E"/>
              </a:solidFill>
              <a:latin typeface="Hepta Slab"/>
              <a:ea typeface="Hepta Slab"/>
              <a:cs typeface="Hepta Slab"/>
              <a:sym typeface="Hepta Slab"/>
            </a:endParaRPr>
          </a:p>
        </p:txBody>
      </p:sp>
      <p:sp>
        <p:nvSpPr>
          <p:cNvPr id="187" name="Google Shape;187;p33">
            <a:hlinkClick/>
          </p:cNvPr>
          <p:cNvSpPr txBox="1"/>
          <p:nvPr/>
        </p:nvSpPr>
        <p:spPr>
          <a:xfrm>
            <a:off x="7204163" y="2124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3">
                  <a:extLst>
                    <a:ext uri="{A12FA001-AC4F-418D-AE19-62706E023703}">
                      <ahyp:hlinkClr val="tx"/>
                    </a:ext>
                  </a:extLst>
                </a:hlinkClick>
              </a:rPr>
              <a:t>L</a:t>
            </a:r>
            <a:r>
              <a:rPr b="1" lang="en" sz="1800">
                <a:solidFill>
                  <a:srgbClr val="45818E"/>
                </a:solidFill>
                <a:latin typeface="Hepta Slab"/>
                <a:ea typeface="Hepta Slab"/>
                <a:cs typeface="Hepta Slab"/>
                <a:sym typeface="Hepta Slab"/>
              </a:rPr>
              <a:t>16</a:t>
            </a:r>
            <a:endParaRPr b="1" sz="1800">
              <a:solidFill>
                <a:srgbClr val="45818E"/>
              </a:solidFill>
              <a:latin typeface="Hepta Slab"/>
              <a:ea typeface="Hepta Slab"/>
              <a:cs typeface="Hepta Slab"/>
              <a:sym typeface="Hepta Slab"/>
            </a:endParaRPr>
          </a:p>
        </p:txBody>
      </p:sp>
      <p:sp>
        <p:nvSpPr>
          <p:cNvPr id="188" name="Google Shape;188;p33">
            <a:hlinkClick/>
          </p:cNvPr>
          <p:cNvSpPr txBox="1"/>
          <p:nvPr/>
        </p:nvSpPr>
        <p:spPr>
          <a:xfrm>
            <a:off x="579350" y="3242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4">
                  <a:extLst>
                    <a:ext uri="{A12FA001-AC4F-418D-AE19-62706E023703}">
                      <ahyp:hlinkClr val="tx"/>
                    </a:ext>
                  </a:extLst>
                </a:hlinkClick>
              </a:rPr>
              <a:t>L</a:t>
            </a:r>
            <a:r>
              <a:rPr b="1" lang="en" sz="1800">
                <a:solidFill>
                  <a:srgbClr val="45818E"/>
                </a:solidFill>
                <a:latin typeface="Hepta Slab"/>
                <a:ea typeface="Hepta Slab"/>
                <a:cs typeface="Hepta Slab"/>
                <a:sym typeface="Hepta Slab"/>
              </a:rPr>
              <a:t>17</a:t>
            </a:r>
            <a:endParaRPr b="1" sz="1800">
              <a:solidFill>
                <a:srgbClr val="45818E"/>
              </a:solidFill>
              <a:latin typeface="Hepta Slab"/>
              <a:ea typeface="Hepta Slab"/>
              <a:cs typeface="Hepta Slab"/>
              <a:sym typeface="Hepta Slab"/>
            </a:endParaRPr>
          </a:p>
        </p:txBody>
      </p:sp>
      <p:pic>
        <p:nvPicPr>
          <p:cNvPr id="189" name="Google Shape;189;p33">
            <a:hlinkClick r:id="rId35"/>
          </p:cNvPr>
          <p:cNvPicPr preferRelativeResize="0"/>
          <p:nvPr/>
        </p:nvPicPr>
        <p:blipFill>
          <a:blip r:embed="rId36">
            <a:alphaModFix/>
          </a:blip>
          <a:stretch>
            <a:fillRect/>
          </a:stretch>
        </p:blipFill>
        <p:spPr>
          <a:xfrm>
            <a:off x="8100512" y="3306538"/>
            <a:ext cx="580025" cy="564587"/>
          </a:xfrm>
          <a:prstGeom prst="rect">
            <a:avLst/>
          </a:prstGeom>
          <a:noFill/>
          <a:ln cap="flat" cmpd="sng" w="28575">
            <a:solidFill>
              <a:srgbClr val="595959"/>
            </a:solidFill>
            <a:prstDash val="solid"/>
            <a:round/>
            <a:headEnd len="sm" w="sm" type="none"/>
            <a:tailEnd len="sm" w="sm" type="none"/>
          </a:ln>
        </p:spPr>
      </p:pic>
      <p:sp>
        <p:nvSpPr>
          <p:cNvPr id="190" name="Google Shape;190;p33">
            <a:hlinkClick/>
          </p:cNvPr>
          <p:cNvSpPr txBox="1"/>
          <p:nvPr/>
        </p:nvSpPr>
        <p:spPr>
          <a:xfrm>
            <a:off x="1365500" y="32426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7">
                  <a:extLst>
                    <a:ext uri="{A12FA001-AC4F-418D-AE19-62706E023703}">
                      <ahyp:hlinkClr val="tx"/>
                    </a:ext>
                  </a:extLst>
                </a:hlinkClick>
              </a:rPr>
              <a:t>L</a:t>
            </a:r>
            <a:r>
              <a:rPr b="1" lang="en" sz="1800">
                <a:solidFill>
                  <a:srgbClr val="45818E"/>
                </a:solidFill>
                <a:latin typeface="Hepta Slab"/>
                <a:ea typeface="Hepta Slab"/>
                <a:cs typeface="Hepta Slab"/>
                <a:sym typeface="Hepta Slab"/>
              </a:rPr>
              <a:t>18</a:t>
            </a:r>
            <a:endParaRPr b="1" sz="1800">
              <a:solidFill>
                <a:srgbClr val="45818E"/>
              </a:solidFill>
              <a:latin typeface="Hepta Slab"/>
              <a:ea typeface="Hepta Slab"/>
              <a:cs typeface="Hepta Slab"/>
              <a:sym typeface="Hepta Slab"/>
            </a:endParaRPr>
          </a:p>
        </p:txBody>
      </p:sp>
      <p:sp>
        <p:nvSpPr>
          <p:cNvPr id="191" name="Google Shape;191;p33">
            <a:hlinkClick action="ppaction://hlinksldjump" r:id="rId38"/>
          </p:cNvPr>
          <p:cNvSpPr txBox="1"/>
          <p:nvPr/>
        </p:nvSpPr>
        <p:spPr>
          <a:xfrm>
            <a:off x="4239338" y="10063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39">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2</a:t>
            </a:r>
            <a:endParaRPr b="1" sz="1000">
              <a:solidFill>
                <a:srgbClr val="434343"/>
              </a:solidFill>
              <a:latin typeface="Hepta Slab"/>
              <a:ea typeface="Hepta Slab"/>
              <a:cs typeface="Hepta Slab"/>
              <a:sym typeface="Hepta Slab"/>
            </a:endParaRPr>
          </a:p>
        </p:txBody>
      </p:sp>
      <p:sp>
        <p:nvSpPr>
          <p:cNvPr id="192" name="Google Shape;192;p33">
            <a:hlinkClick action="ppaction://hlinksldjump" r:id="rId40"/>
          </p:cNvPr>
          <p:cNvSpPr txBox="1"/>
          <p:nvPr/>
        </p:nvSpPr>
        <p:spPr>
          <a:xfrm>
            <a:off x="3580050" y="2124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41">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3</a:t>
            </a:r>
            <a:endParaRPr b="1" sz="1000">
              <a:solidFill>
                <a:srgbClr val="434343"/>
              </a:solidFill>
              <a:latin typeface="Hepta Slab"/>
              <a:ea typeface="Hepta Slab"/>
              <a:cs typeface="Hepta Slab"/>
              <a:sym typeface="Hepta Slab"/>
            </a:endParaRPr>
          </a:p>
        </p:txBody>
      </p:sp>
      <p:sp>
        <p:nvSpPr>
          <p:cNvPr id="193" name="Google Shape;193;p33">
            <a:hlinkClick action="ppaction://hlinksldjump" r:id="rId42"/>
          </p:cNvPr>
          <p:cNvSpPr txBox="1"/>
          <p:nvPr/>
        </p:nvSpPr>
        <p:spPr>
          <a:xfrm>
            <a:off x="4304875" y="2124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43">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4</a:t>
            </a:r>
            <a:endParaRPr b="1" sz="1000">
              <a:solidFill>
                <a:srgbClr val="434343"/>
              </a:solidFill>
              <a:latin typeface="Hepta Slab"/>
              <a:ea typeface="Hepta Slab"/>
              <a:cs typeface="Hepta Slab"/>
              <a:sym typeface="Hepta Slab"/>
            </a:endParaRPr>
          </a:p>
        </p:txBody>
      </p:sp>
      <p:sp>
        <p:nvSpPr>
          <p:cNvPr id="194" name="Google Shape;194;p33">
            <a:hlinkClick/>
          </p:cNvPr>
          <p:cNvSpPr txBox="1"/>
          <p:nvPr/>
        </p:nvSpPr>
        <p:spPr>
          <a:xfrm>
            <a:off x="2151650" y="3242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44">
                  <a:extLst>
                    <a:ext uri="{A12FA001-AC4F-418D-AE19-62706E023703}">
                      <ahyp:hlinkClr val="tx"/>
                    </a:ext>
                  </a:extLst>
                </a:hlinkClick>
              </a:rPr>
              <a:t>L</a:t>
            </a:r>
            <a:r>
              <a:rPr b="1" lang="en" sz="1800">
                <a:solidFill>
                  <a:srgbClr val="45818E"/>
                </a:solidFill>
                <a:latin typeface="Hepta Slab"/>
                <a:ea typeface="Hepta Slab"/>
                <a:cs typeface="Hepta Slab"/>
                <a:sym typeface="Hepta Slab"/>
              </a:rPr>
              <a:t>19</a:t>
            </a:r>
            <a:endParaRPr b="1" sz="1800">
              <a:solidFill>
                <a:srgbClr val="45818E"/>
              </a:solidFill>
              <a:latin typeface="Hepta Slab"/>
              <a:ea typeface="Hepta Slab"/>
              <a:cs typeface="Hepta Slab"/>
              <a:sym typeface="Hepta Slab"/>
            </a:endParaRPr>
          </a:p>
        </p:txBody>
      </p:sp>
      <p:sp>
        <p:nvSpPr>
          <p:cNvPr id="195" name="Google Shape;195;p33">
            <a:hlinkClick/>
          </p:cNvPr>
          <p:cNvSpPr txBox="1"/>
          <p:nvPr/>
        </p:nvSpPr>
        <p:spPr>
          <a:xfrm>
            <a:off x="2937800" y="3242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45818E"/>
                </a:solidFill>
                <a:latin typeface="Hepta Slab"/>
                <a:ea typeface="Hepta Slab"/>
                <a:cs typeface="Hepta Slab"/>
                <a:sym typeface="Hepta Slab"/>
                <a:hlinkClick action="ppaction://hlinksldjump" r:id="rId45">
                  <a:extLst>
                    <a:ext uri="{A12FA001-AC4F-418D-AE19-62706E023703}">
                      <ahyp:hlinkClr val="tx"/>
                    </a:ext>
                  </a:extLst>
                </a:hlinkClick>
              </a:rPr>
              <a:t>L</a:t>
            </a:r>
            <a:r>
              <a:rPr b="1" lang="en" sz="1700">
                <a:solidFill>
                  <a:srgbClr val="45818E"/>
                </a:solidFill>
                <a:latin typeface="Hepta Slab"/>
                <a:ea typeface="Hepta Slab"/>
                <a:cs typeface="Hepta Slab"/>
                <a:sym typeface="Hepta Slab"/>
              </a:rPr>
              <a:t>20</a:t>
            </a:r>
            <a:endParaRPr b="1" sz="1700">
              <a:solidFill>
                <a:srgbClr val="45818E"/>
              </a:solidFill>
              <a:latin typeface="Hepta Slab"/>
              <a:ea typeface="Hepta Slab"/>
              <a:cs typeface="Hepta Slab"/>
              <a:sym typeface="Hepta Slab"/>
            </a:endParaRPr>
          </a:p>
        </p:txBody>
      </p:sp>
      <p:sp>
        <p:nvSpPr>
          <p:cNvPr id="196" name="Google Shape;196;p33">
            <a:hlinkClick/>
          </p:cNvPr>
          <p:cNvSpPr txBox="1"/>
          <p:nvPr/>
        </p:nvSpPr>
        <p:spPr>
          <a:xfrm>
            <a:off x="3780363" y="32426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45818E"/>
                </a:solidFill>
                <a:latin typeface="Hepta Slab"/>
                <a:ea typeface="Hepta Slab"/>
                <a:cs typeface="Hepta Slab"/>
                <a:sym typeface="Hepta Slab"/>
                <a:hlinkClick action="ppaction://hlinksldjump" r:id="rId46">
                  <a:extLst>
                    <a:ext uri="{A12FA001-AC4F-418D-AE19-62706E023703}">
                      <ahyp:hlinkClr val="tx"/>
                    </a:ext>
                  </a:extLst>
                </a:hlinkClick>
              </a:rPr>
              <a:t>L</a:t>
            </a:r>
            <a:r>
              <a:rPr b="1" lang="en" sz="1700">
                <a:solidFill>
                  <a:srgbClr val="45818E"/>
                </a:solidFill>
                <a:latin typeface="Hepta Slab"/>
                <a:ea typeface="Hepta Slab"/>
                <a:cs typeface="Hepta Slab"/>
                <a:sym typeface="Hepta Slab"/>
              </a:rPr>
              <a:t>21</a:t>
            </a:r>
            <a:endParaRPr b="1" sz="1700">
              <a:solidFill>
                <a:srgbClr val="45818E"/>
              </a:solidFill>
              <a:latin typeface="Hepta Slab"/>
              <a:ea typeface="Hepta Slab"/>
              <a:cs typeface="Hepta Slab"/>
              <a:sym typeface="Hepta Slab"/>
            </a:endParaRPr>
          </a:p>
        </p:txBody>
      </p:sp>
      <p:sp>
        <p:nvSpPr>
          <p:cNvPr id="197" name="Google Shape;197;p33">
            <a:hlinkClick/>
          </p:cNvPr>
          <p:cNvSpPr txBox="1"/>
          <p:nvPr/>
        </p:nvSpPr>
        <p:spPr>
          <a:xfrm>
            <a:off x="4510088" y="32426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hlink"/>
                </a:solidFill>
                <a:latin typeface="Hepta Slab"/>
                <a:ea typeface="Hepta Slab"/>
                <a:cs typeface="Hepta Slab"/>
                <a:sym typeface="Hepta Slab"/>
                <a:hlinkClick action="ppaction://hlinksldjump" r:id="rId47"/>
              </a:rPr>
              <a:t>L22</a:t>
            </a:r>
            <a:endParaRPr b="1" sz="1700">
              <a:solidFill>
                <a:srgbClr val="45818E"/>
              </a:solidFill>
              <a:latin typeface="Hepta Slab"/>
              <a:ea typeface="Hepta Slab"/>
              <a:cs typeface="Hepta Slab"/>
              <a:sym typeface="Hepta Slab"/>
            </a:endParaRPr>
          </a:p>
        </p:txBody>
      </p:sp>
      <p:sp>
        <p:nvSpPr>
          <p:cNvPr id="198" name="Google Shape;198;p33">
            <a:hlinkClick/>
          </p:cNvPr>
          <p:cNvSpPr txBox="1"/>
          <p:nvPr/>
        </p:nvSpPr>
        <p:spPr>
          <a:xfrm>
            <a:off x="5239813" y="32426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hlink"/>
                </a:solidFill>
                <a:latin typeface="Hepta Slab"/>
                <a:ea typeface="Hepta Slab"/>
                <a:cs typeface="Hepta Slab"/>
                <a:sym typeface="Hepta Slab"/>
                <a:hlinkClick action="ppaction://hlinksldjump" r:id="rId48"/>
              </a:rPr>
              <a:t>L23</a:t>
            </a:r>
            <a:endParaRPr b="1" sz="1700">
              <a:solidFill>
                <a:srgbClr val="45818E"/>
              </a:solidFill>
              <a:latin typeface="Hepta Slab"/>
              <a:ea typeface="Hepta Slab"/>
              <a:cs typeface="Hepta Slab"/>
              <a:sym typeface="Hepta Slab"/>
            </a:endParaRPr>
          </a:p>
        </p:txBody>
      </p:sp>
      <p:sp>
        <p:nvSpPr>
          <p:cNvPr id="199" name="Google Shape;199;p33">
            <a:hlinkClick/>
          </p:cNvPr>
          <p:cNvSpPr txBox="1"/>
          <p:nvPr/>
        </p:nvSpPr>
        <p:spPr>
          <a:xfrm>
            <a:off x="5969538" y="32426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hlink"/>
                </a:solidFill>
                <a:latin typeface="Hepta Slab"/>
                <a:ea typeface="Hepta Slab"/>
                <a:cs typeface="Hepta Slab"/>
                <a:sym typeface="Hepta Slab"/>
                <a:hlinkClick action="ppaction://hlinksldjump" r:id="rId49"/>
              </a:rPr>
              <a:t>L24</a:t>
            </a:r>
            <a:endParaRPr b="1" sz="1700">
              <a:solidFill>
                <a:srgbClr val="45818E"/>
              </a:solidFill>
              <a:latin typeface="Hepta Slab"/>
              <a:ea typeface="Hepta Slab"/>
              <a:cs typeface="Hepta Slab"/>
              <a:sym typeface="Hepta Slab"/>
            </a:endParaRPr>
          </a:p>
        </p:txBody>
      </p:sp>
      <p:sp>
        <p:nvSpPr>
          <p:cNvPr id="200" name="Google Shape;200;p33">
            <a:hlinkClick/>
          </p:cNvPr>
          <p:cNvSpPr txBox="1"/>
          <p:nvPr/>
        </p:nvSpPr>
        <p:spPr>
          <a:xfrm>
            <a:off x="6670150" y="32426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hlink"/>
                </a:solidFill>
                <a:latin typeface="Hepta Slab"/>
                <a:ea typeface="Hepta Slab"/>
                <a:cs typeface="Hepta Slab"/>
                <a:sym typeface="Hepta Slab"/>
                <a:hlinkClick action="ppaction://hlinksldjump" r:id="rId50"/>
              </a:rPr>
              <a:t>L2</a:t>
            </a:r>
            <a:r>
              <a:rPr b="1" lang="en" sz="1700">
                <a:solidFill>
                  <a:srgbClr val="45818E"/>
                </a:solidFill>
                <a:latin typeface="Hepta Slab"/>
                <a:ea typeface="Hepta Slab"/>
                <a:cs typeface="Hepta Slab"/>
                <a:sym typeface="Hepta Slab"/>
              </a:rPr>
              <a:t>5</a:t>
            </a:r>
            <a:endParaRPr b="1" sz="1700">
              <a:solidFill>
                <a:srgbClr val="45818E"/>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04" name="Shape 204"/>
        <p:cNvGrpSpPr/>
        <p:nvPr/>
      </p:nvGrpSpPr>
      <p:grpSpPr>
        <a:xfrm>
          <a:off x="0" y="0"/>
          <a:ext cx="0" cy="0"/>
          <a:chOff x="0" y="0"/>
          <a:chExt cx="0" cy="0"/>
        </a:xfrm>
      </p:grpSpPr>
      <p:sp>
        <p:nvSpPr>
          <p:cNvPr id="205" name="Google Shape;205;p34"/>
          <p:cNvSpPr txBox="1"/>
          <p:nvPr>
            <p:ph type="ctrTitle"/>
          </p:nvPr>
        </p:nvSpPr>
        <p:spPr>
          <a:xfrm>
            <a:off x="545900" y="1951600"/>
            <a:ext cx="8067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Patterns in Shapes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that Grow </a:t>
            </a:r>
            <a:endParaRPr sz="4400">
              <a:solidFill>
                <a:srgbClr val="434343"/>
              </a:solidFill>
              <a:latin typeface="Hepta Slab"/>
              <a:ea typeface="Hepta Slab"/>
              <a:cs typeface="Hepta Slab"/>
              <a:sym typeface="Hepta Slab"/>
            </a:endParaRPr>
          </a:p>
        </p:txBody>
      </p:sp>
      <p:sp>
        <p:nvSpPr>
          <p:cNvPr id="206" name="Google Shape;206;p34"/>
          <p:cNvSpPr txBox="1"/>
          <p:nvPr/>
        </p:nvSpPr>
        <p:spPr>
          <a:xfrm>
            <a:off x="1695100" y="2689600"/>
            <a:ext cx="6759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look at designs that grow and think about how they might keep growing.</a:t>
            </a:r>
            <a:endParaRPr>
              <a:latin typeface="Quicksand"/>
              <a:ea typeface="Quicksand"/>
              <a:cs typeface="Quicksand"/>
              <a:sym typeface="Quicksand"/>
            </a:endParaRPr>
          </a:p>
        </p:txBody>
      </p:sp>
      <p:sp>
        <p:nvSpPr>
          <p:cNvPr id="207" name="Google Shape;207;p34"/>
          <p:cNvSpPr/>
          <p:nvPr/>
        </p:nvSpPr>
        <p:spPr>
          <a:xfrm>
            <a:off x="1208727" y="2689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4.OA.C.5 </a:t>
            </a:r>
            <a:endParaRPr sz="1100">
              <a:latin typeface="Quicksand"/>
              <a:ea typeface="Quicksand"/>
              <a:cs typeface="Quicksand"/>
              <a:sym typeface="Quicksand"/>
            </a:endParaRPr>
          </a:p>
        </p:txBody>
      </p:sp>
      <p:sp>
        <p:nvSpPr>
          <p:cNvPr id="209" name="Google Shape;209;p34"/>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3" name="Shape 213"/>
        <p:cNvGrpSpPr/>
        <p:nvPr/>
      </p:nvGrpSpPr>
      <p:grpSpPr>
        <a:xfrm>
          <a:off x="0" y="0"/>
          <a:ext cx="0" cy="0"/>
          <a:chOff x="0" y="0"/>
          <a:chExt cx="0" cy="0"/>
        </a:xfrm>
      </p:grpSpPr>
      <p:sp>
        <p:nvSpPr>
          <p:cNvPr id="214" name="Google Shape;214;p35"/>
          <p:cNvSpPr txBox="1"/>
          <p:nvPr>
            <p:ph type="ctrTitle"/>
          </p:nvPr>
        </p:nvSpPr>
        <p:spPr>
          <a:xfrm>
            <a:off x="496925" y="8592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Growing Sets of Circles</a:t>
            </a:r>
            <a:endParaRPr b="0" sz="3000">
              <a:solidFill>
                <a:srgbClr val="595959"/>
              </a:solidFill>
              <a:latin typeface="Hepta Slab"/>
              <a:ea typeface="Hepta Slab"/>
              <a:cs typeface="Hepta Slab"/>
              <a:sym typeface="Hepta Slab"/>
            </a:endParaRPr>
          </a:p>
        </p:txBody>
      </p:sp>
      <p:sp>
        <p:nvSpPr>
          <p:cNvPr id="215" name="Google Shape;215;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16" name="Google Shape;216;p35"/>
          <p:cNvGrpSpPr/>
          <p:nvPr/>
        </p:nvGrpSpPr>
        <p:grpSpPr>
          <a:xfrm>
            <a:off x="600225" y="1350717"/>
            <a:ext cx="7997012" cy="3404127"/>
            <a:chOff x="600225" y="1350717"/>
            <a:chExt cx="7997012" cy="3404127"/>
          </a:xfrm>
        </p:grpSpPr>
        <p:sp>
          <p:nvSpPr>
            <p:cNvPr id="217" name="Google Shape;217;p35"/>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5"/>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219" name="Google Shape;219;p35"/>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5"/>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221" name="Google Shape;221;p35"/>
          <p:cNvPicPr preferRelativeResize="0"/>
          <p:nvPr/>
        </p:nvPicPr>
        <p:blipFill>
          <a:blip r:embed="rId3">
            <a:alphaModFix/>
          </a:blip>
          <a:stretch>
            <a:fillRect/>
          </a:stretch>
        </p:blipFill>
        <p:spPr>
          <a:xfrm>
            <a:off x="2118063" y="2009775"/>
            <a:ext cx="5197075" cy="1535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5" name="Shape 225"/>
        <p:cNvGrpSpPr/>
        <p:nvPr/>
      </p:nvGrpSpPr>
      <p:grpSpPr>
        <a:xfrm>
          <a:off x="0" y="0"/>
          <a:ext cx="0" cy="0"/>
          <a:chOff x="0" y="0"/>
          <a:chExt cx="0" cy="0"/>
        </a:xfrm>
      </p:grpSpPr>
      <p:sp>
        <p:nvSpPr>
          <p:cNvPr id="226" name="Google Shape;226;p36"/>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Growing Sets of Bottle Caps</a:t>
            </a:r>
            <a:endParaRPr b="0" sz="2600">
              <a:solidFill>
                <a:srgbClr val="595959"/>
              </a:solidFill>
              <a:latin typeface="Hepta Slab"/>
              <a:ea typeface="Hepta Slab"/>
              <a:cs typeface="Hepta Slab"/>
              <a:sym typeface="Hepta Slab"/>
            </a:endParaRPr>
          </a:p>
        </p:txBody>
      </p:sp>
      <p:sp>
        <p:nvSpPr>
          <p:cNvPr id="227" name="Google Shape;227;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28" name="Google Shape;228;p36"/>
          <p:cNvSpPr txBox="1"/>
          <p:nvPr/>
        </p:nvSpPr>
        <p:spPr>
          <a:xfrm>
            <a:off x="289325" y="1757200"/>
            <a:ext cx="39006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Han is designing a pattern using bottle caps. Here are the first two steps of the design. </a:t>
            </a:r>
            <a:endParaRPr>
              <a:latin typeface="Quicksand"/>
              <a:ea typeface="Quicksand"/>
              <a:cs typeface="Quicksand"/>
              <a:sym typeface="Quicksand"/>
            </a:endParaRPr>
          </a:p>
        </p:txBody>
      </p:sp>
      <p:pic>
        <p:nvPicPr>
          <p:cNvPr id="229" name="Google Shape;229;p36"/>
          <p:cNvPicPr preferRelativeResize="0"/>
          <p:nvPr/>
        </p:nvPicPr>
        <p:blipFill>
          <a:blip r:embed="rId3">
            <a:alphaModFix/>
          </a:blip>
          <a:stretch>
            <a:fillRect/>
          </a:stretch>
        </p:blipFill>
        <p:spPr>
          <a:xfrm>
            <a:off x="814450" y="2537275"/>
            <a:ext cx="2850350" cy="642600"/>
          </a:xfrm>
          <a:prstGeom prst="rect">
            <a:avLst/>
          </a:prstGeom>
          <a:noFill/>
          <a:ln cap="flat" cmpd="sng" w="19050">
            <a:solidFill>
              <a:schemeClr val="dk2"/>
            </a:solidFill>
            <a:prstDash val="solid"/>
            <a:round/>
            <a:headEnd len="sm" w="sm" type="none"/>
            <a:tailEnd len="sm" w="sm" type="none"/>
          </a:ln>
        </p:spPr>
      </p:pic>
      <p:sp>
        <p:nvSpPr>
          <p:cNvPr id="230" name="Google Shape;230;p36"/>
          <p:cNvSpPr txBox="1"/>
          <p:nvPr/>
        </p:nvSpPr>
        <p:spPr>
          <a:xfrm>
            <a:off x="4189925" y="1365475"/>
            <a:ext cx="44898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a. What might be the pattern that Han has in mind? How do you think the design would continue?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b. Describe or draw the next two steps.</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2. Is there another possible pattern? Can you think of another way that Han’s design could continue? If you think so, describe or draw the next two steps.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3. For each pattern that you noticed, write a list of numbers that represent the number of caps in step 1 through step 6.</a:t>
            </a:r>
            <a:endParaRPr sz="1300">
              <a:latin typeface="Quicksand"/>
              <a:ea typeface="Quicksand"/>
              <a:cs typeface="Quicksand"/>
              <a:sym typeface="Quicksa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4" name="Shape 234"/>
        <p:cNvGrpSpPr/>
        <p:nvPr/>
      </p:nvGrpSpPr>
      <p:grpSpPr>
        <a:xfrm>
          <a:off x="0" y="0"/>
          <a:ext cx="0" cy="0"/>
          <a:chOff x="0" y="0"/>
          <a:chExt cx="0" cy="0"/>
        </a:xfrm>
      </p:grpSpPr>
      <p:sp>
        <p:nvSpPr>
          <p:cNvPr id="235" name="Google Shape;235;p37"/>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Taller and Taller</a:t>
            </a:r>
            <a:endParaRPr b="0" sz="2600">
              <a:solidFill>
                <a:srgbClr val="595959"/>
              </a:solidFill>
              <a:latin typeface="Hepta Slab"/>
              <a:ea typeface="Hepta Slab"/>
              <a:cs typeface="Hepta Slab"/>
              <a:sym typeface="Hepta Slab"/>
            </a:endParaRPr>
          </a:p>
        </p:txBody>
      </p:sp>
      <p:sp>
        <p:nvSpPr>
          <p:cNvPr id="236" name="Google Shape;236;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37" name="Google Shape;237;p37"/>
          <p:cNvSpPr txBox="1"/>
          <p:nvPr/>
        </p:nvSpPr>
        <p:spPr>
          <a:xfrm>
            <a:off x="364350" y="1311900"/>
            <a:ext cx="34932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Jada used pattern blocks to make giraffes. Here are the first two giraffes. She continued to add 2 square blocks for each giraffe that follows.</a:t>
            </a:r>
            <a:endParaRPr>
              <a:latin typeface="Quicksand"/>
              <a:ea typeface="Quicksand"/>
              <a:cs typeface="Quicksand"/>
              <a:sym typeface="Quicksand"/>
            </a:endParaRPr>
          </a:p>
        </p:txBody>
      </p:sp>
      <p:sp>
        <p:nvSpPr>
          <p:cNvPr id="238" name="Google Shape;238;p37"/>
          <p:cNvSpPr txBox="1"/>
          <p:nvPr/>
        </p:nvSpPr>
        <p:spPr>
          <a:xfrm>
            <a:off x="4189925" y="1365475"/>
            <a:ext cx="44898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Partner A: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1. List the number of square blocks in each of the first five giraffes. Make two observations about the numbers.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2. Without drawing the giraffe, predict how many square blocks the tenth giraffe will have? Explain your reasoning.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3. Will a giraffe ever have 25 square blocks? Show or explain how you know.</a:t>
            </a:r>
            <a:endParaRPr sz="1300">
              <a:latin typeface="Quicksand"/>
              <a:ea typeface="Quicksand"/>
              <a:cs typeface="Quicksand"/>
              <a:sym typeface="Quicksand"/>
            </a:endParaRPr>
          </a:p>
        </p:txBody>
      </p:sp>
      <p:pic>
        <p:nvPicPr>
          <p:cNvPr id="239" name="Google Shape;239;p37"/>
          <p:cNvPicPr preferRelativeResize="0"/>
          <p:nvPr/>
        </p:nvPicPr>
        <p:blipFill>
          <a:blip r:embed="rId3">
            <a:alphaModFix/>
          </a:blip>
          <a:stretch>
            <a:fillRect/>
          </a:stretch>
        </p:blipFill>
        <p:spPr>
          <a:xfrm>
            <a:off x="890685" y="2391950"/>
            <a:ext cx="2440525" cy="1712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3" name="Shape 243"/>
        <p:cNvGrpSpPr/>
        <p:nvPr/>
      </p:nvGrpSpPr>
      <p:grpSpPr>
        <a:xfrm>
          <a:off x="0" y="0"/>
          <a:ext cx="0" cy="0"/>
          <a:chOff x="0" y="0"/>
          <a:chExt cx="0" cy="0"/>
        </a:xfrm>
      </p:grpSpPr>
      <p:sp>
        <p:nvSpPr>
          <p:cNvPr id="244" name="Google Shape;244;p38"/>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Taller and Taller</a:t>
            </a:r>
            <a:endParaRPr b="0" sz="2600">
              <a:solidFill>
                <a:srgbClr val="595959"/>
              </a:solidFill>
              <a:latin typeface="Hepta Slab"/>
              <a:ea typeface="Hepta Slab"/>
              <a:cs typeface="Hepta Slab"/>
              <a:sym typeface="Hepta Slab"/>
            </a:endParaRPr>
          </a:p>
        </p:txBody>
      </p:sp>
      <p:sp>
        <p:nvSpPr>
          <p:cNvPr id="245" name="Google Shape;245;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46" name="Google Shape;246;p38"/>
          <p:cNvSpPr txBox="1"/>
          <p:nvPr/>
        </p:nvSpPr>
        <p:spPr>
          <a:xfrm>
            <a:off x="364350" y="1311900"/>
            <a:ext cx="34932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Jada used pattern blocks to make giraffes. Here are the first two giraffes. She continued to add 2 square blocks for each giraffe that follows.</a:t>
            </a:r>
            <a:endParaRPr>
              <a:latin typeface="Quicksand"/>
              <a:ea typeface="Quicksand"/>
              <a:cs typeface="Quicksand"/>
              <a:sym typeface="Quicksand"/>
            </a:endParaRPr>
          </a:p>
        </p:txBody>
      </p:sp>
      <p:sp>
        <p:nvSpPr>
          <p:cNvPr id="247" name="Google Shape;247;p38"/>
          <p:cNvSpPr txBox="1"/>
          <p:nvPr/>
        </p:nvSpPr>
        <p:spPr>
          <a:xfrm>
            <a:off x="4189925" y="1365475"/>
            <a:ext cx="4489800" cy="25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Partner B::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1. List the total number of blocks in each of the first five giraffes. Make two observations about the numbers.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2. Predict how many total blocks the tenth giraffes will have. Explain your reasoning.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3. Will the giraffe ever have a total of 25 blocks? Show or explain how you know.</a:t>
            </a:r>
            <a:endParaRPr sz="1300">
              <a:latin typeface="Quicksand"/>
              <a:ea typeface="Quicksand"/>
              <a:cs typeface="Quicksand"/>
              <a:sym typeface="Quicksand"/>
            </a:endParaRPr>
          </a:p>
        </p:txBody>
      </p:sp>
      <p:pic>
        <p:nvPicPr>
          <p:cNvPr id="248" name="Google Shape;248;p38"/>
          <p:cNvPicPr preferRelativeResize="0"/>
          <p:nvPr/>
        </p:nvPicPr>
        <p:blipFill>
          <a:blip r:embed="rId3">
            <a:alphaModFix/>
          </a:blip>
          <a:stretch>
            <a:fillRect/>
          </a:stretch>
        </p:blipFill>
        <p:spPr>
          <a:xfrm>
            <a:off x="890685" y="2391950"/>
            <a:ext cx="2440525" cy="1712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2" name="Shape 252"/>
        <p:cNvGrpSpPr/>
        <p:nvPr/>
      </p:nvGrpSpPr>
      <p:grpSpPr>
        <a:xfrm>
          <a:off x="0" y="0"/>
          <a:ext cx="0" cy="0"/>
          <a:chOff x="0" y="0"/>
          <a:chExt cx="0" cy="0"/>
        </a:xfrm>
      </p:grpSpPr>
      <p:sp>
        <p:nvSpPr>
          <p:cNvPr id="253" name="Google Shape;253;p3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54" name="Google Shape;254;p39"/>
          <p:cNvPicPr preferRelativeResize="0"/>
          <p:nvPr/>
        </p:nvPicPr>
        <p:blipFill rotWithShape="1">
          <a:blip r:embed="rId3">
            <a:alphaModFix/>
          </a:blip>
          <a:srcRect b="0" l="20580" r="21018" t="0"/>
          <a:stretch/>
        </p:blipFill>
        <p:spPr>
          <a:xfrm>
            <a:off x="3653900" y="3418175"/>
            <a:ext cx="961450" cy="1035475"/>
          </a:xfrm>
          <a:prstGeom prst="rect">
            <a:avLst/>
          </a:prstGeom>
          <a:noFill/>
          <a:ln>
            <a:noFill/>
          </a:ln>
        </p:spPr>
      </p:pic>
      <p:sp>
        <p:nvSpPr>
          <p:cNvPr id="255" name="Google Shape;255;p39"/>
          <p:cNvSpPr txBox="1"/>
          <p:nvPr/>
        </p:nvSpPr>
        <p:spPr>
          <a:xfrm>
            <a:off x="581675" y="538850"/>
            <a:ext cx="73248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Today we looked at several visual designs. Each of them shows sets of items that change according to a rule, which then created a pattern.</a:t>
            </a:r>
            <a:endParaRPr sz="2000">
              <a:latin typeface="Covered By Your Grace"/>
              <a:ea typeface="Covered By Your Grace"/>
              <a:cs typeface="Covered By Your Grace"/>
              <a:sym typeface="Covered By Your Grace"/>
            </a:endParaRPr>
          </a:p>
        </p:txBody>
      </p:sp>
      <p:grpSp>
        <p:nvGrpSpPr>
          <p:cNvPr id="256" name="Google Shape;256;p39"/>
          <p:cNvGrpSpPr/>
          <p:nvPr/>
        </p:nvGrpSpPr>
        <p:grpSpPr>
          <a:xfrm flipH="1">
            <a:off x="4457683" y="2421640"/>
            <a:ext cx="2898405" cy="996526"/>
            <a:chOff x="-1687063" y="1315390"/>
            <a:chExt cx="2859234" cy="2966733"/>
          </a:xfrm>
        </p:grpSpPr>
        <p:sp>
          <p:nvSpPr>
            <p:cNvPr id="257" name="Google Shape;257;p39"/>
            <p:cNvSpPr/>
            <p:nvPr/>
          </p:nvSpPr>
          <p:spPr>
            <a:xfrm flipH="1">
              <a:off x="-1687063" y="1315390"/>
              <a:ext cx="2859234" cy="296673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9"/>
            <p:cNvSpPr txBox="1"/>
            <p:nvPr/>
          </p:nvSpPr>
          <p:spPr>
            <a:xfrm>
              <a:off x="-1354260" y="1570631"/>
              <a:ext cx="22728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How might we find the number for the eighth step?</a:t>
              </a:r>
              <a:endParaRPr sz="1300">
                <a:solidFill>
                  <a:schemeClr val="dk1"/>
                </a:solidFill>
                <a:latin typeface="Quicksand"/>
                <a:ea typeface="Quicksand"/>
                <a:cs typeface="Quicksand"/>
                <a:sym typeface="Quicksand"/>
              </a:endParaRPr>
            </a:p>
          </p:txBody>
        </p:sp>
      </p:grpSp>
      <p:grpSp>
        <p:nvGrpSpPr>
          <p:cNvPr id="259" name="Google Shape;259;p39"/>
          <p:cNvGrpSpPr/>
          <p:nvPr/>
        </p:nvGrpSpPr>
        <p:grpSpPr>
          <a:xfrm>
            <a:off x="645630" y="2128758"/>
            <a:ext cx="3008266" cy="1425928"/>
            <a:chOff x="-1477091" y="-332270"/>
            <a:chExt cx="2456730" cy="2288809"/>
          </a:xfrm>
        </p:grpSpPr>
        <p:sp>
          <p:nvSpPr>
            <p:cNvPr id="260" name="Google Shape;260;p39"/>
            <p:cNvSpPr/>
            <p:nvPr/>
          </p:nvSpPr>
          <p:spPr>
            <a:xfrm flipH="1">
              <a:off x="-1477091" y="-332270"/>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9"/>
            <p:cNvSpPr txBox="1"/>
            <p:nvPr/>
          </p:nvSpPr>
          <p:spPr>
            <a:xfrm>
              <a:off x="-1175279" y="-88297"/>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What are some ways we used to describe and extend the patterns we saw?</a:t>
              </a:r>
              <a:endParaRPr>
                <a:solidFill>
                  <a:schemeClr val="dk1"/>
                </a:solidFill>
                <a:latin typeface="Quicksand"/>
                <a:ea typeface="Quicksand"/>
                <a:cs typeface="Quicksand"/>
                <a:sym typeface="Quicksand"/>
              </a:endParaRPr>
            </a:p>
          </p:txBody>
        </p:sp>
      </p:grpSp>
      <p:sp>
        <p:nvSpPr>
          <p:cNvPr id="262" name="Google Shape;262;p39"/>
          <p:cNvSpPr txBox="1"/>
          <p:nvPr/>
        </p:nvSpPr>
        <p:spPr>
          <a:xfrm>
            <a:off x="2839625" y="1371600"/>
            <a:ext cx="44685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Here is a list of numbers that describe a possible pattern for Han’s bottle cap design in the first activity:        </a:t>
            </a:r>
            <a:endParaRPr/>
          </a:p>
          <a:p>
            <a:pPr indent="457200" lvl="0" marL="914400" rtl="0" algn="l">
              <a:spcBef>
                <a:spcPts val="0"/>
              </a:spcBef>
              <a:spcAft>
                <a:spcPts val="0"/>
              </a:spcAft>
              <a:buNone/>
            </a:pPr>
            <a:r>
              <a:rPr lang="en"/>
              <a:t>5, 10, 15, 20, 25, 30</a:t>
            </a:r>
            <a:endParaRPr/>
          </a:p>
        </p:txBody>
      </p:sp>
      <p:grpSp>
        <p:nvGrpSpPr>
          <p:cNvPr id="263" name="Google Shape;263;p39"/>
          <p:cNvGrpSpPr/>
          <p:nvPr/>
        </p:nvGrpSpPr>
        <p:grpSpPr>
          <a:xfrm flipH="1">
            <a:off x="5928108" y="3356290"/>
            <a:ext cx="2898405" cy="996526"/>
            <a:chOff x="-1687063" y="1315390"/>
            <a:chExt cx="2859234" cy="2966733"/>
          </a:xfrm>
        </p:grpSpPr>
        <p:sp>
          <p:nvSpPr>
            <p:cNvPr id="264" name="Google Shape;264;p39"/>
            <p:cNvSpPr/>
            <p:nvPr/>
          </p:nvSpPr>
          <p:spPr>
            <a:xfrm flipH="1">
              <a:off x="-1687063" y="1315390"/>
              <a:ext cx="2859234" cy="296673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9"/>
            <p:cNvSpPr txBox="1"/>
            <p:nvPr/>
          </p:nvSpPr>
          <p:spPr>
            <a:xfrm>
              <a:off x="-1183991" y="1530515"/>
              <a:ext cx="20625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chemeClr val="dk1"/>
                  </a:solidFill>
                  <a:latin typeface="Quicksand"/>
                  <a:ea typeface="Quicksand"/>
                  <a:cs typeface="Quicksand"/>
                  <a:sym typeface="Quicksand"/>
                </a:rPr>
                <a:t>Could 72 be a number of bottle caps in this pattern? Why or why not?</a:t>
              </a:r>
              <a:endParaRPr sz="1200">
                <a:solidFill>
                  <a:schemeClr val="dk1"/>
                </a:solidFill>
                <a:latin typeface="Quicksand"/>
                <a:ea typeface="Quicksand"/>
                <a:cs typeface="Quicksand"/>
                <a:sym typeface="Quicksand"/>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69" name="Shape 269"/>
        <p:cNvGrpSpPr/>
        <p:nvPr/>
      </p:nvGrpSpPr>
      <p:grpSpPr>
        <a:xfrm>
          <a:off x="0" y="0"/>
          <a:ext cx="0" cy="0"/>
          <a:chOff x="0" y="0"/>
          <a:chExt cx="0" cy="0"/>
        </a:xfrm>
      </p:grpSpPr>
      <p:sp>
        <p:nvSpPr>
          <p:cNvPr id="270" name="Google Shape;270;p40"/>
          <p:cNvSpPr txBox="1"/>
          <p:nvPr>
            <p:ph type="ctrTitle"/>
          </p:nvPr>
        </p:nvSpPr>
        <p:spPr>
          <a:xfrm>
            <a:off x="344325" y="1602625"/>
            <a:ext cx="85908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Patterns in Shapes that Repeat </a:t>
            </a:r>
            <a:endParaRPr sz="3000">
              <a:solidFill>
                <a:srgbClr val="434343"/>
              </a:solidFill>
              <a:latin typeface="Hepta Slab"/>
              <a:ea typeface="Hepta Slab"/>
              <a:cs typeface="Hepta Slab"/>
              <a:sym typeface="Hepta Slab"/>
            </a:endParaRPr>
          </a:p>
        </p:txBody>
      </p:sp>
      <p:sp>
        <p:nvSpPr>
          <p:cNvPr id="271" name="Google Shape;271;p40"/>
          <p:cNvSpPr txBox="1"/>
          <p:nvPr/>
        </p:nvSpPr>
        <p:spPr>
          <a:xfrm>
            <a:off x="2325300" y="2340625"/>
            <a:ext cx="51222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look at shapes that repeat by a rule and make some predictions about the patterns they create.</a:t>
            </a:r>
            <a:endParaRPr b="1">
              <a:latin typeface="Quicksand"/>
              <a:ea typeface="Quicksand"/>
              <a:cs typeface="Quicksand"/>
              <a:sym typeface="Quicksand"/>
            </a:endParaRPr>
          </a:p>
        </p:txBody>
      </p:sp>
      <p:sp>
        <p:nvSpPr>
          <p:cNvPr id="272" name="Google Shape;272;p40"/>
          <p:cNvSpPr/>
          <p:nvPr/>
        </p:nvSpPr>
        <p:spPr>
          <a:xfrm>
            <a:off x="1880527"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4.OA.C.5</a:t>
            </a:r>
            <a:endParaRPr sz="1100">
              <a:latin typeface="Quicksand"/>
              <a:ea typeface="Quicksand"/>
              <a:cs typeface="Quicksand"/>
              <a:sym typeface="Quicksand"/>
            </a:endParaRPr>
          </a:p>
        </p:txBody>
      </p:sp>
      <p:sp>
        <p:nvSpPr>
          <p:cNvPr id="274" name="Google Shape;274;p40"/>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1"/>
          <p:cNvSpPr txBox="1"/>
          <p:nvPr>
            <p:ph type="ctrTitle"/>
          </p:nvPr>
        </p:nvSpPr>
        <p:spPr>
          <a:xfrm>
            <a:off x="573425" y="8046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How Many Do You See: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Colorful Tiles</a:t>
            </a:r>
            <a:endParaRPr b="0" sz="2800">
              <a:solidFill>
                <a:srgbClr val="595959"/>
              </a:solidFill>
              <a:latin typeface="Hepta Slab"/>
              <a:ea typeface="Hepta Slab"/>
              <a:cs typeface="Hepta Slab"/>
              <a:sym typeface="Hepta Slab"/>
            </a:endParaRPr>
          </a:p>
        </p:txBody>
      </p:sp>
      <p:sp>
        <p:nvSpPr>
          <p:cNvPr id="280" name="Google Shape;280;p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81" name="Google Shape;281;p41"/>
          <p:cNvGrpSpPr/>
          <p:nvPr/>
        </p:nvGrpSpPr>
        <p:grpSpPr>
          <a:xfrm>
            <a:off x="600225" y="1350717"/>
            <a:ext cx="7997012" cy="3404127"/>
            <a:chOff x="600225" y="1350717"/>
            <a:chExt cx="7997012" cy="3404127"/>
          </a:xfrm>
        </p:grpSpPr>
        <p:sp>
          <p:nvSpPr>
            <p:cNvPr id="282" name="Google Shape;282;p41"/>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41"/>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many do you see?</a:t>
              </a:r>
              <a:endParaRPr b="1" sz="1600">
                <a:latin typeface="Caveat Brush"/>
                <a:ea typeface="Caveat Brush"/>
                <a:cs typeface="Caveat Brush"/>
                <a:sym typeface="Caveat Brush"/>
              </a:endParaRPr>
            </a:p>
          </p:txBody>
        </p:sp>
        <p:sp>
          <p:nvSpPr>
            <p:cNvPr id="284" name="Google Shape;284;p41"/>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41"/>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do you see them?</a:t>
              </a:r>
              <a:endParaRPr b="1" sz="1600">
                <a:latin typeface="Caveat Brush"/>
                <a:ea typeface="Caveat Brush"/>
                <a:cs typeface="Caveat Brush"/>
                <a:sym typeface="Caveat Brush"/>
              </a:endParaRPr>
            </a:p>
          </p:txBody>
        </p:sp>
      </p:grpSp>
      <p:pic>
        <p:nvPicPr>
          <p:cNvPr id="286" name="Google Shape;286;p41"/>
          <p:cNvPicPr preferRelativeResize="0"/>
          <p:nvPr/>
        </p:nvPicPr>
        <p:blipFill>
          <a:blip r:embed="rId3">
            <a:alphaModFix/>
          </a:blip>
          <a:stretch>
            <a:fillRect/>
          </a:stretch>
        </p:blipFill>
        <p:spPr>
          <a:xfrm>
            <a:off x="1869813" y="2341950"/>
            <a:ext cx="5457825" cy="952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2"/>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A Design with a Rule</a:t>
            </a:r>
            <a:endParaRPr b="0" sz="2300">
              <a:solidFill>
                <a:srgbClr val="595959"/>
              </a:solidFill>
              <a:latin typeface="Hepta Slab"/>
              <a:ea typeface="Hepta Slab"/>
              <a:cs typeface="Hepta Slab"/>
              <a:sym typeface="Hepta Slab"/>
            </a:endParaRPr>
          </a:p>
        </p:txBody>
      </p:sp>
      <p:sp>
        <p:nvSpPr>
          <p:cNvPr id="292" name="Google Shape;292;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93" name="Google Shape;293;p42"/>
          <p:cNvSpPr txBox="1"/>
          <p:nvPr/>
        </p:nvSpPr>
        <p:spPr>
          <a:xfrm>
            <a:off x="491900" y="1146575"/>
            <a:ext cx="40731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Here is a design made by arranging shapes.</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a. Look for as many patterns as you can and describe them to your partner.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b. What rule might have been used to create this design?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c. Use the rule to extend the design so that each pattern repeats one more time.</a:t>
            </a:r>
            <a:endParaRPr sz="1300">
              <a:latin typeface="Quicksand"/>
              <a:ea typeface="Quicksand"/>
              <a:cs typeface="Quicksand"/>
              <a:sym typeface="Quicksand"/>
            </a:endParaRPr>
          </a:p>
        </p:txBody>
      </p:sp>
      <p:pic>
        <p:nvPicPr>
          <p:cNvPr id="294" name="Google Shape;294;p42"/>
          <p:cNvPicPr preferRelativeResize="0"/>
          <p:nvPr/>
        </p:nvPicPr>
        <p:blipFill>
          <a:blip r:embed="rId3">
            <a:alphaModFix/>
          </a:blip>
          <a:stretch>
            <a:fillRect/>
          </a:stretch>
        </p:blipFill>
        <p:spPr>
          <a:xfrm>
            <a:off x="491900" y="1716225"/>
            <a:ext cx="3847925" cy="349800"/>
          </a:xfrm>
          <a:prstGeom prst="rect">
            <a:avLst/>
          </a:prstGeom>
          <a:noFill/>
          <a:ln cap="flat" cmpd="sng" w="19050">
            <a:solidFill>
              <a:schemeClr val="dk2"/>
            </a:solidFill>
            <a:prstDash val="solid"/>
            <a:round/>
            <a:headEnd len="sm" w="sm" type="none"/>
            <a:tailEnd len="sm" w="sm" type="none"/>
          </a:ln>
        </p:spPr>
      </p:pic>
      <p:sp>
        <p:nvSpPr>
          <p:cNvPr id="295" name="Google Shape;295;p42"/>
          <p:cNvSpPr txBox="1"/>
          <p:nvPr/>
        </p:nvSpPr>
        <p:spPr>
          <a:xfrm>
            <a:off x="4586300" y="1146575"/>
            <a:ext cx="4007700" cy="318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2. Create a new design that uses only a circle and one other shape, and that follows a new rule for repetition.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a. Trade your design with your partner. Look for as many patterns as you can in their design and describe them.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b. What rule might your partner have used to arrange the shapes in their design?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c. Use the rule to extend their design so that each pattern repeats one more time.</a:t>
            </a:r>
            <a:endParaRPr sz="1300">
              <a:latin typeface="Quicksand"/>
              <a:ea typeface="Quicksand"/>
              <a:cs typeface="Quicksand"/>
              <a:sym typeface="Quicksand"/>
            </a:endParaRPr>
          </a:p>
        </p:txBody>
      </p:sp>
      <p:pic>
        <p:nvPicPr>
          <p:cNvPr id="296" name="Google Shape;296;p42"/>
          <p:cNvPicPr preferRelativeResize="0"/>
          <p:nvPr/>
        </p:nvPicPr>
        <p:blipFill>
          <a:blip r:embed="rId4">
            <a:alphaModFix/>
          </a:blip>
          <a:stretch>
            <a:fillRect/>
          </a:stretch>
        </p:blipFill>
        <p:spPr>
          <a:xfrm>
            <a:off x="5028175" y="1931675"/>
            <a:ext cx="2915022" cy="349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3"/>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A Design with a Rule</a:t>
            </a:r>
            <a:endParaRPr b="0" sz="2300">
              <a:solidFill>
                <a:srgbClr val="595959"/>
              </a:solidFill>
              <a:latin typeface="Hepta Slab"/>
              <a:ea typeface="Hepta Slab"/>
              <a:cs typeface="Hepta Slab"/>
              <a:sym typeface="Hepta Slab"/>
            </a:endParaRPr>
          </a:p>
        </p:txBody>
      </p:sp>
      <p:sp>
        <p:nvSpPr>
          <p:cNvPr id="302" name="Google Shape;302;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03" name="Google Shape;303;p43"/>
          <p:cNvSpPr txBox="1"/>
          <p:nvPr/>
        </p:nvSpPr>
        <p:spPr>
          <a:xfrm>
            <a:off x="610775" y="2164550"/>
            <a:ext cx="7833300" cy="237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Number the shapes 1 to 12.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2. Your teacher will assign you a shape. Write it in every blank space and answer the questions. </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a. What numbers were placed on the ____________________s?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b. If you extend the design, what numbers will be placed on the next two _____________________s?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c. What number will the tenth ____________________ have? Explain or show how you know.</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d. Will the 30th shape be a ____________________? Explain or show your reasoning</a:t>
            </a:r>
            <a:endParaRPr sz="1300">
              <a:latin typeface="Quicksand"/>
              <a:ea typeface="Quicksand"/>
              <a:cs typeface="Quicksand"/>
              <a:sym typeface="Quicksand"/>
            </a:endParaRPr>
          </a:p>
        </p:txBody>
      </p:sp>
      <p:pic>
        <p:nvPicPr>
          <p:cNvPr id="304" name="Google Shape;304;p43"/>
          <p:cNvPicPr preferRelativeResize="0"/>
          <p:nvPr/>
        </p:nvPicPr>
        <p:blipFill>
          <a:blip r:embed="rId3">
            <a:alphaModFix/>
          </a:blip>
          <a:stretch>
            <a:fillRect/>
          </a:stretch>
        </p:blipFill>
        <p:spPr>
          <a:xfrm>
            <a:off x="1819275" y="1121838"/>
            <a:ext cx="5505450" cy="876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4"/>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Clare’s Design</a:t>
            </a:r>
            <a:endParaRPr b="0" sz="2300">
              <a:solidFill>
                <a:srgbClr val="595959"/>
              </a:solidFill>
              <a:latin typeface="Hepta Slab"/>
              <a:ea typeface="Hepta Slab"/>
              <a:cs typeface="Hepta Slab"/>
              <a:sym typeface="Hepta Slab"/>
            </a:endParaRPr>
          </a:p>
        </p:txBody>
      </p:sp>
      <p:sp>
        <p:nvSpPr>
          <p:cNvPr id="310" name="Google Shape;310;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311" name="Google Shape;311;p44"/>
          <p:cNvSpPr txBox="1"/>
          <p:nvPr/>
        </p:nvSpPr>
        <p:spPr>
          <a:xfrm>
            <a:off x="600075" y="1789500"/>
            <a:ext cx="3825600" cy="220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Draw the first 10 shapes in Clare’s design.</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2. Clare numbered her shapes. What numbers are the first five squares?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3. Describe the pattern you see in these numbers.</a:t>
            </a:r>
            <a:endParaRPr>
              <a:latin typeface="Quicksand"/>
              <a:ea typeface="Quicksand"/>
              <a:cs typeface="Quicksand"/>
              <a:sym typeface="Quicksand"/>
            </a:endParaRPr>
          </a:p>
        </p:txBody>
      </p:sp>
      <p:sp>
        <p:nvSpPr>
          <p:cNvPr id="312" name="Google Shape;312;p44"/>
          <p:cNvSpPr txBox="1"/>
          <p:nvPr/>
        </p:nvSpPr>
        <p:spPr>
          <a:xfrm>
            <a:off x="600075" y="900125"/>
            <a:ext cx="73725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Quicksand"/>
                <a:ea typeface="Quicksand"/>
                <a:cs typeface="Quicksand"/>
                <a:sym typeface="Quicksand"/>
              </a:rPr>
              <a:t>Clare made a design using 3 shapes—a triangle, a circle, and a square—that repeat in that order.</a:t>
            </a:r>
            <a:endParaRPr b="1" sz="1600">
              <a:latin typeface="Quicksand"/>
              <a:ea typeface="Quicksand"/>
              <a:cs typeface="Quicksand"/>
              <a:sym typeface="Quicksand"/>
            </a:endParaRPr>
          </a:p>
        </p:txBody>
      </p:sp>
      <p:sp>
        <p:nvSpPr>
          <p:cNvPr id="313" name="Google Shape;313;p44"/>
          <p:cNvSpPr txBox="1"/>
          <p:nvPr/>
        </p:nvSpPr>
        <p:spPr>
          <a:xfrm>
            <a:off x="4685100" y="1789500"/>
            <a:ext cx="3825600" cy="173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4. What is the 31st shape in Clare’s design? Explain or show how you know.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5. Clare wants to use 40 shapes in her design and the last shape to be a square. Is this possible? How do you know?</a:t>
            </a:r>
            <a:endParaRPr>
              <a:latin typeface="Quicksand"/>
              <a:ea typeface="Quicksand"/>
              <a:cs typeface="Quicksand"/>
              <a:sym typeface="Quicksa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5"/>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319" name="Google Shape;319;p4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20" name="Google Shape;320;p45"/>
          <p:cNvSpPr txBox="1"/>
          <p:nvPr/>
        </p:nvSpPr>
        <p:spPr>
          <a:xfrm>
            <a:off x="424575" y="413350"/>
            <a:ext cx="74301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Covered By Your Grace"/>
                <a:ea typeface="Covered By Your Grace"/>
                <a:cs typeface="Covered By Your Grace"/>
                <a:sym typeface="Covered By Your Grace"/>
              </a:rPr>
              <a:t>Today we explored patterns created by shapes that repeat according to a rule. When we numbered the shapes, we have lists of numbers that also have a pattern in them.</a:t>
            </a:r>
            <a:endParaRPr b="1" sz="2300">
              <a:latin typeface="Covered By Your Grace"/>
              <a:ea typeface="Covered By Your Grace"/>
              <a:cs typeface="Covered By Your Grace"/>
              <a:sym typeface="Covered By Your Grace"/>
            </a:endParaRPr>
          </a:p>
        </p:txBody>
      </p:sp>
      <p:pic>
        <p:nvPicPr>
          <p:cNvPr id="321" name="Google Shape;321;p45"/>
          <p:cNvPicPr preferRelativeResize="0"/>
          <p:nvPr/>
        </p:nvPicPr>
        <p:blipFill rotWithShape="1">
          <a:blip r:embed="rId3">
            <a:alphaModFix/>
          </a:blip>
          <a:srcRect b="0" l="21370" r="22481" t="0"/>
          <a:stretch/>
        </p:blipFill>
        <p:spPr>
          <a:xfrm>
            <a:off x="3141575" y="3342596"/>
            <a:ext cx="1034588" cy="1158900"/>
          </a:xfrm>
          <a:prstGeom prst="rect">
            <a:avLst/>
          </a:prstGeom>
          <a:noFill/>
          <a:ln>
            <a:noFill/>
          </a:ln>
        </p:spPr>
      </p:pic>
      <p:grpSp>
        <p:nvGrpSpPr>
          <p:cNvPr id="322" name="Google Shape;322;p45"/>
          <p:cNvGrpSpPr/>
          <p:nvPr/>
        </p:nvGrpSpPr>
        <p:grpSpPr>
          <a:xfrm flipH="1" rot="219315">
            <a:off x="4970517" y="2872118"/>
            <a:ext cx="3527518" cy="1582041"/>
            <a:chOff x="-824357" y="3520465"/>
            <a:chExt cx="3371652" cy="2617393"/>
          </a:xfrm>
        </p:grpSpPr>
        <p:sp>
          <p:nvSpPr>
            <p:cNvPr id="323" name="Google Shape;323;p45"/>
            <p:cNvSpPr/>
            <p:nvPr/>
          </p:nvSpPr>
          <p:spPr>
            <a:xfrm flipH="1">
              <a:off x="-824357" y="3520465"/>
              <a:ext cx="3371652" cy="26173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5"/>
            <p:cNvSpPr txBox="1"/>
            <p:nvPr/>
          </p:nvSpPr>
          <p:spPr>
            <a:xfrm>
              <a:off x="-521055" y="3810469"/>
              <a:ext cx="27162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Here are some lists or sequences of numbers we saw in this lesson. How would you find the 50th number in each sequence, without listing all 50 numbers?</a:t>
              </a:r>
              <a:endParaRPr b="1" sz="1100">
                <a:latin typeface="Quicksand"/>
                <a:ea typeface="Quicksand"/>
                <a:cs typeface="Quicksand"/>
                <a:sym typeface="Quicksand"/>
              </a:endParaRPr>
            </a:p>
          </p:txBody>
        </p:sp>
      </p:grpSp>
      <p:pic>
        <p:nvPicPr>
          <p:cNvPr id="325" name="Google Shape;325;p45"/>
          <p:cNvPicPr preferRelativeResize="0"/>
          <p:nvPr/>
        </p:nvPicPr>
        <p:blipFill>
          <a:blip r:embed="rId4">
            <a:alphaModFix/>
          </a:blip>
          <a:stretch>
            <a:fillRect/>
          </a:stretch>
        </p:blipFill>
        <p:spPr>
          <a:xfrm>
            <a:off x="2898966" y="1880750"/>
            <a:ext cx="1752600" cy="942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329" name="Shape 329"/>
        <p:cNvGrpSpPr/>
        <p:nvPr/>
      </p:nvGrpSpPr>
      <p:grpSpPr>
        <a:xfrm>
          <a:off x="0" y="0"/>
          <a:ext cx="0" cy="0"/>
          <a:chOff x="0" y="0"/>
          <a:chExt cx="0" cy="0"/>
        </a:xfrm>
      </p:grpSpPr>
      <p:sp>
        <p:nvSpPr>
          <p:cNvPr id="330" name="Google Shape;330;p46"/>
          <p:cNvSpPr txBox="1"/>
          <p:nvPr>
            <p:ph type="ctrTitle"/>
          </p:nvPr>
        </p:nvSpPr>
        <p:spPr>
          <a:xfrm>
            <a:off x="841050" y="1954175"/>
            <a:ext cx="746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 Patterns in Rectangles</a:t>
            </a:r>
            <a:endParaRPr sz="3700">
              <a:solidFill>
                <a:srgbClr val="434343"/>
              </a:solidFill>
              <a:latin typeface="Hepta Slab"/>
              <a:ea typeface="Hepta Slab"/>
              <a:cs typeface="Hepta Slab"/>
              <a:sym typeface="Hepta Slab"/>
            </a:endParaRPr>
          </a:p>
        </p:txBody>
      </p:sp>
      <p:sp>
        <p:nvSpPr>
          <p:cNvPr id="331" name="Google Shape;331;p46"/>
          <p:cNvSpPr txBox="1"/>
          <p:nvPr/>
        </p:nvSpPr>
        <p:spPr>
          <a:xfrm>
            <a:off x="1921525" y="2692175"/>
            <a:ext cx="656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look at patterns in rectangles that grow according to a rule. </a:t>
            </a:r>
            <a:endParaRPr>
              <a:latin typeface="Quicksand"/>
              <a:ea typeface="Quicksand"/>
              <a:cs typeface="Quicksand"/>
              <a:sym typeface="Quicksand"/>
            </a:endParaRPr>
          </a:p>
        </p:txBody>
      </p:sp>
      <p:sp>
        <p:nvSpPr>
          <p:cNvPr id="332" name="Google Shape;332;p46"/>
          <p:cNvSpPr/>
          <p:nvPr/>
        </p:nvSpPr>
        <p:spPr>
          <a:xfrm>
            <a:off x="1426102" y="26921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4.OA.C.5</a:t>
            </a:r>
            <a:endParaRPr sz="1100">
              <a:latin typeface="Quicksand"/>
              <a:ea typeface="Quicksand"/>
              <a:cs typeface="Quicksand"/>
              <a:sym typeface="Quicksand"/>
            </a:endParaRPr>
          </a:p>
        </p:txBody>
      </p:sp>
      <p:sp>
        <p:nvSpPr>
          <p:cNvPr id="334" name="Google Shape;334;p46"/>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7"/>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Patterns in Multiplication</a:t>
            </a:r>
            <a:endParaRPr b="0" sz="3000">
              <a:solidFill>
                <a:srgbClr val="595959"/>
              </a:solidFill>
              <a:latin typeface="Hepta Slab"/>
              <a:ea typeface="Hepta Slab"/>
              <a:cs typeface="Hepta Slab"/>
              <a:sym typeface="Hepta Slab"/>
            </a:endParaRPr>
          </a:p>
        </p:txBody>
      </p:sp>
      <p:sp>
        <p:nvSpPr>
          <p:cNvPr id="340" name="Google Shape;340;p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41" name="Google Shape;341;p47"/>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7"/>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343" name="Google Shape;343;p47"/>
          <p:cNvPicPr preferRelativeResize="0"/>
          <p:nvPr/>
        </p:nvPicPr>
        <p:blipFill>
          <a:blip r:embed="rId3">
            <a:alphaModFix/>
          </a:blip>
          <a:stretch>
            <a:fillRect/>
          </a:stretch>
        </p:blipFill>
        <p:spPr>
          <a:xfrm>
            <a:off x="3670375" y="2262604"/>
            <a:ext cx="2513925" cy="14615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8"/>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Patterns in Multiplication</a:t>
            </a:r>
            <a:endParaRPr b="0" sz="3000">
              <a:solidFill>
                <a:srgbClr val="595959"/>
              </a:solidFill>
              <a:latin typeface="Hepta Slab"/>
              <a:ea typeface="Hepta Slab"/>
              <a:cs typeface="Hepta Slab"/>
              <a:sym typeface="Hepta Slab"/>
            </a:endParaRPr>
          </a:p>
        </p:txBody>
      </p:sp>
      <p:sp>
        <p:nvSpPr>
          <p:cNvPr id="349" name="Google Shape;349;p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50" name="Google Shape;350;p48"/>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8"/>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352" name="Google Shape;352;p48"/>
          <p:cNvPicPr preferRelativeResize="0"/>
          <p:nvPr/>
        </p:nvPicPr>
        <p:blipFill>
          <a:blip r:embed="rId3">
            <a:alphaModFix/>
          </a:blip>
          <a:stretch>
            <a:fillRect/>
          </a:stretch>
        </p:blipFill>
        <p:spPr>
          <a:xfrm>
            <a:off x="3694625" y="2189854"/>
            <a:ext cx="2217600" cy="1478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9"/>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Patterns in Multiplication</a:t>
            </a:r>
            <a:endParaRPr b="0" sz="3000">
              <a:solidFill>
                <a:srgbClr val="595959"/>
              </a:solidFill>
              <a:latin typeface="Hepta Slab"/>
              <a:ea typeface="Hepta Slab"/>
              <a:cs typeface="Hepta Slab"/>
              <a:sym typeface="Hepta Slab"/>
            </a:endParaRPr>
          </a:p>
        </p:txBody>
      </p:sp>
      <p:sp>
        <p:nvSpPr>
          <p:cNvPr id="358" name="Google Shape;358;p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59" name="Google Shape;359;p49"/>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9"/>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361" name="Google Shape;361;p49"/>
          <p:cNvPicPr preferRelativeResize="0"/>
          <p:nvPr/>
        </p:nvPicPr>
        <p:blipFill>
          <a:blip r:embed="rId3">
            <a:alphaModFix/>
          </a:blip>
          <a:stretch>
            <a:fillRect/>
          </a:stretch>
        </p:blipFill>
        <p:spPr>
          <a:xfrm>
            <a:off x="3536900" y="2335429"/>
            <a:ext cx="2612450" cy="15100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50"/>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Patterns in Multiplication</a:t>
            </a:r>
            <a:endParaRPr b="0" sz="3000">
              <a:solidFill>
                <a:srgbClr val="595959"/>
              </a:solidFill>
              <a:latin typeface="Hepta Slab"/>
              <a:ea typeface="Hepta Slab"/>
              <a:cs typeface="Hepta Slab"/>
              <a:sym typeface="Hepta Slab"/>
            </a:endParaRPr>
          </a:p>
        </p:txBody>
      </p:sp>
      <p:sp>
        <p:nvSpPr>
          <p:cNvPr id="367" name="Google Shape;367;p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68" name="Google Shape;368;p50"/>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50"/>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370" name="Google Shape;370;p50"/>
          <p:cNvPicPr preferRelativeResize="0"/>
          <p:nvPr/>
        </p:nvPicPr>
        <p:blipFill>
          <a:blip r:embed="rId3">
            <a:alphaModFix/>
          </a:blip>
          <a:stretch>
            <a:fillRect/>
          </a:stretch>
        </p:blipFill>
        <p:spPr>
          <a:xfrm>
            <a:off x="3609700" y="2274754"/>
            <a:ext cx="2492125" cy="14746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1"/>
          <p:cNvSpPr txBox="1"/>
          <p:nvPr>
            <p:ph type="ctrTitle"/>
          </p:nvPr>
        </p:nvSpPr>
        <p:spPr>
          <a:xfrm>
            <a:off x="353625" y="38949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Growing Rectangles</a:t>
            </a:r>
            <a:endParaRPr b="0" sz="2800">
              <a:solidFill>
                <a:srgbClr val="595959"/>
              </a:solidFill>
              <a:latin typeface="Hepta Slab"/>
              <a:ea typeface="Hepta Slab"/>
              <a:cs typeface="Hepta Slab"/>
              <a:sym typeface="Hepta Slab"/>
            </a:endParaRPr>
          </a:p>
        </p:txBody>
      </p:sp>
      <p:sp>
        <p:nvSpPr>
          <p:cNvPr id="376" name="Google Shape;376;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77" name="Google Shape;377;p51"/>
          <p:cNvSpPr txBox="1"/>
          <p:nvPr/>
        </p:nvSpPr>
        <p:spPr>
          <a:xfrm>
            <a:off x="4913025" y="1243950"/>
            <a:ext cx="36210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Can you think of possible reasons that all of them could be correct even though they describe the patterns differently?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2. Revise the statement made by each student so that what they mean is clearer and more precise.</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3. Priya writes the number list 1, 2, 3, 4, 5, 6 to represent the first six steps of the pattern she sees. Write a list of numbers to represent the first six steps of the pattern that Noah and Lin see.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4. Predict what number Priya, Noah, and Lin will write for step 20 if the pattern of rectangles continue. Explain or show your reasoning.</a:t>
            </a:r>
            <a:endParaRPr sz="1200">
              <a:latin typeface="Quicksand"/>
              <a:ea typeface="Quicksand"/>
              <a:cs typeface="Quicksand"/>
              <a:sym typeface="Quicksand"/>
            </a:endParaRPr>
          </a:p>
        </p:txBody>
      </p:sp>
      <p:pic>
        <p:nvPicPr>
          <p:cNvPr id="378" name="Google Shape;378;p51"/>
          <p:cNvPicPr preferRelativeResize="0"/>
          <p:nvPr/>
        </p:nvPicPr>
        <p:blipFill>
          <a:blip r:embed="rId3">
            <a:alphaModFix/>
          </a:blip>
          <a:stretch>
            <a:fillRect/>
          </a:stretch>
        </p:blipFill>
        <p:spPr>
          <a:xfrm>
            <a:off x="492050" y="1696921"/>
            <a:ext cx="4307325" cy="209505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2"/>
          <p:cNvSpPr txBox="1"/>
          <p:nvPr/>
        </p:nvSpPr>
        <p:spPr>
          <a:xfrm>
            <a:off x="508300" y="33850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More Growing Rectangles</a:t>
            </a:r>
            <a:endParaRPr sz="2800">
              <a:solidFill>
                <a:srgbClr val="595959"/>
              </a:solidFill>
              <a:latin typeface="Quicksand"/>
              <a:ea typeface="Quicksand"/>
              <a:cs typeface="Quicksand"/>
              <a:sym typeface="Quicksand"/>
            </a:endParaRPr>
          </a:p>
        </p:txBody>
      </p:sp>
      <p:sp>
        <p:nvSpPr>
          <p:cNvPr id="384" name="Google Shape;384;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85" name="Google Shape;385;p52"/>
          <p:cNvSpPr txBox="1"/>
          <p:nvPr/>
        </p:nvSpPr>
        <p:spPr>
          <a:xfrm>
            <a:off x="4520125" y="1108750"/>
            <a:ext cx="41859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Quicksand"/>
                <a:ea typeface="Quicksand"/>
                <a:cs typeface="Quicksand"/>
                <a:sym typeface="Quicksand"/>
              </a:rPr>
              <a:t>1. The number list 1, 2, 3, _____, _____, _____ represents the number of vertical columns in the first six steps of the pattern. Complete the number list. </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200">
                <a:solidFill>
                  <a:srgbClr val="434343"/>
                </a:solidFill>
                <a:latin typeface="Quicksand"/>
                <a:ea typeface="Quicksand"/>
                <a:cs typeface="Quicksand"/>
                <a:sym typeface="Quicksand"/>
              </a:rPr>
              <a:t>2. Find another feature of the rectangles that can be represented with a number list and would show a pattern. Write at least one list of numbers for the first six steps of that feature. </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200">
                <a:solidFill>
                  <a:srgbClr val="434343"/>
                </a:solidFill>
                <a:latin typeface="Quicksand"/>
                <a:ea typeface="Quicksand"/>
                <a:cs typeface="Quicksand"/>
                <a:sym typeface="Quicksand"/>
              </a:rPr>
              <a:t>Feature: _______________________________ Number list: ____, ____, ____, ____, ____, ____ </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1000"/>
              </a:spcBef>
              <a:spcAft>
                <a:spcPts val="1000"/>
              </a:spcAft>
              <a:buNone/>
            </a:pPr>
            <a:r>
              <a:rPr lang="en" sz="1200">
                <a:solidFill>
                  <a:srgbClr val="434343"/>
                </a:solidFill>
                <a:latin typeface="Quicksand"/>
                <a:ea typeface="Quicksand"/>
                <a:cs typeface="Quicksand"/>
                <a:sym typeface="Quicksand"/>
              </a:rPr>
              <a:t>3. Without writing out all the numbers, predict the 30th number in your list. Explain your reasoning by completing this sentence frame: I know that the 30th number is _____ because . . .</a:t>
            </a:r>
            <a:endParaRPr sz="1200">
              <a:solidFill>
                <a:srgbClr val="434343"/>
              </a:solidFill>
              <a:latin typeface="Quicksand"/>
              <a:ea typeface="Quicksand"/>
              <a:cs typeface="Quicksand"/>
              <a:sym typeface="Quicksand"/>
            </a:endParaRPr>
          </a:p>
        </p:txBody>
      </p:sp>
      <p:pic>
        <p:nvPicPr>
          <p:cNvPr id="386" name="Google Shape;386;p52"/>
          <p:cNvPicPr preferRelativeResize="0"/>
          <p:nvPr/>
        </p:nvPicPr>
        <p:blipFill>
          <a:blip r:embed="rId3">
            <a:alphaModFix/>
          </a:blip>
          <a:stretch>
            <a:fillRect/>
          </a:stretch>
        </p:blipFill>
        <p:spPr>
          <a:xfrm>
            <a:off x="568950" y="1423125"/>
            <a:ext cx="3698300" cy="2131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53"/>
          <p:cNvSpPr txBox="1"/>
          <p:nvPr/>
        </p:nvSpPr>
        <p:spPr>
          <a:xfrm>
            <a:off x="508300" y="33850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More Growing Rectangles</a:t>
            </a:r>
            <a:endParaRPr sz="2800">
              <a:solidFill>
                <a:srgbClr val="595959"/>
              </a:solidFill>
              <a:latin typeface="Quicksand"/>
              <a:ea typeface="Quicksand"/>
              <a:cs typeface="Quicksand"/>
              <a:sym typeface="Quicksand"/>
            </a:endParaRPr>
          </a:p>
        </p:txBody>
      </p:sp>
      <p:sp>
        <p:nvSpPr>
          <p:cNvPr id="392" name="Google Shape;392;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393" name="Google Shape;393;p53"/>
          <p:cNvSpPr txBox="1"/>
          <p:nvPr/>
        </p:nvSpPr>
        <p:spPr>
          <a:xfrm>
            <a:off x="885125" y="2625125"/>
            <a:ext cx="8136000" cy="26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434343"/>
                </a:solidFill>
                <a:latin typeface="Quicksand"/>
                <a:ea typeface="Quicksand"/>
                <a:cs typeface="Quicksand"/>
                <a:sym typeface="Quicksand"/>
              </a:rPr>
              <a:t>1. Sketch the missing rectangles in steps 2 and 3. Label the sides with their lengths. </a:t>
            </a:r>
            <a:endParaRPr sz="13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300">
                <a:solidFill>
                  <a:srgbClr val="434343"/>
                </a:solidFill>
                <a:latin typeface="Quicksand"/>
                <a:ea typeface="Quicksand"/>
                <a:cs typeface="Quicksand"/>
                <a:sym typeface="Quicksand"/>
              </a:rPr>
              <a:t>2. Write two lists of numbers that each represent a feature of the rectangles, from step 1 to step 6. </a:t>
            </a:r>
            <a:endParaRPr sz="13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300">
                <a:solidFill>
                  <a:srgbClr val="434343"/>
                </a:solidFill>
                <a:latin typeface="Quicksand"/>
                <a:ea typeface="Quicksand"/>
                <a:cs typeface="Quicksand"/>
                <a:sym typeface="Quicksand"/>
              </a:rPr>
              <a:t>a. Feature: ________________________________________ </a:t>
            </a:r>
            <a:endParaRPr sz="13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300">
                <a:solidFill>
                  <a:srgbClr val="434343"/>
                </a:solidFill>
                <a:latin typeface="Quicksand"/>
                <a:ea typeface="Quicksand"/>
                <a:cs typeface="Quicksand"/>
                <a:sym typeface="Quicksand"/>
              </a:rPr>
              <a:t>    Number list: _____, _____, _____, _____, _____, _____ </a:t>
            </a:r>
            <a:endParaRPr sz="13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300">
                <a:solidFill>
                  <a:srgbClr val="434343"/>
                </a:solidFill>
                <a:latin typeface="Quicksand"/>
                <a:ea typeface="Quicksand"/>
                <a:cs typeface="Quicksand"/>
                <a:sym typeface="Quicksand"/>
              </a:rPr>
              <a:t>b. Feature: ________________________________________ </a:t>
            </a:r>
            <a:endParaRPr sz="1300">
              <a:solidFill>
                <a:srgbClr val="434343"/>
              </a:solidFill>
              <a:latin typeface="Quicksand"/>
              <a:ea typeface="Quicksand"/>
              <a:cs typeface="Quicksand"/>
              <a:sym typeface="Quicksand"/>
            </a:endParaRPr>
          </a:p>
          <a:p>
            <a:pPr indent="0" lvl="0" marL="457200" rtl="0" algn="l">
              <a:spcBef>
                <a:spcPts val="1000"/>
              </a:spcBef>
              <a:spcAft>
                <a:spcPts val="1000"/>
              </a:spcAft>
              <a:buNone/>
            </a:pPr>
            <a:r>
              <a:rPr lang="en" sz="1300">
                <a:solidFill>
                  <a:srgbClr val="434343"/>
                </a:solidFill>
                <a:latin typeface="Quicksand"/>
                <a:ea typeface="Quicksand"/>
                <a:cs typeface="Quicksand"/>
                <a:sym typeface="Quicksand"/>
              </a:rPr>
              <a:t>    Number list: _____, _____, _____, _____, _____, ____</a:t>
            </a:r>
            <a:endParaRPr sz="1300">
              <a:solidFill>
                <a:srgbClr val="434343"/>
              </a:solidFill>
              <a:latin typeface="Quicksand"/>
              <a:ea typeface="Quicksand"/>
              <a:cs typeface="Quicksand"/>
              <a:sym typeface="Quicksand"/>
            </a:endParaRPr>
          </a:p>
        </p:txBody>
      </p:sp>
      <p:pic>
        <p:nvPicPr>
          <p:cNvPr id="394" name="Google Shape;394;p53"/>
          <p:cNvPicPr preferRelativeResize="0"/>
          <p:nvPr/>
        </p:nvPicPr>
        <p:blipFill>
          <a:blip r:embed="rId3">
            <a:alphaModFix/>
          </a:blip>
          <a:stretch>
            <a:fillRect/>
          </a:stretch>
        </p:blipFill>
        <p:spPr>
          <a:xfrm>
            <a:off x="1959925" y="1023850"/>
            <a:ext cx="4991100" cy="1403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4"/>
          <p:cNvSpPr txBox="1"/>
          <p:nvPr/>
        </p:nvSpPr>
        <p:spPr>
          <a:xfrm>
            <a:off x="508300" y="33850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More Growing Rectangles</a:t>
            </a:r>
            <a:endParaRPr sz="2800">
              <a:solidFill>
                <a:srgbClr val="595959"/>
              </a:solidFill>
              <a:latin typeface="Quicksand"/>
              <a:ea typeface="Quicksand"/>
              <a:cs typeface="Quicksand"/>
              <a:sym typeface="Quicksand"/>
            </a:endParaRPr>
          </a:p>
        </p:txBody>
      </p:sp>
      <p:sp>
        <p:nvSpPr>
          <p:cNvPr id="400" name="Google Shape;400;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401" name="Google Shape;401;p54"/>
          <p:cNvSpPr txBox="1"/>
          <p:nvPr/>
        </p:nvSpPr>
        <p:spPr>
          <a:xfrm>
            <a:off x="504000" y="2637250"/>
            <a:ext cx="8136000" cy="26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434343"/>
                </a:solidFill>
                <a:latin typeface="Quicksand"/>
                <a:ea typeface="Quicksand"/>
                <a:cs typeface="Quicksand"/>
                <a:sym typeface="Quicksand"/>
              </a:rPr>
              <a:t>3. For each of the following questions, if you answer yes, show how you know and state the step number. If you answer no, explain or show why not. If the pattern continues: </a:t>
            </a:r>
            <a:endParaRPr sz="1300">
              <a:solidFill>
                <a:srgbClr val="434343"/>
              </a:solidFill>
              <a:latin typeface="Quicksand"/>
              <a:ea typeface="Quicksand"/>
              <a:cs typeface="Quicksand"/>
              <a:sym typeface="Quicksand"/>
            </a:endParaRPr>
          </a:p>
          <a:p>
            <a:pPr indent="0" lvl="0" marL="0" rtl="0" algn="l">
              <a:spcBef>
                <a:spcPts val="1000"/>
              </a:spcBef>
              <a:spcAft>
                <a:spcPts val="0"/>
              </a:spcAft>
              <a:buNone/>
            </a:pPr>
            <a:r>
              <a:t/>
            </a:r>
            <a:endParaRPr sz="13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300">
                <a:solidFill>
                  <a:srgbClr val="434343"/>
                </a:solidFill>
                <a:latin typeface="Quicksand"/>
                <a:ea typeface="Quicksand"/>
                <a:cs typeface="Quicksand"/>
                <a:sym typeface="Quicksand"/>
              </a:rPr>
              <a:t>a. Could 82 inches be a side length of a rectangle?</a:t>
            </a:r>
            <a:endParaRPr sz="13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300">
                <a:solidFill>
                  <a:srgbClr val="434343"/>
                </a:solidFill>
                <a:latin typeface="Quicksand"/>
                <a:ea typeface="Quicksand"/>
                <a:cs typeface="Quicksand"/>
                <a:sym typeface="Quicksand"/>
              </a:rPr>
              <a:t>b. Could 300 square inches be the area of a rectangle in the pattern? </a:t>
            </a:r>
            <a:endParaRPr sz="1300">
              <a:solidFill>
                <a:srgbClr val="434343"/>
              </a:solidFill>
              <a:latin typeface="Quicksand"/>
              <a:ea typeface="Quicksand"/>
              <a:cs typeface="Quicksand"/>
              <a:sym typeface="Quicksand"/>
            </a:endParaRPr>
          </a:p>
          <a:p>
            <a:pPr indent="0" lvl="0" marL="457200" rtl="0" algn="l">
              <a:spcBef>
                <a:spcPts val="1000"/>
              </a:spcBef>
              <a:spcAft>
                <a:spcPts val="1000"/>
              </a:spcAft>
              <a:buNone/>
            </a:pPr>
            <a:r>
              <a:rPr lang="en" sz="1300">
                <a:solidFill>
                  <a:srgbClr val="434343"/>
                </a:solidFill>
                <a:latin typeface="Quicksand"/>
                <a:ea typeface="Quicksand"/>
                <a:cs typeface="Quicksand"/>
                <a:sym typeface="Quicksand"/>
              </a:rPr>
              <a:t>c. Could 100 inches be the perimeter of a rectangle in the pattern? </a:t>
            </a:r>
            <a:endParaRPr sz="1300">
              <a:solidFill>
                <a:srgbClr val="434343"/>
              </a:solidFill>
              <a:latin typeface="Quicksand"/>
              <a:ea typeface="Quicksand"/>
              <a:cs typeface="Quicksand"/>
              <a:sym typeface="Quicksand"/>
            </a:endParaRPr>
          </a:p>
        </p:txBody>
      </p:sp>
      <p:pic>
        <p:nvPicPr>
          <p:cNvPr id="402" name="Google Shape;402;p54"/>
          <p:cNvPicPr preferRelativeResize="0"/>
          <p:nvPr/>
        </p:nvPicPr>
        <p:blipFill>
          <a:blip r:embed="rId3">
            <a:alphaModFix/>
          </a:blip>
          <a:stretch>
            <a:fillRect/>
          </a:stretch>
        </p:blipFill>
        <p:spPr>
          <a:xfrm>
            <a:off x="1959925" y="1023850"/>
            <a:ext cx="4991100" cy="14032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55"/>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08" name="Google Shape;408;p5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09" name="Google Shape;409;p55"/>
          <p:cNvSpPr txBox="1"/>
          <p:nvPr/>
        </p:nvSpPr>
        <p:spPr>
          <a:xfrm>
            <a:off x="473100" y="418925"/>
            <a:ext cx="7470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Covered By Your Grace"/>
                <a:ea typeface="Covered By Your Grace"/>
                <a:cs typeface="Covered By Your Grace"/>
                <a:sym typeface="Covered By Your Grace"/>
              </a:rPr>
              <a:t>Today we looked at rectangles that grow according to a rule. We saw that the rule doesn’t only create a pattern in the size or the number of one feature, but it also creates patterns in other features of the rectangles.</a:t>
            </a:r>
            <a:endParaRPr sz="2400">
              <a:latin typeface="Covered By Your Grace"/>
              <a:ea typeface="Covered By Your Grace"/>
              <a:cs typeface="Covered By Your Grace"/>
              <a:sym typeface="Covered By Your Grace"/>
            </a:endParaRPr>
          </a:p>
        </p:txBody>
      </p:sp>
      <p:pic>
        <p:nvPicPr>
          <p:cNvPr id="410" name="Google Shape;410;p55"/>
          <p:cNvPicPr preferRelativeResize="0"/>
          <p:nvPr/>
        </p:nvPicPr>
        <p:blipFill rotWithShape="1">
          <a:blip r:embed="rId3">
            <a:alphaModFix/>
          </a:blip>
          <a:srcRect b="0" l="21370" r="22481" t="0"/>
          <a:stretch/>
        </p:blipFill>
        <p:spPr>
          <a:xfrm rot="405779">
            <a:off x="5356425" y="2447650"/>
            <a:ext cx="1400475" cy="1568750"/>
          </a:xfrm>
          <a:prstGeom prst="rect">
            <a:avLst/>
          </a:prstGeom>
          <a:noFill/>
          <a:ln>
            <a:noFill/>
          </a:ln>
        </p:spPr>
      </p:pic>
      <p:pic>
        <p:nvPicPr>
          <p:cNvPr id="411" name="Google Shape;411;p55"/>
          <p:cNvPicPr preferRelativeResize="0"/>
          <p:nvPr/>
        </p:nvPicPr>
        <p:blipFill>
          <a:blip r:embed="rId4">
            <a:alphaModFix/>
          </a:blip>
          <a:stretch>
            <a:fillRect/>
          </a:stretch>
        </p:blipFill>
        <p:spPr>
          <a:xfrm>
            <a:off x="1110050" y="2370656"/>
            <a:ext cx="3712125" cy="1009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415" name="Shape 415"/>
        <p:cNvGrpSpPr/>
        <p:nvPr/>
      </p:nvGrpSpPr>
      <p:grpSpPr>
        <a:xfrm>
          <a:off x="0" y="0"/>
          <a:ext cx="0" cy="0"/>
          <a:chOff x="0" y="0"/>
          <a:chExt cx="0" cy="0"/>
        </a:xfrm>
      </p:grpSpPr>
      <p:sp>
        <p:nvSpPr>
          <p:cNvPr id="416" name="Google Shape;416;p56"/>
          <p:cNvSpPr txBox="1"/>
          <p:nvPr>
            <p:ph type="ctrTitle"/>
          </p:nvPr>
        </p:nvSpPr>
        <p:spPr>
          <a:xfrm>
            <a:off x="1299650" y="1421600"/>
            <a:ext cx="6889500" cy="12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solidFill>
                  <a:srgbClr val="434343"/>
                </a:solidFill>
                <a:latin typeface="Hepta Slab"/>
                <a:ea typeface="Hepta Slab"/>
                <a:cs typeface="Hepta Slab"/>
                <a:sym typeface="Hepta Slab"/>
              </a:rPr>
              <a:t>Patterns in Numbers</a:t>
            </a:r>
            <a:endParaRPr sz="1100">
              <a:solidFill>
                <a:srgbClr val="434343"/>
              </a:solidFill>
              <a:latin typeface="Hepta Slab"/>
              <a:ea typeface="Hepta Slab"/>
              <a:cs typeface="Hepta Slab"/>
              <a:sym typeface="Hepta Slab"/>
            </a:endParaRPr>
          </a:p>
        </p:txBody>
      </p:sp>
      <p:sp>
        <p:nvSpPr>
          <p:cNvPr id="417" name="Google Shape;417;p56"/>
          <p:cNvSpPr txBox="1"/>
          <p:nvPr/>
        </p:nvSpPr>
        <p:spPr>
          <a:xfrm>
            <a:off x="2945800" y="2514175"/>
            <a:ext cx="699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investigate some counting patterns.</a:t>
            </a:r>
            <a:endParaRPr>
              <a:latin typeface="Quicksand"/>
              <a:ea typeface="Quicksand"/>
              <a:cs typeface="Quicksand"/>
              <a:sym typeface="Quicksand"/>
            </a:endParaRPr>
          </a:p>
        </p:txBody>
      </p:sp>
      <p:sp>
        <p:nvSpPr>
          <p:cNvPr id="418" name="Google Shape;418;p56"/>
          <p:cNvSpPr/>
          <p:nvPr/>
        </p:nvSpPr>
        <p:spPr>
          <a:xfrm>
            <a:off x="2453102" y="25141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6"/>
          <p:cNvSpPr txBox="1"/>
          <p:nvPr/>
        </p:nvSpPr>
        <p:spPr>
          <a:xfrm>
            <a:off x="0" y="4834325"/>
            <a:ext cx="34410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4.OA.C.5</a:t>
            </a:r>
            <a:endParaRPr sz="1100">
              <a:latin typeface="Quicksand"/>
              <a:ea typeface="Quicksand"/>
              <a:cs typeface="Quicksand"/>
              <a:sym typeface="Quicksand"/>
            </a:endParaRPr>
          </a:p>
        </p:txBody>
      </p:sp>
      <p:sp>
        <p:nvSpPr>
          <p:cNvPr id="420" name="Google Shape;420;p56"/>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4" name="Shape 424"/>
        <p:cNvGrpSpPr/>
        <p:nvPr/>
      </p:nvGrpSpPr>
      <p:grpSpPr>
        <a:xfrm>
          <a:off x="0" y="0"/>
          <a:ext cx="0" cy="0"/>
          <a:chOff x="0" y="0"/>
          <a:chExt cx="0" cy="0"/>
        </a:xfrm>
      </p:grpSpPr>
      <p:sp>
        <p:nvSpPr>
          <p:cNvPr id="425" name="Google Shape;425;p57"/>
          <p:cNvSpPr txBox="1"/>
          <p:nvPr>
            <p:ph type="ctrTitle"/>
          </p:nvPr>
        </p:nvSpPr>
        <p:spPr>
          <a:xfrm>
            <a:off x="655075" y="306450"/>
            <a:ext cx="8224800" cy="653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solidFill>
                  <a:srgbClr val="595959"/>
                </a:solidFill>
                <a:latin typeface="Hepta Slab"/>
                <a:ea typeface="Hepta Slab"/>
                <a:cs typeface="Hepta Slab"/>
                <a:sym typeface="Hepta Slab"/>
              </a:rPr>
              <a:t>Which One Doesn’t Belong: Stacked Squares</a:t>
            </a:r>
            <a:endParaRPr b="0" sz="2400">
              <a:solidFill>
                <a:srgbClr val="595959"/>
              </a:solidFill>
              <a:latin typeface="Hepta Slab"/>
              <a:ea typeface="Hepta Slab"/>
              <a:cs typeface="Hepta Slab"/>
              <a:sym typeface="Hepta Slab"/>
            </a:endParaRPr>
          </a:p>
        </p:txBody>
      </p:sp>
      <p:sp>
        <p:nvSpPr>
          <p:cNvPr id="426" name="Google Shape;426;p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27" name="Google Shape;427;p57"/>
          <p:cNvPicPr preferRelativeResize="0"/>
          <p:nvPr/>
        </p:nvPicPr>
        <p:blipFill>
          <a:blip r:embed="rId3">
            <a:alphaModFix/>
          </a:blip>
          <a:stretch>
            <a:fillRect/>
          </a:stretch>
        </p:blipFill>
        <p:spPr>
          <a:xfrm>
            <a:off x="3092538" y="1053750"/>
            <a:ext cx="2958925" cy="3490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8"/>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Counting by 10 and by 9</a:t>
            </a:r>
            <a:endParaRPr b="0" sz="2700">
              <a:solidFill>
                <a:srgbClr val="595959"/>
              </a:solidFill>
              <a:latin typeface="Hepta Slab"/>
              <a:ea typeface="Hepta Slab"/>
              <a:cs typeface="Hepta Slab"/>
              <a:sym typeface="Hepta Slab"/>
            </a:endParaRPr>
          </a:p>
        </p:txBody>
      </p:sp>
      <p:sp>
        <p:nvSpPr>
          <p:cNvPr id="433" name="Google Shape;433;p5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34" name="Google Shape;434;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35" name="Google Shape;435;p58"/>
          <p:cNvSpPr txBox="1"/>
          <p:nvPr/>
        </p:nvSpPr>
        <p:spPr>
          <a:xfrm>
            <a:off x="727850" y="1959175"/>
            <a:ext cx="48039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Complete the right column with the first ten numbers the class should call out when counting by 9.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What patterns do you see in each column? Make at least two observations about each list of numbers.</a:t>
            </a:r>
            <a:endParaRPr>
              <a:latin typeface="Quicksand"/>
              <a:ea typeface="Quicksand"/>
              <a:cs typeface="Quicksand"/>
              <a:sym typeface="Quicksand"/>
            </a:endParaRPr>
          </a:p>
        </p:txBody>
      </p:sp>
      <p:sp>
        <p:nvSpPr>
          <p:cNvPr id="436" name="Google Shape;436;p58"/>
          <p:cNvSpPr txBox="1"/>
          <p:nvPr/>
        </p:nvSpPr>
        <p:spPr>
          <a:xfrm>
            <a:off x="582275" y="897675"/>
            <a:ext cx="7458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Andre’s class is choral counting by 10 and then by 9.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The left column shows the numbers they call out when counting by 10.</a:t>
            </a:r>
            <a:endParaRPr>
              <a:latin typeface="Quicksand"/>
              <a:ea typeface="Quicksand"/>
              <a:cs typeface="Quicksand"/>
              <a:sym typeface="Quicksand"/>
            </a:endParaRPr>
          </a:p>
        </p:txBody>
      </p:sp>
      <p:pic>
        <p:nvPicPr>
          <p:cNvPr id="437" name="Google Shape;437;p58"/>
          <p:cNvPicPr preferRelativeResize="0"/>
          <p:nvPr/>
        </p:nvPicPr>
        <p:blipFill>
          <a:blip r:embed="rId3">
            <a:alphaModFix/>
          </a:blip>
          <a:stretch>
            <a:fillRect/>
          </a:stretch>
        </p:blipFill>
        <p:spPr>
          <a:xfrm>
            <a:off x="5756525" y="1702050"/>
            <a:ext cx="1685800" cy="2822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9"/>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Counting by 10 and by 9</a:t>
            </a:r>
            <a:endParaRPr b="0" sz="2700">
              <a:solidFill>
                <a:srgbClr val="595959"/>
              </a:solidFill>
              <a:latin typeface="Hepta Slab"/>
              <a:ea typeface="Hepta Slab"/>
              <a:cs typeface="Hepta Slab"/>
              <a:sym typeface="Hepta Slab"/>
            </a:endParaRPr>
          </a:p>
        </p:txBody>
      </p:sp>
      <p:sp>
        <p:nvSpPr>
          <p:cNvPr id="443" name="Google Shape;443;p5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44" name="Google Shape;444;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45" name="Google Shape;445;p59"/>
          <p:cNvSpPr txBox="1"/>
          <p:nvPr/>
        </p:nvSpPr>
        <p:spPr>
          <a:xfrm>
            <a:off x="764250" y="1815325"/>
            <a:ext cx="4803900" cy="259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For the numbers in the “counting by 10” column, why do you think: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the digits in the tens place change the way they do?</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b. the digits in the ones place are the way they are? Explain your reasoning.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For the numbers in the “counting by 9” column, why do you think the digits in the ones place change the way they do? Explain your reasoning.</a:t>
            </a:r>
            <a:endParaRPr>
              <a:latin typeface="Quicksand"/>
              <a:ea typeface="Quicksand"/>
              <a:cs typeface="Quicksand"/>
              <a:sym typeface="Quicksand"/>
            </a:endParaRPr>
          </a:p>
        </p:txBody>
      </p:sp>
      <p:sp>
        <p:nvSpPr>
          <p:cNvPr id="446" name="Google Shape;446;p59"/>
          <p:cNvSpPr txBox="1"/>
          <p:nvPr/>
        </p:nvSpPr>
        <p:spPr>
          <a:xfrm>
            <a:off x="582275" y="897675"/>
            <a:ext cx="7458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Andre’s class is choral counting by 10 and then by 9.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The left column shows the numbers they call out when counting by 10.</a:t>
            </a:r>
            <a:endParaRPr>
              <a:latin typeface="Quicksand"/>
              <a:ea typeface="Quicksand"/>
              <a:cs typeface="Quicksand"/>
              <a:sym typeface="Quicksand"/>
            </a:endParaRPr>
          </a:p>
        </p:txBody>
      </p:sp>
      <p:pic>
        <p:nvPicPr>
          <p:cNvPr id="447" name="Google Shape;447;p59"/>
          <p:cNvPicPr preferRelativeResize="0"/>
          <p:nvPr/>
        </p:nvPicPr>
        <p:blipFill>
          <a:blip r:embed="rId3">
            <a:alphaModFix/>
          </a:blip>
          <a:stretch>
            <a:fillRect/>
          </a:stretch>
        </p:blipFill>
        <p:spPr>
          <a:xfrm>
            <a:off x="6096175" y="1702050"/>
            <a:ext cx="1685800" cy="2822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60"/>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Counting by 99</a:t>
            </a:r>
            <a:endParaRPr b="0" sz="2700">
              <a:solidFill>
                <a:srgbClr val="595959"/>
              </a:solidFill>
              <a:latin typeface="Hepta Slab"/>
              <a:ea typeface="Hepta Slab"/>
              <a:cs typeface="Hepta Slab"/>
              <a:sym typeface="Hepta Slab"/>
            </a:endParaRPr>
          </a:p>
        </p:txBody>
      </p:sp>
      <p:sp>
        <p:nvSpPr>
          <p:cNvPr id="453" name="Google Shape;453;p6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54" name="Google Shape;454;p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55" name="Google Shape;455;p60"/>
          <p:cNvSpPr txBox="1"/>
          <p:nvPr/>
        </p:nvSpPr>
        <p:spPr>
          <a:xfrm>
            <a:off x="1261625" y="2154975"/>
            <a:ext cx="48039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Study the list of numbers.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What patterns do you see?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Make at least three observations. </a:t>
            </a:r>
            <a:endParaRPr>
              <a:latin typeface="Quicksand"/>
              <a:ea typeface="Quicksand"/>
              <a:cs typeface="Quicksand"/>
              <a:sym typeface="Quicksand"/>
            </a:endParaRPr>
          </a:p>
        </p:txBody>
      </p:sp>
      <p:sp>
        <p:nvSpPr>
          <p:cNvPr id="456" name="Google Shape;456;p60"/>
          <p:cNvSpPr txBox="1"/>
          <p:nvPr/>
        </p:nvSpPr>
        <p:spPr>
          <a:xfrm>
            <a:off x="582275" y="897675"/>
            <a:ext cx="745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Andre’s class did a choral count by 99. Here are the first six numbers they counted. </a:t>
            </a:r>
            <a:endParaRPr>
              <a:latin typeface="Quicksand"/>
              <a:ea typeface="Quicksand"/>
              <a:cs typeface="Quicksand"/>
              <a:sym typeface="Quicksand"/>
            </a:endParaRPr>
          </a:p>
        </p:txBody>
      </p:sp>
      <p:pic>
        <p:nvPicPr>
          <p:cNvPr id="457" name="Google Shape;457;p60"/>
          <p:cNvPicPr preferRelativeResize="0"/>
          <p:nvPr/>
        </p:nvPicPr>
        <p:blipFill>
          <a:blip r:embed="rId3">
            <a:alphaModFix/>
          </a:blip>
          <a:stretch>
            <a:fillRect/>
          </a:stretch>
        </p:blipFill>
        <p:spPr>
          <a:xfrm>
            <a:off x="5507500" y="1583725"/>
            <a:ext cx="1747075" cy="2868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61"/>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Counting by 99</a:t>
            </a:r>
            <a:endParaRPr b="0" sz="2700">
              <a:solidFill>
                <a:srgbClr val="595959"/>
              </a:solidFill>
              <a:latin typeface="Hepta Slab"/>
              <a:ea typeface="Hepta Slab"/>
              <a:cs typeface="Hepta Slab"/>
              <a:sym typeface="Hepta Slab"/>
            </a:endParaRPr>
          </a:p>
        </p:txBody>
      </p:sp>
      <p:sp>
        <p:nvSpPr>
          <p:cNvPr id="463" name="Google Shape;463;p6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64" name="Google Shape;464;p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65" name="Google Shape;465;p61"/>
          <p:cNvSpPr txBox="1"/>
          <p:nvPr/>
        </p:nvSpPr>
        <p:spPr>
          <a:xfrm>
            <a:off x="764225" y="2010625"/>
            <a:ext cx="49857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Extend the list with the next four multiples of 99. Be prepared to discuss how you know what numbers to write.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Why do you think the digits in the numbers change the way they do? If you get stuck, try counting by 100 and recording the numbers in the empty column.</a:t>
            </a:r>
            <a:endParaRPr>
              <a:latin typeface="Quicksand"/>
              <a:ea typeface="Quicksand"/>
              <a:cs typeface="Quicksand"/>
              <a:sym typeface="Quicksand"/>
            </a:endParaRPr>
          </a:p>
        </p:txBody>
      </p:sp>
      <p:sp>
        <p:nvSpPr>
          <p:cNvPr id="466" name="Google Shape;466;p61"/>
          <p:cNvSpPr txBox="1"/>
          <p:nvPr/>
        </p:nvSpPr>
        <p:spPr>
          <a:xfrm>
            <a:off x="582275" y="897675"/>
            <a:ext cx="745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Andre’s class did a choral count by 99. Here are the first six numbers they counted. </a:t>
            </a:r>
            <a:endParaRPr>
              <a:latin typeface="Quicksand"/>
              <a:ea typeface="Quicksand"/>
              <a:cs typeface="Quicksand"/>
              <a:sym typeface="Quicksand"/>
            </a:endParaRPr>
          </a:p>
        </p:txBody>
      </p:sp>
      <p:pic>
        <p:nvPicPr>
          <p:cNvPr id="467" name="Google Shape;467;p61"/>
          <p:cNvPicPr preferRelativeResize="0"/>
          <p:nvPr/>
        </p:nvPicPr>
        <p:blipFill>
          <a:blip r:embed="rId3">
            <a:alphaModFix/>
          </a:blip>
          <a:stretch>
            <a:fillRect/>
          </a:stretch>
        </p:blipFill>
        <p:spPr>
          <a:xfrm>
            <a:off x="6089800" y="1523075"/>
            <a:ext cx="1747075" cy="2868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62"/>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Counting by 15</a:t>
            </a:r>
            <a:endParaRPr b="0" sz="2700">
              <a:solidFill>
                <a:srgbClr val="595959"/>
              </a:solidFill>
              <a:latin typeface="Hepta Slab"/>
              <a:ea typeface="Hepta Slab"/>
              <a:cs typeface="Hepta Slab"/>
              <a:sym typeface="Hepta Slab"/>
            </a:endParaRPr>
          </a:p>
        </p:txBody>
      </p:sp>
      <p:sp>
        <p:nvSpPr>
          <p:cNvPr id="473" name="Google Shape;473;p6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74" name="Google Shape;474;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475" name="Google Shape;475;p62"/>
          <p:cNvSpPr txBox="1"/>
          <p:nvPr/>
        </p:nvSpPr>
        <p:spPr>
          <a:xfrm>
            <a:off x="859950" y="2583875"/>
            <a:ext cx="74241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Write the next four numbers she’d count if she kept going.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What patterns do you see? Describe as many as you can.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Choose one pattern that you noticed and explain why you think the digits or numbers behave that way.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Could 250 be a number that Elena calls out if she continued to count by 15? Explain or show your reasoning.</a:t>
            </a:r>
            <a:endParaRPr>
              <a:latin typeface="Quicksand"/>
              <a:ea typeface="Quicksand"/>
              <a:cs typeface="Quicksand"/>
              <a:sym typeface="Quicksand"/>
            </a:endParaRPr>
          </a:p>
        </p:txBody>
      </p:sp>
      <p:pic>
        <p:nvPicPr>
          <p:cNvPr id="476" name="Google Shape;476;p62"/>
          <p:cNvPicPr preferRelativeResize="0"/>
          <p:nvPr/>
        </p:nvPicPr>
        <p:blipFill>
          <a:blip r:embed="rId3">
            <a:alphaModFix/>
          </a:blip>
          <a:stretch>
            <a:fillRect/>
          </a:stretch>
        </p:blipFill>
        <p:spPr>
          <a:xfrm>
            <a:off x="1664125" y="1114700"/>
            <a:ext cx="5815750" cy="1038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63"/>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482" name="Google Shape;482;p63"/>
          <p:cNvPicPr preferRelativeResize="0"/>
          <p:nvPr/>
        </p:nvPicPr>
        <p:blipFill rotWithShape="1">
          <a:blip r:embed="rId3">
            <a:alphaModFix/>
          </a:blip>
          <a:srcRect b="0" l="21370" r="22481" t="0"/>
          <a:stretch/>
        </p:blipFill>
        <p:spPr>
          <a:xfrm>
            <a:off x="3700400" y="3109201"/>
            <a:ext cx="1289551" cy="1444500"/>
          </a:xfrm>
          <a:prstGeom prst="rect">
            <a:avLst/>
          </a:prstGeom>
          <a:noFill/>
          <a:ln>
            <a:noFill/>
          </a:ln>
        </p:spPr>
      </p:pic>
      <p:sp>
        <p:nvSpPr>
          <p:cNvPr id="483" name="Google Shape;483;p6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484" name="Google Shape;484;p63"/>
          <p:cNvGrpSpPr/>
          <p:nvPr/>
        </p:nvGrpSpPr>
        <p:grpSpPr>
          <a:xfrm>
            <a:off x="368027" y="2471552"/>
            <a:ext cx="2852566" cy="1592159"/>
            <a:chOff x="1095361" y="1845150"/>
            <a:chExt cx="2612240" cy="1667182"/>
          </a:xfrm>
        </p:grpSpPr>
        <p:sp>
          <p:nvSpPr>
            <p:cNvPr id="485" name="Google Shape;485;p63"/>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63"/>
            <p:cNvSpPr txBox="1"/>
            <p:nvPr/>
          </p:nvSpPr>
          <p:spPr>
            <a:xfrm>
              <a:off x="1363196" y="2038399"/>
              <a:ext cx="21564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Suppose a classmate who is absent today doesn’t quite see patterns in these numbers. What would you suggest that they pay attention to?</a:t>
              </a:r>
              <a:endParaRPr b="1" sz="1100">
                <a:latin typeface="Quicksand"/>
                <a:ea typeface="Quicksand"/>
                <a:cs typeface="Quicksand"/>
                <a:sym typeface="Quicksand"/>
              </a:endParaRPr>
            </a:p>
          </p:txBody>
        </p:sp>
      </p:grpSp>
      <p:sp>
        <p:nvSpPr>
          <p:cNvPr id="487" name="Google Shape;487;p63"/>
          <p:cNvSpPr txBox="1"/>
          <p:nvPr/>
        </p:nvSpPr>
        <p:spPr>
          <a:xfrm>
            <a:off x="482025" y="502050"/>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saw different patterns in the numbers that we get when counting by 9, 10, 99, 100 (and 15, if students completed the optional activity). We saw that the digits in the ones, tens, and hundreds place behave in particular ways and we tried to make sense of those patterns.</a:t>
            </a:r>
            <a:endParaRPr sz="2100">
              <a:latin typeface="Covered By Your Grace"/>
              <a:ea typeface="Covered By Your Grace"/>
              <a:cs typeface="Covered By Your Grace"/>
              <a:sym typeface="Covered By Your Grace"/>
            </a:endParaRPr>
          </a:p>
        </p:txBody>
      </p:sp>
      <p:grpSp>
        <p:nvGrpSpPr>
          <p:cNvPr id="488" name="Google Shape;488;p63"/>
          <p:cNvGrpSpPr/>
          <p:nvPr/>
        </p:nvGrpSpPr>
        <p:grpSpPr>
          <a:xfrm>
            <a:off x="5360679" y="2545378"/>
            <a:ext cx="3360624" cy="1444493"/>
            <a:chOff x="6369848" y="2030675"/>
            <a:chExt cx="2201378" cy="1444493"/>
          </a:xfrm>
        </p:grpSpPr>
        <p:sp>
          <p:nvSpPr>
            <p:cNvPr id="489" name="Google Shape;489;p63"/>
            <p:cNvSpPr/>
            <p:nvPr/>
          </p:nvSpPr>
          <p:spPr>
            <a:xfrm>
              <a:off x="6369848" y="2030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63"/>
            <p:cNvSpPr txBox="1"/>
            <p:nvPr/>
          </p:nvSpPr>
          <p:spPr>
            <a:xfrm>
              <a:off x="6732829" y="2178800"/>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Choose a pattern and think about how you would explain it to them.</a:t>
              </a:r>
              <a:endParaRPr b="1" sz="1300">
                <a:latin typeface="Quicksand"/>
                <a:ea typeface="Quicksand"/>
                <a:cs typeface="Quicksand"/>
                <a:sym typeface="Quicksand"/>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494" name="Shape 494"/>
        <p:cNvGrpSpPr/>
        <p:nvPr/>
      </p:nvGrpSpPr>
      <p:grpSpPr>
        <a:xfrm>
          <a:off x="0" y="0"/>
          <a:ext cx="0" cy="0"/>
          <a:chOff x="0" y="0"/>
          <a:chExt cx="0" cy="0"/>
        </a:xfrm>
      </p:grpSpPr>
      <p:sp>
        <p:nvSpPr>
          <p:cNvPr id="495" name="Google Shape;495;p64"/>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Equal Groups, </a:t>
            </a:r>
            <a:endParaRPr sz="4000">
              <a:solidFill>
                <a:srgbClr val="434343"/>
              </a:solidFill>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rPr lang="en" sz="4000">
                <a:solidFill>
                  <a:srgbClr val="434343"/>
                </a:solidFill>
                <a:latin typeface="Hepta Slab"/>
                <a:ea typeface="Hepta Slab"/>
                <a:cs typeface="Hepta Slab"/>
                <a:sym typeface="Hepta Slab"/>
              </a:rPr>
              <a:t>Larger Numbers</a:t>
            </a:r>
            <a:endParaRPr sz="4400">
              <a:solidFill>
                <a:srgbClr val="434343"/>
              </a:solidFill>
              <a:latin typeface="Hepta Slab"/>
              <a:ea typeface="Hepta Slab"/>
              <a:cs typeface="Hepta Slab"/>
              <a:sym typeface="Hepta Slab"/>
            </a:endParaRPr>
          </a:p>
        </p:txBody>
      </p:sp>
      <p:sp>
        <p:nvSpPr>
          <p:cNvPr id="496" name="Google Shape;496;p64"/>
          <p:cNvSpPr txBox="1"/>
          <p:nvPr/>
        </p:nvSpPr>
        <p:spPr>
          <a:xfrm>
            <a:off x="1761500" y="2775238"/>
            <a:ext cx="632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solve some problems with equal groups that have larger numbers.</a:t>
            </a:r>
            <a:endParaRPr>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497" name="Google Shape;497;p64"/>
          <p:cNvSpPr/>
          <p:nvPr/>
        </p:nvSpPr>
        <p:spPr>
          <a:xfrm>
            <a:off x="125987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64"/>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3.MD.C.7.c, 3.OA.A.3, 3.OA.B.5</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499" name="Google Shape;499;p64"/>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3" name="Shape 503"/>
        <p:cNvGrpSpPr/>
        <p:nvPr/>
      </p:nvGrpSpPr>
      <p:grpSpPr>
        <a:xfrm>
          <a:off x="0" y="0"/>
          <a:ext cx="0" cy="0"/>
          <a:chOff x="0" y="0"/>
          <a:chExt cx="0" cy="0"/>
        </a:xfrm>
      </p:grpSpPr>
      <p:sp>
        <p:nvSpPr>
          <p:cNvPr id="504" name="Google Shape;504;p65"/>
          <p:cNvSpPr txBox="1"/>
          <p:nvPr>
            <p:ph type="ctrTitle"/>
          </p:nvPr>
        </p:nvSpPr>
        <p:spPr>
          <a:xfrm>
            <a:off x="534275" y="8525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Area Diagrams</a:t>
            </a:r>
            <a:endParaRPr b="0" sz="3000">
              <a:solidFill>
                <a:srgbClr val="595959"/>
              </a:solidFill>
              <a:latin typeface="Hepta Slab"/>
              <a:ea typeface="Hepta Slab"/>
              <a:cs typeface="Hepta Slab"/>
              <a:sym typeface="Hepta Slab"/>
            </a:endParaRPr>
          </a:p>
        </p:txBody>
      </p:sp>
      <p:sp>
        <p:nvSpPr>
          <p:cNvPr id="505" name="Google Shape;505;p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up</a:t>
            </a:r>
            <a:endParaRPr sz="1600">
              <a:solidFill>
                <a:srgbClr val="B7B7B7"/>
              </a:solidFill>
              <a:latin typeface="Nixie One"/>
              <a:ea typeface="Nixie One"/>
              <a:cs typeface="Nixie One"/>
              <a:sym typeface="Nixie One"/>
            </a:endParaRPr>
          </a:p>
        </p:txBody>
      </p:sp>
      <p:pic>
        <p:nvPicPr>
          <p:cNvPr id="506" name="Google Shape;506;p65"/>
          <p:cNvPicPr preferRelativeResize="0"/>
          <p:nvPr/>
        </p:nvPicPr>
        <p:blipFill>
          <a:blip r:embed="rId3">
            <a:alphaModFix/>
          </a:blip>
          <a:stretch>
            <a:fillRect/>
          </a:stretch>
        </p:blipFill>
        <p:spPr>
          <a:xfrm>
            <a:off x="1909763" y="1587296"/>
            <a:ext cx="5324475" cy="2752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0" name="Shape 510"/>
        <p:cNvGrpSpPr/>
        <p:nvPr/>
      </p:nvGrpSpPr>
      <p:grpSpPr>
        <a:xfrm>
          <a:off x="0" y="0"/>
          <a:ext cx="0" cy="0"/>
          <a:chOff x="0" y="0"/>
          <a:chExt cx="0" cy="0"/>
        </a:xfrm>
      </p:grpSpPr>
      <p:sp>
        <p:nvSpPr>
          <p:cNvPr id="511" name="Google Shape;511;p66"/>
          <p:cNvSpPr txBox="1"/>
          <p:nvPr>
            <p:ph type="ctrTitle"/>
          </p:nvPr>
        </p:nvSpPr>
        <p:spPr>
          <a:xfrm>
            <a:off x="384275"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Equal Groups, Larger Numbers</a:t>
            </a:r>
            <a:endParaRPr b="0" sz="3000">
              <a:solidFill>
                <a:srgbClr val="595959"/>
              </a:solidFill>
              <a:latin typeface="Hepta Slab"/>
              <a:ea typeface="Hepta Slab"/>
              <a:cs typeface="Hepta Slab"/>
              <a:sym typeface="Hepta Slab"/>
            </a:endParaRPr>
          </a:p>
        </p:txBody>
      </p:sp>
      <p:sp>
        <p:nvSpPr>
          <p:cNvPr id="512" name="Google Shape;512;p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13" name="Google Shape;513;p66"/>
          <p:cNvSpPr txBox="1"/>
          <p:nvPr/>
        </p:nvSpPr>
        <p:spPr>
          <a:xfrm>
            <a:off x="925125" y="1108750"/>
            <a:ext cx="7563900" cy="58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Solve each problem. Show or explain your reasoning. </a:t>
            </a:r>
            <a:endParaRPr b="1" sz="1900">
              <a:latin typeface="Quicksand"/>
              <a:ea typeface="Quicksand"/>
              <a:cs typeface="Quicksand"/>
              <a:sym typeface="Quicksand"/>
            </a:endParaRPr>
          </a:p>
        </p:txBody>
      </p:sp>
      <p:pic>
        <p:nvPicPr>
          <p:cNvPr id="514" name="Google Shape;514;p66"/>
          <p:cNvPicPr preferRelativeResize="0"/>
          <p:nvPr/>
        </p:nvPicPr>
        <p:blipFill>
          <a:blip r:embed="rId3">
            <a:alphaModFix/>
          </a:blip>
          <a:stretch>
            <a:fillRect/>
          </a:stretch>
        </p:blipFill>
        <p:spPr>
          <a:xfrm>
            <a:off x="806025" y="1777775"/>
            <a:ext cx="3409950" cy="904875"/>
          </a:xfrm>
          <a:prstGeom prst="rect">
            <a:avLst/>
          </a:prstGeom>
          <a:noFill/>
          <a:ln cap="flat" cmpd="sng" w="19050">
            <a:solidFill>
              <a:schemeClr val="dk2"/>
            </a:solidFill>
            <a:prstDash val="solid"/>
            <a:round/>
            <a:headEnd len="sm" w="sm" type="none"/>
            <a:tailEnd len="sm" w="sm" type="none"/>
          </a:ln>
        </p:spPr>
      </p:pic>
      <p:pic>
        <p:nvPicPr>
          <p:cNvPr id="515" name="Google Shape;515;p66"/>
          <p:cNvPicPr preferRelativeResize="0"/>
          <p:nvPr/>
        </p:nvPicPr>
        <p:blipFill>
          <a:blip r:embed="rId4">
            <a:alphaModFix/>
          </a:blip>
          <a:stretch>
            <a:fillRect/>
          </a:stretch>
        </p:blipFill>
        <p:spPr>
          <a:xfrm>
            <a:off x="1053675" y="3099550"/>
            <a:ext cx="3162300" cy="1076325"/>
          </a:xfrm>
          <a:prstGeom prst="rect">
            <a:avLst/>
          </a:prstGeom>
          <a:noFill/>
          <a:ln cap="flat" cmpd="sng" w="19050">
            <a:solidFill>
              <a:schemeClr val="dk2"/>
            </a:solidFill>
            <a:prstDash val="solid"/>
            <a:round/>
            <a:headEnd len="sm" w="sm" type="none"/>
            <a:tailEnd len="sm" w="sm" type="none"/>
          </a:ln>
        </p:spPr>
      </p:pic>
      <p:pic>
        <p:nvPicPr>
          <p:cNvPr id="516" name="Google Shape;516;p66"/>
          <p:cNvPicPr preferRelativeResize="0"/>
          <p:nvPr/>
        </p:nvPicPr>
        <p:blipFill>
          <a:blip r:embed="rId5">
            <a:alphaModFix/>
          </a:blip>
          <a:stretch>
            <a:fillRect/>
          </a:stretch>
        </p:blipFill>
        <p:spPr>
          <a:xfrm>
            <a:off x="5043450" y="1720625"/>
            <a:ext cx="3352800" cy="1019175"/>
          </a:xfrm>
          <a:prstGeom prst="rect">
            <a:avLst/>
          </a:prstGeom>
          <a:noFill/>
          <a:ln cap="flat" cmpd="sng" w="19050">
            <a:solidFill>
              <a:schemeClr val="dk2"/>
            </a:solidFill>
            <a:prstDash val="solid"/>
            <a:round/>
            <a:headEnd len="sm" w="sm" type="none"/>
            <a:tailEnd len="sm" w="sm" type="none"/>
          </a:ln>
        </p:spPr>
      </p:pic>
      <p:pic>
        <p:nvPicPr>
          <p:cNvPr id="517" name="Google Shape;517;p66"/>
          <p:cNvPicPr preferRelativeResize="0"/>
          <p:nvPr/>
        </p:nvPicPr>
        <p:blipFill>
          <a:blip r:embed="rId6">
            <a:alphaModFix/>
          </a:blip>
          <a:stretch>
            <a:fillRect/>
          </a:stretch>
        </p:blipFill>
        <p:spPr>
          <a:xfrm>
            <a:off x="5029163" y="3090025"/>
            <a:ext cx="3381375" cy="1095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1" name="Shape 521"/>
        <p:cNvGrpSpPr/>
        <p:nvPr/>
      </p:nvGrpSpPr>
      <p:grpSpPr>
        <a:xfrm>
          <a:off x="0" y="0"/>
          <a:ext cx="0" cy="0"/>
          <a:chOff x="0" y="0"/>
          <a:chExt cx="0" cy="0"/>
        </a:xfrm>
      </p:grpSpPr>
      <p:sp>
        <p:nvSpPr>
          <p:cNvPr id="522" name="Google Shape;522;p67"/>
          <p:cNvSpPr txBox="1"/>
          <p:nvPr>
            <p:ph type="ctrTitle"/>
          </p:nvPr>
        </p:nvSpPr>
        <p:spPr>
          <a:xfrm>
            <a:off x="875700" y="397750"/>
            <a:ext cx="68436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Gallery Walk</a:t>
            </a:r>
            <a:endParaRPr b="0" sz="3000">
              <a:solidFill>
                <a:srgbClr val="595959"/>
              </a:solidFill>
              <a:latin typeface="Hepta Slab"/>
              <a:ea typeface="Hepta Slab"/>
              <a:cs typeface="Hepta Slab"/>
              <a:sym typeface="Hepta Slab"/>
            </a:endParaRPr>
          </a:p>
        </p:txBody>
      </p:sp>
      <p:sp>
        <p:nvSpPr>
          <p:cNvPr id="523" name="Google Shape;523;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24" name="Google Shape;524;p67"/>
          <p:cNvSpPr txBox="1"/>
          <p:nvPr/>
        </p:nvSpPr>
        <p:spPr>
          <a:xfrm>
            <a:off x="712950" y="2027725"/>
            <a:ext cx="7718100" cy="153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As you visit the posters with your partner, discuss what is the same and what is different about the thinking shown on each poster.</a:t>
            </a:r>
            <a:endParaRPr sz="2000">
              <a:latin typeface="Livvic"/>
              <a:ea typeface="Livvic"/>
              <a:cs typeface="Livvic"/>
              <a:sym typeface="Livvic"/>
            </a:endParaRPr>
          </a:p>
        </p:txBody>
      </p:sp>
      <p:pic>
        <p:nvPicPr>
          <p:cNvPr id="525" name="Google Shape;525;p67"/>
          <p:cNvPicPr preferRelativeResize="0"/>
          <p:nvPr/>
        </p:nvPicPr>
        <p:blipFill>
          <a:blip r:embed="rId3">
            <a:alphaModFix/>
          </a:blip>
          <a:stretch>
            <a:fillRect/>
          </a:stretch>
        </p:blipFill>
        <p:spPr>
          <a:xfrm rot="1083803">
            <a:off x="6969715" y="3340614"/>
            <a:ext cx="1349196" cy="120047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9" name="Shape 529"/>
        <p:cNvGrpSpPr/>
        <p:nvPr/>
      </p:nvGrpSpPr>
      <p:grpSpPr>
        <a:xfrm>
          <a:off x="0" y="0"/>
          <a:ext cx="0" cy="0"/>
          <a:chOff x="0" y="0"/>
          <a:chExt cx="0" cy="0"/>
        </a:xfrm>
      </p:grpSpPr>
      <p:sp>
        <p:nvSpPr>
          <p:cNvPr id="530" name="Google Shape;530;p6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531" name="Google Shape;531;p68"/>
          <p:cNvPicPr preferRelativeResize="0"/>
          <p:nvPr/>
        </p:nvPicPr>
        <p:blipFill>
          <a:blip r:embed="rId3">
            <a:alphaModFix/>
          </a:blip>
          <a:stretch>
            <a:fillRect/>
          </a:stretch>
        </p:blipFill>
        <p:spPr>
          <a:xfrm rot="1128540">
            <a:off x="6080053" y="3089475"/>
            <a:ext cx="2381975" cy="1498200"/>
          </a:xfrm>
          <a:prstGeom prst="rect">
            <a:avLst/>
          </a:prstGeom>
          <a:noFill/>
          <a:ln>
            <a:noFill/>
          </a:ln>
        </p:spPr>
      </p:pic>
      <p:pic>
        <p:nvPicPr>
          <p:cNvPr id="532" name="Google Shape;532;p68"/>
          <p:cNvPicPr preferRelativeResize="0"/>
          <p:nvPr/>
        </p:nvPicPr>
        <p:blipFill>
          <a:blip r:embed="rId4">
            <a:alphaModFix/>
          </a:blip>
          <a:stretch>
            <a:fillRect/>
          </a:stretch>
        </p:blipFill>
        <p:spPr>
          <a:xfrm>
            <a:off x="971097" y="1889976"/>
            <a:ext cx="4572851" cy="2364150"/>
          </a:xfrm>
          <a:prstGeom prst="rect">
            <a:avLst/>
          </a:prstGeom>
          <a:noFill/>
          <a:ln cap="flat" cmpd="sng" w="19050">
            <a:solidFill>
              <a:schemeClr val="dk2"/>
            </a:solidFill>
            <a:prstDash val="solid"/>
            <a:round/>
            <a:headEnd len="sm" w="sm" type="none"/>
            <a:tailEnd len="sm" w="sm" type="none"/>
          </a:ln>
        </p:spPr>
      </p:pic>
      <p:sp>
        <p:nvSpPr>
          <p:cNvPr id="533" name="Google Shape;533;p68"/>
          <p:cNvSpPr txBox="1"/>
          <p:nvPr/>
        </p:nvSpPr>
        <p:spPr>
          <a:xfrm>
            <a:off x="621500" y="417900"/>
            <a:ext cx="71367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solved problems that involved the multiplication of a teen number. What would be the advantages and disadvantages of using each of these diagrams?</a:t>
            </a:r>
            <a:endParaRPr sz="2000">
              <a:latin typeface="Quicksand"/>
              <a:ea typeface="Quicksand"/>
              <a:cs typeface="Quicksand"/>
              <a:sym typeface="Quicksa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537" name="Shape 537"/>
        <p:cNvGrpSpPr/>
        <p:nvPr/>
      </p:nvGrpSpPr>
      <p:grpSpPr>
        <a:xfrm>
          <a:off x="0" y="0"/>
          <a:ext cx="0" cy="0"/>
          <a:chOff x="0" y="0"/>
          <a:chExt cx="0" cy="0"/>
        </a:xfrm>
      </p:grpSpPr>
      <p:sp>
        <p:nvSpPr>
          <p:cNvPr id="538" name="Google Shape;538;p69"/>
          <p:cNvSpPr txBox="1"/>
          <p:nvPr>
            <p:ph type="ctrTitle"/>
          </p:nvPr>
        </p:nvSpPr>
        <p:spPr>
          <a:xfrm>
            <a:off x="1259875" y="2019150"/>
            <a:ext cx="7259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Multiply Multiples of Ten </a:t>
            </a:r>
            <a:endParaRPr sz="4200">
              <a:solidFill>
                <a:srgbClr val="434343"/>
              </a:solidFill>
              <a:latin typeface="Hepta Slab"/>
              <a:ea typeface="Hepta Slab"/>
              <a:cs typeface="Hepta Slab"/>
              <a:sym typeface="Hepta Slab"/>
            </a:endParaRPr>
          </a:p>
        </p:txBody>
      </p:sp>
      <p:sp>
        <p:nvSpPr>
          <p:cNvPr id="539" name="Google Shape;539;p69"/>
          <p:cNvSpPr txBox="1"/>
          <p:nvPr/>
        </p:nvSpPr>
        <p:spPr>
          <a:xfrm>
            <a:off x="2074200" y="2757138"/>
            <a:ext cx="4995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multiply one-digit numbers times multiples of 10. </a:t>
            </a:r>
            <a:endParaRPr>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540" name="Google Shape;540;p69"/>
          <p:cNvSpPr/>
          <p:nvPr/>
        </p:nvSpPr>
        <p:spPr>
          <a:xfrm>
            <a:off x="16870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69"/>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3.NBT.A.3</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542" name="Google Shape;542;p69"/>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46" name="Shape 546"/>
        <p:cNvGrpSpPr/>
        <p:nvPr/>
      </p:nvGrpSpPr>
      <p:grpSpPr>
        <a:xfrm>
          <a:off x="0" y="0"/>
          <a:ext cx="0" cy="0"/>
          <a:chOff x="0" y="0"/>
          <a:chExt cx="0" cy="0"/>
        </a:xfrm>
      </p:grpSpPr>
      <p:sp>
        <p:nvSpPr>
          <p:cNvPr id="547" name="Google Shape;547;p70"/>
          <p:cNvSpPr txBox="1"/>
          <p:nvPr>
            <p:ph type="ctrTitle"/>
          </p:nvPr>
        </p:nvSpPr>
        <p:spPr>
          <a:xfrm>
            <a:off x="567775" y="781630"/>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Notice and Wonder: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Tens </a:t>
            </a:r>
            <a:endParaRPr b="0" sz="3400">
              <a:solidFill>
                <a:srgbClr val="595959"/>
              </a:solidFill>
              <a:latin typeface="Hepta Slab"/>
              <a:ea typeface="Hepta Slab"/>
              <a:cs typeface="Hepta Slab"/>
              <a:sym typeface="Hepta Slab"/>
            </a:endParaRPr>
          </a:p>
        </p:txBody>
      </p:sp>
      <p:sp>
        <p:nvSpPr>
          <p:cNvPr id="548" name="Google Shape;548;p7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49" name="Google Shape;549;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50" name="Google Shape;550;p70"/>
          <p:cNvGrpSpPr/>
          <p:nvPr/>
        </p:nvGrpSpPr>
        <p:grpSpPr>
          <a:xfrm rot="-801400">
            <a:off x="550911" y="1697856"/>
            <a:ext cx="2343045" cy="950026"/>
            <a:chOff x="522450" y="1769275"/>
            <a:chExt cx="2343168" cy="950076"/>
          </a:xfrm>
        </p:grpSpPr>
        <p:sp>
          <p:nvSpPr>
            <p:cNvPr id="551" name="Google Shape;551;p7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7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553" name="Google Shape;553;p70"/>
          <p:cNvGrpSpPr/>
          <p:nvPr/>
        </p:nvGrpSpPr>
        <p:grpSpPr>
          <a:xfrm rot="1351242">
            <a:off x="6224594" y="1787651"/>
            <a:ext cx="2343063" cy="950034"/>
            <a:chOff x="262905" y="751608"/>
            <a:chExt cx="2343168" cy="950076"/>
          </a:xfrm>
        </p:grpSpPr>
        <p:sp>
          <p:nvSpPr>
            <p:cNvPr id="554" name="Google Shape;554;p70"/>
            <p:cNvSpPr/>
            <p:nvPr/>
          </p:nvSpPr>
          <p:spPr>
            <a:xfrm>
              <a:off x="262905" y="75160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70"/>
            <p:cNvSpPr txBox="1"/>
            <p:nvPr/>
          </p:nvSpPr>
          <p:spPr>
            <a:xfrm>
              <a:off x="385805" y="975433"/>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556" name="Google Shape;556;p70"/>
          <p:cNvPicPr preferRelativeResize="0"/>
          <p:nvPr/>
        </p:nvPicPr>
        <p:blipFill>
          <a:blip r:embed="rId3">
            <a:alphaModFix/>
          </a:blip>
          <a:stretch>
            <a:fillRect/>
          </a:stretch>
        </p:blipFill>
        <p:spPr>
          <a:xfrm>
            <a:off x="2179525" y="2552474"/>
            <a:ext cx="4548891" cy="1465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0" name="Shape 560"/>
        <p:cNvGrpSpPr/>
        <p:nvPr/>
      </p:nvGrpSpPr>
      <p:grpSpPr>
        <a:xfrm>
          <a:off x="0" y="0"/>
          <a:ext cx="0" cy="0"/>
          <a:chOff x="0" y="0"/>
          <a:chExt cx="0" cy="0"/>
        </a:xfrm>
      </p:grpSpPr>
      <p:sp>
        <p:nvSpPr>
          <p:cNvPr id="561" name="Google Shape;561;p71"/>
          <p:cNvSpPr txBox="1"/>
          <p:nvPr>
            <p:ph type="ctrTitle"/>
          </p:nvPr>
        </p:nvSpPr>
        <p:spPr>
          <a:xfrm>
            <a:off x="353100"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Field Trip Money</a:t>
            </a:r>
            <a:endParaRPr b="0" sz="2600">
              <a:solidFill>
                <a:srgbClr val="595959"/>
              </a:solidFill>
              <a:latin typeface="Hepta Slab"/>
              <a:ea typeface="Hepta Slab"/>
              <a:cs typeface="Hepta Slab"/>
              <a:sym typeface="Hepta Slab"/>
            </a:endParaRPr>
          </a:p>
        </p:txBody>
      </p:sp>
      <p:sp>
        <p:nvSpPr>
          <p:cNvPr id="562" name="Google Shape;562;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63" name="Google Shape;563;p71"/>
          <p:cNvSpPr txBox="1"/>
          <p:nvPr/>
        </p:nvSpPr>
        <p:spPr>
          <a:xfrm>
            <a:off x="557225" y="1243025"/>
            <a:ext cx="3825600" cy="31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ivvic"/>
                <a:ea typeface="Livvic"/>
                <a:cs typeface="Livvic"/>
                <a:sym typeface="Livvic"/>
              </a:rPr>
              <a:t>1. Elena was helping count the money for a field trip. There were eighteen envelopes and each envelope had a ten dollar bill in it. How much money was there all together?</a:t>
            </a:r>
            <a:endParaRPr sz="2000">
              <a:latin typeface="Livvic"/>
              <a:ea typeface="Livvic"/>
              <a:cs typeface="Livvic"/>
              <a:sym typeface="Livvic"/>
            </a:endParaRPr>
          </a:p>
        </p:txBody>
      </p:sp>
      <p:sp>
        <p:nvSpPr>
          <p:cNvPr id="564" name="Google Shape;564;p71"/>
          <p:cNvSpPr txBox="1"/>
          <p:nvPr/>
        </p:nvSpPr>
        <p:spPr>
          <a:xfrm>
            <a:off x="4642275" y="1183750"/>
            <a:ext cx="3825600" cy="31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ivvic"/>
                <a:ea typeface="Livvic"/>
                <a:cs typeface="Livvic"/>
                <a:sym typeface="Livvic"/>
              </a:rPr>
              <a:t>2. All the money for the field trip is in ten dollar bills. Find different ways the money could be organized into envelopes where each envelope has the same amount. </a:t>
            </a:r>
            <a:endParaRPr sz="2000">
              <a:latin typeface="Livvic"/>
              <a:ea typeface="Livvic"/>
              <a:cs typeface="Livvic"/>
              <a:sym typeface="Livvic"/>
            </a:endParaRPr>
          </a:p>
        </p:txBody>
      </p:sp>
      <p:pic>
        <p:nvPicPr>
          <p:cNvPr id="565" name="Google Shape;565;p71"/>
          <p:cNvPicPr preferRelativeResize="0"/>
          <p:nvPr/>
        </p:nvPicPr>
        <p:blipFill>
          <a:blip r:embed="rId3">
            <a:alphaModFix/>
          </a:blip>
          <a:stretch>
            <a:fillRect/>
          </a:stretch>
        </p:blipFill>
        <p:spPr>
          <a:xfrm>
            <a:off x="3621875" y="3386121"/>
            <a:ext cx="1330275" cy="12716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9" name="Shape 569"/>
        <p:cNvGrpSpPr/>
        <p:nvPr/>
      </p:nvGrpSpPr>
      <p:grpSpPr>
        <a:xfrm>
          <a:off x="0" y="0"/>
          <a:ext cx="0" cy="0"/>
          <a:chOff x="0" y="0"/>
          <a:chExt cx="0" cy="0"/>
        </a:xfrm>
      </p:grpSpPr>
      <p:sp>
        <p:nvSpPr>
          <p:cNvPr id="570" name="Google Shape;570;p72"/>
          <p:cNvSpPr txBox="1"/>
          <p:nvPr>
            <p:ph type="ctrTitle"/>
          </p:nvPr>
        </p:nvSpPr>
        <p:spPr>
          <a:xfrm>
            <a:off x="397775" y="5636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Two Strategies</a:t>
            </a:r>
            <a:endParaRPr b="0" sz="3200">
              <a:solidFill>
                <a:srgbClr val="595959"/>
              </a:solidFill>
              <a:latin typeface="Hepta Slab"/>
              <a:ea typeface="Hepta Slab"/>
              <a:cs typeface="Hepta Slab"/>
              <a:sym typeface="Hepta Slab"/>
            </a:endParaRPr>
          </a:p>
        </p:txBody>
      </p:sp>
      <p:sp>
        <p:nvSpPr>
          <p:cNvPr id="571" name="Google Shape;571;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72" name="Google Shape;572;p72"/>
          <p:cNvPicPr preferRelativeResize="0"/>
          <p:nvPr/>
        </p:nvPicPr>
        <p:blipFill>
          <a:blip r:embed="rId3">
            <a:alphaModFix/>
          </a:blip>
          <a:stretch>
            <a:fillRect/>
          </a:stretch>
        </p:blipFill>
        <p:spPr>
          <a:xfrm>
            <a:off x="1724025" y="1367896"/>
            <a:ext cx="5695950" cy="3028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76" name="Shape 576"/>
        <p:cNvGrpSpPr/>
        <p:nvPr/>
      </p:nvGrpSpPr>
      <p:grpSpPr>
        <a:xfrm>
          <a:off x="0" y="0"/>
          <a:ext cx="0" cy="0"/>
          <a:chOff x="0" y="0"/>
          <a:chExt cx="0" cy="0"/>
        </a:xfrm>
      </p:grpSpPr>
      <p:sp>
        <p:nvSpPr>
          <p:cNvPr id="577" name="Google Shape;577;p73"/>
          <p:cNvSpPr txBox="1"/>
          <p:nvPr>
            <p:ph type="ctrTitle"/>
          </p:nvPr>
        </p:nvSpPr>
        <p:spPr>
          <a:xfrm>
            <a:off x="397775" y="4564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Two Strategies</a:t>
            </a:r>
            <a:endParaRPr b="0" sz="3200">
              <a:solidFill>
                <a:srgbClr val="595959"/>
              </a:solidFill>
              <a:latin typeface="Hepta Slab"/>
              <a:ea typeface="Hepta Slab"/>
              <a:cs typeface="Hepta Slab"/>
              <a:sym typeface="Hepta Slab"/>
            </a:endParaRPr>
          </a:p>
        </p:txBody>
      </p:sp>
      <p:sp>
        <p:nvSpPr>
          <p:cNvPr id="578" name="Google Shape;578;p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79" name="Google Shape;579;p73"/>
          <p:cNvSpPr txBox="1"/>
          <p:nvPr/>
        </p:nvSpPr>
        <p:spPr>
          <a:xfrm>
            <a:off x="562175" y="1172650"/>
            <a:ext cx="76080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Livvic"/>
                <a:ea typeface="Livvic"/>
                <a:cs typeface="Livvic"/>
                <a:sym typeface="Livvic"/>
              </a:rPr>
              <a:t>2. Find the value of each expression. Show or explain your reasoning.</a:t>
            </a:r>
            <a:endParaRPr b="1" sz="1500">
              <a:latin typeface="Livvic"/>
              <a:ea typeface="Livvic"/>
              <a:cs typeface="Livvic"/>
              <a:sym typeface="Livvic"/>
            </a:endParaRPr>
          </a:p>
        </p:txBody>
      </p:sp>
      <p:pic>
        <p:nvPicPr>
          <p:cNvPr id="580" name="Google Shape;580;p73"/>
          <p:cNvPicPr preferRelativeResize="0"/>
          <p:nvPr/>
        </p:nvPicPr>
        <p:blipFill>
          <a:blip r:embed="rId3">
            <a:alphaModFix/>
          </a:blip>
          <a:stretch>
            <a:fillRect/>
          </a:stretch>
        </p:blipFill>
        <p:spPr>
          <a:xfrm>
            <a:off x="1618813" y="1892650"/>
            <a:ext cx="5494726" cy="2701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84" name="Shape 584"/>
        <p:cNvGrpSpPr/>
        <p:nvPr/>
      </p:nvGrpSpPr>
      <p:grpSpPr>
        <a:xfrm>
          <a:off x="0" y="0"/>
          <a:ext cx="0" cy="0"/>
          <a:chOff x="0" y="0"/>
          <a:chExt cx="0" cy="0"/>
        </a:xfrm>
      </p:grpSpPr>
      <p:sp>
        <p:nvSpPr>
          <p:cNvPr id="585" name="Google Shape;585;p74"/>
          <p:cNvSpPr/>
          <p:nvPr/>
        </p:nvSpPr>
        <p:spPr>
          <a:xfrm flipH="1">
            <a:off x="1607340" y="1786550"/>
            <a:ext cx="3321835" cy="200678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74"/>
          <p:cNvSpPr txBox="1"/>
          <p:nvPr/>
        </p:nvSpPr>
        <p:spPr>
          <a:xfrm>
            <a:off x="2121713" y="2102038"/>
            <a:ext cx="2550300" cy="13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What were some strategies that were helpful as you multiplied one-digit whole numbers by multiples of 10?</a:t>
            </a:r>
            <a:endParaRPr b="1" sz="1200">
              <a:latin typeface="Quicksand"/>
              <a:ea typeface="Quicksand"/>
              <a:cs typeface="Quicksand"/>
              <a:sym typeface="Quicksand"/>
            </a:endParaRPr>
          </a:p>
        </p:txBody>
      </p:sp>
      <p:sp>
        <p:nvSpPr>
          <p:cNvPr id="587" name="Google Shape;587;p7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588" name="Google Shape;588;p74"/>
          <p:cNvPicPr preferRelativeResize="0"/>
          <p:nvPr/>
        </p:nvPicPr>
        <p:blipFill>
          <a:blip r:embed="rId3">
            <a:alphaModFix/>
          </a:blip>
          <a:stretch>
            <a:fillRect/>
          </a:stretch>
        </p:blipFill>
        <p:spPr>
          <a:xfrm>
            <a:off x="5235690" y="2852350"/>
            <a:ext cx="2366825" cy="1488675"/>
          </a:xfrm>
          <a:prstGeom prst="rect">
            <a:avLst/>
          </a:prstGeom>
          <a:noFill/>
          <a:ln>
            <a:noFill/>
          </a:ln>
        </p:spPr>
      </p:pic>
      <p:sp>
        <p:nvSpPr>
          <p:cNvPr id="589" name="Google Shape;589;p74"/>
          <p:cNvSpPr txBox="1"/>
          <p:nvPr/>
        </p:nvSpPr>
        <p:spPr>
          <a:xfrm>
            <a:off x="1199125" y="486800"/>
            <a:ext cx="64845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Today we multiplied one-digit whole numbers by multiples of 10. How did thinking about tens help us find the value of products that were larger than we had found before? </a:t>
            </a:r>
            <a:endParaRPr sz="1800">
              <a:latin typeface="Quicksand"/>
              <a:ea typeface="Quicksand"/>
              <a:cs typeface="Quicksand"/>
              <a:sym typeface="Quicksan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75"/>
          <p:cNvSpPr txBox="1"/>
          <p:nvPr/>
        </p:nvSpPr>
        <p:spPr>
          <a:xfrm>
            <a:off x="1368600" y="285775"/>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595" name="Google Shape;595;p7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75"/>
          <p:cNvSpPr txBox="1"/>
          <p:nvPr/>
        </p:nvSpPr>
        <p:spPr>
          <a:xfrm>
            <a:off x="605225" y="87223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looked at different patterns of shapes and patterns of numbers. We saw shapes that grew or repeated by certain rules, and we used numbers to help us see how the shapes changed. Here are some examples of the patterns:</a:t>
            </a:r>
            <a:endParaRPr sz="1600">
              <a:latin typeface="Quicksand"/>
              <a:ea typeface="Quicksand"/>
              <a:cs typeface="Quicksand"/>
              <a:sym typeface="Quicksand"/>
            </a:endParaRPr>
          </a:p>
        </p:txBody>
      </p:sp>
      <p:pic>
        <p:nvPicPr>
          <p:cNvPr id="597" name="Google Shape;597;p75"/>
          <p:cNvPicPr preferRelativeResize="0"/>
          <p:nvPr/>
        </p:nvPicPr>
        <p:blipFill>
          <a:blip r:embed="rId3">
            <a:alphaModFix/>
          </a:blip>
          <a:stretch>
            <a:fillRect/>
          </a:stretch>
        </p:blipFill>
        <p:spPr>
          <a:xfrm>
            <a:off x="1474675" y="1833975"/>
            <a:ext cx="2831800" cy="2740850"/>
          </a:xfrm>
          <a:prstGeom prst="rect">
            <a:avLst/>
          </a:prstGeom>
          <a:noFill/>
          <a:ln cap="flat" cmpd="sng" w="19050">
            <a:solidFill>
              <a:schemeClr val="dk2"/>
            </a:solidFill>
            <a:prstDash val="solid"/>
            <a:round/>
            <a:headEnd len="sm" w="sm" type="none"/>
            <a:tailEnd len="sm" w="sm" type="none"/>
          </a:ln>
        </p:spPr>
      </p:pic>
      <p:sp>
        <p:nvSpPr>
          <p:cNvPr id="598" name="Google Shape;598;p75"/>
          <p:cNvSpPr txBox="1"/>
          <p:nvPr/>
        </p:nvSpPr>
        <p:spPr>
          <a:xfrm>
            <a:off x="4561225" y="2498975"/>
            <a:ext cx="3809100" cy="190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We learned to extend the patterns by first finding their rule. Sometimes we can use addition and multiplication to represent a rule and then extend the pattern. Other times we can see how the digits in the numbers change to make predictions.</a:t>
            </a:r>
            <a:endParaRPr sz="1600">
              <a:latin typeface="Quicksand"/>
              <a:ea typeface="Quicksand"/>
              <a:cs typeface="Quicksand"/>
              <a:sym typeface="Quicksan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602" name="Shape 602"/>
        <p:cNvGrpSpPr/>
        <p:nvPr/>
      </p:nvGrpSpPr>
      <p:grpSpPr>
        <a:xfrm>
          <a:off x="0" y="0"/>
          <a:ext cx="0" cy="0"/>
          <a:chOff x="0" y="0"/>
          <a:chExt cx="0" cy="0"/>
        </a:xfrm>
      </p:grpSpPr>
      <p:sp>
        <p:nvSpPr>
          <p:cNvPr id="603" name="Google Shape;603;p76"/>
          <p:cNvSpPr txBox="1"/>
          <p:nvPr>
            <p:ph type="ctrTitle"/>
          </p:nvPr>
        </p:nvSpPr>
        <p:spPr>
          <a:xfrm>
            <a:off x="685800" y="1768453"/>
            <a:ext cx="7772400" cy="105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Products Beyond 100</a:t>
            </a:r>
            <a:endParaRPr sz="4000">
              <a:latin typeface="Hepta Slab"/>
              <a:ea typeface="Hepta Slab"/>
              <a:cs typeface="Hepta Slab"/>
              <a:sym typeface="Hepta Slab"/>
            </a:endParaRPr>
          </a:p>
        </p:txBody>
      </p:sp>
      <p:sp>
        <p:nvSpPr>
          <p:cNvPr id="604" name="Google Shape;604;p76"/>
          <p:cNvSpPr txBox="1"/>
          <p:nvPr/>
        </p:nvSpPr>
        <p:spPr>
          <a:xfrm>
            <a:off x="3399275" y="2826550"/>
            <a:ext cx="481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products beyond 100.</a:t>
            </a:r>
            <a:endParaRPr>
              <a:latin typeface="Quicksand"/>
              <a:ea typeface="Quicksand"/>
              <a:cs typeface="Quicksand"/>
              <a:sym typeface="Quicksand"/>
            </a:endParaRPr>
          </a:p>
        </p:txBody>
      </p:sp>
      <p:sp>
        <p:nvSpPr>
          <p:cNvPr id="605" name="Google Shape;605;p76"/>
          <p:cNvSpPr/>
          <p:nvPr/>
        </p:nvSpPr>
        <p:spPr>
          <a:xfrm>
            <a:off x="3012102" y="28266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7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4.NBT.B.5 </a:t>
            </a:r>
            <a:endParaRPr sz="1100">
              <a:latin typeface="Quicksand"/>
              <a:ea typeface="Quicksand"/>
              <a:cs typeface="Quicksand"/>
              <a:sym typeface="Quicksand"/>
            </a:endParaRPr>
          </a:p>
        </p:txBody>
      </p:sp>
      <p:sp>
        <p:nvSpPr>
          <p:cNvPr id="607" name="Google Shape;607;p76"/>
          <p:cNvSpPr txBox="1"/>
          <p:nvPr/>
        </p:nvSpPr>
        <p:spPr>
          <a:xfrm>
            <a:off x="6854125" y="-1733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77"/>
          <p:cNvSpPr txBox="1"/>
          <p:nvPr>
            <p:ph type="ctrTitle"/>
          </p:nvPr>
        </p:nvSpPr>
        <p:spPr>
          <a:xfrm>
            <a:off x="400325" y="871900"/>
            <a:ext cx="80457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A Number Times Some Multiple of 10 </a:t>
            </a:r>
            <a:endParaRPr b="0" sz="2900">
              <a:solidFill>
                <a:srgbClr val="595959"/>
              </a:solidFill>
              <a:latin typeface="Hepta Slab"/>
              <a:ea typeface="Hepta Slab"/>
              <a:cs typeface="Hepta Slab"/>
              <a:sym typeface="Hepta Slab"/>
            </a:endParaRPr>
          </a:p>
        </p:txBody>
      </p:sp>
      <p:sp>
        <p:nvSpPr>
          <p:cNvPr id="613" name="Google Shape;613;p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14" name="Google Shape;614;p77"/>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77"/>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616" name="Google Shape;616;p77"/>
          <p:cNvPicPr preferRelativeResize="0"/>
          <p:nvPr/>
        </p:nvPicPr>
        <p:blipFill>
          <a:blip r:embed="rId3">
            <a:alphaModFix/>
          </a:blip>
          <a:stretch>
            <a:fillRect/>
          </a:stretch>
        </p:blipFill>
        <p:spPr>
          <a:xfrm>
            <a:off x="3189456" y="2396053"/>
            <a:ext cx="3430275" cy="13887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78"/>
          <p:cNvSpPr txBox="1"/>
          <p:nvPr>
            <p:ph type="ctrTitle"/>
          </p:nvPr>
        </p:nvSpPr>
        <p:spPr>
          <a:xfrm>
            <a:off x="400325" y="871900"/>
            <a:ext cx="80457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A Number Times Some Multiple of 10 </a:t>
            </a:r>
            <a:endParaRPr b="0" sz="2900">
              <a:solidFill>
                <a:srgbClr val="595959"/>
              </a:solidFill>
              <a:latin typeface="Hepta Slab"/>
              <a:ea typeface="Hepta Slab"/>
              <a:cs typeface="Hepta Slab"/>
              <a:sym typeface="Hepta Slab"/>
            </a:endParaRPr>
          </a:p>
        </p:txBody>
      </p:sp>
      <p:sp>
        <p:nvSpPr>
          <p:cNvPr id="622" name="Google Shape;622;p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23" name="Google Shape;623;p78"/>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78"/>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625" name="Google Shape;625;p78"/>
          <p:cNvPicPr preferRelativeResize="0"/>
          <p:nvPr/>
        </p:nvPicPr>
        <p:blipFill>
          <a:blip r:embed="rId3">
            <a:alphaModFix/>
          </a:blip>
          <a:stretch>
            <a:fillRect/>
          </a:stretch>
        </p:blipFill>
        <p:spPr>
          <a:xfrm>
            <a:off x="3391350" y="2359678"/>
            <a:ext cx="3245500" cy="132469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79"/>
          <p:cNvSpPr txBox="1"/>
          <p:nvPr>
            <p:ph type="ctrTitle"/>
          </p:nvPr>
        </p:nvSpPr>
        <p:spPr>
          <a:xfrm>
            <a:off x="400325" y="871900"/>
            <a:ext cx="80457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A Number Times Some Multiple of 10 </a:t>
            </a:r>
            <a:endParaRPr b="0" sz="2900">
              <a:solidFill>
                <a:srgbClr val="595959"/>
              </a:solidFill>
              <a:latin typeface="Hepta Slab"/>
              <a:ea typeface="Hepta Slab"/>
              <a:cs typeface="Hepta Slab"/>
              <a:sym typeface="Hepta Slab"/>
            </a:endParaRPr>
          </a:p>
        </p:txBody>
      </p:sp>
      <p:sp>
        <p:nvSpPr>
          <p:cNvPr id="631" name="Google Shape;631;p7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32" name="Google Shape;632;p79"/>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79"/>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634" name="Google Shape;634;p79"/>
          <p:cNvPicPr preferRelativeResize="0"/>
          <p:nvPr/>
        </p:nvPicPr>
        <p:blipFill>
          <a:blip r:embed="rId3">
            <a:alphaModFix/>
          </a:blip>
          <a:stretch>
            <a:fillRect/>
          </a:stretch>
        </p:blipFill>
        <p:spPr>
          <a:xfrm>
            <a:off x="3452000" y="2408203"/>
            <a:ext cx="3245500" cy="1308669"/>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80"/>
          <p:cNvSpPr txBox="1"/>
          <p:nvPr>
            <p:ph type="ctrTitle"/>
          </p:nvPr>
        </p:nvSpPr>
        <p:spPr>
          <a:xfrm>
            <a:off x="400325" y="871900"/>
            <a:ext cx="80457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A Number Times Some Multiple of 10 </a:t>
            </a:r>
            <a:endParaRPr b="0" sz="2900">
              <a:solidFill>
                <a:srgbClr val="595959"/>
              </a:solidFill>
              <a:latin typeface="Hepta Slab"/>
              <a:ea typeface="Hepta Slab"/>
              <a:cs typeface="Hepta Slab"/>
              <a:sym typeface="Hepta Slab"/>
            </a:endParaRPr>
          </a:p>
        </p:txBody>
      </p:sp>
      <p:sp>
        <p:nvSpPr>
          <p:cNvPr id="640" name="Google Shape;640;p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41" name="Google Shape;641;p80"/>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80"/>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643" name="Google Shape;643;p80"/>
          <p:cNvPicPr preferRelativeResize="0"/>
          <p:nvPr/>
        </p:nvPicPr>
        <p:blipFill>
          <a:blip r:embed="rId3">
            <a:alphaModFix/>
          </a:blip>
          <a:stretch>
            <a:fillRect/>
          </a:stretch>
        </p:blipFill>
        <p:spPr>
          <a:xfrm>
            <a:off x="3354950" y="2505252"/>
            <a:ext cx="3245500" cy="120203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81"/>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The Book Fair</a:t>
            </a:r>
            <a:endParaRPr b="0" sz="3400">
              <a:solidFill>
                <a:srgbClr val="595959"/>
              </a:solidFill>
              <a:latin typeface="Hepta Slab"/>
              <a:ea typeface="Hepta Slab"/>
              <a:cs typeface="Hepta Slab"/>
              <a:sym typeface="Hepta Slab"/>
            </a:endParaRPr>
          </a:p>
        </p:txBody>
      </p:sp>
      <p:sp>
        <p:nvSpPr>
          <p:cNvPr id="649" name="Google Shape;649;p8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50" name="Google Shape;650;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51" name="Google Shape;651;p81"/>
          <p:cNvPicPr preferRelativeResize="0"/>
          <p:nvPr/>
        </p:nvPicPr>
        <p:blipFill>
          <a:blip r:embed="rId3">
            <a:alphaModFix/>
          </a:blip>
          <a:stretch>
            <a:fillRect/>
          </a:stretch>
        </p:blipFill>
        <p:spPr>
          <a:xfrm>
            <a:off x="552750" y="1181525"/>
            <a:ext cx="5953125" cy="3305175"/>
          </a:xfrm>
          <a:prstGeom prst="rect">
            <a:avLst/>
          </a:prstGeom>
          <a:noFill/>
          <a:ln cap="flat" cmpd="sng" w="19050">
            <a:solidFill>
              <a:schemeClr val="dk2"/>
            </a:solidFill>
            <a:prstDash val="solid"/>
            <a:round/>
            <a:headEnd len="sm" w="sm" type="none"/>
            <a:tailEnd len="sm" w="sm" type="none"/>
          </a:ln>
        </p:spPr>
      </p:pic>
      <p:sp>
        <p:nvSpPr>
          <p:cNvPr id="652" name="Google Shape;652;p81"/>
          <p:cNvSpPr txBox="1"/>
          <p:nvPr/>
        </p:nvSpPr>
        <p:spPr>
          <a:xfrm>
            <a:off x="6647725" y="1868150"/>
            <a:ext cx="1989300" cy="169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How many stickers are there?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Show how you would find out without counting every sticker. </a:t>
            </a:r>
            <a:endParaRPr>
              <a:latin typeface="Quicksand"/>
              <a:ea typeface="Quicksand"/>
              <a:cs typeface="Quicksand"/>
              <a:sym typeface="Quicksan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82"/>
          <p:cNvSpPr txBox="1"/>
          <p:nvPr>
            <p:ph type="ctrTitle"/>
          </p:nvPr>
        </p:nvSpPr>
        <p:spPr>
          <a:xfrm>
            <a:off x="352425" y="1762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More and More Stickers </a:t>
            </a:r>
            <a:endParaRPr b="0" sz="3100">
              <a:solidFill>
                <a:srgbClr val="595959"/>
              </a:solidFill>
              <a:latin typeface="Hepta Slab"/>
              <a:ea typeface="Hepta Slab"/>
              <a:cs typeface="Hepta Slab"/>
              <a:sym typeface="Hepta Slab"/>
            </a:endParaRPr>
          </a:p>
        </p:txBody>
      </p:sp>
      <p:sp>
        <p:nvSpPr>
          <p:cNvPr id="658" name="Google Shape;658;p8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59" name="Google Shape;659;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60" name="Google Shape;660;p82"/>
          <p:cNvSpPr txBox="1"/>
          <p:nvPr/>
        </p:nvSpPr>
        <p:spPr>
          <a:xfrm>
            <a:off x="505650" y="1149000"/>
            <a:ext cx="81327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latin typeface="Quicksand"/>
                <a:ea typeface="Quicksand"/>
                <a:cs typeface="Quicksand"/>
                <a:sym typeface="Quicksand"/>
              </a:rPr>
              <a:t>1. Elena has another sheet of stickers that has 9 rows and 21 stickers in each row. How many stickers does Elena have?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Show your reasoning.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2. Noah’s sticker sheet has 3 rows with 48 stickers in each row. Andre’s sticker sheet has 7 rows with 23 stickers in each row. Who has more stickers? Show your reasoning. </a:t>
            </a:r>
            <a:endParaRPr sz="1900">
              <a:latin typeface="Quicksand"/>
              <a:ea typeface="Quicksand"/>
              <a:cs typeface="Quicksand"/>
              <a:sym typeface="Quicksand"/>
            </a:endParaRPr>
          </a:p>
        </p:txBody>
      </p:sp>
      <p:pic>
        <p:nvPicPr>
          <p:cNvPr id="661" name="Google Shape;661;p82"/>
          <p:cNvPicPr preferRelativeResize="0"/>
          <p:nvPr/>
        </p:nvPicPr>
        <p:blipFill>
          <a:blip r:embed="rId3">
            <a:alphaModFix/>
          </a:blip>
          <a:stretch>
            <a:fillRect/>
          </a:stretch>
        </p:blipFill>
        <p:spPr>
          <a:xfrm rot="524352">
            <a:off x="6549524" y="3141900"/>
            <a:ext cx="1076375" cy="14877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pic>
        <p:nvPicPr>
          <p:cNvPr id="666" name="Google Shape;666;p83"/>
          <p:cNvPicPr preferRelativeResize="0"/>
          <p:nvPr/>
        </p:nvPicPr>
        <p:blipFill rotWithShape="1">
          <a:blip r:embed="rId3">
            <a:alphaModFix/>
          </a:blip>
          <a:srcRect b="0" l="21370" r="22481" t="0"/>
          <a:stretch/>
        </p:blipFill>
        <p:spPr>
          <a:xfrm>
            <a:off x="3719975" y="3178300"/>
            <a:ext cx="1255250" cy="1406075"/>
          </a:xfrm>
          <a:prstGeom prst="rect">
            <a:avLst/>
          </a:prstGeom>
          <a:noFill/>
          <a:ln>
            <a:noFill/>
          </a:ln>
        </p:spPr>
      </p:pic>
      <p:sp>
        <p:nvSpPr>
          <p:cNvPr id="667" name="Google Shape;667;p8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68" name="Google Shape;668;p83"/>
          <p:cNvSpPr txBox="1"/>
          <p:nvPr/>
        </p:nvSpPr>
        <p:spPr>
          <a:xfrm>
            <a:off x="464325" y="462000"/>
            <a:ext cx="76080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Covered By Your Grace"/>
                <a:ea typeface="Covered By Your Grace"/>
                <a:cs typeface="Covered By Your Grace"/>
                <a:sym typeface="Covered By Your Grace"/>
              </a:rPr>
              <a:t>Today we used different strategies to multiply a two-digit whole number by one-digit whole number.</a:t>
            </a:r>
            <a:endParaRPr sz="2500">
              <a:latin typeface="Covered By Your Grace"/>
              <a:ea typeface="Covered By Your Grace"/>
              <a:cs typeface="Covered By Your Grace"/>
              <a:sym typeface="Covered By Your Grace"/>
            </a:endParaRPr>
          </a:p>
        </p:txBody>
      </p:sp>
      <p:pic>
        <p:nvPicPr>
          <p:cNvPr id="669" name="Google Shape;669;p83"/>
          <p:cNvPicPr preferRelativeResize="0"/>
          <p:nvPr/>
        </p:nvPicPr>
        <p:blipFill>
          <a:blip r:embed="rId4">
            <a:alphaModFix/>
          </a:blip>
          <a:stretch>
            <a:fillRect/>
          </a:stretch>
        </p:blipFill>
        <p:spPr>
          <a:xfrm>
            <a:off x="2058200" y="1549625"/>
            <a:ext cx="4857750" cy="952500"/>
          </a:xfrm>
          <a:prstGeom prst="rect">
            <a:avLst/>
          </a:prstGeom>
          <a:noFill/>
          <a:ln>
            <a:noFill/>
          </a:ln>
        </p:spPr>
      </p:pic>
      <p:grpSp>
        <p:nvGrpSpPr>
          <p:cNvPr id="670" name="Google Shape;670;p83"/>
          <p:cNvGrpSpPr/>
          <p:nvPr/>
        </p:nvGrpSpPr>
        <p:grpSpPr>
          <a:xfrm>
            <a:off x="48508" y="2471571"/>
            <a:ext cx="3360647" cy="1859242"/>
            <a:chOff x="1095361" y="1845150"/>
            <a:chExt cx="2612240" cy="1667182"/>
          </a:xfrm>
        </p:grpSpPr>
        <p:sp>
          <p:nvSpPr>
            <p:cNvPr id="671" name="Google Shape;671;p83"/>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83"/>
            <p:cNvSpPr txBox="1"/>
            <p:nvPr/>
          </p:nvSpPr>
          <p:spPr>
            <a:xfrm>
              <a:off x="1523493" y="2021602"/>
              <a:ext cx="18633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To find 3 x 48, some of you started by finding 3 x 40 —with or without drawing diagrams—and others started by finding 3 x 50 . If you started with 3 x 40 , what did you do next?</a:t>
              </a:r>
              <a:endParaRPr b="1" sz="1100">
                <a:latin typeface="Quicksand"/>
                <a:ea typeface="Quicksand"/>
                <a:cs typeface="Quicksand"/>
                <a:sym typeface="Quicksand"/>
              </a:endParaRPr>
            </a:p>
          </p:txBody>
        </p:sp>
      </p:grpSp>
      <p:grpSp>
        <p:nvGrpSpPr>
          <p:cNvPr id="673" name="Google Shape;673;p83"/>
          <p:cNvGrpSpPr/>
          <p:nvPr/>
        </p:nvGrpSpPr>
        <p:grpSpPr>
          <a:xfrm>
            <a:off x="5360613" y="2545419"/>
            <a:ext cx="3783068" cy="1639789"/>
            <a:chOff x="6369848" y="2030675"/>
            <a:chExt cx="2201378" cy="1444493"/>
          </a:xfrm>
        </p:grpSpPr>
        <p:sp>
          <p:nvSpPr>
            <p:cNvPr id="674" name="Google Shape;674;p83"/>
            <p:cNvSpPr/>
            <p:nvPr/>
          </p:nvSpPr>
          <p:spPr>
            <a:xfrm>
              <a:off x="6369848" y="2030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83"/>
            <p:cNvSpPr txBox="1"/>
            <p:nvPr/>
          </p:nvSpPr>
          <p:spPr>
            <a:xfrm>
              <a:off x="6586058" y="2178804"/>
              <a:ext cx="16221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To find 7 x 23 , some of you found 7 x 20 first and then 7 x 3 . Why did you decide to decompose the 23 into 20 and 3</a:t>
              </a:r>
              <a:endParaRPr b="1" sz="1300">
                <a:latin typeface="Quicksand"/>
                <a:ea typeface="Quicksand"/>
                <a:cs typeface="Quicksand"/>
                <a:sym typeface="Quicksand"/>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679" name="Shape 679"/>
        <p:cNvGrpSpPr/>
        <p:nvPr/>
      </p:nvGrpSpPr>
      <p:grpSpPr>
        <a:xfrm>
          <a:off x="0" y="0"/>
          <a:ext cx="0" cy="0"/>
          <a:chOff x="0" y="0"/>
          <a:chExt cx="0" cy="0"/>
        </a:xfrm>
      </p:grpSpPr>
      <p:sp>
        <p:nvSpPr>
          <p:cNvPr id="680" name="Google Shape;680;p84"/>
          <p:cNvSpPr txBox="1"/>
          <p:nvPr>
            <p:ph type="ctrTitle"/>
          </p:nvPr>
        </p:nvSpPr>
        <p:spPr>
          <a:xfrm>
            <a:off x="145575" y="2027250"/>
            <a:ext cx="87705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latin typeface="Hepta Slab"/>
                <a:ea typeface="Hepta Slab"/>
                <a:cs typeface="Hepta Slab"/>
                <a:sym typeface="Hepta Slab"/>
              </a:rPr>
              <a:t>Multiply Two-digit Numbers by One-digit Numbers</a:t>
            </a:r>
            <a:endParaRPr sz="4100">
              <a:latin typeface="Hepta Slab"/>
              <a:ea typeface="Hepta Slab"/>
              <a:cs typeface="Hepta Slab"/>
              <a:sym typeface="Hepta Slab"/>
            </a:endParaRPr>
          </a:p>
        </p:txBody>
      </p:sp>
      <p:sp>
        <p:nvSpPr>
          <p:cNvPr id="681" name="Google Shape;681;p84"/>
          <p:cNvSpPr txBox="1"/>
          <p:nvPr/>
        </p:nvSpPr>
        <p:spPr>
          <a:xfrm>
            <a:off x="2698200" y="2906325"/>
            <a:ext cx="49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two-digit and one-digit numbers.</a:t>
            </a:r>
            <a:endParaRPr>
              <a:latin typeface="Quicksand"/>
              <a:ea typeface="Quicksand"/>
              <a:cs typeface="Quicksand"/>
              <a:sym typeface="Quicksand"/>
            </a:endParaRPr>
          </a:p>
        </p:txBody>
      </p:sp>
      <p:sp>
        <p:nvSpPr>
          <p:cNvPr id="682" name="Google Shape;682;p84"/>
          <p:cNvSpPr/>
          <p:nvPr/>
        </p:nvSpPr>
        <p:spPr>
          <a:xfrm>
            <a:off x="2117927"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8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4.NBT.B.5</a:t>
            </a:r>
            <a:endParaRPr sz="1100">
              <a:latin typeface="Quicksand"/>
              <a:ea typeface="Quicksand"/>
              <a:cs typeface="Quicksand"/>
              <a:sym typeface="Quicksand"/>
            </a:endParaRPr>
          </a:p>
        </p:txBody>
      </p:sp>
      <p:sp>
        <p:nvSpPr>
          <p:cNvPr id="684" name="Google Shape;684;p84"/>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85"/>
          <p:cNvSpPr txBox="1"/>
          <p:nvPr>
            <p:ph type="ctrTitle"/>
          </p:nvPr>
        </p:nvSpPr>
        <p:spPr>
          <a:xfrm>
            <a:off x="422975" y="512417"/>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dk2"/>
                </a:solidFill>
                <a:latin typeface="Hepta Slab"/>
                <a:ea typeface="Hepta Slab"/>
                <a:cs typeface="Hepta Slab"/>
                <a:sym typeface="Hepta Slab"/>
              </a:rPr>
              <a:t>Notice and Wonder: </a:t>
            </a:r>
            <a:endParaRPr sz="2900">
              <a:solidFill>
                <a:schemeClr val="dk2"/>
              </a:solidFill>
              <a:latin typeface="Hepta Slab"/>
              <a:ea typeface="Hepta Slab"/>
              <a:cs typeface="Hepta Slab"/>
              <a:sym typeface="Hepta Slab"/>
            </a:endParaRPr>
          </a:p>
          <a:p>
            <a:pPr indent="0" lvl="0" marL="0" rtl="0" algn="ctr">
              <a:spcBef>
                <a:spcPts val="0"/>
              </a:spcBef>
              <a:spcAft>
                <a:spcPts val="0"/>
              </a:spcAft>
              <a:buNone/>
            </a:pPr>
            <a:r>
              <a:rPr lang="en" sz="2900">
                <a:solidFill>
                  <a:schemeClr val="dk2"/>
                </a:solidFill>
                <a:latin typeface="Hepta Slab"/>
                <a:ea typeface="Hepta Slab"/>
                <a:cs typeface="Hepta Slab"/>
                <a:sym typeface="Hepta Slab"/>
              </a:rPr>
              <a:t>With and Without a Grid</a:t>
            </a:r>
            <a:endParaRPr sz="3400">
              <a:solidFill>
                <a:srgbClr val="595959"/>
              </a:solidFill>
              <a:latin typeface="Hepta Slab"/>
              <a:ea typeface="Hepta Slab"/>
              <a:cs typeface="Hepta Slab"/>
              <a:sym typeface="Hepta Slab"/>
            </a:endParaRPr>
          </a:p>
        </p:txBody>
      </p:sp>
      <p:sp>
        <p:nvSpPr>
          <p:cNvPr id="690" name="Google Shape;690;p8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91" name="Google Shape;691;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92" name="Google Shape;692;p85"/>
          <p:cNvGrpSpPr/>
          <p:nvPr/>
        </p:nvGrpSpPr>
        <p:grpSpPr>
          <a:xfrm>
            <a:off x="204187" y="1266443"/>
            <a:ext cx="8735622" cy="3133336"/>
            <a:chOff x="600225" y="1243706"/>
            <a:chExt cx="8735622" cy="3133336"/>
          </a:xfrm>
        </p:grpSpPr>
        <p:sp>
          <p:nvSpPr>
            <p:cNvPr id="693" name="Google Shape;693;p85"/>
            <p:cNvSpPr/>
            <p:nvPr/>
          </p:nvSpPr>
          <p:spPr>
            <a:xfrm rot="-686052">
              <a:off x="642817" y="1450382"/>
              <a:ext cx="2129031" cy="93643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85"/>
            <p:cNvSpPr txBox="1"/>
            <p:nvPr/>
          </p:nvSpPr>
          <p:spPr>
            <a:xfrm rot="-751261">
              <a:off x="1021879" y="1560109"/>
              <a:ext cx="1436362"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695" name="Google Shape;695;p85"/>
            <p:cNvSpPr/>
            <p:nvPr/>
          </p:nvSpPr>
          <p:spPr>
            <a:xfrm rot="963666">
              <a:off x="7656803" y="3351384"/>
              <a:ext cx="1608704" cy="816011"/>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85"/>
            <p:cNvSpPr txBox="1"/>
            <p:nvPr/>
          </p:nvSpPr>
          <p:spPr>
            <a:xfrm rot="892302">
              <a:off x="7710168" y="3325671"/>
              <a:ext cx="15020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697" name="Google Shape;697;p85"/>
          <p:cNvPicPr preferRelativeResize="0"/>
          <p:nvPr/>
        </p:nvPicPr>
        <p:blipFill>
          <a:blip r:embed="rId3">
            <a:alphaModFix/>
          </a:blip>
          <a:stretch>
            <a:fillRect/>
          </a:stretch>
        </p:blipFill>
        <p:spPr>
          <a:xfrm>
            <a:off x="2338023" y="1835323"/>
            <a:ext cx="4855576" cy="2300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86"/>
          <p:cNvSpPr txBox="1"/>
          <p:nvPr>
            <p:ph type="ctrTitle"/>
          </p:nvPr>
        </p:nvSpPr>
        <p:spPr>
          <a:xfrm>
            <a:off x="478938" y="12350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 was Tyler Thinking?</a:t>
            </a:r>
            <a:endParaRPr b="0" sz="3000">
              <a:solidFill>
                <a:srgbClr val="595959"/>
              </a:solidFill>
              <a:latin typeface="Hepta Slab"/>
              <a:ea typeface="Hepta Slab"/>
              <a:cs typeface="Hepta Slab"/>
              <a:sym typeface="Hepta Slab"/>
            </a:endParaRPr>
          </a:p>
        </p:txBody>
      </p:sp>
      <p:sp>
        <p:nvSpPr>
          <p:cNvPr id="703" name="Google Shape;703;p86"/>
          <p:cNvSpPr txBox="1"/>
          <p:nvPr/>
        </p:nvSpPr>
        <p:spPr>
          <a:xfrm>
            <a:off x="111013" y="236950"/>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04" name="Google Shape;704;p86"/>
          <p:cNvSpPr txBox="1"/>
          <p:nvPr/>
        </p:nvSpPr>
        <p:spPr>
          <a:xfrm>
            <a:off x="8052588" y="327925"/>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05" name="Google Shape;705;p86"/>
          <p:cNvSpPr txBox="1"/>
          <p:nvPr/>
        </p:nvSpPr>
        <p:spPr>
          <a:xfrm>
            <a:off x="1127913" y="3419600"/>
            <a:ext cx="6777600" cy="1226100"/>
          </a:xfrm>
          <a:prstGeom prst="rect">
            <a:avLst/>
          </a:prstGeom>
          <a:noFill/>
          <a:ln>
            <a:noFill/>
          </a:ln>
        </p:spPr>
        <p:txBody>
          <a:bodyPr anchorCtr="0" anchor="t" bIns="91425" lIns="91425" spcFirstLastPara="1" rIns="91425" wrap="square" tIns="91425">
            <a:spAutoFit/>
          </a:bodyPr>
          <a:lstStyle/>
          <a:p>
            <a:pPr indent="0" lvl="0" marL="1371600" rtl="0" algn="l">
              <a:spcBef>
                <a:spcPts val="0"/>
              </a:spcBef>
              <a:spcAft>
                <a:spcPts val="0"/>
              </a:spcAft>
              <a:buNone/>
            </a:pPr>
            <a:r>
              <a:rPr lang="en" sz="1700">
                <a:latin typeface="Quicksand"/>
                <a:ea typeface="Quicksand"/>
                <a:cs typeface="Quicksand"/>
                <a:sym typeface="Quicksand"/>
              </a:rPr>
              <a:t>a. Where is the 36 in Tyler’s diagram? </a:t>
            </a:r>
            <a:endParaRPr sz="1700">
              <a:latin typeface="Quicksand"/>
              <a:ea typeface="Quicksand"/>
              <a:cs typeface="Quicksand"/>
              <a:sym typeface="Quicksand"/>
            </a:endParaRPr>
          </a:p>
          <a:p>
            <a:pPr indent="0" lvl="0" marL="1371600" rtl="0" algn="l">
              <a:spcBef>
                <a:spcPts val="1000"/>
              </a:spcBef>
              <a:spcAft>
                <a:spcPts val="0"/>
              </a:spcAft>
              <a:buNone/>
            </a:pPr>
            <a:r>
              <a:rPr lang="en" sz="1700">
                <a:latin typeface="Quicksand"/>
                <a:ea typeface="Quicksand"/>
                <a:cs typeface="Quicksand"/>
                <a:sym typeface="Quicksand"/>
              </a:rPr>
              <a:t>b. Where is the 4 in Tyler’s diagram? </a:t>
            </a:r>
            <a:endParaRPr sz="1700">
              <a:latin typeface="Quicksand"/>
              <a:ea typeface="Quicksand"/>
              <a:cs typeface="Quicksand"/>
              <a:sym typeface="Quicksand"/>
            </a:endParaRPr>
          </a:p>
          <a:p>
            <a:pPr indent="0" lvl="0" marL="1371600" rtl="0" algn="l">
              <a:spcBef>
                <a:spcPts val="1000"/>
              </a:spcBef>
              <a:spcAft>
                <a:spcPts val="1000"/>
              </a:spcAft>
              <a:buNone/>
            </a:pPr>
            <a:r>
              <a:rPr lang="en" sz="1700">
                <a:latin typeface="Quicksand"/>
                <a:ea typeface="Quicksand"/>
                <a:cs typeface="Quicksand"/>
                <a:sym typeface="Quicksand"/>
              </a:rPr>
              <a:t>c. What is the value of 4 x 36 ? </a:t>
            </a:r>
            <a:endParaRPr sz="1700">
              <a:latin typeface="Quicksand"/>
              <a:ea typeface="Quicksand"/>
              <a:cs typeface="Quicksand"/>
              <a:sym typeface="Quicksand"/>
            </a:endParaRPr>
          </a:p>
        </p:txBody>
      </p:sp>
      <p:pic>
        <p:nvPicPr>
          <p:cNvPr id="706" name="Google Shape;706;p86"/>
          <p:cNvPicPr preferRelativeResize="0"/>
          <p:nvPr/>
        </p:nvPicPr>
        <p:blipFill>
          <a:blip r:embed="rId3">
            <a:alphaModFix/>
          </a:blip>
          <a:stretch>
            <a:fillRect/>
          </a:stretch>
        </p:blipFill>
        <p:spPr>
          <a:xfrm>
            <a:off x="1816375" y="1324400"/>
            <a:ext cx="5400675" cy="1828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87"/>
          <p:cNvSpPr txBox="1"/>
          <p:nvPr>
            <p:ph type="ctrTitle"/>
          </p:nvPr>
        </p:nvSpPr>
        <p:spPr>
          <a:xfrm>
            <a:off x="478938" y="12350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 was Tyler Thinking?</a:t>
            </a:r>
            <a:endParaRPr b="0" sz="3000">
              <a:solidFill>
                <a:srgbClr val="595959"/>
              </a:solidFill>
              <a:latin typeface="Hepta Slab"/>
              <a:ea typeface="Hepta Slab"/>
              <a:cs typeface="Hepta Slab"/>
              <a:sym typeface="Hepta Slab"/>
            </a:endParaRPr>
          </a:p>
        </p:txBody>
      </p:sp>
      <p:sp>
        <p:nvSpPr>
          <p:cNvPr id="712" name="Google Shape;712;p87"/>
          <p:cNvSpPr txBox="1"/>
          <p:nvPr/>
        </p:nvSpPr>
        <p:spPr>
          <a:xfrm>
            <a:off x="111013" y="236950"/>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13" name="Google Shape;713;p87"/>
          <p:cNvSpPr txBox="1"/>
          <p:nvPr/>
        </p:nvSpPr>
        <p:spPr>
          <a:xfrm>
            <a:off x="8052588" y="327925"/>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14" name="Google Shape;714;p87"/>
          <p:cNvSpPr txBox="1"/>
          <p:nvPr/>
        </p:nvSpPr>
        <p:spPr>
          <a:xfrm>
            <a:off x="3675421" y="2097325"/>
            <a:ext cx="4828200" cy="969600"/>
          </a:xfrm>
          <a:prstGeom prst="rect">
            <a:avLst/>
          </a:prstGeom>
          <a:noFill/>
          <a:ln>
            <a:noFill/>
          </a:ln>
        </p:spPr>
        <p:txBody>
          <a:bodyPr anchorCtr="0" anchor="t" bIns="91425" lIns="91425" spcFirstLastPara="1" rIns="91425" wrap="square" tIns="91425">
            <a:spAutoFit/>
          </a:bodyPr>
          <a:lstStyle/>
          <a:p>
            <a:pPr indent="0" lvl="0" marL="1371600" rtl="0" algn="ctr">
              <a:spcBef>
                <a:spcPts val="0"/>
              </a:spcBef>
              <a:spcAft>
                <a:spcPts val="1000"/>
              </a:spcAft>
              <a:buNone/>
            </a:pPr>
            <a:r>
              <a:rPr lang="en" sz="1700">
                <a:latin typeface="Quicksand"/>
                <a:ea typeface="Quicksand"/>
                <a:cs typeface="Quicksand"/>
                <a:sym typeface="Quicksand"/>
              </a:rPr>
              <a:t>Explain or show how his arrangement helps him find the value of 9 x 18.</a:t>
            </a:r>
            <a:endParaRPr sz="1700">
              <a:latin typeface="Quicksand"/>
              <a:ea typeface="Quicksand"/>
              <a:cs typeface="Quicksand"/>
              <a:sym typeface="Quicksand"/>
            </a:endParaRPr>
          </a:p>
        </p:txBody>
      </p:sp>
      <p:pic>
        <p:nvPicPr>
          <p:cNvPr id="715" name="Google Shape;715;p87"/>
          <p:cNvPicPr preferRelativeResize="0"/>
          <p:nvPr/>
        </p:nvPicPr>
        <p:blipFill>
          <a:blip r:embed="rId3">
            <a:alphaModFix/>
          </a:blip>
          <a:stretch>
            <a:fillRect/>
          </a:stretch>
        </p:blipFill>
        <p:spPr>
          <a:xfrm>
            <a:off x="674025" y="1315902"/>
            <a:ext cx="4396075" cy="2813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88"/>
          <p:cNvSpPr txBox="1"/>
          <p:nvPr>
            <p:ph type="ctrTitle"/>
          </p:nvPr>
        </p:nvSpPr>
        <p:spPr>
          <a:xfrm>
            <a:off x="467075" y="6283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Rectangular Diagrams</a:t>
            </a:r>
            <a:endParaRPr b="0" sz="3000">
              <a:solidFill>
                <a:srgbClr val="595959"/>
              </a:solidFill>
              <a:latin typeface="Hepta Slab"/>
              <a:ea typeface="Hepta Slab"/>
              <a:cs typeface="Hepta Slab"/>
              <a:sym typeface="Hepta Slab"/>
            </a:endParaRPr>
          </a:p>
        </p:txBody>
      </p:sp>
      <p:sp>
        <p:nvSpPr>
          <p:cNvPr id="721" name="Google Shape;721;p8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22" name="Google Shape;722;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23" name="Google Shape;723;p88"/>
          <p:cNvSpPr txBox="1"/>
          <p:nvPr/>
        </p:nvSpPr>
        <p:spPr>
          <a:xfrm>
            <a:off x="605250" y="3531425"/>
            <a:ext cx="7933500" cy="8055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600">
                <a:latin typeface="Quicksand"/>
                <a:ea typeface="Quicksand"/>
                <a:cs typeface="Quicksand"/>
                <a:sym typeface="Quicksand"/>
              </a:rPr>
              <a:t>a. Where do you see 6 and 53 in her diagram? </a:t>
            </a:r>
            <a:endParaRPr sz="1600">
              <a:latin typeface="Quicksand"/>
              <a:ea typeface="Quicksand"/>
              <a:cs typeface="Quicksand"/>
              <a:sym typeface="Quicksand"/>
            </a:endParaRPr>
          </a:p>
          <a:p>
            <a:pPr indent="0" lvl="0" marL="457200" rtl="0" algn="l">
              <a:spcBef>
                <a:spcPts val="1000"/>
              </a:spcBef>
              <a:spcAft>
                <a:spcPts val="1000"/>
              </a:spcAft>
              <a:buNone/>
            </a:pPr>
            <a:r>
              <a:rPr lang="en" sz="1600">
                <a:latin typeface="Quicksand"/>
                <a:ea typeface="Quicksand"/>
                <a:cs typeface="Quicksand"/>
                <a:sym typeface="Quicksand"/>
              </a:rPr>
              <a:t>b. Where do you see 300 and 18 in Priya’s diagram? What do they represent?</a:t>
            </a:r>
            <a:endParaRPr sz="1600">
              <a:latin typeface="Quicksand"/>
              <a:ea typeface="Quicksand"/>
              <a:cs typeface="Quicksand"/>
              <a:sym typeface="Quicksand"/>
            </a:endParaRPr>
          </a:p>
        </p:txBody>
      </p:sp>
      <p:pic>
        <p:nvPicPr>
          <p:cNvPr id="724" name="Google Shape;724;p88"/>
          <p:cNvPicPr preferRelativeResize="0"/>
          <p:nvPr/>
        </p:nvPicPr>
        <p:blipFill>
          <a:blip r:embed="rId3">
            <a:alphaModFix/>
          </a:blip>
          <a:stretch>
            <a:fillRect/>
          </a:stretch>
        </p:blipFill>
        <p:spPr>
          <a:xfrm>
            <a:off x="1576738" y="1211850"/>
            <a:ext cx="5553075" cy="2105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89"/>
          <p:cNvSpPr txBox="1"/>
          <p:nvPr>
            <p:ph type="ctrTitle"/>
          </p:nvPr>
        </p:nvSpPr>
        <p:spPr>
          <a:xfrm>
            <a:off x="467075" y="6283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Rectangular Diagrams</a:t>
            </a:r>
            <a:endParaRPr b="0" sz="3000">
              <a:solidFill>
                <a:srgbClr val="595959"/>
              </a:solidFill>
              <a:latin typeface="Hepta Slab"/>
              <a:ea typeface="Hepta Slab"/>
              <a:cs typeface="Hepta Slab"/>
              <a:sym typeface="Hepta Slab"/>
            </a:endParaRPr>
          </a:p>
        </p:txBody>
      </p:sp>
      <p:sp>
        <p:nvSpPr>
          <p:cNvPr id="730" name="Google Shape;730;p8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31" name="Google Shape;731;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32" name="Google Shape;732;p89"/>
          <p:cNvSpPr txBox="1"/>
          <p:nvPr/>
        </p:nvSpPr>
        <p:spPr>
          <a:xfrm>
            <a:off x="540088" y="3434375"/>
            <a:ext cx="7933500" cy="4311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1000"/>
              </a:spcAft>
              <a:buNone/>
            </a:pPr>
            <a:r>
              <a:rPr lang="en" sz="1600">
                <a:latin typeface="Quicksand"/>
                <a:ea typeface="Quicksand"/>
                <a:cs typeface="Quicksand"/>
                <a:sym typeface="Quicksand"/>
              </a:rPr>
              <a:t>Where do you see 300 and 18 in his diagram? What do they represent? </a:t>
            </a:r>
            <a:endParaRPr sz="1600">
              <a:latin typeface="Quicksand"/>
              <a:ea typeface="Quicksand"/>
              <a:cs typeface="Quicksand"/>
              <a:sym typeface="Quicksand"/>
            </a:endParaRPr>
          </a:p>
        </p:txBody>
      </p:sp>
      <p:pic>
        <p:nvPicPr>
          <p:cNvPr id="733" name="Google Shape;733;p89"/>
          <p:cNvPicPr preferRelativeResize="0"/>
          <p:nvPr/>
        </p:nvPicPr>
        <p:blipFill>
          <a:blip r:embed="rId3">
            <a:alphaModFix/>
          </a:blip>
          <a:stretch>
            <a:fillRect/>
          </a:stretch>
        </p:blipFill>
        <p:spPr>
          <a:xfrm>
            <a:off x="1753700" y="1224750"/>
            <a:ext cx="5506275" cy="1710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90"/>
          <p:cNvSpPr txBox="1"/>
          <p:nvPr>
            <p:ph type="ctrTitle"/>
          </p:nvPr>
        </p:nvSpPr>
        <p:spPr>
          <a:xfrm>
            <a:off x="467075" y="6283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Rectangular Diagrams</a:t>
            </a:r>
            <a:endParaRPr b="0" sz="3000">
              <a:solidFill>
                <a:srgbClr val="595959"/>
              </a:solidFill>
              <a:latin typeface="Hepta Slab"/>
              <a:ea typeface="Hepta Slab"/>
              <a:cs typeface="Hepta Slab"/>
              <a:sym typeface="Hepta Slab"/>
            </a:endParaRPr>
          </a:p>
        </p:txBody>
      </p:sp>
      <p:sp>
        <p:nvSpPr>
          <p:cNvPr id="739" name="Google Shape;739;p9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40" name="Google Shape;740;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41" name="Google Shape;741;p90"/>
          <p:cNvSpPr txBox="1"/>
          <p:nvPr/>
        </p:nvSpPr>
        <p:spPr>
          <a:xfrm>
            <a:off x="467063" y="1108750"/>
            <a:ext cx="7933500" cy="34272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600">
                <a:latin typeface="Quicksand"/>
                <a:ea typeface="Quicksand"/>
                <a:cs typeface="Quicksand"/>
                <a:sym typeface="Quicksand"/>
              </a:rPr>
              <a:t>3. Which way do you prefer for multiplying 6 x 53: </a:t>
            </a:r>
            <a:endParaRPr sz="1600">
              <a:latin typeface="Quicksand"/>
              <a:ea typeface="Quicksand"/>
              <a:cs typeface="Quicksand"/>
              <a:sym typeface="Quicksand"/>
            </a:endParaRPr>
          </a:p>
          <a:p>
            <a:pPr indent="0" lvl="0" marL="914400" rtl="0" algn="l">
              <a:spcBef>
                <a:spcPts val="1000"/>
              </a:spcBef>
              <a:spcAft>
                <a:spcPts val="0"/>
              </a:spcAft>
              <a:buNone/>
            </a:pPr>
            <a:r>
              <a:rPr lang="en" sz="1600">
                <a:latin typeface="Quicksand"/>
                <a:ea typeface="Quicksand"/>
                <a:cs typeface="Quicksand"/>
                <a:sym typeface="Quicksand"/>
              </a:rPr>
              <a:t>Han’s way or Priya’s way? Explain your reasoning. </a:t>
            </a:r>
            <a:endParaRPr sz="1600">
              <a:latin typeface="Quicksand"/>
              <a:ea typeface="Quicksand"/>
              <a:cs typeface="Quicksand"/>
              <a:sym typeface="Quicksand"/>
            </a:endParaRPr>
          </a:p>
          <a:p>
            <a:pPr indent="0" lvl="0" marL="457200" rtl="0" algn="l">
              <a:spcBef>
                <a:spcPts val="1000"/>
              </a:spcBef>
              <a:spcAft>
                <a:spcPts val="0"/>
              </a:spcAft>
              <a:buNone/>
            </a:pPr>
            <a:r>
              <a:t/>
            </a:r>
            <a:endParaRPr sz="1600">
              <a:latin typeface="Quicksand"/>
              <a:ea typeface="Quicksand"/>
              <a:cs typeface="Quicksand"/>
              <a:sym typeface="Quicksand"/>
            </a:endParaRPr>
          </a:p>
          <a:p>
            <a:pPr indent="0" lvl="0" marL="457200" rtl="0" algn="l">
              <a:spcBef>
                <a:spcPts val="1000"/>
              </a:spcBef>
              <a:spcAft>
                <a:spcPts val="0"/>
              </a:spcAft>
              <a:buNone/>
            </a:pPr>
            <a:r>
              <a:rPr lang="en" sz="1600">
                <a:latin typeface="Quicksand"/>
                <a:ea typeface="Quicksand"/>
                <a:cs typeface="Quicksand"/>
                <a:sym typeface="Quicksand"/>
              </a:rPr>
              <a:t>4. Find the value of6 x 53</a:t>
            </a:r>
            <a:endParaRPr sz="1600">
              <a:latin typeface="Quicksand"/>
              <a:ea typeface="Quicksand"/>
              <a:cs typeface="Quicksand"/>
              <a:sym typeface="Quicksand"/>
            </a:endParaRPr>
          </a:p>
          <a:p>
            <a:pPr indent="0" lvl="0" marL="457200" rtl="0" algn="l">
              <a:spcBef>
                <a:spcPts val="1000"/>
              </a:spcBef>
              <a:spcAft>
                <a:spcPts val="0"/>
              </a:spcAft>
              <a:buNone/>
            </a:pPr>
            <a:r>
              <a:t/>
            </a:r>
            <a:endParaRPr sz="1600">
              <a:latin typeface="Quicksand"/>
              <a:ea typeface="Quicksand"/>
              <a:cs typeface="Quicksand"/>
              <a:sym typeface="Quicksand"/>
            </a:endParaRPr>
          </a:p>
          <a:p>
            <a:pPr indent="0" lvl="0" marL="457200" rtl="0" algn="l">
              <a:spcBef>
                <a:spcPts val="1000"/>
              </a:spcBef>
              <a:spcAft>
                <a:spcPts val="0"/>
              </a:spcAft>
              <a:buNone/>
            </a:pPr>
            <a:r>
              <a:rPr lang="en" sz="1600">
                <a:latin typeface="Quicksand"/>
                <a:ea typeface="Quicksand"/>
                <a:cs typeface="Quicksand"/>
                <a:sym typeface="Quicksand"/>
              </a:rPr>
              <a:t>5. Draw a diagram to represent each multiplication expression. </a:t>
            </a:r>
            <a:endParaRPr sz="1600">
              <a:latin typeface="Quicksand"/>
              <a:ea typeface="Quicksand"/>
              <a:cs typeface="Quicksand"/>
              <a:sym typeface="Quicksand"/>
            </a:endParaRPr>
          </a:p>
          <a:p>
            <a:pPr indent="0" lvl="0" marL="457200" rtl="0" algn="l">
              <a:spcBef>
                <a:spcPts val="1000"/>
              </a:spcBef>
              <a:spcAft>
                <a:spcPts val="0"/>
              </a:spcAft>
              <a:buNone/>
            </a:pPr>
            <a:r>
              <a:rPr lang="en" sz="1600">
                <a:latin typeface="Quicksand"/>
                <a:ea typeface="Quicksand"/>
                <a:cs typeface="Quicksand"/>
                <a:sym typeface="Quicksand"/>
              </a:rPr>
              <a:t>    Then, find the value of each product. </a:t>
            </a:r>
            <a:endParaRPr sz="1600">
              <a:latin typeface="Quicksand"/>
              <a:ea typeface="Quicksand"/>
              <a:cs typeface="Quicksand"/>
              <a:sym typeface="Quicksand"/>
            </a:endParaRPr>
          </a:p>
          <a:p>
            <a:pPr indent="-330200" lvl="0" marL="1371600" rtl="0" algn="l">
              <a:spcBef>
                <a:spcPts val="1000"/>
              </a:spcBef>
              <a:spcAft>
                <a:spcPts val="0"/>
              </a:spcAft>
              <a:buSzPts val="1600"/>
              <a:buFont typeface="Quicksand"/>
              <a:buAutoNum type="alphaLcPeriod"/>
            </a:pPr>
            <a:r>
              <a:rPr lang="en" sz="1600">
                <a:latin typeface="Quicksand"/>
                <a:ea typeface="Quicksand"/>
                <a:cs typeface="Quicksand"/>
                <a:sym typeface="Quicksand"/>
              </a:rPr>
              <a:t>6 x 48</a:t>
            </a:r>
            <a:endParaRPr sz="1600">
              <a:latin typeface="Quicksand"/>
              <a:ea typeface="Quicksand"/>
              <a:cs typeface="Quicksand"/>
              <a:sym typeface="Quicksand"/>
            </a:endParaRPr>
          </a:p>
          <a:p>
            <a:pPr indent="-330200" lvl="0" marL="1371600" rtl="0" algn="l">
              <a:spcBef>
                <a:spcPts val="1000"/>
              </a:spcBef>
              <a:spcAft>
                <a:spcPts val="1000"/>
              </a:spcAft>
              <a:buSzPts val="1600"/>
              <a:buFont typeface="Quicksand"/>
              <a:buAutoNum type="alphaLcPeriod"/>
            </a:pPr>
            <a:r>
              <a:rPr lang="en" sz="1600">
                <a:latin typeface="Quicksand"/>
                <a:ea typeface="Quicksand"/>
                <a:cs typeface="Quicksand"/>
                <a:sym typeface="Quicksand"/>
              </a:rPr>
              <a:t>9 x 67</a:t>
            </a:r>
            <a:endParaRPr sz="1600">
              <a:latin typeface="Quicksand"/>
              <a:ea typeface="Quicksand"/>
              <a:cs typeface="Quicksand"/>
              <a:sym typeface="Quicksand"/>
            </a:endParaRPr>
          </a:p>
        </p:txBody>
      </p:sp>
      <p:pic>
        <p:nvPicPr>
          <p:cNvPr id="742" name="Google Shape;742;p90"/>
          <p:cNvPicPr preferRelativeResize="0"/>
          <p:nvPr/>
        </p:nvPicPr>
        <p:blipFill rotWithShape="1">
          <a:blip r:embed="rId3">
            <a:alphaModFix/>
          </a:blip>
          <a:srcRect b="0" l="7451" r="8634" t="0"/>
          <a:stretch/>
        </p:blipFill>
        <p:spPr>
          <a:xfrm rot="750945">
            <a:off x="6538550" y="1577575"/>
            <a:ext cx="1781199" cy="1192684"/>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pic>
        <p:nvPicPr>
          <p:cNvPr id="747" name="Google Shape;747;p91"/>
          <p:cNvPicPr preferRelativeResize="0"/>
          <p:nvPr/>
        </p:nvPicPr>
        <p:blipFill rotWithShape="1">
          <a:blip r:embed="rId3">
            <a:alphaModFix/>
          </a:blip>
          <a:srcRect b="0" l="21370" r="22481" t="0"/>
          <a:stretch/>
        </p:blipFill>
        <p:spPr>
          <a:xfrm>
            <a:off x="4431025" y="3321846"/>
            <a:ext cx="1068600" cy="1197004"/>
          </a:xfrm>
          <a:prstGeom prst="rect">
            <a:avLst/>
          </a:prstGeom>
          <a:noFill/>
          <a:ln>
            <a:noFill/>
          </a:ln>
        </p:spPr>
      </p:pic>
      <p:sp>
        <p:nvSpPr>
          <p:cNvPr id="748" name="Google Shape;748;p9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49" name="Google Shape;749;p91"/>
          <p:cNvSpPr txBox="1"/>
          <p:nvPr/>
        </p:nvSpPr>
        <p:spPr>
          <a:xfrm>
            <a:off x="229250" y="460275"/>
            <a:ext cx="77577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Today we used base-ten diagrams and rectangular diagrams to represent multiplication. We compared these representations and also used expressions to represent them.</a:t>
            </a:r>
            <a:endParaRPr sz="1600">
              <a:latin typeface="Covered By Your Grace"/>
              <a:ea typeface="Covered By Your Grace"/>
              <a:cs typeface="Covered By Your Grace"/>
              <a:sym typeface="Covered By Your Grace"/>
            </a:endParaRPr>
          </a:p>
        </p:txBody>
      </p:sp>
      <p:sp>
        <p:nvSpPr>
          <p:cNvPr id="750" name="Google Shape;750;p91"/>
          <p:cNvSpPr/>
          <p:nvPr/>
        </p:nvSpPr>
        <p:spPr>
          <a:xfrm flipH="1">
            <a:off x="946558" y="2549300"/>
            <a:ext cx="3052942" cy="16786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91"/>
          <p:cNvSpPr txBox="1"/>
          <p:nvPr/>
        </p:nvSpPr>
        <p:spPr>
          <a:xfrm>
            <a:off x="1149125" y="2754175"/>
            <a:ext cx="26478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could we use this rectangle to represent 8 x 79?</a:t>
            </a:r>
            <a:endParaRPr b="1" sz="1300">
              <a:latin typeface="Quicksand"/>
              <a:ea typeface="Quicksand"/>
              <a:cs typeface="Quicksand"/>
              <a:sym typeface="Quicksand"/>
            </a:endParaRPr>
          </a:p>
        </p:txBody>
      </p:sp>
      <p:pic>
        <p:nvPicPr>
          <p:cNvPr id="752" name="Google Shape;752;p91"/>
          <p:cNvPicPr preferRelativeResize="0"/>
          <p:nvPr/>
        </p:nvPicPr>
        <p:blipFill>
          <a:blip r:embed="rId4">
            <a:alphaModFix/>
          </a:blip>
          <a:stretch>
            <a:fillRect/>
          </a:stretch>
        </p:blipFill>
        <p:spPr>
          <a:xfrm>
            <a:off x="3641350" y="1718063"/>
            <a:ext cx="2647950" cy="561975"/>
          </a:xfrm>
          <a:prstGeom prst="rect">
            <a:avLst/>
          </a:prstGeom>
          <a:noFill/>
          <a:ln>
            <a:noFill/>
          </a:ln>
        </p:spPr>
      </p:pic>
      <p:sp>
        <p:nvSpPr>
          <p:cNvPr id="753" name="Google Shape;753;p91"/>
          <p:cNvSpPr txBox="1"/>
          <p:nvPr/>
        </p:nvSpPr>
        <p:spPr>
          <a:xfrm>
            <a:off x="2304875" y="1722575"/>
            <a:ext cx="14799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latin typeface="Love Ya Like A Sister"/>
                <a:ea typeface="Love Ya Like A Sister"/>
                <a:cs typeface="Love Ya Like A Sister"/>
                <a:sym typeface="Love Ya Like A Sister"/>
              </a:rPr>
              <a:t>8 x 79</a:t>
            </a:r>
            <a:endParaRPr sz="2500">
              <a:latin typeface="Love Ya Like A Sister"/>
              <a:ea typeface="Love Ya Like A Sister"/>
              <a:cs typeface="Love Ya Like A Sister"/>
              <a:sym typeface="Love Ya Like A Sister"/>
            </a:endParaRPr>
          </a:p>
        </p:txBody>
      </p:sp>
      <p:sp>
        <p:nvSpPr>
          <p:cNvPr id="754" name="Google Shape;754;p91"/>
          <p:cNvSpPr/>
          <p:nvPr/>
        </p:nvSpPr>
        <p:spPr>
          <a:xfrm>
            <a:off x="5720824" y="2259427"/>
            <a:ext cx="3423182" cy="19685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91"/>
          <p:cNvSpPr txBox="1"/>
          <p:nvPr/>
        </p:nvSpPr>
        <p:spPr>
          <a:xfrm>
            <a:off x="6027063" y="2549300"/>
            <a:ext cx="2810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expression could we write to represent the diagram?</a:t>
            </a:r>
            <a:endParaRPr b="1" sz="1300">
              <a:latin typeface="Quicksand"/>
              <a:ea typeface="Quicksand"/>
              <a:cs typeface="Quicksand"/>
              <a:sym typeface="Quicksand"/>
            </a:endParaRPr>
          </a:p>
          <a:p>
            <a:pPr indent="0" lvl="0" marL="0" rtl="0" algn="ctr">
              <a:spcBef>
                <a:spcPts val="0"/>
              </a:spcBef>
              <a:spcAft>
                <a:spcPts val="0"/>
              </a:spcAft>
              <a:buNone/>
            </a:pPr>
            <a:r>
              <a:t/>
            </a:r>
            <a:endParaRPr b="1" sz="1300">
              <a:latin typeface="Quicksand"/>
              <a:ea typeface="Quicksand"/>
              <a:cs typeface="Quicksand"/>
              <a:sym typeface="Quicksand"/>
            </a:endParaRPr>
          </a:p>
          <a:p>
            <a:pPr indent="0" lvl="0" marL="0" rtl="0" algn="ctr">
              <a:spcBef>
                <a:spcPts val="0"/>
              </a:spcBef>
              <a:spcAft>
                <a:spcPts val="0"/>
              </a:spcAft>
              <a:buNone/>
            </a:pPr>
            <a:r>
              <a:rPr b="1" lang="en" sz="1300">
                <a:latin typeface="Quicksand"/>
                <a:ea typeface="Quicksand"/>
                <a:cs typeface="Quicksand"/>
                <a:sym typeface="Quicksand"/>
              </a:rPr>
              <a:t>What is the value of the product</a:t>
            </a:r>
            <a:endParaRPr b="1" sz="1300">
              <a:latin typeface="Quicksand"/>
              <a:ea typeface="Quicksand"/>
              <a:cs typeface="Quicksand"/>
              <a:sym typeface="Quicksan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759" name="Shape 759"/>
        <p:cNvGrpSpPr/>
        <p:nvPr/>
      </p:nvGrpSpPr>
      <p:grpSpPr>
        <a:xfrm>
          <a:off x="0" y="0"/>
          <a:ext cx="0" cy="0"/>
          <a:chOff x="0" y="0"/>
          <a:chExt cx="0" cy="0"/>
        </a:xfrm>
      </p:grpSpPr>
      <p:sp>
        <p:nvSpPr>
          <p:cNvPr id="760" name="Google Shape;760;p9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Multiply Three- and Four-digit Numbers by One-digit Numbers</a:t>
            </a:r>
            <a:endParaRPr sz="4400">
              <a:latin typeface="Hepta Slab"/>
              <a:ea typeface="Hepta Slab"/>
              <a:cs typeface="Hepta Slab"/>
              <a:sym typeface="Hepta Slab"/>
            </a:endParaRPr>
          </a:p>
        </p:txBody>
      </p:sp>
      <p:sp>
        <p:nvSpPr>
          <p:cNvPr id="761" name="Google Shape;761;p92"/>
          <p:cNvSpPr txBox="1"/>
          <p:nvPr/>
        </p:nvSpPr>
        <p:spPr>
          <a:xfrm>
            <a:off x="1738100" y="2828450"/>
            <a:ext cx="6588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three- and four-digit numbers by one-digit numbers. </a:t>
            </a:r>
            <a:endParaRPr>
              <a:latin typeface="Quicksand"/>
              <a:ea typeface="Quicksand"/>
              <a:cs typeface="Quicksand"/>
              <a:sym typeface="Quicksand"/>
            </a:endParaRPr>
          </a:p>
        </p:txBody>
      </p:sp>
      <p:sp>
        <p:nvSpPr>
          <p:cNvPr id="762" name="Google Shape;762;p92"/>
          <p:cNvSpPr/>
          <p:nvPr/>
        </p:nvSpPr>
        <p:spPr>
          <a:xfrm>
            <a:off x="1350927" y="28284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9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4.NBT.B.5</a:t>
            </a:r>
            <a:endParaRPr sz="1100">
              <a:latin typeface="Quicksand"/>
              <a:ea typeface="Quicksand"/>
              <a:cs typeface="Quicksand"/>
              <a:sym typeface="Quicksand"/>
            </a:endParaRPr>
          </a:p>
        </p:txBody>
      </p:sp>
      <p:sp>
        <p:nvSpPr>
          <p:cNvPr id="764" name="Google Shape;764;p9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93"/>
          <p:cNvSpPr/>
          <p:nvPr/>
        </p:nvSpPr>
        <p:spPr>
          <a:xfrm>
            <a:off x="669250" y="1552925"/>
            <a:ext cx="2405700" cy="11130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93"/>
          <p:cNvSpPr txBox="1"/>
          <p:nvPr>
            <p:ph type="ctrTitle"/>
          </p:nvPr>
        </p:nvSpPr>
        <p:spPr>
          <a:xfrm>
            <a:off x="411450" y="4706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Estimation Exploration: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Mysterious Area</a:t>
            </a:r>
            <a:endParaRPr b="0" sz="2800">
              <a:solidFill>
                <a:srgbClr val="595959"/>
              </a:solidFill>
              <a:latin typeface="Hepta Slab"/>
              <a:ea typeface="Hepta Slab"/>
              <a:cs typeface="Hepta Slab"/>
              <a:sym typeface="Hepta Slab"/>
            </a:endParaRPr>
          </a:p>
        </p:txBody>
      </p:sp>
      <p:sp>
        <p:nvSpPr>
          <p:cNvPr id="771" name="Google Shape;771;p9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72" name="Google Shape;772;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73" name="Google Shape;773;p93"/>
          <p:cNvSpPr txBox="1"/>
          <p:nvPr/>
        </p:nvSpPr>
        <p:spPr>
          <a:xfrm>
            <a:off x="776950" y="1678600"/>
            <a:ext cx="2154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What is the area of the rectangle? </a:t>
            </a:r>
            <a:endParaRPr sz="2000">
              <a:latin typeface="Covered By Your Grace"/>
              <a:ea typeface="Covered By Your Grace"/>
              <a:cs typeface="Covered By Your Grace"/>
              <a:sym typeface="Covered By Your Grace"/>
            </a:endParaRPr>
          </a:p>
        </p:txBody>
      </p:sp>
      <p:sp>
        <p:nvSpPr>
          <p:cNvPr id="774" name="Google Shape;774;p93"/>
          <p:cNvSpPr/>
          <p:nvPr/>
        </p:nvSpPr>
        <p:spPr>
          <a:xfrm>
            <a:off x="5247025" y="1552925"/>
            <a:ext cx="2405700" cy="11130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93"/>
          <p:cNvSpPr txBox="1"/>
          <p:nvPr/>
        </p:nvSpPr>
        <p:spPr>
          <a:xfrm>
            <a:off x="5354725" y="1678600"/>
            <a:ext cx="2154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Record an estimate that is: </a:t>
            </a:r>
            <a:endParaRPr sz="2000">
              <a:latin typeface="Covered By Your Grace"/>
              <a:ea typeface="Covered By Your Grace"/>
              <a:cs typeface="Covered By Your Grace"/>
              <a:sym typeface="Covered By Your Grace"/>
            </a:endParaRPr>
          </a:p>
        </p:txBody>
      </p:sp>
      <p:graphicFrame>
        <p:nvGraphicFramePr>
          <p:cNvPr id="776" name="Google Shape;776;p93"/>
          <p:cNvGraphicFramePr/>
          <p:nvPr/>
        </p:nvGraphicFramePr>
        <p:xfrm>
          <a:off x="4875700" y="2980675"/>
          <a:ext cx="3000000" cy="3000000"/>
        </p:xfrm>
        <a:graphic>
          <a:graphicData uri="http://schemas.openxmlformats.org/drawingml/2006/table">
            <a:tbl>
              <a:tblPr>
                <a:noFill/>
                <a:tableStyleId>{928D9642-4552-4902-A841-FF0E073434C7}</a:tableStyleId>
              </a:tblPr>
              <a:tblGrid>
                <a:gridCol w="1129200"/>
                <a:gridCol w="1281800"/>
                <a:gridCol w="976600"/>
              </a:tblGrid>
              <a:tr h="381000">
                <a:tc>
                  <a:txBody>
                    <a:bodyPr/>
                    <a:lstStyle/>
                    <a:p>
                      <a:pPr indent="0" lvl="0" marL="0" rtl="0" algn="ctr">
                        <a:spcBef>
                          <a:spcPts val="0"/>
                        </a:spcBef>
                        <a:spcAft>
                          <a:spcPts val="0"/>
                        </a:spcAft>
                        <a:buNone/>
                      </a:pPr>
                      <a:r>
                        <a:rPr b="1" lang="en">
                          <a:latin typeface="Quicksand"/>
                          <a:ea typeface="Quicksand"/>
                          <a:cs typeface="Quicksand"/>
                          <a:sym typeface="Quicksand"/>
                        </a:rPr>
                        <a:t>Too low</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About right</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Too high</a:t>
                      </a:r>
                      <a:endParaRPr b="1">
                        <a:latin typeface="Quicksand"/>
                        <a:ea typeface="Quicksand"/>
                        <a:cs typeface="Quicksand"/>
                        <a:sym typeface="Quicksand"/>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777" name="Google Shape;777;p93"/>
          <p:cNvPicPr preferRelativeResize="0"/>
          <p:nvPr/>
        </p:nvPicPr>
        <p:blipFill>
          <a:blip r:embed="rId3">
            <a:alphaModFix/>
          </a:blip>
          <a:stretch>
            <a:fillRect/>
          </a:stretch>
        </p:blipFill>
        <p:spPr>
          <a:xfrm>
            <a:off x="776950" y="2880960"/>
            <a:ext cx="2916485" cy="108081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94"/>
          <p:cNvSpPr txBox="1"/>
          <p:nvPr>
            <p:ph type="ctrTitle"/>
          </p:nvPr>
        </p:nvSpPr>
        <p:spPr>
          <a:xfrm>
            <a:off x="413500"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Larger Numbers to Multiply</a:t>
            </a:r>
            <a:endParaRPr b="0" sz="3000">
              <a:solidFill>
                <a:srgbClr val="595959"/>
              </a:solidFill>
              <a:latin typeface="Hepta Slab"/>
              <a:ea typeface="Hepta Slab"/>
              <a:cs typeface="Hepta Slab"/>
              <a:sym typeface="Hepta Slab"/>
            </a:endParaRPr>
          </a:p>
        </p:txBody>
      </p:sp>
      <p:sp>
        <p:nvSpPr>
          <p:cNvPr id="783" name="Google Shape;783;p9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84" name="Google Shape;784;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85" name="Google Shape;785;p94"/>
          <p:cNvSpPr txBox="1"/>
          <p:nvPr/>
        </p:nvSpPr>
        <p:spPr>
          <a:xfrm>
            <a:off x="542350" y="1078650"/>
            <a:ext cx="37974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Clare drew this diagram.</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What multiplication expression can be represented by the diagram?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Find the value of the expression.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Show your reasoning. </a:t>
            </a:r>
            <a:endParaRPr>
              <a:latin typeface="Quicksand"/>
              <a:ea typeface="Quicksand"/>
              <a:cs typeface="Quicksand"/>
              <a:sym typeface="Quicksand"/>
            </a:endParaRPr>
          </a:p>
        </p:txBody>
      </p:sp>
      <p:sp>
        <p:nvSpPr>
          <p:cNvPr id="786" name="Google Shape;786;p94"/>
          <p:cNvSpPr txBox="1"/>
          <p:nvPr/>
        </p:nvSpPr>
        <p:spPr>
          <a:xfrm>
            <a:off x="4221950" y="1033750"/>
            <a:ext cx="4543500" cy="4058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Consider the expression 6 x 252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a. Draw a diagram to represent the expression.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b. Find the value of the expression. Show your reasoning.</a:t>
            </a:r>
            <a:endParaRPr>
              <a:latin typeface="Quicksand"/>
              <a:ea typeface="Quicksand"/>
              <a:cs typeface="Quicksand"/>
              <a:sym typeface="Quicksand"/>
            </a:endParaRPr>
          </a:p>
          <a:p>
            <a:pPr indent="0" lvl="0" marL="0" rtl="0" algn="l">
              <a:spcBef>
                <a:spcPts val="1000"/>
              </a:spcBef>
              <a:spcAft>
                <a:spcPts val="0"/>
              </a:spcAft>
              <a:buClr>
                <a:schemeClr val="dk1"/>
              </a:buClr>
              <a:buSzPts val="1100"/>
              <a:buFont typeface="Arial"/>
              <a:buNone/>
            </a:pPr>
            <a:r>
              <a:rPr lang="en">
                <a:solidFill>
                  <a:schemeClr val="dk1"/>
                </a:solidFill>
                <a:latin typeface="Quicksand"/>
                <a:ea typeface="Quicksand"/>
                <a:cs typeface="Quicksand"/>
                <a:sym typeface="Quicksand"/>
              </a:rPr>
              <a:t>3. Lin drew a diagram to represent 3 x 2,135.</a:t>
            </a:r>
            <a:endParaRPr>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a:solidFill>
                <a:schemeClr val="dk1"/>
              </a:solidFill>
              <a:latin typeface="Quicksand"/>
              <a:ea typeface="Quicksand"/>
              <a:cs typeface="Quicksand"/>
              <a:sym typeface="Quicksand"/>
            </a:endParaRPr>
          </a:p>
          <a:p>
            <a:pPr indent="0" lvl="0" marL="457200" rtl="0" algn="l">
              <a:spcBef>
                <a:spcPts val="0"/>
              </a:spcBef>
              <a:spcAft>
                <a:spcPts val="0"/>
              </a:spcAft>
              <a:buNone/>
            </a:pPr>
            <a:r>
              <a:rPr lang="en">
                <a:solidFill>
                  <a:schemeClr val="dk1"/>
                </a:solidFill>
                <a:latin typeface="Quicksand"/>
                <a:ea typeface="Quicksand"/>
                <a:cs typeface="Quicksand"/>
                <a:sym typeface="Quicksand"/>
              </a:rPr>
              <a:t>a. Complete Lin’s diagram. </a:t>
            </a:r>
            <a:endParaRPr>
              <a:solidFill>
                <a:schemeClr val="dk1"/>
              </a:solidFill>
              <a:latin typeface="Quicksand"/>
              <a:ea typeface="Quicksand"/>
              <a:cs typeface="Quicksand"/>
              <a:sym typeface="Quicksand"/>
            </a:endParaRPr>
          </a:p>
          <a:p>
            <a:pPr indent="0" lvl="0" marL="457200" rtl="0" algn="l">
              <a:spcBef>
                <a:spcPts val="1000"/>
              </a:spcBef>
              <a:spcAft>
                <a:spcPts val="0"/>
              </a:spcAft>
              <a:buNone/>
            </a:pPr>
            <a:r>
              <a:rPr lang="en">
                <a:solidFill>
                  <a:schemeClr val="dk1"/>
                </a:solidFill>
                <a:latin typeface="Quicksand"/>
                <a:ea typeface="Quicksand"/>
                <a:cs typeface="Quicksand"/>
                <a:sym typeface="Quicksand"/>
              </a:rPr>
              <a:t>b. Write an expression to represent the value of each part of the diagram. </a:t>
            </a:r>
            <a:endParaRPr>
              <a:solidFill>
                <a:schemeClr val="dk1"/>
              </a:solidFill>
              <a:latin typeface="Quicksand"/>
              <a:ea typeface="Quicksand"/>
              <a:cs typeface="Quicksand"/>
              <a:sym typeface="Quicksand"/>
            </a:endParaRPr>
          </a:p>
          <a:p>
            <a:pPr indent="0" lvl="0" marL="457200" rtl="0" algn="l">
              <a:spcBef>
                <a:spcPts val="1000"/>
              </a:spcBef>
              <a:spcAft>
                <a:spcPts val="0"/>
              </a:spcAft>
              <a:buClr>
                <a:schemeClr val="dk1"/>
              </a:buClr>
              <a:buSzPts val="1100"/>
              <a:buFont typeface="Arial"/>
              <a:buNone/>
            </a:pPr>
            <a:r>
              <a:rPr lang="en">
                <a:solidFill>
                  <a:schemeClr val="dk1"/>
                </a:solidFill>
                <a:latin typeface="Quicksand"/>
                <a:ea typeface="Quicksand"/>
                <a:cs typeface="Quicksand"/>
                <a:sym typeface="Quicksand"/>
              </a:rPr>
              <a:t>c. Find the value of . Show your reasoning.</a:t>
            </a:r>
            <a:endParaRPr>
              <a:solidFill>
                <a:schemeClr val="dk1"/>
              </a:solidFill>
              <a:latin typeface="Quicksand"/>
              <a:ea typeface="Quicksand"/>
              <a:cs typeface="Quicksand"/>
              <a:sym typeface="Quicksand"/>
            </a:endParaRPr>
          </a:p>
          <a:p>
            <a:pPr indent="0" lvl="0" marL="0" rtl="0" algn="l">
              <a:spcBef>
                <a:spcPts val="1000"/>
              </a:spcBef>
              <a:spcAft>
                <a:spcPts val="1000"/>
              </a:spcAft>
              <a:buNone/>
            </a:pPr>
            <a:r>
              <a:t/>
            </a:r>
            <a:endParaRPr>
              <a:latin typeface="Quicksand"/>
              <a:ea typeface="Quicksand"/>
              <a:cs typeface="Quicksand"/>
              <a:sym typeface="Quicksand"/>
            </a:endParaRPr>
          </a:p>
        </p:txBody>
      </p:sp>
      <p:pic>
        <p:nvPicPr>
          <p:cNvPr id="787" name="Google Shape;787;p94"/>
          <p:cNvPicPr preferRelativeResize="0"/>
          <p:nvPr/>
        </p:nvPicPr>
        <p:blipFill>
          <a:blip r:embed="rId3">
            <a:alphaModFix/>
          </a:blip>
          <a:stretch>
            <a:fillRect/>
          </a:stretch>
        </p:blipFill>
        <p:spPr>
          <a:xfrm>
            <a:off x="914250" y="1603050"/>
            <a:ext cx="1911971" cy="639775"/>
          </a:xfrm>
          <a:prstGeom prst="rect">
            <a:avLst/>
          </a:prstGeom>
          <a:noFill/>
          <a:ln cap="flat" cmpd="sng" w="19050">
            <a:solidFill>
              <a:schemeClr val="dk2"/>
            </a:solidFill>
            <a:prstDash val="solid"/>
            <a:round/>
            <a:headEnd len="sm" w="sm" type="none"/>
            <a:tailEnd len="sm" w="sm" type="none"/>
          </a:ln>
        </p:spPr>
      </p:pic>
      <p:pic>
        <p:nvPicPr>
          <p:cNvPr id="788" name="Google Shape;788;p94"/>
          <p:cNvPicPr preferRelativeResize="0"/>
          <p:nvPr/>
        </p:nvPicPr>
        <p:blipFill>
          <a:blip r:embed="rId4">
            <a:alphaModFix/>
          </a:blip>
          <a:stretch>
            <a:fillRect/>
          </a:stretch>
        </p:blipFill>
        <p:spPr>
          <a:xfrm>
            <a:off x="4845850" y="2652750"/>
            <a:ext cx="2526500" cy="524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95"/>
          <p:cNvSpPr txBox="1"/>
          <p:nvPr>
            <p:ph type="ctrTitle"/>
          </p:nvPr>
        </p:nvSpPr>
        <p:spPr>
          <a:xfrm>
            <a:off x="584925" y="22075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Jada’s Errors</a:t>
            </a:r>
            <a:endParaRPr b="0" sz="3000">
              <a:solidFill>
                <a:srgbClr val="595959"/>
              </a:solidFill>
              <a:latin typeface="Hepta Slab"/>
              <a:ea typeface="Hepta Slab"/>
              <a:cs typeface="Hepta Slab"/>
              <a:sym typeface="Hepta Slab"/>
            </a:endParaRPr>
          </a:p>
        </p:txBody>
      </p:sp>
      <p:sp>
        <p:nvSpPr>
          <p:cNvPr id="794" name="Google Shape;794;p9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95" name="Google Shape;795;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96" name="Google Shape;796;p95"/>
          <p:cNvSpPr txBox="1"/>
          <p:nvPr/>
        </p:nvSpPr>
        <p:spPr>
          <a:xfrm>
            <a:off x="522675" y="1414800"/>
            <a:ext cx="4063500" cy="285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1. Jada used a diagram to multiply and made a few errors.</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Explain the errors Jada made.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b. Find the value of . Show your reasoning. </a:t>
            </a:r>
            <a:endParaRPr sz="1500">
              <a:latin typeface="Quicksand"/>
              <a:ea typeface="Quicksand"/>
              <a:cs typeface="Quicksand"/>
              <a:sym typeface="Quicksand"/>
            </a:endParaRPr>
          </a:p>
        </p:txBody>
      </p:sp>
      <p:sp>
        <p:nvSpPr>
          <p:cNvPr id="797" name="Google Shape;797;p95"/>
          <p:cNvSpPr txBox="1"/>
          <p:nvPr/>
        </p:nvSpPr>
        <p:spPr>
          <a:xfrm>
            <a:off x="4876900" y="2056200"/>
            <a:ext cx="40635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2. Find the value of 5 x 699 .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    Show your reasoning.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3. Find the value of 8 x 4,973 .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   Show your reasoning.</a:t>
            </a:r>
            <a:endParaRPr sz="1500">
              <a:latin typeface="Quicksand"/>
              <a:ea typeface="Quicksand"/>
              <a:cs typeface="Quicksand"/>
              <a:sym typeface="Quicksand"/>
            </a:endParaRPr>
          </a:p>
        </p:txBody>
      </p:sp>
      <p:pic>
        <p:nvPicPr>
          <p:cNvPr id="798" name="Google Shape;798;p95"/>
          <p:cNvPicPr preferRelativeResize="0"/>
          <p:nvPr/>
        </p:nvPicPr>
        <p:blipFill>
          <a:blip r:embed="rId3">
            <a:alphaModFix/>
          </a:blip>
          <a:stretch>
            <a:fillRect/>
          </a:stretch>
        </p:blipFill>
        <p:spPr>
          <a:xfrm>
            <a:off x="752475" y="2217138"/>
            <a:ext cx="3137300" cy="709225"/>
          </a:xfrm>
          <a:prstGeom prst="rect">
            <a:avLst/>
          </a:prstGeom>
          <a:noFill/>
          <a:ln cap="flat" cmpd="sng" w="19050">
            <a:solidFill>
              <a:schemeClr val="dk2"/>
            </a:solidFill>
            <a:prstDash val="solid"/>
            <a:round/>
            <a:headEnd len="sm" w="sm" type="none"/>
            <a:tailEnd len="sm" w="sm" type="none"/>
          </a:ln>
        </p:spPr>
      </p:pic>
      <p:pic>
        <p:nvPicPr>
          <p:cNvPr id="799" name="Google Shape;799;p95"/>
          <p:cNvPicPr preferRelativeResize="0"/>
          <p:nvPr/>
        </p:nvPicPr>
        <p:blipFill>
          <a:blip r:embed="rId4">
            <a:alphaModFix/>
          </a:blip>
          <a:stretch>
            <a:fillRect/>
          </a:stretch>
        </p:blipFill>
        <p:spPr>
          <a:xfrm>
            <a:off x="1582350" y="487250"/>
            <a:ext cx="1108114" cy="841500"/>
          </a:xfrm>
          <a:prstGeom prst="rect">
            <a:avLst/>
          </a:prstGeom>
          <a:noFill/>
          <a:ln cap="flat" cmpd="sng" w="19050">
            <a:solidFill>
              <a:schemeClr val="dk2"/>
            </a:solidFill>
            <a:prstDash val="solid"/>
            <a:round/>
            <a:headEnd len="sm" w="sm" type="none"/>
            <a:tailEnd len="sm" w="sm" type="none"/>
          </a:ln>
        </p:spPr>
      </p:pic>
      <p:pic>
        <p:nvPicPr>
          <p:cNvPr id="800" name="Google Shape;800;p95"/>
          <p:cNvPicPr preferRelativeResize="0"/>
          <p:nvPr/>
        </p:nvPicPr>
        <p:blipFill>
          <a:blip r:embed="rId4">
            <a:alphaModFix/>
          </a:blip>
          <a:stretch>
            <a:fillRect/>
          </a:stretch>
        </p:blipFill>
        <p:spPr>
          <a:xfrm>
            <a:off x="6207163" y="487250"/>
            <a:ext cx="1108114"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9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06" name="Google Shape;806;p96"/>
          <p:cNvSpPr txBox="1"/>
          <p:nvPr/>
        </p:nvSpPr>
        <p:spPr>
          <a:xfrm>
            <a:off x="321475" y="462000"/>
            <a:ext cx="76725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Covered By Your Grace"/>
                <a:ea typeface="Covered By Your Grace"/>
                <a:cs typeface="Covered By Your Grace"/>
                <a:sym typeface="Covered By Your Grace"/>
              </a:rPr>
              <a:t>Today we used rectangular diagrams to multiply three- and four-digit numbers by one-digit numbers. </a:t>
            </a:r>
            <a:endParaRPr sz="2600">
              <a:latin typeface="Covered By Your Grace"/>
              <a:ea typeface="Covered By Your Grace"/>
              <a:cs typeface="Covered By Your Grace"/>
              <a:sym typeface="Covered By Your Grace"/>
            </a:endParaRPr>
          </a:p>
        </p:txBody>
      </p:sp>
      <p:sp>
        <p:nvSpPr>
          <p:cNvPr id="807" name="Google Shape;807;p96"/>
          <p:cNvSpPr/>
          <p:nvPr/>
        </p:nvSpPr>
        <p:spPr>
          <a:xfrm flipH="1">
            <a:off x="1066838" y="3182838"/>
            <a:ext cx="2984862" cy="114228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96"/>
          <p:cNvSpPr txBox="1"/>
          <p:nvPr/>
        </p:nvSpPr>
        <p:spPr>
          <a:xfrm>
            <a:off x="1457456" y="3396070"/>
            <a:ext cx="2203500" cy="41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are the representations alike and how are they different?</a:t>
            </a:r>
            <a:endParaRPr b="1" sz="1100">
              <a:latin typeface="Quicksand"/>
              <a:ea typeface="Quicksand"/>
              <a:cs typeface="Quicksand"/>
              <a:sym typeface="Quicksand"/>
            </a:endParaRPr>
          </a:p>
        </p:txBody>
      </p:sp>
      <p:sp>
        <p:nvSpPr>
          <p:cNvPr id="809" name="Google Shape;809;p96"/>
          <p:cNvSpPr/>
          <p:nvPr/>
        </p:nvSpPr>
        <p:spPr>
          <a:xfrm>
            <a:off x="5802450" y="3269025"/>
            <a:ext cx="2874070" cy="114228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96"/>
          <p:cNvSpPr txBox="1"/>
          <p:nvPr/>
        </p:nvSpPr>
        <p:spPr>
          <a:xfrm flipH="1">
            <a:off x="6026219" y="3445586"/>
            <a:ext cx="2426700" cy="6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would you find the value of 7 x 2,039 ?</a:t>
            </a:r>
            <a:endParaRPr b="1" sz="1100">
              <a:latin typeface="Quicksand"/>
              <a:ea typeface="Quicksand"/>
              <a:cs typeface="Quicksand"/>
              <a:sym typeface="Quicksand"/>
            </a:endParaRPr>
          </a:p>
        </p:txBody>
      </p:sp>
      <p:pic>
        <p:nvPicPr>
          <p:cNvPr id="811" name="Google Shape;811;p96"/>
          <p:cNvPicPr preferRelativeResize="0"/>
          <p:nvPr/>
        </p:nvPicPr>
        <p:blipFill rotWithShape="1">
          <a:blip r:embed="rId3">
            <a:alphaModFix/>
          </a:blip>
          <a:srcRect b="0" l="21370" r="22481" t="0"/>
          <a:stretch/>
        </p:blipFill>
        <p:spPr>
          <a:xfrm>
            <a:off x="4327257" y="3445575"/>
            <a:ext cx="1068600" cy="1196974"/>
          </a:xfrm>
          <a:prstGeom prst="rect">
            <a:avLst/>
          </a:prstGeom>
          <a:noFill/>
          <a:ln>
            <a:noFill/>
          </a:ln>
        </p:spPr>
      </p:pic>
      <p:pic>
        <p:nvPicPr>
          <p:cNvPr id="812" name="Google Shape;812;p96"/>
          <p:cNvPicPr preferRelativeResize="0"/>
          <p:nvPr/>
        </p:nvPicPr>
        <p:blipFill>
          <a:blip r:embed="rId4">
            <a:alphaModFix/>
          </a:blip>
          <a:stretch>
            <a:fillRect/>
          </a:stretch>
        </p:blipFill>
        <p:spPr>
          <a:xfrm>
            <a:off x="1832375" y="1954674"/>
            <a:ext cx="2726772" cy="421700"/>
          </a:xfrm>
          <a:prstGeom prst="rect">
            <a:avLst/>
          </a:prstGeom>
          <a:noFill/>
          <a:ln cap="flat" cmpd="sng" w="19050">
            <a:solidFill>
              <a:schemeClr val="dk2"/>
            </a:solidFill>
            <a:prstDash val="solid"/>
            <a:round/>
            <a:headEnd len="sm" w="sm" type="none"/>
            <a:tailEnd len="sm" w="sm" type="none"/>
          </a:ln>
        </p:spPr>
      </p:pic>
      <p:pic>
        <p:nvPicPr>
          <p:cNvPr id="813" name="Google Shape;813;p96"/>
          <p:cNvPicPr preferRelativeResize="0"/>
          <p:nvPr/>
        </p:nvPicPr>
        <p:blipFill>
          <a:blip r:embed="rId5">
            <a:alphaModFix/>
          </a:blip>
          <a:stretch>
            <a:fillRect/>
          </a:stretch>
        </p:blipFill>
        <p:spPr>
          <a:xfrm>
            <a:off x="5294700" y="1570733"/>
            <a:ext cx="2239898" cy="1389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17" name="Shape 817"/>
        <p:cNvGrpSpPr/>
        <p:nvPr/>
      </p:nvGrpSpPr>
      <p:grpSpPr>
        <a:xfrm>
          <a:off x="0" y="0"/>
          <a:ext cx="0" cy="0"/>
          <a:chOff x="0" y="0"/>
          <a:chExt cx="0" cy="0"/>
        </a:xfrm>
      </p:grpSpPr>
      <p:sp>
        <p:nvSpPr>
          <p:cNvPr id="818" name="Google Shape;818;p97"/>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Multiply 2 Two-digit Numbers</a:t>
            </a:r>
            <a:endParaRPr sz="4400">
              <a:latin typeface="Hepta Slab"/>
              <a:ea typeface="Hepta Slab"/>
              <a:cs typeface="Hepta Slab"/>
              <a:sym typeface="Hepta Slab"/>
            </a:endParaRPr>
          </a:p>
        </p:txBody>
      </p:sp>
      <p:sp>
        <p:nvSpPr>
          <p:cNvPr id="819" name="Google Shape;819;p97"/>
          <p:cNvSpPr txBox="1"/>
          <p:nvPr/>
        </p:nvSpPr>
        <p:spPr>
          <a:xfrm>
            <a:off x="3584250" y="2828463"/>
            <a:ext cx="5716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multiply 2 two-digit numbers.</a:t>
            </a:r>
            <a:endParaRPr>
              <a:latin typeface="Quicksand"/>
              <a:ea typeface="Quicksand"/>
              <a:cs typeface="Quicksand"/>
              <a:sym typeface="Quicksand"/>
            </a:endParaRPr>
          </a:p>
        </p:txBody>
      </p:sp>
      <p:sp>
        <p:nvSpPr>
          <p:cNvPr id="820" name="Google Shape;820;p97"/>
          <p:cNvSpPr/>
          <p:nvPr/>
        </p:nvSpPr>
        <p:spPr>
          <a:xfrm>
            <a:off x="2994677" y="28284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9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4.NBT.B.4, 4.NBT.B.5</a:t>
            </a:r>
            <a:endParaRPr sz="1100">
              <a:latin typeface="Quicksand"/>
              <a:ea typeface="Quicksand"/>
              <a:cs typeface="Quicksand"/>
              <a:sym typeface="Quicksand"/>
            </a:endParaRPr>
          </a:p>
        </p:txBody>
      </p:sp>
      <p:sp>
        <p:nvSpPr>
          <p:cNvPr id="822" name="Google Shape;822;p9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98"/>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Extra Groups</a:t>
            </a:r>
            <a:endParaRPr b="0" sz="3000">
              <a:solidFill>
                <a:srgbClr val="595959"/>
              </a:solidFill>
              <a:latin typeface="Hepta Slab"/>
              <a:ea typeface="Hepta Slab"/>
              <a:cs typeface="Hepta Slab"/>
              <a:sym typeface="Hepta Slab"/>
            </a:endParaRPr>
          </a:p>
        </p:txBody>
      </p:sp>
      <p:sp>
        <p:nvSpPr>
          <p:cNvPr id="828" name="Google Shape;828;p9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29" name="Google Shape;829;p98"/>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98"/>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831" name="Google Shape;831;p98"/>
          <p:cNvPicPr preferRelativeResize="0"/>
          <p:nvPr/>
        </p:nvPicPr>
        <p:blipFill>
          <a:blip r:embed="rId3">
            <a:alphaModFix/>
          </a:blip>
          <a:stretch>
            <a:fillRect/>
          </a:stretch>
        </p:blipFill>
        <p:spPr>
          <a:xfrm>
            <a:off x="3242458" y="2384871"/>
            <a:ext cx="3400425" cy="107632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99"/>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Extra Groups</a:t>
            </a:r>
            <a:endParaRPr b="0" sz="3000">
              <a:solidFill>
                <a:srgbClr val="595959"/>
              </a:solidFill>
              <a:latin typeface="Hepta Slab"/>
              <a:ea typeface="Hepta Slab"/>
              <a:cs typeface="Hepta Slab"/>
              <a:sym typeface="Hepta Slab"/>
            </a:endParaRPr>
          </a:p>
        </p:txBody>
      </p:sp>
      <p:sp>
        <p:nvSpPr>
          <p:cNvPr id="837" name="Google Shape;837;p9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38" name="Google Shape;838;p99"/>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99"/>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840" name="Google Shape;840;p99"/>
          <p:cNvPicPr preferRelativeResize="0"/>
          <p:nvPr/>
        </p:nvPicPr>
        <p:blipFill>
          <a:blip r:embed="rId3">
            <a:alphaModFix/>
          </a:blip>
          <a:stretch>
            <a:fillRect/>
          </a:stretch>
        </p:blipFill>
        <p:spPr>
          <a:xfrm>
            <a:off x="3106333" y="2417021"/>
            <a:ext cx="3524250" cy="11239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100"/>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Extra Groups</a:t>
            </a:r>
            <a:endParaRPr b="0" sz="3000">
              <a:solidFill>
                <a:srgbClr val="595959"/>
              </a:solidFill>
              <a:latin typeface="Hepta Slab"/>
              <a:ea typeface="Hepta Slab"/>
              <a:cs typeface="Hepta Slab"/>
              <a:sym typeface="Hepta Slab"/>
            </a:endParaRPr>
          </a:p>
        </p:txBody>
      </p:sp>
      <p:sp>
        <p:nvSpPr>
          <p:cNvPr id="846" name="Google Shape;846;p10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47" name="Google Shape;847;p100"/>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100"/>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849" name="Google Shape;849;p100"/>
          <p:cNvPicPr preferRelativeResize="0"/>
          <p:nvPr/>
        </p:nvPicPr>
        <p:blipFill>
          <a:blip r:embed="rId3">
            <a:alphaModFix/>
          </a:blip>
          <a:stretch>
            <a:fillRect/>
          </a:stretch>
        </p:blipFill>
        <p:spPr>
          <a:xfrm>
            <a:off x="3352758" y="2384871"/>
            <a:ext cx="3362325" cy="120967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101"/>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Extra Groups</a:t>
            </a:r>
            <a:endParaRPr b="0" sz="3000">
              <a:solidFill>
                <a:srgbClr val="595959"/>
              </a:solidFill>
              <a:latin typeface="Hepta Slab"/>
              <a:ea typeface="Hepta Slab"/>
              <a:cs typeface="Hepta Slab"/>
              <a:sym typeface="Hepta Slab"/>
            </a:endParaRPr>
          </a:p>
        </p:txBody>
      </p:sp>
      <p:sp>
        <p:nvSpPr>
          <p:cNvPr id="855" name="Google Shape;855;p10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56" name="Google Shape;856;p101"/>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101"/>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858" name="Google Shape;858;p101"/>
          <p:cNvPicPr preferRelativeResize="0"/>
          <p:nvPr/>
        </p:nvPicPr>
        <p:blipFill>
          <a:blip r:embed="rId3">
            <a:alphaModFix/>
          </a:blip>
          <a:stretch>
            <a:fillRect/>
          </a:stretch>
        </p:blipFill>
        <p:spPr>
          <a:xfrm>
            <a:off x="3117033" y="2513471"/>
            <a:ext cx="3362325" cy="12096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102"/>
          <p:cNvSpPr txBox="1"/>
          <p:nvPr/>
        </p:nvSpPr>
        <p:spPr>
          <a:xfrm>
            <a:off x="288950" y="298825"/>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Two by Two</a:t>
            </a:r>
            <a:endParaRPr sz="2900">
              <a:solidFill>
                <a:srgbClr val="595959"/>
              </a:solidFill>
              <a:latin typeface="Hepta Slab"/>
              <a:ea typeface="Hepta Slab"/>
              <a:cs typeface="Hepta Slab"/>
              <a:sym typeface="Hepta Slab"/>
            </a:endParaRPr>
          </a:p>
        </p:txBody>
      </p:sp>
      <p:sp>
        <p:nvSpPr>
          <p:cNvPr id="864" name="Google Shape;864;p1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65" name="Google Shape;865;p102"/>
          <p:cNvSpPr txBox="1"/>
          <p:nvPr/>
        </p:nvSpPr>
        <p:spPr>
          <a:xfrm>
            <a:off x="481900" y="1013675"/>
            <a:ext cx="40563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434343"/>
                </a:solidFill>
                <a:latin typeface="Quicksand"/>
                <a:ea typeface="Quicksand"/>
                <a:cs typeface="Quicksand"/>
                <a:sym typeface="Quicksand"/>
              </a:rPr>
              <a:t>1. For each diagram, write a multiplication expression that the diagram can represent. Then, find the value of the expression. Use equations to show your reasoning. </a:t>
            </a:r>
            <a:endParaRPr sz="1200">
              <a:solidFill>
                <a:srgbClr val="434343"/>
              </a:solidFill>
              <a:latin typeface="Quicksand"/>
              <a:ea typeface="Quicksand"/>
              <a:cs typeface="Quicksand"/>
              <a:sym typeface="Quicksand"/>
            </a:endParaRPr>
          </a:p>
        </p:txBody>
      </p:sp>
      <p:sp>
        <p:nvSpPr>
          <p:cNvPr id="866" name="Google Shape;866;p102"/>
          <p:cNvSpPr txBox="1"/>
          <p:nvPr/>
        </p:nvSpPr>
        <p:spPr>
          <a:xfrm>
            <a:off x="4484625" y="1793300"/>
            <a:ext cx="4254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Quicksand"/>
                <a:ea typeface="Quicksand"/>
                <a:cs typeface="Quicksand"/>
                <a:sym typeface="Quicksand"/>
              </a:rPr>
              <a:t>2. How are the diagrams alike? How are they different?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rPr lang="en" sz="1200">
                <a:solidFill>
                  <a:srgbClr val="434343"/>
                </a:solidFill>
                <a:latin typeface="Quicksand"/>
                <a:ea typeface="Quicksand"/>
                <a:cs typeface="Quicksand"/>
                <a:sym typeface="Quicksand"/>
              </a:rPr>
              <a:t>    Discuss with your partner.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rPr lang="en" sz="1200">
                <a:solidFill>
                  <a:srgbClr val="434343"/>
                </a:solidFill>
                <a:latin typeface="Quicksand"/>
                <a:ea typeface="Quicksand"/>
                <a:cs typeface="Quicksand"/>
                <a:sym typeface="Quicksand"/>
              </a:rPr>
              <a:t>3. Use a diagram to find each product.</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304800" lvl="0" marL="914400" rtl="0" algn="l">
              <a:spcBef>
                <a:spcPts val="0"/>
              </a:spcBef>
              <a:spcAft>
                <a:spcPts val="0"/>
              </a:spcAft>
              <a:buClr>
                <a:srgbClr val="434343"/>
              </a:buClr>
              <a:buSzPts val="1200"/>
              <a:buFont typeface="Quicksand"/>
              <a:buAutoNum type="alphaLcPeriod"/>
            </a:pPr>
            <a:r>
              <a:rPr lang="en" sz="1200">
                <a:solidFill>
                  <a:srgbClr val="434343"/>
                </a:solidFill>
                <a:latin typeface="Quicksand"/>
                <a:ea typeface="Quicksand"/>
                <a:cs typeface="Quicksand"/>
                <a:sym typeface="Quicksand"/>
              </a:rPr>
              <a:t>13 x 21</a:t>
            </a:r>
            <a:endParaRPr sz="1200">
              <a:solidFill>
                <a:srgbClr val="434343"/>
              </a:solidFill>
              <a:latin typeface="Quicksand"/>
              <a:ea typeface="Quicksand"/>
              <a:cs typeface="Quicksand"/>
              <a:sym typeface="Quicksand"/>
            </a:endParaRPr>
          </a:p>
          <a:p>
            <a:pPr indent="-304800" lvl="0" marL="914400" rtl="0" algn="l">
              <a:spcBef>
                <a:spcPts val="1000"/>
              </a:spcBef>
              <a:spcAft>
                <a:spcPts val="1000"/>
              </a:spcAft>
              <a:buClr>
                <a:srgbClr val="434343"/>
              </a:buClr>
              <a:buSzPts val="1200"/>
              <a:buFont typeface="Quicksand"/>
              <a:buAutoNum type="alphaLcPeriod"/>
            </a:pPr>
            <a:r>
              <a:rPr lang="en" sz="1200">
                <a:solidFill>
                  <a:srgbClr val="434343"/>
                </a:solidFill>
                <a:latin typeface="Quicksand"/>
                <a:ea typeface="Quicksand"/>
                <a:cs typeface="Quicksand"/>
                <a:sym typeface="Quicksand"/>
              </a:rPr>
              <a:t>25 x 46</a:t>
            </a:r>
            <a:endParaRPr sz="1200">
              <a:solidFill>
                <a:srgbClr val="434343"/>
              </a:solidFill>
              <a:latin typeface="Quicksand"/>
              <a:ea typeface="Quicksand"/>
              <a:cs typeface="Quicksand"/>
              <a:sym typeface="Quicksand"/>
            </a:endParaRPr>
          </a:p>
        </p:txBody>
      </p:sp>
      <p:pic>
        <p:nvPicPr>
          <p:cNvPr id="867" name="Google Shape;867;p102"/>
          <p:cNvPicPr preferRelativeResize="0"/>
          <p:nvPr/>
        </p:nvPicPr>
        <p:blipFill>
          <a:blip r:embed="rId3">
            <a:alphaModFix/>
          </a:blip>
          <a:stretch>
            <a:fillRect/>
          </a:stretch>
        </p:blipFill>
        <p:spPr>
          <a:xfrm>
            <a:off x="1416850" y="1879725"/>
            <a:ext cx="1712100" cy="2473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103"/>
          <p:cNvSpPr txBox="1"/>
          <p:nvPr/>
        </p:nvSpPr>
        <p:spPr>
          <a:xfrm>
            <a:off x="360775" y="403600"/>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Decompose by Place Value</a:t>
            </a:r>
            <a:endParaRPr sz="2900">
              <a:solidFill>
                <a:srgbClr val="595959"/>
              </a:solidFill>
              <a:latin typeface="Hepta Slab"/>
              <a:ea typeface="Hepta Slab"/>
              <a:cs typeface="Hepta Slab"/>
              <a:sym typeface="Hepta Slab"/>
            </a:endParaRPr>
          </a:p>
        </p:txBody>
      </p:sp>
      <p:sp>
        <p:nvSpPr>
          <p:cNvPr id="873" name="Google Shape;873;p1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74" name="Google Shape;874;p103"/>
          <p:cNvSpPr txBox="1"/>
          <p:nvPr/>
        </p:nvSpPr>
        <p:spPr>
          <a:xfrm>
            <a:off x="481900" y="1013675"/>
            <a:ext cx="43188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Quicksand"/>
                <a:ea typeface="Quicksand"/>
                <a:cs typeface="Quicksand"/>
                <a:sym typeface="Quicksand"/>
              </a:rPr>
              <a:t>These diagrams could be used to find the value of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rPr lang="en">
                <a:solidFill>
                  <a:srgbClr val="434343"/>
                </a:solidFill>
                <a:latin typeface="Quicksand"/>
                <a:ea typeface="Quicksand"/>
                <a:cs typeface="Quicksand"/>
                <a:sym typeface="Quicksand"/>
              </a:rPr>
              <a:t>                                49 x 57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p:txBody>
      </p:sp>
      <p:sp>
        <p:nvSpPr>
          <p:cNvPr id="875" name="Google Shape;875;p103"/>
          <p:cNvSpPr txBox="1"/>
          <p:nvPr/>
        </p:nvSpPr>
        <p:spPr>
          <a:xfrm>
            <a:off x="4538200" y="1553925"/>
            <a:ext cx="4254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Quicksand"/>
                <a:ea typeface="Quicksand"/>
                <a:cs typeface="Quicksand"/>
                <a:sym typeface="Quicksand"/>
              </a:rPr>
              <a:t>1. Why is Diagram A more helpful than Diagram B when finding the value of 49 x 57 ? </a:t>
            </a:r>
            <a:endParaRPr>
              <a:solidFill>
                <a:srgbClr val="434343"/>
              </a:solidFill>
              <a:latin typeface="Quicksand"/>
              <a:ea typeface="Quicksand"/>
              <a:cs typeface="Quicksand"/>
              <a:sym typeface="Quicksand"/>
            </a:endParaRPr>
          </a:p>
          <a:p>
            <a:pPr indent="0" lvl="0" marL="0" rtl="0" algn="l">
              <a:spcBef>
                <a:spcPts val="1000"/>
              </a:spcBef>
              <a:spcAft>
                <a:spcPts val="0"/>
              </a:spcAft>
              <a:buNone/>
            </a:pPr>
            <a:r>
              <a:t/>
            </a:r>
            <a:endParaRPr>
              <a:solidFill>
                <a:srgbClr val="434343"/>
              </a:solidFill>
              <a:latin typeface="Quicksand"/>
              <a:ea typeface="Quicksand"/>
              <a:cs typeface="Quicksand"/>
              <a:sym typeface="Quicksand"/>
            </a:endParaRPr>
          </a:p>
          <a:p>
            <a:pPr indent="0" lvl="0" marL="0" rtl="0" algn="l">
              <a:spcBef>
                <a:spcPts val="1000"/>
              </a:spcBef>
              <a:spcAft>
                <a:spcPts val="0"/>
              </a:spcAft>
              <a:buNone/>
            </a:pPr>
            <a:r>
              <a:rPr lang="en">
                <a:solidFill>
                  <a:srgbClr val="434343"/>
                </a:solidFill>
                <a:latin typeface="Quicksand"/>
                <a:ea typeface="Quicksand"/>
                <a:cs typeface="Quicksand"/>
                <a:sym typeface="Quicksand"/>
              </a:rPr>
              <a:t>2. Use a diagram to find each product. </a:t>
            </a:r>
            <a:endParaRPr>
              <a:solidFill>
                <a:srgbClr val="434343"/>
              </a:solidFill>
              <a:latin typeface="Quicksand"/>
              <a:ea typeface="Quicksand"/>
              <a:cs typeface="Quicksand"/>
              <a:sym typeface="Quicksand"/>
            </a:endParaRPr>
          </a:p>
          <a:p>
            <a:pPr indent="-317500" lvl="0" marL="914400" rtl="0" algn="l">
              <a:spcBef>
                <a:spcPts val="1000"/>
              </a:spcBef>
              <a:spcAft>
                <a:spcPts val="0"/>
              </a:spcAft>
              <a:buClr>
                <a:srgbClr val="434343"/>
              </a:buClr>
              <a:buSzPts val="1400"/>
              <a:buFont typeface="Quicksand"/>
              <a:buAutoNum type="alphaLcPeriod"/>
            </a:pPr>
            <a:r>
              <a:rPr lang="en">
                <a:solidFill>
                  <a:srgbClr val="434343"/>
                </a:solidFill>
                <a:latin typeface="Quicksand"/>
                <a:ea typeface="Quicksand"/>
                <a:cs typeface="Quicksand"/>
                <a:sym typeface="Quicksand"/>
              </a:rPr>
              <a:t>49 x 57</a:t>
            </a:r>
            <a:endParaRPr>
              <a:solidFill>
                <a:srgbClr val="434343"/>
              </a:solidFill>
              <a:latin typeface="Quicksand"/>
              <a:ea typeface="Quicksand"/>
              <a:cs typeface="Quicksand"/>
              <a:sym typeface="Quicksand"/>
            </a:endParaRPr>
          </a:p>
          <a:p>
            <a:pPr indent="-317500" lvl="0" marL="914400" rtl="0" algn="l">
              <a:spcBef>
                <a:spcPts val="1000"/>
              </a:spcBef>
              <a:spcAft>
                <a:spcPts val="1000"/>
              </a:spcAft>
              <a:buClr>
                <a:srgbClr val="434343"/>
              </a:buClr>
              <a:buSzPts val="1400"/>
              <a:buFont typeface="Quicksand"/>
              <a:buAutoNum type="alphaLcPeriod"/>
            </a:pPr>
            <a:r>
              <a:rPr lang="en">
                <a:solidFill>
                  <a:srgbClr val="434343"/>
                </a:solidFill>
                <a:latin typeface="Quicksand"/>
                <a:ea typeface="Quicksand"/>
                <a:cs typeface="Quicksand"/>
                <a:sym typeface="Quicksand"/>
              </a:rPr>
              <a:t>29 x 55</a:t>
            </a:r>
            <a:endParaRPr>
              <a:solidFill>
                <a:srgbClr val="434343"/>
              </a:solidFill>
              <a:latin typeface="Quicksand"/>
              <a:ea typeface="Quicksand"/>
              <a:cs typeface="Quicksand"/>
              <a:sym typeface="Quicksand"/>
            </a:endParaRPr>
          </a:p>
        </p:txBody>
      </p:sp>
      <p:pic>
        <p:nvPicPr>
          <p:cNvPr id="876" name="Google Shape;876;p103"/>
          <p:cNvPicPr preferRelativeResize="0"/>
          <p:nvPr/>
        </p:nvPicPr>
        <p:blipFill>
          <a:blip r:embed="rId3">
            <a:alphaModFix/>
          </a:blip>
          <a:stretch>
            <a:fillRect/>
          </a:stretch>
        </p:blipFill>
        <p:spPr>
          <a:xfrm>
            <a:off x="1395425" y="1733675"/>
            <a:ext cx="1851400" cy="1346475"/>
          </a:xfrm>
          <a:prstGeom prst="rect">
            <a:avLst/>
          </a:prstGeom>
          <a:noFill/>
          <a:ln cap="flat" cmpd="sng" w="19050">
            <a:solidFill>
              <a:schemeClr val="dk2"/>
            </a:solidFill>
            <a:prstDash val="solid"/>
            <a:round/>
            <a:headEnd len="sm" w="sm" type="none"/>
            <a:tailEnd len="sm" w="sm" type="none"/>
          </a:ln>
        </p:spPr>
      </p:pic>
      <p:pic>
        <p:nvPicPr>
          <p:cNvPr id="877" name="Google Shape;877;p103"/>
          <p:cNvPicPr preferRelativeResize="0"/>
          <p:nvPr/>
        </p:nvPicPr>
        <p:blipFill>
          <a:blip r:embed="rId4">
            <a:alphaModFix/>
          </a:blip>
          <a:stretch>
            <a:fillRect/>
          </a:stretch>
        </p:blipFill>
        <p:spPr>
          <a:xfrm>
            <a:off x="1423475" y="3194850"/>
            <a:ext cx="1795309" cy="1346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10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83" name="Google Shape;883;p10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Covered By Your Grace"/>
                <a:ea typeface="Covered By Your Grace"/>
                <a:cs typeface="Covered By Your Grace"/>
                <a:sym typeface="Covered By Your Grace"/>
              </a:rPr>
              <a:t>Today we learned how to represent the multiplication of 2 two-digit numbers using a rectangular diagram. We learned that we can decompose each factor by place value and show the tens and ones on each side of the rectangle, and that doing this can help us to multiply efficiently.</a:t>
            </a:r>
            <a:endParaRPr sz="1800">
              <a:latin typeface="Covered By Your Grace"/>
              <a:ea typeface="Covered By Your Grace"/>
              <a:cs typeface="Covered By Your Grace"/>
              <a:sym typeface="Covered By Your Grace"/>
            </a:endParaRPr>
          </a:p>
        </p:txBody>
      </p:sp>
      <p:sp>
        <p:nvSpPr>
          <p:cNvPr id="884" name="Google Shape;884;p104"/>
          <p:cNvSpPr/>
          <p:nvPr/>
        </p:nvSpPr>
        <p:spPr>
          <a:xfrm>
            <a:off x="5143500" y="2068125"/>
            <a:ext cx="3493310" cy="214313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04"/>
          <p:cNvSpPr txBox="1"/>
          <p:nvPr/>
        </p:nvSpPr>
        <p:spPr>
          <a:xfrm flipH="1">
            <a:off x="5415482" y="2474171"/>
            <a:ext cx="2949600" cy="89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Why might it be more helpful to decompose 55 into 50 + 5 than into 42 + 13 ?</a:t>
            </a:r>
            <a:endParaRPr b="1" sz="1500">
              <a:latin typeface="Quicksand"/>
              <a:ea typeface="Quicksand"/>
              <a:cs typeface="Quicksand"/>
              <a:sym typeface="Quicksand"/>
            </a:endParaRPr>
          </a:p>
        </p:txBody>
      </p:sp>
      <p:pic>
        <p:nvPicPr>
          <p:cNvPr id="886" name="Google Shape;886;p104"/>
          <p:cNvPicPr preferRelativeResize="0"/>
          <p:nvPr/>
        </p:nvPicPr>
        <p:blipFill rotWithShape="1">
          <a:blip r:embed="rId3">
            <a:alphaModFix/>
          </a:blip>
          <a:srcRect b="0" l="21370" r="22481" t="0"/>
          <a:stretch/>
        </p:blipFill>
        <p:spPr>
          <a:xfrm>
            <a:off x="3677312" y="3085501"/>
            <a:ext cx="1466178" cy="1642350"/>
          </a:xfrm>
          <a:prstGeom prst="rect">
            <a:avLst/>
          </a:prstGeom>
          <a:noFill/>
          <a:ln>
            <a:noFill/>
          </a:ln>
        </p:spPr>
      </p:pic>
      <p:pic>
        <p:nvPicPr>
          <p:cNvPr id="887" name="Google Shape;887;p104"/>
          <p:cNvPicPr preferRelativeResize="0"/>
          <p:nvPr/>
        </p:nvPicPr>
        <p:blipFill>
          <a:blip r:embed="rId4">
            <a:alphaModFix/>
          </a:blip>
          <a:stretch>
            <a:fillRect/>
          </a:stretch>
        </p:blipFill>
        <p:spPr>
          <a:xfrm>
            <a:off x="1469491" y="1939012"/>
            <a:ext cx="1723990" cy="139176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91" name="Shape 891"/>
        <p:cNvGrpSpPr/>
        <p:nvPr/>
      </p:nvGrpSpPr>
      <p:grpSpPr>
        <a:xfrm>
          <a:off x="0" y="0"/>
          <a:ext cx="0" cy="0"/>
          <a:chOff x="0" y="0"/>
          <a:chExt cx="0" cy="0"/>
        </a:xfrm>
      </p:grpSpPr>
      <p:sp>
        <p:nvSpPr>
          <p:cNvPr id="892" name="Google Shape;892;p105"/>
          <p:cNvSpPr txBox="1"/>
          <p:nvPr>
            <p:ph type="ctrTitle"/>
          </p:nvPr>
        </p:nvSpPr>
        <p:spPr>
          <a:xfrm>
            <a:off x="717950" y="2027250"/>
            <a:ext cx="7908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Multiply Using a Partial-products Algorithm</a:t>
            </a:r>
            <a:endParaRPr sz="4000">
              <a:latin typeface="Hepta Slab"/>
              <a:ea typeface="Hepta Slab"/>
              <a:cs typeface="Hepta Slab"/>
              <a:sym typeface="Hepta Slab"/>
            </a:endParaRPr>
          </a:p>
        </p:txBody>
      </p:sp>
      <p:sp>
        <p:nvSpPr>
          <p:cNvPr id="893" name="Google Shape;893;p105"/>
          <p:cNvSpPr txBox="1"/>
          <p:nvPr/>
        </p:nvSpPr>
        <p:spPr>
          <a:xfrm>
            <a:off x="2389575" y="2906325"/>
            <a:ext cx="63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analyze and try a partial-products algorithm.</a:t>
            </a:r>
            <a:endParaRPr>
              <a:latin typeface="Quicksand"/>
              <a:ea typeface="Quicksand"/>
              <a:cs typeface="Quicksand"/>
              <a:sym typeface="Quicksand"/>
            </a:endParaRPr>
          </a:p>
        </p:txBody>
      </p:sp>
      <p:sp>
        <p:nvSpPr>
          <p:cNvPr id="894" name="Google Shape;894;p105"/>
          <p:cNvSpPr/>
          <p:nvPr/>
        </p:nvSpPr>
        <p:spPr>
          <a:xfrm>
            <a:off x="18447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0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4.NBT.B.5</a:t>
            </a:r>
            <a:endParaRPr sz="1100">
              <a:latin typeface="Quicksand"/>
              <a:ea typeface="Quicksand"/>
              <a:cs typeface="Quicksand"/>
              <a:sym typeface="Quicksand"/>
            </a:endParaRPr>
          </a:p>
        </p:txBody>
      </p:sp>
      <p:sp>
        <p:nvSpPr>
          <p:cNvPr id="896" name="Google Shape;896;p10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0" name="Shape 900"/>
        <p:cNvGrpSpPr/>
        <p:nvPr/>
      </p:nvGrpSpPr>
      <p:grpSpPr>
        <a:xfrm>
          <a:off x="0" y="0"/>
          <a:ext cx="0" cy="0"/>
          <a:chOff x="0" y="0"/>
          <a:chExt cx="0" cy="0"/>
        </a:xfrm>
      </p:grpSpPr>
      <p:sp>
        <p:nvSpPr>
          <p:cNvPr id="901" name="Google Shape;901;p106"/>
          <p:cNvSpPr txBox="1"/>
          <p:nvPr>
            <p:ph type="ctrTitle"/>
          </p:nvPr>
        </p:nvSpPr>
        <p:spPr>
          <a:xfrm>
            <a:off x="534275" y="8525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Expressions Galore</a:t>
            </a:r>
            <a:endParaRPr b="0" sz="3000">
              <a:solidFill>
                <a:srgbClr val="595959"/>
              </a:solidFill>
              <a:latin typeface="Hepta Slab"/>
              <a:ea typeface="Hepta Slab"/>
              <a:cs typeface="Hepta Slab"/>
              <a:sym typeface="Hepta Slab"/>
            </a:endParaRPr>
          </a:p>
        </p:txBody>
      </p:sp>
      <p:sp>
        <p:nvSpPr>
          <p:cNvPr id="902" name="Google Shape;902;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up</a:t>
            </a:r>
            <a:endParaRPr sz="1600">
              <a:solidFill>
                <a:srgbClr val="B7B7B7"/>
              </a:solidFill>
              <a:latin typeface="Nixie One"/>
              <a:ea typeface="Nixie One"/>
              <a:cs typeface="Nixie One"/>
              <a:sym typeface="Nixie One"/>
            </a:endParaRPr>
          </a:p>
        </p:txBody>
      </p:sp>
      <p:pic>
        <p:nvPicPr>
          <p:cNvPr id="903" name="Google Shape;903;p106"/>
          <p:cNvPicPr preferRelativeResize="0"/>
          <p:nvPr/>
        </p:nvPicPr>
        <p:blipFill>
          <a:blip r:embed="rId3">
            <a:alphaModFix/>
          </a:blip>
          <a:stretch>
            <a:fillRect/>
          </a:stretch>
        </p:blipFill>
        <p:spPr>
          <a:xfrm>
            <a:off x="3338550" y="1434900"/>
            <a:ext cx="2255000" cy="3111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107"/>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An Algorithm for Noah</a:t>
            </a:r>
            <a:endParaRPr sz="3200">
              <a:solidFill>
                <a:srgbClr val="595959"/>
              </a:solidFill>
              <a:latin typeface="Hepta Slab"/>
              <a:ea typeface="Hepta Slab"/>
              <a:cs typeface="Hepta Slab"/>
              <a:sym typeface="Hepta Slab"/>
            </a:endParaRPr>
          </a:p>
        </p:txBody>
      </p:sp>
      <p:sp>
        <p:nvSpPr>
          <p:cNvPr id="909" name="Google Shape;909;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10" name="Google Shape;910;p107"/>
          <p:cNvSpPr txBox="1"/>
          <p:nvPr/>
        </p:nvSpPr>
        <p:spPr>
          <a:xfrm>
            <a:off x="531375" y="1253725"/>
            <a:ext cx="82341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Noah drew a diagram and wrote expressions to show his thinking as he multiplied two numbers.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How does each expression represent Noah’s diagram?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Be prepared to share your thinking with a partner.</a:t>
            </a:r>
            <a:endParaRPr>
              <a:latin typeface="Quicksand"/>
              <a:ea typeface="Quicksand"/>
              <a:cs typeface="Quicksand"/>
              <a:sym typeface="Quicksand"/>
            </a:endParaRPr>
          </a:p>
        </p:txBody>
      </p:sp>
      <p:pic>
        <p:nvPicPr>
          <p:cNvPr id="911" name="Google Shape;911;p107"/>
          <p:cNvPicPr preferRelativeResize="0"/>
          <p:nvPr/>
        </p:nvPicPr>
        <p:blipFill>
          <a:blip r:embed="rId3">
            <a:alphaModFix/>
          </a:blip>
          <a:stretch>
            <a:fillRect/>
          </a:stretch>
        </p:blipFill>
        <p:spPr>
          <a:xfrm>
            <a:off x="2091950" y="1742025"/>
            <a:ext cx="4648200" cy="1123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108"/>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An Algorithm for Noah</a:t>
            </a:r>
            <a:endParaRPr sz="3200">
              <a:solidFill>
                <a:srgbClr val="595959"/>
              </a:solidFill>
              <a:latin typeface="Hepta Slab"/>
              <a:ea typeface="Hepta Slab"/>
              <a:cs typeface="Hepta Slab"/>
              <a:sym typeface="Hepta Slab"/>
            </a:endParaRPr>
          </a:p>
        </p:txBody>
      </p:sp>
      <p:sp>
        <p:nvSpPr>
          <p:cNvPr id="917" name="Google Shape;917;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18" name="Google Shape;918;p108"/>
          <p:cNvSpPr txBox="1"/>
          <p:nvPr/>
        </p:nvSpPr>
        <p:spPr>
          <a:xfrm>
            <a:off x="531375" y="1253725"/>
            <a:ext cx="8234100" cy="26475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600">
                <a:latin typeface="Quicksand"/>
                <a:ea typeface="Quicksand"/>
                <a:cs typeface="Quicksand"/>
                <a:sym typeface="Quicksand"/>
              </a:rPr>
              <a:t>2. Later, Noah learned another way to record the multiplication, as shown here.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p:txBody>
      </p:sp>
      <p:pic>
        <p:nvPicPr>
          <p:cNvPr id="919" name="Google Shape;919;p108"/>
          <p:cNvPicPr preferRelativeResize="0"/>
          <p:nvPr/>
        </p:nvPicPr>
        <p:blipFill>
          <a:blip r:embed="rId3">
            <a:alphaModFix/>
          </a:blip>
          <a:stretch>
            <a:fillRect/>
          </a:stretch>
        </p:blipFill>
        <p:spPr>
          <a:xfrm>
            <a:off x="1694602" y="2009875"/>
            <a:ext cx="5754799" cy="1497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109"/>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An Algorithm for Noah</a:t>
            </a:r>
            <a:endParaRPr sz="3200">
              <a:solidFill>
                <a:srgbClr val="595959"/>
              </a:solidFill>
              <a:latin typeface="Hepta Slab"/>
              <a:ea typeface="Hepta Slab"/>
              <a:cs typeface="Hepta Slab"/>
              <a:sym typeface="Hepta Slab"/>
            </a:endParaRPr>
          </a:p>
        </p:txBody>
      </p:sp>
      <p:sp>
        <p:nvSpPr>
          <p:cNvPr id="925" name="Google Shape;925;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26" name="Google Shape;926;p109"/>
          <p:cNvSpPr txBox="1"/>
          <p:nvPr/>
        </p:nvSpPr>
        <p:spPr>
          <a:xfrm>
            <a:off x="531375" y="1253725"/>
            <a:ext cx="82341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3. Complete the diagram to find the value of 217 x 8 .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Use Noah’s recording method to check your work</a:t>
            </a:r>
            <a:endParaRPr sz="1600">
              <a:latin typeface="Quicksand"/>
              <a:ea typeface="Quicksand"/>
              <a:cs typeface="Quicksand"/>
              <a:sym typeface="Quicksand"/>
            </a:endParaRPr>
          </a:p>
        </p:txBody>
      </p:sp>
      <p:pic>
        <p:nvPicPr>
          <p:cNvPr id="927" name="Google Shape;927;p109"/>
          <p:cNvPicPr preferRelativeResize="0"/>
          <p:nvPr/>
        </p:nvPicPr>
        <p:blipFill>
          <a:blip r:embed="rId3">
            <a:alphaModFix/>
          </a:blip>
          <a:stretch>
            <a:fillRect/>
          </a:stretch>
        </p:blipFill>
        <p:spPr>
          <a:xfrm>
            <a:off x="1920475" y="2118150"/>
            <a:ext cx="5162550" cy="1752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110"/>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Liters and Milliliters</a:t>
            </a:r>
            <a:endParaRPr sz="3200">
              <a:solidFill>
                <a:srgbClr val="595959"/>
              </a:solidFill>
              <a:latin typeface="Hepta Slab"/>
              <a:ea typeface="Hepta Slab"/>
              <a:cs typeface="Hepta Slab"/>
              <a:sym typeface="Hepta Slab"/>
            </a:endParaRPr>
          </a:p>
        </p:txBody>
      </p:sp>
      <p:sp>
        <p:nvSpPr>
          <p:cNvPr id="933" name="Google Shape;933;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34" name="Google Shape;934;p110"/>
          <p:cNvSpPr txBox="1"/>
          <p:nvPr/>
        </p:nvSpPr>
        <p:spPr>
          <a:xfrm>
            <a:off x="514350" y="2840875"/>
            <a:ext cx="80796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How are Mai’s and Noah’s notation alike? How are they different?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Use a rectangular diagram to show what each of the partial products 72, 80, 3,200 and 24,000 represent. Then, find the value of 8 x 3,419 . </a:t>
            </a:r>
            <a:endParaRPr>
              <a:latin typeface="Quicksand"/>
              <a:ea typeface="Quicksand"/>
              <a:cs typeface="Quicksand"/>
              <a:sym typeface="Quicksand"/>
            </a:endParaRPr>
          </a:p>
        </p:txBody>
      </p:sp>
      <p:pic>
        <p:nvPicPr>
          <p:cNvPr id="935" name="Google Shape;935;p110"/>
          <p:cNvPicPr preferRelativeResize="0"/>
          <p:nvPr/>
        </p:nvPicPr>
        <p:blipFill>
          <a:blip r:embed="rId3">
            <a:alphaModFix/>
          </a:blip>
          <a:stretch>
            <a:fillRect/>
          </a:stretch>
        </p:blipFill>
        <p:spPr>
          <a:xfrm>
            <a:off x="1940588" y="1059750"/>
            <a:ext cx="4695036" cy="167576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111"/>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Liters and Milliliters</a:t>
            </a:r>
            <a:endParaRPr sz="3200">
              <a:solidFill>
                <a:srgbClr val="595959"/>
              </a:solidFill>
              <a:latin typeface="Hepta Slab"/>
              <a:ea typeface="Hepta Slab"/>
              <a:cs typeface="Hepta Slab"/>
              <a:sym typeface="Hepta Slab"/>
            </a:endParaRPr>
          </a:p>
        </p:txBody>
      </p:sp>
      <p:sp>
        <p:nvSpPr>
          <p:cNvPr id="941" name="Google Shape;941;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42" name="Google Shape;942;p111"/>
          <p:cNvSpPr txBox="1"/>
          <p:nvPr/>
        </p:nvSpPr>
        <p:spPr>
          <a:xfrm>
            <a:off x="1050125" y="2840875"/>
            <a:ext cx="7050900" cy="1390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3. Find the value of each expression. For at least one expression, use the partial-products algorithm that Noah used. Show your reasoning.</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317500" lvl="0" marL="2743200" rtl="0" algn="l">
              <a:spcBef>
                <a:spcPts val="0"/>
              </a:spcBef>
              <a:spcAft>
                <a:spcPts val="0"/>
              </a:spcAft>
              <a:buSzPts val="1400"/>
              <a:buFont typeface="Quicksand"/>
              <a:buAutoNum type="alphaLcPeriod"/>
            </a:pPr>
            <a:r>
              <a:rPr lang="en">
                <a:latin typeface="Quicksand"/>
                <a:ea typeface="Quicksand"/>
                <a:cs typeface="Quicksand"/>
                <a:sym typeface="Quicksand"/>
              </a:rPr>
              <a:t>4 x 5,342</a:t>
            </a:r>
            <a:endParaRPr>
              <a:latin typeface="Quicksand"/>
              <a:ea typeface="Quicksand"/>
              <a:cs typeface="Quicksand"/>
              <a:sym typeface="Quicksand"/>
            </a:endParaRPr>
          </a:p>
          <a:p>
            <a:pPr indent="-317500" lvl="0" marL="2743200" rtl="0" algn="l">
              <a:spcBef>
                <a:spcPts val="1000"/>
              </a:spcBef>
              <a:spcAft>
                <a:spcPts val="1000"/>
              </a:spcAft>
              <a:buSzPts val="1400"/>
              <a:buFont typeface="Quicksand"/>
              <a:buAutoNum type="alphaLcPeriod"/>
            </a:pPr>
            <a:r>
              <a:rPr lang="en">
                <a:latin typeface="Quicksand"/>
                <a:ea typeface="Quicksand"/>
                <a:cs typeface="Quicksand"/>
                <a:sym typeface="Quicksand"/>
              </a:rPr>
              <a:t>7 x 983</a:t>
            </a:r>
            <a:endParaRPr>
              <a:latin typeface="Quicksand"/>
              <a:ea typeface="Quicksand"/>
              <a:cs typeface="Quicksand"/>
              <a:sym typeface="Quicksand"/>
            </a:endParaRPr>
          </a:p>
        </p:txBody>
      </p:sp>
      <p:pic>
        <p:nvPicPr>
          <p:cNvPr id="943" name="Google Shape;943;p111"/>
          <p:cNvPicPr preferRelativeResize="0"/>
          <p:nvPr/>
        </p:nvPicPr>
        <p:blipFill>
          <a:blip r:embed="rId3">
            <a:alphaModFix/>
          </a:blip>
          <a:stretch>
            <a:fillRect/>
          </a:stretch>
        </p:blipFill>
        <p:spPr>
          <a:xfrm>
            <a:off x="1940588" y="1059750"/>
            <a:ext cx="4695036" cy="167576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11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49" name="Google Shape;949;p112"/>
          <p:cNvSpPr txBox="1"/>
          <p:nvPr/>
        </p:nvSpPr>
        <p:spPr>
          <a:xfrm>
            <a:off x="321475" y="336325"/>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Today we learned different ways of recording partial products to multiply four-digit by one-digit numbers using partial products. We made connections between calculations done using a diagram and using partial-products algorithms.</a:t>
            </a:r>
            <a:endParaRPr sz="2000">
              <a:latin typeface="Covered By Your Grace"/>
              <a:ea typeface="Covered By Your Grace"/>
              <a:cs typeface="Covered By Your Grace"/>
              <a:sym typeface="Covered By Your Grace"/>
            </a:endParaRPr>
          </a:p>
        </p:txBody>
      </p:sp>
      <p:pic>
        <p:nvPicPr>
          <p:cNvPr id="950" name="Google Shape;950;p112"/>
          <p:cNvPicPr preferRelativeResize="0"/>
          <p:nvPr/>
        </p:nvPicPr>
        <p:blipFill rotWithShape="1">
          <a:blip r:embed="rId3">
            <a:alphaModFix/>
          </a:blip>
          <a:srcRect b="0" l="21370" r="22481" t="0"/>
          <a:stretch/>
        </p:blipFill>
        <p:spPr>
          <a:xfrm>
            <a:off x="3275727" y="3221875"/>
            <a:ext cx="1191000" cy="1334100"/>
          </a:xfrm>
          <a:prstGeom prst="rect">
            <a:avLst/>
          </a:prstGeom>
          <a:noFill/>
          <a:ln>
            <a:noFill/>
          </a:ln>
        </p:spPr>
      </p:pic>
      <p:sp>
        <p:nvSpPr>
          <p:cNvPr id="951" name="Google Shape;951;p112"/>
          <p:cNvSpPr/>
          <p:nvPr/>
        </p:nvSpPr>
        <p:spPr>
          <a:xfrm>
            <a:off x="5369650" y="3221876"/>
            <a:ext cx="2702637" cy="111375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12"/>
          <p:cNvSpPr txBox="1"/>
          <p:nvPr/>
        </p:nvSpPr>
        <p:spPr>
          <a:xfrm flipH="1">
            <a:off x="5776664" y="3310175"/>
            <a:ext cx="1838100" cy="46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Which method do you prefer? Why</a:t>
            </a:r>
            <a:endParaRPr b="1" sz="1100">
              <a:latin typeface="Quicksand"/>
              <a:ea typeface="Quicksand"/>
              <a:cs typeface="Quicksand"/>
              <a:sym typeface="Quicksand"/>
            </a:endParaRPr>
          </a:p>
        </p:txBody>
      </p:sp>
      <p:pic>
        <p:nvPicPr>
          <p:cNvPr id="953" name="Google Shape;953;p112"/>
          <p:cNvPicPr preferRelativeResize="0"/>
          <p:nvPr/>
        </p:nvPicPr>
        <p:blipFill>
          <a:blip r:embed="rId4">
            <a:alphaModFix/>
          </a:blip>
          <a:stretch>
            <a:fillRect/>
          </a:stretch>
        </p:blipFill>
        <p:spPr>
          <a:xfrm>
            <a:off x="1256075" y="2040913"/>
            <a:ext cx="1970700" cy="520113"/>
          </a:xfrm>
          <a:prstGeom prst="rect">
            <a:avLst/>
          </a:prstGeom>
          <a:noFill/>
          <a:ln cap="flat" cmpd="sng" w="19050">
            <a:solidFill>
              <a:schemeClr val="dk2"/>
            </a:solidFill>
            <a:prstDash val="solid"/>
            <a:round/>
            <a:headEnd len="sm" w="sm" type="none"/>
            <a:tailEnd len="sm" w="sm" type="none"/>
          </a:ln>
        </p:spPr>
      </p:pic>
      <p:pic>
        <p:nvPicPr>
          <p:cNvPr id="954" name="Google Shape;954;p112"/>
          <p:cNvPicPr preferRelativeResize="0"/>
          <p:nvPr/>
        </p:nvPicPr>
        <p:blipFill>
          <a:blip r:embed="rId5">
            <a:alphaModFix/>
          </a:blip>
          <a:stretch>
            <a:fillRect/>
          </a:stretch>
        </p:blipFill>
        <p:spPr>
          <a:xfrm>
            <a:off x="3627372" y="1599163"/>
            <a:ext cx="4315999" cy="1159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p11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60" name="Google Shape;960;p113"/>
          <p:cNvSpPr txBox="1"/>
          <p:nvPr/>
        </p:nvSpPr>
        <p:spPr>
          <a:xfrm>
            <a:off x="375050" y="494025"/>
            <a:ext cx="7750800" cy="8001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Covered By Your Grace"/>
              <a:buChar char="●"/>
            </a:pPr>
            <a:r>
              <a:rPr lang="en" sz="2000">
                <a:latin typeface="Covered By Your Grace"/>
                <a:ea typeface="Covered By Your Grace"/>
                <a:cs typeface="Covered By Your Grace"/>
                <a:sym typeface="Covered By Your Grace"/>
              </a:rPr>
              <a:t>Each number in the smaller rectangles in the diagram is a </a:t>
            </a:r>
            <a:r>
              <a:rPr b="1" lang="en" sz="2000" u="sng">
                <a:latin typeface="Covered By Your Grace"/>
                <a:ea typeface="Covered By Your Grace"/>
                <a:cs typeface="Covered By Your Grace"/>
                <a:sym typeface="Covered By Your Grace"/>
              </a:rPr>
              <a:t>partial product</a:t>
            </a:r>
            <a:r>
              <a:rPr lang="en" sz="2000">
                <a:latin typeface="Covered By Your Grace"/>
                <a:ea typeface="Covered By Your Grace"/>
                <a:cs typeface="Covered By Your Grace"/>
                <a:sym typeface="Covered By Your Grace"/>
              </a:rPr>
              <a:t>—a result of multiplying a part of one factor by the second factor. </a:t>
            </a:r>
            <a:endParaRPr sz="2000">
              <a:latin typeface="Covered By Your Grace"/>
              <a:ea typeface="Covered By Your Grace"/>
              <a:cs typeface="Covered By Your Grace"/>
              <a:sym typeface="Covered By Your Grace"/>
            </a:endParaRPr>
          </a:p>
          <a:p>
            <a:pPr indent="-355600" lvl="0" marL="457200" rtl="0" algn="l">
              <a:spcBef>
                <a:spcPts val="1000"/>
              </a:spcBef>
              <a:spcAft>
                <a:spcPts val="0"/>
              </a:spcAft>
              <a:buSzPts val="2000"/>
              <a:buFont typeface="Covered By Your Grace"/>
              <a:buChar char="●"/>
            </a:pPr>
            <a:r>
              <a:rPr lang="en" sz="2000">
                <a:latin typeface="Covered By Your Grace"/>
                <a:ea typeface="Covered By Your Grace"/>
                <a:cs typeface="Covered By Your Grace"/>
                <a:sym typeface="Covered By Your Grace"/>
              </a:rPr>
              <a:t>When we use a diagram, we can find the partial products for different smaller rectangles and add the pieces together in any order. The product stays the same no matter how we decompose the diagram. </a:t>
            </a:r>
            <a:endParaRPr sz="2000">
              <a:latin typeface="Covered By Your Grace"/>
              <a:ea typeface="Covered By Your Grace"/>
              <a:cs typeface="Covered By Your Grace"/>
              <a:sym typeface="Covered By Your Grace"/>
            </a:endParaRPr>
          </a:p>
          <a:p>
            <a:pPr indent="-355600" lvl="0" marL="457200" rtl="0" algn="l">
              <a:spcBef>
                <a:spcPts val="1000"/>
              </a:spcBef>
              <a:spcAft>
                <a:spcPts val="1000"/>
              </a:spcAft>
              <a:buSzPts val="2000"/>
              <a:buFont typeface="Covered By Your Grace"/>
              <a:buChar char="●"/>
            </a:pPr>
            <a:r>
              <a:rPr lang="en" sz="2000">
                <a:latin typeface="Covered By Your Grace"/>
                <a:ea typeface="Covered By Your Grace"/>
                <a:cs typeface="Covered By Your Grace"/>
                <a:sym typeface="Covered By Your Grace"/>
              </a:rPr>
              <a:t>When we use the </a:t>
            </a:r>
            <a:r>
              <a:rPr b="1" lang="en" sz="2000" u="sng">
                <a:latin typeface="Covered By Your Grace"/>
                <a:ea typeface="Covered By Your Grace"/>
                <a:cs typeface="Covered By Your Grace"/>
                <a:sym typeface="Covered By Your Grace"/>
              </a:rPr>
              <a:t>partial-products algorithm</a:t>
            </a:r>
            <a:r>
              <a:rPr lang="en" sz="2000">
                <a:latin typeface="Covered By Your Grace"/>
                <a:ea typeface="Covered By Your Grace"/>
                <a:cs typeface="Covered By Your Grace"/>
                <a:sym typeface="Covered By Your Grace"/>
              </a:rPr>
              <a:t>, we multiply the ones, tens, hundreds, then thousands, and record the partial products vertically. Changing the order of multiplying doesn’t change the final product. </a:t>
            </a:r>
            <a:endParaRPr sz="2000">
              <a:latin typeface="Covered By Your Grace"/>
              <a:ea typeface="Covered By Your Grace"/>
              <a:cs typeface="Covered By Your Grace"/>
              <a:sym typeface="Covered By Your Grace"/>
            </a:endParaRPr>
          </a:p>
        </p:txBody>
      </p:sp>
      <p:pic>
        <p:nvPicPr>
          <p:cNvPr id="961" name="Google Shape;961;p113"/>
          <p:cNvPicPr preferRelativeResize="0"/>
          <p:nvPr/>
        </p:nvPicPr>
        <p:blipFill rotWithShape="1">
          <a:blip r:embed="rId3">
            <a:alphaModFix/>
          </a:blip>
          <a:srcRect b="0" l="21370" r="22481" t="0"/>
          <a:stretch/>
        </p:blipFill>
        <p:spPr>
          <a:xfrm>
            <a:off x="4015126" y="3654050"/>
            <a:ext cx="824325" cy="92337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965" name="Shape 965"/>
        <p:cNvGrpSpPr/>
        <p:nvPr/>
      </p:nvGrpSpPr>
      <p:grpSpPr>
        <a:xfrm>
          <a:off x="0" y="0"/>
          <a:ext cx="0" cy="0"/>
          <a:chOff x="0" y="0"/>
          <a:chExt cx="0" cy="0"/>
        </a:xfrm>
      </p:grpSpPr>
      <p:sp>
        <p:nvSpPr>
          <p:cNvPr id="966" name="Google Shape;966;p114"/>
          <p:cNvSpPr txBox="1"/>
          <p:nvPr>
            <p:ph type="ctrTitle"/>
          </p:nvPr>
        </p:nvSpPr>
        <p:spPr>
          <a:xfrm>
            <a:off x="1092900" y="22027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Multiply by Two-digit Numbers Using a Partial-products Algorithm</a:t>
            </a:r>
            <a:endParaRPr sz="3500">
              <a:latin typeface="Hepta Slab"/>
              <a:ea typeface="Hepta Slab"/>
              <a:cs typeface="Hepta Slab"/>
              <a:sym typeface="Hepta Slab"/>
            </a:endParaRPr>
          </a:p>
        </p:txBody>
      </p:sp>
      <p:sp>
        <p:nvSpPr>
          <p:cNvPr id="967" name="Google Shape;967;p114"/>
          <p:cNvSpPr txBox="1"/>
          <p:nvPr/>
        </p:nvSpPr>
        <p:spPr>
          <a:xfrm>
            <a:off x="1990700" y="3000000"/>
            <a:ext cx="7266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try multiplying two-digit numbers with a partial-products algorithm.</a:t>
            </a:r>
            <a:endParaRPr>
              <a:latin typeface="Quicksand"/>
              <a:ea typeface="Quicksand"/>
              <a:cs typeface="Quicksand"/>
              <a:sym typeface="Quicksand"/>
            </a:endParaRPr>
          </a:p>
        </p:txBody>
      </p:sp>
      <p:sp>
        <p:nvSpPr>
          <p:cNvPr id="968" name="Google Shape;968;p114"/>
          <p:cNvSpPr/>
          <p:nvPr/>
        </p:nvSpPr>
        <p:spPr>
          <a:xfrm>
            <a:off x="1560652" y="29169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1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4.NBT.B.5</a:t>
            </a:r>
            <a:endParaRPr sz="1100">
              <a:latin typeface="Quicksand"/>
              <a:ea typeface="Quicksand"/>
              <a:cs typeface="Quicksand"/>
              <a:sym typeface="Quicksand"/>
            </a:endParaRPr>
          </a:p>
        </p:txBody>
      </p:sp>
      <p:sp>
        <p:nvSpPr>
          <p:cNvPr id="970" name="Google Shape;970;p114"/>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115"/>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Products</a:t>
            </a:r>
            <a:endParaRPr b="0" sz="3000">
              <a:solidFill>
                <a:srgbClr val="595959"/>
              </a:solidFill>
              <a:latin typeface="Hepta Slab"/>
              <a:ea typeface="Hepta Slab"/>
              <a:cs typeface="Hepta Slab"/>
              <a:sym typeface="Hepta Slab"/>
            </a:endParaRPr>
          </a:p>
        </p:txBody>
      </p:sp>
      <p:sp>
        <p:nvSpPr>
          <p:cNvPr id="976" name="Google Shape;976;p11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77" name="Google Shape;977;p115"/>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15"/>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product mentally. </a:t>
            </a:r>
            <a:endParaRPr b="1" sz="1600">
              <a:solidFill>
                <a:srgbClr val="434343"/>
              </a:solidFill>
              <a:latin typeface="Caveat Brush"/>
              <a:ea typeface="Caveat Brush"/>
              <a:cs typeface="Caveat Brush"/>
              <a:sym typeface="Caveat Brush"/>
            </a:endParaRPr>
          </a:p>
        </p:txBody>
      </p:sp>
      <p:pic>
        <p:nvPicPr>
          <p:cNvPr id="979" name="Google Shape;979;p115"/>
          <p:cNvPicPr preferRelativeResize="0"/>
          <p:nvPr/>
        </p:nvPicPr>
        <p:blipFill>
          <a:blip r:embed="rId3">
            <a:alphaModFix/>
          </a:blip>
          <a:stretch>
            <a:fillRect/>
          </a:stretch>
        </p:blipFill>
        <p:spPr>
          <a:xfrm>
            <a:off x="3449208" y="2577096"/>
            <a:ext cx="2809875" cy="1019175"/>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116"/>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Products</a:t>
            </a:r>
            <a:endParaRPr b="0" sz="3000">
              <a:solidFill>
                <a:srgbClr val="595959"/>
              </a:solidFill>
              <a:latin typeface="Hepta Slab"/>
              <a:ea typeface="Hepta Slab"/>
              <a:cs typeface="Hepta Slab"/>
              <a:sym typeface="Hepta Slab"/>
            </a:endParaRPr>
          </a:p>
        </p:txBody>
      </p:sp>
      <p:sp>
        <p:nvSpPr>
          <p:cNvPr id="985" name="Google Shape;985;p11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86" name="Google Shape;986;p116"/>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16"/>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product mentally. </a:t>
            </a:r>
            <a:endParaRPr b="1" sz="1600">
              <a:solidFill>
                <a:srgbClr val="434343"/>
              </a:solidFill>
              <a:latin typeface="Caveat Brush"/>
              <a:ea typeface="Caveat Brush"/>
              <a:cs typeface="Caveat Brush"/>
              <a:sym typeface="Caveat Brush"/>
            </a:endParaRPr>
          </a:p>
        </p:txBody>
      </p:sp>
      <p:pic>
        <p:nvPicPr>
          <p:cNvPr id="988" name="Google Shape;988;p116"/>
          <p:cNvPicPr preferRelativeResize="0"/>
          <p:nvPr/>
        </p:nvPicPr>
        <p:blipFill>
          <a:blip r:embed="rId3">
            <a:alphaModFix/>
          </a:blip>
          <a:stretch>
            <a:fillRect/>
          </a:stretch>
        </p:blipFill>
        <p:spPr>
          <a:xfrm>
            <a:off x="3395658" y="2363421"/>
            <a:ext cx="3114675" cy="106680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117"/>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Products</a:t>
            </a:r>
            <a:endParaRPr b="0" sz="3000">
              <a:solidFill>
                <a:srgbClr val="595959"/>
              </a:solidFill>
              <a:latin typeface="Hepta Slab"/>
              <a:ea typeface="Hepta Slab"/>
              <a:cs typeface="Hepta Slab"/>
              <a:sym typeface="Hepta Slab"/>
            </a:endParaRPr>
          </a:p>
        </p:txBody>
      </p:sp>
      <p:sp>
        <p:nvSpPr>
          <p:cNvPr id="994" name="Google Shape;994;p11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95" name="Google Shape;995;p117"/>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17"/>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product mentally. </a:t>
            </a:r>
            <a:endParaRPr b="1" sz="1600">
              <a:solidFill>
                <a:srgbClr val="434343"/>
              </a:solidFill>
              <a:latin typeface="Caveat Brush"/>
              <a:ea typeface="Caveat Brush"/>
              <a:cs typeface="Caveat Brush"/>
              <a:sym typeface="Caveat Brush"/>
            </a:endParaRPr>
          </a:p>
        </p:txBody>
      </p:sp>
      <p:pic>
        <p:nvPicPr>
          <p:cNvPr id="997" name="Google Shape;997;p117"/>
          <p:cNvPicPr preferRelativeResize="0"/>
          <p:nvPr/>
        </p:nvPicPr>
        <p:blipFill>
          <a:blip r:embed="rId3">
            <a:alphaModFix/>
          </a:blip>
          <a:stretch>
            <a:fillRect/>
          </a:stretch>
        </p:blipFill>
        <p:spPr>
          <a:xfrm>
            <a:off x="3299183" y="2384871"/>
            <a:ext cx="2971800" cy="117157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1" name="Shape 1001"/>
        <p:cNvGrpSpPr/>
        <p:nvPr/>
      </p:nvGrpSpPr>
      <p:grpSpPr>
        <a:xfrm>
          <a:off x="0" y="0"/>
          <a:ext cx="0" cy="0"/>
          <a:chOff x="0" y="0"/>
          <a:chExt cx="0" cy="0"/>
        </a:xfrm>
      </p:grpSpPr>
      <p:sp>
        <p:nvSpPr>
          <p:cNvPr id="1002" name="Google Shape;1002;p118"/>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Products</a:t>
            </a:r>
            <a:endParaRPr b="0" sz="3000">
              <a:solidFill>
                <a:srgbClr val="595959"/>
              </a:solidFill>
              <a:latin typeface="Hepta Slab"/>
              <a:ea typeface="Hepta Slab"/>
              <a:cs typeface="Hepta Slab"/>
              <a:sym typeface="Hepta Slab"/>
            </a:endParaRPr>
          </a:p>
        </p:txBody>
      </p:sp>
      <p:sp>
        <p:nvSpPr>
          <p:cNvPr id="1003" name="Google Shape;1003;p11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04" name="Google Shape;1004;p118"/>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18"/>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product mentally. </a:t>
            </a:r>
            <a:endParaRPr b="1" sz="1600">
              <a:solidFill>
                <a:srgbClr val="434343"/>
              </a:solidFill>
              <a:latin typeface="Caveat Brush"/>
              <a:ea typeface="Caveat Brush"/>
              <a:cs typeface="Caveat Brush"/>
              <a:sym typeface="Caveat Brush"/>
            </a:endParaRPr>
          </a:p>
        </p:txBody>
      </p:sp>
      <p:pic>
        <p:nvPicPr>
          <p:cNvPr id="1006" name="Google Shape;1006;p118"/>
          <p:cNvPicPr preferRelativeResize="0"/>
          <p:nvPr/>
        </p:nvPicPr>
        <p:blipFill>
          <a:blip r:embed="rId3">
            <a:alphaModFix/>
          </a:blip>
          <a:stretch>
            <a:fillRect/>
          </a:stretch>
        </p:blipFill>
        <p:spPr>
          <a:xfrm>
            <a:off x="3242458" y="2449171"/>
            <a:ext cx="3362325" cy="1085850"/>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119"/>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Partial Products, Recorded</a:t>
            </a:r>
            <a:endParaRPr sz="3200">
              <a:solidFill>
                <a:srgbClr val="595959"/>
              </a:solidFill>
              <a:latin typeface="Hepta Slab"/>
              <a:ea typeface="Hepta Slab"/>
              <a:cs typeface="Hepta Slab"/>
              <a:sym typeface="Hepta Slab"/>
            </a:endParaRPr>
          </a:p>
        </p:txBody>
      </p:sp>
      <p:sp>
        <p:nvSpPr>
          <p:cNvPr id="1012" name="Google Shape;1012;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13" name="Google Shape;1013;p119"/>
          <p:cNvSpPr txBox="1"/>
          <p:nvPr/>
        </p:nvSpPr>
        <p:spPr>
          <a:xfrm>
            <a:off x="450050" y="1019000"/>
            <a:ext cx="8272500" cy="341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1. Tyler used a partial-products algorithm to find 64 x 87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How do you think he arrived at the last five numbers? Record your thinking.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Be prepared to explain it to a partner.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2. Use Tyler’s method to find 31 x 15 . Then, draw a diagram to check your answer. </a:t>
            </a:r>
            <a:endParaRPr sz="1500">
              <a:latin typeface="Quicksand"/>
              <a:ea typeface="Quicksand"/>
              <a:cs typeface="Quicksand"/>
              <a:sym typeface="Quicksand"/>
            </a:endParaRPr>
          </a:p>
        </p:txBody>
      </p:sp>
      <p:pic>
        <p:nvPicPr>
          <p:cNvPr id="1014" name="Google Shape;1014;p119"/>
          <p:cNvPicPr preferRelativeResize="0"/>
          <p:nvPr/>
        </p:nvPicPr>
        <p:blipFill>
          <a:blip r:embed="rId3">
            <a:alphaModFix/>
          </a:blip>
          <a:stretch>
            <a:fillRect/>
          </a:stretch>
        </p:blipFill>
        <p:spPr>
          <a:xfrm>
            <a:off x="3956475" y="1532625"/>
            <a:ext cx="1485900" cy="1447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120"/>
          <p:cNvSpPr txBox="1"/>
          <p:nvPr>
            <p:ph type="ctrTitle"/>
          </p:nvPr>
        </p:nvSpPr>
        <p:spPr>
          <a:xfrm>
            <a:off x="564725"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Han’s Multiplication Mishap</a:t>
            </a:r>
            <a:endParaRPr>
              <a:solidFill>
                <a:srgbClr val="595959"/>
              </a:solidFill>
            </a:endParaRPr>
          </a:p>
        </p:txBody>
      </p:sp>
      <p:sp>
        <p:nvSpPr>
          <p:cNvPr id="1020" name="Google Shape;1020;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21" name="Google Shape;1021;p120"/>
          <p:cNvSpPr txBox="1"/>
          <p:nvPr/>
        </p:nvSpPr>
        <p:spPr>
          <a:xfrm>
            <a:off x="483925" y="1194400"/>
            <a:ext cx="35961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1. Find the value of each product. </a:t>
            </a:r>
            <a:endParaRPr>
              <a:latin typeface="Quicksand"/>
              <a:ea typeface="Quicksand"/>
              <a:cs typeface="Quicksand"/>
              <a:sym typeface="Quicksand"/>
            </a:endParaRPr>
          </a:p>
          <a:p>
            <a:pPr indent="0" lvl="0" marL="0" rtl="0" algn="ctr">
              <a:spcBef>
                <a:spcPts val="1000"/>
              </a:spcBef>
              <a:spcAft>
                <a:spcPts val="1000"/>
              </a:spcAft>
              <a:buNone/>
            </a:pPr>
            <a:r>
              <a:rPr lang="en">
                <a:latin typeface="Quicksand"/>
                <a:ea typeface="Quicksand"/>
                <a:cs typeface="Quicksand"/>
                <a:sym typeface="Quicksand"/>
              </a:rPr>
              <a:t>Show your reasoning. </a:t>
            </a:r>
            <a:endParaRPr>
              <a:latin typeface="Quicksand"/>
              <a:ea typeface="Quicksand"/>
              <a:cs typeface="Quicksand"/>
              <a:sym typeface="Quicksand"/>
            </a:endParaRPr>
          </a:p>
        </p:txBody>
      </p:sp>
      <p:sp>
        <p:nvSpPr>
          <p:cNvPr id="1022" name="Google Shape;1022;p120"/>
          <p:cNvSpPr txBox="1"/>
          <p:nvPr/>
        </p:nvSpPr>
        <p:spPr>
          <a:xfrm>
            <a:off x="4232900" y="1418875"/>
            <a:ext cx="4506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Here is Han’s computation of  51 x 47</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 a. What error or errors did Han make?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Show the correct computation for finding 51 x 47.</a:t>
            </a:r>
            <a:endParaRPr>
              <a:latin typeface="Quicksand"/>
              <a:ea typeface="Quicksand"/>
              <a:cs typeface="Quicksand"/>
              <a:sym typeface="Quicksand"/>
            </a:endParaRPr>
          </a:p>
        </p:txBody>
      </p:sp>
      <p:pic>
        <p:nvPicPr>
          <p:cNvPr id="1023" name="Google Shape;1023;p120"/>
          <p:cNvPicPr preferRelativeResize="0"/>
          <p:nvPr/>
        </p:nvPicPr>
        <p:blipFill>
          <a:blip r:embed="rId3">
            <a:alphaModFix/>
          </a:blip>
          <a:stretch>
            <a:fillRect/>
          </a:stretch>
        </p:blipFill>
        <p:spPr>
          <a:xfrm>
            <a:off x="1609725" y="2095150"/>
            <a:ext cx="1228725" cy="685800"/>
          </a:xfrm>
          <a:prstGeom prst="rect">
            <a:avLst/>
          </a:prstGeom>
          <a:noFill/>
          <a:ln cap="flat" cmpd="sng" w="19050">
            <a:solidFill>
              <a:schemeClr val="dk2"/>
            </a:solidFill>
            <a:prstDash val="solid"/>
            <a:round/>
            <a:headEnd len="sm" w="sm" type="none"/>
            <a:tailEnd len="sm" w="sm" type="none"/>
          </a:ln>
        </p:spPr>
      </p:pic>
      <p:pic>
        <p:nvPicPr>
          <p:cNvPr id="1024" name="Google Shape;1024;p120"/>
          <p:cNvPicPr preferRelativeResize="0"/>
          <p:nvPr/>
        </p:nvPicPr>
        <p:blipFill>
          <a:blip r:embed="rId4">
            <a:alphaModFix/>
          </a:blip>
          <a:stretch>
            <a:fillRect/>
          </a:stretch>
        </p:blipFill>
        <p:spPr>
          <a:xfrm>
            <a:off x="1638300" y="3147675"/>
            <a:ext cx="1171575" cy="647700"/>
          </a:xfrm>
          <a:prstGeom prst="rect">
            <a:avLst/>
          </a:prstGeom>
          <a:noFill/>
          <a:ln cap="flat" cmpd="sng" w="19050">
            <a:solidFill>
              <a:schemeClr val="dk2"/>
            </a:solidFill>
            <a:prstDash val="solid"/>
            <a:round/>
            <a:headEnd len="sm" w="sm" type="none"/>
            <a:tailEnd len="sm" w="sm" type="none"/>
          </a:ln>
        </p:spPr>
      </p:pic>
      <p:pic>
        <p:nvPicPr>
          <p:cNvPr id="1025" name="Google Shape;1025;p120"/>
          <p:cNvPicPr preferRelativeResize="0"/>
          <p:nvPr/>
        </p:nvPicPr>
        <p:blipFill>
          <a:blip r:embed="rId5">
            <a:alphaModFix/>
          </a:blip>
          <a:stretch>
            <a:fillRect/>
          </a:stretch>
        </p:blipFill>
        <p:spPr>
          <a:xfrm>
            <a:off x="5337575" y="1881188"/>
            <a:ext cx="2057400" cy="1381125"/>
          </a:xfrm>
          <a:prstGeom prst="rect">
            <a:avLst/>
          </a:prstGeom>
          <a:noFill/>
          <a:ln cap="flat" cmpd="sng" w="19050">
            <a:solidFill>
              <a:schemeClr val="dk2"/>
            </a:solidFill>
            <a:prstDash val="solid"/>
            <a:round/>
            <a:headEnd len="sm" w="sm" type="none"/>
            <a:tailEnd len="sm" w="sm" type="none"/>
          </a:ln>
        </p:spPr>
      </p:pic>
      <p:pic>
        <p:nvPicPr>
          <p:cNvPr id="1026" name="Google Shape;1026;p120"/>
          <p:cNvPicPr preferRelativeResize="0"/>
          <p:nvPr/>
        </p:nvPicPr>
        <p:blipFill>
          <a:blip r:embed="rId6">
            <a:alphaModFix/>
          </a:blip>
          <a:stretch>
            <a:fillRect/>
          </a:stretch>
        </p:blipFill>
        <p:spPr>
          <a:xfrm>
            <a:off x="6142425" y="4119225"/>
            <a:ext cx="1009650" cy="542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12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32" name="Google Shape;1032;p121"/>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used a partial-products algorithm to multiply pairs of two-digit numbers. We wrote expressions and equations to help us find and keep track of the partial products as we were multiplying.</a:t>
            </a:r>
            <a:endParaRPr sz="2100">
              <a:latin typeface="Covered By Your Grace"/>
              <a:ea typeface="Covered By Your Grace"/>
              <a:cs typeface="Covered By Your Grace"/>
              <a:sym typeface="Covered By Your Grace"/>
            </a:endParaRPr>
          </a:p>
        </p:txBody>
      </p:sp>
      <p:sp>
        <p:nvSpPr>
          <p:cNvPr id="1033" name="Google Shape;1033;p121"/>
          <p:cNvSpPr/>
          <p:nvPr/>
        </p:nvSpPr>
        <p:spPr>
          <a:xfrm flipH="1">
            <a:off x="760817" y="2011403"/>
            <a:ext cx="3268257" cy="20283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21"/>
          <p:cNvSpPr txBox="1"/>
          <p:nvPr/>
        </p:nvSpPr>
        <p:spPr>
          <a:xfrm>
            <a:off x="1189425" y="2243250"/>
            <a:ext cx="2523000" cy="86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Quicksand"/>
                <a:ea typeface="Quicksand"/>
                <a:cs typeface="Quicksand"/>
                <a:sym typeface="Quicksand"/>
              </a:rPr>
              <a:t>Before we analyze his steps closely, can you tell whether his answer of 282 could be correct or seem reasonable? Why or why not?</a:t>
            </a:r>
            <a:endParaRPr b="1">
              <a:latin typeface="Quicksand"/>
              <a:ea typeface="Quicksand"/>
              <a:cs typeface="Quicksand"/>
              <a:sym typeface="Quicksand"/>
            </a:endParaRPr>
          </a:p>
        </p:txBody>
      </p:sp>
      <p:pic>
        <p:nvPicPr>
          <p:cNvPr id="1035" name="Google Shape;1035;p121"/>
          <p:cNvPicPr preferRelativeResize="0"/>
          <p:nvPr/>
        </p:nvPicPr>
        <p:blipFill rotWithShape="1">
          <a:blip r:embed="rId3">
            <a:alphaModFix/>
          </a:blip>
          <a:srcRect b="0" l="21370" r="22481" t="0"/>
          <a:stretch/>
        </p:blipFill>
        <p:spPr>
          <a:xfrm>
            <a:off x="4196873" y="3453149"/>
            <a:ext cx="1068600" cy="1197001"/>
          </a:xfrm>
          <a:prstGeom prst="rect">
            <a:avLst/>
          </a:prstGeom>
          <a:noFill/>
          <a:ln>
            <a:noFill/>
          </a:ln>
        </p:spPr>
      </p:pic>
      <p:pic>
        <p:nvPicPr>
          <p:cNvPr id="1036" name="Google Shape;1036;p121"/>
          <p:cNvPicPr preferRelativeResize="0"/>
          <p:nvPr/>
        </p:nvPicPr>
        <p:blipFill>
          <a:blip r:embed="rId4">
            <a:alphaModFix/>
          </a:blip>
          <a:stretch>
            <a:fillRect/>
          </a:stretch>
        </p:blipFill>
        <p:spPr>
          <a:xfrm>
            <a:off x="5615975" y="1858250"/>
            <a:ext cx="2758625" cy="1913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040" name="Shape 1040"/>
        <p:cNvGrpSpPr/>
        <p:nvPr/>
      </p:nvGrpSpPr>
      <p:grpSpPr>
        <a:xfrm>
          <a:off x="0" y="0"/>
          <a:ext cx="0" cy="0"/>
          <a:chOff x="0" y="0"/>
          <a:chExt cx="0" cy="0"/>
        </a:xfrm>
      </p:grpSpPr>
      <p:sp>
        <p:nvSpPr>
          <p:cNvPr id="1041" name="Google Shape;1041;p12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Partial Products and the Standard Algorithm</a:t>
            </a:r>
            <a:endParaRPr sz="3500">
              <a:latin typeface="Hepta Slab"/>
              <a:ea typeface="Hepta Slab"/>
              <a:cs typeface="Hepta Slab"/>
              <a:sym typeface="Hepta Slab"/>
            </a:endParaRPr>
          </a:p>
        </p:txBody>
      </p:sp>
      <p:sp>
        <p:nvSpPr>
          <p:cNvPr id="1042" name="Google Shape;1042;p122"/>
          <p:cNvSpPr txBox="1"/>
          <p:nvPr/>
        </p:nvSpPr>
        <p:spPr>
          <a:xfrm>
            <a:off x="3052800" y="2828450"/>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compare multiplication algorithms. </a:t>
            </a:r>
            <a:endParaRPr>
              <a:latin typeface="Quicksand"/>
              <a:ea typeface="Quicksand"/>
              <a:cs typeface="Quicksand"/>
              <a:sym typeface="Quicksand"/>
            </a:endParaRPr>
          </a:p>
        </p:txBody>
      </p:sp>
      <p:sp>
        <p:nvSpPr>
          <p:cNvPr id="1043" name="Google Shape;1043;p122"/>
          <p:cNvSpPr/>
          <p:nvPr/>
        </p:nvSpPr>
        <p:spPr>
          <a:xfrm>
            <a:off x="2552027"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12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4.NBT.B.5 </a:t>
            </a:r>
            <a:endParaRPr sz="1100">
              <a:latin typeface="Quicksand"/>
              <a:ea typeface="Quicksand"/>
              <a:cs typeface="Quicksand"/>
              <a:sym typeface="Quicksand"/>
            </a:endParaRPr>
          </a:p>
        </p:txBody>
      </p:sp>
      <p:sp>
        <p:nvSpPr>
          <p:cNvPr id="1045" name="Google Shape;1045;p12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49" name="Shape 1049"/>
        <p:cNvGrpSpPr/>
        <p:nvPr/>
      </p:nvGrpSpPr>
      <p:grpSpPr>
        <a:xfrm>
          <a:off x="0" y="0"/>
          <a:ext cx="0" cy="0"/>
          <a:chOff x="0" y="0"/>
          <a:chExt cx="0" cy="0"/>
        </a:xfrm>
      </p:grpSpPr>
      <p:sp>
        <p:nvSpPr>
          <p:cNvPr id="1050" name="Google Shape;1050;p123"/>
          <p:cNvSpPr txBox="1"/>
          <p:nvPr>
            <p:ph type="ctrTitle"/>
          </p:nvPr>
        </p:nvSpPr>
        <p:spPr>
          <a:xfrm>
            <a:off x="628938" y="8568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The Value of the Digits</a:t>
            </a:r>
            <a:endParaRPr b="0" sz="3000">
              <a:solidFill>
                <a:srgbClr val="595959"/>
              </a:solidFill>
              <a:latin typeface="Hepta Slab"/>
              <a:ea typeface="Hepta Slab"/>
              <a:cs typeface="Hepta Slab"/>
              <a:sym typeface="Hepta Slab"/>
            </a:endParaRPr>
          </a:p>
        </p:txBody>
      </p:sp>
      <p:sp>
        <p:nvSpPr>
          <p:cNvPr id="1051" name="Google Shape;1051;p12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52" name="Google Shape;1052;p123"/>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053" name="Google Shape;1053;p123"/>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054" name="Google Shape;1054;p123"/>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123"/>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6" name="Google Shape;1056;p123"/>
          <p:cNvPicPr preferRelativeResize="0"/>
          <p:nvPr/>
        </p:nvPicPr>
        <p:blipFill>
          <a:blip r:embed="rId3">
            <a:alphaModFix/>
          </a:blip>
          <a:stretch>
            <a:fillRect/>
          </a:stretch>
        </p:blipFill>
        <p:spPr>
          <a:xfrm>
            <a:off x="1695750" y="2887825"/>
            <a:ext cx="5638800" cy="104775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0" name="Shape 1060"/>
        <p:cNvGrpSpPr/>
        <p:nvPr/>
      </p:nvGrpSpPr>
      <p:grpSpPr>
        <a:xfrm>
          <a:off x="0" y="0"/>
          <a:ext cx="0" cy="0"/>
          <a:chOff x="0" y="0"/>
          <a:chExt cx="0" cy="0"/>
        </a:xfrm>
      </p:grpSpPr>
      <p:sp>
        <p:nvSpPr>
          <p:cNvPr id="1061" name="Google Shape;1061;p124"/>
          <p:cNvSpPr txBox="1"/>
          <p:nvPr>
            <p:ph type="ctrTitle"/>
          </p:nvPr>
        </p:nvSpPr>
        <p:spPr>
          <a:xfrm>
            <a:off x="628938" y="8568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The Value of the Digits</a:t>
            </a:r>
            <a:endParaRPr b="0" sz="3000">
              <a:solidFill>
                <a:srgbClr val="595959"/>
              </a:solidFill>
              <a:latin typeface="Hepta Slab"/>
              <a:ea typeface="Hepta Slab"/>
              <a:cs typeface="Hepta Slab"/>
              <a:sym typeface="Hepta Slab"/>
            </a:endParaRPr>
          </a:p>
        </p:txBody>
      </p:sp>
      <p:sp>
        <p:nvSpPr>
          <p:cNvPr id="1062" name="Google Shape;1062;p12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63" name="Google Shape;1063;p124"/>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064" name="Google Shape;1064;p124"/>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065" name="Google Shape;1065;p124"/>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24"/>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67" name="Google Shape;1067;p124"/>
          <p:cNvPicPr preferRelativeResize="0"/>
          <p:nvPr/>
        </p:nvPicPr>
        <p:blipFill>
          <a:blip r:embed="rId3">
            <a:alphaModFix/>
          </a:blip>
          <a:stretch>
            <a:fillRect/>
          </a:stretch>
        </p:blipFill>
        <p:spPr>
          <a:xfrm>
            <a:off x="1371900" y="2759225"/>
            <a:ext cx="6286500" cy="11430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1" name="Shape 1071"/>
        <p:cNvGrpSpPr/>
        <p:nvPr/>
      </p:nvGrpSpPr>
      <p:grpSpPr>
        <a:xfrm>
          <a:off x="0" y="0"/>
          <a:ext cx="0" cy="0"/>
          <a:chOff x="0" y="0"/>
          <a:chExt cx="0" cy="0"/>
        </a:xfrm>
      </p:grpSpPr>
      <p:sp>
        <p:nvSpPr>
          <p:cNvPr id="1072" name="Google Shape;1072;p125"/>
          <p:cNvSpPr txBox="1"/>
          <p:nvPr>
            <p:ph type="ctrTitle"/>
          </p:nvPr>
        </p:nvSpPr>
        <p:spPr>
          <a:xfrm>
            <a:off x="628938" y="8568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The Value of the Digits</a:t>
            </a:r>
            <a:endParaRPr b="0" sz="3000">
              <a:solidFill>
                <a:srgbClr val="595959"/>
              </a:solidFill>
              <a:latin typeface="Hepta Slab"/>
              <a:ea typeface="Hepta Slab"/>
              <a:cs typeface="Hepta Slab"/>
              <a:sym typeface="Hepta Slab"/>
            </a:endParaRPr>
          </a:p>
        </p:txBody>
      </p:sp>
      <p:sp>
        <p:nvSpPr>
          <p:cNvPr id="1073" name="Google Shape;1073;p12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74" name="Google Shape;1074;p125"/>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075" name="Google Shape;1075;p125"/>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076" name="Google Shape;1076;p125"/>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25"/>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78" name="Google Shape;1078;p125"/>
          <p:cNvPicPr preferRelativeResize="0"/>
          <p:nvPr/>
        </p:nvPicPr>
        <p:blipFill>
          <a:blip r:embed="rId3">
            <a:alphaModFix/>
          </a:blip>
          <a:stretch>
            <a:fillRect/>
          </a:stretch>
        </p:blipFill>
        <p:spPr>
          <a:xfrm>
            <a:off x="1362375" y="2791400"/>
            <a:ext cx="6305550" cy="97155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2" name="Shape 1082"/>
        <p:cNvGrpSpPr/>
        <p:nvPr/>
      </p:nvGrpSpPr>
      <p:grpSpPr>
        <a:xfrm>
          <a:off x="0" y="0"/>
          <a:ext cx="0" cy="0"/>
          <a:chOff x="0" y="0"/>
          <a:chExt cx="0" cy="0"/>
        </a:xfrm>
      </p:grpSpPr>
      <p:sp>
        <p:nvSpPr>
          <p:cNvPr id="1083" name="Google Shape;1083;p126"/>
          <p:cNvSpPr txBox="1"/>
          <p:nvPr>
            <p:ph type="ctrTitle"/>
          </p:nvPr>
        </p:nvSpPr>
        <p:spPr>
          <a:xfrm>
            <a:off x="628938" y="8568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The Value of the Digits</a:t>
            </a:r>
            <a:endParaRPr b="0" sz="3000">
              <a:solidFill>
                <a:srgbClr val="595959"/>
              </a:solidFill>
              <a:latin typeface="Hepta Slab"/>
              <a:ea typeface="Hepta Slab"/>
              <a:cs typeface="Hepta Slab"/>
              <a:sym typeface="Hepta Slab"/>
            </a:endParaRPr>
          </a:p>
        </p:txBody>
      </p:sp>
      <p:sp>
        <p:nvSpPr>
          <p:cNvPr id="1084" name="Google Shape;1084;p12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85" name="Google Shape;1085;p126"/>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086" name="Google Shape;1086;p126"/>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087" name="Google Shape;1087;p126"/>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26"/>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9" name="Google Shape;1089;p126"/>
          <p:cNvPicPr preferRelativeResize="0"/>
          <p:nvPr/>
        </p:nvPicPr>
        <p:blipFill>
          <a:blip r:embed="rId3">
            <a:alphaModFix/>
          </a:blip>
          <a:stretch>
            <a:fillRect/>
          </a:stretch>
        </p:blipFill>
        <p:spPr>
          <a:xfrm>
            <a:off x="1181400" y="2630650"/>
            <a:ext cx="6667500" cy="123825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12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Two Algorithms to Multiply</a:t>
            </a:r>
            <a:endParaRPr sz="3200">
              <a:solidFill>
                <a:srgbClr val="595959"/>
              </a:solidFill>
              <a:latin typeface="Hepta Slab"/>
              <a:ea typeface="Hepta Slab"/>
              <a:cs typeface="Hepta Slab"/>
              <a:sym typeface="Hepta Slab"/>
            </a:endParaRPr>
          </a:p>
        </p:txBody>
      </p:sp>
      <p:sp>
        <p:nvSpPr>
          <p:cNvPr id="1095" name="Google Shape;1095;p1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96" name="Google Shape;1096;p127"/>
          <p:cNvSpPr txBox="1"/>
          <p:nvPr/>
        </p:nvSpPr>
        <p:spPr>
          <a:xfrm>
            <a:off x="589375" y="1108750"/>
            <a:ext cx="33861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1. Here are two algorithms for finding the value of 3 x 713.</a:t>
            </a:r>
            <a:endParaRPr sz="1500">
              <a:latin typeface="Quicksand"/>
              <a:ea typeface="Quicksand"/>
              <a:cs typeface="Quicksand"/>
              <a:sym typeface="Quicksand"/>
            </a:endParaRPr>
          </a:p>
        </p:txBody>
      </p:sp>
      <p:pic>
        <p:nvPicPr>
          <p:cNvPr id="1097" name="Google Shape;1097;p127"/>
          <p:cNvPicPr preferRelativeResize="0"/>
          <p:nvPr/>
        </p:nvPicPr>
        <p:blipFill rotWithShape="1">
          <a:blip r:embed="rId3">
            <a:alphaModFix/>
          </a:blip>
          <a:srcRect b="0" l="0" r="49708" t="0"/>
          <a:stretch/>
        </p:blipFill>
        <p:spPr>
          <a:xfrm>
            <a:off x="1281110" y="1843350"/>
            <a:ext cx="2002625" cy="1231800"/>
          </a:xfrm>
          <a:prstGeom prst="rect">
            <a:avLst/>
          </a:prstGeom>
          <a:noFill/>
          <a:ln cap="flat" cmpd="sng" w="19050">
            <a:solidFill>
              <a:schemeClr val="dk2"/>
            </a:solidFill>
            <a:prstDash val="solid"/>
            <a:round/>
            <a:headEnd len="sm" w="sm" type="none"/>
            <a:tailEnd len="sm" w="sm" type="none"/>
          </a:ln>
        </p:spPr>
      </p:pic>
      <p:pic>
        <p:nvPicPr>
          <p:cNvPr id="1098" name="Google Shape;1098;p127"/>
          <p:cNvPicPr preferRelativeResize="0"/>
          <p:nvPr/>
        </p:nvPicPr>
        <p:blipFill rotWithShape="1">
          <a:blip r:embed="rId3">
            <a:alphaModFix/>
          </a:blip>
          <a:srcRect b="0" l="49377" r="0" t="0"/>
          <a:stretch/>
        </p:blipFill>
        <p:spPr>
          <a:xfrm>
            <a:off x="1281100" y="3338750"/>
            <a:ext cx="2002625" cy="1223724"/>
          </a:xfrm>
          <a:prstGeom prst="rect">
            <a:avLst/>
          </a:prstGeom>
          <a:noFill/>
          <a:ln cap="flat" cmpd="sng" w="19050">
            <a:solidFill>
              <a:schemeClr val="dk2"/>
            </a:solidFill>
            <a:prstDash val="solid"/>
            <a:round/>
            <a:headEnd len="sm" w="sm" type="none"/>
            <a:tailEnd len="sm" w="sm" type="none"/>
          </a:ln>
        </p:spPr>
      </p:pic>
      <p:sp>
        <p:nvSpPr>
          <p:cNvPr id="1099" name="Google Shape;1099;p127"/>
          <p:cNvSpPr txBox="1"/>
          <p:nvPr/>
        </p:nvSpPr>
        <p:spPr>
          <a:xfrm>
            <a:off x="3782600" y="2068075"/>
            <a:ext cx="48543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Discuss with your partner: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How are Kiran’s algorithm and Diego’s algorithm alike? How are they different?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How do you think Kiran found the product 2,139?</a:t>
            </a:r>
            <a:endParaRPr>
              <a:latin typeface="Quicksand"/>
              <a:ea typeface="Quicksand"/>
              <a:cs typeface="Quicksand"/>
              <a:sym typeface="Quicksand"/>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sp>
        <p:nvSpPr>
          <p:cNvPr id="1104" name="Google Shape;1104;p128"/>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Two Algorithms to Multiply</a:t>
            </a:r>
            <a:endParaRPr sz="3200">
              <a:solidFill>
                <a:srgbClr val="595959"/>
              </a:solidFill>
              <a:latin typeface="Hepta Slab"/>
              <a:ea typeface="Hepta Slab"/>
              <a:cs typeface="Hepta Slab"/>
              <a:sym typeface="Hepta Slab"/>
            </a:endParaRPr>
          </a:p>
        </p:txBody>
      </p:sp>
      <p:sp>
        <p:nvSpPr>
          <p:cNvPr id="1105" name="Google Shape;1105;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06" name="Google Shape;1106;p128"/>
          <p:cNvSpPr txBox="1"/>
          <p:nvPr/>
        </p:nvSpPr>
        <p:spPr>
          <a:xfrm>
            <a:off x="1446625" y="1515850"/>
            <a:ext cx="58935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2. Find the value of each product. </a:t>
            </a:r>
            <a:endParaRPr sz="1800">
              <a:latin typeface="Quicksand"/>
              <a:ea typeface="Quicksand"/>
              <a:cs typeface="Quicksand"/>
              <a:sym typeface="Quicksand"/>
            </a:endParaRPr>
          </a:p>
        </p:txBody>
      </p:sp>
      <p:pic>
        <p:nvPicPr>
          <p:cNvPr id="1107" name="Google Shape;1107;p128"/>
          <p:cNvPicPr preferRelativeResize="0"/>
          <p:nvPr/>
        </p:nvPicPr>
        <p:blipFill>
          <a:blip r:embed="rId3">
            <a:alphaModFix/>
          </a:blip>
          <a:stretch>
            <a:fillRect/>
          </a:stretch>
        </p:blipFill>
        <p:spPr>
          <a:xfrm>
            <a:off x="2166925" y="2183088"/>
            <a:ext cx="2061600" cy="777325"/>
          </a:xfrm>
          <a:prstGeom prst="rect">
            <a:avLst/>
          </a:prstGeom>
          <a:noFill/>
          <a:ln cap="flat" cmpd="sng" w="19050">
            <a:solidFill>
              <a:schemeClr val="dk2"/>
            </a:solidFill>
            <a:prstDash val="solid"/>
            <a:round/>
            <a:headEnd len="sm" w="sm" type="none"/>
            <a:tailEnd len="sm" w="sm" type="none"/>
          </a:ln>
        </p:spPr>
      </p:pic>
      <p:pic>
        <p:nvPicPr>
          <p:cNvPr id="1108" name="Google Shape;1108;p128"/>
          <p:cNvPicPr preferRelativeResize="0"/>
          <p:nvPr/>
        </p:nvPicPr>
        <p:blipFill>
          <a:blip r:embed="rId4">
            <a:alphaModFix/>
          </a:blip>
          <a:stretch>
            <a:fillRect/>
          </a:stretch>
        </p:blipFill>
        <p:spPr>
          <a:xfrm>
            <a:off x="4802975" y="2183108"/>
            <a:ext cx="1763930" cy="77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129"/>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Algorithm Comparison</a:t>
            </a:r>
            <a:endParaRPr sz="3200">
              <a:solidFill>
                <a:srgbClr val="595959"/>
              </a:solidFill>
              <a:latin typeface="Hepta Slab"/>
              <a:ea typeface="Hepta Slab"/>
              <a:cs typeface="Hepta Slab"/>
              <a:sym typeface="Hepta Slab"/>
            </a:endParaRPr>
          </a:p>
        </p:txBody>
      </p:sp>
      <p:sp>
        <p:nvSpPr>
          <p:cNvPr id="1114" name="Google Shape;1114;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15" name="Google Shape;1115;p129"/>
          <p:cNvSpPr txBox="1"/>
          <p:nvPr/>
        </p:nvSpPr>
        <p:spPr>
          <a:xfrm>
            <a:off x="570350" y="1108650"/>
            <a:ext cx="3698400" cy="302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1. Analyze the two algorithms used to multiply 4 x 223.</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solidFill>
                  <a:schemeClr val="dk1"/>
                </a:solidFill>
                <a:latin typeface="Quicksand"/>
                <a:ea typeface="Quicksand"/>
                <a:cs typeface="Quicksand"/>
                <a:sym typeface="Quicksand"/>
              </a:rPr>
              <a:t>a. How are methods A and B alike? </a:t>
            </a:r>
            <a:endParaRPr>
              <a:solidFill>
                <a:schemeClr val="dk1"/>
              </a:solidFill>
              <a:latin typeface="Quicksand"/>
              <a:ea typeface="Quicksand"/>
              <a:cs typeface="Quicksand"/>
              <a:sym typeface="Quicksand"/>
            </a:endParaRPr>
          </a:p>
          <a:p>
            <a:pPr indent="0" lvl="0" marL="0" rtl="0" algn="l">
              <a:spcBef>
                <a:spcPts val="1000"/>
              </a:spcBef>
              <a:spcAft>
                <a:spcPts val="0"/>
              </a:spcAft>
              <a:buNone/>
            </a:pPr>
            <a:r>
              <a:rPr lang="en">
                <a:solidFill>
                  <a:schemeClr val="dk1"/>
                </a:solidFill>
                <a:latin typeface="Quicksand"/>
                <a:ea typeface="Quicksand"/>
                <a:cs typeface="Quicksand"/>
                <a:sym typeface="Quicksand"/>
              </a:rPr>
              <a:t>b. How are methods A and B different? </a:t>
            </a:r>
            <a:endParaRPr>
              <a:solidFill>
                <a:schemeClr val="dk1"/>
              </a:solidFill>
              <a:latin typeface="Quicksand"/>
              <a:ea typeface="Quicksand"/>
              <a:cs typeface="Quicksand"/>
              <a:sym typeface="Quicksand"/>
            </a:endParaRPr>
          </a:p>
          <a:p>
            <a:pPr indent="0" lvl="0" marL="0" rtl="0" algn="l">
              <a:spcBef>
                <a:spcPts val="1000"/>
              </a:spcBef>
              <a:spcAft>
                <a:spcPts val="1000"/>
              </a:spcAft>
              <a:buClr>
                <a:schemeClr val="dk1"/>
              </a:buClr>
              <a:buSzPts val="1100"/>
              <a:buFont typeface="Arial"/>
              <a:buNone/>
            </a:pPr>
            <a:r>
              <a:rPr lang="en">
                <a:solidFill>
                  <a:schemeClr val="dk1"/>
                </a:solidFill>
                <a:latin typeface="Quicksand"/>
                <a:ea typeface="Quicksand"/>
                <a:cs typeface="Quicksand"/>
                <a:sym typeface="Quicksand"/>
              </a:rPr>
              <a:t>c. Where is the 12 in Method A?</a:t>
            </a:r>
            <a:endParaRPr>
              <a:latin typeface="Quicksand"/>
              <a:ea typeface="Quicksand"/>
              <a:cs typeface="Quicksand"/>
              <a:sym typeface="Quicksand"/>
            </a:endParaRPr>
          </a:p>
        </p:txBody>
      </p:sp>
      <p:sp>
        <p:nvSpPr>
          <p:cNvPr id="1116" name="Google Shape;1116;p129"/>
          <p:cNvSpPr txBox="1"/>
          <p:nvPr/>
        </p:nvSpPr>
        <p:spPr>
          <a:xfrm>
            <a:off x="4311625" y="1991100"/>
            <a:ext cx="4308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Try using Method A to multiply </a:t>
            </a:r>
            <a:r>
              <a:rPr lang="en">
                <a:solidFill>
                  <a:schemeClr val="dk1"/>
                </a:solidFill>
                <a:latin typeface="Quicksand"/>
                <a:ea typeface="Quicksand"/>
                <a:cs typeface="Quicksand"/>
                <a:sym typeface="Quicksand"/>
              </a:rPr>
              <a:t>512 x 3</a:t>
            </a:r>
            <a:r>
              <a:rPr lang="en">
                <a:latin typeface="Quicksand"/>
                <a:ea typeface="Quicksand"/>
                <a:cs typeface="Quicksand"/>
                <a:sym typeface="Quicksand"/>
              </a:rPr>
              <a:t> .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Check your work using a different method. </a:t>
            </a:r>
            <a:endParaRPr>
              <a:latin typeface="Quicksand"/>
              <a:ea typeface="Quicksand"/>
              <a:cs typeface="Quicksand"/>
              <a:sym typeface="Quicksand"/>
            </a:endParaRPr>
          </a:p>
        </p:txBody>
      </p:sp>
      <p:pic>
        <p:nvPicPr>
          <p:cNvPr id="1117" name="Google Shape;1117;p129"/>
          <p:cNvPicPr preferRelativeResize="0"/>
          <p:nvPr/>
        </p:nvPicPr>
        <p:blipFill>
          <a:blip r:embed="rId3">
            <a:alphaModFix/>
          </a:blip>
          <a:stretch>
            <a:fillRect/>
          </a:stretch>
        </p:blipFill>
        <p:spPr>
          <a:xfrm>
            <a:off x="848925" y="1892290"/>
            <a:ext cx="1471250" cy="754475"/>
          </a:xfrm>
          <a:prstGeom prst="rect">
            <a:avLst/>
          </a:prstGeom>
          <a:noFill/>
          <a:ln cap="flat" cmpd="sng" w="19050">
            <a:solidFill>
              <a:schemeClr val="dk2"/>
            </a:solidFill>
            <a:prstDash val="solid"/>
            <a:round/>
            <a:headEnd len="sm" w="sm" type="none"/>
            <a:tailEnd len="sm" w="sm" type="none"/>
          </a:ln>
        </p:spPr>
      </p:pic>
      <p:pic>
        <p:nvPicPr>
          <p:cNvPr id="1118" name="Google Shape;1118;p129"/>
          <p:cNvPicPr preferRelativeResize="0"/>
          <p:nvPr/>
        </p:nvPicPr>
        <p:blipFill>
          <a:blip r:embed="rId4">
            <a:alphaModFix/>
          </a:blip>
          <a:stretch>
            <a:fillRect/>
          </a:stretch>
        </p:blipFill>
        <p:spPr>
          <a:xfrm>
            <a:off x="2606175" y="1853863"/>
            <a:ext cx="1269411" cy="831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13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24" name="Google Shape;1124;p130"/>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compared the standard algorithm for multiplication to the partial-products algorithm. Let’s see how we’d find 3 x 512 using the standard algorithm.</a:t>
            </a:r>
            <a:endParaRPr sz="2100">
              <a:latin typeface="Covered By Your Grace"/>
              <a:ea typeface="Covered By Your Grace"/>
              <a:cs typeface="Covered By Your Grace"/>
              <a:sym typeface="Covered By Your Grace"/>
            </a:endParaRPr>
          </a:p>
        </p:txBody>
      </p:sp>
      <p:sp>
        <p:nvSpPr>
          <p:cNvPr id="1125" name="Google Shape;1125;p130"/>
          <p:cNvSpPr/>
          <p:nvPr/>
        </p:nvSpPr>
        <p:spPr>
          <a:xfrm flipH="1">
            <a:off x="671884" y="2372325"/>
            <a:ext cx="2630127" cy="92071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130"/>
          <p:cNvSpPr txBox="1"/>
          <p:nvPr/>
        </p:nvSpPr>
        <p:spPr>
          <a:xfrm>
            <a:off x="974816" y="2554068"/>
            <a:ext cx="2091000" cy="30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should we begin?</a:t>
            </a:r>
            <a:endParaRPr b="1">
              <a:latin typeface="Quicksand"/>
              <a:ea typeface="Quicksand"/>
              <a:cs typeface="Quicksand"/>
              <a:sym typeface="Quicksand"/>
            </a:endParaRPr>
          </a:p>
        </p:txBody>
      </p:sp>
      <p:pic>
        <p:nvPicPr>
          <p:cNvPr id="1127" name="Google Shape;1127;p130"/>
          <p:cNvPicPr preferRelativeResize="0"/>
          <p:nvPr/>
        </p:nvPicPr>
        <p:blipFill rotWithShape="1">
          <a:blip r:embed="rId3">
            <a:alphaModFix/>
          </a:blip>
          <a:srcRect b="0" l="21370" r="22481" t="0"/>
          <a:stretch/>
        </p:blipFill>
        <p:spPr>
          <a:xfrm>
            <a:off x="3773000" y="3435647"/>
            <a:ext cx="1047125" cy="1172925"/>
          </a:xfrm>
          <a:prstGeom prst="rect">
            <a:avLst/>
          </a:prstGeom>
          <a:noFill/>
          <a:ln>
            <a:noFill/>
          </a:ln>
        </p:spPr>
      </p:pic>
      <p:sp>
        <p:nvSpPr>
          <p:cNvPr id="1128" name="Google Shape;1128;p130"/>
          <p:cNvSpPr/>
          <p:nvPr/>
        </p:nvSpPr>
        <p:spPr>
          <a:xfrm>
            <a:off x="4111775" y="2309649"/>
            <a:ext cx="2478755" cy="99607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130"/>
          <p:cNvSpPr txBox="1"/>
          <p:nvPr/>
        </p:nvSpPr>
        <p:spPr>
          <a:xfrm flipH="1">
            <a:off x="4285216" y="2481647"/>
            <a:ext cx="1970700" cy="32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should we do next?</a:t>
            </a:r>
            <a:endParaRPr b="1" sz="1100">
              <a:latin typeface="Quicksand"/>
              <a:ea typeface="Quicksand"/>
              <a:cs typeface="Quicksand"/>
              <a:sym typeface="Quicksand"/>
            </a:endParaRPr>
          </a:p>
        </p:txBody>
      </p:sp>
      <p:sp>
        <p:nvSpPr>
          <p:cNvPr id="1130" name="Google Shape;1130;p130"/>
          <p:cNvSpPr/>
          <p:nvPr/>
        </p:nvSpPr>
        <p:spPr>
          <a:xfrm>
            <a:off x="4714525" y="3609854"/>
            <a:ext cx="2478755" cy="10782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30"/>
          <p:cNvSpPr txBox="1"/>
          <p:nvPr/>
        </p:nvSpPr>
        <p:spPr>
          <a:xfrm flipH="1">
            <a:off x="4850951" y="3733063"/>
            <a:ext cx="2205900" cy="35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900">
                <a:latin typeface="Quicksand"/>
                <a:ea typeface="Quicksand"/>
                <a:cs typeface="Quicksand"/>
                <a:sym typeface="Quicksand"/>
              </a:rPr>
              <a:t>Why might someone choose the standard algorithm to multiply instead of the partial-products algorithm?</a:t>
            </a:r>
            <a:endParaRPr b="1" sz="900">
              <a:latin typeface="Quicksand"/>
              <a:ea typeface="Quicksand"/>
              <a:cs typeface="Quicksand"/>
              <a:sym typeface="Quicksand"/>
            </a:endParaRPr>
          </a:p>
        </p:txBody>
      </p:sp>
      <p:pic>
        <p:nvPicPr>
          <p:cNvPr id="1132" name="Google Shape;1132;p130"/>
          <p:cNvPicPr preferRelativeResize="0"/>
          <p:nvPr/>
        </p:nvPicPr>
        <p:blipFill>
          <a:blip r:embed="rId4">
            <a:alphaModFix/>
          </a:blip>
          <a:stretch>
            <a:fillRect/>
          </a:stretch>
        </p:blipFill>
        <p:spPr>
          <a:xfrm>
            <a:off x="3581400" y="1612100"/>
            <a:ext cx="1369050" cy="525861"/>
          </a:xfrm>
          <a:prstGeom prst="rect">
            <a:avLst/>
          </a:prstGeom>
          <a:noFill/>
          <a:ln>
            <a:noFill/>
          </a:ln>
        </p:spPr>
      </p:pic>
      <p:sp>
        <p:nvSpPr>
          <p:cNvPr id="1133" name="Google Shape;1133;p130"/>
          <p:cNvSpPr/>
          <p:nvPr/>
        </p:nvSpPr>
        <p:spPr>
          <a:xfrm flipH="1">
            <a:off x="321464" y="3413226"/>
            <a:ext cx="3128963" cy="99607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130"/>
          <p:cNvSpPr txBox="1"/>
          <p:nvPr/>
        </p:nvSpPr>
        <p:spPr>
          <a:xfrm>
            <a:off x="681857" y="3609841"/>
            <a:ext cx="2487600" cy="32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Where did you write the 6? Why there?</a:t>
            </a:r>
            <a:endParaRPr b="1">
              <a:latin typeface="Quicksand"/>
              <a:ea typeface="Quicksand"/>
              <a:cs typeface="Quicksand"/>
              <a:sym typeface="Quicksand"/>
            </a:endParaRPr>
          </a:p>
        </p:txBody>
      </p:sp>
      <p:sp>
        <p:nvSpPr>
          <p:cNvPr id="1135" name="Google Shape;1135;p130"/>
          <p:cNvSpPr/>
          <p:nvPr/>
        </p:nvSpPr>
        <p:spPr>
          <a:xfrm>
            <a:off x="6590525" y="2716749"/>
            <a:ext cx="2478755" cy="99607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30"/>
          <p:cNvSpPr txBox="1"/>
          <p:nvPr/>
        </p:nvSpPr>
        <p:spPr>
          <a:xfrm flipH="1">
            <a:off x="6763966" y="2888747"/>
            <a:ext cx="1970700" cy="32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Where did you write the 3? Why there?</a:t>
            </a:r>
            <a:endParaRPr b="1" sz="1100">
              <a:latin typeface="Quicksand"/>
              <a:ea typeface="Quicksand"/>
              <a:cs typeface="Quicksand"/>
              <a:sym typeface="Quicksand"/>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140" name="Shape 1140"/>
        <p:cNvGrpSpPr/>
        <p:nvPr/>
      </p:nvGrpSpPr>
      <p:grpSpPr>
        <a:xfrm>
          <a:off x="0" y="0"/>
          <a:ext cx="0" cy="0"/>
          <a:chOff x="0" y="0"/>
          <a:chExt cx="0" cy="0"/>
        </a:xfrm>
      </p:grpSpPr>
      <p:sp>
        <p:nvSpPr>
          <p:cNvPr id="1141" name="Google Shape;1141;p131"/>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 Solve Problems Involving Multiplication</a:t>
            </a:r>
            <a:endParaRPr sz="3500">
              <a:latin typeface="Hepta Slab"/>
              <a:ea typeface="Hepta Slab"/>
              <a:cs typeface="Hepta Slab"/>
              <a:sym typeface="Hepta Slab"/>
            </a:endParaRPr>
          </a:p>
        </p:txBody>
      </p:sp>
      <p:sp>
        <p:nvSpPr>
          <p:cNvPr id="1142" name="Google Shape;1142;p131"/>
          <p:cNvSpPr txBox="1"/>
          <p:nvPr/>
        </p:nvSpPr>
        <p:spPr>
          <a:xfrm>
            <a:off x="1335375" y="2765250"/>
            <a:ext cx="713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problems using what we learned about multiplication of whole numbers.</a:t>
            </a:r>
            <a:endParaRPr>
              <a:latin typeface="Quicksand"/>
              <a:ea typeface="Quicksand"/>
              <a:cs typeface="Quicksand"/>
              <a:sym typeface="Quicksand"/>
            </a:endParaRPr>
          </a:p>
        </p:txBody>
      </p:sp>
      <p:sp>
        <p:nvSpPr>
          <p:cNvPr id="1143" name="Google Shape;1143;p131"/>
          <p:cNvSpPr/>
          <p:nvPr/>
        </p:nvSpPr>
        <p:spPr>
          <a:xfrm>
            <a:off x="758727"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3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4.MD.A.2, 4.NBT.B.5, 4.OA.A.3</a:t>
            </a:r>
            <a:endParaRPr sz="1100">
              <a:latin typeface="Quicksand"/>
              <a:ea typeface="Quicksand"/>
              <a:cs typeface="Quicksand"/>
              <a:sym typeface="Quicksand"/>
            </a:endParaRPr>
          </a:p>
        </p:txBody>
      </p:sp>
      <p:sp>
        <p:nvSpPr>
          <p:cNvPr id="1145" name="Google Shape;1145;p13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132"/>
          <p:cNvSpPr txBox="1"/>
          <p:nvPr>
            <p:ph type="ctrTitle"/>
          </p:nvPr>
        </p:nvSpPr>
        <p:spPr>
          <a:xfrm>
            <a:off x="591475" y="1368876"/>
            <a:ext cx="7772400" cy="6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What Do You Know About 1 Year?</a:t>
            </a:r>
            <a:endParaRPr b="0" sz="2800">
              <a:solidFill>
                <a:srgbClr val="595959"/>
              </a:solidFill>
              <a:latin typeface="Hepta Slab"/>
              <a:ea typeface="Hepta Slab"/>
              <a:cs typeface="Hepta Slab"/>
              <a:sym typeface="Hepta Slab"/>
            </a:endParaRPr>
          </a:p>
        </p:txBody>
      </p:sp>
      <p:sp>
        <p:nvSpPr>
          <p:cNvPr id="1151" name="Google Shape;1151;p13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52" name="Google Shape;1152;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153" name="Google Shape;1153;p132"/>
          <p:cNvPicPr preferRelativeResize="0"/>
          <p:nvPr/>
        </p:nvPicPr>
        <p:blipFill>
          <a:blip r:embed="rId3">
            <a:alphaModFix/>
          </a:blip>
          <a:stretch>
            <a:fillRect/>
          </a:stretch>
        </p:blipFill>
        <p:spPr>
          <a:xfrm>
            <a:off x="3302800" y="2210626"/>
            <a:ext cx="2676525" cy="1847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7" name="Shape 1157"/>
        <p:cNvGrpSpPr/>
        <p:nvPr/>
      </p:nvGrpSpPr>
      <p:grpSpPr>
        <a:xfrm>
          <a:off x="0" y="0"/>
          <a:ext cx="0" cy="0"/>
          <a:chOff x="0" y="0"/>
          <a:chExt cx="0" cy="0"/>
        </a:xfrm>
      </p:grpSpPr>
      <p:sp>
        <p:nvSpPr>
          <p:cNvPr id="1158" name="Google Shape;1158;p133"/>
          <p:cNvSpPr txBox="1"/>
          <p:nvPr/>
        </p:nvSpPr>
        <p:spPr>
          <a:xfrm>
            <a:off x="918325" y="512625"/>
            <a:ext cx="67362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Time Flies When We Leap Years</a:t>
            </a:r>
            <a:endParaRPr sz="2800">
              <a:solidFill>
                <a:srgbClr val="595959"/>
              </a:solidFill>
              <a:latin typeface="Hepta Slab"/>
              <a:ea typeface="Hepta Slab"/>
              <a:cs typeface="Hepta Slab"/>
              <a:sym typeface="Hepta Slab"/>
            </a:endParaRPr>
          </a:p>
        </p:txBody>
      </p:sp>
      <p:sp>
        <p:nvSpPr>
          <p:cNvPr id="1159" name="Google Shape;1159;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60" name="Google Shape;1160;p133"/>
          <p:cNvSpPr txBox="1"/>
          <p:nvPr/>
        </p:nvSpPr>
        <p:spPr>
          <a:xfrm>
            <a:off x="419250" y="1254150"/>
            <a:ext cx="83055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434343"/>
                </a:solidFill>
                <a:latin typeface="Quicksand"/>
                <a:ea typeface="Quicksand"/>
                <a:cs typeface="Quicksand"/>
                <a:sym typeface="Quicksand"/>
              </a:rPr>
              <a:t>1. A baby elephant was born exactly 48 weeks ago. How many days old is she? </a:t>
            </a:r>
            <a:endParaRPr sz="15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l">
              <a:spcBef>
                <a:spcPts val="0"/>
              </a:spcBef>
              <a:spcAft>
                <a:spcPts val="0"/>
              </a:spcAft>
              <a:buNone/>
            </a:pPr>
            <a:r>
              <a:rPr lang="en" sz="1500">
                <a:solidFill>
                  <a:srgbClr val="434343"/>
                </a:solidFill>
                <a:latin typeface="Quicksand"/>
                <a:ea typeface="Quicksand"/>
                <a:cs typeface="Quicksand"/>
                <a:sym typeface="Quicksand"/>
              </a:rPr>
              <a:t>2. A leap year has 366 days. A non-leap year (or a common year) has 365 days. How many days are in 3 leap years? </a:t>
            </a:r>
            <a:endParaRPr sz="15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500">
              <a:solidFill>
                <a:srgbClr val="434343"/>
              </a:solidFill>
              <a:latin typeface="Quicksand"/>
              <a:ea typeface="Quicksand"/>
              <a:cs typeface="Quicksand"/>
              <a:sym typeface="Quicksand"/>
            </a:endParaRPr>
          </a:p>
          <a:p>
            <a:pPr indent="0" lvl="0" marL="0" rtl="0" algn="l">
              <a:spcBef>
                <a:spcPts val="0"/>
              </a:spcBef>
              <a:spcAft>
                <a:spcPts val="0"/>
              </a:spcAft>
              <a:buNone/>
            </a:pPr>
            <a:r>
              <a:rPr lang="en" sz="1500">
                <a:solidFill>
                  <a:srgbClr val="434343"/>
                </a:solidFill>
                <a:latin typeface="Quicksand"/>
                <a:ea typeface="Quicksand"/>
                <a:cs typeface="Quicksand"/>
                <a:sym typeface="Quicksand"/>
              </a:rPr>
              <a:t>3. In our calendar system, some months are 31 days long, some are 30 days long, and one month (February) is either 28 or 29 days long. </a:t>
            </a:r>
            <a:endParaRPr sz="15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500">
              <a:solidFill>
                <a:srgbClr val="434343"/>
              </a:solidFill>
              <a:latin typeface="Quicksand"/>
              <a:ea typeface="Quicksand"/>
              <a:cs typeface="Quicksand"/>
              <a:sym typeface="Quicksand"/>
            </a:endParaRPr>
          </a:p>
          <a:p>
            <a:pPr indent="-323850" lvl="0" marL="457200" rtl="0" algn="l">
              <a:spcBef>
                <a:spcPts val="0"/>
              </a:spcBef>
              <a:spcAft>
                <a:spcPts val="0"/>
              </a:spcAft>
              <a:buClr>
                <a:srgbClr val="434343"/>
              </a:buClr>
              <a:buSzPts val="1500"/>
              <a:buFont typeface="Quicksand"/>
              <a:buChar char="●"/>
            </a:pPr>
            <a:r>
              <a:rPr lang="en" sz="1500">
                <a:solidFill>
                  <a:srgbClr val="434343"/>
                </a:solidFill>
                <a:latin typeface="Quicksand"/>
                <a:ea typeface="Quicksand"/>
                <a:cs typeface="Quicksand"/>
                <a:sym typeface="Quicksand"/>
              </a:rPr>
              <a:t>What if the calendar system changed so that each month has 31 days? How many more days would there be in a year?</a:t>
            </a:r>
            <a:endParaRPr sz="1500">
              <a:solidFill>
                <a:srgbClr val="0097A7"/>
              </a:solidFill>
              <a:latin typeface="Quicksand"/>
              <a:ea typeface="Quicksand"/>
              <a:cs typeface="Quicksand"/>
              <a:sym typeface="Quicksand"/>
            </a:endParaRPr>
          </a:p>
        </p:txBody>
      </p:sp>
      <p:pic>
        <p:nvPicPr>
          <p:cNvPr id="1161" name="Google Shape;1161;p133"/>
          <p:cNvPicPr preferRelativeResize="0"/>
          <p:nvPr/>
        </p:nvPicPr>
        <p:blipFill>
          <a:blip r:embed="rId3">
            <a:alphaModFix/>
          </a:blip>
          <a:stretch>
            <a:fillRect/>
          </a:stretch>
        </p:blipFill>
        <p:spPr>
          <a:xfrm>
            <a:off x="6629725" y="3868900"/>
            <a:ext cx="1411000" cy="94482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134"/>
          <p:cNvSpPr txBox="1"/>
          <p:nvPr/>
        </p:nvSpPr>
        <p:spPr>
          <a:xfrm>
            <a:off x="966850" y="594850"/>
            <a:ext cx="67362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Coin Collection</a:t>
            </a:r>
            <a:endParaRPr sz="2800">
              <a:solidFill>
                <a:srgbClr val="595959"/>
              </a:solidFill>
              <a:latin typeface="Hepta Slab"/>
              <a:ea typeface="Hepta Slab"/>
              <a:cs typeface="Hepta Slab"/>
              <a:sym typeface="Hepta Slab"/>
            </a:endParaRPr>
          </a:p>
        </p:txBody>
      </p:sp>
      <p:sp>
        <p:nvSpPr>
          <p:cNvPr id="1167" name="Google Shape;1167;p1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68" name="Google Shape;1168;p134"/>
          <p:cNvSpPr txBox="1"/>
          <p:nvPr/>
        </p:nvSpPr>
        <p:spPr>
          <a:xfrm>
            <a:off x="419250" y="1254150"/>
            <a:ext cx="83055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rPr lang="en" sz="1600">
                <a:solidFill>
                  <a:srgbClr val="434343"/>
                </a:solidFill>
                <a:latin typeface="Quicksand"/>
                <a:ea typeface="Quicksand"/>
                <a:cs typeface="Quicksand"/>
                <a:sym typeface="Quicksand"/>
              </a:rPr>
              <a:t>1. Lin’s family has collected 2,074 nickels over the years. How many pennies are worth the same amount?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rPr lang="en" sz="1600">
                <a:solidFill>
                  <a:srgbClr val="434343"/>
                </a:solidFill>
                <a:latin typeface="Quicksand"/>
                <a:ea typeface="Quicksand"/>
                <a:cs typeface="Quicksand"/>
                <a:sym typeface="Quicksand"/>
              </a:rPr>
              <a:t>2. If Lin’s family saved 2,074 nickels each year for 4 years, how many nickels would her family have?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rPr lang="en" sz="1600">
                <a:solidFill>
                  <a:srgbClr val="434343"/>
                </a:solidFill>
                <a:latin typeface="Quicksand"/>
                <a:ea typeface="Quicksand"/>
                <a:cs typeface="Quicksand"/>
                <a:sym typeface="Quicksand"/>
              </a:rPr>
              <a:t>3. Create a situation that involves a problem that can be solved by finding 8 x 1,049 .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rPr lang="en" sz="1600">
                <a:solidFill>
                  <a:srgbClr val="434343"/>
                </a:solidFill>
                <a:latin typeface="Quicksand"/>
                <a:ea typeface="Quicksand"/>
                <a:cs typeface="Quicksand"/>
                <a:sym typeface="Quicksand"/>
              </a:rPr>
              <a:t>    Solve the problem and show your reasoning. </a:t>
            </a:r>
            <a:endParaRPr sz="1600">
              <a:solidFill>
                <a:srgbClr val="0097A7"/>
              </a:solidFill>
              <a:latin typeface="Quicksand"/>
              <a:ea typeface="Quicksand"/>
              <a:cs typeface="Quicksand"/>
              <a:sym typeface="Quicksand"/>
            </a:endParaRPr>
          </a:p>
        </p:txBody>
      </p:sp>
      <p:pic>
        <p:nvPicPr>
          <p:cNvPr id="1169" name="Google Shape;1169;p134"/>
          <p:cNvPicPr preferRelativeResize="0"/>
          <p:nvPr/>
        </p:nvPicPr>
        <p:blipFill>
          <a:blip r:embed="rId3">
            <a:alphaModFix/>
          </a:blip>
          <a:stretch>
            <a:fillRect/>
          </a:stretch>
        </p:blipFill>
        <p:spPr>
          <a:xfrm>
            <a:off x="1741525" y="512613"/>
            <a:ext cx="815192" cy="811575"/>
          </a:xfrm>
          <a:prstGeom prst="rect">
            <a:avLst/>
          </a:prstGeom>
          <a:noFill/>
          <a:ln>
            <a:noFill/>
          </a:ln>
        </p:spPr>
      </p:pic>
      <p:pic>
        <p:nvPicPr>
          <p:cNvPr id="1170" name="Google Shape;1170;p134"/>
          <p:cNvPicPr preferRelativeResize="0"/>
          <p:nvPr/>
        </p:nvPicPr>
        <p:blipFill>
          <a:blip r:embed="rId3">
            <a:alphaModFix/>
          </a:blip>
          <a:stretch>
            <a:fillRect/>
          </a:stretch>
        </p:blipFill>
        <p:spPr>
          <a:xfrm>
            <a:off x="6115450" y="442588"/>
            <a:ext cx="815192" cy="811575"/>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13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76" name="Google Shape;1176;p135"/>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vered By Your Grace"/>
                <a:ea typeface="Covered By Your Grace"/>
                <a:cs typeface="Covered By Your Grace"/>
                <a:sym typeface="Covered By Your Grace"/>
              </a:rPr>
              <a:t>Today we used what we have learned about multiplication to solve problems involving measurement.</a:t>
            </a:r>
            <a:endParaRPr sz="2900">
              <a:latin typeface="Covered By Your Grace"/>
              <a:ea typeface="Covered By Your Grace"/>
              <a:cs typeface="Covered By Your Grace"/>
              <a:sym typeface="Covered By Your Grace"/>
            </a:endParaRPr>
          </a:p>
        </p:txBody>
      </p:sp>
      <p:sp>
        <p:nvSpPr>
          <p:cNvPr id="1177" name="Google Shape;1177;p135"/>
          <p:cNvSpPr/>
          <p:nvPr/>
        </p:nvSpPr>
        <p:spPr>
          <a:xfrm flipH="1">
            <a:off x="321483" y="2164749"/>
            <a:ext cx="3332367" cy="143621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35"/>
          <p:cNvSpPr txBox="1"/>
          <p:nvPr/>
        </p:nvSpPr>
        <p:spPr>
          <a:xfrm>
            <a:off x="748361" y="2367752"/>
            <a:ext cx="2478600" cy="40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How would you know if your solutions were correct?</a:t>
            </a:r>
            <a:endParaRPr b="1" sz="1600">
              <a:latin typeface="Quicksand"/>
              <a:ea typeface="Quicksand"/>
              <a:cs typeface="Quicksand"/>
              <a:sym typeface="Quicksand"/>
            </a:endParaRPr>
          </a:p>
        </p:txBody>
      </p:sp>
      <p:pic>
        <p:nvPicPr>
          <p:cNvPr id="1179" name="Google Shape;1179;p135"/>
          <p:cNvPicPr preferRelativeResize="0"/>
          <p:nvPr/>
        </p:nvPicPr>
        <p:blipFill rotWithShape="1">
          <a:blip r:embed="rId3">
            <a:alphaModFix/>
          </a:blip>
          <a:srcRect b="0" l="21370" r="22481" t="0"/>
          <a:stretch/>
        </p:blipFill>
        <p:spPr>
          <a:xfrm>
            <a:off x="3512351" y="3413250"/>
            <a:ext cx="1369047" cy="1533525"/>
          </a:xfrm>
          <a:prstGeom prst="rect">
            <a:avLst/>
          </a:prstGeom>
          <a:noFill/>
          <a:ln>
            <a:noFill/>
          </a:ln>
        </p:spPr>
      </p:pic>
      <p:sp>
        <p:nvSpPr>
          <p:cNvPr id="1180" name="Google Shape;1180;p135"/>
          <p:cNvSpPr/>
          <p:nvPr/>
        </p:nvSpPr>
        <p:spPr>
          <a:xfrm rot="-78495">
            <a:off x="5199199" y="2879242"/>
            <a:ext cx="3732374" cy="153187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35"/>
          <p:cNvSpPr txBox="1"/>
          <p:nvPr/>
        </p:nvSpPr>
        <p:spPr>
          <a:xfrm flipH="1" rot="-78450">
            <a:off x="5534367" y="3029303"/>
            <a:ext cx="2747815" cy="16709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When you had to multiply numbers, which method did you rely on the most? What made you choose that method?</a:t>
            </a:r>
            <a:endParaRPr b="1" sz="1300">
              <a:latin typeface="Quicksand"/>
              <a:ea typeface="Quicksand"/>
              <a:cs typeface="Quicksand"/>
              <a:sym typeface="Quicksand"/>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5" name="Shape 1185"/>
        <p:cNvGrpSpPr/>
        <p:nvPr/>
      </p:nvGrpSpPr>
      <p:grpSpPr>
        <a:xfrm>
          <a:off x="0" y="0"/>
          <a:ext cx="0" cy="0"/>
          <a:chOff x="0" y="0"/>
          <a:chExt cx="0" cy="0"/>
        </a:xfrm>
      </p:grpSpPr>
      <p:sp>
        <p:nvSpPr>
          <p:cNvPr id="1186" name="Google Shape;1186;p136"/>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187" name="Google Shape;1187;p136"/>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36"/>
          <p:cNvSpPr txBox="1"/>
          <p:nvPr/>
        </p:nvSpPr>
        <p:spPr>
          <a:xfrm>
            <a:off x="556700" y="122403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to multiply factors whose products are greater than 100, using different representations and strategies to do so.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When working with multi-digit factors, it helps to decompose them by place value before multiplying. For example, to find 4 X 5,342, we can decompose the 5,342 into its expanded form, 5,000 + 300 + 40 + 2, and then use a diagram or an algorithm to help us multiply.</a:t>
            </a:r>
            <a:endParaRPr sz="1600">
              <a:latin typeface="Quicksand"/>
              <a:ea typeface="Quicksand"/>
              <a:cs typeface="Quicksand"/>
              <a:sym typeface="Quicksand"/>
            </a:endParaRPr>
          </a:p>
        </p:txBody>
      </p:sp>
      <p:pic>
        <p:nvPicPr>
          <p:cNvPr id="1189" name="Google Shape;1189;p136"/>
          <p:cNvPicPr preferRelativeResize="0"/>
          <p:nvPr/>
        </p:nvPicPr>
        <p:blipFill>
          <a:blip r:embed="rId3">
            <a:alphaModFix/>
          </a:blip>
          <a:stretch>
            <a:fillRect/>
          </a:stretch>
        </p:blipFill>
        <p:spPr>
          <a:xfrm>
            <a:off x="1843199" y="3233999"/>
            <a:ext cx="5326175" cy="136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137"/>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195" name="Google Shape;1195;p137"/>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37"/>
          <p:cNvSpPr txBox="1"/>
          <p:nvPr/>
        </p:nvSpPr>
        <p:spPr>
          <a:xfrm>
            <a:off x="556700" y="122403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both the diagram and the algorithm, the 20,000, 1,200, 160, and 8 are called the </a:t>
            </a:r>
            <a:r>
              <a:rPr b="1" lang="en" sz="1600" u="sng">
                <a:latin typeface="Quicksand"/>
                <a:ea typeface="Quicksand"/>
                <a:cs typeface="Quicksand"/>
                <a:sym typeface="Quicksand"/>
              </a:rPr>
              <a:t>partial products.</a:t>
            </a:r>
            <a:r>
              <a:rPr lang="en" sz="1600">
                <a:latin typeface="Quicksand"/>
                <a:ea typeface="Quicksand"/>
                <a:cs typeface="Quicksand"/>
                <a:sym typeface="Quicksand"/>
              </a:rPr>
              <a:t> They are the result of multiplying each decomposed part of 5,342 by 4. An algorithm that shows partial products is called a </a:t>
            </a:r>
            <a:r>
              <a:rPr b="1" lang="en" sz="1600" u="sng">
                <a:latin typeface="Quicksand"/>
                <a:ea typeface="Quicksand"/>
                <a:cs typeface="Quicksand"/>
                <a:sym typeface="Quicksand"/>
              </a:rPr>
              <a:t>partial-products algorithm.</a:t>
            </a:r>
            <a:r>
              <a:rPr lang="en" sz="1600">
                <a:latin typeface="Quicksand"/>
                <a:ea typeface="Quicksand"/>
                <a:cs typeface="Quicksand"/>
                <a:sym typeface="Quicksand"/>
              </a:rPr>
              <a: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can do the same to multiply a two-digit number by another two-digit number. For example, here are two ways to find 31 X 15. The 31 is decomposed into 30 + 1 and 15 is decomposed into10 + 5 .</a:t>
            </a:r>
            <a:endParaRPr sz="1600">
              <a:latin typeface="Quicksand"/>
              <a:ea typeface="Quicksand"/>
              <a:cs typeface="Quicksand"/>
              <a:sym typeface="Quicksand"/>
            </a:endParaRPr>
          </a:p>
        </p:txBody>
      </p:sp>
      <p:pic>
        <p:nvPicPr>
          <p:cNvPr id="1197" name="Google Shape;1197;p137"/>
          <p:cNvPicPr preferRelativeResize="0"/>
          <p:nvPr/>
        </p:nvPicPr>
        <p:blipFill>
          <a:blip r:embed="rId3">
            <a:alphaModFix/>
          </a:blip>
          <a:stretch>
            <a:fillRect/>
          </a:stretch>
        </p:blipFill>
        <p:spPr>
          <a:xfrm>
            <a:off x="3294300" y="3182800"/>
            <a:ext cx="3426200" cy="1517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201" name="Shape 1201"/>
        <p:cNvGrpSpPr/>
        <p:nvPr/>
      </p:nvGrpSpPr>
      <p:grpSpPr>
        <a:xfrm>
          <a:off x="0" y="0"/>
          <a:ext cx="0" cy="0"/>
          <a:chOff x="0" y="0"/>
          <a:chExt cx="0" cy="0"/>
        </a:xfrm>
      </p:grpSpPr>
      <p:sp>
        <p:nvSpPr>
          <p:cNvPr id="1202" name="Google Shape;1202;p138"/>
          <p:cNvSpPr txBox="1"/>
          <p:nvPr>
            <p:ph type="ctrTitle"/>
          </p:nvPr>
        </p:nvSpPr>
        <p:spPr>
          <a:xfrm>
            <a:off x="1259875" y="2019150"/>
            <a:ext cx="68946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4000">
                <a:solidFill>
                  <a:srgbClr val="434343"/>
                </a:solidFill>
                <a:latin typeface="Hepta Slab"/>
                <a:ea typeface="Hepta Slab"/>
                <a:cs typeface="Hepta Slab"/>
                <a:sym typeface="Hepta Slab"/>
              </a:rPr>
              <a:t>Solve Division Problems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with Larger Quotients </a:t>
            </a:r>
            <a:endParaRPr sz="4200">
              <a:solidFill>
                <a:srgbClr val="434343"/>
              </a:solidFill>
              <a:latin typeface="Hepta Slab"/>
              <a:ea typeface="Hepta Slab"/>
              <a:cs typeface="Hepta Slab"/>
              <a:sym typeface="Hepta Slab"/>
            </a:endParaRPr>
          </a:p>
        </p:txBody>
      </p:sp>
      <p:sp>
        <p:nvSpPr>
          <p:cNvPr id="1203" name="Google Shape;1203;p138"/>
          <p:cNvSpPr txBox="1"/>
          <p:nvPr/>
        </p:nvSpPr>
        <p:spPr>
          <a:xfrm>
            <a:off x="2087700" y="2775225"/>
            <a:ext cx="6193800" cy="5583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None/>
            </a:pPr>
            <a:r>
              <a:rPr lang="en">
                <a:solidFill>
                  <a:schemeClr val="dk1"/>
                </a:solidFill>
                <a:latin typeface="Quicksand"/>
                <a:ea typeface="Quicksand"/>
                <a:cs typeface="Quicksand"/>
                <a:sym typeface="Quicksand"/>
              </a:rPr>
              <a:t>Let’s divide with larger numbers.</a:t>
            </a:r>
            <a:endParaRPr>
              <a:latin typeface="Quicksand"/>
              <a:ea typeface="Quicksand"/>
              <a:cs typeface="Quicksand"/>
              <a:sym typeface="Quicksand"/>
            </a:endParaRPr>
          </a:p>
        </p:txBody>
      </p:sp>
      <p:sp>
        <p:nvSpPr>
          <p:cNvPr id="1204" name="Google Shape;1204;p138"/>
          <p:cNvSpPr/>
          <p:nvPr/>
        </p:nvSpPr>
        <p:spPr>
          <a:xfrm>
            <a:off x="2568502" y="27752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38"/>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3.OA.A.3</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1206" name="Google Shape;1206;p138"/>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0" name="Shape 1210"/>
        <p:cNvGrpSpPr/>
        <p:nvPr/>
      </p:nvGrpSpPr>
      <p:grpSpPr>
        <a:xfrm>
          <a:off x="0" y="0"/>
          <a:ext cx="0" cy="0"/>
          <a:chOff x="0" y="0"/>
          <a:chExt cx="0" cy="0"/>
        </a:xfrm>
      </p:grpSpPr>
      <p:sp>
        <p:nvSpPr>
          <p:cNvPr id="1211" name="Google Shape;1211;p139"/>
          <p:cNvSpPr txBox="1"/>
          <p:nvPr>
            <p:ph type="ctrTitle"/>
          </p:nvPr>
        </p:nvSpPr>
        <p:spPr>
          <a:xfrm>
            <a:off x="678050" y="775150"/>
            <a:ext cx="7895100" cy="132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What Do You Know About Division?</a:t>
            </a:r>
            <a:endParaRPr b="0" sz="3000">
              <a:solidFill>
                <a:srgbClr val="666666"/>
              </a:solidFill>
              <a:latin typeface="Hepta Slab"/>
              <a:ea typeface="Hepta Slab"/>
              <a:cs typeface="Hepta Slab"/>
              <a:sym typeface="Hepta Slab"/>
            </a:endParaRPr>
          </a:p>
        </p:txBody>
      </p:sp>
      <p:sp>
        <p:nvSpPr>
          <p:cNvPr id="1212" name="Google Shape;1212;p13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213" name="Google Shape;1213;p139"/>
          <p:cNvPicPr preferRelativeResize="0"/>
          <p:nvPr/>
        </p:nvPicPr>
        <p:blipFill>
          <a:blip r:embed="rId3">
            <a:alphaModFix/>
          </a:blip>
          <a:stretch>
            <a:fillRect/>
          </a:stretch>
        </p:blipFill>
        <p:spPr>
          <a:xfrm>
            <a:off x="3500438" y="2430025"/>
            <a:ext cx="2143125" cy="2143125"/>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7" name="Shape 1217"/>
        <p:cNvGrpSpPr/>
        <p:nvPr/>
      </p:nvGrpSpPr>
      <p:grpSpPr>
        <a:xfrm>
          <a:off x="0" y="0"/>
          <a:ext cx="0" cy="0"/>
          <a:chOff x="0" y="0"/>
          <a:chExt cx="0" cy="0"/>
        </a:xfrm>
      </p:grpSpPr>
      <p:sp>
        <p:nvSpPr>
          <p:cNvPr id="1218" name="Google Shape;1218;p140"/>
          <p:cNvSpPr txBox="1"/>
          <p:nvPr>
            <p:ph type="ctrTitle"/>
          </p:nvPr>
        </p:nvSpPr>
        <p:spPr>
          <a:xfrm>
            <a:off x="435250" y="396850"/>
            <a:ext cx="79287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Solve, Your Way</a:t>
            </a:r>
            <a:endParaRPr b="0" sz="2600">
              <a:solidFill>
                <a:srgbClr val="666666"/>
              </a:solidFill>
              <a:latin typeface="Hepta Slab"/>
              <a:ea typeface="Hepta Slab"/>
              <a:cs typeface="Hepta Slab"/>
              <a:sym typeface="Hepta Slab"/>
            </a:endParaRPr>
          </a:p>
        </p:txBody>
      </p:sp>
      <p:sp>
        <p:nvSpPr>
          <p:cNvPr id="1219" name="Google Shape;1219;p1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20" name="Google Shape;1220;p140"/>
          <p:cNvSpPr txBox="1"/>
          <p:nvPr/>
        </p:nvSpPr>
        <p:spPr>
          <a:xfrm>
            <a:off x="530700" y="1239925"/>
            <a:ext cx="80826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There are 48 students going on a field trip to the aquarium. They are put into groups of 4 students. How many groups will there be? </a:t>
            </a:r>
            <a:endParaRPr sz="2000">
              <a:latin typeface="Quicksand"/>
              <a:ea typeface="Quicksand"/>
              <a:cs typeface="Quicksand"/>
              <a:sym typeface="Quicksand"/>
            </a:endParaRPr>
          </a:p>
          <a:p>
            <a:pPr indent="0" lvl="0" marL="0" rtl="0" algn="ctr">
              <a:spcBef>
                <a:spcPts val="0"/>
              </a:spcBef>
              <a:spcAft>
                <a:spcPts val="0"/>
              </a:spcAft>
              <a:buNone/>
            </a:pPr>
            <a:r>
              <a:t/>
            </a:r>
            <a:endParaRPr sz="2000">
              <a:latin typeface="Quicksand"/>
              <a:ea typeface="Quicksand"/>
              <a:cs typeface="Quicksand"/>
              <a:sym typeface="Quicksand"/>
            </a:endParaRPr>
          </a:p>
          <a:p>
            <a:pPr indent="0" lvl="0" marL="0" rtl="0" algn="ctr">
              <a:spcBef>
                <a:spcPts val="0"/>
              </a:spcBef>
              <a:spcAft>
                <a:spcPts val="0"/>
              </a:spcAft>
              <a:buNone/>
            </a:pPr>
            <a:r>
              <a:rPr lang="en" sz="2000">
                <a:latin typeface="Quicksand"/>
                <a:ea typeface="Quicksand"/>
                <a:cs typeface="Quicksand"/>
                <a:sym typeface="Quicksand"/>
              </a:rPr>
              <a:t>Show your thinking using diagrams, symbols, or other representations.</a:t>
            </a:r>
            <a:endParaRPr sz="2000">
              <a:latin typeface="Quicksand"/>
              <a:ea typeface="Quicksand"/>
              <a:cs typeface="Quicksand"/>
              <a:sym typeface="Quicksand"/>
            </a:endParaRPr>
          </a:p>
        </p:txBody>
      </p:sp>
      <p:pic>
        <p:nvPicPr>
          <p:cNvPr id="1221" name="Google Shape;1221;p140"/>
          <p:cNvPicPr preferRelativeResize="0"/>
          <p:nvPr/>
        </p:nvPicPr>
        <p:blipFill>
          <a:blip r:embed="rId3">
            <a:alphaModFix/>
          </a:blip>
          <a:stretch>
            <a:fillRect/>
          </a:stretch>
        </p:blipFill>
        <p:spPr>
          <a:xfrm>
            <a:off x="3726650" y="3233100"/>
            <a:ext cx="1690700" cy="13175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25" name="Shape 1225"/>
        <p:cNvGrpSpPr/>
        <p:nvPr/>
      </p:nvGrpSpPr>
      <p:grpSpPr>
        <a:xfrm>
          <a:off x="0" y="0"/>
          <a:ext cx="0" cy="0"/>
          <a:chOff x="0" y="0"/>
          <a:chExt cx="0" cy="0"/>
        </a:xfrm>
      </p:grpSpPr>
      <p:sp>
        <p:nvSpPr>
          <p:cNvPr id="1226" name="Google Shape;1226;p141"/>
          <p:cNvSpPr txBox="1"/>
          <p:nvPr>
            <p:ph type="ctrTitle"/>
          </p:nvPr>
        </p:nvSpPr>
        <p:spPr>
          <a:xfrm>
            <a:off x="39777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Division Reflection</a:t>
            </a:r>
            <a:endParaRPr b="0" sz="2600">
              <a:solidFill>
                <a:srgbClr val="666666"/>
              </a:solidFill>
              <a:latin typeface="Hepta Slab"/>
              <a:ea typeface="Hepta Slab"/>
              <a:cs typeface="Hepta Slab"/>
              <a:sym typeface="Hepta Slab"/>
            </a:endParaRPr>
          </a:p>
        </p:txBody>
      </p:sp>
      <p:sp>
        <p:nvSpPr>
          <p:cNvPr id="1227" name="Google Shape;1227;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28" name="Google Shape;1228;p141"/>
          <p:cNvSpPr txBox="1"/>
          <p:nvPr/>
        </p:nvSpPr>
        <p:spPr>
          <a:xfrm>
            <a:off x="709075" y="1607350"/>
            <a:ext cx="7833000" cy="136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Livvic"/>
                <a:ea typeface="Livvic"/>
                <a:cs typeface="Livvic"/>
                <a:sym typeface="Livvic"/>
              </a:rPr>
              <a:t>Another strategy I could have used to solve the problem today is…</a:t>
            </a:r>
            <a:endParaRPr sz="2500">
              <a:latin typeface="Livvic"/>
              <a:ea typeface="Livvic"/>
              <a:cs typeface="Livvic"/>
              <a:sym typeface="Livvic"/>
            </a:endParaRPr>
          </a:p>
        </p:txBody>
      </p:sp>
      <p:pic>
        <p:nvPicPr>
          <p:cNvPr id="1229" name="Google Shape;1229;p141"/>
          <p:cNvPicPr preferRelativeResize="0"/>
          <p:nvPr/>
        </p:nvPicPr>
        <p:blipFill rotWithShape="1">
          <a:blip r:embed="rId3">
            <a:alphaModFix/>
          </a:blip>
          <a:srcRect b="20565" l="16323" r="31171" t="0"/>
          <a:stretch/>
        </p:blipFill>
        <p:spPr>
          <a:xfrm rot="654928">
            <a:off x="6687170" y="2641204"/>
            <a:ext cx="1153213" cy="1744771"/>
          </a:xfrm>
          <a:prstGeom prst="rect">
            <a:avLst/>
          </a:prstGeom>
          <a:noFill/>
          <a:ln>
            <a:noFill/>
          </a:ln>
        </p:spPr>
      </p:pic>
      <p:pic>
        <p:nvPicPr>
          <p:cNvPr id="1230" name="Google Shape;1230;p141"/>
          <p:cNvPicPr preferRelativeResize="0"/>
          <p:nvPr/>
        </p:nvPicPr>
        <p:blipFill>
          <a:blip r:embed="rId4">
            <a:alphaModFix/>
          </a:blip>
          <a:stretch>
            <a:fillRect/>
          </a:stretch>
        </p:blipFill>
        <p:spPr>
          <a:xfrm rot="-967321">
            <a:off x="1372825" y="2662295"/>
            <a:ext cx="1044025" cy="154902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4" name="Shape 1234"/>
        <p:cNvGrpSpPr/>
        <p:nvPr/>
      </p:nvGrpSpPr>
      <p:grpSpPr>
        <a:xfrm>
          <a:off x="0" y="0"/>
          <a:ext cx="0" cy="0"/>
          <a:chOff x="0" y="0"/>
          <a:chExt cx="0" cy="0"/>
        </a:xfrm>
      </p:grpSpPr>
      <p:sp>
        <p:nvSpPr>
          <p:cNvPr id="1235" name="Google Shape;1235;p142"/>
          <p:cNvSpPr/>
          <p:nvPr/>
        </p:nvSpPr>
        <p:spPr>
          <a:xfrm flipH="1">
            <a:off x="1618238" y="2189625"/>
            <a:ext cx="2406287" cy="19478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142"/>
          <p:cNvSpPr txBox="1"/>
          <p:nvPr/>
        </p:nvSpPr>
        <p:spPr>
          <a:xfrm>
            <a:off x="1904288" y="2416075"/>
            <a:ext cx="1834200" cy="13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idea did you see today that you want to try as we continue to divide with larger numbers?</a:t>
            </a:r>
            <a:endParaRPr b="1" sz="1200">
              <a:latin typeface="Quicksand"/>
              <a:ea typeface="Quicksand"/>
              <a:cs typeface="Quicksand"/>
              <a:sym typeface="Quicksand"/>
            </a:endParaRPr>
          </a:p>
        </p:txBody>
      </p:sp>
      <p:sp>
        <p:nvSpPr>
          <p:cNvPr id="1237" name="Google Shape;1237;p14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38" name="Google Shape;1238;p142"/>
          <p:cNvPicPr preferRelativeResize="0"/>
          <p:nvPr/>
        </p:nvPicPr>
        <p:blipFill>
          <a:blip r:embed="rId3">
            <a:alphaModFix/>
          </a:blip>
          <a:stretch>
            <a:fillRect/>
          </a:stretch>
        </p:blipFill>
        <p:spPr>
          <a:xfrm>
            <a:off x="4336253" y="2862400"/>
            <a:ext cx="2406275" cy="1513485"/>
          </a:xfrm>
          <a:prstGeom prst="rect">
            <a:avLst/>
          </a:prstGeom>
          <a:noFill/>
          <a:ln>
            <a:noFill/>
          </a:ln>
        </p:spPr>
      </p:pic>
      <p:sp>
        <p:nvSpPr>
          <p:cNvPr id="1239" name="Google Shape;1239;p142"/>
          <p:cNvSpPr txBox="1"/>
          <p:nvPr/>
        </p:nvSpPr>
        <p:spPr>
          <a:xfrm>
            <a:off x="600075" y="589350"/>
            <a:ext cx="7233000" cy="11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Today we found the value of quotients with larger numbers than we have worked with before. What ideas about division or multiplication that we learned in this unit did you find helpful as you worked?</a:t>
            </a:r>
            <a:endParaRPr sz="1800">
              <a:latin typeface="Quicksand"/>
              <a:ea typeface="Quicksand"/>
              <a:cs typeface="Quicksand"/>
              <a:sym typeface="Quicksand"/>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243" name="Shape 1243"/>
        <p:cNvGrpSpPr/>
        <p:nvPr/>
      </p:nvGrpSpPr>
      <p:grpSpPr>
        <a:xfrm>
          <a:off x="0" y="0"/>
          <a:ext cx="0" cy="0"/>
          <a:chOff x="0" y="0"/>
          <a:chExt cx="0" cy="0"/>
        </a:xfrm>
      </p:grpSpPr>
      <p:sp>
        <p:nvSpPr>
          <p:cNvPr id="1244" name="Google Shape;1244;p143"/>
          <p:cNvSpPr txBox="1"/>
          <p:nvPr>
            <p:ph type="ctrTitle"/>
          </p:nvPr>
        </p:nvSpPr>
        <p:spPr>
          <a:xfrm>
            <a:off x="724100" y="2037250"/>
            <a:ext cx="7377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Represent Division, Part 1</a:t>
            </a:r>
            <a:endParaRPr sz="4200">
              <a:solidFill>
                <a:srgbClr val="434343"/>
              </a:solidFill>
              <a:latin typeface="Hepta Slab"/>
              <a:ea typeface="Hepta Slab"/>
              <a:cs typeface="Hepta Slab"/>
              <a:sym typeface="Hepta Slab"/>
            </a:endParaRPr>
          </a:p>
        </p:txBody>
      </p:sp>
      <p:sp>
        <p:nvSpPr>
          <p:cNvPr id="1245" name="Google Shape;1245;p143"/>
          <p:cNvSpPr txBox="1"/>
          <p:nvPr/>
        </p:nvSpPr>
        <p:spPr>
          <a:xfrm>
            <a:off x="2436300" y="2775238"/>
            <a:ext cx="6707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make sense of representations of division.</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246" name="Google Shape;1246;p143"/>
          <p:cNvSpPr/>
          <p:nvPr/>
        </p:nvSpPr>
        <p:spPr>
          <a:xfrm>
            <a:off x="1943765" y="277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43"/>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3.NBT.A.3, 3.OA.B.5, 3.OA.C.7</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1248" name="Google Shape;1248;p143"/>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52" name="Shape 1252"/>
        <p:cNvGrpSpPr/>
        <p:nvPr/>
      </p:nvGrpSpPr>
      <p:grpSpPr>
        <a:xfrm>
          <a:off x="0" y="0"/>
          <a:ext cx="0" cy="0"/>
          <a:chOff x="0" y="0"/>
          <a:chExt cx="0" cy="0"/>
        </a:xfrm>
      </p:grpSpPr>
      <p:sp>
        <p:nvSpPr>
          <p:cNvPr id="1253" name="Google Shape;1253;p144"/>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254" name="Google Shape;1254;p1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55" name="Google Shape;1255;p144"/>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56" name="Google Shape;1256;p144"/>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57" name="Google Shape;1257;p144"/>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44"/>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9" name="Google Shape;1259;p144"/>
          <p:cNvPicPr preferRelativeResize="0"/>
          <p:nvPr/>
        </p:nvPicPr>
        <p:blipFill>
          <a:blip r:embed="rId3">
            <a:alphaModFix/>
          </a:blip>
          <a:stretch>
            <a:fillRect/>
          </a:stretch>
        </p:blipFill>
        <p:spPr>
          <a:xfrm>
            <a:off x="1159675" y="2619050"/>
            <a:ext cx="7058025" cy="1028700"/>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3" name="Shape 1263"/>
        <p:cNvGrpSpPr/>
        <p:nvPr/>
      </p:nvGrpSpPr>
      <p:grpSpPr>
        <a:xfrm>
          <a:off x="0" y="0"/>
          <a:ext cx="0" cy="0"/>
          <a:chOff x="0" y="0"/>
          <a:chExt cx="0" cy="0"/>
        </a:xfrm>
      </p:grpSpPr>
      <p:sp>
        <p:nvSpPr>
          <p:cNvPr id="1264" name="Google Shape;1264;p145"/>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265" name="Google Shape;1265;p14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66" name="Google Shape;1266;p145"/>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67" name="Google Shape;1267;p145"/>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68" name="Google Shape;1268;p145"/>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45"/>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70" name="Google Shape;1270;p145"/>
          <p:cNvPicPr preferRelativeResize="0"/>
          <p:nvPr/>
        </p:nvPicPr>
        <p:blipFill>
          <a:blip r:embed="rId3">
            <a:alphaModFix/>
          </a:blip>
          <a:stretch>
            <a:fillRect/>
          </a:stretch>
        </p:blipFill>
        <p:spPr>
          <a:xfrm>
            <a:off x="1085850" y="2694925"/>
            <a:ext cx="6972300" cy="1019175"/>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74" name="Shape 1274"/>
        <p:cNvGrpSpPr/>
        <p:nvPr/>
      </p:nvGrpSpPr>
      <p:grpSpPr>
        <a:xfrm>
          <a:off x="0" y="0"/>
          <a:ext cx="0" cy="0"/>
          <a:chOff x="0" y="0"/>
          <a:chExt cx="0" cy="0"/>
        </a:xfrm>
      </p:grpSpPr>
      <p:sp>
        <p:nvSpPr>
          <p:cNvPr id="1275" name="Google Shape;1275;p146"/>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276" name="Google Shape;1276;p1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77" name="Google Shape;1277;p146"/>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78" name="Google Shape;1278;p146"/>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79" name="Google Shape;1279;p146"/>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46"/>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1" name="Google Shape;1281;p146"/>
          <p:cNvPicPr preferRelativeResize="0"/>
          <p:nvPr/>
        </p:nvPicPr>
        <p:blipFill>
          <a:blip r:embed="rId3">
            <a:alphaModFix/>
          </a:blip>
          <a:stretch>
            <a:fillRect/>
          </a:stretch>
        </p:blipFill>
        <p:spPr>
          <a:xfrm>
            <a:off x="1566863" y="2761650"/>
            <a:ext cx="6010275" cy="106680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85" name="Shape 1285"/>
        <p:cNvGrpSpPr/>
        <p:nvPr/>
      </p:nvGrpSpPr>
      <p:grpSpPr>
        <a:xfrm>
          <a:off x="0" y="0"/>
          <a:ext cx="0" cy="0"/>
          <a:chOff x="0" y="0"/>
          <a:chExt cx="0" cy="0"/>
        </a:xfrm>
      </p:grpSpPr>
      <p:sp>
        <p:nvSpPr>
          <p:cNvPr id="1286" name="Google Shape;1286;p147"/>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Multiply by 10</a:t>
            </a:r>
            <a:endParaRPr b="0" sz="3000">
              <a:solidFill>
                <a:srgbClr val="595959"/>
              </a:solidFill>
              <a:latin typeface="Hepta Slab"/>
              <a:ea typeface="Hepta Slab"/>
              <a:cs typeface="Hepta Slab"/>
              <a:sym typeface="Hepta Slab"/>
            </a:endParaRPr>
          </a:p>
        </p:txBody>
      </p:sp>
      <p:sp>
        <p:nvSpPr>
          <p:cNvPr id="1287" name="Google Shape;1287;p1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88" name="Google Shape;1288;p147"/>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89" name="Google Shape;1289;p147"/>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90" name="Google Shape;1290;p147"/>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47"/>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92" name="Google Shape;1292;p147"/>
          <p:cNvPicPr preferRelativeResize="0"/>
          <p:nvPr/>
        </p:nvPicPr>
        <p:blipFill>
          <a:blip r:embed="rId3">
            <a:alphaModFix/>
          </a:blip>
          <a:stretch>
            <a:fillRect/>
          </a:stretch>
        </p:blipFill>
        <p:spPr>
          <a:xfrm>
            <a:off x="1309675" y="2887825"/>
            <a:ext cx="6238875" cy="97155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96" name="Shape 1296"/>
        <p:cNvGrpSpPr/>
        <p:nvPr/>
      </p:nvGrpSpPr>
      <p:grpSpPr>
        <a:xfrm>
          <a:off x="0" y="0"/>
          <a:ext cx="0" cy="0"/>
          <a:chOff x="0" y="0"/>
          <a:chExt cx="0" cy="0"/>
        </a:xfrm>
      </p:grpSpPr>
      <p:sp>
        <p:nvSpPr>
          <p:cNvPr id="1297" name="Google Shape;1297;p148"/>
          <p:cNvSpPr txBox="1"/>
          <p:nvPr>
            <p:ph type="ctrTitle"/>
          </p:nvPr>
        </p:nvSpPr>
        <p:spPr>
          <a:xfrm>
            <a:off x="512838"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Use Base-Ten Blocks to Divide</a:t>
            </a:r>
            <a:endParaRPr b="0" sz="2700">
              <a:solidFill>
                <a:srgbClr val="666666"/>
              </a:solidFill>
              <a:latin typeface="Hepta Slab"/>
              <a:ea typeface="Hepta Slab"/>
              <a:cs typeface="Hepta Slab"/>
              <a:sym typeface="Hepta Slab"/>
            </a:endParaRPr>
          </a:p>
        </p:txBody>
      </p:sp>
      <p:sp>
        <p:nvSpPr>
          <p:cNvPr id="1298" name="Google Shape;1298;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99" name="Google Shape;1299;p148"/>
          <p:cNvSpPr txBox="1"/>
          <p:nvPr/>
        </p:nvSpPr>
        <p:spPr>
          <a:xfrm>
            <a:off x="667950" y="1193475"/>
            <a:ext cx="76923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Write an equation to show the value of each quotient. You can use base-ten blocks to represent the quotients if you’d like. </a:t>
            </a:r>
            <a:endParaRPr sz="1700">
              <a:latin typeface="Quicksand"/>
              <a:ea typeface="Quicksand"/>
              <a:cs typeface="Quicksand"/>
              <a:sym typeface="Quicksand"/>
            </a:endParaRPr>
          </a:p>
        </p:txBody>
      </p:sp>
      <p:pic>
        <p:nvPicPr>
          <p:cNvPr id="1300" name="Google Shape;1300;p148"/>
          <p:cNvPicPr preferRelativeResize="0"/>
          <p:nvPr/>
        </p:nvPicPr>
        <p:blipFill>
          <a:blip r:embed="rId3">
            <a:alphaModFix/>
          </a:blip>
          <a:stretch>
            <a:fillRect/>
          </a:stretch>
        </p:blipFill>
        <p:spPr>
          <a:xfrm>
            <a:off x="1943550" y="2034975"/>
            <a:ext cx="5141099" cy="2632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04" name="Shape 1304"/>
        <p:cNvGrpSpPr/>
        <p:nvPr/>
      </p:nvGrpSpPr>
      <p:grpSpPr>
        <a:xfrm>
          <a:off x="0" y="0"/>
          <a:ext cx="0" cy="0"/>
          <a:chOff x="0" y="0"/>
          <a:chExt cx="0" cy="0"/>
        </a:xfrm>
      </p:grpSpPr>
      <p:sp>
        <p:nvSpPr>
          <p:cNvPr id="1305" name="Google Shape;1305;p149"/>
          <p:cNvSpPr txBox="1"/>
          <p:nvPr>
            <p:ph type="ctrTitle"/>
          </p:nvPr>
        </p:nvSpPr>
        <p:spPr>
          <a:xfrm>
            <a:off x="379400" y="3380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Teen Number Divisors</a:t>
            </a:r>
            <a:endParaRPr b="0" sz="2600">
              <a:solidFill>
                <a:srgbClr val="666666"/>
              </a:solidFill>
              <a:latin typeface="Hepta Slab"/>
              <a:ea typeface="Hepta Slab"/>
              <a:cs typeface="Hepta Slab"/>
              <a:sym typeface="Hepta Slab"/>
            </a:endParaRPr>
          </a:p>
        </p:txBody>
      </p:sp>
      <p:sp>
        <p:nvSpPr>
          <p:cNvPr id="1306" name="Google Shape;1306;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07" name="Google Shape;1307;p149"/>
          <p:cNvSpPr txBox="1"/>
          <p:nvPr/>
        </p:nvSpPr>
        <p:spPr>
          <a:xfrm>
            <a:off x="556200" y="1308825"/>
            <a:ext cx="3622800" cy="14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1. Find the value of each quotient. Explain or show your reasoning.</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336550" lvl="0" marL="1371600" rtl="0" algn="l">
              <a:spcBef>
                <a:spcPts val="0"/>
              </a:spcBef>
              <a:spcAft>
                <a:spcPts val="0"/>
              </a:spcAft>
              <a:buSzPts val="1700"/>
              <a:buFont typeface="Quicksand"/>
              <a:buAutoNum type="alphaLcPeriod"/>
            </a:pPr>
            <a:r>
              <a:rPr lang="en" sz="1700">
                <a:latin typeface="Quicksand"/>
                <a:ea typeface="Quicksand"/>
                <a:cs typeface="Quicksand"/>
                <a:sym typeface="Quicksand"/>
              </a:rPr>
              <a:t>36 ÷ 3</a:t>
            </a:r>
            <a:endParaRPr sz="1700">
              <a:latin typeface="Quicksand"/>
              <a:ea typeface="Quicksand"/>
              <a:cs typeface="Quicksand"/>
              <a:sym typeface="Quicksand"/>
            </a:endParaRPr>
          </a:p>
          <a:p>
            <a:pPr indent="0" lvl="0" marL="1371600" rtl="0" algn="l">
              <a:spcBef>
                <a:spcPts val="1000"/>
              </a:spcBef>
              <a:spcAft>
                <a:spcPts val="0"/>
              </a:spcAft>
              <a:buNone/>
            </a:pPr>
            <a:r>
              <a:t/>
            </a:r>
            <a:endParaRPr sz="1700">
              <a:latin typeface="Quicksand"/>
              <a:ea typeface="Quicksand"/>
              <a:cs typeface="Quicksand"/>
              <a:sym typeface="Quicksand"/>
            </a:endParaRPr>
          </a:p>
          <a:p>
            <a:pPr indent="-336550" lvl="0" marL="1371600" rtl="0" algn="l">
              <a:spcBef>
                <a:spcPts val="1000"/>
              </a:spcBef>
              <a:spcAft>
                <a:spcPts val="1000"/>
              </a:spcAft>
              <a:buSzPts val="1700"/>
              <a:buFont typeface="Quicksand"/>
              <a:buAutoNum type="alphaLcPeriod"/>
            </a:pPr>
            <a:r>
              <a:rPr lang="en" sz="1700">
                <a:latin typeface="Quicksand"/>
                <a:ea typeface="Quicksand"/>
                <a:cs typeface="Quicksand"/>
                <a:sym typeface="Quicksand"/>
              </a:rPr>
              <a:t>70 </a:t>
            </a:r>
            <a:r>
              <a:rPr lang="en" sz="1700">
                <a:solidFill>
                  <a:schemeClr val="dk1"/>
                </a:solidFill>
                <a:latin typeface="Quicksand"/>
                <a:ea typeface="Quicksand"/>
                <a:cs typeface="Quicksand"/>
                <a:sym typeface="Quicksand"/>
              </a:rPr>
              <a:t>÷ 14</a:t>
            </a:r>
            <a:endParaRPr sz="1700">
              <a:latin typeface="Quicksand"/>
              <a:ea typeface="Quicksand"/>
              <a:cs typeface="Quicksand"/>
              <a:sym typeface="Quicksand"/>
            </a:endParaRPr>
          </a:p>
        </p:txBody>
      </p:sp>
      <p:sp>
        <p:nvSpPr>
          <p:cNvPr id="1308" name="Google Shape;1308;p149"/>
          <p:cNvSpPr txBox="1"/>
          <p:nvPr/>
        </p:nvSpPr>
        <p:spPr>
          <a:xfrm>
            <a:off x="4768450" y="1308825"/>
            <a:ext cx="3530700" cy="348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2. Find the value of each quotient. Explain or show your reasoning.</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336550" lvl="0" marL="1371600" rtl="0" algn="l">
              <a:spcBef>
                <a:spcPts val="0"/>
              </a:spcBef>
              <a:spcAft>
                <a:spcPts val="0"/>
              </a:spcAft>
              <a:buSzPts val="1700"/>
              <a:buFont typeface="Quicksand"/>
              <a:buAutoNum type="alphaLcPeriod"/>
            </a:pPr>
            <a:r>
              <a:rPr lang="en" sz="1700">
                <a:solidFill>
                  <a:schemeClr val="dk1"/>
                </a:solidFill>
                <a:latin typeface="Quicksand"/>
                <a:ea typeface="Quicksand"/>
                <a:cs typeface="Quicksand"/>
                <a:sym typeface="Quicksand"/>
              </a:rPr>
              <a:t>72 ÷ 18</a:t>
            </a:r>
            <a:endParaRPr sz="1700">
              <a:solidFill>
                <a:schemeClr val="dk1"/>
              </a:solidFill>
              <a:latin typeface="Quicksand"/>
              <a:ea typeface="Quicksand"/>
              <a:cs typeface="Quicksand"/>
              <a:sym typeface="Quicksand"/>
            </a:endParaRPr>
          </a:p>
          <a:p>
            <a:pPr indent="-336550" lvl="0" marL="1371600" rtl="0" algn="l">
              <a:spcBef>
                <a:spcPts val="1000"/>
              </a:spcBef>
              <a:spcAft>
                <a:spcPts val="0"/>
              </a:spcAft>
              <a:buClr>
                <a:schemeClr val="dk1"/>
              </a:buClr>
              <a:buSzPts val="1700"/>
              <a:buFont typeface="Quicksand"/>
              <a:buAutoNum type="alphaLcPeriod"/>
            </a:pPr>
            <a:r>
              <a:rPr lang="en" sz="1700">
                <a:solidFill>
                  <a:schemeClr val="dk1"/>
                </a:solidFill>
                <a:latin typeface="Quicksand"/>
                <a:ea typeface="Quicksand"/>
                <a:cs typeface="Quicksand"/>
                <a:sym typeface="Quicksand"/>
              </a:rPr>
              <a:t>57 ÷ 3</a:t>
            </a:r>
            <a:endParaRPr sz="1700">
              <a:solidFill>
                <a:schemeClr val="dk1"/>
              </a:solidFill>
              <a:latin typeface="Quicksand"/>
              <a:ea typeface="Quicksand"/>
              <a:cs typeface="Quicksand"/>
              <a:sym typeface="Quicksand"/>
            </a:endParaRPr>
          </a:p>
          <a:p>
            <a:pPr indent="-336550" lvl="0" marL="1371600" rtl="0" algn="l">
              <a:spcBef>
                <a:spcPts val="1000"/>
              </a:spcBef>
              <a:spcAft>
                <a:spcPts val="0"/>
              </a:spcAft>
              <a:buClr>
                <a:schemeClr val="dk1"/>
              </a:buClr>
              <a:buSzPts val="1700"/>
              <a:buFont typeface="Quicksand"/>
              <a:buAutoNum type="alphaLcPeriod"/>
            </a:pPr>
            <a:r>
              <a:rPr lang="en" sz="1700">
                <a:solidFill>
                  <a:schemeClr val="dk1"/>
                </a:solidFill>
                <a:latin typeface="Quicksand"/>
                <a:ea typeface="Quicksand"/>
                <a:cs typeface="Quicksand"/>
                <a:sym typeface="Quicksand"/>
              </a:rPr>
              <a:t>90 ÷ 15</a:t>
            </a:r>
            <a:endParaRPr sz="1700">
              <a:solidFill>
                <a:schemeClr val="dk1"/>
              </a:solidFill>
              <a:latin typeface="Quicksand"/>
              <a:ea typeface="Quicksand"/>
              <a:cs typeface="Quicksand"/>
              <a:sym typeface="Quicksand"/>
            </a:endParaRPr>
          </a:p>
          <a:p>
            <a:pPr indent="-336550" lvl="0" marL="1371600" rtl="0" algn="l">
              <a:spcBef>
                <a:spcPts val="1000"/>
              </a:spcBef>
              <a:spcAft>
                <a:spcPts val="1000"/>
              </a:spcAft>
              <a:buClr>
                <a:schemeClr val="dk1"/>
              </a:buClr>
              <a:buSzPts val="1700"/>
              <a:buFont typeface="Quicksand"/>
              <a:buAutoNum type="alphaLcPeriod"/>
            </a:pPr>
            <a:r>
              <a:rPr lang="en" sz="1700">
                <a:solidFill>
                  <a:schemeClr val="dk1"/>
                </a:solidFill>
                <a:latin typeface="Quicksand"/>
                <a:ea typeface="Quicksand"/>
                <a:cs typeface="Quicksand"/>
                <a:sym typeface="Quicksand"/>
              </a:rPr>
              <a:t>96 ÷ 8</a:t>
            </a:r>
            <a:endParaRPr sz="1700">
              <a:solidFill>
                <a:schemeClr val="dk1"/>
              </a:solidFill>
              <a:latin typeface="Quicksand"/>
              <a:ea typeface="Quicksand"/>
              <a:cs typeface="Quicksand"/>
              <a:sym typeface="Quicksand"/>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2" name="Shape 1312"/>
        <p:cNvGrpSpPr/>
        <p:nvPr/>
      </p:nvGrpSpPr>
      <p:grpSpPr>
        <a:xfrm>
          <a:off x="0" y="0"/>
          <a:ext cx="0" cy="0"/>
          <a:chOff x="0" y="0"/>
          <a:chExt cx="0" cy="0"/>
        </a:xfrm>
      </p:grpSpPr>
      <p:sp>
        <p:nvSpPr>
          <p:cNvPr id="1313" name="Google Shape;1313;p150"/>
          <p:cNvSpPr/>
          <p:nvPr/>
        </p:nvSpPr>
        <p:spPr>
          <a:xfrm flipH="1">
            <a:off x="450021" y="2216000"/>
            <a:ext cx="3557628" cy="248311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50"/>
          <p:cNvSpPr txBox="1"/>
          <p:nvPr/>
        </p:nvSpPr>
        <p:spPr>
          <a:xfrm>
            <a:off x="1033375" y="2504175"/>
            <a:ext cx="2545500" cy="121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chemeClr val="dk1"/>
                </a:solidFill>
                <a:latin typeface="Quicksand"/>
                <a:ea typeface="Quicksand"/>
                <a:cs typeface="Quicksand"/>
                <a:sym typeface="Quicksand"/>
              </a:rPr>
              <a:t>Turn and talk with your partner. One partner tells a situation that could match this expression that uses 8 as the number of groups and the other partner tells a situation that could match this expression that uses 8 as the size of each group</a:t>
            </a:r>
            <a:endParaRPr sz="12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000">
              <a:latin typeface="Quicksand"/>
              <a:ea typeface="Quicksand"/>
              <a:cs typeface="Quicksand"/>
              <a:sym typeface="Quicksand"/>
            </a:endParaRPr>
          </a:p>
        </p:txBody>
      </p:sp>
      <p:sp>
        <p:nvSpPr>
          <p:cNvPr id="1315" name="Google Shape;1315;p15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16" name="Google Shape;1316;p150"/>
          <p:cNvSpPr txBox="1"/>
          <p:nvPr/>
        </p:nvSpPr>
        <p:spPr>
          <a:xfrm>
            <a:off x="527700" y="550100"/>
            <a:ext cx="7353000" cy="69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solved division problems. We applied what we knew about place value and that we can think of the divisor as the number of groups in a division situation or the size of each group.</a:t>
            </a:r>
            <a:endParaRPr sz="1700">
              <a:latin typeface="Quicksand"/>
              <a:ea typeface="Quicksand"/>
              <a:cs typeface="Quicksand"/>
              <a:sym typeface="Quicksand"/>
            </a:endParaRPr>
          </a:p>
        </p:txBody>
      </p:sp>
      <p:pic>
        <p:nvPicPr>
          <p:cNvPr id="1317" name="Google Shape;1317;p150"/>
          <p:cNvPicPr preferRelativeResize="0"/>
          <p:nvPr/>
        </p:nvPicPr>
        <p:blipFill>
          <a:blip r:embed="rId3">
            <a:alphaModFix/>
          </a:blip>
          <a:stretch>
            <a:fillRect/>
          </a:stretch>
        </p:blipFill>
        <p:spPr>
          <a:xfrm>
            <a:off x="4314775" y="3163451"/>
            <a:ext cx="2211025" cy="1390675"/>
          </a:xfrm>
          <a:prstGeom prst="rect">
            <a:avLst/>
          </a:prstGeom>
          <a:noFill/>
          <a:ln>
            <a:noFill/>
          </a:ln>
        </p:spPr>
      </p:pic>
      <p:pic>
        <p:nvPicPr>
          <p:cNvPr id="1318" name="Google Shape;1318;p150"/>
          <p:cNvPicPr preferRelativeResize="0"/>
          <p:nvPr/>
        </p:nvPicPr>
        <p:blipFill>
          <a:blip r:embed="rId4">
            <a:alphaModFix/>
          </a:blip>
          <a:stretch>
            <a:fillRect/>
          </a:stretch>
        </p:blipFill>
        <p:spPr>
          <a:xfrm>
            <a:off x="3810003" y="1634975"/>
            <a:ext cx="1524000" cy="581025"/>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322" name="Shape 1322"/>
        <p:cNvGrpSpPr/>
        <p:nvPr/>
      </p:nvGrpSpPr>
      <p:grpSpPr>
        <a:xfrm>
          <a:off x="0" y="0"/>
          <a:ext cx="0" cy="0"/>
          <a:chOff x="0" y="0"/>
          <a:chExt cx="0" cy="0"/>
        </a:xfrm>
      </p:grpSpPr>
      <p:sp>
        <p:nvSpPr>
          <p:cNvPr id="1323" name="Google Shape;1323;p151"/>
          <p:cNvSpPr txBox="1"/>
          <p:nvPr>
            <p:ph type="ctrTitle"/>
          </p:nvPr>
        </p:nvSpPr>
        <p:spPr>
          <a:xfrm>
            <a:off x="1274875" y="1893825"/>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Division Situations </a:t>
            </a:r>
            <a:endParaRPr sz="3500">
              <a:latin typeface="Hepta Slab"/>
              <a:ea typeface="Hepta Slab"/>
              <a:cs typeface="Hepta Slab"/>
              <a:sym typeface="Hepta Slab"/>
            </a:endParaRPr>
          </a:p>
          <a:p>
            <a:pPr indent="0" lvl="0" marL="0" rtl="0" algn="ctr">
              <a:spcBef>
                <a:spcPts val="0"/>
              </a:spcBef>
              <a:spcAft>
                <a:spcPts val="0"/>
              </a:spcAft>
              <a:buNone/>
            </a:pPr>
            <a:r>
              <a:rPr lang="en" sz="3500">
                <a:latin typeface="Hepta Slab"/>
                <a:ea typeface="Hepta Slab"/>
                <a:cs typeface="Hepta Slab"/>
                <a:sym typeface="Hepta Slab"/>
              </a:rPr>
              <a:t>Within 100</a:t>
            </a:r>
            <a:endParaRPr sz="3500">
              <a:latin typeface="Hepta Slab"/>
              <a:ea typeface="Hepta Slab"/>
              <a:cs typeface="Hepta Slab"/>
              <a:sym typeface="Hepta Slab"/>
            </a:endParaRPr>
          </a:p>
        </p:txBody>
      </p:sp>
      <p:sp>
        <p:nvSpPr>
          <p:cNvPr id="1324" name="Google Shape;1324;p151"/>
          <p:cNvSpPr txBox="1"/>
          <p:nvPr/>
        </p:nvSpPr>
        <p:spPr>
          <a:xfrm>
            <a:off x="2828175" y="275057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interpret and solve division problems.</a:t>
            </a:r>
            <a:endParaRPr>
              <a:latin typeface="Quicksand"/>
              <a:ea typeface="Quicksand"/>
              <a:cs typeface="Quicksand"/>
              <a:sym typeface="Quicksand"/>
            </a:endParaRPr>
          </a:p>
        </p:txBody>
      </p:sp>
      <p:sp>
        <p:nvSpPr>
          <p:cNvPr id="1325" name="Google Shape;1325;p151"/>
          <p:cNvSpPr/>
          <p:nvPr/>
        </p:nvSpPr>
        <p:spPr>
          <a:xfrm>
            <a:off x="2248152" y="27000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5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4.NBT.B.6 </a:t>
            </a:r>
            <a:endParaRPr sz="1100">
              <a:latin typeface="Quicksand"/>
              <a:ea typeface="Quicksand"/>
              <a:cs typeface="Quicksand"/>
              <a:sym typeface="Quicksand"/>
            </a:endParaRPr>
          </a:p>
        </p:txBody>
      </p:sp>
      <p:sp>
        <p:nvSpPr>
          <p:cNvPr id="1327" name="Google Shape;1327;p15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152"/>
          <p:cNvSpPr/>
          <p:nvPr/>
        </p:nvSpPr>
        <p:spPr>
          <a:xfrm>
            <a:off x="516600" y="1485400"/>
            <a:ext cx="2916432" cy="120625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52"/>
          <p:cNvSpPr txBox="1"/>
          <p:nvPr>
            <p:ph type="ctrTitle"/>
          </p:nvPr>
        </p:nvSpPr>
        <p:spPr>
          <a:xfrm>
            <a:off x="411450" y="4706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Estimation Exploration: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Colored Pencils</a:t>
            </a:r>
            <a:endParaRPr b="0" sz="2800">
              <a:solidFill>
                <a:srgbClr val="595959"/>
              </a:solidFill>
              <a:latin typeface="Hepta Slab"/>
              <a:ea typeface="Hepta Slab"/>
              <a:cs typeface="Hepta Slab"/>
              <a:sym typeface="Hepta Slab"/>
            </a:endParaRPr>
          </a:p>
        </p:txBody>
      </p:sp>
      <p:sp>
        <p:nvSpPr>
          <p:cNvPr id="1334" name="Google Shape;1334;p15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35" name="Google Shape;1335;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36" name="Google Shape;1336;p152"/>
          <p:cNvSpPr txBox="1"/>
          <p:nvPr/>
        </p:nvSpPr>
        <p:spPr>
          <a:xfrm>
            <a:off x="776950" y="1678600"/>
            <a:ext cx="24057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How many colored pencils are in the set?</a:t>
            </a:r>
            <a:endParaRPr sz="2000">
              <a:latin typeface="Covered By Your Grace"/>
              <a:ea typeface="Covered By Your Grace"/>
              <a:cs typeface="Covered By Your Grace"/>
              <a:sym typeface="Covered By Your Grace"/>
            </a:endParaRPr>
          </a:p>
        </p:txBody>
      </p:sp>
      <p:sp>
        <p:nvSpPr>
          <p:cNvPr id="1337" name="Google Shape;1337;p152"/>
          <p:cNvSpPr/>
          <p:nvPr/>
        </p:nvSpPr>
        <p:spPr>
          <a:xfrm>
            <a:off x="5247025" y="1552925"/>
            <a:ext cx="2405700" cy="11130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52"/>
          <p:cNvSpPr txBox="1"/>
          <p:nvPr/>
        </p:nvSpPr>
        <p:spPr>
          <a:xfrm>
            <a:off x="5354725" y="1678600"/>
            <a:ext cx="2154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Record an estimate that is: </a:t>
            </a:r>
            <a:endParaRPr sz="2000">
              <a:latin typeface="Covered By Your Grace"/>
              <a:ea typeface="Covered By Your Grace"/>
              <a:cs typeface="Covered By Your Grace"/>
              <a:sym typeface="Covered By Your Grace"/>
            </a:endParaRPr>
          </a:p>
        </p:txBody>
      </p:sp>
      <p:graphicFrame>
        <p:nvGraphicFramePr>
          <p:cNvPr id="1339" name="Google Shape;1339;p152"/>
          <p:cNvGraphicFramePr/>
          <p:nvPr/>
        </p:nvGraphicFramePr>
        <p:xfrm>
          <a:off x="4875700" y="2980675"/>
          <a:ext cx="3000000" cy="3000000"/>
        </p:xfrm>
        <a:graphic>
          <a:graphicData uri="http://schemas.openxmlformats.org/drawingml/2006/table">
            <a:tbl>
              <a:tblPr>
                <a:noFill/>
                <a:tableStyleId>{928D9642-4552-4902-A841-FF0E073434C7}</a:tableStyleId>
              </a:tblPr>
              <a:tblGrid>
                <a:gridCol w="1129200"/>
                <a:gridCol w="1281800"/>
                <a:gridCol w="976600"/>
              </a:tblGrid>
              <a:tr h="381000">
                <a:tc>
                  <a:txBody>
                    <a:bodyPr/>
                    <a:lstStyle/>
                    <a:p>
                      <a:pPr indent="0" lvl="0" marL="0" rtl="0" algn="ctr">
                        <a:spcBef>
                          <a:spcPts val="0"/>
                        </a:spcBef>
                        <a:spcAft>
                          <a:spcPts val="0"/>
                        </a:spcAft>
                        <a:buNone/>
                      </a:pPr>
                      <a:r>
                        <a:rPr b="1" lang="en">
                          <a:latin typeface="Quicksand"/>
                          <a:ea typeface="Quicksand"/>
                          <a:cs typeface="Quicksand"/>
                          <a:sym typeface="Quicksand"/>
                        </a:rPr>
                        <a:t>Too low</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About right</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Too high</a:t>
                      </a:r>
                      <a:endParaRPr b="1">
                        <a:latin typeface="Quicksand"/>
                        <a:ea typeface="Quicksand"/>
                        <a:cs typeface="Quicksand"/>
                        <a:sym typeface="Quicksand"/>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340" name="Google Shape;1340;p152"/>
          <p:cNvPicPr preferRelativeResize="0"/>
          <p:nvPr/>
        </p:nvPicPr>
        <p:blipFill>
          <a:blip r:embed="rId3">
            <a:alphaModFix/>
          </a:blip>
          <a:stretch>
            <a:fillRect/>
          </a:stretch>
        </p:blipFill>
        <p:spPr>
          <a:xfrm>
            <a:off x="516600" y="2932150"/>
            <a:ext cx="3515752" cy="1206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sp>
        <p:nvSpPr>
          <p:cNvPr id="1345" name="Google Shape;1345;p153"/>
          <p:cNvSpPr txBox="1"/>
          <p:nvPr/>
        </p:nvSpPr>
        <p:spPr>
          <a:xfrm>
            <a:off x="288950"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Popsicles for a Party</a:t>
            </a:r>
            <a:endParaRPr sz="2900">
              <a:solidFill>
                <a:srgbClr val="595959"/>
              </a:solidFill>
              <a:latin typeface="Hepta Slab"/>
              <a:ea typeface="Hepta Slab"/>
              <a:cs typeface="Hepta Slab"/>
              <a:sym typeface="Hepta Slab"/>
            </a:endParaRPr>
          </a:p>
        </p:txBody>
      </p:sp>
      <p:sp>
        <p:nvSpPr>
          <p:cNvPr id="1346" name="Google Shape;1346;p1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47" name="Google Shape;1347;p153"/>
          <p:cNvSpPr txBox="1"/>
          <p:nvPr/>
        </p:nvSpPr>
        <p:spPr>
          <a:xfrm>
            <a:off x="448850" y="1213100"/>
            <a:ext cx="36879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Diego’s aunt is buying popsicles for a class party. At the supermarket, popsicles come in different flavors. She buys the same number of popsicles of each flavor</a:t>
            </a:r>
            <a:endParaRPr sz="1600">
              <a:latin typeface="Quicksand"/>
              <a:ea typeface="Quicksand"/>
              <a:cs typeface="Quicksand"/>
              <a:sym typeface="Quicksand"/>
            </a:endParaRPr>
          </a:p>
        </p:txBody>
      </p:sp>
      <p:pic>
        <p:nvPicPr>
          <p:cNvPr id="1348" name="Google Shape;1348;p153"/>
          <p:cNvPicPr preferRelativeResize="0"/>
          <p:nvPr/>
        </p:nvPicPr>
        <p:blipFill>
          <a:blip r:embed="rId3">
            <a:alphaModFix/>
          </a:blip>
          <a:stretch>
            <a:fillRect/>
          </a:stretch>
        </p:blipFill>
        <p:spPr>
          <a:xfrm>
            <a:off x="762200" y="2703325"/>
            <a:ext cx="2867025" cy="1181100"/>
          </a:xfrm>
          <a:prstGeom prst="rect">
            <a:avLst/>
          </a:prstGeom>
          <a:noFill/>
          <a:ln cap="flat" cmpd="sng" w="19050">
            <a:solidFill>
              <a:schemeClr val="dk2"/>
            </a:solidFill>
            <a:prstDash val="solid"/>
            <a:round/>
            <a:headEnd len="sm" w="sm" type="none"/>
            <a:tailEnd len="sm" w="sm" type="none"/>
          </a:ln>
        </p:spPr>
      </p:pic>
      <p:sp>
        <p:nvSpPr>
          <p:cNvPr id="1349" name="Google Shape;1349;p153"/>
          <p:cNvSpPr txBox="1"/>
          <p:nvPr/>
        </p:nvSpPr>
        <p:spPr>
          <a:xfrm>
            <a:off x="4270175" y="1298000"/>
            <a:ext cx="44640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1. What mathematical questions can we ask about this situation?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Here is an equation: 84 ÷ 7 =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In the situation about the class party, what questions could the equation represent?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3. Find the answer to one of the questions you wrote. Show your reasoning.</a:t>
            </a:r>
            <a:endParaRPr sz="1600">
              <a:latin typeface="Quicksand"/>
              <a:ea typeface="Quicksand"/>
              <a:cs typeface="Quicksand"/>
              <a:sym typeface="Quicksand"/>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3" name="Shape 1353"/>
        <p:cNvGrpSpPr/>
        <p:nvPr/>
      </p:nvGrpSpPr>
      <p:grpSpPr>
        <a:xfrm>
          <a:off x="0" y="0"/>
          <a:ext cx="0" cy="0"/>
          <a:chOff x="0" y="0"/>
          <a:chExt cx="0" cy="0"/>
        </a:xfrm>
      </p:grpSpPr>
      <p:sp>
        <p:nvSpPr>
          <p:cNvPr id="1354" name="Google Shape;1354;p154"/>
          <p:cNvSpPr txBox="1"/>
          <p:nvPr/>
        </p:nvSpPr>
        <p:spPr>
          <a:xfrm>
            <a:off x="288950"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Crayons and Notebooks</a:t>
            </a:r>
            <a:endParaRPr sz="2900">
              <a:solidFill>
                <a:srgbClr val="595959"/>
              </a:solidFill>
              <a:latin typeface="Hepta Slab"/>
              <a:ea typeface="Hepta Slab"/>
              <a:cs typeface="Hepta Slab"/>
              <a:sym typeface="Hepta Slab"/>
            </a:endParaRPr>
          </a:p>
        </p:txBody>
      </p:sp>
      <p:sp>
        <p:nvSpPr>
          <p:cNvPr id="1355" name="Google Shape;1355;p1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56" name="Google Shape;1356;p154"/>
          <p:cNvSpPr txBox="1"/>
          <p:nvPr/>
        </p:nvSpPr>
        <p:spPr>
          <a:xfrm>
            <a:off x="448850" y="1213100"/>
            <a:ext cx="36879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1. Andre is passing out 85 crayons to his classmates.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Each student will get 5 crayons. </a:t>
            </a:r>
            <a:endParaRPr sz="1600">
              <a:latin typeface="Quicksand"/>
              <a:ea typeface="Quicksand"/>
              <a:cs typeface="Quicksand"/>
              <a:sym typeface="Quicksand"/>
            </a:endParaRPr>
          </a:p>
        </p:txBody>
      </p:sp>
      <p:sp>
        <p:nvSpPr>
          <p:cNvPr id="1357" name="Google Shape;1357;p154"/>
          <p:cNvSpPr txBox="1"/>
          <p:nvPr/>
        </p:nvSpPr>
        <p:spPr>
          <a:xfrm>
            <a:off x="4270175" y="1298000"/>
            <a:ext cx="44640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a. Estimate how many students would get 5 crayons. Explain your reasoning.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b. Write one or more equations to represent the situation.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c. How many students will get 5 crayons?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d. While Andre is passing them out, 6 crayons break. He still has to give 5 crayons to each student. How many students will get 5 crayons now?</a:t>
            </a:r>
            <a:endParaRPr sz="1600">
              <a:latin typeface="Quicksand"/>
              <a:ea typeface="Quicksand"/>
              <a:cs typeface="Quicksand"/>
              <a:sym typeface="Quicksand"/>
            </a:endParaRPr>
          </a:p>
        </p:txBody>
      </p:sp>
      <p:pic>
        <p:nvPicPr>
          <p:cNvPr id="1358" name="Google Shape;1358;p154"/>
          <p:cNvPicPr preferRelativeResize="0"/>
          <p:nvPr/>
        </p:nvPicPr>
        <p:blipFill>
          <a:blip r:embed="rId3">
            <a:alphaModFix/>
          </a:blip>
          <a:stretch>
            <a:fillRect/>
          </a:stretch>
        </p:blipFill>
        <p:spPr>
          <a:xfrm>
            <a:off x="1231462" y="2318350"/>
            <a:ext cx="1952825" cy="1308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155"/>
          <p:cNvSpPr txBox="1"/>
          <p:nvPr/>
        </p:nvSpPr>
        <p:spPr>
          <a:xfrm>
            <a:off x="288950"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Crayons and Notebooks</a:t>
            </a:r>
            <a:endParaRPr sz="2900">
              <a:solidFill>
                <a:srgbClr val="595959"/>
              </a:solidFill>
              <a:latin typeface="Hepta Slab"/>
              <a:ea typeface="Hepta Slab"/>
              <a:cs typeface="Hepta Slab"/>
              <a:sym typeface="Hepta Slab"/>
            </a:endParaRPr>
          </a:p>
        </p:txBody>
      </p:sp>
      <p:sp>
        <p:nvSpPr>
          <p:cNvPr id="1364" name="Google Shape;1364;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65" name="Google Shape;1365;p155"/>
          <p:cNvSpPr txBox="1"/>
          <p:nvPr/>
        </p:nvSpPr>
        <p:spPr>
          <a:xfrm>
            <a:off x="448850" y="1213100"/>
            <a:ext cx="3687900" cy="116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2. Han’s class receives a donation of 108 notebooks. Han is sorting them into 3 equal stacks, with n notebooks in each stack.</a:t>
            </a:r>
            <a:endParaRPr sz="1600">
              <a:latin typeface="Quicksand"/>
              <a:ea typeface="Quicksand"/>
              <a:cs typeface="Quicksand"/>
              <a:sym typeface="Quicksand"/>
            </a:endParaRPr>
          </a:p>
        </p:txBody>
      </p:sp>
      <p:sp>
        <p:nvSpPr>
          <p:cNvPr id="1366" name="Google Shape;1366;p155"/>
          <p:cNvSpPr txBox="1"/>
          <p:nvPr/>
        </p:nvSpPr>
        <p:spPr>
          <a:xfrm>
            <a:off x="4258025" y="1108750"/>
            <a:ext cx="44640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a. Estimate the number of notebooks in each stack. Show or explain your reasoning.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b. Here are four equations. Explain to a partner why each equation can represent this situation.</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c. What is the value of ? Show how you know. </a:t>
            </a:r>
            <a:endParaRPr sz="1600">
              <a:latin typeface="Quicksand"/>
              <a:ea typeface="Quicksand"/>
              <a:cs typeface="Quicksand"/>
              <a:sym typeface="Quicksand"/>
            </a:endParaRPr>
          </a:p>
        </p:txBody>
      </p:sp>
      <p:pic>
        <p:nvPicPr>
          <p:cNvPr id="1367" name="Google Shape;1367;p155"/>
          <p:cNvPicPr preferRelativeResize="0"/>
          <p:nvPr/>
        </p:nvPicPr>
        <p:blipFill>
          <a:blip r:embed="rId3">
            <a:alphaModFix/>
          </a:blip>
          <a:stretch>
            <a:fillRect/>
          </a:stretch>
        </p:blipFill>
        <p:spPr>
          <a:xfrm>
            <a:off x="983100" y="2455600"/>
            <a:ext cx="2619375" cy="1743075"/>
          </a:xfrm>
          <a:prstGeom prst="rect">
            <a:avLst/>
          </a:prstGeom>
          <a:noFill/>
          <a:ln>
            <a:noFill/>
          </a:ln>
        </p:spPr>
      </p:pic>
      <p:pic>
        <p:nvPicPr>
          <p:cNvPr id="1368" name="Google Shape;1368;p155"/>
          <p:cNvPicPr preferRelativeResize="0"/>
          <p:nvPr/>
        </p:nvPicPr>
        <p:blipFill>
          <a:blip r:embed="rId4">
            <a:alphaModFix/>
          </a:blip>
          <a:stretch>
            <a:fillRect/>
          </a:stretch>
        </p:blipFill>
        <p:spPr>
          <a:xfrm>
            <a:off x="5725347" y="2564775"/>
            <a:ext cx="1010983" cy="1743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sp>
        <p:nvSpPr>
          <p:cNvPr id="1373" name="Google Shape;1373;p15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74" name="Google Shape;1374;p156"/>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Covered By Your Grace"/>
                <a:ea typeface="Covered By Your Grace"/>
                <a:cs typeface="Covered By Your Grace"/>
                <a:sym typeface="Covered By Your Grace"/>
              </a:rPr>
              <a:t>Today we solved problems involving division of whole numbers. We estimated the solutions and wrote equations with a symbol for the unknown. We also thought about the kinds of division problems we were solving—whether we were trying to find the number of groups or the amount in each group.</a:t>
            </a:r>
            <a:endParaRPr sz="1900">
              <a:latin typeface="Covered By Your Grace"/>
              <a:ea typeface="Covered By Your Grace"/>
              <a:cs typeface="Covered By Your Grace"/>
              <a:sym typeface="Covered By Your Grace"/>
            </a:endParaRPr>
          </a:p>
        </p:txBody>
      </p:sp>
      <p:sp>
        <p:nvSpPr>
          <p:cNvPr id="1375" name="Google Shape;1375;p156"/>
          <p:cNvSpPr/>
          <p:nvPr/>
        </p:nvSpPr>
        <p:spPr>
          <a:xfrm flipH="1">
            <a:off x="103144" y="2862375"/>
            <a:ext cx="3360619" cy="135970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56"/>
          <p:cNvSpPr txBox="1"/>
          <p:nvPr/>
        </p:nvSpPr>
        <p:spPr>
          <a:xfrm>
            <a:off x="586157" y="3144239"/>
            <a:ext cx="2394600" cy="57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In this situation, what questions could the equation represent</a:t>
            </a:r>
            <a:endParaRPr b="1" sz="1200">
              <a:latin typeface="Quicksand"/>
              <a:ea typeface="Quicksand"/>
              <a:cs typeface="Quicksand"/>
              <a:sym typeface="Quicksand"/>
            </a:endParaRPr>
          </a:p>
        </p:txBody>
      </p:sp>
      <p:pic>
        <p:nvPicPr>
          <p:cNvPr id="1377" name="Google Shape;1377;p156"/>
          <p:cNvPicPr preferRelativeResize="0"/>
          <p:nvPr/>
        </p:nvPicPr>
        <p:blipFill rotWithShape="1">
          <a:blip r:embed="rId3">
            <a:alphaModFix/>
          </a:blip>
          <a:srcRect b="0" l="21370" r="22481" t="0"/>
          <a:stretch/>
        </p:blipFill>
        <p:spPr>
          <a:xfrm>
            <a:off x="3521912" y="3144251"/>
            <a:ext cx="1466178" cy="1642350"/>
          </a:xfrm>
          <a:prstGeom prst="rect">
            <a:avLst/>
          </a:prstGeom>
          <a:noFill/>
          <a:ln>
            <a:noFill/>
          </a:ln>
        </p:spPr>
      </p:pic>
      <p:sp>
        <p:nvSpPr>
          <p:cNvPr id="1378" name="Google Shape;1378;p156"/>
          <p:cNvSpPr/>
          <p:nvPr/>
        </p:nvSpPr>
        <p:spPr>
          <a:xfrm>
            <a:off x="4988100" y="2295525"/>
            <a:ext cx="3518761" cy="12467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56"/>
          <p:cNvSpPr txBox="1"/>
          <p:nvPr/>
        </p:nvSpPr>
        <p:spPr>
          <a:xfrm flipH="1">
            <a:off x="5357788" y="2495685"/>
            <a:ext cx="2652300" cy="79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does the value of  96 ÷ 8 mean?</a:t>
            </a:r>
            <a:endParaRPr b="1" sz="1300">
              <a:latin typeface="Quicksand"/>
              <a:ea typeface="Quicksand"/>
              <a:cs typeface="Quicksand"/>
              <a:sym typeface="Quicksand"/>
            </a:endParaRPr>
          </a:p>
        </p:txBody>
      </p:sp>
      <p:pic>
        <p:nvPicPr>
          <p:cNvPr id="1380" name="Google Shape;1380;p156"/>
          <p:cNvPicPr preferRelativeResize="0"/>
          <p:nvPr/>
        </p:nvPicPr>
        <p:blipFill>
          <a:blip r:embed="rId4">
            <a:alphaModFix/>
          </a:blip>
          <a:stretch>
            <a:fillRect/>
          </a:stretch>
        </p:blipFill>
        <p:spPr>
          <a:xfrm>
            <a:off x="1548575" y="1921175"/>
            <a:ext cx="5296600" cy="282121"/>
          </a:xfrm>
          <a:prstGeom prst="rect">
            <a:avLst/>
          </a:prstGeom>
          <a:noFill/>
          <a:ln>
            <a:noFill/>
          </a:ln>
        </p:spPr>
      </p:pic>
      <p:sp>
        <p:nvSpPr>
          <p:cNvPr id="1381" name="Google Shape;1381;p156"/>
          <p:cNvSpPr/>
          <p:nvPr/>
        </p:nvSpPr>
        <p:spPr>
          <a:xfrm>
            <a:off x="5298200" y="3646250"/>
            <a:ext cx="3518761" cy="12467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56"/>
          <p:cNvSpPr txBox="1"/>
          <p:nvPr/>
        </p:nvSpPr>
        <p:spPr>
          <a:xfrm flipH="1">
            <a:off x="5667888" y="3846410"/>
            <a:ext cx="2652300" cy="79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are some ways to find the value of </a:t>
            </a:r>
            <a:r>
              <a:rPr b="1" lang="en" sz="1300">
                <a:solidFill>
                  <a:schemeClr val="dk1"/>
                </a:solidFill>
                <a:latin typeface="Quicksand"/>
                <a:ea typeface="Quicksand"/>
                <a:cs typeface="Quicksand"/>
                <a:sym typeface="Quicksand"/>
              </a:rPr>
              <a:t>96 ÷ 8</a:t>
            </a:r>
            <a:r>
              <a:rPr b="1" lang="en" sz="1300">
                <a:latin typeface="Quicksand"/>
                <a:ea typeface="Quicksand"/>
                <a:cs typeface="Quicksand"/>
                <a:sym typeface="Quicksand"/>
              </a:rPr>
              <a:t> ?</a:t>
            </a:r>
            <a:endParaRPr b="1" sz="1300">
              <a:latin typeface="Quicksand"/>
              <a:ea typeface="Quicksand"/>
              <a:cs typeface="Quicksand"/>
              <a:sym typeface="Quicksand"/>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386" name="Shape 1386"/>
        <p:cNvGrpSpPr/>
        <p:nvPr/>
      </p:nvGrpSpPr>
      <p:grpSpPr>
        <a:xfrm>
          <a:off x="0" y="0"/>
          <a:ext cx="0" cy="0"/>
          <a:chOff x="0" y="0"/>
          <a:chExt cx="0" cy="0"/>
        </a:xfrm>
      </p:grpSpPr>
      <p:sp>
        <p:nvSpPr>
          <p:cNvPr id="1387" name="Google Shape;1387;p157"/>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Division Situations </a:t>
            </a:r>
            <a:endParaRPr sz="3500">
              <a:latin typeface="Hepta Slab"/>
              <a:ea typeface="Hepta Slab"/>
              <a:cs typeface="Hepta Slab"/>
              <a:sym typeface="Hepta Slab"/>
            </a:endParaRPr>
          </a:p>
          <a:p>
            <a:pPr indent="0" lvl="0" marL="0" rtl="0" algn="ctr">
              <a:spcBef>
                <a:spcPts val="0"/>
              </a:spcBef>
              <a:spcAft>
                <a:spcPts val="0"/>
              </a:spcAft>
              <a:buNone/>
            </a:pPr>
            <a:r>
              <a:rPr lang="en" sz="3500">
                <a:latin typeface="Hepta Slab"/>
                <a:ea typeface="Hepta Slab"/>
                <a:cs typeface="Hepta Slab"/>
                <a:sym typeface="Hepta Slab"/>
              </a:rPr>
              <a:t>Beyond 100 </a:t>
            </a:r>
            <a:endParaRPr sz="3500">
              <a:latin typeface="Hepta Slab"/>
              <a:ea typeface="Hepta Slab"/>
              <a:cs typeface="Hepta Slab"/>
              <a:sym typeface="Hepta Slab"/>
            </a:endParaRPr>
          </a:p>
        </p:txBody>
      </p:sp>
      <p:sp>
        <p:nvSpPr>
          <p:cNvPr id="1388" name="Google Shape;1388;p157"/>
          <p:cNvSpPr txBox="1"/>
          <p:nvPr/>
        </p:nvSpPr>
        <p:spPr>
          <a:xfrm>
            <a:off x="2304600" y="2750575"/>
            <a:ext cx="841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interpret and solve division problems beyond 100. </a:t>
            </a:r>
            <a:endParaRPr>
              <a:latin typeface="Quicksand"/>
              <a:ea typeface="Quicksand"/>
              <a:cs typeface="Quicksand"/>
              <a:sym typeface="Quicksand"/>
            </a:endParaRPr>
          </a:p>
        </p:txBody>
      </p:sp>
      <p:sp>
        <p:nvSpPr>
          <p:cNvPr id="1389" name="Google Shape;1389;p157"/>
          <p:cNvSpPr/>
          <p:nvPr/>
        </p:nvSpPr>
        <p:spPr>
          <a:xfrm>
            <a:off x="1807277" y="2750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5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4.MD.B.4 </a:t>
            </a:r>
            <a:endParaRPr sz="1100">
              <a:latin typeface="Quicksand"/>
              <a:ea typeface="Quicksand"/>
              <a:cs typeface="Quicksand"/>
              <a:sym typeface="Quicksand"/>
            </a:endParaRPr>
          </a:p>
        </p:txBody>
      </p:sp>
      <p:sp>
        <p:nvSpPr>
          <p:cNvPr id="1391" name="Google Shape;1391;p15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sp>
        <p:nvSpPr>
          <p:cNvPr id="1396" name="Google Shape;1396;p158"/>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Dividing by 7</a:t>
            </a:r>
            <a:endParaRPr b="0" sz="3000">
              <a:solidFill>
                <a:srgbClr val="595959"/>
              </a:solidFill>
              <a:latin typeface="Hepta Slab"/>
              <a:ea typeface="Hepta Slab"/>
              <a:cs typeface="Hepta Slab"/>
              <a:sym typeface="Hepta Slab"/>
            </a:endParaRPr>
          </a:p>
        </p:txBody>
      </p:sp>
      <p:sp>
        <p:nvSpPr>
          <p:cNvPr id="1397" name="Google Shape;1397;p15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98" name="Google Shape;1398;p158"/>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158"/>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quotient mentally. </a:t>
            </a:r>
            <a:endParaRPr b="1" sz="1600">
              <a:solidFill>
                <a:srgbClr val="434343"/>
              </a:solidFill>
              <a:latin typeface="Caveat Brush"/>
              <a:ea typeface="Caveat Brush"/>
              <a:cs typeface="Caveat Brush"/>
              <a:sym typeface="Caveat Brush"/>
            </a:endParaRPr>
          </a:p>
        </p:txBody>
      </p:sp>
      <p:pic>
        <p:nvPicPr>
          <p:cNvPr id="1400" name="Google Shape;1400;p158"/>
          <p:cNvPicPr preferRelativeResize="0"/>
          <p:nvPr/>
        </p:nvPicPr>
        <p:blipFill>
          <a:blip r:embed="rId3">
            <a:alphaModFix/>
          </a:blip>
          <a:stretch>
            <a:fillRect/>
          </a:stretch>
        </p:blipFill>
        <p:spPr>
          <a:xfrm>
            <a:off x="3554758" y="2310071"/>
            <a:ext cx="2600325" cy="1076325"/>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sp>
        <p:nvSpPr>
          <p:cNvPr id="1405" name="Google Shape;1405;p159"/>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Dividing by 7</a:t>
            </a:r>
            <a:endParaRPr b="0" sz="3000">
              <a:solidFill>
                <a:srgbClr val="595959"/>
              </a:solidFill>
              <a:latin typeface="Hepta Slab"/>
              <a:ea typeface="Hepta Slab"/>
              <a:cs typeface="Hepta Slab"/>
              <a:sym typeface="Hepta Slab"/>
            </a:endParaRPr>
          </a:p>
        </p:txBody>
      </p:sp>
      <p:sp>
        <p:nvSpPr>
          <p:cNvPr id="1406" name="Google Shape;1406;p15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07" name="Google Shape;1407;p159"/>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59"/>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quotient mentally. </a:t>
            </a:r>
            <a:endParaRPr b="1" sz="1600">
              <a:solidFill>
                <a:srgbClr val="434343"/>
              </a:solidFill>
              <a:latin typeface="Caveat Brush"/>
              <a:ea typeface="Caveat Brush"/>
              <a:cs typeface="Caveat Brush"/>
              <a:sym typeface="Caveat Brush"/>
            </a:endParaRPr>
          </a:p>
        </p:txBody>
      </p:sp>
      <p:pic>
        <p:nvPicPr>
          <p:cNvPr id="1409" name="Google Shape;1409;p159"/>
          <p:cNvPicPr preferRelativeResize="0"/>
          <p:nvPr/>
        </p:nvPicPr>
        <p:blipFill>
          <a:blip r:embed="rId3">
            <a:alphaModFix/>
          </a:blip>
          <a:stretch>
            <a:fillRect/>
          </a:stretch>
        </p:blipFill>
        <p:spPr>
          <a:xfrm>
            <a:off x="3518358" y="2419221"/>
            <a:ext cx="2495550" cy="1028700"/>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3" name="Shape 1413"/>
        <p:cNvGrpSpPr/>
        <p:nvPr/>
      </p:nvGrpSpPr>
      <p:grpSpPr>
        <a:xfrm>
          <a:off x="0" y="0"/>
          <a:ext cx="0" cy="0"/>
          <a:chOff x="0" y="0"/>
          <a:chExt cx="0" cy="0"/>
        </a:xfrm>
      </p:grpSpPr>
      <p:sp>
        <p:nvSpPr>
          <p:cNvPr id="1414" name="Google Shape;1414;p160"/>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Dividing by 7</a:t>
            </a:r>
            <a:endParaRPr b="0" sz="3000">
              <a:solidFill>
                <a:srgbClr val="595959"/>
              </a:solidFill>
              <a:latin typeface="Hepta Slab"/>
              <a:ea typeface="Hepta Slab"/>
              <a:cs typeface="Hepta Slab"/>
              <a:sym typeface="Hepta Slab"/>
            </a:endParaRPr>
          </a:p>
        </p:txBody>
      </p:sp>
      <p:sp>
        <p:nvSpPr>
          <p:cNvPr id="1415" name="Google Shape;1415;p16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16" name="Google Shape;1416;p160"/>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60"/>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quotient mentally. </a:t>
            </a:r>
            <a:endParaRPr b="1" sz="1600">
              <a:solidFill>
                <a:srgbClr val="434343"/>
              </a:solidFill>
              <a:latin typeface="Caveat Brush"/>
              <a:ea typeface="Caveat Brush"/>
              <a:cs typeface="Caveat Brush"/>
              <a:sym typeface="Caveat Brush"/>
            </a:endParaRPr>
          </a:p>
        </p:txBody>
      </p:sp>
      <p:pic>
        <p:nvPicPr>
          <p:cNvPr id="1418" name="Google Shape;1418;p160"/>
          <p:cNvPicPr preferRelativeResize="0"/>
          <p:nvPr/>
        </p:nvPicPr>
        <p:blipFill>
          <a:blip r:embed="rId3">
            <a:alphaModFix/>
          </a:blip>
          <a:stretch>
            <a:fillRect/>
          </a:stretch>
        </p:blipFill>
        <p:spPr>
          <a:xfrm>
            <a:off x="3242458" y="2455621"/>
            <a:ext cx="2724150" cy="1095375"/>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2" name="Shape 1422"/>
        <p:cNvGrpSpPr/>
        <p:nvPr/>
      </p:nvGrpSpPr>
      <p:grpSpPr>
        <a:xfrm>
          <a:off x="0" y="0"/>
          <a:ext cx="0" cy="0"/>
          <a:chOff x="0" y="0"/>
          <a:chExt cx="0" cy="0"/>
        </a:xfrm>
      </p:grpSpPr>
      <p:sp>
        <p:nvSpPr>
          <p:cNvPr id="1423" name="Google Shape;1423;p161"/>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Dividing by 7</a:t>
            </a:r>
            <a:endParaRPr b="0" sz="3000">
              <a:solidFill>
                <a:srgbClr val="595959"/>
              </a:solidFill>
              <a:latin typeface="Hepta Slab"/>
              <a:ea typeface="Hepta Slab"/>
              <a:cs typeface="Hepta Slab"/>
              <a:sym typeface="Hepta Slab"/>
            </a:endParaRPr>
          </a:p>
        </p:txBody>
      </p:sp>
      <p:sp>
        <p:nvSpPr>
          <p:cNvPr id="1424" name="Google Shape;1424;p1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25" name="Google Shape;1425;p161"/>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61"/>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quotient mentally. </a:t>
            </a:r>
            <a:endParaRPr b="1" sz="1600">
              <a:solidFill>
                <a:srgbClr val="434343"/>
              </a:solidFill>
              <a:latin typeface="Caveat Brush"/>
              <a:ea typeface="Caveat Brush"/>
              <a:cs typeface="Caveat Brush"/>
              <a:sym typeface="Caveat Brush"/>
            </a:endParaRPr>
          </a:p>
        </p:txBody>
      </p:sp>
      <p:pic>
        <p:nvPicPr>
          <p:cNvPr id="1427" name="Google Shape;1427;p161"/>
          <p:cNvPicPr preferRelativeResize="0"/>
          <p:nvPr/>
        </p:nvPicPr>
        <p:blipFill>
          <a:blip r:embed="rId3">
            <a:alphaModFix/>
          </a:blip>
          <a:stretch>
            <a:fillRect/>
          </a:stretch>
        </p:blipFill>
        <p:spPr>
          <a:xfrm>
            <a:off x="3579008" y="2407121"/>
            <a:ext cx="2428875" cy="971550"/>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sp>
        <p:nvSpPr>
          <p:cNvPr id="1432" name="Google Shape;1432;p162"/>
          <p:cNvSpPr txBox="1"/>
          <p:nvPr/>
        </p:nvSpPr>
        <p:spPr>
          <a:xfrm>
            <a:off x="132200" y="34750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Write Multiples</a:t>
            </a:r>
            <a:endParaRPr sz="3200">
              <a:solidFill>
                <a:srgbClr val="595959"/>
              </a:solidFill>
              <a:latin typeface="Hepta Slab"/>
              <a:ea typeface="Hepta Slab"/>
              <a:cs typeface="Hepta Slab"/>
              <a:sym typeface="Hepta Slab"/>
            </a:endParaRPr>
          </a:p>
        </p:txBody>
      </p:sp>
      <p:sp>
        <p:nvSpPr>
          <p:cNvPr id="1433" name="Google Shape;1433;p1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434" name="Google Shape;1434;p162"/>
          <p:cNvSpPr txBox="1"/>
          <p:nvPr/>
        </p:nvSpPr>
        <p:spPr>
          <a:xfrm>
            <a:off x="498700" y="1165950"/>
            <a:ext cx="3931800" cy="2811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1. Han starts writing multiples of a number. When he reaches 104, he has written 8 numbers.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For each of the following questions,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What number is Han writing multiples of?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b. What is the 15th multiple of this number?</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c. Han gets to 286. How many numbers has he written at that point? </a:t>
            </a:r>
            <a:endParaRPr>
              <a:latin typeface="Quicksand"/>
              <a:ea typeface="Quicksand"/>
              <a:cs typeface="Quicksand"/>
              <a:sym typeface="Quicksand"/>
            </a:endParaRPr>
          </a:p>
        </p:txBody>
      </p:sp>
      <p:sp>
        <p:nvSpPr>
          <p:cNvPr id="1435" name="Google Shape;1435;p162"/>
          <p:cNvSpPr txBox="1"/>
          <p:nvPr/>
        </p:nvSpPr>
        <p:spPr>
          <a:xfrm>
            <a:off x="4430500" y="1165950"/>
            <a:ext cx="4182900" cy="216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2. Kiran wants to know how many multiples of 7 are between 0 and 150.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He thinks he can use division to find out. Do you agree? Explain your reasoning.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b. How many multiples will he find? Show your reasoning.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c. Is 150 a multiple of 7? Show how you know.</a:t>
            </a:r>
            <a:endParaRPr>
              <a:latin typeface="Quicksand"/>
              <a:ea typeface="Quicksand"/>
              <a:cs typeface="Quicksand"/>
              <a:sym typeface="Quicksand"/>
            </a:endParaRPr>
          </a:p>
        </p:txBody>
      </p:sp>
      <p:pic>
        <p:nvPicPr>
          <p:cNvPr id="1436" name="Google Shape;1436;p162"/>
          <p:cNvPicPr preferRelativeResize="0"/>
          <p:nvPr/>
        </p:nvPicPr>
        <p:blipFill>
          <a:blip r:embed="rId3">
            <a:alphaModFix/>
          </a:blip>
          <a:stretch>
            <a:fillRect/>
          </a:stretch>
        </p:blipFill>
        <p:spPr>
          <a:xfrm>
            <a:off x="5866050" y="3514775"/>
            <a:ext cx="1003497" cy="991100"/>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0" name="Shape 1440"/>
        <p:cNvGrpSpPr/>
        <p:nvPr/>
      </p:nvGrpSpPr>
      <p:grpSpPr>
        <a:xfrm>
          <a:off x="0" y="0"/>
          <a:ext cx="0" cy="0"/>
          <a:chOff x="0" y="0"/>
          <a:chExt cx="0" cy="0"/>
        </a:xfrm>
      </p:grpSpPr>
      <p:sp>
        <p:nvSpPr>
          <p:cNvPr id="1441" name="Google Shape;1441;p163"/>
          <p:cNvSpPr txBox="1"/>
          <p:nvPr/>
        </p:nvSpPr>
        <p:spPr>
          <a:xfrm>
            <a:off x="132200" y="34750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Jada’s Mystery Number</a:t>
            </a:r>
            <a:endParaRPr sz="3200">
              <a:solidFill>
                <a:srgbClr val="595959"/>
              </a:solidFill>
              <a:latin typeface="Hepta Slab"/>
              <a:ea typeface="Hepta Slab"/>
              <a:cs typeface="Hepta Slab"/>
              <a:sym typeface="Hepta Slab"/>
            </a:endParaRPr>
          </a:p>
        </p:txBody>
      </p:sp>
      <p:sp>
        <p:nvSpPr>
          <p:cNvPr id="1442" name="Google Shape;1442;p1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43" name="Google Shape;1443;p163"/>
          <p:cNvSpPr txBox="1"/>
          <p:nvPr/>
        </p:nvSpPr>
        <p:spPr>
          <a:xfrm>
            <a:off x="498700" y="1165950"/>
            <a:ext cx="3931800" cy="2421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Jada is writing multiples of a mystery number. After writing a bunch of numbers, she writes out 126.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Mai says 6 is the mystery number.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Priya says 8 is the mystery number.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Andre says 9 could be the mystery number.</a:t>
            </a:r>
            <a:endParaRPr>
              <a:latin typeface="Quicksand"/>
              <a:ea typeface="Quicksand"/>
              <a:cs typeface="Quicksand"/>
              <a:sym typeface="Quicksand"/>
            </a:endParaRPr>
          </a:p>
        </p:txBody>
      </p:sp>
      <p:sp>
        <p:nvSpPr>
          <p:cNvPr id="1444" name="Google Shape;1444;p163"/>
          <p:cNvSpPr txBox="1"/>
          <p:nvPr/>
        </p:nvSpPr>
        <p:spPr>
          <a:xfrm>
            <a:off x="4491150" y="1509600"/>
            <a:ext cx="4182900" cy="173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Which student do you agree with? Show your reasoning and include equations.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2. Jada gives one more clue: “If I keep writing multiples, I’ll get to 153.” What is the mystery number? Explain or show your reasoning.</a:t>
            </a:r>
            <a:endParaRPr>
              <a:latin typeface="Quicksand"/>
              <a:ea typeface="Quicksand"/>
              <a:cs typeface="Quicksand"/>
              <a:sym typeface="Quicksand"/>
            </a:endParaRPr>
          </a:p>
        </p:txBody>
      </p:sp>
      <p:pic>
        <p:nvPicPr>
          <p:cNvPr id="1445" name="Google Shape;1445;p163"/>
          <p:cNvPicPr preferRelativeResize="0"/>
          <p:nvPr/>
        </p:nvPicPr>
        <p:blipFill>
          <a:blip r:embed="rId3">
            <a:alphaModFix/>
          </a:blip>
          <a:stretch>
            <a:fillRect/>
          </a:stretch>
        </p:blipFill>
        <p:spPr>
          <a:xfrm>
            <a:off x="5866050" y="3514775"/>
            <a:ext cx="1003497" cy="991100"/>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9" name="Shape 1449"/>
        <p:cNvGrpSpPr/>
        <p:nvPr/>
      </p:nvGrpSpPr>
      <p:grpSpPr>
        <a:xfrm>
          <a:off x="0" y="0"/>
          <a:ext cx="0" cy="0"/>
          <a:chOff x="0" y="0"/>
          <a:chExt cx="0" cy="0"/>
        </a:xfrm>
      </p:grpSpPr>
      <p:sp>
        <p:nvSpPr>
          <p:cNvPr id="1450" name="Google Shape;1450;p16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51" name="Google Shape;1451;p16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tried to find out if a number is a multiple or a factor of another number. For instance: “Is 267 a multiple of 8?</a:t>
            </a:r>
            <a:endParaRPr sz="2100">
              <a:latin typeface="Covered By Your Grace"/>
              <a:ea typeface="Covered By Your Grace"/>
              <a:cs typeface="Covered By Your Grace"/>
              <a:sym typeface="Covered By Your Grace"/>
            </a:endParaRPr>
          </a:p>
        </p:txBody>
      </p:sp>
      <p:sp>
        <p:nvSpPr>
          <p:cNvPr id="1452" name="Google Shape;1452;p164"/>
          <p:cNvSpPr/>
          <p:nvPr/>
        </p:nvSpPr>
        <p:spPr>
          <a:xfrm flipH="1">
            <a:off x="771533" y="230240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64"/>
          <p:cNvSpPr txBox="1"/>
          <p:nvPr/>
        </p:nvSpPr>
        <p:spPr>
          <a:xfrm>
            <a:off x="1346246" y="2439425"/>
            <a:ext cx="1712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Is this question a division problem? Why?</a:t>
            </a:r>
            <a:endParaRPr b="1" sz="1500">
              <a:latin typeface="Quicksand"/>
              <a:ea typeface="Quicksand"/>
              <a:cs typeface="Quicksand"/>
              <a:sym typeface="Quicksand"/>
            </a:endParaRPr>
          </a:p>
        </p:txBody>
      </p:sp>
      <p:pic>
        <p:nvPicPr>
          <p:cNvPr id="1454" name="Google Shape;1454;p164"/>
          <p:cNvPicPr preferRelativeResize="0"/>
          <p:nvPr/>
        </p:nvPicPr>
        <p:blipFill rotWithShape="1">
          <a:blip r:embed="rId3">
            <a:alphaModFix/>
          </a:blip>
          <a:srcRect b="0" l="21370" r="22481" t="0"/>
          <a:stretch/>
        </p:blipFill>
        <p:spPr>
          <a:xfrm>
            <a:off x="3721448" y="3326750"/>
            <a:ext cx="1267096" cy="1419300"/>
          </a:xfrm>
          <a:prstGeom prst="rect">
            <a:avLst/>
          </a:prstGeom>
          <a:noFill/>
          <a:ln>
            <a:noFill/>
          </a:ln>
        </p:spPr>
      </p:pic>
      <p:sp>
        <p:nvSpPr>
          <p:cNvPr id="1455" name="Google Shape;1455;p164"/>
          <p:cNvSpPr/>
          <p:nvPr/>
        </p:nvSpPr>
        <p:spPr>
          <a:xfrm>
            <a:off x="4544425" y="1429087"/>
            <a:ext cx="2548799" cy="16350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164"/>
          <p:cNvSpPr txBox="1"/>
          <p:nvPr/>
        </p:nvSpPr>
        <p:spPr>
          <a:xfrm flipH="1">
            <a:off x="4937150" y="1618275"/>
            <a:ext cx="179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One way to answer the question is by using familiar multiplication facts or by finding partial products. How would you start?</a:t>
            </a:r>
            <a:endParaRPr b="1" sz="1000">
              <a:latin typeface="Quicksand"/>
              <a:ea typeface="Quicksand"/>
              <a:cs typeface="Quicksand"/>
              <a:sym typeface="Quicksand"/>
            </a:endParaRPr>
          </a:p>
        </p:txBody>
      </p:sp>
      <p:sp>
        <p:nvSpPr>
          <p:cNvPr id="1457" name="Google Shape;1457;p164"/>
          <p:cNvSpPr txBox="1"/>
          <p:nvPr/>
        </p:nvSpPr>
        <p:spPr>
          <a:xfrm flipH="1">
            <a:off x="5932075" y="3231150"/>
            <a:ext cx="2140200" cy="6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Why might it be helpful to start with multiples of 10?</a:t>
            </a:r>
            <a:endParaRPr b="1" sz="1000">
              <a:latin typeface="Quicksand"/>
              <a:ea typeface="Quicksand"/>
              <a:cs typeface="Quicksand"/>
              <a:sym typeface="Quicksand"/>
            </a:endParaRPr>
          </a:p>
          <a:p>
            <a:pPr indent="0" lvl="0" marL="0" rtl="0" algn="ctr">
              <a:spcBef>
                <a:spcPts val="0"/>
              </a:spcBef>
              <a:spcAft>
                <a:spcPts val="0"/>
              </a:spcAft>
              <a:buNone/>
            </a:pPr>
            <a:r>
              <a:rPr b="1" lang="en" sz="1000">
                <a:latin typeface="Quicksand"/>
                <a:ea typeface="Quicksand"/>
                <a:cs typeface="Quicksand"/>
                <a:sym typeface="Quicksand"/>
              </a:rPr>
              <a:t>Can we use division to answer the question?</a:t>
            </a:r>
            <a:endParaRPr b="1" sz="1000">
              <a:latin typeface="Quicksand"/>
              <a:ea typeface="Quicksand"/>
              <a:cs typeface="Quicksand"/>
              <a:sym typeface="Quicksand"/>
            </a:endParaRPr>
          </a:p>
        </p:txBody>
      </p:sp>
      <p:sp>
        <p:nvSpPr>
          <p:cNvPr id="1458" name="Google Shape;1458;p164"/>
          <p:cNvSpPr/>
          <p:nvPr/>
        </p:nvSpPr>
        <p:spPr>
          <a:xfrm>
            <a:off x="5528237" y="3064150"/>
            <a:ext cx="2947876" cy="11779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462" name="Shape 1462"/>
        <p:cNvGrpSpPr/>
        <p:nvPr/>
      </p:nvGrpSpPr>
      <p:grpSpPr>
        <a:xfrm>
          <a:off x="0" y="0"/>
          <a:ext cx="0" cy="0"/>
          <a:chOff x="0" y="0"/>
          <a:chExt cx="0" cy="0"/>
        </a:xfrm>
      </p:grpSpPr>
      <p:sp>
        <p:nvSpPr>
          <p:cNvPr id="1463" name="Google Shape;1463;p16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Organize and Analyze Data on Line Plots</a:t>
            </a:r>
            <a:endParaRPr sz="3500">
              <a:latin typeface="Hepta Slab"/>
              <a:ea typeface="Hepta Slab"/>
              <a:cs typeface="Hepta Slab"/>
              <a:sym typeface="Hepta Slab"/>
            </a:endParaRPr>
          </a:p>
        </p:txBody>
      </p:sp>
      <p:sp>
        <p:nvSpPr>
          <p:cNvPr id="1464" name="Google Shape;1464;p165"/>
          <p:cNvSpPr txBox="1"/>
          <p:nvPr/>
        </p:nvSpPr>
        <p:spPr>
          <a:xfrm>
            <a:off x="2533375" y="2750575"/>
            <a:ext cx="6841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organize data on line plots and analyze the data.</a:t>
            </a:r>
            <a:endParaRPr>
              <a:latin typeface="Quicksand"/>
              <a:ea typeface="Quicksand"/>
              <a:cs typeface="Quicksand"/>
              <a:sym typeface="Quicksand"/>
            </a:endParaRPr>
          </a:p>
        </p:txBody>
      </p:sp>
      <p:sp>
        <p:nvSpPr>
          <p:cNvPr id="1465" name="Google Shape;1465;p165"/>
          <p:cNvSpPr/>
          <p:nvPr/>
        </p:nvSpPr>
        <p:spPr>
          <a:xfrm>
            <a:off x="2045302" y="2750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6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4.MD.B.4, 4.NF.B.3, 4.NF.B.4</a:t>
            </a:r>
            <a:endParaRPr sz="1100">
              <a:latin typeface="Quicksand"/>
              <a:ea typeface="Quicksand"/>
              <a:cs typeface="Quicksand"/>
              <a:sym typeface="Quicksand"/>
            </a:endParaRPr>
          </a:p>
        </p:txBody>
      </p:sp>
      <p:sp>
        <p:nvSpPr>
          <p:cNvPr id="1467" name="Google Shape;1467;p16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1" name="Shape 1471"/>
        <p:cNvGrpSpPr/>
        <p:nvPr/>
      </p:nvGrpSpPr>
      <p:grpSpPr>
        <a:xfrm>
          <a:off x="0" y="0"/>
          <a:ext cx="0" cy="0"/>
          <a:chOff x="0" y="0"/>
          <a:chExt cx="0" cy="0"/>
        </a:xfrm>
      </p:grpSpPr>
      <p:sp>
        <p:nvSpPr>
          <p:cNvPr id="1472" name="Google Shape;1472;p166"/>
          <p:cNvSpPr/>
          <p:nvPr/>
        </p:nvSpPr>
        <p:spPr>
          <a:xfrm>
            <a:off x="336550" y="1242775"/>
            <a:ext cx="3387636" cy="135367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66"/>
          <p:cNvSpPr txBox="1"/>
          <p:nvPr>
            <p:ph type="ctrTitle"/>
          </p:nvPr>
        </p:nvSpPr>
        <p:spPr>
          <a:xfrm>
            <a:off x="411450" y="4706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Estimation Exploration: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Area of a Soccer Field</a:t>
            </a:r>
            <a:endParaRPr b="0" sz="2800">
              <a:solidFill>
                <a:srgbClr val="595959"/>
              </a:solidFill>
              <a:latin typeface="Hepta Slab"/>
              <a:ea typeface="Hepta Slab"/>
              <a:cs typeface="Hepta Slab"/>
              <a:sym typeface="Hepta Slab"/>
            </a:endParaRPr>
          </a:p>
        </p:txBody>
      </p:sp>
      <p:sp>
        <p:nvSpPr>
          <p:cNvPr id="1474" name="Google Shape;1474;p16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75" name="Google Shape;1475;p1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76" name="Google Shape;1476;p166"/>
          <p:cNvSpPr txBox="1"/>
          <p:nvPr/>
        </p:nvSpPr>
        <p:spPr>
          <a:xfrm>
            <a:off x="801200" y="1435975"/>
            <a:ext cx="24057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 What is the length of the soccer field in meters?</a:t>
            </a:r>
            <a:endParaRPr sz="2000">
              <a:latin typeface="Covered By Your Grace"/>
              <a:ea typeface="Covered By Your Grace"/>
              <a:cs typeface="Covered By Your Grace"/>
              <a:sym typeface="Covered By Your Grace"/>
            </a:endParaRPr>
          </a:p>
        </p:txBody>
      </p:sp>
      <p:sp>
        <p:nvSpPr>
          <p:cNvPr id="1477" name="Google Shape;1477;p166"/>
          <p:cNvSpPr/>
          <p:nvPr/>
        </p:nvSpPr>
        <p:spPr>
          <a:xfrm>
            <a:off x="5247025" y="1552925"/>
            <a:ext cx="2405700" cy="11130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166"/>
          <p:cNvSpPr txBox="1"/>
          <p:nvPr/>
        </p:nvSpPr>
        <p:spPr>
          <a:xfrm>
            <a:off x="5354725" y="1678600"/>
            <a:ext cx="2154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Record an estimate that is: </a:t>
            </a:r>
            <a:endParaRPr sz="2000">
              <a:latin typeface="Covered By Your Grace"/>
              <a:ea typeface="Covered By Your Grace"/>
              <a:cs typeface="Covered By Your Grace"/>
              <a:sym typeface="Covered By Your Grace"/>
            </a:endParaRPr>
          </a:p>
        </p:txBody>
      </p:sp>
      <p:graphicFrame>
        <p:nvGraphicFramePr>
          <p:cNvPr id="1479" name="Google Shape;1479;p166"/>
          <p:cNvGraphicFramePr/>
          <p:nvPr/>
        </p:nvGraphicFramePr>
        <p:xfrm>
          <a:off x="4875700" y="2980675"/>
          <a:ext cx="3000000" cy="3000000"/>
        </p:xfrm>
        <a:graphic>
          <a:graphicData uri="http://schemas.openxmlformats.org/drawingml/2006/table">
            <a:tbl>
              <a:tblPr>
                <a:noFill/>
                <a:tableStyleId>{928D9642-4552-4902-A841-FF0E073434C7}</a:tableStyleId>
              </a:tblPr>
              <a:tblGrid>
                <a:gridCol w="1129200"/>
                <a:gridCol w="1281800"/>
                <a:gridCol w="976600"/>
              </a:tblGrid>
              <a:tr h="381000">
                <a:tc>
                  <a:txBody>
                    <a:bodyPr/>
                    <a:lstStyle/>
                    <a:p>
                      <a:pPr indent="0" lvl="0" marL="0" rtl="0" algn="ctr">
                        <a:spcBef>
                          <a:spcPts val="0"/>
                        </a:spcBef>
                        <a:spcAft>
                          <a:spcPts val="0"/>
                        </a:spcAft>
                        <a:buNone/>
                      </a:pPr>
                      <a:r>
                        <a:rPr b="1" lang="en">
                          <a:latin typeface="Quicksand"/>
                          <a:ea typeface="Quicksand"/>
                          <a:cs typeface="Quicksand"/>
                          <a:sym typeface="Quicksand"/>
                        </a:rPr>
                        <a:t>Too low</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About right</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Too high</a:t>
                      </a:r>
                      <a:endParaRPr b="1">
                        <a:latin typeface="Quicksand"/>
                        <a:ea typeface="Quicksand"/>
                        <a:cs typeface="Quicksand"/>
                        <a:sym typeface="Quicksand"/>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480" name="Google Shape;1480;p166"/>
          <p:cNvPicPr preferRelativeResize="0"/>
          <p:nvPr/>
        </p:nvPicPr>
        <p:blipFill>
          <a:blip r:embed="rId3">
            <a:alphaModFix/>
          </a:blip>
          <a:stretch>
            <a:fillRect/>
          </a:stretch>
        </p:blipFill>
        <p:spPr>
          <a:xfrm>
            <a:off x="965175" y="2839100"/>
            <a:ext cx="2520750" cy="179758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sp>
        <p:nvSpPr>
          <p:cNvPr id="1485" name="Google Shape;1485;p167"/>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600">
                <a:solidFill>
                  <a:srgbClr val="595959"/>
                </a:solidFill>
                <a:latin typeface="Hepta Slab"/>
                <a:ea typeface="Hepta Slab"/>
                <a:cs typeface="Hepta Slab"/>
                <a:sym typeface="Hepta Slab"/>
              </a:rPr>
              <a:t>Elena’s Mural</a:t>
            </a:r>
            <a:endParaRPr sz="2600">
              <a:solidFill>
                <a:srgbClr val="595959"/>
              </a:solidFill>
              <a:latin typeface="Hepta Slab"/>
              <a:ea typeface="Hepta Slab"/>
              <a:cs typeface="Hepta Slab"/>
              <a:sym typeface="Hepta Slab"/>
            </a:endParaRPr>
          </a:p>
        </p:txBody>
      </p:sp>
      <p:sp>
        <p:nvSpPr>
          <p:cNvPr id="1486" name="Google Shape;1486;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87" name="Google Shape;1487;p167"/>
          <p:cNvSpPr txBox="1"/>
          <p:nvPr/>
        </p:nvSpPr>
        <p:spPr>
          <a:xfrm>
            <a:off x="552550" y="1157950"/>
            <a:ext cx="38241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Elena used 189 square tiles to create a rectangular mural for the art club. The mural is 7 tiles wide.</a:t>
            </a:r>
            <a:endParaRPr sz="1600">
              <a:latin typeface="Quicksand"/>
              <a:ea typeface="Quicksand"/>
              <a:cs typeface="Quicksand"/>
              <a:sym typeface="Quicksand"/>
            </a:endParaRPr>
          </a:p>
        </p:txBody>
      </p:sp>
      <p:sp>
        <p:nvSpPr>
          <p:cNvPr id="1488" name="Google Shape;1488;p167"/>
          <p:cNvSpPr txBox="1"/>
          <p:nvPr/>
        </p:nvSpPr>
        <p:spPr>
          <a:xfrm>
            <a:off x="4524825" y="1832750"/>
            <a:ext cx="43872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1. How many tiles long is Elena’s mural? Be prepared to explain or show how you know.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Write one or more equations that show how you solved this problem. </a:t>
            </a:r>
            <a:endParaRPr sz="1600">
              <a:latin typeface="Quicksand"/>
              <a:ea typeface="Quicksand"/>
              <a:cs typeface="Quicksand"/>
              <a:sym typeface="Quicksand"/>
            </a:endParaRPr>
          </a:p>
        </p:txBody>
      </p:sp>
      <p:pic>
        <p:nvPicPr>
          <p:cNvPr id="1489" name="Google Shape;1489;p167"/>
          <p:cNvPicPr preferRelativeResize="0"/>
          <p:nvPr/>
        </p:nvPicPr>
        <p:blipFill>
          <a:blip r:embed="rId3">
            <a:alphaModFix/>
          </a:blip>
          <a:stretch>
            <a:fillRect/>
          </a:stretch>
        </p:blipFill>
        <p:spPr>
          <a:xfrm>
            <a:off x="552550" y="2152550"/>
            <a:ext cx="3824100" cy="134250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3" name="Shape 1493"/>
        <p:cNvGrpSpPr/>
        <p:nvPr/>
      </p:nvGrpSpPr>
      <p:grpSpPr>
        <a:xfrm>
          <a:off x="0" y="0"/>
          <a:ext cx="0" cy="0"/>
          <a:chOff x="0" y="0"/>
          <a:chExt cx="0" cy="0"/>
        </a:xfrm>
      </p:grpSpPr>
      <p:sp>
        <p:nvSpPr>
          <p:cNvPr id="1494" name="Google Shape;1494;p168"/>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600">
                <a:solidFill>
                  <a:srgbClr val="595959"/>
                </a:solidFill>
                <a:latin typeface="Hepta Slab"/>
                <a:ea typeface="Hepta Slab"/>
                <a:cs typeface="Hepta Slab"/>
                <a:sym typeface="Hepta Slab"/>
              </a:rPr>
              <a:t>Tyler’s Mural</a:t>
            </a:r>
            <a:endParaRPr sz="2600">
              <a:solidFill>
                <a:srgbClr val="595959"/>
              </a:solidFill>
              <a:latin typeface="Hepta Slab"/>
              <a:ea typeface="Hepta Slab"/>
              <a:cs typeface="Hepta Slab"/>
              <a:sym typeface="Hepta Slab"/>
            </a:endParaRPr>
          </a:p>
        </p:txBody>
      </p:sp>
      <p:sp>
        <p:nvSpPr>
          <p:cNvPr id="1495" name="Google Shape;1495;p1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96" name="Google Shape;1496;p168"/>
          <p:cNvSpPr txBox="1"/>
          <p:nvPr/>
        </p:nvSpPr>
        <p:spPr>
          <a:xfrm>
            <a:off x="552550" y="1157950"/>
            <a:ext cx="8048400" cy="295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Quicksand"/>
                <a:ea typeface="Quicksand"/>
                <a:cs typeface="Quicksand"/>
                <a:sym typeface="Quicksand"/>
              </a:rPr>
              <a:t>Tyler is also creating a rectangular mural for the art club. He has 197 tiles for his mural. His mural is 6 tiles wide.</a:t>
            </a:r>
            <a:endParaRPr sz="2000">
              <a:latin typeface="Quicksand"/>
              <a:ea typeface="Quicksand"/>
              <a:cs typeface="Quicksand"/>
              <a:sym typeface="Quicksand"/>
            </a:endParaRPr>
          </a:p>
          <a:p>
            <a:pPr indent="0" lvl="0" marL="0" rtl="0" algn="ctr">
              <a:spcBef>
                <a:spcPts val="0"/>
              </a:spcBef>
              <a:spcAft>
                <a:spcPts val="0"/>
              </a:spcAft>
              <a:buNone/>
            </a:pPr>
            <a:r>
              <a:t/>
            </a:r>
            <a:endParaRPr sz="2000">
              <a:latin typeface="Quicksand"/>
              <a:ea typeface="Quicksand"/>
              <a:cs typeface="Quicksand"/>
              <a:sym typeface="Quicksand"/>
            </a:endParaRPr>
          </a:p>
          <a:p>
            <a:pPr indent="0" lvl="0" marL="0" rtl="0" algn="ctr">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1. Will Tyler use all of his tiles in the mural? Explain your reasoning.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2. How many tiles long is Tyler’s mural? Show your reasoning using numbers, pictures, or words.</a:t>
            </a:r>
            <a:endParaRPr sz="2000">
              <a:latin typeface="Quicksand"/>
              <a:ea typeface="Quicksand"/>
              <a:cs typeface="Quicksand"/>
              <a:sym typeface="Quicksand"/>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sp>
        <p:nvSpPr>
          <p:cNvPr id="1501" name="Google Shape;1501;p16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02" name="Google Shape;1502;p169"/>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latin typeface="Covered By Your Grace"/>
                <a:ea typeface="Covered By Your Grace"/>
                <a:cs typeface="Covered By Your Grace"/>
                <a:sym typeface="Covered By Your Grace"/>
              </a:rPr>
              <a:t>Today we used division to find side lengths of rectangles. For each rectangle, we knew the area and the length of one side and we used division to find the length of the other.</a:t>
            </a:r>
            <a:endParaRPr sz="3000">
              <a:latin typeface="Covered By Your Grace"/>
              <a:ea typeface="Covered By Your Grace"/>
              <a:cs typeface="Covered By Your Grace"/>
              <a:sym typeface="Covered By Your Grace"/>
            </a:endParaRPr>
          </a:p>
        </p:txBody>
      </p:sp>
      <p:sp>
        <p:nvSpPr>
          <p:cNvPr id="1503" name="Google Shape;1503;p169"/>
          <p:cNvSpPr/>
          <p:nvPr/>
        </p:nvSpPr>
        <p:spPr>
          <a:xfrm flipH="1">
            <a:off x="938731" y="2025825"/>
            <a:ext cx="2973369" cy="18924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169"/>
          <p:cNvSpPr txBox="1"/>
          <p:nvPr/>
        </p:nvSpPr>
        <p:spPr>
          <a:xfrm>
            <a:off x="1386962" y="2268300"/>
            <a:ext cx="2076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is the relationship between the side lengths and the area of a rectangle?</a:t>
            </a:r>
            <a:endParaRPr b="1">
              <a:latin typeface="Quicksand"/>
              <a:ea typeface="Quicksand"/>
              <a:cs typeface="Quicksand"/>
              <a:sym typeface="Quicksand"/>
            </a:endParaRPr>
          </a:p>
        </p:txBody>
      </p:sp>
      <p:pic>
        <p:nvPicPr>
          <p:cNvPr id="1505" name="Google Shape;1505;p169"/>
          <p:cNvPicPr preferRelativeResize="0"/>
          <p:nvPr/>
        </p:nvPicPr>
        <p:blipFill rotWithShape="1">
          <a:blip r:embed="rId3">
            <a:alphaModFix/>
          </a:blip>
          <a:srcRect b="0" l="21370" r="22481" t="0"/>
          <a:stretch/>
        </p:blipFill>
        <p:spPr>
          <a:xfrm>
            <a:off x="4189773" y="3119725"/>
            <a:ext cx="1267096" cy="1419300"/>
          </a:xfrm>
          <a:prstGeom prst="rect">
            <a:avLst/>
          </a:prstGeom>
          <a:noFill/>
          <a:ln>
            <a:noFill/>
          </a:ln>
        </p:spPr>
      </p:pic>
      <p:sp>
        <p:nvSpPr>
          <p:cNvPr id="1506" name="Google Shape;1506;p169"/>
          <p:cNvSpPr/>
          <p:nvPr/>
        </p:nvSpPr>
        <p:spPr>
          <a:xfrm>
            <a:off x="5627425" y="2633300"/>
            <a:ext cx="3129590"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169"/>
          <p:cNvSpPr txBox="1"/>
          <p:nvPr/>
        </p:nvSpPr>
        <p:spPr>
          <a:xfrm flipH="1">
            <a:off x="6099458" y="2876384"/>
            <a:ext cx="2274000" cy="76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How do we find the missing side length?</a:t>
            </a:r>
            <a:endParaRPr b="1" sz="1500">
              <a:latin typeface="Quicksand"/>
              <a:ea typeface="Quicksand"/>
              <a:cs typeface="Quicksand"/>
              <a:sym typeface="Quicksand"/>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511" name="Shape 1511"/>
        <p:cNvGrpSpPr/>
        <p:nvPr/>
      </p:nvGrpSpPr>
      <p:grpSpPr>
        <a:xfrm>
          <a:off x="0" y="0"/>
          <a:ext cx="0" cy="0"/>
          <a:chOff x="0" y="0"/>
          <a:chExt cx="0" cy="0"/>
        </a:xfrm>
      </p:grpSpPr>
      <p:sp>
        <p:nvSpPr>
          <p:cNvPr id="1512" name="Google Shape;1512;p170"/>
          <p:cNvSpPr txBox="1"/>
          <p:nvPr>
            <p:ph type="ctrTitle"/>
          </p:nvPr>
        </p:nvSpPr>
        <p:spPr>
          <a:xfrm>
            <a:off x="1092900" y="157840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Area Diagrams to </a:t>
            </a:r>
            <a:endParaRPr sz="3500">
              <a:latin typeface="Hepta Slab"/>
              <a:ea typeface="Hepta Slab"/>
              <a:cs typeface="Hepta Slab"/>
              <a:sym typeface="Hepta Slab"/>
            </a:endParaRPr>
          </a:p>
          <a:p>
            <a:pPr indent="0" lvl="0" marL="0" rtl="0" algn="ctr">
              <a:spcBef>
                <a:spcPts val="0"/>
              </a:spcBef>
              <a:spcAft>
                <a:spcPts val="0"/>
              </a:spcAft>
              <a:buNone/>
            </a:pPr>
            <a:r>
              <a:rPr lang="en" sz="3500">
                <a:latin typeface="Hepta Slab"/>
                <a:ea typeface="Hepta Slab"/>
                <a:cs typeface="Hepta Slab"/>
                <a:sym typeface="Hepta Slab"/>
              </a:rPr>
              <a:t>Represent Division </a:t>
            </a:r>
            <a:endParaRPr sz="3500">
              <a:latin typeface="Hepta Slab"/>
              <a:ea typeface="Hepta Slab"/>
              <a:cs typeface="Hepta Slab"/>
              <a:sym typeface="Hepta Slab"/>
            </a:endParaRPr>
          </a:p>
        </p:txBody>
      </p:sp>
      <p:sp>
        <p:nvSpPr>
          <p:cNvPr id="1513" name="Google Shape;1513;p170"/>
          <p:cNvSpPr txBox="1"/>
          <p:nvPr/>
        </p:nvSpPr>
        <p:spPr>
          <a:xfrm>
            <a:off x="2269425" y="2292600"/>
            <a:ext cx="5614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represent division using area diagrams.</a:t>
            </a:r>
            <a:endParaRPr>
              <a:latin typeface="Quicksand"/>
              <a:ea typeface="Quicksand"/>
              <a:cs typeface="Quicksand"/>
              <a:sym typeface="Quicksand"/>
            </a:endParaRPr>
          </a:p>
        </p:txBody>
      </p:sp>
      <p:sp>
        <p:nvSpPr>
          <p:cNvPr id="1514" name="Google Shape;1514;p170"/>
          <p:cNvSpPr/>
          <p:nvPr/>
        </p:nvSpPr>
        <p:spPr>
          <a:xfrm>
            <a:off x="1672927" y="2292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17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4.MD.A.3, 4.NBT.B.6, 4.OA.A.3</a:t>
            </a:r>
            <a:endParaRPr sz="1100">
              <a:latin typeface="Quicksand"/>
              <a:ea typeface="Quicksand"/>
              <a:cs typeface="Quicksand"/>
              <a:sym typeface="Quicksand"/>
            </a:endParaRPr>
          </a:p>
        </p:txBody>
      </p:sp>
      <p:sp>
        <p:nvSpPr>
          <p:cNvPr id="1516" name="Google Shape;1516;p17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20" name="Shape 1520"/>
        <p:cNvGrpSpPr/>
        <p:nvPr/>
      </p:nvGrpSpPr>
      <p:grpSpPr>
        <a:xfrm>
          <a:off x="0" y="0"/>
          <a:ext cx="0" cy="0"/>
          <a:chOff x="0" y="0"/>
          <a:chExt cx="0" cy="0"/>
        </a:xfrm>
      </p:grpSpPr>
      <p:sp>
        <p:nvSpPr>
          <p:cNvPr id="1521" name="Google Shape;1521;p171"/>
          <p:cNvSpPr txBox="1"/>
          <p:nvPr>
            <p:ph type="ctrTitle"/>
          </p:nvPr>
        </p:nvSpPr>
        <p:spPr>
          <a:xfrm>
            <a:off x="678050" y="496150"/>
            <a:ext cx="7895100" cy="132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What Do You Know about Multiples of 9?</a:t>
            </a:r>
            <a:endParaRPr b="0" sz="2700">
              <a:solidFill>
                <a:srgbClr val="666666"/>
              </a:solidFill>
              <a:latin typeface="Hepta Slab"/>
              <a:ea typeface="Hepta Slab"/>
              <a:cs typeface="Hepta Slab"/>
              <a:sym typeface="Hepta Slab"/>
            </a:endParaRPr>
          </a:p>
        </p:txBody>
      </p:sp>
      <p:sp>
        <p:nvSpPr>
          <p:cNvPr id="1522" name="Google Shape;1522;p1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523" name="Google Shape;1523;p171"/>
          <p:cNvPicPr preferRelativeResize="0"/>
          <p:nvPr/>
        </p:nvPicPr>
        <p:blipFill>
          <a:blip r:embed="rId3">
            <a:alphaModFix/>
          </a:blip>
          <a:stretch>
            <a:fillRect/>
          </a:stretch>
        </p:blipFill>
        <p:spPr>
          <a:xfrm>
            <a:off x="822287" y="2713050"/>
            <a:ext cx="5301725" cy="736350"/>
          </a:xfrm>
          <a:prstGeom prst="rect">
            <a:avLst/>
          </a:prstGeom>
          <a:noFill/>
          <a:ln>
            <a:noFill/>
          </a:ln>
        </p:spPr>
      </p:pic>
      <p:pic>
        <p:nvPicPr>
          <p:cNvPr id="1524" name="Google Shape;1524;p171"/>
          <p:cNvPicPr preferRelativeResize="0"/>
          <p:nvPr/>
        </p:nvPicPr>
        <p:blipFill>
          <a:blip r:embed="rId4">
            <a:alphaModFix/>
          </a:blip>
          <a:stretch>
            <a:fillRect/>
          </a:stretch>
        </p:blipFill>
        <p:spPr>
          <a:xfrm rot="669691">
            <a:off x="6701173" y="2062250"/>
            <a:ext cx="1362475" cy="2299700"/>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8" name="Shape 1528"/>
        <p:cNvGrpSpPr/>
        <p:nvPr/>
      </p:nvGrpSpPr>
      <p:grpSpPr>
        <a:xfrm>
          <a:off x="0" y="0"/>
          <a:ext cx="0" cy="0"/>
          <a:chOff x="0" y="0"/>
          <a:chExt cx="0" cy="0"/>
        </a:xfrm>
      </p:grpSpPr>
      <p:sp>
        <p:nvSpPr>
          <p:cNvPr id="1529" name="Google Shape;1529;p172"/>
          <p:cNvSpPr txBox="1"/>
          <p:nvPr/>
        </p:nvSpPr>
        <p:spPr>
          <a:xfrm>
            <a:off x="422400" y="383650"/>
            <a:ext cx="7998300" cy="6087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000">
                <a:solidFill>
                  <a:srgbClr val="595959"/>
                </a:solidFill>
                <a:latin typeface="Hepta Slab"/>
                <a:ea typeface="Hepta Slab"/>
                <a:cs typeface="Hepta Slab"/>
                <a:sym typeface="Hepta Slab"/>
              </a:rPr>
              <a:t>How Long is the Pool?</a:t>
            </a:r>
            <a:endParaRPr sz="3000">
              <a:solidFill>
                <a:srgbClr val="595959"/>
              </a:solidFill>
              <a:latin typeface="Hepta Slab"/>
              <a:ea typeface="Hepta Slab"/>
              <a:cs typeface="Hepta Slab"/>
              <a:sym typeface="Hepta Slab"/>
            </a:endParaRPr>
          </a:p>
        </p:txBody>
      </p:sp>
      <p:sp>
        <p:nvSpPr>
          <p:cNvPr id="1530" name="Google Shape;1530;p1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31" name="Google Shape;1531;p172"/>
          <p:cNvSpPr txBox="1"/>
          <p:nvPr/>
        </p:nvSpPr>
        <p:spPr>
          <a:xfrm>
            <a:off x="489725" y="942525"/>
            <a:ext cx="39495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A rectangular pool has an area of 252 square meters. Its width is 9 meters and its length is a whole number of meters. What is the length of the pool?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Write a multiplication equation and a division equation to represent the situation.</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To find the length of the pool, Diego drew the following rectangular diagrams.</a:t>
            </a:r>
            <a:endParaRPr>
              <a:latin typeface="Quicksand"/>
              <a:ea typeface="Quicksand"/>
              <a:cs typeface="Quicksand"/>
              <a:sym typeface="Quicksand"/>
            </a:endParaRPr>
          </a:p>
        </p:txBody>
      </p:sp>
      <p:sp>
        <p:nvSpPr>
          <p:cNvPr id="1532" name="Google Shape;1532;p172"/>
          <p:cNvSpPr txBox="1"/>
          <p:nvPr/>
        </p:nvSpPr>
        <p:spPr>
          <a:xfrm>
            <a:off x="4281500" y="740175"/>
            <a:ext cx="4290900" cy="242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2. A rectangular patio has a width of 8 feet and an area of 376 square feet. What is its length?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a. What equations can we write to represent this situation?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b. Use an area diagram to help answer the question.</a:t>
            </a:r>
            <a:endParaRPr>
              <a:latin typeface="Quicksand"/>
              <a:ea typeface="Quicksand"/>
              <a:cs typeface="Quicksand"/>
              <a:sym typeface="Quicksand"/>
            </a:endParaRPr>
          </a:p>
        </p:txBody>
      </p:sp>
      <p:pic>
        <p:nvPicPr>
          <p:cNvPr id="1533" name="Google Shape;1533;p172"/>
          <p:cNvPicPr preferRelativeResize="0"/>
          <p:nvPr/>
        </p:nvPicPr>
        <p:blipFill>
          <a:blip r:embed="rId3">
            <a:alphaModFix/>
          </a:blip>
          <a:stretch>
            <a:fillRect/>
          </a:stretch>
        </p:blipFill>
        <p:spPr>
          <a:xfrm>
            <a:off x="1031300" y="3497625"/>
            <a:ext cx="2450250" cy="1173650"/>
          </a:xfrm>
          <a:prstGeom prst="rect">
            <a:avLst/>
          </a:prstGeom>
          <a:noFill/>
          <a:ln cap="flat" cmpd="sng" w="19050">
            <a:solidFill>
              <a:schemeClr val="dk2"/>
            </a:solidFill>
            <a:prstDash val="solid"/>
            <a:round/>
            <a:headEnd len="sm" w="sm" type="none"/>
            <a:tailEnd len="sm" w="sm" type="none"/>
          </a:ln>
        </p:spPr>
      </p:pic>
      <p:pic>
        <p:nvPicPr>
          <p:cNvPr id="1534" name="Google Shape;1534;p172"/>
          <p:cNvPicPr preferRelativeResize="0"/>
          <p:nvPr/>
        </p:nvPicPr>
        <p:blipFill>
          <a:blip r:embed="rId4">
            <a:alphaModFix/>
          </a:blip>
          <a:stretch>
            <a:fillRect/>
          </a:stretch>
        </p:blipFill>
        <p:spPr>
          <a:xfrm>
            <a:off x="5841125" y="3235150"/>
            <a:ext cx="1558848" cy="1173650"/>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8" name="Shape 1538"/>
        <p:cNvGrpSpPr/>
        <p:nvPr/>
      </p:nvGrpSpPr>
      <p:grpSpPr>
        <a:xfrm>
          <a:off x="0" y="0"/>
          <a:ext cx="0" cy="0"/>
          <a:chOff x="0" y="0"/>
          <a:chExt cx="0" cy="0"/>
        </a:xfrm>
      </p:grpSpPr>
      <p:sp>
        <p:nvSpPr>
          <p:cNvPr id="1539" name="Google Shape;1539;p173"/>
          <p:cNvSpPr txBox="1"/>
          <p:nvPr/>
        </p:nvSpPr>
        <p:spPr>
          <a:xfrm>
            <a:off x="288950" y="427650"/>
            <a:ext cx="7998300" cy="6087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Which Diagram to Use?</a:t>
            </a:r>
            <a:endParaRPr sz="3200">
              <a:solidFill>
                <a:srgbClr val="595959"/>
              </a:solidFill>
              <a:latin typeface="Hepta Slab"/>
              <a:ea typeface="Hepta Slab"/>
              <a:cs typeface="Hepta Slab"/>
              <a:sym typeface="Hepta Slab"/>
            </a:endParaRPr>
          </a:p>
        </p:txBody>
      </p:sp>
      <p:sp>
        <p:nvSpPr>
          <p:cNvPr id="1540" name="Google Shape;1540;p1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41" name="Google Shape;1541;p173"/>
          <p:cNvSpPr txBox="1"/>
          <p:nvPr/>
        </p:nvSpPr>
        <p:spPr>
          <a:xfrm>
            <a:off x="501875" y="1112513"/>
            <a:ext cx="3949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Here are three diagrams that can be used to help find the value of  288 ÷ 9.</a:t>
            </a:r>
            <a:endParaRPr>
              <a:latin typeface="Quicksand"/>
              <a:ea typeface="Quicksand"/>
              <a:cs typeface="Quicksand"/>
              <a:sym typeface="Quicksand"/>
            </a:endParaRPr>
          </a:p>
        </p:txBody>
      </p:sp>
      <p:sp>
        <p:nvSpPr>
          <p:cNvPr id="1542" name="Google Shape;1542;p173"/>
          <p:cNvSpPr txBox="1"/>
          <p:nvPr/>
        </p:nvSpPr>
        <p:spPr>
          <a:xfrm>
            <a:off x="4270475" y="1598050"/>
            <a:ext cx="42909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Where do you see the 288 in each diagram?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2. What does the 9 represent?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3. What does the value of </a:t>
            </a:r>
            <a:r>
              <a:rPr lang="en">
                <a:solidFill>
                  <a:schemeClr val="dk1"/>
                </a:solidFill>
                <a:latin typeface="Quicksand"/>
                <a:ea typeface="Quicksand"/>
                <a:cs typeface="Quicksand"/>
                <a:sym typeface="Quicksand"/>
              </a:rPr>
              <a:t>288 ÷ 9</a:t>
            </a:r>
            <a:r>
              <a:rPr lang="en">
                <a:latin typeface="Quicksand"/>
                <a:ea typeface="Quicksand"/>
                <a:cs typeface="Quicksand"/>
                <a:sym typeface="Quicksand"/>
              </a:rPr>
              <a:t> represent?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4. Which diagram would you use to find the value of  </a:t>
            </a:r>
            <a:r>
              <a:rPr lang="en">
                <a:solidFill>
                  <a:schemeClr val="dk1"/>
                </a:solidFill>
                <a:latin typeface="Quicksand"/>
                <a:ea typeface="Quicksand"/>
                <a:cs typeface="Quicksand"/>
                <a:sym typeface="Quicksand"/>
              </a:rPr>
              <a:t>288 ÷ 9 </a:t>
            </a:r>
            <a:r>
              <a:rPr lang="en">
                <a:latin typeface="Quicksand"/>
                <a:ea typeface="Quicksand"/>
                <a:cs typeface="Quicksand"/>
                <a:sym typeface="Quicksand"/>
              </a:rPr>
              <a:t>? Explain your reasoning.</a:t>
            </a:r>
            <a:endParaRPr>
              <a:latin typeface="Quicksand"/>
              <a:ea typeface="Quicksand"/>
              <a:cs typeface="Quicksand"/>
              <a:sym typeface="Quicksand"/>
            </a:endParaRPr>
          </a:p>
        </p:txBody>
      </p:sp>
      <p:pic>
        <p:nvPicPr>
          <p:cNvPr id="1543" name="Google Shape;1543;p173"/>
          <p:cNvPicPr preferRelativeResize="0"/>
          <p:nvPr/>
        </p:nvPicPr>
        <p:blipFill>
          <a:blip r:embed="rId3">
            <a:alphaModFix/>
          </a:blip>
          <a:stretch>
            <a:fillRect/>
          </a:stretch>
        </p:blipFill>
        <p:spPr>
          <a:xfrm>
            <a:off x="1037975" y="1868225"/>
            <a:ext cx="2675450" cy="2244150"/>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7" name="Shape 1547"/>
        <p:cNvGrpSpPr/>
        <p:nvPr/>
      </p:nvGrpSpPr>
      <p:grpSpPr>
        <a:xfrm>
          <a:off x="0" y="0"/>
          <a:ext cx="0" cy="0"/>
          <a:chOff x="0" y="0"/>
          <a:chExt cx="0" cy="0"/>
        </a:xfrm>
      </p:grpSpPr>
      <p:sp>
        <p:nvSpPr>
          <p:cNvPr id="1548" name="Google Shape;1548;p17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49" name="Google Shape;1549;p174"/>
          <p:cNvSpPr/>
          <p:nvPr/>
        </p:nvSpPr>
        <p:spPr>
          <a:xfrm flipH="1">
            <a:off x="382009" y="2887200"/>
            <a:ext cx="2814516" cy="125992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0" name="Google Shape;1550;p174"/>
          <p:cNvPicPr preferRelativeResize="0"/>
          <p:nvPr/>
        </p:nvPicPr>
        <p:blipFill rotWithShape="1">
          <a:blip r:embed="rId3">
            <a:alphaModFix/>
          </a:blip>
          <a:srcRect b="0" l="21370" r="22481" t="0"/>
          <a:stretch/>
        </p:blipFill>
        <p:spPr>
          <a:xfrm>
            <a:off x="3938448" y="3277325"/>
            <a:ext cx="1267096" cy="1419300"/>
          </a:xfrm>
          <a:prstGeom prst="rect">
            <a:avLst/>
          </a:prstGeom>
          <a:noFill/>
          <a:ln>
            <a:noFill/>
          </a:ln>
        </p:spPr>
      </p:pic>
      <p:sp>
        <p:nvSpPr>
          <p:cNvPr id="1551" name="Google Shape;1551;p174"/>
          <p:cNvSpPr txBox="1"/>
          <p:nvPr/>
        </p:nvSpPr>
        <p:spPr>
          <a:xfrm>
            <a:off x="558218" y="3010946"/>
            <a:ext cx="2462100" cy="7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is happening in each strategy? How do we find the answer to the question?</a:t>
            </a:r>
            <a:endParaRPr b="1" sz="1200">
              <a:latin typeface="Quicksand"/>
              <a:ea typeface="Quicksand"/>
              <a:cs typeface="Quicksand"/>
              <a:sym typeface="Quicksand"/>
            </a:endParaRPr>
          </a:p>
        </p:txBody>
      </p:sp>
      <p:sp>
        <p:nvSpPr>
          <p:cNvPr id="1552" name="Google Shape;1552;p174"/>
          <p:cNvSpPr txBox="1"/>
          <p:nvPr/>
        </p:nvSpPr>
        <p:spPr>
          <a:xfrm rot="366096">
            <a:off x="5877013" y="3594386"/>
            <a:ext cx="2283335" cy="105266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are the strategies alike? How are they different?</a:t>
            </a:r>
            <a:endParaRPr b="1" sz="1200">
              <a:latin typeface="Quicksand"/>
              <a:ea typeface="Quicksand"/>
              <a:cs typeface="Quicksand"/>
              <a:sym typeface="Quicksand"/>
            </a:endParaRPr>
          </a:p>
        </p:txBody>
      </p:sp>
      <p:sp>
        <p:nvSpPr>
          <p:cNvPr id="1553" name="Google Shape;1553;p174"/>
          <p:cNvSpPr/>
          <p:nvPr/>
        </p:nvSpPr>
        <p:spPr>
          <a:xfrm rot="365861">
            <a:off x="5583624" y="3466444"/>
            <a:ext cx="3035764" cy="117175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74"/>
          <p:cNvSpPr txBox="1"/>
          <p:nvPr/>
        </p:nvSpPr>
        <p:spPr>
          <a:xfrm>
            <a:off x="382000" y="462650"/>
            <a:ext cx="74787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Covered By Your Grace"/>
                <a:ea typeface="Covered By Your Grace"/>
                <a:cs typeface="Covered By Your Grace"/>
                <a:sym typeface="Covered By Your Grace"/>
              </a:rPr>
              <a:t>Today we saw that when we have the length of one side of a rectangle and its area, we could find the length of the other side.Some of us did this by using multiplication, and others used division. But all of us found the missing length in sections.</a:t>
            </a:r>
            <a:endParaRPr sz="1800">
              <a:latin typeface="Covered By Your Grace"/>
              <a:ea typeface="Covered By Your Grace"/>
              <a:cs typeface="Covered By Your Grace"/>
              <a:sym typeface="Covered By Your Grace"/>
            </a:endParaRPr>
          </a:p>
        </p:txBody>
      </p:sp>
      <p:sp>
        <p:nvSpPr>
          <p:cNvPr id="1555" name="Google Shape;1555;p174"/>
          <p:cNvSpPr txBox="1"/>
          <p:nvPr/>
        </p:nvSpPr>
        <p:spPr>
          <a:xfrm>
            <a:off x="1067500" y="1667125"/>
            <a:ext cx="2595900" cy="1031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latin typeface="Quicksand"/>
                <a:ea typeface="Quicksand"/>
                <a:cs typeface="Quicksand"/>
                <a:sym typeface="Quicksand"/>
              </a:rPr>
              <a:t>Suppose a rectangle has an area of 414 square units and a width of 6 units, and we want to know its length. Which of these representations describe the question?</a:t>
            </a:r>
            <a:endParaRPr sz="1100">
              <a:latin typeface="Quicksand"/>
              <a:ea typeface="Quicksand"/>
              <a:cs typeface="Quicksand"/>
              <a:sym typeface="Quicksand"/>
            </a:endParaRPr>
          </a:p>
        </p:txBody>
      </p:sp>
      <p:pic>
        <p:nvPicPr>
          <p:cNvPr id="1556" name="Google Shape;1556;p174"/>
          <p:cNvPicPr preferRelativeResize="0"/>
          <p:nvPr/>
        </p:nvPicPr>
        <p:blipFill>
          <a:blip r:embed="rId4">
            <a:alphaModFix/>
          </a:blip>
          <a:stretch>
            <a:fillRect/>
          </a:stretch>
        </p:blipFill>
        <p:spPr>
          <a:xfrm>
            <a:off x="3938450" y="1667127"/>
            <a:ext cx="866775" cy="381000"/>
          </a:xfrm>
          <a:prstGeom prst="rect">
            <a:avLst/>
          </a:prstGeom>
          <a:noFill/>
          <a:ln cap="flat" cmpd="sng" w="19050">
            <a:solidFill>
              <a:schemeClr val="dk2"/>
            </a:solidFill>
            <a:prstDash val="solid"/>
            <a:round/>
            <a:headEnd len="sm" w="sm" type="none"/>
            <a:tailEnd len="sm" w="sm" type="none"/>
          </a:ln>
        </p:spPr>
      </p:pic>
      <p:pic>
        <p:nvPicPr>
          <p:cNvPr id="1557" name="Google Shape;1557;p174"/>
          <p:cNvPicPr preferRelativeResize="0"/>
          <p:nvPr/>
        </p:nvPicPr>
        <p:blipFill>
          <a:blip r:embed="rId5">
            <a:alphaModFix/>
          </a:blip>
          <a:stretch>
            <a:fillRect/>
          </a:stretch>
        </p:blipFill>
        <p:spPr>
          <a:xfrm>
            <a:off x="3914638" y="2152352"/>
            <a:ext cx="914400" cy="285750"/>
          </a:xfrm>
          <a:prstGeom prst="rect">
            <a:avLst/>
          </a:prstGeom>
          <a:noFill/>
          <a:ln cap="flat" cmpd="sng" w="19050">
            <a:solidFill>
              <a:schemeClr val="dk2"/>
            </a:solidFill>
            <a:prstDash val="solid"/>
            <a:round/>
            <a:headEnd len="sm" w="sm" type="none"/>
            <a:tailEnd len="sm" w="sm" type="none"/>
          </a:ln>
        </p:spPr>
      </p:pic>
      <p:sp>
        <p:nvSpPr>
          <p:cNvPr id="1558" name="Google Shape;1558;p174"/>
          <p:cNvSpPr txBox="1"/>
          <p:nvPr/>
        </p:nvSpPr>
        <p:spPr>
          <a:xfrm>
            <a:off x="6029050" y="1618713"/>
            <a:ext cx="16983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latin typeface="Quicksand"/>
                <a:ea typeface="Quicksand"/>
                <a:cs typeface="Quicksand"/>
                <a:sym typeface="Quicksand"/>
              </a:rPr>
              <a:t>Here are some ways to record our strategies for finding its length</a:t>
            </a:r>
            <a:endParaRPr sz="1100">
              <a:latin typeface="Quicksand"/>
              <a:ea typeface="Quicksand"/>
              <a:cs typeface="Quicksand"/>
              <a:sym typeface="Quicksand"/>
            </a:endParaRPr>
          </a:p>
        </p:txBody>
      </p:sp>
      <p:pic>
        <p:nvPicPr>
          <p:cNvPr id="1559" name="Google Shape;1559;p174"/>
          <p:cNvPicPr preferRelativeResize="0"/>
          <p:nvPr/>
        </p:nvPicPr>
        <p:blipFill>
          <a:blip r:embed="rId6">
            <a:alphaModFix/>
          </a:blip>
          <a:stretch>
            <a:fillRect/>
          </a:stretch>
        </p:blipFill>
        <p:spPr>
          <a:xfrm>
            <a:off x="5191412" y="2300125"/>
            <a:ext cx="3373575" cy="543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563" name="Shape 1563"/>
        <p:cNvGrpSpPr/>
        <p:nvPr/>
      </p:nvGrpSpPr>
      <p:grpSpPr>
        <a:xfrm>
          <a:off x="0" y="0"/>
          <a:ext cx="0" cy="0"/>
          <a:chOff x="0" y="0"/>
          <a:chExt cx="0" cy="0"/>
        </a:xfrm>
      </p:grpSpPr>
      <p:sp>
        <p:nvSpPr>
          <p:cNvPr id="1564" name="Google Shape;1564;p17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Base-ten Diagrams to Represent Division</a:t>
            </a:r>
            <a:endParaRPr sz="3500">
              <a:latin typeface="Hepta Slab"/>
              <a:ea typeface="Hepta Slab"/>
              <a:cs typeface="Hepta Slab"/>
              <a:sym typeface="Hepta Slab"/>
            </a:endParaRPr>
          </a:p>
        </p:txBody>
      </p:sp>
      <p:sp>
        <p:nvSpPr>
          <p:cNvPr id="1565" name="Google Shape;1565;p175"/>
          <p:cNvSpPr txBox="1"/>
          <p:nvPr/>
        </p:nvSpPr>
        <p:spPr>
          <a:xfrm>
            <a:off x="2961625" y="2906325"/>
            <a:ext cx="6354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divide using base-ten blocks or diagrams.</a:t>
            </a:r>
            <a:endParaRPr>
              <a:latin typeface="Quicksand"/>
              <a:ea typeface="Quicksand"/>
              <a:cs typeface="Quicksand"/>
              <a:sym typeface="Quicksand"/>
            </a:endParaRPr>
          </a:p>
        </p:txBody>
      </p:sp>
      <p:sp>
        <p:nvSpPr>
          <p:cNvPr id="1566" name="Google Shape;1566;p175"/>
          <p:cNvSpPr/>
          <p:nvPr/>
        </p:nvSpPr>
        <p:spPr>
          <a:xfrm>
            <a:off x="244222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17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4.NBT.B.6</a:t>
            </a:r>
            <a:endParaRPr sz="1100">
              <a:latin typeface="Quicksand"/>
              <a:ea typeface="Quicksand"/>
              <a:cs typeface="Quicksand"/>
              <a:sym typeface="Quicksand"/>
            </a:endParaRPr>
          </a:p>
        </p:txBody>
      </p:sp>
      <p:sp>
        <p:nvSpPr>
          <p:cNvPr id="1568" name="Google Shape;1568;p17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72" name="Shape 1572"/>
        <p:cNvGrpSpPr/>
        <p:nvPr/>
      </p:nvGrpSpPr>
      <p:grpSpPr>
        <a:xfrm>
          <a:off x="0" y="0"/>
          <a:ext cx="0" cy="0"/>
          <a:chOff x="0" y="0"/>
          <a:chExt cx="0" cy="0"/>
        </a:xfrm>
      </p:grpSpPr>
      <p:sp>
        <p:nvSpPr>
          <p:cNvPr id="1573" name="Google Shape;1573;p176"/>
          <p:cNvSpPr txBox="1"/>
          <p:nvPr>
            <p:ph type="ctrTitle"/>
          </p:nvPr>
        </p:nvSpPr>
        <p:spPr>
          <a:xfrm>
            <a:off x="534275" y="8525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Base-Ten Diagrams</a:t>
            </a:r>
            <a:endParaRPr b="0" sz="3000">
              <a:solidFill>
                <a:srgbClr val="595959"/>
              </a:solidFill>
              <a:latin typeface="Hepta Slab"/>
              <a:ea typeface="Hepta Slab"/>
              <a:cs typeface="Hepta Slab"/>
              <a:sym typeface="Hepta Slab"/>
            </a:endParaRPr>
          </a:p>
        </p:txBody>
      </p:sp>
      <p:sp>
        <p:nvSpPr>
          <p:cNvPr id="1574" name="Google Shape;1574;p1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up</a:t>
            </a:r>
            <a:endParaRPr sz="1600">
              <a:solidFill>
                <a:srgbClr val="B7B7B7"/>
              </a:solidFill>
              <a:latin typeface="Nixie One"/>
              <a:ea typeface="Nixie One"/>
              <a:cs typeface="Nixie One"/>
              <a:sym typeface="Nixie One"/>
            </a:endParaRPr>
          </a:p>
        </p:txBody>
      </p:sp>
      <p:pic>
        <p:nvPicPr>
          <p:cNvPr id="1575" name="Google Shape;1575;p176"/>
          <p:cNvPicPr preferRelativeResize="0"/>
          <p:nvPr/>
        </p:nvPicPr>
        <p:blipFill>
          <a:blip r:embed="rId3">
            <a:alphaModFix/>
          </a:blip>
          <a:stretch>
            <a:fillRect/>
          </a:stretch>
        </p:blipFill>
        <p:spPr>
          <a:xfrm>
            <a:off x="1664113" y="1507675"/>
            <a:ext cx="5512724" cy="3070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9" name="Shape 1579"/>
        <p:cNvGrpSpPr/>
        <p:nvPr/>
      </p:nvGrpSpPr>
      <p:grpSpPr>
        <a:xfrm>
          <a:off x="0" y="0"/>
          <a:ext cx="0" cy="0"/>
          <a:chOff x="0" y="0"/>
          <a:chExt cx="0" cy="0"/>
        </a:xfrm>
      </p:grpSpPr>
      <p:sp>
        <p:nvSpPr>
          <p:cNvPr id="1580" name="Google Shape;1580;p17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Divide with Diagrams or Blocks</a:t>
            </a:r>
            <a:endParaRPr sz="3200">
              <a:solidFill>
                <a:srgbClr val="595959"/>
              </a:solidFill>
              <a:latin typeface="Hepta Slab"/>
              <a:ea typeface="Hepta Slab"/>
              <a:cs typeface="Hepta Slab"/>
              <a:sym typeface="Hepta Slab"/>
            </a:endParaRPr>
          </a:p>
        </p:txBody>
      </p:sp>
      <p:sp>
        <p:nvSpPr>
          <p:cNvPr id="1581" name="Google Shape;1581;p1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82" name="Google Shape;1582;p177"/>
          <p:cNvSpPr txBox="1"/>
          <p:nvPr/>
        </p:nvSpPr>
        <p:spPr>
          <a:xfrm>
            <a:off x="526975" y="1205800"/>
            <a:ext cx="37917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Priya draws a base-ten diagram to find the value of 64 ÷ 4. A rectangle represents 10. A small square represents 1.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Use the diagram (or actual blocks) to help Priya complete the division. Explain or show your reasoning. </a:t>
            </a:r>
            <a:endParaRPr>
              <a:latin typeface="Quicksand"/>
              <a:ea typeface="Quicksand"/>
              <a:cs typeface="Quicksand"/>
              <a:sym typeface="Quicksand"/>
            </a:endParaRPr>
          </a:p>
        </p:txBody>
      </p:sp>
      <p:sp>
        <p:nvSpPr>
          <p:cNvPr id="1583" name="Google Shape;1583;p177"/>
          <p:cNvSpPr txBox="1"/>
          <p:nvPr/>
        </p:nvSpPr>
        <p:spPr>
          <a:xfrm>
            <a:off x="4318688" y="1630300"/>
            <a:ext cx="4378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lang="en">
                <a:latin typeface="Quicksand"/>
                <a:ea typeface="Quicksand"/>
                <a:cs typeface="Quicksand"/>
                <a:sym typeface="Quicksand"/>
              </a:rPr>
              <a:t>2. Use this base-ten diagram (or actual blocks) to find the value of 81 ÷ 3 . </a:t>
            </a:r>
            <a:endParaRPr>
              <a:latin typeface="Quicksand"/>
              <a:ea typeface="Quicksand"/>
              <a:cs typeface="Quicksand"/>
              <a:sym typeface="Quicksand"/>
            </a:endParaRPr>
          </a:p>
        </p:txBody>
      </p:sp>
      <p:pic>
        <p:nvPicPr>
          <p:cNvPr id="1584" name="Google Shape;1584;p177"/>
          <p:cNvPicPr preferRelativeResize="0"/>
          <p:nvPr/>
        </p:nvPicPr>
        <p:blipFill>
          <a:blip r:embed="rId3">
            <a:alphaModFix/>
          </a:blip>
          <a:stretch>
            <a:fillRect/>
          </a:stretch>
        </p:blipFill>
        <p:spPr>
          <a:xfrm>
            <a:off x="1644500" y="2935150"/>
            <a:ext cx="1381125" cy="1171575"/>
          </a:xfrm>
          <a:prstGeom prst="rect">
            <a:avLst/>
          </a:prstGeom>
          <a:noFill/>
          <a:ln cap="flat" cmpd="sng" w="19050">
            <a:solidFill>
              <a:schemeClr val="dk2"/>
            </a:solidFill>
            <a:prstDash val="solid"/>
            <a:round/>
            <a:headEnd len="sm" w="sm" type="none"/>
            <a:tailEnd len="sm" w="sm" type="none"/>
          </a:ln>
        </p:spPr>
      </p:pic>
      <p:pic>
        <p:nvPicPr>
          <p:cNvPr id="1585" name="Google Shape;1585;p177"/>
          <p:cNvPicPr preferRelativeResize="0"/>
          <p:nvPr/>
        </p:nvPicPr>
        <p:blipFill>
          <a:blip r:embed="rId4">
            <a:alphaModFix/>
          </a:blip>
          <a:stretch>
            <a:fillRect/>
          </a:stretch>
        </p:blipFill>
        <p:spPr>
          <a:xfrm>
            <a:off x="5575713" y="2471050"/>
            <a:ext cx="1743075" cy="1038225"/>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sp>
        <p:nvSpPr>
          <p:cNvPr id="1590" name="Google Shape;1590;p178"/>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Help Noah Get Unstuck</a:t>
            </a:r>
            <a:endParaRPr sz="3200">
              <a:solidFill>
                <a:srgbClr val="595959"/>
              </a:solidFill>
              <a:latin typeface="Hepta Slab"/>
              <a:ea typeface="Hepta Slab"/>
              <a:cs typeface="Hepta Slab"/>
              <a:sym typeface="Hepta Slab"/>
            </a:endParaRPr>
          </a:p>
        </p:txBody>
      </p:sp>
      <p:sp>
        <p:nvSpPr>
          <p:cNvPr id="1591" name="Google Shape;1591;p1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592" name="Google Shape;1592;p178"/>
          <p:cNvPicPr preferRelativeResize="0"/>
          <p:nvPr/>
        </p:nvPicPr>
        <p:blipFill>
          <a:blip r:embed="rId3">
            <a:alphaModFix/>
          </a:blip>
          <a:stretch>
            <a:fillRect/>
          </a:stretch>
        </p:blipFill>
        <p:spPr>
          <a:xfrm>
            <a:off x="644998" y="1266450"/>
            <a:ext cx="4552225" cy="3040025"/>
          </a:xfrm>
          <a:prstGeom prst="rect">
            <a:avLst/>
          </a:prstGeom>
          <a:noFill/>
          <a:ln cap="flat" cmpd="sng" w="19050">
            <a:solidFill>
              <a:schemeClr val="dk2"/>
            </a:solidFill>
            <a:prstDash val="solid"/>
            <a:round/>
            <a:headEnd len="sm" w="sm" type="none"/>
            <a:tailEnd len="sm" w="sm" type="none"/>
          </a:ln>
        </p:spPr>
      </p:pic>
      <p:sp>
        <p:nvSpPr>
          <p:cNvPr id="1593" name="Google Shape;1593;p178"/>
          <p:cNvSpPr txBox="1"/>
          <p:nvPr/>
        </p:nvSpPr>
        <p:spPr>
          <a:xfrm>
            <a:off x="5264825" y="1986900"/>
            <a:ext cx="3433200" cy="116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2. Find the value of 432 ÷ 6.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Show your reasoning. Use base-ten diagrams or blocks if you find them helpful. </a:t>
            </a:r>
            <a:endParaRPr sz="1600">
              <a:latin typeface="Quicksand"/>
              <a:ea typeface="Quicksand"/>
              <a:cs typeface="Quicksand"/>
              <a:sym typeface="Quicksand"/>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7" name="Shape 1597"/>
        <p:cNvGrpSpPr/>
        <p:nvPr/>
      </p:nvGrpSpPr>
      <p:grpSpPr>
        <a:xfrm>
          <a:off x="0" y="0"/>
          <a:ext cx="0" cy="0"/>
          <a:chOff x="0" y="0"/>
          <a:chExt cx="0" cy="0"/>
        </a:xfrm>
      </p:grpSpPr>
      <p:sp>
        <p:nvSpPr>
          <p:cNvPr id="1598" name="Google Shape;1598;p17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99" name="Google Shape;1599;p179"/>
          <p:cNvSpPr txBox="1"/>
          <p:nvPr/>
        </p:nvSpPr>
        <p:spPr>
          <a:xfrm>
            <a:off x="536925" y="334150"/>
            <a:ext cx="71520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Covered By Your Grace"/>
                <a:ea typeface="Covered By Your Grace"/>
                <a:cs typeface="Covered By Your Grace"/>
                <a:sym typeface="Covered By Your Grace"/>
              </a:rPr>
              <a:t>Today we solved problems by converting one unit to another unit—first from gallons to quarts or cups (or the other way around) and then from pounds to ounces (or the other way around). By converting some measurements, we were able to make comparisons, find total amounts, and more.</a:t>
            </a:r>
            <a:endParaRPr sz="1600">
              <a:latin typeface="Covered By Your Grace"/>
              <a:ea typeface="Covered By Your Grace"/>
              <a:cs typeface="Covered By Your Grace"/>
              <a:sym typeface="Covered By Your Grace"/>
            </a:endParaRPr>
          </a:p>
        </p:txBody>
      </p:sp>
      <p:pic>
        <p:nvPicPr>
          <p:cNvPr id="1600" name="Google Shape;1600;p179"/>
          <p:cNvPicPr preferRelativeResize="0"/>
          <p:nvPr/>
        </p:nvPicPr>
        <p:blipFill rotWithShape="1">
          <a:blip r:embed="rId3">
            <a:alphaModFix/>
          </a:blip>
          <a:srcRect b="0" l="21370" r="22481" t="0"/>
          <a:stretch/>
        </p:blipFill>
        <p:spPr>
          <a:xfrm>
            <a:off x="3324673" y="3221800"/>
            <a:ext cx="1267096" cy="1419300"/>
          </a:xfrm>
          <a:prstGeom prst="rect">
            <a:avLst/>
          </a:prstGeom>
          <a:noFill/>
          <a:ln>
            <a:noFill/>
          </a:ln>
        </p:spPr>
      </p:pic>
      <p:sp>
        <p:nvSpPr>
          <p:cNvPr id="1601" name="Google Shape;1601;p179"/>
          <p:cNvSpPr/>
          <p:nvPr/>
        </p:nvSpPr>
        <p:spPr>
          <a:xfrm>
            <a:off x="4765050" y="1567075"/>
            <a:ext cx="3736333" cy="164981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179"/>
          <p:cNvSpPr txBox="1"/>
          <p:nvPr/>
        </p:nvSpPr>
        <p:spPr>
          <a:xfrm flipH="1">
            <a:off x="5195800" y="1753400"/>
            <a:ext cx="2792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someone claimed that 3 quarts is greater than 2 gallons because 3 is greater than 2, how would you explain that this is not true? What correction would you offer?</a:t>
            </a:r>
            <a:endParaRPr b="1" sz="1100">
              <a:latin typeface="Quicksand"/>
              <a:ea typeface="Quicksand"/>
              <a:cs typeface="Quicksand"/>
              <a:sym typeface="Quicksand"/>
            </a:endParaRPr>
          </a:p>
        </p:txBody>
      </p:sp>
      <p:sp>
        <p:nvSpPr>
          <p:cNvPr id="1603" name="Google Shape;1603;p179"/>
          <p:cNvSpPr/>
          <p:nvPr/>
        </p:nvSpPr>
        <p:spPr>
          <a:xfrm>
            <a:off x="5313325" y="3165700"/>
            <a:ext cx="3602890" cy="164981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179"/>
          <p:cNvSpPr txBox="1"/>
          <p:nvPr/>
        </p:nvSpPr>
        <p:spPr>
          <a:xfrm flipH="1">
            <a:off x="5741675" y="3524075"/>
            <a:ext cx="2579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someone claimed that 24 ounces is 8 times as much as 3 pounds, would you agree? Why or why not?</a:t>
            </a:r>
            <a:endParaRPr b="1" sz="1100">
              <a:latin typeface="Quicksand"/>
              <a:ea typeface="Quicksand"/>
              <a:cs typeface="Quicksand"/>
              <a:sym typeface="Quicksand"/>
            </a:endParaRPr>
          </a:p>
        </p:txBody>
      </p:sp>
      <p:pic>
        <p:nvPicPr>
          <p:cNvPr id="1605" name="Google Shape;1605;p179"/>
          <p:cNvPicPr preferRelativeResize="0"/>
          <p:nvPr/>
        </p:nvPicPr>
        <p:blipFill>
          <a:blip r:embed="rId4">
            <a:alphaModFix/>
          </a:blip>
          <a:stretch>
            <a:fillRect/>
          </a:stretch>
        </p:blipFill>
        <p:spPr>
          <a:xfrm>
            <a:off x="897425" y="1690575"/>
            <a:ext cx="1152525" cy="952500"/>
          </a:xfrm>
          <a:prstGeom prst="rect">
            <a:avLst/>
          </a:prstGeom>
          <a:noFill/>
          <a:ln cap="flat" cmpd="sng" w="19050">
            <a:solidFill>
              <a:schemeClr val="dk2"/>
            </a:solidFill>
            <a:prstDash val="solid"/>
            <a:round/>
            <a:headEnd len="sm" w="sm" type="none"/>
            <a:tailEnd len="sm" w="sm" type="none"/>
          </a:ln>
        </p:spPr>
      </p:pic>
      <p:pic>
        <p:nvPicPr>
          <p:cNvPr id="1606" name="Google Shape;1606;p179"/>
          <p:cNvPicPr preferRelativeResize="0"/>
          <p:nvPr/>
        </p:nvPicPr>
        <p:blipFill>
          <a:blip r:embed="rId5">
            <a:alphaModFix/>
          </a:blip>
          <a:stretch>
            <a:fillRect/>
          </a:stretch>
        </p:blipFill>
        <p:spPr>
          <a:xfrm>
            <a:off x="1893850" y="2813425"/>
            <a:ext cx="1047750" cy="952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610" name="Shape 1610"/>
        <p:cNvGrpSpPr/>
        <p:nvPr/>
      </p:nvGrpSpPr>
      <p:grpSpPr>
        <a:xfrm>
          <a:off x="0" y="0"/>
          <a:ext cx="0" cy="0"/>
          <a:chOff x="0" y="0"/>
          <a:chExt cx="0" cy="0"/>
        </a:xfrm>
      </p:grpSpPr>
      <p:sp>
        <p:nvSpPr>
          <p:cNvPr id="1611" name="Google Shape;1611;p180"/>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Divide Using a Partial-quotients Algorithm</a:t>
            </a:r>
            <a:endParaRPr sz="3500">
              <a:latin typeface="Hepta Slab"/>
              <a:ea typeface="Hepta Slab"/>
              <a:cs typeface="Hepta Slab"/>
              <a:sym typeface="Hepta Slab"/>
            </a:endParaRPr>
          </a:p>
        </p:txBody>
      </p:sp>
      <p:sp>
        <p:nvSpPr>
          <p:cNvPr id="1612" name="Google Shape;1612;p180"/>
          <p:cNvSpPr txBox="1"/>
          <p:nvPr/>
        </p:nvSpPr>
        <p:spPr>
          <a:xfrm>
            <a:off x="2914650" y="2765250"/>
            <a:ext cx="440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analyze and use a partial-quotients algorithm.</a:t>
            </a:r>
            <a:endParaRPr>
              <a:latin typeface="Quicksand"/>
              <a:ea typeface="Quicksand"/>
              <a:cs typeface="Quicksand"/>
              <a:sym typeface="Quicksand"/>
            </a:endParaRPr>
          </a:p>
        </p:txBody>
      </p:sp>
      <p:sp>
        <p:nvSpPr>
          <p:cNvPr id="1613" name="Google Shape;1613;p180"/>
          <p:cNvSpPr/>
          <p:nvPr/>
        </p:nvSpPr>
        <p:spPr>
          <a:xfrm>
            <a:off x="2372652"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18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4.NBT.B.6, 4.OA.A.3</a:t>
            </a:r>
            <a:endParaRPr sz="1100">
              <a:latin typeface="Quicksand"/>
              <a:ea typeface="Quicksand"/>
              <a:cs typeface="Quicksand"/>
              <a:sym typeface="Quicksand"/>
            </a:endParaRPr>
          </a:p>
        </p:txBody>
      </p:sp>
      <p:sp>
        <p:nvSpPr>
          <p:cNvPr id="1615" name="Google Shape;1615;p18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9" name="Shape 1619"/>
        <p:cNvGrpSpPr/>
        <p:nvPr/>
      </p:nvGrpSpPr>
      <p:grpSpPr>
        <a:xfrm>
          <a:off x="0" y="0"/>
          <a:ext cx="0" cy="0"/>
          <a:chOff x="0" y="0"/>
          <a:chExt cx="0" cy="0"/>
        </a:xfrm>
      </p:grpSpPr>
      <p:sp>
        <p:nvSpPr>
          <p:cNvPr id="1620" name="Google Shape;1620;p181"/>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Dividing by 3</a:t>
            </a:r>
            <a:endParaRPr b="0" sz="3000">
              <a:solidFill>
                <a:srgbClr val="595959"/>
              </a:solidFill>
              <a:latin typeface="Hepta Slab"/>
              <a:ea typeface="Hepta Slab"/>
              <a:cs typeface="Hepta Slab"/>
              <a:sym typeface="Hepta Slab"/>
            </a:endParaRPr>
          </a:p>
        </p:txBody>
      </p:sp>
      <p:sp>
        <p:nvSpPr>
          <p:cNvPr id="1621" name="Google Shape;1621;p18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22" name="Google Shape;1622;p181"/>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181"/>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quotient mentally. </a:t>
            </a:r>
            <a:endParaRPr b="1" sz="1600">
              <a:solidFill>
                <a:srgbClr val="434343"/>
              </a:solidFill>
              <a:latin typeface="Caveat Brush"/>
              <a:ea typeface="Caveat Brush"/>
              <a:cs typeface="Caveat Brush"/>
              <a:sym typeface="Caveat Brush"/>
            </a:endParaRPr>
          </a:p>
        </p:txBody>
      </p:sp>
      <p:pic>
        <p:nvPicPr>
          <p:cNvPr id="1624" name="Google Shape;1624;p181"/>
          <p:cNvPicPr preferRelativeResize="0"/>
          <p:nvPr/>
        </p:nvPicPr>
        <p:blipFill>
          <a:blip r:embed="rId3">
            <a:alphaModFix/>
          </a:blip>
          <a:stretch>
            <a:fillRect/>
          </a:stretch>
        </p:blipFill>
        <p:spPr>
          <a:xfrm>
            <a:off x="3421308" y="2370721"/>
            <a:ext cx="2638425" cy="952500"/>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8" name="Shape 1628"/>
        <p:cNvGrpSpPr/>
        <p:nvPr/>
      </p:nvGrpSpPr>
      <p:grpSpPr>
        <a:xfrm>
          <a:off x="0" y="0"/>
          <a:ext cx="0" cy="0"/>
          <a:chOff x="0" y="0"/>
          <a:chExt cx="0" cy="0"/>
        </a:xfrm>
      </p:grpSpPr>
      <p:sp>
        <p:nvSpPr>
          <p:cNvPr id="1629" name="Google Shape;1629;p182"/>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Dividing by 3</a:t>
            </a:r>
            <a:endParaRPr b="0" sz="3000">
              <a:solidFill>
                <a:srgbClr val="595959"/>
              </a:solidFill>
              <a:latin typeface="Hepta Slab"/>
              <a:ea typeface="Hepta Slab"/>
              <a:cs typeface="Hepta Slab"/>
              <a:sym typeface="Hepta Slab"/>
            </a:endParaRPr>
          </a:p>
        </p:txBody>
      </p:sp>
      <p:sp>
        <p:nvSpPr>
          <p:cNvPr id="1630" name="Google Shape;1630;p18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31" name="Google Shape;1631;p182"/>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182"/>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quotient mentally. </a:t>
            </a:r>
            <a:endParaRPr b="1" sz="1600">
              <a:solidFill>
                <a:srgbClr val="434343"/>
              </a:solidFill>
              <a:latin typeface="Caveat Brush"/>
              <a:ea typeface="Caveat Brush"/>
              <a:cs typeface="Caveat Brush"/>
              <a:sym typeface="Caveat Brush"/>
            </a:endParaRPr>
          </a:p>
        </p:txBody>
      </p:sp>
      <p:pic>
        <p:nvPicPr>
          <p:cNvPr id="1633" name="Google Shape;1633;p182"/>
          <p:cNvPicPr preferRelativeResize="0"/>
          <p:nvPr/>
        </p:nvPicPr>
        <p:blipFill>
          <a:blip r:embed="rId3">
            <a:alphaModFix/>
          </a:blip>
          <a:stretch>
            <a:fillRect/>
          </a:stretch>
        </p:blipFill>
        <p:spPr>
          <a:xfrm>
            <a:off x="3724583" y="2213021"/>
            <a:ext cx="2352675" cy="1076325"/>
          </a:xfrm>
          <a:prstGeom prst="rect">
            <a:avLst/>
          </a:prstGeom>
          <a:noFill/>
          <a:ln>
            <a:noFill/>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7" name="Shape 1637"/>
        <p:cNvGrpSpPr/>
        <p:nvPr/>
      </p:nvGrpSpPr>
      <p:grpSpPr>
        <a:xfrm>
          <a:off x="0" y="0"/>
          <a:ext cx="0" cy="0"/>
          <a:chOff x="0" y="0"/>
          <a:chExt cx="0" cy="0"/>
        </a:xfrm>
      </p:grpSpPr>
      <p:sp>
        <p:nvSpPr>
          <p:cNvPr id="1638" name="Google Shape;1638;p183"/>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Dividing by 3</a:t>
            </a:r>
            <a:endParaRPr b="0" sz="3000">
              <a:solidFill>
                <a:srgbClr val="595959"/>
              </a:solidFill>
              <a:latin typeface="Hepta Slab"/>
              <a:ea typeface="Hepta Slab"/>
              <a:cs typeface="Hepta Slab"/>
              <a:sym typeface="Hepta Slab"/>
            </a:endParaRPr>
          </a:p>
        </p:txBody>
      </p:sp>
      <p:sp>
        <p:nvSpPr>
          <p:cNvPr id="1639" name="Google Shape;1639;p1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40" name="Google Shape;1640;p183"/>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83"/>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quotient mentally. </a:t>
            </a:r>
            <a:endParaRPr b="1" sz="1600">
              <a:solidFill>
                <a:srgbClr val="434343"/>
              </a:solidFill>
              <a:latin typeface="Caveat Brush"/>
              <a:ea typeface="Caveat Brush"/>
              <a:cs typeface="Caveat Brush"/>
              <a:sym typeface="Caveat Brush"/>
            </a:endParaRPr>
          </a:p>
        </p:txBody>
      </p:sp>
      <p:pic>
        <p:nvPicPr>
          <p:cNvPr id="1642" name="Google Shape;1642;p183"/>
          <p:cNvPicPr preferRelativeResize="0"/>
          <p:nvPr/>
        </p:nvPicPr>
        <p:blipFill>
          <a:blip r:embed="rId3">
            <a:alphaModFix/>
          </a:blip>
          <a:stretch>
            <a:fillRect/>
          </a:stretch>
        </p:blipFill>
        <p:spPr>
          <a:xfrm>
            <a:off x="3494108" y="2297946"/>
            <a:ext cx="2781300" cy="981075"/>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6" name="Shape 1646"/>
        <p:cNvGrpSpPr/>
        <p:nvPr/>
      </p:nvGrpSpPr>
      <p:grpSpPr>
        <a:xfrm>
          <a:off x="0" y="0"/>
          <a:ext cx="0" cy="0"/>
          <a:chOff x="0" y="0"/>
          <a:chExt cx="0" cy="0"/>
        </a:xfrm>
      </p:grpSpPr>
      <p:sp>
        <p:nvSpPr>
          <p:cNvPr id="1647" name="Google Shape;1647;p184"/>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Dividing by 3</a:t>
            </a:r>
            <a:endParaRPr b="0" sz="3000">
              <a:solidFill>
                <a:srgbClr val="595959"/>
              </a:solidFill>
              <a:latin typeface="Hepta Slab"/>
              <a:ea typeface="Hepta Slab"/>
              <a:cs typeface="Hepta Slab"/>
              <a:sym typeface="Hepta Slab"/>
            </a:endParaRPr>
          </a:p>
        </p:txBody>
      </p:sp>
      <p:sp>
        <p:nvSpPr>
          <p:cNvPr id="1648" name="Google Shape;1648;p1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49" name="Google Shape;1649;p184"/>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184"/>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quotient mentally. </a:t>
            </a:r>
            <a:endParaRPr b="1" sz="1600">
              <a:solidFill>
                <a:srgbClr val="434343"/>
              </a:solidFill>
              <a:latin typeface="Caveat Brush"/>
              <a:ea typeface="Caveat Brush"/>
              <a:cs typeface="Caveat Brush"/>
              <a:sym typeface="Caveat Brush"/>
            </a:endParaRPr>
          </a:p>
        </p:txBody>
      </p:sp>
      <p:pic>
        <p:nvPicPr>
          <p:cNvPr id="1651" name="Google Shape;1651;p184"/>
          <p:cNvPicPr preferRelativeResize="0"/>
          <p:nvPr/>
        </p:nvPicPr>
        <p:blipFill>
          <a:blip r:embed="rId3">
            <a:alphaModFix/>
          </a:blip>
          <a:stretch>
            <a:fillRect/>
          </a:stretch>
        </p:blipFill>
        <p:spPr>
          <a:xfrm>
            <a:off x="3421308" y="2467746"/>
            <a:ext cx="2781300" cy="952500"/>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5" name="Shape 1655"/>
        <p:cNvGrpSpPr/>
        <p:nvPr/>
      </p:nvGrpSpPr>
      <p:grpSpPr>
        <a:xfrm>
          <a:off x="0" y="0"/>
          <a:ext cx="0" cy="0"/>
          <a:chOff x="0" y="0"/>
          <a:chExt cx="0" cy="0"/>
        </a:xfrm>
      </p:grpSpPr>
      <p:sp>
        <p:nvSpPr>
          <p:cNvPr id="1656" name="Google Shape;1656;p185"/>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Decompose Dividends</a:t>
            </a:r>
            <a:endParaRPr sz="3200">
              <a:solidFill>
                <a:srgbClr val="595959"/>
              </a:solidFill>
              <a:latin typeface="Hepta Slab"/>
              <a:ea typeface="Hepta Slab"/>
              <a:cs typeface="Hepta Slab"/>
              <a:sym typeface="Hepta Slab"/>
            </a:endParaRPr>
          </a:p>
        </p:txBody>
      </p:sp>
      <p:sp>
        <p:nvSpPr>
          <p:cNvPr id="1657" name="Google Shape;1657;p1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58" name="Google Shape;1658;p185"/>
          <p:cNvSpPr txBox="1"/>
          <p:nvPr/>
        </p:nvSpPr>
        <p:spPr>
          <a:xfrm>
            <a:off x="4027550" y="1382850"/>
            <a:ext cx="4897500" cy="23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2. Here’s how Priya finds </a:t>
            </a:r>
            <a:r>
              <a:rPr lang="en" sz="1600">
                <a:solidFill>
                  <a:schemeClr val="dk1"/>
                </a:solidFill>
                <a:latin typeface="Quicksand"/>
                <a:ea typeface="Quicksand"/>
                <a:cs typeface="Quicksand"/>
                <a:sym typeface="Quicksand"/>
              </a:rPr>
              <a:t>465 ÷ 5</a:t>
            </a:r>
            <a:r>
              <a:rPr lang="en" sz="1600">
                <a:latin typeface="Quicksand"/>
                <a:ea typeface="Quicksand"/>
                <a:cs typeface="Quicksand"/>
                <a:sym typeface="Quicksand"/>
              </a:rPr>
              <a: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a. What has Priya done? Describe her steps.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b. How is Priya’s method similar to your method?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c. Use Priya’s method to find the value of </a:t>
            </a:r>
            <a:r>
              <a:rPr lang="en" sz="1600">
                <a:solidFill>
                  <a:schemeClr val="dk1"/>
                </a:solidFill>
                <a:latin typeface="Quicksand"/>
                <a:ea typeface="Quicksand"/>
                <a:cs typeface="Quicksand"/>
                <a:sym typeface="Quicksand"/>
              </a:rPr>
              <a:t>428 ÷ 4</a:t>
            </a:r>
            <a:r>
              <a:rPr lang="en" sz="1600">
                <a:latin typeface="Quicksand"/>
                <a:ea typeface="Quicksand"/>
                <a:cs typeface="Quicksand"/>
                <a:sym typeface="Quicksand"/>
              </a:rPr>
              <a:t>  .</a:t>
            </a:r>
            <a:endParaRPr sz="1600">
              <a:latin typeface="Quicksand"/>
              <a:ea typeface="Quicksand"/>
              <a:cs typeface="Quicksand"/>
              <a:sym typeface="Quicksand"/>
            </a:endParaRPr>
          </a:p>
        </p:txBody>
      </p:sp>
      <p:sp>
        <p:nvSpPr>
          <p:cNvPr id="1659" name="Google Shape;1659;p185"/>
          <p:cNvSpPr txBox="1"/>
          <p:nvPr/>
        </p:nvSpPr>
        <p:spPr>
          <a:xfrm>
            <a:off x="651525" y="2092500"/>
            <a:ext cx="3218100" cy="9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Find the value of 465 ÷ 5 . </a:t>
            </a:r>
            <a:endParaRPr sz="1600">
              <a:latin typeface="Quicksand"/>
              <a:ea typeface="Quicksand"/>
              <a:cs typeface="Quicksand"/>
              <a:sym typeface="Quicksand"/>
            </a:endParaRPr>
          </a:p>
          <a:p>
            <a:pPr indent="0" lvl="0" marL="0" rtl="0" algn="ctr">
              <a:spcBef>
                <a:spcPts val="1000"/>
              </a:spcBef>
              <a:spcAft>
                <a:spcPts val="1000"/>
              </a:spcAft>
              <a:buNone/>
            </a:pPr>
            <a:r>
              <a:rPr lang="en" sz="1600">
                <a:latin typeface="Quicksand"/>
                <a:ea typeface="Quicksand"/>
                <a:cs typeface="Quicksand"/>
                <a:sym typeface="Quicksand"/>
              </a:rPr>
              <a:t>Show your reasoning. You may use base-blocks if you find them helpful.</a:t>
            </a:r>
            <a:endParaRPr sz="1600">
              <a:latin typeface="Quicksand"/>
              <a:ea typeface="Quicksand"/>
              <a:cs typeface="Quicksand"/>
              <a:sym typeface="Quicksand"/>
            </a:endParaRPr>
          </a:p>
        </p:txBody>
      </p:sp>
      <p:pic>
        <p:nvPicPr>
          <p:cNvPr id="1660" name="Google Shape;1660;p185"/>
          <p:cNvPicPr preferRelativeResize="0"/>
          <p:nvPr/>
        </p:nvPicPr>
        <p:blipFill>
          <a:blip r:embed="rId3">
            <a:alphaModFix/>
          </a:blip>
          <a:stretch>
            <a:fillRect/>
          </a:stretch>
        </p:blipFill>
        <p:spPr>
          <a:xfrm>
            <a:off x="5489975" y="2062975"/>
            <a:ext cx="1387568" cy="1017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4" name="Shape 1664"/>
        <p:cNvGrpSpPr/>
        <p:nvPr/>
      </p:nvGrpSpPr>
      <p:grpSpPr>
        <a:xfrm>
          <a:off x="0" y="0"/>
          <a:ext cx="0" cy="0"/>
          <a:chOff x="0" y="0"/>
          <a:chExt cx="0" cy="0"/>
        </a:xfrm>
      </p:grpSpPr>
      <p:sp>
        <p:nvSpPr>
          <p:cNvPr id="1665" name="Google Shape;1665;p186"/>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Tyler’s Method</a:t>
            </a:r>
            <a:endParaRPr sz="3200">
              <a:solidFill>
                <a:srgbClr val="595959"/>
              </a:solidFill>
              <a:latin typeface="Hepta Slab"/>
              <a:ea typeface="Hepta Slab"/>
              <a:cs typeface="Hepta Slab"/>
              <a:sym typeface="Hepta Slab"/>
            </a:endParaRPr>
          </a:p>
        </p:txBody>
      </p:sp>
      <p:sp>
        <p:nvSpPr>
          <p:cNvPr id="1666" name="Google Shape;1666;p1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67" name="Google Shape;1667;p186"/>
          <p:cNvSpPr txBox="1"/>
          <p:nvPr/>
        </p:nvSpPr>
        <p:spPr>
          <a:xfrm>
            <a:off x="388200" y="1017975"/>
            <a:ext cx="3687600" cy="70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Tyler uses a different method to find 465 ÷ 5 </a:t>
            </a:r>
            <a:endParaRPr sz="1500">
              <a:latin typeface="Quicksand"/>
              <a:ea typeface="Quicksand"/>
              <a:cs typeface="Quicksand"/>
              <a:sym typeface="Quicksand"/>
            </a:endParaRPr>
          </a:p>
          <a:p>
            <a:pPr indent="0" lvl="0" marL="0" rtl="0" algn="ctr">
              <a:spcBef>
                <a:spcPts val="1000"/>
              </a:spcBef>
              <a:spcAft>
                <a:spcPts val="1000"/>
              </a:spcAft>
              <a:buNone/>
            </a:pPr>
            <a:r>
              <a:rPr lang="en" sz="1500">
                <a:latin typeface="Quicksand"/>
                <a:ea typeface="Quicksand"/>
                <a:cs typeface="Quicksand"/>
                <a:sym typeface="Quicksand"/>
              </a:rPr>
              <a:t>Let’s compare Priya’s and Tyler’s work.</a:t>
            </a:r>
            <a:endParaRPr sz="1500">
              <a:latin typeface="Quicksand"/>
              <a:ea typeface="Quicksand"/>
              <a:cs typeface="Quicksand"/>
              <a:sym typeface="Quicksand"/>
            </a:endParaRPr>
          </a:p>
        </p:txBody>
      </p:sp>
      <p:sp>
        <p:nvSpPr>
          <p:cNvPr id="1668" name="Google Shape;1668;p186"/>
          <p:cNvSpPr txBox="1"/>
          <p:nvPr/>
        </p:nvSpPr>
        <p:spPr>
          <a:xfrm>
            <a:off x="4075975" y="1189425"/>
            <a:ext cx="4443000" cy="34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1. How are Priya and Tyler’s methods alike? How are they different?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457200" rtl="0" algn="l">
              <a:spcBef>
                <a:spcPts val="0"/>
              </a:spcBef>
              <a:spcAft>
                <a:spcPts val="0"/>
              </a:spcAft>
              <a:buNone/>
            </a:pPr>
            <a:r>
              <a:rPr lang="en" sz="1500">
                <a:latin typeface="Quicksand"/>
                <a:ea typeface="Quicksand"/>
                <a:cs typeface="Quicksand"/>
                <a:sym typeface="Quicksand"/>
              </a:rPr>
              <a:t>a. List as many similarities and differences as you can find.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b. Why do you think Tyler uses subtraction in his method?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c. Is Tyler finished with his process? How do you know?</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2. Show how Tyler might record the process of finding </a:t>
            </a:r>
            <a:r>
              <a:rPr lang="en" sz="1500">
                <a:solidFill>
                  <a:schemeClr val="dk1"/>
                </a:solidFill>
                <a:latin typeface="Quicksand"/>
                <a:ea typeface="Quicksand"/>
                <a:cs typeface="Quicksand"/>
                <a:sym typeface="Quicksand"/>
              </a:rPr>
              <a:t>428 ÷ 4</a:t>
            </a:r>
            <a:r>
              <a:rPr lang="en" sz="1500">
                <a:latin typeface="Quicksand"/>
                <a:ea typeface="Quicksand"/>
                <a:cs typeface="Quicksand"/>
                <a:sym typeface="Quicksand"/>
              </a:rPr>
              <a:t> . </a:t>
            </a:r>
            <a:endParaRPr sz="1500">
              <a:latin typeface="Quicksand"/>
              <a:ea typeface="Quicksand"/>
              <a:cs typeface="Quicksand"/>
              <a:sym typeface="Quicksand"/>
            </a:endParaRPr>
          </a:p>
        </p:txBody>
      </p:sp>
      <p:pic>
        <p:nvPicPr>
          <p:cNvPr id="1669" name="Google Shape;1669;p186"/>
          <p:cNvPicPr preferRelativeResize="0"/>
          <p:nvPr/>
        </p:nvPicPr>
        <p:blipFill>
          <a:blip r:embed="rId3">
            <a:alphaModFix/>
          </a:blip>
          <a:stretch>
            <a:fillRect/>
          </a:stretch>
        </p:blipFill>
        <p:spPr>
          <a:xfrm>
            <a:off x="1620238" y="2072983"/>
            <a:ext cx="1109925" cy="903700"/>
          </a:xfrm>
          <a:prstGeom prst="rect">
            <a:avLst/>
          </a:prstGeom>
          <a:noFill/>
          <a:ln cap="flat" cmpd="sng" w="19050">
            <a:solidFill>
              <a:schemeClr val="dk2"/>
            </a:solidFill>
            <a:prstDash val="solid"/>
            <a:round/>
            <a:headEnd len="sm" w="sm" type="none"/>
            <a:tailEnd len="sm" w="sm" type="none"/>
          </a:ln>
        </p:spPr>
      </p:pic>
      <p:pic>
        <p:nvPicPr>
          <p:cNvPr id="1670" name="Google Shape;1670;p186"/>
          <p:cNvPicPr preferRelativeResize="0"/>
          <p:nvPr/>
        </p:nvPicPr>
        <p:blipFill>
          <a:blip r:embed="rId4">
            <a:alphaModFix/>
          </a:blip>
          <a:stretch>
            <a:fillRect/>
          </a:stretch>
        </p:blipFill>
        <p:spPr>
          <a:xfrm>
            <a:off x="1685013" y="3276047"/>
            <a:ext cx="980400" cy="116994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4" name="Shape 1674"/>
        <p:cNvGrpSpPr/>
        <p:nvPr/>
      </p:nvGrpSpPr>
      <p:grpSpPr>
        <a:xfrm>
          <a:off x="0" y="0"/>
          <a:ext cx="0" cy="0"/>
          <a:chOff x="0" y="0"/>
          <a:chExt cx="0" cy="0"/>
        </a:xfrm>
      </p:grpSpPr>
      <p:sp>
        <p:nvSpPr>
          <p:cNvPr id="1675" name="Google Shape;1675;p18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676" name="Google Shape;1676;p187"/>
          <p:cNvPicPr preferRelativeResize="0"/>
          <p:nvPr/>
        </p:nvPicPr>
        <p:blipFill rotWithShape="1">
          <a:blip r:embed="rId3">
            <a:alphaModFix/>
          </a:blip>
          <a:srcRect b="0" l="21370" r="22481" t="0"/>
          <a:stretch/>
        </p:blipFill>
        <p:spPr>
          <a:xfrm>
            <a:off x="3859073" y="3283150"/>
            <a:ext cx="1267096" cy="1419300"/>
          </a:xfrm>
          <a:prstGeom prst="rect">
            <a:avLst/>
          </a:prstGeom>
          <a:noFill/>
          <a:ln>
            <a:noFill/>
          </a:ln>
        </p:spPr>
      </p:pic>
      <p:sp>
        <p:nvSpPr>
          <p:cNvPr id="1677" name="Google Shape;1677;p187"/>
          <p:cNvSpPr/>
          <p:nvPr/>
        </p:nvSpPr>
        <p:spPr>
          <a:xfrm flipH="1">
            <a:off x="285905" y="2189000"/>
            <a:ext cx="3448383" cy="158801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187"/>
          <p:cNvSpPr txBox="1"/>
          <p:nvPr/>
        </p:nvSpPr>
        <p:spPr>
          <a:xfrm>
            <a:off x="726401" y="2459921"/>
            <a:ext cx="2567400" cy="113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would you explain “partial quotients” to a classmate who might be absent today?</a:t>
            </a:r>
            <a:endParaRPr b="1" sz="1200">
              <a:latin typeface="Quicksand"/>
              <a:ea typeface="Quicksand"/>
              <a:cs typeface="Quicksand"/>
              <a:sym typeface="Quicksand"/>
            </a:endParaRPr>
          </a:p>
        </p:txBody>
      </p:sp>
      <p:sp>
        <p:nvSpPr>
          <p:cNvPr id="1679" name="Google Shape;1679;p187"/>
          <p:cNvSpPr/>
          <p:nvPr/>
        </p:nvSpPr>
        <p:spPr>
          <a:xfrm>
            <a:off x="5191850" y="1936962"/>
            <a:ext cx="3448383" cy="158801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187"/>
          <p:cNvSpPr txBox="1"/>
          <p:nvPr/>
        </p:nvSpPr>
        <p:spPr>
          <a:xfrm flipH="1">
            <a:off x="5661348" y="2047479"/>
            <a:ext cx="2509200" cy="77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Suppose we’d like to find the value of 738 ÷ 9 and know we could decompose the 738 into parts. How would we know what numbers to choose?</a:t>
            </a:r>
            <a:endParaRPr b="1" sz="1100">
              <a:latin typeface="Quicksand"/>
              <a:ea typeface="Quicksand"/>
              <a:cs typeface="Quicksand"/>
              <a:sym typeface="Quicksand"/>
            </a:endParaRPr>
          </a:p>
        </p:txBody>
      </p:sp>
      <p:sp>
        <p:nvSpPr>
          <p:cNvPr id="1681" name="Google Shape;1681;p187"/>
          <p:cNvSpPr txBox="1"/>
          <p:nvPr/>
        </p:nvSpPr>
        <p:spPr>
          <a:xfrm>
            <a:off x="726400" y="462375"/>
            <a:ext cx="70602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Caveat Brush"/>
                <a:ea typeface="Caveat Brush"/>
                <a:cs typeface="Caveat Brush"/>
                <a:sym typeface="Caveat Brush"/>
              </a:rPr>
              <a:t>Today we learned to use a partial-quotients algorithm to divide numbers.</a:t>
            </a:r>
            <a:endParaRPr sz="2500">
              <a:latin typeface="Caveat Brush"/>
              <a:ea typeface="Caveat Brush"/>
              <a:cs typeface="Caveat Brush"/>
              <a:sym typeface="Caveat Brush"/>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685" name="Shape 1685"/>
        <p:cNvGrpSpPr/>
        <p:nvPr/>
      </p:nvGrpSpPr>
      <p:grpSpPr>
        <a:xfrm>
          <a:off x="0" y="0"/>
          <a:ext cx="0" cy="0"/>
          <a:chOff x="0" y="0"/>
          <a:chExt cx="0" cy="0"/>
        </a:xfrm>
      </p:grpSpPr>
      <p:sp>
        <p:nvSpPr>
          <p:cNvPr id="1686" name="Google Shape;1686;p188"/>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Division With and Without Remainders</a:t>
            </a:r>
            <a:endParaRPr sz="3500">
              <a:latin typeface="Hepta Slab"/>
              <a:ea typeface="Hepta Slab"/>
              <a:cs typeface="Hepta Slab"/>
              <a:sym typeface="Hepta Slab"/>
            </a:endParaRPr>
          </a:p>
        </p:txBody>
      </p:sp>
      <p:sp>
        <p:nvSpPr>
          <p:cNvPr id="1687" name="Google Shape;1687;p188"/>
          <p:cNvSpPr txBox="1"/>
          <p:nvPr/>
        </p:nvSpPr>
        <p:spPr>
          <a:xfrm>
            <a:off x="2039700" y="2765250"/>
            <a:ext cx="6011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find quotients and remainders using a partial-quotients algorithm.</a:t>
            </a:r>
            <a:endParaRPr>
              <a:latin typeface="Quicksand"/>
              <a:ea typeface="Quicksand"/>
              <a:cs typeface="Quicksand"/>
              <a:sym typeface="Quicksand"/>
            </a:endParaRPr>
          </a:p>
        </p:txBody>
      </p:sp>
      <p:sp>
        <p:nvSpPr>
          <p:cNvPr id="1688" name="Google Shape;1688;p188"/>
          <p:cNvSpPr/>
          <p:nvPr/>
        </p:nvSpPr>
        <p:spPr>
          <a:xfrm>
            <a:off x="1526127"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18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4.NBT.B.6, 4.OA.A.3, 4.OA.B.4</a:t>
            </a:r>
            <a:endParaRPr sz="1100">
              <a:latin typeface="Quicksand"/>
              <a:ea typeface="Quicksand"/>
              <a:cs typeface="Quicksand"/>
              <a:sym typeface="Quicksand"/>
            </a:endParaRPr>
          </a:p>
        </p:txBody>
      </p:sp>
      <p:sp>
        <p:nvSpPr>
          <p:cNvPr id="1690" name="Google Shape;1690;p188"/>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4" name="Shape 1694"/>
        <p:cNvGrpSpPr/>
        <p:nvPr/>
      </p:nvGrpSpPr>
      <p:grpSpPr>
        <a:xfrm>
          <a:off x="0" y="0"/>
          <a:ext cx="0" cy="0"/>
          <a:chOff x="0" y="0"/>
          <a:chExt cx="0" cy="0"/>
        </a:xfrm>
      </p:grpSpPr>
      <p:sp>
        <p:nvSpPr>
          <p:cNvPr id="1695" name="Google Shape;1695;p189"/>
          <p:cNvSpPr txBox="1"/>
          <p:nvPr>
            <p:ph type="ctrTitle"/>
          </p:nvPr>
        </p:nvSpPr>
        <p:spPr>
          <a:xfrm>
            <a:off x="5539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Notice and Wonder: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Equations with Hundreds</a:t>
            </a:r>
            <a:endParaRPr b="0" sz="2600">
              <a:solidFill>
                <a:srgbClr val="595959"/>
              </a:solidFill>
              <a:latin typeface="Hepta Slab"/>
              <a:ea typeface="Hepta Slab"/>
              <a:cs typeface="Hepta Slab"/>
              <a:sym typeface="Hepta Slab"/>
            </a:endParaRPr>
          </a:p>
        </p:txBody>
      </p:sp>
      <p:sp>
        <p:nvSpPr>
          <p:cNvPr id="1696" name="Google Shape;1696;p18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697" name="Google Shape;1697;p1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98" name="Google Shape;1698;p189"/>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189"/>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1700" name="Google Shape;1700;p189"/>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189"/>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1702" name="Google Shape;1702;p189"/>
          <p:cNvPicPr preferRelativeResize="0"/>
          <p:nvPr/>
        </p:nvPicPr>
        <p:blipFill>
          <a:blip r:embed="rId3">
            <a:alphaModFix/>
          </a:blip>
          <a:stretch>
            <a:fillRect/>
          </a:stretch>
        </p:blipFill>
        <p:spPr>
          <a:xfrm>
            <a:off x="3267136" y="1526642"/>
            <a:ext cx="2286000" cy="2695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6" name="Shape 1706"/>
        <p:cNvGrpSpPr/>
        <p:nvPr/>
      </p:nvGrpSpPr>
      <p:grpSpPr>
        <a:xfrm>
          <a:off x="0" y="0"/>
          <a:ext cx="0" cy="0"/>
          <a:chOff x="0" y="0"/>
          <a:chExt cx="0" cy="0"/>
        </a:xfrm>
      </p:grpSpPr>
      <p:sp>
        <p:nvSpPr>
          <p:cNvPr id="1707" name="Google Shape;1707;p190"/>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 Stack of Partial Quotients</a:t>
            </a:r>
            <a:endParaRPr sz="3200">
              <a:solidFill>
                <a:srgbClr val="595959"/>
              </a:solidFill>
              <a:latin typeface="Hepta Slab"/>
              <a:ea typeface="Hepta Slab"/>
              <a:cs typeface="Hepta Slab"/>
              <a:sym typeface="Hepta Slab"/>
            </a:endParaRPr>
          </a:p>
        </p:txBody>
      </p:sp>
      <p:sp>
        <p:nvSpPr>
          <p:cNvPr id="1708" name="Google Shape;1708;p1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709" name="Google Shape;1709;p190"/>
          <p:cNvPicPr preferRelativeResize="0"/>
          <p:nvPr/>
        </p:nvPicPr>
        <p:blipFill>
          <a:blip r:embed="rId3">
            <a:alphaModFix/>
          </a:blip>
          <a:stretch>
            <a:fillRect/>
          </a:stretch>
        </p:blipFill>
        <p:spPr>
          <a:xfrm>
            <a:off x="2528350" y="1036100"/>
            <a:ext cx="3858150" cy="1585075"/>
          </a:xfrm>
          <a:prstGeom prst="rect">
            <a:avLst/>
          </a:prstGeom>
          <a:noFill/>
          <a:ln cap="flat" cmpd="sng" w="19050">
            <a:solidFill>
              <a:schemeClr val="dk2"/>
            </a:solidFill>
            <a:prstDash val="solid"/>
            <a:round/>
            <a:headEnd len="sm" w="sm" type="none"/>
            <a:tailEnd len="sm" w="sm" type="none"/>
          </a:ln>
        </p:spPr>
      </p:pic>
      <p:sp>
        <p:nvSpPr>
          <p:cNvPr id="1710" name="Google Shape;1710;p190"/>
          <p:cNvSpPr txBox="1"/>
          <p:nvPr/>
        </p:nvSpPr>
        <p:spPr>
          <a:xfrm>
            <a:off x="508575" y="2443175"/>
            <a:ext cx="7998300" cy="2339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latin typeface="Quicksand"/>
                <a:ea typeface="Quicksand"/>
                <a:cs typeface="Quicksand"/>
                <a:sym typeface="Quicksand"/>
              </a:rPr>
              <a:t>1. </a:t>
            </a:r>
            <a:endParaRPr>
              <a:latin typeface="Quicksand"/>
              <a:ea typeface="Quicksand"/>
              <a:cs typeface="Quicksand"/>
              <a:sym typeface="Quicksand"/>
            </a:endParaRPr>
          </a:p>
          <a:p>
            <a:pPr indent="0" lvl="0" marL="914400" rtl="0" algn="l">
              <a:spcBef>
                <a:spcPts val="0"/>
              </a:spcBef>
              <a:spcAft>
                <a:spcPts val="0"/>
              </a:spcAft>
              <a:buNone/>
            </a:pPr>
            <a:r>
              <a:rPr lang="en">
                <a:latin typeface="Quicksand"/>
                <a:ea typeface="Quicksand"/>
                <a:cs typeface="Quicksand"/>
                <a:sym typeface="Quicksand"/>
              </a:rPr>
              <a:t>a. Look at the three numbers above 389. What do they represent? </a:t>
            </a:r>
            <a:endParaRPr>
              <a:latin typeface="Quicksand"/>
              <a:ea typeface="Quicksand"/>
              <a:cs typeface="Quicksand"/>
              <a:sym typeface="Quicksand"/>
            </a:endParaRPr>
          </a:p>
          <a:p>
            <a:pPr indent="0" lvl="0" marL="914400" rtl="0" algn="l">
              <a:spcBef>
                <a:spcPts val="0"/>
              </a:spcBef>
              <a:spcAft>
                <a:spcPts val="0"/>
              </a:spcAft>
              <a:buNone/>
            </a:pPr>
            <a:r>
              <a:rPr lang="en">
                <a:latin typeface="Quicksand"/>
                <a:ea typeface="Quicksand"/>
                <a:cs typeface="Quicksand"/>
                <a:sym typeface="Quicksand"/>
              </a:rPr>
              <a:t>b. Look at the three subtractions below 389. What do they represent? </a:t>
            </a:r>
            <a:endParaRPr>
              <a:latin typeface="Quicksand"/>
              <a:ea typeface="Quicksand"/>
              <a:cs typeface="Quicksand"/>
              <a:sym typeface="Quicksand"/>
            </a:endParaRPr>
          </a:p>
          <a:p>
            <a:pPr indent="0" lvl="0" marL="914400" rtl="0" algn="l">
              <a:spcBef>
                <a:spcPts val="0"/>
              </a:spcBef>
              <a:spcAft>
                <a:spcPts val="0"/>
              </a:spcAft>
              <a:buNone/>
            </a:pPr>
            <a:r>
              <a:rPr lang="en">
                <a:latin typeface="Quicksand"/>
                <a:ea typeface="Quicksand"/>
                <a:cs typeface="Quicksand"/>
                <a:sym typeface="Quicksand"/>
              </a:rPr>
              <a:t>c. What is another way you can decompose 389 to divide by 7?</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2. Is 389 a multiple of 7? Explain your reasoning.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3. Use a partial-quotients algorithm to find out how many groups of 3 are in 702</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4. Is 702 a multiple of 3? Explain your reasoning. </a:t>
            </a:r>
            <a:endParaRPr>
              <a:latin typeface="Quicksand"/>
              <a:ea typeface="Quicksand"/>
              <a:cs typeface="Quicksand"/>
              <a:sym typeface="Quicksand"/>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4" name="Shape 1714"/>
        <p:cNvGrpSpPr/>
        <p:nvPr/>
      </p:nvGrpSpPr>
      <p:grpSpPr>
        <a:xfrm>
          <a:off x="0" y="0"/>
          <a:ext cx="0" cy="0"/>
          <a:chOff x="0" y="0"/>
          <a:chExt cx="0" cy="0"/>
        </a:xfrm>
      </p:grpSpPr>
      <p:sp>
        <p:nvSpPr>
          <p:cNvPr id="1715" name="Google Shape;1715;p191"/>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Andre and Elena’s Work</a:t>
            </a:r>
            <a:endParaRPr sz="3200">
              <a:solidFill>
                <a:srgbClr val="595959"/>
              </a:solidFill>
              <a:latin typeface="Hepta Slab"/>
              <a:ea typeface="Hepta Slab"/>
              <a:cs typeface="Hepta Slab"/>
              <a:sym typeface="Hepta Slab"/>
            </a:endParaRPr>
          </a:p>
        </p:txBody>
      </p:sp>
      <p:sp>
        <p:nvSpPr>
          <p:cNvPr id="1716" name="Google Shape;1716;p1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717" name="Google Shape;1717;p191"/>
          <p:cNvSpPr txBox="1"/>
          <p:nvPr/>
        </p:nvSpPr>
        <p:spPr>
          <a:xfrm>
            <a:off x="462775" y="2036475"/>
            <a:ext cx="4156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Without doing any calculations, decide if you agree with Andre. Explain your reasoning.</a:t>
            </a:r>
            <a:endParaRPr>
              <a:latin typeface="Quicksand"/>
              <a:ea typeface="Quicksand"/>
              <a:cs typeface="Quicksand"/>
              <a:sym typeface="Quicksand"/>
            </a:endParaRPr>
          </a:p>
        </p:txBody>
      </p:sp>
      <p:sp>
        <p:nvSpPr>
          <p:cNvPr id="1718" name="Google Shape;1718;p191"/>
          <p:cNvSpPr txBox="1"/>
          <p:nvPr/>
        </p:nvSpPr>
        <p:spPr>
          <a:xfrm>
            <a:off x="4618975" y="1983975"/>
            <a:ext cx="3994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Here is Andre and Elena’s work. Each student made one or more errors. Identify the errors each student made. Then, show a correct computation. </a:t>
            </a:r>
            <a:endParaRPr>
              <a:latin typeface="Quicksand"/>
              <a:ea typeface="Quicksand"/>
              <a:cs typeface="Quicksand"/>
              <a:sym typeface="Quicksand"/>
            </a:endParaRPr>
          </a:p>
        </p:txBody>
      </p:sp>
      <p:sp>
        <p:nvSpPr>
          <p:cNvPr id="1719" name="Google Shape;1719;p191"/>
          <p:cNvSpPr txBox="1"/>
          <p:nvPr/>
        </p:nvSpPr>
        <p:spPr>
          <a:xfrm>
            <a:off x="621600" y="1108750"/>
            <a:ext cx="7472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Andre and Elena are dividing 2,316 by 5.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Before they begin, Andre says, “I can already tell that there will be a remainder.”</a:t>
            </a:r>
            <a:endParaRPr>
              <a:latin typeface="Quicksand"/>
              <a:ea typeface="Quicksand"/>
              <a:cs typeface="Quicksand"/>
              <a:sym typeface="Quicksand"/>
            </a:endParaRPr>
          </a:p>
        </p:txBody>
      </p:sp>
      <p:pic>
        <p:nvPicPr>
          <p:cNvPr id="1720" name="Google Shape;1720;p191"/>
          <p:cNvPicPr preferRelativeResize="0"/>
          <p:nvPr/>
        </p:nvPicPr>
        <p:blipFill>
          <a:blip r:embed="rId3">
            <a:alphaModFix/>
          </a:blip>
          <a:stretch>
            <a:fillRect/>
          </a:stretch>
        </p:blipFill>
        <p:spPr>
          <a:xfrm>
            <a:off x="5449912" y="3091600"/>
            <a:ext cx="2332675" cy="1580400"/>
          </a:xfrm>
          <a:prstGeom prst="rect">
            <a:avLst/>
          </a:prstGeom>
          <a:noFill/>
          <a:ln cap="flat" cmpd="sng" w="19050">
            <a:solidFill>
              <a:schemeClr val="dk2"/>
            </a:solidFill>
            <a:prstDash val="solid"/>
            <a:round/>
            <a:headEnd len="sm" w="sm" type="none"/>
            <a:tailEnd len="sm" w="sm" type="none"/>
          </a:ln>
        </p:spPr>
      </p:pic>
      <p:pic>
        <p:nvPicPr>
          <p:cNvPr id="1721" name="Google Shape;1721;p191"/>
          <p:cNvPicPr preferRelativeResize="0"/>
          <p:nvPr/>
        </p:nvPicPr>
        <p:blipFill>
          <a:blip r:embed="rId4">
            <a:alphaModFix/>
          </a:blip>
          <a:stretch>
            <a:fillRect/>
          </a:stretch>
        </p:blipFill>
        <p:spPr>
          <a:xfrm rot="-1091417">
            <a:off x="1842175" y="3240800"/>
            <a:ext cx="1397394" cy="1046700"/>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5" name="Shape 1725"/>
        <p:cNvGrpSpPr/>
        <p:nvPr/>
      </p:nvGrpSpPr>
      <p:grpSpPr>
        <a:xfrm>
          <a:off x="0" y="0"/>
          <a:ext cx="0" cy="0"/>
          <a:chOff x="0" y="0"/>
          <a:chExt cx="0" cy="0"/>
        </a:xfrm>
      </p:grpSpPr>
      <p:sp>
        <p:nvSpPr>
          <p:cNvPr id="1726" name="Google Shape;1726;p192"/>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Incomplete Calculations</a:t>
            </a:r>
            <a:endParaRPr sz="3200">
              <a:solidFill>
                <a:srgbClr val="595959"/>
              </a:solidFill>
              <a:latin typeface="Hepta Slab"/>
              <a:ea typeface="Hepta Slab"/>
              <a:cs typeface="Hepta Slab"/>
              <a:sym typeface="Hepta Slab"/>
            </a:endParaRPr>
          </a:p>
        </p:txBody>
      </p:sp>
      <p:sp>
        <p:nvSpPr>
          <p:cNvPr id="1727" name="Google Shape;1727;p1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728" name="Google Shape;1728;p192"/>
          <p:cNvSpPr txBox="1"/>
          <p:nvPr/>
        </p:nvSpPr>
        <p:spPr>
          <a:xfrm>
            <a:off x="561800" y="1199325"/>
            <a:ext cx="8141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Here are four calculations to find the value of , but each one is unfinished.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Complete at least two of the unfinished calculations. Be prepared to explain why you chose them.</a:t>
            </a:r>
            <a:endParaRPr>
              <a:latin typeface="Quicksand"/>
              <a:ea typeface="Quicksand"/>
              <a:cs typeface="Quicksand"/>
              <a:sym typeface="Quicksand"/>
            </a:endParaRPr>
          </a:p>
        </p:txBody>
      </p:sp>
      <p:pic>
        <p:nvPicPr>
          <p:cNvPr id="1729" name="Google Shape;1729;p192"/>
          <p:cNvPicPr preferRelativeResize="0"/>
          <p:nvPr/>
        </p:nvPicPr>
        <p:blipFill>
          <a:blip r:embed="rId3">
            <a:alphaModFix/>
          </a:blip>
          <a:stretch>
            <a:fillRect/>
          </a:stretch>
        </p:blipFill>
        <p:spPr>
          <a:xfrm>
            <a:off x="561800" y="2015850"/>
            <a:ext cx="1595000" cy="1388948"/>
          </a:xfrm>
          <a:prstGeom prst="rect">
            <a:avLst/>
          </a:prstGeom>
          <a:noFill/>
          <a:ln cap="flat" cmpd="sng" w="19050">
            <a:solidFill>
              <a:schemeClr val="dk2"/>
            </a:solidFill>
            <a:prstDash val="solid"/>
            <a:round/>
            <a:headEnd len="sm" w="sm" type="none"/>
            <a:tailEnd len="sm" w="sm" type="none"/>
          </a:ln>
        </p:spPr>
      </p:pic>
      <p:pic>
        <p:nvPicPr>
          <p:cNvPr id="1730" name="Google Shape;1730;p192"/>
          <p:cNvPicPr preferRelativeResize="0"/>
          <p:nvPr/>
        </p:nvPicPr>
        <p:blipFill>
          <a:blip r:embed="rId4">
            <a:alphaModFix/>
          </a:blip>
          <a:stretch>
            <a:fillRect/>
          </a:stretch>
        </p:blipFill>
        <p:spPr>
          <a:xfrm>
            <a:off x="2486575" y="1967325"/>
            <a:ext cx="1489925" cy="1950950"/>
          </a:xfrm>
          <a:prstGeom prst="rect">
            <a:avLst/>
          </a:prstGeom>
          <a:noFill/>
          <a:ln cap="flat" cmpd="sng" w="19050">
            <a:solidFill>
              <a:schemeClr val="dk2"/>
            </a:solidFill>
            <a:prstDash val="solid"/>
            <a:round/>
            <a:headEnd len="sm" w="sm" type="none"/>
            <a:tailEnd len="sm" w="sm" type="none"/>
          </a:ln>
        </p:spPr>
      </p:pic>
      <p:pic>
        <p:nvPicPr>
          <p:cNvPr id="1731" name="Google Shape;1731;p192"/>
          <p:cNvPicPr preferRelativeResize="0"/>
          <p:nvPr/>
        </p:nvPicPr>
        <p:blipFill>
          <a:blip r:embed="rId5">
            <a:alphaModFix/>
          </a:blip>
          <a:stretch>
            <a:fillRect/>
          </a:stretch>
        </p:blipFill>
        <p:spPr>
          <a:xfrm>
            <a:off x="4257725" y="2015850"/>
            <a:ext cx="1676600" cy="1659825"/>
          </a:xfrm>
          <a:prstGeom prst="rect">
            <a:avLst/>
          </a:prstGeom>
          <a:noFill/>
          <a:ln cap="flat" cmpd="sng" w="19050">
            <a:solidFill>
              <a:schemeClr val="dk2"/>
            </a:solidFill>
            <a:prstDash val="solid"/>
            <a:round/>
            <a:headEnd len="sm" w="sm" type="none"/>
            <a:tailEnd len="sm" w="sm" type="none"/>
          </a:ln>
        </p:spPr>
      </p:pic>
      <p:pic>
        <p:nvPicPr>
          <p:cNvPr id="1732" name="Google Shape;1732;p192"/>
          <p:cNvPicPr preferRelativeResize="0"/>
          <p:nvPr/>
        </p:nvPicPr>
        <p:blipFill>
          <a:blip r:embed="rId6">
            <a:alphaModFix/>
          </a:blip>
          <a:stretch>
            <a:fillRect/>
          </a:stretch>
        </p:blipFill>
        <p:spPr>
          <a:xfrm>
            <a:off x="6215550" y="2247425"/>
            <a:ext cx="2288275" cy="92579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6" name="Shape 1736"/>
        <p:cNvGrpSpPr/>
        <p:nvPr/>
      </p:nvGrpSpPr>
      <p:grpSpPr>
        <a:xfrm>
          <a:off x="0" y="0"/>
          <a:ext cx="0" cy="0"/>
          <a:chOff x="0" y="0"/>
          <a:chExt cx="0" cy="0"/>
        </a:xfrm>
      </p:grpSpPr>
      <p:sp>
        <p:nvSpPr>
          <p:cNvPr id="1737" name="Google Shape;1737;p19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738" name="Google Shape;1738;p193"/>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739" name="Google Shape;1739;p193"/>
          <p:cNvSpPr/>
          <p:nvPr/>
        </p:nvSpPr>
        <p:spPr>
          <a:xfrm flipH="1">
            <a:off x="533752" y="2377450"/>
            <a:ext cx="3320498" cy="19653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193"/>
          <p:cNvSpPr txBox="1"/>
          <p:nvPr/>
        </p:nvSpPr>
        <p:spPr>
          <a:xfrm>
            <a:off x="1150275" y="2647650"/>
            <a:ext cx="23223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Can we always tell if there will be a remainder?</a:t>
            </a:r>
            <a:endParaRPr b="1" sz="1200">
              <a:latin typeface="Quicksand"/>
              <a:ea typeface="Quicksand"/>
              <a:cs typeface="Quicksand"/>
              <a:sym typeface="Quicksand"/>
            </a:endParaRPr>
          </a:p>
          <a:p>
            <a:pPr indent="0" lvl="0" marL="0" rtl="0" algn="ctr">
              <a:spcBef>
                <a:spcPts val="0"/>
              </a:spcBef>
              <a:spcAft>
                <a:spcPts val="0"/>
              </a:spcAft>
              <a:buNone/>
            </a:pPr>
            <a:r>
              <a:t/>
            </a:r>
            <a:endParaRPr b="1" sz="1200">
              <a:latin typeface="Quicksand"/>
              <a:ea typeface="Quicksand"/>
              <a:cs typeface="Quicksand"/>
              <a:sym typeface="Quicksand"/>
            </a:endParaRPr>
          </a:p>
          <a:p>
            <a:pPr indent="0" lvl="0" marL="0" rtl="0" algn="ctr">
              <a:spcBef>
                <a:spcPts val="0"/>
              </a:spcBef>
              <a:spcAft>
                <a:spcPts val="0"/>
              </a:spcAft>
              <a:buNone/>
            </a:pPr>
            <a:r>
              <a:rPr b="1" lang="en" sz="1200">
                <a:latin typeface="Quicksand"/>
                <a:ea typeface="Quicksand"/>
                <a:cs typeface="Quicksand"/>
                <a:sym typeface="Quicksand"/>
              </a:rPr>
              <a:t>How can we sometimes tell that there will be a remainder?</a:t>
            </a:r>
            <a:endParaRPr b="1" sz="1200">
              <a:latin typeface="Quicksand"/>
              <a:ea typeface="Quicksand"/>
              <a:cs typeface="Quicksand"/>
              <a:sym typeface="Quicksand"/>
            </a:endParaRPr>
          </a:p>
        </p:txBody>
      </p:sp>
      <p:sp>
        <p:nvSpPr>
          <p:cNvPr id="1741" name="Google Shape;1741;p193"/>
          <p:cNvSpPr/>
          <p:nvPr/>
        </p:nvSpPr>
        <p:spPr>
          <a:xfrm>
            <a:off x="5087217" y="1617700"/>
            <a:ext cx="3119183"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193"/>
          <p:cNvSpPr txBox="1"/>
          <p:nvPr/>
        </p:nvSpPr>
        <p:spPr>
          <a:xfrm flipH="1">
            <a:off x="5485654" y="1827225"/>
            <a:ext cx="23223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Some ways to divide are pretty lengthy. What are some ways to divide efficiently?</a:t>
            </a:r>
            <a:endParaRPr b="1" sz="1200">
              <a:latin typeface="Quicksand"/>
              <a:ea typeface="Quicksand"/>
              <a:cs typeface="Quicksand"/>
              <a:sym typeface="Quicksand"/>
            </a:endParaRPr>
          </a:p>
        </p:txBody>
      </p:sp>
      <p:sp>
        <p:nvSpPr>
          <p:cNvPr id="1743" name="Google Shape;1743;p193"/>
          <p:cNvSpPr txBox="1"/>
          <p:nvPr/>
        </p:nvSpPr>
        <p:spPr>
          <a:xfrm>
            <a:off x="679325" y="509500"/>
            <a:ext cx="7133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aveat Brush"/>
                <a:ea typeface="Caveat Brush"/>
                <a:cs typeface="Caveat Brush"/>
                <a:sym typeface="Caveat Brush"/>
              </a:rPr>
              <a:t>Today we looked at different ways to divide multi-digit numbers by one-digit divisors. Some divisions result in a number with a remainder and others result in no remainders</a:t>
            </a:r>
            <a:endParaRPr sz="2000">
              <a:latin typeface="Caveat Brush"/>
              <a:ea typeface="Caveat Brush"/>
              <a:cs typeface="Caveat Brush"/>
              <a:sym typeface="Caveat Brush"/>
            </a:endParaRPr>
          </a:p>
        </p:txBody>
      </p:sp>
      <p:sp>
        <p:nvSpPr>
          <p:cNvPr id="1744" name="Google Shape;1744;p193"/>
          <p:cNvSpPr/>
          <p:nvPr/>
        </p:nvSpPr>
        <p:spPr>
          <a:xfrm>
            <a:off x="5289742" y="3154050"/>
            <a:ext cx="3119183"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193"/>
          <p:cNvSpPr txBox="1"/>
          <p:nvPr/>
        </p:nvSpPr>
        <p:spPr>
          <a:xfrm flipH="1">
            <a:off x="5688179" y="3363575"/>
            <a:ext cx="23223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can we check the result of our division to make sure it’s not off?</a:t>
            </a:r>
            <a:endParaRPr b="1" sz="1200">
              <a:latin typeface="Quicksand"/>
              <a:ea typeface="Quicksand"/>
              <a:cs typeface="Quicksand"/>
              <a:sym typeface="Quicksand"/>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749" name="Shape 1749"/>
        <p:cNvGrpSpPr/>
        <p:nvPr/>
      </p:nvGrpSpPr>
      <p:grpSpPr>
        <a:xfrm>
          <a:off x="0" y="0"/>
          <a:ext cx="0" cy="0"/>
          <a:chOff x="0" y="0"/>
          <a:chExt cx="0" cy="0"/>
        </a:xfrm>
      </p:grpSpPr>
      <p:sp>
        <p:nvSpPr>
          <p:cNvPr id="1750" name="Google Shape;1750;p194"/>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Interpret Remainders in Division Situations</a:t>
            </a:r>
            <a:endParaRPr sz="3500">
              <a:latin typeface="Hepta Slab"/>
              <a:ea typeface="Hepta Slab"/>
              <a:cs typeface="Hepta Slab"/>
              <a:sym typeface="Hepta Slab"/>
            </a:endParaRPr>
          </a:p>
        </p:txBody>
      </p:sp>
      <p:sp>
        <p:nvSpPr>
          <p:cNvPr id="1751" name="Google Shape;1751;p194"/>
          <p:cNvSpPr txBox="1"/>
          <p:nvPr/>
        </p:nvSpPr>
        <p:spPr>
          <a:xfrm>
            <a:off x="2198175" y="2765250"/>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problems involving division and interpret remainders.</a:t>
            </a:r>
            <a:endParaRPr>
              <a:latin typeface="Quicksand"/>
              <a:ea typeface="Quicksand"/>
              <a:cs typeface="Quicksand"/>
              <a:sym typeface="Quicksand"/>
            </a:endParaRPr>
          </a:p>
        </p:txBody>
      </p:sp>
      <p:sp>
        <p:nvSpPr>
          <p:cNvPr id="1752" name="Google Shape;1752;p194"/>
          <p:cNvSpPr/>
          <p:nvPr/>
        </p:nvSpPr>
        <p:spPr>
          <a:xfrm>
            <a:off x="1766127"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19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4.NBT.B.6, 4.OA.A.3 </a:t>
            </a:r>
            <a:endParaRPr sz="1100">
              <a:latin typeface="Quicksand"/>
              <a:ea typeface="Quicksand"/>
              <a:cs typeface="Quicksand"/>
              <a:sym typeface="Quicksand"/>
            </a:endParaRPr>
          </a:p>
        </p:txBody>
      </p:sp>
      <p:sp>
        <p:nvSpPr>
          <p:cNvPr id="1754" name="Google Shape;1754;p194"/>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a:p>
        </p:txBody>
      </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8" name="Shape 1758"/>
        <p:cNvGrpSpPr/>
        <p:nvPr/>
      </p:nvGrpSpPr>
      <p:grpSpPr>
        <a:xfrm>
          <a:off x="0" y="0"/>
          <a:ext cx="0" cy="0"/>
          <a:chOff x="0" y="0"/>
          <a:chExt cx="0" cy="0"/>
        </a:xfrm>
      </p:grpSpPr>
      <p:sp>
        <p:nvSpPr>
          <p:cNvPr id="1759" name="Google Shape;1759;p195"/>
          <p:cNvSpPr txBox="1"/>
          <p:nvPr>
            <p:ph type="ctrTitle"/>
          </p:nvPr>
        </p:nvSpPr>
        <p:spPr>
          <a:xfrm>
            <a:off x="374700" y="1096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Choral Count by 2, 3 and 5 </a:t>
            </a:r>
            <a:endParaRPr b="0" sz="2400">
              <a:solidFill>
                <a:srgbClr val="595959"/>
              </a:solidFill>
              <a:latin typeface="Hepta Slab"/>
              <a:ea typeface="Hepta Slab"/>
              <a:cs typeface="Hepta Slab"/>
              <a:sym typeface="Hepta Slab"/>
            </a:endParaRPr>
          </a:p>
        </p:txBody>
      </p:sp>
      <p:sp>
        <p:nvSpPr>
          <p:cNvPr id="1760" name="Google Shape;1760;p19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61" name="Google Shape;1761;p1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62" name="Google Shape;1762;p195"/>
          <p:cNvSpPr/>
          <p:nvPr/>
        </p:nvSpPr>
        <p:spPr>
          <a:xfrm rot="-492765">
            <a:off x="374720" y="1108753"/>
            <a:ext cx="3822550" cy="159641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195"/>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What patterns do you notice?</a:t>
            </a:r>
            <a:endParaRPr b="1" sz="1900">
              <a:latin typeface="Quicksand"/>
              <a:ea typeface="Quicksand"/>
              <a:cs typeface="Quicksand"/>
              <a:sym typeface="Quicksand"/>
            </a:endParaRPr>
          </a:p>
        </p:txBody>
      </p:sp>
      <p:sp>
        <p:nvSpPr>
          <p:cNvPr id="1764" name="Google Shape;1764;p195"/>
          <p:cNvSpPr txBox="1"/>
          <p:nvPr/>
        </p:nvSpPr>
        <p:spPr>
          <a:xfrm>
            <a:off x="2183575" y="2814350"/>
            <a:ext cx="5410500" cy="11082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SzPts val="3000"/>
              <a:buFont typeface="Quicksand"/>
              <a:buChar char="●"/>
            </a:pPr>
            <a:r>
              <a:rPr lang="en" sz="3000">
                <a:latin typeface="Quicksand"/>
                <a:ea typeface="Quicksand"/>
                <a:cs typeface="Quicksand"/>
                <a:sym typeface="Quicksand"/>
              </a:rPr>
              <a:t>Count by 2’s starting at 90. </a:t>
            </a:r>
            <a:endParaRPr sz="3000">
              <a:latin typeface="Quicksand"/>
              <a:ea typeface="Quicksand"/>
              <a:cs typeface="Quicksand"/>
              <a:sym typeface="Quicksand"/>
            </a:endParaRPr>
          </a:p>
          <a:p>
            <a:pPr indent="-419100" lvl="0" marL="457200" rtl="0" algn="l">
              <a:spcBef>
                <a:spcPts val="0"/>
              </a:spcBef>
              <a:spcAft>
                <a:spcPts val="0"/>
              </a:spcAft>
              <a:buSzPts val="3000"/>
              <a:buFont typeface="Quicksand"/>
              <a:buChar char="●"/>
            </a:pPr>
            <a:r>
              <a:rPr lang="en" sz="3000">
                <a:latin typeface="Quicksand"/>
                <a:ea typeface="Quicksand"/>
                <a:cs typeface="Quicksand"/>
                <a:sym typeface="Quicksand"/>
              </a:rPr>
              <a:t>Stop counting at 112. </a:t>
            </a:r>
            <a:endParaRPr sz="3000">
              <a:latin typeface="Quicksand"/>
              <a:ea typeface="Quicksand"/>
              <a:cs typeface="Quicksand"/>
              <a:sym typeface="Quicksand"/>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8" name="Shape 1768"/>
        <p:cNvGrpSpPr/>
        <p:nvPr/>
      </p:nvGrpSpPr>
      <p:grpSpPr>
        <a:xfrm>
          <a:off x="0" y="0"/>
          <a:ext cx="0" cy="0"/>
          <a:chOff x="0" y="0"/>
          <a:chExt cx="0" cy="0"/>
        </a:xfrm>
      </p:grpSpPr>
      <p:sp>
        <p:nvSpPr>
          <p:cNvPr id="1769" name="Google Shape;1769;p196"/>
          <p:cNvSpPr txBox="1"/>
          <p:nvPr>
            <p:ph type="ctrTitle"/>
          </p:nvPr>
        </p:nvSpPr>
        <p:spPr>
          <a:xfrm>
            <a:off x="374700" y="1096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Choral Count by 2, 3 and 5 </a:t>
            </a:r>
            <a:endParaRPr b="0" sz="2400">
              <a:solidFill>
                <a:srgbClr val="595959"/>
              </a:solidFill>
              <a:latin typeface="Hepta Slab"/>
              <a:ea typeface="Hepta Slab"/>
              <a:cs typeface="Hepta Slab"/>
              <a:sym typeface="Hepta Slab"/>
            </a:endParaRPr>
          </a:p>
        </p:txBody>
      </p:sp>
      <p:sp>
        <p:nvSpPr>
          <p:cNvPr id="1770" name="Google Shape;1770;p19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71" name="Google Shape;1771;p1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72" name="Google Shape;1772;p196"/>
          <p:cNvSpPr/>
          <p:nvPr/>
        </p:nvSpPr>
        <p:spPr>
          <a:xfrm rot="-492765">
            <a:off x="374720" y="1108753"/>
            <a:ext cx="3822550" cy="159641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196"/>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What patterns do you notice?</a:t>
            </a:r>
            <a:endParaRPr b="1" sz="1900">
              <a:latin typeface="Quicksand"/>
              <a:ea typeface="Quicksand"/>
              <a:cs typeface="Quicksand"/>
              <a:sym typeface="Quicksand"/>
            </a:endParaRPr>
          </a:p>
        </p:txBody>
      </p:sp>
      <p:sp>
        <p:nvSpPr>
          <p:cNvPr id="1774" name="Google Shape;1774;p196"/>
          <p:cNvSpPr txBox="1"/>
          <p:nvPr/>
        </p:nvSpPr>
        <p:spPr>
          <a:xfrm>
            <a:off x="2183575" y="2814350"/>
            <a:ext cx="5410500" cy="11082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SzPts val="3000"/>
              <a:buFont typeface="Quicksand"/>
              <a:buChar char="●"/>
            </a:pPr>
            <a:r>
              <a:rPr lang="en" sz="3000">
                <a:latin typeface="Quicksand"/>
                <a:ea typeface="Quicksand"/>
                <a:cs typeface="Quicksand"/>
                <a:sym typeface="Quicksand"/>
              </a:rPr>
              <a:t>Count by 3’s starting at 90. </a:t>
            </a:r>
            <a:endParaRPr sz="3000">
              <a:latin typeface="Quicksand"/>
              <a:ea typeface="Quicksand"/>
              <a:cs typeface="Quicksand"/>
              <a:sym typeface="Quicksand"/>
            </a:endParaRPr>
          </a:p>
          <a:p>
            <a:pPr indent="-419100" lvl="0" marL="457200" rtl="0" algn="l">
              <a:spcBef>
                <a:spcPts val="0"/>
              </a:spcBef>
              <a:spcAft>
                <a:spcPts val="0"/>
              </a:spcAft>
              <a:buSzPts val="3000"/>
              <a:buFont typeface="Quicksand"/>
              <a:buChar char="●"/>
            </a:pPr>
            <a:r>
              <a:rPr lang="en" sz="3000">
                <a:latin typeface="Quicksand"/>
                <a:ea typeface="Quicksand"/>
                <a:cs typeface="Quicksand"/>
                <a:sym typeface="Quicksand"/>
              </a:rPr>
              <a:t>Stop counting at 112. </a:t>
            </a:r>
            <a:endParaRPr sz="3000">
              <a:latin typeface="Quicksand"/>
              <a:ea typeface="Quicksand"/>
              <a:cs typeface="Quicksand"/>
              <a:sym typeface="Quicksand"/>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8" name="Shape 1778"/>
        <p:cNvGrpSpPr/>
        <p:nvPr/>
      </p:nvGrpSpPr>
      <p:grpSpPr>
        <a:xfrm>
          <a:off x="0" y="0"/>
          <a:ext cx="0" cy="0"/>
          <a:chOff x="0" y="0"/>
          <a:chExt cx="0" cy="0"/>
        </a:xfrm>
      </p:grpSpPr>
      <p:sp>
        <p:nvSpPr>
          <p:cNvPr id="1779" name="Google Shape;1779;p197"/>
          <p:cNvSpPr txBox="1"/>
          <p:nvPr>
            <p:ph type="ctrTitle"/>
          </p:nvPr>
        </p:nvSpPr>
        <p:spPr>
          <a:xfrm>
            <a:off x="374700" y="1096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Choral Count by 2, 3 and 5 </a:t>
            </a:r>
            <a:endParaRPr b="0" sz="2400">
              <a:solidFill>
                <a:srgbClr val="595959"/>
              </a:solidFill>
              <a:latin typeface="Hepta Slab"/>
              <a:ea typeface="Hepta Slab"/>
              <a:cs typeface="Hepta Slab"/>
              <a:sym typeface="Hepta Slab"/>
            </a:endParaRPr>
          </a:p>
        </p:txBody>
      </p:sp>
      <p:sp>
        <p:nvSpPr>
          <p:cNvPr id="1780" name="Google Shape;1780;p19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81" name="Google Shape;1781;p1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82" name="Google Shape;1782;p197"/>
          <p:cNvSpPr/>
          <p:nvPr/>
        </p:nvSpPr>
        <p:spPr>
          <a:xfrm rot="-492765">
            <a:off x="374720" y="1108753"/>
            <a:ext cx="3822550" cy="159641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197"/>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What patterns do you notice in </a:t>
            </a:r>
            <a:r>
              <a:rPr b="1" lang="en" sz="1900" u="sng">
                <a:latin typeface="Quicksand"/>
                <a:ea typeface="Quicksand"/>
                <a:cs typeface="Quicksand"/>
                <a:sym typeface="Quicksand"/>
              </a:rPr>
              <a:t>each</a:t>
            </a:r>
            <a:r>
              <a:rPr b="1" lang="en" sz="1900">
                <a:latin typeface="Quicksand"/>
                <a:ea typeface="Quicksand"/>
                <a:cs typeface="Quicksand"/>
                <a:sym typeface="Quicksand"/>
              </a:rPr>
              <a:t> of the recorded counts?</a:t>
            </a:r>
            <a:endParaRPr b="1" sz="1900">
              <a:latin typeface="Quicksand"/>
              <a:ea typeface="Quicksand"/>
              <a:cs typeface="Quicksand"/>
              <a:sym typeface="Quicksand"/>
            </a:endParaRPr>
          </a:p>
        </p:txBody>
      </p:sp>
      <p:sp>
        <p:nvSpPr>
          <p:cNvPr id="1784" name="Google Shape;1784;p197"/>
          <p:cNvSpPr txBox="1"/>
          <p:nvPr/>
        </p:nvSpPr>
        <p:spPr>
          <a:xfrm>
            <a:off x="2183575" y="2814350"/>
            <a:ext cx="5410500" cy="11082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SzPts val="3000"/>
              <a:buFont typeface="Quicksand"/>
              <a:buChar char="●"/>
            </a:pPr>
            <a:r>
              <a:rPr lang="en" sz="3000">
                <a:latin typeface="Quicksand"/>
                <a:ea typeface="Quicksand"/>
                <a:cs typeface="Quicksand"/>
                <a:sym typeface="Quicksand"/>
              </a:rPr>
              <a:t>Count by 5’s starting at 90. </a:t>
            </a:r>
            <a:endParaRPr sz="3000">
              <a:latin typeface="Quicksand"/>
              <a:ea typeface="Quicksand"/>
              <a:cs typeface="Quicksand"/>
              <a:sym typeface="Quicksand"/>
            </a:endParaRPr>
          </a:p>
          <a:p>
            <a:pPr indent="-419100" lvl="0" marL="457200" rtl="0" algn="l">
              <a:spcBef>
                <a:spcPts val="0"/>
              </a:spcBef>
              <a:spcAft>
                <a:spcPts val="0"/>
              </a:spcAft>
              <a:buSzPts val="3000"/>
              <a:buFont typeface="Quicksand"/>
              <a:buChar char="●"/>
            </a:pPr>
            <a:r>
              <a:rPr lang="en" sz="3000">
                <a:latin typeface="Quicksand"/>
                <a:ea typeface="Quicksand"/>
                <a:cs typeface="Quicksand"/>
                <a:sym typeface="Quicksand"/>
              </a:rPr>
              <a:t>Stop counting at 112. </a:t>
            </a:r>
            <a:endParaRPr sz="3000">
              <a:latin typeface="Quicksand"/>
              <a:ea typeface="Quicksand"/>
              <a:cs typeface="Quicksand"/>
              <a:sym typeface="Quicksand"/>
            </a:endParaRPr>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8" name="Shape 1788"/>
        <p:cNvGrpSpPr/>
        <p:nvPr/>
      </p:nvGrpSpPr>
      <p:grpSpPr>
        <a:xfrm>
          <a:off x="0" y="0"/>
          <a:ext cx="0" cy="0"/>
          <a:chOff x="0" y="0"/>
          <a:chExt cx="0" cy="0"/>
        </a:xfrm>
      </p:grpSpPr>
      <p:sp>
        <p:nvSpPr>
          <p:cNvPr id="1789" name="Google Shape;1789;p198"/>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Muffins and Seats</a:t>
            </a:r>
            <a:endParaRPr sz="3200">
              <a:solidFill>
                <a:srgbClr val="595959"/>
              </a:solidFill>
              <a:latin typeface="Hepta Slab"/>
              <a:ea typeface="Hepta Slab"/>
              <a:cs typeface="Hepta Slab"/>
              <a:sym typeface="Hepta Slab"/>
            </a:endParaRPr>
          </a:p>
        </p:txBody>
      </p:sp>
      <p:sp>
        <p:nvSpPr>
          <p:cNvPr id="1790" name="Google Shape;1790;p1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791" name="Google Shape;1791;p198"/>
          <p:cNvSpPr txBox="1"/>
          <p:nvPr/>
        </p:nvSpPr>
        <p:spPr>
          <a:xfrm>
            <a:off x="497375" y="1219925"/>
            <a:ext cx="4124400" cy="9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Two bakers at a bakery made 378 muffins. The muffins are put in boxes of 4.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The first baker says they will need 94 boxes for all the muffins.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The second baker says 95 boxes are needed.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Who do you agree with? Explain or show your reasoning.</a:t>
            </a:r>
            <a:endParaRPr sz="1600">
              <a:latin typeface="Quicksand"/>
              <a:ea typeface="Quicksand"/>
              <a:cs typeface="Quicksand"/>
              <a:sym typeface="Quicksand"/>
            </a:endParaRPr>
          </a:p>
        </p:txBody>
      </p:sp>
      <p:pic>
        <p:nvPicPr>
          <p:cNvPr id="1792" name="Google Shape;1792;p198"/>
          <p:cNvPicPr preferRelativeResize="0"/>
          <p:nvPr/>
        </p:nvPicPr>
        <p:blipFill>
          <a:blip r:embed="rId3">
            <a:alphaModFix/>
          </a:blip>
          <a:stretch>
            <a:fillRect/>
          </a:stretch>
        </p:blipFill>
        <p:spPr>
          <a:xfrm>
            <a:off x="1972050" y="3896750"/>
            <a:ext cx="781675" cy="749125"/>
          </a:xfrm>
          <a:prstGeom prst="rect">
            <a:avLst/>
          </a:prstGeom>
          <a:noFill/>
          <a:ln>
            <a:noFill/>
          </a:ln>
        </p:spPr>
      </p:pic>
      <p:sp>
        <p:nvSpPr>
          <p:cNvPr id="1793" name="Google Shape;1793;p198"/>
          <p:cNvSpPr txBox="1"/>
          <p:nvPr/>
        </p:nvSpPr>
        <p:spPr>
          <a:xfrm>
            <a:off x="4718900" y="1219925"/>
            <a:ext cx="40395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2. An auditorium seats 258 people. The seats are arranged in rows of 9, but there is one short row with fewer than 9 seats.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How many rows of 9 seats are there? How many seats are in the shorter row?</a:t>
            </a:r>
            <a:endParaRPr sz="1600">
              <a:latin typeface="Quicksand"/>
              <a:ea typeface="Quicksand"/>
              <a:cs typeface="Quicksand"/>
              <a:sym typeface="Quicksand"/>
            </a:endParaRPr>
          </a:p>
        </p:txBody>
      </p:sp>
      <p:pic>
        <p:nvPicPr>
          <p:cNvPr id="1794" name="Google Shape;1794;p198"/>
          <p:cNvPicPr preferRelativeResize="0"/>
          <p:nvPr/>
        </p:nvPicPr>
        <p:blipFill>
          <a:blip r:embed="rId4">
            <a:alphaModFix/>
          </a:blip>
          <a:stretch>
            <a:fillRect/>
          </a:stretch>
        </p:blipFill>
        <p:spPr>
          <a:xfrm flipH="1">
            <a:off x="5781150" y="3239800"/>
            <a:ext cx="1776400" cy="1117300"/>
          </a:xfrm>
          <a:prstGeom prst="rect">
            <a:avLst/>
          </a:prstGeom>
          <a:noFill/>
          <a:ln>
            <a:noFill/>
          </a:ln>
        </p:spPr>
      </p:pic>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8" name="Shape 1798"/>
        <p:cNvGrpSpPr/>
        <p:nvPr/>
      </p:nvGrpSpPr>
      <p:grpSpPr>
        <a:xfrm>
          <a:off x="0" y="0"/>
          <a:ext cx="0" cy="0"/>
          <a:chOff x="0" y="0"/>
          <a:chExt cx="0" cy="0"/>
        </a:xfrm>
      </p:grpSpPr>
      <p:sp>
        <p:nvSpPr>
          <p:cNvPr id="1799" name="Google Shape;1799;p199"/>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Save for a Garden</a:t>
            </a:r>
            <a:endParaRPr sz="3200">
              <a:solidFill>
                <a:srgbClr val="595959"/>
              </a:solidFill>
              <a:latin typeface="Hepta Slab"/>
              <a:ea typeface="Hepta Slab"/>
              <a:cs typeface="Hepta Slab"/>
              <a:sym typeface="Hepta Slab"/>
            </a:endParaRPr>
          </a:p>
        </p:txBody>
      </p:sp>
      <p:sp>
        <p:nvSpPr>
          <p:cNvPr id="1800" name="Google Shape;1800;p1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01" name="Google Shape;1801;p199"/>
          <p:cNvSpPr txBox="1"/>
          <p:nvPr/>
        </p:nvSpPr>
        <p:spPr>
          <a:xfrm>
            <a:off x="497375" y="1219925"/>
            <a:ext cx="4124400" cy="9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A school needs $1,270 to build a garden. After saving the same amount each month for 8 months, the school is still short by $6.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How much did they save each month? Explain or show your reasoning.</a:t>
            </a:r>
            <a:endParaRPr sz="1600">
              <a:latin typeface="Quicksand"/>
              <a:ea typeface="Quicksand"/>
              <a:cs typeface="Quicksand"/>
              <a:sym typeface="Quicksand"/>
            </a:endParaRPr>
          </a:p>
        </p:txBody>
      </p:sp>
      <p:sp>
        <p:nvSpPr>
          <p:cNvPr id="1802" name="Google Shape;1802;p199"/>
          <p:cNvSpPr txBox="1"/>
          <p:nvPr/>
        </p:nvSpPr>
        <p:spPr>
          <a:xfrm>
            <a:off x="4561225" y="1219925"/>
            <a:ext cx="4051500" cy="315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2. Choose one of the following division expressions.</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a. Write a situation to represent the expression.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b. Find the quotient. Show your reasoning.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c. What does the quotient represent in your situation?</a:t>
            </a:r>
            <a:endParaRPr sz="1600">
              <a:latin typeface="Quicksand"/>
              <a:ea typeface="Quicksand"/>
              <a:cs typeface="Quicksand"/>
              <a:sym typeface="Quicksand"/>
            </a:endParaRPr>
          </a:p>
        </p:txBody>
      </p:sp>
      <p:pic>
        <p:nvPicPr>
          <p:cNvPr id="1803" name="Google Shape;1803;p199"/>
          <p:cNvPicPr preferRelativeResize="0"/>
          <p:nvPr/>
        </p:nvPicPr>
        <p:blipFill>
          <a:blip r:embed="rId3">
            <a:alphaModFix/>
          </a:blip>
          <a:stretch>
            <a:fillRect/>
          </a:stretch>
        </p:blipFill>
        <p:spPr>
          <a:xfrm>
            <a:off x="1450400" y="3239800"/>
            <a:ext cx="1743075" cy="1323975"/>
          </a:xfrm>
          <a:prstGeom prst="rect">
            <a:avLst/>
          </a:prstGeom>
          <a:noFill/>
          <a:ln>
            <a:noFill/>
          </a:ln>
        </p:spPr>
      </p:pic>
      <p:pic>
        <p:nvPicPr>
          <p:cNvPr id="1804" name="Google Shape;1804;p199"/>
          <p:cNvPicPr preferRelativeResize="0"/>
          <p:nvPr/>
        </p:nvPicPr>
        <p:blipFill>
          <a:blip r:embed="rId4">
            <a:alphaModFix/>
          </a:blip>
          <a:stretch>
            <a:fillRect/>
          </a:stretch>
        </p:blipFill>
        <p:spPr>
          <a:xfrm>
            <a:off x="5041150" y="1903500"/>
            <a:ext cx="899075" cy="462025"/>
          </a:xfrm>
          <a:prstGeom prst="rect">
            <a:avLst/>
          </a:prstGeom>
          <a:noFill/>
          <a:ln>
            <a:noFill/>
          </a:ln>
        </p:spPr>
      </p:pic>
      <p:pic>
        <p:nvPicPr>
          <p:cNvPr id="1805" name="Google Shape;1805;p199"/>
          <p:cNvPicPr preferRelativeResize="0"/>
          <p:nvPr/>
        </p:nvPicPr>
        <p:blipFill>
          <a:blip r:embed="rId5">
            <a:alphaModFix/>
          </a:blip>
          <a:stretch>
            <a:fillRect/>
          </a:stretch>
        </p:blipFill>
        <p:spPr>
          <a:xfrm>
            <a:off x="6509000" y="1903500"/>
            <a:ext cx="719905" cy="462025"/>
          </a:xfrm>
          <a:prstGeom prst="rect">
            <a:avLst/>
          </a:prstGeom>
          <a:noFill/>
          <a:ln>
            <a:noFill/>
          </a:ln>
        </p:spPr>
      </p:pic>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9" name="Shape 1809"/>
        <p:cNvGrpSpPr/>
        <p:nvPr/>
      </p:nvGrpSpPr>
      <p:grpSpPr>
        <a:xfrm>
          <a:off x="0" y="0"/>
          <a:ext cx="0" cy="0"/>
          <a:chOff x="0" y="0"/>
          <a:chExt cx="0" cy="0"/>
        </a:xfrm>
      </p:grpSpPr>
      <p:sp>
        <p:nvSpPr>
          <p:cNvPr id="1810" name="Google Shape;1810;p20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811" name="Google Shape;1811;p200"/>
          <p:cNvPicPr preferRelativeResize="0"/>
          <p:nvPr/>
        </p:nvPicPr>
        <p:blipFill rotWithShape="1">
          <a:blip r:embed="rId3">
            <a:alphaModFix/>
          </a:blip>
          <a:srcRect b="0" l="21370" r="22481" t="0"/>
          <a:stretch/>
        </p:blipFill>
        <p:spPr>
          <a:xfrm rot="1108655">
            <a:off x="7007548" y="1862100"/>
            <a:ext cx="1267097" cy="1419300"/>
          </a:xfrm>
          <a:prstGeom prst="rect">
            <a:avLst/>
          </a:prstGeom>
          <a:noFill/>
          <a:ln>
            <a:noFill/>
          </a:ln>
        </p:spPr>
      </p:pic>
      <p:sp>
        <p:nvSpPr>
          <p:cNvPr id="1812" name="Google Shape;1812;p200"/>
          <p:cNvSpPr txBox="1"/>
          <p:nvPr/>
        </p:nvSpPr>
        <p:spPr>
          <a:xfrm>
            <a:off x="582275" y="521625"/>
            <a:ext cx="7361100" cy="357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700">
                <a:latin typeface="Caveat Brush"/>
                <a:ea typeface="Caveat Brush"/>
                <a:cs typeface="Caveat Brush"/>
                <a:sym typeface="Caveat Brush"/>
              </a:rPr>
              <a:t>Today we solved problems that involved division. What strategies did you find yourself using to divide numbers? </a:t>
            </a:r>
            <a:endParaRPr sz="2700">
              <a:latin typeface="Caveat Brush"/>
              <a:ea typeface="Caveat Brush"/>
              <a:cs typeface="Caveat Brush"/>
              <a:sym typeface="Caveat Brush"/>
            </a:endParaRPr>
          </a:p>
          <a:p>
            <a:pPr indent="0" lvl="0" marL="0" rtl="0" algn="l">
              <a:spcBef>
                <a:spcPts val="0"/>
              </a:spcBef>
              <a:spcAft>
                <a:spcPts val="0"/>
              </a:spcAft>
              <a:buNone/>
            </a:pPr>
            <a:r>
              <a:t/>
            </a:r>
            <a:endParaRPr sz="2000">
              <a:latin typeface="Caveat Brush"/>
              <a:ea typeface="Caveat Brush"/>
              <a:cs typeface="Caveat Brush"/>
              <a:sym typeface="Caveat Brush"/>
            </a:endParaRPr>
          </a:p>
          <a:p>
            <a:pPr indent="0" lvl="0" marL="0" rtl="0" algn="l">
              <a:spcBef>
                <a:spcPts val="0"/>
              </a:spcBef>
              <a:spcAft>
                <a:spcPts val="0"/>
              </a:spcAft>
              <a:buNone/>
            </a:pPr>
            <a:r>
              <a:t/>
            </a:r>
            <a:endParaRPr sz="2000">
              <a:latin typeface="Caveat Brush"/>
              <a:ea typeface="Caveat Brush"/>
              <a:cs typeface="Caveat Brush"/>
              <a:sym typeface="Caveat Brush"/>
            </a:endParaRPr>
          </a:p>
          <a:p>
            <a:pPr indent="0" lvl="0" marL="0" rtl="0" algn="l">
              <a:spcBef>
                <a:spcPts val="0"/>
              </a:spcBef>
              <a:spcAft>
                <a:spcPts val="0"/>
              </a:spcAft>
              <a:buNone/>
            </a:pPr>
            <a:r>
              <a:rPr lang="en" sz="2100">
                <a:latin typeface="Caveat Brush"/>
                <a:ea typeface="Caveat Brush"/>
                <a:cs typeface="Caveat Brush"/>
                <a:sym typeface="Caveat Brush"/>
              </a:rPr>
              <a:t>Did you: </a:t>
            </a:r>
            <a:endParaRPr sz="2100">
              <a:latin typeface="Caveat Brush"/>
              <a:ea typeface="Caveat Brush"/>
              <a:cs typeface="Caveat Brush"/>
              <a:sym typeface="Caveat Brush"/>
            </a:endParaRPr>
          </a:p>
          <a:p>
            <a:pPr indent="-361950" lvl="0" marL="457200" rtl="0" algn="l">
              <a:spcBef>
                <a:spcPts val="0"/>
              </a:spcBef>
              <a:spcAft>
                <a:spcPts val="0"/>
              </a:spcAft>
              <a:buSzPts val="2100"/>
              <a:buFont typeface="Caveat Brush"/>
              <a:buChar char="●"/>
            </a:pPr>
            <a:r>
              <a:rPr lang="en" sz="2100">
                <a:latin typeface="Caveat Brush"/>
                <a:ea typeface="Caveat Brush"/>
                <a:cs typeface="Caveat Brush"/>
                <a:sym typeface="Caveat Brush"/>
              </a:rPr>
              <a:t>use partial products? </a:t>
            </a:r>
            <a:endParaRPr sz="2100">
              <a:latin typeface="Caveat Brush"/>
              <a:ea typeface="Caveat Brush"/>
              <a:cs typeface="Caveat Brush"/>
              <a:sym typeface="Caveat Brush"/>
            </a:endParaRPr>
          </a:p>
          <a:p>
            <a:pPr indent="-361950" lvl="0" marL="457200" rtl="0" algn="l">
              <a:spcBef>
                <a:spcPts val="0"/>
              </a:spcBef>
              <a:spcAft>
                <a:spcPts val="0"/>
              </a:spcAft>
              <a:buSzPts val="2100"/>
              <a:buFont typeface="Caveat Brush"/>
              <a:buChar char="●"/>
            </a:pPr>
            <a:r>
              <a:rPr lang="en" sz="2100">
                <a:latin typeface="Caveat Brush"/>
                <a:ea typeface="Caveat Brush"/>
                <a:cs typeface="Caveat Brush"/>
                <a:sym typeface="Caveat Brush"/>
              </a:rPr>
              <a:t>use partial quotients? </a:t>
            </a:r>
            <a:endParaRPr sz="2100">
              <a:latin typeface="Caveat Brush"/>
              <a:ea typeface="Caveat Brush"/>
              <a:cs typeface="Caveat Brush"/>
              <a:sym typeface="Caveat Brush"/>
            </a:endParaRPr>
          </a:p>
          <a:p>
            <a:pPr indent="-361950" lvl="0" marL="457200" rtl="0" algn="l">
              <a:spcBef>
                <a:spcPts val="0"/>
              </a:spcBef>
              <a:spcAft>
                <a:spcPts val="0"/>
              </a:spcAft>
              <a:buSzPts val="2100"/>
              <a:buFont typeface="Caveat Brush"/>
              <a:buChar char="●"/>
            </a:pPr>
            <a:r>
              <a:rPr lang="en" sz="2100">
                <a:latin typeface="Caveat Brush"/>
                <a:ea typeface="Caveat Brush"/>
                <a:cs typeface="Caveat Brush"/>
                <a:sym typeface="Caveat Brush"/>
              </a:rPr>
              <a:t>draw diagrams? </a:t>
            </a:r>
            <a:endParaRPr sz="2100">
              <a:latin typeface="Caveat Brush"/>
              <a:ea typeface="Caveat Brush"/>
              <a:cs typeface="Caveat Brush"/>
              <a:sym typeface="Caveat Brush"/>
            </a:endParaRPr>
          </a:p>
          <a:p>
            <a:pPr indent="-361950" lvl="0" marL="457200" rtl="0" algn="l">
              <a:spcBef>
                <a:spcPts val="0"/>
              </a:spcBef>
              <a:spcAft>
                <a:spcPts val="0"/>
              </a:spcAft>
              <a:buSzPts val="2100"/>
              <a:buFont typeface="Caveat Brush"/>
              <a:buChar char="●"/>
            </a:pPr>
            <a:r>
              <a:rPr lang="en" sz="2100">
                <a:latin typeface="Caveat Brush"/>
                <a:ea typeface="Caveat Brush"/>
                <a:cs typeface="Caveat Brush"/>
                <a:sym typeface="Caveat Brush"/>
              </a:rPr>
              <a:t>divide by place value (thousands, hundreds, tens, and ones)? </a:t>
            </a:r>
            <a:endParaRPr sz="2100">
              <a:latin typeface="Caveat Brush"/>
              <a:ea typeface="Caveat Brush"/>
              <a:cs typeface="Caveat Brush"/>
              <a:sym typeface="Caveat Brush"/>
            </a:endParaRPr>
          </a:p>
          <a:p>
            <a:pPr indent="-361950" lvl="0" marL="457200" rtl="0" algn="l">
              <a:spcBef>
                <a:spcPts val="0"/>
              </a:spcBef>
              <a:spcAft>
                <a:spcPts val="0"/>
              </a:spcAft>
              <a:buSzPts val="2100"/>
              <a:buFont typeface="Caveat Brush"/>
              <a:buChar char="●"/>
            </a:pPr>
            <a:r>
              <a:rPr lang="en" sz="2100">
                <a:latin typeface="Caveat Brush"/>
                <a:ea typeface="Caveat Brush"/>
                <a:cs typeface="Caveat Brush"/>
                <a:sym typeface="Caveat Brush"/>
              </a:rPr>
              <a:t>write a series of equations? estimate first?</a:t>
            </a:r>
            <a:endParaRPr sz="2100">
              <a:latin typeface="Caveat Brush"/>
              <a:ea typeface="Caveat Brush"/>
              <a:cs typeface="Caveat Brush"/>
              <a:sym typeface="Caveat Brush"/>
            </a:endParaRPr>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6" name="Shape 1816"/>
        <p:cNvGrpSpPr/>
        <p:nvPr/>
      </p:nvGrpSpPr>
      <p:grpSpPr>
        <a:xfrm>
          <a:off x="0" y="0"/>
          <a:ext cx="0" cy="0"/>
          <a:chOff x="0" y="0"/>
          <a:chExt cx="0" cy="0"/>
        </a:xfrm>
      </p:grpSpPr>
      <p:sp>
        <p:nvSpPr>
          <p:cNvPr id="1817" name="Google Shape;1817;p201"/>
          <p:cNvSpPr txBox="1"/>
          <p:nvPr/>
        </p:nvSpPr>
        <p:spPr>
          <a:xfrm>
            <a:off x="1368600" y="3321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818" name="Google Shape;1818;p20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201"/>
          <p:cNvSpPr txBox="1"/>
          <p:nvPr/>
        </p:nvSpPr>
        <p:spPr>
          <a:xfrm>
            <a:off x="459300" y="947175"/>
            <a:ext cx="8225400" cy="73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In this section, we solved different problems that involve dividing whole numbers. </a:t>
            </a:r>
            <a:endParaRPr sz="2000">
              <a:latin typeface="Quicksand"/>
              <a:ea typeface="Quicksand"/>
              <a:cs typeface="Quicksand"/>
              <a:sym typeface="Quicksand"/>
            </a:endParaRPr>
          </a:p>
          <a:p>
            <a:pPr indent="0" lvl="0" marL="0" rtl="0" algn="l">
              <a:spcBef>
                <a:spcPts val="1000"/>
              </a:spcBef>
              <a:spcAft>
                <a:spcPts val="0"/>
              </a:spcAft>
              <a:buNone/>
            </a:pPr>
            <a:r>
              <a:rPr lang="en" sz="2000">
                <a:latin typeface="Quicksand"/>
                <a:ea typeface="Quicksand"/>
                <a:cs typeface="Quicksand"/>
                <a:sym typeface="Quicksand"/>
              </a:rPr>
              <a:t>We are reminded of two ways of thinking about division. For example, suppose 274 ÷ 8 represents a situation where 274 markers are put into equal groups. </a:t>
            </a:r>
            <a:endParaRPr sz="2000">
              <a:latin typeface="Quicksand"/>
              <a:ea typeface="Quicksand"/>
              <a:cs typeface="Quicksand"/>
              <a:sym typeface="Quicksand"/>
            </a:endParaRPr>
          </a:p>
          <a:p>
            <a:pPr indent="0" lvl="0" marL="0" rtl="0" algn="l">
              <a:spcBef>
                <a:spcPts val="1000"/>
              </a:spcBef>
              <a:spcAft>
                <a:spcPts val="0"/>
              </a:spcAft>
              <a:buNone/>
            </a:pPr>
            <a:r>
              <a:rPr lang="en" sz="2000">
                <a:latin typeface="Quicksand"/>
                <a:ea typeface="Quicksand"/>
                <a:cs typeface="Quicksand"/>
                <a:sym typeface="Quicksand"/>
              </a:rPr>
              <a:t>The value of </a:t>
            </a:r>
            <a:r>
              <a:rPr lang="en" sz="2000">
                <a:solidFill>
                  <a:schemeClr val="dk1"/>
                </a:solidFill>
                <a:latin typeface="Quicksand"/>
                <a:ea typeface="Quicksand"/>
                <a:cs typeface="Quicksand"/>
                <a:sym typeface="Quicksand"/>
              </a:rPr>
              <a:t>274 ÷ 8 </a:t>
            </a:r>
            <a:r>
              <a:rPr lang="en" sz="2000">
                <a:latin typeface="Quicksand"/>
                <a:ea typeface="Quicksand"/>
                <a:cs typeface="Quicksand"/>
                <a:sym typeface="Quicksand"/>
              </a:rPr>
              <a:t>can tell us: </a:t>
            </a:r>
            <a:endParaRPr sz="2000">
              <a:latin typeface="Quicksand"/>
              <a:ea typeface="Quicksand"/>
              <a:cs typeface="Quicksand"/>
              <a:sym typeface="Quicksand"/>
            </a:endParaRPr>
          </a:p>
          <a:p>
            <a:pPr indent="-355600" lvl="0" marL="457200" rtl="0" algn="l">
              <a:spcBef>
                <a:spcPts val="1000"/>
              </a:spcBef>
              <a:spcAft>
                <a:spcPts val="0"/>
              </a:spcAft>
              <a:buSzPts val="2000"/>
              <a:buFont typeface="Quicksand"/>
              <a:buChar char="●"/>
            </a:pPr>
            <a:r>
              <a:rPr lang="en" sz="2000">
                <a:latin typeface="Quicksand"/>
                <a:ea typeface="Quicksand"/>
                <a:cs typeface="Quicksand"/>
                <a:sym typeface="Quicksand"/>
              </a:rPr>
              <a:t>how many markers are in each group if there were 8 groups, or </a:t>
            </a:r>
            <a:endParaRPr sz="2000">
              <a:latin typeface="Quicksand"/>
              <a:ea typeface="Quicksand"/>
              <a:cs typeface="Quicksand"/>
              <a:sym typeface="Quicksand"/>
            </a:endParaRPr>
          </a:p>
          <a:p>
            <a:pPr indent="-355600" lvl="0" marL="457200" rtl="0" algn="l">
              <a:spcBef>
                <a:spcPts val="1000"/>
              </a:spcBef>
              <a:spcAft>
                <a:spcPts val="1000"/>
              </a:spcAft>
              <a:buSzPts val="2000"/>
              <a:buFont typeface="Quicksand"/>
              <a:buChar char="●"/>
            </a:pPr>
            <a:r>
              <a:rPr lang="en" sz="2000">
                <a:latin typeface="Quicksand"/>
                <a:ea typeface="Quicksand"/>
                <a:cs typeface="Quicksand"/>
                <a:sym typeface="Quicksand"/>
              </a:rPr>
              <a:t>how many groups can be made if there were 8 markers in each group.</a:t>
            </a:r>
            <a:endParaRPr sz="2000">
              <a:latin typeface="Quicksand"/>
              <a:ea typeface="Quicksand"/>
              <a:cs typeface="Quicksand"/>
              <a:sym typeface="Quicksand"/>
            </a:endParaRPr>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3" name="Shape 1823"/>
        <p:cNvGrpSpPr/>
        <p:nvPr/>
      </p:nvGrpSpPr>
      <p:grpSpPr>
        <a:xfrm>
          <a:off x="0" y="0"/>
          <a:ext cx="0" cy="0"/>
          <a:chOff x="0" y="0"/>
          <a:chExt cx="0" cy="0"/>
        </a:xfrm>
      </p:grpSpPr>
      <p:sp>
        <p:nvSpPr>
          <p:cNvPr id="1824" name="Google Shape;1824;p202"/>
          <p:cNvSpPr txBox="1"/>
          <p:nvPr/>
        </p:nvSpPr>
        <p:spPr>
          <a:xfrm>
            <a:off x="1368600" y="3321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825" name="Google Shape;1825;p20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202"/>
          <p:cNvSpPr txBox="1"/>
          <p:nvPr/>
        </p:nvSpPr>
        <p:spPr>
          <a:xfrm>
            <a:off x="459300" y="947175"/>
            <a:ext cx="8225400" cy="736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600">
                <a:latin typeface="Quicksand"/>
                <a:ea typeface="Quicksand"/>
                <a:cs typeface="Quicksand"/>
                <a:sym typeface="Quicksand"/>
              </a:rPr>
              <a:t>There are many ways to find the value of a quotient. For </a:t>
            </a:r>
            <a:r>
              <a:rPr lang="en" sz="1600">
                <a:solidFill>
                  <a:schemeClr val="dk1"/>
                </a:solidFill>
                <a:latin typeface="Quicksand"/>
                <a:ea typeface="Quicksand"/>
                <a:cs typeface="Quicksand"/>
                <a:sym typeface="Quicksand"/>
              </a:rPr>
              <a:t>274 ÷ 8</a:t>
            </a:r>
            <a:r>
              <a:rPr lang="en" sz="1600">
                <a:latin typeface="Quicksand"/>
                <a:ea typeface="Quicksand"/>
                <a:cs typeface="Quicksand"/>
                <a:sym typeface="Quicksand"/>
              </a:rPr>
              <a:t>:</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We can think about whether one number is a multiple or factor of another number. For example, “Is 274 a multiple of 8?” or “Is 8 a factor of 274?”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We can divide by place value and think about putting 2 hundred, 7 tens, and 4 ones into 8 equal groups. </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We can also use a partial-quotients algorithm, in which we divide a number in parts. For example, to find </a:t>
            </a:r>
            <a:r>
              <a:rPr lang="en" sz="1600">
                <a:solidFill>
                  <a:schemeClr val="dk1"/>
                </a:solidFill>
                <a:latin typeface="Quicksand"/>
                <a:ea typeface="Quicksand"/>
                <a:cs typeface="Quicksand"/>
                <a:sym typeface="Quicksand"/>
              </a:rPr>
              <a:t>274 ÷ 8</a:t>
            </a:r>
            <a:r>
              <a:rPr lang="en" sz="1600">
                <a:latin typeface="Quicksand"/>
                <a:ea typeface="Quicksand"/>
                <a:cs typeface="Quicksand"/>
                <a:sym typeface="Quicksand"/>
              </a:rPr>
              <a:t>, we can first find </a:t>
            </a:r>
            <a:r>
              <a:rPr lang="en" sz="1600">
                <a:solidFill>
                  <a:schemeClr val="dk1"/>
                </a:solidFill>
                <a:latin typeface="Quicksand"/>
                <a:ea typeface="Quicksand"/>
                <a:cs typeface="Quicksand"/>
                <a:sym typeface="Quicksand"/>
              </a:rPr>
              <a:t>160</a:t>
            </a:r>
            <a:r>
              <a:rPr lang="en" sz="1600">
                <a:solidFill>
                  <a:schemeClr val="dk1"/>
                </a:solidFill>
                <a:latin typeface="Quicksand"/>
                <a:ea typeface="Quicksand"/>
                <a:cs typeface="Quicksand"/>
                <a:sym typeface="Quicksand"/>
              </a:rPr>
              <a:t> ÷ 8</a:t>
            </a:r>
            <a:r>
              <a:rPr lang="en" sz="1600">
                <a:latin typeface="Quicksand"/>
                <a:ea typeface="Quicksand"/>
                <a:cs typeface="Quicksand"/>
                <a:sym typeface="Quicksand"/>
              </a:rPr>
              <a:t> (which is 20), and then </a:t>
            </a:r>
            <a:r>
              <a:rPr lang="en" sz="1600">
                <a:solidFill>
                  <a:schemeClr val="dk1"/>
                </a:solidFill>
                <a:latin typeface="Quicksand"/>
                <a:ea typeface="Quicksand"/>
                <a:cs typeface="Quicksand"/>
                <a:sym typeface="Quicksand"/>
              </a:rPr>
              <a:t>80</a:t>
            </a:r>
            <a:r>
              <a:rPr lang="en" sz="1600">
                <a:solidFill>
                  <a:schemeClr val="dk1"/>
                </a:solidFill>
                <a:latin typeface="Quicksand"/>
                <a:ea typeface="Quicksand"/>
                <a:cs typeface="Quicksand"/>
                <a:sym typeface="Quicksand"/>
              </a:rPr>
              <a:t> ÷ 8</a:t>
            </a:r>
            <a:r>
              <a:rPr lang="en" sz="1600">
                <a:latin typeface="Quicksand"/>
                <a:ea typeface="Quicksand"/>
                <a:cs typeface="Quicksand"/>
                <a:sym typeface="Quicksand"/>
              </a:rPr>
              <a:t> (which is 10), and then </a:t>
            </a:r>
            <a:r>
              <a:rPr lang="en" sz="1600">
                <a:solidFill>
                  <a:schemeClr val="dk1"/>
                </a:solidFill>
                <a:latin typeface="Quicksand"/>
                <a:ea typeface="Quicksand"/>
                <a:cs typeface="Quicksand"/>
                <a:sym typeface="Quicksand"/>
              </a:rPr>
              <a:t>32</a:t>
            </a:r>
            <a:r>
              <a:rPr lang="en" sz="1600">
                <a:solidFill>
                  <a:schemeClr val="dk1"/>
                </a:solidFill>
                <a:latin typeface="Quicksand"/>
                <a:ea typeface="Quicksand"/>
                <a:cs typeface="Quicksand"/>
                <a:sym typeface="Quicksand"/>
              </a:rPr>
              <a:t> ÷ 8</a:t>
            </a:r>
            <a:r>
              <a:rPr lang="en" sz="1600">
                <a:latin typeface="Quicksand"/>
                <a:ea typeface="Quicksand"/>
                <a:cs typeface="Quicksand"/>
                <a:sym typeface="Quicksand"/>
              </a:rPr>
              <a:t> (which is 4). Here’s one way to record it: </a:t>
            </a:r>
            <a:endParaRPr sz="1600">
              <a:latin typeface="Quicksand"/>
              <a:ea typeface="Quicksand"/>
              <a:cs typeface="Quicksand"/>
              <a:sym typeface="Quicksand"/>
            </a:endParaRPr>
          </a:p>
        </p:txBody>
      </p:sp>
      <p:pic>
        <p:nvPicPr>
          <p:cNvPr id="1827" name="Google Shape;1827;p202"/>
          <p:cNvPicPr preferRelativeResize="0"/>
          <p:nvPr/>
        </p:nvPicPr>
        <p:blipFill>
          <a:blip r:embed="rId3">
            <a:alphaModFix/>
          </a:blip>
          <a:stretch>
            <a:fillRect/>
          </a:stretch>
        </p:blipFill>
        <p:spPr>
          <a:xfrm>
            <a:off x="3718900" y="3429949"/>
            <a:ext cx="393475" cy="1200600"/>
          </a:xfrm>
          <a:prstGeom prst="rect">
            <a:avLst/>
          </a:prstGeom>
          <a:noFill/>
          <a:ln>
            <a:noFill/>
          </a:ln>
        </p:spPr>
      </p:pic>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1" name="Shape 1831"/>
        <p:cNvGrpSpPr/>
        <p:nvPr/>
      </p:nvGrpSpPr>
      <p:grpSpPr>
        <a:xfrm>
          <a:off x="0" y="0"/>
          <a:ext cx="0" cy="0"/>
          <a:chOff x="0" y="0"/>
          <a:chExt cx="0" cy="0"/>
        </a:xfrm>
      </p:grpSpPr>
      <p:sp>
        <p:nvSpPr>
          <p:cNvPr id="1832" name="Google Shape;1832;p203"/>
          <p:cNvSpPr txBox="1"/>
          <p:nvPr/>
        </p:nvSpPr>
        <p:spPr>
          <a:xfrm>
            <a:off x="1368600" y="3321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833" name="Google Shape;1833;p203"/>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203"/>
          <p:cNvSpPr txBox="1"/>
          <p:nvPr/>
        </p:nvSpPr>
        <p:spPr>
          <a:xfrm>
            <a:off x="606550" y="1614350"/>
            <a:ext cx="81147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Sometimes the division results in a leftover that can’t be put into equal groups or is not enough to make a new group. </a:t>
            </a:r>
            <a:endParaRPr sz="1900">
              <a:latin typeface="Quicksand"/>
              <a:ea typeface="Quicksand"/>
              <a:cs typeface="Quicksand"/>
              <a:sym typeface="Quicksand"/>
            </a:endParaRPr>
          </a:p>
          <a:p>
            <a:pPr indent="0" lvl="0" marL="0" rtl="0" algn="l">
              <a:spcBef>
                <a:spcPts val="1000"/>
              </a:spcBef>
              <a:spcAft>
                <a:spcPts val="0"/>
              </a:spcAft>
              <a:buNone/>
            </a:pPr>
            <a:r>
              <a:t/>
            </a:r>
            <a:endParaRPr sz="1900">
              <a:latin typeface="Quicksand"/>
              <a:ea typeface="Quicksand"/>
              <a:cs typeface="Quicksand"/>
              <a:sym typeface="Quicksand"/>
            </a:endParaRPr>
          </a:p>
          <a:p>
            <a:pPr indent="0" lvl="0" marL="0" rtl="0" algn="l">
              <a:spcBef>
                <a:spcPts val="1000"/>
              </a:spcBef>
              <a:spcAft>
                <a:spcPts val="0"/>
              </a:spcAft>
              <a:buNone/>
            </a:pPr>
            <a:r>
              <a:rPr lang="en" sz="1900">
                <a:latin typeface="Quicksand"/>
                <a:ea typeface="Quicksand"/>
                <a:cs typeface="Quicksand"/>
                <a:sym typeface="Quicksand"/>
              </a:rPr>
              <a:t>We call the leftover a </a:t>
            </a:r>
            <a:r>
              <a:rPr b="1" lang="en" sz="1900" u="sng">
                <a:latin typeface="Quicksand"/>
                <a:ea typeface="Quicksand"/>
                <a:cs typeface="Quicksand"/>
                <a:sym typeface="Quicksand"/>
              </a:rPr>
              <a:t>remainder</a:t>
            </a:r>
            <a:r>
              <a:rPr lang="en" sz="1900">
                <a:latin typeface="Quicksand"/>
                <a:ea typeface="Quicksand"/>
                <a:cs typeface="Quicksand"/>
                <a:sym typeface="Quicksand"/>
              </a:rPr>
              <a:t>. </a:t>
            </a:r>
            <a:endParaRPr sz="1900">
              <a:latin typeface="Quicksand"/>
              <a:ea typeface="Quicksand"/>
              <a:cs typeface="Quicksand"/>
              <a:sym typeface="Quicksand"/>
            </a:endParaRPr>
          </a:p>
          <a:p>
            <a:pPr indent="-349250" lvl="0" marL="457200" rtl="0" algn="l">
              <a:spcBef>
                <a:spcPts val="1000"/>
              </a:spcBef>
              <a:spcAft>
                <a:spcPts val="0"/>
              </a:spcAft>
              <a:buSzPts val="1900"/>
              <a:buFont typeface="Quicksand"/>
              <a:buChar char="●"/>
            </a:pPr>
            <a:r>
              <a:rPr lang="en" sz="1900">
                <a:latin typeface="Quicksand"/>
                <a:ea typeface="Quicksand"/>
                <a:cs typeface="Quicksand"/>
                <a:sym typeface="Quicksand"/>
              </a:rPr>
              <a:t>Dividing 274 by 8 gives 34 and a remainder of 2.</a:t>
            </a:r>
            <a:endParaRPr sz="1900">
              <a:latin typeface="Quicksand"/>
              <a:ea typeface="Quicksand"/>
              <a:cs typeface="Quicksand"/>
              <a:sym typeface="Quicksand"/>
            </a:endParaRPr>
          </a:p>
        </p:txBody>
      </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838" name="Shape 1838"/>
        <p:cNvGrpSpPr/>
        <p:nvPr/>
      </p:nvGrpSpPr>
      <p:grpSpPr>
        <a:xfrm>
          <a:off x="0" y="0"/>
          <a:ext cx="0" cy="0"/>
          <a:chOff x="0" y="0"/>
          <a:chExt cx="0" cy="0"/>
        </a:xfrm>
      </p:grpSpPr>
      <p:sp>
        <p:nvSpPr>
          <p:cNvPr id="1839" name="Google Shape;1839;p204"/>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Different Ways to Solve Problems</a:t>
            </a:r>
            <a:endParaRPr sz="3500">
              <a:latin typeface="Hepta Slab"/>
              <a:ea typeface="Hepta Slab"/>
              <a:cs typeface="Hepta Slab"/>
              <a:sym typeface="Hepta Slab"/>
            </a:endParaRPr>
          </a:p>
        </p:txBody>
      </p:sp>
      <p:sp>
        <p:nvSpPr>
          <p:cNvPr id="1840" name="Google Shape;1840;p204"/>
          <p:cNvSpPr txBox="1"/>
          <p:nvPr/>
        </p:nvSpPr>
        <p:spPr>
          <a:xfrm>
            <a:off x="2803000" y="2609500"/>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reason about and solve multi-step problems.</a:t>
            </a:r>
            <a:endParaRPr>
              <a:latin typeface="Quicksand"/>
              <a:ea typeface="Quicksand"/>
              <a:cs typeface="Quicksand"/>
              <a:sym typeface="Quicksand"/>
            </a:endParaRPr>
          </a:p>
        </p:txBody>
      </p:sp>
      <p:sp>
        <p:nvSpPr>
          <p:cNvPr id="1841" name="Google Shape;1841;p204"/>
          <p:cNvSpPr/>
          <p:nvPr/>
        </p:nvSpPr>
        <p:spPr>
          <a:xfrm>
            <a:off x="2311027" y="2687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20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4.NBT.B.5, 4.NBT.B.6, 4.OA.A.3</a:t>
            </a:r>
            <a:endParaRPr sz="1100">
              <a:latin typeface="Quicksand"/>
              <a:ea typeface="Quicksand"/>
              <a:cs typeface="Quicksand"/>
              <a:sym typeface="Quicksand"/>
            </a:endParaRPr>
          </a:p>
        </p:txBody>
      </p:sp>
      <p:sp>
        <p:nvSpPr>
          <p:cNvPr id="1843" name="Google Shape;1843;p204"/>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a:p>
        </p:txBody>
      </p:sp>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7" name="Shape 1847"/>
        <p:cNvGrpSpPr/>
        <p:nvPr/>
      </p:nvGrpSpPr>
      <p:grpSpPr>
        <a:xfrm>
          <a:off x="0" y="0"/>
          <a:ext cx="0" cy="0"/>
          <a:chOff x="0" y="0"/>
          <a:chExt cx="0" cy="0"/>
        </a:xfrm>
      </p:grpSpPr>
      <p:sp>
        <p:nvSpPr>
          <p:cNvPr id="1848" name="Google Shape;1848;p205"/>
          <p:cNvSpPr txBox="1"/>
          <p:nvPr>
            <p:ph type="ctrTitle"/>
          </p:nvPr>
        </p:nvSpPr>
        <p:spPr>
          <a:xfrm>
            <a:off x="5539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Which One Doesn’t Belong: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Expressions with 5 or 90 </a:t>
            </a:r>
            <a:endParaRPr b="0" sz="2600">
              <a:solidFill>
                <a:srgbClr val="595959"/>
              </a:solidFill>
              <a:latin typeface="Hepta Slab"/>
              <a:ea typeface="Hepta Slab"/>
              <a:cs typeface="Hepta Slab"/>
              <a:sym typeface="Hepta Slab"/>
            </a:endParaRPr>
          </a:p>
        </p:txBody>
      </p:sp>
      <p:sp>
        <p:nvSpPr>
          <p:cNvPr id="1849" name="Google Shape;1849;p20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850" name="Google Shape;1850;p2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51" name="Google Shape;1851;p205"/>
          <p:cNvSpPr/>
          <p:nvPr/>
        </p:nvSpPr>
        <p:spPr>
          <a:xfrm rot="-658168">
            <a:off x="656676" y="1663268"/>
            <a:ext cx="1807135" cy="84903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205"/>
          <p:cNvSpPr txBox="1"/>
          <p:nvPr/>
        </p:nvSpPr>
        <p:spPr>
          <a:xfrm rot="-721221">
            <a:off x="834219" y="1702244"/>
            <a:ext cx="1452038" cy="7710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Caveat Brush"/>
                <a:ea typeface="Caveat Brush"/>
                <a:cs typeface="Caveat Brush"/>
                <a:sym typeface="Caveat Brush"/>
              </a:rPr>
              <a:t>Which one doesn’t belong?</a:t>
            </a:r>
            <a:endParaRPr b="1">
              <a:solidFill>
                <a:srgbClr val="434343"/>
              </a:solidFill>
              <a:latin typeface="Caveat Brush"/>
              <a:ea typeface="Caveat Brush"/>
              <a:cs typeface="Caveat Brush"/>
              <a:sym typeface="Caveat Brush"/>
            </a:endParaRPr>
          </a:p>
        </p:txBody>
      </p:sp>
      <p:pic>
        <p:nvPicPr>
          <p:cNvPr id="1853" name="Google Shape;1853;p205"/>
          <p:cNvPicPr preferRelativeResize="0"/>
          <p:nvPr/>
        </p:nvPicPr>
        <p:blipFill>
          <a:blip r:embed="rId3">
            <a:alphaModFix/>
          </a:blip>
          <a:stretch>
            <a:fillRect/>
          </a:stretch>
        </p:blipFill>
        <p:spPr>
          <a:xfrm>
            <a:off x="3346875" y="1450327"/>
            <a:ext cx="2675325" cy="3102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7" name="Shape 1857"/>
        <p:cNvGrpSpPr/>
        <p:nvPr/>
      </p:nvGrpSpPr>
      <p:grpSpPr>
        <a:xfrm>
          <a:off x="0" y="0"/>
          <a:ext cx="0" cy="0"/>
          <a:chOff x="0" y="0"/>
          <a:chExt cx="0" cy="0"/>
        </a:xfrm>
      </p:grpSpPr>
      <p:sp>
        <p:nvSpPr>
          <p:cNvPr id="1858" name="Google Shape;1858;p206"/>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Going on a Field Trip</a:t>
            </a:r>
            <a:endParaRPr sz="2700">
              <a:solidFill>
                <a:srgbClr val="595959"/>
              </a:solidFill>
              <a:latin typeface="Hepta Slab"/>
              <a:ea typeface="Hepta Slab"/>
              <a:cs typeface="Hepta Slab"/>
              <a:sym typeface="Hepta Slab"/>
            </a:endParaRPr>
          </a:p>
        </p:txBody>
      </p:sp>
      <p:sp>
        <p:nvSpPr>
          <p:cNvPr id="1859" name="Google Shape;1859;p2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860" name="Google Shape;1860;p206"/>
          <p:cNvSpPr txBox="1"/>
          <p:nvPr/>
        </p:nvSpPr>
        <p:spPr>
          <a:xfrm>
            <a:off x="642025" y="1266775"/>
            <a:ext cx="80607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Quicksand"/>
                <a:ea typeface="Quicksand"/>
                <a:cs typeface="Quicksand"/>
                <a:sym typeface="Quicksand"/>
              </a:rPr>
              <a:t>1. Forty-five students are going on a field trip to a museum. Tickets for the museum are $18 each. Teachers have $900 to cover tickets for the trip. Will this be enough to cover tickets for every student? </a:t>
            </a:r>
            <a:endParaRPr sz="1800">
              <a:latin typeface="Quicksand"/>
              <a:ea typeface="Quicksand"/>
              <a:cs typeface="Quicksand"/>
              <a:sym typeface="Quicksand"/>
            </a:endParaRPr>
          </a:p>
          <a:p>
            <a:pPr indent="0" lvl="0" marL="457200" rtl="0" algn="l">
              <a:spcBef>
                <a:spcPts val="1000"/>
              </a:spcBef>
              <a:spcAft>
                <a:spcPts val="0"/>
              </a:spcAft>
              <a:buNone/>
            </a:pPr>
            <a:r>
              <a:t/>
            </a:r>
            <a:endParaRPr sz="1800">
              <a:latin typeface="Quicksand"/>
              <a:ea typeface="Quicksand"/>
              <a:cs typeface="Quicksand"/>
              <a:sym typeface="Quicksand"/>
            </a:endParaRPr>
          </a:p>
          <a:p>
            <a:pPr indent="0" lvl="0" marL="457200" rtl="0" algn="l">
              <a:spcBef>
                <a:spcPts val="1000"/>
              </a:spcBef>
              <a:spcAft>
                <a:spcPts val="0"/>
              </a:spcAft>
              <a:buNone/>
            </a:pPr>
            <a:r>
              <a:rPr lang="en" sz="1800">
                <a:latin typeface="Quicksand"/>
                <a:ea typeface="Quicksand"/>
                <a:cs typeface="Quicksand"/>
                <a:sym typeface="Quicksand"/>
              </a:rPr>
              <a:t>If yes, will there be any leftover money and how much? </a:t>
            </a:r>
            <a:endParaRPr sz="1800">
              <a:latin typeface="Quicksand"/>
              <a:ea typeface="Quicksand"/>
              <a:cs typeface="Quicksand"/>
              <a:sym typeface="Quicksand"/>
            </a:endParaRPr>
          </a:p>
          <a:p>
            <a:pPr indent="0" lvl="0" marL="457200" rtl="0" algn="l">
              <a:spcBef>
                <a:spcPts val="1000"/>
              </a:spcBef>
              <a:spcAft>
                <a:spcPts val="1000"/>
              </a:spcAft>
              <a:buNone/>
            </a:pPr>
            <a:r>
              <a:rPr lang="en" sz="1800">
                <a:latin typeface="Quicksand"/>
                <a:ea typeface="Quicksand"/>
                <a:cs typeface="Quicksand"/>
                <a:sym typeface="Quicksand"/>
              </a:rPr>
              <a:t>If no, how much more money is needed?</a:t>
            </a:r>
            <a:endParaRPr sz="1800">
              <a:latin typeface="Quicksand"/>
              <a:ea typeface="Quicksand"/>
              <a:cs typeface="Quicksand"/>
              <a:sym typeface="Quicksand"/>
            </a:endParaRPr>
          </a:p>
        </p:txBody>
      </p:sp>
      <p:pic>
        <p:nvPicPr>
          <p:cNvPr id="1861" name="Google Shape;1861;p206"/>
          <p:cNvPicPr preferRelativeResize="0"/>
          <p:nvPr/>
        </p:nvPicPr>
        <p:blipFill>
          <a:blip r:embed="rId3">
            <a:alphaModFix/>
          </a:blip>
          <a:stretch>
            <a:fillRect/>
          </a:stretch>
        </p:blipFill>
        <p:spPr>
          <a:xfrm rot="446506">
            <a:off x="6838275" y="2484775"/>
            <a:ext cx="1747050" cy="1926650"/>
          </a:xfrm>
          <a:prstGeom prst="rect">
            <a:avLst/>
          </a:prstGeom>
          <a:noFill/>
          <a:ln>
            <a:noFill/>
          </a:ln>
        </p:spPr>
      </p:pic>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5" name="Shape 1865"/>
        <p:cNvGrpSpPr/>
        <p:nvPr/>
      </p:nvGrpSpPr>
      <p:grpSpPr>
        <a:xfrm>
          <a:off x="0" y="0"/>
          <a:ext cx="0" cy="0"/>
          <a:chOff x="0" y="0"/>
          <a:chExt cx="0" cy="0"/>
        </a:xfrm>
      </p:grpSpPr>
      <p:sp>
        <p:nvSpPr>
          <p:cNvPr id="1866" name="Google Shape;1866;p20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Going on a Field Trip</a:t>
            </a:r>
            <a:endParaRPr sz="2700">
              <a:solidFill>
                <a:srgbClr val="595959"/>
              </a:solidFill>
              <a:latin typeface="Hepta Slab"/>
              <a:ea typeface="Hepta Slab"/>
              <a:cs typeface="Hepta Slab"/>
              <a:sym typeface="Hepta Slab"/>
            </a:endParaRPr>
          </a:p>
        </p:txBody>
      </p:sp>
      <p:sp>
        <p:nvSpPr>
          <p:cNvPr id="1867" name="Google Shape;1867;p2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868" name="Google Shape;1868;p207"/>
          <p:cNvSpPr txBox="1"/>
          <p:nvPr/>
        </p:nvSpPr>
        <p:spPr>
          <a:xfrm>
            <a:off x="642025" y="1266775"/>
            <a:ext cx="8060700" cy="250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Quicksand"/>
                <a:ea typeface="Quicksand"/>
                <a:cs typeface="Quicksand"/>
                <a:sym typeface="Quicksand"/>
              </a:rPr>
              <a:t>2. Your teacher will show five strategies for answering the previous question. Analyze the strategies. </a:t>
            </a:r>
            <a:endParaRPr sz="1800">
              <a:latin typeface="Quicksand"/>
              <a:ea typeface="Quicksand"/>
              <a:cs typeface="Quicksand"/>
              <a:sym typeface="Quicksand"/>
            </a:endParaRPr>
          </a:p>
          <a:p>
            <a:pPr indent="0" lvl="0" marL="0" rtl="0" algn="l">
              <a:spcBef>
                <a:spcPts val="1000"/>
              </a:spcBef>
              <a:spcAft>
                <a:spcPts val="0"/>
              </a:spcAft>
              <a:buNone/>
            </a:pPr>
            <a:r>
              <a:t/>
            </a:r>
            <a:endParaRPr sz="1800">
              <a:latin typeface="Quicksand"/>
              <a:ea typeface="Quicksand"/>
              <a:cs typeface="Quicksand"/>
              <a:sym typeface="Quicksand"/>
            </a:endParaRPr>
          </a:p>
          <a:p>
            <a:pPr indent="0" lvl="0" marL="0" rtl="0" algn="l">
              <a:spcBef>
                <a:spcPts val="1000"/>
              </a:spcBef>
              <a:spcAft>
                <a:spcPts val="0"/>
              </a:spcAft>
              <a:buNone/>
            </a:pPr>
            <a:r>
              <a:rPr lang="en" sz="1800">
                <a:latin typeface="Quicksand"/>
                <a:ea typeface="Quicksand"/>
                <a:cs typeface="Quicksand"/>
                <a:sym typeface="Quicksand"/>
              </a:rPr>
              <a:t>a. Which strategy is closest to yours? With a partner, take turns explaining how your strategies are close to the poster you chose. </a:t>
            </a:r>
            <a:endParaRPr sz="1800">
              <a:latin typeface="Quicksand"/>
              <a:ea typeface="Quicksand"/>
              <a:cs typeface="Quicksand"/>
              <a:sym typeface="Quicksand"/>
            </a:endParaRPr>
          </a:p>
          <a:p>
            <a:pPr indent="0" lvl="0" marL="0" rtl="0" algn="l">
              <a:spcBef>
                <a:spcPts val="1000"/>
              </a:spcBef>
              <a:spcAft>
                <a:spcPts val="1000"/>
              </a:spcAft>
              <a:buNone/>
            </a:pPr>
            <a:r>
              <a:rPr lang="en" sz="1800">
                <a:latin typeface="Quicksand"/>
                <a:ea typeface="Quicksand"/>
                <a:cs typeface="Quicksand"/>
                <a:sym typeface="Quicksand"/>
              </a:rPr>
              <a:t>b. Discuss a different strategy with your partner. Try using this strategy to multiply 14 x 35 .</a:t>
            </a:r>
            <a:endParaRPr sz="1800">
              <a:latin typeface="Quicksand"/>
              <a:ea typeface="Quicksand"/>
              <a:cs typeface="Quicksand"/>
              <a:sym typeface="Quicksand"/>
            </a:endParaRPr>
          </a:p>
        </p:txBody>
      </p:sp>
      <p:pic>
        <p:nvPicPr>
          <p:cNvPr id="1869" name="Google Shape;1869;p207"/>
          <p:cNvPicPr preferRelativeResize="0"/>
          <p:nvPr/>
        </p:nvPicPr>
        <p:blipFill>
          <a:blip r:embed="rId3">
            <a:alphaModFix/>
          </a:blip>
          <a:stretch>
            <a:fillRect/>
          </a:stretch>
        </p:blipFill>
        <p:spPr>
          <a:xfrm>
            <a:off x="3478621" y="3508796"/>
            <a:ext cx="1911433" cy="1136350"/>
          </a:xfrm>
          <a:prstGeom prst="rect">
            <a:avLst/>
          </a:prstGeom>
          <a:noFill/>
          <a:ln>
            <a:noFill/>
          </a:ln>
        </p:spPr>
      </p:pic>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3" name="Shape 1873"/>
        <p:cNvGrpSpPr/>
        <p:nvPr/>
      </p:nvGrpSpPr>
      <p:grpSpPr>
        <a:xfrm>
          <a:off x="0" y="0"/>
          <a:ext cx="0" cy="0"/>
          <a:chOff x="0" y="0"/>
          <a:chExt cx="0" cy="0"/>
        </a:xfrm>
      </p:grpSpPr>
      <p:sp>
        <p:nvSpPr>
          <p:cNvPr id="1874" name="Google Shape;1874;p208"/>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A Trip to the Movies</a:t>
            </a:r>
            <a:endParaRPr sz="2700">
              <a:solidFill>
                <a:srgbClr val="595959"/>
              </a:solidFill>
              <a:latin typeface="Hepta Slab"/>
              <a:ea typeface="Hepta Slab"/>
              <a:cs typeface="Hepta Slab"/>
              <a:sym typeface="Hepta Slab"/>
            </a:endParaRPr>
          </a:p>
        </p:txBody>
      </p:sp>
      <p:sp>
        <p:nvSpPr>
          <p:cNvPr id="1875" name="Google Shape;1875;p2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76" name="Google Shape;1876;p208"/>
          <p:cNvSpPr txBox="1"/>
          <p:nvPr/>
        </p:nvSpPr>
        <p:spPr>
          <a:xfrm>
            <a:off x="386550" y="1108750"/>
            <a:ext cx="82626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Movie tickets are $9 each. The theater sold the same number of tickets two days in a row. </a:t>
            </a:r>
            <a:endParaRPr b="1">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The theater made $3,132 from ticket sales on the first day. </a:t>
            </a:r>
            <a:endParaRPr b="1">
              <a:latin typeface="Quicksand"/>
              <a:ea typeface="Quicksand"/>
              <a:cs typeface="Quicksand"/>
              <a:sym typeface="Quicksand"/>
            </a:endParaRPr>
          </a:p>
        </p:txBody>
      </p:sp>
      <p:sp>
        <p:nvSpPr>
          <p:cNvPr id="1877" name="Google Shape;1877;p208"/>
          <p:cNvSpPr txBox="1"/>
          <p:nvPr/>
        </p:nvSpPr>
        <p:spPr>
          <a:xfrm>
            <a:off x="594600" y="1861000"/>
            <a:ext cx="7846500" cy="173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Record and answer one question of your choice from the list the class generated. Discuss your strategy with your partner.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2. Use the given information about movie tickets to complete the following statement: __________ tickets were sold on the first and second days.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3. A medium drink is $7 and small popcorn is $5. If each ticket holder purchases popcorn and a drink, how much money will the theater collect from the sales of popcorn and drink? </a:t>
            </a:r>
            <a:endParaRPr>
              <a:latin typeface="Quicksand"/>
              <a:ea typeface="Quicksand"/>
              <a:cs typeface="Quicksand"/>
              <a:sym typeface="Quicksand"/>
            </a:endParaRPr>
          </a:p>
        </p:txBody>
      </p:sp>
      <p:pic>
        <p:nvPicPr>
          <p:cNvPr id="1878" name="Google Shape;1878;p208"/>
          <p:cNvPicPr preferRelativeResize="0"/>
          <p:nvPr/>
        </p:nvPicPr>
        <p:blipFill>
          <a:blip r:embed="rId3">
            <a:alphaModFix/>
          </a:blip>
          <a:stretch>
            <a:fillRect/>
          </a:stretch>
        </p:blipFill>
        <p:spPr>
          <a:xfrm>
            <a:off x="3732300" y="3510375"/>
            <a:ext cx="1314150" cy="1314150"/>
          </a:xfrm>
          <a:prstGeom prst="rect">
            <a:avLst/>
          </a:prstGeom>
          <a:noFill/>
          <a:ln>
            <a:noFill/>
          </a:ln>
        </p:spPr>
      </p:pic>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2" name="Shape 1882"/>
        <p:cNvGrpSpPr/>
        <p:nvPr/>
      </p:nvGrpSpPr>
      <p:grpSpPr>
        <a:xfrm>
          <a:off x="0" y="0"/>
          <a:ext cx="0" cy="0"/>
          <a:chOff x="0" y="0"/>
          <a:chExt cx="0" cy="0"/>
        </a:xfrm>
      </p:grpSpPr>
      <p:sp>
        <p:nvSpPr>
          <p:cNvPr id="1883" name="Google Shape;1883;p20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884" name="Google Shape;1884;p209"/>
          <p:cNvPicPr preferRelativeResize="0"/>
          <p:nvPr/>
        </p:nvPicPr>
        <p:blipFill rotWithShape="1">
          <a:blip r:embed="rId3">
            <a:alphaModFix/>
          </a:blip>
          <a:srcRect b="0" l="21370" r="22481" t="0"/>
          <a:stretch/>
        </p:blipFill>
        <p:spPr>
          <a:xfrm rot="1055630">
            <a:off x="6473798" y="2717350"/>
            <a:ext cx="1267096" cy="1419300"/>
          </a:xfrm>
          <a:prstGeom prst="rect">
            <a:avLst/>
          </a:prstGeom>
          <a:noFill/>
          <a:ln>
            <a:noFill/>
          </a:ln>
        </p:spPr>
      </p:pic>
      <p:sp>
        <p:nvSpPr>
          <p:cNvPr id="1885" name="Google Shape;1885;p209"/>
          <p:cNvSpPr txBox="1"/>
          <p:nvPr/>
        </p:nvSpPr>
        <p:spPr>
          <a:xfrm>
            <a:off x="379550" y="544425"/>
            <a:ext cx="7638900" cy="153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latin typeface="Covered By Your Grace"/>
                <a:ea typeface="Covered By Your Grace"/>
                <a:cs typeface="Covered By Your Grace"/>
                <a:sym typeface="Covered By Your Grace"/>
              </a:rPr>
              <a:t>Today we encountered problems that can each be solved using different strategies. For instance, we saw at least five ways to think about the product of 45 and 18. Some of the strategies involve using multiplication and division equations, or multiplying and dividing mentally.</a:t>
            </a:r>
            <a:endParaRPr sz="2200">
              <a:latin typeface="Covered By Your Grace"/>
              <a:ea typeface="Covered By Your Grace"/>
              <a:cs typeface="Covered By Your Grace"/>
              <a:sym typeface="Covered By Your Grace"/>
            </a:endParaRPr>
          </a:p>
        </p:txBody>
      </p:sp>
      <p:sp>
        <p:nvSpPr>
          <p:cNvPr id="1886" name="Google Shape;1886;p209"/>
          <p:cNvSpPr txBox="1"/>
          <p:nvPr/>
        </p:nvSpPr>
        <p:spPr>
          <a:xfrm>
            <a:off x="594425" y="2571750"/>
            <a:ext cx="5694600" cy="181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Look back at your work today. Can you find an example in which you solved a problem by: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drawing diagrams?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using more than one operation (multiplication, division, addition, or subtraction)? </a:t>
            </a:r>
            <a:endParaRPr sz="1500">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sz="1500">
                <a:latin typeface="Quicksand"/>
                <a:ea typeface="Quicksand"/>
                <a:cs typeface="Quicksand"/>
                <a:sym typeface="Quicksand"/>
              </a:rPr>
              <a:t>writing one or more equations?</a:t>
            </a:r>
            <a:r>
              <a:rPr lang="en" sz="1600">
                <a:latin typeface="Quicksand"/>
                <a:ea typeface="Quicksand"/>
                <a:cs typeface="Quicksand"/>
                <a:sym typeface="Quicksand"/>
              </a:rPr>
              <a:t> </a:t>
            </a:r>
            <a:endParaRPr sz="1600">
              <a:latin typeface="Quicksand"/>
              <a:ea typeface="Quicksand"/>
              <a:cs typeface="Quicksand"/>
              <a:sym typeface="Quicksand"/>
            </a:endParaRPr>
          </a:p>
        </p:txBody>
      </p: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890" name="Shape 1890"/>
        <p:cNvGrpSpPr/>
        <p:nvPr/>
      </p:nvGrpSpPr>
      <p:grpSpPr>
        <a:xfrm>
          <a:off x="0" y="0"/>
          <a:ext cx="0" cy="0"/>
          <a:chOff x="0" y="0"/>
          <a:chExt cx="0" cy="0"/>
        </a:xfrm>
      </p:grpSpPr>
      <p:sp>
        <p:nvSpPr>
          <p:cNvPr id="1891" name="Google Shape;1891;p210"/>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Problems About </a:t>
            </a:r>
            <a:endParaRPr sz="3500">
              <a:latin typeface="Hepta Slab"/>
              <a:ea typeface="Hepta Slab"/>
              <a:cs typeface="Hepta Slab"/>
              <a:sym typeface="Hepta Slab"/>
            </a:endParaRPr>
          </a:p>
          <a:p>
            <a:pPr indent="0" lvl="0" marL="0" rtl="0" algn="ctr">
              <a:spcBef>
                <a:spcPts val="0"/>
              </a:spcBef>
              <a:spcAft>
                <a:spcPts val="0"/>
              </a:spcAft>
              <a:buNone/>
            </a:pPr>
            <a:r>
              <a:rPr lang="en" sz="3500">
                <a:latin typeface="Hepta Slab"/>
                <a:ea typeface="Hepta Slab"/>
                <a:cs typeface="Hepta Slab"/>
                <a:sym typeface="Hepta Slab"/>
              </a:rPr>
              <a:t>Perimeter and Area</a:t>
            </a:r>
            <a:endParaRPr sz="3500">
              <a:latin typeface="Hepta Slab"/>
              <a:ea typeface="Hepta Slab"/>
              <a:cs typeface="Hepta Slab"/>
              <a:sym typeface="Hepta Slab"/>
            </a:endParaRPr>
          </a:p>
        </p:txBody>
      </p:sp>
      <p:sp>
        <p:nvSpPr>
          <p:cNvPr id="1892" name="Google Shape;1892;p210"/>
          <p:cNvSpPr txBox="1"/>
          <p:nvPr/>
        </p:nvSpPr>
        <p:spPr>
          <a:xfrm>
            <a:off x="2803000" y="2609500"/>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situations involving perimeter and area. </a:t>
            </a:r>
            <a:endParaRPr>
              <a:latin typeface="Quicksand"/>
              <a:ea typeface="Quicksand"/>
              <a:cs typeface="Quicksand"/>
              <a:sym typeface="Quicksand"/>
            </a:endParaRPr>
          </a:p>
        </p:txBody>
      </p:sp>
      <p:sp>
        <p:nvSpPr>
          <p:cNvPr id="1893" name="Google Shape;1893;p210"/>
          <p:cNvSpPr/>
          <p:nvPr/>
        </p:nvSpPr>
        <p:spPr>
          <a:xfrm>
            <a:off x="2311027" y="2687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21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4.MD.A.2, 4.MD.A.3, 4.NBT.B.5, 4.OA.A.3</a:t>
            </a:r>
            <a:endParaRPr sz="1100">
              <a:latin typeface="Quicksand"/>
              <a:ea typeface="Quicksand"/>
              <a:cs typeface="Quicksand"/>
              <a:sym typeface="Quicksand"/>
            </a:endParaRPr>
          </a:p>
        </p:txBody>
      </p:sp>
      <p:sp>
        <p:nvSpPr>
          <p:cNvPr id="1895" name="Google Shape;1895;p21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22</a:t>
            </a:r>
            <a:endParaRPr/>
          </a:p>
        </p:txBody>
      </p: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9" name="Shape 1899"/>
        <p:cNvGrpSpPr/>
        <p:nvPr/>
      </p:nvGrpSpPr>
      <p:grpSpPr>
        <a:xfrm>
          <a:off x="0" y="0"/>
          <a:ext cx="0" cy="0"/>
          <a:chOff x="0" y="0"/>
          <a:chExt cx="0" cy="0"/>
        </a:xfrm>
      </p:grpSpPr>
      <p:sp>
        <p:nvSpPr>
          <p:cNvPr id="1900" name="Google Shape;1900;p211"/>
          <p:cNvSpPr txBox="1"/>
          <p:nvPr>
            <p:ph type="ctrTitle"/>
          </p:nvPr>
        </p:nvSpPr>
        <p:spPr>
          <a:xfrm>
            <a:off x="5539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How Many Do You See: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Shaded Squares</a:t>
            </a:r>
            <a:endParaRPr b="0" sz="2600">
              <a:solidFill>
                <a:srgbClr val="595959"/>
              </a:solidFill>
              <a:latin typeface="Hepta Slab"/>
              <a:ea typeface="Hepta Slab"/>
              <a:cs typeface="Hepta Slab"/>
              <a:sym typeface="Hepta Slab"/>
            </a:endParaRPr>
          </a:p>
        </p:txBody>
      </p:sp>
      <p:sp>
        <p:nvSpPr>
          <p:cNvPr id="1901" name="Google Shape;1901;p21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902" name="Google Shape;1902;p2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03" name="Google Shape;1903;p211"/>
          <p:cNvSpPr/>
          <p:nvPr/>
        </p:nvSpPr>
        <p:spPr>
          <a:xfrm rot="-658235">
            <a:off x="747347" y="1631187"/>
            <a:ext cx="1981178" cy="112257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211"/>
          <p:cNvSpPr txBox="1"/>
          <p:nvPr/>
        </p:nvSpPr>
        <p:spPr>
          <a:xfrm rot="-721081">
            <a:off x="975523" y="1668928"/>
            <a:ext cx="1533000" cy="87373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How many shaded squares do you see?</a:t>
            </a:r>
            <a:endParaRPr b="1" sz="1600">
              <a:solidFill>
                <a:srgbClr val="434343"/>
              </a:solidFill>
              <a:latin typeface="Caveat Brush"/>
              <a:ea typeface="Caveat Brush"/>
              <a:cs typeface="Caveat Brush"/>
              <a:sym typeface="Caveat Brush"/>
            </a:endParaRPr>
          </a:p>
        </p:txBody>
      </p:sp>
      <p:sp>
        <p:nvSpPr>
          <p:cNvPr id="1905" name="Google Shape;1905;p211"/>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211"/>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How do you see them?</a:t>
            </a:r>
            <a:endParaRPr b="1" sz="1600">
              <a:solidFill>
                <a:srgbClr val="434343"/>
              </a:solidFill>
              <a:latin typeface="Caveat Brush"/>
              <a:ea typeface="Caveat Brush"/>
              <a:cs typeface="Caveat Brush"/>
              <a:sym typeface="Caveat Brush"/>
            </a:endParaRPr>
          </a:p>
        </p:txBody>
      </p:sp>
      <p:pic>
        <p:nvPicPr>
          <p:cNvPr id="1907" name="Google Shape;1907;p211"/>
          <p:cNvPicPr preferRelativeResize="0"/>
          <p:nvPr/>
        </p:nvPicPr>
        <p:blipFill>
          <a:blip r:embed="rId3">
            <a:alphaModFix/>
          </a:blip>
          <a:stretch>
            <a:fillRect/>
          </a:stretch>
        </p:blipFill>
        <p:spPr>
          <a:xfrm>
            <a:off x="3018013" y="1740974"/>
            <a:ext cx="3524300" cy="2364991"/>
          </a:xfrm>
          <a:prstGeom prst="rect">
            <a:avLst/>
          </a:prstGeom>
          <a:noFill/>
          <a:ln>
            <a:noFill/>
          </a:ln>
        </p:spPr>
      </p:pic>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1" name="Shape 1911"/>
        <p:cNvGrpSpPr/>
        <p:nvPr/>
      </p:nvGrpSpPr>
      <p:grpSpPr>
        <a:xfrm>
          <a:off x="0" y="0"/>
          <a:ext cx="0" cy="0"/>
          <a:chOff x="0" y="0"/>
          <a:chExt cx="0" cy="0"/>
        </a:xfrm>
      </p:grpSpPr>
      <p:sp>
        <p:nvSpPr>
          <p:cNvPr id="1912" name="Google Shape;1912;p212"/>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Creating a Class Banner</a:t>
            </a:r>
            <a:endParaRPr sz="2700">
              <a:solidFill>
                <a:srgbClr val="595959"/>
              </a:solidFill>
              <a:latin typeface="Hepta Slab"/>
              <a:ea typeface="Hepta Slab"/>
              <a:cs typeface="Hepta Slab"/>
              <a:sym typeface="Hepta Slab"/>
            </a:endParaRPr>
          </a:p>
        </p:txBody>
      </p:sp>
      <p:sp>
        <p:nvSpPr>
          <p:cNvPr id="1913" name="Google Shape;1913;p2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914" name="Google Shape;1914;p212"/>
          <p:cNvSpPr txBox="1"/>
          <p:nvPr/>
        </p:nvSpPr>
        <p:spPr>
          <a:xfrm>
            <a:off x="642025" y="1266775"/>
            <a:ext cx="4368000" cy="1339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500">
                <a:latin typeface="Quicksand"/>
                <a:ea typeface="Quicksand"/>
                <a:cs typeface="Quicksand"/>
                <a:sym typeface="Quicksand"/>
              </a:rPr>
              <a:t>Jada’s teacher bought a poster paper that measures 36 inches by 24 inches. Her plan is to cut it up and rearrange and tape the pieces into a welcome banner that is 8 inches tall and 8 feet long.</a:t>
            </a:r>
            <a:endParaRPr sz="1500">
              <a:latin typeface="Quicksand"/>
              <a:ea typeface="Quicksand"/>
              <a:cs typeface="Quicksand"/>
              <a:sym typeface="Quicksand"/>
            </a:endParaRPr>
          </a:p>
        </p:txBody>
      </p:sp>
      <p:pic>
        <p:nvPicPr>
          <p:cNvPr id="1915" name="Google Shape;1915;p212"/>
          <p:cNvPicPr preferRelativeResize="0"/>
          <p:nvPr/>
        </p:nvPicPr>
        <p:blipFill>
          <a:blip r:embed="rId3">
            <a:alphaModFix/>
          </a:blip>
          <a:stretch>
            <a:fillRect/>
          </a:stretch>
        </p:blipFill>
        <p:spPr>
          <a:xfrm>
            <a:off x="1416325" y="2661350"/>
            <a:ext cx="2819400" cy="1752600"/>
          </a:xfrm>
          <a:prstGeom prst="rect">
            <a:avLst/>
          </a:prstGeom>
          <a:noFill/>
          <a:ln>
            <a:noFill/>
          </a:ln>
        </p:spPr>
      </p:pic>
      <p:sp>
        <p:nvSpPr>
          <p:cNvPr id="1916" name="Google Shape;1916;p212"/>
          <p:cNvSpPr txBox="1"/>
          <p:nvPr/>
        </p:nvSpPr>
        <p:spPr>
          <a:xfrm>
            <a:off x="5107100" y="1989450"/>
            <a:ext cx="36270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Does she have enough paper to make the banner?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How many square inches is the poster paper?</a:t>
            </a:r>
            <a:endParaRPr>
              <a:latin typeface="Quicksand"/>
              <a:ea typeface="Quicksand"/>
              <a:cs typeface="Quicksand"/>
              <a:sym typeface="Quicksand"/>
            </a:endParaRPr>
          </a:p>
        </p:txBody>
      </p:sp>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0" name="Shape 1920"/>
        <p:cNvGrpSpPr/>
        <p:nvPr/>
      </p:nvGrpSpPr>
      <p:grpSpPr>
        <a:xfrm>
          <a:off x="0" y="0"/>
          <a:ext cx="0" cy="0"/>
          <a:chOff x="0" y="0"/>
          <a:chExt cx="0" cy="0"/>
        </a:xfrm>
      </p:grpSpPr>
      <p:sp>
        <p:nvSpPr>
          <p:cNvPr id="1921" name="Google Shape;1921;p213"/>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Replacing Classroom Carpet</a:t>
            </a:r>
            <a:endParaRPr sz="2700">
              <a:solidFill>
                <a:srgbClr val="595959"/>
              </a:solidFill>
              <a:latin typeface="Hepta Slab"/>
              <a:ea typeface="Hepta Slab"/>
              <a:cs typeface="Hepta Slab"/>
              <a:sym typeface="Hepta Slab"/>
            </a:endParaRPr>
          </a:p>
        </p:txBody>
      </p:sp>
      <p:sp>
        <p:nvSpPr>
          <p:cNvPr id="1922" name="Google Shape;1922;p2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923" name="Google Shape;1923;p213"/>
          <p:cNvSpPr txBox="1"/>
          <p:nvPr/>
        </p:nvSpPr>
        <p:spPr>
          <a:xfrm>
            <a:off x="288950" y="1218250"/>
            <a:ext cx="4368000" cy="146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A classroom is getting new carpet and baseboards. Tyler and a couple of friends are helping to take measurements. </a:t>
            </a:r>
            <a:endParaRPr sz="1500">
              <a:latin typeface="Quicksand"/>
              <a:ea typeface="Quicksand"/>
              <a:cs typeface="Quicksand"/>
              <a:sym typeface="Quicksand"/>
            </a:endParaRPr>
          </a:p>
          <a:p>
            <a:pPr indent="0" lvl="0" marL="0" rtl="0" algn="ctr">
              <a:spcBef>
                <a:spcPts val="1000"/>
              </a:spcBef>
              <a:spcAft>
                <a:spcPts val="1000"/>
              </a:spcAft>
              <a:buNone/>
            </a:pPr>
            <a:r>
              <a:rPr lang="en" sz="1500">
                <a:latin typeface="Quicksand"/>
                <a:ea typeface="Quicksand"/>
                <a:cs typeface="Quicksand"/>
                <a:sym typeface="Quicksand"/>
              </a:rPr>
              <a:t>Here is a sketch of the classroom and the measurements they recorded.</a:t>
            </a:r>
            <a:endParaRPr sz="1500">
              <a:latin typeface="Quicksand"/>
              <a:ea typeface="Quicksand"/>
              <a:cs typeface="Quicksand"/>
              <a:sym typeface="Quicksand"/>
            </a:endParaRPr>
          </a:p>
        </p:txBody>
      </p:sp>
      <p:sp>
        <p:nvSpPr>
          <p:cNvPr id="1924" name="Google Shape;1924;p213"/>
          <p:cNvSpPr txBox="1"/>
          <p:nvPr/>
        </p:nvSpPr>
        <p:spPr>
          <a:xfrm>
            <a:off x="4717600" y="1545800"/>
            <a:ext cx="38454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For each question, show your reasoning.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1. How many feet of baseboard will they need to replace in the classroom? How many inches is that?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2. 1,200 inches of baseboard material was delivered. Is that enough?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3. How many square feet of carpet will be needed to cover the floor area?</a:t>
            </a:r>
            <a:endParaRPr sz="1500">
              <a:latin typeface="Quicksand"/>
              <a:ea typeface="Quicksand"/>
              <a:cs typeface="Quicksand"/>
              <a:sym typeface="Quicksand"/>
            </a:endParaRPr>
          </a:p>
        </p:txBody>
      </p:sp>
      <p:pic>
        <p:nvPicPr>
          <p:cNvPr id="1925" name="Google Shape;1925;p213"/>
          <p:cNvPicPr preferRelativeResize="0"/>
          <p:nvPr/>
        </p:nvPicPr>
        <p:blipFill>
          <a:blip r:embed="rId3">
            <a:alphaModFix/>
          </a:blip>
          <a:stretch>
            <a:fillRect/>
          </a:stretch>
        </p:blipFill>
        <p:spPr>
          <a:xfrm>
            <a:off x="1135000" y="2746625"/>
            <a:ext cx="2228250" cy="1642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9" name="Shape 1929"/>
        <p:cNvGrpSpPr/>
        <p:nvPr/>
      </p:nvGrpSpPr>
      <p:grpSpPr>
        <a:xfrm>
          <a:off x="0" y="0"/>
          <a:ext cx="0" cy="0"/>
          <a:chOff x="0" y="0"/>
          <a:chExt cx="0" cy="0"/>
        </a:xfrm>
      </p:grpSpPr>
      <p:sp>
        <p:nvSpPr>
          <p:cNvPr id="1930" name="Google Shape;1930;p21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931" name="Google Shape;1931;p214"/>
          <p:cNvPicPr preferRelativeResize="0"/>
          <p:nvPr/>
        </p:nvPicPr>
        <p:blipFill rotWithShape="1">
          <a:blip r:embed="rId3">
            <a:alphaModFix/>
          </a:blip>
          <a:srcRect b="0" l="21370" r="22481" t="0"/>
          <a:stretch/>
        </p:blipFill>
        <p:spPr>
          <a:xfrm rot="1055630">
            <a:off x="6473798" y="2717350"/>
            <a:ext cx="1267096" cy="1419300"/>
          </a:xfrm>
          <a:prstGeom prst="rect">
            <a:avLst/>
          </a:prstGeom>
          <a:noFill/>
          <a:ln>
            <a:noFill/>
          </a:ln>
        </p:spPr>
      </p:pic>
      <p:sp>
        <p:nvSpPr>
          <p:cNvPr id="1932" name="Google Shape;1932;p214"/>
          <p:cNvSpPr txBox="1"/>
          <p:nvPr/>
        </p:nvSpPr>
        <p:spPr>
          <a:xfrm>
            <a:off x="379550" y="544425"/>
            <a:ext cx="76389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Covered By Your Grace"/>
                <a:ea typeface="Covered By Your Grace"/>
                <a:cs typeface="Covered By Your Grace"/>
                <a:sym typeface="Covered By Your Grace"/>
              </a:rPr>
              <a:t>Today we used all kinds of operations on large numbers to solve problems about measurements.</a:t>
            </a:r>
            <a:endParaRPr sz="3000">
              <a:latin typeface="Covered By Your Grace"/>
              <a:ea typeface="Covered By Your Grace"/>
              <a:cs typeface="Covered By Your Grace"/>
              <a:sym typeface="Covered By Your Grace"/>
            </a:endParaRPr>
          </a:p>
        </p:txBody>
      </p:sp>
      <p:sp>
        <p:nvSpPr>
          <p:cNvPr id="1933" name="Google Shape;1933;p214"/>
          <p:cNvSpPr txBox="1"/>
          <p:nvPr/>
        </p:nvSpPr>
        <p:spPr>
          <a:xfrm>
            <a:off x="594325" y="1989450"/>
            <a:ext cx="5694600" cy="21600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SzPts val="2000"/>
              <a:buFont typeface="Quicksand"/>
              <a:buChar char="●"/>
            </a:pPr>
            <a:r>
              <a:rPr lang="en" sz="2000">
                <a:latin typeface="Quicksand"/>
                <a:ea typeface="Quicksand"/>
                <a:cs typeface="Quicksand"/>
                <a:sym typeface="Quicksand"/>
              </a:rPr>
              <a:t>Can you find examples where it was helpful or necessary to multiply, divide, add, or subtract multi-digit numbers?</a:t>
            </a:r>
            <a:endParaRPr sz="2000">
              <a:latin typeface="Quicksand"/>
              <a:ea typeface="Quicksand"/>
              <a:cs typeface="Quicksand"/>
              <a:sym typeface="Quicksand"/>
            </a:endParaRPr>
          </a:p>
          <a:p>
            <a:pPr indent="-355600" lvl="0" marL="457200" rtl="0" algn="l">
              <a:spcBef>
                <a:spcPts val="1000"/>
              </a:spcBef>
              <a:spcAft>
                <a:spcPts val="1000"/>
              </a:spcAft>
              <a:buSzPts val="2000"/>
              <a:buFont typeface="Quicksand"/>
              <a:buChar char="●"/>
            </a:pPr>
            <a:r>
              <a:rPr lang="en" sz="2000">
                <a:latin typeface="Quicksand"/>
                <a:ea typeface="Quicksand"/>
                <a:cs typeface="Quicksand"/>
                <a:sym typeface="Quicksand"/>
              </a:rPr>
              <a:t>What were some challenges you came across when solving the problems? When multiplying or dividing?</a:t>
            </a:r>
            <a:endParaRPr sz="2000">
              <a:latin typeface="Quicksand"/>
              <a:ea typeface="Quicksand"/>
              <a:cs typeface="Quicksand"/>
              <a:sym typeface="Quicksand"/>
            </a:endParaRPr>
          </a:p>
        </p:txBody>
      </p:sp>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937" name="Shape 1937"/>
        <p:cNvGrpSpPr/>
        <p:nvPr/>
      </p:nvGrpSpPr>
      <p:grpSpPr>
        <a:xfrm>
          <a:off x="0" y="0"/>
          <a:ext cx="0" cy="0"/>
          <a:chOff x="0" y="0"/>
          <a:chExt cx="0" cy="0"/>
        </a:xfrm>
      </p:grpSpPr>
      <p:sp>
        <p:nvSpPr>
          <p:cNvPr id="1938" name="Google Shape;1938;p21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Solve Problems with </a:t>
            </a:r>
            <a:endParaRPr sz="3500">
              <a:latin typeface="Hepta Slab"/>
              <a:ea typeface="Hepta Slab"/>
              <a:cs typeface="Hepta Slab"/>
              <a:sym typeface="Hepta Slab"/>
            </a:endParaRPr>
          </a:p>
          <a:p>
            <a:pPr indent="0" lvl="0" marL="0" rtl="0" algn="ctr">
              <a:spcBef>
                <a:spcPts val="0"/>
              </a:spcBef>
              <a:spcAft>
                <a:spcPts val="0"/>
              </a:spcAft>
              <a:buNone/>
            </a:pPr>
            <a:r>
              <a:rPr lang="en" sz="3500">
                <a:latin typeface="Hepta Slab"/>
                <a:ea typeface="Hepta Slab"/>
                <a:cs typeface="Hepta Slab"/>
                <a:sym typeface="Hepta Slab"/>
              </a:rPr>
              <a:t>Many Operations</a:t>
            </a:r>
            <a:endParaRPr sz="3500">
              <a:latin typeface="Hepta Slab"/>
              <a:ea typeface="Hepta Slab"/>
              <a:cs typeface="Hepta Slab"/>
              <a:sym typeface="Hepta Slab"/>
            </a:endParaRPr>
          </a:p>
        </p:txBody>
      </p:sp>
      <p:sp>
        <p:nvSpPr>
          <p:cNvPr id="1939" name="Google Shape;1939;p215"/>
          <p:cNvSpPr txBox="1"/>
          <p:nvPr/>
        </p:nvSpPr>
        <p:spPr>
          <a:xfrm>
            <a:off x="2528350" y="2687375"/>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multi-step problems involving the four operations.</a:t>
            </a:r>
            <a:endParaRPr>
              <a:latin typeface="Quicksand"/>
              <a:ea typeface="Quicksand"/>
              <a:cs typeface="Quicksand"/>
              <a:sym typeface="Quicksand"/>
            </a:endParaRPr>
          </a:p>
        </p:txBody>
      </p:sp>
      <p:sp>
        <p:nvSpPr>
          <p:cNvPr id="1940" name="Google Shape;1940;p215"/>
          <p:cNvSpPr/>
          <p:nvPr/>
        </p:nvSpPr>
        <p:spPr>
          <a:xfrm>
            <a:off x="2044127" y="2687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21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4.MD.A.2, 4.NBT.B.4, 4.NBT.B.5, 4.NBT.B.6</a:t>
            </a:r>
            <a:endParaRPr sz="1100">
              <a:latin typeface="Quicksand"/>
              <a:ea typeface="Quicksand"/>
              <a:cs typeface="Quicksand"/>
              <a:sym typeface="Quicksand"/>
            </a:endParaRPr>
          </a:p>
        </p:txBody>
      </p:sp>
      <p:sp>
        <p:nvSpPr>
          <p:cNvPr id="1942" name="Google Shape;1942;p21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23</a:t>
            </a:r>
            <a:endParaRPr/>
          </a:p>
        </p:txBody>
      </p:sp>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6" name="Shape 1946"/>
        <p:cNvGrpSpPr/>
        <p:nvPr/>
      </p:nvGrpSpPr>
      <p:grpSpPr>
        <a:xfrm>
          <a:off x="0" y="0"/>
          <a:ext cx="0" cy="0"/>
          <a:chOff x="0" y="0"/>
          <a:chExt cx="0" cy="0"/>
        </a:xfrm>
      </p:grpSpPr>
      <p:sp>
        <p:nvSpPr>
          <p:cNvPr id="1947" name="Google Shape;1947;p216"/>
          <p:cNvSpPr txBox="1"/>
          <p:nvPr>
            <p:ph type="ctrTitle"/>
          </p:nvPr>
        </p:nvSpPr>
        <p:spPr>
          <a:xfrm>
            <a:off x="5539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Notice and Wonder: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Native American Languages</a:t>
            </a:r>
            <a:endParaRPr b="0" sz="2600">
              <a:solidFill>
                <a:srgbClr val="595959"/>
              </a:solidFill>
              <a:latin typeface="Hepta Slab"/>
              <a:ea typeface="Hepta Slab"/>
              <a:cs typeface="Hepta Slab"/>
              <a:sym typeface="Hepta Slab"/>
            </a:endParaRPr>
          </a:p>
        </p:txBody>
      </p:sp>
      <p:sp>
        <p:nvSpPr>
          <p:cNvPr id="1948" name="Google Shape;1948;p21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949" name="Google Shape;1949;p2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50" name="Google Shape;1950;p216"/>
          <p:cNvSpPr/>
          <p:nvPr/>
        </p:nvSpPr>
        <p:spPr>
          <a:xfrm rot="-658235">
            <a:off x="747347" y="1631187"/>
            <a:ext cx="1981178" cy="112257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216"/>
          <p:cNvSpPr txBox="1"/>
          <p:nvPr/>
        </p:nvSpPr>
        <p:spPr>
          <a:xfrm rot="-721081">
            <a:off x="975523" y="1668928"/>
            <a:ext cx="1533000" cy="87373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1952" name="Google Shape;1952;p216"/>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216"/>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1954" name="Google Shape;1954;p216"/>
          <p:cNvPicPr preferRelativeResize="0"/>
          <p:nvPr/>
        </p:nvPicPr>
        <p:blipFill>
          <a:blip r:embed="rId3">
            <a:alphaModFix/>
          </a:blip>
          <a:stretch>
            <a:fillRect/>
          </a:stretch>
        </p:blipFill>
        <p:spPr>
          <a:xfrm>
            <a:off x="2881822" y="1817892"/>
            <a:ext cx="3634914" cy="2536996"/>
          </a:xfrm>
          <a:prstGeom prst="rect">
            <a:avLst/>
          </a:prstGeom>
          <a:noFill/>
          <a:ln>
            <a:noFill/>
          </a:ln>
        </p:spPr>
      </p:pic>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8" name="Shape 1958"/>
        <p:cNvGrpSpPr/>
        <p:nvPr/>
      </p:nvGrpSpPr>
      <p:grpSpPr>
        <a:xfrm>
          <a:off x="0" y="0"/>
          <a:ext cx="0" cy="0"/>
          <a:chOff x="0" y="0"/>
          <a:chExt cx="0" cy="0"/>
        </a:xfrm>
      </p:grpSpPr>
      <p:sp>
        <p:nvSpPr>
          <p:cNvPr id="1959" name="Google Shape;1959;p21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Do You Speak Navajo?</a:t>
            </a:r>
            <a:endParaRPr sz="2700">
              <a:solidFill>
                <a:srgbClr val="595959"/>
              </a:solidFill>
              <a:latin typeface="Hepta Slab"/>
              <a:ea typeface="Hepta Slab"/>
              <a:cs typeface="Hepta Slab"/>
              <a:sym typeface="Hepta Slab"/>
            </a:endParaRPr>
          </a:p>
        </p:txBody>
      </p:sp>
      <p:sp>
        <p:nvSpPr>
          <p:cNvPr id="1960" name="Google Shape;1960;p2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961" name="Google Shape;1961;p217"/>
          <p:cNvSpPr txBox="1"/>
          <p:nvPr/>
        </p:nvSpPr>
        <p:spPr>
          <a:xfrm>
            <a:off x="486550" y="1545775"/>
            <a:ext cx="4368000" cy="238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In the list of the ten most widely spoken Native American languages in the U.S., Navajo takes first place and Yupik takes second place.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a. How many more Navajo speakers are there than Yupik speakers? Show your reasoning. </a:t>
            </a:r>
            <a:endParaRPr>
              <a:latin typeface="Quicksand"/>
              <a:ea typeface="Quicksand"/>
              <a:cs typeface="Quicksand"/>
              <a:sym typeface="Quicksand"/>
            </a:endParaRPr>
          </a:p>
          <a:p>
            <a:pPr indent="0" lvl="0" marL="457200" rtl="0" algn="l">
              <a:spcBef>
                <a:spcPts val="1000"/>
              </a:spcBef>
              <a:spcAft>
                <a:spcPts val="1000"/>
              </a:spcAft>
              <a:buNone/>
            </a:pPr>
            <a:r>
              <a:rPr lang="en">
                <a:latin typeface="Quicksand"/>
                <a:ea typeface="Quicksand"/>
                <a:cs typeface="Quicksand"/>
                <a:sym typeface="Quicksand"/>
              </a:rPr>
              <a:t>b. About how many times as many Navajo speakers as there are Yupik speakers? Show your reasoning. </a:t>
            </a:r>
            <a:endParaRPr>
              <a:latin typeface="Quicksand"/>
              <a:ea typeface="Quicksand"/>
              <a:cs typeface="Quicksand"/>
              <a:sym typeface="Quicksand"/>
            </a:endParaRPr>
          </a:p>
        </p:txBody>
      </p:sp>
      <p:sp>
        <p:nvSpPr>
          <p:cNvPr id="1962" name="Google Shape;1962;p217"/>
          <p:cNvSpPr txBox="1"/>
          <p:nvPr/>
        </p:nvSpPr>
        <p:spPr>
          <a:xfrm>
            <a:off x="4755300" y="1108750"/>
            <a:ext cx="3881700" cy="345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Navajo, Apache, and Cherokee languages have been used during wartime to help the U.S. military keep its communications secure and incomprehensible to their enemies.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a. Based on the data here, how many people might have been able to understand the communications? Show your reasoning.</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b. How do you know that your answer is reasonable?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Are there more Navajo speakers than the speakers of all the other nine languages combined? Explain or show how you know. </a:t>
            </a:r>
            <a:endParaRPr>
              <a:latin typeface="Quicksand"/>
              <a:ea typeface="Quicksand"/>
              <a:cs typeface="Quicksand"/>
              <a:sym typeface="Quicksand"/>
            </a:endParaRPr>
          </a:p>
        </p:txBody>
      </p:sp>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6" name="Shape 1966"/>
        <p:cNvGrpSpPr/>
        <p:nvPr/>
      </p:nvGrpSpPr>
      <p:grpSpPr>
        <a:xfrm>
          <a:off x="0" y="0"/>
          <a:ext cx="0" cy="0"/>
          <a:chOff x="0" y="0"/>
          <a:chExt cx="0" cy="0"/>
        </a:xfrm>
      </p:grpSpPr>
      <p:sp>
        <p:nvSpPr>
          <p:cNvPr id="1967" name="Google Shape;1967;p218"/>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Languages in Philadelphia and Chicago</a:t>
            </a:r>
            <a:endParaRPr sz="2700">
              <a:solidFill>
                <a:srgbClr val="595959"/>
              </a:solidFill>
              <a:latin typeface="Hepta Slab"/>
              <a:ea typeface="Hepta Slab"/>
              <a:cs typeface="Hepta Slab"/>
              <a:sym typeface="Hepta Slab"/>
            </a:endParaRPr>
          </a:p>
        </p:txBody>
      </p:sp>
      <p:sp>
        <p:nvSpPr>
          <p:cNvPr id="1968" name="Google Shape;1968;p2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969" name="Google Shape;1969;p218"/>
          <p:cNvSpPr txBox="1"/>
          <p:nvPr/>
        </p:nvSpPr>
        <p:spPr>
          <a:xfrm>
            <a:off x="474400" y="1254625"/>
            <a:ext cx="43680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500">
                <a:latin typeface="Quicksand"/>
                <a:ea typeface="Quicksand"/>
                <a:cs typeface="Quicksand"/>
                <a:sym typeface="Quicksand"/>
              </a:rPr>
              <a:t>Philadelphia, the birthplace of the United States, is a diverse city and home to people of different backgrounds. The table shows 2017 data on the types of languages spoken in Philadelphia and the numbers of people that speak them. </a:t>
            </a:r>
            <a:endParaRPr sz="1500">
              <a:latin typeface="Quicksand"/>
              <a:ea typeface="Quicksand"/>
              <a:cs typeface="Quicksand"/>
              <a:sym typeface="Quicksand"/>
            </a:endParaRPr>
          </a:p>
        </p:txBody>
      </p:sp>
      <p:sp>
        <p:nvSpPr>
          <p:cNvPr id="1970" name="Google Shape;1970;p218"/>
          <p:cNvSpPr txBox="1"/>
          <p:nvPr/>
        </p:nvSpPr>
        <p:spPr>
          <a:xfrm>
            <a:off x="4842400" y="1678900"/>
            <a:ext cx="37947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Are there more Philadelphians who only speak English or more who speak a language other than English? Show how you know.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What is the difference between the number of people who speak only English and those who speak another language? Show how you know.</a:t>
            </a:r>
            <a:endParaRPr>
              <a:latin typeface="Quicksand"/>
              <a:ea typeface="Quicksand"/>
              <a:cs typeface="Quicksand"/>
              <a:sym typeface="Quicksand"/>
            </a:endParaRPr>
          </a:p>
        </p:txBody>
      </p:sp>
      <p:pic>
        <p:nvPicPr>
          <p:cNvPr id="1971" name="Google Shape;1971;p218"/>
          <p:cNvPicPr preferRelativeResize="0"/>
          <p:nvPr/>
        </p:nvPicPr>
        <p:blipFill>
          <a:blip r:embed="rId3">
            <a:alphaModFix/>
          </a:blip>
          <a:stretch>
            <a:fillRect/>
          </a:stretch>
        </p:blipFill>
        <p:spPr>
          <a:xfrm>
            <a:off x="1122875" y="2892025"/>
            <a:ext cx="2952758" cy="1569900"/>
          </a:xfrm>
          <a:prstGeom prst="rect">
            <a:avLst/>
          </a:prstGeom>
          <a:noFill/>
          <a:ln>
            <a:noFill/>
          </a:ln>
        </p:spPr>
      </p:pic>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5" name="Shape 1975"/>
        <p:cNvGrpSpPr/>
        <p:nvPr/>
      </p:nvGrpSpPr>
      <p:grpSpPr>
        <a:xfrm>
          <a:off x="0" y="0"/>
          <a:ext cx="0" cy="0"/>
          <a:chOff x="0" y="0"/>
          <a:chExt cx="0" cy="0"/>
        </a:xfrm>
      </p:grpSpPr>
      <p:sp>
        <p:nvSpPr>
          <p:cNvPr id="1976" name="Google Shape;1976;p219"/>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Languages in Philadelphia and Chicago</a:t>
            </a:r>
            <a:endParaRPr sz="2700">
              <a:solidFill>
                <a:srgbClr val="595959"/>
              </a:solidFill>
              <a:latin typeface="Hepta Slab"/>
              <a:ea typeface="Hepta Slab"/>
              <a:cs typeface="Hepta Slab"/>
              <a:sym typeface="Hepta Slab"/>
            </a:endParaRPr>
          </a:p>
        </p:txBody>
      </p:sp>
      <p:sp>
        <p:nvSpPr>
          <p:cNvPr id="1977" name="Google Shape;1977;p2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978" name="Google Shape;1978;p219"/>
          <p:cNvSpPr txBox="1"/>
          <p:nvPr/>
        </p:nvSpPr>
        <p:spPr>
          <a:xfrm>
            <a:off x="474400" y="1254625"/>
            <a:ext cx="43680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500">
                <a:latin typeface="Quicksand"/>
                <a:ea typeface="Quicksand"/>
                <a:cs typeface="Quicksand"/>
                <a:sym typeface="Quicksand"/>
              </a:rPr>
              <a:t>Philadelphia, the birthplace of the United States, is a diverse city and home to people of different backgrounds. The table shows 2017 data on the types of languages spoken in Philadelphia and the numbers of people that speak them. </a:t>
            </a:r>
            <a:endParaRPr sz="1500">
              <a:latin typeface="Quicksand"/>
              <a:ea typeface="Quicksand"/>
              <a:cs typeface="Quicksand"/>
              <a:sym typeface="Quicksand"/>
            </a:endParaRPr>
          </a:p>
        </p:txBody>
      </p:sp>
      <p:sp>
        <p:nvSpPr>
          <p:cNvPr id="1979" name="Google Shape;1979;p219"/>
          <p:cNvSpPr txBox="1"/>
          <p:nvPr/>
        </p:nvSpPr>
        <p:spPr>
          <a:xfrm>
            <a:off x="4842400" y="1322150"/>
            <a:ext cx="39405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3. Chicago is a city with a similar population to Philadelphia. This table shows the types of languages for different populations of Chicago.</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How many more speakers of Spanish and other Indo-European languages are in Chicago than in Philadelphia? Show your reasoning.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How do you know your answer is reasonable?</a:t>
            </a:r>
            <a:endParaRPr>
              <a:latin typeface="Quicksand"/>
              <a:ea typeface="Quicksand"/>
              <a:cs typeface="Quicksand"/>
              <a:sym typeface="Quicksand"/>
            </a:endParaRPr>
          </a:p>
        </p:txBody>
      </p:sp>
      <p:pic>
        <p:nvPicPr>
          <p:cNvPr id="1980" name="Google Shape;1980;p219"/>
          <p:cNvPicPr preferRelativeResize="0"/>
          <p:nvPr/>
        </p:nvPicPr>
        <p:blipFill>
          <a:blip r:embed="rId3">
            <a:alphaModFix/>
          </a:blip>
          <a:stretch>
            <a:fillRect/>
          </a:stretch>
        </p:blipFill>
        <p:spPr>
          <a:xfrm>
            <a:off x="1122875" y="2892025"/>
            <a:ext cx="2952758" cy="1569900"/>
          </a:xfrm>
          <a:prstGeom prst="rect">
            <a:avLst/>
          </a:prstGeom>
          <a:noFill/>
          <a:ln>
            <a:noFill/>
          </a:ln>
        </p:spPr>
      </p:pic>
      <p:pic>
        <p:nvPicPr>
          <p:cNvPr id="1981" name="Google Shape;1981;p219"/>
          <p:cNvPicPr preferRelativeResize="0"/>
          <p:nvPr/>
        </p:nvPicPr>
        <p:blipFill>
          <a:blip r:embed="rId4">
            <a:alphaModFix/>
          </a:blip>
          <a:stretch>
            <a:fillRect/>
          </a:stretch>
        </p:blipFill>
        <p:spPr>
          <a:xfrm>
            <a:off x="5918374" y="2197749"/>
            <a:ext cx="1788550" cy="1050275"/>
          </a:xfrm>
          <a:prstGeom prst="rect">
            <a:avLst/>
          </a:prstGeom>
          <a:noFill/>
          <a:ln>
            <a:noFill/>
          </a:ln>
        </p:spPr>
      </p:pic>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5" name="Shape 1985"/>
        <p:cNvGrpSpPr/>
        <p:nvPr/>
      </p:nvGrpSpPr>
      <p:grpSpPr>
        <a:xfrm>
          <a:off x="0" y="0"/>
          <a:ext cx="0" cy="0"/>
          <a:chOff x="0" y="0"/>
          <a:chExt cx="0" cy="0"/>
        </a:xfrm>
      </p:grpSpPr>
      <p:sp>
        <p:nvSpPr>
          <p:cNvPr id="1986" name="Google Shape;1986;p22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987" name="Google Shape;1987;p220"/>
          <p:cNvPicPr preferRelativeResize="0"/>
          <p:nvPr/>
        </p:nvPicPr>
        <p:blipFill rotWithShape="1">
          <a:blip r:embed="rId3">
            <a:alphaModFix/>
          </a:blip>
          <a:srcRect b="0" l="21370" r="22481" t="0"/>
          <a:stretch/>
        </p:blipFill>
        <p:spPr>
          <a:xfrm rot="1055630">
            <a:off x="6473798" y="2717350"/>
            <a:ext cx="1267096" cy="1419300"/>
          </a:xfrm>
          <a:prstGeom prst="rect">
            <a:avLst/>
          </a:prstGeom>
          <a:noFill/>
          <a:ln>
            <a:noFill/>
          </a:ln>
        </p:spPr>
      </p:pic>
      <p:sp>
        <p:nvSpPr>
          <p:cNvPr id="1988" name="Google Shape;1988;p220"/>
          <p:cNvSpPr txBox="1"/>
          <p:nvPr/>
        </p:nvSpPr>
        <p:spPr>
          <a:xfrm>
            <a:off x="291150" y="544425"/>
            <a:ext cx="77274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Covered By Your Grace"/>
                <a:ea typeface="Covered By Your Grace"/>
                <a:cs typeface="Covered By Your Grace"/>
                <a:sym typeface="Covered By Your Grace"/>
              </a:rPr>
              <a:t>Today we performed addition and subtraction on very large numbers. Even though most of us used the standard algorithm, we didn’t all add or subtract the numbers the same way.</a:t>
            </a:r>
            <a:endParaRPr sz="2400">
              <a:latin typeface="Covered By Your Grace"/>
              <a:ea typeface="Covered By Your Grace"/>
              <a:cs typeface="Covered By Your Grace"/>
              <a:sym typeface="Covered By Your Grace"/>
            </a:endParaRPr>
          </a:p>
        </p:txBody>
      </p:sp>
      <p:sp>
        <p:nvSpPr>
          <p:cNvPr id="1989" name="Google Shape;1989;p220"/>
          <p:cNvSpPr txBox="1"/>
          <p:nvPr/>
        </p:nvSpPr>
        <p:spPr>
          <a:xfrm>
            <a:off x="655000" y="2114325"/>
            <a:ext cx="5694600" cy="21600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In the second activity, you had to add a series of numbers in a table. Which numbers did you add (or subtract) first? Does it matter?</a:t>
            </a:r>
            <a:endParaRPr sz="1500">
              <a:latin typeface="Quicksand"/>
              <a:ea typeface="Quicksand"/>
              <a:cs typeface="Quicksand"/>
              <a:sym typeface="Quicksand"/>
            </a:endParaRPr>
          </a:p>
          <a:p>
            <a:pPr indent="-323850" lvl="0" marL="457200" rtl="0" algn="l">
              <a:spcBef>
                <a:spcPts val="1000"/>
              </a:spcBef>
              <a:spcAft>
                <a:spcPts val="1000"/>
              </a:spcAft>
              <a:buSzPts val="1500"/>
              <a:buFont typeface="Quicksand"/>
              <a:buChar char="●"/>
            </a:pPr>
            <a:r>
              <a:rPr lang="en" sz="1500">
                <a:latin typeface="Quicksand"/>
                <a:ea typeface="Quicksand"/>
                <a:cs typeface="Quicksand"/>
                <a:sym typeface="Quicksand"/>
              </a:rPr>
              <a:t>When the numbers being added or subtracted have many digits, it is easy to make an error, to regroup or carry incorrectly, or to get the digits mixed up. What are some ways we could check our answers? What are some common errors, and how can we avoid them?</a:t>
            </a:r>
            <a:endParaRPr sz="1500">
              <a:latin typeface="Quicksand"/>
              <a:ea typeface="Quicksand"/>
              <a:cs typeface="Quicksand"/>
              <a:sym typeface="Quicksand"/>
            </a:endParaRPr>
          </a:p>
        </p:txBody>
      </p:sp>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993" name="Shape 1993"/>
        <p:cNvGrpSpPr/>
        <p:nvPr/>
      </p:nvGrpSpPr>
      <p:grpSpPr>
        <a:xfrm>
          <a:off x="0" y="0"/>
          <a:ext cx="0" cy="0"/>
          <a:chOff x="0" y="0"/>
          <a:chExt cx="0" cy="0"/>
        </a:xfrm>
      </p:grpSpPr>
      <p:sp>
        <p:nvSpPr>
          <p:cNvPr id="1994" name="Google Shape;1994;p221"/>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Assess the Reasonableness of Solutions</a:t>
            </a:r>
            <a:endParaRPr sz="3500">
              <a:latin typeface="Hepta Slab"/>
              <a:ea typeface="Hepta Slab"/>
              <a:cs typeface="Hepta Slab"/>
              <a:sym typeface="Hepta Slab"/>
            </a:endParaRPr>
          </a:p>
        </p:txBody>
      </p:sp>
      <p:sp>
        <p:nvSpPr>
          <p:cNvPr id="1995" name="Google Shape;1995;p221"/>
          <p:cNvSpPr txBox="1"/>
          <p:nvPr/>
        </p:nvSpPr>
        <p:spPr>
          <a:xfrm>
            <a:off x="2528350" y="2687375"/>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problems and assess the reasonableness of solutions. </a:t>
            </a:r>
            <a:endParaRPr>
              <a:latin typeface="Quicksand"/>
              <a:ea typeface="Quicksand"/>
              <a:cs typeface="Quicksand"/>
              <a:sym typeface="Quicksand"/>
            </a:endParaRPr>
          </a:p>
        </p:txBody>
      </p:sp>
      <p:sp>
        <p:nvSpPr>
          <p:cNvPr id="1996" name="Google Shape;1996;p221"/>
          <p:cNvSpPr/>
          <p:nvPr/>
        </p:nvSpPr>
        <p:spPr>
          <a:xfrm>
            <a:off x="2044127" y="2687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22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4.NBT.B.4, 4.OA.A.2, 4.OA.A.3</a:t>
            </a:r>
            <a:endParaRPr sz="1100">
              <a:latin typeface="Quicksand"/>
              <a:ea typeface="Quicksand"/>
              <a:cs typeface="Quicksand"/>
              <a:sym typeface="Quicksand"/>
            </a:endParaRPr>
          </a:p>
        </p:txBody>
      </p:sp>
      <p:sp>
        <p:nvSpPr>
          <p:cNvPr id="1998" name="Google Shape;1998;p22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24</a:t>
            </a:r>
            <a:endParaRPr/>
          </a:p>
        </p:txBody>
      </p:sp>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02" name="Shape 2002"/>
        <p:cNvGrpSpPr/>
        <p:nvPr/>
      </p:nvGrpSpPr>
      <p:grpSpPr>
        <a:xfrm>
          <a:off x="0" y="0"/>
          <a:ext cx="0" cy="0"/>
          <a:chOff x="0" y="0"/>
          <a:chExt cx="0" cy="0"/>
        </a:xfrm>
      </p:grpSpPr>
      <p:sp>
        <p:nvSpPr>
          <p:cNvPr id="2003" name="Google Shape;2003;p222"/>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Differences</a:t>
            </a:r>
            <a:endParaRPr b="0" sz="3000">
              <a:solidFill>
                <a:srgbClr val="595959"/>
              </a:solidFill>
              <a:latin typeface="Hepta Slab"/>
              <a:ea typeface="Hepta Slab"/>
              <a:cs typeface="Hepta Slab"/>
              <a:sym typeface="Hepta Slab"/>
            </a:endParaRPr>
          </a:p>
        </p:txBody>
      </p:sp>
      <p:sp>
        <p:nvSpPr>
          <p:cNvPr id="2004" name="Google Shape;2004;p22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05" name="Google Shape;2005;p222"/>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2006" name="Google Shape;2006;p222"/>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2007" name="Google Shape;2007;p222"/>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222"/>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09" name="Google Shape;2009;p222"/>
          <p:cNvPicPr preferRelativeResize="0"/>
          <p:nvPr/>
        </p:nvPicPr>
        <p:blipFill>
          <a:blip r:embed="rId3">
            <a:alphaModFix/>
          </a:blip>
          <a:stretch>
            <a:fillRect/>
          </a:stretch>
        </p:blipFill>
        <p:spPr>
          <a:xfrm>
            <a:off x="857250" y="2570525"/>
            <a:ext cx="7429500" cy="1085850"/>
          </a:xfrm>
          <a:prstGeom prst="rect">
            <a:avLst/>
          </a:prstGeom>
          <a:noFill/>
          <a:ln>
            <a:noFill/>
          </a:ln>
        </p:spPr>
      </p:pic>
    </p:spTree>
  </p:cSld>
  <p:clrMapOvr>
    <a:masterClrMapping/>
  </p:clrMapOvr>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13" name="Shape 2013"/>
        <p:cNvGrpSpPr/>
        <p:nvPr/>
      </p:nvGrpSpPr>
      <p:grpSpPr>
        <a:xfrm>
          <a:off x="0" y="0"/>
          <a:ext cx="0" cy="0"/>
          <a:chOff x="0" y="0"/>
          <a:chExt cx="0" cy="0"/>
        </a:xfrm>
      </p:grpSpPr>
      <p:sp>
        <p:nvSpPr>
          <p:cNvPr id="2014" name="Google Shape;2014;p223"/>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Differences</a:t>
            </a:r>
            <a:endParaRPr b="0" sz="3000">
              <a:solidFill>
                <a:srgbClr val="595959"/>
              </a:solidFill>
              <a:latin typeface="Hepta Slab"/>
              <a:ea typeface="Hepta Slab"/>
              <a:cs typeface="Hepta Slab"/>
              <a:sym typeface="Hepta Slab"/>
            </a:endParaRPr>
          </a:p>
        </p:txBody>
      </p:sp>
      <p:sp>
        <p:nvSpPr>
          <p:cNvPr id="2015" name="Google Shape;2015;p22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16" name="Google Shape;2016;p223"/>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2017" name="Google Shape;2017;p223"/>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2018" name="Google Shape;2018;p223"/>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223"/>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0" name="Google Shape;2020;p223"/>
          <p:cNvPicPr preferRelativeResize="0"/>
          <p:nvPr/>
        </p:nvPicPr>
        <p:blipFill>
          <a:blip r:embed="rId3">
            <a:alphaModFix/>
          </a:blip>
          <a:stretch>
            <a:fillRect/>
          </a:stretch>
        </p:blipFill>
        <p:spPr>
          <a:xfrm>
            <a:off x="1588150" y="2688875"/>
            <a:ext cx="6410325" cy="1019175"/>
          </a:xfrm>
          <a:prstGeom prst="rect">
            <a:avLst/>
          </a:prstGeom>
          <a:noFill/>
          <a:ln>
            <a:noFill/>
          </a:ln>
        </p:spPr>
      </p:pic>
    </p:spTree>
  </p:cSld>
  <p:clrMapOvr>
    <a:masterClrMapping/>
  </p:clrMapOvr>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24" name="Shape 2024"/>
        <p:cNvGrpSpPr/>
        <p:nvPr/>
      </p:nvGrpSpPr>
      <p:grpSpPr>
        <a:xfrm>
          <a:off x="0" y="0"/>
          <a:ext cx="0" cy="0"/>
          <a:chOff x="0" y="0"/>
          <a:chExt cx="0" cy="0"/>
        </a:xfrm>
      </p:grpSpPr>
      <p:sp>
        <p:nvSpPr>
          <p:cNvPr id="2025" name="Google Shape;2025;p224"/>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Differences</a:t>
            </a:r>
            <a:endParaRPr b="0" sz="3000">
              <a:solidFill>
                <a:srgbClr val="595959"/>
              </a:solidFill>
              <a:latin typeface="Hepta Slab"/>
              <a:ea typeface="Hepta Slab"/>
              <a:cs typeface="Hepta Slab"/>
              <a:sym typeface="Hepta Slab"/>
            </a:endParaRPr>
          </a:p>
        </p:txBody>
      </p:sp>
      <p:sp>
        <p:nvSpPr>
          <p:cNvPr id="2026" name="Google Shape;2026;p22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27" name="Google Shape;2027;p224"/>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2028" name="Google Shape;2028;p224"/>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2029" name="Google Shape;2029;p224"/>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224"/>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31" name="Google Shape;2031;p224"/>
          <p:cNvPicPr preferRelativeResize="0"/>
          <p:nvPr/>
        </p:nvPicPr>
        <p:blipFill>
          <a:blip r:embed="rId3">
            <a:alphaModFix/>
          </a:blip>
          <a:stretch>
            <a:fillRect/>
          </a:stretch>
        </p:blipFill>
        <p:spPr>
          <a:xfrm>
            <a:off x="1033463" y="2812625"/>
            <a:ext cx="7077075" cy="952500"/>
          </a:xfrm>
          <a:prstGeom prst="rect">
            <a:avLst/>
          </a:prstGeom>
          <a:noFill/>
          <a:ln>
            <a:noFill/>
          </a:ln>
        </p:spPr>
      </p:pic>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35" name="Shape 2035"/>
        <p:cNvGrpSpPr/>
        <p:nvPr/>
      </p:nvGrpSpPr>
      <p:grpSpPr>
        <a:xfrm>
          <a:off x="0" y="0"/>
          <a:ext cx="0" cy="0"/>
          <a:chOff x="0" y="0"/>
          <a:chExt cx="0" cy="0"/>
        </a:xfrm>
      </p:grpSpPr>
      <p:sp>
        <p:nvSpPr>
          <p:cNvPr id="2036" name="Google Shape;2036;p225"/>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Differences</a:t>
            </a:r>
            <a:endParaRPr b="0" sz="3000">
              <a:solidFill>
                <a:srgbClr val="595959"/>
              </a:solidFill>
              <a:latin typeface="Hepta Slab"/>
              <a:ea typeface="Hepta Slab"/>
              <a:cs typeface="Hepta Slab"/>
              <a:sym typeface="Hepta Slab"/>
            </a:endParaRPr>
          </a:p>
        </p:txBody>
      </p:sp>
      <p:sp>
        <p:nvSpPr>
          <p:cNvPr id="2037" name="Google Shape;2037;p22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38" name="Google Shape;2038;p225"/>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2039" name="Google Shape;2039;p225"/>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2040" name="Google Shape;2040;p225"/>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225"/>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42" name="Google Shape;2042;p225"/>
          <p:cNvPicPr preferRelativeResize="0"/>
          <p:nvPr/>
        </p:nvPicPr>
        <p:blipFill>
          <a:blip r:embed="rId3">
            <a:alphaModFix/>
          </a:blip>
          <a:stretch>
            <a:fillRect/>
          </a:stretch>
        </p:blipFill>
        <p:spPr>
          <a:xfrm>
            <a:off x="1057425" y="2761650"/>
            <a:ext cx="7086600" cy="1114425"/>
          </a:xfrm>
          <a:prstGeom prst="rect">
            <a:avLst/>
          </a:prstGeom>
          <a:noFill/>
          <a:ln>
            <a:noFill/>
          </a:ln>
        </p:spPr>
      </p:pic>
    </p:spTree>
  </p:cSld>
  <p:clrMapOvr>
    <a:masterClrMapping/>
  </p:clrMapOvr>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6" name="Shape 2046"/>
        <p:cNvGrpSpPr/>
        <p:nvPr/>
      </p:nvGrpSpPr>
      <p:grpSpPr>
        <a:xfrm>
          <a:off x="0" y="0"/>
          <a:ext cx="0" cy="0"/>
          <a:chOff x="0" y="0"/>
          <a:chExt cx="0" cy="0"/>
        </a:xfrm>
      </p:grpSpPr>
      <p:sp>
        <p:nvSpPr>
          <p:cNvPr id="2047" name="Google Shape;2047;p226"/>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Back and Forth</a:t>
            </a:r>
            <a:endParaRPr sz="2700">
              <a:solidFill>
                <a:srgbClr val="595959"/>
              </a:solidFill>
              <a:latin typeface="Hepta Slab"/>
              <a:ea typeface="Hepta Slab"/>
              <a:cs typeface="Hepta Slab"/>
              <a:sym typeface="Hepta Slab"/>
            </a:endParaRPr>
          </a:p>
        </p:txBody>
      </p:sp>
      <p:sp>
        <p:nvSpPr>
          <p:cNvPr id="2048" name="Google Shape;2048;p2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049" name="Google Shape;2049;p226"/>
          <p:cNvSpPr txBox="1"/>
          <p:nvPr/>
        </p:nvSpPr>
        <p:spPr>
          <a:xfrm>
            <a:off x="474400" y="1254625"/>
            <a:ext cx="4368000" cy="180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500">
                <a:latin typeface="Quicksand"/>
                <a:ea typeface="Quicksand"/>
                <a:cs typeface="Quicksand"/>
                <a:sym typeface="Quicksand"/>
              </a:rPr>
              <a:t>Mai’s cousin is in middle school. She travels from her homeroom to math, then English, history, and science. When she finishes her science class, she takes the same path back to her homeroom. Mai’s cousin makes the same trip 5 times each week. The distances between the classes are shown.</a:t>
            </a:r>
            <a:endParaRPr sz="1500">
              <a:latin typeface="Quicksand"/>
              <a:ea typeface="Quicksand"/>
              <a:cs typeface="Quicksand"/>
              <a:sym typeface="Quicksand"/>
            </a:endParaRPr>
          </a:p>
        </p:txBody>
      </p:sp>
      <p:sp>
        <p:nvSpPr>
          <p:cNvPr id="2050" name="Google Shape;2050;p226"/>
          <p:cNvSpPr txBox="1"/>
          <p:nvPr/>
        </p:nvSpPr>
        <p:spPr>
          <a:xfrm>
            <a:off x="5010025" y="1108750"/>
            <a:ext cx="36270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How far does Mai’s cousin travel each round trip—from her homeroom to the four classes and back? Write one or more expressions or equations to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Each week, Mai’s cousin makes 3 round trips from her homeroom to her music class. The total distance traveled on those 3 round trips is 2,364 feet. How far away is the music room from her homeroom?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Mai thinks her cousin travels 2 miles each week just going between classes. Do you agree? Show your reasoning.</a:t>
            </a:r>
            <a:endParaRPr>
              <a:latin typeface="Quicksand"/>
              <a:ea typeface="Quicksand"/>
              <a:cs typeface="Quicksand"/>
              <a:sym typeface="Quicksand"/>
            </a:endParaRPr>
          </a:p>
        </p:txBody>
      </p:sp>
      <p:pic>
        <p:nvPicPr>
          <p:cNvPr id="2051" name="Google Shape;2051;p226"/>
          <p:cNvPicPr preferRelativeResize="0"/>
          <p:nvPr/>
        </p:nvPicPr>
        <p:blipFill>
          <a:blip r:embed="rId3">
            <a:alphaModFix/>
          </a:blip>
          <a:stretch>
            <a:fillRect/>
          </a:stretch>
        </p:blipFill>
        <p:spPr>
          <a:xfrm>
            <a:off x="763325" y="3201500"/>
            <a:ext cx="3790150" cy="472225"/>
          </a:xfrm>
          <a:prstGeom prst="rect">
            <a:avLst/>
          </a:prstGeom>
          <a:noFill/>
          <a:ln>
            <a:noFill/>
          </a:ln>
        </p:spPr>
      </p:pic>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5" name="Shape 2055"/>
        <p:cNvGrpSpPr/>
        <p:nvPr/>
      </p:nvGrpSpPr>
      <p:grpSpPr>
        <a:xfrm>
          <a:off x="0" y="0"/>
          <a:ext cx="0" cy="0"/>
          <a:chOff x="0" y="0"/>
          <a:chExt cx="0" cy="0"/>
        </a:xfrm>
      </p:grpSpPr>
      <p:sp>
        <p:nvSpPr>
          <p:cNvPr id="2056" name="Google Shape;2056;p22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 Fitness Challenge</a:t>
            </a:r>
            <a:endParaRPr sz="2700">
              <a:solidFill>
                <a:srgbClr val="595959"/>
              </a:solidFill>
              <a:latin typeface="Hepta Slab"/>
              <a:ea typeface="Hepta Slab"/>
              <a:cs typeface="Hepta Slab"/>
              <a:sym typeface="Hepta Slab"/>
            </a:endParaRPr>
          </a:p>
        </p:txBody>
      </p:sp>
      <p:sp>
        <p:nvSpPr>
          <p:cNvPr id="2057" name="Google Shape;2057;p2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058" name="Google Shape;2058;p227"/>
          <p:cNvSpPr txBox="1"/>
          <p:nvPr/>
        </p:nvSpPr>
        <p:spPr>
          <a:xfrm>
            <a:off x="474400" y="1254625"/>
            <a:ext cx="43680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500">
                <a:latin typeface="Quicksand"/>
                <a:ea typeface="Quicksand"/>
                <a:cs typeface="Quicksand"/>
                <a:sym typeface="Quicksand"/>
              </a:rPr>
              <a:t>To encourage students to exercise, Han’s school is holding a fitness challenge with prizes.</a:t>
            </a:r>
            <a:endParaRPr sz="1500">
              <a:latin typeface="Quicksand"/>
              <a:ea typeface="Quicksand"/>
              <a:cs typeface="Quicksand"/>
              <a:sym typeface="Quicksand"/>
            </a:endParaRPr>
          </a:p>
        </p:txBody>
      </p:sp>
      <p:sp>
        <p:nvSpPr>
          <p:cNvPr id="2059" name="Google Shape;2059;p227"/>
          <p:cNvSpPr txBox="1"/>
          <p:nvPr/>
        </p:nvSpPr>
        <p:spPr>
          <a:xfrm>
            <a:off x="4842400" y="1108750"/>
            <a:ext cx="37947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Han walked 32,550 steps in the first week. He walked the same number of steps every day. How many steps did Han walk each day?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The table shows the total number steps Han took each week for the first three weeks. How much did the number of steps drop from the first week to the second week?</a:t>
            </a:r>
            <a:endParaRPr>
              <a:latin typeface="Quicksand"/>
              <a:ea typeface="Quicksand"/>
              <a:cs typeface="Quicksand"/>
              <a:sym typeface="Quicksand"/>
            </a:endParaRPr>
          </a:p>
        </p:txBody>
      </p:sp>
      <p:pic>
        <p:nvPicPr>
          <p:cNvPr id="2060" name="Google Shape;2060;p227"/>
          <p:cNvPicPr preferRelativeResize="0"/>
          <p:nvPr/>
        </p:nvPicPr>
        <p:blipFill>
          <a:blip r:embed="rId3">
            <a:alphaModFix/>
          </a:blip>
          <a:stretch>
            <a:fillRect/>
          </a:stretch>
        </p:blipFill>
        <p:spPr>
          <a:xfrm>
            <a:off x="1232050" y="2186913"/>
            <a:ext cx="2752725" cy="1476375"/>
          </a:xfrm>
          <a:prstGeom prst="rect">
            <a:avLst/>
          </a:prstGeom>
          <a:noFill/>
          <a:ln>
            <a:noFill/>
          </a:ln>
        </p:spPr>
      </p:pic>
      <p:pic>
        <p:nvPicPr>
          <p:cNvPr id="2061" name="Google Shape;2061;p227"/>
          <p:cNvPicPr preferRelativeResize="0"/>
          <p:nvPr/>
        </p:nvPicPr>
        <p:blipFill>
          <a:blip r:embed="rId4">
            <a:alphaModFix/>
          </a:blip>
          <a:stretch>
            <a:fillRect/>
          </a:stretch>
        </p:blipFill>
        <p:spPr>
          <a:xfrm>
            <a:off x="4974823" y="3663950"/>
            <a:ext cx="3312425" cy="946400"/>
          </a:xfrm>
          <a:prstGeom prst="rect">
            <a:avLst/>
          </a:prstGeom>
          <a:noFill/>
          <a:ln>
            <a:noFill/>
          </a:ln>
        </p:spPr>
      </p:pic>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5" name="Shape 2065"/>
        <p:cNvGrpSpPr/>
        <p:nvPr/>
      </p:nvGrpSpPr>
      <p:grpSpPr>
        <a:xfrm>
          <a:off x="0" y="0"/>
          <a:ext cx="0" cy="0"/>
          <a:chOff x="0" y="0"/>
          <a:chExt cx="0" cy="0"/>
        </a:xfrm>
      </p:grpSpPr>
      <p:sp>
        <p:nvSpPr>
          <p:cNvPr id="2066" name="Google Shape;2066;p228"/>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 Fitness Challenge</a:t>
            </a:r>
            <a:endParaRPr sz="2700">
              <a:solidFill>
                <a:srgbClr val="595959"/>
              </a:solidFill>
              <a:latin typeface="Hepta Slab"/>
              <a:ea typeface="Hepta Slab"/>
              <a:cs typeface="Hepta Slab"/>
              <a:sym typeface="Hepta Slab"/>
            </a:endParaRPr>
          </a:p>
        </p:txBody>
      </p:sp>
      <p:sp>
        <p:nvSpPr>
          <p:cNvPr id="2067" name="Google Shape;2067;p2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068" name="Google Shape;2068;p228"/>
          <p:cNvSpPr txBox="1"/>
          <p:nvPr/>
        </p:nvSpPr>
        <p:spPr>
          <a:xfrm>
            <a:off x="474400" y="1254625"/>
            <a:ext cx="43680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500">
                <a:latin typeface="Quicksand"/>
                <a:ea typeface="Quicksand"/>
                <a:cs typeface="Quicksand"/>
                <a:sym typeface="Quicksand"/>
              </a:rPr>
              <a:t>To encourage students to exercise, Han’s school is holding a fitness challenge with prizes.</a:t>
            </a:r>
            <a:endParaRPr sz="1500">
              <a:latin typeface="Quicksand"/>
              <a:ea typeface="Quicksand"/>
              <a:cs typeface="Quicksand"/>
              <a:sym typeface="Quicksand"/>
            </a:endParaRPr>
          </a:p>
        </p:txBody>
      </p:sp>
      <p:sp>
        <p:nvSpPr>
          <p:cNvPr id="2069" name="Google Shape;2069;p228"/>
          <p:cNvSpPr txBox="1"/>
          <p:nvPr/>
        </p:nvSpPr>
        <p:spPr>
          <a:xfrm>
            <a:off x="4842400" y="1901125"/>
            <a:ext cx="37947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3. What is the fewest number of steps that Han needs to take in week 4 to meet the fitness challenge?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How do you know your answer to problem 3 is reasonable?</a:t>
            </a:r>
            <a:endParaRPr>
              <a:latin typeface="Quicksand"/>
              <a:ea typeface="Quicksand"/>
              <a:cs typeface="Quicksand"/>
              <a:sym typeface="Quicksand"/>
            </a:endParaRPr>
          </a:p>
        </p:txBody>
      </p:sp>
      <p:pic>
        <p:nvPicPr>
          <p:cNvPr id="2070" name="Google Shape;2070;p228"/>
          <p:cNvPicPr preferRelativeResize="0"/>
          <p:nvPr/>
        </p:nvPicPr>
        <p:blipFill>
          <a:blip r:embed="rId3">
            <a:alphaModFix/>
          </a:blip>
          <a:stretch>
            <a:fillRect/>
          </a:stretch>
        </p:blipFill>
        <p:spPr>
          <a:xfrm>
            <a:off x="1232050" y="2186913"/>
            <a:ext cx="2752725" cy="1476375"/>
          </a:xfrm>
          <a:prstGeom prst="rect">
            <a:avLst/>
          </a:prstGeom>
          <a:noFill/>
          <a:ln>
            <a:noFill/>
          </a:ln>
        </p:spPr>
      </p:pic>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4" name="Shape 2074"/>
        <p:cNvGrpSpPr/>
        <p:nvPr/>
      </p:nvGrpSpPr>
      <p:grpSpPr>
        <a:xfrm>
          <a:off x="0" y="0"/>
          <a:ext cx="0" cy="0"/>
          <a:chOff x="0" y="0"/>
          <a:chExt cx="0" cy="0"/>
        </a:xfrm>
      </p:grpSpPr>
      <p:sp>
        <p:nvSpPr>
          <p:cNvPr id="2075" name="Google Shape;2075;p22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076" name="Google Shape;2076;p229"/>
          <p:cNvPicPr preferRelativeResize="0"/>
          <p:nvPr/>
        </p:nvPicPr>
        <p:blipFill rotWithShape="1">
          <a:blip r:embed="rId3">
            <a:alphaModFix/>
          </a:blip>
          <a:srcRect b="0" l="21370" r="22481" t="0"/>
          <a:stretch/>
        </p:blipFill>
        <p:spPr>
          <a:xfrm rot="1055630">
            <a:off x="6473798" y="2717350"/>
            <a:ext cx="1267096" cy="1419300"/>
          </a:xfrm>
          <a:prstGeom prst="rect">
            <a:avLst/>
          </a:prstGeom>
          <a:noFill/>
          <a:ln>
            <a:noFill/>
          </a:ln>
        </p:spPr>
      </p:pic>
      <p:sp>
        <p:nvSpPr>
          <p:cNvPr id="2077" name="Google Shape;2077;p229"/>
          <p:cNvSpPr txBox="1"/>
          <p:nvPr/>
        </p:nvSpPr>
        <p:spPr>
          <a:xfrm>
            <a:off x="379550" y="544425"/>
            <a:ext cx="76389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Covered By Your Grace"/>
                <a:ea typeface="Covered By Your Grace"/>
                <a:cs typeface="Covered By Your Grace"/>
                <a:sym typeface="Covered By Your Grace"/>
              </a:rPr>
              <a:t>Today we solved problems that involved numbers with four or more digits. Some of those problems could be interpreted in more than one way.</a:t>
            </a:r>
            <a:endParaRPr sz="3000">
              <a:latin typeface="Covered By Your Grace"/>
              <a:ea typeface="Covered By Your Grace"/>
              <a:cs typeface="Covered By Your Grace"/>
              <a:sym typeface="Covered By Your Grace"/>
            </a:endParaRPr>
          </a:p>
        </p:txBody>
      </p:sp>
      <p:sp>
        <p:nvSpPr>
          <p:cNvPr id="2078" name="Google Shape;2078;p229"/>
          <p:cNvSpPr txBox="1"/>
          <p:nvPr/>
        </p:nvSpPr>
        <p:spPr>
          <a:xfrm>
            <a:off x="655000" y="2114325"/>
            <a:ext cx="5694600" cy="23910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In the fitness challenge activity, how did you think about finding Han’s steps per day? Did you think of it in terms of multiplication (what number times 7 is 32,550?) or in terms of division (what is 32,550 divided by 7?)? Is one way of thinking more convenient? Why or why not?</a:t>
            </a:r>
            <a:endParaRPr sz="1500">
              <a:latin typeface="Quicksand"/>
              <a:ea typeface="Quicksand"/>
              <a:cs typeface="Quicksand"/>
              <a:sym typeface="Quicksand"/>
            </a:endParaRPr>
          </a:p>
          <a:p>
            <a:pPr indent="-323850" lvl="0" marL="457200" rtl="0" algn="l">
              <a:spcBef>
                <a:spcPts val="1000"/>
              </a:spcBef>
              <a:spcAft>
                <a:spcPts val="1000"/>
              </a:spcAft>
              <a:buSzPts val="1500"/>
              <a:buFont typeface="Quicksand"/>
              <a:buChar char="●"/>
            </a:pPr>
            <a:r>
              <a:rPr lang="en" sz="1500">
                <a:latin typeface="Quicksand"/>
                <a:ea typeface="Quicksand"/>
                <a:cs typeface="Quicksand"/>
                <a:sym typeface="Quicksand"/>
              </a:rPr>
              <a:t>How did you think about finding Han’s step in week 4? Did you think in terms of addition (what number must be added to 96,897 to make 120,000?) or subtraction (what is the difference between 120,000 and 96,897?</a:t>
            </a:r>
            <a:endParaRPr sz="1500">
              <a:latin typeface="Quicksand"/>
              <a:ea typeface="Quicksand"/>
              <a:cs typeface="Quicksand"/>
              <a:sym typeface="Quicksand"/>
            </a:endParaRPr>
          </a:p>
        </p:txBody>
      </p:sp>
    </p:spTree>
  </p:cSld>
  <p:clrMapOvr>
    <a:masterClrMapping/>
  </p:clrMapOvr>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2" name="Shape 2082"/>
        <p:cNvGrpSpPr/>
        <p:nvPr/>
      </p:nvGrpSpPr>
      <p:grpSpPr>
        <a:xfrm>
          <a:off x="0" y="0"/>
          <a:ext cx="0" cy="0"/>
          <a:chOff x="0" y="0"/>
          <a:chExt cx="0" cy="0"/>
        </a:xfrm>
      </p:grpSpPr>
      <p:sp>
        <p:nvSpPr>
          <p:cNvPr id="2083" name="Google Shape;2083;p230"/>
          <p:cNvSpPr txBox="1"/>
          <p:nvPr/>
        </p:nvSpPr>
        <p:spPr>
          <a:xfrm>
            <a:off x="1368600" y="3321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2084" name="Google Shape;2084;p23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230"/>
          <p:cNvSpPr txBox="1"/>
          <p:nvPr/>
        </p:nvSpPr>
        <p:spPr>
          <a:xfrm>
            <a:off x="459300" y="947175"/>
            <a:ext cx="82254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In this section, we encountered problems that involve large numbers from different contexts and that could be solved with different strategies. </a:t>
            </a:r>
            <a:endParaRPr sz="1700">
              <a:latin typeface="Quicksand"/>
              <a:ea typeface="Quicksand"/>
              <a:cs typeface="Quicksand"/>
              <a:sym typeface="Quicksand"/>
            </a:endParaRPr>
          </a:p>
          <a:p>
            <a:pPr indent="0" lvl="0" marL="0" rtl="0" algn="l">
              <a:spcBef>
                <a:spcPts val="1000"/>
              </a:spcBef>
              <a:spcAft>
                <a:spcPts val="0"/>
              </a:spcAft>
              <a:buNone/>
            </a:pPr>
            <a:r>
              <a:rPr lang="en" sz="1700">
                <a:latin typeface="Quicksand"/>
                <a:ea typeface="Quicksand"/>
                <a:cs typeface="Quicksand"/>
                <a:sym typeface="Quicksand"/>
              </a:rPr>
              <a:t>In the first lesson, we saw at least five ways to find the product of 45 and 18: by multiplying and dividing in parts, using a series of equations, drawing diagrams, and more. </a:t>
            </a:r>
            <a:endParaRPr sz="1700">
              <a:latin typeface="Quicksand"/>
              <a:ea typeface="Quicksand"/>
              <a:cs typeface="Quicksand"/>
              <a:sym typeface="Quicksand"/>
            </a:endParaRPr>
          </a:p>
          <a:p>
            <a:pPr indent="0" lvl="0" marL="0" rtl="0" algn="l">
              <a:spcBef>
                <a:spcPts val="1000"/>
              </a:spcBef>
              <a:spcAft>
                <a:spcPts val="0"/>
              </a:spcAft>
              <a:buNone/>
            </a:pPr>
            <a:r>
              <a:rPr lang="en" sz="1700">
                <a:latin typeface="Quicksand"/>
                <a:ea typeface="Quicksand"/>
                <a:cs typeface="Quicksand"/>
                <a:sym typeface="Quicksand"/>
              </a:rPr>
              <a:t>Later, we explored problems about measurements, with numbers up to four digits. We found that, often, the same problem could be solved using different operations. </a:t>
            </a:r>
            <a:endParaRPr sz="1700">
              <a:latin typeface="Quicksand"/>
              <a:ea typeface="Quicksand"/>
              <a:cs typeface="Quicksand"/>
              <a:sym typeface="Quicksand"/>
            </a:endParaRPr>
          </a:p>
          <a:p>
            <a:pPr indent="0" lvl="0" marL="0" rtl="0" algn="l">
              <a:spcBef>
                <a:spcPts val="1000"/>
              </a:spcBef>
              <a:spcAft>
                <a:spcPts val="1000"/>
              </a:spcAft>
              <a:buNone/>
            </a:pPr>
            <a:r>
              <a:rPr lang="en" sz="1700">
                <a:latin typeface="Quicksand"/>
                <a:ea typeface="Quicksand"/>
                <a:cs typeface="Quicksand"/>
                <a:sym typeface="Quicksand"/>
              </a:rPr>
              <a:t>For example, in the fitness challenge activity, Han took 32,550 steps in 7 days. We can find the number of steps he took per day by thinking in terms of multiplication (what number times 7 is 32,550?) or in terms of division (what is 32,550 divided by 7?). </a:t>
            </a:r>
            <a:endParaRPr sz="1700">
              <a:latin typeface="Quicksand"/>
              <a:ea typeface="Quicksand"/>
              <a:cs typeface="Quicksand"/>
              <a:sym typeface="Quicksand"/>
            </a:endParaRPr>
          </a:p>
        </p:txBody>
      </p:sp>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9" name="Shape 2089"/>
        <p:cNvGrpSpPr/>
        <p:nvPr/>
      </p:nvGrpSpPr>
      <p:grpSpPr>
        <a:xfrm>
          <a:off x="0" y="0"/>
          <a:ext cx="0" cy="0"/>
          <a:chOff x="0" y="0"/>
          <a:chExt cx="0" cy="0"/>
        </a:xfrm>
      </p:grpSpPr>
      <p:sp>
        <p:nvSpPr>
          <p:cNvPr id="2090" name="Google Shape;2090;p231"/>
          <p:cNvSpPr txBox="1"/>
          <p:nvPr/>
        </p:nvSpPr>
        <p:spPr>
          <a:xfrm>
            <a:off x="1368600" y="3321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2091" name="Google Shape;2091;p23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231"/>
          <p:cNvSpPr txBox="1"/>
          <p:nvPr/>
        </p:nvSpPr>
        <p:spPr>
          <a:xfrm>
            <a:off x="459300" y="947175"/>
            <a:ext cx="82254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We can also write different equations.</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1000"/>
              </a:spcAft>
              <a:buNone/>
            </a:pPr>
            <a:r>
              <a:rPr lang="en" sz="1700">
                <a:latin typeface="Quicksand"/>
                <a:ea typeface="Quicksand"/>
                <a:cs typeface="Quicksand"/>
                <a:sym typeface="Quicksand"/>
              </a:rPr>
              <a:t>To find out how many steps Han had to take to reach a goal of 120,000 steps if he had 96,897 steps, we can think in terms of addition (what number must be added to 96,897 to make 120,000?) or subtraction (what is the difference between 120,000 and 96,897?)</a:t>
            </a:r>
            <a:endParaRPr sz="1700">
              <a:latin typeface="Quicksand"/>
              <a:ea typeface="Quicksand"/>
              <a:cs typeface="Quicksand"/>
              <a:sym typeface="Quicksand"/>
            </a:endParaRPr>
          </a:p>
        </p:txBody>
      </p:sp>
      <p:pic>
        <p:nvPicPr>
          <p:cNvPr id="2093" name="Google Shape;2093;p231"/>
          <p:cNvPicPr preferRelativeResize="0"/>
          <p:nvPr/>
        </p:nvPicPr>
        <p:blipFill>
          <a:blip r:embed="rId3">
            <a:alphaModFix/>
          </a:blip>
          <a:stretch>
            <a:fillRect/>
          </a:stretch>
        </p:blipFill>
        <p:spPr>
          <a:xfrm>
            <a:off x="1547450" y="1617725"/>
            <a:ext cx="4086225" cy="409575"/>
          </a:xfrm>
          <a:prstGeom prst="rect">
            <a:avLst/>
          </a:prstGeom>
          <a:noFill/>
          <a:ln>
            <a:noFill/>
          </a:ln>
        </p:spPr>
      </p:pic>
      <p:pic>
        <p:nvPicPr>
          <p:cNvPr id="2094" name="Google Shape;2094;p231"/>
          <p:cNvPicPr preferRelativeResize="0"/>
          <p:nvPr/>
        </p:nvPicPr>
        <p:blipFill>
          <a:blip r:embed="rId4">
            <a:alphaModFix/>
          </a:blip>
          <a:stretch>
            <a:fillRect/>
          </a:stretch>
        </p:blipFill>
        <p:spPr>
          <a:xfrm>
            <a:off x="1462525" y="3841625"/>
            <a:ext cx="4772025" cy="533400"/>
          </a:xfrm>
          <a:prstGeom prst="rect">
            <a:avLst/>
          </a:prstGeom>
          <a:noFill/>
          <a:ln>
            <a:noFill/>
          </a:ln>
        </p:spPr>
      </p:pic>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098" name="Shape 2098"/>
        <p:cNvGrpSpPr/>
        <p:nvPr/>
      </p:nvGrpSpPr>
      <p:grpSpPr>
        <a:xfrm>
          <a:off x="0" y="0"/>
          <a:ext cx="0" cy="0"/>
          <a:chOff x="0" y="0"/>
          <a:chExt cx="0" cy="0"/>
        </a:xfrm>
      </p:grpSpPr>
      <p:sp>
        <p:nvSpPr>
          <p:cNvPr id="2099" name="Google Shape;2099;p23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Paper Flower Decorations</a:t>
            </a:r>
            <a:endParaRPr sz="3500">
              <a:latin typeface="Hepta Slab"/>
              <a:ea typeface="Hepta Slab"/>
              <a:cs typeface="Hepta Slab"/>
              <a:sym typeface="Hepta Slab"/>
            </a:endParaRPr>
          </a:p>
        </p:txBody>
      </p:sp>
      <p:sp>
        <p:nvSpPr>
          <p:cNvPr id="2100" name="Google Shape;2100;p232"/>
          <p:cNvSpPr txBox="1"/>
          <p:nvPr/>
        </p:nvSpPr>
        <p:spPr>
          <a:xfrm>
            <a:off x="2528350" y="2687375"/>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make patterns with paper flowers. </a:t>
            </a:r>
            <a:endParaRPr>
              <a:latin typeface="Quicksand"/>
              <a:ea typeface="Quicksand"/>
              <a:cs typeface="Quicksand"/>
              <a:sym typeface="Quicksand"/>
            </a:endParaRPr>
          </a:p>
        </p:txBody>
      </p:sp>
      <p:sp>
        <p:nvSpPr>
          <p:cNvPr id="2101" name="Google Shape;2101;p232"/>
          <p:cNvSpPr/>
          <p:nvPr/>
        </p:nvSpPr>
        <p:spPr>
          <a:xfrm>
            <a:off x="2044127" y="2687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23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4.NBT.B.4, 4.OA.A.2, 4.OA.A.3</a:t>
            </a:r>
            <a:endParaRPr sz="1100">
              <a:latin typeface="Quicksand"/>
              <a:ea typeface="Quicksand"/>
              <a:cs typeface="Quicksand"/>
              <a:sym typeface="Quicksand"/>
            </a:endParaRPr>
          </a:p>
        </p:txBody>
      </p:sp>
      <p:sp>
        <p:nvSpPr>
          <p:cNvPr id="2103" name="Google Shape;2103;p23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25</a:t>
            </a:r>
            <a:endParaRPr/>
          </a:p>
        </p:txBody>
      </p:sp>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7" name="Shape 2107"/>
        <p:cNvGrpSpPr/>
        <p:nvPr/>
      </p:nvGrpSpPr>
      <p:grpSpPr>
        <a:xfrm>
          <a:off x="0" y="0"/>
          <a:ext cx="0" cy="0"/>
          <a:chOff x="0" y="0"/>
          <a:chExt cx="0" cy="0"/>
        </a:xfrm>
      </p:grpSpPr>
      <p:sp>
        <p:nvSpPr>
          <p:cNvPr id="2108" name="Google Shape;2108;p233"/>
          <p:cNvSpPr txBox="1"/>
          <p:nvPr>
            <p:ph type="ctrTitle"/>
          </p:nvPr>
        </p:nvSpPr>
        <p:spPr>
          <a:xfrm>
            <a:off x="5539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How Many Do You See: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Paper Flowers</a:t>
            </a:r>
            <a:endParaRPr b="0" sz="2600">
              <a:solidFill>
                <a:srgbClr val="595959"/>
              </a:solidFill>
              <a:latin typeface="Hepta Slab"/>
              <a:ea typeface="Hepta Slab"/>
              <a:cs typeface="Hepta Slab"/>
              <a:sym typeface="Hepta Slab"/>
            </a:endParaRPr>
          </a:p>
        </p:txBody>
      </p:sp>
      <p:sp>
        <p:nvSpPr>
          <p:cNvPr id="2109" name="Google Shape;2109;p23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110" name="Google Shape;2110;p2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11" name="Google Shape;2111;p233"/>
          <p:cNvSpPr/>
          <p:nvPr/>
        </p:nvSpPr>
        <p:spPr>
          <a:xfrm rot="-658235">
            <a:off x="747347" y="1631187"/>
            <a:ext cx="1981178" cy="112257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233"/>
          <p:cNvSpPr txBox="1"/>
          <p:nvPr/>
        </p:nvSpPr>
        <p:spPr>
          <a:xfrm rot="-721081">
            <a:off x="975523" y="1668928"/>
            <a:ext cx="1533000" cy="87373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How many do you see?</a:t>
            </a:r>
            <a:endParaRPr b="1" sz="1600">
              <a:solidFill>
                <a:srgbClr val="434343"/>
              </a:solidFill>
              <a:latin typeface="Caveat Brush"/>
              <a:ea typeface="Caveat Brush"/>
              <a:cs typeface="Caveat Brush"/>
              <a:sym typeface="Caveat Brush"/>
            </a:endParaRPr>
          </a:p>
        </p:txBody>
      </p:sp>
      <p:sp>
        <p:nvSpPr>
          <p:cNvPr id="2113" name="Google Shape;2113;p233"/>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233"/>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How do you see them?</a:t>
            </a:r>
            <a:endParaRPr b="1" sz="1600">
              <a:solidFill>
                <a:srgbClr val="434343"/>
              </a:solidFill>
              <a:latin typeface="Caveat Brush"/>
              <a:ea typeface="Caveat Brush"/>
              <a:cs typeface="Caveat Brush"/>
              <a:sym typeface="Caveat Brush"/>
            </a:endParaRPr>
          </a:p>
        </p:txBody>
      </p:sp>
      <p:pic>
        <p:nvPicPr>
          <p:cNvPr id="2115" name="Google Shape;2115;p233"/>
          <p:cNvPicPr preferRelativeResize="0"/>
          <p:nvPr/>
        </p:nvPicPr>
        <p:blipFill>
          <a:blip r:embed="rId3">
            <a:alphaModFix/>
          </a:blip>
          <a:stretch>
            <a:fillRect/>
          </a:stretch>
        </p:blipFill>
        <p:spPr>
          <a:xfrm>
            <a:off x="2942472" y="1514617"/>
            <a:ext cx="3143250" cy="3105150"/>
          </a:xfrm>
          <a:prstGeom prst="rect">
            <a:avLst/>
          </a:prstGeom>
          <a:noFill/>
          <a:ln>
            <a:noFill/>
          </a:ln>
        </p:spPr>
      </p:pic>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9" name="Shape 2119"/>
        <p:cNvGrpSpPr/>
        <p:nvPr/>
      </p:nvGrpSpPr>
      <p:grpSpPr>
        <a:xfrm>
          <a:off x="0" y="0"/>
          <a:ext cx="0" cy="0"/>
          <a:chOff x="0" y="0"/>
          <a:chExt cx="0" cy="0"/>
        </a:xfrm>
      </p:grpSpPr>
      <p:sp>
        <p:nvSpPr>
          <p:cNvPr id="2120" name="Google Shape;2120;p234"/>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Paper Flower Construction</a:t>
            </a:r>
            <a:endParaRPr sz="2700">
              <a:solidFill>
                <a:srgbClr val="595959"/>
              </a:solidFill>
              <a:latin typeface="Hepta Slab"/>
              <a:ea typeface="Hepta Slab"/>
              <a:cs typeface="Hepta Slab"/>
              <a:sym typeface="Hepta Slab"/>
            </a:endParaRPr>
          </a:p>
        </p:txBody>
      </p:sp>
      <p:sp>
        <p:nvSpPr>
          <p:cNvPr id="2121" name="Google Shape;2121;p2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122" name="Google Shape;2122;p234"/>
          <p:cNvSpPr txBox="1"/>
          <p:nvPr/>
        </p:nvSpPr>
        <p:spPr>
          <a:xfrm>
            <a:off x="474400" y="1254625"/>
            <a:ext cx="4368000" cy="291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Follow these steps to make paper flowers: </a:t>
            </a:r>
            <a:endParaRPr sz="1200">
              <a:latin typeface="Quicksand"/>
              <a:ea typeface="Quicksand"/>
              <a:cs typeface="Quicksand"/>
              <a:sym typeface="Quicksand"/>
            </a:endParaRPr>
          </a:p>
          <a:p>
            <a:pPr indent="-304800" lvl="0" marL="457200" rtl="0" algn="l">
              <a:spcBef>
                <a:spcPts val="1000"/>
              </a:spcBef>
              <a:spcAft>
                <a:spcPts val="0"/>
              </a:spcAft>
              <a:buSzPts val="1200"/>
              <a:buFont typeface="Quicksand"/>
              <a:buChar char="●"/>
            </a:pPr>
            <a:r>
              <a:rPr lang="en" sz="1200">
                <a:latin typeface="Quicksand"/>
                <a:ea typeface="Quicksand"/>
                <a:cs typeface="Quicksand"/>
                <a:sym typeface="Quicksand"/>
              </a:rPr>
              <a:t>Place 6 pieces of tissue paper on top of each other.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Starting at one side, fold over about 1 inch, then fold in the opposite direction. Repeat with this accordion fold (like a paper fan) until you have a strip that is 1 inch wide and the length of the original paper.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Tie a rubber band around the middle of the folded paper strip. Then, open up the folds.</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304800" lvl="0" marL="457200" rtl="0" algn="l">
              <a:spcBef>
                <a:spcPts val="1000"/>
              </a:spcBef>
              <a:spcAft>
                <a:spcPts val="0"/>
              </a:spcAft>
              <a:buSzPts val="1200"/>
              <a:buFont typeface="Quicksand"/>
              <a:buChar char="●"/>
            </a:pPr>
            <a:r>
              <a:rPr lang="en" sz="1200">
                <a:latin typeface="Quicksand"/>
                <a:ea typeface="Quicksand"/>
                <a:cs typeface="Quicksand"/>
                <a:sym typeface="Quicksand"/>
              </a:rPr>
              <a:t>Carefully, one layer at a time, fold the layers up into the middle to make the petals. </a:t>
            </a:r>
            <a:endParaRPr sz="1200">
              <a:latin typeface="Quicksand"/>
              <a:ea typeface="Quicksand"/>
              <a:cs typeface="Quicksand"/>
              <a:sym typeface="Quicksand"/>
            </a:endParaRPr>
          </a:p>
        </p:txBody>
      </p:sp>
      <p:sp>
        <p:nvSpPr>
          <p:cNvPr id="2123" name="Google Shape;2123;p234"/>
          <p:cNvSpPr txBox="1"/>
          <p:nvPr/>
        </p:nvSpPr>
        <p:spPr>
          <a:xfrm>
            <a:off x="4997900" y="2091350"/>
            <a:ext cx="3627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Use all the flowers in your group to make a garland that follows a pattern. Describe the rule for your pattern.</a:t>
            </a:r>
            <a:endParaRPr>
              <a:latin typeface="Quicksand"/>
              <a:ea typeface="Quicksand"/>
              <a:cs typeface="Quicksand"/>
              <a:sym typeface="Quicksand"/>
            </a:endParaRPr>
          </a:p>
        </p:txBody>
      </p:sp>
      <p:pic>
        <p:nvPicPr>
          <p:cNvPr id="2124" name="Google Shape;2124;p234"/>
          <p:cNvPicPr preferRelativeResize="0"/>
          <p:nvPr/>
        </p:nvPicPr>
        <p:blipFill>
          <a:blip r:embed="rId3">
            <a:alphaModFix/>
          </a:blip>
          <a:stretch>
            <a:fillRect/>
          </a:stretch>
        </p:blipFill>
        <p:spPr>
          <a:xfrm>
            <a:off x="1583850" y="3045325"/>
            <a:ext cx="1182000" cy="597750"/>
          </a:xfrm>
          <a:prstGeom prst="rect">
            <a:avLst/>
          </a:prstGeom>
          <a:noFill/>
          <a:ln>
            <a:noFill/>
          </a:ln>
        </p:spPr>
      </p:pic>
      <p:pic>
        <p:nvPicPr>
          <p:cNvPr id="2125" name="Google Shape;2125;p234"/>
          <p:cNvPicPr preferRelativeResize="0"/>
          <p:nvPr/>
        </p:nvPicPr>
        <p:blipFill>
          <a:blip r:embed="rId4">
            <a:alphaModFix/>
          </a:blip>
          <a:stretch>
            <a:fillRect/>
          </a:stretch>
        </p:blipFill>
        <p:spPr>
          <a:xfrm>
            <a:off x="3252350" y="3918264"/>
            <a:ext cx="980400" cy="717278"/>
          </a:xfrm>
          <a:prstGeom prst="rect">
            <a:avLst/>
          </a:prstGeom>
          <a:noFill/>
          <a:ln>
            <a:noFill/>
          </a:ln>
        </p:spPr>
      </p:pic>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9" name="Shape 2129"/>
        <p:cNvGrpSpPr/>
        <p:nvPr/>
      </p:nvGrpSpPr>
      <p:grpSpPr>
        <a:xfrm>
          <a:off x="0" y="0"/>
          <a:ext cx="0" cy="0"/>
          <a:chOff x="0" y="0"/>
          <a:chExt cx="0" cy="0"/>
        </a:xfrm>
      </p:grpSpPr>
      <p:sp>
        <p:nvSpPr>
          <p:cNvPr id="2130" name="Google Shape;2130;p235"/>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Quinceañera Decorations</a:t>
            </a:r>
            <a:endParaRPr sz="2700">
              <a:solidFill>
                <a:srgbClr val="595959"/>
              </a:solidFill>
              <a:latin typeface="Hepta Slab"/>
              <a:ea typeface="Hepta Slab"/>
              <a:cs typeface="Hepta Slab"/>
              <a:sym typeface="Hepta Slab"/>
            </a:endParaRPr>
          </a:p>
        </p:txBody>
      </p:sp>
      <p:sp>
        <p:nvSpPr>
          <p:cNvPr id="2131" name="Google Shape;2131;p2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132" name="Google Shape;2132;p235"/>
          <p:cNvSpPr txBox="1"/>
          <p:nvPr/>
        </p:nvSpPr>
        <p:spPr>
          <a:xfrm>
            <a:off x="522350" y="1946075"/>
            <a:ext cx="81627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1. Priya wants 2 big flowers, followed by 2 small flowers. Jada wants 1 big flower, followed by 2 small flowers. Use their patterns to draw the garlands.</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2. Priya and Jada make 25 garlands of each type. How many large and small flowers will they need altogether? </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3. Diego and Kiran also made flowers. They made a total of 155 flowers for garlands that require 16 flowers each. How many garlands can they make?</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4. It takes 1 minute to cut the strips for a flower and 2 minutes to finish it. How long did it take Diego and Kiran to make the 155 flowers, if they each make about the same number of flowers?</a:t>
            </a:r>
            <a:endParaRPr sz="1500">
              <a:latin typeface="Quicksand"/>
              <a:ea typeface="Quicksand"/>
              <a:cs typeface="Quicksand"/>
              <a:sym typeface="Quicksand"/>
            </a:endParaRPr>
          </a:p>
        </p:txBody>
      </p:sp>
      <p:sp>
        <p:nvSpPr>
          <p:cNvPr id="2133" name="Google Shape;2133;p235"/>
          <p:cNvSpPr txBox="1"/>
          <p:nvPr/>
        </p:nvSpPr>
        <p:spPr>
          <a:xfrm>
            <a:off x="416700" y="1188813"/>
            <a:ext cx="83106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Quicksand"/>
                <a:ea typeface="Quicksand"/>
                <a:cs typeface="Quicksand"/>
                <a:sym typeface="Quicksand"/>
              </a:rPr>
              <a:t>Priya and Jada are making paper flower garlands for their friend’s quinceañera. </a:t>
            </a:r>
            <a:endParaRPr b="1" sz="1600">
              <a:latin typeface="Quicksand"/>
              <a:ea typeface="Quicksand"/>
              <a:cs typeface="Quicksand"/>
              <a:sym typeface="Quicksand"/>
            </a:endParaRPr>
          </a:p>
          <a:p>
            <a:pPr indent="0" lvl="0" marL="0" rtl="0" algn="ctr">
              <a:spcBef>
                <a:spcPts val="0"/>
              </a:spcBef>
              <a:spcAft>
                <a:spcPts val="0"/>
              </a:spcAft>
              <a:buNone/>
            </a:pPr>
            <a:r>
              <a:rPr b="1" lang="en" sz="1600">
                <a:latin typeface="Quicksand"/>
                <a:ea typeface="Quicksand"/>
                <a:cs typeface="Quicksand"/>
                <a:sym typeface="Quicksand"/>
              </a:rPr>
              <a:t>Each garland uses 12 flowers.</a:t>
            </a:r>
            <a:endParaRPr b="1" sz="1600">
              <a:latin typeface="Quicksand"/>
              <a:ea typeface="Quicksand"/>
              <a:cs typeface="Quicksand"/>
              <a:sym typeface="Quicksand"/>
            </a:endParaRPr>
          </a:p>
        </p:txBody>
      </p:sp>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7" name="Shape 2137"/>
        <p:cNvGrpSpPr/>
        <p:nvPr/>
      </p:nvGrpSpPr>
      <p:grpSpPr>
        <a:xfrm>
          <a:off x="0" y="0"/>
          <a:ext cx="0" cy="0"/>
          <a:chOff x="0" y="0"/>
          <a:chExt cx="0" cy="0"/>
        </a:xfrm>
      </p:grpSpPr>
      <p:sp>
        <p:nvSpPr>
          <p:cNvPr id="2138" name="Google Shape;2138;p236"/>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Make Your Own Problems</a:t>
            </a:r>
            <a:endParaRPr sz="2700">
              <a:solidFill>
                <a:srgbClr val="595959"/>
              </a:solidFill>
              <a:latin typeface="Hepta Slab"/>
              <a:ea typeface="Hepta Slab"/>
              <a:cs typeface="Hepta Slab"/>
              <a:sym typeface="Hepta Slab"/>
            </a:endParaRPr>
          </a:p>
        </p:txBody>
      </p:sp>
      <p:sp>
        <p:nvSpPr>
          <p:cNvPr id="2139" name="Google Shape;2139;p2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2140" name="Google Shape;2140;p236"/>
          <p:cNvSpPr txBox="1"/>
          <p:nvPr/>
        </p:nvSpPr>
        <p:spPr>
          <a:xfrm>
            <a:off x="582275" y="1901125"/>
            <a:ext cx="8054700" cy="123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Quicksand"/>
                <a:ea typeface="Quicksand"/>
                <a:cs typeface="Quicksand"/>
                <a:sym typeface="Quicksand"/>
              </a:rPr>
              <a:t>1. Write a multi-step problem about making paper flowers. </a:t>
            </a:r>
            <a:endParaRPr sz="2000">
              <a:latin typeface="Quicksand"/>
              <a:ea typeface="Quicksand"/>
              <a:cs typeface="Quicksand"/>
              <a:sym typeface="Quicksand"/>
            </a:endParaRPr>
          </a:p>
          <a:p>
            <a:pPr indent="0" lvl="0" marL="0" rtl="0" algn="l">
              <a:spcBef>
                <a:spcPts val="1000"/>
              </a:spcBef>
              <a:spcAft>
                <a:spcPts val="1000"/>
              </a:spcAft>
              <a:buNone/>
            </a:pPr>
            <a:r>
              <a:rPr lang="en" sz="2000">
                <a:latin typeface="Quicksand"/>
                <a:ea typeface="Quicksand"/>
                <a:cs typeface="Quicksand"/>
                <a:sym typeface="Quicksand"/>
              </a:rPr>
              <a:t>2. Exchange the problem with your partner and solve each other’s problems.</a:t>
            </a:r>
            <a:endParaRPr sz="2000">
              <a:latin typeface="Quicksand"/>
              <a:ea typeface="Quicksand"/>
              <a:cs typeface="Quicksand"/>
              <a:sym typeface="Quicksand"/>
            </a:endParaRPr>
          </a:p>
        </p:txBody>
      </p:sp>
      <p:pic>
        <p:nvPicPr>
          <p:cNvPr id="2141" name="Google Shape;2141;p236"/>
          <p:cNvPicPr preferRelativeResize="0"/>
          <p:nvPr/>
        </p:nvPicPr>
        <p:blipFill>
          <a:blip r:embed="rId3">
            <a:alphaModFix/>
          </a:blip>
          <a:stretch>
            <a:fillRect/>
          </a:stretch>
        </p:blipFill>
        <p:spPr>
          <a:xfrm>
            <a:off x="3689375" y="3137734"/>
            <a:ext cx="1840500" cy="1346525"/>
          </a:xfrm>
          <a:prstGeom prst="rect">
            <a:avLst/>
          </a:prstGeom>
          <a:noFill/>
          <a:ln>
            <a:noFill/>
          </a:ln>
        </p:spPr>
      </p:pic>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5" name="Shape 2145"/>
        <p:cNvGrpSpPr/>
        <p:nvPr/>
      </p:nvGrpSpPr>
      <p:grpSpPr>
        <a:xfrm>
          <a:off x="0" y="0"/>
          <a:ext cx="0" cy="0"/>
          <a:chOff x="0" y="0"/>
          <a:chExt cx="0" cy="0"/>
        </a:xfrm>
      </p:grpSpPr>
      <p:sp>
        <p:nvSpPr>
          <p:cNvPr id="2146" name="Google Shape;2146;p23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147" name="Google Shape;2147;p237"/>
          <p:cNvPicPr preferRelativeResize="0"/>
          <p:nvPr/>
        </p:nvPicPr>
        <p:blipFill rotWithShape="1">
          <a:blip r:embed="rId3">
            <a:alphaModFix/>
          </a:blip>
          <a:srcRect b="0" l="21370" r="22481" t="0"/>
          <a:stretch/>
        </p:blipFill>
        <p:spPr>
          <a:xfrm rot="1055630">
            <a:off x="6473798" y="2717350"/>
            <a:ext cx="1267096" cy="1419300"/>
          </a:xfrm>
          <a:prstGeom prst="rect">
            <a:avLst/>
          </a:prstGeom>
          <a:noFill/>
          <a:ln>
            <a:noFill/>
          </a:ln>
        </p:spPr>
      </p:pic>
      <p:sp>
        <p:nvSpPr>
          <p:cNvPr id="2148" name="Google Shape;2148;p237"/>
          <p:cNvSpPr txBox="1"/>
          <p:nvPr/>
        </p:nvSpPr>
        <p:spPr>
          <a:xfrm>
            <a:off x="379550" y="544425"/>
            <a:ext cx="76389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latin typeface="Covered By Your Grace"/>
                <a:ea typeface="Covered By Your Grace"/>
                <a:cs typeface="Covered By Your Grace"/>
                <a:sym typeface="Covered By Your Grace"/>
              </a:rPr>
              <a:t>Today, we solved many different problems about paper flowers and created flowers and problems of our own.</a:t>
            </a:r>
            <a:endParaRPr sz="3300">
              <a:latin typeface="Covered By Your Grace"/>
              <a:ea typeface="Covered By Your Grace"/>
              <a:cs typeface="Covered By Your Grace"/>
              <a:sym typeface="Covered By Your Grace"/>
            </a:endParaRPr>
          </a:p>
        </p:txBody>
      </p:sp>
      <p:sp>
        <p:nvSpPr>
          <p:cNvPr id="2149" name="Google Shape;2149;p237"/>
          <p:cNvSpPr txBox="1"/>
          <p:nvPr/>
        </p:nvSpPr>
        <p:spPr>
          <a:xfrm>
            <a:off x="594325" y="2757250"/>
            <a:ext cx="5694600" cy="738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1000"/>
              </a:spcAft>
              <a:buSzPts val="1800"/>
              <a:buFont typeface="Quicksand"/>
              <a:buChar char="●"/>
            </a:pPr>
            <a:r>
              <a:rPr lang="en" sz="1800">
                <a:latin typeface="Quicksand"/>
                <a:ea typeface="Quicksand"/>
                <a:cs typeface="Quicksand"/>
                <a:sym typeface="Quicksand"/>
              </a:rPr>
              <a:t>What are some ways making the flowers help you write your own math problems?</a:t>
            </a:r>
            <a:endParaRPr sz="18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